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1299" r:id="rId2"/>
    <p:sldId id="437" r:id="rId3"/>
    <p:sldId id="2943" r:id="rId4"/>
    <p:sldId id="1825" r:id="rId5"/>
    <p:sldId id="3043" r:id="rId6"/>
    <p:sldId id="3045" r:id="rId7"/>
    <p:sldId id="3046" r:id="rId8"/>
    <p:sldId id="3034" r:id="rId9"/>
    <p:sldId id="3036" r:id="rId10"/>
    <p:sldId id="1526" r:id="rId11"/>
    <p:sldId id="3047" r:id="rId12"/>
    <p:sldId id="3063" r:id="rId13"/>
    <p:sldId id="3066" r:id="rId14"/>
    <p:sldId id="3067" r:id="rId15"/>
    <p:sldId id="3068" r:id="rId16"/>
    <p:sldId id="2964" r:id="rId17"/>
    <p:sldId id="3009" r:id="rId18"/>
    <p:sldId id="3011" r:id="rId19"/>
    <p:sldId id="3010" r:id="rId20"/>
    <p:sldId id="3012" r:id="rId21"/>
    <p:sldId id="3013" r:id="rId22"/>
    <p:sldId id="3014" r:id="rId23"/>
    <p:sldId id="3015" r:id="rId24"/>
    <p:sldId id="3016" r:id="rId25"/>
    <p:sldId id="3017" r:id="rId26"/>
    <p:sldId id="3018" r:id="rId27"/>
    <p:sldId id="3019" r:id="rId28"/>
    <p:sldId id="3021" r:id="rId29"/>
    <p:sldId id="3022" r:id="rId30"/>
    <p:sldId id="3023" r:id="rId31"/>
    <p:sldId id="1747" r:id="rId32"/>
    <p:sldId id="3024" r:id="rId33"/>
    <p:sldId id="3020" r:id="rId34"/>
    <p:sldId id="1748" r:id="rId35"/>
    <p:sldId id="1749" r:id="rId36"/>
    <p:sldId id="1752" r:id="rId37"/>
    <p:sldId id="1753" r:id="rId38"/>
    <p:sldId id="1754" r:id="rId39"/>
    <p:sldId id="1755" r:id="rId40"/>
    <p:sldId id="1756" r:id="rId41"/>
    <p:sldId id="1757" r:id="rId42"/>
    <p:sldId id="1758" r:id="rId43"/>
    <p:sldId id="1759" r:id="rId44"/>
    <p:sldId id="1760" r:id="rId45"/>
    <p:sldId id="1761" r:id="rId46"/>
    <p:sldId id="1762" r:id="rId47"/>
    <p:sldId id="1763" r:id="rId48"/>
    <p:sldId id="1764" r:id="rId49"/>
    <p:sldId id="1765" r:id="rId50"/>
    <p:sldId id="1766" r:id="rId51"/>
    <p:sldId id="1767" r:id="rId52"/>
    <p:sldId id="1768" r:id="rId53"/>
    <p:sldId id="1769" r:id="rId54"/>
    <p:sldId id="2966" r:id="rId55"/>
    <p:sldId id="3027" r:id="rId56"/>
    <p:sldId id="3028" r:id="rId57"/>
    <p:sldId id="1771" r:id="rId58"/>
    <p:sldId id="1772" r:id="rId59"/>
    <p:sldId id="1773" r:id="rId60"/>
    <p:sldId id="1774" r:id="rId61"/>
    <p:sldId id="2976" r:id="rId62"/>
    <p:sldId id="2977" r:id="rId63"/>
    <p:sldId id="2978" r:id="rId64"/>
    <p:sldId id="2979" r:id="rId65"/>
    <p:sldId id="2981" r:id="rId66"/>
    <p:sldId id="2982" r:id="rId67"/>
    <p:sldId id="2983" r:id="rId68"/>
    <p:sldId id="2984" r:id="rId69"/>
    <p:sldId id="2967" r:id="rId70"/>
    <p:sldId id="2972" r:id="rId71"/>
    <p:sldId id="2986" r:id="rId72"/>
    <p:sldId id="2987" r:id="rId73"/>
    <p:sldId id="2973" r:id="rId74"/>
    <p:sldId id="3002" r:id="rId75"/>
    <p:sldId id="2988" r:id="rId76"/>
    <p:sldId id="2968" r:id="rId77"/>
    <p:sldId id="2970" r:id="rId78"/>
    <p:sldId id="2971" r:id="rId79"/>
    <p:sldId id="3025" r:id="rId80"/>
    <p:sldId id="3026" r:id="rId81"/>
    <p:sldId id="2974" r:id="rId82"/>
    <p:sldId id="2975" r:id="rId83"/>
    <p:sldId id="2989" r:id="rId84"/>
    <p:sldId id="2990" r:id="rId85"/>
    <p:sldId id="2969" r:id="rId86"/>
    <p:sldId id="1775" r:id="rId87"/>
    <p:sldId id="1776" r:id="rId88"/>
    <p:sldId id="1777" r:id="rId89"/>
    <p:sldId id="1778" r:id="rId90"/>
    <p:sldId id="1779" r:id="rId91"/>
    <p:sldId id="1780" r:id="rId92"/>
    <p:sldId id="1781" r:id="rId93"/>
    <p:sldId id="1782" r:id="rId94"/>
    <p:sldId id="1783" r:id="rId95"/>
    <p:sldId id="2991" r:id="rId96"/>
    <p:sldId id="2992" r:id="rId97"/>
    <p:sldId id="2994" r:id="rId98"/>
    <p:sldId id="2995" r:id="rId99"/>
    <p:sldId id="2996" r:id="rId100"/>
    <p:sldId id="2997" r:id="rId101"/>
    <p:sldId id="3003" r:id="rId102"/>
    <p:sldId id="2999" r:id="rId103"/>
    <p:sldId id="3007" r:id="rId104"/>
    <p:sldId id="3008" r:id="rId105"/>
    <p:sldId id="3000" r:id="rId106"/>
    <p:sldId id="3006" r:id="rId107"/>
    <p:sldId id="3001" r:id="rId108"/>
    <p:sldId id="3004" r:id="rId109"/>
    <p:sldId id="3005" r:id="rId110"/>
    <p:sldId id="1676" r:id="rId111"/>
    <p:sldId id="3069" r:id="rId112"/>
    <p:sldId id="2811" r:id="rId1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5050"/>
    <a:srgbClr val="00FFFF"/>
    <a:srgbClr val="67F03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3" autoAdjust="0"/>
    <p:restoredTop sz="95749" autoAdjust="0"/>
  </p:normalViewPr>
  <p:slideViewPr>
    <p:cSldViewPr>
      <p:cViewPr varScale="1">
        <p:scale>
          <a:sx n="90" d="100"/>
          <a:sy n="90" d="100"/>
        </p:scale>
        <p:origin x="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D52E58-8B08-4F56-9976-87F61019E6BD}" type="datetimeFigureOut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649CDE-DE52-4DA1-9794-C9A120E2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4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BB17B-FA38-416D-A919-4745189583D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9FD5-4201-4CF4-AF7C-2864DC35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6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12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5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14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80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40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6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13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6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5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819FE5-4ECE-49DA-A563-460FEFB0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3"/>
          <a:stretch/>
        </p:blipFill>
        <p:spPr>
          <a:xfrm>
            <a:off x="0" y="-1"/>
            <a:ext cx="9157588" cy="686915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B4F1663-7F19-4E08-95D5-5B6D9759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067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Welcome to</a:t>
            </a:r>
            <a:r>
              <a:rPr lang="en-US" altLang="en-US" sz="6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Unit 10 Part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5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 dirty="0">
                <a:solidFill>
                  <a:srgbClr val="FFC000"/>
                </a:solidFill>
              </a:rPr>
              <a:t>MATH366 Probability and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06F34-0EEF-430A-A694-21778941F272}"/>
              </a:ext>
            </a:extLst>
          </p:cNvPr>
          <p:cNvSpPr txBox="1"/>
          <p:nvPr/>
        </p:nvSpPr>
        <p:spPr>
          <a:xfrm>
            <a:off x="0" y="6608802"/>
            <a:ext cx="9157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https://online.stanford.edu/sites/default/files/styles/figure_default/public/2018-04/theory-of-probability_stats116.jpg?itok=ms4fRMO-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" y="2200860"/>
            <a:ext cx="90297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5699877"/>
                <a:ext cx="9236710" cy="624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alt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alt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en-US" sz="1700" b="1" dirty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alt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  <m:r>
                      <a:rPr lang="en-US" sz="1700" b="0" i="1" dirty="0" smtClean="0">
                        <a:latin typeface="Cambria Math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              </m:t>
                    </m:r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  <m:r>
                      <a:rPr lang="en-US" sz="1700" b="0" i="1" dirty="0" smtClean="0">
                        <a:latin typeface="Cambria Math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              </m:t>
                    </m:r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  <m:r>
                      <a:rPr lang="en-US" sz="1700" b="0" i="0" dirty="0" smtClean="0">
                        <a:latin typeface="Cambria Math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en-US" sz="1700" b="1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/>
                      </a:rPr>
                      <m:t> </m:t>
                    </m:r>
                    <m:r>
                      <a:rPr lang="en-US" sz="1700" b="0" i="1" dirty="0" smtClean="0">
                        <a:latin typeface="Cambria Math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alt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700" dirty="0"/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alt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  <m:r>
                      <a:rPr lang="en-US" sz="1700" i="1" dirty="0">
                        <a:latin typeface="Cambria Math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 </m:t>
                    </m:r>
                  </m:oMath>
                </a14:m>
                <a:endParaRPr lang="en-US" altLang="en-US" sz="17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699877"/>
                <a:ext cx="9236710" cy="6247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for Proportions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For proportions we’ll use the normal curve for proportions: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EF1B6-E121-63FB-710C-FACE7B09D0C5}"/>
              </a:ext>
            </a:extLst>
          </p:cNvPr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1253261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F5D9-992E-5050-E1C3-6E40A3BC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FCA86-8FEE-1AF0-28BE-412E99C4AB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Z, t and F (t</a:t>
                </a:r>
                <a:r>
                  <a:rPr lang="en-US" baseline="30000" dirty="0"/>
                  <a:t>2</a:t>
                </a:r>
                <a:r>
                  <a:rPr lang="en-US" dirty="0"/>
                  <a:t>) statistics are based on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values</a:t>
                </a:r>
              </a:p>
              <a:p>
                <a:r>
                  <a:rPr lang="en-US" dirty="0"/>
                  <a:t>The Chi-square (another square thing) is based on counts or percentages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FCA86-8FEE-1AF0-28BE-412E99C4A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5892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F5D9-992E-5050-E1C3-6E40A3BC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CA86-8FEE-1AF0-28BE-412E99C4A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 and d statistics are based on sample range values</a:t>
            </a:r>
          </a:p>
        </p:txBody>
      </p:sp>
    </p:spTree>
    <p:extLst>
      <p:ext uri="{BB962C8B-B14F-4D97-AF65-F5344CB8AC3E}">
        <p14:creationId xmlns:p14="http://schemas.microsoft.com/office/powerpoint/2010/main" val="365639510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F5D9-992E-5050-E1C3-6E40A3BC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CA86-8FEE-1AF0-28BE-412E99C4A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were derived by Leonard Henry Caleb </a:t>
            </a:r>
            <a:r>
              <a:rPr lang="en-US" dirty="0" err="1"/>
              <a:t>Tippett</a:t>
            </a:r>
            <a:r>
              <a:rPr lang="en-US" dirty="0"/>
              <a:t>, British statistician, in 1925</a:t>
            </a:r>
          </a:p>
        </p:txBody>
      </p:sp>
      <p:pic>
        <p:nvPicPr>
          <p:cNvPr id="1026" name="Picture 2" descr="L. H. C. Tippett">
            <a:extLst>
              <a:ext uri="{FF2B5EF4-FFF2-40B4-BE49-F238E27FC236}">
                <a16:creationId xmlns:a16="http://schemas.microsoft.com/office/drawing/2014/main" id="{D6530310-FA63-CC79-105D-05DB0FBF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3224334"/>
            <a:ext cx="2416629" cy="311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6163D-1F92-E4B8-331F-0F288A003D7A}"/>
              </a:ext>
            </a:extLst>
          </p:cNvPr>
          <p:cNvSpPr txBox="1"/>
          <p:nvPr/>
        </p:nvSpPr>
        <p:spPr>
          <a:xfrm>
            <a:off x="-76200" y="6412859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https://encrypted-tbn0.gstatic.com/images?q=tbn:ANd9GcQyD2UtfVvzI2Pli_</a:t>
            </a:r>
          </a:p>
          <a:p>
            <a:r>
              <a:rPr lang="en-US" sz="1500" dirty="0">
                <a:solidFill>
                  <a:srgbClr val="00B0F0"/>
                </a:solidFill>
              </a:rPr>
              <a:t>BLRMQpG50G9guTpFEyXhqrWtgVGvuCyu-I6cEwchh399aFsuouAx0&amp;usqp=CAU</a:t>
            </a:r>
          </a:p>
        </p:txBody>
      </p:sp>
    </p:spTree>
    <p:extLst>
      <p:ext uri="{BB962C8B-B14F-4D97-AF65-F5344CB8AC3E}">
        <p14:creationId xmlns:p14="http://schemas.microsoft.com/office/powerpoint/2010/main" val="23183061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E555-82A4-BCA0-AA5B-7F96EFAF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62E74-3FB7-AAB7-035C-32B49206F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georgia" panose="02040502050405020303" pitchFamily="18" charset="0"/>
              </a:rPr>
              <a:t>We owe a debt of gratitude to </a:t>
            </a:r>
            <a:r>
              <a:rPr lang="en-US" b="0" i="0" dirty="0" err="1">
                <a:effectLst/>
                <a:latin typeface="georgia" panose="02040502050405020303" pitchFamily="18" charset="0"/>
              </a:rPr>
              <a:t>Tippett</a:t>
            </a:r>
            <a:r>
              <a:rPr lang="en-US" b="0" i="0" dirty="0">
                <a:effectLst/>
                <a:latin typeface="georgia" panose="02040502050405020303" pitchFamily="18" charset="0"/>
              </a:rPr>
              <a:t> and other pioneers who put ‘engineering’ into quality engineering.</a:t>
            </a:r>
          </a:p>
          <a:p>
            <a:pPr algn="r">
              <a:spcBef>
                <a:spcPts val="0"/>
              </a:spcBef>
            </a:pPr>
            <a:r>
              <a:rPr lang="en-US" b="0" i="0" cap="all" dirty="0">
                <a:effectLst/>
                <a:latin typeface="arial narrow" panose="020B0606020202030204" pitchFamily="34" charset="0"/>
              </a:rPr>
              <a:t>A</a:t>
            </a:r>
            <a:r>
              <a:rPr lang="en-US" b="0" i="0" dirty="0">
                <a:effectLst/>
                <a:latin typeface="arial narrow" panose="020B0606020202030204" pitchFamily="34" charset="0"/>
              </a:rPr>
              <a:t>nthony Chirico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4F562-6EE6-48ED-AD4A-F7A619AFBEB6}"/>
              </a:ext>
            </a:extLst>
          </p:cNvPr>
          <p:cNvSpPr txBox="1"/>
          <p:nvPr/>
        </p:nvSpPr>
        <p:spPr>
          <a:xfrm>
            <a:off x="0" y="63040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https://www.qualitydigest.com/inside/lean-article/d2-more-just-control-chart-constant-110718.html</a:t>
            </a:r>
          </a:p>
        </p:txBody>
      </p:sp>
    </p:spTree>
    <p:extLst>
      <p:ext uri="{BB962C8B-B14F-4D97-AF65-F5344CB8AC3E}">
        <p14:creationId xmlns:p14="http://schemas.microsoft.com/office/powerpoint/2010/main" val="39676834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850A-3B44-2498-35F4-4A8BE859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B0CF-E81A-DB6E-1CBE-D86D12C2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sz="3800" i="0" dirty="0" err="1">
                <a:effectLst/>
              </a:rPr>
              <a:t>Tippett</a:t>
            </a:r>
            <a:r>
              <a:rPr lang="en-US" sz="3800" i="0" dirty="0">
                <a:effectLst/>
              </a:rPr>
              <a:t> used calculus and hand calculations to integrate and determine </a:t>
            </a:r>
            <a:r>
              <a:rPr lang="en-US" sz="3800" dirty="0"/>
              <a:t>the first (mean), second (variance), third (skewness), and fourth (kurtosis) </a:t>
            </a:r>
            <a:r>
              <a:rPr lang="en-US" sz="3800" i="0" dirty="0">
                <a:effectLst/>
              </a:rPr>
              <a:t>moments of the range for samples drawn from a standard normal distribution for sample sizes of size two through 1,000 </a:t>
            </a:r>
            <a:r>
              <a:rPr lang="en-US" sz="3800" i="1" dirty="0">
                <a:effectLst/>
              </a:rPr>
              <a:t>by hand</a:t>
            </a:r>
            <a:endParaRPr lang="en-US" sz="3800" i="1" dirty="0"/>
          </a:p>
        </p:txBody>
      </p:sp>
    </p:spTree>
    <p:extLst>
      <p:ext uri="{BB962C8B-B14F-4D97-AF65-F5344CB8AC3E}">
        <p14:creationId xmlns:p14="http://schemas.microsoft.com/office/powerpoint/2010/main" val="322215601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F5D9-992E-5050-E1C3-6E40A3BC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CA86-8FEE-1AF0-28BE-412E99C4A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control limits LOOK a lot like confidence intervals, but are they?</a:t>
            </a:r>
          </a:p>
        </p:txBody>
      </p:sp>
    </p:spTree>
    <p:extLst>
      <p:ext uri="{BB962C8B-B14F-4D97-AF65-F5344CB8AC3E}">
        <p14:creationId xmlns:p14="http://schemas.microsoft.com/office/powerpoint/2010/main" val="36299370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F5D9-992E-5050-E1C3-6E40A3BC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FCA86-8FEE-1AF0-28BE-412E99C4AB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Yep!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±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</m:e>
                        </m:acc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Note: d</a:t>
                </a:r>
                <a:r>
                  <a:rPr lang="en-US" baseline="-25000" dirty="0"/>
                  <a:t>2</a:t>
                </a:r>
                <a:r>
                  <a:rPr lang="en-US" dirty="0"/>
                  <a:t> is another control chart constant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FCA86-8FEE-1AF0-28BE-412E99C4A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7A2255E-B49E-8BF9-1E93-C437516C1459}"/>
              </a:ext>
            </a:extLst>
          </p:cNvPr>
          <p:cNvSpPr/>
          <p:nvPr/>
        </p:nvSpPr>
        <p:spPr>
          <a:xfrm>
            <a:off x="4713515" y="1817914"/>
            <a:ext cx="1447800" cy="1524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4EF220-F5BD-5F08-752F-88417B746CAB}"/>
                  </a:ext>
                </a:extLst>
              </p:cNvPr>
              <p:cNvSpPr txBox="1"/>
              <p:nvPr/>
            </p:nvSpPr>
            <p:spPr>
              <a:xfrm>
                <a:off x="5943600" y="1387771"/>
                <a:ext cx="107768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</a:rPr>
                  <a:t>σ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sz="300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baseline="-25000" dirty="0" smtClean="0">
                            <a:solidFill>
                              <a:srgbClr val="FF0000"/>
                            </a:solidFill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3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4EF220-F5BD-5F08-752F-88417B746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387771"/>
                <a:ext cx="1077686" cy="707886"/>
              </a:xfrm>
              <a:prstGeom prst="rect">
                <a:avLst/>
              </a:prstGeom>
              <a:blipFill>
                <a:blip r:embed="rId3"/>
                <a:stretch>
                  <a:fillRect l="-1977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9708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F5D9-992E-5050-E1C3-6E40A3BC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FCA86-8FEE-1AF0-28BE-412E99C4AB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Yep!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±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</m:e>
                        </m:acc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Notice that they use the value “3” for their critical value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FCA86-8FEE-1AF0-28BE-412E99C4A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7039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F5D9-992E-5050-E1C3-6E40A3BC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FCA86-8FEE-1AF0-28BE-412E99C4AB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Yep!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±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</m:e>
                        </m:acc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d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Notice that they use the value “3” for their critical value</a:t>
                </a:r>
              </a:p>
              <a:p>
                <a:r>
                  <a:rPr lang="en-US" dirty="0"/>
                  <a:t>They are 99% confidence limits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FCA86-8FEE-1AF0-28BE-412E99C4A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1948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F5D9-992E-5050-E1C3-6E40A3BC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FCA86-8FEE-1AF0-28BE-412E99C4AB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Yep!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±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</m:e>
                        </m:acc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Notice that they use the value “3” for their critical value</a:t>
                </a:r>
              </a:p>
              <a:p>
                <a:r>
                  <a:rPr lang="en-US" dirty="0"/>
                  <a:t>They are 99% confidence limits</a:t>
                </a:r>
              </a:p>
              <a:p>
                <a:r>
                  <a:rPr lang="en-US" dirty="0"/>
                  <a:t>And that’s where the term “6σ” comes from!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FCA86-8FEE-1AF0-28BE-412E99C4A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75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4012-4F6E-51F8-4D39-C8E1892B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for Proportions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2BF75-EB2E-30F9-9383-7BDD6751E8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confidence interval formula for proportions is: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- 2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p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q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≤ p ≤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+ 2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p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q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2BF75-EB2E-30F9-9383-7BDD6751E8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85520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5700"/>
            <a:ext cx="26670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447800" y="17526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29198113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sz="3600" dirty="0"/>
              <a:t>Today we studied:</a:t>
            </a:r>
          </a:p>
          <a:p>
            <a:r>
              <a:rPr lang="en-US" sz="3500" dirty="0">
                <a:effectLst/>
                <a:ea typeface="Calibri" panose="020F0502020204030204" pitchFamily="34" charset="0"/>
              </a:rPr>
              <a:t>	Review of “t” and “p” </a:t>
            </a:r>
            <a:r>
              <a:rPr lang="en-US" sz="3500" dirty="0">
                <a:ea typeface="Calibri" panose="020F0502020204030204" pitchFamily="34" charset="0"/>
              </a:rPr>
              <a:t>Confidence 			Intervals</a:t>
            </a:r>
            <a:endParaRPr lang="en-US" sz="3500" dirty="0">
              <a:effectLst/>
              <a:ea typeface="Calibri" panose="020F0502020204030204" pitchFamily="34" charset="0"/>
            </a:endParaRPr>
          </a:p>
          <a:p>
            <a:r>
              <a:rPr lang="en-US" sz="3500">
                <a:ea typeface="Calibri" panose="020F0502020204030204" pitchFamily="34" charset="0"/>
              </a:rPr>
              <a:t>	New</a:t>
            </a:r>
            <a:r>
              <a:rPr lang="en-US" sz="3500" dirty="0">
                <a:ea typeface="Calibri" panose="020F0502020204030204" pitchFamily="34" charset="0"/>
              </a:rPr>
              <a:t>: Quality/process control</a:t>
            </a:r>
            <a:endParaRPr lang="en-US" sz="36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a typeface="Calibri" panose="020F0502020204030204" pitchFamily="34" charset="0"/>
              </a:rPr>
              <a:t>  </a:t>
            </a:r>
            <a:endParaRPr lang="en-US" sz="3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678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5BF4-C0D0-A27B-B1CF-4F771DFD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Confidence Intervals for Skewed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69ECA-5D7A-226B-1C6D-4C562AC58A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Taking a larger (sometimes huge) sample is the only sure way to produce normally-distributed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values coming from a skewed population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69ECA-5D7A-226B-1C6D-4C562AC58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64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5BF4-C0D0-A27B-B1CF-4F771DFD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Confidence Intervals for Skewed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69ECA-5D7A-226B-1C6D-4C562AC58A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Taking a larger (sometimes huge) sample is the only sure way to produce normally-distributed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values coming from a skewed population </a:t>
                </a:r>
              </a:p>
              <a:p>
                <a:r>
                  <a:rPr lang="en-US" dirty="0"/>
                  <a:t>Another option: transform the data so it “looks normal”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69ECA-5D7A-226B-1C6D-4C562AC58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07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0EF2-9CC3-5D0C-3E20-98A742474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popular transformation is to take the natural logarithm (ln) of the data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EBB279-54DF-671F-2892-814AF47D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700" dirty="0"/>
              <a:t>Confidence Intervals for Skewed Data</a:t>
            </a:r>
          </a:p>
        </p:txBody>
      </p:sp>
    </p:spTree>
    <p:extLst>
      <p:ext uri="{BB962C8B-B14F-4D97-AF65-F5344CB8AC3E}">
        <p14:creationId xmlns:p14="http://schemas.microsoft.com/office/powerpoint/2010/main" val="1277823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289E2-0935-5D8A-7D3C-24328E303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Sorry – really horrible pic…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86022-A034-7A6B-3966-A40A683469C3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https://stats.stackexchange.com/questions/107610/what-is-the-reason-the-log-transformation-is-used-with-right-skewed-distribution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46F97A-6E02-1F15-753D-DEAC7DDA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700" dirty="0"/>
              <a:t>Confidence Intervals for Skewed Data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F5B199-661B-87AE-CB74-56BE2EA33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981200"/>
            <a:ext cx="6505575" cy="571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6B0965-4320-9C71-99B0-951F96739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52725"/>
            <a:ext cx="8382000" cy="3648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17C08A-7908-E8ED-E73C-B0CF9A3F1C92}"/>
              </a:ext>
            </a:extLst>
          </p:cNvPr>
          <p:cNvSpPr txBox="1"/>
          <p:nvPr/>
        </p:nvSpPr>
        <p:spPr>
          <a:xfrm>
            <a:off x="1905000" y="4419600"/>
            <a:ext cx="150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pretty close to normal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85EDC-5657-052A-843A-C14543A01658}"/>
              </a:ext>
            </a:extLst>
          </p:cNvPr>
          <p:cNvSpPr txBox="1"/>
          <p:nvPr/>
        </p:nvSpPr>
        <p:spPr>
          <a:xfrm>
            <a:off x="4419600" y="4424362"/>
            <a:ext cx="150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not quite enough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05F92-8971-52A5-AEBF-1011716C63D5}"/>
              </a:ext>
            </a:extLst>
          </p:cNvPr>
          <p:cNvSpPr txBox="1"/>
          <p:nvPr/>
        </p:nvSpPr>
        <p:spPr>
          <a:xfrm>
            <a:off x="6326764" y="4558099"/>
            <a:ext cx="1504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too much!</a:t>
            </a:r>
          </a:p>
        </p:txBody>
      </p:sp>
    </p:spTree>
    <p:extLst>
      <p:ext uri="{BB962C8B-B14F-4D97-AF65-F5344CB8AC3E}">
        <p14:creationId xmlns:p14="http://schemas.microsoft.com/office/powerpoint/2010/main" val="42049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51052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9CCB-E4EF-B184-BD05-C539F4B0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0074-66A7-9D08-3654-51CA08E49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solidFill>
                  <a:srgbClr val="FFC000"/>
                </a:solidFill>
                <a:effectLst/>
              </a:rPr>
              <a:t>Process control </a:t>
            </a:r>
            <a:r>
              <a:rPr lang="en-US" i="0" dirty="0">
                <a:effectLst/>
              </a:rPr>
              <a:t>is the ability to monitor and adjust a process to give a desired output</a:t>
            </a:r>
          </a:p>
          <a:p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5265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9CCB-E4EF-B184-BD05-C539F4B0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0074-66A7-9D08-3654-51CA08E49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solidFill>
                  <a:srgbClr val="FFC000"/>
                </a:solidFill>
                <a:effectLst/>
              </a:rPr>
              <a:t>Process control </a:t>
            </a:r>
            <a:r>
              <a:rPr lang="en-US" i="0" dirty="0">
                <a:effectLst/>
              </a:rPr>
              <a:t>is the ability to monitor and adjust a process to give a desired output</a:t>
            </a:r>
          </a:p>
          <a:p>
            <a:r>
              <a:rPr lang="en-US" dirty="0"/>
              <a:t>It is also called “</a:t>
            </a:r>
            <a:r>
              <a:rPr lang="en-US" i="0" dirty="0">
                <a:solidFill>
                  <a:srgbClr val="FFC000"/>
                </a:solidFill>
                <a:effectLst/>
              </a:rPr>
              <a:t>quality engineering</a:t>
            </a:r>
            <a:r>
              <a:rPr lang="en-US" dirty="0"/>
              <a:t>”</a:t>
            </a:r>
            <a:endParaRPr lang="en-US" i="0" dirty="0">
              <a:effectLst/>
            </a:endParaRPr>
          </a:p>
          <a:p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9224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9CCB-E4EF-B184-BD05-C539F4B0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0074-66A7-9D08-3654-51CA08E49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It is used in industry to maintain quality and improve performance</a:t>
            </a:r>
          </a:p>
        </p:txBody>
      </p:sp>
    </p:spTree>
    <p:extLst>
      <p:ext uri="{BB962C8B-B14F-4D97-AF65-F5344CB8AC3E}">
        <p14:creationId xmlns:p14="http://schemas.microsoft.com/office/powerpoint/2010/main" val="323255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r>
              <a:rPr lang="en-US" sz="3500" dirty="0">
                <a:effectLst/>
                <a:ea typeface="Calibri" panose="020F0502020204030204" pitchFamily="34" charset="0"/>
              </a:rPr>
              <a:t>Review of “t” and “p” </a:t>
            </a:r>
            <a:r>
              <a:rPr lang="en-US" sz="3500" dirty="0">
                <a:ea typeface="Calibri" panose="020F0502020204030204" pitchFamily="34" charset="0"/>
              </a:rPr>
              <a:t>Confidence 		Intervals</a:t>
            </a:r>
            <a:endParaRPr lang="en-US" sz="3500" dirty="0">
              <a:effectLst/>
              <a:ea typeface="Calibri" panose="020F0502020204030204" pitchFamily="34" charset="0"/>
            </a:endParaRPr>
          </a:p>
          <a:p>
            <a:r>
              <a:rPr lang="en-US" sz="3500" dirty="0">
                <a:ea typeface="Calibri" panose="020F0502020204030204" pitchFamily="34" charset="0"/>
              </a:rPr>
              <a:t>New: Quality/process control</a:t>
            </a:r>
            <a:endParaRPr lang="en-US" sz="36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a typeface="Calibri" panose="020F0502020204030204" pitchFamily="34" charset="0"/>
              </a:rPr>
              <a:t>  </a:t>
            </a:r>
            <a:endParaRPr lang="en-US" sz="3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9CCB-E4EF-B184-BD05-C539F4B0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0074-66A7-9D08-3654-51CA08E49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An example of a simple process that is controlled is keeping the temperature of a room at a certain temperature using a heater, air conditioner, and a thermostat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8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7698-E5F9-2DE6-F3E4-7F7CEF0D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147B9-840B-008A-F1C3-5592B7D7A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W. Edwards Deming brought process control to Japanese factories during the US occupation after WWII</a:t>
            </a:r>
          </a:p>
        </p:txBody>
      </p:sp>
      <p:pic>
        <p:nvPicPr>
          <p:cNvPr id="2052" name="Picture 4" descr="If you can't describe what you are doing as a process, you don't know what  you're doing&quot;. - Strategy and Complexity">
            <a:extLst>
              <a:ext uri="{FF2B5EF4-FFF2-40B4-BE49-F238E27FC236}">
                <a16:creationId xmlns:a16="http://schemas.microsoft.com/office/drawing/2014/main" id="{3B543562-52BB-362F-585F-4A0038EE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6200"/>
            <a:ext cx="2286000" cy="27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DCD8D-817D-34F2-29AF-96A7C6A93908}"/>
              </a:ext>
            </a:extLst>
          </p:cNvPr>
          <p:cNvSpPr txBox="1"/>
          <p:nvPr/>
        </p:nvSpPr>
        <p:spPr>
          <a:xfrm>
            <a:off x="0" y="65926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https://www.strategyandcomplexity.guide/wp-content/uploads/2019/09/</a:t>
            </a:r>
          </a:p>
          <a:p>
            <a:r>
              <a:rPr lang="en-US" dirty="0">
                <a:solidFill>
                  <a:srgbClr val="00B0F0"/>
                </a:solidFill>
              </a:rPr>
              <a:t>Deming.jpg</a:t>
            </a:r>
          </a:p>
        </p:txBody>
      </p:sp>
    </p:spTree>
    <p:extLst>
      <p:ext uri="{BB962C8B-B14F-4D97-AF65-F5344CB8AC3E}">
        <p14:creationId xmlns:p14="http://schemas.microsoft.com/office/powerpoint/2010/main" val="37244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7698-E5F9-2DE6-F3E4-7F7CEF0D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pic>
        <p:nvPicPr>
          <p:cNvPr id="4098" name="Picture 2" descr="Dr. Deming's 14 Points">
            <a:extLst>
              <a:ext uri="{FF2B5EF4-FFF2-40B4-BE49-F238E27FC236}">
                <a16:creationId xmlns:a16="http://schemas.microsoft.com/office/drawing/2014/main" id="{2CEB8DF0-19E5-E78E-D8DC-3DC883DD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1DB9A-6353-097E-7B07-05118D1ED705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https://www.infinityqs.com/blog/deming-14-points-part-one</a:t>
            </a:r>
          </a:p>
        </p:txBody>
      </p:sp>
    </p:spTree>
    <p:extLst>
      <p:ext uri="{BB962C8B-B14F-4D97-AF65-F5344CB8AC3E}">
        <p14:creationId xmlns:p14="http://schemas.microsoft.com/office/powerpoint/2010/main" val="1027457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B0F8-9C2A-1661-5CBB-C5731696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311FC-D0BF-A312-82F2-C38AA359B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A central pillar of his managerial philosophy is that the problem is not the people… it’s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0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B0F8-9C2A-1661-5CBB-C5731696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311FC-D0BF-A312-82F2-C38AA359B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Deming tried to get his ideas adopted in America, but they fell largely on deaf ears with post-war American industrialists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0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B0F8-9C2A-1661-5CBB-C5731696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311FC-D0BF-A312-82F2-C38AA359B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It wasn’t until Japanese industry became a threat to US industry in the 1980s that Deming’s ideas came to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B0F8-9C2A-1661-5CBB-C5731696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311FC-D0BF-A312-82F2-C38AA359B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An interesting feature is that many of the QC instructors visiting US plants emphasize the problem is the workers, not the process!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66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D2F6-BFDE-B6F9-B77B-ADEF8135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1196D-D802-DDD9-1582-62EFA8231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Deming quotes:</a:t>
            </a:r>
          </a:p>
          <a:p>
            <a:r>
              <a:rPr lang="en-US" b="0" i="0" dirty="0">
                <a:effectLst/>
                <a:latin typeface="_"/>
              </a:rPr>
              <a:t>You cannot inspect quality into a product.</a:t>
            </a:r>
          </a:p>
          <a:p>
            <a:r>
              <a:rPr lang="en-US" b="0" i="0" dirty="0">
                <a:effectLst/>
                <a:latin typeface="_"/>
              </a:rPr>
              <a:t>Eliminate the need for inspection on a mass basis by building quality into the product in the first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17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-US" altLang="en-US" dirty="0"/>
              <a:t>In a factory or other system, there is a process that creates products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83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-US" altLang="en-US" dirty="0"/>
              <a:t>Data taken over time at different parts of the process can be used to detect problems, inefficiencies, and deteriorations </a:t>
            </a:r>
          </a:p>
        </p:txBody>
      </p:sp>
    </p:spTree>
    <p:extLst>
      <p:ext uri="{BB962C8B-B14F-4D97-AF65-F5344CB8AC3E}">
        <p14:creationId xmlns:p14="http://schemas.microsoft.com/office/powerpoint/2010/main" val="133503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5) Calculate the parameters of </a:t>
            </a:r>
            <a:r>
              <a:rPr lang="en-US" sz="3200" dirty="0">
                <a:solidFill>
                  <a:srgbClr val="FFC000"/>
                </a:solidFill>
              </a:rPr>
              <a:t>continuous random variable </a:t>
            </a:r>
            <a:r>
              <a:rPr lang="en-US" sz="3200" dirty="0"/>
              <a:t>distributions and compute the probability of events in a typical continuous event application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6) Computation of calculus of these parameters will be assisted with </a:t>
            </a:r>
            <a:r>
              <a:rPr lang="en-US" sz="3200" dirty="0">
                <a:solidFill>
                  <a:srgbClr val="FFC000"/>
                </a:solidFill>
              </a:rPr>
              <a:t>math software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 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61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-US" altLang="en-US" dirty="0"/>
              <a:t>Data taken over time at different parts of the process can be used to detect problems, inefficiencies, and deteriorations </a:t>
            </a:r>
          </a:p>
          <a:p>
            <a:pPr>
              <a:lnSpc>
                <a:spcPct val="80000"/>
              </a:lnSpc>
              <a:spcAft>
                <a:spcPct val="30000"/>
              </a:spcAft>
              <a:buClr>
                <a:schemeClr val="accent2"/>
              </a:buClr>
              <a:buSzPct val="100000"/>
            </a:pPr>
            <a:r>
              <a:rPr lang="en-US" altLang="en-US" dirty="0"/>
              <a:t>These are called </a:t>
            </a:r>
            <a:r>
              <a:rPr lang="en-US" altLang="en-US" dirty="0">
                <a:solidFill>
                  <a:srgbClr val="FFC000"/>
                </a:solidFill>
              </a:rPr>
              <a:t>process data</a:t>
            </a:r>
          </a:p>
        </p:txBody>
      </p:sp>
    </p:spTree>
    <p:extLst>
      <p:ext uri="{BB962C8B-B14F-4D97-AF65-F5344CB8AC3E}">
        <p14:creationId xmlns:p14="http://schemas.microsoft.com/office/powerpoint/2010/main" val="2616013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-US" altLang="en-US" dirty="0"/>
              <a:t>Process data typically change over time and are arranged according to time sequence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61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-US" altLang="en-US" dirty="0"/>
              <a:t>They measure characteristics of goods or services resulting from equipment, people, materials, methods, and other business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0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B0F8-9C2A-1661-5CBB-C5731696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311FC-D0BF-A312-82F2-C38AA359B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To build quality into the products, </a:t>
            </a:r>
            <a:r>
              <a:rPr lang="en-US" altLang="en-US" i="1" dirty="0">
                <a:solidFill>
                  <a:srgbClr val="FFC000"/>
                </a:solidFill>
              </a:rPr>
              <a:t>control charts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/>
              <a:t>are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/>
              <a:t>used to monitor changing process data characteristics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38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80000"/>
              </a:spcBef>
            </a:pPr>
            <a:r>
              <a:rPr lang="en-US" altLang="en-US" dirty="0"/>
              <a:t>These charts allow us to determine whether some process is statistically stable (or within statistical control)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27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/>
              <a:t>A control chart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/>
              <a:t>is a sequential plot of </a:t>
            </a:r>
            <a:r>
              <a:rPr lang="en-US" altLang="en-US" i="1" dirty="0"/>
              <a:t>individual</a:t>
            </a:r>
            <a:r>
              <a:rPr lang="en-US" altLang="en-US" dirty="0"/>
              <a:t> process data values over time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/>
              <a:t>The vertical axis is used for the data values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/>
              <a:t>The horizontal axis is used for the time sequence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9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process is </a:t>
            </a:r>
            <a:r>
              <a:rPr lang="en-US" altLang="en-US" dirty="0">
                <a:solidFill>
                  <a:srgbClr val="FFC000"/>
                </a:solidFill>
              </a:rPr>
              <a:t>statistically stable </a:t>
            </a:r>
            <a:r>
              <a:rPr lang="en-US" altLang="en-US" dirty="0"/>
              <a:t>(or </a:t>
            </a:r>
            <a:r>
              <a:rPr lang="en-US" altLang="en-US" dirty="0">
                <a:solidFill>
                  <a:srgbClr val="FFC000"/>
                </a:solidFill>
              </a:rPr>
              <a:t>within statistical control</a:t>
            </a:r>
            <a:r>
              <a:rPr lang="en-US" altLang="en-US" dirty="0"/>
              <a:t>) if it has natural variation, with no patterns, cycles, or any unusual points</a:t>
            </a:r>
            <a:endParaRPr lang="en-US" alt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59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Only when a process is statistically stable can we assume the population has a constant mean, standard deviation, distribution, and other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44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638800"/>
          </a:xfrm>
        </p:spPr>
        <p:txBody>
          <a:bodyPr/>
          <a:lstStyle/>
          <a:p>
            <a:r>
              <a:rPr lang="en-US" altLang="en-US" sz="3000" dirty="0">
                <a:solidFill>
                  <a:schemeClr val="tx1"/>
                </a:solidFill>
              </a:rPr>
              <a:t>Processes That Are Not Statistically Stable</a:t>
            </a:r>
          </a:p>
          <a:p>
            <a:r>
              <a:rPr lang="en-US" dirty="0"/>
              <a:t>How is this not stable?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241550"/>
            <a:ext cx="8151812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1a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309134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There is an upward trend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241550"/>
            <a:ext cx="8151812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1a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89591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https://www.istockphoto.com/photo/silhouette-of-lonely-businessman-standing-by-boardroom-table-in-office-gm157640817-13923812</a:t>
            </a:r>
          </a:p>
        </p:txBody>
      </p:sp>
    </p:spTree>
    <p:extLst>
      <p:ext uri="{BB962C8B-B14F-4D97-AF65-F5344CB8AC3E}">
        <p14:creationId xmlns:p14="http://schemas.microsoft.com/office/powerpoint/2010/main" val="3083888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115300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638800"/>
          </a:xfrm>
        </p:spPr>
        <p:txBody>
          <a:bodyPr/>
          <a:lstStyle/>
          <a:p>
            <a:r>
              <a:rPr lang="en-US" altLang="en-US" sz="3000" dirty="0">
                <a:solidFill>
                  <a:schemeClr val="tx1"/>
                </a:solidFill>
              </a:rPr>
              <a:t>Processes That Are Not Statistically Stable</a:t>
            </a:r>
          </a:p>
          <a:p>
            <a:r>
              <a:rPr lang="en-US" dirty="0"/>
              <a:t>How is this not stable?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190775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There is a downward trend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1b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115300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264660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1c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772400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638800"/>
          </a:xfrm>
        </p:spPr>
        <p:txBody>
          <a:bodyPr/>
          <a:lstStyle/>
          <a:p>
            <a:r>
              <a:rPr lang="en-US" altLang="en-US" sz="3000" dirty="0">
                <a:solidFill>
                  <a:schemeClr val="tx1"/>
                </a:solidFill>
              </a:rPr>
              <a:t>Processes That Are Not Statistically Stable</a:t>
            </a:r>
          </a:p>
          <a:p>
            <a:r>
              <a:rPr lang="en-US" dirty="0"/>
              <a:t>How is this not stable?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740608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There is an upward shift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1c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772400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678407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41588"/>
            <a:ext cx="746760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1d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638800"/>
          </a:xfrm>
        </p:spPr>
        <p:txBody>
          <a:bodyPr/>
          <a:lstStyle/>
          <a:p>
            <a:r>
              <a:rPr lang="en-US" altLang="en-US" sz="3000" dirty="0">
                <a:solidFill>
                  <a:schemeClr val="tx1"/>
                </a:solidFill>
              </a:rPr>
              <a:t>Processes That Are Not Statistically Stable</a:t>
            </a:r>
          </a:p>
          <a:p>
            <a:r>
              <a:rPr lang="en-US" dirty="0"/>
              <a:t>How is this not stable?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82192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41588"/>
            <a:ext cx="746760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1d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There is a downward shift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493189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14587"/>
            <a:ext cx="7748588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1e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638800"/>
          </a:xfrm>
        </p:spPr>
        <p:txBody>
          <a:bodyPr/>
          <a:lstStyle/>
          <a:p>
            <a:r>
              <a:rPr lang="en-US" altLang="en-US" sz="3000" dirty="0">
                <a:solidFill>
                  <a:schemeClr val="tx1"/>
                </a:solidFill>
              </a:rPr>
              <a:t>Processes That Are Not Statistically Stable</a:t>
            </a:r>
          </a:p>
          <a:p>
            <a:r>
              <a:rPr lang="en-US" dirty="0"/>
              <a:t>How is this not stable?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11682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1e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 process is stable except for one exceptionally high value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14587"/>
            <a:ext cx="7748588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354195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1f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638800"/>
          </a:xfrm>
        </p:spPr>
        <p:txBody>
          <a:bodyPr/>
          <a:lstStyle/>
          <a:p>
            <a:r>
              <a:rPr lang="en-US" altLang="en-US" sz="3000" dirty="0">
                <a:solidFill>
                  <a:schemeClr val="tx1"/>
                </a:solidFill>
              </a:rPr>
              <a:t>Processes That Are Not Statistically Stable</a:t>
            </a:r>
          </a:p>
          <a:p>
            <a:r>
              <a:rPr lang="en-US" dirty="0"/>
              <a:t>How is this not stable?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8712"/>
            <a:ext cx="8316913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409356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1f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8712"/>
            <a:ext cx="8316913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There is one exceptionally low value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04675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Mr. Gossett invented a new continuous probability distribution for small samples from close-to-normal populations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8DFDD-789C-0CDE-9536-18AA7E36B705}"/>
              </a:ext>
            </a:extLst>
          </p:cNvPr>
          <p:cNvGrpSpPr/>
          <p:nvPr/>
        </p:nvGrpSpPr>
        <p:grpSpPr>
          <a:xfrm>
            <a:off x="7315200" y="3544370"/>
            <a:ext cx="1828801" cy="3343663"/>
            <a:chOff x="7315200" y="3544370"/>
            <a:chExt cx="1828801" cy="3343663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A7913B7-1A37-AF0B-7223-AF69646B7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1" y="3544370"/>
              <a:ext cx="1752600" cy="3045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51827A-84AF-B64E-E661-EEC8CBEB1264}"/>
                </a:ext>
              </a:extLst>
            </p:cNvPr>
            <p:cNvSpPr txBox="1"/>
            <p:nvPr/>
          </p:nvSpPr>
          <p:spPr>
            <a:xfrm>
              <a:off x="7315200" y="6564868"/>
              <a:ext cx="182880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500" dirty="0">
                  <a:latin typeface="Comic Sans MS" pitchFamily="66" charset="0"/>
                </a:rPr>
                <a:t>W.S. </a:t>
              </a:r>
              <a:r>
                <a:rPr lang="en-US" altLang="en-US" sz="1500" dirty="0" err="1">
                  <a:latin typeface="Comic Sans MS" pitchFamily="66" charset="0"/>
                </a:rPr>
                <a:t>Gosset</a:t>
              </a:r>
              <a:r>
                <a:rPr lang="en-US" altLang="en-US" sz="1500" dirty="0">
                  <a:latin typeface="Comic Sans MS" pitchFamily="66" charset="0"/>
                </a:rPr>
                <a:t> 1908</a:t>
              </a:r>
              <a:r>
                <a:rPr lang="en-US" altLang="en-US" sz="1500" dirty="0"/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7BA259D-7585-3448-74B9-B8F7D11CE8ED}"/>
              </a:ext>
            </a:extLst>
          </p:cNvPr>
          <p:cNvSpPr txBox="1"/>
          <p:nvPr/>
        </p:nvSpPr>
        <p:spPr>
          <a:xfrm>
            <a:off x="-1" y="6553200"/>
            <a:ext cx="68729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https://upload.wikimedia.org/wikipedia/commons/thumb/4/42/William_Sealy_Gosset.jpg/800px-William_Sealy_Gosset.jpg</a:t>
            </a:r>
          </a:p>
        </p:txBody>
      </p:sp>
    </p:spTree>
    <p:extLst>
      <p:ext uri="{BB962C8B-B14F-4D97-AF65-F5344CB8AC3E}">
        <p14:creationId xmlns:p14="http://schemas.microsoft.com/office/powerpoint/2010/main" val="3194056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1g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638800"/>
          </a:xfrm>
        </p:spPr>
        <p:txBody>
          <a:bodyPr/>
          <a:lstStyle/>
          <a:p>
            <a:r>
              <a:rPr lang="en-US" altLang="en-US" sz="3000" dirty="0">
                <a:solidFill>
                  <a:schemeClr val="tx1"/>
                </a:solidFill>
              </a:rPr>
              <a:t>Processes That Are Not Statistically Stable</a:t>
            </a:r>
          </a:p>
          <a:p>
            <a:r>
              <a:rPr lang="en-US" dirty="0"/>
              <a:t>How is this not stable?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9987"/>
            <a:ext cx="83058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36790948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1g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9987"/>
            <a:ext cx="83058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There is a cyclical pattern (repeating cycle)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081477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1h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638800"/>
          </a:xfrm>
        </p:spPr>
        <p:txBody>
          <a:bodyPr/>
          <a:lstStyle/>
          <a:p>
            <a:r>
              <a:rPr lang="en-US" altLang="en-US" sz="3000" dirty="0">
                <a:solidFill>
                  <a:schemeClr val="tx1"/>
                </a:solidFill>
              </a:rPr>
              <a:t>Processes That Are Not Statistically Stable</a:t>
            </a:r>
          </a:p>
          <a:p>
            <a:r>
              <a:rPr lang="en-US" dirty="0"/>
              <a:t>How is this not stable?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497138"/>
            <a:ext cx="8164512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430267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1h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497138"/>
            <a:ext cx="8164512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 variation is increasing over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30813063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794729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9E67-596C-2F15-7641-C7D967C9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D73A-DCA9-3534-3D4D-E6DF14DCC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Anybody do this at work?</a:t>
            </a:r>
          </a:p>
        </p:txBody>
      </p:sp>
    </p:spTree>
    <p:extLst>
      <p:ext uri="{BB962C8B-B14F-4D97-AF65-F5344CB8AC3E}">
        <p14:creationId xmlns:p14="http://schemas.microsoft.com/office/powerpoint/2010/main" val="580891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0152529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5000"/>
              </a:lnSpc>
            </a:pPr>
            <a:r>
              <a:rPr lang="en-US" altLang="en-US" dirty="0"/>
              <a:t>The goal of quality control </a:t>
            </a:r>
          </a:p>
          <a:p>
            <a:pPr algn="ctr">
              <a:lnSpc>
                <a:spcPct val="85000"/>
              </a:lnSpc>
            </a:pPr>
            <a:r>
              <a:rPr lang="en-US" altLang="en-US" dirty="0"/>
              <a:t>is to:</a:t>
            </a:r>
          </a:p>
          <a:p>
            <a:pPr algn="ctr">
              <a:lnSpc>
                <a:spcPct val="85000"/>
              </a:lnSpc>
            </a:pPr>
            <a:endParaRPr lang="en-US" altLang="en-US" sz="2000" dirty="0"/>
          </a:p>
          <a:p>
            <a:pPr algn="ctr">
              <a:lnSpc>
                <a:spcPct val="85000"/>
              </a:lnSpc>
            </a:pPr>
            <a:r>
              <a:rPr lang="en-US" altLang="en-US" dirty="0">
                <a:solidFill>
                  <a:srgbClr val="FFC000"/>
                </a:solidFill>
              </a:rPr>
              <a:t>reduce variation </a:t>
            </a:r>
            <a:r>
              <a:rPr lang="en-US" altLang="en-US" dirty="0"/>
              <a:t>in a product or a service</a:t>
            </a:r>
          </a:p>
        </p:txBody>
      </p:sp>
    </p:spTree>
    <p:extLst>
      <p:ext uri="{BB962C8B-B14F-4D97-AF65-F5344CB8AC3E}">
        <p14:creationId xmlns:p14="http://schemas.microsoft.com/office/powerpoint/2010/main" val="35296039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ct val="50000"/>
              </a:spcAft>
            </a:pPr>
            <a:r>
              <a:rPr lang="en-US" altLang="en-US" dirty="0">
                <a:solidFill>
                  <a:srgbClr val="FFC000"/>
                </a:solidFill>
              </a:rPr>
              <a:t>Random variation </a:t>
            </a:r>
            <a:r>
              <a:rPr lang="en-US" altLang="en-US" dirty="0"/>
              <a:t>is due to chance; it is inherent in any process – it would be impossible to produce every good or service exactly the same way every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833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Assignable variation </a:t>
            </a:r>
            <a:r>
              <a:rPr lang="en-US" altLang="en-US" dirty="0"/>
              <a:t>results from causes that can be identified (such as defective machinery, untrained employees, and so 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2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He called this the “t” (always small letter) distribution because he was using it to compare two groups (“t” for two)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This distribution is called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“</a:t>
            </a:r>
            <a:r>
              <a:rPr lang="en-US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Student’s t-Distribution</a:t>
            </a:r>
            <a:r>
              <a:rPr lang="en-US" dirty="0">
                <a:effectLst/>
                <a:ea typeface="Times New Roman" panose="02020603050405020304" pitchFamily="18" charset="0"/>
              </a:rPr>
              <a:t>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633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C000"/>
                </a:solidFill>
              </a:rPr>
              <a:t>control chart </a:t>
            </a:r>
            <a:r>
              <a:rPr lang="en-US" altLang="en-US" dirty="0"/>
              <a:t>of a process characteristic consists of values plotted sequentially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775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0E67-231A-1A4A-1A85-7B3419CB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6F12-778A-49C9-F8C1-442B7D3C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C000"/>
                </a:solidFill>
              </a:rPr>
              <a:t>X-Bar and R-Chart </a:t>
            </a:r>
            <a:r>
              <a:rPr lang="en-US" dirty="0"/>
              <a:t>is a type of statistical process control chart for use with continuous data collected in subgroups at set time intervals - usually between 3 to 5 pieces per subgroup</a:t>
            </a:r>
          </a:p>
        </p:txBody>
      </p:sp>
    </p:spTree>
    <p:extLst>
      <p:ext uri="{BB962C8B-B14F-4D97-AF65-F5344CB8AC3E}">
        <p14:creationId xmlns:p14="http://schemas.microsoft.com/office/powerpoint/2010/main" val="1266006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0E67-231A-1A4A-1A85-7B3419CB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6F12-778A-49C9-F8C1-442B7D3C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 (X-Bar) of each subgroup is charted on the top graph and the Range (R) of the subgroup is charted on the bottom graph</a:t>
            </a:r>
          </a:p>
        </p:txBody>
      </p:sp>
    </p:spTree>
    <p:extLst>
      <p:ext uri="{BB962C8B-B14F-4D97-AF65-F5344CB8AC3E}">
        <p14:creationId xmlns:p14="http://schemas.microsoft.com/office/powerpoint/2010/main" val="24079590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0E67-231A-1A4A-1A85-7B3419CB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6F12-778A-49C9-F8C1-442B7D3C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of Control points or patterns can occur on either the X-bar or R chart</a:t>
            </a:r>
          </a:p>
        </p:txBody>
      </p:sp>
    </p:spTree>
    <p:extLst>
      <p:ext uri="{BB962C8B-B14F-4D97-AF65-F5344CB8AC3E}">
        <p14:creationId xmlns:p14="http://schemas.microsoft.com/office/powerpoint/2010/main" val="42733341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0E67-231A-1A4A-1A85-7B3419CB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6F12-778A-49C9-F8C1-442B7D3C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X-Bar and R-Chart is used to answer the questions: </a:t>
            </a:r>
          </a:p>
          <a:p>
            <a:pPr>
              <a:spcBef>
                <a:spcPts val="0"/>
              </a:spcBef>
            </a:pPr>
            <a:r>
              <a:rPr lang="en-US" dirty="0"/>
              <a:t>• Is the process stable over time? </a:t>
            </a:r>
          </a:p>
          <a:p>
            <a:pPr>
              <a:spcBef>
                <a:spcPts val="0"/>
              </a:spcBef>
            </a:pPr>
            <a:r>
              <a:rPr lang="en-US" dirty="0"/>
              <a:t>• What is the effect of a process change on the output characteristics?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548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0E67-231A-1A4A-1A85-7B3419CB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6F12-778A-49C9-F8C1-442B7D3C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X-Bar and R-Chart is used to answer the questions: </a:t>
            </a:r>
          </a:p>
          <a:p>
            <a:pPr>
              <a:spcBef>
                <a:spcPts val="0"/>
              </a:spcBef>
            </a:pPr>
            <a:r>
              <a:rPr lang="en-US" dirty="0"/>
              <a:t>• How will I know if the process becomes unstable, or the performance changes over time? </a:t>
            </a:r>
          </a:p>
        </p:txBody>
      </p:sp>
    </p:spTree>
    <p:extLst>
      <p:ext uri="{BB962C8B-B14F-4D97-AF65-F5344CB8AC3E}">
        <p14:creationId xmlns:p14="http://schemas.microsoft.com/office/powerpoint/2010/main" val="17232918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0E67-231A-1A4A-1A85-7B3419CB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6F12-778A-49C9-F8C1-442B7D3C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is it used? </a:t>
            </a:r>
          </a:p>
          <a:p>
            <a:pPr>
              <a:spcBef>
                <a:spcPts val="0"/>
              </a:spcBef>
            </a:pPr>
            <a:r>
              <a:rPr lang="en-US" dirty="0"/>
              <a:t>• Constructed throughout the</a:t>
            </a:r>
          </a:p>
          <a:p>
            <a:pPr>
              <a:spcBef>
                <a:spcPts val="0"/>
              </a:spcBef>
            </a:pPr>
            <a:r>
              <a:rPr lang="en-US" dirty="0"/>
              <a:t>process, particularly in the Measure, Analyze and Control phases of the cycle </a:t>
            </a:r>
          </a:p>
          <a:p>
            <a:pPr>
              <a:spcBef>
                <a:spcPts val="0"/>
              </a:spcBef>
            </a:pPr>
            <a:r>
              <a:rPr lang="en-US" dirty="0"/>
              <a:t>• Used to understand process</a:t>
            </a:r>
          </a:p>
          <a:p>
            <a:pPr>
              <a:spcBef>
                <a:spcPts val="0"/>
              </a:spcBef>
            </a:pPr>
            <a:r>
              <a:rPr lang="en-US" dirty="0"/>
              <a:t>behavior, evaluate different</a:t>
            </a:r>
          </a:p>
          <a:p>
            <a:pPr>
              <a:spcBef>
                <a:spcPts val="0"/>
              </a:spcBef>
            </a:pPr>
            <a:r>
              <a:rPr lang="en-US" dirty="0"/>
              <a:t>treatments or methods, and to</a:t>
            </a:r>
          </a:p>
          <a:p>
            <a:pPr>
              <a:spcBef>
                <a:spcPts val="0"/>
              </a:spcBef>
            </a:pPr>
            <a:r>
              <a:rPr lang="en-US" dirty="0"/>
              <a:t>control a process</a:t>
            </a:r>
          </a:p>
        </p:txBody>
      </p:sp>
    </p:spTree>
    <p:extLst>
      <p:ext uri="{BB962C8B-B14F-4D97-AF65-F5344CB8AC3E}">
        <p14:creationId xmlns:p14="http://schemas.microsoft.com/office/powerpoint/2010/main" val="3379120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0E67-231A-1A4A-1A85-7B3419CB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6F12-778A-49C9-F8C1-442B7D3C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recommended for subgroup sizes of 10 or less </a:t>
            </a:r>
          </a:p>
          <a:p>
            <a:r>
              <a:rPr lang="en-US" dirty="0"/>
              <a:t>If the subgroup size exceeds 10, the range chart is replaced by a chart of the subgroup standard deviation, or S chart</a:t>
            </a:r>
          </a:p>
        </p:txBody>
      </p:sp>
    </p:spTree>
    <p:extLst>
      <p:ext uri="{BB962C8B-B14F-4D97-AF65-F5344CB8AC3E}">
        <p14:creationId xmlns:p14="http://schemas.microsoft.com/office/powerpoint/2010/main" val="28948307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control chart of a process plots values sequentially over time, and it includes a </a:t>
            </a:r>
            <a:r>
              <a:rPr lang="en-US" altLang="en-US" dirty="0">
                <a:solidFill>
                  <a:schemeClr val="tx1"/>
                </a:solidFill>
              </a:rPr>
              <a:t>center line </a:t>
            </a:r>
            <a:r>
              <a:rPr lang="en-US" altLang="en-US" dirty="0"/>
              <a:t>as well as a </a:t>
            </a:r>
            <a:r>
              <a:rPr lang="en-US" altLang="en-US" dirty="0">
                <a:solidFill>
                  <a:schemeClr val="tx1"/>
                </a:solidFill>
              </a:rPr>
              <a:t>lower control limit </a:t>
            </a:r>
            <a:r>
              <a:rPr lang="en-US" altLang="en-US" dirty="0"/>
              <a:t>(LCL) and an </a:t>
            </a:r>
            <a:r>
              <a:rPr lang="en-US" altLang="en-US" dirty="0">
                <a:solidFill>
                  <a:schemeClr val="tx1"/>
                </a:solidFill>
              </a:rPr>
              <a:t>upper control limit </a:t>
            </a:r>
            <a:r>
              <a:rPr lang="en-US" altLang="en-US" dirty="0"/>
              <a:t>(UCL)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511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8D1B-1024-7DF5-D866-77B5154D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DD489-1F3F-16D3-120A-52A1946B4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X-Bar chart, the center line is designated: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ea typeface="Times New Roman" panose="02020603050405020304" pitchFamily="18" charset="0"/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It is the grand mean of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values for each subgroup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DD489-1F3F-16D3-120A-52A1946B4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47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03BC5-7B6A-BA48-5B8F-B0D47190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42" y="3657600"/>
            <a:ext cx="442145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thick tails of the “t” ensure that the confidence intervals are wider than those using a standard normal distribution (and are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better at including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population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mean)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02DC0-248C-D071-8E54-12E400B027B2}"/>
              </a:ext>
            </a:extLst>
          </p:cNvPr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https://towardsdatascience.com/everything-you-need-to-know-about-hypothesis-testing-part-i-4de9abebbc8a</a:t>
            </a:r>
          </a:p>
        </p:txBody>
      </p:sp>
    </p:spTree>
    <p:extLst>
      <p:ext uri="{BB962C8B-B14F-4D97-AF65-F5344CB8AC3E}">
        <p14:creationId xmlns:p14="http://schemas.microsoft.com/office/powerpoint/2010/main" val="1232242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8D1B-1024-7DF5-D866-77B5154D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DD489-1F3F-16D3-120A-52A1946B4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X-Bar chart control limits are based on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(the average of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values) and n (the number in the subgroup):</a:t>
                </a:r>
              </a:p>
              <a:p>
                <a:r>
                  <a:rPr lang="en-US" dirty="0"/>
                  <a:t>	UCL =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+ A</a:t>
                </a:r>
                <a:r>
                  <a:rPr lang="en-US" baseline="-25000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	LCL =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- A</a:t>
                </a:r>
                <a:r>
                  <a:rPr lang="en-US" baseline="-25000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The “A” is a control chart constant based on 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DD489-1F3F-16D3-120A-52A1946B4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5111" b="-5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1724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8D1B-1024-7DF5-D866-77B5154D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DD489-1F3F-16D3-120A-52A1946B4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R-chart, “R” means the range</a:t>
                </a:r>
              </a:p>
              <a:p>
                <a:r>
                  <a:rPr lang="en-US" dirty="0"/>
                  <a:t>The center line is designated: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ea typeface="Times New Roman" panose="02020603050405020304" pitchFamily="18" charset="0"/>
                            </a:rPr>
                            <m:t>R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It is the mean of the range values for each subgroup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DD489-1F3F-16D3-120A-52A1946B4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66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8D1B-1024-7DF5-D866-77B5154D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DD489-1F3F-16D3-120A-52A1946B4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R-Chart control limits are based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(the average range) and n (the number in the subgroup):</a:t>
                </a:r>
              </a:p>
              <a:p>
                <a:r>
                  <a:rPr lang="en-US" dirty="0"/>
                  <a:t>	UCL =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	LCL =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lo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The “</a:t>
                </a:r>
                <a:r>
                  <a:rPr lang="en-US" dirty="0" err="1"/>
                  <a:t>d”s</a:t>
                </a:r>
                <a:r>
                  <a:rPr lang="en-US" dirty="0"/>
                  <a:t> are control chart constants based on 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DD489-1F3F-16D3-120A-52A1946B4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370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9766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8D7-9400-ED61-85A8-A030F8A6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46732-ADC5-F9B7-E15E-F7CF4FC9C24A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https://www.moresteam.com/university/workbook/wb_spcxbarandrintro.pdf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C0AD400-6E3B-FEBE-6E59-7998D977B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26657"/>
              </p:ext>
            </p:extLst>
          </p:nvPr>
        </p:nvGraphicFramePr>
        <p:xfrm>
          <a:off x="1752600" y="1532506"/>
          <a:ext cx="5283200" cy="466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497997056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8476870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416798651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810717366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>
                          <a:effectLst/>
                        </a:rPr>
                        <a:t>n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>
                          <a:effectLst/>
                        </a:rPr>
                        <a:t>A</a:t>
                      </a:r>
                      <a:r>
                        <a:rPr lang="en-US" sz="3000" u="none" strike="noStrike" baseline="-25000" dirty="0">
                          <a:effectLst/>
                        </a:rPr>
                        <a:t>n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 err="1">
                          <a:effectLst/>
                        </a:rPr>
                        <a:t>d</a:t>
                      </a:r>
                      <a:r>
                        <a:rPr lang="en-US" sz="3000" u="none" strike="noStrike" baseline="-25000" dirty="0" err="1">
                          <a:effectLst/>
                        </a:rPr>
                        <a:t>lo</a:t>
                      </a:r>
                      <a:endParaRPr lang="en-US" sz="30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 err="1">
                          <a:effectLst/>
                        </a:rPr>
                        <a:t>d</a:t>
                      </a:r>
                      <a:r>
                        <a:rPr lang="en-US" sz="3000" u="none" strike="noStrike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</a:t>
                      </a:r>
                      <a:endParaRPr lang="en-US" sz="3000" u="none" strike="noStrike" kern="120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09566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2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1.880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3.267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7523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3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1.023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2.574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665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4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0.729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2.282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149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5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0.577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2.114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2682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6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0.483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2.004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1057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7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0.419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0.076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1.924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77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8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0.373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0.136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1.864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742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9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0.337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0.184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1.816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5650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10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0.308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0.223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>
                          <a:effectLst/>
                        </a:rPr>
                        <a:t>1.777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494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9080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F5D9-992E-5050-E1C3-6E40A3BC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CA86-8FEE-1AF0-28BE-412E99C4A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A</a:t>
            </a:r>
            <a:r>
              <a:rPr lang="en-US" baseline="-25000" dirty="0"/>
              <a:t>n</a:t>
            </a:r>
            <a:r>
              <a:rPr lang="en-US" dirty="0"/>
              <a:t> is usually designated “A</a:t>
            </a:r>
            <a:r>
              <a:rPr lang="en-US" baseline="-25000" dirty="0"/>
              <a:t>2</a:t>
            </a:r>
            <a:r>
              <a:rPr lang="en-US" dirty="0"/>
              <a:t>”</a:t>
            </a:r>
          </a:p>
          <a:p>
            <a:r>
              <a:rPr lang="en-US" dirty="0" err="1"/>
              <a:t>d</a:t>
            </a:r>
            <a:r>
              <a:rPr lang="en-US" baseline="-25000" dirty="0" err="1"/>
              <a:t>lo</a:t>
            </a:r>
            <a:r>
              <a:rPr lang="en-US" dirty="0"/>
              <a:t> is usually designated “d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 err="1"/>
              <a:t>d</a:t>
            </a:r>
            <a:r>
              <a:rPr lang="en-US" baseline="-25000" dirty="0" err="1"/>
              <a:t>hi</a:t>
            </a:r>
            <a:r>
              <a:rPr lang="en-US" dirty="0"/>
              <a:t> is usually designated “d</a:t>
            </a:r>
            <a:r>
              <a:rPr lang="en-US" baseline="-25000" dirty="0"/>
              <a:t>4</a:t>
            </a:r>
            <a:r>
              <a:rPr lang="en-US" dirty="0"/>
              <a:t>”</a:t>
            </a:r>
          </a:p>
          <a:p>
            <a:endParaRPr lang="en-US" baseline="-25000" dirty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182820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3679706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Is it stable?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2" y="1676400"/>
            <a:ext cx="873534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4EB354-4E79-7241-7B82-38146DDA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25951091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DD489-1F3F-16D3-120A-52A1946B4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For the temperature of the Earth data, calculate the 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e>
                    </m:acc>
                  </m:oMath>
                </a14:m>
                <a:r>
                  <a:rPr lang="en-US" dirty="0"/>
                  <a:t>”s and “R”s for each decade: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DD489-1F3F-16D3-120A-52A1946B4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CE181A-32B8-CC39-8736-6554E6352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145094"/>
              </p:ext>
            </p:extLst>
          </p:nvPr>
        </p:nvGraphicFramePr>
        <p:xfrm>
          <a:off x="457200" y="2776980"/>
          <a:ext cx="7391400" cy="4004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7587">
                  <a:extLst>
                    <a:ext uri="{9D8B030D-6E8A-4147-A177-3AD203B41FA5}">
                      <a16:colId xmlns:a16="http://schemas.microsoft.com/office/drawing/2014/main" val="828032078"/>
                    </a:ext>
                  </a:extLst>
                </a:gridCol>
                <a:gridCol w="657207">
                  <a:extLst>
                    <a:ext uri="{9D8B030D-6E8A-4147-A177-3AD203B41FA5}">
                      <a16:colId xmlns:a16="http://schemas.microsoft.com/office/drawing/2014/main" val="1856809811"/>
                    </a:ext>
                  </a:extLst>
                </a:gridCol>
                <a:gridCol w="657207">
                  <a:extLst>
                    <a:ext uri="{9D8B030D-6E8A-4147-A177-3AD203B41FA5}">
                      <a16:colId xmlns:a16="http://schemas.microsoft.com/office/drawing/2014/main" val="2286865904"/>
                    </a:ext>
                  </a:extLst>
                </a:gridCol>
                <a:gridCol w="657207">
                  <a:extLst>
                    <a:ext uri="{9D8B030D-6E8A-4147-A177-3AD203B41FA5}">
                      <a16:colId xmlns:a16="http://schemas.microsoft.com/office/drawing/2014/main" val="3345090629"/>
                    </a:ext>
                  </a:extLst>
                </a:gridCol>
                <a:gridCol w="657207">
                  <a:extLst>
                    <a:ext uri="{9D8B030D-6E8A-4147-A177-3AD203B41FA5}">
                      <a16:colId xmlns:a16="http://schemas.microsoft.com/office/drawing/2014/main" val="3409323319"/>
                    </a:ext>
                  </a:extLst>
                </a:gridCol>
                <a:gridCol w="657207">
                  <a:extLst>
                    <a:ext uri="{9D8B030D-6E8A-4147-A177-3AD203B41FA5}">
                      <a16:colId xmlns:a16="http://schemas.microsoft.com/office/drawing/2014/main" val="2020750819"/>
                    </a:ext>
                  </a:extLst>
                </a:gridCol>
                <a:gridCol w="658950">
                  <a:extLst>
                    <a:ext uri="{9D8B030D-6E8A-4147-A177-3AD203B41FA5}">
                      <a16:colId xmlns:a16="http://schemas.microsoft.com/office/drawing/2014/main" val="3161691607"/>
                    </a:ext>
                  </a:extLst>
                </a:gridCol>
                <a:gridCol w="657207">
                  <a:extLst>
                    <a:ext uri="{9D8B030D-6E8A-4147-A177-3AD203B41FA5}">
                      <a16:colId xmlns:a16="http://schemas.microsoft.com/office/drawing/2014/main" val="3037446106"/>
                    </a:ext>
                  </a:extLst>
                </a:gridCol>
                <a:gridCol w="657207">
                  <a:extLst>
                    <a:ext uri="{9D8B030D-6E8A-4147-A177-3AD203B41FA5}">
                      <a16:colId xmlns:a16="http://schemas.microsoft.com/office/drawing/2014/main" val="2488396319"/>
                    </a:ext>
                  </a:extLst>
                </a:gridCol>
                <a:gridCol w="657207">
                  <a:extLst>
                    <a:ext uri="{9D8B030D-6E8A-4147-A177-3AD203B41FA5}">
                      <a16:colId xmlns:a16="http://schemas.microsoft.com/office/drawing/2014/main" val="452545343"/>
                    </a:ext>
                  </a:extLst>
                </a:gridCol>
                <a:gridCol w="657207">
                  <a:extLst>
                    <a:ext uri="{9D8B030D-6E8A-4147-A177-3AD203B41FA5}">
                      <a16:colId xmlns:a16="http://schemas.microsoft.com/office/drawing/2014/main" val="927184456"/>
                    </a:ext>
                  </a:extLst>
                </a:gridCol>
              </a:tblGrid>
              <a:tr h="297738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Decade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170986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1880s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13.59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13.55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36485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1890s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13.60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13.61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13.68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13.68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184450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1900s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13.64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13.58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13.60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13.69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656792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1910s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13.67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13.54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13.67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286204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1920s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233504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1930s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65208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1940s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14.14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14.06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31503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1950s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13.82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991475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1960s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14.05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13.65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4506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1970s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13.95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13.98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13.79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14.07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317189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1980s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14.40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14.10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14.34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14.35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14.42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14.28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77075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1990s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14.49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14.16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14.31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14.47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14.36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14.40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14.71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174935"/>
                  </a:ext>
                </a:extLst>
              </a:tr>
              <a:tr h="28411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2000s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14.41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14.56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14.70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14.64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14.60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14.77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14.64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14.66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14.68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14.70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248" marR="9248" marT="924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270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607E99F-BEF1-41BA-50B7-838199CA0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2a,b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5598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69BE2-4964-BF4A-C78F-1A083DF2D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and n </a:t>
                </a:r>
              </a:p>
              <a:p>
                <a:r>
                  <a:rPr lang="en-US" dirty="0"/>
                  <a:t>Calculate the upper and lower control limits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69BE2-4964-BF4A-C78F-1A083DF2D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70A4929-C14A-FD2D-C5C0-33998A62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2c,d,e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D484D-F2E0-B34E-4A3C-C1A9812B3F69}"/>
                  </a:ext>
                </a:extLst>
              </p:cNvPr>
              <p:cNvSpPr txBox="1"/>
              <p:nvPr/>
            </p:nvSpPr>
            <p:spPr>
              <a:xfrm>
                <a:off x="7315200" y="6211669"/>
                <a:ext cx="1828800" cy="727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UCL =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+ A</a:t>
                </a:r>
                <a:r>
                  <a:rPr lang="en-US" baseline="-25000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R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LCL =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- A</a:t>
                </a:r>
                <a:r>
                  <a:rPr lang="en-US" baseline="-25000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R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D484D-F2E0-B34E-4A3C-C1A9812B3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6211669"/>
                <a:ext cx="1828800" cy="727763"/>
              </a:xfrm>
              <a:prstGeom prst="rect">
                <a:avLst/>
              </a:prstGeom>
              <a:blipFill>
                <a:blip r:embed="rId3"/>
                <a:stretch>
                  <a:fillRect l="-2667" t="-6723" r="-13000" b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7292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69BE2-4964-BF4A-C78F-1A083DF2D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Include an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column in the table</a:t>
                </a:r>
              </a:p>
              <a:p>
                <a:r>
                  <a:rPr lang="en-US" dirty="0"/>
                  <a:t>Include 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e>
                    </m:acc>
                  </m:oMath>
                </a14:m>
                <a:r>
                  <a:rPr lang="en-US" dirty="0"/>
                  <a:t> column in the table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69BE2-4964-BF4A-C78F-1A083DF2D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70A4929-C14A-FD2D-C5C0-33998A62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2f,g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01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sample distribution of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   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l-GR" dirty="0">
                            <a:ea typeface="Times New Roman" panose="020206030504050203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s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ea typeface="Times New Roman" panose="020206030504050203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is a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t-distribution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with n − 1 “degrees of freedom”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Written: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  <a:blipFill>
                <a:blip r:embed="rId2"/>
                <a:stretch>
                  <a:fillRect l="-2500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0337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69BE2-4964-BF4A-C78F-1A083DF2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UCL, LCL, RUCL, and RLCL columns in the table using the appropriate A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lo</a:t>
            </a:r>
            <a:r>
              <a:rPr lang="en-US" dirty="0"/>
              <a:t> and </a:t>
            </a:r>
            <a:r>
              <a:rPr lang="en-US" dirty="0" err="1"/>
              <a:t>d</a:t>
            </a:r>
            <a:r>
              <a:rPr lang="en-US" baseline="-25000" dirty="0" err="1"/>
              <a:t>hi</a:t>
            </a:r>
            <a:r>
              <a:rPr lang="en-US" dirty="0"/>
              <a:t> values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A4929-C14A-FD2D-C5C0-33998A62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2h,I,j,k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3066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69BE2-4964-BF4A-C78F-1A083DF2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Make an X-bar process control graph of this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A4929-C14A-FD2D-C5C0-33998A62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2l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8810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69BE2-4964-BF4A-C78F-1A083DF2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X-Bar process control graph of the temperature of the Earth: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A4929-C14A-FD2D-C5C0-33998A62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2l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9B53E-42D4-BE7F-AEC7-6C50D9BFCF1A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0754D-435E-8625-01E1-37572B82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09800"/>
            <a:ext cx="724385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12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69BE2-4964-BF4A-C78F-1A083DF2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Make a process control R-Chart of this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A4929-C14A-FD2D-C5C0-33998A62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2m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4297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69BE2-4964-BF4A-C78F-1A083DF2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Process control R-Chart of the temperature of the Earth: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A4929-C14A-FD2D-C5C0-33998A62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6C123-C9DB-41BC-97BE-E42ACD44CC1E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E70F43-9B27-E0CA-0531-FABE91ECA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209800"/>
            <a:ext cx="7252079" cy="4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845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7492617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When IS a Process Out of Statistical Control?</a:t>
            </a:r>
          </a:p>
          <a:p>
            <a:pPr>
              <a:spcBef>
                <a:spcPct val="50000"/>
              </a:spcBef>
              <a:spcAft>
                <a:spcPct val="30000"/>
              </a:spcAft>
            </a:pPr>
            <a:r>
              <a:rPr lang="en-US" altLang="en-US" dirty="0"/>
              <a:t>1. There is a pattern, trend, or cycle that is obviously not random</a:t>
            </a:r>
          </a:p>
        </p:txBody>
      </p:sp>
    </p:spTree>
    <p:extLst>
      <p:ext uri="{BB962C8B-B14F-4D97-AF65-F5344CB8AC3E}">
        <p14:creationId xmlns:p14="http://schemas.microsoft.com/office/powerpoint/2010/main" val="8181689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When IS a Process Out of Statistical Control?</a:t>
            </a:r>
          </a:p>
          <a:p>
            <a:pPr>
              <a:spcBef>
                <a:spcPct val="50000"/>
              </a:spcBef>
              <a:spcAft>
                <a:spcPct val="30000"/>
              </a:spcAft>
            </a:pPr>
            <a:r>
              <a:rPr lang="en-US" altLang="en-US" dirty="0"/>
              <a:t>2. </a:t>
            </a:r>
            <a:r>
              <a:rPr lang="en-US" altLang="en-US" dirty="0">
                <a:solidFill>
                  <a:schemeClr val="tx1"/>
                </a:solidFill>
              </a:rPr>
              <a:t>Run of 8 Rule</a:t>
            </a:r>
            <a:r>
              <a:rPr lang="en-US" altLang="en-US" dirty="0"/>
              <a:t>: There are eight consecutive points all above or all below the center line</a:t>
            </a:r>
          </a:p>
        </p:txBody>
      </p:sp>
    </p:spTree>
    <p:extLst>
      <p:ext uri="{BB962C8B-B14F-4D97-AF65-F5344CB8AC3E}">
        <p14:creationId xmlns:p14="http://schemas.microsoft.com/office/powerpoint/2010/main" val="20648875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When IS a Process Out of Statistical Control?</a:t>
            </a:r>
          </a:p>
          <a:p>
            <a:pPr algn="ctr"/>
            <a:endParaRPr lang="en-US" altLang="en-US" sz="1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spcAft>
                <a:spcPct val="30000"/>
              </a:spcAft>
            </a:pPr>
            <a:r>
              <a:rPr lang="en-US" altLang="en-US" dirty="0"/>
              <a:t>3. There is a point lying beyond the upper or lower control limits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595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30000"/>
              </a:spcAft>
            </a:pPr>
            <a:r>
              <a:rPr lang="en-US" altLang="en-US" dirty="0"/>
              <a:t>Is there is a pattern, trend, or cycle that is obviously not random?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2n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A4899B-F295-93C9-EF1B-C7CA0816E834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A24C4A-5BA4-CFC5-0D86-85B7E864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24" y="3012196"/>
            <a:ext cx="6413976" cy="38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84C86-5C6C-96ED-6920-B9711CF4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3350940" cy="225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199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95% confidence interval for the mean: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–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≤ μ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+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“t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” in the equations is called the “</a:t>
                </a:r>
                <a:r>
                  <a:rPr lang="en-US" b="1" dirty="0">
                    <a:effectLst/>
                    <a:ea typeface="Times New Roman" panose="02020603050405020304" pitchFamily="18" charset="0"/>
                  </a:rPr>
                  <a:t>critical value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”</a:t>
                </a: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It comes from the </a:t>
                </a: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t-distribution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199" cy="5638800"/>
              </a:xfrm>
              <a:blipFill>
                <a:blip r:embed="rId3"/>
                <a:stretch>
                  <a:fillRect l="-2523" t="-1946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9BFF363-1759-F414-8A22-6C8DAB3C46A6}"/>
              </a:ext>
            </a:extLst>
          </p:cNvPr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https://towardsdatascience.com/everything-you-need-to-know-about-hypothesis-testing-part-i-4de9abebbc8a</a:t>
            </a:r>
          </a:p>
        </p:txBody>
      </p:sp>
    </p:spTree>
    <p:extLst>
      <p:ext uri="{BB962C8B-B14F-4D97-AF65-F5344CB8AC3E}">
        <p14:creationId xmlns:p14="http://schemas.microsoft.com/office/powerpoint/2010/main" val="21693164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Run of 8 Rule</a:t>
            </a:r>
            <a:r>
              <a:rPr lang="en-US" altLang="en-US" dirty="0"/>
              <a:t>: Are there eight consecutive points all above or all below the center line?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2n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9EB3C-C375-5C2D-D26E-D91C35F7644F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FB22D7-F95F-321E-89CB-184B71BF5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24" y="3012196"/>
            <a:ext cx="6413976" cy="38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354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30000"/>
              </a:spcAft>
            </a:pPr>
            <a:r>
              <a:rPr lang="en-US" altLang="en-US" dirty="0"/>
              <a:t>Is there is a point lying beyond the upper or lower control limits?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2n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988A6-B81F-86C6-FD3A-81D505BA8FAC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9E046-AB5F-301D-CF2A-ABBAD4526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24" y="3012196"/>
            <a:ext cx="6413976" cy="38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41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Is this process in control?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2n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34F42C-0C18-5BC8-7C0C-95691EAB0BB0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C9B71-9745-E029-5BB7-38439542E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24" y="3012196"/>
            <a:ext cx="6413976" cy="38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674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Applying the three criteria:</a:t>
            </a:r>
          </a:p>
          <a:p>
            <a:pPr>
              <a:buFontTx/>
              <a:buAutoNum type="arabicPeriod"/>
            </a:pPr>
            <a:r>
              <a:rPr lang="en-US" altLang="en-US" dirty="0"/>
              <a:t>There IS an obvious trend </a:t>
            </a:r>
          </a:p>
          <a:p>
            <a:pPr>
              <a:buFontTx/>
              <a:buAutoNum type="arabicPeriod"/>
            </a:pPr>
            <a:r>
              <a:rPr lang="en-US" altLang="en-US" dirty="0"/>
              <a:t>There are not eight consecutive points all above or all below the centerline (yet)</a:t>
            </a:r>
          </a:p>
          <a:p>
            <a:pPr>
              <a:buFontTx/>
              <a:buAutoNum type="arabicPeriod"/>
            </a:pPr>
            <a:r>
              <a:rPr lang="en-US" altLang="en-US" dirty="0"/>
              <a:t>Points lie outside of the region between the upper and lower control limits</a:t>
            </a:r>
          </a:p>
          <a:p>
            <a:pPr>
              <a:buFont typeface="Arial" charset="0"/>
              <a:buAutoNum type="arabicPeriod" startAt="3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2n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50313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We conclude that </a:t>
            </a:r>
            <a:r>
              <a:rPr lang="en-US" altLang="en-US" dirty="0">
                <a:solidFill>
                  <a:srgbClr val="FFC000"/>
                </a:solidFill>
              </a:rPr>
              <a:t>this process is not within statistical control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10BE1-3077-9E61-AEB8-734E5DA3A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2n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819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93AB-5341-ECC0-07FF-7A5CAB624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How about the R-Chart?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069C09-59E1-4773-C2E4-3C6F5645F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2o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15D76-B297-E1E5-B664-A88FFE38A3B9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AD615-1CFB-5374-45E1-BEAF1470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209800"/>
            <a:ext cx="7252079" cy="4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326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93AB-5341-ECC0-07FF-7A5CAB624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 variability is under control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069C09-59E1-4773-C2E4-3C6F5645F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2o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15D76-B297-E1E5-B664-A88FFE38A3B9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5866E-AC44-CE14-CA29-82FDB6CD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209800"/>
            <a:ext cx="7252079" cy="4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31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2" y="1981200"/>
            <a:ext cx="873534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Even though it looks volatile, it’s not TOO volatile!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</a:rPr>
              <a:t>VFrench</a:t>
            </a:r>
            <a:r>
              <a:rPr lang="en-US" sz="1500" dirty="0">
                <a:solidFill>
                  <a:srgbClr val="0070C0"/>
                </a:solidFill>
              </a:rPr>
              <a:t>, 2016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31DE58-9678-A434-3008-6736547D0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PROCESS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0909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2465064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F5D9-992E-5050-E1C3-6E40A3BC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CA86-8FEE-1AF0-28BE-412E99C4A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OK… but where did these mysterious “A” and “d” values come from?</a:t>
            </a:r>
          </a:p>
        </p:txBody>
      </p:sp>
    </p:spTree>
    <p:extLst>
      <p:ext uri="{BB962C8B-B14F-4D97-AF65-F5344CB8AC3E}">
        <p14:creationId xmlns:p14="http://schemas.microsoft.com/office/powerpoint/2010/main" val="215568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9764</TotalTime>
  <Words>2958</Words>
  <Application>Microsoft Office PowerPoint</Application>
  <PresentationFormat>On-screen Show (4:3)</PresentationFormat>
  <Paragraphs>590</Paragraphs>
  <Slides>112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2" baseType="lpstr">
      <vt:lpstr>_</vt:lpstr>
      <vt:lpstr>Arial</vt:lpstr>
      <vt:lpstr>arial narrow</vt:lpstr>
      <vt:lpstr>Arial Unicode MS</vt:lpstr>
      <vt:lpstr>Calibri</vt:lpstr>
      <vt:lpstr>Cambria Math</vt:lpstr>
      <vt:lpstr>Comic Sans MS</vt:lpstr>
      <vt:lpstr>georgia</vt:lpstr>
      <vt:lpstr>Wingdings</vt:lpstr>
      <vt:lpstr>Office Theme</vt:lpstr>
      <vt:lpstr>PowerPoint Presentation</vt:lpstr>
      <vt:lpstr>What’s Up?</vt:lpstr>
      <vt:lpstr>What’s Up?</vt:lpstr>
      <vt:lpstr>Review</vt:lpstr>
      <vt:lpstr>t Confidence Intervals</vt:lpstr>
      <vt:lpstr>t Confidence Intervals</vt:lpstr>
      <vt:lpstr>t Confidence Intervals</vt:lpstr>
      <vt:lpstr>t Confidence Intervals</vt:lpstr>
      <vt:lpstr>t Confidence Intervals</vt:lpstr>
      <vt:lpstr>CI for Proportions</vt:lpstr>
      <vt:lpstr>CI for Proportions</vt:lpstr>
      <vt:lpstr>Confidence Intervals for Skewed Data</vt:lpstr>
      <vt:lpstr>Confidence Intervals for Skewed Data</vt:lpstr>
      <vt:lpstr>Confidence Intervals for Skewed Data</vt:lpstr>
      <vt:lpstr>Confidence Intervals for Skewed Data</vt:lpstr>
      <vt:lpstr>PowerPoint Presentation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Control</vt:lpstr>
      <vt:lpstr>PowerPoint Presentation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PowerPoint Presentation</vt:lpstr>
      <vt:lpstr>Process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Control</vt:lpstr>
      <vt:lpstr>Process Control</vt:lpstr>
      <vt:lpstr>Process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Process Control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848</cp:revision>
  <dcterms:created xsi:type="dcterms:W3CDTF">2012-09-06T22:30:26Z</dcterms:created>
  <dcterms:modified xsi:type="dcterms:W3CDTF">2023-02-22T08:43:20Z</dcterms:modified>
</cp:coreProperties>
</file>