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0"/>
  </p:handoutMasterIdLst>
  <p:sldIdLst>
    <p:sldId id="1299" r:id="rId2"/>
    <p:sldId id="437" r:id="rId3"/>
    <p:sldId id="3023" r:id="rId4"/>
    <p:sldId id="1001" r:id="rId5"/>
    <p:sldId id="1208" r:id="rId6"/>
    <p:sldId id="1210" r:id="rId7"/>
    <p:sldId id="1213" r:id="rId8"/>
    <p:sldId id="1216" r:id="rId9"/>
    <p:sldId id="1220" r:id="rId10"/>
    <p:sldId id="1224" r:id="rId11"/>
    <p:sldId id="3022" r:id="rId12"/>
    <p:sldId id="3024" r:id="rId13"/>
    <p:sldId id="3025" r:id="rId14"/>
    <p:sldId id="1295" r:id="rId15"/>
    <p:sldId id="1611" r:id="rId16"/>
    <p:sldId id="3027" r:id="rId17"/>
    <p:sldId id="1612" r:id="rId18"/>
    <p:sldId id="3026" r:id="rId19"/>
    <p:sldId id="1613" r:id="rId20"/>
    <p:sldId id="1614" r:id="rId21"/>
    <p:sldId id="1615" r:id="rId22"/>
    <p:sldId id="1616" r:id="rId23"/>
    <p:sldId id="1617" r:id="rId24"/>
    <p:sldId id="1618" r:id="rId25"/>
    <p:sldId id="1619" r:id="rId26"/>
    <p:sldId id="1620" r:id="rId27"/>
    <p:sldId id="1621" r:id="rId28"/>
    <p:sldId id="1622" r:id="rId29"/>
    <p:sldId id="2964" r:id="rId30"/>
    <p:sldId id="1411" r:id="rId31"/>
    <p:sldId id="1453" r:id="rId32"/>
    <p:sldId id="1503" r:id="rId33"/>
    <p:sldId id="3028" r:id="rId34"/>
    <p:sldId id="3029" r:id="rId35"/>
    <p:sldId id="1468" r:id="rId36"/>
    <p:sldId id="2005" r:id="rId37"/>
    <p:sldId id="2006" r:id="rId38"/>
    <p:sldId id="3031" r:id="rId39"/>
    <p:sldId id="3042" r:id="rId40"/>
    <p:sldId id="3043" r:id="rId41"/>
    <p:sldId id="3045" r:id="rId42"/>
    <p:sldId id="3044" r:id="rId43"/>
    <p:sldId id="3032" r:id="rId44"/>
    <p:sldId id="3046" r:id="rId45"/>
    <p:sldId id="3033" r:id="rId46"/>
    <p:sldId id="3034" r:id="rId47"/>
    <p:sldId id="3035" r:id="rId48"/>
    <p:sldId id="3047" r:id="rId49"/>
    <p:sldId id="3036" r:id="rId50"/>
    <p:sldId id="3037" r:id="rId51"/>
    <p:sldId id="3048" r:id="rId52"/>
    <p:sldId id="3049" r:id="rId53"/>
    <p:sldId id="2036" r:id="rId54"/>
    <p:sldId id="2037" r:id="rId55"/>
    <p:sldId id="3050" r:id="rId56"/>
    <p:sldId id="3053" r:id="rId57"/>
    <p:sldId id="3052" r:id="rId58"/>
    <p:sldId id="3054" r:id="rId59"/>
    <p:sldId id="3055" r:id="rId60"/>
    <p:sldId id="3056" r:id="rId61"/>
    <p:sldId id="3030" r:id="rId62"/>
    <p:sldId id="1524" r:id="rId63"/>
    <p:sldId id="1525" r:id="rId64"/>
    <p:sldId id="1526" r:id="rId65"/>
    <p:sldId id="1527" r:id="rId66"/>
    <p:sldId id="1528" r:id="rId67"/>
    <p:sldId id="1529" r:id="rId68"/>
    <p:sldId id="1530" r:id="rId69"/>
    <p:sldId id="1531" r:id="rId70"/>
    <p:sldId id="1532" r:id="rId71"/>
    <p:sldId id="1533" r:id="rId72"/>
    <p:sldId id="3057" r:id="rId73"/>
    <p:sldId id="3058" r:id="rId74"/>
    <p:sldId id="3059" r:id="rId75"/>
    <p:sldId id="3060" r:id="rId76"/>
    <p:sldId id="3061" r:id="rId77"/>
    <p:sldId id="3062" r:id="rId78"/>
    <p:sldId id="3069" r:id="rId79"/>
    <p:sldId id="3063" r:id="rId80"/>
    <p:sldId id="3066" r:id="rId81"/>
    <p:sldId id="3065" r:id="rId82"/>
    <p:sldId id="3067" r:id="rId83"/>
    <p:sldId id="3070" r:id="rId84"/>
    <p:sldId id="3068" r:id="rId85"/>
    <p:sldId id="3064" r:id="rId86"/>
    <p:sldId id="1749" r:id="rId87"/>
    <p:sldId id="2864" r:id="rId88"/>
    <p:sldId id="588" r:id="rId8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FFEC6BD-C549-4BE4-96A8-23737E39C9C9}">
          <p14:sldIdLst>
            <p14:sldId id="1299"/>
            <p14:sldId id="437"/>
            <p14:sldId id="3023"/>
            <p14:sldId id="1001"/>
            <p14:sldId id="1208"/>
            <p14:sldId id="1210"/>
            <p14:sldId id="1213"/>
            <p14:sldId id="1216"/>
            <p14:sldId id="1220"/>
            <p14:sldId id="1224"/>
            <p14:sldId id="3022"/>
            <p14:sldId id="3024"/>
            <p14:sldId id="3025"/>
            <p14:sldId id="1295"/>
            <p14:sldId id="1611"/>
            <p14:sldId id="3027"/>
            <p14:sldId id="1612"/>
            <p14:sldId id="3026"/>
            <p14:sldId id="1613"/>
            <p14:sldId id="1614"/>
            <p14:sldId id="1615"/>
            <p14:sldId id="1616"/>
            <p14:sldId id="1617"/>
            <p14:sldId id="1618"/>
            <p14:sldId id="1619"/>
            <p14:sldId id="1620"/>
            <p14:sldId id="1621"/>
            <p14:sldId id="1622"/>
            <p14:sldId id="2964"/>
            <p14:sldId id="1411"/>
            <p14:sldId id="1453"/>
            <p14:sldId id="1503"/>
            <p14:sldId id="3028"/>
            <p14:sldId id="3029"/>
            <p14:sldId id="1468"/>
            <p14:sldId id="2005"/>
            <p14:sldId id="2006"/>
            <p14:sldId id="3031"/>
            <p14:sldId id="3042"/>
            <p14:sldId id="3043"/>
            <p14:sldId id="3045"/>
            <p14:sldId id="3044"/>
            <p14:sldId id="3032"/>
            <p14:sldId id="3046"/>
            <p14:sldId id="3033"/>
            <p14:sldId id="3034"/>
            <p14:sldId id="3035"/>
            <p14:sldId id="3047"/>
            <p14:sldId id="3036"/>
            <p14:sldId id="3037"/>
            <p14:sldId id="3048"/>
            <p14:sldId id="3049"/>
            <p14:sldId id="2036"/>
            <p14:sldId id="2037"/>
            <p14:sldId id="3050"/>
            <p14:sldId id="3053"/>
            <p14:sldId id="3052"/>
            <p14:sldId id="3054"/>
            <p14:sldId id="3055"/>
            <p14:sldId id="3056"/>
            <p14:sldId id="3030"/>
            <p14:sldId id="1524"/>
            <p14:sldId id="1525"/>
            <p14:sldId id="1526"/>
            <p14:sldId id="1527"/>
            <p14:sldId id="1528"/>
            <p14:sldId id="1529"/>
            <p14:sldId id="1530"/>
            <p14:sldId id="1531"/>
            <p14:sldId id="1532"/>
            <p14:sldId id="1533"/>
            <p14:sldId id="3057"/>
            <p14:sldId id="3058"/>
            <p14:sldId id="3059"/>
            <p14:sldId id="3060"/>
            <p14:sldId id="3061"/>
            <p14:sldId id="3062"/>
            <p14:sldId id="3069"/>
            <p14:sldId id="3063"/>
            <p14:sldId id="3066"/>
            <p14:sldId id="3065"/>
            <p14:sldId id="3067"/>
            <p14:sldId id="3070"/>
            <p14:sldId id="3068"/>
            <p14:sldId id="3064"/>
            <p14:sldId id="1749"/>
            <p14:sldId id="2864"/>
            <p14:sldId id="5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67F030"/>
    <a:srgbClr val="FF5050"/>
    <a:srgbClr val="99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5" autoAdjust="0"/>
    <p:restoredTop sz="95749" autoAdjust="0"/>
  </p:normalViewPr>
  <p:slideViewPr>
    <p:cSldViewPr>
      <p:cViewPr varScale="1">
        <p:scale>
          <a:sx n="91" d="100"/>
          <a:sy n="91" d="100"/>
        </p:scale>
        <p:origin x="1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D52E58-8B08-4F56-9976-87F61019E6BD}" type="datetimeFigureOut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649CDE-DE52-4DA1-9794-C9A120E25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4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964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012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5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14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80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40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68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113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77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6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5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819FE5-4ECE-49DA-A563-460FEFB04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3"/>
          <a:stretch/>
        </p:blipFill>
        <p:spPr>
          <a:xfrm>
            <a:off x="0" y="-1"/>
            <a:ext cx="9157588" cy="6869151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B4F1663-7F19-4E08-95D5-5B6D97596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067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Welcome to</a:t>
            </a:r>
            <a:r>
              <a:rPr lang="en-US" altLang="en-US" sz="60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Unit 10 Part 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5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900" dirty="0">
                <a:solidFill>
                  <a:srgbClr val="FFC000"/>
                </a:solidFill>
              </a:rPr>
              <a:t>MATH366 Probability and 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06F34-0EEF-430A-A694-21778941F272}"/>
              </a:ext>
            </a:extLst>
          </p:cNvPr>
          <p:cNvSpPr txBox="1"/>
          <p:nvPr/>
        </p:nvSpPr>
        <p:spPr>
          <a:xfrm>
            <a:off x="0" y="6608802"/>
            <a:ext cx="91575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https://online.stanford.edu/sites/default/files/styles/figure_default/public/2018-04/theory-of-probability_stats116.jpg?itok=ms4fRMO-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your sample is not representative of the population, the sample is 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biased</a:t>
            </a:r>
          </a:p>
        </p:txBody>
      </p:sp>
    </p:spTree>
    <p:extLst>
      <p:ext uri="{BB962C8B-B14F-4D97-AF65-F5344CB8AC3E}">
        <p14:creationId xmlns:p14="http://schemas.microsoft.com/office/powerpoint/2010/main" val="195976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562600"/>
          </a:xfrm>
        </p:spPr>
        <p:txBody>
          <a:bodyPr/>
          <a:lstStyle/>
          <a:p>
            <a:r>
              <a:rPr lang="en-US" dirty="0"/>
              <a:t>Sources of bias:</a:t>
            </a:r>
          </a:p>
          <a:p>
            <a:r>
              <a:rPr lang="en-US" dirty="0"/>
              <a:t>	sampling bias</a:t>
            </a:r>
          </a:p>
          <a:p>
            <a:pPr>
              <a:spcBef>
                <a:spcPts val="0"/>
              </a:spcBef>
            </a:pPr>
            <a:r>
              <a:rPr lang="en-US" dirty="0"/>
              <a:t>		(bad-luck sample)</a:t>
            </a:r>
          </a:p>
          <a:p>
            <a:r>
              <a:rPr lang="en-US" dirty="0"/>
              <a:t>	nonresponse bias</a:t>
            </a:r>
          </a:p>
          <a:p>
            <a:pPr>
              <a:spcBef>
                <a:spcPts val="0"/>
              </a:spcBef>
            </a:pPr>
            <a:r>
              <a:rPr lang="en-US" dirty="0"/>
              <a:t>		(Reps respond, Dems don’t) </a:t>
            </a:r>
          </a:p>
          <a:p>
            <a:r>
              <a:rPr lang="en-US" dirty="0"/>
              <a:t>	response bias </a:t>
            </a:r>
          </a:p>
          <a:p>
            <a:pPr>
              <a:spcBef>
                <a:spcPts val="0"/>
              </a:spcBef>
            </a:pPr>
            <a:r>
              <a:rPr lang="en-US" dirty="0"/>
              <a:t>		(crummy survey questions)</a:t>
            </a:r>
          </a:p>
          <a:p>
            <a:r>
              <a:rPr lang="en-US" dirty="0"/>
              <a:t>	inaccurate data entry</a:t>
            </a:r>
          </a:p>
        </p:txBody>
      </p:sp>
    </p:spTree>
    <p:extLst>
      <p:ext uri="{BB962C8B-B14F-4D97-AF65-F5344CB8AC3E}">
        <p14:creationId xmlns:p14="http://schemas.microsoft.com/office/powerpoint/2010/main" val="244378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 most popular continuous graph in statistics is the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NORMAL DISTRIBUTION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Normal Distribution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606800"/>
            <a:ext cx="7212013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244485C-1A96-6416-430D-4163122E86E4}"/>
              </a:ext>
            </a:extLst>
          </p:cNvPr>
          <p:cNvSpPr txBox="1">
            <a:spLocks/>
          </p:cNvSpPr>
          <p:nvPr/>
        </p:nvSpPr>
        <p:spPr bwMode="auto">
          <a:xfrm>
            <a:off x="-76200" y="66294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500" b="0" dirty="0" err="1">
                <a:solidFill>
                  <a:srgbClr val="00B0F0"/>
                </a:solidFill>
                <a:latin typeface="Comic Sans MS" pitchFamily="66" charset="0"/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  <a:latin typeface="Comic Sans MS" pitchFamily="66" charset="0"/>
              </a:rPr>
              <a:t> 2019</a:t>
            </a:r>
          </a:p>
          <a:p>
            <a:endParaRPr lang="en-US" alt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87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We use normal distributions a lot in statistics because lots of things have graphs this shape!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lvl="4" eaLnBrk="1" hangingPunct="1">
              <a:buFontTx/>
              <a:buChar char="-"/>
            </a:pPr>
            <a:r>
              <a:rPr lang="en-US" altLang="en-US" dirty="0">
                <a:latin typeface="Comic Sans MS" pitchFamily="66" charset="0"/>
              </a:rPr>
              <a:t>heights</a:t>
            </a:r>
          </a:p>
          <a:p>
            <a:pPr lvl="4" eaLnBrk="1" hangingPunct="1">
              <a:buFontTx/>
              <a:buChar char="-"/>
            </a:pPr>
            <a:r>
              <a:rPr lang="en-US" altLang="en-US" dirty="0">
                <a:latin typeface="Comic Sans MS" pitchFamily="66" charset="0"/>
              </a:rPr>
              <a:t>weights</a:t>
            </a:r>
          </a:p>
          <a:p>
            <a:pPr lvl="4" eaLnBrk="1" hangingPunct="1">
              <a:buFontTx/>
              <a:buChar char="-"/>
            </a:pPr>
            <a:r>
              <a:rPr lang="en-US" altLang="en-US" dirty="0">
                <a:latin typeface="Comic Sans MS" pitchFamily="66" charset="0"/>
              </a:rPr>
              <a:t>IQ test scores</a:t>
            </a:r>
          </a:p>
          <a:p>
            <a:pPr lvl="4" eaLnBrk="1" hangingPunct="1">
              <a:buFontTx/>
              <a:buChar char="-"/>
            </a:pPr>
            <a:r>
              <a:rPr lang="en-US" altLang="en-US" dirty="0">
                <a:latin typeface="Comic Sans MS" pitchFamily="66" charset="0"/>
              </a:rPr>
              <a:t>bull’s eyes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6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Normal Distributions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If you plotted the frequency of the gazillion sample mean values, it is called a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SAMPLING DISTRIBUTION</a:t>
            </a:r>
          </a:p>
        </p:txBody>
      </p:sp>
    </p:spTree>
    <p:extLst>
      <p:ext uri="{BB962C8B-B14F-4D97-AF65-F5344CB8AC3E}">
        <p14:creationId xmlns:p14="http://schemas.microsoft.com/office/powerpoint/2010/main" val="411689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Sampling Distributions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 shape of the plot of a gazillion sample means would have a normal-</a:t>
            </a:r>
            <a:r>
              <a:rPr lang="en-US" altLang="en-US" dirty="0" err="1">
                <a:latin typeface="Comic Sans MS" pitchFamily="66" charset="0"/>
              </a:rPr>
              <a:t>ish</a:t>
            </a:r>
            <a:r>
              <a:rPr lang="en-US" altLang="en-US" dirty="0">
                <a:latin typeface="Comic Sans MS" pitchFamily="66" charset="0"/>
              </a:rPr>
              <a:t> distribution</a:t>
            </a:r>
          </a:p>
          <a:p>
            <a:pPr algn="ctr" eaLnBrk="1" hangingPunct="1"/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NO MATTER WHAT THE ORIGINAL DATA LOOKED LIKE</a:t>
            </a:r>
          </a:p>
        </p:txBody>
      </p:sp>
    </p:spTree>
    <p:extLst>
      <p:ext uri="{BB962C8B-B14F-4D97-AF65-F5344CB8AC3E}">
        <p14:creationId xmlns:p14="http://schemas.microsoft.com/office/powerpoint/2010/main" val="1212015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We usually say the sample mean will be normally distributed if n is ≥ 20or30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(the “good-</a:t>
            </a:r>
            <a:r>
              <a:rPr lang="en-US" altLang="en-US" dirty="0" err="1">
                <a:latin typeface="Comic Sans MS" pitchFamily="66" charset="0"/>
              </a:rPr>
              <a:t>enuff</a:t>
            </a:r>
            <a:r>
              <a:rPr lang="en-US" altLang="en-US" dirty="0">
                <a:latin typeface="Comic Sans MS" pitchFamily="66" charset="0"/>
              </a:rPr>
              <a:t>” value)</a:t>
            </a:r>
          </a:p>
          <a:p>
            <a:pPr algn="ctr" eaLnBrk="1" hangingPunct="1"/>
            <a:endParaRPr lang="en-US" altLang="en-US" sz="2000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87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03035"/>
            <a:ext cx="5638800" cy="360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Graphs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010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n-US" altLang="en-US" dirty="0">
                    <a:latin typeface="Comic Sans MS" pitchFamily="66" charset="0"/>
                    <a:cs typeface="Times New Roman" pitchFamily="18" charset="0"/>
                  </a:rPr>
                  <a:t>The most likely value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is </a:t>
                </a:r>
                <a:r>
                  <a:rPr lang="el-GR" i="1" dirty="0"/>
                  <a:t>μ</a:t>
                </a:r>
                <a:r>
                  <a:rPr lang="en-US" i="1" dirty="0"/>
                  <a:t> </a:t>
                </a:r>
                <a:r>
                  <a:rPr lang="en-US" dirty="0"/>
                  <a:t>and a</a:t>
                </a:r>
                <a:r>
                  <a:rPr lang="en-US" altLang="en-US" dirty="0">
                    <a:latin typeface="Comic Sans MS" pitchFamily="66" charset="0"/>
                    <a:cs typeface="Times New Roman" pitchFamily="18" charset="0"/>
                  </a:rPr>
                  <a:t>s you move away from </a:t>
                </a:r>
                <a:r>
                  <a:rPr lang="el-GR" i="1" dirty="0"/>
                  <a:t>μ</a:t>
                </a:r>
                <a:r>
                  <a:rPr lang="en-US" altLang="en-US" dirty="0">
                    <a:latin typeface="Comic Sans MS" pitchFamily="66" charset="0"/>
                    <a:cs typeface="Times New Roman" pitchFamily="18" charset="0"/>
                  </a:rPr>
                  <a:t> on the graph,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altLang="en-US" dirty="0">
                    <a:latin typeface="Comic Sans MS" pitchFamily="66" charset="0"/>
                    <a:cs typeface="Times New Roman" pitchFamily="18" charset="0"/>
                  </a:rPr>
                  <a:t>is less likely to have these 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en-US" dirty="0">
                    <a:latin typeface="Comic Sans MS" pitchFamily="66" charset="0"/>
                    <a:cs typeface="Times New Roman" pitchFamily="18" charset="0"/>
                  </a:rPr>
                  <a:t>values</a:t>
                </a:r>
                <a:endParaRPr lang="en-US" i="1" dirty="0"/>
              </a:p>
              <a:p>
                <a:pPr eaLnBrk="1" hangingPunct="1"/>
                <a:endParaRPr lang="en-US" dirty="0"/>
              </a:p>
              <a:p>
                <a:pPr eaLnBrk="1" hangingPunct="1"/>
                <a:r>
                  <a:rPr lang="en-US" altLang="en-US" dirty="0">
                    <a:latin typeface="Comic Sans MS" pitchFamily="66" charset="0"/>
                    <a:cs typeface="Times New Roman" pitchFamily="18" charset="0"/>
                  </a:rPr>
                  <a:t> </a:t>
                </a:r>
                <a:endParaRPr lang="en-US" alt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4"/>
                <a:stretch>
                  <a:fillRect l="-2593" t="-1946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 txBox="1">
                <a:spLocks/>
              </p:cNvSpPr>
              <p:nvPr/>
            </p:nvSpPr>
            <p:spPr bwMode="auto">
              <a:xfrm>
                <a:off x="6324600" y="3657600"/>
                <a:ext cx="32004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 b="1" kern="120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Comic Sans MS" pitchFamily="66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Comic Sans MS" pitchFamily="66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Comic Sans MS" pitchFamily="66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Comic Sans MS" pitchFamily="66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rgbClr val="FFFF00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3000" dirty="0">
                    <a:solidFill>
                      <a:srgbClr val="CCFFFF"/>
                    </a:solidFill>
                  </a:rPr>
                  <a:t>Graph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000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CCFFFF"/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rgbClr val="CCFFFF"/>
                    </a:solidFill>
                  </a:rPr>
                  <a:t> values </a:t>
                </a:r>
              </a:p>
            </p:txBody>
          </p:sp>
        </mc:Choice>
        <mc:Fallback xmlns="">
          <p:sp>
            <p:nvSpPr>
              <p:cNvPr id="6" name="Tit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3657600"/>
                <a:ext cx="3200400" cy="1143000"/>
              </a:xfrm>
              <a:prstGeom prst="rect">
                <a:avLst/>
              </a:prstGeom>
              <a:blipFill rotWithShape="1">
                <a:blip r:embed="rId5"/>
                <a:stretch>
                  <a:fillRect t="-1064" b="-101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5747" y="6606570"/>
            <a:ext cx="2590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mathbitsnotebook.com</a:t>
            </a:r>
          </a:p>
        </p:txBody>
      </p:sp>
    </p:spTree>
    <p:extLst>
      <p:ext uri="{BB962C8B-B14F-4D97-AF65-F5344CB8AC3E}">
        <p14:creationId xmlns:p14="http://schemas.microsoft.com/office/powerpoint/2010/main" val="1030791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638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Comic Sans MS" pitchFamily="66" charset="0"/>
              </a:rPr>
              <a:t>as “n” increases,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dirty="0">
                <a:latin typeface="Comic Sans MS" pitchFamily="66" charset="0"/>
              </a:rPr>
              <a:t>variability (spread) also decreases</a:t>
            </a:r>
          </a:p>
          <a:p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D8737A1-D886-4C93-817C-5D4DD716C125}"/>
              </a:ext>
            </a:extLst>
          </p:cNvPr>
          <p:cNvSpPr txBox="1">
            <a:spLocks/>
          </p:cNvSpPr>
          <p:nvPr/>
        </p:nvSpPr>
        <p:spPr bwMode="auto">
          <a:xfrm>
            <a:off x="-76200" y="66294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500" b="0" dirty="0" err="1">
                <a:solidFill>
                  <a:srgbClr val="00B0F0"/>
                </a:solidFill>
                <a:latin typeface="Comic Sans MS" pitchFamily="66" charset="0"/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  <a:latin typeface="Comic Sans MS" pitchFamily="66" charset="0"/>
              </a:rPr>
              <a:t> 2019</a:t>
            </a:r>
          </a:p>
          <a:p>
            <a:endParaRPr lang="en-US" altLang="en-US" sz="1500" b="0" dirty="0">
              <a:solidFill>
                <a:srgbClr val="00B0F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DEFAE4-AC3F-4E9B-8F82-A27592AF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47639"/>
            <a:ext cx="3476625" cy="175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098074-8F6B-4E9F-90FA-72E761CCB3EB}"/>
              </a:ext>
            </a:extLst>
          </p:cNvPr>
          <p:cNvSpPr txBox="1"/>
          <p:nvPr/>
        </p:nvSpPr>
        <p:spPr>
          <a:xfrm>
            <a:off x="381000" y="2660559"/>
            <a:ext cx="1254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distribution of means of samples of size n = 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4C4C9B-0A04-49C1-A2C9-9268EE0B6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481657"/>
            <a:ext cx="3429000" cy="1685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4A3E95-092B-47AB-A405-8E2542AB1FFA}"/>
              </a:ext>
            </a:extLst>
          </p:cNvPr>
          <p:cNvSpPr txBox="1"/>
          <p:nvPr/>
        </p:nvSpPr>
        <p:spPr>
          <a:xfrm>
            <a:off x="4744225" y="2660558"/>
            <a:ext cx="1254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distribution of means of samples of size n = 10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BEF74C-1642-4716-B02D-B8B9C1A28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82" y="4695650"/>
            <a:ext cx="3400425" cy="1809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C99697-82DA-4F78-8C8B-02813B6BA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778828"/>
            <a:ext cx="3352800" cy="167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020143-3F6A-42E4-BE3C-CB1579FB2751}"/>
              </a:ext>
            </a:extLst>
          </p:cNvPr>
          <p:cNvSpPr txBox="1"/>
          <p:nvPr/>
        </p:nvSpPr>
        <p:spPr>
          <a:xfrm>
            <a:off x="370114" y="5092693"/>
            <a:ext cx="1254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distribution of means of samples of size n =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EF93D8-8265-455A-9C66-ED52C9C366E9}"/>
              </a:ext>
            </a:extLst>
          </p:cNvPr>
          <p:cNvSpPr txBox="1"/>
          <p:nvPr/>
        </p:nvSpPr>
        <p:spPr>
          <a:xfrm>
            <a:off x="4800600" y="5081292"/>
            <a:ext cx="1254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distribution of means of samples of size n = 30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E371FE-425E-471A-8BB3-EA0D28C3D090}"/>
              </a:ext>
            </a:extLst>
          </p:cNvPr>
          <p:cNvSpPr txBox="1"/>
          <p:nvPr/>
        </p:nvSpPr>
        <p:spPr>
          <a:xfrm>
            <a:off x="2286000" y="6604231"/>
            <a:ext cx="693964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https://onlinestatbook.com/2/sampling_distributions/graphics/clt_sim2.gif</a:t>
            </a:r>
          </a:p>
        </p:txBody>
      </p:sp>
    </p:spTree>
    <p:extLst>
      <p:ext uri="{BB962C8B-B14F-4D97-AF65-F5344CB8AC3E}">
        <p14:creationId xmlns:p14="http://schemas.microsoft.com/office/powerpoint/2010/main" val="4004759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 algn="ctr" eaLnBrk="1" hangingPunct="1"/>
                <a:r>
                  <a:rPr lang="en-US" altLang="en-US" dirty="0">
                    <a:latin typeface="Comic Sans MS" pitchFamily="66" charset="0"/>
                  </a:rPr>
                  <a:t>A</a:t>
                </a:r>
                <a:r>
                  <a:rPr lang="en-US" dirty="0">
                    <a:latin typeface="Comic Sans MS" pitchFamily="66" charset="0"/>
                  </a:rPr>
                  <a:t>s “n” increases, the variability of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3000" dirty="0">
                    <a:latin typeface="Comic Sans MS" pitchFamily="66" charset="0"/>
                  </a:rPr>
                  <a:t>s </a:t>
                </a:r>
                <a:r>
                  <a:rPr lang="en-US" dirty="0">
                    <a:latin typeface="Comic Sans MS" pitchFamily="66" charset="0"/>
                  </a:rPr>
                  <a:t>decreases,</a:t>
                </a:r>
                <a:endParaRPr lang="en-US" altLang="en-US" dirty="0">
                  <a:latin typeface="Comic Sans MS" pitchFamily="66" charset="0"/>
                </a:endParaRPr>
              </a:p>
              <a:p>
                <a:pPr algn="ctr" eaLnBrk="1" hangingPunct="1"/>
                <a:r>
                  <a:rPr lang="en-US" altLang="en-US" dirty="0">
                    <a:latin typeface="Comic Sans MS" pitchFamily="66" charset="0"/>
                  </a:rPr>
                  <a:t>the standard deviation </a:t>
                </a:r>
              </a:p>
              <a:p>
                <a:pPr algn="ctr" eaLnBrk="1" hangingPunct="1"/>
                <a:r>
                  <a:rPr lang="en-US" altLang="en-US" dirty="0">
                    <a:latin typeface="Comic Sans MS" pitchFamily="66" charset="0"/>
                  </a:rPr>
                  <a:t>of the</a:t>
                </a:r>
                <a:r>
                  <a:rPr lang="en-US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3000" dirty="0">
                    <a:latin typeface="Comic Sans MS" pitchFamily="66" charset="0"/>
                  </a:rPr>
                  <a:t>s</a:t>
                </a:r>
                <a:r>
                  <a:rPr lang="en-US" altLang="en-US" dirty="0">
                    <a:latin typeface="Comic Sans MS" pitchFamily="66" charset="0"/>
                  </a:rPr>
                  <a:t>: 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>
                            <a:latin typeface="Comic Sans MS" pitchFamily="66" charset="0"/>
                          </a:rPr>
                          <m:t>n</m:t>
                        </m:r>
                      </m:e>
                    </m:rad>
                  </m:oMath>
                </a14:m>
                <a:endParaRPr lang="en-US" altLang="en-US" dirty="0">
                  <a:latin typeface="Comic Sans MS" pitchFamily="66" charset="0"/>
                </a:endParaRPr>
              </a:p>
              <a:p>
                <a:pPr algn="ctr" eaLnBrk="1" hangingPunct="1"/>
                <a:r>
                  <a:rPr lang="en-US" altLang="en-US" dirty="0">
                    <a:latin typeface="Comic Sans MS" pitchFamily="66" charset="0"/>
                  </a:rPr>
                  <a:t>is called the “</a:t>
                </a:r>
                <a:r>
                  <a:rPr lang="en-US" altLang="en-US" dirty="0">
                    <a:solidFill>
                      <a:srgbClr val="FFC000"/>
                    </a:solidFill>
                    <a:latin typeface="Comic Sans MS" pitchFamily="66" charset="0"/>
                  </a:rPr>
                  <a:t>standard error</a:t>
                </a:r>
                <a:r>
                  <a:rPr lang="en-US" altLang="en-US" dirty="0">
                    <a:latin typeface="Comic Sans MS" pitchFamily="66" charset="0"/>
                  </a:rPr>
                  <a:t>”</a:t>
                </a:r>
              </a:p>
              <a:p>
                <a:pPr algn="ctr" eaLnBrk="1" hangingPunct="1"/>
                <a:r>
                  <a:rPr lang="en-US" altLang="en-US" dirty="0">
                    <a:latin typeface="Comic Sans MS" pitchFamily="66" charset="0"/>
                  </a:rPr>
                  <a:t>abbreviated “</a:t>
                </a:r>
                <a:r>
                  <a:rPr lang="en-US" altLang="en-US" dirty="0">
                    <a:solidFill>
                      <a:srgbClr val="FFC000"/>
                    </a:solidFill>
                    <a:latin typeface="Comic Sans MS" pitchFamily="66" charset="0"/>
                  </a:rPr>
                  <a:t>se</a:t>
                </a:r>
                <a:r>
                  <a:rPr lang="en-US" altLang="en-US" dirty="0">
                    <a:latin typeface="Comic Sans MS" pitchFamily="66" charset="0"/>
                  </a:rPr>
                  <a:t>”</a:t>
                </a:r>
              </a:p>
              <a:p>
                <a:pPr algn="ctr" eaLnBrk="1" hangingPunct="1"/>
                <a:endParaRPr lang="en-US" altLang="en-US" dirty="0">
                  <a:latin typeface="Comic Sans MS" pitchFamily="66" charset="0"/>
                </a:endParaRPr>
              </a:p>
              <a:p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2"/>
                <a:stretch>
                  <a:fillRect l="-1926" t="-1946" r="-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9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r>
              <a:rPr lang="en-US" sz="3500" dirty="0">
                <a:effectLst/>
                <a:ea typeface="Calibri" panose="020F0502020204030204" pitchFamily="34" charset="0"/>
              </a:rPr>
              <a:t>Review of s</a:t>
            </a:r>
            <a:r>
              <a:rPr lang="en-US" sz="3500" dirty="0">
                <a:ea typeface="Calibri" panose="020F0502020204030204" pitchFamily="34" charset="0"/>
              </a:rPr>
              <a:t>ampling, the distribution of</a:t>
            </a:r>
          </a:p>
          <a:p>
            <a:pPr>
              <a:spcBef>
                <a:spcPts val="0"/>
              </a:spcBef>
            </a:pPr>
            <a:r>
              <a:rPr lang="en-US" sz="3500" dirty="0">
                <a:ea typeface="Calibri" panose="020F0502020204030204" pitchFamily="34" charset="0"/>
              </a:rPr>
              <a:t>		the mean, confidence</a:t>
            </a:r>
          </a:p>
          <a:p>
            <a:pPr>
              <a:spcBef>
                <a:spcPts val="0"/>
              </a:spcBef>
            </a:pPr>
            <a:r>
              <a:rPr lang="en-US" sz="3500" dirty="0">
                <a:ea typeface="Calibri" panose="020F0502020204030204" pitchFamily="34" charset="0"/>
              </a:rPr>
              <a:t>		intervals, and a new MCG</a:t>
            </a:r>
          </a:p>
          <a:p>
            <a:pPr>
              <a:spcBef>
                <a:spcPts val="0"/>
              </a:spcBef>
            </a:pPr>
            <a:r>
              <a:rPr lang="en-US" sz="3500" dirty="0">
                <a:effectLst/>
                <a:ea typeface="Calibri" panose="020F0502020204030204" pitchFamily="34" charset="0"/>
              </a:rPr>
              <a:t>Today: “t” confidence intervals for </a:t>
            </a:r>
          </a:p>
          <a:p>
            <a:pPr>
              <a:spcBef>
                <a:spcPts val="0"/>
              </a:spcBef>
            </a:pPr>
            <a:r>
              <a:rPr lang="en-US" sz="3500" dirty="0">
                <a:ea typeface="Calibri" panose="020F0502020204030204" pitchFamily="34" charset="0"/>
              </a:rPr>
              <a:t>		</a:t>
            </a:r>
            <a:r>
              <a:rPr lang="en-US" sz="3500" dirty="0">
                <a:effectLst/>
                <a:ea typeface="Calibri" panose="020F0502020204030204" pitchFamily="34" charset="0"/>
              </a:rPr>
              <a:t>samples that might not be 			normally-distri</a:t>
            </a:r>
            <a:r>
              <a:rPr lang="en-US" sz="3500" dirty="0">
                <a:ea typeface="Calibri" panose="020F0502020204030204" pitchFamily="34" charset="0"/>
              </a:rPr>
              <a:t>buted and 			confidence intervals for “p”</a:t>
            </a:r>
            <a:endParaRPr lang="en-US" sz="35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05050"/>
            <a:ext cx="83820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Estimation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omic Sans MS" pitchFamily="66" charset="0"/>
              </a:rPr>
              <a:t>Because </a:t>
            </a:r>
            <a:r>
              <a:rPr lang="en-US" dirty="0">
                <a:latin typeface="Comic Sans MS" pitchFamily="66" charset="0"/>
              </a:rPr>
              <a:t>as “n” increases, the variability decreases:</a:t>
            </a:r>
          </a:p>
          <a:p>
            <a:pPr eaLnBrk="1" hangingPunct="1"/>
            <a:endParaRPr lang="en-US" alt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3810000" y="5809241"/>
                <a:ext cx="914400" cy="439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en-US" sz="2200" i="1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altLang="en-US" sz="2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5809241"/>
                <a:ext cx="914400" cy="439159"/>
              </a:xfrm>
              <a:prstGeom prst="rect">
                <a:avLst/>
              </a:prstGeom>
              <a:blipFill rotWithShape="1">
                <a:blip r:embed="rId3"/>
                <a:stretch>
                  <a:fillRect r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 rot="19290374">
                <a:off x="-274012" y="5719896"/>
                <a:ext cx="1920382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9pPr>
              </a:lstStyle>
              <a:p>
                <a:pPr eaLnBrk="1" hangingPunct="1"/>
                <a:r>
                  <a:rPr lang="en-US" altLang="en-US" sz="4400" dirty="0"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200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en-US" sz="2200" b="1" dirty="0">
                    <a:latin typeface="Comic Sans MS" pitchFamily="66" charset="0"/>
                  </a:rPr>
                  <a:t>-3s/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2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sz="2200" b="1" i="0" dirty="0" smtClean="0">
                            <a:latin typeface="Comic Sans MS" pitchFamily="66" charset="0"/>
                          </a:rPr>
                          <m:t>n</m:t>
                        </m:r>
                      </m:e>
                    </m:rad>
                  </m:oMath>
                </a14:m>
                <a:endParaRPr lang="en-US" altLang="en-US" sz="2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290374">
                <a:off x="-274012" y="5719896"/>
                <a:ext cx="192038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 rot="19290374">
                <a:off x="789118" y="5720812"/>
                <a:ext cx="1917439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9pPr>
              </a:lstStyle>
              <a:p>
                <a:pPr eaLnBrk="1" hangingPunct="1"/>
                <a:r>
                  <a:rPr lang="en-US" altLang="en-US" sz="4400" dirty="0"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200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en-US" sz="2200" b="1" dirty="0">
                    <a:latin typeface="Comic Sans MS" pitchFamily="66" charset="0"/>
                  </a:rPr>
                  <a:t>-2s</a:t>
                </a:r>
                <a14:m>
                  <m:oMath xmlns:m="http://schemas.openxmlformats.org/officeDocument/2006/math">
                    <m:r>
                      <a:rPr lang="en-US" altLang="en-US" sz="2200" b="1" i="0" dirty="0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en-US" sz="22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sz="2200" b="1" i="0" dirty="0" smtClean="0">
                            <a:latin typeface="Comic Sans MS" pitchFamily="66" charset="0"/>
                          </a:rPr>
                          <m:t>n</m:t>
                        </m:r>
                      </m:e>
                    </m:rad>
                  </m:oMath>
                </a14:m>
                <a:endParaRPr lang="en-US" altLang="en-US" sz="2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290374">
                <a:off x="789118" y="5720812"/>
                <a:ext cx="191743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 rot="19290374">
                <a:off x="2002583" y="5694914"/>
                <a:ext cx="17145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9pPr>
              </a:lstStyle>
              <a:p>
                <a:pPr eaLnBrk="1" hangingPunct="1"/>
                <a:r>
                  <a:rPr lang="en-US" altLang="en-US" sz="4400" dirty="0"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200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en-US" sz="2200" b="1" dirty="0">
                    <a:latin typeface="Comic Sans MS" pitchFamily="66" charset="0"/>
                  </a:rPr>
                  <a:t>-s</a:t>
                </a:r>
                <a14:m>
                  <m:oMath xmlns:m="http://schemas.openxmlformats.org/officeDocument/2006/math">
                    <m:r>
                      <a:rPr lang="en-US" altLang="en-US" sz="2200" b="1" i="0" dirty="0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en-US" sz="22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sz="2200" b="1" i="0" dirty="0" smtClean="0">
                            <a:latin typeface="Comic Sans MS" pitchFamily="66" charset="0"/>
                          </a:rPr>
                          <m:t>n</m:t>
                        </m:r>
                      </m:e>
                    </m:rad>
                  </m:oMath>
                </a14:m>
                <a:endParaRPr lang="en-US" altLang="en-US" sz="2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290374">
                <a:off x="2002583" y="5694914"/>
                <a:ext cx="17145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 rot="19290374">
                <a:off x="4108325" y="5660866"/>
                <a:ext cx="17145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9pPr>
              </a:lstStyle>
              <a:p>
                <a:pPr eaLnBrk="1" hangingPunct="1"/>
                <a:r>
                  <a:rPr lang="en-US" altLang="en-US" sz="4400" dirty="0"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200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en-US" sz="2200" b="1" dirty="0">
                    <a:latin typeface="Comic Sans MS" pitchFamily="66" charset="0"/>
                  </a:rPr>
                  <a:t>+s/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2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sz="2200" b="1" i="0" dirty="0" smtClean="0">
                            <a:latin typeface="Comic Sans MS" pitchFamily="66" charset="0"/>
                          </a:rPr>
                          <m:t>n</m:t>
                        </m:r>
                      </m:e>
                    </m:rad>
                  </m:oMath>
                </a14:m>
                <a:endParaRPr lang="en-US" altLang="en-US" sz="2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290374">
                <a:off x="4108325" y="5660866"/>
                <a:ext cx="17145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 rot="19290374">
                <a:off x="5008583" y="5722670"/>
                <a:ext cx="1868887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9pPr>
              </a:lstStyle>
              <a:p>
                <a:pPr eaLnBrk="1" hangingPunct="1"/>
                <a:r>
                  <a:rPr lang="en-US" altLang="en-US" sz="4400" dirty="0"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200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en-US" sz="2200" b="1" dirty="0">
                    <a:latin typeface="Comic Sans MS" pitchFamily="66" charset="0"/>
                  </a:rPr>
                  <a:t>+2s/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2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sz="2200" b="1" i="0" dirty="0" smtClean="0">
                            <a:latin typeface="Comic Sans MS" pitchFamily="66" charset="0"/>
                          </a:rPr>
                          <m:t>n</m:t>
                        </m:r>
                      </m:e>
                    </m:rad>
                  </m:oMath>
                </a14:m>
                <a:endParaRPr lang="en-US" altLang="en-US" sz="2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290374">
                <a:off x="5008583" y="5722670"/>
                <a:ext cx="186888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 rot="19290374">
                <a:off x="6028338" y="5699883"/>
                <a:ext cx="2014956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9pPr>
              </a:lstStyle>
              <a:p>
                <a:pPr eaLnBrk="1" hangingPunct="1"/>
                <a:r>
                  <a:rPr lang="en-US" altLang="en-US" sz="4400" dirty="0"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sz="2200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en-US" sz="2200" b="1" dirty="0">
                    <a:latin typeface="Comic Sans MS" pitchFamily="66" charset="0"/>
                  </a:rPr>
                  <a:t>+3s/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2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sz="2200" b="1" i="0" dirty="0" smtClean="0">
                            <a:latin typeface="Comic Sans MS" pitchFamily="66" charset="0"/>
                          </a:rPr>
                          <m:t>n</m:t>
                        </m:r>
                      </m:e>
                    </m:rad>
                  </m:oMath>
                </a14:m>
                <a:endParaRPr lang="en-US" altLang="en-US" sz="2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290374">
                <a:off x="6028338" y="5699883"/>
                <a:ext cx="201495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05747" y="6606570"/>
            <a:ext cx="2590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mathbitsnotebook.com</a:t>
            </a:r>
          </a:p>
        </p:txBody>
      </p:sp>
    </p:spTree>
    <p:extLst>
      <p:ext uri="{BB962C8B-B14F-4D97-AF65-F5344CB8AC3E}">
        <p14:creationId xmlns:p14="http://schemas.microsoft.com/office/powerpoint/2010/main" val="2801584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Inferences About </a:t>
            </a:r>
            <a:r>
              <a:rPr lang="el-GR" i="1" dirty="0"/>
              <a:t>μ</a:t>
            </a:r>
            <a:r>
              <a:rPr lang="en-US" i="1" dirty="0"/>
              <a:t> 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458200" cy="56388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About 95% of the possible values for</a:t>
                </a:r>
                <a:r>
                  <a:rPr lang="en-US" i="1" dirty="0"/>
                  <a:t> </a:t>
                </a:r>
                <a:r>
                  <a:rPr lang="el-GR" i="1" dirty="0"/>
                  <a:t>μ</a:t>
                </a:r>
                <a:r>
                  <a:rPr lang="en-US" i="1" dirty="0"/>
                  <a:t> </a:t>
                </a:r>
                <a:r>
                  <a:rPr lang="en-US" dirty="0"/>
                  <a:t>will be within 2se 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dirty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458200" cy="5638800"/>
              </a:xfrm>
              <a:blipFill rotWithShape="1">
                <a:blip r:embed="rId2"/>
                <a:stretch>
                  <a:fillRect l="-252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50985"/>
            <a:ext cx="6932613" cy="423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747" y="6606570"/>
            <a:ext cx="2590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mathbitsnotebook.com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7053FB-90E4-4582-A419-2B348E3CFCF1}"/>
              </a:ext>
            </a:extLst>
          </p:cNvPr>
          <p:cNvSpPr txBox="1"/>
          <p:nvPr/>
        </p:nvSpPr>
        <p:spPr>
          <a:xfrm>
            <a:off x="3505200" y="51816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se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3F5B7-FF3A-4795-B93D-A079EB20B674}"/>
              </a:ext>
            </a:extLst>
          </p:cNvPr>
          <p:cNvSpPr txBox="1"/>
          <p:nvPr/>
        </p:nvSpPr>
        <p:spPr>
          <a:xfrm>
            <a:off x="7249390" y="360218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se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26C90-36CB-4240-B208-B6AC00D2F962}"/>
              </a:ext>
            </a:extLst>
          </p:cNvPr>
          <p:cNvSpPr txBox="1"/>
          <p:nvPr/>
        </p:nvSpPr>
        <p:spPr>
          <a:xfrm>
            <a:off x="8382000" y="4996934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7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Confidence Intervals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458200" cy="56388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>
                    <a:solidFill>
                      <a:srgbClr val="FFC000"/>
                    </a:solidFill>
                    <a:latin typeface="Comic Sans MS" pitchFamily="66" charset="0"/>
                  </a:rPr>
                  <a:t>Confidence interval </a:t>
                </a:r>
                <a:r>
                  <a:rPr lang="en-US" altLang="en-US" dirty="0">
                    <a:latin typeface="Comic Sans MS" pitchFamily="66" charset="0"/>
                  </a:rPr>
                  <a:t>formula:</a:t>
                </a:r>
              </a:p>
              <a:p>
                <a:pPr eaLnBrk="1" hangingPunct="1"/>
                <a:endParaRPr lang="en-US" altLang="en-US" sz="2000" dirty="0">
                  <a:latin typeface="Comic Sans MS" pitchFamily="66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en-US" dirty="0">
                    <a:latin typeface="Comic Sans MS" pitchFamily="66" charset="0"/>
                  </a:rPr>
                  <a:t> - 2s/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>
                            <a:latin typeface="Comic Sans MS" pitchFamily="66" charset="0"/>
                          </a:rPr>
                          <m:t>n</m:t>
                        </m:r>
                      </m:e>
                    </m:rad>
                  </m:oMath>
                </a14:m>
                <a:r>
                  <a:rPr lang="en-US" altLang="en-US" dirty="0">
                    <a:latin typeface="Comic Sans MS" pitchFamily="66" charset="0"/>
                  </a:rPr>
                  <a:t> ≤ </a:t>
                </a:r>
                <a:r>
                  <a:rPr lang="el-GR" i="1" dirty="0"/>
                  <a:t>μ</a:t>
                </a:r>
                <a:r>
                  <a:rPr lang="en-US" altLang="en-US" dirty="0">
                    <a:latin typeface="Comic Sans MS" pitchFamily="66" charset="0"/>
                  </a:rPr>
                  <a:t> 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en-US" dirty="0">
                    <a:latin typeface="Comic Sans MS" pitchFamily="66" charset="0"/>
                  </a:rPr>
                  <a:t> + 2s/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>
                            <a:latin typeface="Comic Sans MS" pitchFamily="66" charset="0"/>
                          </a:rPr>
                          <m:t>n</m:t>
                        </m:r>
                      </m:e>
                    </m:rad>
                  </m:oMath>
                </a14:m>
                <a:r>
                  <a:rPr lang="en-US" altLang="en-US" dirty="0">
                    <a:latin typeface="Comic Sans MS" pitchFamily="66" charset="0"/>
                  </a:rPr>
                  <a:t> </a:t>
                </a:r>
              </a:p>
              <a:p>
                <a:pPr algn="ctr" eaLnBrk="1" hangingPunct="1"/>
                <a:r>
                  <a:rPr lang="en-US" altLang="en-US" dirty="0">
                    <a:latin typeface="Comic Sans MS" pitchFamily="66" charset="0"/>
                  </a:rPr>
                  <a:t>or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en-US" dirty="0">
                    <a:latin typeface="Comic Sans MS" pitchFamily="66" charset="0"/>
                  </a:rPr>
                  <a:t> - 2se ≤ </a:t>
                </a:r>
                <a:r>
                  <a:rPr lang="el-GR" i="1" dirty="0"/>
                  <a:t>μ</a:t>
                </a:r>
                <a:r>
                  <a:rPr lang="en-US" altLang="en-US" dirty="0">
                    <a:latin typeface="Comic Sans MS" pitchFamily="66" charset="0"/>
                  </a:rPr>
                  <a:t> 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en-US" dirty="0">
                    <a:latin typeface="Comic Sans MS" pitchFamily="66" charset="0"/>
                  </a:rPr>
                  <a:t> + 2se</a:t>
                </a:r>
              </a:p>
              <a:p>
                <a:pPr algn="ctr" eaLnBrk="1" hangingPunct="1"/>
                <a:endParaRPr lang="en-US" altLang="en-US" sz="2000" dirty="0">
                  <a:latin typeface="Comic Sans MS" pitchFamily="66" charset="0"/>
                </a:endParaRPr>
              </a:p>
              <a:p>
                <a:pPr algn="ctr" eaLnBrk="1" hangingPunct="1"/>
                <a:r>
                  <a:rPr lang="en-US" altLang="en-US" dirty="0">
                    <a:latin typeface="Comic Sans MS" pitchFamily="66" charset="0"/>
                  </a:rPr>
                  <a:t>With a confidence level of 95%</a:t>
                </a:r>
              </a:p>
              <a:p>
                <a:pPr algn="ctr" eaLnBrk="1" hangingPunct="1"/>
                <a:endParaRPr lang="en-US" alt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458200" cy="5638800"/>
              </a:xfrm>
              <a:blipFill rotWithShape="1">
                <a:blip r:embed="rId2"/>
                <a:stretch>
                  <a:fillRect l="-252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600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Confidence Intervals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458200" cy="5638800"/>
              </a:xfrm>
            </p:spPr>
            <p:txBody>
              <a:bodyPr/>
              <a:lstStyle/>
              <a:p>
                <a:pPr algn="ctr" eaLnBrk="1" hangingPunct="1"/>
                <a:r>
                  <a:rPr lang="en-US" altLang="en-US" dirty="0">
                    <a:latin typeface="Comic Sans MS" pitchFamily="66" charset="0"/>
                  </a:rPr>
                  <a:t>The “2” in the equations is called the “</a:t>
                </a:r>
                <a:r>
                  <a:rPr lang="en-US" altLang="en-US" dirty="0">
                    <a:solidFill>
                      <a:srgbClr val="FFC000"/>
                    </a:solidFill>
                    <a:latin typeface="Comic Sans MS" pitchFamily="66" charset="0"/>
                  </a:rPr>
                  <a:t>critical value</a:t>
                </a:r>
                <a:r>
                  <a:rPr lang="en-US" altLang="en-US" dirty="0">
                    <a:latin typeface="Comic Sans MS" pitchFamily="66" charset="0"/>
                  </a:rPr>
                  <a:t>”</a:t>
                </a:r>
              </a:p>
              <a:p>
                <a:pPr algn="ctr" eaLnBrk="1" hangingPunct="1"/>
                <a:endParaRPr lang="en-US" altLang="en-US" dirty="0">
                  <a:latin typeface="Comic Sans MS" pitchFamily="66" charset="0"/>
                </a:endParaRP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altLang="en-US" dirty="0">
                    <a:latin typeface="Comic Sans MS" pitchFamily="66" charset="0"/>
                  </a:rPr>
                  <a:t>2s/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>
                            <a:latin typeface="Comic Sans MS" pitchFamily="66" charset="0"/>
                          </a:rPr>
                          <m:t>n</m:t>
                        </m:r>
                      </m:e>
                    </m:rad>
                  </m:oMath>
                </a14:m>
                <a:r>
                  <a:rPr lang="en-US" altLang="en-US" dirty="0">
                    <a:latin typeface="Comic Sans MS" pitchFamily="66" charset="0"/>
                  </a:rPr>
                  <a:t> or 2se is called the 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altLang="en-US" dirty="0">
                    <a:latin typeface="Comic Sans MS" pitchFamily="66" charset="0"/>
                  </a:rPr>
                  <a:t>“</a:t>
                </a:r>
                <a:r>
                  <a:rPr lang="en-US" altLang="en-US" dirty="0">
                    <a:solidFill>
                      <a:srgbClr val="FFC000"/>
                    </a:solidFill>
                    <a:latin typeface="Comic Sans MS" pitchFamily="66" charset="0"/>
                  </a:rPr>
                  <a:t>margin of error</a:t>
                </a:r>
                <a:r>
                  <a:rPr lang="en-US" altLang="en-US" dirty="0">
                    <a:latin typeface="Comic Sans MS" pitchFamily="66" charset="0"/>
                  </a:rPr>
                  <a:t>”</a:t>
                </a:r>
              </a:p>
              <a:p>
                <a:pPr algn="ctr" eaLnBrk="1" hangingPunct="1"/>
                <a:endParaRPr lang="en-US" altLang="en-US" dirty="0">
                  <a:latin typeface="Comic Sans MS" pitchFamily="66" charset="0"/>
                </a:endParaRPr>
              </a:p>
              <a:p>
                <a:pPr algn="ctr" eaLnBrk="1" hangingPunct="1"/>
                <a:endParaRPr lang="en-US" alt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458200" cy="5638800"/>
              </a:xfrm>
              <a:blipFill rotWithShape="1">
                <a:blip r:embed="rId2"/>
                <a:stretch>
                  <a:fillRect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058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 eaLnBrk="1" hangingPunct="1"/>
                <a:r>
                  <a:rPr lang="en-US" altLang="en-US" dirty="0">
                    <a:latin typeface="Comic Sans MS" pitchFamily="66" charset="0"/>
                  </a:rPr>
                  <a:t>For a 95% confidence interval, 95% of the values of </a:t>
                </a:r>
                <a:r>
                  <a:rPr lang="el-GR" i="1" dirty="0"/>
                  <a:t>μ</a:t>
                </a:r>
                <a:r>
                  <a:rPr lang="en-US" altLang="en-US" dirty="0">
                    <a:latin typeface="Comic Sans MS" pitchFamily="66" charset="0"/>
                  </a:rPr>
                  <a:t> will be within 2se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altLang="en-US" dirty="0">
                  <a:latin typeface="Comic Sans MS" pitchFamily="66" charset="0"/>
                </a:endParaRPr>
              </a:p>
              <a:p>
                <a:pPr algn="ctr" eaLnBrk="1" hangingPunct="1"/>
                <a:endParaRPr lang="en-US" altLang="en-US" dirty="0">
                  <a:latin typeface="Comic Sans MS" pitchFamily="66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1946" r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806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800"/>
            <a:ext cx="40005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For a 95% confidence interval, we will be </a:t>
            </a:r>
          </a:p>
          <a:p>
            <a:pPr algn="ctr" eaLnBrk="1" hangingPunct="1"/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WRONG</a:t>
            </a:r>
            <a:r>
              <a:rPr lang="en-US" altLang="en-US" dirty="0">
                <a:latin typeface="Comic Sans MS" pitchFamily="66" charset="0"/>
              </a:rPr>
              <a:t> 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       5% of the time</a:t>
            </a:r>
          </a:p>
          <a:p>
            <a:pPr algn="ctr" eaLnBrk="1" hangingPunct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6611035"/>
            <a:ext cx="7239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https://janeymackenstreet.files.wordpress.com/2015/02/fingers-crossed.jpg</a:t>
            </a:r>
          </a:p>
        </p:txBody>
      </p:sp>
    </p:spTree>
    <p:extLst>
      <p:ext uri="{BB962C8B-B14F-4D97-AF65-F5344CB8AC3E}">
        <p14:creationId xmlns:p14="http://schemas.microsoft.com/office/powerpoint/2010/main" val="626534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 percent of time we are willing to be wrong is called </a:t>
            </a:r>
          </a:p>
          <a:p>
            <a:pPr algn="ctr" eaLnBrk="1" hangingPunct="1"/>
            <a:endParaRPr lang="en-US" altLang="en-US" sz="2000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“</a:t>
            </a:r>
            <a:r>
              <a:rPr lang="el-GR" altLang="en-US" dirty="0">
                <a:solidFill>
                  <a:srgbClr val="FFC000"/>
                </a:solidFill>
                <a:latin typeface="Lucida Sans Unicode" pitchFamily="34" charset="0"/>
              </a:rPr>
              <a:t>α</a:t>
            </a:r>
            <a:r>
              <a:rPr lang="en-US" altLang="en-US" dirty="0">
                <a:latin typeface="Comic Sans MS" pitchFamily="66" charset="0"/>
              </a:rPr>
              <a:t>”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(“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alpha</a:t>
            </a:r>
            <a:r>
              <a:rPr lang="en-US" altLang="en-US" dirty="0">
                <a:latin typeface="Comic Sans MS" pitchFamily="66" charset="0"/>
              </a:rPr>
              <a:t>”)</a:t>
            </a:r>
          </a:p>
          <a:p>
            <a:pPr algn="ctr" eaLnBrk="1" hangingPunct="1"/>
            <a:endParaRPr lang="en-US" altLang="en-US" sz="2000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or “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the </a:t>
            </a:r>
            <a:r>
              <a:rPr lang="el-GR" altLang="en-US" dirty="0">
                <a:solidFill>
                  <a:srgbClr val="FFC000"/>
                </a:solidFill>
                <a:latin typeface="Lucida Sans Unicode" pitchFamily="34" charset="0"/>
              </a:rPr>
              <a:t>α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-level</a:t>
            </a:r>
            <a:r>
              <a:rPr lang="en-US" altLang="en-US" dirty="0">
                <a:latin typeface="Comic Sans MS" pitchFamily="66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3075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Confidence Interval MCG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been doing Multiple Comparison Graphs using the upper and lower confidence limits (without even knowing we were doing that)</a:t>
            </a:r>
          </a:p>
        </p:txBody>
      </p:sp>
    </p:spTree>
    <p:extLst>
      <p:ext uri="{BB962C8B-B14F-4D97-AF65-F5344CB8AC3E}">
        <p14:creationId xmlns:p14="http://schemas.microsoft.com/office/powerpoint/2010/main" val="2649140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Confidence Interval MCG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narrower comparison range (because the confidence limits are always narrower than the max and min)</a:t>
            </a:r>
          </a:p>
          <a:p>
            <a:r>
              <a:rPr lang="en-US" dirty="0"/>
              <a:t>AND</a:t>
            </a:r>
          </a:p>
          <a:p>
            <a:r>
              <a:rPr lang="en-US" dirty="0"/>
              <a:t>We can state the certainty probability that two groups are different </a:t>
            </a:r>
          </a:p>
        </p:txBody>
      </p:sp>
    </p:spTree>
    <p:extLst>
      <p:ext uri="{BB962C8B-B14F-4D97-AF65-F5344CB8AC3E}">
        <p14:creationId xmlns:p14="http://schemas.microsoft.com/office/powerpoint/2010/main" val="749983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51052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5) Calculate the parameters of </a:t>
            </a:r>
            <a:r>
              <a:rPr lang="en-US" sz="3200" dirty="0">
                <a:solidFill>
                  <a:srgbClr val="FFC000"/>
                </a:solidFill>
              </a:rPr>
              <a:t>continuous random variable </a:t>
            </a:r>
            <a:r>
              <a:rPr lang="en-US" sz="3200" dirty="0"/>
              <a:t>distributions and compute the probability of events in a typical continuous event application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6) Computation of calculus of these parameters will be assisted with </a:t>
            </a:r>
            <a:r>
              <a:rPr lang="en-US" sz="3200" dirty="0">
                <a:solidFill>
                  <a:srgbClr val="FFC000"/>
                </a:solidFill>
              </a:rPr>
              <a:t>math software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/>
              <a:t> 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98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We usually say the sample mean will be normally distributed if n is ≥ 20or30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(the “good-</a:t>
            </a:r>
            <a:r>
              <a:rPr lang="en-US" altLang="en-US" dirty="0" err="1">
                <a:latin typeface="Comic Sans MS" pitchFamily="66" charset="0"/>
              </a:rPr>
              <a:t>enuff</a:t>
            </a:r>
            <a:r>
              <a:rPr lang="en-US" altLang="en-US" dirty="0">
                <a:latin typeface="Comic Sans MS" pitchFamily="66" charset="0"/>
              </a:rPr>
              <a:t>” value)</a:t>
            </a:r>
          </a:p>
          <a:p>
            <a:pPr algn="ctr" eaLnBrk="1" hangingPunct="1"/>
            <a:endParaRPr lang="en-US" altLang="en-US" sz="2000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21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What if you have a sample size smaller than 20???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37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What if you have a sample size smaller than 20???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If it’s from a normal distribution – NO PROBLEM!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10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What if you have a sample size smaller than 20???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But, what if we’re not sure about that…?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70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What if you have a sample size smaller than 20???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But, what if we’re not sure about that…?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The graph </a:t>
            </a:r>
            <a:r>
              <a:rPr lang="en-US" altLang="en-US" dirty="0" err="1">
                <a:latin typeface="Comic Sans MS" pitchFamily="66" charset="0"/>
              </a:rPr>
              <a:t>kinda</a:t>
            </a:r>
            <a:r>
              <a:rPr lang="en-US" altLang="en-US" dirty="0">
                <a:latin typeface="Comic Sans MS" pitchFamily="66" charset="0"/>
              </a:rPr>
              <a:t> looks normal-</a:t>
            </a:r>
            <a:r>
              <a:rPr lang="en-US" altLang="en-US" dirty="0" err="1">
                <a:latin typeface="Comic Sans MS" pitchFamily="66" charset="0"/>
              </a:rPr>
              <a:t>ish</a:t>
            </a:r>
            <a:r>
              <a:rPr lang="en-US" altLang="en-US" dirty="0">
                <a:latin typeface="Comic Sans MS" pitchFamily="66" charset="0"/>
              </a:rPr>
              <a:t>… but…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08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You must use a different (bigger) critical value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5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Difference Between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 guy who drew the </a:t>
            </a:r>
            <a:r>
              <a:rPr lang="en-US"/>
              <a:t>“leptokurtic/</a:t>
            </a:r>
            <a:r>
              <a:rPr lang="en-US" dirty="0" err="1"/>
              <a:t>platykurtic</a:t>
            </a:r>
            <a:r>
              <a:rPr lang="en-US" dirty="0"/>
              <a:t>” pics?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3327400"/>
            <a:ext cx="8672513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" y="6611035"/>
            <a:ext cx="6705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https://twitter.com/davidcnorrismd/status/839566103177121792</a:t>
            </a:r>
          </a:p>
        </p:txBody>
      </p:sp>
    </p:spTree>
    <p:extLst>
      <p:ext uri="{BB962C8B-B14F-4D97-AF65-F5344CB8AC3E}">
        <p14:creationId xmlns:p14="http://schemas.microsoft.com/office/powerpoint/2010/main" val="84886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Difference Between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William Sealy Gossett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3886"/>
            <a:ext cx="2667000" cy="46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9813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7834" y="6611035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https://en.wikipedia.org/wiki/William_Sealy_Gosset#/media/File:William_Sealy_Gosset.jpg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66043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https://lancasteronline.com/features/an-irish-pub-favorite-at-home-cooking-with-guinness-goodness/article_b110c4f6-4507-11e9-b5fc-f7b6015bf155.html</a:t>
            </a:r>
          </a:p>
        </p:txBody>
      </p:sp>
    </p:spTree>
    <p:extLst>
      <p:ext uri="{BB962C8B-B14F-4D97-AF65-F5344CB8AC3E}">
        <p14:creationId xmlns:p14="http://schemas.microsoft.com/office/powerpoint/2010/main" val="2374606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A0D8-6CD7-3DEF-5878-EC37C184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W.S. Gossett (who worked for the Guinness brewery) was working with sensory testing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(flavor) of the vats of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stout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98939A-6B4F-64A8-B8CB-6A0A7E052790}"/>
              </a:ext>
            </a:extLst>
          </p:cNvPr>
          <p:cNvGrpSpPr/>
          <p:nvPr/>
        </p:nvGrpSpPr>
        <p:grpSpPr>
          <a:xfrm>
            <a:off x="7315200" y="3544370"/>
            <a:ext cx="1828801" cy="3343663"/>
            <a:chOff x="7315200" y="3544370"/>
            <a:chExt cx="1828801" cy="334366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A109B764-73BF-5956-219B-BBBB44DD6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1" y="3544370"/>
              <a:ext cx="1752600" cy="3045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6F20E8-334C-BA5E-EB3E-C69B03A72A85}"/>
                </a:ext>
              </a:extLst>
            </p:cNvPr>
            <p:cNvSpPr txBox="1"/>
            <p:nvPr/>
          </p:nvSpPr>
          <p:spPr>
            <a:xfrm>
              <a:off x="7315200" y="6564868"/>
              <a:ext cx="182880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500" dirty="0">
                  <a:latin typeface="Comic Sans MS" pitchFamily="66" charset="0"/>
                </a:rPr>
                <a:t>W.S. </a:t>
              </a:r>
              <a:r>
                <a:rPr lang="en-US" altLang="en-US" sz="1500" dirty="0" err="1">
                  <a:latin typeface="Comic Sans MS" pitchFamily="66" charset="0"/>
                </a:rPr>
                <a:t>Gosset</a:t>
              </a:r>
              <a:r>
                <a:rPr lang="en-US" altLang="en-US" sz="1500" dirty="0">
                  <a:latin typeface="Comic Sans MS" pitchFamily="66" charset="0"/>
                </a:rPr>
                <a:t> 1908</a:t>
              </a:r>
              <a:r>
                <a:rPr lang="en-US" altLang="en-US" sz="1500" dirty="0"/>
                <a:t>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C44764C-26C2-3A73-5B28-58DE5F7E1CB7}"/>
              </a:ext>
            </a:extLst>
          </p:cNvPr>
          <p:cNvSpPr txBox="1"/>
          <p:nvPr/>
        </p:nvSpPr>
        <p:spPr>
          <a:xfrm>
            <a:off x="-1" y="6553200"/>
            <a:ext cx="68729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https://upload.wikimedia.org/wikipedia/commons/thumb/4/42/William_Sealy_Gosset.jpg/800px-William_Sealy_Gosset.jpg</a:t>
            </a:r>
          </a:p>
        </p:txBody>
      </p:sp>
    </p:spTree>
    <p:extLst>
      <p:ext uri="{BB962C8B-B14F-4D97-AF65-F5344CB8AC3E}">
        <p14:creationId xmlns:p14="http://schemas.microsoft.com/office/powerpoint/2010/main" val="1861048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A0D8-6CD7-3DEF-5878-EC37C184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Only a limited number of trained testers were available (about 5-7)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It seemed unlikely that flavor characteristics would follow a normal distribution (but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might be close)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3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A0D8-6CD7-3DEF-5878-EC37C184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Mr. Gossett invented a new continuous probability distribution for small samples from close-to-normal populations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56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A0D8-6CD7-3DEF-5878-EC37C184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He called this the “t” (always small letter) distribution because he was using it to compare two groups (“t” for two): the standard flavor and the flavor for a particular vat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63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A0D8-6CD7-3DEF-5878-EC37C184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Because he worked for a company (and companies don’t like their employees publishing things) he published his ideas under the pseudonym “A Student”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So this distribution is called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“</a:t>
            </a:r>
            <a:r>
              <a:rPr lang="en-US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Student’s t-Distribution</a:t>
            </a:r>
            <a:r>
              <a:rPr lang="en-US" dirty="0">
                <a:effectLst/>
                <a:ea typeface="Times New Roman" panose="02020603050405020304" pitchFamily="18" charset="0"/>
              </a:rPr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36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1361F1-C38E-CCD9-FAD3-FF988434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559" y="2610162"/>
            <a:ext cx="5979841" cy="40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A0D8-6CD7-3DEF-5878-EC37C184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t distributions is wide (has thicker tails) than a standard normal distribution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4ABCF0-F6DF-F8AE-DC62-AFC8404FD8C7}"/>
              </a:ext>
            </a:extLst>
          </p:cNvPr>
          <p:cNvSpPr/>
          <p:nvPr/>
        </p:nvSpPr>
        <p:spPr>
          <a:xfrm>
            <a:off x="0" y="6629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https://towardsdatascience.com/everything-you-need-to-know-about-hypothesis-testing-part-i-4de9abebbc8a</a:t>
            </a:r>
          </a:p>
        </p:txBody>
      </p:sp>
    </p:spTree>
    <p:extLst>
      <p:ext uri="{BB962C8B-B14F-4D97-AF65-F5344CB8AC3E}">
        <p14:creationId xmlns:p14="http://schemas.microsoft.com/office/powerpoint/2010/main" val="2453890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03BC5-7B6A-BA48-5B8F-B0D47190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42" y="3657600"/>
            <a:ext cx="442145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A0D8-6CD7-3DEF-5878-EC37C184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thick tails ensure that the confidence intervals are wider than those using a standard normal distribution (and are better at including the population mean)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02DC0-248C-D071-8E54-12E400B027B2}"/>
              </a:ext>
            </a:extLst>
          </p:cNvPr>
          <p:cNvSpPr/>
          <p:nvPr/>
        </p:nvSpPr>
        <p:spPr>
          <a:xfrm>
            <a:off x="0" y="6629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https://towardsdatascience.com/everything-you-need-to-know-about-hypothesis-testing-part-i-4de9abebbc8a</a:t>
            </a:r>
          </a:p>
        </p:txBody>
      </p:sp>
    </p:spTree>
    <p:extLst>
      <p:ext uri="{BB962C8B-B14F-4D97-AF65-F5344CB8AC3E}">
        <p14:creationId xmlns:p14="http://schemas.microsoft.com/office/powerpoint/2010/main" val="1232242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EA0D8-6CD7-3DEF-5878-EC37C18461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The formula for t: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ea typeface="Times New Roman" panose="02020603050405020304" pitchFamily="18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</m:acc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l-GR" dirty="0">
                            <a:ea typeface="Times New Roman" panose="020206030504050203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s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ea typeface="Times New Roman" panose="020206030504050203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endParaRPr lang="en-US" dirty="0">
                  <a:effectLst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depends on the sample size 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EA0D8-6CD7-3DEF-5878-EC37C184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433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EA0D8-6CD7-3DEF-5878-EC37C18461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534400" cy="5638800"/>
              </a:xfrm>
            </p:spPr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The sample distribution of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   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l-GR" dirty="0">
                            <a:ea typeface="Times New Roman" panose="020206030504050203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s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ea typeface="Times New Roman" panose="020206030504050203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is a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a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t-distribution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with n − 1 “degrees of freedom”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Written: 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endParaRPr lang="en-US" dirty="0">
                  <a:effectLst/>
                  <a:ea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EA0D8-6CD7-3DEF-5878-EC37C184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534400" cy="5638800"/>
              </a:xfrm>
              <a:blipFill>
                <a:blip r:embed="rId2"/>
                <a:stretch>
                  <a:fillRect l="-2500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0337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A0D8-6CD7-3DEF-5878-EC37C184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</a:t>
            </a:r>
            <a:r>
              <a:rPr lang="en-US" b="1" dirty="0">
                <a:effectLst/>
                <a:ea typeface="Times New Roman" panose="02020603050405020304" pitchFamily="18" charset="0"/>
              </a:rPr>
              <a:t>degrees of freedom</a:t>
            </a:r>
            <a:r>
              <a:rPr lang="en-US" dirty="0">
                <a:effectLst/>
                <a:ea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df</a:t>
            </a:r>
            <a:r>
              <a:rPr lang="en-US" dirty="0">
                <a:effectLst/>
                <a:ea typeface="Times New Roman" panose="02020603050405020304" pitchFamily="18" charset="0"/>
              </a:rPr>
              <a:t>) is a measure of how well s estimates σ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larger the degrees of freedom, the better σ is estimated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392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EA0D8-6CD7-3DEF-5878-EC37C18461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effectLst/>
                    <a:ea typeface="Times New Roman" panose="02020603050405020304" pitchFamily="18" charset="0"/>
                  </a:rPr>
                  <a:t>We use “n-1” rather than “n” degrees of freedom as a small penalty for reusing the same dataset twice: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effectLst/>
                    <a:ea typeface="Times New Roman" panose="02020603050405020304" pitchFamily="18" charset="0"/>
                  </a:rPr>
                  <a:t>once to calculate the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ea typeface="Times New Roman" panose="02020603050405020304" pitchFamily="18" charset="0"/>
                  </a:rPr>
                  <a:t> (estimating the population mean μ) and a second time to calculate the sample standard deviation s (estimating the population standard deviation 𝛔)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EA0D8-6CD7-3DEF-5878-EC37C184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22" t="-1622" r="-2444" b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7991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684C86-5C6C-96ED-6920-B9711CF42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3350940" cy="225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EA0D8-6CD7-3DEF-5878-EC37C18461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199" cy="5638800"/>
              </a:xfrm>
            </p:spPr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95% confidence interval for the mean: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	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– 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n</m:t>
                        </m:r>
                      </m:e>
                    </m:rad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≤ μ 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+ 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n</m:t>
                        </m:r>
                      </m:e>
                    </m:rad>
                  </m:oMath>
                </a14:m>
                <a:endParaRPr lang="en-US" dirty="0">
                  <a:effectLst/>
                  <a:ea typeface="Times New Roman" panose="02020603050405020304" pitchFamily="18" charset="0"/>
                </a:endParaRPr>
              </a:p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ea typeface="Times New Roman" panose="02020603050405020304" pitchFamily="18" charset="0"/>
                </a:endParaRPr>
              </a:p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The “t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” in the equations is called the “</a:t>
                </a:r>
                <a:r>
                  <a:rPr lang="en-US" b="1" dirty="0">
                    <a:effectLst/>
                    <a:ea typeface="Times New Roman" panose="02020603050405020304" pitchFamily="18" charset="0"/>
                  </a:rPr>
                  <a:t>critical value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”</a:t>
                </a:r>
              </a:p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It comes from the </a:t>
                </a:r>
              </a:p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t-distribution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EA0D8-6CD7-3DEF-5878-EC37C184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199" cy="5638800"/>
              </a:xfrm>
              <a:blipFill>
                <a:blip r:embed="rId3"/>
                <a:stretch>
                  <a:fillRect l="-2523" t="-1946" r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9BFF363-1759-F414-8A22-6C8DAB3C46A6}"/>
              </a:ext>
            </a:extLst>
          </p:cNvPr>
          <p:cNvSpPr/>
          <p:nvPr/>
        </p:nvSpPr>
        <p:spPr>
          <a:xfrm>
            <a:off x="0" y="6629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https://towardsdatascience.com/everything-you-need-to-know-about-hypothesis-testing-part-i-4de9abebbc8a</a:t>
            </a:r>
          </a:p>
        </p:txBody>
      </p:sp>
    </p:spTree>
    <p:extLst>
      <p:ext uri="{BB962C8B-B14F-4D97-AF65-F5344CB8AC3E}">
        <p14:creationId xmlns:p14="http://schemas.microsoft.com/office/powerpoint/2010/main" val="216931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census is a “sampling” of “all” the members of a population</a:t>
            </a:r>
          </a:p>
        </p:txBody>
      </p:sp>
    </p:spTree>
    <p:extLst>
      <p:ext uri="{BB962C8B-B14F-4D97-AF65-F5344CB8AC3E}">
        <p14:creationId xmlns:p14="http://schemas.microsoft.com/office/powerpoint/2010/main" val="1049642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A0D8-6CD7-3DEF-5878-EC37C184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Traditionally, people had to use tables of these t-values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You looked up the “n – 1” value and the % confidence you needed to find the t-value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29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A0D8-6CD7-3DEF-5878-EC37C184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Nowadays, we use Excel or a variety of other on-line software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39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A0D8-6CD7-3DEF-5878-EC37C184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There are several “flavors” of 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	</a:t>
            </a:r>
            <a:r>
              <a:rPr lang="en-US" dirty="0">
                <a:effectLst/>
                <a:ea typeface="Times New Roman" panose="02020603050405020304" pitchFamily="18" charset="0"/>
              </a:rPr>
              <a:t>“t” in Excel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For confidence intervals, use: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t.inv.2t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two-tail (we’re using “minus” the value, 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and “plus” the value, 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so it’s two tails)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0922E-8B9F-5C26-5CAC-6520EB26A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795" y="4605972"/>
            <a:ext cx="3418205" cy="2065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8490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849071"/>
            <a:ext cx="6172200" cy="40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“Tailed”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/>
              <a:t>A two-tailed test will reject H</a:t>
            </a:r>
            <a:r>
              <a:rPr lang="en-US" baseline="-25000" dirty="0"/>
              <a:t>0</a:t>
            </a:r>
            <a:r>
              <a:rPr lang="en-US" dirty="0"/>
              <a:t> either if the experimental values we get are too high or too 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https://towardsdatascience.com/everything-you-need-to-know-about-hypothesis-testing-part-i-4de9abebbc8a</a:t>
            </a:r>
          </a:p>
        </p:txBody>
      </p:sp>
    </p:spTree>
    <p:extLst>
      <p:ext uri="{BB962C8B-B14F-4D97-AF65-F5344CB8AC3E}">
        <p14:creationId xmlns:p14="http://schemas.microsoft.com/office/powerpoint/2010/main" val="1757180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849071"/>
            <a:ext cx="6172200" cy="40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“Tailed”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>
                <a:latin typeface="Lucida Sans Unicode" pitchFamily="34" charset="0"/>
              </a:rPr>
              <a:t>α</a:t>
            </a:r>
            <a:r>
              <a:rPr lang="en-US" altLang="en-US" dirty="0">
                <a:latin typeface="Lucida Sans Unicode" pitchFamily="34" charset="0"/>
              </a:rPr>
              <a:t> </a:t>
            </a:r>
            <a:r>
              <a:rPr lang="en-US" altLang="en-US" dirty="0"/>
              <a:t>is split between the upper and lower tails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38600" y="2590800"/>
            <a:ext cx="0" cy="32766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38600" y="2590800"/>
            <a:ext cx="3733800" cy="32766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629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https://towardsdatascience.com/everything-you-need-to-know-about-hypothesis-testing-part-i-4de9abebbc8a</a:t>
            </a:r>
          </a:p>
        </p:txBody>
      </p:sp>
    </p:spTree>
    <p:extLst>
      <p:ext uri="{BB962C8B-B14F-4D97-AF65-F5344CB8AC3E}">
        <p14:creationId xmlns:p14="http://schemas.microsoft.com/office/powerpoint/2010/main" val="3738862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B18A-81C0-D67F-DA44-9A4BCF7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A0D8-6CD7-3DEF-5878-EC37C184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Excel will want to know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</a:t>
            </a:r>
            <a:r>
              <a:rPr lang="en-US" dirty="0">
                <a:effectLst/>
                <a:ea typeface="Times New Roman" panose="02020603050405020304" pitchFamily="18" charset="0"/>
              </a:rPr>
              <a:t> (usually 5%) and the degrees of freedom (n-1):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	t.inv.2t(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</a:t>
            </a:r>
            <a:r>
              <a:rPr lang="en-US" dirty="0">
                <a:effectLst/>
                <a:ea typeface="Times New Roman" panose="02020603050405020304" pitchFamily="18" charset="0"/>
              </a:rPr>
              <a:t>,n-1)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972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sz="3800" dirty="0"/>
              <a:t>Suppose you have taken a sample of size 10 from a population that you suspect is hill-shaped (but you are not sure it is normal)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 CONFIDENCE INTERVAL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077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</p:spPr>
            <p:txBody>
              <a:bodyPr/>
              <a:lstStyle/>
              <a:p>
                <a:r>
                  <a:rPr lang="en-US" sz="3800" dirty="0"/>
                  <a:t>Suppose you have taken a sample of size 10 from a population that you suspect is hill-shaped (but you are not sure it is normal)</a:t>
                </a:r>
              </a:p>
              <a:p>
                <a:r>
                  <a:rPr lang="en-US" sz="3800" dirty="0"/>
                  <a:t>Your descriptive data show the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800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3800" dirty="0"/>
                  <a:t> is 7.5 and s is 4.3</a:t>
                </a:r>
              </a:p>
              <a:p>
                <a:r>
                  <a:rPr lang="en-US" sz="3800" dirty="0"/>
                  <a:t>Calculate the 95% confidence interval for the population mean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  <a:blipFill>
                <a:blip r:embed="rId2"/>
                <a:stretch>
                  <a:fillRect l="-2444" t="-1838" r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 CONFIDENCE INTERVAL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9C262A-D4DE-AD0A-C0A2-7AA80141232A}"/>
                  </a:ext>
                </a:extLst>
              </p:cNvPr>
              <p:cNvSpPr txBox="1"/>
              <p:nvPr/>
            </p:nvSpPr>
            <p:spPr>
              <a:xfrm>
                <a:off x="5715000" y="6481935"/>
                <a:ext cx="3429000" cy="376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– 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n</m:t>
                        </m:r>
                      </m:e>
                    </m:rad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≤ μ 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+ 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n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9C262A-D4DE-AD0A-C0A2-7AA801412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6481935"/>
                <a:ext cx="3429000" cy="376065"/>
              </a:xfrm>
              <a:prstGeom prst="rect">
                <a:avLst/>
              </a:prstGeom>
              <a:blipFill>
                <a:blip r:embed="rId3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7BE0960-A6D7-398F-12A7-589D02900302}"/>
              </a:ext>
            </a:extLst>
          </p:cNvPr>
          <p:cNvSpPr txBox="1"/>
          <p:nvPr/>
        </p:nvSpPr>
        <p:spPr>
          <a:xfrm>
            <a:off x="76200" y="6490290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n-1  = </a:t>
            </a:r>
            <a:r>
              <a:rPr lang="en-US" dirty="0">
                <a:effectLst/>
                <a:ea typeface="Times New Roman" panose="02020603050405020304" pitchFamily="18" charset="0"/>
              </a:rPr>
              <a:t>t.inv.2t(α,n-1)</a:t>
            </a:r>
          </a:p>
        </p:txBody>
      </p:sp>
    </p:spTree>
    <p:extLst>
      <p:ext uri="{BB962C8B-B14F-4D97-AF65-F5344CB8AC3E}">
        <p14:creationId xmlns:p14="http://schemas.microsoft.com/office/powerpoint/2010/main" val="2755577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800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3800" dirty="0"/>
                  <a:t> = 7.5 </a:t>
                </a:r>
              </a:p>
              <a:p>
                <a:r>
                  <a:rPr lang="en-US" sz="3800" dirty="0"/>
                  <a:t>s = 4.3</a:t>
                </a:r>
              </a:p>
              <a:p>
                <a:r>
                  <a:rPr lang="en-US" sz="3800" dirty="0"/>
                  <a:t>n = 10</a:t>
                </a:r>
              </a:p>
              <a:p>
                <a:r>
                  <a:rPr lang="el-GR" altLang="en-US" sz="3600" dirty="0">
                    <a:latin typeface="Lucida Sans Unicode" pitchFamily="34" charset="0"/>
                  </a:rPr>
                  <a:t>α </a:t>
                </a:r>
                <a:r>
                  <a:rPr lang="en-US" sz="3800" dirty="0"/>
                  <a:t>= 5%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– 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n</m:t>
                        </m:r>
                      </m:e>
                    </m:rad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≤ μ 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+ 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n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7.5-2.26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/>
                              <m:t>4.3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10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≤ μ ≤</a:t>
                </a:r>
                <a:r>
                  <a:rPr lang="en-US" dirty="0"/>
                  <a:t>7.5+2.26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/>
                              <m:t>4.3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0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10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3000" dirty="0"/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4.424 </a:t>
                </a:r>
                <a:r>
                  <a:rPr lang="en-US" dirty="0">
                    <a:solidFill>
                      <a:srgbClr val="FFFF00"/>
                    </a:solidFill>
                    <a:ea typeface="Times New Roman" panose="02020603050405020304" pitchFamily="18" charset="0"/>
                  </a:rPr>
                  <a:t>≤ μ ≤ 10.576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500" dirty="0"/>
                  <a:t>With 95% certainty!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  <a:blipFill>
                <a:blip r:embed="rId2"/>
                <a:stretch>
                  <a:fillRect l="-2593" t="-1838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 CONFIDENCE INTERVAL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9C262A-D4DE-AD0A-C0A2-7AA80141232A}"/>
                  </a:ext>
                </a:extLst>
              </p:cNvPr>
              <p:cNvSpPr txBox="1"/>
              <p:nvPr/>
            </p:nvSpPr>
            <p:spPr>
              <a:xfrm>
                <a:off x="5715000" y="6481935"/>
                <a:ext cx="3429000" cy="376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– 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n</m:t>
                        </m:r>
                      </m:e>
                    </m:rad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≤ μ 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+ 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n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9C262A-D4DE-AD0A-C0A2-7AA801412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6481935"/>
                <a:ext cx="3429000" cy="376065"/>
              </a:xfrm>
              <a:prstGeom prst="rect">
                <a:avLst/>
              </a:prstGeom>
              <a:blipFill>
                <a:blip r:embed="rId3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7BE0960-A6D7-398F-12A7-589D02900302}"/>
              </a:ext>
            </a:extLst>
          </p:cNvPr>
          <p:cNvSpPr txBox="1"/>
          <p:nvPr/>
        </p:nvSpPr>
        <p:spPr>
          <a:xfrm>
            <a:off x="76200" y="6490290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n-1  = </a:t>
            </a:r>
            <a:r>
              <a:rPr lang="en-US" dirty="0">
                <a:effectLst/>
                <a:ea typeface="Times New Roman" panose="02020603050405020304" pitchFamily="18" charset="0"/>
              </a:rPr>
              <a:t>t.inv.2t(α,n-1)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FA0B31-AC4F-E612-D7B9-53D800409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143000"/>
            <a:ext cx="46386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389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4.424 </a:t>
            </a:r>
            <a:r>
              <a:rPr lang="en-US" dirty="0">
                <a:ea typeface="Times New Roman" panose="02020603050405020304" pitchFamily="18" charset="0"/>
              </a:rPr>
              <a:t>≤ μ ≤ 10.576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With 95% certainty!</a:t>
            </a:r>
          </a:p>
          <a:p>
            <a:pPr>
              <a:spcBef>
                <a:spcPts val="0"/>
              </a:spcBef>
            </a:pPr>
            <a:r>
              <a:rPr lang="en-US" dirty="0"/>
              <a:t>Is it likely the true population mean is 10.6?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 CONFIDENCE INTERVAL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9C262A-D4DE-AD0A-C0A2-7AA80141232A}"/>
                  </a:ext>
                </a:extLst>
              </p:cNvPr>
              <p:cNvSpPr txBox="1"/>
              <p:nvPr/>
            </p:nvSpPr>
            <p:spPr>
              <a:xfrm>
                <a:off x="5715000" y="6481935"/>
                <a:ext cx="3429000" cy="376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– 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n</m:t>
                        </m:r>
                      </m:e>
                    </m:rad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≤ μ 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+ 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n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9C262A-D4DE-AD0A-C0A2-7AA801412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6481935"/>
                <a:ext cx="3429000" cy="376065"/>
              </a:xfrm>
              <a:prstGeom prst="rect">
                <a:avLst/>
              </a:prstGeom>
              <a:blipFill>
                <a:blip r:embed="rId2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7BE0960-A6D7-398F-12A7-589D02900302}"/>
              </a:ext>
            </a:extLst>
          </p:cNvPr>
          <p:cNvSpPr txBox="1"/>
          <p:nvPr/>
        </p:nvSpPr>
        <p:spPr>
          <a:xfrm>
            <a:off x="76200" y="6490290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n-1  = </a:t>
            </a:r>
            <a:r>
              <a:rPr lang="en-US" dirty="0">
                <a:effectLst/>
                <a:ea typeface="Times New Roman" panose="02020603050405020304" pitchFamily="18" charset="0"/>
              </a:rPr>
              <a:t>t.inv.2t(α,n-1)</a:t>
            </a:r>
          </a:p>
        </p:txBody>
      </p:sp>
    </p:spTree>
    <p:extLst>
      <p:ext uri="{BB962C8B-B14F-4D97-AF65-F5344CB8AC3E}">
        <p14:creationId xmlns:p14="http://schemas.microsoft.com/office/powerpoint/2010/main" val="425183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Sampling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dirty="0">
                <a:solidFill>
                  <a:srgbClr val="FFC000"/>
                </a:solidFill>
                <a:cs typeface="Arial" charset="0"/>
              </a:rPr>
              <a:t>Random Sampling</a:t>
            </a:r>
          </a:p>
          <a:p>
            <a:pPr algn="ctr" eaLnBrk="1" hangingPunct="1"/>
            <a:endParaRPr lang="en-US" altLang="en-US" sz="2000" dirty="0">
              <a:cs typeface="Times New Roman" charset="0"/>
            </a:endParaRPr>
          </a:p>
          <a:p>
            <a:pPr algn="ctr" eaLnBrk="1" hangingPunct="1"/>
            <a:r>
              <a:rPr lang="en-US" altLang="en-US" dirty="0">
                <a:cs typeface="Arial" charset="0"/>
              </a:rPr>
              <a:t>Each member of the population has an equal chance of being included in the sample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86030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4.424 </a:t>
            </a:r>
            <a:r>
              <a:rPr lang="en-US" dirty="0">
                <a:ea typeface="Times New Roman" panose="02020603050405020304" pitchFamily="18" charset="0"/>
              </a:rPr>
              <a:t>≤ μ ≤ 10.576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With 95% certainty!</a:t>
            </a:r>
          </a:p>
          <a:p>
            <a:pPr>
              <a:spcBef>
                <a:spcPts val="0"/>
              </a:spcBef>
            </a:pPr>
            <a:r>
              <a:rPr lang="en-US" dirty="0"/>
              <a:t>Is it likely the true population mean is 10.6?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We are 95% sure it is NOT!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 CONFIDENCE INTERVAL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9C262A-D4DE-AD0A-C0A2-7AA80141232A}"/>
                  </a:ext>
                </a:extLst>
              </p:cNvPr>
              <p:cNvSpPr txBox="1"/>
              <p:nvPr/>
            </p:nvSpPr>
            <p:spPr>
              <a:xfrm>
                <a:off x="5715000" y="6481935"/>
                <a:ext cx="3429000" cy="376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– 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n</m:t>
                        </m:r>
                      </m:e>
                    </m:rad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≤ μ ≤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+ t</a:t>
                </a:r>
                <a:r>
                  <a:rPr lang="en-US" baseline="-25000" dirty="0">
                    <a:effectLst/>
                    <a:ea typeface="Times New Roman" panose="02020603050405020304" pitchFamily="18" charset="0"/>
                  </a:rPr>
                  <a:t>n-1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ea typeface="Times New Roman" panose="02020603050405020304" pitchFamily="18" charset="0"/>
                          </a:rPr>
                          <m:t>n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9C262A-D4DE-AD0A-C0A2-7AA801412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6481935"/>
                <a:ext cx="3429000" cy="376065"/>
              </a:xfrm>
              <a:prstGeom prst="rect">
                <a:avLst/>
              </a:prstGeom>
              <a:blipFill>
                <a:blip r:embed="rId2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7BE0960-A6D7-398F-12A7-589D02900302}"/>
              </a:ext>
            </a:extLst>
          </p:cNvPr>
          <p:cNvSpPr txBox="1"/>
          <p:nvPr/>
        </p:nvSpPr>
        <p:spPr>
          <a:xfrm>
            <a:off x="76200" y="6490290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n-1  = </a:t>
            </a:r>
            <a:r>
              <a:rPr lang="en-US" dirty="0">
                <a:effectLst/>
                <a:ea typeface="Times New Roman" panose="02020603050405020304" pitchFamily="18" charset="0"/>
              </a:rPr>
              <a:t>t.inv.2t(α,n-1)</a:t>
            </a:r>
          </a:p>
        </p:txBody>
      </p:sp>
    </p:spTree>
    <p:extLst>
      <p:ext uri="{BB962C8B-B14F-4D97-AF65-F5344CB8AC3E}">
        <p14:creationId xmlns:p14="http://schemas.microsoft.com/office/powerpoint/2010/main" val="16508583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2319926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done confidence intervals for measurement data with a mean </a:t>
                </a:r>
                <a:r>
                  <a:rPr lang="el-GR" i="1" dirty="0"/>
                  <a:t>μ</a:t>
                </a:r>
                <a:r>
                  <a:rPr lang="en-US" altLang="en-US" dirty="0">
                    <a:latin typeface="Comic Sans MS" pitchFamily="66" charset="0"/>
                  </a:rPr>
                  <a:t> based on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en-US" dirty="0">
                    <a:latin typeface="Comic Sans MS" pitchFamily="66" charset="0"/>
                  </a:rPr>
                  <a:t> and margin of  error 2se </a:t>
                </a:r>
                <a:r>
                  <a:rPr lang="en-US" altLang="en-US">
                    <a:latin typeface="Comic Sans MS" pitchFamily="66" charset="0"/>
                  </a:rPr>
                  <a:t>or t</a:t>
                </a:r>
                <a:r>
                  <a:rPr lang="en-US" altLang="en-US" baseline="-25000">
                    <a:latin typeface="Comic Sans MS" pitchFamily="66" charset="0"/>
                  </a:rPr>
                  <a:t>n-1</a:t>
                </a:r>
                <a:r>
                  <a:rPr lang="en-US" altLang="en-US">
                    <a:latin typeface="Comic Sans MS" pitchFamily="66" charset="0"/>
                  </a:rPr>
                  <a:t>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3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2594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for Proportions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count data and proportions?</a:t>
            </a:r>
          </a:p>
        </p:txBody>
      </p:sp>
    </p:spTree>
    <p:extLst>
      <p:ext uri="{BB962C8B-B14F-4D97-AF65-F5344CB8AC3E}">
        <p14:creationId xmlns:p14="http://schemas.microsoft.com/office/powerpoint/2010/main" val="7571457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" y="2200860"/>
            <a:ext cx="90297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5699877"/>
                <a:ext cx="9236710" cy="624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Tahoma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7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altLang="en-US" sz="17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1700" b="0" i="0" dirty="0" smtClean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7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7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altLang="en-US" sz="17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1700" b="0" i="0" dirty="0" smtClean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en-US" sz="1700" b="1" dirty="0"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7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altLang="en-US" sz="17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1700" b="0" i="0" dirty="0" smtClean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den>
                        </m:f>
                      </m:e>
                    </m:rad>
                    <m:r>
                      <a:rPr lang="en-US" sz="1700" b="0" i="1" dirty="0" smtClean="0">
                        <a:latin typeface="Cambria Math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              </m:t>
                    </m:r>
                    <m:acc>
                      <m:accPr>
                        <m:chr m:val="̂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7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p</m:t>
                        </m:r>
                      </m:e>
                    </m:acc>
                    <m:r>
                      <a:rPr lang="en-US" sz="1700" b="0" i="1" dirty="0" smtClean="0">
                        <a:latin typeface="Cambria Math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              </m:t>
                    </m:r>
                    <m:acc>
                      <m:accPr>
                        <m:chr m:val="̂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7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p</m:t>
                        </m:r>
                      </m:e>
                    </m:acc>
                    <m:r>
                      <a:rPr lang="en-US" sz="1700" b="0" i="0" dirty="0" smtClean="0">
                        <a:latin typeface="Cambria Math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1700" b="0" i="0" dirty="0" smtClean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en-US" sz="1700" b="1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700" i="1" dirty="0">
                        <a:latin typeface="Cambria Math"/>
                      </a:rPr>
                      <m:t> </m:t>
                    </m:r>
                    <m:r>
                      <a:rPr lang="en-US" sz="1700" b="0" i="1" dirty="0" smtClean="0">
                        <a:latin typeface="Cambria Math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7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altLang="en-US" sz="17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1700" b="0" i="0" dirty="0" smtClean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700" dirty="0"/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7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altLang="en-US" sz="17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1700" b="0" i="0" dirty="0" smtClean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700" dirty="0">
                                <a:latin typeface="Arial Unicode MS" panose="020B0604020202020204" pitchFamily="34" charset="-128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  <m:t> </m:t>
                            </m:r>
                          </m:den>
                        </m:f>
                      </m:e>
                    </m:rad>
                    <m:r>
                      <a:rPr lang="en-US" sz="1700" i="1" dirty="0">
                        <a:latin typeface="Cambria Math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 </m:t>
                    </m:r>
                  </m:oMath>
                </a14:m>
                <a:endParaRPr lang="en-US" altLang="en-US" sz="17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5699877"/>
                <a:ext cx="9236710" cy="6247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for Proportions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normal curve for proportions: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EF1B6-E121-63FB-710C-FACE7B09D0C5}"/>
              </a:ext>
            </a:extLst>
          </p:cNvPr>
          <p:cNvSpPr/>
          <p:nvPr/>
        </p:nvSpPr>
        <p:spPr>
          <a:xfrm>
            <a:off x="0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41253261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= .4 and n = 30</a:t>
                </a:r>
              </a:p>
              <a:p>
                <a:r>
                  <a:rPr lang="en-US" dirty="0"/>
                  <a:t>find the 95% CI for 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CI FOR PROPORTIONS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88168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= .4 and n = 30</a:t>
                </a:r>
              </a:p>
              <a:p>
                <a:r>
                  <a:rPr lang="en-US" dirty="0"/>
                  <a:t>find the 95% CI for p</a:t>
                </a:r>
              </a:p>
              <a:p>
                <a:endParaRPr lang="en-US" sz="24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se =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CI FOR PROPORTIONS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88780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= .4 and n = 30</a:t>
                </a:r>
              </a:p>
              <a:p>
                <a:r>
                  <a:rPr lang="en-US" dirty="0"/>
                  <a:t>find the 95% CI for p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se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p</m:t>
                                </m:r>
                              </m:e>
                            </m:acc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q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n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.4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.6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1" i="0" dirty="0" smtClean="0"/>
                              <m:t>30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≈ .089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CI FOR PROPORTIONS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 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938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= .4 and n = 30</a:t>
                </a:r>
              </a:p>
              <a:p>
                <a:r>
                  <a:rPr lang="en-US" dirty="0"/>
                  <a:t>find the 95% CI for p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se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p</m:t>
                                </m:r>
                              </m:e>
                            </m:acc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q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n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.4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.6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1" i="0" dirty="0" smtClean="0"/>
                              <m:t>30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≈ .089</a:t>
                </a:r>
              </a:p>
              <a:p>
                <a:r>
                  <a:rPr lang="en-US" dirty="0"/>
                  <a:t>me =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CI FOR PROPORTIONS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11412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= .4 and n = 30</a:t>
                </a:r>
              </a:p>
              <a:p>
                <a:r>
                  <a:rPr lang="en-US" dirty="0"/>
                  <a:t>find the 95% CI for p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se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p</m:t>
                                </m:r>
                              </m:e>
                            </m:acc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q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n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.4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.6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1" i="0" dirty="0" smtClean="0"/>
                              <m:t>30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≈ .089</a:t>
                </a:r>
              </a:p>
              <a:p>
                <a:r>
                  <a:rPr lang="en-US" dirty="0"/>
                  <a:t>me = 2 × .089 = .178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CI FOR PROPORTIONS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02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Sampling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dirty="0">
                <a:solidFill>
                  <a:srgbClr val="FFC000"/>
                </a:solidFill>
                <a:cs typeface="Arial" charset="0"/>
              </a:rPr>
              <a:t>Stratified Sampling</a:t>
            </a:r>
          </a:p>
          <a:p>
            <a:pPr algn="ctr" eaLnBrk="1" hangingPunct="1"/>
            <a:endParaRPr lang="en-US" altLang="en-US" sz="2000" dirty="0">
              <a:cs typeface="Times New Roman" charset="0"/>
            </a:endParaRPr>
          </a:p>
          <a:p>
            <a:pPr eaLnBrk="1" hangingPunct="1"/>
            <a:r>
              <a:rPr lang="en-US" altLang="en-US" dirty="0">
                <a:cs typeface="Arial" charset="0"/>
              </a:rPr>
              <a:t>Divide the population into non-overlapping groups (strata)</a:t>
            </a:r>
          </a:p>
          <a:p>
            <a:pPr eaLnBrk="1" hangingPunct="1"/>
            <a:endParaRPr lang="en-US" altLang="en-US" sz="2000" dirty="0">
              <a:cs typeface="Arial" charset="0"/>
            </a:endParaRPr>
          </a:p>
          <a:p>
            <a:pPr eaLnBrk="1" hangingPunct="1"/>
            <a:r>
              <a:rPr lang="en-US" altLang="en-US" dirty="0">
                <a:cs typeface="Arial" charset="0"/>
              </a:rPr>
              <a:t>Each member of a strata has an equal chance of being included in the sample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83189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= .4 and n = 30</a:t>
                </a:r>
              </a:p>
              <a:p>
                <a:r>
                  <a:rPr lang="en-US" dirty="0"/>
                  <a:t>find the 95% CI for p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se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p</m:t>
                                </m:r>
                              </m:e>
                            </m:acc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q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n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.4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.6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1" i="0" dirty="0" smtClean="0"/>
                              <m:t>30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≈ .089</a:t>
                </a:r>
              </a:p>
              <a:p>
                <a:r>
                  <a:rPr lang="en-US" dirty="0"/>
                  <a:t>me = 2 × .089 = .178</a:t>
                </a:r>
              </a:p>
              <a:p>
                <a:pPr>
                  <a:spcBef>
                    <a:spcPts val="960"/>
                  </a:spcBef>
                </a:pPr>
                <a:r>
                  <a:rPr lang="en-US" dirty="0"/>
                  <a:t>CI: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CI FOR PROPORTIONS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39C88B-85D1-98E0-8275-ECDF07F60F44}"/>
                  </a:ext>
                </a:extLst>
              </p:cNvPr>
              <p:cNvSpPr txBox="1"/>
              <p:nvPr/>
            </p:nvSpPr>
            <p:spPr>
              <a:xfrm>
                <a:off x="6393873" y="6208914"/>
                <a:ext cx="2750127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- 2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p</m:t>
                                </m:r>
                              </m:e>
                            </m:acc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q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n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≤ p ≤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+ 2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p</m:t>
                                </m:r>
                              </m:e>
                            </m:acc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q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n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39C88B-85D1-98E0-8275-ECDF07F60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73" y="6208914"/>
                <a:ext cx="2750127" cy="656013"/>
              </a:xfrm>
              <a:prstGeom prst="rect">
                <a:avLst/>
              </a:prstGeom>
              <a:blipFill>
                <a:blip r:embed="rId3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9947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= .4 and n = 30</a:t>
                </a:r>
              </a:p>
              <a:p>
                <a:r>
                  <a:rPr lang="en-US" dirty="0"/>
                  <a:t>find the 95% CI for p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se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p</m:t>
                                </m:r>
                              </m:e>
                            </m:acc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q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n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.4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.6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1" i="0" dirty="0" smtClean="0"/>
                              <m:t>30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≈ .089</a:t>
                </a:r>
              </a:p>
              <a:p>
                <a:r>
                  <a:rPr lang="en-US" dirty="0"/>
                  <a:t>me = 2 × .089 = .178</a:t>
                </a:r>
              </a:p>
              <a:p>
                <a:r>
                  <a:rPr lang="en-US" dirty="0"/>
                  <a:t>CI:  .4 - .178 ≤ p ≤ .4 + .178</a:t>
                </a:r>
              </a:p>
              <a:p>
                <a:r>
                  <a:rPr lang="en-US" dirty="0"/>
                  <a:t>          .222 ≤ p ≤ .578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638800"/>
              </a:xfrm>
              <a:blipFill>
                <a:blip r:embed="rId2"/>
                <a:stretch>
                  <a:fillRect l="-2593" t="-194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CI FOR PROPORTIONS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PROJECT QUESTION 2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0A428D-BA7A-2B2C-84EA-770BF4F997C3}"/>
                  </a:ext>
                </a:extLst>
              </p:cNvPr>
              <p:cNvSpPr txBox="1"/>
              <p:nvPr/>
            </p:nvSpPr>
            <p:spPr>
              <a:xfrm>
                <a:off x="6393873" y="6208914"/>
                <a:ext cx="2750127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- 2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p</m:t>
                                </m:r>
                              </m:e>
                            </m:acc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q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n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≤ p ≤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+ 2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p</m:t>
                                </m:r>
                              </m:e>
                            </m:acc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q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n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0A428D-BA7A-2B2C-84EA-770BF4F99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73" y="6208914"/>
                <a:ext cx="2750127" cy="656013"/>
              </a:xfrm>
              <a:prstGeom prst="rect">
                <a:avLst/>
              </a:prstGeom>
              <a:blipFill>
                <a:blip r:embed="rId3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6034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2055604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for Proportions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had a small sample size?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568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for Proportions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had a small sample size?</a:t>
            </a:r>
          </a:p>
          <a:p>
            <a:r>
              <a:rPr lang="en-US" dirty="0"/>
              <a:t>Use “t”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739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for Proportions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we had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= .1?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1974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for Proportions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we had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= .1?</a:t>
                </a:r>
              </a:p>
              <a:p>
                <a:r>
                  <a:rPr lang="en-US" dirty="0"/>
                  <a:t>You have to have a very large sample!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9929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5BF4-C0D0-A27B-B1CF-4F771DFD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for Proportions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69ECA-5D7A-226B-1C6D-4C562AC58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https://shiny.rit.albany.edu/</a:t>
            </a:r>
          </a:p>
          <a:p>
            <a:r>
              <a:rPr lang="en-US" dirty="0"/>
              <a:t>stat/binomial/</a:t>
            </a:r>
          </a:p>
        </p:txBody>
      </p:sp>
    </p:spTree>
    <p:extLst>
      <p:ext uri="{BB962C8B-B14F-4D97-AF65-F5344CB8AC3E}">
        <p14:creationId xmlns:p14="http://schemas.microsoft.com/office/powerpoint/2010/main" val="37971414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0797495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5BF4-C0D0-A27B-B1CF-4F771DFD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Confidence Intervals for Skewed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569ECA-5D7A-226B-1C6D-4C562AC58A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Taking a larger (sometimes huge) sample is the only sure way to produce normally-distributed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acc>
                    <m:r>
                      <a:rPr lang="en-US" alt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values coming from a skewed population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569ECA-5D7A-226B-1C6D-4C562AC58A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64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Sampling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dirty="0">
                <a:solidFill>
                  <a:srgbClr val="FFC000"/>
                </a:solidFill>
                <a:cs typeface="Arial" charset="0"/>
              </a:rPr>
              <a:t>Systematic Sampling</a:t>
            </a:r>
          </a:p>
          <a:p>
            <a:pPr algn="ctr" eaLnBrk="1" hangingPunct="1"/>
            <a:endParaRPr lang="en-US" altLang="en-US" sz="2000" dirty="0">
              <a:cs typeface="Times New Roman" charset="0"/>
            </a:endParaRPr>
          </a:p>
          <a:p>
            <a:pPr eaLnBrk="1" hangingPunct="1"/>
            <a:r>
              <a:rPr lang="en-US" altLang="en-US" dirty="0">
                <a:cs typeface="Arial" charset="0"/>
              </a:rPr>
              <a:t>Selects every “kth” member from the population (from a random starting point)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68796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5BF4-C0D0-A27B-B1CF-4F771DFD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Confidence Intervals for Skewed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569ECA-5D7A-226B-1C6D-4C562AC58A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Taking a larger (sometimes huge) sample is the only sure way to produce normally-distributed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acc>
                    <m:r>
                      <a:rPr lang="en-US" alt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</m:e>
                    </m:acc>
                  </m:oMath>
                </a14:m>
                <a:r>
                  <a:rPr lang="en-US" dirty="0"/>
                  <a:t> values coming from a skewed population </a:t>
                </a:r>
              </a:p>
              <a:p>
                <a:r>
                  <a:rPr lang="en-US" dirty="0"/>
                  <a:t>Another option: transform the data so it “looks normal”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569ECA-5D7A-226B-1C6D-4C562AC58A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0770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9CBB2-A2D1-7222-BE98-558B95A4B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effectLst/>
              </a:rPr>
              <a:t>A log transformation</a:t>
            </a:r>
            <a:r>
              <a:rPr lang="en-US" b="0" i="0" dirty="0">
                <a:effectLst/>
              </a:rPr>
              <a:t> </a:t>
            </a:r>
            <a:r>
              <a:rPr lang="en-US" dirty="0"/>
              <a:t>(change all your data into the log of the data values) is </a:t>
            </a:r>
            <a:r>
              <a:rPr lang="en-US" i="0" dirty="0">
                <a:effectLst/>
              </a:rPr>
              <a:t>the first thing you should try to remove right-skewness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7B84EE-B8FE-CD41-AED6-C407058E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700" dirty="0"/>
              <a:t>Confidence Intervals for Skewed Data</a:t>
            </a:r>
          </a:p>
        </p:txBody>
      </p:sp>
    </p:spTree>
    <p:extLst>
      <p:ext uri="{BB962C8B-B14F-4D97-AF65-F5344CB8AC3E}">
        <p14:creationId xmlns:p14="http://schemas.microsoft.com/office/powerpoint/2010/main" val="38053359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289E2-0935-5D8A-7D3C-24328E303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Sorry – really horrible pic…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86022-A034-7A6B-3966-A40A683469C3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https://stats.stackexchange.com/questions/107610/what-is-the-reason-the-log-transformation-is-used-with-right-skewed-distribution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46F97A-6E02-1F15-753D-DEAC7DDA6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700" dirty="0"/>
              <a:t>Confidence Intervals for Skewed Data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F5B199-661B-87AE-CB74-56BE2EA33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981200"/>
            <a:ext cx="6505575" cy="571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6B0965-4320-9C71-99B0-951F96739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52725"/>
            <a:ext cx="8382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05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289E2-0935-5D8A-7D3C-24328E303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Sorry – really horrible pic…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86022-A034-7A6B-3966-A40A683469C3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https://stats.stackexchange.com/questions/107610/what-is-the-reason-the-log-transformation-is-used-with-right-skewed-distribution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46F97A-6E02-1F15-753D-DEAC7DDA6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700" dirty="0"/>
              <a:t>Confidence Intervals for Skewed Data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F5B199-661B-87AE-CB74-56BE2EA33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981200"/>
            <a:ext cx="6505575" cy="571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6B0965-4320-9C71-99B0-951F96739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52725"/>
            <a:ext cx="8382000" cy="3648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2B03FA-0310-2332-A5CD-0EE701FA25EA}"/>
              </a:ext>
            </a:extLst>
          </p:cNvPr>
          <p:cNvSpPr txBox="1"/>
          <p:nvPr/>
        </p:nvSpPr>
        <p:spPr>
          <a:xfrm>
            <a:off x="1905000" y="4419600"/>
            <a:ext cx="1504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pretty close to normal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0FD34-BC87-DFA1-DE9C-FA3F5BB63570}"/>
              </a:ext>
            </a:extLst>
          </p:cNvPr>
          <p:cNvSpPr txBox="1"/>
          <p:nvPr/>
        </p:nvSpPr>
        <p:spPr>
          <a:xfrm>
            <a:off x="4419600" y="4424362"/>
            <a:ext cx="1504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not quite enough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AB0D9-0146-46D3-092D-69CB5F4B8C23}"/>
              </a:ext>
            </a:extLst>
          </p:cNvPr>
          <p:cNvSpPr txBox="1"/>
          <p:nvPr/>
        </p:nvSpPr>
        <p:spPr>
          <a:xfrm>
            <a:off x="6326764" y="4558099"/>
            <a:ext cx="1504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too much!</a:t>
            </a:r>
          </a:p>
        </p:txBody>
      </p:sp>
    </p:spTree>
    <p:extLst>
      <p:ext uri="{BB962C8B-B14F-4D97-AF65-F5344CB8AC3E}">
        <p14:creationId xmlns:p14="http://schemas.microsoft.com/office/powerpoint/2010/main" val="38911085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A264-BEE4-54D9-5B53-3AA8B7EDA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other transformations</a:t>
            </a:r>
          </a:p>
          <a:p>
            <a:r>
              <a:rPr lang="en-US" dirty="0"/>
              <a:t>to normalize data: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273B1-25E4-02C9-0D3B-1DBE518620FA}"/>
              </a:ext>
            </a:extLst>
          </p:cNvPr>
          <p:cNvSpPr txBox="1"/>
          <p:nvPr/>
        </p:nvSpPr>
        <p:spPr>
          <a:xfrm>
            <a:off x="-24245" y="6534835"/>
            <a:ext cx="460836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https://unaettie.com/img/b2.webp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C531C9-C705-672E-0E02-1331BFDF7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2275"/>
            <a:ext cx="4229100" cy="3619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0E46C7-FA1C-1DDF-79E8-F9DF59964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43200"/>
            <a:ext cx="4362450" cy="3800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16F591-0703-C458-8166-A08EF28E8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970809"/>
            <a:ext cx="1876425" cy="65722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006BB98-4416-6E82-80CF-DC118DF1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700" dirty="0"/>
              <a:t>Confidence Intervals for Skewed Data</a:t>
            </a:r>
          </a:p>
        </p:txBody>
      </p:sp>
    </p:spTree>
    <p:extLst>
      <p:ext uri="{BB962C8B-B14F-4D97-AF65-F5344CB8AC3E}">
        <p14:creationId xmlns:p14="http://schemas.microsoft.com/office/powerpoint/2010/main" val="30182163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69ECA-5D7A-226B-1C6D-4C562AC58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BTW: all right-thinking readers of reports with transformed data immediately think: </a:t>
            </a:r>
          </a:p>
          <a:p>
            <a:r>
              <a:rPr lang="en-US" dirty="0"/>
              <a:t>“hmm… I wonder why they did that? </a:t>
            </a:r>
            <a:r>
              <a:rPr lang="en-US" dirty="0">
                <a:solidFill>
                  <a:srgbClr val="92D050"/>
                </a:solidFill>
              </a:rPr>
              <a:t>Are they possibly lying with statistics???</a:t>
            </a:r>
            <a:r>
              <a:rPr lang="en-US" dirty="0"/>
              <a:t>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F42D10-8F2A-1ABE-51C7-77D5E449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700" dirty="0"/>
              <a:t>Confidence Intervals for Skewed Data</a:t>
            </a:r>
          </a:p>
        </p:txBody>
      </p:sp>
    </p:spTree>
    <p:extLst>
      <p:ext uri="{BB962C8B-B14F-4D97-AF65-F5344CB8AC3E}">
        <p14:creationId xmlns:p14="http://schemas.microsoft.com/office/powerpoint/2010/main" val="39089226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5700"/>
            <a:ext cx="26670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447800" y="1752600"/>
            <a:ext cx="723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FA1FE-75A3-48B3-BCBC-A6CE9FE045EA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0209128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0D47-95F6-479E-AEEE-4F6B7CC6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081B7-193D-4302-878D-45628B88F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studied:</a:t>
            </a:r>
          </a:p>
          <a:p>
            <a:pPr>
              <a:spcBef>
                <a:spcPts val="960"/>
              </a:spcBef>
            </a:pPr>
            <a:r>
              <a:rPr lang="en-US" dirty="0"/>
              <a:t>	Review of </a:t>
            </a:r>
            <a:r>
              <a:rPr lang="en-US" dirty="0">
                <a:ea typeface="Calibri" panose="020F0502020204030204" pitchFamily="34" charset="0"/>
              </a:rPr>
              <a:t>sampling, sampling 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	distributions, confidence 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	intervals, new MCG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New: “t” confidence interval,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</a:rPr>
              <a:t>		confidence interval for p	</a:t>
            </a:r>
            <a:endParaRPr lang="en-US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788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18A3DC-46DD-41B6-8D42-2511B719D8B8}"/>
              </a:ext>
            </a:extLst>
          </p:cNvPr>
          <p:cNvSpPr/>
          <p:nvPr/>
        </p:nvSpPr>
        <p:spPr>
          <a:xfrm>
            <a:off x="7362945" y="6611035"/>
            <a:ext cx="17988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500" dirty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346236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Sampling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dirty="0">
                <a:solidFill>
                  <a:srgbClr val="FFC000"/>
                </a:solidFill>
                <a:cs typeface="Arial" charset="0"/>
              </a:rPr>
              <a:t>Cluster Sampling</a:t>
            </a:r>
          </a:p>
          <a:p>
            <a:pPr algn="ctr" eaLnBrk="1" hangingPunct="1"/>
            <a:endParaRPr lang="en-US" altLang="en-US" sz="2000" dirty="0">
              <a:cs typeface="Times New Roman" charset="0"/>
            </a:endParaRPr>
          </a:p>
          <a:p>
            <a:pPr eaLnBrk="1" hangingPunct="1"/>
            <a:r>
              <a:rPr lang="en-US" altLang="en-US" dirty="0">
                <a:cs typeface="Arial" charset="0"/>
              </a:rPr>
              <a:t>Randomly select a group of members from the population</a:t>
            </a:r>
          </a:p>
          <a:p>
            <a:pPr eaLnBrk="1" hangingPunct="1"/>
            <a:endParaRPr lang="en-US" altLang="en-US" sz="2000" dirty="0">
              <a:cs typeface="Arial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4520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8188</TotalTime>
  <Words>2729</Words>
  <Application>Microsoft Office PowerPoint</Application>
  <PresentationFormat>On-screen Show (4:3)</PresentationFormat>
  <Paragraphs>393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Arial</vt:lpstr>
      <vt:lpstr>Arial Unicode MS</vt:lpstr>
      <vt:lpstr>Calibri</vt:lpstr>
      <vt:lpstr>Cambria Math</vt:lpstr>
      <vt:lpstr>Comic Sans MS</vt:lpstr>
      <vt:lpstr>Lucida Sans Unicode</vt:lpstr>
      <vt:lpstr>Wingdings</vt:lpstr>
      <vt:lpstr>Office Theme</vt:lpstr>
      <vt:lpstr>PowerPoint Presentation</vt:lpstr>
      <vt:lpstr>What’s Up?</vt:lpstr>
      <vt:lpstr>What’s Up?</vt:lpstr>
      <vt:lpstr>Review</vt:lpstr>
      <vt:lpstr>Sampling</vt:lpstr>
      <vt:lpstr>Sampling</vt:lpstr>
      <vt:lpstr>Sampling</vt:lpstr>
      <vt:lpstr>Sampling</vt:lpstr>
      <vt:lpstr>Sampling</vt:lpstr>
      <vt:lpstr>Sampling</vt:lpstr>
      <vt:lpstr>Sampling</vt:lpstr>
      <vt:lpstr>Normal Distribution</vt:lpstr>
      <vt:lpstr>Normal Distribution</vt:lpstr>
      <vt:lpstr>Normal Distributions</vt:lpstr>
      <vt:lpstr>Sampling Distributions</vt:lpstr>
      <vt:lpstr>Sampling Distributions</vt:lpstr>
      <vt:lpstr>Graphs of x ̅ </vt:lpstr>
      <vt:lpstr>Sampling Distributions</vt:lpstr>
      <vt:lpstr>Estimation</vt:lpstr>
      <vt:lpstr>Estimation</vt:lpstr>
      <vt:lpstr>Inferences About μ </vt:lpstr>
      <vt:lpstr>Confidence Intervals</vt:lpstr>
      <vt:lpstr>Confidence Intervals</vt:lpstr>
      <vt:lpstr>Confidence Intervals</vt:lpstr>
      <vt:lpstr>Confidence Intervals</vt:lpstr>
      <vt:lpstr>Confidence Intervals</vt:lpstr>
      <vt:lpstr>Confidence Interval MCG</vt:lpstr>
      <vt:lpstr>Confidence Interval MCG</vt:lpstr>
      <vt:lpstr>PowerPoint Presentation</vt:lpstr>
      <vt:lpstr>Confidence Intervals</vt:lpstr>
      <vt:lpstr>Confidence Intervals</vt:lpstr>
      <vt:lpstr>Confidence Intervals</vt:lpstr>
      <vt:lpstr>Confidence Intervals</vt:lpstr>
      <vt:lpstr>Confidence Intervals</vt:lpstr>
      <vt:lpstr>Confidence Intervals</vt:lpstr>
      <vt:lpstr>Difference Between Means</vt:lpstr>
      <vt:lpstr>Difference Between Means</vt:lpstr>
      <vt:lpstr>t Confidence Intervals</vt:lpstr>
      <vt:lpstr>t Confidence Intervals</vt:lpstr>
      <vt:lpstr>t Confidence Intervals</vt:lpstr>
      <vt:lpstr>t Confidence Intervals</vt:lpstr>
      <vt:lpstr>t Confidence Intervals</vt:lpstr>
      <vt:lpstr>t Confidence Intervals</vt:lpstr>
      <vt:lpstr>t Confidence Intervals</vt:lpstr>
      <vt:lpstr>t Confidence Intervals</vt:lpstr>
      <vt:lpstr>t Confidence Intervals</vt:lpstr>
      <vt:lpstr>t Confidence Intervals</vt:lpstr>
      <vt:lpstr>t Confidence Intervals</vt:lpstr>
      <vt:lpstr>t Confidence Intervals</vt:lpstr>
      <vt:lpstr>t Confidence Intervals</vt:lpstr>
      <vt:lpstr>t Confidence Intervals</vt:lpstr>
      <vt:lpstr>t Confidence Intervals</vt:lpstr>
      <vt:lpstr>“Tailed” Tests</vt:lpstr>
      <vt:lpstr>“Tailed” Tests</vt:lpstr>
      <vt:lpstr>t Confidence Intervals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Confidence Intervals</vt:lpstr>
      <vt:lpstr>CI for Proportions</vt:lpstr>
      <vt:lpstr>CI for Proportions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 for Proportions</vt:lpstr>
      <vt:lpstr>CI for Proportions</vt:lpstr>
      <vt:lpstr>CI for Proportions</vt:lpstr>
      <vt:lpstr>CI for Proportions</vt:lpstr>
      <vt:lpstr>CI for Proportions</vt:lpstr>
      <vt:lpstr>PowerPoint Presentation</vt:lpstr>
      <vt:lpstr>Confidence Intervals for Skewed Data</vt:lpstr>
      <vt:lpstr>Confidence Intervals for Skewed Data</vt:lpstr>
      <vt:lpstr>Confidence Intervals for Skewed Data</vt:lpstr>
      <vt:lpstr>Confidence Intervals for Skewed Data</vt:lpstr>
      <vt:lpstr>Confidence Intervals for Skewed Data</vt:lpstr>
      <vt:lpstr>Confidence Intervals for Skewed Data</vt:lpstr>
      <vt:lpstr>Confidence Intervals for Skewed Data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732</cp:revision>
  <dcterms:created xsi:type="dcterms:W3CDTF">2012-09-06T22:30:26Z</dcterms:created>
  <dcterms:modified xsi:type="dcterms:W3CDTF">2023-02-22T08:43:39Z</dcterms:modified>
</cp:coreProperties>
</file>