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1299" r:id="rId2"/>
    <p:sldId id="437" r:id="rId3"/>
    <p:sldId id="2943" r:id="rId4"/>
    <p:sldId id="649" r:id="rId5"/>
    <p:sldId id="1207" r:id="rId6"/>
    <p:sldId id="1206" r:id="rId7"/>
    <p:sldId id="1208" r:id="rId8"/>
    <p:sldId id="1211" r:id="rId9"/>
    <p:sldId id="1209" r:id="rId10"/>
    <p:sldId id="1210" r:id="rId11"/>
    <p:sldId id="1212" r:id="rId12"/>
    <p:sldId id="1201" r:id="rId13"/>
    <p:sldId id="3019" r:id="rId14"/>
    <p:sldId id="2946" r:id="rId15"/>
    <p:sldId id="1086" r:id="rId16"/>
    <p:sldId id="1136" r:id="rId17"/>
    <p:sldId id="1137" r:id="rId18"/>
    <p:sldId id="1139" r:id="rId19"/>
    <p:sldId id="1138" r:id="rId20"/>
    <p:sldId id="1140" r:id="rId21"/>
    <p:sldId id="1141" r:id="rId22"/>
    <p:sldId id="1087" r:id="rId23"/>
    <p:sldId id="1088" r:id="rId24"/>
    <p:sldId id="1128" r:id="rId25"/>
    <p:sldId id="1129" r:id="rId26"/>
    <p:sldId id="1089" r:id="rId27"/>
    <p:sldId id="1090" r:id="rId28"/>
    <p:sldId id="1131" r:id="rId29"/>
    <p:sldId id="1091" r:id="rId30"/>
    <p:sldId id="1092" r:id="rId31"/>
    <p:sldId id="1132" r:id="rId32"/>
    <p:sldId id="1093" r:id="rId33"/>
    <p:sldId id="1096" r:id="rId34"/>
    <p:sldId id="911" r:id="rId35"/>
    <p:sldId id="909" r:id="rId36"/>
    <p:sldId id="860" r:id="rId37"/>
    <p:sldId id="1213" r:id="rId38"/>
    <p:sldId id="863" r:id="rId39"/>
    <p:sldId id="935" r:id="rId40"/>
    <p:sldId id="937" r:id="rId41"/>
    <p:sldId id="933" r:id="rId42"/>
    <p:sldId id="1195" r:id="rId43"/>
    <p:sldId id="1196" r:id="rId44"/>
    <p:sldId id="1197" r:id="rId45"/>
    <p:sldId id="1198" r:id="rId46"/>
    <p:sldId id="1199" r:id="rId47"/>
    <p:sldId id="1200" r:id="rId48"/>
    <p:sldId id="1215" r:id="rId49"/>
    <p:sldId id="1162" r:id="rId50"/>
    <p:sldId id="1163" r:id="rId51"/>
    <p:sldId id="1164" r:id="rId52"/>
    <p:sldId id="1165" r:id="rId53"/>
    <p:sldId id="1166" r:id="rId54"/>
    <p:sldId id="1167" r:id="rId55"/>
    <p:sldId id="1168" r:id="rId56"/>
    <p:sldId id="1169" r:id="rId57"/>
    <p:sldId id="1170" r:id="rId58"/>
    <p:sldId id="1171" r:id="rId59"/>
    <p:sldId id="1174" r:id="rId60"/>
    <p:sldId id="1173" r:id="rId61"/>
    <p:sldId id="1176" r:id="rId62"/>
    <p:sldId id="1177" r:id="rId63"/>
    <p:sldId id="1175" r:id="rId64"/>
    <p:sldId id="1178" r:id="rId65"/>
    <p:sldId id="1179" r:id="rId66"/>
    <p:sldId id="1180" r:id="rId67"/>
    <p:sldId id="1181" r:id="rId68"/>
    <p:sldId id="1182" r:id="rId69"/>
    <p:sldId id="1185" r:id="rId70"/>
    <p:sldId id="1186" r:id="rId71"/>
    <p:sldId id="1187" r:id="rId72"/>
    <p:sldId id="1188" r:id="rId73"/>
    <p:sldId id="1184" r:id="rId74"/>
    <p:sldId id="1183" r:id="rId75"/>
    <p:sldId id="1189" r:id="rId76"/>
    <p:sldId id="1190" r:id="rId77"/>
    <p:sldId id="1192" r:id="rId78"/>
    <p:sldId id="1191" r:id="rId79"/>
    <p:sldId id="1193" r:id="rId80"/>
    <p:sldId id="1194" r:id="rId81"/>
    <p:sldId id="1216" r:id="rId82"/>
    <p:sldId id="1218" r:id="rId83"/>
    <p:sldId id="1220" r:id="rId84"/>
    <p:sldId id="1221" r:id="rId85"/>
    <p:sldId id="1222" r:id="rId86"/>
    <p:sldId id="1223" r:id="rId87"/>
    <p:sldId id="1224" r:id="rId88"/>
    <p:sldId id="1225" r:id="rId89"/>
    <p:sldId id="1226" r:id="rId90"/>
    <p:sldId id="1227" r:id="rId91"/>
    <p:sldId id="1228" r:id="rId92"/>
    <p:sldId id="1229" r:id="rId93"/>
    <p:sldId id="1230" r:id="rId94"/>
    <p:sldId id="1231" r:id="rId95"/>
    <p:sldId id="1232" r:id="rId96"/>
    <p:sldId id="1233" r:id="rId97"/>
    <p:sldId id="1234" r:id="rId98"/>
    <p:sldId id="1235" r:id="rId99"/>
    <p:sldId id="1236" r:id="rId100"/>
    <p:sldId id="1237" r:id="rId101"/>
    <p:sldId id="1238" r:id="rId102"/>
    <p:sldId id="1239" r:id="rId103"/>
    <p:sldId id="1240" r:id="rId104"/>
    <p:sldId id="1241" r:id="rId105"/>
    <p:sldId id="1242" r:id="rId106"/>
    <p:sldId id="1243" r:id="rId107"/>
    <p:sldId id="1244" r:id="rId108"/>
    <p:sldId id="1245" r:id="rId109"/>
    <p:sldId id="1246" r:id="rId110"/>
    <p:sldId id="1247" r:id="rId111"/>
    <p:sldId id="1248" r:id="rId112"/>
    <p:sldId id="1249" r:id="rId113"/>
    <p:sldId id="1250" r:id="rId114"/>
    <p:sldId id="1251" r:id="rId115"/>
    <p:sldId id="1252" r:id="rId116"/>
    <p:sldId id="1253" r:id="rId117"/>
    <p:sldId id="1254" r:id="rId118"/>
    <p:sldId id="1255" r:id="rId119"/>
    <p:sldId id="1256" r:id="rId120"/>
    <p:sldId id="1257" r:id="rId121"/>
    <p:sldId id="1202" r:id="rId122"/>
    <p:sldId id="2864" r:id="rId123"/>
    <p:sldId id="2944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5050"/>
    <a:srgbClr val="CCFFFF"/>
    <a:srgbClr val="99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3719" autoAdjust="0"/>
  </p:normalViewPr>
  <p:slideViewPr>
    <p:cSldViewPr>
      <p:cViewPr varScale="1">
        <p:scale>
          <a:sx n="90" d="100"/>
          <a:sy n="90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138BAB-E690-463B-A23B-15934AB1E690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9D8E0-AEEE-49E4-A6E6-1ADF0957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C65ED34-E643-4EEF-8D5D-E903EC80D746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F5F5151-0A13-44A1-B25A-153DB4AED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88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40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74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2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03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87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07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61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2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59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819FE5-4ECE-49DA-A563-460FEFB04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3"/>
          <a:stretch/>
        </p:blipFill>
        <p:spPr>
          <a:xfrm>
            <a:off x="0" y="-1"/>
            <a:ext cx="9157588" cy="6869151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B4F1663-7F19-4E08-95D5-5B6D9759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67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Welcome to</a:t>
            </a:r>
            <a:r>
              <a:rPr lang="en-US" altLang="en-US" sz="6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Unit 8 Part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5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900" dirty="0">
                <a:solidFill>
                  <a:srgbClr val="FFC000"/>
                </a:solidFill>
              </a:rPr>
              <a:t>MATH366 Probability and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06F34-0EEF-430A-A694-21778941F272}"/>
              </a:ext>
            </a:extLst>
          </p:cNvPr>
          <p:cNvSpPr txBox="1"/>
          <p:nvPr/>
        </p:nvSpPr>
        <p:spPr>
          <a:xfrm>
            <a:off x="0" y="6608802"/>
            <a:ext cx="9157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https://online.stanford.edu/sites/default/files/styles/figure_default/public/2018-04/theory-of-probability_stats116.jpg?itok=ms4fRMO-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977729"/>
            <a:ext cx="8224837" cy="38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638800"/>
          </a:xfrm>
        </p:spPr>
        <p:txBody>
          <a:bodyPr/>
          <a:lstStyle/>
          <a:p>
            <a:r>
              <a:rPr lang="en-US" altLang="en-US" dirty="0"/>
              <a:t>The Activity on Node (AON) chart can show any number of timing estimates</a:t>
            </a:r>
          </a:p>
        </p:txBody>
      </p:sp>
    </p:spTree>
    <p:extLst>
      <p:ext uri="{BB962C8B-B14F-4D97-AF65-F5344CB8AC3E}">
        <p14:creationId xmlns:p14="http://schemas.microsoft.com/office/powerpoint/2010/main" val="24426367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we believe: </a:t>
            </a:r>
          </a:p>
          <a:p>
            <a:r>
              <a:rPr lang="en-US" altLang="en-US"/>
              <a:t>the probability of high demand is 30%</a:t>
            </a:r>
          </a:p>
          <a:p>
            <a:r>
              <a:rPr lang="en-US" altLang="en-US"/>
              <a:t>the probability of moderate demand is 50%</a:t>
            </a:r>
          </a:p>
          <a:p>
            <a:r>
              <a:rPr lang="en-US" altLang="en-US"/>
              <a:t>the probability of low demand is 20% </a:t>
            </a:r>
          </a:p>
        </p:txBody>
      </p:sp>
    </p:spTree>
    <p:extLst>
      <p:ext uri="{BB962C8B-B14F-4D97-AF65-F5344CB8AC3E}">
        <p14:creationId xmlns:p14="http://schemas.microsoft.com/office/powerpoint/2010/main" val="9623777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dirty="0"/>
              <a:t>Which will give incomes higher than the cost of operation?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39423397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7" name="Oval 6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1111395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probability a large plant will bring a profit?</a:t>
            </a:r>
          </a:p>
          <a:p>
            <a:endParaRPr lang="en-US" altLang="en-US" dirty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99224958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30%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2743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25929397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probability a small plant will bring a profit?</a:t>
            </a:r>
          </a:p>
          <a:p>
            <a:endParaRPr lang="en-US" altLang="en-US" dirty="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397903247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50% + 30% = 80%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3886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43053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781966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r>
              <a:rPr lang="en-US" altLang="en-US"/>
              <a:t>What would you do?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7837488" y="2895600"/>
            <a:ext cx="9144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7488" y="4060825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48600" y="4465638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38862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43053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2743200"/>
            <a:ext cx="457200" cy="457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40296670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calculate “Expected Monetary Value” (EMV) using the profit and probability values</a:t>
            </a:r>
          </a:p>
        </p:txBody>
      </p:sp>
    </p:spTree>
    <p:extLst>
      <p:ext uri="{BB962C8B-B14F-4D97-AF65-F5344CB8AC3E}">
        <p14:creationId xmlns:p14="http://schemas.microsoft.com/office/powerpoint/2010/main" val="23503547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638800"/>
          </a:xfrm>
        </p:spPr>
        <p:txBody>
          <a:bodyPr/>
          <a:lstStyle/>
          <a:p>
            <a:r>
              <a:rPr lang="en-US" altLang="en-US" dirty="0"/>
              <a:t>Multiply each profit by its probability to calculate the EMV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24150"/>
            <a:ext cx="8401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4937" y="2209800"/>
            <a:ext cx="7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  Cost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</a:t>
            </a:r>
            <a:r>
              <a:rPr lang="en-US" b="1" dirty="0" err="1">
                <a:solidFill>
                  <a:srgbClr val="FFC000"/>
                </a:solidFill>
              </a:rPr>
              <a:t>Prob</a:t>
            </a:r>
            <a:r>
              <a:rPr lang="en-US" b="1" dirty="0">
                <a:solidFill>
                  <a:srgbClr val="FFC000"/>
                </a:solidFill>
              </a:rPr>
              <a:t>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    Earnings       Profit</a:t>
            </a:r>
          </a:p>
        </p:txBody>
      </p:sp>
    </p:spTree>
    <p:extLst>
      <p:ext uri="{BB962C8B-B14F-4D97-AF65-F5344CB8AC3E}">
        <p14:creationId xmlns:p14="http://schemas.microsoft.com/office/powerpoint/2010/main" val="379275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of the charts you will do for your boss are Gannt charts</a:t>
            </a:r>
          </a:p>
          <a:p>
            <a:endParaRPr lang="en-US" altLang="en-US"/>
          </a:p>
          <a:p>
            <a:r>
              <a:rPr lang="en-US" altLang="en-US"/>
              <a:t>They are easy to do in Microsoft Project but can also be done in Excel</a:t>
            </a:r>
          </a:p>
        </p:txBody>
      </p:sp>
    </p:spTree>
    <p:extLst>
      <p:ext uri="{BB962C8B-B14F-4D97-AF65-F5344CB8AC3E}">
        <p14:creationId xmlns:p14="http://schemas.microsoft.com/office/powerpoint/2010/main" val="10365128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You add the EMVs if you want to find the EMV for a branch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6800" y="2209800"/>
            <a:ext cx="8229600" cy="685800"/>
            <a:chOff x="1066800" y="2209800"/>
            <a:chExt cx="8229600" cy="685800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2209800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Plant       Cost     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b="1" dirty="0" err="1">
                  <a:solidFill>
                    <a:srgbClr val="FFC000"/>
                  </a:solidFill>
                </a:rPr>
                <a:t>Prob</a:t>
              </a:r>
              <a:r>
                <a:rPr lang="en-US" b="1" dirty="0">
                  <a:solidFill>
                    <a:srgbClr val="FFC000"/>
                  </a:solidFill>
                </a:rPr>
                <a:t>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EMV</a:t>
              </a:r>
            </a:p>
            <a:p>
              <a:r>
                <a:rPr lang="en-US" b="1" dirty="0">
                  <a:solidFill>
                    <a:srgbClr val="FFC000"/>
                  </a:solidFill>
                </a:rPr>
                <a:t>                                Demand        Earnings       Profit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285480" y="2526268"/>
              <a:ext cx="858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8575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66800" y="2209800"/>
            <a:ext cx="8229600" cy="685800"/>
            <a:chOff x="1066800" y="2209800"/>
            <a:chExt cx="822960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2209800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Plant       Cost     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b="1" dirty="0" err="1">
                  <a:solidFill>
                    <a:srgbClr val="FFC000"/>
                  </a:solidFill>
                </a:rPr>
                <a:t>Prob</a:t>
              </a:r>
              <a:r>
                <a:rPr lang="en-US" b="1" dirty="0">
                  <a:solidFill>
                    <a:srgbClr val="FFC000"/>
                  </a:solidFill>
                </a:rPr>
                <a:t>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EMV</a:t>
              </a:r>
            </a:p>
            <a:p>
              <a:r>
                <a:rPr lang="en-US" b="1" dirty="0">
                  <a:solidFill>
                    <a:srgbClr val="FFC000"/>
                  </a:solidFill>
                </a:rPr>
                <a:t>                                Demand        Earnings       Profit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5480" y="2526268"/>
              <a:ext cx="858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EMV for a large plant?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98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EMV for a small plant?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66800" y="2209800"/>
            <a:ext cx="8229600" cy="685800"/>
            <a:chOff x="1066800" y="2209800"/>
            <a:chExt cx="822960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2209800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Plant       Cost     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b="1" dirty="0" err="1">
                  <a:solidFill>
                    <a:srgbClr val="FFC000"/>
                  </a:solidFill>
                </a:rPr>
                <a:t>Prob</a:t>
              </a:r>
              <a:r>
                <a:rPr lang="en-US" b="1" dirty="0">
                  <a:solidFill>
                    <a:srgbClr val="FFC000"/>
                  </a:solidFill>
                </a:rPr>
                <a:t>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EMV</a:t>
              </a:r>
            </a:p>
            <a:p>
              <a:r>
                <a:rPr lang="en-US" b="1" dirty="0">
                  <a:solidFill>
                    <a:srgbClr val="FFC000"/>
                  </a:solidFill>
                </a:rPr>
                <a:t>                                Demand        Earnings       Profit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5480" y="2526268"/>
              <a:ext cx="858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9720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EMV for “don’t do it”?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265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66800" y="2209800"/>
            <a:ext cx="8229600" cy="685800"/>
            <a:chOff x="1066800" y="2209800"/>
            <a:chExt cx="8229600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2209800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Plant       Cost     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    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b="1" dirty="0" err="1">
                  <a:solidFill>
                    <a:srgbClr val="FFC000"/>
                  </a:solidFill>
                </a:rPr>
                <a:t>Prob</a:t>
              </a:r>
              <a:r>
                <a:rPr lang="en-US" b="1" dirty="0">
                  <a:solidFill>
                    <a:srgbClr val="FFC000"/>
                  </a:solidFill>
                </a:rPr>
                <a:t>   </a:t>
              </a:r>
              <a:r>
                <a:rPr lang="en-US" b="1" dirty="0" err="1">
                  <a:solidFill>
                    <a:srgbClr val="FFC000"/>
                  </a:solidFill>
                </a:rPr>
                <a:t>Proj</a:t>
              </a:r>
              <a:r>
                <a:rPr lang="en-US" b="1" dirty="0">
                  <a:solidFill>
                    <a:srgbClr val="FFC000"/>
                  </a:solidFill>
                </a:rPr>
                <a:t>     EMV</a:t>
              </a:r>
            </a:p>
            <a:p>
              <a:r>
                <a:rPr lang="en-US" b="1" dirty="0">
                  <a:solidFill>
                    <a:srgbClr val="FFC000"/>
                  </a:solidFill>
                </a:rPr>
                <a:t>                                Demand        Earnings       Profit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5480" y="2526268"/>
              <a:ext cx="858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8875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Compare the EMVs:</a:t>
            </a:r>
          </a:p>
          <a:p>
            <a:endParaRPr lang="en-US" altLang="en-US" sz="2000"/>
          </a:p>
          <a:p>
            <a:pPr>
              <a:lnSpc>
                <a:spcPts val="4000"/>
              </a:lnSpc>
            </a:pPr>
            <a:r>
              <a:rPr lang="en-US" altLang="en-US"/>
              <a:t>Large plant</a:t>
            </a:r>
            <a:r>
              <a:rPr lang="en-US" altLang="en-US" sz="3000"/>
              <a:t> </a:t>
            </a:r>
            <a:r>
              <a:rPr lang="en-US" altLang="en-US"/>
              <a:t>= -$34,000 </a:t>
            </a:r>
          </a:p>
          <a:p>
            <a:pPr>
              <a:lnSpc>
                <a:spcPts val="4000"/>
              </a:lnSpc>
            </a:pPr>
            <a:r>
              <a:rPr lang="en-US" altLang="en-US"/>
              <a:t>Small plant = </a:t>
            </a:r>
            <a:r>
              <a:rPr lang="en-US" altLang="en-US" sz="5000"/>
              <a:t> </a:t>
            </a:r>
            <a:r>
              <a:rPr lang="en-US" altLang="en-US"/>
              <a:t>$68,000</a:t>
            </a:r>
          </a:p>
          <a:p>
            <a:pPr>
              <a:lnSpc>
                <a:spcPts val="4000"/>
              </a:lnSpc>
            </a:pPr>
            <a:r>
              <a:rPr lang="en-US" altLang="en-US"/>
              <a:t>Don’t do it </a:t>
            </a:r>
            <a:r>
              <a:rPr lang="en-US" altLang="en-US" sz="2000"/>
              <a:t> </a:t>
            </a:r>
            <a:r>
              <a:rPr lang="en-US" altLang="en-US"/>
              <a:t>=         $0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0594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65" y="762000"/>
            <a:ext cx="506913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Bosses hate </a:t>
            </a:r>
          </a:p>
          <a:p>
            <a:r>
              <a:rPr lang="en-US" altLang="en-US" dirty="0"/>
              <a:t>tables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32801180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25" y="762000"/>
            <a:ext cx="5079986" cy="61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They don’t want to</a:t>
            </a:r>
          </a:p>
          <a:p>
            <a:r>
              <a:rPr lang="en-US" altLang="en-US" dirty="0"/>
              <a:t>have to figure </a:t>
            </a:r>
          </a:p>
          <a:p>
            <a:r>
              <a:rPr lang="en-US" altLang="en-US" dirty="0"/>
              <a:t>stuff out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32522223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67" y="762000"/>
            <a:ext cx="507153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They prefer </a:t>
            </a:r>
          </a:p>
          <a:p>
            <a:r>
              <a:rPr lang="en-US" altLang="en-US" dirty="0"/>
              <a:t>graphics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5281924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67" y="762000"/>
            <a:ext cx="507153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They like trees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19278269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04" y="761999"/>
            <a:ext cx="507159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…and EMVs are easy </a:t>
            </a:r>
          </a:p>
          <a:p>
            <a:r>
              <a:rPr lang="en-US" altLang="en-US" dirty="0"/>
              <a:t>for bosses to </a:t>
            </a:r>
          </a:p>
          <a:p>
            <a:r>
              <a:rPr lang="en-US" altLang="en-US" dirty="0"/>
              <a:t>understand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278518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195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604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Try the other problems in the Project</a:t>
            </a:r>
          </a:p>
        </p:txBody>
      </p:sp>
    </p:spTree>
    <p:extLst>
      <p:ext uri="{BB962C8B-B14F-4D97-AF65-F5344CB8AC3E}">
        <p14:creationId xmlns:p14="http://schemas.microsoft.com/office/powerpoint/2010/main" val="213279466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5700"/>
            <a:ext cx="26670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447800" y="17526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823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0D47-95F6-479E-AEEE-4F6B7CC6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81B7-193D-4302-878D-45628B88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studied:</a:t>
            </a:r>
          </a:p>
          <a:p>
            <a:r>
              <a:rPr lang="en-US" sz="4000" dirty="0">
                <a:ea typeface="Calibri" panose="020F0502020204030204" pitchFamily="34" charset="0"/>
              </a:rPr>
              <a:t>    Review of Project Management 		Charts</a:t>
            </a:r>
          </a:p>
          <a:p>
            <a:r>
              <a:rPr lang="en-US" dirty="0"/>
              <a:t>	Decision Trees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1788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You Survived!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2945" y="6611035"/>
            <a:ext cx="1798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500" dirty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53575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Treasure Hunt 3</a:t>
            </a:r>
          </a:p>
          <a:p>
            <a:r>
              <a:rPr lang="en-US" dirty="0"/>
              <a:t>Find a real-world example of an Assignment Problem, Gannt chart or other type of Project Management chart </a:t>
            </a:r>
          </a:p>
          <a:p>
            <a:r>
              <a:rPr lang="en-US" dirty="0"/>
              <a:t>Don’t forget your </a:t>
            </a:r>
            <a:r>
              <a:rPr lang="en-US" dirty="0" err="1"/>
              <a:t>url</a:t>
            </a:r>
            <a:endParaRPr lang="en-US" dirty="0"/>
          </a:p>
          <a:p>
            <a:r>
              <a:rPr lang="en-US" dirty="0"/>
              <a:t>Explain what was the intended use</a:t>
            </a:r>
          </a:p>
        </p:txBody>
      </p:sp>
    </p:spTree>
    <p:extLst>
      <p:ext uri="{BB962C8B-B14F-4D97-AF65-F5344CB8AC3E}">
        <p14:creationId xmlns:p14="http://schemas.microsoft.com/office/powerpoint/2010/main" val="121952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1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These graphical tools help show possible outcomes to aid decision making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Mathematically, trees must have connected branches</a:t>
            </a:r>
          </a:p>
          <a:p>
            <a:endParaRPr lang="en-US" altLang="en-US" sz="2000" dirty="0"/>
          </a:p>
          <a:p>
            <a:r>
              <a:rPr lang="en-US" altLang="en-US" dirty="0"/>
              <a:t>And they must not form a circuit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altLang="en-US"/>
              <a:t>Trees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771650"/>
            <a:ext cx="81248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95400"/>
            <a:ext cx="83439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Not Trees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600200"/>
            <a:ext cx="35179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Tree or not a tree?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r>
              <a:rPr lang="en-US" sz="3500" dirty="0">
                <a:effectLst/>
                <a:ea typeface="Calibri" panose="020F0502020204030204" pitchFamily="34" charset="0"/>
              </a:rPr>
              <a:t>Review: </a:t>
            </a:r>
            <a:r>
              <a:rPr lang="en-US" sz="3500" dirty="0">
                <a:ea typeface="Calibri" panose="020F0502020204030204" pitchFamily="34" charset="0"/>
              </a:rPr>
              <a:t>Project Management Charts</a:t>
            </a:r>
          </a:p>
          <a:p>
            <a:r>
              <a:rPr lang="en-US" sz="3500" dirty="0">
                <a:ea typeface="Calibri" panose="020F0502020204030204" pitchFamily="34" charset="0"/>
              </a:rPr>
              <a:t>New: Decision Trees</a:t>
            </a:r>
            <a:endParaRPr lang="en-US" sz="36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ea typeface="Calibri" panose="020F0502020204030204" pitchFamily="34" charset="0"/>
              </a:rPr>
              <a:t>  </a:t>
            </a:r>
            <a:endParaRPr lang="en-US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Tree or not a tree?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981200"/>
            <a:ext cx="5207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Tree or not a tree?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981200"/>
            <a:ext cx="51562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Arial" charset="0"/>
              <a:buAutoNum type="arabicParenR"/>
            </a:pPr>
            <a:r>
              <a:rPr lang="en-US" altLang="en-US" dirty="0"/>
              <a:t>Clearly define the problem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dirty="0"/>
              <a:t>List all possible alternatives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dirty="0"/>
              <a:t>Identify outcomes for each alternative</a:t>
            </a:r>
          </a:p>
          <a:p>
            <a:pPr marL="742950" indent="-742950">
              <a:buFont typeface="Arial" charset="0"/>
              <a:buAutoNum type="arabicParenR"/>
            </a:pPr>
            <a:r>
              <a:rPr lang="en-US" altLang="en-US" dirty="0"/>
              <a:t>Identify the cost or payout for each alternative and outcome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Thompson Lumber Company needs to know whether to manufacture a new product: backyard </a:t>
            </a:r>
          </a:p>
          <a:p>
            <a:pPr>
              <a:spcBef>
                <a:spcPct val="0"/>
              </a:spcBef>
            </a:pPr>
            <a:r>
              <a:rPr lang="en-US" altLang="en-US"/>
              <a:t>storage sheds                           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22575"/>
            <a:ext cx="441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problem?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To manufacture backyard storage sheds or not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a complete list of decision alternatives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Suppose these were the alternatives the owner came up with: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Build a large plant to manufacture storage sheds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Build a small plant to manufacture storage sheds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Don’t do 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Determine the cost of each alternative: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89109"/>
              </p:ext>
            </p:extLst>
          </p:nvPr>
        </p:nvGraphicFramePr>
        <p:xfrm>
          <a:off x="762000" y="2895600"/>
          <a:ext cx="7620000" cy="277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45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Alternative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24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Build large plant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$148,000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024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Build small plant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$46,000</a:t>
                      </a:r>
                      <a:endParaRPr lang="en-US" sz="30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Identify all possible future outcomes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3) Modeling will be assisted by </a:t>
            </a:r>
            <a:r>
              <a:rPr lang="en-US" sz="3200" dirty="0">
                <a:solidFill>
                  <a:srgbClr val="FFC000"/>
                </a:solidFill>
              </a:rPr>
              <a:t>Monte Carlo simulations </a:t>
            </a:r>
            <a:r>
              <a:rPr lang="en-US" sz="3200" dirty="0"/>
              <a:t>run with mathematical software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4) Calculate the parameters of several discrete </a:t>
            </a:r>
            <a:r>
              <a:rPr lang="en-US" sz="3200" dirty="0">
                <a:solidFill>
                  <a:srgbClr val="FFC000"/>
                </a:solidFill>
              </a:rPr>
              <a:t>random variable distributions </a:t>
            </a:r>
            <a:r>
              <a:rPr lang="en-US" sz="3200" dirty="0"/>
              <a:t>and compute the probability of events in a typical </a:t>
            </a:r>
            <a:r>
              <a:rPr lang="en-US" sz="3200" dirty="0">
                <a:solidFill>
                  <a:srgbClr val="FFC000"/>
                </a:solidFill>
              </a:rPr>
              <a:t>discrete event </a:t>
            </a:r>
            <a:r>
              <a:rPr lang="en-US" sz="3200" dirty="0"/>
              <a:t>application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1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/>
              <a:t>Suppose these were the outcomes the owner came up with: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Demand is high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Demand is moderate</a:t>
            </a:r>
          </a:p>
          <a:p>
            <a:pPr marL="742950" indent="-742950">
              <a:buFont typeface="Arial" charset="0"/>
              <a:buAutoNum type="arabicParenR"/>
              <a:defRPr/>
            </a:pPr>
            <a:r>
              <a:rPr lang="en-US" dirty="0"/>
              <a:t>Demand is low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(They don’t have to be the same for all alternatives)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are the payouts for each outcome?</a:t>
            </a:r>
          </a:p>
          <a:p>
            <a:r>
              <a:rPr lang="en-US" altLang="en-US"/>
              <a:t>Consider payouts: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617543"/>
              </p:ext>
            </p:extLst>
          </p:nvPr>
        </p:nvGraphicFramePr>
        <p:xfrm>
          <a:off x="416560" y="3962400"/>
          <a:ext cx="8305800" cy="175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29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Demand is high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Demand is moderate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Demand is low</a:t>
                      </a: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46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Payout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$200,000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$100,000</a:t>
                      </a:r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$20,000</a:t>
                      </a:r>
                    </a:p>
                  </a:txBody>
                  <a:tcPr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Define a measurable result from each combination of alternatives and outcomes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are all the combinations?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All the combinations: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43062"/>
              </p:ext>
            </p:extLst>
          </p:nvPr>
        </p:nvGraphicFramePr>
        <p:xfrm>
          <a:off x="0" y="2682080"/>
          <a:ext cx="9144001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high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moderate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low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large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small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are the results?</a:t>
            </a:r>
          </a:p>
          <a:p>
            <a:r>
              <a:rPr lang="en-US" altLang="en-US" dirty="0"/>
              <a:t>Consider profits: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84718"/>
              </p:ext>
            </p:extLst>
          </p:nvPr>
        </p:nvGraphicFramePr>
        <p:xfrm>
          <a:off x="0" y="2697320"/>
          <a:ext cx="9144001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high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moderate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low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large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$148,000 = $52,000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$148,000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-$48,000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$148,000 =</a:t>
                      </a:r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-$128,000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small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$46,000 = $154,000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$46,000 = $54,000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$46,000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-$26,000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427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The table may be all you need to make a decision!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084718"/>
              </p:ext>
            </p:extLst>
          </p:nvPr>
        </p:nvGraphicFramePr>
        <p:xfrm>
          <a:off x="0" y="2697320"/>
          <a:ext cx="9144001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high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moderate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low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large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$148,000 = $52,000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$148,000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-$48,000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$148,000 =</a:t>
                      </a:r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-$128,000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small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$46,000 = $154,000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$46,000 = $54,000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$46,000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-$26,000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90999" cy="503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Your boss may have trouble with it…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4209626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Another graphical way:</a:t>
            </a:r>
          </a:p>
          <a:p>
            <a:endParaRPr lang="en-US" altLang="en-US"/>
          </a:p>
          <a:p>
            <a:r>
              <a:rPr lang="en-US" altLang="en-US"/>
              <a:t>Build a tree!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63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branch of the tree is an alternative decision</a:t>
            </a:r>
          </a:p>
        </p:txBody>
      </p:sp>
      <p:pic>
        <p:nvPicPr>
          <p:cNvPr id="5632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743200"/>
            <a:ext cx="307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Each sub-branch of the tree is a possible scenario</a:t>
            </a:r>
          </a:p>
        </p:txBody>
      </p:sp>
      <p:pic>
        <p:nvPicPr>
          <p:cNvPr id="5734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“leaves” are the possible outcomes 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752725"/>
            <a:ext cx="7553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Of all the decision support tools available, decision trees have several advantages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Are simple to understand and interpret </a:t>
            </a:r>
          </a:p>
          <a:p>
            <a:r>
              <a:rPr lang="en-US" altLang="en-US" dirty="0"/>
              <a:t>People are able to understand decision tree models after a brief explanation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Have value even with little hard data </a:t>
            </a:r>
          </a:p>
          <a:p>
            <a:r>
              <a:rPr lang="en-US" altLang="en-US" dirty="0"/>
              <a:t>Important insights can be generated based on experts describing a situation (its alternatives, probabilities, and costs) and their preferences for outcomes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Possible scenarios can be added</a:t>
            </a:r>
          </a:p>
          <a:p>
            <a:r>
              <a:rPr lang="en-US" altLang="en-US" dirty="0"/>
              <a:t>Worst, best and expected values can be determined for different scenarios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Disadvantages of decision trees:</a:t>
            </a:r>
          </a:p>
          <a:p>
            <a:endParaRPr lang="en-US" altLang="en-US" sz="2000" dirty="0"/>
          </a:p>
          <a:p>
            <a:r>
              <a:rPr lang="en-US" altLang="en-US" dirty="0"/>
              <a:t>Decision trees are biased in favor of those attributes with more levels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Disadvantages of decision trees:</a:t>
            </a:r>
          </a:p>
          <a:p>
            <a:endParaRPr lang="en-US" altLang="en-US" sz="2000" dirty="0"/>
          </a:p>
          <a:p>
            <a:r>
              <a:rPr lang="en-US" altLang="en-US" dirty="0"/>
              <a:t>Calculations can get very complex particularly if many values are uncertain and/or if many outcomes are linked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68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Building a tree in Excel is nice because you always have to move stuff around (which is relatively easy in Excel)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… is planning, organizing, motivating, and controlling resources to achieve specific goals</a:t>
            </a:r>
          </a:p>
        </p:txBody>
      </p:sp>
    </p:spTree>
    <p:extLst>
      <p:ext uri="{BB962C8B-B14F-4D97-AF65-F5344CB8AC3E}">
        <p14:creationId xmlns:p14="http://schemas.microsoft.com/office/powerpoint/2010/main" val="2517701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Enter your first decisions: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9" y="1866900"/>
            <a:ext cx="80581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To make it pretty, we add a starting point</a:t>
            </a:r>
          </a:p>
          <a:p>
            <a:pPr>
              <a:spcBef>
                <a:spcPct val="0"/>
              </a:spcBef>
            </a:pPr>
            <a:endParaRPr lang="en-US" altLang="en-US" sz="2000"/>
          </a:p>
          <a:p>
            <a:pPr>
              <a:spcBef>
                <a:spcPct val="0"/>
              </a:spcBef>
            </a:pPr>
            <a:r>
              <a:rPr lang="en-US" altLang="en-US"/>
              <a:t>Go to a good place for a starting point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1" y="3769120"/>
            <a:ext cx="4851400" cy="30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Click on the “Insert” tab the click “Symbol”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178800" y="4038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5814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Scroll down until you find a good starting point symbol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Click it </a:t>
            </a:r>
          </a:p>
          <a:p>
            <a:pPr>
              <a:spcBef>
                <a:spcPct val="0"/>
              </a:spcBef>
            </a:pPr>
            <a:r>
              <a:rPr lang="en-US" altLang="en-US"/>
              <a:t>and hit </a:t>
            </a:r>
          </a:p>
          <a:p>
            <a:pPr>
              <a:spcBef>
                <a:spcPct val="0"/>
              </a:spcBef>
            </a:pPr>
            <a:r>
              <a:rPr lang="en-US" altLang="en-US"/>
              <a:t>“Insert”</a:t>
            </a:r>
          </a:p>
          <a:p>
            <a:pPr>
              <a:spcBef>
                <a:spcPct val="0"/>
              </a:spcBef>
            </a:pPr>
            <a:r>
              <a:rPr lang="en-US" altLang="en-US"/>
              <a:t>“Close”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6825"/>
            <a:ext cx="58467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Hit “Enter” on your keyboard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3143250"/>
            <a:ext cx="6877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Click on </a:t>
            </a:r>
          </a:p>
          <a:p>
            <a:pPr>
              <a:spcBef>
                <a:spcPct val="0"/>
              </a:spcBef>
            </a:pPr>
            <a:r>
              <a:rPr lang="en-US" altLang="en-US"/>
              <a:t>the “Home” </a:t>
            </a:r>
          </a:p>
          <a:p>
            <a:pPr>
              <a:spcBef>
                <a:spcPct val="0"/>
              </a:spcBef>
            </a:pPr>
            <a:r>
              <a:rPr lang="en-US" altLang="en-US"/>
              <a:t>tab and </a:t>
            </a:r>
          </a:p>
          <a:p>
            <a:pPr>
              <a:spcBef>
                <a:spcPct val="0"/>
              </a:spcBef>
            </a:pPr>
            <a:r>
              <a:rPr lang="en-US" altLang="en-US"/>
              <a:t>click the </a:t>
            </a:r>
          </a:p>
          <a:p>
            <a:pPr>
              <a:spcBef>
                <a:spcPct val="0"/>
              </a:spcBef>
            </a:pPr>
            <a:r>
              <a:rPr lang="en-US" altLang="en-US"/>
              <a:t>centered </a:t>
            </a:r>
          </a:p>
          <a:p>
            <a:pPr>
              <a:spcBef>
                <a:spcPct val="0"/>
              </a:spcBef>
            </a:pPr>
            <a:r>
              <a:rPr lang="en-US" altLang="en-US"/>
              <a:t>text icon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9725"/>
            <a:ext cx="5943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48550" y="28956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00500" y="198120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can</a:t>
            </a:r>
          </a:p>
          <a:p>
            <a:r>
              <a:rPr lang="en-US" altLang="en-US"/>
              <a:t>change</a:t>
            </a:r>
          </a:p>
          <a:p>
            <a:r>
              <a:rPr lang="en-US" altLang="en-US"/>
              <a:t>the </a:t>
            </a:r>
          </a:p>
          <a:p>
            <a:r>
              <a:rPr lang="en-US" altLang="en-US"/>
              <a:t>color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8" y="1981200"/>
            <a:ext cx="653493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04900"/>
            <a:ext cx="4191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add lines</a:t>
            </a:r>
          </a:p>
          <a:p>
            <a:r>
              <a:rPr lang="en-US" altLang="en-US"/>
              <a:t>click “Insert”</a:t>
            </a:r>
          </a:p>
          <a:p>
            <a:r>
              <a:rPr lang="en-US" altLang="en-US"/>
              <a:t>“Shapes” and </a:t>
            </a:r>
          </a:p>
          <a:p>
            <a:r>
              <a:rPr lang="en-US" altLang="en-US"/>
              <a:t>select the line</a:t>
            </a:r>
          </a:p>
        </p:txBody>
      </p:sp>
      <p:sp>
        <p:nvSpPr>
          <p:cNvPr id="5" name="Oval 4"/>
          <p:cNvSpPr/>
          <p:nvPr/>
        </p:nvSpPr>
        <p:spPr>
          <a:xfrm>
            <a:off x="6591300" y="146685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1238250"/>
            <a:ext cx="9144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18288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Draw the line from the point to the first decision text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0" y="3022600"/>
            <a:ext cx="646271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can change the width or color of the line at this point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30" y="3022600"/>
            <a:ext cx="646271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Gannt charts show the viewer when parts of the project are to be done and how long each will take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36" y="3503613"/>
            <a:ext cx="697186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874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Copy, paste and realign for all the initial branches of the tree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3020785"/>
            <a:ext cx="62992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pic>
        <p:nvPicPr>
          <p:cNvPr id="79875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0"/>
            <a:ext cx="3073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>
                <a:solidFill>
                  <a:srgbClr val="CCFFFF"/>
                </a:solidFill>
              </a:rPr>
              <a:t>Hand-drawn tree vs Excel tree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14" y="2514600"/>
            <a:ext cx="57568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Now, for the next decision point:</a:t>
            </a:r>
          </a:p>
        </p:txBody>
      </p:sp>
      <p:pic>
        <p:nvPicPr>
          <p:cNvPr id="8090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Oops… we need more room on our tree</a:t>
            </a:r>
          </a:p>
        </p:txBody>
      </p:sp>
      <p:pic>
        <p:nvPicPr>
          <p:cNvPr id="8192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5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07" y="3129644"/>
            <a:ext cx="3995849" cy="243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We’ll need at least three lines for each or our initial decisions”</a:t>
            </a:r>
          </a:p>
        </p:txBody>
      </p:sp>
      <p:pic>
        <p:nvPicPr>
          <p:cNvPr id="8294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Content Placeholder 2"/>
          <p:cNvSpPr txBox="1">
            <a:spLocks/>
          </p:cNvSpPr>
          <p:nvPr/>
        </p:nvSpPr>
        <p:spPr bwMode="auto">
          <a:xfrm>
            <a:off x="2209800" y="3124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endParaRPr lang="en-US" altLang="en-US" sz="1000" b="1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endParaRPr lang="en-US" altLang="en-US" sz="1000" b="1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3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Move your text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61" y="2286000"/>
            <a:ext cx="55806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And realign your lines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9" y="2358571"/>
            <a:ext cx="5580610" cy="4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I think I want to add another line under the </a:t>
            </a:r>
          </a:p>
          <a:p>
            <a:pPr>
              <a:spcBef>
                <a:spcPct val="0"/>
              </a:spcBef>
            </a:pPr>
            <a:r>
              <a:rPr lang="en-US" altLang="en-US"/>
              <a:t>title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43143"/>
            <a:ext cx="4800600" cy="45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altLang="en-US" dirty="0"/>
              <a:t>Copy your starting point and line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15278"/>
            <a:ext cx="7086600" cy="464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Paste for the new decision points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(I got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 free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line,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too!)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2293257"/>
            <a:ext cx="7086600" cy="46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200400"/>
            <a:ext cx="6991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/>
              <a:t>CPM includes paths showing which activities must be done before the next activity can start</a:t>
            </a:r>
          </a:p>
          <a:p>
            <a:br>
              <a:rPr lang="en-US" altLang="en-US"/>
            </a:br>
            <a:endParaRPr lang="en-US" altLang="en-US"/>
          </a:p>
        </p:txBody>
      </p:sp>
      <p:sp>
        <p:nvSpPr>
          <p:cNvPr id="6" name="Oval 5"/>
          <p:cNvSpPr/>
          <p:nvPr/>
        </p:nvSpPr>
        <p:spPr>
          <a:xfrm>
            <a:off x="3581400" y="36576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33528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200" y="33528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61722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60960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0" y="38100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1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Copy your diagonal lines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43" y="2311400"/>
            <a:ext cx="7086600" cy="457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Paste them and move them to the new </a:t>
            </a:r>
          </a:p>
          <a:p>
            <a:pPr>
              <a:spcBef>
                <a:spcPct val="0"/>
              </a:spcBef>
            </a:pPr>
            <a:r>
              <a:rPr lang="en-US" altLang="en-US"/>
              <a:t>points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(don’t </a:t>
            </a:r>
          </a:p>
          <a:p>
            <a:pPr>
              <a:spcBef>
                <a:spcPct val="0"/>
              </a:spcBef>
            </a:pPr>
            <a:r>
              <a:rPr lang="en-US" altLang="en-US"/>
              <a:t>worry, </a:t>
            </a:r>
          </a:p>
          <a:p>
            <a:pPr>
              <a:spcBef>
                <a:spcPct val="0"/>
              </a:spcBef>
            </a:pPr>
            <a:r>
              <a:rPr lang="en-US" altLang="en-US"/>
              <a:t>we’ll fix </a:t>
            </a:r>
          </a:p>
          <a:p>
            <a:pPr>
              <a:spcBef>
                <a:spcPct val="0"/>
              </a:spcBef>
            </a:pPr>
            <a:r>
              <a:rPr lang="en-US" altLang="en-US"/>
              <a:t>them in </a:t>
            </a:r>
          </a:p>
          <a:p>
            <a:pPr>
              <a:spcBef>
                <a:spcPct val="0"/>
              </a:spcBef>
            </a:pPr>
            <a:r>
              <a:rPr lang="en-US" altLang="en-US"/>
              <a:t>a bit)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4"/>
          <a:stretch/>
        </p:blipFill>
        <p:spPr bwMode="auto">
          <a:xfrm>
            <a:off x="3657600" y="1824931"/>
            <a:ext cx="5486400" cy="503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Add the next decision text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Hmm… I think I want to add more lines to make it prettier…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468219"/>
            <a:ext cx="6934200" cy="438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Better!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07206"/>
            <a:ext cx="7086600" cy="50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Now realign the lines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657"/>
            <a:ext cx="7082971" cy="45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r>
              <a:rPr lang="en-US" altLang="en-US" dirty="0"/>
              <a:t>Add the income values in “H” (I adjusted the width of column “G”)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9" y="2305502"/>
            <a:ext cx="9161535" cy="45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/>
          <a:lstStyle/>
          <a:p>
            <a:r>
              <a:rPr lang="en-US" altLang="en-US"/>
              <a:t>Add the cost values in “D” (I adjusted the width of column “C”)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364"/>
            <a:ext cx="9144000" cy="38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And add the “leaves” – the profit projections</a:t>
            </a:r>
          </a:p>
          <a:p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9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/>
              <a:t>You can label the columns: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395311"/>
            <a:ext cx="91344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200400"/>
            <a:ext cx="6991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Times are shown using numbers, not lengths of bars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36576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41910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35052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54864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6019800"/>
            <a:ext cx="762000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2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Once it’s in Excel, you can tweak and move things all you want!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36207"/>
            <a:ext cx="5588000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Bosses like trees!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85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https://previews.123rf.com/images/thirteenfifty/thirteenfifty1201/thirteenfifty120100085/12091333-devil-boss-cartoon-Stock-Vector.jpg</a:t>
            </a:r>
          </a:p>
        </p:txBody>
      </p:sp>
    </p:spTree>
    <p:extLst>
      <p:ext uri="{BB962C8B-B14F-4D97-AF65-F5344CB8AC3E}">
        <p14:creationId xmlns:p14="http://schemas.microsoft.com/office/powerpoint/2010/main" val="29849233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651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Trees + </a:t>
            </a:r>
            <a:r>
              <a:rPr lang="en-US" altLang="en-US" dirty="0" err="1"/>
              <a:t>Prob</a:t>
            </a:r>
            <a:endParaRPr lang="en-US" alt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Thompson Lumber Company needs to know whether to manufacture a new product: backyard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storage sheds                           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3048000"/>
            <a:ext cx="420914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885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altLang="en-US" dirty="0"/>
              <a:t>You’ve identified the decisions, the results and the profits…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743497"/>
              </p:ext>
            </p:extLst>
          </p:nvPr>
        </p:nvGraphicFramePr>
        <p:xfrm>
          <a:off x="0" y="2697320"/>
          <a:ext cx="9144001" cy="417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36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high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moderate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Demand is low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large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$148,000 = $52,000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$148,000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-$48,000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$148,000 =</a:t>
                      </a:r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500" baseline="0" dirty="0">
                          <a:solidFill>
                            <a:schemeClr val="bg1"/>
                          </a:solidFill>
                        </a:rPr>
                        <a:t>-$128,000</a:t>
                      </a:r>
                      <a:endParaRPr 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9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Build small plant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$200,000 - $46,000 = $154,000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$100,000 - $46,000 = $54,000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$20,000 - $46,000 = </a:t>
                      </a:r>
                    </a:p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-$26,000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63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bg1"/>
                          </a:solidFill>
                        </a:rPr>
                        <a:t>Don’t do it</a:t>
                      </a:r>
                    </a:p>
                    <a:p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$0</a:t>
                      </a:r>
                    </a:p>
                  </a:txBody>
                  <a:tcPr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Decision Trees + </a:t>
            </a:r>
            <a:r>
              <a:rPr lang="en-US" altLang="en-US" dirty="0" err="1"/>
              <a:t>Prob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2851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You’ve built a tree!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752725"/>
            <a:ext cx="7553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8337" y="2057400"/>
            <a:ext cx="70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Plant     Cost         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r>
              <a:rPr lang="en-US" b="1" dirty="0">
                <a:solidFill>
                  <a:srgbClr val="FFC000"/>
                </a:solidFill>
              </a:rPr>
              <a:t>      </a:t>
            </a:r>
            <a:r>
              <a:rPr lang="en-US" b="1" dirty="0" err="1">
                <a:solidFill>
                  <a:srgbClr val="FFC000"/>
                </a:solidFill>
              </a:rPr>
              <a:t>Proj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                                Demand    Earnings  Profit</a:t>
            </a:r>
          </a:p>
        </p:txBody>
      </p:sp>
    </p:spTree>
    <p:extLst>
      <p:ext uri="{BB962C8B-B14F-4D97-AF65-F5344CB8AC3E}">
        <p14:creationId xmlns:p14="http://schemas.microsoft.com/office/powerpoint/2010/main" val="16900757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if you think you know the probabilities of the different outcomes?</a:t>
            </a:r>
          </a:p>
          <a:p>
            <a:endParaRPr lang="en-US" altLang="en-US" sz="3200"/>
          </a:p>
          <a:p>
            <a:r>
              <a:rPr lang="en-US" altLang="en-US"/>
              <a:t>You can add that, too!</a:t>
            </a:r>
          </a:p>
        </p:txBody>
      </p:sp>
    </p:spTree>
    <p:extLst>
      <p:ext uri="{BB962C8B-B14F-4D97-AF65-F5344CB8AC3E}">
        <p14:creationId xmlns:p14="http://schemas.microsoft.com/office/powerpoint/2010/main" val="7068296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286000"/>
            <a:ext cx="3098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But… it’s not the same as the probability we used for Assignments</a:t>
            </a:r>
          </a:p>
        </p:txBody>
      </p:sp>
    </p:spTree>
    <p:extLst>
      <p:ext uri="{BB962C8B-B14F-4D97-AF65-F5344CB8AC3E}">
        <p14:creationId xmlns:p14="http://schemas.microsoft.com/office/powerpoint/2010/main" val="32059695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Mutually exclusive events:</a:t>
            </a:r>
          </a:p>
          <a:p>
            <a:pPr algn="ctr" eaLnBrk="1" hangingPunct="1"/>
            <a:r>
              <a:rPr lang="en-US" altLang="en-US"/>
              <a:t>If event A occurs then </a:t>
            </a:r>
          </a:p>
          <a:p>
            <a:pPr algn="ctr" eaLnBrk="1" hangingPunct="1"/>
            <a:r>
              <a:rPr lang="en-US" altLang="en-US"/>
              <a:t>event B cannot occur</a:t>
            </a:r>
          </a:p>
        </p:txBody>
      </p:sp>
    </p:spTree>
    <p:extLst>
      <p:ext uri="{BB962C8B-B14F-4D97-AF65-F5344CB8AC3E}">
        <p14:creationId xmlns:p14="http://schemas.microsoft.com/office/powerpoint/2010/main" val="25602518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Mutually exclusive events:</a:t>
            </a:r>
          </a:p>
          <a:p>
            <a:pPr algn="ctr" eaLnBrk="1" hangingPunct="1"/>
            <a:r>
              <a:rPr lang="en-US" altLang="en-US"/>
              <a:t>Event A: I am 5’ 2” tall today</a:t>
            </a:r>
          </a:p>
          <a:p>
            <a:pPr algn="ctr" eaLnBrk="1" hangingPunct="1"/>
            <a:r>
              <a:rPr lang="en-US" altLang="en-US"/>
              <a:t>Event B: I am 5’ 6” tall today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8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760"/>
            <a:ext cx="9143999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Management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651875" cy="5638800"/>
          </a:xfrm>
        </p:spPr>
        <p:txBody>
          <a:bodyPr/>
          <a:lstStyle/>
          <a:p>
            <a:r>
              <a:rPr lang="en-US" altLang="en-US" dirty="0"/>
              <a:t>The “Program Evaluation and Review Technique” (PERT) can show three estimates of the duration of each activity </a:t>
            </a:r>
          </a:p>
        </p:txBody>
      </p:sp>
    </p:spTree>
    <p:extLst>
      <p:ext uri="{BB962C8B-B14F-4D97-AF65-F5344CB8AC3E}">
        <p14:creationId xmlns:p14="http://schemas.microsoft.com/office/powerpoint/2010/main" val="29500761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probability an Internet subscriber uses 61-80 minutes?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502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P(61-80 minutes) = 15%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8378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probability an Internet subscriber uses 1-20 minutes?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18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P(1-20 minutes) = 17%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5425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probability an Internet subscriber uses 1-20 OR 61-80 minutes?</a:t>
            </a:r>
          </a:p>
        </p:txBody>
      </p:sp>
      <p:graphicFrame>
        <p:nvGraphicFramePr>
          <p:cNvPr id="6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023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/>
              <a:t>P(1-20 min OR 61-80 min)</a:t>
            </a:r>
          </a:p>
          <a:p>
            <a:r>
              <a:rPr lang="en-US" altLang="en-US"/>
              <a:t>  = P(1-20 min) + P(61-80 min)</a:t>
            </a:r>
          </a:p>
          <a:p>
            <a:r>
              <a:rPr lang="en-US" altLang="en-US"/>
              <a:t>				= 17% + 15%</a:t>
            </a:r>
          </a:p>
          <a:p>
            <a:r>
              <a:rPr lang="en-US" altLang="en-US"/>
              <a:t>				= 32%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/>
        </p:nvGraphicFramePr>
        <p:xfrm>
          <a:off x="76200" y="3190875"/>
          <a:ext cx="3429000" cy="3514725"/>
        </p:xfrm>
        <a:graphic>
          <a:graphicData uri="http://schemas.openxmlformats.org/drawingml/2006/table">
            <a:tbl>
              <a:tblPr/>
              <a:tblGrid>
                <a:gridCol w="185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Minutes Internet Usage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17%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41-60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29%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61-80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81-100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101-120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121+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878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This is called the </a:t>
            </a:r>
          </a:p>
          <a:p>
            <a:pPr algn="ctr" eaLnBrk="1" hangingPunct="1"/>
            <a:r>
              <a:rPr lang="en-US" altLang="en-US"/>
              <a:t>Addition Rule</a:t>
            </a:r>
          </a:p>
          <a:p>
            <a:pPr algn="ctr" eaLnBrk="1" hangingPunct="1"/>
            <a:endParaRPr lang="en-US" altLang="en-US" sz="1800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3966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If two categories are </a:t>
            </a:r>
          </a:p>
          <a:p>
            <a:pPr algn="ctr" eaLnBrk="1" hangingPunct="1"/>
            <a:r>
              <a:rPr lang="en-US" altLang="en-US" dirty="0"/>
              <a:t>“mutually exclusive” </a:t>
            </a:r>
          </a:p>
          <a:p>
            <a:pPr algn="ctr" eaLnBrk="1" hangingPunct="1"/>
            <a:r>
              <a:rPr lang="en-US" altLang="en-US" dirty="0"/>
              <a:t>(can’t happen at the same time)</a:t>
            </a:r>
          </a:p>
          <a:p>
            <a:pPr algn="ctr" eaLnBrk="1" hangingPunct="1"/>
            <a:r>
              <a:rPr lang="en-US" altLang="en-US" dirty="0"/>
              <a:t>you add their probabilities to get the probability of one </a:t>
            </a:r>
          </a:p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OR </a:t>
            </a:r>
          </a:p>
          <a:p>
            <a:pPr algn="ctr" eaLnBrk="1" hangingPunct="1"/>
            <a:r>
              <a:rPr lang="en-US" altLang="en-US" dirty="0"/>
              <a:t>the other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2667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to tell when to use the Addition Rule and when to use the Multiplication Rule</a:t>
            </a:r>
          </a:p>
        </p:txBody>
      </p:sp>
    </p:spTree>
    <p:extLst>
      <p:ext uri="{BB962C8B-B14F-4D97-AF65-F5344CB8AC3E}">
        <p14:creationId xmlns:p14="http://schemas.microsoft.com/office/powerpoint/2010/main" val="13813648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Decision Trees + Prob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it’s “A </a:t>
            </a:r>
            <a:r>
              <a:rPr lang="en-US" altLang="en-US">
                <a:solidFill>
                  <a:schemeClr val="tx1"/>
                </a:solidFill>
              </a:rPr>
              <a:t>and</a:t>
            </a:r>
            <a:r>
              <a:rPr lang="en-US" altLang="en-US"/>
              <a:t> B </a:t>
            </a:r>
            <a:r>
              <a:rPr lang="en-US" altLang="en-US">
                <a:solidFill>
                  <a:schemeClr val="tx1"/>
                </a:solidFill>
              </a:rPr>
              <a:t>and</a:t>
            </a:r>
            <a:r>
              <a:rPr lang="en-US" altLang="en-US"/>
              <a:t> C </a:t>
            </a:r>
            <a:r>
              <a:rPr lang="en-US" altLang="en-US">
                <a:solidFill>
                  <a:schemeClr val="tx1"/>
                </a:solidFill>
              </a:rPr>
              <a:t>and</a:t>
            </a:r>
            <a:r>
              <a:rPr lang="en-US" altLang="en-US"/>
              <a:t> D”</a:t>
            </a:r>
          </a:p>
          <a:p>
            <a:r>
              <a:rPr lang="en-US" altLang="en-US"/>
              <a:t>use the Multiplication Rule</a:t>
            </a:r>
          </a:p>
          <a:p>
            <a:endParaRPr lang="en-US" altLang="en-US" sz="2000"/>
          </a:p>
          <a:p>
            <a:r>
              <a:rPr lang="en-US" altLang="en-US"/>
              <a:t>If it’s “A </a:t>
            </a:r>
            <a:r>
              <a:rPr lang="en-US" altLang="en-US">
                <a:solidFill>
                  <a:schemeClr val="tx1"/>
                </a:solidFill>
              </a:rPr>
              <a:t>or</a:t>
            </a:r>
            <a:r>
              <a:rPr lang="en-US" altLang="en-US"/>
              <a:t> B </a:t>
            </a:r>
            <a:r>
              <a:rPr lang="en-US" altLang="en-US">
                <a:solidFill>
                  <a:schemeClr val="tx1"/>
                </a:solidFill>
              </a:rPr>
              <a:t>or</a:t>
            </a:r>
            <a:r>
              <a:rPr lang="en-US" altLang="en-US"/>
              <a:t> C </a:t>
            </a:r>
            <a:r>
              <a:rPr lang="en-US" altLang="en-US">
                <a:solidFill>
                  <a:schemeClr val="tx1"/>
                </a:solidFill>
              </a:rPr>
              <a:t>or</a:t>
            </a:r>
            <a:r>
              <a:rPr lang="en-US" altLang="en-US"/>
              <a:t> D” use the Addition Rule</a:t>
            </a:r>
          </a:p>
        </p:txBody>
      </p:sp>
    </p:spTree>
    <p:extLst>
      <p:ext uri="{BB962C8B-B14F-4D97-AF65-F5344CB8AC3E}">
        <p14:creationId xmlns:p14="http://schemas.microsoft.com/office/powerpoint/2010/main" val="385508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2501</Words>
  <Application>Microsoft Office PowerPoint</Application>
  <PresentationFormat>On-screen Show (4:3)</PresentationFormat>
  <Paragraphs>559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8" baseType="lpstr">
      <vt:lpstr>Arial</vt:lpstr>
      <vt:lpstr>Calibri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Questions?</vt:lpstr>
      <vt:lpstr>Project Part 2</vt:lpstr>
      <vt:lpstr>Questions?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Questions?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Decision Trees</vt:lpstr>
      <vt:lpstr>Questions?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Decision Trees + Prob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577</cp:revision>
  <dcterms:created xsi:type="dcterms:W3CDTF">2012-09-06T22:30:26Z</dcterms:created>
  <dcterms:modified xsi:type="dcterms:W3CDTF">2023-02-22T08:47:26Z</dcterms:modified>
</cp:coreProperties>
</file>