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6"/>
  </p:handoutMasterIdLst>
  <p:sldIdLst>
    <p:sldId id="1299" r:id="rId2"/>
    <p:sldId id="437" r:id="rId3"/>
    <p:sldId id="2943" r:id="rId4"/>
    <p:sldId id="649" r:id="rId5"/>
    <p:sldId id="1440" r:id="rId6"/>
    <p:sldId id="1441" r:id="rId7"/>
    <p:sldId id="1442" r:id="rId8"/>
    <p:sldId id="1083" r:id="rId9"/>
    <p:sldId id="1446" r:id="rId10"/>
    <p:sldId id="1445" r:id="rId11"/>
    <p:sldId id="1449" r:id="rId12"/>
    <p:sldId id="3031" r:id="rId13"/>
    <p:sldId id="1453" r:id="rId14"/>
    <p:sldId id="1454" r:id="rId15"/>
    <p:sldId id="1452" r:id="rId16"/>
    <p:sldId id="1131" r:id="rId17"/>
    <p:sldId id="1113" r:id="rId18"/>
    <p:sldId id="911" r:id="rId19"/>
    <p:sldId id="909" r:id="rId20"/>
    <p:sldId id="860" r:id="rId21"/>
    <p:sldId id="935" r:id="rId22"/>
    <p:sldId id="1059" r:id="rId23"/>
    <p:sldId id="1061" r:id="rId24"/>
    <p:sldId id="1064" r:id="rId25"/>
    <p:sldId id="1111" r:id="rId26"/>
    <p:sldId id="1112" r:id="rId27"/>
    <p:sldId id="1065" r:id="rId28"/>
    <p:sldId id="1066" r:id="rId29"/>
    <p:sldId id="1067" r:id="rId30"/>
    <p:sldId id="1063" r:id="rId31"/>
    <p:sldId id="933" r:id="rId32"/>
    <p:sldId id="1047" r:id="rId33"/>
    <p:sldId id="1040" r:id="rId34"/>
    <p:sldId id="1041" r:id="rId35"/>
    <p:sldId id="864" r:id="rId36"/>
    <p:sldId id="936" r:id="rId37"/>
    <p:sldId id="865" r:id="rId38"/>
    <p:sldId id="1102" r:id="rId39"/>
    <p:sldId id="963" r:id="rId40"/>
    <p:sldId id="1103" r:id="rId41"/>
    <p:sldId id="1104" r:id="rId42"/>
    <p:sldId id="1105" r:id="rId43"/>
    <p:sldId id="1106" r:id="rId44"/>
    <p:sldId id="969" r:id="rId45"/>
    <p:sldId id="3032" r:id="rId46"/>
    <p:sldId id="1134" r:id="rId47"/>
    <p:sldId id="897" r:id="rId48"/>
    <p:sldId id="795" r:id="rId49"/>
    <p:sldId id="1130" r:id="rId50"/>
    <p:sldId id="792" r:id="rId51"/>
    <p:sldId id="1053" r:id="rId52"/>
    <p:sldId id="1074" r:id="rId53"/>
    <p:sldId id="1075" r:id="rId54"/>
    <p:sldId id="1108" r:id="rId55"/>
    <p:sldId id="1109" r:id="rId56"/>
    <p:sldId id="1055" r:id="rId57"/>
    <p:sldId id="1056" r:id="rId58"/>
    <p:sldId id="1068" r:id="rId59"/>
    <p:sldId id="1069" r:id="rId60"/>
    <p:sldId id="1070" r:id="rId61"/>
    <p:sldId id="1114" r:id="rId62"/>
    <p:sldId id="1084" r:id="rId63"/>
    <p:sldId id="1115" r:id="rId64"/>
    <p:sldId id="1117" r:id="rId65"/>
    <p:sldId id="1118" r:id="rId66"/>
    <p:sldId id="1119" r:id="rId67"/>
    <p:sldId id="1120" r:id="rId68"/>
    <p:sldId id="1121" r:id="rId69"/>
    <p:sldId id="1123" r:id="rId70"/>
    <p:sldId id="1124" r:id="rId71"/>
    <p:sldId id="1136" r:id="rId72"/>
    <p:sldId id="3033" r:id="rId73"/>
    <p:sldId id="3034" r:id="rId74"/>
    <p:sldId id="3048" r:id="rId75"/>
    <p:sldId id="3049" r:id="rId76"/>
    <p:sldId id="3050" r:id="rId77"/>
    <p:sldId id="3051" r:id="rId78"/>
    <p:sldId id="3052" r:id="rId79"/>
    <p:sldId id="3053" r:id="rId80"/>
    <p:sldId id="3054" r:id="rId81"/>
    <p:sldId id="3075" r:id="rId82"/>
    <p:sldId id="3056" r:id="rId83"/>
    <p:sldId id="3057" r:id="rId84"/>
    <p:sldId id="3058" r:id="rId85"/>
    <p:sldId id="3059" r:id="rId86"/>
    <p:sldId id="3060" r:id="rId87"/>
    <p:sldId id="791" r:id="rId88"/>
    <p:sldId id="3061" r:id="rId89"/>
    <p:sldId id="3062" r:id="rId90"/>
    <p:sldId id="3063" r:id="rId91"/>
    <p:sldId id="3064" r:id="rId92"/>
    <p:sldId id="3065" r:id="rId93"/>
    <p:sldId id="3066" r:id="rId94"/>
    <p:sldId id="3067" r:id="rId95"/>
    <p:sldId id="3068" r:id="rId96"/>
    <p:sldId id="3069" r:id="rId97"/>
    <p:sldId id="3070" r:id="rId98"/>
    <p:sldId id="3071" r:id="rId99"/>
    <p:sldId id="3072" r:id="rId100"/>
    <p:sldId id="3073" r:id="rId101"/>
    <p:sldId id="3074" r:id="rId102"/>
    <p:sldId id="1132" r:id="rId103"/>
    <p:sldId id="2864" r:id="rId104"/>
    <p:sldId id="1209" r:id="rId10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600"/>
    <a:srgbClr val="FFFFCC"/>
    <a:srgbClr val="CCECFF"/>
    <a:srgbClr val="CCFFFF"/>
    <a:srgbClr val="9966FF"/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9" autoAdjust="0"/>
    <p:restoredTop sz="94660"/>
  </p:normalViewPr>
  <p:slideViewPr>
    <p:cSldViewPr>
      <p:cViewPr varScale="1">
        <p:scale>
          <a:sx n="90" d="100"/>
          <a:sy n="90" d="100"/>
        </p:scale>
        <p:origin x="9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49F827-2961-47FE-A4A6-54BE1556365C}" type="datetimeFigureOut">
              <a:rPr lang="en-US"/>
              <a:pPr>
                <a:defRPr/>
              </a:pPr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55C888-34D0-47CD-A99E-85080F18E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80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99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682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65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16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69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98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92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78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10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32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93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819FE5-4ECE-49DA-A563-460FEFB0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3"/>
          <a:stretch/>
        </p:blipFill>
        <p:spPr>
          <a:xfrm>
            <a:off x="0" y="-1"/>
            <a:ext cx="9157588" cy="686915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B4F1663-7F19-4E08-95D5-5B6D9759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067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Welcome to</a:t>
            </a:r>
            <a:r>
              <a:rPr lang="en-US" altLang="en-US" sz="6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Unit 7 Part 14</a:t>
            </a:r>
            <a:endParaRPr lang="en-US" altLang="en-US" sz="6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5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 dirty="0">
                <a:solidFill>
                  <a:srgbClr val="FFC000"/>
                </a:solidFill>
              </a:rPr>
              <a:t>MATH366 Probability and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06F34-0EEF-430A-A694-21778941F272}"/>
              </a:ext>
            </a:extLst>
          </p:cNvPr>
          <p:cNvSpPr txBox="1"/>
          <p:nvPr/>
        </p:nvSpPr>
        <p:spPr>
          <a:xfrm>
            <a:off x="0" y="6608802"/>
            <a:ext cx="9157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https://online.stanford.edu/sites/default/files/styles/figure_default/public/2018-04/theory-of-probability_stats116.jpg?itok=ms4fRMO-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Notation:</a:t>
            </a:r>
          </a:p>
          <a:p>
            <a:r>
              <a:rPr lang="en-US" dirty="0"/>
              <a:t>	“n” trials</a:t>
            </a:r>
          </a:p>
          <a:p>
            <a:r>
              <a:rPr lang="en-US" dirty="0"/>
              <a:t>	“p” is the probability of  </a:t>
            </a:r>
          </a:p>
          <a:p>
            <a:pPr>
              <a:spcBef>
                <a:spcPts val="0"/>
              </a:spcBef>
            </a:pPr>
            <a:r>
              <a:rPr lang="en-US" dirty="0"/>
              <a:t>		success</a:t>
            </a:r>
          </a:p>
          <a:p>
            <a:r>
              <a:rPr lang="en-US" dirty="0"/>
              <a:t>	“q” or “1-p” is the </a:t>
            </a:r>
          </a:p>
          <a:p>
            <a:pPr>
              <a:spcBef>
                <a:spcPts val="0"/>
              </a:spcBef>
            </a:pPr>
            <a:r>
              <a:rPr lang="en-US" dirty="0"/>
              <a:t>		probability of failure</a:t>
            </a:r>
          </a:p>
          <a:p>
            <a:pPr>
              <a:spcBef>
                <a:spcPts val="0"/>
              </a:spcBef>
            </a:pPr>
            <a:r>
              <a:rPr lang="en-US" dirty="0"/>
              <a:t>	“X” is the number of </a:t>
            </a:r>
          </a:p>
          <a:p>
            <a:pPr>
              <a:spcBef>
                <a:spcPts val="0"/>
              </a:spcBef>
            </a:pPr>
            <a:r>
              <a:rPr lang="en-US" dirty="0"/>
              <a:t>		successes in the “n” trials</a:t>
            </a:r>
          </a:p>
        </p:txBody>
      </p:sp>
    </p:spTree>
    <p:extLst>
      <p:ext uri="{BB962C8B-B14F-4D97-AF65-F5344CB8AC3E}">
        <p14:creationId xmlns:p14="http://schemas.microsoft.com/office/powerpoint/2010/main" val="36900031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6963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So, the highest probability of winning all games (50.4%) is to have Carbajal pitch all three games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7065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Try the other problems in the Project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5700"/>
            <a:ext cx="26670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447800" y="17526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31275C-A659-C1D0-F9CD-8FFD93930929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7171925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0D47-95F6-479E-AEEE-4F6B7CC6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81B7-193D-4302-878D-45628B88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studied:</a:t>
            </a:r>
          </a:p>
          <a:p>
            <a:r>
              <a:rPr lang="en-US" dirty="0"/>
              <a:t>	Review of </a:t>
            </a:r>
            <a:r>
              <a:rPr lang="en-US" sz="4000" dirty="0">
                <a:effectLst/>
                <a:ea typeface="Calibri" panose="020F0502020204030204" pitchFamily="34" charset="0"/>
              </a:rPr>
              <a:t>t</a:t>
            </a:r>
            <a:r>
              <a:rPr lang="en-US" sz="4000" dirty="0">
                <a:ea typeface="Calibri" panose="020F0502020204030204" pitchFamily="34" charset="0"/>
              </a:rPr>
              <a:t>ypes of discrete 			probabilities </a:t>
            </a:r>
          </a:p>
          <a:p>
            <a:r>
              <a:rPr lang="en-US" sz="4000" dirty="0">
                <a:ea typeface="Calibri" panose="020F0502020204030204" pitchFamily="34" charset="0"/>
              </a:rPr>
              <a:t>	New</a:t>
            </a:r>
            <a:r>
              <a:rPr lang="en-US" sz="4000">
                <a:ea typeface="Calibri" panose="020F0502020204030204" pitchFamily="34" charset="0"/>
              </a:rPr>
              <a:t>: Discrete probabilities in 		assignment problems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31788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You Survived!</a:t>
            </a:r>
          </a:p>
        </p:txBody>
      </p:sp>
      <p:pic>
        <p:nvPicPr>
          <p:cNvPr id="143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2945" y="6611035"/>
            <a:ext cx="1798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500" dirty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269553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The probability of getting exactly X success in n trials, with the probability of success on a single trial being p is: </a:t>
            </a:r>
          </a:p>
          <a:p>
            <a:r>
              <a:rPr lang="en-US" dirty="0"/>
              <a:t>P(X) = 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/>
              <a:t> × </a:t>
            </a:r>
            <a:r>
              <a:rPr lang="en-US" dirty="0" err="1"/>
              <a:t>p</a:t>
            </a:r>
            <a:r>
              <a:rPr lang="en-US" baseline="30000" dirty="0" err="1"/>
              <a:t>x</a:t>
            </a:r>
            <a:r>
              <a:rPr lang="en-US" dirty="0"/>
              <a:t> × </a:t>
            </a:r>
            <a:r>
              <a:rPr lang="en-US" dirty="0" err="1"/>
              <a:t>q</a:t>
            </a:r>
            <a:r>
              <a:rPr lang="en-US" baseline="30000" dirty="0" err="1"/>
              <a:t>n</a:t>
            </a:r>
            <a:r>
              <a:rPr lang="en-US" baseline="30000" dirty="0"/>
              <a:t>-x</a:t>
            </a:r>
          </a:p>
          <a:p>
            <a:endParaRPr lang="en-US" sz="3000" baseline="30000" dirty="0"/>
          </a:p>
          <a:p>
            <a:r>
              <a:rPr lang="en-US" dirty="0"/>
              <a:t>In Excel:</a:t>
            </a:r>
          </a:p>
          <a:p>
            <a:r>
              <a:rPr lang="en-US" dirty="0"/>
              <a:t>P(X)=</a:t>
            </a:r>
            <a:r>
              <a:rPr lang="en-US" b="0" dirty="0"/>
              <a:t>B</a:t>
            </a:r>
            <a:r>
              <a:rPr lang="en-US" dirty="0"/>
              <a:t>INOM.DIST(</a:t>
            </a:r>
            <a:r>
              <a:rPr lang="en-US" dirty="0" err="1"/>
              <a:t>X,n,p,FALSE</a:t>
            </a:r>
            <a:r>
              <a:rPr lang="en-US" dirty="0"/>
              <a:t>)</a:t>
            </a:r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Binomial Probability</a:t>
            </a:r>
          </a:p>
        </p:txBody>
      </p:sp>
    </p:spTree>
    <p:extLst>
      <p:ext uri="{BB962C8B-B14F-4D97-AF65-F5344CB8AC3E}">
        <p14:creationId xmlns:p14="http://schemas.microsoft.com/office/powerpoint/2010/main" val="349906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mean of a binomial experiment:  </a:t>
                </a:r>
                <a:r>
                  <a:rPr lang="en-US" dirty="0" err="1">
                    <a:cs typeface="Arial"/>
                  </a:rPr>
                  <a:t>μ</a:t>
                </a:r>
                <a:r>
                  <a:rPr lang="en-US" baseline="-25000" dirty="0" err="1">
                    <a:cs typeface="Arial"/>
                  </a:rPr>
                  <a:t>x</a:t>
                </a:r>
                <a:r>
                  <a:rPr lang="en-US" dirty="0">
                    <a:cs typeface="Arial"/>
                  </a:rPr>
                  <a:t> = np</a:t>
                </a:r>
              </a:p>
              <a:p>
                <a:endParaRPr lang="en-US" sz="2000" dirty="0">
                  <a:cs typeface="Arial"/>
                </a:endParaRPr>
              </a:p>
              <a:p>
                <a:r>
                  <a:rPr lang="en-US" dirty="0"/>
                  <a:t>The variance of a binomial experiment:  </a:t>
                </a:r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</a:t>
                </a:r>
                <a:r>
                  <a:rPr lang="en-US" baseline="30000" dirty="0"/>
                  <a:t>2</a:t>
                </a:r>
                <a:r>
                  <a:rPr lang="en-US" dirty="0">
                    <a:cs typeface="Arial"/>
                  </a:rPr>
                  <a:t> = </a:t>
                </a:r>
                <a:r>
                  <a:rPr lang="en-US" dirty="0" err="1">
                    <a:cs typeface="Arial"/>
                  </a:rPr>
                  <a:t>npq</a:t>
                </a:r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The standard deviation of a binomial experiment:  </a:t>
                </a:r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</a:t>
                </a:r>
                <a:r>
                  <a:rPr lang="en-US" dirty="0">
                    <a:cs typeface="Arial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cs typeface="Arial"/>
                          </a:rPr>
                          <m:t>npq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74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Describes the probability of k successes in n draws, without replacement, from a finite population of size N that contains exactly K objects with a desired feature, where each draw is either a success or a failure</a:t>
            </a:r>
          </a:p>
        </p:txBody>
      </p:sp>
    </p:spTree>
    <p:extLst>
      <p:ext uri="{BB962C8B-B14F-4D97-AF65-F5344CB8AC3E}">
        <p14:creationId xmlns:p14="http://schemas.microsoft.com/office/powerpoint/2010/main" val="191431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contrast, the binomial distribution describes the probability of k successes in n draws with replacement</a:t>
            </a:r>
          </a:p>
        </p:txBody>
      </p:sp>
    </p:spTree>
    <p:extLst>
      <p:ext uri="{BB962C8B-B14F-4D97-AF65-F5344CB8AC3E}">
        <p14:creationId xmlns:p14="http://schemas.microsoft.com/office/powerpoint/2010/main" val="158458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discrete probability distribution for the probability of a given number of events occurring in a fixed interval of time (or space) when the events happen with a known constant rate and independently of the time since the last event</a:t>
            </a:r>
          </a:p>
        </p:txBody>
      </p:sp>
    </p:spTree>
    <p:extLst>
      <p:ext uri="{BB962C8B-B14F-4D97-AF65-F5344CB8AC3E}">
        <p14:creationId xmlns:p14="http://schemas.microsoft.com/office/powerpoint/2010/main" val="404849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3BB150-2CF9-53DF-9979-90E70B8F2C7E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07377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Open the spreadsheet in the Portal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altLang="en-US" dirty="0"/>
              <a:t>Sometimes you need to make decisions about assigning people to jobs, tasks to machines, </a:t>
            </a:r>
            <a:r>
              <a:rPr lang="en-US" altLang="en-US"/>
              <a:t>etc.</a:t>
            </a:r>
          </a:p>
          <a:p>
            <a:r>
              <a:rPr lang="en-US" altLang="en-US"/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These are called “</a:t>
            </a:r>
            <a:r>
              <a:rPr lang="en-US" altLang="en-US" dirty="0">
                <a:solidFill>
                  <a:srgbClr val="FFC000"/>
                </a:solidFill>
              </a:rPr>
              <a:t>Assignment Problems</a:t>
            </a:r>
            <a:r>
              <a:rPr lang="en-US" altLang="en-US" dirty="0"/>
              <a:t>”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r>
              <a:rPr lang="en-US" sz="3500" dirty="0">
                <a:effectLst/>
                <a:ea typeface="Calibri" panose="020F0502020204030204" pitchFamily="34" charset="0"/>
              </a:rPr>
              <a:t>Review: </a:t>
            </a:r>
            <a:r>
              <a:rPr lang="en-US" sz="3500" dirty="0">
                <a:ea typeface="Calibri" panose="020F0502020204030204" pitchFamily="34" charset="0"/>
              </a:rPr>
              <a:t>Types of discrete probabilities New: Uses for </a:t>
            </a:r>
            <a:r>
              <a:rPr lang="en-US" sz="3500">
                <a:ea typeface="Calibri" panose="020F0502020204030204" pitchFamily="34" charset="0"/>
              </a:rPr>
              <a:t>discrete probabilities </a:t>
            </a:r>
            <a:endParaRPr lang="en-US" sz="36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a typeface="Calibri" panose="020F0502020204030204" pitchFamily="34" charset="0"/>
              </a:rPr>
              <a:t>  </a:t>
            </a:r>
            <a:endParaRPr lang="en-US" sz="3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addition, you want to minimize or maximize something: cost, hours, maintenance, etc.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…and…</a:t>
            </a:r>
          </a:p>
          <a:p>
            <a:endParaRPr lang="en-US" altLang="en-US" sz="2000" dirty="0"/>
          </a:p>
          <a:p>
            <a:r>
              <a:rPr lang="en-US" altLang="en-US" dirty="0"/>
              <a:t>you can’t assign half a person to a task or 0.93 of a machine, so you may have to tweak the problem to find the optimal whole number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Assignment problems are complicated, but we can set them up in Excel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your company has three employees:</a:t>
            </a:r>
          </a:p>
          <a:p>
            <a:endParaRPr lang="en-US" altLang="en-US" sz="2000"/>
          </a:p>
          <a:p>
            <a:pPr algn="ctr"/>
            <a:r>
              <a:rPr lang="en-US" altLang="en-US"/>
              <a:t>Ayesha, Brad and Carlos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you have three projects you want to assign these employees to with the goal of minimizing labor costs</a:t>
            </a:r>
          </a:p>
          <a:p>
            <a:endParaRPr lang="en-US" altLang="en-US"/>
          </a:p>
          <a:p>
            <a:r>
              <a:rPr lang="en-US" altLang="en-US"/>
              <a:t>(it doesn’t have to be the same number of projects as employees)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could just flip a coin or roll dice to determine who is assigned to each project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But, suppose you know the projects and your employees well enough to know that some assignments would work better than others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past experience has given you this information on how much it would cost for each employee to do each project: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895600" y="4918075"/>
          <a:ext cx="6096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Employee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Project 1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Project 2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Project 3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$6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$8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$9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$7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1E280D-5872-AD67-3F8A-85D54D56AD3E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584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Who would you probably have do project 1?</a:t>
            </a:r>
          </a:p>
          <a:p>
            <a:endParaRPr lang="en-US" altLang="en-US" sz="2000"/>
          </a:p>
          <a:p>
            <a:r>
              <a:rPr lang="en-US" altLang="en-US"/>
              <a:t>How about project 2?</a:t>
            </a:r>
          </a:p>
          <a:p>
            <a:endParaRPr lang="en-US" altLang="en-US" sz="2000"/>
          </a:p>
          <a:p>
            <a:r>
              <a:rPr lang="en-US" altLang="en-US"/>
              <a:t>Project 3?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95600" y="4918075"/>
          <a:ext cx="6096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Employee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Project 1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Project 2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Project 3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$6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$8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$9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$7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8AC725-4FFE-EFC9-B4DB-83F503B3232A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But you don’t want to assign Brad to two projects and Carlos to none – you want one employee for each project!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3) Modeling will be assisted by </a:t>
            </a:r>
            <a:r>
              <a:rPr lang="en-US" sz="3200" dirty="0">
                <a:solidFill>
                  <a:srgbClr val="FFC000"/>
                </a:solidFill>
              </a:rPr>
              <a:t>Monte Carlo simulations </a:t>
            </a:r>
            <a:r>
              <a:rPr lang="en-US" sz="3200" dirty="0"/>
              <a:t>run with mathematical software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4) Calculate the parameters of several discrete </a:t>
            </a:r>
            <a:r>
              <a:rPr lang="en-US" sz="3200" dirty="0">
                <a:solidFill>
                  <a:srgbClr val="FFC000"/>
                </a:solidFill>
              </a:rPr>
              <a:t>random variable distributions </a:t>
            </a:r>
            <a:r>
              <a:rPr lang="en-US" sz="3200" dirty="0"/>
              <a:t>and compute the probability of events in a typical </a:t>
            </a:r>
            <a:r>
              <a:rPr lang="en-US" sz="3200" dirty="0">
                <a:solidFill>
                  <a:srgbClr val="FFC000"/>
                </a:solidFill>
              </a:rPr>
              <a:t>discrete event </a:t>
            </a:r>
            <a:r>
              <a:rPr lang="en-US" sz="3200" dirty="0"/>
              <a:t>application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61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78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Sometimes you need a little help seeing what is the best solution!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many ways can you assign the projects to the employees?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Project 1 could be any of your three employees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Once Project 1 has been assigned, there are only two employees left for project 2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Once Projects 1 and 2 have been assigned, there is only one employee left for project 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So, there are </a:t>
            </a:r>
          </a:p>
          <a:p>
            <a:pPr algn="ctr"/>
            <a:r>
              <a:rPr lang="en-US" altLang="en-US"/>
              <a:t>3 x 2 x 1 = 6</a:t>
            </a:r>
          </a:p>
          <a:p>
            <a:r>
              <a:rPr lang="en-US" altLang="en-US"/>
              <a:t>ways you can assign the projects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formula for how many ways you can assign “k” tasks to “n” employees (with no double assignments) is: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n! / (n-k)!</a:t>
            </a:r>
          </a:p>
          <a:p>
            <a:pPr algn="ctr"/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symbol </a:t>
            </a:r>
            <a:r>
              <a:rPr lang="en-US" altLang="en-US" sz="6000" dirty="0">
                <a:sym typeface="Symbol" pitchFamily="18" charset="2"/>
              </a:rPr>
              <a:t>!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means: </a:t>
            </a:r>
          </a:p>
          <a:p>
            <a:endParaRPr lang="en-US" altLang="en-US" dirty="0"/>
          </a:p>
          <a:p>
            <a:pPr algn="ctr"/>
            <a:r>
              <a:rPr lang="en-US" altLang="en-US" sz="3500" dirty="0"/>
              <a:t>n! = n*(n-1)*(n-2)*(n-3)*... *3*2*1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So:		</a:t>
            </a:r>
            <a:r>
              <a:rPr lang="en-US" dirty="0">
                <a:effectLst/>
                <a:ea typeface="Times New Roman" panose="02020603050405020304" pitchFamily="18" charset="0"/>
              </a:rPr>
              <a:t>n!/(n-k)! = 3!/(3-3)!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and 0! is defined to be 1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In Excel, the ! function is “FACT” for “factorial”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330450"/>
            <a:ext cx="7516813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55816-7799-0526-C635-22D3C7339B23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336800"/>
            <a:ext cx="751681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2A6F3D-B303-D25B-86B3-0B6AF16559A1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250D77-CA8A-46DB-A7CD-04B0049F69C8}"/>
              </a:ext>
            </a:extLst>
          </p:cNvPr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336800"/>
            <a:ext cx="751681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D40CB-5F42-1758-A646-5603720E327E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Now that we know there are six possible ways to make the assignment, we need to list what those possibilities are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017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New table!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14800" y="1295400"/>
          <a:ext cx="42672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Project Assignment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5CA36E-5D31-1780-DB57-B93F7F6A45C9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1203" name="Content Placeholder 1"/>
          <p:cNvSpPr>
            <a:spLocks noGrp="1"/>
          </p:cNvSpPr>
          <p:nvPr>
            <p:ph idx="1"/>
          </p:nvPr>
        </p:nvSpPr>
        <p:spPr>
          <a:xfrm>
            <a:off x="117475" y="868363"/>
            <a:ext cx="8229600" cy="5638800"/>
          </a:xfrm>
        </p:spPr>
        <p:txBody>
          <a:bodyPr/>
          <a:lstStyle/>
          <a:p>
            <a:r>
              <a:rPr lang="en-US" altLang="en-US"/>
              <a:t>What would the labor costs be for each assignment?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3814763"/>
          <a:ext cx="82296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Project Assignment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Labor Costs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+ $10 + $7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 + $12 + $11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$8 + $14 + $7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$8 + $12 + $6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$9 + $14 + $11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$9 + $10 + $6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0" y="2251075"/>
          <a:ext cx="6096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Employee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Project 1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Project 2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Project 3</a:t>
                      </a:r>
                    </a:p>
                  </a:txBody>
                  <a:tcPr marT="45700" marB="45700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$6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$8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$9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$7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6E100E-788D-6485-0335-BC3B6FEDD7A2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222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So, which is the most cost-effective assignment?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2895600"/>
          <a:ext cx="85344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Project Assignment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Labor Costs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Total Costs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+ $10 + $7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$28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 + $12 + $11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$34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$8 + $14 + $7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$29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$8 + $12 + $6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$26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$9 + $14 + $11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$34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$9 + $10 + $6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$25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8579F4A-91B5-9F15-29D8-8E65354F9426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222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So, which is the most cost-effective assignment?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097561"/>
              </p:ext>
            </p:extLst>
          </p:nvPr>
        </p:nvGraphicFramePr>
        <p:xfrm>
          <a:off x="304800" y="2895600"/>
          <a:ext cx="85344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Project Assignment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Labor Costs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Total Costs</a:t>
                      </a:r>
                    </a:p>
                  </a:txBody>
                  <a:tcPr marT="45725" marB="457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+ $10 + $7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$28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$11 + $12 + $11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$34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$8 + $14 + $7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$29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$8 + $12 + $6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$26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$9 + $14 + $11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$34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Carlos</a:t>
                      </a:r>
                    </a:p>
                  </a:txBody>
                  <a:tcPr marT="45725" marB="45725">
                    <a:solidFill>
                      <a:srgbClr val="DB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Brad</a:t>
                      </a:r>
                    </a:p>
                  </a:txBody>
                  <a:tcPr marT="45725" marB="45725">
                    <a:solidFill>
                      <a:srgbClr val="DB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Ayesha</a:t>
                      </a:r>
                    </a:p>
                  </a:txBody>
                  <a:tcPr marT="45725" marB="45725">
                    <a:solidFill>
                      <a:srgbClr val="DB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$9 + $10 + $6</a:t>
                      </a:r>
                    </a:p>
                  </a:txBody>
                  <a:tcPr marT="45725" marB="45725">
                    <a:solidFill>
                      <a:srgbClr val="DB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 marT="45725" marB="45725">
                    <a:solidFill>
                      <a:srgbClr val="DBD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$25</a:t>
                      </a:r>
                    </a:p>
                  </a:txBody>
                  <a:tcPr marT="45725" marB="45725">
                    <a:solidFill>
                      <a:srgbClr val="DB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639771-D735-BC89-BF99-070325E8D2CD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93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37B324-1F87-799E-01D7-7E72DBB403DA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708381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Go to the “Minimum-Time Assignment” problem</a:t>
            </a:r>
          </a:p>
          <a:p>
            <a:endParaRPr lang="en-US" altLang="en-US" dirty="0"/>
          </a:p>
          <a:p>
            <a:r>
              <a:rPr lang="en-US" altLang="en-US" dirty="0"/>
              <a:t>Suppose you have 4 employees: </a:t>
            </a:r>
          </a:p>
          <a:p>
            <a:r>
              <a:rPr lang="en-US" altLang="en-US" dirty="0"/>
              <a:t>Alice, Bob, Carmen and Dewan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you need to assign them to 2 tasks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you want to minimize the time it takes to complete the two tasks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 </a:t>
            </a:r>
          </a:p>
          <a:p>
            <a:r>
              <a:rPr lang="en-US" dirty="0"/>
              <a:t>	“varies” </a:t>
            </a:r>
          </a:p>
          <a:p>
            <a:r>
              <a:rPr lang="en-US" dirty="0"/>
              <a:t>		(not always the same)</a:t>
            </a:r>
          </a:p>
          <a:p>
            <a:r>
              <a:rPr lang="en-US" dirty="0"/>
              <a:t>	is “random”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0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/>
              <a:t>Suppose you know from past experience that the time in hours needed for each employee to complete each task would be:</a:t>
            </a:r>
          </a:p>
          <a:p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3810000"/>
          <a:ext cx="8305801" cy="2666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0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2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592"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Task1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Task2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Alice   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1.50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2.00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Bob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1.25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3.25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Carmen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2.00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2.25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Dewan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solidFill>
                            <a:schemeClr val="bg1"/>
                          </a:solidFill>
                          <a:effectLst/>
                        </a:rPr>
                        <a:t>1.75</a:t>
                      </a:r>
                      <a:endParaRPr lang="en-US" sz="28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2.50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3F344D3-D659-1DCC-DD33-655BF9B7D3D4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many ways can you assign the tasks?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/>
              <a:t>Task1: 4 possible employees</a:t>
            </a:r>
          </a:p>
          <a:p>
            <a:r>
              <a:rPr lang="en-US" altLang="en-US"/>
              <a:t>Task2: 3 possible employees</a:t>
            </a:r>
          </a:p>
          <a:p>
            <a:endParaRPr lang="en-US" altLang="en-US" sz="2000"/>
          </a:p>
          <a:p>
            <a:r>
              <a:rPr lang="en-US" altLang="en-US"/>
              <a:t>(You will end up with 2 employees unassigned)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Number of assignments:</a:t>
            </a:r>
          </a:p>
          <a:p>
            <a:r>
              <a:rPr lang="en-US" altLang="en-US" dirty="0"/>
              <a:t>  = </a:t>
            </a:r>
            <a:r>
              <a:rPr lang="en-US" dirty="0">
                <a:effectLst/>
                <a:ea typeface="Times New Roman" panose="02020603050405020304" pitchFamily="18" charset="0"/>
              </a:rPr>
              <a:t>n!/(n-k)! = 4!/(4-2)! </a:t>
            </a:r>
            <a:r>
              <a:rPr lang="en-US" altLang="en-US" dirty="0"/>
              <a:t>= 12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82C6A-E7DF-F275-F0D7-1E91AD0D83F5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4D116F-2246-6B6B-A904-347A41DB575F}"/>
              </a:ext>
            </a:extLst>
          </p:cNvPr>
          <p:cNvGrpSpPr/>
          <p:nvPr/>
        </p:nvGrpSpPr>
        <p:grpSpPr>
          <a:xfrm>
            <a:off x="1627188" y="2768600"/>
            <a:ext cx="7516812" cy="4089400"/>
            <a:chOff x="1627188" y="2768600"/>
            <a:chExt cx="7516812" cy="4089400"/>
          </a:xfrm>
        </p:grpSpPr>
        <p:pic>
          <p:nvPicPr>
            <p:cNvPr id="6246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88" y="2768600"/>
              <a:ext cx="7516812" cy="408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B0131E-781F-0152-EBD2-1CF32F11F480}"/>
                </a:ext>
              </a:extLst>
            </p:cNvPr>
            <p:cNvSpPr/>
            <p:nvPr/>
          </p:nvSpPr>
          <p:spPr>
            <a:xfrm>
              <a:off x="2029766" y="2802932"/>
              <a:ext cx="6961834" cy="3974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93F9251-3E65-290E-79F4-33CED6204644}"/>
              </a:ext>
            </a:extLst>
          </p:cNvPr>
          <p:cNvGrpSpPr/>
          <p:nvPr/>
        </p:nvGrpSpPr>
        <p:grpSpPr>
          <a:xfrm>
            <a:off x="1162050" y="2324100"/>
            <a:ext cx="7981950" cy="4533900"/>
            <a:chOff x="1162050" y="2324100"/>
            <a:chExt cx="7981950" cy="4533900"/>
          </a:xfrm>
        </p:grpSpPr>
        <p:pic>
          <p:nvPicPr>
            <p:cNvPr id="6349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050" y="2324100"/>
              <a:ext cx="7981950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EAF3AE-ECDC-646D-30DD-F8E68006F23D}"/>
                </a:ext>
              </a:extLst>
            </p:cNvPr>
            <p:cNvSpPr/>
            <p:nvPr/>
          </p:nvSpPr>
          <p:spPr>
            <a:xfrm>
              <a:off x="1497204" y="2548094"/>
              <a:ext cx="5094515" cy="3257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63491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Set up a table to list all 12 of the assignments: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3A3F4-2C10-6838-C00C-451A35A4ACDB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B203985-2C82-E573-C70C-78E0F4DF39CB}"/>
              </a:ext>
            </a:extLst>
          </p:cNvPr>
          <p:cNvGrpSpPr/>
          <p:nvPr/>
        </p:nvGrpSpPr>
        <p:grpSpPr>
          <a:xfrm>
            <a:off x="1123950" y="2305050"/>
            <a:ext cx="8020050" cy="4552950"/>
            <a:chOff x="1123950" y="2305050"/>
            <a:chExt cx="8020050" cy="4552950"/>
          </a:xfrm>
        </p:grpSpPr>
        <p:pic>
          <p:nvPicPr>
            <p:cNvPr id="6451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50" y="2305050"/>
              <a:ext cx="8020050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8D181A-43CF-EF05-B389-4CC7D7734D95}"/>
                </a:ext>
              </a:extLst>
            </p:cNvPr>
            <p:cNvSpPr/>
            <p:nvPr/>
          </p:nvSpPr>
          <p:spPr>
            <a:xfrm>
              <a:off x="1447800" y="2514600"/>
              <a:ext cx="5084467" cy="3391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5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First: Alice</a:t>
            </a:r>
          </a:p>
        </p:txBody>
      </p:sp>
      <p:sp>
        <p:nvSpPr>
          <p:cNvPr id="645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F84A5-6D5B-8CA3-09B8-59DACB2B2084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E386929-CF28-B3C1-2B0C-A287F476108E}"/>
              </a:ext>
            </a:extLst>
          </p:cNvPr>
          <p:cNvGrpSpPr/>
          <p:nvPr/>
        </p:nvGrpSpPr>
        <p:grpSpPr>
          <a:xfrm>
            <a:off x="1104900" y="2362200"/>
            <a:ext cx="8001000" cy="4476750"/>
            <a:chOff x="1104900" y="2362200"/>
            <a:chExt cx="8001000" cy="4476750"/>
          </a:xfrm>
        </p:grpSpPr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2362200"/>
              <a:ext cx="8001000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737209-24FB-7948-7FC6-B5FBAAB5A5E1}"/>
                </a:ext>
              </a:extLst>
            </p:cNvPr>
            <p:cNvSpPr/>
            <p:nvPr/>
          </p:nvSpPr>
          <p:spPr>
            <a:xfrm>
              <a:off x="1406768" y="2598336"/>
              <a:ext cx="5084467" cy="305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Next add: Bob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CEC49-D31B-1477-169F-5A5D4343D85F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713C48F-B10F-1B38-13B9-4C71289EF534}"/>
              </a:ext>
            </a:extLst>
          </p:cNvPr>
          <p:cNvGrpSpPr/>
          <p:nvPr/>
        </p:nvGrpSpPr>
        <p:grpSpPr>
          <a:xfrm>
            <a:off x="1028700" y="2305050"/>
            <a:ext cx="8077200" cy="4533900"/>
            <a:chOff x="1028700" y="2305050"/>
            <a:chExt cx="8077200" cy="4533900"/>
          </a:xfrm>
        </p:grpSpPr>
        <p:pic>
          <p:nvPicPr>
            <p:cNvPr id="665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" y="2305050"/>
              <a:ext cx="8077200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4089D3-7813-2CA8-7A7F-B4F24BD94D50}"/>
                </a:ext>
              </a:extLst>
            </p:cNvPr>
            <p:cNvSpPr/>
            <p:nvPr/>
          </p:nvSpPr>
          <p:spPr>
            <a:xfrm>
              <a:off x="1366575" y="2527998"/>
              <a:ext cx="5084467" cy="305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Next: Carmen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E9F70-289E-E6B1-9E89-B61BFAA0C98D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432418-3018-7CD3-E6B2-02E078E96262}"/>
              </a:ext>
            </a:extLst>
          </p:cNvPr>
          <p:cNvGrpSpPr/>
          <p:nvPr/>
        </p:nvGrpSpPr>
        <p:grpSpPr>
          <a:xfrm>
            <a:off x="1066800" y="2324100"/>
            <a:ext cx="8020050" cy="4533900"/>
            <a:chOff x="1066800" y="2324100"/>
            <a:chExt cx="8020050" cy="4533900"/>
          </a:xfrm>
        </p:grpSpPr>
        <p:pic>
          <p:nvPicPr>
            <p:cNvPr id="6758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324100"/>
              <a:ext cx="8020050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30EF5C-A1CF-1E7E-C3E8-A31A6E08084E}"/>
                </a:ext>
              </a:extLst>
            </p:cNvPr>
            <p:cNvSpPr/>
            <p:nvPr/>
          </p:nvSpPr>
          <p:spPr>
            <a:xfrm>
              <a:off x="1396720" y="2548094"/>
              <a:ext cx="5104563" cy="305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Last: Dewan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5069A-50C4-9B3E-70EE-8279C9057B84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is why we calculate how many assignments first – it is SO easy to leave one out or duplicate one!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variable… </a:t>
            </a:r>
          </a:p>
          <a:p>
            <a:r>
              <a:rPr lang="en-US" dirty="0"/>
              <a:t>Is a way to quantify outcomes</a:t>
            </a:r>
          </a:p>
          <a:p>
            <a:r>
              <a:rPr lang="en-US" dirty="0"/>
              <a:t>of unforecastable processes</a:t>
            </a:r>
          </a:p>
          <a:p>
            <a:r>
              <a:rPr lang="en-US" dirty="0"/>
              <a:t>This allows us to do arithmetic with the outcomes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648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OK, now we’re set up…</a:t>
            </a:r>
          </a:p>
          <a:p>
            <a:r>
              <a:rPr lang="en-US" altLang="en-US"/>
              <a:t>how do we do the calculation?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/>
              <a:t>Create a couple of columns to get the time values for each assignment: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38BFE2-33C1-398B-8C0C-4C1DD123ECF8}"/>
              </a:ext>
            </a:extLst>
          </p:cNvPr>
          <p:cNvGrpSpPr/>
          <p:nvPr/>
        </p:nvGrpSpPr>
        <p:grpSpPr>
          <a:xfrm>
            <a:off x="1058863" y="3124200"/>
            <a:ext cx="8085137" cy="3733800"/>
            <a:chOff x="1058863" y="3124200"/>
            <a:chExt cx="8085137" cy="3733800"/>
          </a:xfrm>
        </p:grpSpPr>
        <p:pic>
          <p:nvPicPr>
            <p:cNvPr id="7066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863" y="3124200"/>
              <a:ext cx="8085137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42BA7A-92F0-1480-DE0F-A783FF73FF17}"/>
                </a:ext>
              </a:extLst>
            </p:cNvPr>
            <p:cNvSpPr/>
            <p:nvPr/>
          </p:nvSpPr>
          <p:spPr>
            <a:xfrm>
              <a:off x="1326381" y="3193701"/>
              <a:ext cx="4340888" cy="255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930C7A-6202-ACD0-C052-AA29DE7A7907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Enter the amount of time it would take Alice to do Task1</a:t>
            </a:r>
          </a:p>
          <a:p>
            <a:endParaRPr lang="en-US" altLang="en-US" dirty="0"/>
          </a:p>
        </p:txBody>
      </p:sp>
      <p:sp>
        <p:nvSpPr>
          <p:cNvPr id="768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0B094A-C97B-150D-D436-FE1C76793471}"/>
              </a:ext>
            </a:extLst>
          </p:cNvPr>
          <p:cNvGrpSpPr/>
          <p:nvPr/>
        </p:nvGrpSpPr>
        <p:grpSpPr>
          <a:xfrm>
            <a:off x="685800" y="2933700"/>
            <a:ext cx="7848600" cy="3924300"/>
            <a:chOff x="685800" y="2933700"/>
            <a:chExt cx="7848600" cy="3924300"/>
          </a:xfrm>
        </p:grpSpPr>
        <p:pic>
          <p:nvPicPr>
            <p:cNvPr id="7680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933700"/>
              <a:ext cx="7848600" cy="392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1D7798-6FE8-BB9F-A2BA-673988E3BCB5}"/>
                </a:ext>
              </a:extLst>
            </p:cNvPr>
            <p:cNvSpPr/>
            <p:nvPr/>
          </p:nvSpPr>
          <p:spPr>
            <a:xfrm>
              <a:off x="954594" y="3315956"/>
              <a:ext cx="4230356" cy="2813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B8BA4E6-7944-82F7-92F2-8C34EA242AD1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ACD7F0-32D5-D301-14CB-6683AC79DBF5}"/>
              </a:ext>
            </a:extLst>
          </p:cNvPr>
          <p:cNvGrpSpPr/>
          <p:nvPr/>
        </p:nvGrpSpPr>
        <p:grpSpPr>
          <a:xfrm>
            <a:off x="0" y="2535238"/>
            <a:ext cx="9124950" cy="4325937"/>
            <a:chOff x="0" y="2535238"/>
            <a:chExt cx="9124950" cy="4325937"/>
          </a:xfrm>
        </p:grpSpPr>
        <p:pic>
          <p:nvPicPr>
            <p:cNvPr id="8090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35238"/>
              <a:ext cx="9124950" cy="432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7B6ED7-E0A2-F291-F30D-3A8DF3FCCBF6}"/>
                </a:ext>
              </a:extLst>
            </p:cNvPr>
            <p:cNvSpPr/>
            <p:nvPr/>
          </p:nvSpPr>
          <p:spPr>
            <a:xfrm>
              <a:off x="321548" y="2759110"/>
              <a:ext cx="4873450" cy="305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Enter the amount of time it would take Bob to do Task2</a:t>
            </a:r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40BCD-D7F3-F0E0-1BFD-F2B969430D49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629C9E4-132A-BBBC-9328-A0A6081251F4}"/>
              </a:ext>
            </a:extLst>
          </p:cNvPr>
          <p:cNvGrpSpPr/>
          <p:nvPr/>
        </p:nvGrpSpPr>
        <p:grpSpPr>
          <a:xfrm>
            <a:off x="0" y="2514600"/>
            <a:ext cx="9148763" cy="4343400"/>
            <a:chOff x="0" y="2514600"/>
            <a:chExt cx="9148763" cy="4343400"/>
          </a:xfrm>
        </p:grpSpPr>
        <p:pic>
          <p:nvPicPr>
            <p:cNvPr id="8294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14600"/>
              <a:ext cx="9148763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13BCC8-AFFF-093E-36EA-7690F251E3BE}"/>
                </a:ext>
              </a:extLst>
            </p:cNvPr>
            <p:cNvSpPr/>
            <p:nvPr/>
          </p:nvSpPr>
          <p:spPr>
            <a:xfrm>
              <a:off x="311499" y="2739013"/>
              <a:ext cx="4953837" cy="305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Keep going!</a:t>
            </a:r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35903-B1A6-823B-78FF-93B768B853E0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C06A467-D32B-3822-760D-29EAA7B0DEBF}"/>
              </a:ext>
            </a:extLst>
          </p:cNvPr>
          <p:cNvGrpSpPr/>
          <p:nvPr/>
        </p:nvGrpSpPr>
        <p:grpSpPr>
          <a:xfrm>
            <a:off x="0" y="2968625"/>
            <a:ext cx="9144000" cy="3889375"/>
            <a:chOff x="0" y="2968625"/>
            <a:chExt cx="9144000" cy="3889375"/>
          </a:xfrm>
        </p:grpSpPr>
        <p:pic>
          <p:nvPicPr>
            <p:cNvPr id="8397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8625"/>
              <a:ext cx="9144000" cy="388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1327F7-CEBB-F40F-7757-83B04728426F}"/>
                </a:ext>
              </a:extLst>
            </p:cNvPr>
            <p:cNvSpPr/>
            <p:nvPr/>
          </p:nvSpPr>
          <p:spPr>
            <a:xfrm>
              <a:off x="271306" y="3197887"/>
              <a:ext cx="4340888" cy="241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Now we can calculate how much time each assignment will take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EEFC3-F693-ADD0-BFBD-A2897CE373BC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D3A827B-4FFC-2186-E43C-1BF29F7E8A57}"/>
              </a:ext>
            </a:extLst>
          </p:cNvPr>
          <p:cNvGrpSpPr/>
          <p:nvPr/>
        </p:nvGrpSpPr>
        <p:grpSpPr>
          <a:xfrm>
            <a:off x="0" y="2754313"/>
            <a:ext cx="9124950" cy="4084637"/>
            <a:chOff x="0" y="2754313"/>
            <a:chExt cx="9124950" cy="4084637"/>
          </a:xfrm>
        </p:grpSpPr>
        <p:pic>
          <p:nvPicPr>
            <p:cNvPr id="8499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54313"/>
              <a:ext cx="9124950" cy="408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A700E9-B811-9531-EF22-8B4E52CA33B3}"/>
                </a:ext>
              </a:extLst>
            </p:cNvPr>
            <p:cNvSpPr/>
            <p:nvPr/>
          </p:nvSpPr>
          <p:spPr>
            <a:xfrm>
              <a:off x="268793" y="3146809"/>
              <a:ext cx="4340888" cy="289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total time will be:</a:t>
            </a:r>
          </a:p>
          <a:p>
            <a:pPr algn="ctr"/>
            <a:r>
              <a:rPr lang="en-US" altLang="en-US"/>
              <a:t>=h3+i3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5E138-2D39-7D62-4E1C-89D49BE7A515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9302F2-0AA2-511C-E294-285227B3DA0C}"/>
              </a:ext>
            </a:extLst>
          </p:cNvPr>
          <p:cNvGrpSpPr/>
          <p:nvPr/>
        </p:nvGrpSpPr>
        <p:grpSpPr>
          <a:xfrm>
            <a:off x="0" y="2667000"/>
            <a:ext cx="9144000" cy="4171950"/>
            <a:chOff x="0" y="2667000"/>
            <a:chExt cx="9144000" cy="4171950"/>
          </a:xfrm>
        </p:grpSpPr>
        <p:pic>
          <p:nvPicPr>
            <p:cNvPr id="860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67000"/>
              <a:ext cx="9144000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8228F3-9B92-509A-DABC-026DFEFAAE74}"/>
                </a:ext>
              </a:extLst>
            </p:cNvPr>
            <p:cNvSpPr/>
            <p:nvPr/>
          </p:nvSpPr>
          <p:spPr>
            <a:xfrm>
              <a:off x="281354" y="2879692"/>
              <a:ext cx="4340888" cy="295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we copy that down?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913C0-189D-D9D0-99CC-522609C83D40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D5BDA47-E609-E6BB-1D99-5C53041E5CC7}"/>
              </a:ext>
            </a:extLst>
          </p:cNvPr>
          <p:cNvGrpSpPr/>
          <p:nvPr/>
        </p:nvGrpSpPr>
        <p:grpSpPr>
          <a:xfrm>
            <a:off x="-22225" y="2667000"/>
            <a:ext cx="9128125" cy="4191000"/>
            <a:chOff x="-22225" y="2667000"/>
            <a:chExt cx="9128125" cy="4191000"/>
          </a:xfrm>
        </p:grpSpPr>
        <p:pic>
          <p:nvPicPr>
            <p:cNvPr id="8704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25" y="2667000"/>
              <a:ext cx="9128125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203787-0793-DA96-5F84-8E0771DC402D}"/>
                </a:ext>
              </a:extLst>
            </p:cNvPr>
            <p:cNvSpPr/>
            <p:nvPr/>
          </p:nvSpPr>
          <p:spPr>
            <a:xfrm>
              <a:off x="231112" y="2895600"/>
              <a:ext cx="4340888" cy="279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Now we have the time values for each assignment: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5516B-B5E0-7724-44B4-F6AF3DA64C40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77E8809-E6EF-C0F7-F3AB-5ED0FC3E0307}"/>
              </a:ext>
            </a:extLst>
          </p:cNvPr>
          <p:cNvGrpSpPr/>
          <p:nvPr/>
        </p:nvGrpSpPr>
        <p:grpSpPr>
          <a:xfrm>
            <a:off x="0" y="2628900"/>
            <a:ext cx="9105900" cy="4229100"/>
            <a:chOff x="0" y="2628900"/>
            <a:chExt cx="9105900" cy="4229100"/>
          </a:xfrm>
        </p:grpSpPr>
        <p:pic>
          <p:nvPicPr>
            <p:cNvPr id="8909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28900"/>
              <a:ext cx="9105900" cy="422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794410-3B88-1E6E-2AA6-33C550A99B94}"/>
                </a:ext>
              </a:extLst>
            </p:cNvPr>
            <p:cNvSpPr/>
            <p:nvPr/>
          </p:nvSpPr>
          <p:spPr>
            <a:xfrm>
              <a:off x="271306" y="2849545"/>
              <a:ext cx="4340888" cy="305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So, what is the minimum?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B31B9-69FF-8A87-BFC1-8E889EBD39E1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There are two types of random variables:</a:t>
            </a:r>
          </a:p>
          <a:p>
            <a:r>
              <a:rPr lang="en-US" dirty="0"/>
              <a:t>	discrete - has countable </a:t>
            </a:r>
          </a:p>
          <a:p>
            <a:pPr>
              <a:spcBef>
                <a:spcPts val="0"/>
              </a:spcBef>
            </a:pPr>
            <a:r>
              <a:rPr lang="en-US" dirty="0"/>
              <a:t>		values</a:t>
            </a:r>
          </a:p>
          <a:p>
            <a:pPr>
              <a:spcBef>
                <a:spcPts val="0"/>
              </a:spcBef>
            </a:pPr>
            <a:r>
              <a:rPr lang="en-US" dirty="0"/>
              <a:t>	continuous - can take on </a:t>
            </a:r>
          </a:p>
          <a:p>
            <a:pPr>
              <a:spcBef>
                <a:spcPts val="0"/>
              </a:spcBef>
            </a:pPr>
            <a:r>
              <a:rPr lang="en-US" dirty="0"/>
              <a:t>		any value in an interval </a:t>
            </a:r>
          </a:p>
          <a:p>
            <a:pPr>
              <a:spcBef>
                <a:spcPts val="0"/>
              </a:spcBef>
            </a:pPr>
            <a:r>
              <a:rPr lang="en-US" dirty="0"/>
              <a:t>				- can have an </a:t>
            </a:r>
          </a:p>
          <a:p>
            <a:pPr>
              <a:spcBef>
                <a:spcPts val="0"/>
              </a:spcBef>
            </a:pPr>
            <a:r>
              <a:rPr lang="en-US" dirty="0"/>
              <a:t>		infinite number of </a:t>
            </a:r>
          </a:p>
          <a:p>
            <a:pPr>
              <a:spcBef>
                <a:spcPts val="0"/>
              </a:spcBef>
            </a:pPr>
            <a:r>
              <a:rPr lang="en-US" dirty="0"/>
              <a:t>		outcomes</a:t>
            </a:r>
          </a:p>
        </p:txBody>
      </p:sp>
    </p:spTree>
    <p:extLst>
      <p:ext uri="{BB962C8B-B14F-4D97-AF65-F5344CB8AC3E}">
        <p14:creationId xmlns:p14="http://schemas.microsoft.com/office/powerpoint/2010/main" val="23179924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CCAE2A5-4167-0BF1-4194-7DB1B8B69B31}"/>
              </a:ext>
            </a:extLst>
          </p:cNvPr>
          <p:cNvGrpSpPr/>
          <p:nvPr/>
        </p:nvGrpSpPr>
        <p:grpSpPr>
          <a:xfrm>
            <a:off x="0" y="2590800"/>
            <a:ext cx="9124950" cy="4267200"/>
            <a:chOff x="0" y="2590800"/>
            <a:chExt cx="9124950" cy="4267200"/>
          </a:xfrm>
        </p:grpSpPr>
        <p:pic>
          <p:nvPicPr>
            <p:cNvPr id="901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90800"/>
              <a:ext cx="912495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978A1F-E5C5-2128-C41B-34C13DB78084}"/>
                </a:ext>
              </a:extLst>
            </p:cNvPr>
            <p:cNvSpPr/>
            <p:nvPr/>
          </p:nvSpPr>
          <p:spPr>
            <a:xfrm>
              <a:off x="281354" y="2819400"/>
              <a:ext cx="4340888" cy="305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altLang="en-US" dirty="0"/>
              <a:t>Bob should be assigned to task1 and Alice to task2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C2E39-79BA-2DB1-08FF-24C1117C8F7A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F53CC0-BA56-1CA4-82CF-79F49391883F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1345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Some Assignment problems are about minimizing time spent</a:t>
            </a:r>
          </a:p>
          <a:p>
            <a:r>
              <a:rPr lang="en-US" altLang="en-US" dirty="0"/>
              <a:t>Some are about minimizing cost or maximizing profit</a:t>
            </a:r>
          </a:p>
          <a:p>
            <a:r>
              <a:rPr lang="en-US" altLang="en-US" dirty="0"/>
              <a:t>Some are about minimizing the number of errors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Some are about probabilities: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4937F-D54C-A8AA-E679-64C1AC0DC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2514600"/>
            <a:ext cx="9058275" cy="3943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ABB58-C56A-EE05-308E-516C496FBF75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4198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When we had assignments problems trying to minimize time or cost we had to add the values to get the total time or cost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430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we have a problem with probabilities, we will have to multiply the probabilities to get the total probability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45059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The spreadsheet on the Portal: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CDCE-4E54-62A4-E84D-6EAFAF91D683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CD066-1FB4-9679-F6C8-500360BC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2514600"/>
            <a:ext cx="9058275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4608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many assignments are possible?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4710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Delta: 3</a:t>
            </a:r>
          </a:p>
          <a:p>
            <a:r>
              <a:rPr lang="en-US" altLang="en-US"/>
              <a:t>Eagle: 3</a:t>
            </a:r>
          </a:p>
          <a:p>
            <a:r>
              <a:rPr lang="en-US" altLang="en-US"/>
              <a:t>Fairplay: 3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4813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Hmm???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Variables that can have only two values are called: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“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binomial</a:t>
            </a:r>
            <a:r>
              <a:rPr lang="en-US" altLang="en-US" dirty="0">
                <a:latin typeface="Comic Sans MS" pitchFamily="66" charset="0"/>
              </a:rPr>
              <a:t>”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values are mutually exclusive events</a:t>
            </a:r>
          </a:p>
        </p:txBody>
      </p:sp>
    </p:spTree>
    <p:extLst>
      <p:ext uri="{BB962C8B-B14F-4D97-AF65-F5344CB8AC3E}">
        <p14:creationId xmlns:p14="http://schemas.microsoft.com/office/powerpoint/2010/main" val="13076314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Probability Assignment</a:t>
            </a:r>
          </a:p>
        </p:txBody>
      </p:sp>
      <p:sp>
        <p:nvSpPr>
          <p:cNvPr id="4915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 this problem, you may want to reuse the pitcher at different locations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6059-2DA7-4168-04BF-6E601371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Probability Assignment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7A1F-BC0B-BA48-2A32-117E3D039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If the n employees can be assigned to multiple tasks, the formula </a:t>
            </a:r>
            <a:r>
              <a:rPr lang="en-US" dirty="0"/>
              <a:t>for how many ways you can assign “k” tasks to “n” employees is: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Times New Roman" panose="02020603050405020304" pitchFamily="18" charset="0"/>
              </a:rPr>
              <a:t>n</a:t>
            </a:r>
            <a:r>
              <a:rPr lang="en-US" baseline="30000" dirty="0" err="1">
                <a:effectLst/>
                <a:ea typeface="Times New Roman" panose="02020603050405020304" pitchFamily="18" charset="0"/>
              </a:rPr>
              <a:t>k</a:t>
            </a:r>
            <a:br>
              <a:rPr lang="en-US" dirty="0">
                <a:effectLst/>
                <a:ea typeface="Times New Roman" panose="02020603050405020304" pitchFamily="18" charset="0"/>
              </a:rPr>
            </a:b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170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77AD636-73B8-03B8-12DA-773358BDB4D7}"/>
              </a:ext>
            </a:extLst>
          </p:cNvPr>
          <p:cNvGrpSpPr/>
          <p:nvPr/>
        </p:nvGrpSpPr>
        <p:grpSpPr>
          <a:xfrm>
            <a:off x="0" y="2895600"/>
            <a:ext cx="9144000" cy="3530600"/>
            <a:chOff x="0" y="3327400"/>
            <a:chExt cx="9144000" cy="3530600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476AF385-1B18-645E-06AB-EE66C57C8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27400"/>
              <a:ext cx="9144000" cy="353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0C055-168F-D385-8290-C6D0093A5EC1}"/>
                </a:ext>
              </a:extLst>
            </p:cNvPr>
            <p:cNvSpPr/>
            <p:nvPr/>
          </p:nvSpPr>
          <p:spPr>
            <a:xfrm>
              <a:off x="274655" y="3515249"/>
              <a:ext cx="5553389" cy="3232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 the number of assignments is: 3</a:t>
            </a:r>
            <a:r>
              <a:rPr lang="en-US" altLang="en-US" baseline="30000" dirty="0"/>
              <a:t>3 </a:t>
            </a:r>
            <a:r>
              <a:rPr lang="en-US" altLang="en-US" dirty="0"/>
              <a:t>= 27</a:t>
            </a:r>
          </a:p>
          <a:p>
            <a:endParaRPr lang="en-US" altLang="en-US" dirty="0"/>
          </a:p>
        </p:txBody>
      </p:sp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FFAB5-0A37-C467-A334-EFD1C2904D5C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77B3FD-2ADD-55F7-451A-357EC1B4D4A2}"/>
              </a:ext>
            </a:extLst>
          </p:cNvPr>
          <p:cNvGrpSpPr/>
          <p:nvPr/>
        </p:nvGrpSpPr>
        <p:grpSpPr>
          <a:xfrm>
            <a:off x="0" y="2778125"/>
            <a:ext cx="9144000" cy="4079875"/>
            <a:chOff x="0" y="2778125"/>
            <a:chExt cx="9144000" cy="4079875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125"/>
              <a:ext cx="9144000" cy="407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8DDBCD-CB4F-42B9-4A0F-F7E1094FFA31}"/>
                </a:ext>
              </a:extLst>
            </p:cNvPr>
            <p:cNvSpPr/>
            <p:nvPr/>
          </p:nvSpPr>
          <p:spPr>
            <a:xfrm>
              <a:off x="304800" y="2971800"/>
              <a:ext cx="5603631" cy="3232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5222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Set up the assignment list down to 27 possibilities (line 34):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C4D78-F66E-65D3-6CA2-8856346CF5A6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01E0029-FDDF-3684-7ACD-00EA53B2AE81}"/>
              </a:ext>
            </a:extLst>
          </p:cNvPr>
          <p:cNvGrpSpPr/>
          <p:nvPr/>
        </p:nvGrpSpPr>
        <p:grpSpPr>
          <a:xfrm>
            <a:off x="0" y="2797175"/>
            <a:ext cx="9124950" cy="4060825"/>
            <a:chOff x="0" y="2797175"/>
            <a:chExt cx="9124950" cy="4060825"/>
          </a:xfrm>
        </p:grpSpPr>
        <p:pic>
          <p:nvPicPr>
            <p:cNvPr id="53252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97175"/>
              <a:ext cx="9124950" cy="406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858F04-18B0-3518-596E-96624CCFB036}"/>
                </a:ext>
              </a:extLst>
            </p:cNvPr>
            <p:cNvSpPr/>
            <p:nvPr/>
          </p:nvSpPr>
          <p:spPr>
            <a:xfrm>
              <a:off x="294752" y="2992735"/>
              <a:ext cx="5573485" cy="3232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5325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Fill in the possible assignments</a:t>
            </a:r>
          </a:p>
          <a:p>
            <a:r>
              <a:rPr lang="en-US" altLang="en-US"/>
              <a:t>Al-Jabbar gets three games: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5EBD6-4FD3-1DD4-07B9-C13E7455A5F8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542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Al-Jabbar gets two games:</a:t>
            </a:r>
          </a:p>
        </p:txBody>
      </p:sp>
      <p:pic>
        <p:nvPicPr>
          <p:cNvPr id="54276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438400"/>
            <a:ext cx="5435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3491C-39EB-6AAD-1642-B18B86C199F8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55299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Al-Jabbar gets one game:</a:t>
            </a:r>
          </a:p>
        </p:txBody>
      </p:sp>
      <p:pic>
        <p:nvPicPr>
          <p:cNvPr id="55300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765300"/>
            <a:ext cx="52070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70DB85-43F8-F78F-F199-877DE0452F9B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5632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Baker could also get three games: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78200"/>
            <a:ext cx="51816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EBCC3E-3338-6C77-9AA1-08775D0B0385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5734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Or two games (without Al-Jabbar being one of the pitchers):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378200"/>
            <a:ext cx="5156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F48A2-8E06-069B-225B-0082857A77E6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5837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And the same for Carbajal: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378200"/>
            <a:ext cx="5384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E4763-D355-CE4C-7164-5C4B5362C8C3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binomial experiment</a:t>
            </a:r>
            <a:r>
              <a:rPr lang="en-US" dirty="0"/>
              <a:t>:</a:t>
            </a:r>
          </a:p>
          <a:p>
            <a:pPr>
              <a:spcBef>
                <a:spcPts val="960"/>
              </a:spcBef>
            </a:pPr>
            <a:r>
              <a:rPr lang="en-US" dirty="0"/>
              <a:t>	trials are done a fixed number </a:t>
            </a:r>
          </a:p>
          <a:p>
            <a:pPr>
              <a:spcBef>
                <a:spcPts val="0"/>
              </a:spcBef>
            </a:pPr>
            <a:r>
              <a:rPr lang="en-US" dirty="0"/>
              <a:t>		of times</a:t>
            </a:r>
          </a:p>
          <a:p>
            <a:pPr>
              <a:spcBef>
                <a:spcPts val="0"/>
              </a:spcBef>
            </a:pPr>
            <a:r>
              <a:rPr lang="en-US" dirty="0"/>
              <a:t>	the trials are independent</a:t>
            </a:r>
          </a:p>
          <a:p>
            <a:pPr>
              <a:spcBef>
                <a:spcPts val="0"/>
              </a:spcBef>
            </a:pPr>
            <a:r>
              <a:rPr lang="en-US" dirty="0"/>
              <a:t>	each has two mutually exclusive </a:t>
            </a:r>
          </a:p>
          <a:p>
            <a:pPr>
              <a:spcBef>
                <a:spcPts val="0"/>
              </a:spcBef>
            </a:pPr>
            <a:r>
              <a:rPr lang="en-US" dirty="0"/>
              <a:t>		outcomes: success or failure</a:t>
            </a:r>
          </a:p>
          <a:p>
            <a:pPr>
              <a:spcBef>
                <a:spcPts val="0"/>
              </a:spcBef>
            </a:pPr>
            <a:r>
              <a:rPr lang="en-US" dirty="0"/>
              <a:t>	the probability of success is </a:t>
            </a:r>
          </a:p>
          <a:p>
            <a:pPr>
              <a:spcBef>
                <a:spcPts val="0"/>
              </a:spcBef>
            </a:pPr>
            <a:r>
              <a:rPr lang="en-US" dirty="0"/>
              <a:t>		the same for each trial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719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5939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NOW DO YOU SEE WHY IT IS ABSOLUTELY CRITICAL THAT YOU CALCULATE THE NUMBER OF ASSIGNMENTS FIRST??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D7DC4C7-291A-8254-BFF4-4FE7F25B38EB}"/>
              </a:ext>
            </a:extLst>
          </p:cNvPr>
          <p:cNvGrpSpPr/>
          <p:nvPr/>
        </p:nvGrpSpPr>
        <p:grpSpPr>
          <a:xfrm>
            <a:off x="228600" y="2362200"/>
            <a:ext cx="8610600" cy="4495800"/>
            <a:chOff x="228600" y="2362200"/>
            <a:chExt cx="8610600" cy="4495800"/>
          </a:xfrm>
        </p:grpSpPr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362200"/>
              <a:ext cx="8610600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2D3BE6-3EFC-7E13-EDB0-D86A3B114BAD}"/>
                </a:ext>
              </a:extLst>
            </p:cNvPr>
            <p:cNvSpPr/>
            <p:nvPr/>
          </p:nvSpPr>
          <p:spPr>
            <a:xfrm>
              <a:off x="234462" y="2672862"/>
              <a:ext cx="639746" cy="291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60419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Now for our probability calculations: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C54B1-9CD6-F7E4-F503-DE2BC283F014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1F2DDA-0B4C-E3E3-324F-D15C6A95EF6B}"/>
              </a:ext>
            </a:extLst>
          </p:cNvPr>
          <p:cNvGrpSpPr/>
          <p:nvPr/>
        </p:nvGrpSpPr>
        <p:grpSpPr>
          <a:xfrm>
            <a:off x="228600" y="2362200"/>
            <a:ext cx="8610600" cy="4495800"/>
            <a:chOff x="228600" y="2362200"/>
            <a:chExt cx="8610600" cy="4495800"/>
          </a:xfrm>
        </p:grpSpPr>
        <p:pic>
          <p:nvPicPr>
            <p:cNvPr id="6144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362200"/>
              <a:ext cx="8610600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FEA89B-F75E-4065-DB2D-2A45C6B0D927}"/>
                </a:ext>
              </a:extLst>
            </p:cNvPr>
            <p:cNvSpPr/>
            <p:nvPr/>
          </p:nvSpPr>
          <p:spPr>
            <a:xfrm>
              <a:off x="234462" y="2672862"/>
              <a:ext cx="639746" cy="291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6144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638800"/>
          </a:xfrm>
        </p:spPr>
        <p:txBody>
          <a:bodyPr/>
          <a:lstStyle/>
          <a:p>
            <a:r>
              <a:rPr lang="en-US" altLang="en-US" sz="3300"/>
              <a:t>=IF(G8="Al-Jabbar",B$8,IF(G8=</a:t>
            </a:r>
          </a:p>
          <a:p>
            <a:r>
              <a:rPr lang="en-US" altLang="en-US" sz="3300"/>
              <a:t>"Baker",B$9,IF(G8="Carbajal",B$10)))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8747A-64A0-EC51-9F6C-3BAF26405BC8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4B1CA7-2F33-E2A3-9071-4AA3F90BCD27}"/>
              </a:ext>
            </a:extLst>
          </p:cNvPr>
          <p:cNvGrpSpPr/>
          <p:nvPr/>
        </p:nvGrpSpPr>
        <p:grpSpPr>
          <a:xfrm>
            <a:off x="-33338" y="2667000"/>
            <a:ext cx="9177338" cy="4191000"/>
            <a:chOff x="-33338" y="2667000"/>
            <a:chExt cx="9177338" cy="4191000"/>
          </a:xfrm>
        </p:grpSpPr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338" y="2667000"/>
              <a:ext cx="9177338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F0C00D-70D6-99C4-274F-2828CC87BE9C}"/>
                </a:ext>
              </a:extLst>
            </p:cNvPr>
            <p:cNvSpPr/>
            <p:nvPr/>
          </p:nvSpPr>
          <p:spPr>
            <a:xfrm>
              <a:off x="184219" y="2914022"/>
              <a:ext cx="2880527" cy="271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6246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Copy down</a:t>
            </a:r>
          </a:p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4E87E2-825E-435D-0022-485E974D3A45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B63C949-241F-85E6-FA15-5B9AA565D99F}"/>
              </a:ext>
            </a:extLst>
          </p:cNvPr>
          <p:cNvGrpSpPr/>
          <p:nvPr/>
        </p:nvGrpSpPr>
        <p:grpSpPr>
          <a:xfrm>
            <a:off x="-19050" y="2743200"/>
            <a:ext cx="9163050" cy="4133850"/>
            <a:chOff x="-19050" y="2743200"/>
            <a:chExt cx="9163050" cy="4133850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2743200"/>
              <a:ext cx="91630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77A4CC-AE28-ACF0-02C3-A8E03622776F}"/>
                </a:ext>
              </a:extLst>
            </p:cNvPr>
            <p:cNvSpPr/>
            <p:nvPr/>
          </p:nvSpPr>
          <p:spPr>
            <a:xfrm>
              <a:off x="187569" y="2975149"/>
              <a:ext cx="2880527" cy="271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634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Copy right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1BA07-F054-5F17-91E8-55D931210526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2E6E891-6FE5-3E5B-B927-2B4C081D41B7}"/>
              </a:ext>
            </a:extLst>
          </p:cNvPr>
          <p:cNvGrpSpPr/>
          <p:nvPr/>
        </p:nvGrpSpPr>
        <p:grpSpPr>
          <a:xfrm>
            <a:off x="0" y="2743200"/>
            <a:ext cx="9144000" cy="4114800"/>
            <a:chOff x="0" y="2743200"/>
            <a:chExt cx="9144000" cy="4114800"/>
          </a:xfrm>
        </p:grpSpPr>
        <p:pic>
          <p:nvPicPr>
            <p:cNvPr id="6451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3200"/>
              <a:ext cx="91440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A2B729-077B-BCDA-8668-A8F8BD653879}"/>
                </a:ext>
              </a:extLst>
            </p:cNvPr>
            <p:cNvSpPr/>
            <p:nvPr/>
          </p:nvSpPr>
          <p:spPr>
            <a:xfrm>
              <a:off x="214364" y="2974312"/>
              <a:ext cx="2880527" cy="271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64515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/>
              <a:t>Calculate the total probability:</a:t>
            </a:r>
          </a:p>
          <a:p>
            <a:r>
              <a:rPr lang="en-US" altLang="en-US"/>
              <a:t>=j8*k8*l8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88BB2-CC2F-7493-697B-056F043502C3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7BA2205-A5CB-CA3D-AEC6-9F355982A572}"/>
              </a:ext>
            </a:extLst>
          </p:cNvPr>
          <p:cNvGrpSpPr/>
          <p:nvPr/>
        </p:nvGrpSpPr>
        <p:grpSpPr>
          <a:xfrm>
            <a:off x="6350" y="2667000"/>
            <a:ext cx="9099550" cy="4171950"/>
            <a:chOff x="6350" y="2667000"/>
            <a:chExt cx="9099550" cy="4171950"/>
          </a:xfrm>
        </p:grpSpPr>
        <p:pic>
          <p:nvPicPr>
            <p:cNvPr id="6554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2667000"/>
              <a:ext cx="9099550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C9F908-D20B-0546-3B19-DCB55F9B302C}"/>
                </a:ext>
              </a:extLst>
            </p:cNvPr>
            <p:cNvSpPr/>
            <p:nvPr/>
          </p:nvSpPr>
          <p:spPr>
            <a:xfrm>
              <a:off x="234461" y="2893925"/>
              <a:ext cx="2880527" cy="271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6553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Copy 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51E1D-618D-3704-B0FC-F96E11F1FACD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DC6C46-28A7-6E50-DD9F-9C542A8D6594}"/>
              </a:ext>
            </a:extLst>
          </p:cNvPr>
          <p:cNvGrpSpPr/>
          <p:nvPr/>
        </p:nvGrpSpPr>
        <p:grpSpPr>
          <a:xfrm>
            <a:off x="0" y="2667000"/>
            <a:ext cx="9144000" cy="4171950"/>
            <a:chOff x="0" y="2667000"/>
            <a:chExt cx="9144000" cy="4171950"/>
          </a:xfrm>
        </p:grpSpPr>
        <p:pic>
          <p:nvPicPr>
            <p:cNvPr id="6656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67000"/>
              <a:ext cx="9144000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9A9439-EEC3-191C-375A-C9065FE405AF}"/>
                </a:ext>
              </a:extLst>
            </p:cNvPr>
            <p:cNvSpPr/>
            <p:nvPr/>
          </p:nvSpPr>
          <p:spPr>
            <a:xfrm>
              <a:off x="214364" y="2914022"/>
              <a:ext cx="2880527" cy="271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66563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altLang="en-US" dirty="0"/>
              <a:t>Change everything to % so it’s easier to understand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DE3F4-6A03-5024-D735-C239853B4F5C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6758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/>
              <a:t>What is the pitching assignment that will give the highest probability of winning all the games?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88B06-8C94-8785-BE52-7B8C404C0FFF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4D3E3C-ADAF-C2C0-F73E-8D8FC750C206}"/>
              </a:ext>
            </a:extLst>
          </p:cNvPr>
          <p:cNvGrpSpPr/>
          <p:nvPr/>
        </p:nvGrpSpPr>
        <p:grpSpPr>
          <a:xfrm>
            <a:off x="1541463" y="3733800"/>
            <a:ext cx="7602537" cy="3124200"/>
            <a:chOff x="1541463" y="3733800"/>
            <a:chExt cx="7602537" cy="3124200"/>
          </a:xfrm>
        </p:grpSpPr>
        <p:pic>
          <p:nvPicPr>
            <p:cNvPr id="6758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463" y="3733800"/>
              <a:ext cx="7602537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A3EE96-1A09-E98E-3D5C-843279FFE73D}"/>
                </a:ext>
              </a:extLst>
            </p:cNvPr>
            <p:cNvSpPr/>
            <p:nvPr/>
          </p:nvSpPr>
          <p:spPr>
            <a:xfrm>
              <a:off x="1711568" y="3928905"/>
              <a:ext cx="2378111" cy="2009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686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Best chance:</a:t>
            </a:r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17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6F353C-F754-FDAC-A009-ED2B8D165092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2325</Words>
  <Application>Microsoft Office PowerPoint</Application>
  <PresentationFormat>On-screen Show (4:3)</PresentationFormat>
  <Paragraphs>531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0" baseType="lpstr">
      <vt:lpstr>Arial</vt:lpstr>
      <vt:lpstr>Calibri</vt:lpstr>
      <vt:lpstr>Cambria Math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Random Variables</vt:lpstr>
      <vt:lpstr>Random Variables</vt:lpstr>
      <vt:lpstr>Random Variables</vt:lpstr>
      <vt:lpstr>Binomial Probability</vt:lpstr>
      <vt:lpstr>Binomial Probability</vt:lpstr>
      <vt:lpstr>Binomial Probability</vt:lpstr>
      <vt:lpstr>Binomial Probability</vt:lpstr>
      <vt:lpstr>Binomial Probability</vt:lpstr>
      <vt:lpstr>Hypergeometric</vt:lpstr>
      <vt:lpstr>Hypergeometric</vt:lpstr>
      <vt:lpstr>Poisson</vt:lpstr>
      <vt:lpstr>Questions?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Questions?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Questions?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557</cp:revision>
  <dcterms:created xsi:type="dcterms:W3CDTF">2012-09-06T22:30:26Z</dcterms:created>
  <dcterms:modified xsi:type="dcterms:W3CDTF">2023-02-22T06:36:52Z</dcterms:modified>
</cp:coreProperties>
</file>