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1"/>
  </p:handoutMasterIdLst>
  <p:sldIdLst>
    <p:sldId id="256" r:id="rId2"/>
    <p:sldId id="437" r:id="rId3"/>
    <p:sldId id="1757" r:id="rId4"/>
    <p:sldId id="1461" r:id="rId5"/>
    <p:sldId id="1247" r:id="rId6"/>
    <p:sldId id="1400" r:id="rId7"/>
    <p:sldId id="1183" r:id="rId8"/>
    <p:sldId id="1401" r:id="rId9"/>
    <p:sldId id="1412" r:id="rId10"/>
    <p:sldId id="1402" r:id="rId11"/>
    <p:sldId id="1178" r:id="rId12"/>
    <p:sldId id="1223" r:id="rId13"/>
    <p:sldId id="1457" r:id="rId14"/>
    <p:sldId id="3000" r:id="rId15"/>
    <p:sldId id="1416" r:id="rId16"/>
    <p:sldId id="1420" r:id="rId17"/>
    <p:sldId id="1421" r:id="rId18"/>
    <p:sldId id="1636" r:id="rId19"/>
    <p:sldId id="1639" r:id="rId20"/>
    <p:sldId id="1640" r:id="rId21"/>
    <p:sldId id="1543" r:id="rId22"/>
    <p:sldId id="3027" r:id="rId23"/>
    <p:sldId id="3028" r:id="rId24"/>
    <p:sldId id="3029" r:id="rId25"/>
    <p:sldId id="3030" r:id="rId26"/>
    <p:sldId id="3031" r:id="rId27"/>
    <p:sldId id="3032" r:id="rId28"/>
    <p:sldId id="3033" r:id="rId29"/>
    <p:sldId id="3034" r:id="rId30"/>
    <p:sldId id="3047" r:id="rId31"/>
    <p:sldId id="3048" r:id="rId32"/>
    <p:sldId id="3054" r:id="rId33"/>
    <p:sldId id="3049" r:id="rId34"/>
    <p:sldId id="3050" r:id="rId35"/>
    <p:sldId id="3051" r:id="rId36"/>
    <p:sldId id="3052" r:id="rId37"/>
    <p:sldId id="3053" r:id="rId38"/>
    <p:sldId id="3056" r:id="rId39"/>
    <p:sldId id="3055" r:id="rId40"/>
    <p:sldId id="3057" r:id="rId41"/>
    <p:sldId id="3058" r:id="rId42"/>
    <p:sldId id="3059" r:id="rId43"/>
    <p:sldId id="3026" r:id="rId44"/>
    <p:sldId id="1660" r:id="rId45"/>
    <p:sldId id="1661" r:id="rId46"/>
    <p:sldId id="1662" r:id="rId47"/>
    <p:sldId id="1663" r:id="rId48"/>
    <p:sldId id="1664" r:id="rId49"/>
    <p:sldId id="1665" r:id="rId50"/>
    <p:sldId id="1666" r:id="rId51"/>
    <p:sldId id="1667" r:id="rId52"/>
    <p:sldId id="1668" r:id="rId53"/>
    <p:sldId id="3017" r:id="rId54"/>
    <p:sldId id="1669" r:id="rId55"/>
    <p:sldId id="1670" r:id="rId56"/>
    <p:sldId id="3018" r:id="rId57"/>
    <p:sldId id="3019" r:id="rId58"/>
    <p:sldId id="1671" r:id="rId59"/>
    <p:sldId id="3039" r:id="rId60"/>
    <p:sldId id="1672" r:id="rId61"/>
    <p:sldId id="3020" r:id="rId62"/>
    <p:sldId id="3021" r:id="rId63"/>
    <p:sldId id="3025" r:id="rId64"/>
    <p:sldId id="3024" r:id="rId65"/>
    <p:sldId id="1673" r:id="rId66"/>
    <p:sldId id="1674" r:id="rId67"/>
    <p:sldId id="1675" r:id="rId68"/>
    <p:sldId id="1676" r:id="rId69"/>
    <p:sldId id="1677" r:id="rId70"/>
    <p:sldId id="1678" r:id="rId71"/>
    <p:sldId id="1679" r:id="rId72"/>
    <p:sldId id="3060" r:id="rId73"/>
    <p:sldId id="1680" r:id="rId74"/>
    <p:sldId id="1681" r:id="rId75"/>
    <p:sldId id="1682" r:id="rId76"/>
    <p:sldId id="1683" r:id="rId77"/>
    <p:sldId id="1684" r:id="rId78"/>
    <p:sldId id="1685" r:id="rId79"/>
    <p:sldId id="1686" r:id="rId80"/>
    <p:sldId id="1687" r:id="rId81"/>
    <p:sldId id="1688" r:id="rId82"/>
    <p:sldId id="1689" r:id="rId83"/>
    <p:sldId id="1690" r:id="rId84"/>
    <p:sldId id="1691" r:id="rId85"/>
    <p:sldId id="1692" r:id="rId86"/>
    <p:sldId id="3022" r:id="rId87"/>
    <p:sldId id="1693" r:id="rId88"/>
    <p:sldId id="1694" r:id="rId89"/>
    <p:sldId id="1695" r:id="rId90"/>
    <p:sldId id="1696" r:id="rId91"/>
    <p:sldId id="1697" r:id="rId92"/>
    <p:sldId id="1698" r:id="rId93"/>
    <p:sldId id="1699" r:id="rId94"/>
    <p:sldId id="1700" r:id="rId95"/>
    <p:sldId id="1701" r:id="rId96"/>
    <p:sldId id="1702" r:id="rId97"/>
    <p:sldId id="1703" r:id="rId98"/>
    <p:sldId id="1704" r:id="rId99"/>
    <p:sldId id="1705" r:id="rId100"/>
    <p:sldId id="3040" r:id="rId101"/>
    <p:sldId id="3041" r:id="rId102"/>
    <p:sldId id="3042" r:id="rId103"/>
    <p:sldId id="1706" r:id="rId104"/>
    <p:sldId id="3061" r:id="rId105"/>
    <p:sldId id="3062" r:id="rId106"/>
    <p:sldId id="3043" r:id="rId107"/>
    <p:sldId id="3023" r:id="rId108"/>
    <p:sldId id="1707" r:id="rId109"/>
    <p:sldId id="1708" r:id="rId110"/>
    <p:sldId id="1709" r:id="rId111"/>
    <p:sldId id="1710" r:id="rId112"/>
    <p:sldId id="1711" r:id="rId113"/>
    <p:sldId id="1712" r:id="rId114"/>
    <p:sldId id="1713" r:id="rId115"/>
    <p:sldId id="1714" r:id="rId116"/>
    <p:sldId id="1715" r:id="rId117"/>
    <p:sldId id="1716" r:id="rId118"/>
    <p:sldId id="1717" r:id="rId119"/>
    <p:sldId id="3044" r:id="rId120"/>
    <p:sldId id="1718" r:id="rId121"/>
    <p:sldId id="1719" r:id="rId122"/>
    <p:sldId id="1720" r:id="rId123"/>
    <p:sldId id="1721" r:id="rId124"/>
    <p:sldId id="1722" r:id="rId125"/>
    <p:sldId id="1723" r:id="rId126"/>
    <p:sldId id="1724" r:id="rId127"/>
    <p:sldId id="1725" r:id="rId128"/>
    <p:sldId id="1726" r:id="rId129"/>
    <p:sldId id="1727" r:id="rId130"/>
    <p:sldId id="1728" r:id="rId131"/>
    <p:sldId id="1729" r:id="rId132"/>
    <p:sldId id="1730" r:id="rId133"/>
    <p:sldId id="1731" r:id="rId134"/>
    <p:sldId id="1732" r:id="rId135"/>
    <p:sldId id="1733" r:id="rId136"/>
    <p:sldId id="1734" r:id="rId137"/>
    <p:sldId id="1735" r:id="rId138"/>
    <p:sldId id="1736" r:id="rId139"/>
    <p:sldId id="1737" r:id="rId140"/>
    <p:sldId id="1738" r:id="rId141"/>
    <p:sldId id="1739" r:id="rId142"/>
    <p:sldId id="1740" r:id="rId143"/>
    <p:sldId id="1741" r:id="rId144"/>
    <p:sldId id="1742" r:id="rId145"/>
    <p:sldId id="1743" r:id="rId146"/>
    <p:sldId id="1744" r:id="rId147"/>
    <p:sldId id="1749" r:id="rId148"/>
    <p:sldId id="2864" r:id="rId149"/>
    <p:sldId id="3046" r:id="rId1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67F030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 autoAdjust="0"/>
    <p:restoredTop sz="95749" autoAdjust="0"/>
  </p:normalViewPr>
  <p:slideViewPr>
    <p:cSldViewPr>
      <p:cViewPr varScale="1">
        <p:scale>
          <a:sx n="90" d="100"/>
          <a:sy n="90" d="100"/>
        </p:scale>
        <p:origin x="9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52E58-8B08-4F56-9976-87F61019E6BD}" type="datetimeFigureOut">
              <a:rPr lang="en-US"/>
              <a:pPr>
                <a:defRPr/>
              </a:pPr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649CDE-DE52-4DA1-9794-C9A120E2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4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6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12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5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14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80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40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13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6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5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819FE5-4ECE-49DA-A563-460FEFB0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3"/>
          <a:stretch/>
        </p:blipFill>
        <p:spPr>
          <a:xfrm>
            <a:off x="0" y="-1"/>
            <a:ext cx="9157588" cy="686915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B4F1663-7F19-4E08-95D5-5B6D9759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067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Welcome to</a:t>
            </a:r>
            <a:r>
              <a:rPr lang="en-US" altLang="en-US" sz="6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Unit 5 Part 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5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 dirty="0">
                <a:solidFill>
                  <a:srgbClr val="FFC000"/>
                </a:solidFill>
              </a:rPr>
              <a:t>MATH366 Probability and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6F34-0EEF-430A-A694-21778941F272}"/>
              </a:ext>
            </a:extLst>
          </p:cNvPr>
          <p:cNvSpPr txBox="1"/>
          <p:nvPr/>
        </p:nvSpPr>
        <p:spPr>
          <a:xfrm>
            <a:off x="0" y="6608802"/>
            <a:ext cx="9157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https://online.stanford.edu/sites/default/files/styles/figure_default/public/2018-04/theory-of-probability_stats116.jpg?itok=ms4fRMO-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complement</a:t>
            </a:r>
            <a:r>
              <a:rPr lang="en-US" dirty="0"/>
              <a:t> of an outcome is all outcomes that are not favorable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Called 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(pronounced “P prime") </a:t>
            </a:r>
            <a:r>
              <a:rPr lang="en-US" sz="2000" dirty="0"/>
              <a:t>	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= 1 – P   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or  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= 100% – 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285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6BC7-D287-402C-9B08-1904BBAA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TI Calculators: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F674-FE3E-4A4D-973F-239B21ED0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ncr</a:t>
            </a:r>
            <a:r>
              <a:rPr lang="en-US" dirty="0"/>
              <a:t>(5,3)</a:t>
            </a:r>
          </a:p>
        </p:txBody>
      </p:sp>
    </p:spTree>
    <p:extLst>
      <p:ext uri="{BB962C8B-B14F-4D97-AF65-F5344CB8AC3E}">
        <p14:creationId xmlns:p14="http://schemas.microsoft.com/office/powerpoint/2010/main" val="7628778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6BC7-D287-402C-9B08-1904BBAA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WolframAlpha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F674-FE3E-4A4D-973F-239B21ED0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combination(5,3)</a:t>
            </a:r>
          </a:p>
          <a:p>
            <a:r>
              <a:rPr lang="en-US" dirty="0"/>
              <a:t>Or</a:t>
            </a:r>
          </a:p>
          <a:p>
            <a:r>
              <a:rPr lang="en-US" dirty="0" err="1"/>
              <a:t>ncr</a:t>
            </a:r>
            <a:r>
              <a:rPr lang="en-US" dirty="0"/>
              <a:t>(5,3)</a:t>
            </a:r>
          </a:p>
        </p:txBody>
      </p:sp>
    </p:spTree>
    <p:extLst>
      <p:ext uri="{BB962C8B-B14F-4D97-AF65-F5344CB8AC3E}">
        <p14:creationId xmlns:p14="http://schemas.microsoft.com/office/powerpoint/2010/main" val="1795905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6BC7-D287-402C-9B08-1904BBAA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Symbolab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F674-FE3E-4A4D-973F-239B21ED0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ncr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3460662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Try:     </a:t>
            </a:r>
            <a:r>
              <a:rPr lang="en-US" baseline="-25000" dirty="0"/>
              <a:t>8</a:t>
            </a: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      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en-US" baseline="-25000" dirty="0"/>
              <a:t>0         12</a:t>
            </a:r>
            <a:r>
              <a:rPr lang="en-US" dirty="0"/>
              <a:t>C</a:t>
            </a:r>
            <a:r>
              <a:rPr lang="en-US" baseline="-25000" dirty="0"/>
              <a:t>10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804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Try:     </a:t>
            </a:r>
            <a:r>
              <a:rPr lang="en-US" baseline="-25000" dirty="0"/>
              <a:t>8</a:t>
            </a: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      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en-US" baseline="-25000" dirty="0"/>
              <a:t>0         12</a:t>
            </a:r>
            <a:r>
              <a:rPr lang="en-US" dirty="0"/>
              <a:t>C</a:t>
            </a:r>
            <a:r>
              <a:rPr lang="en-US" baseline="-25000" dirty="0"/>
              <a:t>10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rgbClr val="FFFF00"/>
                </a:solidFill>
              </a:rPr>
              <a:t>56				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869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Try:     </a:t>
            </a:r>
            <a:r>
              <a:rPr lang="en-US" baseline="-25000" dirty="0"/>
              <a:t>8</a:t>
            </a: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      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en-US" baseline="-25000" dirty="0"/>
              <a:t>0         12</a:t>
            </a:r>
            <a:r>
              <a:rPr lang="en-US" dirty="0"/>
              <a:t>C</a:t>
            </a:r>
            <a:r>
              <a:rPr lang="en-US" baseline="-25000" dirty="0"/>
              <a:t>10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rgbClr val="FFFF00"/>
                </a:solidFill>
              </a:rPr>
              <a:t>56		1		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576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Try:     </a:t>
            </a:r>
            <a:r>
              <a:rPr lang="en-US" baseline="-25000" dirty="0"/>
              <a:t>8</a:t>
            </a: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      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en-US" baseline="-25000" dirty="0"/>
              <a:t>0         12</a:t>
            </a:r>
            <a:r>
              <a:rPr lang="en-US" dirty="0"/>
              <a:t>C</a:t>
            </a:r>
            <a:r>
              <a:rPr lang="en-US" baseline="-25000" dirty="0"/>
              <a:t>10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rgbClr val="FFFF00"/>
                </a:solidFill>
              </a:rPr>
              <a:t>56		1		   66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939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8EFA37-F7A9-4EB4-9A7B-427C3C8EC6EF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63911107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order IS important in selecting your subgroup?</a:t>
            </a:r>
          </a:p>
        </p:txBody>
      </p:sp>
    </p:spTree>
    <p:extLst>
      <p:ext uri="{BB962C8B-B14F-4D97-AF65-F5344CB8AC3E}">
        <p14:creationId xmlns:p14="http://schemas.microsoft.com/office/powerpoint/2010/main" val="35819052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If you have 5 club members, how many ways can you pick a President, VP and Treasurer?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Amy Bob Carlos Dawn Ed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Combinatorics</a:t>
            </a:r>
          </a:p>
        </p:txBody>
      </p:sp>
    </p:spTree>
    <p:extLst>
      <p:ext uri="{BB962C8B-B14F-4D97-AF65-F5344CB8AC3E}">
        <p14:creationId xmlns:p14="http://schemas.microsoft.com/office/powerpoint/2010/main" val="91070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  <a:endParaRPr lang="en-US" alt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Mutually exclusive </a:t>
            </a:r>
            <a:r>
              <a:rPr lang="en-US" altLang="en-US" dirty="0">
                <a:latin typeface="Comic Sans MS" pitchFamily="66" charset="0"/>
              </a:rPr>
              <a:t>outcomes: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event A occurs then 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event B cannot occur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r>
              <a:rPr lang="en-US" dirty="0"/>
              <a:t>Ex: if you have a “H” then you can’t have a “T”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59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Example: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dirty="0"/>
              <a:t>	P: 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	VP: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/>
              <a:t>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/>
              <a:t>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/>
              <a:t>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>
              <a:defRPr/>
            </a:pPr>
            <a:r>
              <a:rPr lang="en-US" dirty="0"/>
              <a:t>	T: 	whichever you didn’t pick </a:t>
            </a:r>
          </a:p>
          <a:p>
            <a:pPr>
              <a:defRPr/>
            </a:pPr>
            <a:r>
              <a:rPr lang="en-US" dirty="0"/>
              <a:t>    	      for VP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413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This is going to be a REALLY hard one to do by making a list!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88220"/>
            <a:ext cx="5943600" cy="44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1919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228600"/>
          <a:ext cx="6096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Pres</a:t>
                      </a:r>
                      <a:endParaRPr lang="en-US" sz="24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VP</a:t>
                      </a: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Treas</a:t>
                      </a:r>
                      <a:endParaRPr lang="en-US" sz="24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6172200"/>
            <a:ext cx="8229600" cy="533400"/>
          </a:xfrm>
        </p:spPr>
        <p:txBody>
          <a:bodyPr/>
          <a:lstStyle/>
          <a:p>
            <a:r>
              <a:rPr lang="en-US" sz="3300" dirty="0"/>
              <a:t>And that’s just with Amy as president!</a:t>
            </a:r>
          </a:p>
        </p:txBody>
      </p:sp>
    </p:spTree>
    <p:extLst>
      <p:ext uri="{BB962C8B-B14F-4D97-AF65-F5344CB8AC3E}">
        <p14:creationId xmlns:p14="http://schemas.microsoft.com/office/powerpoint/2010/main" val="11143963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call this “</a:t>
            </a:r>
            <a:r>
              <a:rPr lang="en-US" dirty="0">
                <a:solidFill>
                  <a:srgbClr val="FFC000"/>
                </a:solidFill>
              </a:rPr>
              <a:t>permutations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an arrangement of items such that:</a:t>
            </a:r>
          </a:p>
          <a:p>
            <a:pPr>
              <a:spcBef>
                <a:spcPts val="0"/>
              </a:spcBef>
            </a:pPr>
            <a:r>
              <a:rPr lang="en-US" dirty="0"/>
              <a:t>	no item is used more than </a:t>
            </a:r>
          </a:p>
          <a:p>
            <a:pPr>
              <a:spcBef>
                <a:spcPts val="0"/>
              </a:spcBef>
            </a:pPr>
            <a:r>
              <a:rPr lang="en-US" dirty="0"/>
              <a:t>		once</a:t>
            </a:r>
          </a:p>
          <a:p>
            <a:pPr>
              <a:spcBef>
                <a:spcPts val="0"/>
              </a:spcBef>
            </a:pPr>
            <a:r>
              <a:rPr lang="en-US" dirty="0"/>
              <a:t>	the order DOES make a </a:t>
            </a:r>
          </a:p>
          <a:p>
            <a:pPr>
              <a:spcBef>
                <a:spcPts val="0"/>
              </a:spcBef>
            </a:pPr>
            <a:r>
              <a:rPr lang="en-US" dirty="0"/>
              <a:t>		difference</a:t>
            </a:r>
          </a:p>
        </p:txBody>
      </p:sp>
    </p:spTree>
    <p:extLst>
      <p:ext uri="{BB962C8B-B14F-4D97-AF65-F5344CB8AC3E}">
        <p14:creationId xmlns:p14="http://schemas.microsoft.com/office/powerpoint/2010/main" val="279878873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# of permutations of n things taken r at a time:</a:t>
                </a:r>
              </a:p>
              <a:p>
                <a:endParaRPr lang="en-US" sz="2000" dirty="0"/>
              </a:p>
              <a:p>
                <a:pPr algn="ctr"/>
                <a:r>
                  <a:rPr lang="en-US" baseline="-25000" dirty="0"/>
                  <a:t>n </a:t>
                </a:r>
                <a:r>
                  <a:rPr lang="en-US" dirty="0"/>
                  <a:t>P</a:t>
                </a:r>
                <a:r>
                  <a:rPr lang="en-US" baseline="-25000" dirty="0"/>
                  <a:t> r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Combinatorics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CE52E2-1989-43F7-B31D-22FE1578C559}"/>
                  </a:ext>
                </a:extLst>
              </p:cNvPr>
              <p:cNvSpPr txBox="1"/>
              <p:nvPr/>
            </p:nvSpPr>
            <p:spPr>
              <a:xfrm>
                <a:off x="4130040" y="5943600"/>
                <a:ext cx="4572000" cy="628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aseline="-25000" dirty="0"/>
                  <a:t>n </a:t>
                </a:r>
                <a:r>
                  <a:rPr lang="en-US" dirty="0"/>
                  <a:t>C</a:t>
                </a:r>
                <a:r>
                  <a:rPr lang="en-US" baseline="-25000" dirty="0"/>
                  <a:t> r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CE52E2-1989-43F7-B31D-22FE1578C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040" y="5943600"/>
                <a:ext cx="4572000" cy="628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7918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For our club members:</a:t>
                </a:r>
              </a:p>
              <a:p>
                <a:endParaRPr lang="en-US" sz="2000" dirty="0"/>
              </a:p>
              <a:p>
                <a:pPr algn="ctr"/>
                <a:r>
                  <a:rPr lang="en-US" baseline="-25000" dirty="0"/>
                  <a:t>5</a:t>
                </a:r>
                <a:r>
                  <a:rPr lang="en-US" dirty="0"/>
                  <a:t>P</a:t>
                </a:r>
                <a:r>
                  <a:rPr lang="en-US" baseline="-25000" dirty="0"/>
                  <a:t>3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1684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For our club members:</a:t>
                </a:r>
              </a:p>
              <a:p>
                <a:endParaRPr lang="en-US" sz="2000" dirty="0"/>
              </a:p>
              <a:p>
                <a:pPr algn="ctr"/>
                <a:r>
                  <a:rPr lang="en-US" baseline="-25000" dirty="0"/>
                  <a:t>5</a:t>
                </a:r>
                <a:r>
                  <a:rPr lang="en-US" dirty="0"/>
                  <a:t>P</a:t>
                </a:r>
                <a:r>
                  <a:rPr lang="en-US" baseline="-25000" dirty="0"/>
                  <a:t>3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60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61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this in Excel!</a:t>
            </a:r>
          </a:p>
          <a:p>
            <a:endParaRPr lang="en-US" sz="2000" dirty="0"/>
          </a:p>
          <a:p>
            <a:r>
              <a:rPr lang="en-US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is: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permut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n,r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 you get 60?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5419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Try: </a:t>
            </a:r>
          </a:p>
          <a:p>
            <a:r>
              <a:rPr lang="en-US" baseline="-25000" dirty="0"/>
              <a:t>  8</a:t>
            </a:r>
            <a:r>
              <a:rPr lang="en-US" dirty="0"/>
              <a:t>P</a:t>
            </a:r>
            <a:r>
              <a:rPr lang="en-US" baseline="-25000" dirty="0"/>
              <a:t>5</a:t>
            </a:r>
            <a:r>
              <a:rPr lang="en-US" dirty="0"/>
              <a:t>      </a:t>
            </a:r>
            <a:r>
              <a:rPr lang="en-US" baseline="-25000" dirty="0"/>
              <a:t>4</a:t>
            </a:r>
            <a:r>
              <a:rPr lang="en-US" dirty="0"/>
              <a:t>P</a:t>
            </a:r>
            <a:r>
              <a:rPr lang="en-US" baseline="-25000" dirty="0"/>
              <a:t>0           12</a:t>
            </a:r>
            <a:r>
              <a:rPr lang="en-US" dirty="0"/>
              <a:t>P</a:t>
            </a:r>
            <a:r>
              <a:rPr lang="en-US" baseline="-25000" dirty="0"/>
              <a:t>10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891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Try: </a:t>
            </a:r>
          </a:p>
          <a:p>
            <a:r>
              <a:rPr lang="en-US" baseline="-25000" dirty="0"/>
              <a:t>  8</a:t>
            </a:r>
            <a:r>
              <a:rPr lang="en-US" dirty="0"/>
              <a:t>P</a:t>
            </a:r>
            <a:r>
              <a:rPr lang="en-US" baseline="-25000" dirty="0"/>
              <a:t>5</a:t>
            </a:r>
            <a:r>
              <a:rPr lang="en-US" dirty="0"/>
              <a:t>      </a:t>
            </a:r>
            <a:r>
              <a:rPr lang="en-US" baseline="-25000" dirty="0"/>
              <a:t>4</a:t>
            </a:r>
            <a:r>
              <a:rPr lang="en-US" dirty="0"/>
              <a:t>P</a:t>
            </a:r>
            <a:r>
              <a:rPr lang="en-US" baseline="-25000" dirty="0"/>
              <a:t>0           12</a:t>
            </a:r>
            <a:r>
              <a:rPr lang="en-US" dirty="0"/>
              <a:t>P</a:t>
            </a:r>
            <a:r>
              <a:rPr lang="en-US" baseline="-25000" dirty="0"/>
              <a:t>10</a:t>
            </a:r>
          </a:p>
          <a:p>
            <a:r>
              <a:rPr lang="en-US" dirty="0">
                <a:solidFill>
                  <a:srgbClr val="FFFF00"/>
                </a:solidFill>
              </a:rPr>
              <a:t>6720	   1	239,500,800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4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two categories are “mutually exclusive”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you 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add</a:t>
            </a:r>
            <a:r>
              <a:rPr lang="en-US" altLang="en-US" dirty="0">
                <a:latin typeface="Comic Sans MS" pitchFamily="66" charset="0"/>
              </a:rPr>
              <a:t> their probabilities to get the probability of one OR the other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This is called the </a:t>
            </a:r>
          </a:p>
          <a:p>
            <a:pPr algn="ctr" eaLnBrk="1" hangingPunct="1"/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Addition Rule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3729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problems:</a:t>
            </a:r>
          </a:p>
          <a:p>
            <a:endParaRPr lang="en-US" sz="2000" dirty="0"/>
          </a:p>
          <a:p>
            <a:r>
              <a:rPr lang="en-US" dirty="0"/>
              <a:t>Try to figure out if order is important or not</a:t>
            </a:r>
          </a:p>
          <a:p>
            <a:endParaRPr lang="en-US" sz="2000" dirty="0"/>
          </a:p>
          <a:p>
            <a:r>
              <a:rPr lang="en-US" dirty="0"/>
              <a:t>Usually, it’s not, so it’s </a:t>
            </a:r>
            <a:r>
              <a:rPr lang="en-US" dirty="0">
                <a:solidFill>
                  <a:schemeClr val="tx1"/>
                </a:solidFill>
              </a:rPr>
              <a:t>combinations</a:t>
            </a:r>
          </a:p>
          <a:p>
            <a:endParaRPr lang="en-US" sz="2000" dirty="0"/>
          </a:p>
          <a:p>
            <a:r>
              <a:rPr lang="en-US" dirty="0"/>
              <a:t>If it is, it’s </a:t>
            </a:r>
            <a:r>
              <a:rPr lang="en-US" dirty="0">
                <a:solidFill>
                  <a:schemeClr val="tx1"/>
                </a:solidFill>
              </a:rPr>
              <a:t>permutations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Combinatorics</a:t>
            </a:r>
          </a:p>
        </p:txBody>
      </p:sp>
    </p:spTree>
    <p:extLst>
      <p:ext uri="{BB962C8B-B14F-4D97-AF65-F5344CB8AC3E}">
        <p14:creationId xmlns:p14="http://schemas.microsoft.com/office/powerpoint/2010/main" val="35827904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4576FB-F504-4E58-B470-E505DA612F99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8780795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Colorado Powerball, you choose 5 from 69 numbers and then 1 from 26 for the Powerball </a:t>
            </a:r>
          </a:p>
        </p:txBody>
      </p:sp>
    </p:spTree>
    <p:extLst>
      <p:ext uri="{BB962C8B-B14F-4D97-AF65-F5344CB8AC3E}">
        <p14:creationId xmlns:p14="http://schemas.microsoft.com/office/powerpoint/2010/main" val="245935910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you are selecting 5 out of 69 and 1 out of 26, it is combinatorics!</a:t>
            </a:r>
          </a:p>
        </p:txBody>
      </p:sp>
    </p:spTree>
    <p:extLst>
      <p:ext uri="{BB962C8B-B14F-4D97-AF65-F5344CB8AC3E}">
        <p14:creationId xmlns:p14="http://schemas.microsoft.com/office/powerpoint/2010/main" val="39845783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8579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</a:t>
            </a:r>
          </a:p>
          <a:p>
            <a:pPr>
              <a:spcBef>
                <a:spcPts val="960"/>
              </a:spcBef>
            </a:pPr>
            <a:r>
              <a:rPr lang="en-US" dirty="0"/>
              <a:t>To do this, you have to pick all five numbers correctly and you also have to pick the Powerball number correctly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486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</a:t>
            </a:r>
          </a:p>
          <a:p>
            <a:pPr>
              <a:spcBef>
                <a:spcPts val="960"/>
              </a:spcBef>
            </a:pPr>
            <a:r>
              <a:rPr lang="en-US" dirty="0"/>
              <a:t>Is order important?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01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</a:t>
            </a:r>
          </a:p>
          <a:p>
            <a:pPr>
              <a:spcBef>
                <a:spcPts val="960"/>
              </a:spcBef>
            </a:pPr>
            <a:r>
              <a:rPr lang="en-US" dirty="0"/>
              <a:t>Is order important? </a:t>
            </a:r>
            <a:r>
              <a:rPr lang="en-US" dirty="0">
                <a:solidFill>
                  <a:srgbClr val="FFFF00"/>
                </a:solidFill>
              </a:rPr>
              <a:t>Nope</a:t>
            </a:r>
          </a:p>
          <a:p>
            <a:pPr>
              <a:spcBef>
                <a:spcPts val="960"/>
              </a:spcBef>
            </a:pPr>
            <a:r>
              <a:rPr lang="en-US" dirty="0"/>
              <a:t>so we will use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247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</a:t>
            </a:r>
          </a:p>
          <a:p>
            <a:pPr>
              <a:spcBef>
                <a:spcPts val="960"/>
              </a:spcBef>
            </a:pPr>
            <a:r>
              <a:rPr lang="en-US" dirty="0"/>
              <a:t>Is order important? </a:t>
            </a:r>
            <a:r>
              <a:rPr lang="en-US" dirty="0">
                <a:solidFill>
                  <a:srgbClr val="FFFF00"/>
                </a:solidFill>
              </a:rPr>
              <a:t>Nope</a:t>
            </a:r>
          </a:p>
          <a:p>
            <a:pPr>
              <a:spcBef>
                <a:spcPts val="960"/>
              </a:spcBef>
            </a:pPr>
            <a:r>
              <a:rPr lang="en-US" dirty="0"/>
              <a:t>so we will use </a:t>
            </a:r>
            <a:r>
              <a:rPr lang="en-US" dirty="0">
                <a:solidFill>
                  <a:srgbClr val="FFFF00"/>
                </a:solidFill>
              </a:rPr>
              <a:t>combinations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7319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What is the number of possible outcomes (the denominator)?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2E410-7F22-495B-B663-347B4182A944}"/>
              </a:ext>
            </a:extLst>
          </p:cNvPr>
          <p:cNvSpPr txBox="1"/>
          <p:nvPr/>
        </p:nvSpPr>
        <p:spPr>
          <a:xfrm>
            <a:off x="4572000" y="6015335"/>
            <a:ext cx="4577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Colorado Powerball, you choose 5 from 69 numbers and then 1 from 26 for the Powerball</a:t>
            </a:r>
          </a:p>
        </p:txBody>
      </p:sp>
    </p:spTree>
    <p:extLst>
      <p:ext uri="{BB962C8B-B14F-4D97-AF65-F5344CB8AC3E}">
        <p14:creationId xmlns:p14="http://schemas.microsoft.com/office/powerpoint/2010/main" val="168785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two categories are “mutually exclusive”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you add their probabilities to get the probability of one OR the other</a:t>
            </a:r>
          </a:p>
          <a:p>
            <a:pPr algn="ctr" eaLnBrk="1" hangingPunct="1"/>
            <a:r>
              <a:rPr lang="en-US" dirty="0"/>
              <a:t>P(either) = P(one) + P(other)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0510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How many ways are there to pick the five numbers?</a:t>
            </a:r>
          </a:p>
          <a:p>
            <a:pPr>
              <a:spcBef>
                <a:spcPts val="96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5BDE9-9777-483F-8EA7-EB77B6B5FDA5}"/>
              </a:ext>
            </a:extLst>
          </p:cNvPr>
          <p:cNvSpPr txBox="1"/>
          <p:nvPr/>
        </p:nvSpPr>
        <p:spPr>
          <a:xfrm>
            <a:off x="4572000" y="6015335"/>
            <a:ext cx="4577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Colorado Powerball, you choose 5 from 69 numbers and then 1 from 26 for the Powerball</a:t>
            </a:r>
          </a:p>
        </p:txBody>
      </p:sp>
    </p:spTree>
    <p:extLst>
      <p:ext uri="{BB962C8B-B14F-4D97-AF65-F5344CB8AC3E}">
        <p14:creationId xmlns:p14="http://schemas.microsoft.com/office/powerpoint/2010/main" val="392853608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How many ways are there to pick the five numbers?</a:t>
            </a:r>
          </a:p>
          <a:p>
            <a:pPr>
              <a:spcBef>
                <a:spcPts val="960"/>
              </a:spcBef>
            </a:pPr>
            <a:r>
              <a:rPr lang="en-US" baseline="-25000" dirty="0"/>
              <a:t>69</a:t>
            </a: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 = 69!/(5! * (69-5)!) = </a:t>
            </a:r>
            <a:r>
              <a:rPr lang="en-US" dirty="0">
                <a:solidFill>
                  <a:srgbClr val="FFFF00"/>
                </a:solidFill>
              </a:rPr>
              <a:t>11,238,513</a:t>
            </a:r>
          </a:p>
          <a:p>
            <a:pPr>
              <a:spcBef>
                <a:spcPts val="96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A07C9-4288-4289-81BB-23DB577C36F9}"/>
              </a:ext>
            </a:extLst>
          </p:cNvPr>
          <p:cNvSpPr txBox="1"/>
          <p:nvPr/>
        </p:nvSpPr>
        <p:spPr>
          <a:xfrm>
            <a:off x="4572000" y="6015335"/>
            <a:ext cx="4577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Colorado Powerball, you choose 5 from 69 numbers and then 1 from 26 for the Powerball</a:t>
            </a:r>
          </a:p>
        </p:txBody>
      </p:sp>
    </p:spTree>
    <p:extLst>
      <p:ext uri="{BB962C8B-B14F-4D97-AF65-F5344CB8AC3E}">
        <p14:creationId xmlns:p14="http://schemas.microsoft.com/office/powerpoint/2010/main" val="407973152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How many ways are there to pick the Powerball?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97301-F92D-4BC0-8827-762E6DDFEF41}"/>
              </a:ext>
            </a:extLst>
          </p:cNvPr>
          <p:cNvSpPr txBox="1"/>
          <p:nvPr/>
        </p:nvSpPr>
        <p:spPr>
          <a:xfrm>
            <a:off x="4572000" y="6015335"/>
            <a:ext cx="4577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Colorado Powerball, you choose 5 from 69 numbers and then 1 from 26 for the Powerball</a:t>
            </a:r>
          </a:p>
        </p:txBody>
      </p:sp>
    </p:spTree>
    <p:extLst>
      <p:ext uri="{BB962C8B-B14F-4D97-AF65-F5344CB8AC3E}">
        <p14:creationId xmlns:p14="http://schemas.microsoft.com/office/powerpoint/2010/main" val="162920137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How many ways are there to pick the Powerball?</a:t>
            </a:r>
          </a:p>
          <a:p>
            <a:pPr>
              <a:spcBef>
                <a:spcPts val="960"/>
              </a:spcBef>
            </a:pPr>
            <a:r>
              <a:rPr lang="en-US" baseline="-25000" dirty="0">
                <a:solidFill>
                  <a:srgbClr val="FFFF00"/>
                </a:solidFill>
              </a:rPr>
              <a:t>26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= 26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6C57F-D3F1-483C-B50E-D9D4BDA6E3BC}"/>
              </a:ext>
            </a:extLst>
          </p:cNvPr>
          <p:cNvSpPr txBox="1"/>
          <p:nvPr/>
        </p:nvSpPr>
        <p:spPr>
          <a:xfrm>
            <a:off x="4572000" y="6015335"/>
            <a:ext cx="4577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Colorado Powerball, you choose 5 from 69 numbers and then 1 from 26 for the Powerball</a:t>
            </a:r>
          </a:p>
        </p:txBody>
      </p:sp>
    </p:spTree>
    <p:extLst>
      <p:ext uri="{BB962C8B-B14F-4D97-AF65-F5344CB8AC3E}">
        <p14:creationId xmlns:p14="http://schemas.microsoft.com/office/powerpoint/2010/main" val="317747902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What is the number of possible outcomes (the denominator)?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768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What is the number of possible outcomes (the denominator)? </a:t>
            </a:r>
          </a:p>
          <a:p>
            <a:pPr>
              <a:spcBef>
                <a:spcPts val="960"/>
              </a:spcBef>
            </a:pPr>
            <a:r>
              <a:rPr lang="en-US" dirty="0"/>
              <a:t>11,238,513 * 26 = </a:t>
            </a:r>
            <a:r>
              <a:rPr lang="en-US" dirty="0">
                <a:solidFill>
                  <a:srgbClr val="FFFF00"/>
                </a:solidFill>
              </a:rPr>
              <a:t>292,201,338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6302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Now for the numerator!</a:t>
            </a:r>
          </a:p>
          <a:p>
            <a:pPr>
              <a:spcBef>
                <a:spcPts val="960"/>
              </a:spcBef>
            </a:pPr>
            <a:r>
              <a:rPr lang="en-US" dirty="0"/>
              <a:t>How many ways can you win?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682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Now for the numerator!</a:t>
            </a:r>
          </a:p>
          <a:p>
            <a:pPr>
              <a:spcBef>
                <a:spcPts val="960"/>
              </a:spcBef>
            </a:pPr>
            <a:r>
              <a:rPr lang="en-US" dirty="0"/>
              <a:t>How many ways can you win?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3039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So the probability of winning the top prize is: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0855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/>
              <a:t>So the probability of winning the top prize is:</a:t>
            </a:r>
          </a:p>
          <a:p>
            <a:pPr algn="ctr">
              <a:spcBef>
                <a:spcPts val="960"/>
              </a:spcBef>
            </a:pPr>
            <a:r>
              <a:rPr lang="en-US" dirty="0">
                <a:solidFill>
                  <a:srgbClr val="FFFF00"/>
                </a:solidFill>
              </a:rPr>
              <a:t>1/292,201,338</a:t>
            </a:r>
          </a:p>
          <a:p>
            <a:pPr>
              <a:spcBef>
                <a:spcPts val="960"/>
              </a:spcBef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they are not mutually exclusive, you can add them together but then must subtract any overlap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1162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To make it easier to calculate the other prizes, let’s specify more </a:t>
            </a:r>
            <a:r>
              <a:rPr lang="en-US"/>
              <a:t>exactly how </a:t>
            </a:r>
            <a:r>
              <a:rPr lang="en-US" dirty="0"/>
              <a:t>the “1” way of winning happened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2695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Among the 69 numbers, 5 are "winners" and 64 are "losers" </a:t>
            </a:r>
          </a:p>
          <a:p>
            <a:endParaRPr lang="en-US" sz="2000" dirty="0"/>
          </a:p>
          <a:p>
            <a:r>
              <a:rPr lang="en-US" dirty="0"/>
              <a:t>Similarly, among the 26 Powerball numbers, 1 is a "winner" and 25 are "losers"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1816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To pick all five numbers and the Powerball correctly, you must pick 5 out of the 5 winners and 0 out of the 64 losers, and you must pick 1 out of 1 Powerball winners and 0 out of 25 Powerball losers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4997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Or:</a:t>
            </a:r>
          </a:p>
          <a:p>
            <a:r>
              <a:rPr lang="en-US" baseline="-25000" dirty="0"/>
              <a:t>     5</a:t>
            </a: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 * </a:t>
            </a:r>
            <a:r>
              <a:rPr lang="en-US" baseline="-25000" dirty="0"/>
              <a:t>64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 * </a:t>
            </a:r>
            <a:r>
              <a:rPr lang="en-US" baseline="-25000" dirty="0"/>
              <a:t>1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* </a:t>
            </a:r>
            <a:r>
              <a:rPr lang="en-US" baseline="-25000" dirty="0"/>
              <a:t>25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r>
              <a:rPr lang="en-US" dirty="0"/>
              <a:t>          = 1 * 1 * 1 * 1 </a:t>
            </a:r>
          </a:p>
          <a:p>
            <a:r>
              <a:rPr lang="en-US" dirty="0"/>
              <a:t>          = 1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2836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Now we can calculate the probabilities of all of the prizes!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4247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a prize (any prize?)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4125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winning a prize (any prize?) </a:t>
            </a:r>
          </a:p>
          <a:p>
            <a:r>
              <a:rPr lang="en-US" dirty="0">
                <a:solidFill>
                  <a:srgbClr val="FFFF00"/>
                </a:solidFill>
              </a:rPr>
              <a:t>a tad over 4%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7279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700"/>
            <a:ext cx="2667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447800" y="17526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FA1FE-75A3-48B3-BCBC-A6CE9FE045EA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02091281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0D47-95F6-479E-AEEE-4F6B7CC6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81B7-193D-4302-878D-45628B88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studied:</a:t>
            </a:r>
          </a:p>
          <a:p>
            <a:r>
              <a:rPr lang="en-US" dirty="0"/>
              <a:t>	Review of Discrete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		and Conditional Probability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	New: Counting Principles, 			Combinatorics</a:t>
            </a:r>
            <a:r>
              <a:rPr lang="en-US" dirty="0">
                <a:ea typeface="Calibri" panose="020F0502020204030204" pitchFamily="34" charset="0"/>
              </a:rPr>
              <a:t>	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7885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18A3DC-46DD-41B6-8D42-2511B719D8B8}"/>
              </a:ext>
            </a:extLst>
          </p:cNvPr>
          <p:cNvSpPr/>
          <p:nvPr/>
        </p:nvSpPr>
        <p:spPr>
          <a:xfrm>
            <a:off x="7362945" y="6611035"/>
            <a:ext cx="1798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500" dirty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26586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Sequential outcomes – one after the other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    first toss:  H   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    second toss:  T	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    third toss:  T  . . 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one outcome in the sequence does not affect the outcome of the next event in the sequence we can call them “</a:t>
            </a:r>
            <a:r>
              <a:rPr lang="en-US" dirty="0">
                <a:solidFill>
                  <a:srgbClr val="FFC000"/>
                </a:solidFill>
              </a:rPr>
              <a:t>independent outcomes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80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C000"/>
                </a:solidFill>
              </a:rPr>
              <a:t>Multiplication rule</a:t>
            </a:r>
            <a:r>
              <a:rPr lang="en-US" dirty="0"/>
              <a:t> - if you have independent outcomes: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P(one and another) =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			 P(one) * P(another)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3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universe we live in, one event often changes the likelihood of another event happening</a:t>
            </a:r>
          </a:p>
        </p:txBody>
      </p:sp>
    </p:spTree>
    <p:extLst>
      <p:ext uri="{BB962C8B-B14F-4D97-AF65-F5344CB8AC3E}">
        <p14:creationId xmlns:p14="http://schemas.microsoft.com/office/powerpoint/2010/main" val="269663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Notation:</a:t>
            </a:r>
          </a:p>
          <a:p>
            <a:pPr algn="ctr"/>
            <a:r>
              <a:rPr lang="en-US" dirty="0"/>
              <a:t>P(A|B) </a:t>
            </a:r>
          </a:p>
          <a:p>
            <a:r>
              <a:rPr lang="en-US" dirty="0"/>
              <a:t>means:</a:t>
            </a:r>
          </a:p>
          <a:p>
            <a:r>
              <a:rPr lang="en-US" dirty="0"/>
              <a:t>the probability of A given B is true or has already happened</a:t>
            </a:r>
          </a:p>
        </p:txBody>
      </p:sp>
    </p:spTree>
    <p:extLst>
      <p:ext uri="{BB962C8B-B14F-4D97-AF65-F5344CB8AC3E}">
        <p14:creationId xmlns:p14="http://schemas.microsoft.com/office/powerpoint/2010/main" val="289885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r>
              <a:rPr lang="en-US" sz="3500" dirty="0">
                <a:effectLst/>
                <a:ea typeface="Calibri" panose="020F0502020204030204" pitchFamily="34" charset="0"/>
              </a:rPr>
              <a:t>Review of </a:t>
            </a:r>
            <a:r>
              <a:rPr lang="en-US" sz="3600" dirty="0"/>
              <a:t>Discrete Probability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New: Counting Principles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Calibri" panose="020F0502020204030204" pitchFamily="34" charset="0"/>
              </a:rPr>
              <a:t>	  Combinatorics</a:t>
            </a:r>
            <a:endParaRPr lang="en-US" sz="36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>
                <a:ea typeface="Calibri" panose="020F0502020204030204" pitchFamily="34" charset="0"/>
              </a:rPr>
              <a:t>	</a:t>
            </a:r>
            <a:endParaRPr lang="en-US" sz="36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a typeface="Calibri" panose="020F0502020204030204" pitchFamily="34" charset="0"/>
              </a:rPr>
              <a:t>  </a:t>
            </a:r>
            <a:endParaRPr lang="en-US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formula:</a:t>
                </a:r>
              </a:p>
              <a:p>
                <a:endParaRPr lang="en-US" sz="2000" dirty="0"/>
              </a:p>
              <a:p>
                <a:pPr algn="ctr"/>
                <a:r>
                  <a:rPr lang="en-US" dirty="0"/>
                  <a:t>P(A|B)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The earlier event is the one in the denominator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43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8EFA37-F7A9-4EB4-9A7B-427C3C8EC6EF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4285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D15A-78CF-4B10-AAA3-56F8D207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F06F68-A256-4BA4-B777-01EB28038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Bayes’ Theorem:</a:t>
                </a:r>
              </a:p>
              <a:p>
                <a:pPr algn="ctr"/>
                <a:r>
                  <a:rPr lang="en-US" dirty="0"/>
                  <a:t>P(A|B)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F06F68-A256-4BA4-B777-01EB28038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omas Bayes - Wikipedia">
            <a:extLst>
              <a:ext uri="{FF2B5EF4-FFF2-40B4-BE49-F238E27FC236}">
                <a16:creationId xmlns:a16="http://schemas.microsoft.com/office/drawing/2014/main" id="{BC3EC0D5-9CE6-48C6-AA72-FC4D4C16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5628"/>
            <a:ext cx="2807677" cy="30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26654-4593-4824-A226-4509902BC8A1}"/>
              </a:ext>
            </a:extLst>
          </p:cNvPr>
          <p:cNvSpPr txBox="1"/>
          <p:nvPr/>
        </p:nvSpPr>
        <p:spPr>
          <a:xfrm>
            <a:off x="0" y="6623497"/>
            <a:ext cx="91322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https://upload.wikimedia.org/wikipedia/commons/thumb/d/d4/Thomas_Bayes.gif/220px-Thomas_ Bayes.gif</a:t>
            </a:r>
          </a:p>
        </p:txBody>
      </p:sp>
    </p:spTree>
    <p:extLst>
      <p:ext uri="{BB962C8B-B14F-4D97-AF65-F5344CB8AC3E}">
        <p14:creationId xmlns:p14="http://schemas.microsoft.com/office/powerpoint/2010/main" val="177421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D15A-78CF-4B10-AAA3-56F8D207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F06F68-A256-4BA4-B777-01EB28038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P(A|B)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Helpful if you know one of the “givens” probabilities (but not the one you want!)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F06F68-A256-4BA4-B777-01EB28038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434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What is the probability of a patient’s having liver disease if the patient is an alcoholic?</a:t>
            </a:r>
          </a:p>
          <a:p>
            <a:r>
              <a:rPr lang="en-US" dirty="0"/>
              <a:t>Let “A” be “patient has liver disease”</a:t>
            </a:r>
          </a:p>
          <a:p>
            <a:r>
              <a:rPr lang="en-US" dirty="0"/>
              <a:t>Let “B” be “patient is an alcoholic”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7E040F-C990-4B0C-839E-4ED3EF4B93B0}"/>
                  </a:ext>
                </a:extLst>
              </p:cNvPr>
              <p:cNvSpPr txBox="1"/>
              <p:nvPr/>
            </p:nvSpPr>
            <p:spPr>
              <a:xfrm>
                <a:off x="6629400" y="6215195"/>
                <a:ext cx="2497015" cy="64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P(A|B)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7E040F-C990-4B0C-839E-4ED3EF4B9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215195"/>
                <a:ext cx="2497015" cy="642805"/>
              </a:xfrm>
              <a:prstGeom prst="rect">
                <a:avLst/>
              </a:prstGeom>
              <a:blipFill>
                <a:blip r:embed="rId2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705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If you know that at your clinic:</a:t>
            </a:r>
          </a:p>
          <a:p>
            <a:r>
              <a:rPr lang="en-US" dirty="0"/>
              <a:t>	10% of your patients have 			liver disease: P(A) = 0.10</a:t>
            </a:r>
          </a:p>
          <a:p>
            <a:r>
              <a:rPr lang="en-US" dirty="0"/>
              <a:t>	5% of your patients are 				alcoholics: P(B) = 0.05</a:t>
            </a:r>
          </a:p>
          <a:p>
            <a:r>
              <a:rPr lang="en-US" dirty="0"/>
              <a:t>	of your patients with liver 			disease, 7% are alcoholics:</a:t>
            </a:r>
          </a:p>
          <a:p>
            <a:r>
              <a:rPr lang="en-US" dirty="0"/>
              <a:t>		P(B|A) = 0.07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7E040F-C990-4B0C-839E-4ED3EF4B93B0}"/>
                  </a:ext>
                </a:extLst>
              </p:cNvPr>
              <p:cNvSpPr txBox="1"/>
              <p:nvPr/>
            </p:nvSpPr>
            <p:spPr>
              <a:xfrm>
                <a:off x="6629400" y="6215195"/>
                <a:ext cx="2497015" cy="64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P(A|B)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7E040F-C990-4B0C-839E-4ED3EF4B9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215195"/>
                <a:ext cx="2497015" cy="642805"/>
              </a:xfrm>
              <a:prstGeom prst="rect">
                <a:avLst/>
              </a:prstGeom>
              <a:blipFill>
                <a:blip r:embed="rId2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579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What is the probability of a patients having liver disease if the patient is an alcoholic (P(A|B)?</a:t>
            </a:r>
          </a:p>
          <a:p>
            <a:r>
              <a:rPr lang="en-US" dirty="0"/>
              <a:t>P(A    ) = 0.10</a:t>
            </a:r>
          </a:p>
          <a:p>
            <a:r>
              <a:rPr lang="en-US" dirty="0"/>
              <a:t>P(B    ) = 0.05</a:t>
            </a:r>
          </a:p>
          <a:p>
            <a:r>
              <a:rPr lang="en-US" dirty="0"/>
              <a:t>P(B    |A    ) = 0.07</a:t>
            </a:r>
          </a:p>
          <a:p>
            <a:r>
              <a:rPr lang="en-US" dirty="0"/>
              <a:t>So, what is P(A    |B    ) 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7E040F-C990-4B0C-839E-4ED3EF4B93B0}"/>
                  </a:ext>
                </a:extLst>
              </p:cNvPr>
              <p:cNvSpPr txBox="1"/>
              <p:nvPr/>
            </p:nvSpPr>
            <p:spPr>
              <a:xfrm>
                <a:off x="6629400" y="6215195"/>
                <a:ext cx="2497015" cy="64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P(A|B)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7E040F-C990-4B0C-839E-4ED3EF4B9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215195"/>
                <a:ext cx="2497015" cy="642805"/>
              </a:xfrm>
              <a:prstGeom prst="rect">
                <a:avLst/>
              </a:prstGeom>
              <a:blipFill>
                <a:blip r:embed="rId2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0938D26-6245-46BE-AF6C-E5688A8987AF}"/>
              </a:ext>
            </a:extLst>
          </p:cNvPr>
          <p:cNvSpPr txBox="1"/>
          <p:nvPr/>
        </p:nvSpPr>
        <p:spPr>
          <a:xfrm>
            <a:off x="1008185" y="2842266"/>
            <a:ext cx="973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liver disease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E8B0B-89B2-49CA-A23D-CB832C60C45E}"/>
              </a:ext>
            </a:extLst>
          </p:cNvPr>
          <p:cNvSpPr txBox="1"/>
          <p:nvPr/>
        </p:nvSpPr>
        <p:spPr>
          <a:xfrm>
            <a:off x="931984" y="3657600"/>
            <a:ext cx="1125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alcoholic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0DF4E-5E66-4F01-BCAE-5B623795615E}"/>
              </a:ext>
            </a:extLst>
          </p:cNvPr>
          <p:cNvSpPr txBox="1"/>
          <p:nvPr/>
        </p:nvSpPr>
        <p:spPr>
          <a:xfrm>
            <a:off x="931984" y="4378569"/>
            <a:ext cx="1125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alcoholic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96427-D11E-4ADD-8AFE-FBA428C2D90D}"/>
              </a:ext>
            </a:extLst>
          </p:cNvPr>
          <p:cNvSpPr txBox="1"/>
          <p:nvPr/>
        </p:nvSpPr>
        <p:spPr>
          <a:xfrm>
            <a:off x="2438400" y="4240069"/>
            <a:ext cx="973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liver disease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5C6EF4-E25D-445F-ADA4-2670FAF59CCA}"/>
              </a:ext>
            </a:extLst>
          </p:cNvPr>
          <p:cNvSpPr txBox="1"/>
          <p:nvPr/>
        </p:nvSpPr>
        <p:spPr>
          <a:xfrm>
            <a:off x="4085492" y="5029200"/>
            <a:ext cx="973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liver disease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1AB60-8DE7-4E59-A326-CAA9BB0F0510}"/>
              </a:ext>
            </a:extLst>
          </p:cNvPr>
          <p:cNvSpPr txBox="1"/>
          <p:nvPr/>
        </p:nvSpPr>
        <p:spPr>
          <a:xfrm>
            <a:off x="5480538" y="5125888"/>
            <a:ext cx="1125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alcoholic</a:t>
            </a:r>
          </a:p>
        </p:txBody>
      </p:sp>
    </p:spTree>
    <p:extLst>
      <p:ext uri="{BB962C8B-B14F-4D97-AF65-F5344CB8AC3E}">
        <p14:creationId xmlns:p14="http://schemas.microsoft.com/office/powerpoint/2010/main" val="4133312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What is the probability of a patients having liver disease if the patient is an alcoholic (P(A|B)?</a:t>
                </a:r>
              </a:p>
              <a:p>
                <a:r>
                  <a:rPr lang="en-US" dirty="0"/>
                  <a:t>P(A    ) = 0.10</a:t>
                </a:r>
              </a:p>
              <a:p>
                <a:r>
                  <a:rPr lang="en-US" dirty="0"/>
                  <a:t>P(B    ) = 0.05</a:t>
                </a:r>
              </a:p>
              <a:p>
                <a:r>
                  <a:rPr lang="en-US" dirty="0"/>
                  <a:t>P(B    |A    ) = 0.07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P(A|B)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(0.07)(0.10)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0.05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</a:t>
                </a:r>
                <a:r>
                  <a:rPr lang="en-US" sz="2500" dirty="0"/>
                  <a:t> </a:t>
                </a:r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0.14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FF00"/>
                    </a:solidFill>
                  </a:rPr>
                  <a:t>14%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  <a:blipFill>
                <a:blip r:embed="rId2"/>
                <a:stretch>
                  <a:fillRect l="-2414" t="-1946" r="-4828" b="-9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38D26-6245-46BE-AF6C-E5688A8987AF}"/>
              </a:ext>
            </a:extLst>
          </p:cNvPr>
          <p:cNvSpPr txBox="1"/>
          <p:nvPr/>
        </p:nvSpPr>
        <p:spPr>
          <a:xfrm>
            <a:off x="1008185" y="2842266"/>
            <a:ext cx="973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liver disease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E8B0B-89B2-49CA-A23D-CB832C60C45E}"/>
              </a:ext>
            </a:extLst>
          </p:cNvPr>
          <p:cNvSpPr txBox="1"/>
          <p:nvPr/>
        </p:nvSpPr>
        <p:spPr>
          <a:xfrm>
            <a:off x="931984" y="3657600"/>
            <a:ext cx="1125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alcoholic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0DF4E-5E66-4F01-BCAE-5B623795615E}"/>
              </a:ext>
            </a:extLst>
          </p:cNvPr>
          <p:cNvSpPr txBox="1"/>
          <p:nvPr/>
        </p:nvSpPr>
        <p:spPr>
          <a:xfrm>
            <a:off x="931984" y="4378569"/>
            <a:ext cx="1125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alcoholic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96427-D11E-4ADD-8AFE-FBA428C2D90D}"/>
              </a:ext>
            </a:extLst>
          </p:cNvPr>
          <p:cNvSpPr txBox="1"/>
          <p:nvPr/>
        </p:nvSpPr>
        <p:spPr>
          <a:xfrm>
            <a:off x="2438400" y="4240069"/>
            <a:ext cx="973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liver disease</a:t>
            </a:r>
          </a:p>
        </p:txBody>
      </p:sp>
    </p:spTree>
    <p:extLst>
      <p:ext uri="{BB962C8B-B14F-4D97-AF65-F5344CB8AC3E}">
        <p14:creationId xmlns:p14="http://schemas.microsoft.com/office/powerpoint/2010/main" val="2798196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32908-F266-4B0E-969A-4BEC5B84890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76257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The Monty Hall Problem…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1026" name="Picture 2" descr="Let's Make a Deal (TV Series 2009– ) - IMDb">
            <a:extLst>
              <a:ext uri="{FF2B5EF4-FFF2-40B4-BE49-F238E27FC236}">
                <a16:creationId xmlns:a16="http://schemas.microsoft.com/office/drawing/2014/main" id="{2BC92CD4-FA9F-EF8F-9B3A-D45C9590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61" y="1676400"/>
            <a:ext cx="617276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5094BF-3E9E-01E7-FF7E-6655A6529833}"/>
              </a:ext>
            </a:extLst>
          </p:cNvPr>
          <p:cNvSpPr txBox="1"/>
          <p:nvPr/>
        </p:nvSpPr>
        <p:spPr>
          <a:xfrm>
            <a:off x="0" y="65532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https://m.media-amazon.com/images/M/MV5BNjUxNjMyZmUtYWE4Yi00Mzg2LWJkZmYtY2</a:t>
            </a:r>
          </a:p>
          <a:p>
            <a:r>
              <a:rPr lang="en-US" sz="1500" dirty="0">
                <a:solidFill>
                  <a:srgbClr val="00B0F0"/>
                </a:solidFill>
              </a:rPr>
              <a:t>YyNjQ4ZmIyMGQwL2ltYWdlXkEyXkFqcGdeQXVyMTIxMDUyOTI@._V1_.jpg</a:t>
            </a:r>
          </a:p>
        </p:txBody>
      </p:sp>
    </p:spTree>
    <p:extLst>
      <p:ext uri="{BB962C8B-B14F-4D97-AF65-F5344CB8AC3E}">
        <p14:creationId xmlns:p14="http://schemas.microsoft.com/office/powerpoint/2010/main" val="243659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DF75-4D9B-4A71-99B5-F10289E5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 2) Formulate models for the </a:t>
            </a:r>
            <a:r>
              <a:rPr lang="en-US" dirty="0">
                <a:solidFill>
                  <a:srgbClr val="FFC000"/>
                </a:solidFill>
              </a:rPr>
              <a:t>probability</a:t>
            </a:r>
            <a:r>
              <a:rPr lang="en-US" dirty="0"/>
              <a:t> of simple events and then apply the properties of probabilities to calculate the probabilities of complex events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FCF74-F476-471D-B68E-704E7B1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What’s Up?</a:t>
            </a:r>
          </a:p>
        </p:txBody>
      </p:sp>
    </p:spTree>
    <p:extLst>
      <p:ext uri="{BB962C8B-B14F-4D97-AF65-F5344CB8AC3E}">
        <p14:creationId xmlns:p14="http://schemas.microsoft.com/office/powerpoint/2010/main" val="1549020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In the TV show “Let’s Make A Deal” (hosted by Monty Hall) contestants would be given the choice of one of three doors (you would get the prize behind that door – maybe a great prize (like a car or dream vacation), but maybe not!)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55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Suppose you pick door #1</a:t>
            </a:r>
          </a:p>
          <a:p>
            <a:r>
              <a:rPr lang="en-US" dirty="0"/>
              <a:t>What is the probability you have won the glamor prize?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 descr="Game Night: Let's Make a Deal | This Was Television">
            <a:extLst>
              <a:ext uri="{FF2B5EF4-FFF2-40B4-BE49-F238E27FC236}">
                <a16:creationId xmlns:a16="http://schemas.microsoft.com/office/drawing/2014/main" id="{ED9FC555-2495-7320-7BD3-155BEAF1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</p:spTree>
    <p:extLst>
      <p:ext uri="{BB962C8B-B14F-4D97-AF65-F5344CB8AC3E}">
        <p14:creationId xmlns:p14="http://schemas.microsoft.com/office/powerpoint/2010/main" val="4231350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Suppose you pick door #1</a:t>
            </a:r>
          </a:p>
          <a:p>
            <a:r>
              <a:rPr lang="en-US" dirty="0"/>
              <a:t>What is the probability you have won the glamor prize? </a:t>
            </a:r>
            <a:r>
              <a:rPr lang="en-US" dirty="0">
                <a:solidFill>
                  <a:srgbClr val="FFFF00"/>
                </a:solidFill>
              </a:rPr>
              <a:t>1/3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 descr="Game Night: Let's Make a Deal | This Was Television">
            <a:extLst>
              <a:ext uri="{FF2B5EF4-FFF2-40B4-BE49-F238E27FC236}">
                <a16:creationId xmlns:a16="http://schemas.microsoft.com/office/drawing/2014/main" id="{ED9FC555-2495-7320-7BD3-155BEAF1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</p:spTree>
    <p:extLst>
      <p:ext uri="{BB962C8B-B14F-4D97-AF65-F5344CB8AC3E}">
        <p14:creationId xmlns:p14="http://schemas.microsoft.com/office/powerpoint/2010/main" val="176734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Monty has a new deal for you:</a:t>
            </a:r>
          </a:p>
          <a:p>
            <a:r>
              <a:rPr lang="en-US" dirty="0"/>
              <a:t>Keep your door or change it for another!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 descr="Game Night: Let's Make a Deal | This Was Television">
            <a:extLst>
              <a:ext uri="{FF2B5EF4-FFF2-40B4-BE49-F238E27FC236}">
                <a16:creationId xmlns:a16="http://schemas.microsoft.com/office/drawing/2014/main" id="{ED9FC555-2495-7320-7BD3-155BEAF1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</p:spTree>
    <p:extLst>
      <p:ext uri="{BB962C8B-B14F-4D97-AF65-F5344CB8AC3E}">
        <p14:creationId xmlns:p14="http://schemas.microsoft.com/office/powerpoint/2010/main" val="1791611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And he’s going to show you what’s behind one of the doors you didn’t pick… maybe 3…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 descr="Game Night: Let's Make a Deal | This Was Television">
            <a:extLst>
              <a:ext uri="{FF2B5EF4-FFF2-40B4-BE49-F238E27FC236}">
                <a16:creationId xmlns:a16="http://schemas.microsoft.com/office/drawing/2014/main" id="{ED9FC555-2495-7320-7BD3-155BEAF1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</p:spTree>
    <p:extLst>
      <p:ext uri="{BB962C8B-B14F-4D97-AF65-F5344CB8AC3E}">
        <p14:creationId xmlns:p14="http://schemas.microsoft.com/office/powerpoint/2010/main" val="491760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And he’s going to show you what’s behind one of the doors you didn’t pick… maybe 3…</a:t>
            </a:r>
          </a:p>
          <a:p>
            <a:r>
              <a:rPr lang="en-US" dirty="0"/>
              <a:t>It won’t be the glamor prize…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 descr="Game Night: Let's Make a Deal | This Was Television">
            <a:extLst>
              <a:ext uri="{FF2B5EF4-FFF2-40B4-BE49-F238E27FC236}">
                <a16:creationId xmlns:a16="http://schemas.microsoft.com/office/drawing/2014/main" id="{ED9FC555-2495-7320-7BD3-155BEAF1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893CD7-8585-6525-DF33-67331A2FD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953000"/>
            <a:ext cx="461963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6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Should you change doors?</a:t>
            </a:r>
          </a:p>
          <a:p>
            <a:endParaRPr lang="en-US" dirty="0"/>
          </a:p>
          <a:p>
            <a:r>
              <a:rPr lang="en-US" dirty="0"/>
              <a:t>What’s the probability of winning if you keep your door?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 descr="Game Night: Let's Make a Deal | This Was Television">
            <a:extLst>
              <a:ext uri="{FF2B5EF4-FFF2-40B4-BE49-F238E27FC236}">
                <a16:creationId xmlns:a16="http://schemas.microsoft.com/office/drawing/2014/main" id="{ED9FC555-2495-7320-7BD3-155BEAF1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858A5-991B-1B02-9D96-CBADDD85D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953000"/>
            <a:ext cx="461963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83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Initially, when you picked door #1, there was a 1/3 chance the glamor prize was there.</a:t>
            </a:r>
          </a:p>
          <a:p>
            <a:r>
              <a:rPr lang="en-US" dirty="0"/>
              <a:t>What was the probability it was someplace else?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  <p:pic>
        <p:nvPicPr>
          <p:cNvPr id="6" name="Picture 2" descr="Game Night: Let's Make a Deal | This Was Television">
            <a:extLst>
              <a:ext uri="{FF2B5EF4-FFF2-40B4-BE49-F238E27FC236}">
                <a16:creationId xmlns:a16="http://schemas.microsoft.com/office/drawing/2014/main" id="{AD6EA1AC-0FA5-8DB0-0072-529AF0775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F21AA-BF55-FD13-07EA-8F4FEC5370E1}"/>
              </a:ext>
            </a:extLst>
          </p:cNvPr>
          <p:cNvSpPr txBox="1"/>
          <p:nvPr/>
        </p:nvSpPr>
        <p:spPr>
          <a:xfrm>
            <a:off x="5410200" y="4953000"/>
            <a:ext cx="58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1/3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3496D-7628-BE6E-89F3-7A13B942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953000"/>
            <a:ext cx="461963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28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Initially, when you picked door #1, there was a 1/3 chance the glamor prize was there.</a:t>
            </a:r>
          </a:p>
          <a:p>
            <a:r>
              <a:rPr lang="en-US" dirty="0"/>
              <a:t>What was the probability it was someplace else? </a:t>
            </a:r>
            <a:r>
              <a:rPr lang="en-US" dirty="0">
                <a:solidFill>
                  <a:srgbClr val="FFFF00"/>
                </a:solidFill>
              </a:rPr>
              <a:t>2/3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  <p:pic>
        <p:nvPicPr>
          <p:cNvPr id="6" name="Picture 2" descr="Game Night: Let's Make a Deal | This Was Television">
            <a:extLst>
              <a:ext uri="{FF2B5EF4-FFF2-40B4-BE49-F238E27FC236}">
                <a16:creationId xmlns:a16="http://schemas.microsoft.com/office/drawing/2014/main" id="{A03F9450-6443-2224-138B-C93D2E5B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2A9CB-C810-52DE-124C-05FB3468423E}"/>
              </a:ext>
            </a:extLst>
          </p:cNvPr>
          <p:cNvSpPr txBox="1"/>
          <p:nvPr/>
        </p:nvSpPr>
        <p:spPr>
          <a:xfrm>
            <a:off x="5410200" y="4953000"/>
            <a:ext cx="58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1/3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9F59E-2A64-AC0E-AD76-CB87D71CEF6B}"/>
              </a:ext>
            </a:extLst>
          </p:cNvPr>
          <p:cNvSpPr txBox="1"/>
          <p:nvPr/>
        </p:nvSpPr>
        <p:spPr>
          <a:xfrm>
            <a:off x="7191983" y="5047045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2/3 </a:t>
            </a:r>
          </a:p>
        </p:txBody>
      </p:sp>
    </p:spTree>
    <p:extLst>
      <p:ext uri="{BB962C8B-B14F-4D97-AF65-F5344CB8AC3E}">
        <p14:creationId xmlns:p14="http://schemas.microsoft.com/office/powerpoint/2010/main" val="1552091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But, we already know door 3 </a:t>
            </a:r>
            <a:r>
              <a:rPr lang="en-US" dirty="0" err="1"/>
              <a:t>ain’t</a:t>
            </a:r>
            <a:r>
              <a:rPr lang="en-US" dirty="0"/>
              <a:t> it…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  <p:pic>
        <p:nvPicPr>
          <p:cNvPr id="6" name="Picture 2" descr="Game Night: Let's Make a Deal | This Was Television">
            <a:extLst>
              <a:ext uri="{FF2B5EF4-FFF2-40B4-BE49-F238E27FC236}">
                <a16:creationId xmlns:a16="http://schemas.microsoft.com/office/drawing/2014/main" id="{A03F9450-6443-2224-138B-C93D2E5B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2A9CB-C810-52DE-124C-05FB3468423E}"/>
              </a:ext>
            </a:extLst>
          </p:cNvPr>
          <p:cNvSpPr txBox="1"/>
          <p:nvPr/>
        </p:nvSpPr>
        <p:spPr>
          <a:xfrm>
            <a:off x="5410200" y="4953000"/>
            <a:ext cx="58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1/3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B5EFB-76C1-3484-6FB4-41F8A1A5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953000"/>
            <a:ext cx="461963" cy="728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69F59E-2A64-AC0E-AD76-CB87D71CEF6B}"/>
              </a:ext>
            </a:extLst>
          </p:cNvPr>
          <p:cNvSpPr txBox="1"/>
          <p:nvPr/>
        </p:nvSpPr>
        <p:spPr>
          <a:xfrm>
            <a:off x="7191983" y="5047045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2/3 </a:t>
            </a:r>
          </a:p>
        </p:txBody>
      </p:sp>
    </p:spTree>
    <p:extLst>
      <p:ext uri="{BB962C8B-B14F-4D97-AF65-F5344CB8AC3E}">
        <p14:creationId xmlns:p14="http://schemas.microsoft.com/office/powerpoint/2010/main" val="298203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/>
              <a:t>Review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26775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But, we already know door 3 </a:t>
            </a:r>
            <a:r>
              <a:rPr lang="en-US" dirty="0" err="1"/>
              <a:t>ain’t</a:t>
            </a:r>
            <a:r>
              <a:rPr lang="en-US" dirty="0"/>
              <a:t> it…</a:t>
            </a:r>
          </a:p>
          <a:p>
            <a:r>
              <a:rPr lang="en-US" dirty="0"/>
              <a:t>So the full 2/3 probability is about door 2…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  <p:pic>
        <p:nvPicPr>
          <p:cNvPr id="6" name="Picture 2" descr="Game Night: Let's Make a Deal | This Was Television">
            <a:extLst>
              <a:ext uri="{FF2B5EF4-FFF2-40B4-BE49-F238E27FC236}">
                <a16:creationId xmlns:a16="http://schemas.microsoft.com/office/drawing/2014/main" id="{A03F9450-6443-2224-138B-C93D2E5B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2A9CB-C810-52DE-124C-05FB3468423E}"/>
              </a:ext>
            </a:extLst>
          </p:cNvPr>
          <p:cNvSpPr txBox="1"/>
          <p:nvPr/>
        </p:nvSpPr>
        <p:spPr>
          <a:xfrm>
            <a:off x="5410200" y="4953000"/>
            <a:ext cx="58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1/3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B5EFB-76C1-3484-6FB4-41F8A1A5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953000"/>
            <a:ext cx="461963" cy="728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69F59E-2A64-AC0E-AD76-CB87D71CEF6B}"/>
              </a:ext>
            </a:extLst>
          </p:cNvPr>
          <p:cNvSpPr txBox="1"/>
          <p:nvPr/>
        </p:nvSpPr>
        <p:spPr>
          <a:xfrm>
            <a:off x="6553200" y="5047045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2/3 </a:t>
            </a:r>
          </a:p>
        </p:txBody>
      </p:sp>
    </p:spTree>
    <p:extLst>
      <p:ext uri="{BB962C8B-B14F-4D97-AF65-F5344CB8AC3E}">
        <p14:creationId xmlns:p14="http://schemas.microsoft.com/office/powerpoint/2010/main" val="1558003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But, we already know door 3 </a:t>
            </a:r>
            <a:r>
              <a:rPr lang="en-US" dirty="0" err="1"/>
              <a:t>ain’t</a:t>
            </a:r>
            <a:r>
              <a:rPr lang="en-US" dirty="0"/>
              <a:t> it…</a:t>
            </a:r>
          </a:p>
          <a:p>
            <a:r>
              <a:rPr lang="en-US" dirty="0"/>
              <a:t>So the full 2/3 probability is about door 2…</a:t>
            </a:r>
          </a:p>
          <a:p>
            <a:r>
              <a:rPr lang="en-US" dirty="0"/>
              <a:t>Should you change doors?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  <p:pic>
        <p:nvPicPr>
          <p:cNvPr id="6" name="Picture 2" descr="Game Night: Let's Make a Deal | This Was Television">
            <a:extLst>
              <a:ext uri="{FF2B5EF4-FFF2-40B4-BE49-F238E27FC236}">
                <a16:creationId xmlns:a16="http://schemas.microsoft.com/office/drawing/2014/main" id="{A03F9450-6443-2224-138B-C93D2E5B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2A9CB-C810-52DE-124C-05FB3468423E}"/>
              </a:ext>
            </a:extLst>
          </p:cNvPr>
          <p:cNvSpPr txBox="1"/>
          <p:nvPr/>
        </p:nvSpPr>
        <p:spPr>
          <a:xfrm>
            <a:off x="5410200" y="4953000"/>
            <a:ext cx="58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1/3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B5EFB-76C1-3484-6FB4-41F8A1A5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953000"/>
            <a:ext cx="461963" cy="728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69F59E-2A64-AC0E-AD76-CB87D71CEF6B}"/>
              </a:ext>
            </a:extLst>
          </p:cNvPr>
          <p:cNvSpPr txBox="1"/>
          <p:nvPr/>
        </p:nvSpPr>
        <p:spPr>
          <a:xfrm>
            <a:off x="6553200" y="5047045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2/3 </a:t>
            </a:r>
          </a:p>
        </p:txBody>
      </p:sp>
    </p:spTree>
    <p:extLst>
      <p:ext uri="{BB962C8B-B14F-4D97-AF65-F5344CB8AC3E}">
        <p14:creationId xmlns:p14="http://schemas.microsoft.com/office/powerpoint/2010/main" val="305533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But, we already know door 3 </a:t>
            </a:r>
            <a:r>
              <a:rPr lang="en-US" dirty="0" err="1"/>
              <a:t>ain’t</a:t>
            </a:r>
            <a:r>
              <a:rPr lang="en-US" dirty="0"/>
              <a:t> it…</a:t>
            </a:r>
          </a:p>
          <a:p>
            <a:r>
              <a:rPr lang="en-US" dirty="0"/>
              <a:t>So the full 2/3 probability is about door 2…</a:t>
            </a:r>
          </a:p>
          <a:p>
            <a:r>
              <a:rPr lang="en-US" dirty="0"/>
              <a:t>Should you change doors?</a:t>
            </a:r>
          </a:p>
          <a:p>
            <a:r>
              <a:rPr lang="en-US" dirty="0">
                <a:solidFill>
                  <a:srgbClr val="FFFF00"/>
                </a:solidFill>
              </a:rPr>
              <a:t>Yep! You’ll win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twice as often!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BC58B-4C38-2A78-BD88-D6E88CD0EAD8}"/>
              </a:ext>
            </a:extLst>
          </p:cNvPr>
          <p:cNvSpPr txBox="1"/>
          <p:nvPr/>
        </p:nvSpPr>
        <p:spPr>
          <a:xfrm>
            <a:off x="0" y="6611035"/>
            <a:ext cx="90240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https://thiswastv.files.wordpress.com/2013/05/70s-doors.jpg</a:t>
            </a:r>
          </a:p>
        </p:txBody>
      </p:sp>
      <p:pic>
        <p:nvPicPr>
          <p:cNvPr id="6" name="Picture 2" descr="Game Night: Let's Make a Deal | This Was Television">
            <a:extLst>
              <a:ext uri="{FF2B5EF4-FFF2-40B4-BE49-F238E27FC236}">
                <a16:creationId xmlns:a16="http://schemas.microsoft.com/office/drawing/2014/main" id="{A03F9450-6443-2224-138B-C93D2E5B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91050"/>
            <a:ext cx="3971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2A9CB-C810-52DE-124C-05FB3468423E}"/>
              </a:ext>
            </a:extLst>
          </p:cNvPr>
          <p:cNvSpPr txBox="1"/>
          <p:nvPr/>
        </p:nvSpPr>
        <p:spPr>
          <a:xfrm>
            <a:off x="5410200" y="4953000"/>
            <a:ext cx="58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1/3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B5EFB-76C1-3484-6FB4-41F8A1A5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953000"/>
            <a:ext cx="461963" cy="728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69F59E-2A64-AC0E-AD76-CB87D71CEF6B}"/>
              </a:ext>
            </a:extLst>
          </p:cNvPr>
          <p:cNvSpPr txBox="1"/>
          <p:nvPr/>
        </p:nvSpPr>
        <p:spPr>
          <a:xfrm>
            <a:off x="6590490" y="502759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2/3 </a:t>
            </a:r>
          </a:p>
        </p:txBody>
      </p:sp>
    </p:spTree>
    <p:extLst>
      <p:ext uri="{BB962C8B-B14F-4D97-AF65-F5344CB8AC3E}">
        <p14:creationId xmlns:p14="http://schemas.microsoft.com/office/powerpoint/2010/main" val="495244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32908-F266-4B0E-969A-4BEC5B84890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554179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1450" y="1493838"/>
            <a:ext cx="8872538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Tx/>
            </a:pP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           </a:t>
            </a:r>
            <a:r>
              <a:rPr lang="en-US" altLang="en-US" sz="4000" b="1" u="sng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# favorable outcomes</a:t>
            </a:r>
          </a:p>
          <a:p>
            <a:pPr eaLnBrk="1" hangingPunct="1">
              <a:spcBef>
                <a:spcPts val="0"/>
              </a:spcBef>
              <a:buClrTx/>
            </a:pP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      total # of outcomes</a:t>
            </a:r>
          </a:p>
          <a:p>
            <a:pPr eaLnBrk="1" hangingPunct="1">
              <a:spcBef>
                <a:spcPct val="20000"/>
              </a:spcBef>
              <a:buClrTx/>
            </a:pPr>
            <a:endParaRPr lang="en-US" altLang="en-US" sz="4000" b="1" dirty="0">
              <a:solidFill>
                <a:srgbClr val="CCFFFF"/>
              </a:solidFill>
              <a:latin typeface="Comic Sans MS" pitchFamily="66" charset="0"/>
              <a:cs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  <a:buClrTx/>
            </a:pP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you’ll need to know the total </a:t>
            </a:r>
          </a:p>
          <a:p>
            <a:pPr algn="l" eaLnBrk="1" hangingPunct="1">
              <a:spcBef>
                <a:spcPct val="20000"/>
              </a:spcBef>
              <a:buClrTx/>
            </a:pP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# of outcomes!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8332" y="1524000"/>
            <a:ext cx="8872538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Tx/>
            </a:pP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Arial" charset="0"/>
              </a:rPr>
              <a:t>If  </a:t>
            </a:r>
            <a:r>
              <a:rPr lang="en-US" altLang="en-US" sz="6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altLang="en-US" sz="3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en-US" sz="6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alt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17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0" dirty="0"/>
              <a:t>Fundamental Counting Principle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number of ways things can occur</a:t>
            </a:r>
          </a:p>
        </p:txBody>
      </p:sp>
    </p:spTree>
    <p:extLst>
      <p:ext uri="{BB962C8B-B14F-4D97-AF65-F5344CB8AC3E}">
        <p14:creationId xmlns:p14="http://schemas.microsoft.com/office/powerpoint/2010/main" val="3835765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Male/Female   and   Tall/Short</a:t>
            </a:r>
          </a:p>
          <a:p>
            <a:endParaRPr lang="en-US" dirty="0"/>
          </a:p>
          <a:p>
            <a:r>
              <a:rPr lang="en-US" dirty="0"/>
              <a:t>How many ways can these characteristics combine?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08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Male/Female   and   Tall/Short</a:t>
            </a:r>
          </a:p>
          <a:p>
            <a:endParaRPr lang="en-US" dirty="0"/>
          </a:p>
          <a:p>
            <a:r>
              <a:rPr lang="en-US" dirty="0"/>
              <a:t>I try to build a tree: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46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Male/Female   and   Tall/Short</a:t>
            </a:r>
          </a:p>
          <a:p>
            <a:endParaRPr lang="en-US" dirty="0"/>
          </a:p>
          <a:p>
            <a:r>
              <a:rPr lang="en-US" dirty="0"/>
              <a:t>	Male			   Female</a:t>
            </a:r>
          </a:p>
          <a:p>
            <a:r>
              <a:rPr lang="en-US" dirty="0"/>
              <a:t>   /     \             /      \</a:t>
            </a:r>
          </a:p>
          <a:p>
            <a:r>
              <a:rPr lang="en-US" dirty="0"/>
              <a:t>Tall	Short		Tall	Short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2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	Male			   Female</a:t>
            </a:r>
          </a:p>
          <a:p>
            <a:r>
              <a:rPr lang="en-US" dirty="0"/>
              <a:t>   /     \             /      \</a:t>
            </a:r>
          </a:p>
          <a:p>
            <a:r>
              <a:rPr lang="en-US" dirty="0"/>
              <a:t>Tall	Short		Tall	Short</a:t>
            </a:r>
          </a:p>
          <a:p>
            <a:endParaRPr lang="en-US" dirty="0"/>
          </a:p>
          <a:p>
            <a:r>
              <a:rPr lang="en-US" dirty="0"/>
              <a:t>4 possible ways to combine the characteristics:</a:t>
            </a:r>
          </a:p>
          <a:p>
            <a:pPr algn="ctr"/>
            <a:r>
              <a:rPr lang="en-US" dirty="0"/>
              <a:t>MT MS FT FS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Probability is defined to be:</a:t>
            </a:r>
          </a:p>
          <a:p>
            <a:pPr algn="ctr" eaLnBrk="1" hangingPunct="1"/>
            <a:endParaRPr lang="en-US" altLang="en-US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en-US" altLang="en-US" u="sng" dirty="0">
                <a:latin typeface="Comic Sans MS" pitchFamily="66" charset="0"/>
                <a:cs typeface="Times New Roman" pitchFamily="18" charset="0"/>
              </a:rPr>
              <a:t># favorable outcomes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    total # of outcomes</a:t>
            </a:r>
          </a:p>
          <a:p>
            <a:pPr algn="ctr" eaLnBrk="1" hangingPunct="1"/>
            <a:endParaRPr lang="en-US" altLang="en-US" dirty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endParaRPr lang="en-US" alt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850" y="2789238"/>
            <a:ext cx="249555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  </a:t>
            </a:r>
            <a:r>
              <a:rPr lang="en-US" altLang="en-US" sz="6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P = </a:t>
            </a:r>
            <a:endParaRPr lang="en-US" alt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32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/>
              <a:t>How about: Blonde/Brunette/Redhead  and  Blue eyes/Green eyes/Brown eyes</a:t>
            </a:r>
          </a:p>
          <a:p>
            <a:endParaRPr lang="en-US" dirty="0"/>
          </a:p>
          <a:p>
            <a:r>
              <a:rPr lang="en-US" dirty="0"/>
              <a:t>Build a tree!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91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/>
              <a:t>   Blonde     Brunette      Red</a:t>
            </a:r>
          </a:p>
          <a:p>
            <a:r>
              <a:rPr lang="en-US" dirty="0"/>
              <a:t>   /  |  \      /  |  \      /  |  \     </a:t>
            </a:r>
          </a:p>
          <a:p>
            <a:r>
              <a:rPr lang="en-US" dirty="0"/>
              <a:t>  </a:t>
            </a:r>
            <a:r>
              <a:rPr lang="en-US" dirty="0" err="1"/>
              <a:t>Bl</a:t>
            </a:r>
            <a:r>
              <a:rPr lang="en-US" dirty="0"/>
              <a:t> Br Gr    </a:t>
            </a:r>
            <a:r>
              <a:rPr lang="en-US" dirty="0" err="1"/>
              <a:t>Bl</a:t>
            </a:r>
            <a:r>
              <a:rPr lang="en-US" dirty="0"/>
              <a:t> Br Gr    </a:t>
            </a:r>
            <a:r>
              <a:rPr lang="en-US" dirty="0" err="1"/>
              <a:t>Bl</a:t>
            </a:r>
            <a:r>
              <a:rPr lang="en-US" dirty="0"/>
              <a:t> Br Gr</a:t>
            </a:r>
          </a:p>
          <a:p>
            <a:endParaRPr lang="en-US" sz="2000" dirty="0"/>
          </a:p>
          <a:p>
            <a:r>
              <a:rPr lang="en-US" dirty="0"/>
              <a:t>How many ways to combine these characteristics?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77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/>
              <a:t>   Blonde     Brunette      Red</a:t>
            </a:r>
          </a:p>
          <a:p>
            <a:r>
              <a:rPr lang="en-US" dirty="0"/>
              <a:t>   /  |  \      /  |  \      /  |  \     </a:t>
            </a:r>
          </a:p>
          <a:p>
            <a:r>
              <a:rPr lang="en-US" dirty="0"/>
              <a:t>  </a:t>
            </a:r>
            <a:r>
              <a:rPr lang="en-US" dirty="0" err="1"/>
              <a:t>Bl</a:t>
            </a:r>
            <a:r>
              <a:rPr lang="en-US" dirty="0"/>
              <a:t> Br Gr    </a:t>
            </a:r>
            <a:r>
              <a:rPr lang="en-US" dirty="0" err="1"/>
              <a:t>Bl</a:t>
            </a:r>
            <a:r>
              <a:rPr lang="en-US" dirty="0"/>
              <a:t> Br Gr    </a:t>
            </a:r>
            <a:r>
              <a:rPr lang="en-US" dirty="0" err="1"/>
              <a:t>Bl</a:t>
            </a:r>
            <a:r>
              <a:rPr lang="en-US" dirty="0"/>
              <a:t> Br Gr</a:t>
            </a:r>
          </a:p>
          <a:p>
            <a:endParaRPr lang="en-US" sz="2000" dirty="0"/>
          </a:p>
          <a:p>
            <a:r>
              <a:rPr lang="en-US" dirty="0"/>
              <a:t>How many ways to combine these characteristics?  9:</a:t>
            </a:r>
          </a:p>
          <a:p>
            <a:r>
              <a:rPr lang="en-US" dirty="0" err="1"/>
              <a:t>BdBl</a:t>
            </a:r>
            <a:r>
              <a:rPr lang="en-US" dirty="0"/>
              <a:t> </a:t>
            </a:r>
            <a:r>
              <a:rPr lang="en-US" dirty="0" err="1"/>
              <a:t>BdBr</a:t>
            </a:r>
            <a:r>
              <a:rPr lang="en-US" dirty="0"/>
              <a:t> </a:t>
            </a:r>
            <a:r>
              <a:rPr lang="en-US" dirty="0" err="1"/>
              <a:t>BdGr</a:t>
            </a:r>
            <a:r>
              <a:rPr lang="en-US" dirty="0"/>
              <a:t> </a:t>
            </a:r>
            <a:r>
              <a:rPr lang="en-US" dirty="0" err="1"/>
              <a:t>BtBl</a:t>
            </a:r>
            <a:r>
              <a:rPr lang="en-US" dirty="0"/>
              <a:t> </a:t>
            </a:r>
            <a:r>
              <a:rPr lang="en-US" dirty="0" err="1"/>
              <a:t>BtBr</a:t>
            </a:r>
            <a:r>
              <a:rPr lang="en-US" dirty="0"/>
              <a:t> </a:t>
            </a:r>
            <a:r>
              <a:rPr lang="en-US" dirty="0" err="1"/>
              <a:t>BtGr</a:t>
            </a:r>
            <a:endParaRPr lang="en-US" dirty="0"/>
          </a:p>
          <a:p>
            <a:r>
              <a:rPr lang="en-US" dirty="0" err="1"/>
              <a:t>RdBl</a:t>
            </a:r>
            <a:r>
              <a:rPr lang="en-US" dirty="0"/>
              <a:t> </a:t>
            </a:r>
            <a:r>
              <a:rPr lang="en-US" dirty="0" err="1"/>
              <a:t>RdBr</a:t>
            </a:r>
            <a:r>
              <a:rPr lang="en-US" dirty="0"/>
              <a:t> </a:t>
            </a:r>
            <a:r>
              <a:rPr lang="en-US" dirty="0" err="1"/>
              <a:t>RdGr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79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8EFA37-F7A9-4EB4-9A7B-427C3C8EC6EF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9450105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ways in which characteristics can be combined is found by </a:t>
            </a:r>
            <a:r>
              <a:rPr lang="en-US" dirty="0">
                <a:solidFill>
                  <a:srgbClr val="FFC000"/>
                </a:solidFill>
              </a:rPr>
              <a:t>multiplying</a:t>
            </a:r>
            <a:r>
              <a:rPr lang="en-US" dirty="0"/>
              <a:t> the possibilities of each characteristic together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700" dirty="0"/>
              <a:t>Fundamental Counting Principle</a:t>
            </a:r>
          </a:p>
        </p:txBody>
      </p:sp>
    </p:spTree>
    <p:extLst>
      <p:ext uri="{BB962C8B-B14F-4D97-AF65-F5344CB8AC3E}">
        <p14:creationId xmlns:p14="http://schemas.microsoft.com/office/powerpoint/2010/main" val="132109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Two pairs of jeans: black blue Three shirts: white yellow blue Two pairs of shoes: black brown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How many different ways can you get dressed?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623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Two pairs of jeans: black blue Three shirts: white yellow blue Two pairs of shoes: black brown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How many jeans?</a:t>
            </a:r>
          </a:p>
          <a:p>
            <a:r>
              <a:rPr lang="en-US" dirty="0"/>
              <a:t>How many shirts?</a:t>
            </a:r>
          </a:p>
          <a:p>
            <a:r>
              <a:rPr lang="en-US" dirty="0"/>
              <a:t>How many shoes?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79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Two pairs of jeans: black blue Three shirts: white yellow blue Two pairs of shoes: black brown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How many jeans? 2</a:t>
            </a:r>
          </a:p>
          <a:p>
            <a:r>
              <a:rPr lang="en-US" dirty="0"/>
              <a:t>How many shirts? 3</a:t>
            </a:r>
          </a:p>
          <a:p>
            <a:r>
              <a:rPr lang="en-US" dirty="0"/>
              <a:t>How many shoes? 2</a:t>
            </a:r>
          </a:p>
          <a:p>
            <a:r>
              <a:rPr lang="en-US" dirty="0"/>
              <a:t>So how many outfits?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61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Two pairs of jeans: black blue Three shirts: white yellow blue Two pairs of shoes: black brown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How many different ways can you get dressed?</a:t>
            </a:r>
          </a:p>
          <a:p>
            <a:pPr algn="ctr"/>
            <a:r>
              <a:rPr lang="en-US" dirty="0"/>
              <a:t>2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 3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 2 =</a:t>
            </a:r>
            <a:r>
              <a:rPr lang="en-US" dirty="0">
                <a:solidFill>
                  <a:srgbClr val="FFFF00"/>
                </a:solidFill>
              </a:rPr>
              <a:t> 12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104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708E8-83B4-4723-A891-3DB98BC71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			Blue</a:t>
            </a:r>
          </a:p>
          <a:p>
            <a:r>
              <a:rPr lang="en-US" dirty="0"/>
              <a:t>W  Y  B		W  Y  B</a:t>
            </a:r>
          </a:p>
          <a:p>
            <a:r>
              <a:rPr lang="en-US" sz="2000" dirty="0"/>
              <a:t>bk bn  bk bn  bk bn		bk bn  bk bn  bk bn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18CA1-61C5-45D1-AA62-070B52C90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9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Because the # favorable outcomes is always less than or equal to the total # of outcome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and cannot be less than zero: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 ≤ P ≤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0% ≤ P ≤ 100%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2918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How many ways are there to answer the questions on the test?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688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How many answers on the first question?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428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How many answers on the first question?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r>
              <a:rPr lang="en-US" dirty="0"/>
              <a:t>The second?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59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How many answers on the first question? 4</a:t>
            </a:r>
          </a:p>
          <a:p>
            <a:r>
              <a:rPr lang="en-US" dirty="0"/>
              <a:t>The second?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r>
              <a:rPr lang="en-US" dirty="0"/>
              <a:t>How many questions?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079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How many answers on the first question? 4</a:t>
            </a:r>
          </a:p>
          <a:p>
            <a:r>
              <a:rPr lang="en-US" dirty="0"/>
              <a:t>The second? 4</a:t>
            </a:r>
          </a:p>
          <a:p>
            <a:r>
              <a:rPr lang="en-US" dirty="0"/>
              <a:t>How many questions? </a:t>
            </a:r>
            <a:r>
              <a:rPr lang="en-US" dirty="0">
                <a:solidFill>
                  <a:srgbClr val="FFFF00"/>
                </a:solidFill>
              </a:rPr>
              <a:t>10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26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 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 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… (10 of them)</a:t>
            </a:r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75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 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 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… (10 of them)</a:t>
            </a:r>
          </a:p>
          <a:p>
            <a:r>
              <a:rPr lang="en-US" dirty="0"/>
              <a:t>Otherwise known as 4</a:t>
            </a:r>
            <a:r>
              <a:rPr lang="en-US" baseline="30000" dirty="0"/>
              <a:t>10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1,048,576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6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/>
              <a:t>How many ways out of the 1,048,576 can you get a 100?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070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choice quiz</a:t>
            </a:r>
          </a:p>
          <a:p>
            <a:r>
              <a:rPr lang="en-US" dirty="0"/>
              <a:t>10 questions </a:t>
            </a:r>
          </a:p>
          <a:p>
            <a:r>
              <a:rPr lang="en-US" dirty="0"/>
              <a:t>4 choices on each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1/1,048,576</a:t>
            </a:r>
            <a:r>
              <a:rPr lang="en-US" dirty="0"/>
              <a:t> chance of getting 100% if you guess on all questions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733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00"/>
            <a:ext cx="913060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50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A probability cannot be bigger than 1.00 (100%) 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A probability cannot be negative</a:t>
            </a:r>
          </a:p>
          <a:p>
            <a:pPr eaLnBrk="1" hangingPunct="1"/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8973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sz="2000" dirty="0"/>
          </a:p>
          <a:p>
            <a:r>
              <a:rPr lang="en-US" dirty="0"/>
              <a:t>5 slots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801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dirty="0"/>
              <a:t>___  ___  ___  ___  ___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855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/>
              <a:t> 10</a:t>
            </a:r>
            <a:r>
              <a:rPr lang="en-US" dirty="0"/>
              <a:t>  </a:t>
            </a:r>
            <a:r>
              <a:rPr lang="en-US" u="sng" dirty="0"/>
              <a:t>    </a:t>
            </a:r>
            <a:r>
              <a:rPr lang="en-US" dirty="0"/>
              <a:t>  </a:t>
            </a:r>
            <a:r>
              <a:rPr lang="en-US" u="sng" dirty="0"/>
              <a:t>    </a:t>
            </a:r>
            <a:r>
              <a:rPr lang="en-US" dirty="0"/>
              <a:t>  </a:t>
            </a:r>
            <a:r>
              <a:rPr lang="en-US" u="sng" dirty="0"/>
              <a:t>    </a:t>
            </a:r>
            <a:r>
              <a:rPr lang="en-US" dirty="0"/>
              <a:t>  </a:t>
            </a:r>
            <a:r>
              <a:rPr lang="en-US" u="sng" dirty="0"/>
              <a:t>    </a:t>
            </a:r>
            <a:r>
              <a:rPr lang="en-US" u="sng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858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/>
              <a:t> 10</a:t>
            </a:r>
            <a:r>
              <a:rPr lang="en-US" dirty="0"/>
              <a:t>  </a:t>
            </a:r>
            <a:r>
              <a:rPr lang="en-US" u="sng" dirty="0"/>
              <a:t> 10</a:t>
            </a:r>
            <a:r>
              <a:rPr lang="en-US" dirty="0"/>
              <a:t>  </a:t>
            </a:r>
            <a:r>
              <a:rPr lang="en-US" u="sng" dirty="0"/>
              <a:t> 10</a:t>
            </a:r>
            <a:r>
              <a:rPr lang="en-US" dirty="0"/>
              <a:t>  </a:t>
            </a:r>
            <a:r>
              <a:rPr lang="en-US" u="sng" dirty="0"/>
              <a:t> 10</a:t>
            </a:r>
            <a:r>
              <a:rPr lang="en-US" dirty="0"/>
              <a:t>  </a:t>
            </a:r>
            <a:r>
              <a:rPr lang="en-US" u="sng" dirty="0"/>
              <a:t> 10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907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/>
              <a:t> 10</a:t>
            </a:r>
            <a:r>
              <a:rPr lang="en-US" dirty="0"/>
              <a:t>  </a:t>
            </a:r>
            <a:r>
              <a:rPr lang="en-US" u="sng" dirty="0"/>
              <a:t> 10</a:t>
            </a:r>
            <a:r>
              <a:rPr lang="en-US" dirty="0"/>
              <a:t>  </a:t>
            </a:r>
            <a:r>
              <a:rPr lang="en-US" u="sng" dirty="0"/>
              <a:t> 10</a:t>
            </a:r>
            <a:r>
              <a:rPr lang="en-US" dirty="0"/>
              <a:t>  </a:t>
            </a:r>
            <a:r>
              <a:rPr lang="en-US" u="sng" dirty="0"/>
              <a:t> 10</a:t>
            </a:r>
            <a:r>
              <a:rPr lang="en-US" dirty="0"/>
              <a:t>  </a:t>
            </a:r>
            <a:r>
              <a:rPr lang="en-US" u="sng" dirty="0"/>
              <a:t> 10</a:t>
            </a:r>
          </a:p>
          <a:p>
            <a:pPr algn="ctr"/>
            <a:endParaRPr lang="en-US" u="sng" dirty="0"/>
          </a:p>
          <a:p>
            <a:r>
              <a:rPr lang="en-US" dirty="0"/>
              <a:t>10</a:t>
            </a:r>
            <a:r>
              <a:rPr lang="en-US" baseline="30000" dirty="0"/>
              <a:t>5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100,000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</a:p>
        </p:txBody>
      </p:sp>
    </p:spTree>
    <p:extLst>
      <p:ext uri="{BB962C8B-B14F-4D97-AF65-F5344CB8AC3E}">
        <p14:creationId xmlns:p14="http://schemas.microsoft.com/office/powerpoint/2010/main" val="19455017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Canada, they alternate Letter Number Letter </a:t>
            </a:r>
          </a:p>
          <a:p>
            <a:r>
              <a:rPr lang="en-US" dirty="0"/>
              <a:t>Number Letter Number</a:t>
            </a:r>
          </a:p>
          <a:p>
            <a:endParaRPr lang="en-US" sz="2000" dirty="0"/>
          </a:p>
          <a:p>
            <a:r>
              <a:rPr lang="en-US" dirty="0"/>
              <a:t>How many postal codes can they have?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982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Canada, they alternate Letter Number Letter </a:t>
            </a:r>
          </a:p>
          <a:p>
            <a:r>
              <a:rPr lang="en-US" dirty="0"/>
              <a:t>Number Letter Number</a:t>
            </a:r>
          </a:p>
          <a:p>
            <a:endParaRPr lang="en-US" sz="2000" dirty="0"/>
          </a:p>
          <a:p>
            <a:r>
              <a:rPr lang="en-US" dirty="0"/>
              <a:t>26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10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26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 10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26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10</a:t>
            </a:r>
          </a:p>
          <a:p>
            <a:r>
              <a:rPr lang="en-US" dirty="0"/>
              <a:t>  = 26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 10</a:t>
            </a:r>
            <a:r>
              <a:rPr lang="en-US" baseline="30000" dirty="0"/>
              <a:t>3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17,576,000</a:t>
            </a:r>
          </a:p>
          <a:p>
            <a:endParaRPr lang="en-US" dirty="0"/>
          </a:p>
          <a:p>
            <a:r>
              <a:rPr lang="en-US" dirty="0"/>
              <a:t>(A whole lot more than 100,000!)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496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587E5D-1B79-4989-BF63-95DF690CF87F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098676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ways in which characteristics can be combined is found by multiplying the possibilities of each characteristic together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65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Combinatorics expands on this idea – from a complete group, how many subgroups can you select?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9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</a:t>
            </a:r>
          </a:p>
          <a:p>
            <a:r>
              <a:rPr lang="en-US" dirty="0"/>
              <a:t>P(all possible outcomes) = 100%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183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5DF1A1-F984-4F37-A673-48F6DB9EA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An office has 5 employees that want to go to a conference: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Amy Bob Carlos Dawn Ed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sz="1600" dirty="0">
              <a:latin typeface="Arial" charset="0"/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There is money in the budget for only 3 to go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07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An office has 5 employees that want to go to a conference: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Amy Bob Carlos Dawn Ed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sz="1600" dirty="0">
              <a:latin typeface="Arial" charset="0"/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There is money in the budget for only 3 to go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order in which they are selected is not important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352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possibilities are: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sz="1600" dirty="0">
              <a:latin typeface="Arial" charset="0"/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ABC ABD ABE 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BCD BCE BDE CDE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What is the probability that Bob will be going to the conference?</a:t>
            </a:r>
          </a:p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803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ABC ABD ABE 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BCD BCE BDE CDE 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outcomes total?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outcomes favorable?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169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ABC ABD ABE </a:t>
            </a:r>
            <a:r>
              <a:rPr lang="en-US" dirty="0">
                <a:latin typeface="Arial" charset="0"/>
              </a:rPr>
              <a:t>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BCD BCE BDE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CDE </a:t>
            </a:r>
          </a:p>
          <a:p>
            <a:endParaRPr lang="en-US" sz="2000" dirty="0"/>
          </a:p>
          <a:p>
            <a:r>
              <a:rPr lang="en-US" dirty="0"/>
              <a:t>How many outcomes total?  </a:t>
            </a:r>
            <a:r>
              <a:rPr lang="en-US" dirty="0">
                <a:solidFill>
                  <a:srgbClr val="FFFF00"/>
                </a:solidFill>
              </a:rPr>
              <a:t>10</a:t>
            </a:r>
          </a:p>
          <a:p>
            <a:endParaRPr lang="en-US" sz="2000" dirty="0"/>
          </a:p>
          <a:p>
            <a:r>
              <a:rPr lang="en-US" dirty="0"/>
              <a:t>How many outcomes favorable?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6</a:t>
            </a:r>
            <a:r>
              <a:rPr lang="en-US" dirty="0"/>
              <a:t> have a “B” in them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343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ABC ABD ABE </a:t>
            </a:r>
            <a:r>
              <a:rPr lang="en-US" dirty="0">
                <a:latin typeface="Arial" charset="0"/>
              </a:rPr>
              <a:t>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BCD BCE BDE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CDE </a:t>
            </a:r>
          </a:p>
          <a:p>
            <a:endParaRPr lang="en-US" sz="2000" dirty="0"/>
          </a:p>
          <a:p>
            <a:r>
              <a:rPr lang="en-US" dirty="0"/>
              <a:t>So there is a </a:t>
            </a:r>
            <a:r>
              <a:rPr lang="en-US" dirty="0">
                <a:solidFill>
                  <a:srgbClr val="FFFF00"/>
                </a:solidFill>
              </a:rPr>
              <a:t>6/10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60%</a:t>
            </a:r>
            <a:r>
              <a:rPr lang="en-US" dirty="0"/>
              <a:t> probability Bob will be going to the conference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668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8EFA37-F7A9-4EB4-9A7B-427C3C8EC6EF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997834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our possibilities, we made a list:</a:t>
            </a:r>
          </a:p>
          <a:p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ABC ABD ABE 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BCD BCE BDE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CDE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Combinatorics</a:t>
            </a:r>
          </a:p>
        </p:txBody>
      </p:sp>
    </p:spTree>
    <p:extLst>
      <p:ext uri="{BB962C8B-B14F-4D97-AF65-F5344CB8AC3E}">
        <p14:creationId xmlns:p14="http://schemas.microsoft.com/office/powerpoint/2010/main" val="5445361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0930"/>
            <a:ext cx="3744686" cy="56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for a small list, </a:t>
            </a:r>
          </a:p>
          <a:p>
            <a:r>
              <a:rPr lang="en-US" dirty="0"/>
              <a:t>it’s a lot of work</a:t>
            </a:r>
          </a:p>
          <a:p>
            <a:endParaRPr lang="en-US" dirty="0"/>
          </a:p>
          <a:p>
            <a:r>
              <a:rPr lang="en-US" dirty="0"/>
              <a:t>And… how do you </a:t>
            </a:r>
          </a:p>
          <a:p>
            <a:r>
              <a:rPr lang="en-US" dirty="0"/>
              <a:t>know you’ve got </a:t>
            </a:r>
          </a:p>
          <a:p>
            <a:r>
              <a:rPr lang="en-US" dirty="0"/>
              <a:t>them all?</a:t>
            </a:r>
          </a:p>
        </p:txBody>
      </p:sp>
    </p:spTree>
    <p:extLst>
      <p:ext uri="{BB962C8B-B14F-4D97-AF65-F5344CB8AC3E}">
        <p14:creationId xmlns:p14="http://schemas.microsoft.com/office/powerpoint/2010/main" val="1334172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This is called “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combinations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”</a:t>
                </a: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The formula: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 </m:t>
                        </m:r>
                      </m:den>
                    </m:f>
                  </m:oMath>
                </a14:m>
                <a:endParaRPr lang="en-US" sz="48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Sometimes: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</a:rPr>
                                <m:t>r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endPara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Read it as “n pick r”</a:t>
                </a: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endPara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On a calculator: 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  <a:endParaRPr 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endParaRPr 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741" t="-2054" b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9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calculations assume each outcome is equally likely to occur – </a:t>
            </a:r>
          </a:p>
          <a:p>
            <a:pPr algn="ctr"/>
            <a:r>
              <a:rPr lang="en-US" dirty="0"/>
              <a:t>RANDOM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327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“!” ?</a:t>
            </a:r>
          </a:p>
        </p:txBody>
      </p:sp>
    </p:spTree>
    <p:extLst>
      <p:ext uri="{BB962C8B-B14F-4D97-AF65-F5344CB8AC3E}">
        <p14:creationId xmlns:p14="http://schemas.microsoft.com/office/powerpoint/2010/main" val="13671572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“!” ?</a:t>
            </a:r>
          </a:p>
          <a:p>
            <a:endParaRPr lang="en-US" sz="2000" dirty="0"/>
          </a:p>
          <a:p>
            <a:r>
              <a:rPr lang="en-US" dirty="0"/>
              <a:t>A </a:t>
            </a:r>
            <a:r>
              <a:rPr lang="en-US" dirty="0" err="1"/>
              <a:t>mathy</a:t>
            </a:r>
            <a:r>
              <a:rPr lang="en-US" dirty="0"/>
              <a:t>-symbol</a:t>
            </a:r>
          </a:p>
          <a:p>
            <a:r>
              <a:rPr lang="en-US" dirty="0"/>
              <a:t>n! is read as “</a:t>
            </a:r>
            <a:r>
              <a:rPr lang="en-US" dirty="0">
                <a:solidFill>
                  <a:srgbClr val="FFC000"/>
                </a:solidFill>
              </a:rPr>
              <a:t>n factorial</a:t>
            </a:r>
            <a:r>
              <a:rPr lang="en-US" dirty="0"/>
              <a:t>”</a:t>
            </a:r>
          </a:p>
          <a:p>
            <a:r>
              <a:rPr lang="en-US" dirty="0"/>
              <a:t>It is defined to be: </a:t>
            </a:r>
          </a:p>
          <a:p>
            <a:pPr algn="ctr"/>
            <a:r>
              <a:rPr lang="en-US" dirty="0"/>
              <a:t>n × (n-1) × (n-2) × … × 2 × 1</a:t>
            </a:r>
          </a:p>
        </p:txBody>
      </p:sp>
    </p:spTree>
    <p:extLst>
      <p:ext uri="{BB962C8B-B14F-4D97-AF65-F5344CB8AC3E}">
        <p14:creationId xmlns:p14="http://schemas.microsoft.com/office/powerpoint/2010/main" val="9253250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pPr algn="ctr"/>
            <a:r>
              <a:rPr lang="en-US" dirty="0"/>
              <a:t>Combinations </a:t>
            </a:r>
          </a:p>
          <a:p>
            <a:r>
              <a:rPr lang="en-US" dirty="0"/>
              <a:t>an arrangement of items such that:</a:t>
            </a:r>
          </a:p>
          <a:p>
            <a:r>
              <a:rPr lang="en-US" dirty="0"/>
              <a:t>	the items are selected from </a:t>
            </a:r>
          </a:p>
          <a:p>
            <a:r>
              <a:rPr lang="en-US" dirty="0"/>
              <a:t>		the same group</a:t>
            </a:r>
          </a:p>
          <a:p>
            <a:r>
              <a:rPr lang="en-US" dirty="0"/>
              <a:t>	no item is used more than once</a:t>
            </a:r>
          </a:p>
          <a:p>
            <a:r>
              <a:rPr lang="en-US" dirty="0"/>
              <a:t>	the order makes no difference </a:t>
            </a:r>
          </a:p>
        </p:txBody>
      </p:sp>
    </p:spTree>
    <p:extLst>
      <p:ext uri="{BB962C8B-B14F-4D97-AF65-F5344CB8AC3E}">
        <p14:creationId xmlns:p14="http://schemas.microsoft.com/office/powerpoint/2010/main" val="899331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 </a:t>
            </a:r>
            <a:r>
              <a:rPr lang="en-US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  n!/r!(n-r)! 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“n” is the total number in the group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“r” is the number you are selecting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32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 you have 5 office members, how many ways can you pick 3 of them to go to a conference?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Amy Bob Carlos Dawn Ed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“n”?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“r”?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135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If you have 5 office members, how many ways can you pick 3 of them to go to a conference?</a:t>
                </a: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endPara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Amy Bob Carlos Dawn Ed</a:t>
                </a: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endPara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n=5 r=3 </a:t>
                </a: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ffectLst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/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/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dirty="0">
                            <a:effectLst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ffectLst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/>
                          </a:rPr>
                          <m:t>)! </m:t>
                        </m:r>
                      </m:den>
                    </m:f>
                  </m:oMath>
                </a14:m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741" t="-216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</a:p>
        </p:txBody>
      </p:sp>
    </p:spTree>
    <p:extLst>
      <p:ext uri="{BB962C8B-B14F-4D97-AF65-F5344CB8AC3E}">
        <p14:creationId xmlns:p14="http://schemas.microsoft.com/office/powerpoint/2010/main" val="20682206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If you have 5 office members, </a:t>
                </a:r>
              </a:p>
              <a:p>
                <a:pPr>
                  <a:spcBef>
                    <a:spcPts val="0"/>
                  </a:spcBef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how many ways can you pick 3 of them to go to a conference?</a:t>
                </a: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n=5 r=3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 </m:t>
                        </m:r>
                      </m:den>
                    </m:f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 </m:t>
                        </m:r>
                      </m:den>
                    </m:f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 </m:t>
                        </m:r>
                      </m:den>
                    </m:f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				 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(3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1)(2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1)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 </m:t>
                        </m:r>
                      </m:den>
                    </m:f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596" t="-2162" r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366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If you have 5 office members, </a:t>
                </a:r>
              </a:p>
              <a:p>
                <a:pPr>
                  <a:spcBef>
                    <a:spcPts val="0"/>
                  </a:spcBef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how many ways can you pick 3 of them to go to a conference?</a:t>
                </a: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n=5 r=3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 </m:t>
                        </m:r>
                      </m:den>
                    </m:f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 </m:t>
                        </m:r>
                      </m:den>
                    </m:f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 </m:t>
                        </m:r>
                      </m:den>
                    </m:f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				 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(3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1)(2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1)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 </m:t>
                        </m:r>
                      </m:den>
                    </m:f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</a:t>
                </a: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596" t="-2162" r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435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Did we have 10 listed before?</a:t>
            </a:r>
          </a:p>
          <a:p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ABC ABD ABE 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BCD BCE BDE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CDE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733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Try this in Excel!</a:t>
            </a:r>
          </a:p>
          <a:p>
            <a:endParaRPr lang="en-US" sz="2000" dirty="0"/>
          </a:p>
          <a:p>
            <a:r>
              <a:rPr lang="en-US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is: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combin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n,r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 you get 10?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COMBINATORICS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9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7504</TotalTime>
  <Words>4224</Words>
  <Application>Microsoft Office PowerPoint</Application>
  <PresentationFormat>On-screen Show (4:3)</PresentationFormat>
  <Paragraphs>833</Paragraphs>
  <Slides>149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6" baseType="lpstr">
      <vt:lpstr>Arial</vt:lpstr>
      <vt:lpstr>Calibri</vt:lpstr>
      <vt:lpstr>Cambria Math</vt:lpstr>
      <vt:lpstr>Comic Sans MS</vt:lpstr>
      <vt:lpstr>Symbol</vt:lpstr>
      <vt:lpstr>Wingdings</vt:lpstr>
      <vt:lpstr>Office Theme</vt:lpstr>
      <vt:lpstr>PowerPoint Presentation</vt:lpstr>
      <vt:lpstr>What’s Up?</vt:lpstr>
      <vt:lpstr>What’s Up?</vt:lpstr>
      <vt:lpstr>Review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Conditional Probability</vt:lpstr>
      <vt:lpstr>Conditional Probability</vt:lpstr>
      <vt:lpstr>Conditional Probability</vt:lpstr>
      <vt:lpstr>PowerPoint Presentation</vt:lpstr>
      <vt:lpstr>Conditional Probability</vt:lpstr>
      <vt:lpstr>Conditional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</vt:lpstr>
      <vt:lpstr>Fundamental Counting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Counting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Combinatorics</vt:lpstr>
      <vt:lpstr>Combinatorics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Combinatorics</vt:lpstr>
      <vt:lpstr>Combinatorics</vt:lpstr>
      <vt:lpstr>Combinatorics</vt:lpstr>
      <vt:lpstr>Combinatorics</vt:lpstr>
      <vt:lpstr>Combinatorics</vt:lpstr>
      <vt:lpstr>Combinatorics</vt:lpstr>
      <vt:lpstr>Combinatorics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TI Calculators:</vt:lpstr>
      <vt:lpstr>WolframAlpha</vt:lpstr>
      <vt:lpstr>Symbolab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Combinatorics</vt:lpstr>
      <vt:lpstr>Combinatorics</vt:lpstr>
      <vt:lpstr>Combinatorics</vt:lpstr>
      <vt:lpstr>Combinatorics</vt:lpstr>
      <vt:lpstr>PowerPoint Presentation</vt:lpstr>
      <vt:lpstr>Combinatorics</vt:lpstr>
      <vt:lpstr>Combinatorics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Combinatorics</vt:lpstr>
      <vt:lpstr>PowerPoint Presentation</vt:lpstr>
      <vt:lpstr>Combinatorics</vt:lpstr>
      <vt:lpstr>Combinatorics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694</cp:revision>
  <dcterms:created xsi:type="dcterms:W3CDTF">2012-09-06T22:30:26Z</dcterms:created>
  <dcterms:modified xsi:type="dcterms:W3CDTF">2023-02-22T01:27:05Z</dcterms:modified>
</cp:coreProperties>
</file>