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9"/>
  </p:handoutMasterIdLst>
  <p:sldIdLst>
    <p:sldId id="256" r:id="rId2"/>
    <p:sldId id="437" r:id="rId3"/>
    <p:sldId id="2943" r:id="rId4"/>
    <p:sldId id="1461" r:id="rId5"/>
    <p:sldId id="1151" r:id="rId6"/>
    <p:sldId id="1152" r:id="rId7"/>
    <p:sldId id="2873" r:id="rId8"/>
    <p:sldId id="1338" r:id="rId9"/>
    <p:sldId id="2984" r:id="rId10"/>
    <p:sldId id="2985" r:id="rId11"/>
    <p:sldId id="2986" r:id="rId12"/>
    <p:sldId id="2989" r:id="rId13"/>
    <p:sldId id="2987" r:id="rId14"/>
    <p:sldId id="2988" r:id="rId15"/>
    <p:sldId id="2991" r:id="rId16"/>
    <p:sldId id="2990" r:id="rId17"/>
    <p:sldId id="2992" r:id="rId18"/>
    <p:sldId id="2993" r:id="rId19"/>
    <p:sldId id="2994" r:id="rId20"/>
    <p:sldId id="2995" r:id="rId21"/>
    <p:sldId id="1396" r:id="rId22"/>
    <p:sldId id="2961" r:id="rId23"/>
    <p:sldId id="2964" r:id="rId24"/>
    <p:sldId id="2965" r:id="rId25"/>
    <p:sldId id="2963" r:id="rId26"/>
    <p:sldId id="2966" r:id="rId27"/>
    <p:sldId id="2962" r:id="rId28"/>
    <p:sldId id="2967" r:id="rId29"/>
    <p:sldId id="2968" r:id="rId30"/>
    <p:sldId id="2960" r:id="rId31"/>
    <p:sldId id="2959" r:id="rId32"/>
    <p:sldId id="1252" r:id="rId33"/>
    <p:sldId id="1253" r:id="rId34"/>
    <p:sldId id="1254" r:id="rId35"/>
    <p:sldId id="1247" r:id="rId36"/>
    <p:sldId id="1251" r:id="rId37"/>
    <p:sldId id="1398" r:id="rId38"/>
    <p:sldId id="1176" r:id="rId39"/>
    <p:sldId id="2947" r:id="rId40"/>
    <p:sldId id="2970" r:id="rId41"/>
    <p:sldId id="2969" r:id="rId42"/>
    <p:sldId id="1177" r:id="rId43"/>
    <p:sldId id="944" r:id="rId44"/>
    <p:sldId id="1302" r:id="rId45"/>
    <p:sldId id="945" r:id="rId46"/>
    <p:sldId id="2971" r:id="rId47"/>
    <p:sldId id="1399" r:id="rId48"/>
    <p:sldId id="1400" r:id="rId49"/>
    <p:sldId id="1401" r:id="rId50"/>
    <p:sldId id="946" r:id="rId51"/>
    <p:sldId id="1183" r:id="rId52"/>
    <p:sldId id="947" r:id="rId53"/>
    <p:sldId id="1181" r:id="rId54"/>
    <p:sldId id="1178" r:id="rId55"/>
    <p:sldId id="1205" r:id="rId56"/>
    <p:sldId id="1206" r:id="rId57"/>
    <p:sldId id="2973" r:id="rId58"/>
    <p:sldId id="1402" r:id="rId59"/>
    <p:sldId id="1403" r:id="rId60"/>
    <p:sldId id="1222" r:id="rId61"/>
    <p:sldId id="1223" r:id="rId62"/>
    <p:sldId id="1303" r:id="rId63"/>
    <p:sldId id="1224" r:id="rId64"/>
    <p:sldId id="1404" r:id="rId65"/>
    <p:sldId id="1405" r:id="rId66"/>
    <p:sldId id="1406" r:id="rId67"/>
    <p:sldId id="2974" r:id="rId68"/>
    <p:sldId id="1227" r:id="rId69"/>
    <p:sldId id="1407" r:id="rId70"/>
    <p:sldId id="1305" r:id="rId71"/>
    <p:sldId id="1408" r:id="rId72"/>
    <p:sldId id="2975" r:id="rId73"/>
    <p:sldId id="1307" r:id="rId74"/>
    <p:sldId id="1409" r:id="rId75"/>
    <p:sldId id="1410" r:id="rId76"/>
    <p:sldId id="1230" r:id="rId77"/>
    <p:sldId id="1179" r:id="rId78"/>
    <p:sldId id="1207" r:id="rId79"/>
    <p:sldId id="1161" r:id="rId80"/>
    <p:sldId id="1158" r:id="rId81"/>
    <p:sldId id="1160" r:id="rId82"/>
    <p:sldId id="1248" r:id="rId83"/>
    <p:sldId id="1249" r:id="rId84"/>
    <p:sldId id="1154" r:id="rId85"/>
    <p:sldId id="1367" r:id="rId86"/>
    <p:sldId id="1365" r:id="rId87"/>
    <p:sldId id="1366" r:id="rId88"/>
    <p:sldId id="1212" r:id="rId89"/>
    <p:sldId id="1213" r:id="rId90"/>
    <p:sldId id="1214" r:id="rId91"/>
    <p:sldId id="1411" r:id="rId92"/>
    <p:sldId id="1304" r:id="rId93"/>
    <p:sldId id="1220" r:id="rId94"/>
    <p:sldId id="1221" r:id="rId95"/>
    <p:sldId id="1231" r:id="rId96"/>
    <p:sldId id="2972" r:id="rId97"/>
    <p:sldId id="1232" r:id="rId98"/>
    <p:sldId id="1417" r:id="rId99"/>
    <p:sldId id="1418" r:id="rId100"/>
    <p:sldId id="1419" r:id="rId101"/>
    <p:sldId id="1420" r:id="rId102"/>
    <p:sldId id="1421" r:id="rId103"/>
    <p:sldId id="1422" r:id="rId104"/>
    <p:sldId id="1423" r:id="rId105"/>
    <p:sldId id="1424" r:id="rId106"/>
    <p:sldId id="1425" r:id="rId107"/>
    <p:sldId id="1426" r:id="rId108"/>
    <p:sldId id="1429" r:id="rId109"/>
    <p:sldId id="1430" r:id="rId110"/>
    <p:sldId id="1431" r:id="rId111"/>
    <p:sldId id="1432" r:id="rId112"/>
    <p:sldId id="1433" r:id="rId113"/>
    <p:sldId id="1434" r:id="rId114"/>
    <p:sldId id="1435" r:id="rId115"/>
    <p:sldId id="1436" r:id="rId116"/>
    <p:sldId id="1437" r:id="rId117"/>
    <p:sldId id="1438" r:id="rId118"/>
    <p:sldId id="1439" r:id="rId119"/>
    <p:sldId id="1440" r:id="rId120"/>
    <p:sldId id="1441" r:id="rId121"/>
    <p:sldId id="1442" r:id="rId122"/>
    <p:sldId id="1443" r:id="rId123"/>
    <p:sldId id="1444" r:id="rId124"/>
    <p:sldId id="1445" r:id="rId125"/>
    <p:sldId id="1446" r:id="rId126"/>
    <p:sldId id="1626" r:id="rId127"/>
    <p:sldId id="1528" r:id="rId128"/>
    <p:sldId id="1529" r:id="rId129"/>
    <p:sldId id="1530" r:id="rId130"/>
    <p:sldId id="1531" r:id="rId131"/>
    <p:sldId id="1532" r:id="rId132"/>
    <p:sldId id="1533" r:id="rId133"/>
    <p:sldId id="1534" r:id="rId134"/>
    <p:sldId id="2976" r:id="rId135"/>
    <p:sldId id="1535" r:id="rId136"/>
    <p:sldId id="2977" r:id="rId137"/>
    <p:sldId id="1536" r:id="rId138"/>
    <p:sldId id="2978" r:id="rId139"/>
    <p:sldId id="1537" r:id="rId140"/>
    <p:sldId id="2979" r:id="rId141"/>
    <p:sldId id="1538" r:id="rId142"/>
    <p:sldId id="2980" r:id="rId143"/>
    <p:sldId id="2948" r:id="rId144"/>
    <p:sldId id="1539" r:id="rId145"/>
    <p:sldId id="2981" r:id="rId146"/>
    <p:sldId id="1672" r:id="rId147"/>
    <p:sldId id="991" r:id="rId148"/>
    <p:sldId id="992" r:id="rId149"/>
    <p:sldId id="993" r:id="rId150"/>
    <p:sldId id="994" r:id="rId151"/>
    <p:sldId id="2949" r:id="rId152"/>
    <p:sldId id="995" r:id="rId153"/>
    <p:sldId id="996" r:id="rId154"/>
    <p:sldId id="2950" r:id="rId155"/>
    <p:sldId id="2951" r:id="rId156"/>
    <p:sldId id="2952" r:id="rId157"/>
    <p:sldId id="997" r:id="rId158"/>
    <p:sldId id="998" r:id="rId159"/>
    <p:sldId id="999" r:id="rId160"/>
    <p:sldId id="1000" r:id="rId161"/>
    <p:sldId id="2954" r:id="rId162"/>
    <p:sldId id="2955" r:id="rId163"/>
    <p:sldId id="2956" r:id="rId164"/>
    <p:sldId id="2957" r:id="rId165"/>
    <p:sldId id="1001" r:id="rId166"/>
    <p:sldId id="1002" r:id="rId167"/>
    <p:sldId id="2958" r:id="rId168"/>
    <p:sldId id="1016" r:id="rId169"/>
    <p:sldId id="1025" r:id="rId170"/>
    <p:sldId id="1026" r:id="rId171"/>
    <p:sldId id="1027" r:id="rId172"/>
    <p:sldId id="988" r:id="rId173"/>
    <p:sldId id="1028" r:id="rId174"/>
    <p:sldId id="1029" r:id="rId175"/>
    <p:sldId id="434" r:id="rId176"/>
    <p:sldId id="2864" r:id="rId177"/>
    <p:sldId id="2983" r:id="rId1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7F030"/>
    <a:srgbClr val="00FFFF"/>
    <a:srgbClr val="FF5050"/>
    <a:srgbClr val="99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28" autoAdjust="0"/>
    <p:restoredTop sz="95749" autoAdjust="0"/>
  </p:normalViewPr>
  <p:slideViewPr>
    <p:cSldViewPr>
      <p:cViewPr varScale="1">
        <p:scale>
          <a:sx n="90" d="100"/>
          <a:sy n="90" d="100"/>
        </p:scale>
        <p:origin x="11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heme" Target="theme/theme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D52E58-8B08-4F56-9976-87F61019E6BD}" type="datetimeFigureOut">
              <a:rPr lang="en-US"/>
              <a:pPr>
                <a:defRPr/>
              </a:pPr>
              <a:t>2/21/2023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C649CDE-DE52-4DA1-9794-C9A120E25F00}" type="slidenum">
              <a:rPr lang="en-US"/>
              <a:pPr>
                <a:defRPr/>
              </a:pPr>
              <a:t>‹#›</a:t>
            </a:fld>
            <a:endParaRPr lang="en-US"/>
          </a:p>
        </p:txBody>
      </p:sp>
    </p:spTree>
    <p:extLst>
      <p:ext uri="{BB962C8B-B14F-4D97-AF65-F5344CB8AC3E}">
        <p14:creationId xmlns:p14="http://schemas.microsoft.com/office/powerpoint/2010/main" val="42503497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3964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012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995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614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280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40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768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11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77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56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859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819FE5-4ECE-49DA-A563-460FEFB04F69}"/>
              </a:ext>
            </a:extLst>
          </p:cNvPr>
          <p:cNvPicPr>
            <a:picLocks noChangeAspect="1"/>
          </p:cNvPicPr>
          <p:nvPr/>
        </p:nvPicPr>
        <p:blipFill rotWithShape="1">
          <a:blip r:embed="rId2"/>
          <a:srcRect b="693"/>
          <a:stretch/>
        </p:blipFill>
        <p:spPr>
          <a:xfrm>
            <a:off x="0" y="-1"/>
            <a:ext cx="9157588" cy="6869151"/>
          </a:xfrm>
          <a:prstGeom prst="rect">
            <a:avLst/>
          </a:prstGeom>
        </p:spPr>
      </p:pic>
      <p:sp>
        <p:nvSpPr>
          <p:cNvPr id="4" name="Text Box 2">
            <a:extLst>
              <a:ext uri="{FF2B5EF4-FFF2-40B4-BE49-F238E27FC236}">
                <a16:creationId xmlns:a16="http://schemas.microsoft.com/office/drawing/2014/main" id="{0B4F1663-7F19-4E08-95D5-5B6D97596E0E}"/>
              </a:ext>
            </a:extLst>
          </p:cNvPr>
          <p:cNvSpPr txBox="1">
            <a:spLocks noChangeArrowheads="1"/>
          </p:cNvSpPr>
          <p:nvPr/>
        </p:nvSpPr>
        <p:spPr bwMode="auto">
          <a:xfrm>
            <a:off x="0" y="1143000"/>
            <a:ext cx="9067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sz="6000" dirty="0">
                <a:solidFill>
                  <a:srgbClr val="FFFF00"/>
                </a:solidFill>
              </a:rPr>
              <a:t>Welcome to</a:t>
            </a:r>
            <a:r>
              <a:rPr lang="en-US" altLang="en-US" sz="6000" dirty="0"/>
              <a:t> </a:t>
            </a:r>
          </a:p>
          <a:p>
            <a:pPr eaLnBrk="1" hangingPunct="1">
              <a:spcBef>
                <a:spcPct val="0"/>
              </a:spcBef>
              <a:buFontTx/>
              <a:buNone/>
            </a:pPr>
            <a:r>
              <a:rPr lang="en-US" altLang="en-US" sz="6000" dirty="0">
                <a:solidFill>
                  <a:srgbClr val="FFFF00"/>
                </a:solidFill>
              </a:rPr>
              <a:t>Unit 3 </a:t>
            </a:r>
            <a:r>
              <a:rPr lang="en-US" altLang="en-US" sz="6000">
                <a:solidFill>
                  <a:srgbClr val="FFFF00"/>
                </a:solidFill>
              </a:rPr>
              <a:t>Part 06</a:t>
            </a:r>
            <a:endParaRPr lang="en-US" altLang="en-US" sz="6000" dirty="0">
              <a:solidFill>
                <a:srgbClr val="FFFF00"/>
              </a:solidFill>
            </a:endParaRPr>
          </a:p>
          <a:p>
            <a:pPr eaLnBrk="1" hangingPunct="1">
              <a:spcBef>
                <a:spcPct val="0"/>
              </a:spcBef>
              <a:buFontTx/>
              <a:buNone/>
            </a:pPr>
            <a:endParaRPr lang="en-US" altLang="en-US" sz="20500" dirty="0">
              <a:solidFill>
                <a:srgbClr val="FFFF00"/>
              </a:solidFill>
            </a:endParaRPr>
          </a:p>
          <a:p>
            <a:pPr eaLnBrk="1" hangingPunct="1">
              <a:spcBef>
                <a:spcPct val="0"/>
              </a:spcBef>
              <a:buFontTx/>
              <a:buNone/>
            </a:pPr>
            <a:r>
              <a:rPr lang="en-US" altLang="en-US" sz="3900" dirty="0">
                <a:solidFill>
                  <a:srgbClr val="FFC000"/>
                </a:solidFill>
              </a:rPr>
              <a:t>MATH366 Probability and Statistics</a:t>
            </a:r>
          </a:p>
        </p:txBody>
      </p:sp>
      <p:sp>
        <p:nvSpPr>
          <p:cNvPr id="6" name="TextBox 5">
            <a:extLst>
              <a:ext uri="{FF2B5EF4-FFF2-40B4-BE49-F238E27FC236}">
                <a16:creationId xmlns:a16="http://schemas.microsoft.com/office/drawing/2014/main" id="{0CB06F34-0EEF-430A-A694-21778941F272}"/>
              </a:ext>
            </a:extLst>
          </p:cNvPr>
          <p:cNvSpPr txBox="1"/>
          <p:nvPr/>
        </p:nvSpPr>
        <p:spPr>
          <a:xfrm>
            <a:off x="0" y="6608802"/>
            <a:ext cx="9157588" cy="553998"/>
          </a:xfrm>
          <a:prstGeom prst="rect">
            <a:avLst/>
          </a:prstGeom>
          <a:noFill/>
        </p:spPr>
        <p:txBody>
          <a:bodyPr wrap="square">
            <a:spAutoFit/>
          </a:bodyPr>
          <a:lstStyle/>
          <a:p>
            <a:r>
              <a:rPr lang="en-US" sz="1500" dirty="0">
                <a:solidFill>
                  <a:srgbClr val="00B0F0"/>
                </a:solidFill>
              </a:rPr>
              <a:t>https://online.stanford.edu/sites/default/files/styles/figure_default/public/2018-04/theory-of-probability_stats116.jpg?itok=ms4fRMO-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2E3-CB5C-C534-3FFD-69670FC97F1E}"/>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01B0E766-B97B-C228-E08F-0AFD0BF087A5}"/>
              </a:ext>
            </a:extLst>
          </p:cNvPr>
          <p:cNvSpPr>
            <a:spLocks noGrp="1"/>
          </p:cNvSpPr>
          <p:nvPr>
            <p:ph idx="1"/>
          </p:nvPr>
        </p:nvSpPr>
        <p:spPr>
          <a:xfrm>
            <a:off x="457200" y="1219200"/>
            <a:ext cx="8686800" cy="5638800"/>
          </a:xfrm>
        </p:spPr>
        <p:txBody>
          <a:bodyPr/>
          <a:lstStyle/>
          <a:p>
            <a:r>
              <a:rPr lang="en-US" dirty="0"/>
              <a:t>Newer, better MCG: instead of the max use mean + 2se and use mean – 2se instead of the min </a:t>
            </a:r>
          </a:p>
        </p:txBody>
      </p:sp>
      <p:sp>
        <p:nvSpPr>
          <p:cNvPr id="6" name="TextBox 5">
            <a:extLst>
              <a:ext uri="{FF2B5EF4-FFF2-40B4-BE49-F238E27FC236}">
                <a16:creationId xmlns:a16="http://schemas.microsoft.com/office/drawing/2014/main" id="{D99D88AA-E834-7F6C-9761-45F6E59050D7}"/>
              </a:ext>
            </a:extLst>
          </p:cNvPr>
          <p:cNvSpPr txBox="1"/>
          <p:nvPr/>
        </p:nvSpPr>
        <p:spPr>
          <a:xfrm>
            <a:off x="0" y="6211669"/>
            <a:ext cx="2338387" cy="646331"/>
          </a:xfrm>
          <a:prstGeom prst="rect">
            <a:avLst/>
          </a:prstGeom>
          <a:noFill/>
        </p:spPr>
        <p:txBody>
          <a:bodyPr wrap="square">
            <a:spAutoFit/>
          </a:bodyPr>
          <a:lstStyle/>
          <a:p>
            <a:r>
              <a:rPr lang="en-US" dirty="0"/>
              <a:t>Trust me for now,</a:t>
            </a:r>
          </a:p>
          <a:p>
            <a:r>
              <a:rPr lang="en-US" dirty="0"/>
              <a:t>you’ll see why later!</a:t>
            </a:r>
          </a:p>
        </p:txBody>
      </p:sp>
    </p:spTree>
    <p:extLst>
      <p:ext uri="{BB962C8B-B14F-4D97-AF65-F5344CB8AC3E}">
        <p14:creationId xmlns:p14="http://schemas.microsoft.com/office/powerpoint/2010/main" val="12921041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Inputs and Outputs</a:t>
            </a:r>
          </a:p>
        </p:txBody>
      </p:sp>
      <p:sp>
        <p:nvSpPr>
          <p:cNvPr id="20483" name="Content Placeholder 2"/>
          <p:cNvSpPr>
            <a:spLocks noGrp="1"/>
          </p:cNvSpPr>
          <p:nvPr>
            <p:ph idx="1"/>
          </p:nvPr>
        </p:nvSpPr>
        <p:spPr/>
        <p:txBody>
          <a:bodyPr/>
          <a:lstStyle/>
          <a:p>
            <a:r>
              <a:rPr lang="en-US" altLang="en-US"/>
              <a:t>The output is the final product</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2590800"/>
            <a:ext cx="454342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8D338CB8-C254-448B-A535-48CE5FBF8358}"/>
              </a:ext>
            </a:extLst>
          </p:cNvPr>
          <p:cNvSpPr/>
          <p:nvPr/>
        </p:nvSpPr>
        <p:spPr>
          <a:xfrm>
            <a:off x="-14287" y="6611035"/>
            <a:ext cx="6858000" cy="323165"/>
          </a:xfrm>
          <a:prstGeom prst="rect">
            <a:avLst/>
          </a:prstGeom>
        </p:spPr>
        <p:txBody>
          <a:bodyPr wrap="square">
            <a:spAutoFit/>
          </a:bodyPr>
          <a:lstStyle/>
          <a:p>
            <a:r>
              <a:rPr lang="en-US" sz="1500" dirty="0">
                <a:solidFill>
                  <a:srgbClr val="00B0F0"/>
                </a:solidFill>
              </a:rPr>
              <a:t>https://i89.photobucket.com/albums/k230/echassin/GTI008.jpg</a:t>
            </a:r>
          </a:p>
        </p:txBody>
      </p:sp>
    </p:spTree>
    <p:extLst>
      <p:ext uri="{BB962C8B-B14F-4D97-AF65-F5344CB8AC3E}">
        <p14:creationId xmlns:p14="http://schemas.microsoft.com/office/powerpoint/2010/main" val="4624546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Inputs and Outputs</a:t>
            </a:r>
          </a:p>
        </p:txBody>
      </p:sp>
      <p:sp>
        <p:nvSpPr>
          <p:cNvPr id="22531" name="Content Placeholder 2"/>
          <p:cNvSpPr>
            <a:spLocks noGrp="1"/>
          </p:cNvSpPr>
          <p:nvPr>
            <p:ph idx="1"/>
          </p:nvPr>
        </p:nvSpPr>
        <p:spPr/>
        <p:txBody>
          <a:bodyPr/>
          <a:lstStyle/>
          <a:p>
            <a:r>
              <a:rPr lang="en-US" altLang="en-US" dirty="0"/>
              <a:t>The input variable is ALWAYS put on the x-axis (horizontal axis)</a:t>
            </a:r>
          </a:p>
          <a:p>
            <a:endParaRPr lang="en-US" altLang="en-US" dirty="0"/>
          </a:p>
          <a:p>
            <a:r>
              <a:rPr lang="en-US" altLang="en-US" dirty="0"/>
              <a:t>No reason – it’s a TRADITION!</a:t>
            </a:r>
          </a:p>
        </p:txBody>
      </p:sp>
    </p:spTree>
    <p:extLst>
      <p:ext uri="{BB962C8B-B14F-4D97-AF65-F5344CB8AC3E}">
        <p14:creationId xmlns:p14="http://schemas.microsoft.com/office/powerpoint/2010/main" val="41737795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Inputs and Outputs</a:t>
            </a:r>
          </a:p>
        </p:txBody>
      </p:sp>
      <p:sp>
        <p:nvSpPr>
          <p:cNvPr id="27651" name="Content Placeholder 1"/>
          <p:cNvSpPr>
            <a:spLocks noGrp="1"/>
          </p:cNvSpPr>
          <p:nvPr>
            <p:ph idx="1"/>
          </p:nvPr>
        </p:nvSpPr>
        <p:spPr/>
        <p:txBody>
          <a:bodyPr/>
          <a:lstStyle/>
          <a:p>
            <a:r>
              <a:rPr lang="en-US" altLang="en-US"/>
              <a:t>It can sometimes be hard to figure out which is the input variable and which the output variable</a:t>
            </a:r>
          </a:p>
        </p:txBody>
      </p:sp>
    </p:spTree>
    <p:extLst>
      <p:ext uri="{BB962C8B-B14F-4D97-AF65-F5344CB8AC3E}">
        <p14:creationId xmlns:p14="http://schemas.microsoft.com/office/powerpoint/2010/main" val="12439604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Inputs and Outputs</a:t>
            </a:r>
          </a:p>
        </p:txBody>
      </p:sp>
      <p:sp>
        <p:nvSpPr>
          <p:cNvPr id="28675" name="Content Placeholder 1"/>
          <p:cNvSpPr>
            <a:spLocks noGrp="1"/>
          </p:cNvSpPr>
          <p:nvPr>
            <p:ph idx="1"/>
          </p:nvPr>
        </p:nvSpPr>
        <p:spPr/>
        <p:txBody>
          <a:bodyPr/>
          <a:lstStyle/>
          <a:p>
            <a:r>
              <a:rPr lang="en-US" altLang="en-US"/>
              <a:t>Input variables sometimes CAUSE the result</a:t>
            </a:r>
          </a:p>
        </p:txBody>
      </p:sp>
    </p:spTree>
    <p:extLst>
      <p:ext uri="{BB962C8B-B14F-4D97-AF65-F5344CB8AC3E}">
        <p14:creationId xmlns:p14="http://schemas.microsoft.com/office/powerpoint/2010/main" val="27127913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Inputs and Outputs</a:t>
            </a:r>
          </a:p>
        </p:txBody>
      </p:sp>
      <p:sp>
        <p:nvSpPr>
          <p:cNvPr id="29699" name="Content Placeholder 1"/>
          <p:cNvSpPr>
            <a:spLocks noGrp="1"/>
          </p:cNvSpPr>
          <p:nvPr>
            <p:ph idx="1"/>
          </p:nvPr>
        </p:nvSpPr>
        <p:spPr/>
        <p:txBody>
          <a:bodyPr/>
          <a:lstStyle/>
          <a:p>
            <a:r>
              <a:rPr lang="en-US" altLang="en-US"/>
              <a:t>Sometimes input variables occur before the out variables</a:t>
            </a:r>
          </a:p>
        </p:txBody>
      </p:sp>
    </p:spTree>
    <p:extLst>
      <p:ext uri="{BB962C8B-B14F-4D97-AF65-F5344CB8AC3E}">
        <p14:creationId xmlns:p14="http://schemas.microsoft.com/office/powerpoint/2010/main" val="18011185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Inputs and Outputs</a:t>
            </a:r>
          </a:p>
        </p:txBody>
      </p:sp>
      <p:sp>
        <p:nvSpPr>
          <p:cNvPr id="30723" name="Content Placeholder 1"/>
          <p:cNvSpPr>
            <a:spLocks noGrp="1"/>
          </p:cNvSpPr>
          <p:nvPr>
            <p:ph idx="1"/>
          </p:nvPr>
        </p:nvSpPr>
        <p:spPr/>
        <p:txBody>
          <a:bodyPr/>
          <a:lstStyle/>
          <a:p>
            <a:r>
              <a:rPr lang="en-US" altLang="en-US"/>
              <a:t>Frequently the input variables cannot be controlled by us (time, for example)</a:t>
            </a:r>
          </a:p>
          <a:p>
            <a:endParaRPr lang="en-US" altLang="en-US"/>
          </a:p>
          <a:p>
            <a:r>
              <a:rPr lang="en-US" altLang="en-US"/>
              <a:t>For this reason, input variables are frequently called “independent” variables </a:t>
            </a:r>
          </a:p>
        </p:txBody>
      </p:sp>
    </p:spTree>
    <p:extLst>
      <p:ext uri="{BB962C8B-B14F-4D97-AF65-F5344CB8AC3E}">
        <p14:creationId xmlns:p14="http://schemas.microsoft.com/office/powerpoint/2010/main" val="33534299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Inputs and Outputs</a:t>
            </a:r>
          </a:p>
        </p:txBody>
      </p:sp>
      <p:sp>
        <p:nvSpPr>
          <p:cNvPr id="31747" name="Content Placeholder 1"/>
          <p:cNvSpPr>
            <a:spLocks noGrp="1"/>
          </p:cNvSpPr>
          <p:nvPr>
            <p:ph idx="1"/>
          </p:nvPr>
        </p:nvSpPr>
        <p:spPr/>
        <p:txBody>
          <a:bodyPr/>
          <a:lstStyle/>
          <a:p>
            <a:r>
              <a:rPr lang="en-US" altLang="en-US"/>
              <a:t>And, the output variables (which depend on the values of the independent input variables) are called “dependent” variables</a:t>
            </a:r>
          </a:p>
        </p:txBody>
      </p:sp>
    </p:spTree>
    <p:extLst>
      <p:ext uri="{BB962C8B-B14F-4D97-AF65-F5344CB8AC3E}">
        <p14:creationId xmlns:p14="http://schemas.microsoft.com/office/powerpoint/2010/main" val="16552634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266E953D-AD12-4AF6-976E-4E6566C996CC}"/>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17731994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t>
            </a:r>
          </a:p>
        </p:txBody>
      </p:sp>
      <p:sp>
        <p:nvSpPr>
          <p:cNvPr id="3" name="Content Placeholder 2"/>
          <p:cNvSpPr>
            <a:spLocks noGrp="1"/>
          </p:cNvSpPr>
          <p:nvPr>
            <p:ph idx="1"/>
          </p:nvPr>
        </p:nvSpPr>
        <p:spPr/>
        <p:txBody>
          <a:bodyPr/>
          <a:lstStyle/>
          <a:p>
            <a:r>
              <a:rPr lang="en-US" dirty="0"/>
              <a:t>When we calculated a correlation coefficient, we said it was a measure of the closeness to a </a:t>
            </a:r>
            <a:r>
              <a:rPr lang="en-US" i="1" dirty="0">
                <a:solidFill>
                  <a:srgbClr val="FFC000"/>
                </a:solidFill>
              </a:rPr>
              <a:t>linear</a:t>
            </a:r>
            <a:r>
              <a:rPr lang="en-US" dirty="0"/>
              <a:t> relationship between the two variables</a:t>
            </a:r>
          </a:p>
        </p:txBody>
      </p:sp>
    </p:spTree>
    <p:extLst>
      <p:ext uri="{BB962C8B-B14F-4D97-AF65-F5344CB8AC3E}">
        <p14:creationId xmlns:p14="http://schemas.microsoft.com/office/powerpoint/2010/main" val="30783208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of Best Fit</a:t>
            </a:r>
          </a:p>
        </p:txBody>
      </p:sp>
      <p:sp>
        <p:nvSpPr>
          <p:cNvPr id="3" name="Content Placeholder 2"/>
          <p:cNvSpPr>
            <a:spLocks noGrp="1"/>
          </p:cNvSpPr>
          <p:nvPr>
            <p:ph idx="1"/>
          </p:nvPr>
        </p:nvSpPr>
        <p:spPr/>
        <p:txBody>
          <a:bodyPr/>
          <a:lstStyle/>
          <a:p>
            <a:r>
              <a:rPr lang="en-US" dirty="0"/>
              <a:t>That means, we could find the formula for a line that would be the best fit for the two variables</a:t>
            </a:r>
          </a:p>
        </p:txBody>
      </p:sp>
    </p:spTree>
    <p:extLst>
      <p:ext uri="{BB962C8B-B14F-4D97-AF65-F5344CB8AC3E}">
        <p14:creationId xmlns:p14="http://schemas.microsoft.com/office/powerpoint/2010/main" val="255707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2E3-CB5C-C534-3FFD-69670FC97F1E}"/>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01B0E766-B97B-C228-E08F-0AFD0BF087A5}"/>
              </a:ext>
            </a:extLst>
          </p:cNvPr>
          <p:cNvSpPr>
            <a:spLocks noGrp="1"/>
          </p:cNvSpPr>
          <p:nvPr>
            <p:ph idx="1"/>
          </p:nvPr>
        </p:nvSpPr>
        <p:spPr>
          <a:xfrm>
            <a:off x="457200" y="1219200"/>
            <a:ext cx="8686800" cy="5638800"/>
          </a:xfrm>
        </p:spPr>
        <p:txBody>
          <a:bodyPr/>
          <a:lstStyle/>
          <a:p>
            <a:r>
              <a:rPr lang="en-US" dirty="0"/>
              <a:t>Newer, better MCG: instead of the max use mean + 2se and use mean – 2se instead of the min </a:t>
            </a:r>
          </a:p>
        </p:txBody>
      </p:sp>
      <p:sp>
        <p:nvSpPr>
          <p:cNvPr id="6" name="TextBox 5">
            <a:extLst>
              <a:ext uri="{FF2B5EF4-FFF2-40B4-BE49-F238E27FC236}">
                <a16:creationId xmlns:a16="http://schemas.microsoft.com/office/drawing/2014/main" id="{D99D88AA-E834-7F6C-9761-45F6E59050D7}"/>
              </a:ext>
            </a:extLst>
          </p:cNvPr>
          <p:cNvSpPr txBox="1"/>
          <p:nvPr/>
        </p:nvSpPr>
        <p:spPr>
          <a:xfrm>
            <a:off x="0" y="6211669"/>
            <a:ext cx="2338387" cy="646331"/>
          </a:xfrm>
          <a:prstGeom prst="rect">
            <a:avLst/>
          </a:prstGeom>
          <a:noFill/>
        </p:spPr>
        <p:txBody>
          <a:bodyPr wrap="square">
            <a:spAutoFit/>
          </a:bodyPr>
          <a:lstStyle/>
          <a:p>
            <a:r>
              <a:rPr lang="en-US" dirty="0"/>
              <a:t>Trust me for now,</a:t>
            </a:r>
          </a:p>
          <a:p>
            <a:r>
              <a:rPr lang="en-US" dirty="0"/>
              <a:t>you’ll see why later!</a:t>
            </a:r>
          </a:p>
        </p:txBody>
      </p:sp>
      <p:grpSp>
        <p:nvGrpSpPr>
          <p:cNvPr id="7" name="Group 6">
            <a:extLst>
              <a:ext uri="{FF2B5EF4-FFF2-40B4-BE49-F238E27FC236}">
                <a16:creationId xmlns:a16="http://schemas.microsoft.com/office/drawing/2014/main" id="{2D9DE452-7204-345A-A710-94534CB5E061}"/>
              </a:ext>
            </a:extLst>
          </p:cNvPr>
          <p:cNvGrpSpPr/>
          <p:nvPr/>
        </p:nvGrpSpPr>
        <p:grpSpPr>
          <a:xfrm>
            <a:off x="473869" y="3200400"/>
            <a:ext cx="4326731" cy="2743200"/>
            <a:chOff x="1359694" y="3200400"/>
            <a:chExt cx="4326731" cy="2743200"/>
          </a:xfrm>
        </p:grpSpPr>
        <p:grpSp>
          <p:nvGrpSpPr>
            <p:cNvPr id="11" name="Group 10">
              <a:extLst>
                <a:ext uri="{FF2B5EF4-FFF2-40B4-BE49-F238E27FC236}">
                  <a16:creationId xmlns:a16="http://schemas.microsoft.com/office/drawing/2014/main" id="{81788939-340E-A789-100A-E50E92982EAC}"/>
                </a:ext>
              </a:extLst>
            </p:cNvPr>
            <p:cNvGrpSpPr/>
            <p:nvPr/>
          </p:nvGrpSpPr>
          <p:grpSpPr>
            <a:xfrm>
              <a:off x="1828800" y="3200400"/>
              <a:ext cx="3857625" cy="2743200"/>
              <a:chOff x="3276600" y="3733800"/>
              <a:chExt cx="3857625" cy="2743200"/>
            </a:xfrm>
          </p:grpSpPr>
          <p:pic>
            <p:nvPicPr>
              <p:cNvPr id="13" name="Picture 12">
                <a:extLst>
                  <a:ext uri="{FF2B5EF4-FFF2-40B4-BE49-F238E27FC236}">
                    <a16:creationId xmlns:a16="http://schemas.microsoft.com/office/drawing/2014/main" id="{D9803B9E-1937-54E1-53FA-1AE3D6A5E1E7}"/>
                  </a:ext>
                </a:extLst>
              </p:cNvPr>
              <p:cNvPicPr>
                <a:picLocks noChangeAspect="1"/>
              </p:cNvPicPr>
              <p:nvPr/>
            </p:nvPicPr>
            <p:blipFill>
              <a:blip r:embed="rId2"/>
              <a:stretch>
                <a:fillRect/>
              </a:stretch>
            </p:blipFill>
            <p:spPr>
              <a:xfrm>
                <a:off x="3276600" y="3733800"/>
                <a:ext cx="3857625" cy="2743200"/>
              </a:xfrm>
              <a:prstGeom prst="rect">
                <a:avLst/>
              </a:prstGeom>
            </p:spPr>
          </p:pic>
          <p:sp>
            <p:nvSpPr>
              <p:cNvPr id="14" name="Oval 13">
                <a:extLst>
                  <a:ext uri="{FF2B5EF4-FFF2-40B4-BE49-F238E27FC236}">
                    <a16:creationId xmlns:a16="http://schemas.microsoft.com/office/drawing/2014/main" id="{7BE1D5BB-9F1B-231F-6036-5F724FD39117}"/>
                  </a:ext>
                </a:extLst>
              </p:cNvPr>
              <p:cNvSpPr/>
              <p:nvPr/>
            </p:nvSpPr>
            <p:spPr>
              <a:xfrm>
                <a:off x="3352800" y="4400550"/>
                <a:ext cx="1219200" cy="2476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B7B8DB2-BBF9-7DE2-7592-76CE80F0A96B}"/>
                </a:ext>
              </a:extLst>
            </p:cNvPr>
            <p:cNvSpPr txBox="1"/>
            <p:nvPr/>
          </p:nvSpPr>
          <p:spPr>
            <a:xfrm>
              <a:off x="1359694" y="3783568"/>
              <a:ext cx="545306" cy="369332"/>
            </a:xfrm>
            <a:prstGeom prst="rect">
              <a:avLst/>
            </a:prstGeom>
            <a:noFill/>
          </p:spPr>
          <p:txBody>
            <a:bodyPr wrap="square">
              <a:spAutoFit/>
            </a:bodyPr>
            <a:lstStyle/>
            <a:p>
              <a:r>
                <a:rPr lang="en-US" b="1" dirty="0">
                  <a:solidFill>
                    <a:srgbClr val="FF0000"/>
                  </a:solidFill>
                </a:rPr>
                <a:t>se</a:t>
              </a:r>
            </a:p>
          </p:txBody>
        </p:sp>
      </p:grpSp>
    </p:spTree>
    <p:extLst>
      <p:ext uri="{BB962C8B-B14F-4D97-AF65-F5344CB8AC3E}">
        <p14:creationId xmlns:p14="http://schemas.microsoft.com/office/powerpoint/2010/main" val="33411966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r>
              <a:rPr lang="en-US" altLang="en-US" dirty="0"/>
              <a:t>We “fit” a line to the data</a:t>
            </a:r>
          </a:p>
        </p:txBody>
      </p:sp>
      <p:sp>
        <p:nvSpPr>
          <p:cNvPr id="23555" name="Title 1"/>
          <p:cNvSpPr>
            <a:spLocks noGrp="1"/>
          </p:cNvSpPr>
          <p:nvPr>
            <p:ph type="title"/>
          </p:nvPr>
        </p:nvSpPr>
        <p:spPr/>
        <p:txBody>
          <a:bodyPr/>
          <a:lstStyle/>
          <a:p>
            <a:r>
              <a:rPr lang="en-US" altLang="en-US" dirty="0"/>
              <a:t>Line of Best Fit</a:t>
            </a:r>
          </a:p>
        </p:txBody>
      </p:sp>
      <p:grpSp>
        <p:nvGrpSpPr>
          <p:cNvPr id="8" name="Group 11"/>
          <p:cNvGrpSpPr>
            <a:grpSpLocks/>
          </p:cNvGrpSpPr>
          <p:nvPr/>
        </p:nvGrpSpPr>
        <p:grpSpPr bwMode="auto">
          <a:xfrm>
            <a:off x="2159000" y="2743200"/>
            <a:ext cx="4832350" cy="4038600"/>
            <a:chOff x="2209800" y="2743200"/>
            <a:chExt cx="4800600" cy="4029075"/>
          </a:xfrm>
        </p:grpSpPr>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43200"/>
              <a:ext cx="48006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flipV="1">
              <a:off x="2952750" y="3559175"/>
              <a:ext cx="2360613" cy="24955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759D97A0-28E2-4611-910C-8BF53A0CC164}"/>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41121476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r>
              <a:rPr lang="en-US" altLang="en-US"/>
              <a:t>Real-world data rarely lands exactly on a straight line</a:t>
            </a:r>
          </a:p>
        </p:txBody>
      </p:sp>
      <p:pic>
        <p:nvPicPr>
          <p:cNvPr id="245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2743200"/>
            <a:ext cx="4851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0" name="Title 1"/>
          <p:cNvSpPr>
            <a:spLocks noGrp="1"/>
          </p:cNvSpPr>
          <p:nvPr>
            <p:ph type="title"/>
          </p:nvPr>
        </p:nvSpPr>
        <p:spPr/>
        <p:txBody>
          <a:bodyPr/>
          <a:lstStyle/>
          <a:p>
            <a:r>
              <a:rPr lang="en-US" altLang="en-US" dirty="0"/>
              <a:t>Line of Best Fit</a:t>
            </a:r>
          </a:p>
        </p:txBody>
      </p:sp>
      <p:sp>
        <p:nvSpPr>
          <p:cNvPr id="5" name="TextBox 4">
            <a:extLst>
              <a:ext uri="{FF2B5EF4-FFF2-40B4-BE49-F238E27FC236}">
                <a16:creationId xmlns:a16="http://schemas.microsoft.com/office/drawing/2014/main" id="{D2AB5A6D-FBE3-4B84-88C7-29971C8C7C27}"/>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7988690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r>
              <a:rPr lang="en-US" altLang="en-US"/>
              <a:t>But we fit the “best” line to the data </a:t>
            </a:r>
          </a:p>
        </p:txBody>
      </p:sp>
      <p:sp>
        <p:nvSpPr>
          <p:cNvPr id="25603" name="Title 1"/>
          <p:cNvSpPr>
            <a:spLocks noGrp="1"/>
          </p:cNvSpPr>
          <p:nvPr>
            <p:ph type="title"/>
          </p:nvPr>
        </p:nvSpPr>
        <p:spPr/>
        <p:txBody>
          <a:bodyPr/>
          <a:lstStyle/>
          <a:p>
            <a:r>
              <a:rPr lang="en-US" altLang="en-US" dirty="0"/>
              <a:t>Line of Best Fit</a:t>
            </a:r>
          </a:p>
        </p:txBody>
      </p:sp>
      <p:grpSp>
        <p:nvGrpSpPr>
          <p:cNvPr id="25604" name="Group 6"/>
          <p:cNvGrpSpPr>
            <a:grpSpLocks/>
          </p:cNvGrpSpPr>
          <p:nvPr/>
        </p:nvGrpSpPr>
        <p:grpSpPr bwMode="auto">
          <a:xfrm>
            <a:off x="2159000" y="2743200"/>
            <a:ext cx="4851400" cy="4038600"/>
            <a:chOff x="2158339" y="2743200"/>
            <a:chExt cx="4852062" cy="4038600"/>
          </a:xfrm>
        </p:grpSpPr>
        <p:pic>
          <p:nvPicPr>
            <p:cNvPr id="2560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339" y="2743200"/>
              <a:ext cx="4852062"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flipV="1">
              <a:off x="2952197" y="3568700"/>
              <a:ext cx="2360935" cy="24955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29324CB4-6325-4DAB-A5B3-B00EB43F1BB8}"/>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16688019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of Best Fit</a:t>
            </a:r>
          </a:p>
        </p:txBody>
      </p:sp>
      <p:sp>
        <p:nvSpPr>
          <p:cNvPr id="3" name="Content Placeholder 2"/>
          <p:cNvSpPr>
            <a:spLocks noGrp="1"/>
          </p:cNvSpPr>
          <p:nvPr>
            <p:ph idx="1"/>
          </p:nvPr>
        </p:nvSpPr>
        <p:spPr/>
        <p:txBody>
          <a:bodyPr/>
          <a:lstStyle/>
          <a:p>
            <a:r>
              <a:rPr lang="en-US" dirty="0"/>
              <a:t>When you graph two variables on an x-y plot, you can fit a line through the data called a “</a:t>
            </a:r>
            <a:r>
              <a:rPr lang="en-US" dirty="0">
                <a:solidFill>
                  <a:srgbClr val="FFC000"/>
                </a:solidFill>
              </a:rPr>
              <a:t>trend line</a:t>
            </a:r>
            <a:r>
              <a:rPr lang="en-US" dirty="0"/>
              <a:t>”</a:t>
            </a:r>
          </a:p>
        </p:txBody>
      </p:sp>
    </p:spTree>
    <p:extLst>
      <p:ext uri="{BB962C8B-B14F-4D97-AF65-F5344CB8AC3E}">
        <p14:creationId xmlns:p14="http://schemas.microsoft.com/office/powerpoint/2010/main" val="3122607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Line of Best Fit</a:t>
            </a:r>
          </a:p>
        </p:txBody>
      </p:sp>
      <p:sp>
        <p:nvSpPr>
          <p:cNvPr id="5" name="Content Placeholder 4"/>
          <p:cNvSpPr>
            <a:spLocks noGrp="1"/>
          </p:cNvSpPr>
          <p:nvPr>
            <p:ph idx="1"/>
          </p:nvPr>
        </p:nvSpPr>
        <p:spPr/>
        <p:txBody>
          <a:bodyPr/>
          <a:lstStyle/>
          <a:p>
            <a:pPr eaLnBrk="1" hangingPunct="1"/>
            <a:r>
              <a:rPr lang="en-US" altLang="en-US" dirty="0">
                <a:latin typeface="Comic Sans MS" pitchFamily="66" charset="0"/>
              </a:rPr>
              <a:t>This trend line is a “line of best fit” to the data</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206" y="2819400"/>
            <a:ext cx="5654794"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8B552290-4388-4216-8CD4-3EE69A30B90D}"/>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28449125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Regression</a:t>
            </a:r>
          </a:p>
        </p:txBody>
      </p:sp>
      <p:sp>
        <p:nvSpPr>
          <p:cNvPr id="34819" name="Content Placeholder 2"/>
          <p:cNvSpPr>
            <a:spLocks noGrp="1"/>
          </p:cNvSpPr>
          <p:nvPr>
            <p:ph idx="1"/>
          </p:nvPr>
        </p:nvSpPr>
        <p:spPr/>
        <p:txBody>
          <a:bodyPr/>
          <a:lstStyle/>
          <a:p>
            <a:pPr eaLnBrk="1" hangingPunct="1"/>
            <a:r>
              <a:rPr lang="en-US" altLang="en-US" dirty="0">
                <a:latin typeface="Comic Sans MS" pitchFamily="66" charset="0"/>
              </a:rPr>
              <a:t>The “</a:t>
            </a:r>
            <a:r>
              <a:rPr lang="en-US" altLang="en-US" dirty="0">
                <a:solidFill>
                  <a:srgbClr val="FFC000"/>
                </a:solidFill>
                <a:latin typeface="Comic Sans MS" pitchFamily="66" charset="0"/>
              </a:rPr>
              <a:t>line of best fit</a:t>
            </a:r>
            <a:r>
              <a:rPr lang="en-US" altLang="en-US" dirty="0">
                <a:latin typeface="Comic Sans MS" pitchFamily="66" charset="0"/>
              </a:rPr>
              <a:t>” is created by minimizing the total </a:t>
            </a:r>
          </a:p>
          <a:p>
            <a:pPr eaLnBrk="1" hangingPunct="1"/>
            <a:r>
              <a:rPr lang="en-US" altLang="en-US" dirty="0">
                <a:latin typeface="Comic Sans MS" pitchFamily="66" charset="0"/>
              </a:rPr>
              <a:t>distance of </a:t>
            </a:r>
          </a:p>
          <a:p>
            <a:pPr eaLnBrk="1" hangingPunct="1"/>
            <a:r>
              <a:rPr lang="en-US" altLang="en-US" dirty="0">
                <a:latin typeface="Comic Sans MS" pitchFamily="66" charset="0"/>
              </a:rPr>
              <a:t>all the </a:t>
            </a:r>
          </a:p>
          <a:p>
            <a:pPr eaLnBrk="1" hangingPunct="1"/>
            <a:r>
              <a:rPr lang="en-US" altLang="en-US" dirty="0">
                <a:latin typeface="Comic Sans MS" pitchFamily="66" charset="0"/>
              </a:rPr>
              <a:t>points to </a:t>
            </a:r>
          </a:p>
          <a:p>
            <a:pPr eaLnBrk="1" hangingPunct="1"/>
            <a:r>
              <a:rPr lang="en-US" altLang="en-US" dirty="0">
                <a:latin typeface="Comic Sans MS" pitchFamily="66" charset="0"/>
              </a:rPr>
              <a:t>the line </a:t>
            </a:r>
          </a:p>
          <a:p>
            <a:pPr eaLnBrk="1" hangingPunct="1"/>
            <a:r>
              <a:rPr lang="en-US" altLang="en-US" dirty="0">
                <a:latin typeface="Comic Sans MS" pitchFamily="66" charset="0"/>
              </a:rPr>
              <a:t>(deviations)</a:t>
            </a:r>
            <a:endParaRPr lang="en-US" dirty="0"/>
          </a:p>
          <a:p>
            <a:endParaRPr lang="en-US"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206" y="2819400"/>
            <a:ext cx="5654794"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D5546F3B-AE98-4BCF-B60A-D3A2591771D1}"/>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27615417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Regression</a:t>
            </a:r>
          </a:p>
        </p:txBody>
      </p:sp>
      <p:sp>
        <p:nvSpPr>
          <p:cNvPr id="35843" name="Content Placeholder 2"/>
          <p:cNvSpPr>
            <a:spLocks noGrp="1"/>
          </p:cNvSpPr>
          <p:nvPr>
            <p:ph idx="1"/>
          </p:nvPr>
        </p:nvSpPr>
        <p:spPr/>
        <p:txBody>
          <a:bodyPr/>
          <a:lstStyle/>
          <a:p>
            <a:r>
              <a:rPr lang="en-US" altLang="en-US" dirty="0">
                <a:latin typeface="Comic Sans MS" pitchFamily="66" charset="0"/>
              </a:rPr>
              <a:t>The line of best fit is called the “</a:t>
            </a:r>
            <a:r>
              <a:rPr lang="en-US" altLang="en-US" dirty="0">
                <a:solidFill>
                  <a:srgbClr val="FFC000"/>
                </a:solidFill>
                <a:latin typeface="Comic Sans MS" pitchFamily="66" charset="0"/>
              </a:rPr>
              <a:t>regression</a:t>
            </a:r>
            <a:r>
              <a:rPr lang="en-US" altLang="en-US" dirty="0">
                <a:latin typeface="Comic Sans MS" pitchFamily="66" charset="0"/>
              </a:rPr>
              <a:t>” line</a:t>
            </a:r>
            <a:endParaRPr lang="en-US"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068" y="2819400"/>
            <a:ext cx="5684932"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BE18A1BE-D8C6-4888-8ECD-C48340A81DE9}"/>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27736693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068" y="2819400"/>
            <a:ext cx="5684932"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6" name="Title 1"/>
          <p:cNvSpPr>
            <a:spLocks noGrp="1"/>
          </p:cNvSpPr>
          <p:nvPr>
            <p:ph type="title"/>
          </p:nvPr>
        </p:nvSpPr>
        <p:spPr/>
        <p:txBody>
          <a:bodyPr/>
          <a:lstStyle/>
          <a:p>
            <a:r>
              <a:rPr lang="en-US" altLang="en-US" dirty="0"/>
              <a:t>Regression</a:t>
            </a:r>
          </a:p>
        </p:txBody>
      </p:sp>
      <p:sp>
        <p:nvSpPr>
          <p:cNvPr id="36867" name="Content Placeholder 2"/>
          <p:cNvSpPr>
            <a:spLocks noGrp="1"/>
          </p:cNvSpPr>
          <p:nvPr>
            <p:ph idx="1"/>
          </p:nvPr>
        </p:nvSpPr>
        <p:spPr/>
        <p:txBody>
          <a:bodyPr/>
          <a:lstStyle/>
          <a:p>
            <a:pPr eaLnBrk="1" hangingPunct="1"/>
            <a:r>
              <a:rPr lang="en-US" altLang="en-US" dirty="0">
                <a:latin typeface="Comic Sans MS" pitchFamily="66" charset="0"/>
              </a:rPr>
              <a:t>Because it is a line, it has an equation:</a:t>
            </a:r>
          </a:p>
          <a:p>
            <a:pPr eaLnBrk="1" hangingPunct="1"/>
            <a:endParaRPr lang="en-US" altLang="en-US" dirty="0">
              <a:latin typeface="Comic Sans MS" pitchFamily="66" charset="0"/>
            </a:endParaRPr>
          </a:p>
          <a:p>
            <a:pPr eaLnBrk="1" hangingPunct="1"/>
            <a:r>
              <a:rPr lang="en-US" altLang="en-US" dirty="0">
                <a:latin typeface="Comic Sans MS" pitchFamily="66" charset="0"/>
              </a:rPr>
              <a:t>y = b + mx </a:t>
            </a:r>
          </a:p>
          <a:p>
            <a:pPr eaLnBrk="1" hangingPunct="1"/>
            <a:endParaRPr lang="en-US" altLang="en-US" dirty="0">
              <a:latin typeface="Comic Sans MS" pitchFamily="66" charset="0"/>
            </a:endParaRPr>
          </a:p>
          <a:p>
            <a:pPr eaLnBrk="1" hangingPunct="1"/>
            <a:r>
              <a:rPr lang="en-US" altLang="en-US" dirty="0">
                <a:latin typeface="Comic Sans MS" pitchFamily="66" charset="0"/>
              </a:rPr>
              <a:t>m = slope</a:t>
            </a:r>
          </a:p>
          <a:p>
            <a:pPr eaLnBrk="1" hangingPunct="1"/>
            <a:r>
              <a:rPr lang="en-US" altLang="en-US" dirty="0">
                <a:latin typeface="Comic Sans MS" pitchFamily="66" charset="0"/>
              </a:rPr>
              <a:t>b = y-intercept</a:t>
            </a:r>
          </a:p>
          <a:p>
            <a:endParaRPr lang="en-US" dirty="0"/>
          </a:p>
        </p:txBody>
      </p:sp>
      <p:sp>
        <p:nvSpPr>
          <p:cNvPr id="5" name="TextBox 4">
            <a:extLst>
              <a:ext uri="{FF2B5EF4-FFF2-40B4-BE49-F238E27FC236}">
                <a16:creationId xmlns:a16="http://schemas.microsoft.com/office/drawing/2014/main" id="{E2133951-4DD3-4992-A151-7FFF7963D842}"/>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27411460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Regression</a:t>
            </a:r>
          </a:p>
        </p:txBody>
      </p:sp>
      <p:sp>
        <p:nvSpPr>
          <p:cNvPr id="37891" name="Content Placeholder 2"/>
          <p:cNvSpPr>
            <a:spLocks noGrp="1"/>
          </p:cNvSpPr>
          <p:nvPr>
            <p:ph idx="1"/>
          </p:nvPr>
        </p:nvSpPr>
        <p:spPr/>
        <p:txBody>
          <a:bodyPr/>
          <a:lstStyle/>
          <a:p>
            <a:r>
              <a:rPr lang="en-US" altLang="en-US" dirty="0">
                <a:latin typeface="Comic Sans MS" pitchFamily="66" charset="0"/>
              </a:rPr>
              <a:t>The slope “m” and the correlation coefficient “r” will both have the same sign</a:t>
            </a:r>
          </a:p>
        </p:txBody>
      </p:sp>
    </p:spTree>
    <p:extLst>
      <p:ext uri="{BB962C8B-B14F-4D97-AF65-F5344CB8AC3E}">
        <p14:creationId xmlns:p14="http://schemas.microsoft.com/office/powerpoint/2010/main" val="29539288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Regression</a:t>
            </a:r>
            <a:endParaRPr lang="en-US" dirty="0"/>
          </a:p>
        </p:txBody>
      </p:sp>
      <p:sp>
        <p:nvSpPr>
          <p:cNvPr id="3" name="Content Placeholder 2"/>
          <p:cNvSpPr>
            <a:spLocks noGrp="1"/>
          </p:cNvSpPr>
          <p:nvPr>
            <p:ph idx="1"/>
          </p:nvPr>
        </p:nvSpPr>
        <p:spPr/>
        <p:txBody>
          <a:bodyPr/>
          <a:lstStyle/>
          <a:p>
            <a:r>
              <a:rPr lang="en-US" dirty="0"/>
              <a:t>Note: some people use the symbol “</a:t>
            </a:r>
            <a:r>
              <a:rPr lang="cy-GB" dirty="0"/>
              <a:t>ŷ” for the trend data corresponding to the “y” </a:t>
            </a:r>
            <a:r>
              <a:rPr lang="cy-GB"/>
              <a:t>observation data</a:t>
            </a:r>
            <a:endParaRPr lang="en-US" dirty="0"/>
          </a:p>
        </p:txBody>
      </p:sp>
    </p:spTree>
    <p:extLst>
      <p:ext uri="{BB962C8B-B14F-4D97-AF65-F5344CB8AC3E}">
        <p14:creationId xmlns:p14="http://schemas.microsoft.com/office/powerpoint/2010/main" val="3976126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2E3-CB5C-C534-3FFD-69670FC97F1E}"/>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01B0E766-B97B-C228-E08F-0AFD0BF087A5}"/>
              </a:ext>
            </a:extLst>
          </p:cNvPr>
          <p:cNvSpPr>
            <a:spLocks noGrp="1"/>
          </p:cNvSpPr>
          <p:nvPr>
            <p:ph idx="1"/>
          </p:nvPr>
        </p:nvSpPr>
        <p:spPr>
          <a:xfrm>
            <a:off x="457200" y="1219200"/>
            <a:ext cx="8686800" cy="5638800"/>
          </a:xfrm>
        </p:spPr>
        <p:txBody>
          <a:bodyPr/>
          <a:lstStyle/>
          <a:p>
            <a:r>
              <a:rPr lang="en-US" dirty="0"/>
              <a:t>Newer, better MCG: instead of the max use mean + 2se and use mean – 2se instead of the min </a:t>
            </a:r>
          </a:p>
        </p:txBody>
      </p:sp>
      <p:sp>
        <p:nvSpPr>
          <p:cNvPr id="6" name="TextBox 5">
            <a:extLst>
              <a:ext uri="{FF2B5EF4-FFF2-40B4-BE49-F238E27FC236}">
                <a16:creationId xmlns:a16="http://schemas.microsoft.com/office/drawing/2014/main" id="{D99D88AA-E834-7F6C-9761-45F6E59050D7}"/>
              </a:ext>
            </a:extLst>
          </p:cNvPr>
          <p:cNvSpPr txBox="1"/>
          <p:nvPr/>
        </p:nvSpPr>
        <p:spPr>
          <a:xfrm>
            <a:off x="0" y="6211669"/>
            <a:ext cx="2338387" cy="646331"/>
          </a:xfrm>
          <a:prstGeom prst="rect">
            <a:avLst/>
          </a:prstGeom>
          <a:noFill/>
        </p:spPr>
        <p:txBody>
          <a:bodyPr wrap="square">
            <a:spAutoFit/>
          </a:bodyPr>
          <a:lstStyle/>
          <a:p>
            <a:r>
              <a:rPr lang="en-US" dirty="0"/>
              <a:t>Trust me for now,</a:t>
            </a:r>
          </a:p>
          <a:p>
            <a:r>
              <a:rPr lang="en-US" dirty="0"/>
              <a:t>you’ll see why later!</a:t>
            </a:r>
          </a:p>
        </p:txBody>
      </p:sp>
      <p:grpSp>
        <p:nvGrpSpPr>
          <p:cNvPr id="11" name="Group 10">
            <a:extLst>
              <a:ext uri="{FF2B5EF4-FFF2-40B4-BE49-F238E27FC236}">
                <a16:creationId xmlns:a16="http://schemas.microsoft.com/office/drawing/2014/main" id="{A4D86574-D7CA-3BCD-1EDD-B7C906634D09}"/>
              </a:ext>
            </a:extLst>
          </p:cNvPr>
          <p:cNvGrpSpPr/>
          <p:nvPr/>
        </p:nvGrpSpPr>
        <p:grpSpPr>
          <a:xfrm>
            <a:off x="473869" y="3200400"/>
            <a:ext cx="4326731" cy="2743200"/>
            <a:chOff x="1359694" y="3200400"/>
            <a:chExt cx="4326731" cy="2743200"/>
          </a:xfrm>
        </p:grpSpPr>
        <p:grpSp>
          <p:nvGrpSpPr>
            <p:cNvPr id="10" name="Group 9">
              <a:extLst>
                <a:ext uri="{FF2B5EF4-FFF2-40B4-BE49-F238E27FC236}">
                  <a16:creationId xmlns:a16="http://schemas.microsoft.com/office/drawing/2014/main" id="{AD5F4C69-3D8B-201F-C6D2-564444B532B3}"/>
                </a:ext>
              </a:extLst>
            </p:cNvPr>
            <p:cNvGrpSpPr/>
            <p:nvPr/>
          </p:nvGrpSpPr>
          <p:grpSpPr>
            <a:xfrm>
              <a:off x="1828800" y="3200400"/>
              <a:ext cx="3857625" cy="2743200"/>
              <a:chOff x="3276600" y="3733800"/>
              <a:chExt cx="3857625" cy="2743200"/>
            </a:xfrm>
          </p:grpSpPr>
          <p:pic>
            <p:nvPicPr>
              <p:cNvPr id="8" name="Picture 7">
                <a:extLst>
                  <a:ext uri="{FF2B5EF4-FFF2-40B4-BE49-F238E27FC236}">
                    <a16:creationId xmlns:a16="http://schemas.microsoft.com/office/drawing/2014/main" id="{D68A4475-714B-0384-D78E-B68F9DF53624}"/>
                  </a:ext>
                </a:extLst>
              </p:cNvPr>
              <p:cNvPicPr>
                <a:picLocks noChangeAspect="1"/>
              </p:cNvPicPr>
              <p:nvPr/>
            </p:nvPicPr>
            <p:blipFill>
              <a:blip r:embed="rId2"/>
              <a:stretch>
                <a:fillRect/>
              </a:stretch>
            </p:blipFill>
            <p:spPr>
              <a:xfrm>
                <a:off x="3276600" y="3733800"/>
                <a:ext cx="3857625" cy="2743200"/>
              </a:xfrm>
              <a:prstGeom prst="rect">
                <a:avLst/>
              </a:prstGeom>
            </p:spPr>
          </p:pic>
          <p:sp>
            <p:nvSpPr>
              <p:cNvPr id="9" name="Oval 8">
                <a:extLst>
                  <a:ext uri="{FF2B5EF4-FFF2-40B4-BE49-F238E27FC236}">
                    <a16:creationId xmlns:a16="http://schemas.microsoft.com/office/drawing/2014/main" id="{52C71E14-3A52-8A2C-2B00-5CFF3F1DAC20}"/>
                  </a:ext>
                </a:extLst>
              </p:cNvPr>
              <p:cNvSpPr/>
              <p:nvPr/>
            </p:nvSpPr>
            <p:spPr>
              <a:xfrm>
                <a:off x="3352800" y="4400550"/>
                <a:ext cx="1219200" cy="2476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BD3BAF1-390A-52A5-C824-7DC5F301BCE2}"/>
                </a:ext>
              </a:extLst>
            </p:cNvPr>
            <p:cNvSpPr txBox="1"/>
            <p:nvPr/>
          </p:nvSpPr>
          <p:spPr>
            <a:xfrm>
              <a:off x="1359694" y="3783568"/>
              <a:ext cx="545306" cy="369332"/>
            </a:xfrm>
            <a:prstGeom prst="rect">
              <a:avLst/>
            </a:prstGeom>
            <a:noFill/>
          </p:spPr>
          <p:txBody>
            <a:bodyPr wrap="square">
              <a:spAutoFit/>
            </a:bodyPr>
            <a:lstStyle/>
            <a:p>
              <a:r>
                <a:rPr lang="en-US" b="1" dirty="0">
                  <a:solidFill>
                    <a:srgbClr val="FF0000"/>
                  </a:solidFill>
                </a:rPr>
                <a:t>se</a:t>
              </a:r>
            </a:p>
          </p:txBody>
        </p:sp>
      </p:grpSp>
      <p:pic>
        <p:nvPicPr>
          <p:cNvPr id="7" name="Picture 6">
            <a:extLst>
              <a:ext uri="{FF2B5EF4-FFF2-40B4-BE49-F238E27FC236}">
                <a16:creationId xmlns:a16="http://schemas.microsoft.com/office/drawing/2014/main" id="{32CBC782-D905-8B29-6195-99D32CA685E6}"/>
              </a:ext>
            </a:extLst>
          </p:cNvPr>
          <p:cNvPicPr>
            <a:picLocks noChangeAspect="1"/>
          </p:cNvPicPr>
          <p:nvPr/>
        </p:nvPicPr>
        <p:blipFill>
          <a:blip r:embed="rId3"/>
          <a:stretch>
            <a:fillRect/>
          </a:stretch>
        </p:blipFill>
        <p:spPr>
          <a:xfrm>
            <a:off x="5162550" y="3276600"/>
            <a:ext cx="3448050" cy="1238250"/>
          </a:xfrm>
          <a:prstGeom prst="rect">
            <a:avLst/>
          </a:prstGeom>
        </p:spPr>
      </p:pic>
    </p:spTree>
    <p:extLst>
      <p:ext uri="{BB962C8B-B14F-4D97-AF65-F5344CB8AC3E}">
        <p14:creationId xmlns:p14="http://schemas.microsoft.com/office/powerpoint/2010/main" val="31447769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Regression</a:t>
            </a:r>
          </a:p>
        </p:txBody>
      </p:sp>
      <p:sp>
        <p:nvSpPr>
          <p:cNvPr id="38915" name="Content Placeholder 2"/>
          <p:cNvSpPr>
            <a:spLocks noGrp="1"/>
          </p:cNvSpPr>
          <p:nvPr>
            <p:ph idx="1"/>
          </p:nvPr>
        </p:nvSpPr>
        <p:spPr/>
        <p:txBody>
          <a:bodyPr/>
          <a:lstStyle/>
          <a:p>
            <a:r>
              <a:rPr lang="en-US" altLang="en-US" dirty="0">
                <a:latin typeface="Comic Sans MS" pitchFamily="66" charset="0"/>
              </a:rPr>
              <a:t>R</a:t>
            </a:r>
            <a:r>
              <a:rPr lang="en-US" altLang="en-US" baseline="30000" dirty="0">
                <a:latin typeface="Comic Sans MS" pitchFamily="66" charset="0"/>
              </a:rPr>
              <a:t>2</a:t>
            </a:r>
            <a:r>
              <a:rPr lang="en-US" altLang="en-US" dirty="0">
                <a:latin typeface="Comic Sans MS" pitchFamily="66" charset="0"/>
              </a:rPr>
              <a:t> tells how closely the regression line “fits” the data – </a:t>
            </a:r>
          </a:p>
          <a:p>
            <a:pPr algn="ctr"/>
            <a:r>
              <a:rPr lang="en-US" altLang="en-US" dirty="0">
                <a:latin typeface="Comic Sans MS" pitchFamily="66" charset="0"/>
              </a:rPr>
              <a:t>“</a:t>
            </a:r>
            <a:r>
              <a:rPr lang="en-US" altLang="en-US" dirty="0">
                <a:solidFill>
                  <a:srgbClr val="FFC000"/>
                </a:solidFill>
                <a:latin typeface="Comic Sans MS" pitchFamily="66" charset="0"/>
              </a:rPr>
              <a:t>goodness of fit</a:t>
            </a:r>
            <a:r>
              <a:rPr lang="en-US" altLang="en-US" dirty="0">
                <a:latin typeface="Comic Sans MS" pitchFamily="66" charset="0"/>
              </a:rPr>
              <a:t>”</a:t>
            </a:r>
          </a:p>
          <a:p>
            <a:endParaRPr lang="en-US" altLang="en-US" dirty="0"/>
          </a:p>
        </p:txBody>
      </p:sp>
    </p:spTree>
    <p:extLst>
      <p:ext uri="{BB962C8B-B14F-4D97-AF65-F5344CB8AC3E}">
        <p14:creationId xmlns:p14="http://schemas.microsoft.com/office/powerpoint/2010/main" val="16049342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Regression</a:t>
            </a:r>
          </a:p>
        </p:txBody>
      </p:sp>
      <p:sp>
        <p:nvSpPr>
          <p:cNvPr id="39939" name="Content Placeholder 2"/>
          <p:cNvSpPr>
            <a:spLocks noGrp="1"/>
          </p:cNvSpPr>
          <p:nvPr>
            <p:ph idx="1"/>
          </p:nvPr>
        </p:nvSpPr>
        <p:spPr/>
        <p:txBody>
          <a:bodyPr/>
          <a:lstStyle/>
          <a:p>
            <a:pPr eaLnBrk="1" hangingPunct="1"/>
            <a:r>
              <a:rPr lang="en-US" altLang="en-US" dirty="0">
                <a:latin typeface="Comic Sans MS" pitchFamily="66" charset="0"/>
              </a:rPr>
              <a:t>As you can imagine, the calculations for correlation and </a:t>
            </a:r>
          </a:p>
          <a:p>
            <a:pPr eaLnBrk="1" hangingPunct="1"/>
            <a:r>
              <a:rPr lang="en-US" altLang="en-US" dirty="0">
                <a:latin typeface="Comic Sans MS" pitchFamily="66" charset="0"/>
              </a:rPr>
              <a:t>				the regression </a:t>
            </a:r>
          </a:p>
          <a:p>
            <a:pPr eaLnBrk="1" hangingPunct="1"/>
            <a:r>
              <a:rPr lang="en-US" altLang="en-US" dirty="0">
                <a:latin typeface="Comic Sans MS" pitchFamily="66" charset="0"/>
              </a:rPr>
              <a:t>				line are scary</a:t>
            </a:r>
          </a:p>
          <a:p>
            <a:endParaRPr lang="en-US" alt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69" b="6308"/>
          <a:stretch/>
        </p:blipFill>
        <p:spPr bwMode="auto">
          <a:xfrm>
            <a:off x="0" y="2473200"/>
            <a:ext cx="3733800" cy="43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A6F250F0-8576-4BAB-B912-B0C2C1B7F606}"/>
              </a:ext>
            </a:extLst>
          </p:cNvPr>
          <p:cNvSpPr/>
          <p:nvPr/>
        </p:nvSpPr>
        <p:spPr>
          <a:xfrm>
            <a:off x="0" y="6611035"/>
            <a:ext cx="1452642" cy="323165"/>
          </a:xfrm>
          <a:prstGeom prst="rect">
            <a:avLst/>
          </a:prstGeom>
        </p:spPr>
        <p:txBody>
          <a:bodyPr wrap="none">
            <a:spAutoFit/>
          </a:bodyPr>
          <a:lstStyle/>
          <a:p>
            <a:r>
              <a:rPr lang="en-US" sz="1500" dirty="0">
                <a:solidFill>
                  <a:srgbClr val="00B0F0"/>
                </a:solidFill>
              </a:rPr>
              <a:t>scared-pic.jpg</a:t>
            </a:r>
          </a:p>
        </p:txBody>
      </p:sp>
    </p:spTree>
    <p:extLst>
      <p:ext uri="{BB962C8B-B14F-4D97-AF65-F5344CB8AC3E}">
        <p14:creationId xmlns:p14="http://schemas.microsoft.com/office/powerpoint/2010/main" val="37992814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902439"/>
            <a:ext cx="5124450" cy="5955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en-US" dirty="0"/>
              <a:t>Regression</a:t>
            </a:r>
            <a:endParaRPr lang="en-US" dirty="0"/>
          </a:p>
        </p:txBody>
      </p:sp>
      <p:sp>
        <p:nvSpPr>
          <p:cNvPr id="3" name="Content Placeholder 2"/>
          <p:cNvSpPr>
            <a:spLocks noGrp="1"/>
          </p:cNvSpPr>
          <p:nvPr>
            <p:ph idx="1"/>
          </p:nvPr>
        </p:nvSpPr>
        <p:spPr/>
        <p:txBody>
          <a:bodyPr/>
          <a:lstStyle/>
          <a:p>
            <a:r>
              <a:rPr lang="en-US" altLang="en-US" dirty="0">
                <a:latin typeface="Comic Sans MS" pitchFamily="66" charset="0"/>
              </a:rPr>
              <a:t>				Hooray for Excel!</a:t>
            </a:r>
          </a:p>
          <a:p>
            <a:endParaRPr lang="en-US" dirty="0"/>
          </a:p>
        </p:txBody>
      </p:sp>
      <p:sp>
        <p:nvSpPr>
          <p:cNvPr id="5" name="Rectangle 4">
            <a:extLst>
              <a:ext uri="{FF2B5EF4-FFF2-40B4-BE49-F238E27FC236}">
                <a16:creationId xmlns:a16="http://schemas.microsoft.com/office/drawing/2014/main" id="{3A2EEAEA-64A6-4A41-A664-693D0800291D}"/>
              </a:ext>
            </a:extLst>
          </p:cNvPr>
          <p:cNvSpPr/>
          <p:nvPr/>
        </p:nvSpPr>
        <p:spPr>
          <a:xfrm>
            <a:off x="0" y="6611035"/>
            <a:ext cx="1219200" cy="323165"/>
          </a:xfrm>
          <a:prstGeom prst="rect">
            <a:avLst/>
          </a:prstGeom>
        </p:spPr>
        <p:txBody>
          <a:bodyPr wrap="square">
            <a:spAutoFit/>
          </a:bodyPr>
          <a:lstStyle/>
          <a:p>
            <a:r>
              <a:rPr lang="en-US" sz="1500" dirty="0">
                <a:solidFill>
                  <a:srgbClr val="00B0F0"/>
                </a:solidFill>
              </a:rPr>
              <a:t>hooray.jpg</a:t>
            </a:r>
          </a:p>
        </p:txBody>
      </p:sp>
    </p:spTree>
    <p:extLst>
      <p:ext uri="{BB962C8B-B14F-4D97-AF65-F5344CB8AC3E}">
        <p14:creationId xmlns:p14="http://schemas.microsoft.com/office/powerpoint/2010/main" val="36127013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Regression</a:t>
            </a:r>
            <a:endParaRPr lang="en-US" dirty="0"/>
          </a:p>
        </p:txBody>
      </p:sp>
      <p:sp>
        <p:nvSpPr>
          <p:cNvPr id="3" name="Content Placeholder 2"/>
          <p:cNvSpPr>
            <a:spLocks noGrp="1"/>
          </p:cNvSpPr>
          <p:nvPr>
            <p:ph idx="1"/>
          </p:nvPr>
        </p:nvSpPr>
        <p:spPr/>
        <p:txBody>
          <a:bodyPr/>
          <a:lstStyle/>
          <a:p>
            <a:r>
              <a:rPr lang="en-US" dirty="0"/>
              <a:t>Francis Galton</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29152"/>
            <a:ext cx="5029199" cy="452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88EBD18E-884C-4262-A156-5E83EF98EAC5}"/>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https://galton.org/</a:t>
            </a:r>
          </a:p>
        </p:txBody>
      </p:sp>
    </p:spTree>
    <p:extLst>
      <p:ext uri="{BB962C8B-B14F-4D97-AF65-F5344CB8AC3E}">
        <p14:creationId xmlns:p14="http://schemas.microsoft.com/office/powerpoint/2010/main" val="30855253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
            <a:ext cx="7924800"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F58B2099-B551-4DA2-9D84-38008E1DCD88}"/>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https://galton.org/</a:t>
            </a:r>
          </a:p>
        </p:txBody>
      </p:sp>
    </p:spTree>
    <p:extLst>
      <p:ext uri="{BB962C8B-B14F-4D97-AF65-F5344CB8AC3E}">
        <p14:creationId xmlns:p14="http://schemas.microsoft.com/office/powerpoint/2010/main" val="9378051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86D74FBB-8727-47CE-9703-1783F9CDD947}"/>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4280412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0"/>
            <a:ext cx="5080000"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5809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Time Series</a:t>
            </a:r>
          </a:p>
        </p:txBody>
      </p:sp>
      <p:sp>
        <p:nvSpPr>
          <p:cNvPr id="10243" name="Content Placeholder 2"/>
          <p:cNvSpPr>
            <a:spLocks noGrp="1"/>
          </p:cNvSpPr>
          <p:nvPr>
            <p:ph idx="1"/>
          </p:nvPr>
        </p:nvSpPr>
        <p:spPr/>
        <p:txBody>
          <a:bodyPr/>
          <a:lstStyle/>
          <a:p>
            <a:r>
              <a:rPr lang="en-US" altLang="en-US" dirty="0"/>
              <a:t>A lot of things happen over time</a:t>
            </a:r>
          </a:p>
          <a:p>
            <a:endParaRPr lang="en-US" altLang="en-US" dirty="0"/>
          </a:p>
        </p:txBody>
      </p:sp>
    </p:spTree>
    <p:extLst>
      <p:ext uri="{BB962C8B-B14F-4D97-AF65-F5344CB8AC3E}">
        <p14:creationId xmlns:p14="http://schemas.microsoft.com/office/powerpoint/2010/main" val="30765396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Time Series</a:t>
            </a:r>
          </a:p>
        </p:txBody>
      </p:sp>
      <p:sp>
        <p:nvSpPr>
          <p:cNvPr id="11267" name="Content Placeholder 2"/>
          <p:cNvSpPr>
            <a:spLocks noGrp="1"/>
          </p:cNvSpPr>
          <p:nvPr>
            <p:ph idx="1"/>
          </p:nvPr>
        </p:nvSpPr>
        <p:spPr/>
        <p:txBody>
          <a:bodyPr/>
          <a:lstStyle/>
          <a:p>
            <a:r>
              <a:rPr lang="en-US" altLang="en-US"/>
              <a:t>Another variable we are interested in happens over time… changes over time…</a:t>
            </a:r>
          </a:p>
          <a:p>
            <a:r>
              <a:rPr lang="en-US" altLang="en-US"/>
              <a:t>DEPENDS on what time is is…</a:t>
            </a:r>
          </a:p>
          <a:p>
            <a:endParaRPr lang="en-US" altLang="en-US"/>
          </a:p>
        </p:txBody>
      </p:sp>
    </p:spTree>
    <p:extLst>
      <p:ext uri="{BB962C8B-B14F-4D97-AF65-F5344CB8AC3E}">
        <p14:creationId xmlns:p14="http://schemas.microsoft.com/office/powerpoint/2010/main" val="827516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Time Series</a:t>
            </a:r>
          </a:p>
        </p:txBody>
      </p:sp>
      <p:sp>
        <p:nvSpPr>
          <p:cNvPr id="12291" name="Content Placeholder 2"/>
          <p:cNvSpPr>
            <a:spLocks noGrp="1"/>
          </p:cNvSpPr>
          <p:nvPr>
            <p:ph idx="1"/>
          </p:nvPr>
        </p:nvSpPr>
        <p:spPr/>
        <p:txBody>
          <a:bodyPr/>
          <a:lstStyle/>
          <a:p>
            <a:r>
              <a:rPr lang="en-US" altLang="en-US"/>
              <a:t>This variable that depends on time we call the “dependent” variable</a:t>
            </a:r>
          </a:p>
        </p:txBody>
      </p:sp>
    </p:spTree>
    <p:extLst>
      <p:ext uri="{BB962C8B-B14F-4D97-AF65-F5344CB8AC3E}">
        <p14:creationId xmlns:p14="http://schemas.microsoft.com/office/powerpoint/2010/main" val="3357917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2E3-CB5C-C534-3FFD-69670FC97F1E}"/>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01B0E766-B97B-C228-E08F-0AFD0BF087A5}"/>
              </a:ext>
            </a:extLst>
          </p:cNvPr>
          <p:cNvSpPr>
            <a:spLocks noGrp="1"/>
          </p:cNvSpPr>
          <p:nvPr>
            <p:ph idx="1"/>
          </p:nvPr>
        </p:nvSpPr>
        <p:spPr>
          <a:xfrm>
            <a:off x="457200" y="1219200"/>
            <a:ext cx="8686800" cy="5638800"/>
          </a:xfrm>
        </p:spPr>
        <p:txBody>
          <a:bodyPr/>
          <a:lstStyle/>
          <a:p>
            <a:r>
              <a:rPr lang="en-US" dirty="0"/>
              <a:t>Newer, better MCG: instead of the max use mean + 2se and use mean – 2se instead of the min </a:t>
            </a:r>
          </a:p>
        </p:txBody>
      </p:sp>
      <p:sp>
        <p:nvSpPr>
          <p:cNvPr id="6" name="TextBox 5">
            <a:extLst>
              <a:ext uri="{FF2B5EF4-FFF2-40B4-BE49-F238E27FC236}">
                <a16:creationId xmlns:a16="http://schemas.microsoft.com/office/drawing/2014/main" id="{D99D88AA-E834-7F6C-9761-45F6E59050D7}"/>
              </a:ext>
            </a:extLst>
          </p:cNvPr>
          <p:cNvSpPr txBox="1"/>
          <p:nvPr/>
        </p:nvSpPr>
        <p:spPr>
          <a:xfrm>
            <a:off x="0" y="6211669"/>
            <a:ext cx="2338387" cy="646331"/>
          </a:xfrm>
          <a:prstGeom prst="rect">
            <a:avLst/>
          </a:prstGeom>
          <a:noFill/>
        </p:spPr>
        <p:txBody>
          <a:bodyPr wrap="square">
            <a:spAutoFit/>
          </a:bodyPr>
          <a:lstStyle/>
          <a:p>
            <a:r>
              <a:rPr lang="en-US" dirty="0"/>
              <a:t>Trust me for now,</a:t>
            </a:r>
          </a:p>
          <a:p>
            <a:r>
              <a:rPr lang="en-US" dirty="0"/>
              <a:t>you’ll see why later!</a:t>
            </a:r>
          </a:p>
        </p:txBody>
      </p:sp>
      <p:grpSp>
        <p:nvGrpSpPr>
          <p:cNvPr id="11" name="Group 10">
            <a:extLst>
              <a:ext uri="{FF2B5EF4-FFF2-40B4-BE49-F238E27FC236}">
                <a16:creationId xmlns:a16="http://schemas.microsoft.com/office/drawing/2014/main" id="{A4D86574-D7CA-3BCD-1EDD-B7C906634D09}"/>
              </a:ext>
            </a:extLst>
          </p:cNvPr>
          <p:cNvGrpSpPr/>
          <p:nvPr/>
        </p:nvGrpSpPr>
        <p:grpSpPr>
          <a:xfrm>
            <a:off x="473869" y="3200400"/>
            <a:ext cx="4326731" cy="2743200"/>
            <a:chOff x="1359694" y="3200400"/>
            <a:chExt cx="4326731" cy="2743200"/>
          </a:xfrm>
        </p:grpSpPr>
        <p:grpSp>
          <p:nvGrpSpPr>
            <p:cNvPr id="10" name="Group 9">
              <a:extLst>
                <a:ext uri="{FF2B5EF4-FFF2-40B4-BE49-F238E27FC236}">
                  <a16:creationId xmlns:a16="http://schemas.microsoft.com/office/drawing/2014/main" id="{AD5F4C69-3D8B-201F-C6D2-564444B532B3}"/>
                </a:ext>
              </a:extLst>
            </p:cNvPr>
            <p:cNvGrpSpPr/>
            <p:nvPr/>
          </p:nvGrpSpPr>
          <p:grpSpPr>
            <a:xfrm>
              <a:off x="1828800" y="3200400"/>
              <a:ext cx="3857625" cy="2743200"/>
              <a:chOff x="3276600" y="3733800"/>
              <a:chExt cx="3857625" cy="2743200"/>
            </a:xfrm>
          </p:grpSpPr>
          <p:pic>
            <p:nvPicPr>
              <p:cNvPr id="8" name="Picture 7">
                <a:extLst>
                  <a:ext uri="{FF2B5EF4-FFF2-40B4-BE49-F238E27FC236}">
                    <a16:creationId xmlns:a16="http://schemas.microsoft.com/office/drawing/2014/main" id="{D68A4475-714B-0384-D78E-B68F9DF53624}"/>
                  </a:ext>
                </a:extLst>
              </p:cNvPr>
              <p:cNvPicPr>
                <a:picLocks noChangeAspect="1"/>
              </p:cNvPicPr>
              <p:nvPr/>
            </p:nvPicPr>
            <p:blipFill>
              <a:blip r:embed="rId2"/>
              <a:stretch>
                <a:fillRect/>
              </a:stretch>
            </p:blipFill>
            <p:spPr>
              <a:xfrm>
                <a:off x="3276600" y="3733800"/>
                <a:ext cx="3857625" cy="2743200"/>
              </a:xfrm>
              <a:prstGeom prst="rect">
                <a:avLst/>
              </a:prstGeom>
            </p:spPr>
          </p:pic>
          <p:sp>
            <p:nvSpPr>
              <p:cNvPr id="9" name="Oval 8">
                <a:extLst>
                  <a:ext uri="{FF2B5EF4-FFF2-40B4-BE49-F238E27FC236}">
                    <a16:creationId xmlns:a16="http://schemas.microsoft.com/office/drawing/2014/main" id="{52C71E14-3A52-8A2C-2B00-5CFF3F1DAC20}"/>
                  </a:ext>
                </a:extLst>
              </p:cNvPr>
              <p:cNvSpPr/>
              <p:nvPr/>
            </p:nvSpPr>
            <p:spPr>
              <a:xfrm>
                <a:off x="3352800" y="4400550"/>
                <a:ext cx="1219200" cy="2476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BD3BAF1-390A-52A5-C824-7DC5F301BCE2}"/>
                </a:ext>
              </a:extLst>
            </p:cNvPr>
            <p:cNvSpPr txBox="1"/>
            <p:nvPr/>
          </p:nvSpPr>
          <p:spPr>
            <a:xfrm>
              <a:off x="1359694" y="3783568"/>
              <a:ext cx="545306" cy="369332"/>
            </a:xfrm>
            <a:prstGeom prst="rect">
              <a:avLst/>
            </a:prstGeom>
            <a:noFill/>
          </p:spPr>
          <p:txBody>
            <a:bodyPr wrap="square">
              <a:spAutoFit/>
            </a:bodyPr>
            <a:lstStyle/>
            <a:p>
              <a:r>
                <a:rPr lang="en-US" b="1" dirty="0">
                  <a:solidFill>
                    <a:srgbClr val="FF0000"/>
                  </a:solidFill>
                </a:rPr>
                <a:t>se</a:t>
              </a:r>
            </a:p>
          </p:txBody>
        </p:sp>
      </p:grpSp>
      <p:pic>
        <p:nvPicPr>
          <p:cNvPr id="7" name="Picture 6">
            <a:extLst>
              <a:ext uri="{FF2B5EF4-FFF2-40B4-BE49-F238E27FC236}">
                <a16:creationId xmlns:a16="http://schemas.microsoft.com/office/drawing/2014/main" id="{32CBC782-D905-8B29-6195-99D32CA685E6}"/>
              </a:ext>
            </a:extLst>
          </p:cNvPr>
          <p:cNvPicPr>
            <a:picLocks noChangeAspect="1"/>
          </p:cNvPicPr>
          <p:nvPr/>
        </p:nvPicPr>
        <p:blipFill>
          <a:blip r:embed="rId3"/>
          <a:stretch>
            <a:fillRect/>
          </a:stretch>
        </p:blipFill>
        <p:spPr>
          <a:xfrm>
            <a:off x="5162550" y="3276600"/>
            <a:ext cx="3448050" cy="1238250"/>
          </a:xfrm>
          <a:prstGeom prst="rect">
            <a:avLst/>
          </a:prstGeom>
        </p:spPr>
      </p:pic>
      <p:pic>
        <p:nvPicPr>
          <p:cNvPr id="13" name="Picture 12">
            <a:extLst>
              <a:ext uri="{FF2B5EF4-FFF2-40B4-BE49-F238E27FC236}">
                <a16:creationId xmlns:a16="http://schemas.microsoft.com/office/drawing/2014/main" id="{3BB6DE2C-BAB3-A73B-67B0-4E9C9B2114DE}"/>
              </a:ext>
            </a:extLst>
          </p:cNvPr>
          <p:cNvPicPr>
            <a:picLocks noChangeAspect="1"/>
          </p:cNvPicPr>
          <p:nvPr/>
        </p:nvPicPr>
        <p:blipFill>
          <a:blip r:embed="rId4"/>
          <a:stretch>
            <a:fillRect/>
          </a:stretch>
        </p:blipFill>
        <p:spPr>
          <a:xfrm>
            <a:off x="5153025" y="4924425"/>
            <a:ext cx="3429000" cy="1247775"/>
          </a:xfrm>
          <a:prstGeom prst="rect">
            <a:avLst/>
          </a:prstGeom>
        </p:spPr>
      </p:pic>
      <p:sp>
        <p:nvSpPr>
          <p:cNvPr id="14" name="TextBox 13">
            <a:extLst>
              <a:ext uri="{FF2B5EF4-FFF2-40B4-BE49-F238E27FC236}">
                <a16:creationId xmlns:a16="http://schemas.microsoft.com/office/drawing/2014/main" id="{1BCD9B50-146B-1FB4-5C1C-00DD731FA62C}"/>
              </a:ext>
            </a:extLst>
          </p:cNvPr>
          <p:cNvSpPr txBox="1"/>
          <p:nvPr/>
        </p:nvSpPr>
        <p:spPr>
          <a:xfrm>
            <a:off x="5172075" y="4534971"/>
            <a:ext cx="2338387" cy="369332"/>
          </a:xfrm>
          <a:prstGeom prst="rect">
            <a:avLst/>
          </a:prstGeom>
          <a:noFill/>
        </p:spPr>
        <p:txBody>
          <a:bodyPr wrap="square">
            <a:spAutoFit/>
          </a:bodyPr>
          <a:lstStyle/>
          <a:p>
            <a:r>
              <a:rPr lang="en-US" dirty="0"/>
              <a:t>Copy it over…</a:t>
            </a:r>
          </a:p>
        </p:txBody>
      </p:sp>
    </p:spTree>
    <p:extLst>
      <p:ext uri="{BB962C8B-B14F-4D97-AF65-F5344CB8AC3E}">
        <p14:creationId xmlns:p14="http://schemas.microsoft.com/office/powerpoint/2010/main" val="106987649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Time Series</a:t>
            </a:r>
          </a:p>
        </p:txBody>
      </p:sp>
      <p:sp>
        <p:nvSpPr>
          <p:cNvPr id="13315" name="Content Placeholder 2"/>
          <p:cNvSpPr>
            <a:spLocks noGrp="1"/>
          </p:cNvSpPr>
          <p:nvPr>
            <p:ph idx="1"/>
          </p:nvPr>
        </p:nvSpPr>
        <p:spPr/>
        <p:txBody>
          <a:bodyPr/>
          <a:lstStyle/>
          <a:p>
            <a:r>
              <a:rPr lang="en-US" altLang="en-US"/>
              <a:t>Time is called the “independent” variable – we can’t control it!</a:t>
            </a:r>
          </a:p>
          <a:p>
            <a:endParaRPr lang="en-US" altLang="en-US"/>
          </a:p>
        </p:txBody>
      </p:sp>
    </p:spTree>
    <p:extLst>
      <p:ext uri="{BB962C8B-B14F-4D97-AF65-F5344CB8AC3E}">
        <p14:creationId xmlns:p14="http://schemas.microsoft.com/office/powerpoint/2010/main" val="7652917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Time Series</a:t>
            </a:r>
          </a:p>
        </p:txBody>
      </p:sp>
      <p:sp>
        <p:nvSpPr>
          <p:cNvPr id="14339" name="Content Placeholder 2"/>
          <p:cNvSpPr>
            <a:spLocks noGrp="1"/>
          </p:cNvSpPr>
          <p:nvPr>
            <p:ph idx="1"/>
          </p:nvPr>
        </p:nvSpPr>
        <p:spPr/>
        <p:txBody>
          <a:bodyPr/>
          <a:lstStyle/>
          <a:p>
            <a:r>
              <a:rPr lang="en-US" altLang="en-US" dirty="0"/>
              <a:t>Data that change over time are called “</a:t>
            </a:r>
            <a:r>
              <a:rPr lang="en-US" altLang="en-US" dirty="0">
                <a:solidFill>
                  <a:srgbClr val="FFC000"/>
                </a:solidFill>
              </a:rPr>
              <a:t>time series</a:t>
            </a:r>
            <a:r>
              <a:rPr lang="en-US" altLang="en-US" dirty="0"/>
              <a:t>” data</a:t>
            </a:r>
          </a:p>
          <a:p>
            <a:endParaRPr lang="en-US" altLang="en-US" dirty="0"/>
          </a:p>
        </p:txBody>
      </p:sp>
    </p:spTree>
    <p:extLst>
      <p:ext uri="{BB962C8B-B14F-4D97-AF65-F5344CB8AC3E}">
        <p14:creationId xmlns:p14="http://schemas.microsoft.com/office/powerpoint/2010/main" val="326395312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Time Series</a:t>
            </a:r>
          </a:p>
        </p:txBody>
      </p:sp>
      <p:sp>
        <p:nvSpPr>
          <p:cNvPr id="15363" name="Content Placeholder 2"/>
          <p:cNvSpPr>
            <a:spLocks noGrp="1"/>
          </p:cNvSpPr>
          <p:nvPr>
            <p:ph idx="1"/>
          </p:nvPr>
        </p:nvSpPr>
        <p:spPr/>
        <p:txBody>
          <a:bodyPr/>
          <a:lstStyle/>
          <a:p>
            <a:r>
              <a:rPr lang="en-US" altLang="en-US"/>
              <a:t>Time is the “input” variable that we put on the horizontal </a:t>
            </a:r>
            <a:r>
              <a:rPr lang="en-US" altLang="en-US">
                <a:latin typeface="Arial" charset="0"/>
                <a:cs typeface="Arial" charset="0"/>
                <a:sym typeface="Symbol" pitchFamily="18" charset="2"/>
              </a:rPr>
              <a:t>↔</a:t>
            </a:r>
            <a:r>
              <a:rPr lang="en-US" altLang="en-US">
                <a:sym typeface="Symbol" pitchFamily="18" charset="2"/>
              </a:rPr>
              <a:t> </a:t>
            </a:r>
            <a:r>
              <a:rPr lang="en-US" altLang="en-US"/>
              <a:t>x-axis</a:t>
            </a:r>
          </a:p>
          <a:p>
            <a:endParaRPr lang="en-US" altLang="en-US"/>
          </a:p>
          <a:p>
            <a:r>
              <a:rPr lang="en-US" altLang="en-US"/>
              <a:t>The other “output” variable goes on the vertical </a:t>
            </a:r>
            <a:r>
              <a:rPr lang="en-US" altLang="en-US">
                <a:latin typeface="Arial" charset="0"/>
                <a:cs typeface="Arial" charset="0"/>
                <a:sym typeface="Symbol" pitchFamily="18" charset="2"/>
              </a:rPr>
              <a:t>↕</a:t>
            </a:r>
            <a:r>
              <a:rPr lang="en-US" altLang="en-US"/>
              <a:t> y-axis</a:t>
            </a:r>
          </a:p>
          <a:p>
            <a:endParaRPr lang="en-US" altLang="en-US"/>
          </a:p>
        </p:txBody>
      </p:sp>
    </p:spTree>
    <p:extLst>
      <p:ext uri="{BB962C8B-B14F-4D97-AF65-F5344CB8AC3E}">
        <p14:creationId xmlns:p14="http://schemas.microsoft.com/office/powerpoint/2010/main" val="11150528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838200"/>
            <a:ext cx="8229600" cy="5638800"/>
          </a:xfrm>
        </p:spPr>
        <p:txBody>
          <a:bodyPr/>
          <a:lstStyle/>
          <a:p>
            <a:r>
              <a:rPr lang="en-US" altLang="en-US" dirty="0"/>
              <a:t>Time series or not?</a:t>
            </a:r>
          </a:p>
          <a:p>
            <a:endParaRPr lang="en-US" altLang="en-US" dirty="0"/>
          </a:p>
          <a:p>
            <a:r>
              <a:rPr lang="en-US" altLang="en-US" dirty="0"/>
              <a:t>Federal debt 1950-2017</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a:t>
            </a:r>
          </a:p>
          <a:p>
            <a:pPr algn="ctr" eaLnBrk="1" hangingPunct="1">
              <a:spcBef>
                <a:spcPct val="0"/>
              </a:spcBef>
              <a:buFontTx/>
              <a:buNone/>
            </a:pPr>
            <a:r>
              <a:rPr lang="en-US" altLang="en-US" sz="2400" dirty="0">
                <a:solidFill>
                  <a:schemeClr val="bg1"/>
                </a:solidFill>
              </a:rPr>
              <a:t>IN-CLASS PROBLEM 4a</a:t>
            </a:r>
            <a:r>
              <a:rPr lang="en-US" altLang="en-US" sz="2400" i="1" dirty="0">
                <a:solidFill>
                  <a:schemeClr val="folHlink"/>
                </a:solidFill>
              </a:rPr>
              <a:t> </a:t>
            </a:r>
          </a:p>
        </p:txBody>
      </p:sp>
    </p:spTree>
    <p:extLst>
      <p:ext uri="{BB962C8B-B14F-4D97-AF65-F5344CB8AC3E}">
        <p14:creationId xmlns:p14="http://schemas.microsoft.com/office/powerpoint/2010/main" val="35228046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838200"/>
            <a:ext cx="8229600" cy="5638800"/>
          </a:xfrm>
        </p:spPr>
        <p:txBody>
          <a:bodyPr/>
          <a:lstStyle/>
          <a:p>
            <a:r>
              <a:rPr lang="en-US" altLang="en-US" dirty="0">
                <a:solidFill>
                  <a:srgbClr val="FFFF00"/>
                </a:solidFill>
              </a:rPr>
              <a:t>Time series </a:t>
            </a:r>
            <a:r>
              <a:rPr lang="en-US" altLang="en-US" dirty="0"/>
              <a:t>or not?</a:t>
            </a:r>
          </a:p>
          <a:p>
            <a:endParaRPr lang="en-US" altLang="en-US" dirty="0"/>
          </a:p>
          <a:p>
            <a:r>
              <a:rPr lang="en-US" altLang="en-US" dirty="0"/>
              <a:t>Federal debt 1950-2017</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a:t>
            </a:r>
          </a:p>
          <a:p>
            <a:pPr algn="ctr" eaLnBrk="1" hangingPunct="1">
              <a:spcBef>
                <a:spcPct val="0"/>
              </a:spcBef>
              <a:buFontTx/>
              <a:buNone/>
            </a:pPr>
            <a:r>
              <a:rPr lang="en-US" altLang="en-US" sz="2400" dirty="0">
                <a:solidFill>
                  <a:schemeClr val="bg1"/>
                </a:solidFill>
              </a:rPr>
              <a:t>IN-CLASS PROBLEM 4a</a:t>
            </a:r>
            <a:r>
              <a:rPr lang="en-US" altLang="en-US" sz="2400" i="1" dirty="0">
                <a:solidFill>
                  <a:schemeClr val="folHlink"/>
                </a:solidFill>
              </a:rPr>
              <a:t> </a:t>
            </a:r>
          </a:p>
        </p:txBody>
      </p:sp>
    </p:spTree>
    <p:extLst>
      <p:ext uri="{BB962C8B-B14F-4D97-AF65-F5344CB8AC3E}">
        <p14:creationId xmlns:p14="http://schemas.microsoft.com/office/powerpoint/2010/main" val="38464871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838200"/>
            <a:ext cx="8229600" cy="5638800"/>
          </a:xfrm>
        </p:spPr>
        <p:txBody>
          <a:bodyPr/>
          <a:lstStyle/>
          <a:p>
            <a:r>
              <a:rPr lang="en-US" altLang="en-US" dirty="0"/>
              <a:t>Time series or not?</a:t>
            </a:r>
          </a:p>
          <a:p>
            <a:endParaRPr lang="en-US" altLang="en-US" dirty="0"/>
          </a:p>
          <a:p>
            <a:r>
              <a:rPr lang="en-US" altLang="en-US" dirty="0"/>
              <a:t>Taxes paid by income level</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a:t>
            </a:r>
          </a:p>
          <a:p>
            <a:pPr algn="ctr" eaLnBrk="1" hangingPunct="1">
              <a:spcBef>
                <a:spcPct val="0"/>
              </a:spcBef>
              <a:buFontTx/>
              <a:buNone/>
            </a:pPr>
            <a:r>
              <a:rPr lang="en-US" altLang="en-US" sz="2400" dirty="0">
                <a:solidFill>
                  <a:schemeClr val="bg1"/>
                </a:solidFill>
              </a:rPr>
              <a:t>IN-CLASS PROBLEM 4b</a:t>
            </a:r>
            <a:r>
              <a:rPr lang="en-US" altLang="en-US" sz="2400" i="1" dirty="0">
                <a:solidFill>
                  <a:schemeClr val="folHlink"/>
                </a:solidFill>
              </a:rPr>
              <a:t> </a:t>
            </a:r>
          </a:p>
        </p:txBody>
      </p:sp>
    </p:spTree>
    <p:extLst>
      <p:ext uri="{BB962C8B-B14F-4D97-AF65-F5344CB8AC3E}">
        <p14:creationId xmlns:p14="http://schemas.microsoft.com/office/powerpoint/2010/main" val="7011774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838200"/>
            <a:ext cx="8229600" cy="5638800"/>
          </a:xfrm>
        </p:spPr>
        <p:txBody>
          <a:bodyPr/>
          <a:lstStyle/>
          <a:p>
            <a:r>
              <a:rPr lang="en-US" altLang="en-US" dirty="0"/>
              <a:t>Time series or </a:t>
            </a:r>
            <a:r>
              <a:rPr lang="en-US" altLang="en-US" dirty="0">
                <a:solidFill>
                  <a:srgbClr val="FFFF00"/>
                </a:solidFill>
              </a:rPr>
              <a:t>not</a:t>
            </a:r>
            <a:r>
              <a:rPr lang="en-US" altLang="en-US" dirty="0"/>
              <a:t>?</a:t>
            </a:r>
          </a:p>
          <a:p>
            <a:endParaRPr lang="en-US" altLang="en-US" dirty="0"/>
          </a:p>
          <a:p>
            <a:r>
              <a:rPr lang="en-US" altLang="en-US" dirty="0"/>
              <a:t>Taxes paid by income level</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a:t>
            </a:r>
          </a:p>
          <a:p>
            <a:pPr algn="ctr" eaLnBrk="1" hangingPunct="1">
              <a:spcBef>
                <a:spcPct val="0"/>
              </a:spcBef>
              <a:buFontTx/>
              <a:buNone/>
            </a:pPr>
            <a:r>
              <a:rPr lang="en-US" altLang="en-US" sz="2400" dirty="0">
                <a:solidFill>
                  <a:schemeClr val="bg1"/>
                </a:solidFill>
              </a:rPr>
              <a:t>IN-CLASS PROBLEM 4b</a:t>
            </a:r>
            <a:r>
              <a:rPr lang="en-US" altLang="en-US" sz="2400" i="1" dirty="0">
                <a:solidFill>
                  <a:schemeClr val="folHlink"/>
                </a:solidFill>
              </a:rPr>
              <a:t> </a:t>
            </a:r>
          </a:p>
        </p:txBody>
      </p:sp>
    </p:spTree>
    <p:extLst>
      <p:ext uri="{BB962C8B-B14F-4D97-AF65-F5344CB8AC3E}">
        <p14:creationId xmlns:p14="http://schemas.microsoft.com/office/powerpoint/2010/main" val="140146511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838200"/>
            <a:ext cx="8229600" cy="5638800"/>
          </a:xfrm>
        </p:spPr>
        <p:txBody>
          <a:bodyPr/>
          <a:lstStyle/>
          <a:p>
            <a:r>
              <a:rPr lang="en-US" altLang="en-US" dirty="0"/>
              <a:t>Time series or not?</a:t>
            </a:r>
          </a:p>
          <a:p>
            <a:endParaRPr lang="en-US" altLang="en-US" dirty="0"/>
          </a:p>
          <a:p>
            <a:r>
              <a:rPr lang="en-US" altLang="en-US" dirty="0"/>
              <a:t>Global atmospheric temperature 1880-2021</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a:t>
            </a:r>
          </a:p>
          <a:p>
            <a:pPr algn="ctr" eaLnBrk="1" hangingPunct="1">
              <a:spcBef>
                <a:spcPct val="0"/>
              </a:spcBef>
              <a:buFontTx/>
              <a:buNone/>
            </a:pPr>
            <a:r>
              <a:rPr lang="en-US" altLang="en-US" sz="2400" dirty="0">
                <a:solidFill>
                  <a:schemeClr val="bg1"/>
                </a:solidFill>
              </a:rPr>
              <a:t>IN-CLASS PROBLEM 4c</a:t>
            </a:r>
            <a:r>
              <a:rPr lang="en-US" altLang="en-US" sz="2400" i="1" dirty="0">
                <a:solidFill>
                  <a:schemeClr val="folHlink"/>
                </a:solidFill>
              </a:rPr>
              <a:t> </a:t>
            </a:r>
          </a:p>
        </p:txBody>
      </p:sp>
    </p:spTree>
    <p:extLst>
      <p:ext uri="{BB962C8B-B14F-4D97-AF65-F5344CB8AC3E}">
        <p14:creationId xmlns:p14="http://schemas.microsoft.com/office/powerpoint/2010/main" val="18267385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838200"/>
            <a:ext cx="8229600" cy="5638800"/>
          </a:xfrm>
        </p:spPr>
        <p:txBody>
          <a:bodyPr/>
          <a:lstStyle/>
          <a:p>
            <a:r>
              <a:rPr lang="en-US" altLang="en-US" dirty="0">
                <a:solidFill>
                  <a:srgbClr val="FFFF00"/>
                </a:solidFill>
              </a:rPr>
              <a:t>Time series </a:t>
            </a:r>
            <a:r>
              <a:rPr lang="en-US" altLang="en-US" dirty="0"/>
              <a:t>or not?</a:t>
            </a:r>
          </a:p>
          <a:p>
            <a:endParaRPr lang="en-US" altLang="en-US" dirty="0"/>
          </a:p>
          <a:p>
            <a:r>
              <a:rPr lang="en-US" altLang="en-US" dirty="0"/>
              <a:t>Global atmospheric temperature 1880-2022</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a:t>
            </a:r>
          </a:p>
          <a:p>
            <a:pPr algn="ctr" eaLnBrk="1" hangingPunct="1">
              <a:spcBef>
                <a:spcPct val="0"/>
              </a:spcBef>
              <a:buFontTx/>
              <a:buNone/>
            </a:pPr>
            <a:r>
              <a:rPr lang="en-US" altLang="en-US" sz="2400" dirty="0">
                <a:solidFill>
                  <a:schemeClr val="bg1"/>
                </a:solidFill>
              </a:rPr>
              <a:t>IN-CLASS PROBLEM 4c</a:t>
            </a:r>
            <a:r>
              <a:rPr lang="en-US" altLang="en-US" sz="2400" i="1" dirty="0">
                <a:solidFill>
                  <a:schemeClr val="folHlink"/>
                </a:solidFill>
              </a:rPr>
              <a:t> </a:t>
            </a:r>
          </a:p>
        </p:txBody>
      </p:sp>
    </p:spTree>
    <p:extLst>
      <p:ext uri="{BB962C8B-B14F-4D97-AF65-F5344CB8AC3E}">
        <p14:creationId xmlns:p14="http://schemas.microsoft.com/office/powerpoint/2010/main" val="33088273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838200"/>
            <a:ext cx="8229600" cy="5638800"/>
          </a:xfrm>
        </p:spPr>
        <p:txBody>
          <a:bodyPr/>
          <a:lstStyle/>
          <a:p>
            <a:r>
              <a:rPr lang="en-US" altLang="en-US" dirty="0"/>
              <a:t>Time series or not?</a:t>
            </a:r>
          </a:p>
          <a:p>
            <a:endParaRPr lang="en-US" altLang="en-US" dirty="0"/>
          </a:p>
          <a:p>
            <a:r>
              <a:rPr lang="en-US" altLang="en-US" dirty="0"/>
              <a:t>Average salary by education level</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TIME SERIES</a:t>
            </a:r>
          </a:p>
          <a:p>
            <a:pPr algn="ctr" eaLnBrk="1" hangingPunct="1">
              <a:spcBef>
                <a:spcPct val="0"/>
              </a:spcBef>
              <a:buFontTx/>
              <a:buNone/>
            </a:pPr>
            <a:r>
              <a:rPr lang="en-US" altLang="en-US" sz="2400" dirty="0">
                <a:solidFill>
                  <a:schemeClr val="bg1"/>
                </a:solidFill>
              </a:rPr>
              <a:t>IN-CLASS PROBLEM 4d</a:t>
            </a:r>
            <a:endParaRPr lang="en-US" altLang="en-US" sz="2400" i="1" dirty="0">
              <a:solidFill>
                <a:schemeClr val="folHlink"/>
              </a:solidFill>
            </a:endParaRPr>
          </a:p>
        </p:txBody>
      </p:sp>
    </p:spTree>
    <p:extLst>
      <p:ext uri="{BB962C8B-B14F-4D97-AF65-F5344CB8AC3E}">
        <p14:creationId xmlns:p14="http://schemas.microsoft.com/office/powerpoint/2010/main" val="331830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2E3-CB5C-C534-3FFD-69670FC97F1E}"/>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01B0E766-B97B-C228-E08F-0AFD0BF087A5}"/>
              </a:ext>
            </a:extLst>
          </p:cNvPr>
          <p:cNvSpPr>
            <a:spLocks noGrp="1"/>
          </p:cNvSpPr>
          <p:nvPr>
            <p:ph idx="1"/>
          </p:nvPr>
        </p:nvSpPr>
        <p:spPr>
          <a:xfrm>
            <a:off x="457200" y="1219200"/>
            <a:ext cx="8686800" cy="5638800"/>
          </a:xfrm>
        </p:spPr>
        <p:txBody>
          <a:bodyPr/>
          <a:lstStyle/>
          <a:p>
            <a:r>
              <a:rPr lang="en-US" dirty="0"/>
              <a:t>Newer, better MCG: instead of the max use mean + 2se and use mean – 2se instead of the min </a:t>
            </a:r>
          </a:p>
        </p:txBody>
      </p:sp>
      <p:sp>
        <p:nvSpPr>
          <p:cNvPr id="6" name="TextBox 5">
            <a:extLst>
              <a:ext uri="{FF2B5EF4-FFF2-40B4-BE49-F238E27FC236}">
                <a16:creationId xmlns:a16="http://schemas.microsoft.com/office/drawing/2014/main" id="{D99D88AA-E834-7F6C-9761-45F6E59050D7}"/>
              </a:ext>
            </a:extLst>
          </p:cNvPr>
          <p:cNvSpPr txBox="1"/>
          <p:nvPr/>
        </p:nvSpPr>
        <p:spPr>
          <a:xfrm>
            <a:off x="0" y="6211669"/>
            <a:ext cx="2338387" cy="646331"/>
          </a:xfrm>
          <a:prstGeom prst="rect">
            <a:avLst/>
          </a:prstGeom>
          <a:noFill/>
        </p:spPr>
        <p:txBody>
          <a:bodyPr wrap="square">
            <a:spAutoFit/>
          </a:bodyPr>
          <a:lstStyle/>
          <a:p>
            <a:r>
              <a:rPr lang="en-US" dirty="0"/>
              <a:t>Trust me for now,</a:t>
            </a:r>
          </a:p>
          <a:p>
            <a:r>
              <a:rPr lang="en-US" dirty="0"/>
              <a:t>you’ll see why later!</a:t>
            </a:r>
          </a:p>
        </p:txBody>
      </p:sp>
      <p:grpSp>
        <p:nvGrpSpPr>
          <p:cNvPr id="11" name="Group 10">
            <a:extLst>
              <a:ext uri="{FF2B5EF4-FFF2-40B4-BE49-F238E27FC236}">
                <a16:creationId xmlns:a16="http://schemas.microsoft.com/office/drawing/2014/main" id="{A4D86574-D7CA-3BCD-1EDD-B7C906634D09}"/>
              </a:ext>
            </a:extLst>
          </p:cNvPr>
          <p:cNvGrpSpPr/>
          <p:nvPr/>
        </p:nvGrpSpPr>
        <p:grpSpPr>
          <a:xfrm>
            <a:off x="473869" y="3200400"/>
            <a:ext cx="4326731" cy="2743200"/>
            <a:chOff x="1359694" y="3200400"/>
            <a:chExt cx="4326731" cy="2743200"/>
          </a:xfrm>
        </p:grpSpPr>
        <p:grpSp>
          <p:nvGrpSpPr>
            <p:cNvPr id="10" name="Group 9">
              <a:extLst>
                <a:ext uri="{FF2B5EF4-FFF2-40B4-BE49-F238E27FC236}">
                  <a16:creationId xmlns:a16="http://schemas.microsoft.com/office/drawing/2014/main" id="{AD5F4C69-3D8B-201F-C6D2-564444B532B3}"/>
                </a:ext>
              </a:extLst>
            </p:cNvPr>
            <p:cNvGrpSpPr/>
            <p:nvPr/>
          </p:nvGrpSpPr>
          <p:grpSpPr>
            <a:xfrm>
              <a:off x="1828800" y="3200400"/>
              <a:ext cx="3857625" cy="2743200"/>
              <a:chOff x="3276600" y="3733800"/>
              <a:chExt cx="3857625" cy="2743200"/>
            </a:xfrm>
          </p:grpSpPr>
          <p:pic>
            <p:nvPicPr>
              <p:cNvPr id="8" name="Picture 7">
                <a:extLst>
                  <a:ext uri="{FF2B5EF4-FFF2-40B4-BE49-F238E27FC236}">
                    <a16:creationId xmlns:a16="http://schemas.microsoft.com/office/drawing/2014/main" id="{D68A4475-714B-0384-D78E-B68F9DF53624}"/>
                  </a:ext>
                </a:extLst>
              </p:cNvPr>
              <p:cNvPicPr>
                <a:picLocks noChangeAspect="1"/>
              </p:cNvPicPr>
              <p:nvPr/>
            </p:nvPicPr>
            <p:blipFill>
              <a:blip r:embed="rId2"/>
              <a:stretch>
                <a:fillRect/>
              </a:stretch>
            </p:blipFill>
            <p:spPr>
              <a:xfrm>
                <a:off x="3276600" y="3733800"/>
                <a:ext cx="3857625" cy="2743200"/>
              </a:xfrm>
              <a:prstGeom prst="rect">
                <a:avLst/>
              </a:prstGeom>
            </p:spPr>
          </p:pic>
          <p:sp>
            <p:nvSpPr>
              <p:cNvPr id="9" name="Oval 8">
                <a:extLst>
                  <a:ext uri="{FF2B5EF4-FFF2-40B4-BE49-F238E27FC236}">
                    <a16:creationId xmlns:a16="http://schemas.microsoft.com/office/drawing/2014/main" id="{52C71E14-3A52-8A2C-2B00-5CFF3F1DAC20}"/>
                  </a:ext>
                </a:extLst>
              </p:cNvPr>
              <p:cNvSpPr/>
              <p:nvPr/>
            </p:nvSpPr>
            <p:spPr>
              <a:xfrm>
                <a:off x="3352800" y="4400550"/>
                <a:ext cx="1219200" cy="2476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BD3BAF1-390A-52A5-C824-7DC5F301BCE2}"/>
                </a:ext>
              </a:extLst>
            </p:cNvPr>
            <p:cNvSpPr txBox="1"/>
            <p:nvPr/>
          </p:nvSpPr>
          <p:spPr>
            <a:xfrm>
              <a:off x="1359694" y="3783568"/>
              <a:ext cx="545306" cy="369332"/>
            </a:xfrm>
            <a:prstGeom prst="rect">
              <a:avLst/>
            </a:prstGeom>
            <a:noFill/>
          </p:spPr>
          <p:txBody>
            <a:bodyPr wrap="square">
              <a:spAutoFit/>
            </a:bodyPr>
            <a:lstStyle/>
            <a:p>
              <a:r>
                <a:rPr lang="en-US" b="1" dirty="0">
                  <a:solidFill>
                    <a:srgbClr val="FF0000"/>
                  </a:solidFill>
                </a:rPr>
                <a:t>se</a:t>
              </a:r>
            </a:p>
          </p:txBody>
        </p:sp>
      </p:grpSp>
      <p:sp>
        <p:nvSpPr>
          <p:cNvPr id="14" name="TextBox 13">
            <a:extLst>
              <a:ext uri="{FF2B5EF4-FFF2-40B4-BE49-F238E27FC236}">
                <a16:creationId xmlns:a16="http://schemas.microsoft.com/office/drawing/2014/main" id="{1BCD9B50-146B-1FB4-5C1C-00DD731FA62C}"/>
              </a:ext>
            </a:extLst>
          </p:cNvPr>
          <p:cNvSpPr txBox="1"/>
          <p:nvPr/>
        </p:nvSpPr>
        <p:spPr>
          <a:xfrm>
            <a:off x="5105400" y="3497818"/>
            <a:ext cx="1381125" cy="369332"/>
          </a:xfrm>
          <a:prstGeom prst="rect">
            <a:avLst/>
          </a:prstGeom>
          <a:noFill/>
        </p:spPr>
        <p:txBody>
          <a:bodyPr wrap="square">
            <a:spAutoFit/>
          </a:bodyPr>
          <a:lstStyle/>
          <a:p>
            <a:r>
              <a:rPr lang="en-US" dirty="0" err="1"/>
              <a:t>Tah</a:t>
            </a:r>
            <a:r>
              <a:rPr lang="en-US" dirty="0"/>
              <a:t>-Dah!</a:t>
            </a:r>
          </a:p>
        </p:txBody>
      </p:sp>
      <p:pic>
        <p:nvPicPr>
          <p:cNvPr id="12" name="Picture 11">
            <a:extLst>
              <a:ext uri="{FF2B5EF4-FFF2-40B4-BE49-F238E27FC236}">
                <a16:creationId xmlns:a16="http://schemas.microsoft.com/office/drawing/2014/main" id="{996EB814-80AA-05F2-D0BF-699080CEA268}"/>
              </a:ext>
            </a:extLst>
          </p:cNvPr>
          <p:cNvPicPr>
            <a:picLocks noChangeAspect="1"/>
          </p:cNvPicPr>
          <p:nvPr/>
        </p:nvPicPr>
        <p:blipFill>
          <a:blip r:embed="rId3"/>
          <a:stretch>
            <a:fillRect/>
          </a:stretch>
        </p:blipFill>
        <p:spPr>
          <a:xfrm>
            <a:off x="5143500" y="3968234"/>
            <a:ext cx="3429000" cy="1238250"/>
          </a:xfrm>
          <a:prstGeom prst="rect">
            <a:avLst/>
          </a:prstGeom>
        </p:spPr>
      </p:pic>
    </p:spTree>
    <p:extLst>
      <p:ext uri="{BB962C8B-B14F-4D97-AF65-F5344CB8AC3E}">
        <p14:creationId xmlns:p14="http://schemas.microsoft.com/office/powerpoint/2010/main" val="32859125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838200"/>
            <a:ext cx="8229600" cy="5638800"/>
          </a:xfrm>
        </p:spPr>
        <p:txBody>
          <a:bodyPr/>
          <a:lstStyle/>
          <a:p>
            <a:r>
              <a:rPr lang="en-US" altLang="en-US" dirty="0"/>
              <a:t>Time series or </a:t>
            </a:r>
            <a:r>
              <a:rPr lang="en-US" altLang="en-US" dirty="0">
                <a:solidFill>
                  <a:srgbClr val="FFFF00"/>
                </a:solidFill>
              </a:rPr>
              <a:t>not</a:t>
            </a:r>
            <a:r>
              <a:rPr lang="en-US" altLang="en-US" dirty="0"/>
              <a:t>?</a:t>
            </a:r>
          </a:p>
          <a:p>
            <a:endParaRPr lang="en-US" altLang="en-US" dirty="0"/>
          </a:p>
          <a:p>
            <a:r>
              <a:rPr lang="en-US" altLang="en-US" dirty="0"/>
              <a:t>Average salary by education level</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TIME SERIES</a:t>
            </a:r>
          </a:p>
          <a:p>
            <a:pPr algn="ctr" eaLnBrk="1" hangingPunct="1">
              <a:spcBef>
                <a:spcPct val="0"/>
              </a:spcBef>
              <a:buFontTx/>
              <a:buNone/>
            </a:pPr>
            <a:r>
              <a:rPr lang="en-US" altLang="en-US" sz="2400" dirty="0">
                <a:solidFill>
                  <a:schemeClr val="bg1"/>
                </a:solidFill>
              </a:rPr>
              <a:t>IN-CLASS PROBLEM 4d</a:t>
            </a:r>
            <a:endParaRPr lang="en-US" altLang="en-US" sz="2400" i="1" dirty="0">
              <a:solidFill>
                <a:schemeClr val="folHlink"/>
              </a:solidFill>
            </a:endParaRPr>
          </a:p>
        </p:txBody>
      </p:sp>
    </p:spTree>
    <p:extLst>
      <p:ext uri="{BB962C8B-B14F-4D97-AF65-F5344CB8AC3E}">
        <p14:creationId xmlns:p14="http://schemas.microsoft.com/office/powerpoint/2010/main" val="25240700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838200"/>
            <a:ext cx="8229600" cy="5638800"/>
          </a:xfrm>
        </p:spPr>
        <p:txBody>
          <a:bodyPr/>
          <a:lstStyle/>
          <a:p>
            <a:r>
              <a:rPr lang="en-US" altLang="en-US" dirty="0"/>
              <a:t>Time series or not?</a:t>
            </a:r>
          </a:p>
          <a:p>
            <a:endParaRPr lang="en-US" altLang="en-US" dirty="0"/>
          </a:p>
          <a:p>
            <a:r>
              <a:rPr lang="en-US" altLang="en-US" dirty="0"/>
              <a:t>Average annual salary of US workers 1950-2017</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a:t>
            </a:r>
          </a:p>
          <a:p>
            <a:pPr algn="ctr" eaLnBrk="1" hangingPunct="1">
              <a:spcBef>
                <a:spcPct val="0"/>
              </a:spcBef>
              <a:buFontTx/>
              <a:buNone/>
            </a:pPr>
            <a:r>
              <a:rPr lang="en-US" altLang="en-US" sz="2400" dirty="0">
                <a:solidFill>
                  <a:schemeClr val="bg1"/>
                </a:solidFill>
              </a:rPr>
              <a:t>IN-CLASS PROBLEM 4e</a:t>
            </a:r>
            <a:r>
              <a:rPr lang="en-US" altLang="en-US" sz="2400" i="1" dirty="0">
                <a:solidFill>
                  <a:schemeClr val="folHlink"/>
                </a:solidFill>
              </a:rPr>
              <a:t> </a:t>
            </a:r>
          </a:p>
        </p:txBody>
      </p:sp>
    </p:spTree>
    <p:extLst>
      <p:ext uri="{BB962C8B-B14F-4D97-AF65-F5344CB8AC3E}">
        <p14:creationId xmlns:p14="http://schemas.microsoft.com/office/powerpoint/2010/main" val="216519820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838200"/>
            <a:ext cx="8229600" cy="5638800"/>
          </a:xfrm>
        </p:spPr>
        <p:txBody>
          <a:bodyPr/>
          <a:lstStyle/>
          <a:p>
            <a:r>
              <a:rPr lang="en-US" altLang="en-US" dirty="0">
                <a:solidFill>
                  <a:srgbClr val="FFFF00"/>
                </a:solidFill>
              </a:rPr>
              <a:t>Time series </a:t>
            </a:r>
            <a:r>
              <a:rPr lang="en-US" altLang="en-US" dirty="0"/>
              <a:t>or not?</a:t>
            </a:r>
          </a:p>
          <a:p>
            <a:endParaRPr lang="en-US" altLang="en-US" dirty="0"/>
          </a:p>
          <a:p>
            <a:r>
              <a:rPr lang="en-US" altLang="en-US" dirty="0"/>
              <a:t>Average annual salary of US workers 1950-2017</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a:t>
            </a:r>
          </a:p>
          <a:p>
            <a:pPr algn="ctr" eaLnBrk="1" hangingPunct="1">
              <a:spcBef>
                <a:spcPct val="0"/>
              </a:spcBef>
              <a:buFontTx/>
              <a:buNone/>
            </a:pPr>
            <a:r>
              <a:rPr lang="en-US" altLang="en-US" sz="2400" dirty="0">
                <a:solidFill>
                  <a:schemeClr val="bg1"/>
                </a:solidFill>
              </a:rPr>
              <a:t>IN-CLASS PROBLEM 4e</a:t>
            </a:r>
            <a:r>
              <a:rPr lang="en-US" altLang="en-US" sz="2400" i="1" dirty="0">
                <a:solidFill>
                  <a:schemeClr val="folHlink"/>
                </a:solidFill>
              </a:rPr>
              <a:t> </a:t>
            </a:r>
          </a:p>
        </p:txBody>
      </p:sp>
    </p:spTree>
    <p:extLst>
      <p:ext uri="{BB962C8B-B14F-4D97-AF65-F5344CB8AC3E}">
        <p14:creationId xmlns:p14="http://schemas.microsoft.com/office/powerpoint/2010/main" val="373494704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686800" cy="5638800"/>
          </a:xfrm>
        </p:spPr>
        <p:txBody>
          <a:bodyPr/>
          <a:lstStyle/>
          <a:p>
            <a:r>
              <a:rPr lang="en-US" dirty="0"/>
              <a:t>Most engineering problems involve changes over time</a:t>
            </a:r>
          </a:p>
          <a:p>
            <a:endParaRPr lang="en-US" sz="2000" dirty="0"/>
          </a:p>
          <a:p>
            <a:r>
              <a:rPr lang="en-US" dirty="0"/>
              <a:t>Much of the regression analysis practiced by engineers is time series analysis</a:t>
            </a:r>
          </a:p>
        </p:txBody>
      </p:sp>
      <p:sp>
        <p:nvSpPr>
          <p:cNvPr id="5" name="Title 1"/>
          <p:cNvSpPr>
            <a:spLocks noGrp="1"/>
          </p:cNvSpPr>
          <p:nvPr>
            <p:ph type="title"/>
          </p:nvPr>
        </p:nvSpPr>
        <p:spPr>
          <a:xfrm>
            <a:off x="0" y="0"/>
            <a:ext cx="9144000" cy="1143000"/>
          </a:xfrm>
        </p:spPr>
        <p:txBody>
          <a:bodyPr/>
          <a:lstStyle/>
          <a:p>
            <a:r>
              <a:rPr lang="en-US" altLang="en-US" sz="5900" dirty="0"/>
              <a:t>Time Series</a:t>
            </a:r>
          </a:p>
        </p:txBody>
      </p:sp>
    </p:spTree>
    <p:extLst>
      <p:ext uri="{BB962C8B-B14F-4D97-AF65-F5344CB8AC3E}">
        <p14:creationId xmlns:p14="http://schemas.microsoft.com/office/powerpoint/2010/main" val="5570013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Questions?</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809F6DE9-32F9-492B-989E-38C9B84CEFB2}"/>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26243389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C31F9-FD74-4C6A-A03D-AC6267CF541E}"/>
              </a:ext>
            </a:extLst>
          </p:cNvPr>
          <p:cNvSpPr>
            <a:spLocks noGrp="1"/>
          </p:cNvSpPr>
          <p:nvPr>
            <p:ph idx="1"/>
          </p:nvPr>
        </p:nvSpPr>
        <p:spPr/>
        <p:txBody>
          <a:bodyPr/>
          <a:lstStyle/>
          <a:p>
            <a:r>
              <a:rPr lang="en-US" dirty="0"/>
              <a:t>“Forecasts are expectations. The future can fail to meet expectations.”</a:t>
            </a:r>
          </a:p>
          <a:p>
            <a:pPr algn="r"/>
            <a:r>
              <a:rPr lang="en-US" sz="3000" dirty="0"/>
              <a:t>Stephanie Black, 2022</a:t>
            </a:r>
          </a:p>
          <a:p>
            <a:pPr algn="r"/>
            <a:r>
              <a:rPr lang="en-US" sz="2000" dirty="0"/>
              <a:t>Thanks, Stephanie!</a:t>
            </a:r>
          </a:p>
        </p:txBody>
      </p:sp>
      <p:sp>
        <p:nvSpPr>
          <p:cNvPr id="5" name="Title 1">
            <a:extLst>
              <a:ext uri="{FF2B5EF4-FFF2-40B4-BE49-F238E27FC236}">
                <a16:creationId xmlns:a16="http://schemas.microsoft.com/office/drawing/2014/main" id="{C3DB933A-92E4-42FE-97F7-146F7FE2D36E}"/>
              </a:ext>
            </a:extLst>
          </p:cNvPr>
          <p:cNvSpPr>
            <a:spLocks noGrp="1"/>
          </p:cNvSpPr>
          <p:nvPr>
            <p:ph type="title"/>
          </p:nvPr>
        </p:nvSpPr>
        <p:spPr>
          <a:xfrm>
            <a:off x="0" y="0"/>
            <a:ext cx="9144000" cy="1143000"/>
          </a:xfrm>
        </p:spPr>
        <p:txBody>
          <a:bodyPr/>
          <a:lstStyle/>
          <a:p>
            <a:r>
              <a:rPr lang="en-US" altLang="en-US" sz="5900" dirty="0"/>
              <a:t>Time Series Forecasting</a:t>
            </a:r>
          </a:p>
        </p:txBody>
      </p:sp>
    </p:spTree>
    <p:extLst>
      <p:ext uri="{BB962C8B-B14F-4D97-AF65-F5344CB8AC3E}">
        <p14:creationId xmlns:p14="http://schemas.microsoft.com/office/powerpoint/2010/main" val="139460213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686800" cy="5638800"/>
          </a:xfrm>
        </p:spPr>
        <p:txBody>
          <a:bodyPr/>
          <a:lstStyle/>
          <a:p>
            <a:r>
              <a:rPr lang="en-US" dirty="0"/>
              <a:t>Go to the Atmospheric CO2 data</a:t>
            </a:r>
          </a:p>
        </p:txBody>
      </p:sp>
      <p:sp>
        <p:nvSpPr>
          <p:cNvPr id="5" name="Title 1"/>
          <p:cNvSpPr>
            <a:spLocks noGrp="1"/>
          </p:cNvSpPr>
          <p:nvPr>
            <p:ph type="title"/>
          </p:nvPr>
        </p:nvSpPr>
        <p:spPr>
          <a:xfrm>
            <a:off x="0" y="0"/>
            <a:ext cx="9144000" cy="1143000"/>
          </a:xfrm>
        </p:spPr>
        <p:txBody>
          <a:bodyPr/>
          <a:lstStyle/>
          <a:p>
            <a:r>
              <a:rPr lang="en-US" altLang="en-US" sz="5900" dirty="0"/>
              <a:t>Time Series Forecasting</a:t>
            </a:r>
          </a:p>
        </p:txBody>
      </p:sp>
      <p:pic>
        <p:nvPicPr>
          <p:cNvPr id="10" name="Picture 9">
            <a:extLst>
              <a:ext uri="{FF2B5EF4-FFF2-40B4-BE49-F238E27FC236}">
                <a16:creationId xmlns:a16="http://schemas.microsoft.com/office/drawing/2014/main" id="{31C42604-7645-489D-A612-1D39CDA13965}"/>
              </a:ext>
            </a:extLst>
          </p:cNvPr>
          <p:cNvPicPr>
            <a:picLocks noChangeAspect="1"/>
          </p:cNvPicPr>
          <p:nvPr/>
        </p:nvPicPr>
        <p:blipFill>
          <a:blip r:embed="rId2"/>
          <a:stretch>
            <a:fillRect/>
          </a:stretch>
        </p:blipFill>
        <p:spPr>
          <a:xfrm>
            <a:off x="2209800" y="1945672"/>
            <a:ext cx="6934200" cy="4957667"/>
          </a:xfrm>
          <a:prstGeom prst="rect">
            <a:avLst/>
          </a:prstGeom>
        </p:spPr>
      </p:pic>
    </p:spTree>
    <p:extLst>
      <p:ext uri="{BB962C8B-B14F-4D97-AF65-F5344CB8AC3E}">
        <p14:creationId xmlns:p14="http://schemas.microsoft.com/office/powerpoint/2010/main" val="336180296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For time series forecasts, the spreadsheet setup is critical:</a:t>
            </a:r>
          </a:p>
          <a:p>
            <a:r>
              <a:rPr lang="en-US" dirty="0"/>
              <a:t>“x” is in the left column</a:t>
            </a:r>
          </a:p>
          <a:p>
            <a:r>
              <a:rPr lang="en-US" dirty="0"/>
              <a:t>“y” is at the right</a:t>
            </a:r>
          </a:p>
          <a:p>
            <a:r>
              <a:rPr lang="en-US" dirty="0"/>
              <a:t>Further right include a “Trend” 	column</a:t>
            </a:r>
          </a:p>
          <a:p>
            <a:r>
              <a:rPr lang="en-US" dirty="0"/>
              <a:t>And furthest right include a </a:t>
            </a:r>
          </a:p>
          <a:p>
            <a:pPr>
              <a:spcBef>
                <a:spcPts val="0"/>
              </a:spcBef>
            </a:pPr>
            <a:r>
              <a:rPr lang="en-US" dirty="0"/>
              <a:t>	“Forecast” column</a:t>
            </a:r>
          </a:p>
        </p:txBody>
      </p:sp>
      <p:sp>
        <p:nvSpPr>
          <p:cNvPr id="4" name="Title 1"/>
          <p:cNvSpPr>
            <a:spLocks noGrp="1"/>
          </p:cNvSpPr>
          <p:nvPr>
            <p:ph type="title"/>
          </p:nvPr>
        </p:nvSpPr>
        <p:spPr>
          <a:xfrm>
            <a:off x="0" y="0"/>
            <a:ext cx="9144000" cy="1143000"/>
          </a:xfrm>
        </p:spPr>
        <p:txBody>
          <a:bodyPr/>
          <a:lstStyle/>
          <a:p>
            <a:r>
              <a:rPr lang="en-US" altLang="en-US" sz="5900" dirty="0"/>
              <a:t>Time Series Forecasting</a:t>
            </a:r>
          </a:p>
        </p:txBody>
      </p:sp>
    </p:spTree>
    <p:extLst>
      <p:ext uri="{BB962C8B-B14F-4D97-AF65-F5344CB8AC3E}">
        <p14:creationId xmlns:p14="http://schemas.microsoft.com/office/powerpoint/2010/main" val="8100699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 make a forecast out to 2025, you would add the year rows (they are already there…)</a:t>
            </a:r>
          </a:p>
          <a:p>
            <a:endParaRPr lang="en-US" dirty="0"/>
          </a:p>
        </p:txBody>
      </p:sp>
      <p:sp>
        <p:nvSpPr>
          <p:cNvPr id="4" name="Title 1"/>
          <p:cNvSpPr>
            <a:spLocks noGrp="1"/>
          </p:cNvSpPr>
          <p:nvPr>
            <p:ph type="title"/>
          </p:nvPr>
        </p:nvSpPr>
        <p:spPr>
          <a:xfrm>
            <a:off x="0" y="0"/>
            <a:ext cx="9144000" cy="1143000"/>
          </a:xfrm>
        </p:spPr>
        <p:txBody>
          <a:bodyPr/>
          <a:lstStyle/>
          <a:p>
            <a:r>
              <a:rPr lang="en-US" altLang="en-US" sz="5900" dirty="0"/>
              <a:t>Time Series Forecasting</a:t>
            </a:r>
          </a:p>
        </p:txBody>
      </p:sp>
    </p:spTree>
    <p:extLst>
      <p:ext uri="{BB962C8B-B14F-4D97-AF65-F5344CB8AC3E}">
        <p14:creationId xmlns:p14="http://schemas.microsoft.com/office/powerpoint/2010/main" val="2254849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838200"/>
            <a:ext cx="8229600" cy="5638800"/>
          </a:xfrm>
        </p:spPr>
        <p:txBody>
          <a:bodyPr/>
          <a:lstStyle/>
          <a:p>
            <a:r>
              <a:rPr lang="en-US" altLang="en-US" dirty="0"/>
              <a:t>Make a Graph!</a:t>
            </a:r>
          </a:p>
          <a:p>
            <a:r>
              <a:rPr lang="en-US" altLang="en-US" dirty="0"/>
              <a:t>Hint1: Include all columns from </a:t>
            </a:r>
          </a:p>
          <a:p>
            <a:pPr>
              <a:spcBef>
                <a:spcPts val="0"/>
              </a:spcBef>
            </a:pPr>
            <a:r>
              <a:rPr lang="en-US" altLang="en-US" dirty="0"/>
              <a:t>	Year to Forecast clear to </a:t>
            </a:r>
          </a:p>
          <a:p>
            <a:pPr>
              <a:spcBef>
                <a:spcPts val="0"/>
              </a:spcBef>
            </a:pPr>
            <a:r>
              <a:rPr lang="en-US" altLang="en-US" dirty="0"/>
              <a:t>	the bottom 2025</a:t>
            </a:r>
          </a:p>
          <a:p>
            <a:endParaRPr lang="en-US" altLang="en-US" sz="1000" dirty="0"/>
          </a:p>
          <a:p>
            <a:r>
              <a:rPr lang="en-US" altLang="en-US" dirty="0"/>
              <a:t>Hint2: Go back to the top </a:t>
            </a:r>
          </a:p>
          <a:p>
            <a:pPr>
              <a:spcBef>
                <a:spcPts val="0"/>
              </a:spcBef>
            </a:pPr>
            <a:r>
              <a:rPr lang="en-US" altLang="en-US" dirty="0"/>
              <a:t>	before you hit “Insert”</a:t>
            </a:r>
          </a:p>
          <a:p>
            <a:endParaRPr lang="en-US" altLang="en-US" dirty="0"/>
          </a:p>
        </p:txBody>
      </p:sp>
      <p:sp>
        <p:nvSpPr>
          <p:cNvPr id="6" name="Rectangle 5">
            <a:extLst>
              <a:ext uri="{FF2B5EF4-FFF2-40B4-BE49-F238E27FC236}">
                <a16:creationId xmlns:a16="http://schemas.microsoft.com/office/drawing/2014/main" id="{2DFF4666-8699-4154-A55D-27F7154FA94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5a</a:t>
            </a:r>
            <a:r>
              <a:rPr lang="en-US" altLang="en-US" sz="2400" i="1" dirty="0">
                <a:solidFill>
                  <a:schemeClr val="folHlink"/>
                </a:solidFill>
              </a:rPr>
              <a:t> </a:t>
            </a:r>
          </a:p>
        </p:txBody>
      </p:sp>
    </p:spTree>
    <p:extLst>
      <p:ext uri="{BB962C8B-B14F-4D97-AF65-F5344CB8AC3E}">
        <p14:creationId xmlns:p14="http://schemas.microsoft.com/office/powerpoint/2010/main" val="273647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2E3-CB5C-C534-3FFD-69670FC97F1E}"/>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01B0E766-B97B-C228-E08F-0AFD0BF087A5}"/>
              </a:ext>
            </a:extLst>
          </p:cNvPr>
          <p:cNvSpPr>
            <a:spLocks noGrp="1"/>
          </p:cNvSpPr>
          <p:nvPr>
            <p:ph idx="1"/>
          </p:nvPr>
        </p:nvSpPr>
        <p:spPr>
          <a:xfrm>
            <a:off x="457200" y="1219200"/>
            <a:ext cx="8686800" cy="5638800"/>
          </a:xfrm>
        </p:spPr>
        <p:txBody>
          <a:bodyPr/>
          <a:lstStyle/>
          <a:p>
            <a:r>
              <a:rPr lang="en-US" dirty="0"/>
              <a:t>Newer, better MCG: instead of the max use mean + 2se and use mean – 2se instead of the min </a:t>
            </a:r>
          </a:p>
        </p:txBody>
      </p:sp>
      <p:sp>
        <p:nvSpPr>
          <p:cNvPr id="6" name="TextBox 5">
            <a:extLst>
              <a:ext uri="{FF2B5EF4-FFF2-40B4-BE49-F238E27FC236}">
                <a16:creationId xmlns:a16="http://schemas.microsoft.com/office/drawing/2014/main" id="{D99D88AA-E834-7F6C-9761-45F6E59050D7}"/>
              </a:ext>
            </a:extLst>
          </p:cNvPr>
          <p:cNvSpPr txBox="1"/>
          <p:nvPr/>
        </p:nvSpPr>
        <p:spPr>
          <a:xfrm>
            <a:off x="0" y="6211669"/>
            <a:ext cx="2338387" cy="646331"/>
          </a:xfrm>
          <a:prstGeom prst="rect">
            <a:avLst/>
          </a:prstGeom>
          <a:noFill/>
        </p:spPr>
        <p:txBody>
          <a:bodyPr wrap="square">
            <a:spAutoFit/>
          </a:bodyPr>
          <a:lstStyle/>
          <a:p>
            <a:r>
              <a:rPr lang="en-US" dirty="0"/>
              <a:t>Trust me for now,</a:t>
            </a:r>
          </a:p>
          <a:p>
            <a:r>
              <a:rPr lang="en-US" dirty="0"/>
              <a:t>you’ll see why later!</a:t>
            </a:r>
          </a:p>
        </p:txBody>
      </p:sp>
      <p:grpSp>
        <p:nvGrpSpPr>
          <p:cNvPr id="11" name="Group 10">
            <a:extLst>
              <a:ext uri="{FF2B5EF4-FFF2-40B4-BE49-F238E27FC236}">
                <a16:creationId xmlns:a16="http://schemas.microsoft.com/office/drawing/2014/main" id="{A4D86574-D7CA-3BCD-1EDD-B7C906634D09}"/>
              </a:ext>
            </a:extLst>
          </p:cNvPr>
          <p:cNvGrpSpPr/>
          <p:nvPr/>
        </p:nvGrpSpPr>
        <p:grpSpPr>
          <a:xfrm>
            <a:off x="473869" y="3200400"/>
            <a:ext cx="4326731" cy="2743200"/>
            <a:chOff x="1359694" y="3200400"/>
            <a:chExt cx="4326731" cy="2743200"/>
          </a:xfrm>
        </p:grpSpPr>
        <p:grpSp>
          <p:nvGrpSpPr>
            <p:cNvPr id="10" name="Group 9">
              <a:extLst>
                <a:ext uri="{FF2B5EF4-FFF2-40B4-BE49-F238E27FC236}">
                  <a16:creationId xmlns:a16="http://schemas.microsoft.com/office/drawing/2014/main" id="{AD5F4C69-3D8B-201F-C6D2-564444B532B3}"/>
                </a:ext>
              </a:extLst>
            </p:cNvPr>
            <p:cNvGrpSpPr/>
            <p:nvPr/>
          </p:nvGrpSpPr>
          <p:grpSpPr>
            <a:xfrm>
              <a:off x="1828800" y="3200400"/>
              <a:ext cx="3857625" cy="2743200"/>
              <a:chOff x="3276600" y="3733800"/>
              <a:chExt cx="3857625" cy="2743200"/>
            </a:xfrm>
          </p:grpSpPr>
          <p:pic>
            <p:nvPicPr>
              <p:cNvPr id="8" name="Picture 7">
                <a:extLst>
                  <a:ext uri="{FF2B5EF4-FFF2-40B4-BE49-F238E27FC236}">
                    <a16:creationId xmlns:a16="http://schemas.microsoft.com/office/drawing/2014/main" id="{D68A4475-714B-0384-D78E-B68F9DF53624}"/>
                  </a:ext>
                </a:extLst>
              </p:cNvPr>
              <p:cNvPicPr>
                <a:picLocks noChangeAspect="1"/>
              </p:cNvPicPr>
              <p:nvPr/>
            </p:nvPicPr>
            <p:blipFill>
              <a:blip r:embed="rId2"/>
              <a:stretch>
                <a:fillRect/>
              </a:stretch>
            </p:blipFill>
            <p:spPr>
              <a:xfrm>
                <a:off x="3276600" y="3733800"/>
                <a:ext cx="3857625" cy="2743200"/>
              </a:xfrm>
              <a:prstGeom prst="rect">
                <a:avLst/>
              </a:prstGeom>
            </p:spPr>
          </p:pic>
          <p:sp>
            <p:nvSpPr>
              <p:cNvPr id="9" name="Oval 8">
                <a:extLst>
                  <a:ext uri="{FF2B5EF4-FFF2-40B4-BE49-F238E27FC236}">
                    <a16:creationId xmlns:a16="http://schemas.microsoft.com/office/drawing/2014/main" id="{52C71E14-3A52-8A2C-2B00-5CFF3F1DAC20}"/>
                  </a:ext>
                </a:extLst>
              </p:cNvPr>
              <p:cNvSpPr/>
              <p:nvPr/>
            </p:nvSpPr>
            <p:spPr>
              <a:xfrm>
                <a:off x="3352800" y="4400550"/>
                <a:ext cx="1219200" cy="2476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BD3BAF1-390A-52A5-C824-7DC5F301BCE2}"/>
                </a:ext>
              </a:extLst>
            </p:cNvPr>
            <p:cNvSpPr txBox="1"/>
            <p:nvPr/>
          </p:nvSpPr>
          <p:spPr>
            <a:xfrm>
              <a:off x="1359694" y="3783568"/>
              <a:ext cx="545306" cy="369332"/>
            </a:xfrm>
            <a:prstGeom prst="rect">
              <a:avLst/>
            </a:prstGeom>
            <a:noFill/>
          </p:spPr>
          <p:txBody>
            <a:bodyPr wrap="square">
              <a:spAutoFit/>
            </a:bodyPr>
            <a:lstStyle/>
            <a:p>
              <a:r>
                <a:rPr lang="en-US" b="1" dirty="0">
                  <a:solidFill>
                    <a:srgbClr val="FF0000"/>
                  </a:solidFill>
                </a:rPr>
                <a:t>se</a:t>
              </a:r>
            </a:p>
          </p:txBody>
        </p:sp>
      </p:grpSp>
      <p:pic>
        <p:nvPicPr>
          <p:cNvPr id="7" name="Picture 6">
            <a:extLst>
              <a:ext uri="{FF2B5EF4-FFF2-40B4-BE49-F238E27FC236}">
                <a16:creationId xmlns:a16="http://schemas.microsoft.com/office/drawing/2014/main" id="{7186BA62-6A65-B064-E720-F46A1645F0A4}"/>
              </a:ext>
            </a:extLst>
          </p:cNvPr>
          <p:cNvPicPr>
            <a:picLocks noChangeAspect="1"/>
          </p:cNvPicPr>
          <p:nvPr/>
        </p:nvPicPr>
        <p:blipFill>
          <a:blip r:embed="rId3"/>
          <a:stretch>
            <a:fillRect/>
          </a:stretch>
        </p:blipFill>
        <p:spPr>
          <a:xfrm>
            <a:off x="5105400" y="3433762"/>
            <a:ext cx="3400425" cy="1209675"/>
          </a:xfrm>
          <a:prstGeom prst="rect">
            <a:avLst/>
          </a:prstGeom>
        </p:spPr>
      </p:pic>
    </p:spTree>
    <p:extLst>
      <p:ext uri="{BB962C8B-B14F-4D97-AF65-F5344CB8AC3E}">
        <p14:creationId xmlns:p14="http://schemas.microsoft.com/office/powerpoint/2010/main" val="1681060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838200"/>
            <a:ext cx="8229600" cy="5638800"/>
          </a:xfrm>
        </p:spPr>
        <p:txBody>
          <a:bodyPr/>
          <a:lstStyle/>
          <a:p>
            <a:r>
              <a:rPr lang="en-US" altLang="en-US" dirty="0"/>
              <a:t>Use the scatter lines graph</a:t>
            </a:r>
          </a:p>
        </p:txBody>
      </p:sp>
      <p:pic>
        <p:nvPicPr>
          <p:cNvPr id="4" name="Picture 3">
            <a:extLst>
              <a:ext uri="{FF2B5EF4-FFF2-40B4-BE49-F238E27FC236}">
                <a16:creationId xmlns:a16="http://schemas.microsoft.com/office/drawing/2014/main" id="{CFC8C5A0-5B8C-4610-8DDF-26C38F402B3B}"/>
              </a:ext>
            </a:extLst>
          </p:cNvPr>
          <p:cNvPicPr>
            <a:picLocks noChangeAspect="1"/>
          </p:cNvPicPr>
          <p:nvPr/>
        </p:nvPicPr>
        <p:blipFill>
          <a:blip r:embed="rId2"/>
          <a:stretch>
            <a:fillRect/>
          </a:stretch>
        </p:blipFill>
        <p:spPr>
          <a:xfrm>
            <a:off x="0" y="1522874"/>
            <a:ext cx="9144000" cy="5335126"/>
          </a:xfrm>
          <a:prstGeom prst="rect">
            <a:avLst/>
          </a:prstGeom>
        </p:spPr>
      </p:pic>
      <p:sp>
        <p:nvSpPr>
          <p:cNvPr id="8" name="Rectangle 7">
            <a:extLst>
              <a:ext uri="{FF2B5EF4-FFF2-40B4-BE49-F238E27FC236}">
                <a16:creationId xmlns:a16="http://schemas.microsoft.com/office/drawing/2014/main" id="{E7B7C8DB-B506-48AB-8043-927DDA483F1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5a</a:t>
            </a:r>
            <a:r>
              <a:rPr lang="en-US" altLang="en-US" sz="2400" i="1" dirty="0">
                <a:solidFill>
                  <a:schemeClr val="folHlink"/>
                </a:solidFill>
              </a:rPr>
              <a:t> </a:t>
            </a:r>
          </a:p>
        </p:txBody>
      </p:sp>
    </p:spTree>
    <p:extLst>
      <p:ext uri="{BB962C8B-B14F-4D97-AF65-F5344CB8AC3E}">
        <p14:creationId xmlns:p14="http://schemas.microsoft.com/office/powerpoint/2010/main" val="21597429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838200"/>
            <a:ext cx="8229600" cy="5638800"/>
          </a:xfrm>
        </p:spPr>
        <p:txBody>
          <a:bodyPr/>
          <a:lstStyle/>
          <a:p>
            <a:r>
              <a:rPr lang="en-US" altLang="en-US" dirty="0"/>
              <a:t>Make it “purty”</a:t>
            </a:r>
          </a:p>
        </p:txBody>
      </p:sp>
      <p:sp>
        <p:nvSpPr>
          <p:cNvPr id="8" name="Rectangle 7">
            <a:extLst>
              <a:ext uri="{FF2B5EF4-FFF2-40B4-BE49-F238E27FC236}">
                <a16:creationId xmlns:a16="http://schemas.microsoft.com/office/drawing/2014/main" id="{E7B7C8DB-B506-48AB-8043-927DDA483F1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5a</a:t>
            </a:r>
            <a:r>
              <a:rPr lang="en-US" altLang="en-US" sz="2400" i="1" dirty="0">
                <a:solidFill>
                  <a:schemeClr val="folHlink"/>
                </a:solidFill>
              </a:rPr>
              <a:t> </a:t>
            </a:r>
          </a:p>
        </p:txBody>
      </p:sp>
      <p:pic>
        <p:nvPicPr>
          <p:cNvPr id="3" name="Picture 2">
            <a:extLst>
              <a:ext uri="{FF2B5EF4-FFF2-40B4-BE49-F238E27FC236}">
                <a16:creationId xmlns:a16="http://schemas.microsoft.com/office/drawing/2014/main" id="{F83D9394-AFA7-47FD-A595-8F5E94E28CB6}"/>
              </a:ext>
            </a:extLst>
          </p:cNvPr>
          <p:cNvPicPr>
            <a:picLocks noChangeAspect="1"/>
          </p:cNvPicPr>
          <p:nvPr/>
        </p:nvPicPr>
        <p:blipFill>
          <a:blip r:embed="rId2"/>
          <a:stretch>
            <a:fillRect/>
          </a:stretch>
        </p:blipFill>
        <p:spPr>
          <a:xfrm>
            <a:off x="246888" y="1647749"/>
            <a:ext cx="8668512" cy="5201107"/>
          </a:xfrm>
          <a:prstGeom prst="rect">
            <a:avLst/>
          </a:prstGeom>
        </p:spPr>
      </p:pic>
      <p:sp>
        <p:nvSpPr>
          <p:cNvPr id="7" name="Rectangle 6">
            <a:extLst>
              <a:ext uri="{FF2B5EF4-FFF2-40B4-BE49-F238E27FC236}">
                <a16:creationId xmlns:a16="http://schemas.microsoft.com/office/drawing/2014/main" id="{FAC32DC5-D802-4773-AB38-1760AF1BB0A0}"/>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27574898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04800" y="838200"/>
            <a:ext cx="8229600" cy="5638800"/>
          </a:xfrm>
        </p:spPr>
        <p:txBody>
          <a:bodyPr/>
          <a:lstStyle/>
          <a:p>
            <a:r>
              <a:rPr lang="en-US" altLang="en-US" dirty="0"/>
              <a:t>Next, do your regression calculations:</a:t>
            </a:r>
          </a:p>
          <a:p>
            <a:r>
              <a:rPr lang="en-US" altLang="en-US" dirty="0"/>
              <a:t>Data</a:t>
            </a:r>
          </a:p>
          <a:p>
            <a:r>
              <a:rPr lang="en-US" altLang="en-US" dirty="0"/>
              <a:t>Data Analysis</a:t>
            </a:r>
          </a:p>
          <a:p>
            <a:r>
              <a:rPr lang="en-US" altLang="en-US" dirty="0"/>
              <a:t>Regression</a:t>
            </a:r>
          </a:p>
          <a:p>
            <a:r>
              <a:rPr lang="en-US" altLang="en-US" dirty="0"/>
              <a:t>Start with “y”</a:t>
            </a:r>
          </a:p>
          <a:p>
            <a:r>
              <a:rPr lang="en-US" altLang="en-US" dirty="0"/>
              <a:t>Only go down to</a:t>
            </a:r>
          </a:p>
          <a:p>
            <a:pPr>
              <a:spcBef>
                <a:spcPts val="0"/>
              </a:spcBef>
            </a:pPr>
            <a:r>
              <a:rPr lang="en-US" altLang="en-US" dirty="0"/>
              <a:t>	2021</a:t>
            </a:r>
          </a:p>
        </p:txBody>
      </p:sp>
      <p:pic>
        <p:nvPicPr>
          <p:cNvPr id="3" name="Picture 2">
            <a:extLst>
              <a:ext uri="{FF2B5EF4-FFF2-40B4-BE49-F238E27FC236}">
                <a16:creationId xmlns:a16="http://schemas.microsoft.com/office/drawing/2014/main" id="{74EA8F64-E9A1-4E38-B06E-8F292549A2B3}"/>
              </a:ext>
            </a:extLst>
          </p:cNvPr>
          <p:cNvPicPr>
            <a:picLocks noChangeAspect="1"/>
          </p:cNvPicPr>
          <p:nvPr/>
        </p:nvPicPr>
        <p:blipFill>
          <a:blip r:embed="rId2"/>
          <a:stretch>
            <a:fillRect/>
          </a:stretch>
        </p:blipFill>
        <p:spPr>
          <a:xfrm>
            <a:off x="4572000" y="2772700"/>
            <a:ext cx="4572000" cy="4094825"/>
          </a:xfrm>
          <a:prstGeom prst="rect">
            <a:avLst/>
          </a:prstGeom>
        </p:spPr>
      </p:pic>
      <p:sp>
        <p:nvSpPr>
          <p:cNvPr id="7" name="Rectangle 6">
            <a:extLst>
              <a:ext uri="{FF2B5EF4-FFF2-40B4-BE49-F238E27FC236}">
                <a16:creationId xmlns:a16="http://schemas.microsoft.com/office/drawing/2014/main" id="{4B2C7E30-D37B-4575-9FC2-BA798657A96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5b</a:t>
            </a:r>
            <a:r>
              <a:rPr lang="en-US" altLang="en-US" sz="2400" i="1" dirty="0">
                <a:solidFill>
                  <a:schemeClr val="folHlink"/>
                </a:solidFill>
              </a:rPr>
              <a:t> </a:t>
            </a:r>
          </a:p>
        </p:txBody>
      </p:sp>
    </p:spTree>
    <p:extLst>
      <p:ext uri="{BB962C8B-B14F-4D97-AF65-F5344CB8AC3E}">
        <p14:creationId xmlns:p14="http://schemas.microsoft.com/office/powerpoint/2010/main" val="253213439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04800" y="838200"/>
            <a:ext cx="8229600" cy="5638800"/>
          </a:xfrm>
        </p:spPr>
        <p:txBody>
          <a:bodyPr/>
          <a:lstStyle/>
          <a:p>
            <a:r>
              <a:rPr lang="en-US" altLang="en-US" dirty="0"/>
              <a:t>Again on a new page:</a:t>
            </a:r>
          </a:p>
          <a:p>
            <a:r>
              <a:rPr lang="en-US" altLang="en-US" dirty="0"/>
              <a:t>EEEK! What’s all this?</a:t>
            </a:r>
          </a:p>
        </p:txBody>
      </p:sp>
      <p:pic>
        <p:nvPicPr>
          <p:cNvPr id="3" name="Picture 2">
            <a:extLst>
              <a:ext uri="{FF2B5EF4-FFF2-40B4-BE49-F238E27FC236}">
                <a16:creationId xmlns:a16="http://schemas.microsoft.com/office/drawing/2014/main" id="{226F445A-2D85-4D04-9507-33712B889859}"/>
              </a:ext>
            </a:extLst>
          </p:cNvPr>
          <p:cNvPicPr>
            <a:picLocks noChangeAspect="1"/>
          </p:cNvPicPr>
          <p:nvPr/>
        </p:nvPicPr>
        <p:blipFill>
          <a:blip r:embed="rId2"/>
          <a:stretch>
            <a:fillRect/>
          </a:stretch>
        </p:blipFill>
        <p:spPr>
          <a:xfrm>
            <a:off x="457201" y="2486209"/>
            <a:ext cx="8686800" cy="4362647"/>
          </a:xfrm>
          <a:prstGeom prst="rect">
            <a:avLst/>
          </a:prstGeom>
        </p:spPr>
      </p:pic>
      <p:sp>
        <p:nvSpPr>
          <p:cNvPr id="7" name="Rectangle 6">
            <a:extLst>
              <a:ext uri="{FF2B5EF4-FFF2-40B4-BE49-F238E27FC236}">
                <a16:creationId xmlns:a16="http://schemas.microsoft.com/office/drawing/2014/main" id="{DF1577FC-453B-4903-BD06-C4AFBD04454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5b</a:t>
            </a:r>
            <a:r>
              <a:rPr lang="en-US" altLang="en-US" sz="2400" i="1" dirty="0">
                <a:solidFill>
                  <a:schemeClr val="folHlink"/>
                </a:solidFill>
              </a:rPr>
              <a:t> </a:t>
            </a:r>
          </a:p>
        </p:txBody>
      </p:sp>
    </p:spTree>
    <p:extLst>
      <p:ext uri="{BB962C8B-B14F-4D97-AF65-F5344CB8AC3E}">
        <p14:creationId xmlns:p14="http://schemas.microsoft.com/office/powerpoint/2010/main" val="37364041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04800" y="838200"/>
            <a:ext cx="8229600" cy="5638800"/>
          </a:xfrm>
        </p:spPr>
        <p:txBody>
          <a:bodyPr/>
          <a:lstStyle/>
          <a:p>
            <a:r>
              <a:rPr lang="en-US" altLang="en-US" dirty="0"/>
              <a:t>Good news: we only want a couple of things!</a:t>
            </a:r>
          </a:p>
        </p:txBody>
      </p:sp>
      <p:pic>
        <p:nvPicPr>
          <p:cNvPr id="3" name="Picture 2">
            <a:extLst>
              <a:ext uri="{FF2B5EF4-FFF2-40B4-BE49-F238E27FC236}">
                <a16:creationId xmlns:a16="http://schemas.microsoft.com/office/drawing/2014/main" id="{226F445A-2D85-4D04-9507-33712B889859}"/>
              </a:ext>
            </a:extLst>
          </p:cNvPr>
          <p:cNvPicPr>
            <a:picLocks noChangeAspect="1"/>
          </p:cNvPicPr>
          <p:nvPr/>
        </p:nvPicPr>
        <p:blipFill>
          <a:blip r:embed="rId2"/>
          <a:stretch>
            <a:fillRect/>
          </a:stretch>
        </p:blipFill>
        <p:spPr>
          <a:xfrm>
            <a:off x="457201" y="2486209"/>
            <a:ext cx="8686800" cy="4362647"/>
          </a:xfrm>
          <a:prstGeom prst="rect">
            <a:avLst/>
          </a:prstGeom>
        </p:spPr>
      </p:pic>
      <p:sp>
        <p:nvSpPr>
          <p:cNvPr id="7" name="Rectangle 6">
            <a:extLst>
              <a:ext uri="{FF2B5EF4-FFF2-40B4-BE49-F238E27FC236}">
                <a16:creationId xmlns:a16="http://schemas.microsoft.com/office/drawing/2014/main" id="{5D5A9670-5C44-48D6-AF88-FEB264C8291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5b</a:t>
            </a:r>
            <a:r>
              <a:rPr lang="en-US" altLang="en-US" sz="2400" i="1" dirty="0">
                <a:solidFill>
                  <a:schemeClr val="folHlink"/>
                </a:solidFill>
              </a:rPr>
              <a:t> </a:t>
            </a:r>
          </a:p>
        </p:txBody>
      </p:sp>
    </p:spTree>
    <p:extLst>
      <p:ext uri="{BB962C8B-B14F-4D97-AF65-F5344CB8AC3E}">
        <p14:creationId xmlns:p14="http://schemas.microsoft.com/office/powerpoint/2010/main" val="13724567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04800" y="838200"/>
            <a:ext cx="8229600" cy="5638800"/>
          </a:xfrm>
        </p:spPr>
        <p:txBody>
          <a:bodyPr/>
          <a:lstStyle/>
          <a:p>
            <a:r>
              <a:rPr lang="en-US" altLang="en-US" dirty="0"/>
              <a:t>Change the RSQ into a % with 2 decimals</a:t>
            </a:r>
          </a:p>
        </p:txBody>
      </p:sp>
      <p:pic>
        <p:nvPicPr>
          <p:cNvPr id="4" name="Picture 3">
            <a:extLst>
              <a:ext uri="{FF2B5EF4-FFF2-40B4-BE49-F238E27FC236}">
                <a16:creationId xmlns:a16="http://schemas.microsoft.com/office/drawing/2014/main" id="{15CD2418-2105-442D-973E-62432DE3C37D}"/>
              </a:ext>
            </a:extLst>
          </p:cNvPr>
          <p:cNvPicPr>
            <a:picLocks noChangeAspect="1"/>
          </p:cNvPicPr>
          <p:nvPr/>
        </p:nvPicPr>
        <p:blipFill>
          <a:blip r:embed="rId2"/>
          <a:stretch>
            <a:fillRect/>
          </a:stretch>
        </p:blipFill>
        <p:spPr>
          <a:xfrm>
            <a:off x="2971800" y="2276475"/>
            <a:ext cx="6172200" cy="4581525"/>
          </a:xfrm>
          <a:prstGeom prst="rect">
            <a:avLst/>
          </a:prstGeom>
        </p:spPr>
      </p:pic>
      <p:sp>
        <p:nvSpPr>
          <p:cNvPr id="5" name="Oval 4">
            <a:extLst>
              <a:ext uri="{FF2B5EF4-FFF2-40B4-BE49-F238E27FC236}">
                <a16:creationId xmlns:a16="http://schemas.microsoft.com/office/drawing/2014/main" id="{C25F21FB-83DA-479D-BA17-1D22E0F84F48}"/>
              </a:ext>
            </a:extLst>
          </p:cNvPr>
          <p:cNvSpPr/>
          <p:nvPr/>
        </p:nvSpPr>
        <p:spPr>
          <a:xfrm>
            <a:off x="8506968" y="2551176"/>
            <a:ext cx="381000" cy="304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D48474A-A6C4-4CBE-9F27-1CD3EC6B4D6F}"/>
              </a:ext>
            </a:extLst>
          </p:cNvPr>
          <p:cNvSpPr/>
          <p:nvPr/>
        </p:nvSpPr>
        <p:spPr>
          <a:xfrm>
            <a:off x="8122920" y="2776728"/>
            <a:ext cx="381000" cy="304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163C9-A19D-45EB-8DB4-A89574E09EA9}"/>
              </a:ext>
            </a:extLst>
          </p:cNvPr>
          <p:cNvSpPr/>
          <p:nvPr/>
        </p:nvSpPr>
        <p:spPr>
          <a:xfrm>
            <a:off x="4501896" y="4373880"/>
            <a:ext cx="679704" cy="304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229084-B7EE-4C83-8F40-5019B53899A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5c</a:t>
            </a:r>
            <a:r>
              <a:rPr lang="en-US" altLang="en-US" sz="2400" i="1" dirty="0">
                <a:solidFill>
                  <a:schemeClr val="folHlink"/>
                </a:solidFill>
              </a:rPr>
              <a:t> </a:t>
            </a:r>
          </a:p>
        </p:txBody>
      </p:sp>
    </p:spTree>
    <p:extLst>
      <p:ext uri="{BB962C8B-B14F-4D97-AF65-F5344CB8AC3E}">
        <p14:creationId xmlns:p14="http://schemas.microsoft.com/office/powerpoint/2010/main" val="4423817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04800" y="838200"/>
            <a:ext cx="8229600" cy="5638800"/>
          </a:xfrm>
        </p:spPr>
        <p:txBody>
          <a:bodyPr/>
          <a:lstStyle/>
          <a:p>
            <a:r>
              <a:rPr lang="en-US" altLang="en-US" dirty="0"/>
              <a:t>Copy/paste it over to your </a:t>
            </a:r>
            <a:r>
              <a:rPr lang="en-US" altLang="en-US" dirty="0" err="1"/>
              <a:t>Zoomwork</a:t>
            </a:r>
            <a:r>
              <a:rPr lang="en-US" altLang="en-US" dirty="0"/>
              <a:t> sheet</a:t>
            </a:r>
          </a:p>
        </p:txBody>
      </p:sp>
      <p:pic>
        <p:nvPicPr>
          <p:cNvPr id="3" name="Picture 2">
            <a:extLst>
              <a:ext uri="{FF2B5EF4-FFF2-40B4-BE49-F238E27FC236}">
                <a16:creationId xmlns:a16="http://schemas.microsoft.com/office/drawing/2014/main" id="{4E2305EE-98FA-4192-9114-89AD78306FDF}"/>
              </a:ext>
            </a:extLst>
          </p:cNvPr>
          <p:cNvPicPr>
            <a:picLocks noChangeAspect="1"/>
          </p:cNvPicPr>
          <p:nvPr/>
        </p:nvPicPr>
        <p:blipFill>
          <a:blip r:embed="rId2"/>
          <a:stretch>
            <a:fillRect/>
          </a:stretch>
        </p:blipFill>
        <p:spPr>
          <a:xfrm>
            <a:off x="4038600" y="2263140"/>
            <a:ext cx="5105400" cy="4594860"/>
          </a:xfrm>
          <a:prstGeom prst="rect">
            <a:avLst/>
          </a:prstGeom>
        </p:spPr>
      </p:pic>
      <p:sp>
        <p:nvSpPr>
          <p:cNvPr id="9" name="Oval 8">
            <a:extLst>
              <a:ext uri="{FF2B5EF4-FFF2-40B4-BE49-F238E27FC236}">
                <a16:creationId xmlns:a16="http://schemas.microsoft.com/office/drawing/2014/main" id="{385163C9-A19D-45EB-8DB4-A89574E09EA9}"/>
              </a:ext>
            </a:extLst>
          </p:cNvPr>
          <p:cNvSpPr/>
          <p:nvPr/>
        </p:nvSpPr>
        <p:spPr>
          <a:xfrm>
            <a:off x="5410200" y="6553200"/>
            <a:ext cx="914400" cy="304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78434A-4CA5-4A47-921E-1A7A02FD66E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5c</a:t>
            </a:r>
            <a:r>
              <a:rPr lang="en-US" altLang="en-US" sz="2400" i="1" dirty="0">
                <a:solidFill>
                  <a:schemeClr val="folHlink"/>
                </a:solidFill>
              </a:rPr>
              <a:t> </a:t>
            </a:r>
          </a:p>
        </p:txBody>
      </p:sp>
    </p:spTree>
    <p:extLst>
      <p:ext uri="{BB962C8B-B14F-4D97-AF65-F5344CB8AC3E}">
        <p14:creationId xmlns:p14="http://schemas.microsoft.com/office/powerpoint/2010/main" val="12404388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57200" y="838200"/>
            <a:ext cx="8229600" cy="5638800"/>
          </a:xfrm>
        </p:spPr>
        <p:txBody>
          <a:bodyPr/>
          <a:lstStyle/>
          <a:p>
            <a:r>
              <a:rPr lang="en-US" altLang="en-US" dirty="0"/>
              <a:t>Next copy the </a:t>
            </a:r>
          </a:p>
          <a:p>
            <a:r>
              <a:rPr lang="en-US" altLang="en-US" dirty="0"/>
              <a:t>coefficients…</a:t>
            </a:r>
          </a:p>
        </p:txBody>
      </p:sp>
      <p:pic>
        <p:nvPicPr>
          <p:cNvPr id="3" name="Picture 2">
            <a:extLst>
              <a:ext uri="{FF2B5EF4-FFF2-40B4-BE49-F238E27FC236}">
                <a16:creationId xmlns:a16="http://schemas.microsoft.com/office/drawing/2014/main" id="{346E8607-587A-4F1A-AEDC-66B2DA30668A}"/>
              </a:ext>
            </a:extLst>
          </p:cNvPr>
          <p:cNvPicPr>
            <a:picLocks noChangeAspect="1"/>
          </p:cNvPicPr>
          <p:nvPr/>
        </p:nvPicPr>
        <p:blipFill>
          <a:blip r:embed="rId2"/>
          <a:stretch>
            <a:fillRect/>
          </a:stretch>
        </p:blipFill>
        <p:spPr>
          <a:xfrm>
            <a:off x="5257801" y="1081033"/>
            <a:ext cx="3867912" cy="5776967"/>
          </a:xfrm>
          <a:prstGeom prst="rect">
            <a:avLst/>
          </a:prstGeom>
        </p:spPr>
      </p:pic>
      <p:sp>
        <p:nvSpPr>
          <p:cNvPr id="7" name="Rectangle 6">
            <a:extLst>
              <a:ext uri="{FF2B5EF4-FFF2-40B4-BE49-F238E27FC236}">
                <a16:creationId xmlns:a16="http://schemas.microsoft.com/office/drawing/2014/main" id="{C5966784-2B7C-4D6E-A750-B3E14BCA1AE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5d</a:t>
            </a:r>
            <a:r>
              <a:rPr lang="en-US" altLang="en-US" sz="2400" i="1" dirty="0">
                <a:solidFill>
                  <a:schemeClr val="folHlink"/>
                </a:solidFill>
              </a:rPr>
              <a:t> </a:t>
            </a:r>
          </a:p>
        </p:txBody>
      </p:sp>
    </p:spTree>
    <p:extLst>
      <p:ext uri="{BB962C8B-B14F-4D97-AF65-F5344CB8AC3E}">
        <p14:creationId xmlns:p14="http://schemas.microsoft.com/office/powerpoint/2010/main" val="259645553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57200" y="838200"/>
            <a:ext cx="8229600" cy="5638800"/>
          </a:xfrm>
        </p:spPr>
        <p:txBody>
          <a:bodyPr/>
          <a:lstStyle/>
          <a:p>
            <a:r>
              <a:rPr lang="en-US" altLang="en-US" dirty="0"/>
              <a:t>To the </a:t>
            </a:r>
            <a:r>
              <a:rPr lang="en-US" altLang="en-US" dirty="0" err="1"/>
              <a:t>Zoomwork</a:t>
            </a:r>
            <a:r>
              <a:rPr lang="en-US" altLang="en-US" dirty="0"/>
              <a:t> sheet Q8</a:t>
            </a:r>
          </a:p>
        </p:txBody>
      </p:sp>
      <p:pic>
        <p:nvPicPr>
          <p:cNvPr id="3" name="Picture 2">
            <a:extLst>
              <a:ext uri="{FF2B5EF4-FFF2-40B4-BE49-F238E27FC236}">
                <a16:creationId xmlns:a16="http://schemas.microsoft.com/office/drawing/2014/main" id="{11485D4C-7013-43F7-A241-2A3D343299F5}"/>
              </a:ext>
            </a:extLst>
          </p:cNvPr>
          <p:cNvPicPr>
            <a:picLocks noChangeAspect="1"/>
          </p:cNvPicPr>
          <p:nvPr/>
        </p:nvPicPr>
        <p:blipFill>
          <a:blip r:embed="rId2"/>
          <a:stretch>
            <a:fillRect/>
          </a:stretch>
        </p:blipFill>
        <p:spPr>
          <a:xfrm>
            <a:off x="0" y="2133600"/>
            <a:ext cx="9133840" cy="3779520"/>
          </a:xfrm>
          <a:prstGeom prst="rect">
            <a:avLst/>
          </a:prstGeom>
        </p:spPr>
      </p:pic>
      <p:sp>
        <p:nvSpPr>
          <p:cNvPr id="7" name="Rectangle 6">
            <a:extLst>
              <a:ext uri="{FF2B5EF4-FFF2-40B4-BE49-F238E27FC236}">
                <a16:creationId xmlns:a16="http://schemas.microsoft.com/office/drawing/2014/main" id="{09EB1227-5948-4B78-9FDA-1BAAA0E792A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5d</a:t>
            </a:r>
            <a:r>
              <a:rPr lang="en-US" altLang="en-US" sz="2400" i="1" dirty="0">
                <a:solidFill>
                  <a:schemeClr val="folHlink"/>
                </a:solidFill>
              </a:rPr>
              <a:t> </a:t>
            </a:r>
          </a:p>
        </p:txBody>
      </p:sp>
    </p:spTree>
    <p:extLst>
      <p:ext uri="{BB962C8B-B14F-4D97-AF65-F5344CB8AC3E}">
        <p14:creationId xmlns:p14="http://schemas.microsoft.com/office/powerpoint/2010/main" val="40443788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57200" y="838200"/>
            <a:ext cx="8229600" cy="5638800"/>
          </a:xfrm>
        </p:spPr>
        <p:txBody>
          <a:bodyPr/>
          <a:lstStyle/>
          <a:p>
            <a:r>
              <a:rPr lang="en-US" altLang="en-US" dirty="0"/>
              <a:t>Input your trend equation</a:t>
            </a:r>
          </a:p>
        </p:txBody>
      </p:sp>
      <p:pic>
        <p:nvPicPr>
          <p:cNvPr id="3" name="Picture 2">
            <a:extLst>
              <a:ext uri="{FF2B5EF4-FFF2-40B4-BE49-F238E27FC236}">
                <a16:creationId xmlns:a16="http://schemas.microsoft.com/office/drawing/2014/main" id="{7B99DE5B-4361-4B89-9B71-006AB46DC0BA}"/>
              </a:ext>
            </a:extLst>
          </p:cNvPr>
          <p:cNvPicPr>
            <a:picLocks noChangeAspect="1"/>
          </p:cNvPicPr>
          <p:nvPr/>
        </p:nvPicPr>
        <p:blipFill>
          <a:blip r:embed="rId2"/>
          <a:stretch>
            <a:fillRect/>
          </a:stretch>
        </p:blipFill>
        <p:spPr>
          <a:xfrm>
            <a:off x="457200" y="1656755"/>
            <a:ext cx="8686800" cy="5201245"/>
          </a:xfrm>
          <a:prstGeom prst="rect">
            <a:avLst/>
          </a:prstGeom>
        </p:spPr>
      </p:pic>
      <p:sp>
        <p:nvSpPr>
          <p:cNvPr id="7" name="Rectangle 6">
            <a:extLst>
              <a:ext uri="{FF2B5EF4-FFF2-40B4-BE49-F238E27FC236}">
                <a16:creationId xmlns:a16="http://schemas.microsoft.com/office/drawing/2014/main" id="{3C07DB82-B8C2-4B50-B9D8-EB9B94B913E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5d</a:t>
            </a:r>
            <a:r>
              <a:rPr lang="en-US" altLang="en-US" sz="2400" i="1" dirty="0">
                <a:solidFill>
                  <a:schemeClr val="folHlink"/>
                </a:solidFill>
              </a:rPr>
              <a:t> </a:t>
            </a:r>
          </a:p>
        </p:txBody>
      </p:sp>
    </p:spTree>
    <p:extLst>
      <p:ext uri="{BB962C8B-B14F-4D97-AF65-F5344CB8AC3E}">
        <p14:creationId xmlns:p14="http://schemas.microsoft.com/office/powerpoint/2010/main" val="295059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2E3-CB5C-C534-3FFD-69670FC97F1E}"/>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01B0E766-B97B-C228-E08F-0AFD0BF087A5}"/>
              </a:ext>
            </a:extLst>
          </p:cNvPr>
          <p:cNvSpPr>
            <a:spLocks noGrp="1"/>
          </p:cNvSpPr>
          <p:nvPr>
            <p:ph idx="1"/>
          </p:nvPr>
        </p:nvSpPr>
        <p:spPr>
          <a:xfrm>
            <a:off x="457200" y="1219200"/>
            <a:ext cx="8686800" cy="5638800"/>
          </a:xfrm>
        </p:spPr>
        <p:txBody>
          <a:bodyPr/>
          <a:lstStyle/>
          <a:p>
            <a:r>
              <a:rPr lang="en-US" dirty="0"/>
              <a:t>Newer, better MCG: instead of the max use mean + 2se and use mean – 2se instead of the min </a:t>
            </a:r>
          </a:p>
        </p:txBody>
      </p:sp>
      <p:sp>
        <p:nvSpPr>
          <p:cNvPr id="6" name="TextBox 5">
            <a:extLst>
              <a:ext uri="{FF2B5EF4-FFF2-40B4-BE49-F238E27FC236}">
                <a16:creationId xmlns:a16="http://schemas.microsoft.com/office/drawing/2014/main" id="{D99D88AA-E834-7F6C-9761-45F6E59050D7}"/>
              </a:ext>
            </a:extLst>
          </p:cNvPr>
          <p:cNvSpPr txBox="1"/>
          <p:nvPr/>
        </p:nvSpPr>
        <p:spPr>
          <a:xfrm>
            <a:off x="0" y="6211669"/>
            <a:ext cx="2338387" cy="646331"/>
          </a:xfrm>
          <a:prstGeom prst="rect">
            <a:avLst/>
          </a:prstGeom>
          <a:noFill/>
        </p:spPr>
        <p:txBody>
          <a:bodyPr wrap="square">
            <a:spAutoFit/>
          </a:bodyPr>
          <a:lstStyle/>
          <a:p>
            <a:r>
              <a:rPr lang="en-US" dirty="0"/>
              <a:t>Trust me for now,</a:t>
            </a:r>
          </a:p>
          <a:p>
            <a:r>
              <a:rPr lang="en-US" dirty="0"/>
              <a:t>you’ll see why later!</a:t>
            </a:r>
          </a:p>
        </p:txBody>
      </p:sp>
      <p:grpSp>
        <p:nvGrpSpPr>
          <p:cNvPr id="11" name="Group 10">
            <a:extLst>
              <a:ext uri="{FF2B5EF4-FFF2-40B4-BE49-F238E27FC236}">
                <a16:creationId xmlns:a16="http://schemas.microsoft.com/office/drawing/2014/main" id="{A4D86574-D7CA-3BCD-1EDD-B7C906634D09}"/>
              </a:ext>
            </a:extLst>
          </p:cNvPr>
          <p:cNvGrpSpPr/>
          <p:nvPr/>
        </p:nvGrpSpPr>
        <p:grpSpPr>
          <a:xfrm>
            <a:off x="473869" y="3200400"/>
            <a:ext cx="4326731" cy="2743200"/>
            <a:chOff x="1359694" y="3200400"/>
            <a:chExt cx="4326731" cy="2743200"/>
          </a:xfrm>
        </p:grpSpPr>
        <p:grpSp>
          <p:nvGrpSpPr>
            <p:cNvPr id="10" name="Group 9">
              <a:extLst>
                <a:ext uri="{FF2B5EF4-FFF2-40B4-BE49-F238E27FC236}">
                  <a16:creationId xmlns:a16="http://schemas.microsoft.com/office/drawing/2014/main" id="{AD5F4C69-3D8B-201F-C6D2-564444B532B3}"/>
                </a:ext>
              </a:extLst>
            </p:cNvPr>
            <p:cNvGrpSpPr/>
            <p:nvPr/>
          </p:nvGrpSpPr>
          <p:grpSpPr>
            <a:xfrm>
              <a:off x="1828800" y="3200400"/>
              <a:ext cx="3857625" cy="2743200"/>
              <a:chOff x="3276600" y="3733800"/>
              <a:chExt cx="3857625" cy="2743200"/>
            </a:xfrm>
          </p:grpSpPr>
          <p:pic>
            <p:nvPicPr>
              <p:cNvPr id="8" name="Picture 7">
                <a:extLst>
                  <a:ext uri="{FF2B5EF4-FFF2-40B4-BE49-F238E27FC236}">
                    <a16:creationId xmlns:a16="http://schemas.microsoft.com/office/drawing/2014/main" id="{D68A4475-714B-0384-D78E-B68F9DF53624}"/>
                  </a:ext>
                </a:extLst>
              </p:cNvPr>
              <p:cNvPicPr>
                <a:picLocks noChangeAspect="1"/>
              </p:cNvPicPr>
              <p:nvPr/>
            </p:nvPicPr>
            <p:blipFill>
              <a:blip r:embed="rId2"/>
              <a:stretch>
                <a:fillRect/>
              </a:stretch>
            </p:blipFill>
            <p:spPr>
              <a:xfrm>
                <a:off x="3276600" y="3733800"/>
                <a:ext cx="3857625" cy="2743200"/>
              </a:xfrm>
              <a:prstGeom prst="rect">
                <a:avLst/>
              </a:prstGeom>
            </p:spPr>
          </p:pic>
          <p:sp>
            <p:nvSpPr>
              <p:cNvPr id="9" name="Oval 8">
                <a:extLst>
                  <a:ext uri="{FF2B5EF4-FFF2-40B4-BE49-F238E27FC236}">
                    <a16:creationId xmlns:a16="http://schemas.microsoft.com/office/drawing/2014/main" id="{52C71E14-3A52-8A2C-2B00-5CFF3F1DAC20}"/>
                  </a:ext>
                </a:extLst>
              </p:cNvPr>
              <p:cNvSpPr/>
              <p:nvPr/>
            </p:nvSpPr>
            <p:spPr>
              <a:xfrm>
                <a:off x="3352800" y="4400550"/>
                <a:ext cx="1219200" cy="2476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BD3BAF1-390A-52A5-C824-7DC5F301BCE2}"/>
                </a:ext>
              </a:extLst>
            </p:cNvPr>
            <p:cNvSpPr txBox="1"/>
            <p:nvPr/>
          </p:nvSpPr>
          <p:spPr>
            <a:xfrm>
              <a:off x="1359694" y="3783568"/>
              <a:ext cx="545306" cy="369332"/>
            </a:xfrm>
            <a:prstGeom prst="rect">
              <a:avLst/>
            </a:prstGeom>
            <a:noFill/>
          </p:spPr>
          <p:txBody>
            <a:bodyPr wrap="square">
              <a:spAutoFit/>
            </a:bodyPr>
            <a:lstStyle/>
            <a:p>
              <a:r>
                <a:rPr lang="en-US" b="1" dirty="0">
                  <a:solidFill>
                    <a:srgbClr val="FF0000"/>
                  </a:solidFill>
                </a:rPr>
                <a:t>se</a:t>
              </a:r>
            </a:p>
          </p:txBody>
        </p:sp>
      </p:grpSp>
      <p:pic>
        <p:nvPicPr>
          <p:cNvPr id="7" name="Picture 6">
            <a:extLst>
              <a:ext uri="{FF2B5EF4-FFF2-40B4-BE49-F238E27FC236}">
                <a16:creationId xmlns:a16="http://schemas.microsoft.com/office/drawing/2014/main" id="{7186BA62-6A65-B064-E720-F46A1645F0A4}"/>
              </a:ext>
            </a:extLst>
          </p:cNvPr>
          <p:cNvPicPr>
            <a:picLocks noChangeAspect="1"/>
          </p:cNvPicPr>
          <p:nvPr/>
        </p:nvPicPr>
        <p:blipFill>
          <a:blip r:embed="rId3"/>
          <a:stretch>
            <a:fillRect/>
          </a:stretch>
        </p:blipFill>
        <p:spPr>
          <a:xfrm>
            <a:off x="5105400" y="3276600"/>
            <a:ext cx="3400425" cy="1209675"/>
          </a:xfrm>
          <a:prstGeom prst="rect">
            <a:avLst/>
          </a:prstGeom>
        </p:spPr>
      </p:pic>
      <p:sp>
        <p:nvSpPr>
          <p:cNvPr id="13" name="TextBox 12">
            <a:extLst>
              <a:ext uri="{FF2B5EF4-FFF2-40B4-BE49-F238E27FC236}">
                <a16:creationId xmlns:a16="http://schemas.microsoft.com/office/drawing/2014/main" id="{76A6DF97-9762-ED85-F9FF-654596535E60}"/>
              </a:ext>
            </a:extLst>
          </p:cNvPr>
          <p:cNvSpPr txBox="1"/>
          <p:nvPr/>
        </p:nvSpPr>
        <p:spPr>
          <a:xfrm>
            <a:off x="5172075" y="4534971"/>
            <a:ext cx="2338387" cy="369332"/>
          </a:xfrm>
          <a:prstGeom prst="rect">
            <a:avLst/>
          </a:prstGeom>
          <a:noFill/>
        </p:spPr>
        <p:txBody>
          <a:bodyPr wrap="square">
            <a:spAutoFit/>
          </a:bodyPr>
          <a:lstStyle/>
          <a:p>
            <a:r>
              <a:rPr lang="en-US" dirty="0"/>
              <a:t>Copy it over…</a:t>
            </a:r>
          </a:p>
        </p:txBody>
      </p:sp>
      <p:pic>
        <p:nvPicPr>
          <p:cNvPr id="16" name="Picture 15">
            <a:extLst>
              <a:ext uri="{FF2B5EF4-FFF2-40B4-BE49-F238E27FC236}">
                <a16:creationId xmlns:a16="http://schemas.microsoft.com/office/drawing/2014/main" id="{61F1EC11-B149-FF62-F65C-133C3BFFC0C1}"/>
              </a:ext>
            </a:extLst>
          </p:cNvPr>
          <p:cNvPicPr>
            <a:picLocks noChangeAspect="1"/>
          </p:cNvPicPr>
          <p:nvPr/>
        </p:nvPicPr>
        <p:blipFill>
          <a:blip r:embed="rId4"/>
          <a:stretch>
            <a:fillRect/>
          </a:stretch>
        </p:blipFill>
        <p:spPr>
          <a:xfrm>
            <a:off x="5105400" y="4972050"/>
            <a:ext cx="3381375" cy="1200150"/>
          </a:xfrm>
          <a:prstGeom prst="rect">
            <a:avLst/>
          </a:prstGeom>
        </p:spPr>
      </p:pic>
    </p:spTree>
    <p:extLst>
      <p:ext uri="{BB962C8B-B14F-4D97-AF65-F5344CB8AC3E}">
        <p14:creationId xmlns:p14="http://schemas.microsoft.com/office/powerpoint/2010/main" val="111704304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57200" y="838200"/>
            <a:ext cx="8229600" cy="5638800"/>
          </a:xfrm>
        </p:spPr>
        <p:txBody>
          <a:bodyPr/>
          <a:lstStyle/>
          <a:p>
            <a:r>
              <a:rPr lang="en-US" altLang="en-US" dirty="0"/>
              <a:t>Copy to the bottom (2025)</a:t>
            </a:r>
          </a:p>
          <a:p>
            <a:r>
              <a:rPr lang="en-US" altLang="en-US" dirty="0"/>
              <a:t>Oops… what’s wrong?</a:t>
            </a:r>
          </a:p>
          <a:p>
            <a:endParaRPr lang="en-US" altLang="en-US" dirty="0"/>
          </a:p>
        </p:txBody>
      </p:sp>
      <p:pic>
        <p:nvPicPr>
          <p:cNvPr id="3" name="Picture 2">
            <a:extLst>
              <a:ext uri="{FF2B5EF4-FFF2-40B4-BE49-F238E27FC236}">
                <a16:creationId xmlns:a16="http://schemas.microsoft.com/office/drawing/2014/main" id="{ABDC08D1-3FA2-4A31-BD5C-D859EBB2824A}"/>
              </a:ext>
            </a:extLst>
          </p:cNvPr>
          <p:cNvPicPr>
            <a:picLocks noChangeAspect="1"/>
          </p:cNvPicPr>
          <p:nvPr/>
        </p:nvPicPr>
        <p:blipFill>
          <a:blip r:embed="rId2"/>
          <a:stretch>
            <a:fillRect/>
          </a:stretch>
        </p:blipFill>
        <p:spPr>
          <a:xfrm>
            <a:off x="3352800" y="2428031"/>
            <a:ext cx="5791201" cy="4429970"/>
          </a:xfrm>
          <a:prstGeom prst="rect">
            <a:avLst/>
          </a:prstGeom>
        </p:spPr>
      </p:pic>
      <p:sp>
        <p:nvSpPr>
          <p:cNvPr id="7" name="Rectangle 6">
            <a:extLst>
              <a:ext uri="{FF2B5EF4-FFF2-40B4-BE49-F238E27FC236}">
                <a16:creationId xmlns:a16="http://schemas.microsoft.com/office/drawing/2014/main" id="{91306A51-58D6-49C8-B860-4AF4AC27A3B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5d</a:t>
            </a:r>
            <a:r>
              <a:rPr lang="en-US" altLang="en-US" sz="2400" i="1" dirty="0">
                <a:solidFill>
                  <a:schemeClr val="folHlink"/>
                </a:solidFill>
              </a:rPr>
              <a:t> </a:t>
            </a:r>
          </a:p>
        </p:txBody>
      </p:sp>
    </p:spTree>
    <p:extLst>
      <p:ext uri="{BB962C8B-B14F-4D97-AF65-F5344CB8AC3E}">
        <p14:creationId xmlns:p14="http://schemas.microsoft.com/office/powerpoint/2010/main" val="284361423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57200" y="838200"/>
            <a:ext cx="8229600" cy="5638800"/>
          </a:xfrm>
        </p:spPr>
        <p:txBody>
          <a:bodyPr/>
          <a:lstStyle/>
          <a:p>
            <a:r>
              <a:rPr lang="en-US" altLang="en-US" dirty="0"/>
              <a:t>Excel is adjusting the formula “down one” for each row</a:t>
            </a:r>
          </a:p>
          <a:p>
            <a:endParaRPr lang="en-US" altLang="en-US" dirty="0"/>
          </a:p>
        </p:txBody>
      </p:sp>
      <p:sp>
        <p:nvSpPr>
          <p:cNvPr id="7" name="Rectangle 6">
            <a:extLst>
              <a:ext uri="{FF2B5EF4-FFF2-40B4-BE49-F238E27FC236}">
                <a16:creationId xmlns:a16="http://schemas.microsoft.com/office/drawing/2014/main" id="{10DE765D-0A91-4B14-8D4C-28BFE413A4C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5d</a:t>
            </a:r>
            <a:r>
              <a:rPr lang="en-US" altLang="en-US" sz="2400" i="1" dirty="0">
                <a:solidFill>
                  <a:schemeClr val="folHlink"/>
                </a:solidFill>
              </a:rPr>
              <a:t> </a:t>
            </a:r>
          </a:p>
        </p:txBody>
      </p:sp>
      <p:pic>
        <p:nvPicPr>
          <p:cNvPr id="8" name="Picture 7">
            <a:extLst>
              <a:ext uri="{FF2B5EF4-FFF2-40B4-BE49-F238E27FC236}">
                <a16:creationId xmlns:a16="http://schemas.microsoft.com/office/drawing/2014/main" id="{23AFBB52-E1F6-4A27-B52C-C869993BB211}"/>
              </a:ext>
            </a:extLst>
          </p:cNvPr>
          <p:cNvPicPr>
            <a:picLocks noChangeAspect="1"/>
          </p:cNvPicPr>
          <p:nvPr/>
        </p:nvPicPr>
        <p:blipFill>
          <a:blip r:embed="rId2"/>
          <a:stretch>
            <a:fillRect/>
          </a:stretch>
        </p:blipFill>
        <p:spPr>
          <a:xfrm>
            <a:off x="3352800" y="2428031"/>
            <a:ext cx="5791201" cy="4429970"/>
          </a:xfrm>
          <a:prstGeom prst="rect">
            <a:avLst/>
          </a:prstGeom>
        </p:spPr>
      </p:pic>
    </p:spTree>
    <p:extLst>
      <p:ext uri="{BB962C8B-B14F-4D97-AF65-F5344CB8AC3E}">
        <p14:creationId xmlns:p14="http://schemas.microsoft.com/office/powerpoint/2010/main" val="40660159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57200" y="838200"/>
            <a:ext cx="8229600" cy="5638800"/>
          </a:xfrm>
        </p:spPr>
        <p:txBody>
          <a:bodyPr/>
          <a:lstStyle/>
          <a:p>
            <a:r>
              <a:rPr lang="en-US" altLang="en-US" dirty="0"/>
              <a:t>We want that for “Year” but not for the coefficients!</a:t>
            </a:r>
          </a:p>
          <a:p>
            <a:endParaRPr lang="en-US" altLang="en-US" dirty="0"/>
          </a:p>
        </p:txBody>
      </p:sp>
      <p:pic>
        <p:nvPicPr>
          <p:cNvPr id="3" name="Picture 2">
            <a:extLst>
              <a:ext uri="{FF2B5EF4-FFF2-40B4-BE49-F238E27FC236}">
                <a16:creationId xmlns:a16="http://schemas.microsoft.com/office/drawing/2014/main" id="{ABDC08D1-3FA2-4A31-BD5C-D859EBB2824A}"/>
              </a:ext>
            </a:extLst>
          </p:cNvPr>
          <p:cNvPicPr>
            <a:picLocks noChangeAspect="1"/>
          </p:cNvPicPr>
          <p:nvPr/>
        </p:nvPicPr>
        <p:blipFill>
          <a:blip r:embed="rId2"/>
          <a:stretch>
            <a:fillRect/>
          </a:stretch>
        </p:blipFill>
        <p:spPr>
          <a:xfrm>
            <a:off x="3505201" y="2544609"/>
            <a:ext cx="5638800" cy="4313391"/>
          </a:xfrm>
          <a:prstGeom prst="rect">
            <a:avLst/>
          </a:prstGeom>
        </p:spPr>
      </p:pic>
      <p:pic>
        <p:nvPicPr>
          <p:cNvPr id="5" name="Picture 4">
            <a:extLst>
              <a:ext uri="{FF2B5EF4-FFF2-40B4-BE49-F238E27FC236}">
                <a16:creationId xmlns:a16="http://schemas.microsoft.com/office/drawing/2014/main" id="{E795D3BA-00D5-4B99-8579-4101C61B6933}"/>
              </a:ext>
            </a:extLst>
          </p:cNvPr>
          <p:cNvPicPr>
            <a:picLocks noChangeAspect="1"/>
          </p:cNvPicPr>
          <p:nvPr/>
        </p:nvPicPr>
        <p:blipFill>
          <a:blip r:embed="rId2"/>
          <a:stretch>
            <a:fillRect/>
          </a:stretch>
        </p:blipFill>
        <p:spPr>
          <a:xfrm>
            <a:off x="3352800" y="2428031"/>
            <a:ext cx="5791201" cy="4429970"/>
          </a:xfrm>
          <a:prstGeom prst="rect">
            <a:avLst/>
          </a:prstGeom>
        </p:spPr>
      </p:pic>
      <p:sp>
        <p:nvSpPr>
          <p:cNvPr id="7" name="Rectangle 6">
            <a:extLst>
              <a:ext uri="{FF2B5EF4-FFF2-40B4-BE49-F238E27FC236}">
                <a16:creationId xmlns:a16="http://schemas.microsoft.com/office/drawing/2014/main" id="{0588C148-5BD1-4182-8FE0-975A60FF10F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5d</a:t>
            </a:r>
            <a:r>
              <a:rPr lang="en-US" altLang="en-US" sz="2400" i="1" dirty="0">
                <a:solidFill>
                  <a:schemeClr val="folHlink"/>
                </a:solidFill>
              </a:rPr>
              <a:t> </a:t>
            </a:r>
          </a:p>
        </p:txBody>
      </p:sp>
    </p:spTree>
    <p:extLst>
      <p:ext uri="{BB962C8B-B14F-4D97-AF65-F5344CB8AC3E}">
        <p14:creationId xmlns:p14="http://schemas.microsoft.com/office/powerpoint/2010/main" val="134789298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57200" y="838200"/>
            <a:ext cx="8229600" cy="5638800"/>
          </a:xfrm>
        </p:spPr>
        <p:txBody>
          <a:bodyPr/>
          <a:lstStyle/>
          <a:p>
            <a:r>
              <a:rPr lang="en-US" altLang="en-US" dirty="0"/>
              <a:t>Insert a “$” into your formula before the number for each coefficient</a:t>
            </a:r>
          </a:p>
          <a:p>
            <a:endParaRPr lang="en-US" altLang="en-US" dirty="0"/>
          </a:p>
        </p:txBody>
      </p:sp>
      <p:pic>
        <p:nvPicPr>
          <p:cNvPr id="4" name="Picture 3">
            <a:extLst>
              <a:ext uri="{FF2B5EF4-FFF2-40B4-BE49-F238E27FC236}">
                <a16:creationId xmlns:a16="http://schemas.microsoft.com/office/drawing/2014/main" id="{8C3CA4E5-20B0-4817-97BA-22F04A0330CC}"/>
              </a:ext>
            </a:extLst>
          </p:cNvPr>
          <p:cNvPicPr>
            <a:picLocks noChangeAspect="1"/>
          </p:cNvPicPr>
          <p:nvPr/>
        </p:nvPicPr>
        <p:blipFill>
          <a:blip r:embed="rId2"/>
          <a:stretch>
            <a:fillRect/>
          </a:stretch>
        </p:blipFill>
        <p:spPr>
          <a:xfrm>
            <a:off x="2133600" y="2905182"/>
            <a:ext cx="7010401" cy="3952819"/>
          </a:xfrm>
          <a:prstGeom prst="rect">
            <a:avLst/>
          </a:prstGeom>
        </p:spPr>
      </p:pic>
      <p:sp>
        <p:nvSpPr>
          <p:cNvPr id="7" name="Rectangle 6">
            <a:extLst>
              <a:ext uri="{FF2B5EF4-FFF2-40B4-BE49-F238E27FC236}">
                <a16:creationId xmlns:a16="http://schemas.microsoft.com/office/drawing/2014/main" id="{21CB54B8-4A56-4F69-A835-1D2F7A8444D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5d</a:t>
            </a:r>
            <a:r>
              <a:rPr lang="en-US" altLang="en-US" sz="2400" i="1" dirty="0">
                <a:solidFill>
                  <a:schemeClr val="folHlink"/>
                </a:solidFill>
              </a:rPr>
              <a:t> </a:t>
            </a:r>
          </a:p>
        </p:txBody>
      </p:sp>
    </p:spTree>
    <p:extLst>
      <p:ext uri="{BB962C8B-B14F-4D97-AF65-F5344CB8AC3E}">
        <p14:creationId xmlns:p14="http://schemas.microsoft.com/office/powerpoint/2010/main" val="89689191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57200" y="838200"/>
            <a:ext cx="8229600" cy="5638800"/>
          </a:xfrm>
        </p:spPr>
        <p:txBody>
          <a:bodyPr/>
          <a:lstStyle/>
          <a:p>
            <a:r>
              <a:rPr lang="en-US" altLang="en-US" dirty="0"/>
              <a:t>Copy this one down to 2025…</a:t>
            </a:r>
          </a:p>
          <a:p>
            <a:r>
              <a:rPr lang="en-US" altLang="en-US" dirty="0"/>
              <a:t>Much better!</a:t>
            </a:r>
          </a:p>
          <a:p>
            <a:endParaRPr lang="en-US" altLang="en-US" dirty="0"/>
          </a:p>
          <a:p>
            <a:endParaRPr lang="en-US" altLang="en-US" dirty="0"/>
          </a:p>
        </p:txBody>
      </p:sp>
      <p:pic>
        <p:nvPicPr>
          <p:cNvPr id="7" name="Picture 6">
            <a:extLst>
              <a:ext uri="{FF2B5EF4-FFF2-40B4-BE49-F238E27FC236}">
                <a16:creationId xmlns:a16="http://schemas.microsoft.com/office/drawing/2014/main" id="{6E1E0294-C359-4DF4-9AF5-437D3D0CA27F}"/>
              </a:ext>
            </a:extLst>
          </p:cNvPr>
          <p:cNvPicPr>
            <a:picLocks noChangeAspect="1"/>
          </p:cNvPicPr>
          <p:nvPr/>
        </p:nvPicPr>
        <p:blipFill rotWithShape="1">
          <a:blip r:embed="rId2"/>
          <a:srcRect t="21080" r="51667"/>
          <a:stretch/>
        </p:blipFill>
        <p:spPr>
          <a:xfrm>
            <a:off x="4343400" y="2078736"/>
            <a:ext cx="4779264" cy="4779264"/>
          </a:xfrm>
          <a:prstGeom prst="rect">
            <a:avLst/>
          </a:prstGeom>
        </p:spPr>
      </p:pic>
      <p:sp>
        <p:nvSpPr>
          <p:cNvPr id="8" name="Rectangle 7">
            <a:extLst>
              <a:ext uri="{FF2B5EF4-FFF2-40B4-BE49-F238E27FC236}">
                <a16:creationId xmlns:a16="http://schemas.microsoft.com/office/drawing/2014/main" id="{FD1688CF-693E-4570-B9B1-BB640F8F185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5d</a:t>
            </a:r>
            <a:r>
              <a:rPr lang="en-US" altLang="en-US" sz="2400" i="1" dirty="0">
                <a:solidFill>
                  <a:schemeClr val="folHlink"/>
                </a:solidFill>
              </a:rPr>
              <a:t> </a:t>
            </a:r>
          </a:p>
        </p:txBody>
      </p:sp>
    </p:spTree>
    <p:extLst>
      <p:ext uri="{BB962C8B-B14F-4D97-AF65-F5344CB8AC3E}">
        <p14:creationId xmlns:p14="http://schemas.microsoft.com/office/powerpoint/2010/main" val="236663799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04800" y="838200"/>
            <a:ext cx="8610600" cy="5638800"/>
          </a:xfrm>
        </p:spPr>
        <p:txBody>
          <a:bodyPr/>
          <a:lstStyle/>
          <a:p>
            <a:r>
              <a:rPr lang="en-US" altLang="en-US" dirty="0"/>
              <a:t>Notice: We don’t have to redo the graph!</a:t>
            </a:r>
          </a:p>
        </p:txBody>
      </p:sp>
      <p:pic>
        <p:nvPicPr>
          <p:cNvPr id="3" name="Picture 2">
            <a:extLst>
              <a:ext uri="{FF2B5EF4-FFF2-40B4-BE49-F238E27FC236}">
                <a16:creationId xmlns:a16="http://schemas.microsoft.com/office/drawing/2014/main" id="{E76F2828-116B-470D-A7E3-AC1FD8E4471A}"/>
              </a:ext>
            </a:extLst>
          </p:cNvPr>
          <p:cNvPicPr>
            <a:picLocks noChangeAspect="1"/>
          </p:cNvPicPr>
          <p:nvPr/>
        </p:nvPicPr>
        <p:blipFill rotWithShape="1">
          <a:blip r:embed="rId2"/>
          <a:srcRect t="21080"/>
          <a:stretch/>
        </p:blipFill>
        <p:spPr>
          <a:xfrm>
            <a:off x="0" y="2438400"/>
            <a:ext cx="9144000" cy="4419600"/>
          </a:xfrm>
          <a:prstGeom prst="rect">
            <a:avLst/>
          </a:prstGeom>
        </p:spPr>
      </p:pic>
      <p:sp>
        <p:nvSpPr>
          <p:cNvPr id="7" name="Rectangle 6">
            <a:extLst>
              <a:ext uri="{FF2B5EF4-FFF2-40B4-BE49-F238E27FC236}">
                <a16:creationId xmlns:a16="http://schemas.microsoft.com/office/drawing/2014/main" id="{D0A46DD8-21D6-4F5B-866A-9F78F0D648B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5d</a:t>
            </a:r>
            <a:r>
              <a:rPr lang="en-US" altLang="en-US" sz="2400" i="1" dirty="0">
                <a:solidFill>
                  <a:schemeClr val="folHlink"/>
                </a:solidFill>
              </a:rPr>
              <a:t> </a:t>
            </a:r>
          </a:p>
        </p:txBody>
      </p:sp>
    </p:spTree>
    <p:extLst>
      <p:ext uri="{BB962C8B-B14F-4D97-AF65-F5344CB8AC3E}">
        <p14:creationId xmlns:p14="http://schemas.microsoft.com/office/powerpoint/2010/main" val="355219202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457200" y="838200"/>
            <a:ext cx="8229600" cy="5638800"/>
          </a:xfrm>
        </p:spPr>
        <p:txBody>
          <a:bodyPr/>
          <a:lstStyle/>
          <a:p>
            <a:r>
              <a:rPr lang="en-US" altLang="en-US" dirty="0"/>
              <a:t>To emphasize the forecasts </a:t>
            </a:r>
          </a:p>
          <a:p>
            <a:pPr>
              <a:spcBef>
                <a:spcPts val="0"/>
              </a:spcBef>
            </a:pPr>
            <a:r>
              <a:rPr lang="en-US" altLang="en-US" dirty="0"/>
              <a:t>go to the bottom of the data</a:t>
            </a:r>
          </a:p>
          <a:p>
            <a:pPr>
              <a:spcBef>
                <a:spcPts val="0"/>
              </a:spcBef>
            </a:pPr>
            <a:endParaRPr lang="en-US" altLang="en-US" sz="1000" dirty="0"/>
          </a:p>
          <a:p>
            <a:pPr>
              <a:spcBef>
                <a:spcPts val="0"/>
              </a:spcBef>
            </a:pPr>
            <a:r>
              <a:rPr lang="en-US" altLang="en-US" dirty="0"/>
              <a:t>Move the forecasts to the next</a:t>
            </a:r>
          </a:p>
          <a:p>
            <a:pPr>
              <a:spcBef>
                <a:spcPts val="0"/>
              </a:spcBef>
            </a:pPr>
            <a:r>
              <a:rPr lang="en-US" altLang="en-US" dirty="0"/>
              <a:t>column</a:t>
            </a:r>
          </a:p>
          <a:p>
            <a:endParaRPr lang="en-US" altLang="en-US" dirty="0"/>
          </a:p>
        </p:txBody>
      </p:sp>
      <p:pic>
        <p:nvPicPr>
          <p:cNvPr id="3" name="Picture 2">
            <a:extLst>
              <a:ext uri="{FF2B5EF4-FFF2-40B4-BE49-F238E27FC236}">
                <a16:creationId xmlns:a16="http://schemas.microsoft.com/office/drawing/2014/main" id="{86FED9EF-7C20-4BA5-9908-C372C34D71BD}"/>
              </a:ext>
            </a:extLst>
          </p:cNvPr>
          <p:cNvPicPr>
            <a:picLocks noChangeAspect="1"/>
          </p:cNvPicPr>
          <p:nvPr/>
        </p:nvPicPr>
        <p:blipFill>
          <a:blip r:embed="rId2"/>
          <a:stretch>
            <a:fillRect/>
          </a:stretch>
        </p:blipFill>
        <p:spPr>
          <a:xfrm>
            <a:off x="3804799" y="2971801"/>
            <a:ext cx="5339201" cy="3886200"/>
          </a:xfrm>
          <a:prstGeom prst="rect">
            <a:avLst/>
          </a:prstGeom>
        </p:spPr>
      </p:pic>
      <p:sp>
        <p:nvSpPr>
          <p:cNvPr id="7" name="Rectangle 6">
            <a:extLst>
              <a:ext uri="{FF2B5EF4-FFF2-40B4-BE49-F238E27FC236}">
                <a16:creationId xmlns:a16="http://schemas.microsoft.com/office/drawing/2014/main" id="{91996701-977F-4FA4-81A2-33445E4DEDF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5e</a:t>
            </a:r>
            <a:r>
              <a:rPr lang="en-US" altLang="en-US" sz="2400" i="1" dirty="0">
                <a:solidFill>
                  <a:schemeClr val="folHlink"/>
                </a:solidFill>
              </a:rPr>
              <a:t> </a:t>
            </a:r>
          </a:p>
        </p:txBody>
      </p:sp>
    </p:spTree>
    <p:extLst>
      <p:ext uri="{BB962C8B-B14F-4D97-AF65-F5344CB8AC3E}">
        <p14:creationId xmlns:p14="http://schemas.microsoft.com/office/powerpoint/2010/main" val="7753124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457200" y="838200"/>
            <a:ext cx="8229600" cy="5638800"/>
          </a:xfrm>
        </p:spPr>
        <p:txBody>
          <a:bodyPr/>
          <a:lstStyle/>
          <a:p>
            <a:r>
              <a:rPr lang="en-US" altLang="en-US" dirty="0"/>
              <a:t>To make the forecasts “attach”</a:t>
            </a:r>
          </a:p>
          <a:p>
            <a:pPr>
              <a:spcBef>
                <a:spcPts val="0"/>
              </a:spcBef>
            </a:pPr>
            <a:r>
              <a:rPr lang="en-US" altLang="en-US" dirty="0"/>
              <a:t>to the trend line, copy the   </a:t>
            </a:r>
          </a:p>
          <a:p>
            <a:pPr>
              <a:spcBef>
                <a:spcPts val="0"/>
              </a:spcBef>
            </a:pPr>
            <a:r>
              <a:rPr lang="en-US" altLang="en-US" dirty="0">
                <a:solidFill>
                  <a:schemeClr val="tx1"/>
                </a:solidFill>
              </a:rPr>
              <a:t>   TEXT</a:t>
            </a:r>
          </a:p>
          <a:p>
            <a:pPr>
              <a:spcBef>
                <a:spcPts val="0"/>
              </a:spcBef>
            </a:pPr>
            <a:r>
              <a:rPr lang="en-US" altLang="en-US" dirty="0"/>
              <a:t>of the last</a:t>
            </a:r>
          </a:p>
          <a:p>
            <a:pPr>
              <a:spcBef>
                <a:spcPts val="0"/>
              </a:spcBef>
            </a:pPr>
            <a:r>
              <a:rPr lang="en-US" altLang="en-US" dirty="0"/>
              <a:t>trend value</a:t>
            </a:r>
          </a:p>
          <a:p>
            <a:pPr>
              <a:spcBef>
                <a:spcPts val="0"/>
              </a:spcBef>
            </a:pPr>
            <a:r>
              <a:rPr lang="en-US" altLang="en-US" dirty="0"/>
              <a:t>to the next</a:t>
            </a:r>
          </a:p>
          <a:p>
            <a:pPr>
              <a:spcBef>
                <a:spcPts val="0"/>
              </a:spcBef>
            </a:pPr>
            <a:r>
              <a:rPr lang="en-US" altLang="en-US" dirty="0"/>
              <a:t>column</a:t>
            </a:r>
          </a:p>
          <a:p>
            <a:endParaRPr lang="en-US" altLang="en-US" dirty="0"/>
          </a:p>
        </p:txBody>
      </p:sp>
      <p:pic>
        <p:nvPicPr>
          <p:cNvPr id="4" name="Picture 3">
            <a:extLst>
              <a:ext uri="{FF2B5EF4-FFF2-40B4-BE49-F238E27FC236}">
                <a16:creationId xmlns:a16="http://schemas.microsoft.com/office/drawing/2014/main" id="{AC712151-FAAB-4294-8EEB-9B3E3F5E81A1}"/>
              </a:ext>
            </a:extLst>
          </p:cNvPr>
          <p:cNvPicPr>
            <a:picLocks noChangeAspect="1"/>
          </p:cNvPicPr>
          <p:nvPr/>
        </p:nvPicPr>
        <p:blipFill>
          <a:blip r:embed="rId2"/>
          <a:stretch>
            <a:fillRect/>
          </a:stretch>
        </p:blipFill>
        <p:spPr>
          <a:xfrm>
            <a:off x="3454093" y="2667000"/>
            <a:ext cx="5689908" cy="4200525"/>
          </a:xfrm>
          <a:prstGeom prst="rect">
            <a:avLst/>
          </a:prstGeom>
        </p:spPr>
      </p:pic>
      <p:sp>
        <p:nvSpPr>
          <p:cNvPr id="7" name="Rectangle 6">
            <a:extLst>
              <a:ext uri="{FF2B5EF4-FFF2-40B4-BE49-F238E27FC236}">
                <a16:creationId xmlns:a16="http://schemas.microsoft.com/office/drawing/2014/main" id="{06E46C92-64A5-4BA0-9C26-6F046C9DA34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5e</a:t>
            </a:r>
            <a:r>
              <a:rPr lang="en-US" altLang="en-US" sz="2400" i="1" dirty="0">
                <a:solidFill>
                  <a:schemeClr val="folHlink"/>
                </a:solidFill>
              </a:rPr>
              <a:t> </a:t>
            </a:r>
          </a:p>
        </p:txBody>
      </p:sp>
    </p:spTree>
    <p:extLst>
      <p:ext uri="{BB962C8B-B14F-4D97-AF65-F5344CB8AC3E}">
        <p14:creationId xmlns:p14="http://schemas.microsoft.com/office/powerpoint/2010/main" val="136536653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457200" y="838200"/>
            <a:ext cx="8229600" cy="5638800"/>
          </a:xfrm>
        </p:spPr>
        <p:txBody>
          <a:bodyPr/>
          <a:lstStyle/>
          <a:p>
            <a:r>
              <a:rPr lang="en-US" altLang="en-US" dirty="0"/>
              <a:t>Yay! Now we have a visible forecast on the graph!</a:t>
            </a:r>
          </a:p>
        </p:txBody>
      </p:sp>
      <p:pic>
        <p:nvPicPr>
          <p:cNvPr id="3" name="Picture 2">
            <a:extLst>
              <a:ext uri="{FF2B5EF4-FFF2-40B4-BE49-F238E27FC236}">
                <a16:creationId xmlns:a16="http://schemas.microsoft.com/office/drawing/2014/main" id="{F695F446-67BA-443D-BAEE-5ACBBA02FE94}"/>
              </a:ext>
            </a:extLst>
          </p:cNvPr>
          <p:cNvPicPr>
            <a:picLocks noChangeAspect="1"/>
          </p:cNvPicPr>
          <p:nvPr/>
        </p:nvPicPr>
        <p:blipFill>
          <a:blip r:embed="rId2"/>
          <a:stretch>
            <a:fillRect/>
          </a:stretch>
        </p:blipFill>
        <p:spPr>
          <a:xfrm>
            <a:off x="1600200" y="2331720"/>
            <a:ext cx="7543800" cy="4526280"/>
          </a:xfrm>
          <a:prstGeom prst="rect">
            <a:avLst/>
          </a:prstGeom>
        </p:spPr>
      </p:pic>
      <p:sp>
        <p:nvSpPr>
          <p:cNvPr id="7" name="Rectangle 6">
            <a:extLst>
              <a:ext uri="{FF2B5EF4-FFF2-40B4-BE49-F238E27FC236}">
                <a16:creationId xmlns:a16="http://schemas.microsoft.com/office/drawing/2014/main" id="{B4CFACC7-5099-4C49-905D-E18B85C4125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5e</a:t>
            </a:r>
            <a:r>
              <a:rPr lang="en-US" altLang="en-US" sz="2400" i="1" dirty="0">
                <a:solidFill>
                  <a:schemeClr val="folHlink"/>
                </a:solidFill>
              </a:rPr>
              <a:t> </a:t>
            </a:r>
          </a:p>
        </p:txBody>
      </p:sp>
      <p:sp>
        <p:nvSpPr>
          <p:cNvPr id="5" name="Rectangle 4">
            <a:extLst>
              <a:ext uri="{FF2B5EF4-FFF2-40B4-BE49-F238E27FC236}">
                <a16:creationId xmlns:a16="http://schemas.microsoft.com/office/drawing/2014/main" id="{20FAD4D7-EE42-44F2-8BF7-F6BE113FA796}"/>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285969927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457200" y="838200"/>
            <a:ext cx="8382000" cy="5638800"/>
          </a:xfrm>
        </p:spPr>
        <p:txBody>
          <a:bodyPr/>
          <a:lstStyle/>
          <a:p>
            <a:r>
              <a:rPr lang="en-US" altLang="en-US" dirty="0"/>
              <a:t>Is it a good forecast?</a:t>
            </a:r>
          </a:p>
          <a:p>
            <a:pPr>
              <a:spcBef>
                <a:spcPts val="0"/>
              </a:spcBef>
            </a:pPr>
            <a:r>
              <a:rPr lang="en-US" altLang="en-US" dirty="0"/>
              <a:t>Remember the RSQ was 98.25%</a:t>
            </a:r>
          </a:p>
        </p:txBody>
      </p:sp>
      <p:sp>
        <p:nvSpPr>
          <p:cNvPr id="7" name="Rectangle 6">
            <a:extLst>
              <a:ext uri="{FF2B5EF4-FFF2-40B4-BE49-F238E27FC236}">
                <a16:creationId xmlns:a16="http://schemas.microsoft.com/office/drawing/2014/main" id="{C954370B-906E-4AA5-956C-046BD3D7A67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5f</a:t>
            </a:r>
            <a:r>
              <a:rPr lang="en-US" altLang="en-US" sz="2400" i="1" dirty="0">
                <a:solidFill>
                  <a:schemeClr val="folHlink"/>
                </a:solidFill>
              </a:rPr>
              <a:t> </a:t>
            </a:r>
          </a:p>
        </p:txBody>
      </p:sp>
      <p:pic>
        <p:nvPicPr>
          <p:cNvPr id="9" name="Picture 8">
            <a:extLst>
              <a:ext uri="{FF2B5EF4-FFF2-40B4-BE49-F238E27FC236}">
                <a16:creationId xmlns:a16="http://schemas.microsoft.com/office/drawing/2014/main" id="{8CB052D1-E22C-46DB-9C35-FE55EBD32525}"/>
              </a:ext>
            </a:extLst>
          </p:cNvPr>
          <p:cNvPicPr>
            <a:picLocks noChangeAspect="1"/>
          </p:cNvPicPr>
          <p:nvPr/>
        </p:nvPicPr>
        <p:blipFill>
          <a:blip r:embed="rId2"/>
          <a:stretch>
            <a:fillRect/>
          </a:stretch>
        </p:blipFill>
        <p:spPr>
          <a:xfrm>
            <a:off x="1600200" y="2331720"/>
            <a:ext cx="7543800" cy="4526280"/>
          </a:xfrm>
          <a:prstGeom prst="rect">
            <a:avLst/>
          </a:prstGeom>
        </p:spPr>
      </p:pic>
      <p:sp>
        <p:nvSpPr>
          <p:cNvPr id="5" name="Rectangle 4">
            <a:extLst>
              <a:ext uri="{FF2B5EF4-FFF2-40B4-BE49-F238E27FC236}">
                <a16:creationId xmlns:a16="http://schemas.microsoft.com/office/drawing/2014/main" id="{0DC5CD7B-FFEC-4BD6-8723-EC65E87C0E18}"/>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2014443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2E3-CB5C-C534-3FFD-69670FC97F1E}"/>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01B0E766-B97B-C228-E08F-0AFD0BF087A5}"/>
              </a:ext>
            </a:extLst>
          </p:cNvPr>
          <p:cNvSpPr>
            <a:spLocks noGrp="1"/>
          </p:cNvSpPr>
          <p:nvPr>
            <p:ph idx="1"/>
          </p:nvPr>
        </p:nvSpPr>
        <p:spPr>
          <a:xfrm>
            <a:off x="457200" y="1219200"/>
            <a:ext cx="8686800" cy="5638800"/>
          </a:xfrm>
        </p:spPr>
        <p:txBody>
          <a:bodyPr/>
          <a:lstStyle/>
          <a:p>
            <a:r>
              <a:rPr lang="en-US" dirty="0"/>
              <a:t>Newer, better MCG: instead of the max use mean + 2se and use mean – 2se instead of the min </a:t>
            </a:r>
          </a:p>
        </p:txBody>
      </p:sp>
      <p:sp>
        <p:nvSpPr>
          <p:cNvPr id="6" name="TextBox 5">
            <a:extLst>
              <a:ext uri="{FF2B5EF4-FFF2-40B4-BE49-F238E27FC236}">
                <a16:creationId xmlns:a16="http://schemas.microsoft.com/office/drawing/2014/main" id="{D99D88AA-E834-7F6C-9761-45F6E59050D7}"/>
              </a:ext>
            </a:extLst>
          </p:cNvPr>
          <p:cNvSpPr txBox="1"/>
          <p:nvPr/>
        </p:nvSpPr>
        <p:spPr>
          <a:xfrm>
            <a:off x="0" y="6211669"/>
            <a:ext cx="2338387" cy="646331"/>
          </a:xfrm>
          <a:prstGeom prst="rect">
            <a:avLst/>
          </a:prstGeom>
          <a:noFill/>
        </p:spPr>
        <p:txBody>
          <a:bodyPr wrap="square">
            <a:spAutoFit/>
          </a:bodyPr>
          <a:lstStyle/>
          <a:p>
            <a:r>
              <a:rPr lang="en-US" dirty="0"/>
              <a:t>Trust me for now,</a:t>
            </a:r>
          </a:p>
          <a:p>
            <a:r>
              <a:rPr lang="en-US" dirty="0"/>
              <a:t>you’ll see why later!</a:t>
            </a:r>
          </a:p>
        </p:txBody>
      </p:sp>
      <p:grpSp>
        <p:nvGrpSpPr>
          <p:cNvPr id="11" name="Group 10">
            <a:extLst>
              <a:ext uri="{FF2B5EF4-FFF2-40B4-BE49-F238E27FC236}">
                <a16:creationId xmlns:a16="http://schemas.microsoft.com/office/drawing/2014/main" id="{A4D86574-D7CA-3BCD-1EDD-B7C906634D09}"/>
              </a:ext>
            </a:extLst>
          </p:cNvPr>
          <p:cNvGrpSpPr/>
          <p:nvPr/>
        </p:nvGrpSpPr>
        <p:grpSpPr>
          <a:xfrm>
            <a:off x="473869" y="3200400"/>
            <a:ext cx="4326731" cy="2743200"/>
            <a:chOff x="1359694" y="3200400"/>
            <a:chExt cx="4326731" cy="2743200"/>
          </a:xfrm>
        </p:grpSpPr>
        <p:grpSp>
          <p:nvGrpSpPr>
            <p:cNvPr id="10" name="Group 9">
              <a:extLst>
                <a:ext uri="{FF2B5EF4-FFF2-40B4-BE49-F238E27FC236}">
                  <a16:creationId xmlns:a16="http://schemas.microsoft.com/office/drawing/2014/main" id="{AD5F4C69-3D8B-201F-C6D2-564444B532B3}"/>
                </a:ext>
              </a:extLst>
            </p:cNvPr>
            <p:cNvGrpSpPr/>
            <p:nvPr/>
          </p:nvGrpSpPr>
          <p:grpSpPr>
            <a:xfrm>
              <a:off x="1828800" y="3200400"/>
              <a:ext cx="3857625" cy="2743200"/>
              <a:chOff x="3276600" y="3733800"/>
              <a:chExt cx="3857625" cy="2743200"/>
            </a:xfrm>
          </p:grpSpPr>
          <p:pic>
            <p:nvPicPr>
              <p:cNvPr id="8" name="Picture 7">
                <a:extLst>
                  <a:ext uri="{FF2B5EF4-FFF2-40B4-BE49-F238E27FC236}">
                    <a16:creationId xmlns:a16="http://schemas.microsoft.com/office/drawing/2014/main" id="{D68A4475-714B-0384-D78E-B68F9DF53624}"/>
                  </a:ext>
                </a:extLst>
              </p:cNvPr>
              <p:cNvPicPr>
                <a:picLocks noChangeAspect="1"/>
              </p:cNvPicPr>
              <p:nvPr/>
            </p:nvPicPr>
            <p:blipFill>
              <a:blip r:embed="rId2"/>
              <a:stretch>
                <a:fillRect/>
              </a:stretch>
            </p:blipFill>
            <p:spPr>
              <a:xfrm>
                <a:off x="3276600" y="3733800"/>
                <a:ext cx="3857625" cy="2743200"/>
              </a:xfrm>
              <a:prstGeom prst="rect">
                <a:avLst/>
              </a:prstGeom>
            </p:spPr>
          </p:pic>
          <p:sp>
            <p:nvSpPr>
              <p:cNvPr id="9" name="Oval 8">
                <a:extLst>
                  <a:ext uri="{FF2B5EF4-FFF2-40B4-BE49-F238E27FC236}">
                    <a16:creationId xmlns:a16="http://schemas.microsoft.com/office/drawing/2014/main" id="{52C71E14-3A52-8A2C-2B00-5CFF3F1DAC20}"/>
                  </a:ext>
                </a:extLst>
              </p:cNvPr>
              <p:cNvSpPr/>
              <p:nvPr/>
            </p:nvSpPr>
            <p:spPr>
              <a:xfrm>
                <a:off x="3352800" y="4400550"/>
                <a:ext cx="1219200" cy="2476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BD3BAF1-390A-52A5-C824-7DC5F301BCE2}"/>
                </a:ext>
              </a:extLst>
            </p:cNvPr>
            <p:cNvSpPr txBox="1"/>
            <p:nvPr/>
          </p:nvSpPr>
          <p:spPr>
            <a:xfrm>
              <a:off x="1359694" y="3783568"/>
              <a:ext cx="545306" cy="369332"/>
            </a:xfrm>
            <a:prstGeom prst="rect">
              <a:avLst/>
            </a:prstGeom>
            <a:noFill/>
          </p:spPr>
          <p:txBody>
            <a:bodyPr wrap="square">
              <a:spAutoFit/>
            </a:bodyPr>
            <a:lstStyle/>
            <a:p>
              <a:r>
                <a:rPr lang="en-US" b="1" dirty="0">
                  <a:solidFill>
                    <a:srgbClr val="FF0000"/>
                  </a:solidFill>
                </a:rPr>
                <a:t>se</a:t>
              </a:r>
            </a:p>
          </p:txBody>
        </p:sp>
      </p:grpSp>
      <p:sp>
        <p:nvSpPr>
          <p:cNvPr id="14" name="TextBox 13">
            <a:extLst>
              <a:ext uri="{FF2B5EF4-FFF2-40B4-BE49-F238E27FC236}">
                <a16:creationId xmlns:a16="http://schemas.microsoft.com/office/drawing/2014/main" id="{1BCD9B50-146B-1FB4-5C1C-00DD731FA62C}"/>
              </a:ext>
            </a:extLst>
          </p:cNvPr>
          <p:cNvSpPr txBox="1"/>
          <p:nvPr/>
        </p:nvSpPr>
        <p:spPr>
          <a:xfrm>
            <a:off x="5105400" y="3497818"/>
            <a:ext cx="1381125" cy="369332"/>
          </a:xfrm>
          <a:prstGeom prst="rect">
            <a:avLst/>
          </a:prstGeom>
          <a:noFill/>
        </p:spPr>
        <p:txBody>
          <a:bodyPr wrap="square">
            <a:spAutoFit/>
          </a:bodyPr>
          <a:lstStyle/>
          <a:p>
            <a:r>
              <a:rPr lang="en-US" dirty="0" err="1"/>
              <a:t>Tah</a:t>
            </a:r>
            <a:r>
              <a:rPr lang="en-US" dirty="0"/>
              <a:t>-Dah!</a:t>
            </a:r>
          </a:p>
        </p:txBody>
      </p:sp>
      <p:pic>
        <p:nvPicPr>
          <p:cNvPr id="7" name="Picture 6">
            <a:extLst>
              <a:ext uri="{FF2B5EF4-FFF2-40B4-BE49-F238E27FC236}">
                <a16:creationId xmlns:a16="http://schemas.microsoft.com/office/drawing/2014/main" id="{6C79708E-3398-1F7B-9007-B4916DF1E9D9}"/>
              </a:ext>
            </a:extLst>
          </p:cNvPr>
          <p:cNvPicPr>
            <a:picLocks noChangeAspect="1"/>
          </p:cNvPicPr>
          <p:nvPr/>
        </p:nvPicPr>
        <p:blipFill>
          <a:blip r:embed="rId3"/>
          <a:stretch>
            <a:fillRect/>
          </a:stretch>
        </p:blipFill>
        <p:spPr>
          <a:xfrm>
            <a:off x="5133975" y="4010025"/>
            <a:ext cx="3371850" cy="1181100"/>
          </a:xfrm>
          <a:prstGeom prst="rect">
            <a:avLst/>
          </a:prstGeom>
        </p:spPr>
      </p:pic>
      <p:sp>
        <p:nvSpPr>
          <p:cNvPr id="13" name="TextBox 12">
            <a:extLst>
              <a:ext uri="{FF2B5EF4-FFF2-40B4-BE49-F238E27FC236}">
                <a16:creationId xmlns:a16="http://schemas.microsoft.com/office/drawing/2014/main" id="{24862F05-EBE4-A1B6-60E9-BD208867E4BD}"/>
              </a:ext>
            </a:extLst>
          </p:cNvPr>
          <p:cNvSpPr txBox="1"/>
          <p:nvPr/>
        </p:nvSpPr>
        <p:spPr>
          <a:xfrm>
            <a:off x="5105400" y="5322927"/>
            <a:ext cx="3371850" cy="646331"/>
          </a:xfrm>
          <a:prstGeom prst="rect">
            <a:avLst/>
          </a:prstGeom>
          <a:noFill/>
        </p:spPr>
        <p:txBody>
          <a:bodyPr wrap="square">
            <a:spAutoFit/>
          </a:bodyPr>
          <a:lstStyle/>
          <a:p>
            <a:r>
              <a:rPr lang="en-US" dirty="0"/>
              <a:t>But… it’s not the max and min anymore!</a:t>
            </a:r>
          </a:p>
        </p:txBody>
      </p:sp>
    </p:spTree>
    <p:extLst>
      <p:ext uri="{BB962C8B-B14F-4D97-AF65-F5344CB8AC3E}">
        <p14:creationId xmlns:p14="http://schemas.microsoft.com/office/powerpoint/2010/main" val="20762818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57200" y="838200"/>
            <a:ext cx="8229600" cy="5638800"/>
          </a:xfrm>
        </p:spPr>
        <p:txBody>
          <a:bodyPr/>
          <a:lstStyle/>
          <a:p>
            <a:r>
              <a:rPr lang="en-US" altLang="en-US" dirty="0"/>
              <a:t>Even thought the RSQ is large, the forecast is crummy</a:t>
            </a:r>
          </a:p>
        </p:txBody>
      </p:sp>
      <p:sp>
        <p:nvSpPr>
          <p:cNvPr id="8" name="Rectangle 7">
            <a:extLst>
              <a:ext uri="{FF2B5EF4-FFF2-40B4-BE49-F238E27FC236}">
                <a16:creationId xmlns:a16="http://schemas.microsoft.com/office/drawing/2014/main" id="{170370B0-D616-4C6C-9B89-756668DF2FF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5f</a:t>
            </a:r>
            <a:r>
              <a:rPr lang="en-US" altLang="en-US" sz="2400" i="1" dirty="0">
                <a:solidFill>
                  <a:schemeClr val="folHlink"/>
                </a:solidFill>
              </a:rPr>
              <a:t> </a:t>
            </a:r>
          </a:p>
        </p:txBody>
      </p:sp>
      <p:pic>
        <p:nvPicPr>
          <p:cNvPr id="9" name="Picture 8">
            <a:extLst>
              <a:ext uri="{FF2B5EF4-FFF2-40B4-BE49-F238E27FC236}">
                <a16:creationId xmlns:a16="http://schemas.microsoft.com/office/drawing/2014/main" id="{FC827944-D65F-4385-A1BB-6F96496EEB65}"/>
              </a:ext>
            </a:extLst>
          </p:cNvPr>
          <p:cNvPicPr>
            <a:picLocks noChangeAspect="1"/>
          </p:cNvPicPr>
          <p:nvPr/>
        </p:nvPicPr>
        <p:blipFill>
          <a:blip r:embed="rId2"/>
          <a:stretch>
            <a:fillRect/>
          </a:stretch>
        </p:blipFill>
        <p:spPr>
          <a:xfrm>
            <a:off x="1600200" y="2331720"/>
            <a:ext cx="7543800" cy="4526280"/>
          </a:xfrm>
          <a:prstGeom prst="rect">
            <a:avLst/>
          </a:prstGeom>
        </p:spPr>
      </p:pic>
      <p:sp>
        <p:nvSpPr>
          <p:cNvPr id="5" name="Rectangle 4">
            <a:extLst>
              <a:ext uri="{FF2B5EF4-FFF2-40B4-BE49-F238E27FC236}">
                <a16:creationId xmlns:a16="http://schemas.microsoft.com/office/drawing/2014/main" id="{E39AA69B-9969-4B42-BAD9-931474B349D5}"/>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215678829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457200" y="838200"/>
            <a:ext cx="8229600" cy="5638800"/>
          </a:xfrm>
        </p:spPr>
        <p:txBody>
          <a:bodyPr/>
          <a:lstStyle/>
          <a:p>
            <a:r>
              <a:rPr lang="en-US" altLang="en-US" dirty="0"/>
              <a:t>The data are really </a:t>
            </a:r>
            <a:r>
              <a:rPr lang="en-US" altLang="en-US" dirty="0">
                <a:solidFill>
                  <a:srgbClr val="FFC000"/>
                </a:solidFill>
              </a:rPr>
              <a:t>curved</a:t>
            </a:r>
            <a:r>
              <a:rPr lang="en-US" altLang="en-US" dirty="0"/>
              <a:t>, not a straight line!</a:t>
            </a:r>
          </a:p>
        </p:txBody>
      </p:sp>
      <p:sp>
        <p:nvSpPr>
          <p:cNvPr id="8" name="Rectangle 7">
            <a:extLst>
              <a:ext uri="{FF2B5EF4-FFF2-40B4-BE49-F238E27FC236}">
                <a16:creationId xmlns:a16="http://schemas.microsoft.com/office/drawing/2014/main" id="{E6CD545A-3BCA-408A-82D3-7DE0E1DCFD8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TIME SERIES FORECASTING</a:t>
            </a:r>
          </a:p>
          <a:p>
            <a:pPr algn="ctr" eaLnBrk="1" hangingPunct="1">
              <a:spcBef>
                <a:spcPct val="0"/>
              </a:spcBef>
              <a:buFontTx/>
              <a:buNone/>
            </a:pPr>
            <a:r>
              <a:rPr lang="en-US" altLang="en-US" sz="2400" dirty="0">
                <a:solidFill>
                  <a:schemeClr val="bg1"/>
                </a:solidFill>
              </a:rPr>
              <a:t>IN-CLASS PROBLEM 5f</a:t>
            </a:r>
            <a:r>
              <a:rPr lang="en-US" altLang="en-US" sz="2400" i="1" dirty="0">
                <a:solidFill>
                  <a:schemeClr val="folHlink"/>
                </a:solidFill>
              </a:rPr>
              <a:t> </a:t>
            </a:r>
          </a:p>
        </p:txBody>
      </p:sp>
      <p:pic>
        <p:nvPicPr>
          <p:cNvPr id="9" name="Picture 8">
            <a:extLst>
              <a:ext uri="{FF2B5EF4-FFF2-40B4-BE49-F238E27FC236}">
                <a16:creationId xmlns:a16="http://schemas.microsoft.com/office/drawing/2014/main" id="{1826ADBC-2733-461C-BB87-205A5D914A0A}"/>
              </a:ext>
            </a:extLst>
          </p:cNvPr>
          <p:cNvPicPr>
            <a:picLocks noChangeAspect="1"/>
          </p:cNvPicPr>
          <p:nvPr/>
        </p:nvPicPr>
        <p:blipFill>
          <a:blip r:embed="rId2"/>
          <a:stretch>
            <a:fillRect/>
          </a:stretch>
        </p:blipFill>
        <p:spPr>
          <a:xfrm>
            <a:off x="1600200" y="2331720"/>
            <a:ext cx="7543800" cy="4526280"/>
          </a:xfrm>
          <a:prstGeom prst="rect">
            <a:avLst/>
          </a:prstGeom>
        </p:spPr>
      </p:pic>
      <p:sp>
        <p:nvSpPr>
          <p:cNvPr id="5" name="Rectangle 4">
            <a:extLst>
              <a:ext uri="{FF2B5EF4-FFF2-40B4-BE49-F238E27FC236}">
                <a16:creationId xmlns:a16="http://schemas.microsoft.com/office/drawing/2014/main" id="{FDE6820B-8A85-48B1-A9D1-F3134CE87983}"/>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376028852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900" dirty="0"/>
              <a:t>Time Series Forecasting</a:t>
            </a:r>
          </a:p>
        </p:txBody>
      </p:sp>
      <p:sp>
        <p:nvSpPr>
          <p:cNvPr id="3" name="Content Placeholder 2"/>
          <p:cNvSpPr>
            <a:spLocks noGrp="1"/>
          </p:cNvSpPr>
          <p:nvPr>
            <p:ph idx="1"/>
          </p:nvPr>
        </p:nvSpPr>
        <p:spPr/>
        <p:txBody>
          <a:bodyPr/>
          <a:lstStyle/>
          <a:p>
            <a:r>
              <a:rPr lang="en-US" dirty="0"/>
              <a:t>Even though a time series may have a VERY high correlation, this does not guarantee an accurate forecast</a:t>
            </a:r>
          </a:p>
        </p:txBody>
      </p:sp>
    </p:spTree>
    <p:extLst>
      <p:ext uri="{BB962C8B-B14F-4D97-AF65-F5344CB8AC3E}">
        <p14:creationId xmlns:p14="http://schemas.microsoft.com/office/powerpoint/2010/main" val="376465895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a:xfrm>
            <a:off x="457200" y="1219200"/>
            <a:ext cx="8229600" cy="5638800"/>
          </a:xfrm>
        </p:spPr>
        <p:txBody>
          <a:bodyPr/>
          <a:lstStyle/>
          <a:p>
            <a:r>
              <a:rPr lang="en-US" altLang="en-US" dirty="0"/>
              <a:t>Time series data are often curved, not straight lines!</a:t>
            </a:r>
          </a:p>
        </p:txBody>
      </p:sp>
      <p:sp>
        <p:nvSpPr>
          <p:cNvPr id="5" name="Title 1"/>
          <p:cNvSpPr>
            <a:spLocks noGrp="1"/>
          </p:cNvSpPr>
          <p:nvPr>
            <p:ph type="title"/>
          </p:nvPr>
        </p:nvSpPr>
        <p:spPr>
          <a:xfrm>
            <a:off x="0" y="0"/>
            <a:ext cx="9144000" cy="1143000"/>
          </a:xfrm>
        </p:spPr>
        <p:txBody>
          <a:bodyPr/>
          <a:lstStyle/>
          <a:p>
            <a:r>
              <a:rPr lang="en-US" altLang="en-US" sz="5900" dirty="0"/>
              <a:t>Time Series Forecasting</a:t>
            </a:r>
          </a:p>
        </p:txBody>
      </p:sp>
    </p:spTree>
    <p:extLst>
      <p:ext uri="{BB962C8B-B14F-4D97-AF65-F5344CB8AC3E}">
        <p14:creationId xmlns:p14="http://schemas.microsoft.com/office/powerpoint/2010/main" val="371013878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57200" y="1219200"/>
            <a:ext cx="8229600" cy="5638800"/>
          </a:xfrm>
        </p:spPr>
        <p:txBody>
          <a:bodyPr/>
          <a:lstStyle/>
          <a:p>
            <a:r>
              <a:rPr lang="en-US" altLang="en-US" dirty="0"/>
              <a:t>We’ll see how to fix that next class…</a:t>
            </a:r>
          </a:p>
          <a:p>
            <a:endParaRPr lang="en-US" altLang="en-US" dirty="0"/>
          </a:p>
        </p:txBody>
      </p:sp>
      <p:sp>
        <p:nvSpPr>
          <p:cNvPr id="5" name="Title 1"/>
          <p:cNvSpPr>
            <a:spLocks noGrp="1"/>
          </p:cNvSpPr>
          <p:nvPr>
            <p:ph type="title"/>
          </p:nvPr>
        </p:nvSpPr>
        <p:spPr>
          <a:xfrm>
            <a:off x="0" y="0"/>
            <a:ext cx="9144000" cy="1143000"/>
          </a:xfrm>
        </p:spPr>
        <p:txBody>
          <a:bodyPr/>
          <a:lstStyle/>
          <a:p>
            <a:r>
              <a:rPr lang="en-US" altLang="en-US" sz="5900" dirty="0"/>
              <a:t>Time Series Forecasting</a:t>
            </a:r>
          </a:p>
        </p:txBody>
      </p:sp>
    </p:spTree>
    <p:extLst>
      <p:ext uri="{BB962C8B-B14F-4D97-AF65-F5344CB8AC3E}">
        <p14:creationId xmlns:p14="http://schemas.microsoft.com/office/powerpoint/2010/main" val="28823096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799"/>
            <a:ext cx="3352800" cy="352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1295400" y="914400"/>
            <a:ext cx="7239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sz="6000" b="1" dirty="0">
                <a:solidFill>
                  <a:srgbClr val="FFFF00"/>
                </a:solidFill>
              </a:rPr>
              <a:t>     Questions?</a:t>
            </a:r>
          </a:p>
          <a:p>
            <a:pPr algn="ctr" eaLnBrk="1" hangingPunct="1"/>
            <a:endParaRPr lang="en-US" sz="6000" b="1" dirty="0">
              <a:solidFill>
                <a:srgbClr val="FFFF00"/>
              </a:solidFill>
            </a:endParaRPr>
          </a:p>
          <a:p>
            <a:pPr algn="ctr" eaLnBrk="1" hangingPunct="1"/>
            <a:endParaRPr lang="en-US" sz="6000" b="1" dirty="0">
              <a:solidFill>
                <a:srgbClr val="FFFF00"/>
              </a:solidFill>
            </a:endParaRPr>
          </a:p>
          <a:p>
            <a:pPr algn="ctr" eaLnBrk="1" hangingPunct="1"/>
            <a:endParaRPr lang="en-US" sz="2000" b="1" dirty="0">
              <a:solidFill>
                <a:srgbClr val="FFFF00"/>
              </a:solidFill>
            </a:endParaRPr>
          </a:p>
          <a:p>
            <a:pPr algn="ctr" eaLnBrk="1" hangingPunct="1"/>
            <a:endParaRPr lang="en-US" sz="6000" b="1" dirty="0">
              <a:solidFill>
                <a:srgbClr val="FFFF00"/>
              </a:solidFill>
            </a:endParaRPr>
          </a:p>
        </p:txBody>
      </p:sp>
      <p:sp>
        <p:nvSpPr>
          <p:cNvPr id="5" name="Rectangle 4">
            <a:extLst>
              <a:ext uri="{FF2B5EF4-FFF2-40B4-BE49-F238E27FC236}">
                <a16:creationId xmlns:a16="http://schemas.microsoft.com/office/drawing/2014/main" id="{5C65DAD8-2B70-47BF-9E35-BECCC2F7F2B6}"/>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11823248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0D47-95F6-479E-AEEE-4F6B7CC695A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6A081B7-193D-4302-878D-45628B88F80F}"/>
              </a:ext>
            </a:extLst>
          </p:cNvPr>
          <p:cNvSpPr>
            <a:spLocks noGrp="1"/>
          </p:cNvSpPr>
          <p:nvPr>
            <p:ph idx="1"/>
          </p:nvPr>
        </p:nvSpPr>
        <p:spPr>
          <a:xfrm>
            <a:off x="457200" y="1219200"/>
            <a:ext cx="8686800" cy="5638800"/>
          </a:xfrm>
        </p:spPr>
        <p:txBody>
          <a:bodyPr/>
          <a:lstStyle/>
          <a:p>
            <a:r>
              <a:rPr lang="en-US" dirty="0"/>
              <a:t>Today we studied:</a:t>
            </a:r>
          </a:p>
          <a:p>
            <a:r>
              <a:rPr lang="en-US" dirty="0"/>
              <a:t>	Review of Average, </a:t>
            </a:r>
          </a:p>
          <a:p>
            <a:pPr>
              <a:spcBef>
                <a:spcPts val="0"/>
              </a:spcBef>
            </a:pPr>
            <a:r>
              <a:rPr lang="en-US" dirty="0"/>
              <a:t>		Variability, MCG</a:t>
            </a:r>
          </a:p>
          <a:p>
            <a:pPr>
              <a:spcBef>
                <a:spcPts val="0"/>
              </a:spcBef>
              <a:spcAft>
                <a:spcPts val="0"/>
              </a:spcAft>
            </a:pPr>
            <a:r>
              <a:rPr lang="en-US" dirty="0">
                <a:effectLst/>
                <a:ea typeface="Calibri" panose="020F0502020204030204" pitchFamily="34" charset="0"/>
              </a:rPr>
              <a:t>	Correlation</a:t>
            </a:r>
          </a:p>
          <a:p>
            <a:pPr>
              <a:spcBef>
                <a:spcPts val="0"/>
              </a:spcBef>
              <a:spcAft>
                <a:spcPts val="0"/>
              </a:spcAft>
            </a:pPr>
            <a:r>
              <a:rPr lang="en-US" dirty="0">
                <a:ea typeface="Calibri" panose="020F0502020204030204" pitchFamily="34" charset="0"/>
              </a:rPr>
              <a:t>	</a:t>
            </a:r>
            <a:r>
              <a:rPr lang="en-US" dirty="0">
                <a:effectLst/>
                <a:ea typeface="Calibri" panose="020F0502020204030204" pitchFamily="34" charset="0"/>
              </a:rPr>
              <a:t>Regression</a:t>
            </a:r>
          </a:p>
          <a:p>
            <a:pPr>
              <a:spcBef>
                <a:spcPts val="0"/>
              </a:spcBef>
              <a:spcAft>
                <a:spcPts val="0"/>
              </a:spcAft>
            </a:pPr>
            <a:r>
              <a:rPr lang="en-US" dirty="0">
                <a:ea typeface="Calibri" panose="020F0502020204030204" pitchFamily="34" charset="0"/>
              </a:rPr>
              <a:t>	Time Series</a:t>
            </a:r>
            <a:endParaRPr lang="en-US" dirty="0">
              <a:effectLst/>
              <a:ea typeface="Calibri" panose="020F0502020204030204" pitchFamily="34" charset="0"/>
            </a:endParaRPr>
          </a:p>
          <a:p>
            <a:pPr>
              <a:spcBef>
                <a:spcPts val="0"/>
              </a:spcBef>
              <a:spcAft>
                <a:spcPts val="0"/>
              </a:spcAft>
            </a:pPr>
            <a:r>
              <a:rPr lang="en-US" dirty="0">
                <a:ea typeface="Calibri" panose="020F0502020204030204" pitchFamily="34" charset="0"/>
              </a:rPr>
              <a:t>	</a:t>
            </a:r>
            <a:endParaRPr lang="en-US" dirty="0">
              <a:effectLst/>
              <a:ea typeface="Calibri" panose="020F0502020204030204" pitchFamily="34" charset="0"/>
            </a:endParaRPr>
          </a:p>
        </p:txBody>
      </p:sp>
    </p:spTree>
    <p:extLst>
      <p:ext uri="{BB962C8B-B14F-4D97-AF65-F5344CB8AC3E}">
        <p14:creationId xmlns:p14="http://schemas.microsoft.com/office/powerpoint/2010/main" val="293317885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en-US" altLang="en-US"/>
              <a:t>You Survived!</a:t>
            </a:r>
          </a:p>
        </p:txBody>
      </p:sp>
      <p:pic>
        <p:nvPicPr>
          <p:cNvPr id="131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713"/>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7918A3DC-46DD-41B6-8D42-2511B719D8B8}"/>
              </a:ext>
            </a:extLst>
          </p:cNvPr>
          <p:cNvSpPr/>
          <p:nvPr/>
        </p:nvSpPr>
        <p:spPr>
          <a:xfrm>
            <a:off x="7362945" y="6611035"/>
            <a:ext cx="1798889" cy="323165"/>
          </a:xfrm>
          <a:prstGeom prst="rect">
            <a:avLst/>
          </a:prstGeom>
        </p:spPr>
        <p:txBody>
          <a:bodyPr wrap="none">
            <a:spAutoFit/>
          </a:bodyPr>
          <a:lstStyle/>
          <a:p>
            <a:pPr algn="r"/>
            <a:r>
              <a:rPr lang="en-US" altLang="en-US" sz="1500" dirty="0">
                <a:solidFill>
                  <a:srgbClr val="00B0F0"/>
                </a:solidFill>
              </a:rPr>
              <a:t>www.playbuzz.com</a:t>
            </a:r>
          </a:p>
        </p:txBody>
      </p:sp>
    </p:spTree>
    <p:extLst>
      <p:ext uri="{BB962C8B-B14F-4D97-AF65-F5344CB8AC3E}">
        <p14:creationId xmlns:p14="http://schemas.microsoft.com/office/powerpoint/2010/main" val="267459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2E3-CB5C-C534-3FFD-69670FC97F1E}"/>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01B0E766-B97B-C228-E08F-0AFD0BF087A5}"/>
              </a:ext>
            </a:extLst>
          </p:cNvPr>
          <p:cNvSpPr>
            <a:spLocks noGrp="1"/>
          </p:cNvSpPr>
          <p:nvPr>
            <p:ph idx="1"/>
          </p:nvPr>
        </p:nvSpPr>
        <p:spPr>
          <a:xfrm>
            <a:off x="457200" y="1219200"/>
            <a:ext cx="8686800" cy="5638800"/>
          </a:xfrm>
        </p:spPr>
        <p:txBody>
          <a:bodyPr/>
          <a:lstStyle/>
          <a:p>
            <a:r>
              <a:rPr lang="en-US" dirty="0"/>
              <a:t>Newer, better MCG: instead of the max use mean + 2se and use mean – 2se instead of the min </a:t>
            </a:r>
          </a:p>
        </p:txBody>
      </p:sp>
      <p:sp>
        <p:nvSpPr>
          <p:cNvPr id="6" name="TextBox 5">
            <a:extLst>
              <a:ext uri="{FF2B5EF4-FFF2-40B4-BE49-F238E27FC236}">
                <a16:creationId xmlns:a16="http://schemas.microsoft.com/office/drawing/2014/main" id="{D99D88AA-E834-7F6C-9761-45F6E59050D7}"/>
              </a:ext>
            </a:extLst>
          </p:cNvPr>
          <p:cNvSpPr txBox="1"/>
          <p:nvPr/>
        </p:nvSpPr>
        <p:spPr>
          <a:xfrm>
            <a:off x="5029200" y="3302853"/>
            <a:ext cx="3276600" cy="646331"/>
          </a:xfrm>
          <a:prstGeom prst="rect">
            <a:avLst/>
          </a:prstGeom>
          <a:noFill/>
        </p:spPr>
        <p:txBody>
          <a:bodyPr wrap="square">
            <a:spAutoFit/>
          </a:bodyPr>
          <a:lstStyle/>
          <a:p>
            <a:r>
              <a:rPr lang="en-US" dirty="0"/>
              <a:t>Now you can make the new and improved MCG!</a:t>
            </a:r>
          </a:p>
        </p:txBody>
      </p:sp>
      <p:grpSp>
        <p:nvGrpSpPr>
          <p:cNvPr id="11" name="Group 10">
            <a:extLst>
              <a:ext uri="{FF2B5EF4-FFF2-40B4-BE49-F238E27FC236}">
                <a16:creationId xmlns:a16="http://schemas.microsoft.com/office/drawing/2014/main" id="{A4D86574-D7CA-3BCD-1EDD-B7C906634D09}"/>
              </a:ext>
            </a:extLst>
          </p:cNvPr>
          <p:cNvGrpSpPr/>
          <p:nvPr/>
        </p:nvGrpSpPr>
        <p:grpSpPr>
          <a:xfrm>
            <a:off x="473869" y="3200400"/>
            <a:ext cx="4326731" cy="2743200"/>
            <a:chOff x="1359694" y="3200400"/>
            <a:chExt cx="4326731" cy="2743200"/>
          </a:xfrm>
        </p:grpSpPr>
        <p:grpSp>
          <p:nvGrpSpPr>
            <p:cNvPr id="10" name="Group 9">
              <a:extLst>
                <a:ext uri="{FF2B5EF4-FFF2-40B4-BE49-F238E27FC236}">
                  <a16:creationId xmlns:a16="http://schemas.microsoft.com/office/drawing/2014/main" id="{AD5F4C69-3D8B-201F-C6D2-564444B532B3}"/>
                </a:ext>
              </a:extLst>
            </p:cNvPr>
            <p:cNvGrpSpPr/>
            <p:nvPr/>
          </p:nvGrpSpPr>
          <p:grpSpPr>
            <a:xfrm>
              <a:off x="1828800" y="3200400"/>
              <a:ext cx="3857625" cy="2743200"/>
              <a:chOff x="3276600" y="3733800"/>
              <a:chExt cx="3857625" cy="2743200"/>
            </a:xfrm>
          </p:grpSpPr>
          <p:pic>
            <p:nvPicPr>
              <p:cNvPr id="8" name="Picture 7">
                <a:extLst>
                  <a:ext uri="{FF2B5EF4-FFF2-40B4-BE49-F238E27FC236}">
                    <a16:creationId xmlns:a16="http://schemas.microsoft.com/office/drawing/2014/main" id="{D68A4475-714B-0384-D78E-B68F9DF53624}"/>
                  </a:ext>
                </a:extLst>
              </p:cNvPr>
              <p:cNvPicPr>
                <a:picLocks noChangeAspect="1"/>
              </p:cNvPicPr>
              <p:nvPr/>
            </p:nvPicPr>
            <p:blipFill>
              <a:blip r:embed="rId2"/>
              <a:stretch>
                <a:fillRect/>
              </a:stretch>
            </p:blipFill>
            <p:spPr>
              <a:xfrm>
                <a:off x="3276600" y="3733800"/>
                <a:ext cx="3857625" cy="2743200"/>
              </a:xfrm>
              <a:prstGeom prst="rect">
                <a:avLst/>
              </a:prstGeom>
            </p:spPr>
          </p:pic>
          <p:sp>
            <p:nvSpPr>
              <p:cNvPr id="9" name="Oval 8">
                <a:extLst>
                  <a:ext uri="{FF2B5EF4-FFF2-40B4-BE49-F238E27FC236}">
                    <a16:creationId xmlns:a16="http://schemas.microsoft.com/office/drawing/2014/main" id="{52C71E14-3A52-8A2C-2B00-5CFF3F1DAC20}"/>
                  </a:ext>
                </a:extLst>
              </p:cNvPr>
              <p:cNvSpPr/>
              <p:nvPr/>
            </p:nvSpPr>
            <p:spPr>
              <a:xfrm>
                <a:off x="3352800" y="4400550"/>
                <a:ext cx="1219200" cy="2476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BD3BAF1-390A-52A5-C824-7DC5F301BCE2}"/>
                </a:ext>
              </a:extLst>
            </p:cNvPr>
            <p:cNvSpPr txBox="1"/>
            <p:nvPr/>
          </p:nvSpPr>
          <p:spPr>
            <a:xfrm>
              <a:off x="1359694" y="3783568"/>
              <a:ext cx="545306" cy="369332"/>
            </a:xfrm>
            <a:prstGeom prst="rect">
              <a:avLst/>
            </a:prstGeom>
            <a:noFill/>
          </p:spPr>
          <p:txBody>
            <a:bodyPr wrap="square">
              <a:spAutoFit/>
            </a:bodyPr>
            <a:lstStyle/>
            <a:p>
              <a:r>
                <a:rPr lang="en-US" b="1" dirty="0">
                  <a:solidFill>
                    <a:srgbClr val="FF0000"/>
                  </a:solidFill>
                </a:rPr>
                <a:t>se</a:t>
              </a:r>
            </a:p>
          </p:txBody>
        </p:sp>
      </p:grpSp>
      <p:pic>
        <p:nvPicPr>
          <p:cNvPr id="12" name="Picture 11">
            <a:extLst>
              <a:ext uri="{FF2B5EF4-FFF2-40B4-BE49-F238E27FC236}">
                <a16:creationId xmlns:a16="http://schemas.microsoft.com/office/drawing/2014/main" id="{CBFD6A87-20D1-9C13-8410-6B94F09491B0}"/>
              </a:ext>
            </a:extLst>
          </p:cNvPr>
          <p:cNvPicPr>
            <a:picLocks noChangeAspect="1"/>
          </p:cNvPicPr>
          <p:nvPr/>
        </p:nvPicPr>
        <p:blipFill>
          <a:blip r:embed="rId3"/>
          <a:stretch>
            <a:fillRect/>
          </a:stretch>
        </p:blipFill>
        <p:spPr>
          <a:xfrm>
            <a:off x="5105400" y="3987284"/>
            <a:ext cx="3390900" cy="1219200"/>
          </a:xfrm>
          <a:prstGeom prst="rect">
            <a:avLst/>
          </a:prstGeom>
        </p:spPr>
      </p:pic>
    </p:spTree>
    <p:extLst>
      <p:ext uri="{BB962C8B-B14F-4D97-AF65-F5344CB8AC3E}">
        <p14:creationId xmlns:p14="http://schemas.microsoft.com/office/powerpoint/2010/main" val="3731453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2E3-CB5C-C534-3FFD-69670FC97F1E}"/>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01B0E766-B97B-C228-E08F-0AFD0BF087A5}"/>
              </a:ext>
            </a:extLst>
          </p:cNvPr>
          <p:cNvSpPr>
            <a:spLocks noGrp="1"/>
          </p:cNvSpPr>
          <p:nvPr>
            <p:ph idx="1"/>
          </p:nvPr>
        </p:nvSpPr>
        <p:spPr/>
        <p:txBody>
          <a:bodyPr/>
          <a:lstStyle/>
          <a:p>
            <a:r>
              <a:rPr lang="en-US" dirty="0"/>
              <a:t>Notice how much BETTER the new MCG is vs the old one</a:t>
            </a:r>
          </a:p>
        </p:txBody>
      </p:sp>
      <p:pic>
        <p:nvPicPr>
          <p:cNvPr id="7" name="Picture 6">
            <a:extLst>
              <a:ext uri="{FF2B5EF4-FFF2-40B4-BE49-F238E27FC236}">
                <a16:creationId xmlns:a16="http://schemas.microsoft.com/office/drawing/2014/main" id="{434B9CC8-5B4A-3E6C-B8C1-D65383201203}"/>
              </a:ext>
            </a:extLst>
          </p:cNvPr>
          <p:cNvPicPr>
            <a:picLocks noChangeAspect="1"/>
          </p:cNvPicPr>
          <p:nvPr/>
        </p:nvPicPr>
        <p:blipFill>
          <a:blip r:embed="rId2"/>
          <a:stretch>
            <a:fillRect/>
          </a:stretch>
        </p:blipFill>
        <p:spPr>
          <a:xfrm>
            <a:off x="4572000" y="2667000"/>
            <a:ext cx="4572000" cy="2743200"/>
          </a:xfrm>
          <a:prstGeom prst="rect">
            <a:avLst/>
          </a:prstGeom>
        </p:spPr>
      </p:pic>
      <p:pic>
        <p:nvPicPr>
          <p:cNvPr id="10" name="Picture 9">
            <a:extLst>
              <a:ext uri="{FF2B5EF4-FFF2-40B4-BE49-F238E27FC236}">
                <a16:creationId xmlns:a16="http://schemas.microsoft.com/office/drawing/2014/main" id="{C13B1B58-0F8B-8435-63C6-23F822D8D71F}"/>
              </a:ext>
            </a:extLst>
          </p:cNvPr>
          <p:cNvPicPr>
            <a:picLocks noChangeAspect="1"/>
          </p:cNvPicPr>
          <p:nvPr/>
        </p:nvPicPr>
        <p:blipFill>
          <a:blip r:embed="rId3"/>
          <a:stretch>
            <a:fillRect/>
          </a:stretch>
        </p:blipFill>
        <p:spPr>
          <a:xfrm>
            <a:off x="0" y="2667000"/>
            <a:ext cx="4572000" cy="2743200"/>
          </a:xfrm>
          <a:prstGeom prst="rect">
            <a:avLst/>
          </a:prstGeom>
        </p:spPr>
      </p:pic>
    </p:spTree>
    <p:extLst>
      <p:ext uri="{BB962C8B-B14F-4D97-AF65-F5344CB8AC3E}">
        <p14:creationId xmlns:p14="http://schemas.microsoft.com/office/powerpoint/2010/main" val="365906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686800" cy="5638800"/>
          </a:xfrm>
        </p:spPr>
        <p:txBody>
          <a:bodyPr/>
          <a:lstStyle/>
          <a:p>
            <a:r>
              <a:rPr lang="en-US" dirty="0"/>
              <a:t>Today we will be going over:</a:t>
            </a:r>
          </a:p>
          <a:p>
            <a:r>
              <a:rPr lang="en-US" sz="3500" dirty="0">
                <a:effectLst/>
                <a:ea typeface="Calibri" panose="020F0502020204030204" pitchFamily="34" charset="0"/>
              </a:rPr>
              <a:t>Review of </a:t>
            </a:r>
            <a:r>
              <a:rPr lang="en-US" sz="3500" dirty="0">
                <a:ea typeface="Calibri" panose="020F0502020204030204" pitchFamily="34" charset="0"/>
              </a:rPr>
              <a:t>descriptive statistics: </a:t>
            </a:r>
          </a:p>
          <a:p>
            <a:pPr marL="457200" lvl="1" indent="0">
              <a:spcBef>
                <a:spcPts val="0"/>
              </a:spcBef>
              <a:spcAft>
                <a:spcPts val="0"/>
              </a:spcAft>
              <a:buNone/>
            </a:pPr>
            <a:r>
              <a:rPr lang="en-US" sz="3500" dirty="0">
                <a:ea typeface="Calibri" panose="020F0502020204030204" pitchFamily="34" charset="0"/>
              </a:rPr>
              <a:t>	averages, variability, MCG</a:t>
            </a:r>
            <a:endParaRPr lang="en-US" sz="3500" dirty="0">
              <a:effectLst/>
              <a:ea typeface="Calibri" panose="020F0502020204030204" pitchFamily="34" charset="0"/>
            </a:endParaRPr>
          </a:p>
          <a:p>
            <a:r>
              <a:rPr lang="en-US" sz="3500" dirty="0">
                <a:ea typeface="Calibri" panose="020F0502020204030204" pitchFamily="34" charset="0"/>
              </a:rPr>
              <a:t>New: </a:t>
            </a:r>
            <a:r>
              <a:rPr lang="en-US" sz="3600" dirty="0"/>
              <a:t>Relationships between variables:</a:t>
            </a:r>
          </a:p>
          <a:p>
            <a:pPr>
              <a:spcBef>
                <a:spcPts val="0"/>
              </a:spcBef>
            </a:pPr>
            <a:r>
              <a:rPr lang="en-US" sz="3600" dirty="0"/>
              <a:t>			Covariance </a:t>
            </a:r>
          </a:p>
          <a:p>
            <a:pPr>
              <a:spcBef>
                <a:spcPts val="0"/>
              </a:spcBef>
            </a:pPr>
            <a:r>
              <a:rPr lang="en-US" sz="3600" dirty="0"/>
              <a:t>			Correlation</a:t>
            </a:r>
          </a:p>
          <a:p>
            <a:pPr>
              <a:spcBef>
                <a:spcPts val="0"/>
              </a:spcBef>
            </a:pPr>
            <a:r>
              <a:rPr lang="en-US" sz="3600" dirty="0"/>
              <a:t>			RSQ</a:t>
            </a:r>
          </a:p>
          <a:p>
            <a:pPr>
              <a:spcBef>
                <a:spcPts val="0"/>
              </a:spcBef>
            </a:pPr>
            <a:r>
              <a:rPr lang="en-US" sz="3600" dirty="0"/>
              <a:t>  		Regression</a:t>
            </a:r>
          </a:p>
          <a:p>
            <a:pPr>
              <a:spcBef>
                <a:spcPts val="0"/>
              </a:spcBef>
            </a:pPr>
            <a:r>
              <a:rPr lang="en-US" sz="3600" dirty="0"/>
              <a:t>		Time Series</a:t>
            </a:r>
          </a:p>
          <a:p>
            <a:pPr marL="457200" lvl="1" indent="0">
              <a:spcBef>
                <a:spcPts val="0"/>
              </a:spcBef>
              <a:spcAft>
                <a:spcPts val="0"/>
              </a:spcAft>
              <a:buNone/>
            </a:pPr>
            <a:r>
              <a:rPr lang="en-US" sz="3500" dirty="0">
                <a:ea typeface="Calibri" panose="020F0502020204030204" pitchFamily="34" charset="0"/>
              </a:rPr>
              <a:t>  </a:t>
            </a:r>
            <a:endParaRPr lang="en-US" sz="3500" dirty="0">
              <a:effectLst/>
              <a:ea typeface="Calibri" panose="020F0502020204030204" pitchFamily="34" charset="0"/>
            </a:endParaRPr>
          </a:p>
        </p:txBody>
      </p:sp>
    </p:spTree>
    <p:extLst>
      <p:ext uri="{BB962C8B-B14F-4D97-AF65-F5344CB8AC3E}">
        <p14:creationId xmlns:p14="http://schemas.microsoft.com/office/powerpoint/2010/main" val="148408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2E3-CB5C-C534-3FFD-69670FC97F1E}"/>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01B0E766-B97B-C228-E08F-0AFD0BF087A5}"/>
              </a:ext>
            </a:extLst>
          </p:cNvPr>
          <p:cNvSpPr>
            <a:spLocks noGrp="1"/>
          </p:cNvSpPr>
          <p:nvPr>
            <p:ph idx="1"/>
          </p:nvPr>
        </p:nvSpPr>
        <p:spPr/>
        <p:txBody>
          <a:bodyPr/>
          <a:lstStyle/>
          <a:p>
            <a:r>
              <a:rPr lang="en-US" dirty="0"/>
              <a:t>Notice how much BETTER the new MCG is vs the old one</a:t>
            </a:r>
          </a:p>
          <a:p>
            <a:endParaRPr lang="en-US" dirty="0"/>
          </a:p>
          <a:p>
            <a:endParaRPr lang="en-US" dirty="0"/>
          </a:p>
          <a:p>
            <a:endParaRPr lang="en-US" dirty="0"/>
          </a:p>
          <a:p>
            <a:endParaRPr lang="en-US" dirty="0"/>
          </a:p>
          <a:p>
            <a:r>
              <a:rPr lang="en-US" dirty="0"/>
              <a:t>Please use this new version on </a:t>
            </a:r>
            <a:r>
              <a:rPr lang="en-US"/>
              <a:t>your Problems!</a:t>
            </a:r>
            <a:endParaRPr lang="en-US" dirty="0"/>
          </a:p>
          <a:p>
            <a:endParaRPr lang="en-US" dirty="0"/>
          </a:p>
        </p:txBody>
      </p:sp>
      <p:pic>
        <p:nvPicPr>
          <p:cNvPr id="7" name="Picture 6">
            <a:extLst>
              <a:ext uri="{FF2B5EF4-FFF2-40B4-BE49-F238E27FC236}">
                <a16:creationId xmlns:a16="http://schemas.microsoft.com/office/drawing/2014/main" id="{434B9CC8-5B4A-3E6C-B8C1-D65383201203}"/>
              </a:ext>
            </a:extLst>
          </p:cNvPr>
          <p:cNvPicPr>
            <a:picLocks noChangeAspect="1"/>
          </p:cNvPicPr>
          <p:nvPr/>
        </p:nvPicPr>
        <p:blipFill>
          <a:blip r:embed="rId2"/>
          <a:stretch>
            <a:fillRect/>
          </a:stretch>
        </p:blipFill>
        <p:spPr>
          <a:xfrm>
            <a:off x="4572000" y="2667000"/>
            <a:ext cx="4572000" cy="2743200"/>
          </a:xfrm>
          <a:prstGeom prst="rect">
            <a:avLst/>
          </a:prstGeom>
        </p:spPr>
      </p:pic>
      <p:pic>
        <p:nvPicPr>
          <p:cNvPr id="10" name="Picture 9">
            <a:extLst>
              <a:ext uri="{FF2B5EF4-FFF2-40B4-BE49-F238E27FC236}">
                <a16:creationId xmlns:a16="http://schemas.microsoft.com/office/drawing/2014/main" id="{C13B1B58-0F8B-8435-63C6-23F822D8D71F}"/>
              </a:ext>
            </a:extLst>
          </p:cNvPr>
          <p:cNvPicPr>
            <a:picLocks noChangeAspect="1"/>
          </p:cNvPicPr>
          <p:nvPr/>
        </p:nvPicPr>
        <p:blipFill>
          <a:blip r:embed="rId3"/>
          <a:stretch>
            <a:fillRect/>
          </a:stretch>
        </p:blipFill>
        <p:spPr>
          <a:xfrm>
            <a:off x="0" y="2667000"/>
            <a:ext cx="4572000" cy="2743200"/>
          </a:xfrm>
          <a:prstGeom prst="rect">
            <a:avLst/>
          </a:prstGeom>
        </p:spPr>
      </p:pic>
    </p:spTree>
    <p:extLst>
      <p:ext uri="{BB962C8B-B14F-4D97-AF65-F5344CB8AC3E}">
        <p14:creationId xmlns:p14="http://schemas.microsoft.com/office/powerpoint/2010/main" val="1336854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4E79AC18-76CA-4DA9-B422-47F9311C3042}"/>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92003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0"/>
            <a:ext cx="9144000" cy="1143000"/>
          </a:xfrm>
        </p:spPr>
        <p:txBody>
          <a:bodyPr/>
          <a:lstStyle/>
          <a:p>
            <a:r>
              <a:rPr lang="en-US" sz="5700" dirty="0"/>
              <a:t>Computers and Statistics</a:t>
            </a:r>
          </a:p>
        </p:txBody>
      </p:sp>
      <p:sp>
        <p:nvSpPr>
          <p:cNvPr id="12" name="Content Placeholder 4"/>
          <p:cNvSpPr>
            <a:spLocks noGrp="1"/>
          </p:cNvSpPr>
          <p:nvPr>
            <p:ph idx="1"/>
          </p:nvPr>
        </p:nvSpPr>
        <p:spPr>
          <a:xfrm>
            <a:off x="457200" y="1219200"/>
            <a:ext cx="8229600" cy="5638800"/>
          </a:xfrm>
        </p:spPr>
        <p:txBody>
          <a:bodyPr/>
          <a:lstStyle/>
          <a:p>
            <a:r>
              <a:rPr lang="en-US" altLang="en-US" dirty="0">
                <a:latin typeface="Comic Sans MS" pitchFamily="66" charset="0"/>
              </a:rPr>
              <a:t>During the time when you had to do all calculations by hand, most statistical calculations had “calculator” formulas which were designed to make calculations easier</a:t>
            </a:r>
          </a:p>
          <a:p>
            <a:endParaRPr lang="en-US" dirty="0"/>
          </a:p>
        </p:txBody>
      </p:sp>
    </p:spTree>
    <p:extLst>
      <p:ext uri="{BB962C8B-B14F-4D97-AF65-F5344CB8AC3E}">
        <p14:creationId xmlns:p14="http://schemas.microsoft.com/office/powerpoint/2010/main" val="2420488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0"/>
            <a:ext cx="9144000" cy="1143000"/>
          </a:xfrm>
        </p:spPr>
        <p:txBody>
          <a:bodyPr/>
          <a:lstStyle/>
          <a:p>
            <a:r>
              <a:rPr lang="en-US" sz="5700" dirty="0"/>
              <a:t>Computers and Statistics</a:t>
            </a:r>
          </a:p>
        </p:txBody>
      </p:sp>
      <p:sp>
        <p:nvSpPr>
          <p:cNvPr id="12" name="Content Placeholder 4"/>
          <p:cNvSpPr>
            <a:spLocks noGrp="1"/>
          </p:cNvSpPr>
          <p:nvPr>
            <p:ph idx="1"/>
          </p:nvPr>
        </p:nvSpPr>
        <p:spPr>
          <a:xfrm>
            <a:off x="457200" y="1219200"/>
            <a:ext cx="8229600" cy="5638800"/>
          </a:xfrm>
        </p:spPr>
        <p:txBody>
          <a:bodyPr/>
          <a:lstStyle/>
          <a:p>
            <a:r>
              <a:rPr lang="en-US" altLang="en-US" dirty="0">
                <a:latin typeface="Comic Sans MS" pitchFamily="66" charset="0"/>
              </a:rPr>
              <a:t>Definition formula for a sample variance:</a:t>
            </a:r>
          </a:p>
          <a:p>
            <a:pPr>
              <a:spcBef>
                <a:spcPts val="0"/>
              </a:spcBef>
            </a:pPr>
            <a:r>
              <a:rPr lang="en-US" altLang="en-US" sz="3000" dirty="0">
                <a:latin typeface="Comic Sans MS" pitchFamily="66" charset="0"/>
              </a:rPr>
              <a:t>         n</a:t>
            </a:r>
          </a:p>
          <a:p>
            <a:pPr>
              <a:spcBef>
                <a:spcPts val="0"/>
              </a:spcBef>
            </a:pPr>
            <a:r>
              <a:rPr lang="en-US" dirty="0">
                <a:ea typeface="Calibri" panose="020F0502020204030204" pitchFamily="34" charset="0"/>
              </a:rPr>
              <a:t>s</a:t>
            </a:r>
            <a:r>
              <a:rPr lang="en-US" baseline="30000" dirty="0">
                <a:ea typeface="Calibri" panose="020F0502020204030204" pitchFamily="34" charset="0"/>
              </a:rPr>
              <a:t>2</a:t>
            </a:r>
            <a:r>
              <a:rPr lang="en-US" dirty="0">
                <a:ea typeface="Calibri" panose="020F0502020204030204" pitchFamily="34" charset="0"/>
              </a:rPr>
              <a:t> = </a:t>
            </a:r>
            <a:r>
              <a:rPr lang="en-US" altLang="en-US" dirty="0">
                <a:latin typeface="Comic Sans MS" pitchFamily="66" charset="0"/>
              </a:rPr>
              <a:t>∑ (x</a:t>
            </a:r>
            <a:r>
              <a:rPr lang="en-US" altLang="en-US" baseline="-25000" dirty="0">
                <a:latin typeface="Comic Sans MS" pitchFamily="66" charset="0"/>
              </a:rPr>
              <a:t>i</a:t>
            </a:r>
            <a:r>
              <a:rPr lang="en-US" altLang="en-US" dirty="0">
                <a:latin typeface="Comic Sans MS" pitchFamily="66" charset="0"/>
              </a:rPr>
              <a:t> – </a:t>
            </a:r>
            <a:r>
              <a:rPr lang="en-US" altLang="en-US" dirty="0">
                <a:latin typeface="Arial" panose="020B0604020202020204" pitchFamily="34" charset="0"/>
                <a:cs typeface="Arial" panose="020B0604020202020204" pitchFamily="34" charset="0"/>
              </a:rPr>
              <a:t>͞</a:t>
            </a:r>
            <a:r>
              <a:rPr lang="en-US" altLang="en-US" dirty="0">
                <a:cs typeface="Arial" panose="020B0604020202020204" pitchFamily="34" charset="0"/>
              </a:rPr>
              <a:t>x</a:t>
            </a:r>
            <a:r>
              <a:rPr lang="en-US" altLang="en-US" dirty="0">
                <a:latin typeface="Comic Sans MS" pitchFamily="66" charset="0"/>
              </a:rPr>
              <a:t>)</a:t>
            </a:r>
            <a:r>
              <a:rPr lang="en-US" altLang="en-US" baseline="30000" dirty="0">
                <a:latin typeface="Comic Sans MS" pitchFamily="66" charset="0"/>
              </a:rPr>
              <a:t>2</a:t>
            </a:r>
            <a:r>
              <a:rPr lang="en-US" altLang="en-US" dirty="0">
                <a:latin typeface="Comic Sans MS" pitchFamily="66" charset="0"/>
              </a:rPr>
              <a:t>/(n-1)</a:t>
            </a:r>
          </a:p>
          <a:p>
            <a:pPr>
              <a:spcBef>
                <a:spcPts val="0"/>
              </a:spcBef>
            </a:pPr>
            <a:r>
              <a:rPr lang="en-US" altLang="en-US" sz="3000" dirty="0">
                <a:latin typeface="Comic Sans MS" pitchFamily="66" charset="0"/>
              </a:rPr>
              <a:t>       </a:t>
            </a:r>
            <a:r>
              <a:rPr lang="en-US" altLang="en-US" sz="3000" dirty="0" err="1">
                <a:latin typeface="Comic Sans MS" pitchFamily="66" charset="0"/>
              </a:rPr>
              <a:t>i</a:t>
            </a:r>
            <a:r>
              <a:rPr lang="en-US" altLang="en-US" sz="3000" dirty="0">
                <a:latin typeface="Comic Sans MS" pitchFamily="66" charset="0"/>
              </a:rPr>
              <a:t>=1</a:t>
            </a:r>
          </a:p>
          <a:p>
            <a:r>
              <a:rPr lang="en-US" dirty="0"/>
              <a:t>Calculator formula:</a:t>
            </a:r>
          </a:p>
          <a:p>
            <a:pPr>
              <a:spcBef>
                <a:spcPts val="0"/>
              </a:spcBef>
            </a:pPr>
            <a:r>
              <a:rPr lang="en-US" altLang="en-US" sz="3000" dirty="0">
                <a:latin typeface="Comic Sans MS" pitchFamily="66" charset="0"/>
              </a:rPr>
              <a:t>          n            </a:t>
            </a:r>
            <a:r>
              <a:rPr lang="en-US" altLang="en-US" sz="3000" dirty="0" err="1">
                <a:latin typeface="Comic Sans MS" pitchFamily="66" charset="0"/>
              </a:rPr>
              <a:t>n</a:t>
            </a:r>
            <a:endParaRPr lang="en-US" altLang="en-US" sz="3000" dirty="0">
              <a:latin typeface="Comic Sans MS" pitchFamily="66" charset="0"/>
            </a:endParaRPr>
          </a:p>
          <a:p>
            <a:pPr>
              <a:spcBef>
                <a:spcPts val="0"/>
              </a:spcBef>
            </a:pPr>
            <a:r>
              <a:rPr lang="en-US" dirty="0">
                <a:ea typeface="Calibri" panose="020F0502020204030204" pitchFamily="34" charset="0"/>
              </a:rPr>
              <a:t>s</a:t>
            </a:r>
            <a:r>
              <a:rPr lang="en-US" baseline="30000" dirty="0">
                <a:ea typeface="Calibri" panose="020F0502020204030204" pitchFamily="34" charset="0"/>
              </a:rPr>
              <a:t>2</a:t>
            </a:r>
            <a:r>
              <a:rPr lang="en-US" dirty="0">
                <a:ea typeface="Calibri" panose="020F0502020204030204" pitchFamily="34" charset="0"/>
              </a:rPr>
              <a:t> = (</a:t>
            </a:r>
            <a:r>
              <a:rPr lang="en-US" altLang="en-US" dirty="0">
                <a:latin typeface="Comic Sans MS" pitchFamily="66" charset="0"/>
              </a:rPr>
              <a:t>∑(x</a:t>
            </a:r>
            <a:r>
              <a:rPr lang="en-US" altLang="en-US" baseline="-25000" dirty="0">
                <a:latin typeface="Comic Sans MS" pitchFamily="66" charset="0"/>
              </a:rPr>
              <a:t>i</a:t>
            </a:r>
            <a:r>
              <a:rPr lang="en-US" altLang="en-US" baseline="30000" dirty="0">
                <a:latin typeface="Comic Sans MS" pitchFamily="66" charset="0"/>
              </a:rPr>
              <a:t>2</a:t>
            </a:r>
            <a:r>
              <a:rPr lang="en-US" altLang="en-US" dirty="0">
                <a:latin typeface="Comic Sans MS" pitchFamily="66" charset="0"/>
              </a:rPr>
              <a:t>)</a:t>
            </a:r>
            <a:r>
              <a:rPr lang="en-US" altLang="en-US" baseline="30000" dirty="0">
                <a:latin typeface="Comic Sans MS" pitchFamily="66" charset="0"/>
              </a:rPr>
              <a:t> </a:t>
            </a:r>
            <a:r>
              <a:rPr lang="en-US" altLang="en-US" dirty="0">
                <a:latin typeface="Comic Sans MS" pitchFamily="66" charset="0"/>
              </a:rPr>
              <a:t>- (∑x</a:t>
            </a:r>
            <a:r>
              <a:rPr lang="en-US" altLang="en-US" baseline="-25000" dirty="0">
                <a:latin typeface="Comic Sans MS" pitchFamily="66" charset="0"/>
              </a:rPr>
              <a:t>i</a:t>
            </a:r>
            <a:r>
              <a:rPr lang="en-US" altLang="en-US" dirty="0">
                <a:latin typeface="Comic Sans MS" pitchFamily="66" charset="0"/>
              </a:rPr>
              <a:t>)</a:t>
            </a:r>
            <a:r>
              <a:rPr lang="en-US" altLang="en-US" baseline="30000" dirty="0">
                <a:latin typeface="Comic Sans MS" pitchFamily="66" charset="0"/>
              </a:rPr>
              <a:t>2</a:t>
            </a:r>
            <a:r>
              <a:rPr lang="en-US" altLang="en-US" dirty="0">
                <a:latin typeface="Comic Sans MS" pitchFamily="66" charset="0"/>
              </a:rPr>
              <a:t>/n)/(n-1)</a:t>
            </a:r>
          </a:p>
          <a:p>
            <a:pPr>
              <a:spcBef>
                <a:spcPts val="0"/>
              </a:spcBef>
            </a:pPr>
            <a:r>
              <a:rPr lang="en-US" altLang="en-US" sz="3000" dirty="0">
                <a:latin typeface="Comic Sans MS" pitchFamily="66" charset="0"/>
              </a:rPr>
              <a:t>        </a:t>
            </a:r>
            <a:r>
              <a:rPr lang="en-US" altLang="en-US" sz="3000" dirty="0" err="1">
                <a:latin typeface="Comic Sans MS" pitchFamily="66" charset="0"/>
              </a:rPr>
              <a:t>i</a:t>
            </a:r>
            <a:r>
              <a:rPr lang="en-US" altLang="en-US" sz="3000" dirty="0">
                <a:latin typeface="Comic Sans MS" pitchFamily="66" charset="0"/>
              </a:rPr>
              <a:t>=1          </a:t>
            </a:r>
            <a:r>
              <a:rPr lang="en-US" altLang="en-US" sz="3000" dirty="0" err="1">
                <a:latin typeface="Comic Sans MS" pitchFamily="66" charset="0"/>
              </a:rPr>
              <a:t>i</a:t>
            </a:r>
            <a:r>
              <a:rPr lang="en-US" altLang="en-US" sz="3000" dirty="0">
                <a:latin typeface="Comic Sans MS" pitchFamily="66" charset="0"/>
              </a:rPr>
              <a:t>=1</a:t>
            </a:r>
          </a:p>
          <a:p>
            <a:endParaRPr lang="en-US" dirty="0"/>
          </a:p>
        </p:txBody>
      </p:sp>
    </p:spTree>
    <p:extLst>
      <p:ext uri="{BB962C8B-B14F-4D97-AF65-F5344CB8AC3E}">
        <p14:creationId xmlns:p14="http://schemas.microsoft.com/office/powerpoint/2010/main" val="3972349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0"/>
            <a:ext cx="9144000" cy="1143000"/>
          </a:xfrm>
        </p:spPr>
        <p:txBody>
          <a:bodyPr/>
          <a:lstStyle/>
          <a:p>
            <a:r>
              <a:rPr lang="en-US" sz="5700" dirty="0"/>
              <a:t>Computers and Statistics</a:t>
            </a:r>
          </a:p>
        </p:txBody>
      </p:sp>
      <p:sp>
        <p:nvSpPr>
          <p:cNvPr id="12" name="Content Placeholder 4"/>
          <p:cNvSpPr>
            <a:spLocks noGrp="1"/>
          </p:cNvSpPr>
          <p:nvPr>
            <p:ph idx="1"/>
          </p:nvPr>
        </p:nvSpPr>
        <p:spPr>
          <a:xfrm>
            <a:off x="457200" y="1219200"/>
            <a:ext cx="8229600" cy="5638800"/>
          </a:xfrm>
        </p:spPr>
        <p:txBody>
          <a:bodyPr/>
          <a:lstStyle/>
          <a:p>
            <a:r>
              <a:rPr lang="en-US" altLang="en-US" dirty="0">
                <a:latin typeface="Comic Sans MS" pitchFamily="66" charset="0"/>
              </a:rPr>
              <a:t>It seemed obvious to early PC statistical software developers that the calculator formulas were no longer needed – PCs were fast enough they could easily calculate the definition formulas quickly!</a:t>
            </a:r>
            <a:endParaRPr lang="en-US" altLang="en-US" sz="3000" dirty="0">
              <a:latin typeface="Comic Sans MS" pitchFamily="66" charset="0"/>
            </a:endParaRPr>
          </a:p>
          <a:p>
            <a:endParaRPr lang="en-US" dirty="0"/>
          </a:p>
        </p:txBody>
      </p:sp>
    </p:spTree>
    <p:extLst>
      <p:ext uri="{BB962C8B-B14F-4D97-AF65-F5344CB8AC3E}">
        <p14:creationId xmlns:p14="http://schemas.microsoft.com/office/powerpoint/2010/main" val="2859159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0"/>
            <a:ext cx="9144000" cy="1143000"/>
          </a:xfrm>
        </p:spPr>
        <p:txBody>
          <a:bodyPr/>
          <a:lstStyle/>
          <a:p>
            <a:r>
              <a:rPr lang="en-US" sz="5700" dirty="0"/>
              <a:t>Computers and Statistics</a:t>
            </a:r>
          </a:p>
        </p:txBody>
      </p:sp>
      <p:sp>
        <p:nvSpPr>
          <p:cNvPr id="12" name="Content Placeholder 4"/>
          <p:cNvSpPr>
            <a:spLocks noGrp="1"/>
          </p:cNvSpPr>
          <p:nvPr>
            <p:ph idx="1"/>
          </p:nvPr>
        </p:nvSpPr>
        <p:spPr>
          <a:xfrm>
            <a:off x="457200" y="1219200"/>
            <a:ext cx="8229600" cy="5638800"/>
          </a:xfrm>
        </p:spPr>
        <p:txBody>
          <a:bodyPr/>
          <a:lstStyle/>
          <a:p>
            <a:r>
              <a:rPr lang="en-US" altLang="en-US" dirty="0">
                <a:latin typeface="Comic Sans MS" pitchFamily="66" charset="0"/>
              </a:rPr>
              <a:t>But…</a:t>
            </a:r>
          </a:p>
          <a:p>
            <a:pPr>
              <a:spcBef>
                <a:spcPts val="0"/>
              </a:spcBef>
            </a:pPr>
            <a:r>
              <a:rPr lang="en-US" altLang="en-US" sz="3000" dirty="0">
                <a:latin typeface="Comic Sans MS" pitchFamily="66" charset="0"/>
              </a:rPr>
              <a:t>         n</a:t>
            </a:r>
          </a:p>
          <a:p>
            <a:pPr>
              <a:spcBef>
                <a:spcPts val="0"/>
              </a:spcBef>
            </a:pPr>
            <a:r>
              <a:rPr lang="en-US" dirty="0">
                <a:ea typeface="Calibri" panose="020F0502020204030204" pitchFamily="34" charset="0"/>
              </a:rPr>
              <a:t>s</a:t>
            </a:r>
            <a:r>
              <a:rPr lang="en-US" baseline="30000" dirty="0">
                <a:ea typeface="Calibri" panose="020F0502020204030204" pitchFamily="34" charset="0"/>
              </a:rPr>
              <a:t>2</a:t>
            </a:r>
            <a:r>
              <a:rPr lang="en-US" dirty="0">
                <a:ea typeface="Calibri" panose="020F0502020204030204" pitchFamily="34" charset="0"/>
              </a:rPr>
              <a:t> = </a:t>
            </a:r>
            <a:r>
              <a:rPr lang="en-US" altLang="en-US" dirty="0">
                <a:latin typeface="Comic Sans MS" pitchFamily="66" charset="0"/>
              </a:rPr>
              <a:t>∑ (x</a:t>
            </a:r>
            <a:r>
              <a:rPr lang="en-US" altLang="en-US" baseline="-25000" dirty="0">
                <a:latin typeface="Comic Sans MS" pitchFamily="66" charset="0"/>
              </a:rPr>
              <a:t>i</a:t>
            </a:r>
            <a:r>
              <a:rPr lang="en-US" altLang="en-US" dirty="0">
                <a:latin typeface="Comic Sans MS" pitchFamily="66" charset="0"/>
              </a:rPr>
              <a:t> – </a:t>
            </a:r>
            <a:r>
              <a:rPr lang="en-US" altLang="en-US" dirty="0">
                <a:latin typeface="Arial" panose="020B0604020202020204" pitchFamily="34" charset="0"/>
                <a:cs typeface="Arial" panose="020B0604020202020204" pitchFamily="34" charset="0"/>
              </a:rPr>
              <a:t>͞</a:t>
            </a:r>
            <a:r>
              <a:rPr lang="en-US" altLang="en-US" dirty="0">
                <a:cs typeface="Arial" panose="020B0604020202020204" pitchFamily="34" charset="0"/>
              </a:rPr>
              <a:t>x</a:t>
            </a:r>
            <a:r>
              <a:rPr lang="en-US" altLang="en-US" dirty="0">
                <a:latin typeface="Comic Sans MS" pitchFamily="66" charset="0"/>
              </a:rPr>
              <a:t>)</a:t>
            </a:r>
            <a:r>
              <a:rPr lang="en-US" altLang="en-US" baseline="30000" dirty="0">
                <a:latin typeface="Comic Sans MS" pitchFamily="66" charset="0"/>
              </a:rPr>
              <a:t>2</a:t>
            </a:r>
            <a:r>
              <a:rPr lang="en-US" altLang="en-US" dirty="0">
                <a:latin typeface="Comic Sans MS" pitchFamily="66" charset="0"/>
              </a:rPr>
              <a:t>/(n-1)</a:t>
            </a:r>
          </a:p>
          <a:p>
            <a:pPr>
              <a:spcBef>
                <a:spcPts val="0"/>
              </a:spcBef>
            </a:pPr>
            <a:r>
              <a:rPr lang="en-US" altLang="en-US" sz="3000" dirty="0">
                <a:latin typeface="Comic Sans MS" pitchFamily="66" charset="0"/>
              </a:rPr>
              <a:t>       </a:t>
            </a:r>
            <a:r>
              <a:rPr lang="en-US" altLang="en-US" sz="3000" dirty="0" err="1">
                <a:latin typeface="Comic Sans MS" pitchFamily="66" charset="0"/>
              </a:rPr>
              <a:t>i</a:t>
            </a:r>
            <a:r>
              <a:rPr lang="en-US" altLang="en-US" sz="3000" dirty="0">
                <a:latin typeface="Comic Sans MS" pitchFamily="66" charset="0"/>
              </a:rPr>
              <a:t>=1</a:t>
            </a:r>
          </a:p>
          <a:p>
            <a:r>
              <a:rPr lang="en-US" altLang="en-US" dirty="0">
                <a:latin typeface="Comic Sans MS" pitchFamily="66" charset="0"/>
              </a:rPr>
              <a:t>this formula accumulates any rounding errors</a:t>
            </a:r>
          </a:p>
          <a:p>
            <a:endParaRPr lang="en-US" dirty="0"/>
          </a:p>
        </p:txBody>
      </p:sp>
    </p:spTree>
    <p:extLst>
      <p:ext uri="{BB962C8B-B14F-4D97-AF65-F5344CB8AC3E}">
        <p14:creationId xmlns:p14="http://schemas.microsoft.com/office/powerpoint/2010/main" val="2096041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0"/>
            <a:ext cx="9144000" cy="1143000"/>
          </a:xfrm>
        </p:spPr>
        <p:txBody>
          <a:bodyPr/>
          <a:lstStyle/>
          <a:p>
            <a:r>
              <a:rPr lang="en-US" sz="5700" dirty="0"/>
              <a:t>Computers and Statistics</a:t>
            </a:r>
          </a:p>
        </p:txBody>
      </p:sp>
      <p:sp>
        <p:nvSpPr>
          <p:cNvPr id="12" name="Content Placeholder 4"/>
          <p:cNvSpPr>
            <a:spLocks noGrp="1"/>
          </p:cNvSpPr>
          <p:nvPr>
            <p:ph idx="1"/>
          </p:nvPr>
        </p:nvSpPr>
        <p:spPr>
          <a:xfrm>
            <a:off x="457200" y="1219200"/>
            <a:ext cx="8229600" cy="5638800"/>
          </a:xfrm>
        </p:spPr>
        <p:txBody>
          <a:bodyPr/>
          <a:lstStyle/>
          <a:p>
            <a:r>
              <a:rPr lang="en-US" altLang="en-US" dirty="0">
                <a:latin typeface="Comic Sans MS" pitchFamily="66" charset="0"/>
              </a:rPr>
              <a:t>But…</a:t>
            </a:r>
          </a:p>
          <a:p>
            <a:pPr>
              <a:spcBef>
                <a:spcPts val="0"/>
              </a:spcBef>
            </a:pPr>
            <a:r>
              <a:rPr lang="en-US" altLang="en-US" sz="3000" dirty="0">
                <a:latin typeface="Comic Sans MS" pitchFamily="66" charset="0"/>
              </a:rPr>
              <a:t>         n</a:t>
            </a:r>
          </a:p>
          <a:p>
            <a:pPr>
              <a:spcBef>
                <a:spcPts val="0"/>
              </a:spcBef>
            </a:pPr>
            <a:r>
              <a:rPr lang="en-US" dirty="0">
                <a:ea typeface="Calibri" panose="020F0502020204030204" pitchFamily="34" charset="0"/>
              </a:rPr>
              <a:t>s</a:t>
            </a:r>
            <a:r>
              <a:rPr lang="en-US" baseline="30000" dirty="0">
                <a:ea typeface="Calibri" panose="020F0502020204030204" pitchFamily="34" charset="0"/>
              </a:rPr>
              <a:t>2</a:t>
            </a:r>
            <a:r>
              <a:rPr lang="en-US" dirty="0">
                <a:ea typeface="Calibri" panose="020F0502020204030204" pitchFamily="34" charset="0"/>
              </a:rPr>
              <a:t> = </a:t>
            </a:r>
            <a:r>
              <a:rPr lang="en-US" altLang="en-US" dirty="0">
                <a:latin typeface="Comic Sans MS" pitchFamily="66" charset="0"/>
              </a:rPr>
              <a:t>∑ (x</a:t>
            </a:r>
            <a:r>
              <a:rPr lang="en-US" altLang="en-US" baseline="-25000" dirty="0">
                <a:latin typeface="Comic Sans MS" pitchFamily="66" charset="0"/>
              </a:rPr>
              <a:t>i</a:t>
            </a:r>
            <a:r>
              <a:rPr lang="en-US" altLang="en-US" dirty="0">
                <a:latin typeface="Comic Sans MS" pitchFamily="66" charset="0"/>
              </a:rPr>
              <a:t> – </a:t>
            </a:r>
            <a:r>
              <a:rPr lang="en-US" altLang="en-US" dirty="0">
                <a:latin typeface="Arial" panose="020B0604020202020204" pitchFamily="34" charset="0"/>
                <a:cs typeface="Arial" panose="020B0604020202020204" pitchFamily="34" charset="0"/>
              </a:rPr>
              <a:t>͞</a:t>
            </a:r>
            <a:r>
              <a:rPr lang="en-US" altLang="en-US" dirty="0">
                <a:cs typeface="Arial" panose="020B0604020202020204" pitchFamily="34" charset="0"/>
              </a:rPr>
              <a:t>x</a:t>
            </a:r>
            <a:r>
              <a:rPr lang="en-US" altLang="en-US" dirty="0">
                <a:latin typeface="Comic Sans MS" pitchFamily="66" charset="0"/>
              </a:rPr>
              <a:t>)</a:t>
            </a:r>
            <a:r>
              <a:rPr lang="en-US" altLang="en-US" baseline="30000" dirty="0">
                <a:latin typeface="Comic Sans MS" pitchFamily="66" charset="0"/>
              </a:rPr>
              <a:t>2</a:t>
            </a:r>
            <a:r>
              <a:rPr lang="en-US" altLang="en-US" dirty="0">
                <a:latin typeface="Comic Sans MS" pitchFamily="66" charset="0"/>
              </a:rPr>
              <a:t>/(n-1)</a:t>
            </a:r>
          </a:p>
          <a:p>
            <a:pPr>
              <a:spcBef>
                <a:spcPts val="0"/>
              </a:spcBef>
            </a:pPr>
            <a:r>
              <a:rPr lang="en-US" altLang="en-US" sz="3000" dirty="0">
                <a:latin typeface="Comic Sans MS" pitchFamily="66" charset="0"/>
              </a:rPr>
              <a:t>       </a:t>
            </a:r>
            <a:r>
              <a:rPr lang="en-US" altLang="en-US" sz="3000" dirty="0" err="1">
                <a:latin typeface="Comic Sans MS" pitchFamily="66" charset="0"/>
              </a:rPr>
              <a:t>i</a:t>
            </a:r>
            <a:r>
              <a:rPr lang="en-US" altLang="en-US" sz="3000" dirty="0">
                <a:latin typeface="Comic Sans MS" pitchFamily="66" charset="0"/>
              </a:rPr>
              <a:t>=1</a:t>
            </a:r>
          </a:p>
          <a:p>
            <a:r>
              <a:rPr lang="en-US" altLang="en-US" dirty="0">
                <a:latin typeface="Comic Sans MS" pitchFamily="66" charset="0"/>
              </a:rPr>
              <a:t>this formula accumulates any rounding errors</a:t>
            </a:r>
          </a:p>
          <a:p>
            <a:r>
              <a:rPr lang="en-US" altLang="en-US" dirty="0">
                <a:latin typeface="Comic Sans MS" pitchFamily="66" charset="0"/>
              </a:rPr>
              <a:t>… and arrived at noticeably wrong answers!</a:t>
            </a:r>
          </a:p>
          <a:p>
            <a:endParaRPr lang="en-US" dirty="0"/>
          </a:p>
        </p:txBody>
      </p:sp>
    </p:spTree>
    <p:extLst>
      <p:ext uri="{BB962C8B-B14F-4D97-AF65-F5344CB8AC3E}">
        <p14:creationId xmlns:p14="http://schemas.microsoft.com/office/powerpoint/2010/main" val="3961305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0"/>
            <a:ext cx="9144000" cy="1143000"/>
          </a:xfrm>
        </p:spPr>
        <p:txBody>
          <a:bodyPr/>
          <a:lstStyle/>
          <a:p>
            <a:r>
              <a:rPr lang="en-US" sz="5700" dirty="0"/>
              <a:t>Computers and Statistics</a:t>
            </a:r>
          </a:p>
        </p:txBody>
      </p:sp>
      <p:sp>
        <p:nvSpPr>
          <p:cNvPr id="12" name="Content Placeholder 4"/>
          <p:cNvSpPr>
            <a:spLocks noGrp="1"/>
          </p:cNvSpPr>
          <p:nvPr>
            <p:ph idx="1"/>
          </p:nvPr>
        </p:nvSpPr>
        <p:spPr>
          <a:xfrm>
            <a:off x="457200" y="1219200"/>
            <a:ext cx="8229600" cy="5638800"/>
          </a:xfrm>
        </p:spPr>
        <p:txBody>
          <a:bodyPr/>
          <a:lstStyle/>
          <a:p>
            <a:r>
              <a:rPr lang="en-US" altLang="en-US" dirty="0">
                <a:latin typeface="Comic Sans MS" pitchFamily="66" charset="0"/>
              </a:rPr>
              <a:t>Huge scandal in the mid-90s to about 2005!</a:t>
            </a:r>
            <a:endParaRPr lang="en-US" dirty="0"/>
          </a:p>
        </p:txBody>
      </p:sp>
    </p:spTree>
    <p:extLst>
      <p:ext uri="{BB962C8B-B14F-4D97-AF65-F5344CB8AC3E}">
        <p14:creationId xmlns:p14="http://schemas.microsoft.com/office/powerpoint/2010/main" val="1985254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0"/>
            <a:ext cx="9144000" cy="1143000"/>
          </a:xfrm>
        </p:spPr>
        <p:txBody>
          <a:bodyPr/>
          <a:lstStyle/>
          <a:p>
            <a:r>
              <a:rPr lang="en-US" sz="5700" dirty="0"/>
              <a:t>Computers and Statistics</a:t>
            </a:r>
          </a:p>
        </p:txBody>
      </p:sp>
      <p:sp>
        <p:nvSpPr>
          <p:cNvPr id="12" name="Content Placeholder 4"/>
          <p:cNvSpPr>
            <a:spLocks noGrp="1"/>
          </p:cNvSpPr>
          <p:nvPr>
            <p:ph idx="1"/>
          </p:nvPr>
        </p:nvSpPr>
        <p:spPr>
          <a:xfrm>
            <a:off x="457200" y="1219200"/>
            <a:ext cx="8229600" cy="5638800"/>
          </a:xfrm>
        </p:spPr>
        <p:txBody>
          <a:bodyPr/>
          <a:lstStyle/>
          <a:p>
            <a:r>
              <a:rPr lang="en-US" dirty="0"/>
              <a:t>So, now Excel and others use the calculator formulas!</a:t>
            </a:r>
          </a:p>
          <a:p>
            <a:pPr>
              <a:spcBef>
                <a:spcPts val="0"/>
              </a:spcBef>
            </a:pPr>
            <a:r>
              <a:rPr lang="en-US" altLang="en-US" sz="3000" dirty="0">
                <a:latin typeface="Comic Sans MS" pitchFamily="66" charset="0"/>
              </a:rPr>
              <a:t>          n            </a:t>
            </a:r>
            <a:r>
              <a:rPr lang="en-US" altLang="en-US" sz="3000" dirty="0" err="1">
                <a:latin typeface="Comic Sans MS" pitchFamily="66" charset="0"/>
              </a:rPr>
              <a:t>n</a:t>
            </a:r>
            <a:endParaRPr lang="en-US" altLang="en-US" sz="3000" dirty="0">
              <a:latin typeface="Comic Sans MS" pitchFamily="66" charset="0"/>
            </a:endParaRPr>
          </a:p>
          <a:p>
            <a:pPr>
              <a:spcBef>
                <a:spcPts val="0"/>
              </a:spcBef>
            </a:pPr>
            <a:r>
              <a:rPr lang="en-US" dirty="0">
                <a:ea typeface="Calibri" panose="020F0502020204030204" pitchFamily="34" charset="0"/>
              </a:rPr>
              <a:t>s</a:t>
            </a:r>
            <a:r>
              <a:rPr lang="en-US" baseline="30000" dirty="0">
                <a:ea typeface="Calibri" panose="020F0502020204030204" pitchFamily="34" charset="0"/>
              </a:rPr>
              <a:t>2</a:t>
            </a:r>
            <a:r>
              <a:rPr lang="en-US" dirty="0">
                <a:ea typeface="Calibri" panose="020F0502020204030204" pitchFamily="34" charset="0"/>
              </a:rPr>
              <a:t> = (</a:t>
            </a:r>
            <a:r>
              <a:rPr lang="en-US" altLang="en-US" dirty="0">
                <a:latin typeface="Comic Sans MS" pitchFamily="66" charset="0"/>
              </a:rPr>
              <a:t>∑(x</a:t>
            </a:r>
            <a:r>
              <a:rPr lang="en-US" altLang="en-US" baseline="-25000" dirty="0">
                <a:latin typeface="Comic Sans MS" pitchFamily="66" charset="0"/>
              </a:rPr>
              <a:t>i</a:t>
            </a:r>
            <a:r>
              <a:rPr lang="en-US" altLang="en-US" baseline="30000" dirty="0">
                <a:latin typeface="Comic Sans MS" pitchFamily="66" charset="0"/>
              </a:rPr>
              <a:t>2</a:t>
            </a:r>
            <a:r>
              <a:rPr lang="en-US" altLang="en-US" dirty="0">
                <a:latin typeface="Comic Sans MS" pitchFamily="66" charset="0"/>
              </a:rPr>
              <a:t>)</a:t>
            </a:r>
            <a:r>
              <a:rPr lang="en-US" altLang="en-US" baseline="30000" dirty="0">
                <a:latin typeface="Comic Sans MS" pitchFamily="66" charset="0"/>
              </a:rPr>
              <a:t> </a:t>
            </a:r>
            <a:r>
              <a:rPr lang="en-US" altLang="en-US" dirty="0">
                <a:latin typeface="Comic Sans MS" pitchFamily="66" charset="0"/>
              </a:rPr>
              <a:t>- (∑x</a:t>
            </a:r>
            <a:r>
              <a:rPr lang="en-US" altLang="en-US" baseline="-25000" dirty="0">
                <a:latin typeface="Comic Sans MS" pitchFamily="66" charset="0"/>
              </a:rPr>
              <a:t>i</a:t>
            </a:r>
            <a:r>
              <a:rPr lang="en-US" altLang="en-US" dirty="0">
                <a:latin typeface="Comic Sans MS" pitchFamily="66" charset="0"/>
              </a:rPr>
              <a:t>)</a:t>
            </a:r>
            <a:r>
              <a:rPr lang="en-US" altLang="en-US" baseline="30000" dirty="0">
                <a:latin typeface="Comic Sans MS" pitchFamily="66" charset="0"/>
              </a:rPr>
              <a:t>2</a:t>
            </a:r>
            <a:r>
              <a:rPr lang="en-US" altLang="en-US" dirty="0">
                <a:latin typeface="Comic Sans MS" pitchFamily="66" charset="0"/>
              </a:rPr>
              <a:t>/n)/(n-1)</a:t>
            </a:r>
          </a:p>
          <a:p>
            <a:pPr>
              <a:spcBef>
                <a:spcPts val="0"/>
              </a:spcBef>
            </a:pPr>
            <a:r>
              <a:rPr lang="en-US" altLang="en-US" sz="3000" dirty="0">
                <a:latin typeface="Comic Sans MS" pitchFamily="66" charset="0"/>
              </a:rPr>
              <a:t>        </a:t>
            </a:r>
            <a:r>
              <a:rPr lang="en-US" altLang="en-US" sz="3000" dirty="0" err="1">
                <a:latin typeface="Comic Sans MS" pitchFamily="66" charset="0"/>
              </a:rPr>
              <a:t>i</a:t>
            </a:r>
            <a:r>
              <a:rPr lang="en-US" altLang="en-US" sz="3000" dirty="0">
                <a:latin typeface="Comic Sans MS" pitchFamily="66" charset="0"/>
              </a:rPr>
              <a:t>=1          </a:t>
            </a:r>
            <a:r>
              <a:rPr lang="en-US" altLang="en-US" sz="3000" dirty="0" err="1">
                <a:latin typeface="Comic Sans MS" pitchFamily="66" charset="0"/>
              </a:rPr>
              <a:t>i</a:t>
            </a:r>
            <a:r>
              <a:rPr lang="en-US" altLang="en-US" sz="3000" dirty="0">
                <a:latin typeface="Comic Sans MS" pitchFamily="66" charset="0"/>
              </a:rPr>
              <a:t>=1</a:t>
            </a:r>
          </a:p>
        </p:txBody>
      </p:sp>
    </p:spTree>
    <p:extLst>
      <p:ext uri="{BB962C8B-B14F-4D97-AF65-F5344CB8AC3E}">
        <p14:creationId xmlns:p14="http://schemas.microsoft.com/office/powerpoint/2010/main" val="144498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0"/>
            <a:ext cx="9144000" cy="1143000"/>
          </a:xfrm>
        </p:spPr>
        <p:txBody>
          <a:bodyPr/>
          <a:lstStyle/>
          <a:p>
            <a:r>
              <a:rPr lang="en-US" sz="5700" dirty="0"/>
              <a:t>Computers and Statistics</a:t>
            </a:r>
          </a:p>
        </p:txBody>
      </p:sp>
      <p:sp>
        <p:nvSpPr>
          <p:cNvPr id="12" name="Content Placeholder 4"/>
          <p:cNvSpPr>
            <a:spLocks noGrp="1"/>
          </p:cNvSpPr>
          <p:nvPr>
            <p:ph idx="1"/>
          </p:nvPr>
        </p:nvSpPr>
        <p:spPr>
          <a:xfrm>
            <a:off x="457200" y="1219200"/>
            <a:ext cx="8229600" cy="5638800"/>
          </a:xfrm>
        </p:spPr>
        <p:txBody>
          <a:bodyPr/>
          <a:lstStyle/>
          <a:p>
            <a:r>
              <a:rPr lang="en-US" altLang="en-US" dirty="0">
                <a:latin typeface="Comic Sans MS" pitchFamily="66" charset="0"/>
              </a:rPr>
              <a:t>But… many people remain skeptical about using Excel and other PC software for statistical analyses!</a:t>
            </a:r>
          </a:p>
          <a:p>
            <a:pPr algn="r"/>
            <a:endParaRPr lang="en-US" altLang="en-US" sz="3000" dirty="0">
              <a:latin typeface="Comic Sans MS" pitchFamily="66" charset="0"/>
            </a:endParaRPr>
          </a:p>
          <a:p>
            <a:endParaRPr lang="en-US" dirty="0"/>
          </a:p>
        </p:txBody>
      </p:sp>
    </p:spTree>
    <p:extLst>
      <p:ext uri="{BB962C8B-B14F-4D97-AF65-F5344CB8AC3E}">
        <p14:creationId xmlns:p14="http://schemas.microsoft.com/office/powerpoint/2010/main" val="3913801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marR="0" lvl="0">
              <a:lnSpc>
                <a:spcPct val="115000"/>
              </a:lnSpc>
              <a:spcBef>
                <a:spcPts val="0"/>
              </a:spcBef>
              <a:spcAft>
                <a:spcPts val="0"/>
              </a:spcAft>
            </a:pPr>
            <a:r>
              <a:rPr lang="en-US" sz="3200" dirty="0"/>
              <a:t>Outcome 1) Calculate statistical measures of central tendency and dispersion used in describing and summarizing collected samples.  Both by hand calculation methods supported by calculators and programmed software procedures will be used to make these computations</a:t>
            </a:r>
          </a:p>
          <a:p>
            <a:endParaRPr lang="en-US" sz="3200" dirty="0"/>
          </a:p>
          <a:p>
            <a:endParaRPr lang="en-US" dirty="0"/>
          </a:p>
        </p:txBody>
      </p:sp>
    </p:spTree>
    <p:extLst>
      <p:ext uri="{BB962C8B-B14F-4D97-AF65-F5344CB8AC3E}">
        <p14:creationId xmlns:p14="http://schemas.microsoft.com/office/powerpoint/2010/main" val="3611761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0"/>
            <a:ext cx="9144000" cy="1143000"/>
          </a:xfrm>
        </p:spPr>
        <p:txBody>
          <a:bodyPr/>
          <a:lstStyle/>
          <a:p>
            <a:r>
              <a:rPr lang="en-US" sz="5700" dirty="0"/>
              <a:t>Computers and Statistics</a:t>
            </a:r>
          </a:p>
        </p:txBody>
      </p:sp>
      <p:sp>
        <p:nvSpPr>
          <p:cNvPr id="12" name="Content Placeholder 4"/>
          <p:cNvSpPr>
            <a:spLocks noGrp="1"/>
          </p:cNvSpPr>
          <p:nvPr>
            <p:ph idx="1"/>
          </p:nvPr>
        </p:nvSpPr>
        <p:spPr>
          <a:xfrm>
            <a:off x="457200" y="1219200"/>
            <a:ext cx="8229600" cy="5638800"/>
          </a:xfrm>
        </p:spPr>
        <p:txBody>
          <a:bodyPr/>
          <a:lstStyle/>
          <a:p>
            <a:r>
              <a:rPr lang="en-US" altLang="en-US" dirty="0">
                <a:latin typeface="Comic Sans MS" pitchFamily="66" charset="0"/>
              </a:rPr>
              <a:t>But… many people remain skeptical about using Excel and other PC software for statistical analyses!</a:t>
            </a:r>
          </a:p>
          <a:p>
            <a:endParaRPr lang="en-US" altLang="en-US" dirty="0">
              <a:latin typeface="Comic Sans MS" pitchFamily="66" charset="0"/>
            </a:endParaRPr>
          </a:p>
          <a:p>
            <a:endParaRPr lang="en-US" altLang="en-US" dirty="0">
              <a:latin typeface="Comic Sans MS" pitchFamily="66" charset="0"/>
            </a:endParaRPr>
          </a:p>
          <a:p>
            <a:endParaRPr lang="en-US" altLang="en-US" dirty="0">
              <a:latin typeface="Comic Sans MS" pitchFamily="66" charset="0"/>
            </a:endParaRPr>
          </a:p>
          <a:p>
            <a:pPr algn="r"/>
            <a:r>
              <a:rPr lang="en-US" altLang="en-US" sz="3000" dirty="0">
                <a:latin typeface="Comic Sans MS" pitchFamily="66" charset="0"/>
              </a:rPr>
              <a:t>(Like CTU’s doctoral program…)</a:t>
            </a:r>
          </a:p>
          <a:p>
            <a:endParaRPr lang="en-US" dirty="0"/>
          </a:p>
        </p:txBody>
      </p:sp>
    </p:spTree>
    <p:extLst>
      <p:ext uri="{BB962C8B-B14F-4D97-AF65-F5344CB8AC3E}">
        <p14:creationId xmlns:p14="http://schemas.microsoft.com/office/powerpoint/2010/main" val="3055526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4E79AC18-76CA-4DA9-B422-47F9311C3042}"/>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021921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Two Variables</a:t>
            </a:r>
          </a:p>
        </p:txBody>
      </p:sp>
      <p:sp>
        <p:nvSpPr>
          <p:cNvPr id="5" name="Content Placeholder 4"/>
          <p:cNvSpPr>
            <a:spLocks noGrp="1"/>
          </p:cNvSpPr>
          <p:nvPr>
            <p:ph idx="1"/>
          </p:nvPr>
        </p:nvSpPr>
        <p:spPr/>
        <p:txBody>
          <a:bodyPr/>
          <a:lstStyle/>
          <a:p>
            <a:pPr algn="ctr" eaLnBrk="1" hangingPunct="1"/>
            <a:r>
              <a:rPr lang="en-US" altLang="en-US" dirty="0">
                <a:latin typeface="Comic Sans MS" pitchFamily="66" charset="0"/>
                <a:cs typeface="Times New Roman" pitchFamily="18" charset="0"/>
              </a:rPr>
              <a:t>So far we have used only one variable measured on each of our sample subjects</a:t>
            </a:r>
          </a:p>
          <a:p>
            <a:pPr algn="ctr" eaLnBrk="1" hangingPunct="1"/>
            <a:endParaRPr lang="en-US" altLang="en-US" dirty="0">
              <a:latin typeface="Comic Sans MS" pitchFamily="66" charset="0"/>
              <a:cs typeface="Times New Roman" pitchFamily="18" charset="0"/>
            </a:endParaRPr>
          </a:p>
          <a:p>
            <a:pPr algn="ctr" eaLnBrk="1" hangingPunct="1"/>
            <a:r>
              <a:rPr lang="en-US" altLang="en-US" dirty="0">
                <a:latin typeface="Comic Sans MS" pitchFamily="66" charset="0"/>
                <a:cs typeface="Times New Roman" pitchFamily="18" charset="0"/>
              </a:rPr>
              <a:t>What if we had more than one?</a:t>
            </a:r>
            <a:endParaRPr lang="en-US" altLang="en-US" sz="3200" dirty="0">
              <a:solidFill>
                <a:schemeClr val="accent2"/>
              </a:solidFill>
            </a:endParaRPr>
          </a:p>
          <a:p>
            <a:endParaRPr lang="en-US" dirty="0"/>
          </a:p>
        </p:txBody>
      </p:sp>
    </p:spTree>
    <p:extLst>
      <p:ext uri="{BB962C8B-B14F-4D97-AF65-F5344CB8AC3E}">
        <p14:creationId xmlns:p14="http://schemas.microsoft.com/office/powerpoint/2010/main" val="2678136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r>
              <a:rPr lang="en-US" altLang="en-US" dirty="0">
                <a:latin typeface="Comic Sans MS" pitchFamily="66" charset="0"/>
              </a:rPr>
              <a:t>Two Variables </a:t>
            </a:r>
          </a:p>
        </p:txBody>
      </p:sp>
      <p:sp>
        <p:nvSpPr>
          <p:cNvPr id="5" name="Content Placeholder 4"/>
          <p:cNvSpPr>
            <a:spLocks noGrp="1"/>
          </p:cNvSpPr>
          <p:nvPr>
            <p:ph idx="1"/>
          </p:nvPr>
        </p:nvSpPr>
        <p:spPr/>
        <p:txBody>
          <a:bodyPr/>
          <a:lstStyle/>
          <a:p>
            <a:pPr eaLnBrk="1" hangingPunct="1"/>
            <a:r>
              <a:rPr lang="en-US" altLang="en-US" dirty="0">
                <a:latin typeface="Comic Sans MS" pitchFamily="66" charset="0"/>
                <a:cs typeface="Arial" charset="0"/>
              </a:rPr>
              <a:t>Subject   |   Height  |  Weight</a:t>
            </a:r>
          </a:p>
          <a:p>
            <a:pPr eaLnBrk="1" hangingPunct="1"/>
            <a:r>
              <a:rPr lang="en-US" altLang="en-US" dirty="0">
                <a:latin typeface="Comic Sans MS" pitchFamily="66" charset="0"/>
                <a:cs typeface="Arial" charset="0"/>
              </a:rPr>
              <a:t>    1           5’8’’         170  </a:t>
            </a:r>
          </a:p>
          <a:p>
            <a:pPr eaLnBrk="1" hangingPunct="1"/>
            <a:r>
              <a:rPr lang="en-US" altLang="en-US" dirty="0">
                <a:latin typeface="Comic Sans MS" pitchFamily="66" charset="0"/>
                <a:cs typeface="Arial" charset="0"/>
              </a:rPr>
              <a:t>    2           5’3’’         120</a:t>
            </a:r>
          </a:p>
          <a:p>
            <a:pPr eaLnBrk="1" hangingPunct="1"/>
            <a:r>
              <a:rPr lang="en-US" altLang="en-US" dirty="0">
                <a:latin typeface="Comic Sans MS" pitchFamily="66" charset="0"/>
                <a:cs typeface="Arial" charset="0"/>
              </a:rPr>
              <a:t>    3           6’           200</a:t>
            </a:r>
          </a:p>
          <a:p>
            <a:pPr eaLnBrk="1" hangingPunct="1"/>
            <a:r>
              <a:rPr lang="en-US" altLang="en-US" dirty="0">
                <a:latin typeface="Comic Sans MS" pitchFamily="66" charset="0"/>
                <a:cs typeface="Arial" charset="0"/>
              </a:rPr>
              <a:t>    4           5’7’’         250 </a:t>
            </a:r>
          </a:p>
          <a:p>
            <a:pPr eaLnBrk="1" hangingPunct="1"/>
            <a:r>
              <a:rPr lang="en-US" altLang="en-US" dirty="0">
                <a:latin typeface="Comic Sans MS" pitchFamily="66" charset="0"/>
                <a:cs typeface="Arial" charset="0"/>
              </a:rPr>
              <a:t>    5           6’2’’         195	</a:t>
            </a:r>
            <a:endParaRPr lang="en-US" altLang="en-US" sz="2600" dirty="0">
              <a:cs typeface="Times New Roman" pitchFamily="18" charset="0"/>
            </a:endParaRPr>
          </a:p>
          <a:p>
            <a:endParaRPr lang="en-US" dirty="0"/>
          </a:p>
        </p:txBody>
      </p:sp>
    </p:spTree>
    <p:extLst>
      <p:ext uri="{BB962C8B-B14F-4D97-AF65-F5344CB8AC3E}">
        <p14:creationId xmlns:p14="http://schemas.microsoft.com/office/powerpoint/2010/main" val="4102426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Two Variables</a:t>
            </a:r>
          </a:p>
        </p:txBody>
      </p:sp>
      <p:sp>
        <p:nvSpPr>
          <p:cNvPr id="4" name="Content Placeholder 4"/>
          <p:cNvSpPr>
            <a:spLocks noGrp="1"/>
          </p:cNvSpPr>
          <p:nvPr>
            <p:ph idx="1"/>
          </p:nvPr>
        </p:nvSpPr>
        <p:spPr>
          <a:xfrm>
            <a:off x="457200" y="1219200"/>
            <a:ext cx="8229600" cy="5638800"/>
          </a:xfrm>
        </p:spPr>
        <p:txBody>
          <a:bodyPr/>
          <a:lstStyle/>
          <a:p>
            <a:pPr eaLnBrk="1" hangingPunct="1"/>
            <a:r>
              <a:rPr lang="en-US" altLang="en-US" dirty="0">
                <a:latin typeface="Comic Sans MS" pitchFamily="66" charset="0"/>
              </a:rPr>
              <a:t>With two variables measured on each subject, the measurements are “</a:t>
            </a:r>
            <a:r>
              <a:rPr lang="en-US" altLang="en-US" dirty="0">
                <a:solidFill>
                  <a:srgbClr val="FFC000"/>
                </a:solidFill>
                <a:latin typeface="Comic Sans MS" pitchFamily="66" charset="0"/>
              </a:rPr>
              <a:t>paired</a:t>
            </a:r>
            <a:r>
              <a:rPr lang="en-US" altLang="en-US" dirty="0">
                <a:latin typeface="Comic Sans MS" pitchFamily="66" charset="0"/>
              </a:rPr>
              <a:t>” – linked to each other</a:t>
            </a:r>
            <a:endParaRPr lang="en-US" dirty="0"/>
          </a:p>
        </p:txBody>
      </p:sp>
    </p:spTree>
    <p:extLst>
      <p:ext uri="{BB962C8B-B14F-4D97-AF65-F5344CB8AC3E}">
        <p14:creationId xmlns:p14="http://schemas.microsoft.com/office/powerpoint/2010/main" val="1863000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latin typeface="Comic Sans MS" pitchFamily="66" charset="0"/>
              </a:rPr>
              <a:t>If you calculate means or standard deviations for one variable then the other, the pairing is lost, and you </a:t>
            </a:r>
          </a:p>
          <a:p>
            <a:pPr algn="ctr"/>
            <a:r>
              <a:rPr lang="en-US" altLang="en-US" dirty="0">
                <a:solidFill>
                  <a:srgbClr val="FFC000"/>
                </a:solidFill>
                <a:latin typeface="Comic Sans MS" pitchFamily="66" charset="0"/>
              </a:rPr>
              <a:t>lose information</a:t>
            </a:r>
          </a:p>
          <a:p>
            <a:endParaRPr lang="en-US" altLang="en-US" dirty="0">
              <a:latin typeface="Comic Sans MS" pitchFamily="66" charset="0"/>
            </a:endParaRPr>
          </a:p>
          <a:p>
            <a:r>
              <a:rPr lang="en-US" altLang="en-US" dirty="0">
                <a:latin typeface="Comic Sans MS" pitchFamily="66" charset="0"/>
              </a:rPr>
              <a:t>(a bad thing…)</a:t>
            </a:r>
          </a:p>
          <a:p>
            <a:endParaRPr lang="en-US" dirty="0"/>
          </a:p>
        </p:txBody>
      </p:sp>
      <p:sp>
        <p:nvSpPr>
          <p:cNvPr id="3" name="Title 2"/>
          <p:cNvSpPr>
            <a:spLocks noGrp="1"/>
          </p:cNvSpPr>
          <p:nvPr>
            <p:ph type="title"/>
          </p:nvPr>
        </p:nvSpPr>
        <p:spPr>
          <a:xfrm>
            <a:off x="0" y="0"/>
            <a:ext cx="9144000" cy="1143000"/>
          </a:xfrm>
        </p:spPr>
        <p:txBody>
          <a:bodyPr/>
          <a:lstStyle/>
          <a:p>
            <a:r>
              <a:rPr lang="en-US" dirty="0"/>
              <a:t>Two Variables</a:t>
            </a:r>
          </a:p>
        </p:txBody>
      </p:sp>
    </p:spTree>
    <p:extLst>
      <p:ext uri="{BB962C8B-B14F-4D97-AF65-F5344CB8AC3E}">
        <p14:creationId xmlns:p14="http://schemas.microsoft.com/office/powerpoint/2010/main" val="1301032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sp>
        <p:nvSpPr>
          <p:cNvPr id="3" name="Content Placeholder 2"/>
          <p:cNvSpPr>
            <a:spLocks noGrp="1"/>
          </p:cNvSpPr>
          <p:nvPr>
            <p:ph idx="1"/>
          </p:nvPr>
        </p:nvSpPr>
        <p:spPr/>
        <p:txBody>
          <a:bodyPr/>
          <a:lstStyle/>
          <a:p>
            <a:r>
              <a:rPr lang="en-US" altLang="en-US" dirty="0">
                <a:latin typeface="Comic Sans MS" pitchFamily="66" charset="0"/>
              </a:rPr>
              <a:t>Using the pairing, you can determine if there is a</a:t>
            </a:r>
          </a:p>
          <a:p>
            <a:r>
              <a:rPr lang="en-US" altLang="en-US" dirty="0">
                <a:latin typeface="Comic Sans MS" pitchFamily="66" charset="0"/>
              </a:rPr>
              <a:t>		</a:t>
            </a:r>
            <a:r>
              <a:rPr lang="en-US" altLang="en-US" dirty="0">
                <a:solidFill>
                  <a:srgbClr val="FFC000"/>
                </a:solidFill>
                <a:latin typeface="Comic Sans MS" pitchFamily="66" charset="0"/>
              </a:rPr>
              <a:t>relationship </a:t>
            </a:r>
          </a:p>
          <a:p>
            <a:r>
              <a:rPr lang="en-US" altLang="en-US" dirty="0">
                <a:latin typeface="Comic Sans MS" pitchFamily="66" charset="0"/>
              </a:rPr>
              <a:t>between the two variables</a:t>
            </a:r>
          </a:p>
          <a:p>
            <a:endParaRPr lang="en-US" dirty="0"/>
          </a:p>
        </p:txBody>
      </p:sp>
    </p:spTree>
    <p:extLst>
      <p:ext uri="{BB962C8B-B14F-4D97-AF65-F5344CB8AC3E}">
        <p14:creationId xmlns:p14="http://schemas.microsoft.com/office/powerpoint/2010/main" val="627357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23218" cy="6661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932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sp>
        <p:nvSpPr>
          <p:cNvPr id="3" name="Content Placeholder 2"/>
          <p:cNvSpPr>
            <a:spLocks noGrp="1"/>
          </p:cNvSpPr>
          <p:nvPr>
            <p:ph idx="1"/>
          </p:nvPr>
        </p:nvSpPr>
        <p:spPr/>
        <p:txBody>
          <a:bodyPr/>
          <a:lstStyle/>
          <a:p>
            <a:r>
              <a:rPr lang="en-US" altLang="en-US" dirty="0">
                <a:latin typeface="Comic Sans MS" pitchFamily="66" charset="0"/>
              </a:rPr>
              <a:t>The relationship can be seen by graphing the variables in a scatter graph</a:t>
            </a:r>
          </a:p>
          <a:p>
            <a:endParaRPr lang="en-US" dirty="0"/>
          </a:p>
          <a:p>
            <a:endParaRPr lang="en-US" dirty="0"/>
          </a:p>
          <a:p>
            <a:endParaRPr lang="en-US" dirty="0"/>
          </a:p>
          <a:p>
            <a:r>
              <a:rPr lang="en-US" dirty="0"/>
              <a:t>Our brains are programmed to see visual relationships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43275"/>
            <a:ext cx="85344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B727EC0E-861F-47B0-8734-AFD954C11363}"/>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2534817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B6B5-DB8D-4443-88E3-18B0B9DAB1B5}"/>
              </a:ext>
            </a:extLst>
          </p:cNvPr>
          <p:cNvSpPr>
            <a:spLocks noGrp="1"/>
          </p:cNvSpPr>
          <p:nvPr>
            <p:ph type="title"/>
          </p:nvPr>
        </p:nvSpPr>
        <p:spPr/>
        <p:txBody>
          <a:bodyPr/>
          <a:lstStyle/>
          <a:p>
            <a:r>
              <a:rPr lang="en-US" dirty="0"/>
              <a:t>Relationships</a:t>
            </a:r>
          </a:p>
        </p:txBody>
      </p:sp>
      <p:sp>
        <p:nvSpPr>
          <p:cNvPr id="3" name="Content Placeholder 2">
            <a:extLst>
              <a:ext uri="{FF2B5EF4-FFF2-40B4-BE49-F238E27FC236}">
                <a16:creationId xmlns:a16="http://schemas.microsoft.com/office/drawing/2014/main" id="{1F809A60-EED0-4417-814F-6D28B8371848}"/>
              </a:ext>
            </a:extLst>
          </p:cNvPr>
          <p:cNvSpPr>
            <a:spLocks noGrp="1"/>
          </p:cNvSpPr>
          <p:nvPr>
            <p:ph idx="1"/>
          </p:nvPr>
        </p:nvSpPr>
        <p:spPr/>
        <p:txBody>
          <a:bodyPr/>
          <a:lstStyle/>
          <a:p>
            <a:pPr algn="ctr"/>
            <a:r>
              <a:rPr lang="en-US" dirty="0"/>
              <a:t>“</a:t>
            </a:r>
            <a:r>
              <a:rPr lang="en-US" dirty="0">
                <a:solidFill>
                  <a:srgbClr val="FFC000"/>
                </a:solidFill>
              </a:rPr>
              <a:t>Covariance</a:t>
            </a:r>
            <a:r>
              <a:rPr lang="en-US" dirty="0"/>
              <a:t>”</a:t>
            </a:r>
          </a:p>
          <a:p>
            <a:pPr algn="ctr"/>
            <a:r>
              <a:rPr lang="en-US" dirty="0" err="1"/>
              <a:t>Cov</a:t>
            </a:r>
            <a:r>
              <a:rPr lang="en-US" dirty="0"/>
              <a:t>(</a:t>
            </a:r>
            <a:r>
              <a:rPr lang="en-US" dirty="0" err="1"/>
              <a:t>x,y</a:t>
            </a:r>
            <a:r>
              <a:rPr lang="en-US" dirty="0"/>
              <a:t>) = </a:t>
            </a:r>
            <a:r>
              <a:rPr lang="el-GR" dirty="0"/>
              <a:t>Σ</a:t>
            </a:r>
            <a:r>
              <a:rPr lang="en-US" dirty="0"/>
              <a:t>(x-</a:t>
            </a:r>
            <a:r>
              <a:rPr lang="en-US" dirty="0">
                <a:latin typeface="Arial" panose="020B0604020202020204" pitchFamily="34" charset="0"/>
                <a:cs typeface="Arial" panose="020B0604020202020204" pitchFamily="34" charset="0"/>
              </a:rPr>
              <a:t>͞</a:t>
            </a:r>
            <a:r>
              <a:rPr lang="en-US" dirty="0"/>
              <a:t>x)(y-</a:t>
            </a:r>
            <a:r>
              <a:rPr lang="en-US" dirty="0">
                <a:latin typeface="Arial" panose="020B0604020202020204" pitchFamily="34" charset="0"/>
                <a:cs typeface="Arial" panose="020B0604020202020204" pitchFamily="34" charset="0"/>
              </a:rPr>
              <a:t>͞</a:t>
            </a:r>
            <a:r>
              <a:rPr lang="en-US" dirty="0"/>
              <a:t>y</a:t>
            </a:r>
            <a:r>
              <a:rPr lang="el-GR" dirty="0"/>
              <a:t>)</a:t>
            </a:r>
            <a:r>
              <a:rPr lang="en-US" dirty="0"/>
              <a:t>/(n-1)</a:t>
            </a:r>
            <a:endParaRPr lang="en-US" sz="2000" dirty="0"/>
          </a:p>
          <a:p>
            <a:endParaRPr lang="en-US" sz="2000" dirty="0"/>
          </a:p>
          <a:p>
            <a:r>
              <a:rPr lang="en-US" dirty="0"/>
              <a:t>a measure of "linear dependence" between the two variables x and y</a:t>
            </a:r>
          </a:p>
          <a:p>
            <a:r>
              <a:rPr lang="en-US" dirty="0"/>
              <a:t>(again, for samples – note the “n-1”)</a:t>
            </a:r>
          </a:p>
          <a:p>
            <a:endParaRPr lang="en-US" dirty="0"/>
          </a:p>
        </p:txBody>
      </p:sp>
    </p:spTree>
    <p:extLst>
      <p:ext uri="{BB962C8B-B14F-4D97-AF65-F5344CB8AC3E}">
        <p14:creationId xmlns:p14="http://schemas.microsoft.com/office/powerpoint/2010/main" val="307044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143000"/>
          </a:xfrm>
        </p:spPr>
        <p:txBody>
          <a:bodyPr/>
          <a:lstStyle/>
          <a:p>
            <a:r>
              <a:rPr lang="en-US" altLang="en-US"/>
              <a:t>Review</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629400"/>
            <a:ext cx="9144000" cy="553998"/>
          </a:xfrm>
          <a:prstGeom prst="rect">
            <a:avLst/>
          </a:prstGeom>
        </p:spPr>
        <p:txBody>
          <a:bodyPr wrap="square">
            <a:spAutoFit/>
          </a:bodyPr>
          <a:lstStyle/>
          <a:p>
            <a:r>
              <a:rPr lang="en-US" sz="1500" dirty="0">
                <a:solidFill>
                  <a:srgbClr val="00B0F0"/>
                </a:solidFill>
              </a:rPr>
              <a:t>http://995642590.r.lightningbase-cdn.com/wp-content/uploads/2010/12/looking-back-hrexaminer-v144-cover425px.jpg</a:t>
            </a:r>
          </a:p>
        </p:txBody>
      </p:sp>
    </p:spTree>
    <p:extLst>
      <p:ext uri="{BB962C8B-B14F-4D97-AF65-F5344CB8AC3E}">
        <p14:creationId xmlns:p14="http://schemas.microsoft.com/office/powerpoint/2010/main" val="267753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B6B5-DB8D-4443-88E3-18B0B9DAB1B5}"/>
              </a:ext>
            </a:extLst>
          </p:cNvPr>
          <p:cNvSpPr>
            <a:spLocks noGrp="1"/>
          </p:cNvSpPr>
          <p:nvPr>
            <p:ph type="title"/>
          </p:nvPr>
        </p:nvSpPr>
        <p:spPr/>
        <p:txBody>
          <a:bodyPr/>
          <a:lstStyle/>
          <a:p>
            <a:r>
              <a:rPr lang="en-US" dirty="0"/>
              <a:t>Relationships</a:t>
            </a:r>
          </a:p>
        </p:txBody>
      </p:sp>
      <p:sp>
        <p:nvSpPr>
          <p:cNvPr id="3" name="Content Placeholder 2">
            <a:extLst>
              <a:ext uri="{FF2B5EF4-FFF2-40B4-BE49-F238E27FC236}">
                <a16:creationId xmlns:a16="http://schemas.microsoft.com/office/drawing/2014/main" id="{1F809A60-EED0-4417-814F-6D28B8371848}"/>
              </a:ext>
            </a:extLst>
          </p:cNvPr>
          <p:cNvSpPr>
            <a:spLocks noGrp="1"/>
          </p:cNvSpPr>
          <p:nvPr>
            <p:ph idx="1"/>
          </p:nvPr>
        </p:nvSpPr>
        <p:spPr/>
        <p:txBody>
          <a:bodyPr/>
          <a:lstStyle/>
          <a:p>
            <a:r>
              <a:rPr lang="en-US" dirty="0"/>
              <a:t>It is also symbolized:</a:t>
            </a:r>
          </a:p>
          <a:p>
            <a:pPr algn="ctr"/>
            <a:r>
              <a:rPr lang="en-US" dirty="0" err="1"/>
              <a:t>s</a:t>
            </a:r>
            <a:r>
              <a:rPr lang="en-US" baseline="-25000" dirty="0" err="1"/>
              <a:t>xy</a:t>
            </a:r>
            <a:r>
              <a:rPr lang="en-US" baseline="-25000" dirty="0"/>
              <a:t> </a:t>
            </a:r>
            <a:r>
              <a:rPr lang="en-US" dirty="0"/>
              <a:t>= </a:t>
            </a:r>
            <a:r>
              <a:rPr lang="el-GR" dirty="0"/>
              <a:t>Σ</a:t>
            </a:r>
            <a:r>
              <a:rPr lang="en-US" dirty="0"/>
              <a:t>(x-</a:t>
            </a:r>
            <a:r>
              <a:rPr lang="en-US" dirty="0">
                <a:latin typeface="Arial" panose="020B0604020202020204" pitchFamily="34" charset="0"/>
                <a:cs typeface="Arial" panose="020B0604020202020204" pitchFamily="34" charset="0"/>
              </a:rPr>
              <a:t>͞</a:t>
            </a:r>
            <a:r>
              <a:rPr lang="en-US" dirty="0"/>
              <a:t>x)(y-</a:t>
            </a:r>
            <a:r>
              <a:rPr lang="en-US" dirty="0">
                <a:latin typeface="Arial" panose="020B0604020202020204" pitchFamily="34" charset="0"/>
                <a:cs typeface="Arial" panose="020B0604020202020204" pitchFamily="34" charset="0"/>
              </a:rPr>
              <a:t>͞</a:t>
            </a:r>
            <a:r>
              <a:rPr lang="en-US" dirty="0"/>
              <a:t>y</a:t>
            </a:r>
            <a:r>
              <a:rPr lang="el-GR" dirty="0"/>
              <a:t>)</a:t>
            </a:r>
            <a:r>
              <a:rPr lang="en-US" dirty="0"/>
              <a:t>/(n-1)</a:t>
            </a:r>
            <a:endParaRPr lang="en-US" sz="2000" dirty="0"/>
          </a:p>
          <a:p>
            <a:endParaRPr lang="en-US" sz="2000" dirty="0"/>
          </a:p>
          <a:p>
            <a:r>
              <a:rPr lang="en-US" dirty="0"/>
              <a:t>a measure of "linear dependence" between the two variables x and y</a:t>
            </a:r>
          </a:p>
          <a:p>
            <a:r>
              <a:rPr lang="en-US" dirty="0"/>
              <a:t>(again, for samples – note the “n-1”)</a:t>
            </a:r>
          </a:p>
          <a:p>
            <a:endParaRPr lang="en-US" dirty="0"/>
          </a:p>
        </p:txBody>
      </p:sp>
    </p:spTree>
    <p:extLst>
      <p:ext uri="{BB962C8B-B14F-4D97-AF65-F5344CB8AC3E}">
        <p14:creationId xmlns:p14="http://schemas.microsoft.com/office/powerpoint/2010/main" val="656780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B6B5-DB8D-4443-88E3-18B0B9DAB1B5}"/>
              </a:ext>
            </a:extLst>
          </p:cNvPr>
          <p:cNvSpPr>
            <a:spLocks noGrp="1"/>
          </p:cNvSpPr>
          <p:nvPr>
            <p:ph type="title"/>
          </p:nvPr>
        </p:nvSpPr>
        <p:spPr/>
        <p:txBody>
          <a:bodyPr/>
          <a:lstStyle/>
          <a:p>
            <a:r>
              <a:rPr lang="en-US" dirty="0"/>
              <a:t>Relationships</a:t>
            </a:r>
          </a:p>
        </p:txBody>
      </p:sp>
      <p:sp>
        <p:nvSpPr>
          <p:cNvPr id="3" name="Content Placeholder 2">
            <a:extLst>
              <a:ext uri="{FF2B5EF4-FFF2-40B4-BE49-F238E27FC236}">
                <a16:creationId xmlns:a16="http://schemas.microsoft.com/office/drawing/2014/main" id="{1F809A60-EED0-4417-814F-6D28B8371848}"/>
              </a:ext>
            </a:extLst>
          </p:cNvPr>
          <p:cNvSpPr>
            <a:spLocks noGrp="1"/>
          </p:cNvSpPr>
          <p:nvPr>
            <p:ph idx="1"/>
          </p:nvPr>
        </p:nvSpPr>
        <p:spPr/>
        <p:txBody>
          <a:bodyPr/>
          <a:lstStyle/>
          <a:p>
            <a:r>
              <a:rPr lang="en-US" dirty="0"/>
              <a:t>Calculator formula for covariance:</a:t>
            </a:r>
          </a:p>
          <a:p>
            <a:pPr algn="ctr"/>
            <a:r>
              <a:rPr lang="en-US" dirty="0" err="1"/>
              <a:t>Cov</a:t>
            </a:r>
            <a:r>
              <a:rPr lang="en-US" dirty="0"/>
              <a:t>(</a:t>
            </a:r>
            <a:r>
              <a:rPr lang="en-US" dirty="0" err="1"/>
              <a:t>x,y</a:t>
            </a:r>
            <a:r>
              <a:rPr lang="en-US" dirty="0"/>
              <a:t>) = </a:t>
            </a:r>
            <a:r>
              <a:rPr lang="el-GR" dirty="0"/>
              <a:t>Σ</a:t>
            </a:r>
            <a:r>
              <a:rPr lang="en-US" dirty="0"/>
              <a:t>(</a:t>
            </a:r>
            <a:r>
              <a:rPr lang="en-US" dirty="0" err="1"/>
              <a:t>xy</a:t>
            </a:r>
            <a:r>
              <a:rPr lang="el-GR" dirty="0"/>
              <a:t>)</a:t>
            </a:r>
            <a:r>
              <a:rPr lang="en-US" dirty="0"/>
              <a:t>/(n-1) - </a:t>
            </a:r>
            <a:r>
              <a:rPr lang="en-US" dirty="0">
                <a:latin typeface="Arial" panose="020B0604020202020204" pitchFamily="34" charset="0"/>
                <a:cs typeface="Arial" panose="020B0604020202020204" pitchFamily="34" charset="0"/>
              </a:rPr>
              <a:t>͞͞</a:t>
            </a:r>
            <a:r>
              <a:rPr lang="en-US" dirty="0"/>
              <a:t>x </a:t>
            </a:r>
            <a:r>
              <a:rPr lang="en-US" dirty="0">
                <a:latin typeface="Arial" panose="020B0604020202020204" pitchFamily="34" charset="0"/>
                <a:cs typeface="Arial" panose="020B0604020202020204" pitchFamily="34" charset="0"/>
              </a:rPr>
              <a:t>͞</a:t>
            </a:r>
            <a:r>
              <a:rPr lang="en-US" dirty="0"/>
              <a:t>y</a:t>
            </a:r>
            <a:endParaRPr lang="en-US" sz="2000" dirty="0"/>
          </a:p>
          <a:p>
            <a:endParaRPr lang="en-US" dirty="0"/>
          </a:p>
        </p:txBody>
      </p:sp>
    </p:spTree>
    <p:extLst>
      <p:ext uri="{BB962C8B-B14F-4D97-AF65-F5344CB8AC3E}">
        <p14:creationId xmlns:p14="http://schemas.microsoft.com/office/powerpoint/2010/main" val="4241191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Relationships</a:t>
            </a:r>
          </a:p>
        </p:txBody>
      </p:sp>
      <p:sp>
        <p:nvSpPr>
          <p:cNvPr id="3" name="Content Placeholder 2"/>
          <p:cNvSpPr>
            <a:spLocks noGrp="1"/>
          </p:cNvSpPr>
          <p:nvPr>
            <p:ph idx="1"/>
          </p:nvPr>
        </p:nvSpPr>
        <p:spPr>
          <a:xfrm>
            <a:off x="457200" y="1219200"/>
            <a:ext cx="8229600" cy="5638800"/>
          </a:xfrm>
        </p:spPr>
        <p:txBody>
          <a:bodyPr/>
          <a:lstStyle/>
          <a:p>
            <a:r>
              <a:rPr lang="en-US" altLang="en-US" dirty="0">
                <a:latin typeface="Comic Sans MS" pitchFamily="66" charset="0"/>
              </a:rPr>
              <a:t>There are all sorts of relationships, but we define a covariance to be a linear relationship</a:t>
            </a:r>
            <a:endParaRPr lang="en-US" dirty="0"/>
          </a:p>
          <a:p>
            <a:endParaRPr lang="en-US" dirty="0"/>
          </a:p>
          <a:p>
            <a:endParaRPr lang="en-US" dirty="0"/>
          </a:p>
        </p:txBody>
      </p:sp>
      <p:sp>
        <p:nvSpPr>
          <p:cNvPr id="5" name="TextBox 4">
            <a:extLst>
              <a:ext uri="{FF2B5EF4-FFF2-40B4-BE49-F238E27FC236}">
                <a16:creationId xmlns:a16="http://schemas.microsoft.com/office/drawing/2014/main" id="{D66F04CE-72AC-4B88-B8FA-9695301AD3A9}"/>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grpSp>
        <p:nvGrpSpPr>
          <p:cNvPr id="8" name="Group 7">
            <a:extLst>
              <a:ext uri="{FF2B5EF4-FFF2-40B4-BE49-F238E27FC236}">
                <a16:creationId xmlns:a16="http://schemas.microsoft.com/office/drawing/2014/main" id="{E02B2EFF-C2AD-4317-B54C-C699B0571B6E}"/>
              </a:ext>
            </a:extLst>
          </p:cNvPr>
          <p:cNvGrpSpPr/>
          <p:nvPr/>
        </p:nvGrpSpPr>
        <p:grpSpPr>
          <a:xfrm>
            <a:off x="3581400" y="3261688"/>
            <a:ext cx="4209288" cy="3520112"/>
            <a:chOff x="3581400" y="3069336"/>
            <a:chExt cx="4209288" cy="3520112"/>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200400"/>
              <a:ext cx="4037013" cy="338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0EA359F7-5FEA-4454-8998-8AFC6274B7CB}"/>
                </a:ext>
              </a:extLst>
            </p:cNvPr>
            <p:cNvSpPr txBox="1"/>
            <p:nvPr/>
          </p:nvSpPr>
          <p:spPr>
            <a:xfrm>
              <a:off x="7315200" y="5867400"/>
              <a:ext cx="475488" cy="369332"/>
            </a:xfrm>
            <a:prstGeom prst="rect">
              <a:avLst/>
            </a:prstGeom>
            <a:noFill/>
          </p:spPr>
          <p:txBody>
            <a:bodyPr wrap="square">
              <a:spAutoFit/>
            </a:bodyPr>
            <a:lstStyle/>
            <a:p>
              <a:r>
                <a:rPr lang="el-GR" dirty="0"/>
                <a:t>𝒙</a:t>
              </a:r>
              <a:endParaRPr lang="en-US" dirty="0"/>
            </a:p>
          </p:txBody>
        </p:sp>
        <p:sp>
          <p:nvSpPr>
            <p:cNvPr id="9" name="TextBox 8">
              <a:extLst>
                <a:ext uri="{FF2B5EF4-FFF2-40B4-BE49-F238E27FC236}">
                  <a16:creationId xmlns:a16="http://schemas.microsoft.com/office/drawing/2014/main" id="{6F781C55-2BC2-4E05-A405-472E9729705D}"/>
                </a:ext>
              </a:extLst>
            </p:cNvPr>
            <p:cNvSpPr txBox="1"/>
            <p:nvPr/>
          </p:nvSpPr>
          <p:spPr>
            <a:xfrm>
              <a:off x="3962400" y="3069336"/>
              <a:ext cx="399288" cy="369332"/>
            </a:xfrm>
            <a:prstGeom prst="rect">
              <a:avLst/>
            </a:prstGeom>
            <a:noFill/>
          </p:spPr>
          <p:txBody>
            <a:bodyPr wrap="square">
              <a:spAutoFit/>
            </a:bodyPr>
            <a:lstStyle/>
            <a:p>
              <a:r>
                <a:rPr lang="el-GR" dirty="0"/>
                <a:t>𝒚</a:t>
              </a:r>
              <a:endParaRPr lang="en-US" dirty="0"/>
            </a:p>
          </p:txBody>
        </p:sp>
      </p:grpSp>
    </p:spTree>
    <p:extLst>
      <p:ext uri="{BB962C8B-B14F-4D97-AF65-F5344CB8AC3E}">
        <p14:creationId xmlns:p14="http://schemas.microsoft.com/office/powerpoint/2010/main" val="491899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altLang="en-US" dirty="0"/>
              <a:t>Another linear relationship between two variables (</a:t>
            </a:r>
            <a:r>
              <a:rPr lang="en-US" altLang="en-US" dirty="0" err="1">
                <a:cs typeface="Times New Roman" pitchFamily="18" charset="0"/>
              </a:rPr>
              <a:t>x</a:t>
            </a:r>
            <a:r>
              <a:rPr lang="en-US" altLang="en-US" dirty="0" err="1"/>
              <a:t>,</a:t>
            </a:r>
            <a:r>
              <a:rPr lang="en-US" altLang="en-US" dirty="0" err="1">
                <a:cs typeface="Times New Roman" pitchFamily="18" charset="0"/>
              </a:rPr>
              <a:t>y</a:t>
            </a:r>
            <a:r>
              <a:rPr lang="en-US" altLang="en-US" dirty="0"/>
              <a:t>)</a:t>
            </a:r>
            <a:r>
              <a:rPr lang="en-US" altLang="en-US" dirty="0">
                <a:cs typeface="Times New Roman" pitchFamily="18" charset="0"/>
              </a:rPr>
              <a:t> is called a “</a:t>
            </a:r>
            <a:r>
              <a:rPr lang="en-US" altLang="en-US" dirty="0">
                <a:solidFill>
                  <a:srgbClr val="FFC000"/>
                </a:solidFill>
                <a:cs typeface="Times New Roman" pitchFamily="18" charset="0"/>
              </a:rPr>
              <a:t>correlation</a:t>
            </a:r>
            <a:r>
              <a:rPr lang="en-US" altLang="en-US" dirty="0">
                <a:cs typeface="Times New Roman" pitchFamily="18" charset="0"/>
              </a:rPr>
              <a:t>”</a:t>
            </a:r>
          </a:p>
        </p:txBody>
      </p:sp>
      <p:sp>
        <p:nvSpPr>
          <p:cNvPr id="3" name="Title 1"/>
          <p:cNvSpPr>
            <a:spLocks noGrp="1"/>
          </p:cNvSpPr>
          <p:nvPr>
            <p:ph type="title"/>
          </p:nvPr>
        </p:nvSpPr>
        <p:spPr>
          <a:xfrm>
            <a:off x="0" y="0"/>
            <a:ext cx="9144000" cy="1143000"/>
          </a:xfrm>
        </p:spPr>
        <p:txBody>
          <a:bodyPr/>
          <a:lstStyle/>
          <a:p>
            <a:r>
              <a:rPr lang="en-US" altLang="en-US" dirty="0"/>
              <a:t>Correlation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t>
            </a:r>
          </a:p>
        </p:txBody>
      </p:sp>
      <p:sp>
        <p:nvSpPr>
          <p:cNvPr id="3" name="Content Placeholder 2"/>
          <p:cNvSpPr>
            <a:spLocks noGrp="1"/>
          </p:cNvSpPr>
          <p:nvPr>
            <p:ph idx="1"/>
          </p:nvPr>
        </p:nvSpPr>
        <p:spPr/>
        <p:txBody>
          <a:bodyPr/>
          <a:lstStyle/>
          <a:p>
            <a:r>
              <a:rPr lang="en-US" dirty="0"/>
              <a:t>Francis Galton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29152"/>
            <a:ext cx="5029199" cy="452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E83D6DBD-4EAB-440F-9356-91E8721B2C09}"/>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https://galton.org/</a:t>
            </a:r>
          </a:p>
        </p:txBody>
      </p:sp>
    </p:spTree>
    <p:extLst>
      <p:ext uri="{BB962C8B-B14F-4D97-AF65-F5344CB8AC3E}">
        <p14:creationId xmlns:p14="http://schemas.microsoft.com/office/powerpoint/2010/main" val="2992959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lstStyle/>
          <a:p>
            <a:r>
              <a:rPr lang="en-US" altLang="en-US" dirty="0"/>
              <a:t>Correlation</a:t>
            </a:r>
          </a:p>
        </p:txBody>
      </p:sp>
      <p:sp>
        <p:nvSpPr>
          <p:cNvPr id="5" name="Content Placeholder 2"/>
          <p:cNvSpPr>
            <a:spLocks noGrp="1"/>
          </p:cNvSpPr>
          <p:nvPr>
            <p:ph idx="1"/>
          </p:nvPr>
        </p:nvSpPr>
        <p:spPr>
          <a:xfrm>
            <a:off x="457200" y="1219200"/>
            <a:ext cx="8229600" cy="5638800"/>
          </a:xfrm>
        </p:spPr>
        <p:txBody>
          <a:bodyPr/>
          <a:lstStyle/>
          <a:p>
            <a:pPr eaLnBrk="1" hangingPunct="1"/>
            <a:r>
              <a:rPr lang="en-US" altLang="en-US" sz="4400" dirty="0">
                <a:cs typeface="Times New Roman" pitchFamily="18" charset="0"/>
              </a:rPr>
              <a:t>Karl Pearson’s</a:t>
            </a:r>
          </a:p>
          <a:p>
            <a:pPr eaLnBrk="1" hangingPunct="1"/>
            <a:r>
              <a:rPr lang="en-US" altLang="en-US" sz="4400" dirty="0">
                <a:cs typeface="Times New Roman" pitchFamily="18" charset="0"/>
              </a:rPr>
              <a:t>Correlation </a:t>
            </a:r>
          </a:p>
          <a:p>
            <a:pPr eaLnBrk="1" hangingPunct="1"/>
            <a:r>
              <a:rPr lang="en-US" altLang="en-US" sz="4400" dirty="0">
                <a:cs typeface="Times New Roman" pitchFamily="18" charset="0"/>
              </a:rPr>
              <a:t>Coefficient:</a:t>
            </a:r>
          </a:p>
          <a:p>
            <a:pPr eaLnBrk="1" hangingPunct="1"/>
            <a:r>
              <a:rPr lang="en-US" altLang="en-US" sz="4400" dirty="0">
                <a:cs typeface="Times New Roman" pitchFamily="18" charset="0"/>
              </a:rPr>
              <a:t>      </a:t>
            </a:r>
            <a:r>
              <a:rPr lang="en-US" altLang="en-US" sz="10000" dirty="0">
                <a:cs typeface="Times New Roman" pitchFamily="18" charset="0"/>
              </a:rPr>
              <a:t>r</a:t>
            </a:r>
          </a:p>
          <a:p>
            <a:endParaRPr lang="en-US"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44613"/>
            <a:ext cx="4165600" cy="551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40CD2D11-5480-438D-9FCC-E97701E7C091}"/>
              </a:ext>
            </a:extLst>
          </p:cNvPr>
          <p:cNvSpPr txBox="1"/>
          <p:nvPr/>
        </p:nvSpPr>
        <p:spPr>
          <a:xfrm>
            <a:off x="0" y="6611035"/>
            <a:ext cx="9118600" cy="323165"/>
          </a:xfrm>
          <a:prstGeom prst="rect">
            <a:avLst/>
          </a:prstGeom>
          <a:noFill/>
        </p:spPr>
        <p:txBody>
          <a:bodyPr wrap="square">
            <a:spAutoFit/>
          </a:bodyPr>
          <a:lstStyle/>
          <a:p>
            <a:r>
              <a:rPr lang="en-US" sz="1500" dirty="0">
                <a:solidFill>
                  <a:srgbClr val="00B0F0"/>
                </a:solidFill>
              </a:rPr>
              <a:t>Karl Pearson (1857 - 1936) - Biography - MacTutor History of Mathematics (st-andrews.ac.uk)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066800"/>
                <a:ext cx="9144000" cy="5638800"/>
              </a:xfrm>
            </p:spPr>
            <p:txBody>
              <a:bodyPr/>
              <a:lstStyle/>
              <a:p>
                <a:pPr>
                  <a:spcBef>
                    <a:spcPts val="0"/>
                  </a:spcBef>
                </a:pPr>
                <a14:m>
                  <m:oMathPara xmlns:m="http://schemas.openxmlformats.org/officeDocument/2006/math">
                    <m:oMathParaPr>
                      <m:jc m:val="centerGroup"/>
                    </m:oMathParaPr>
                    <m:oMath xmlns:m="http://schemas.openxmlformats.org/officeDocument/2006/math">
                      <m:r>
                        <a:rPr lang="en-US" b="1" i="1" smtClean="0">
                          <a:latin typeface="Cambria Math"/>
                        </a:rPr>
                        <m:t>𝒓</m:t>
                      </m:r>
                      <m:r>
                        <a:rPr lang="en-US" b="1" i="1" smtClean="0">
                          <a:latin typeface="Cambria Math"/>
                        </a:rPr>
                        <m:t>=</m:t>
                      </m:r>
                      <m:f>
                        <m:fPr>
                          <m:ctrlPr>
                            <a:rPr lang="en-US" b="1" i="1" smtClean="0">
                              <a:latin typeface="Cambria Math" panose="02040503050406030204" pitchFamily="18" charset="0"/>
                            </a:rPr>
                          </m:ctrlPr>
                        </m:fPr>
                        <m:num>
                          <m:r>
                            <m:rPr>
                              <m:nor/>
                            </m:rPr>
                            <a:rPr lang="en-US" dirty="0"/>
                            <m:t>∑</m:t>
                          </m:r>
                          <m:r>
                            <m:rPr>
                              <m:nor/>
                            </m:rPr>
                            <a:rPr lang="en-US" b="1" i="0" dirty="0" smtClean="0"/>
                            <m:t>(</m:t>
                          </m:r>
                          <m:d>
                            <m:dPr>
                              <m:ctrlPr>
                                <a:rPr lang="en-US" b="1" i="1" smtClean="0">
                                  <a:latin typeface="Cambria Math" panose="02040503050406030204" pitchFamily="18" charset="0"/>
                                </a:rPr>
                              </m:ctrlPr>
                            </m:dPr>
                            <m:e>
                              <m:r>
                                <m:rPr>
                                  <m:nor/>
                                </m:rPr>
                                <a:rPr lang="en-US" dirty="0"/>
                                <m:t>x</m:t>
                              </m:r>
                              <m:r>
                                <m:rPr>
                                  <m:nor/>
                                </m:rPr>
                                <a:rPr lang="en-US" b="1" i="0" dirty="0" smtClean="0"/>
                                <m:t>−</m:t>
                              </m:r>
                              <m:acc>
                                <m:accPr>
                                  <m:chr m:val="̅"/>
                                  <m:ctrlPr>
                                    <a:rPr lang="en-US" i="1">
                                      <a:latin typeface="Cambria Math" panose="02040503050406030204" pitchFamily="18" charset="0"/>
                                    </a:rPr>
                                  </m:ctrlPr>
                                </m:accPr>
                                <m:e>
                                  <m:r>
                                    <m:rPr>
                                      <m:nor/>
                                    </m:rPr>
                                    <a:rPr lang="en-US" dirty="0"/>
                                    <m:t>x</m:t>
                                  </m:r>
                                </m:e>
                              </m:acc>
                            </m:e>
                          </m:d>
                          <m:r>
                            <a:rPr lang="en-US" b="1" i="1" smtClean="0">
                              <a:latin typeface="Cambria Math"/>
                            </a:rPr>
                            <m:t>(</m:t>
                          </m:r>
                          <m:r>
                            <m:rPr>
                              <m:nor/>
                            </m:rPr>
                            <a:rPr lang="en-US" dirty="0"/>
                            <m:t>y</m:t>
                          </m:r>
                          <m:r>
                            <a:rPr lang="en-US" b="1" i="1" dirty="0" smtClean="0">
                              <a:latin typeface="Cambria Math" panose="02040503050406030204" pitchFamily="18" charset="0"/>
                            </a:rPr>
                            <m:t>−</m:t>
                          </m:r>
                          <m:acc>
                            <m:accPr>
                              <m:chr m:val="̅"/>
                              <m:ctrlPr>
                                <a:rPr lang="en-US" i="1">
                                  <a:latin typeface="Cambria Math" panose="02040503050406030204" pitchFamily="18" charset="0"/>
                                </a:rPr>
                              </m:ctrlPr>
                            </m:accPr>
                            <m:e>
                              <m:r>
                                <m:rPr>
                                  <m:nor/>
                                </m:rPr>
                                <a:rPr lang="en-US" dirty="0"/>
                                <m:t>y</m:t>
                              </m:r>
                            </m:e>
                          </m:acc>
                          <m:r>
                            <a:rPr lang="en-US" i="1">
                              <a:latin typeface="Cambria Math"/>
                            </a:rPr>
                            <m:t>)</m:t>
                          </m:r>
                          <m:r>
                            <m:rPr>
                              <m:nor/>
                            </m:rPr>
                            <a:rPr lang="en-US" b="1" i="0" dirty="0" smtClean="0"/>
                            <m:t>)</m:t>
                          </m:r>
                        </m:num>
                        <m:den>
                          <m:rad>
                            <m:radPr>
                              <m:degHide m:val="on"/>
                              <m:ctrlPr>
                                <a:rPr lang="en-US" b="1" i="1" smtClean="0">
                                  <a:latin typeface="Cambria Math" panose="02040503050406030204" pitchFamily="18" charset="0"/>
                                </a:rPr>
                              </m:ctrlPr>
                            </m:radPr>
                            <m:deg/>
                            <m:e>
                              <m:d>
                                <m:dPr>
                                  <m:ctrlPr>
                                    <a:rPr lang="en-US" i="1">
                                      <a:latin typeface="Cambria Math" panose="02040503050406030204" pitchFamily="18" charset="0"/>
                                    </a:rPr>
                                  </m:ctrlPr>
                                </m:dPr>
                                <m:e>
                                  <m:r>
                                    <m:rPr>
                                      <m:nor/>
                                    </m:rPr>
                                    <a:rPr lang="en-US" dirty="0"/>
                                    <m:t>∑</m:t>
                                  </m:r>
                                  <m:sSup>
                                    <m:sSupPr>
                                      <m:ctrlPr>
                                        <a:rPr lang="el-GR" i="1">
                                          <a:latin typeface="Cambria Math" panose="02040503050406030204" pitchFamily="18" charset="0"/>
                                        </a:rPr>
                                      </m:ctrlPr>
                                    </m:sSupPr>
                                    <m:e>
                                      <m:d>
                                        <m:dPr>
                                          <m:ctrlPr>
                                            <a:rPr lang="en-US" i="1">
                                              <a:latin typeface="Cambria Math" panose="02040503050406030204" pitchFamily="18" charset="0"/>
                                            </a:rPr>
                                          </m:ctrlPr>
                                        </m:dPr>
                                        <m:e>
                                          <m:r>
                                            <m:rPr>
                                              <m:nor/>
                                            </m:rPr>
                                            <a:rPr lang="en-US" dirty="0"/>
                                            <m:t>x</m:t>
                                          </m:r>
                                          <m:r>
                                            <m:rPr>
                                              <m:nor/>
                                            </m:rPr>
                                            <a:rPr lang="en-US" dirty="0"/>
                                            <m:t>−</m:t>
                                          </m:r>
                                          <m:acc>
                                            <m:accPr>
                                              <m:chr m:val="̅"/>
                                              <m:ctrlPr>
                                                <a:rPr lang="en-US" i="1">
                                                  <a:latin typeface="Cambria Math" panose="02040503050406030204" pitchFamily="18" charset="0"/>
                                                </a:rPr>
                                              </m:ctrlPr>
                                            </m:accPr>
                                            <m:e>
                                              <m:r>
                                                <m:rPr>
                                                  <m:nor/>
                                                </m:rPr>
                                                <a:rPr lang="en-US" dirty="0"/>
                                                <m:t>x</m:t>
                                              </m:r>
                                            </m:e>
                                          </m:acc>
                                        </m:e>
                                      </m:d>
                                    </m:e>
                                    <m:sup>
                                      <m:r>
                                        <a:rPr lang="en-US" i="1">
                                          <a:latin typeface="Cambria Math"/>
                                        </a:rPr>
                                        <m:t>𝟐</m:t>
                                      </m:r>
                                    </m:sup>
                                  </m:sSup>
                                </m:e>
                              </m:d>
                              <m:r>
                                <a:rPr lang="en-US" i="1">
                                  <a:latin typeface="Cambria Math" panose="02040503050406030204" pitchFamily="18" charset="0"/>
                                </a:rPr>
                                <m:t>∗</m:t>
                              </m:r>
                              <m:d>
                                <m:dPr>
                                  <m:ctrlPr>
                                    <a:rPr lang="en-US" i="1">
                                      <a:latin typeface="Cambria Math" panose="02040503050406030204" pitchFamily="18" charset="0"/>
                                    </a:rPr>
                                  </m:ctrlPr>
                                </m:dPr>
                                <m:e>
                                  <m:r>
                                    <m:rPr>
                                      <m:nor/>
                                    </m:rPr>
                                    <a:rPr lang="en-US" dirty="0"/>
                                    <m:t>∑</m:t>
                                  </m:r>
                                  <m:sSup>
                                    <m:sSupPr>
                                      <m:ctrlPr>
                                        <a:rPr lang="el-GR" i="1">
                                          <a:latin typeface="Cambria Math" panose="02040503050406030204" pitchFamily="18" charset="0"/>
                                        </a:rPr>
                                      </m:ctrlPr>
                                    </m:sSupPr>
                                    <m:e>
                                      <m:d>
                                        <m:dPr>
                                          <m:ctrlPr>
                                            <a:rPr lang="en-US" i="1">
                                              <a:latin typeface="Cambria Math" panose="02040503050406030204" pitchFamily="18" charset="0"/>
                                            </a:rPr>
                                          </m:ctrlPr>
                                        </m:dPr>
                                        <m:e>
                                          <m:r>
                                            <m:rPr>
                                              <m:nor/>
                                            </m:rPr>
                                            <a:rPr lang="en-US" dirty="0"/>
                                            <m:t>y</m:t>
                                          </m:r>
                                          <m:r>
                                            <m:rPr>
                                              <m:nor/>
                                            </m:rPr>
                                            <a:rPr lang="en-US" dirty="0"/>
                                            <m:t>−</m:t>
                                          </m:r>
                                          <m:acc>
                                            <m:accPr>
                                              <m:chr m:val="̅"/>
                                              <m:ctrlPr>
                                                <a:rPr lang="en-US" i="1">
                                                  <a:latin typeface="Cambria Math" panose="02040503050406030204" pitchFamily="18" charset="0"/>
                                                </a:rPr>
                                              </m:ctrlPr>
                                            </m:accPr>
                                            <m:e>
                                              <m:r>
                                                <m:rPr>
                                                  <m:nor/>
                                                </m:rPr>
                                                <a:rPr lang="en-US" dirty="0"/>
                                                <m:t>y</m:t>
                                              </m:r>
                                            </m:e>
                                          </m:acc>
                                        </m:e>
                                      </m:d>
                                    </m:e>
                                    <m:sup>
                                      <m:r>
                                        <a:rPr lang="en-US" i="1">
                                          <a:latin typeface="Cambria Math"/>
                                        </a:rPr>
                                        <m:t>𝟐</m:t>
                                      </m:r>
                                    </m:sup>
                                  </m:sSup>
                                </m:e>
                              </m:d>
                            </m:e>
                          </m:rad>
                        </m:den>
                      </m:f>
                    </m:oMath>
                  </m:oMathPara>
                </a14:m>
                <a:endParaRPr lang="en-US" dirty="0"/>
              </a:p>
              <a:p>
                <a:endParaRPr lang="en-US" dirty="0"/>
              </a:p>
              <a:p>
                <a:r>
                  <a:rPr lang="en-US" dirty="0"/>
                  <a:t>This is a “scaled” covariance</a:t>
                </a:r>
              </a:p>
              <a:p>
                <a:r>
                  <a:rPr lang="en-US" dirty="0"/>
                  <a:t>It is:</a:t>
                </a:r>
              </a:p>
              <a:p>
                <a:pPr algn="ctr">
                  <a:spcBef>
                    <a:spcPts val="0"/>
                  </a:spcBef>
                </a:pPr>
                <a:r>
                  <a:rPr lang="en-US" dirty="0"/>
                  <a:t>(Covariance </a:t>
                </a:r>
                <a:r>
                  <a:rPr lang="en-US" dirty="0" err="1"/>
                  <a:t>xy</a:t>
                </a:r>
                <a:r>
                  <a:rPr lang="en-US" dirty="0"/>
                  <a:t>)/(Var x)(Var 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066800"/>
                <a:ext cx="9144000" cy="5638800"/>
              </a:xfrm>
              <a:blipFill>
                <a:blip r:embed="rId2"/>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3776320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066800"/>
                <a:ext cx="9144000" cy="5638800"/>
              </a:xfrm>
            </p:spPr>
            <p:txBody>
              <a:bodyPr/>
              <a:lstStyle/>
              <a:p>
                <a:pPr>
                  <a:spcBef>
                    <a:spcPts val="0"/>
                  </a:spcBef>
                </a:pPr>
                <a14:m>
                  <m:oMathPara xmlns:m="http://schemas.openxmlformats.org/officeDocument/2006/math">
                    <m:oMathParaPr>
                      <m:jc m:val="left"/>
                    </m:oMathParaPr>
                    <m:oMath xmlns:m="http://schemas.openxmlformats.org/officeDocument/2006/math">
                      <m:r>
                        <m:rPr>
                          <m:nor/>
                        </m:rPr>
                        <a:rPr lang="en-US" dirty="0"/>
                        <m:t>The</m:t>
                      </m:r>
                      <m:r>
                        <m:rPr>
                          <m:nor/>
                        </m:rPr>
                        <a:rPr lang="en-US" dirty="0"/>
                        <m:t> </m:t>
                      </m:r>
                      <m:r>
                        <m:rPr>
                          <m:nor/>
                        </m:rPr>
                        <a:rPr lang="en-US" dirty="0"/>
                        <m:t>“</m:t>
                      </m:r>
                      <m:r>
                        <m:rPr>
                          <m:nor/>
                        </m:rPr>
                        <a:rPr lang="en-US" dirty="0"/>
                        <m:t>easier</m:t>
                      </m:r>
                      <m:r>
                        <m:rPr>
                          <m:nor/>
                        </m:rPr>
                        <a:rPr lang="en-US" dirty="0"/>
                        <m:t>” </m:t>
                      </m:r>
                      <m:r>
                        <m:rPr>
                          <m:nor/>
                        </m:rPr>
                        <a:rPr lang="en-US" dirty="0"/>
                        <m:t>calculator</m:t>
                      </m:r>
                      <m:r>
                        <m:rPr>
                          <m:nor/>
                        </m:rPr>
                        <a:rPr lang="en-US" dirty="0"/>
                        <m:t> </m:t>
                      </m:r>
                      <m:r>
                        <m:rPr>
                          <m:nor/>
                        </m:rPr>
                        <a:rPr lang="en-US" dirty="0"/>
                        <m:t>formula</m:t>
                      </m:r>
                      <m:r>
                        <m:rPr>
                          <m:nor/>
                        </m:rPr>
                        <a:rPr lang="en-US" dirty="0"/>
                        <m:t>:</m:t>
                      </m:r>
                    </m:oMath>
                  </m:oMathPara>
                </a14:m>
                <a:endParaRPr lang="en-US" dirty="0"/>
              </a:p>
              <a:p>
                <a:pPr>
                  <a:spcBef>
                    <a:spcPts val="0"/>
                  </a:spcBef>
                </a:pPr>
                <a:endParaRPr lang="en-US" dirty="0"/>
              </a:p>
              <a:p>
                <a:pPr>
                  <a:spcBef>
                    <a:spcPts val="0"/>
                  </a:spcBef>
                </a:pPr>
                <a14:m>
                  <m:oMathPara xmlns:m="http://schemas.openxmlformats.org/officeDocument/2006/math">
                    <m:oMathParaPr>
                      <m:jc m:val="centerGroup"/>
                    </m:oMathParaPr>
                    <m:oMath xmlns:m="http://schemas.openxmlformats.org/officeDocument/2006/math">
                      <m:r>
                        <a:rPr lang="en-US" b="1" i="1" smtClean="0">
                          <a:latin typeface="Cambria Math"/>
                        </a:rPr>
                        <m:t>𝒓</m:t>
                      </m:r>
                      <m:r>
                        <a:rPr lang="en-US" b="1" i="1" smtClean="0">
                          <a:latin typeface="Cambria Math"/>
                        </a:rPr>
                        <m:t>=</m:t>
                      </m:r>
                      <m:f>
                        <m:fPr>
                          <m:ctrlPr>
                            <a:rPr lang="en-US" b="1" i="1" smtClean="0">
                              <a:latin typeface="Cambria Math" panose="02040503050406030204" pitchFamily="18" charset="0"/>
                            </a:rPr>
                          </m:ctrlPr>
                        </m:fPr>
                        <m:num>
                          <m:d>
                            <m:dPr>
                              <m:ctrlPr>
                                <a:rPr lang="en-US" b="1" i="1" smtClean="0">
                                  <a:latin typeface="Cambria Math" panose="02040503050406030204" pitchFamily="18" charset="0"/>
                                </a:rPr>
                              </m:ctrlPr>
                            </m:dPr>
                            <m:e>
                              <m:r>
                                <m:rPr>
                                  <m:nor/>
                                </m:rPr>
                                <a:rPr lang="en-US" dirty="0"/>
                                <m:t>∑</m:t>
                              </m:r>
                              <m:r>
                                <m:rPr>
                                  <m:nor/>
                                </m:rPr>
                                <a:rPr lang="en-US" dirty="0"/>
                                <m:t>xy</m:t>
                              </m:r>
                            </m:e>
                          </m:d>
                          <m:r>
                            <a:rPr lang="en-US" b="1" i="1" smtClean="0">
                              <a:latin typeface="Cambria Math"/>
                            </a:rPr>
                            <m:t>−(</m:t>
                          </m:r>
                          <m:r>
                            <m:rPr>
                              <m:nor/>
                            </m:rPr>
                            <a:rPr lang="en-US" dirty="0"/>
                            <m:t>∑</m:t>
                          </m:r>
                          <m:r>
                            <m:rPr>
                              <m:nor/>
                            </m:rPr>
                            <a:rPr lang="en-US" dirty="0"/>
                            <m:t>x</m:t>
                          </m:r>
                          <m:r>
                            <a:rPr lang="en-US" b="1" i="1" smtClean="0">
                              <a:latin typeface="Cambria Math"/>
                            </a:rPr>
                            <m:t>)(</m:t>
                          </m:r>
                          <m:r>
                            <m:rPr>
                              <m:nor/>
                            </m:rPr>
                            <a:rPr lang="en-US" dirty="0"/>
                            <m:t>∑</m:t>
                          </m:r>
                          <m:r>
                            <a:rPr lang="en-US" b="1" i="1" smtClean="0">
                              <a:latin typeface="Cambria Math" panose="02040503050406030204" pitchFamily="18" charset="0"/>
                            </a:rPr>
                            <m:t>𝒚</m:t>
                          </m:r>
                          <m:r>
                            <a:rPr lang="en-US" b="1" i="1" smtClean="0">
                              <a:latin typeface="Cambria Math"/>
                            </a:rPr>
                            <m:t>)</m:t>
                          </m:r>
                        </m:num>
                        <m:den>
                          <m:rad>
                            <m:radPr>
                              <m:degHide m:val="on"/>
                              <m:ctrlPr>
                                <a:rPr lang="en-US" b="1" i="1" smtClean="0">
                                  <a:latin typeface="Cambria Math" panose="02040503050406030204" pitchFamily="18" charset="0"/>
                                </a:rPr>
                              </m:ctrlPr>
                            </m:radPr>
                            <m:deg/>
                            <m:e>
                              <m:d>
                                <m:dPr>
                                  <m:begChr m:val="["/>
                                  <m:endChr m:val="]"/>
                                  <m:ctrlPr>
                                    <a:rPr lang="en-US" b="1" i="1" smtClean="0">
                                      <a:latin typeface="Cambria Math" panose="02040503050406030204" pitchFamily="18" charset="0"/>
                                    </a:rPr>
                                  </m:ctrlPr>
                                </m:dPr>
                                <m:e>
                                  <m:d>
                                    <m:dPr>
                                      <m:ctrlPr>
                                        <a:rPr lang="en-US" b="1" i="1" smtClean="0">
                                          <a:latin typeface="Cambria Math" panose="02040503050406030204" pitchFamily="18" charset="0"/>
                                        </a:rPr>
                                      </m:ctrlPr>
                                    </m:dPr>
                                    <m:e>
                                      <m:r>
                                        <m:rPr>
                                          <m:nor/>
                                        </m:rPr>
                                        <a:rPr lang="en-US" dirty="0"/>
                                        <m:t>∑</m:t>
                                      </m:r>
                                      <m:sSup>
                                        <m:sSupPr>
                                          <m:ctrlPr>
                                            <a:rPr lang="el-GR" b="1" i="1" smtClean="0">
                                              <a:latin typeface="Cambria Math" panose="02040503050406030204" pitchFamily="18" charset="0"/>
                                            </a:rPr>
                                          </m:ctrlPr>
                                        </m:sSupPr>
                                        <m:e>
                                          <m:r>
                                            <m:rPr>
                                              <m:nor/>
                                            </m:rPr>
                                            <a:rPr lang="en-US" dirty="0"/>
                                            <m:t>x</m:t>
                                          </m:r>
                                        </m:e>
                                        <m:sup>
                                          <m:r>
                                            <a:rPr lang="en-US" b="1" i="1" smtClean="0">
                                              <a:latin typeface="Cambria Math"/>
                                            </a:rPr>
                                            <m:t>𝟐</m:t>
                                          </m:r>
                                        </m:sup>
                                      </m:sSup>
                                    </m:e>
                                  </m:d>
                                  <m:sSup>
                                    <m:sSupPr>
                                      <m:ctrlPr>
                                        <a:rPr lang="el-GR" b="1" i="1" smtClean="0">
                                          <a:latin typeface="Cambria Math" panose="02040503050406030204" pitchFamily="18" charset="0"/>
                                        </a:rPr>
                                      </m:ctrlPr>
                                    </m:sSupPr>
                                    <m:e>
                                      <m:r>
                                        <a:rPr lang="en-US" b="1" i="1" smtClean="0">
                                          <a:latin typeface="Cambria Math"/>
                                        </a:rPr>
                                        <m:t>−</m:t>
                                      </m:r>
                                      <m:d>
                                        <m:dPr>
                                          <m:ctrlPr>
                                            <a:rPr lang="en-US" b="1" i="1" smtClean="0">
                                              <a:latin typeface="Cambria Math" panose="02040503050406030204" pitchFamily="18" charset="0"/>
                                            </a:rPr>
                                          </m:ctrlPr>
                                        </m:dPr>
                                        <m:e>
                                          <m:r>
                                            <m:rPr>
                                              <m:nor/>
                                            </m:rPr>
                                            <a:rPr lang="en-US" dirty="0"/>
                                            <m:t>∑</m:t>
                                          </m:r>
                                          <m:acc>
                                            <m:accPr>
                                              <m:chr m:val="̅"/>
                                              <m:ctrlPr>
                                                <a:rPr lang="en-US" i="1" smtClean="0">
                                                  <a:latin typeface="Cambria Math" panose="02040503050406030204" pitchFamily="18" charset="0"/>
                                                </a:rPr>
                                              </m:ctrlPr>
                                            </m:accPr>
                                            <m:e>
                                              <m:r>
                                                <m:rPr>
                                                  <m:nor/>
                                                </m:rPr>
                                                <a:rPr lang="en-US" dirty="0"/>
                                                <m:t>x</m:t>
                                              </m:r>
                                            </m:e>
                                          </m:acc>
                                        </m:e>
                                      </m:d>
                                    </m:e>
                                    <m:sup>
                                      <m:r>
                                        <a:rPr lang="en-US" b="1" i="1" smtClean="0">
                                          <a:latin typeface="Cambria Math"/>
                                        </a:rPr>
                                        <m:t>𝟐</m:t>
                                      </m:r>
                                    </m:sup>
                                  </m:sSup>
                                </m:e>
                              </m:d>
                              <m:r>
                                <a:rPr lang="en-US" b="1" i="1" smtClean="0">
                                  <a:latin typeface="Cambria Math"/>
                                </a:rPr>
                                <m:t>[</m:t>
                              </m:r>
                              <m:d>
                                <m:dPr>
                                  <m:ctrlPr>
                                    <a:rPr lang="en-US" b="1" i="1" smtClean="0">
                                      <a:latin typeface="Cambria Math" panose="02040503050406030204" pitchFamily="18" charset="0"/>
                                    </a:rPr>
                                  </m:ctrlPr>
                                </m:dPr>
                                <m:e>
                                  <m:r>
                                    <m:rPr>
                                      <m:nor/>
                                    </m:rPr>
                                    <a:rPr lang="en-US" dirty="0"/>
                                    <m:t>∑</m:t>
                                  </m:r>
                                  <m:sSup>
                                    <m:sSupPr>
                                      <m:ctrlPr>
                                        <a:rPr lang="el-GR" i="1">
                                          <a:latin typeface="Cambria Math" panose="02040503050406030204" pitchFamily="18" charset="0"/>
                                        </a:rPr>
                                      </m:ctrlPr>
                                    </m:sSupPr>
                                    <m:e>
                                      <m:r>
                                        <m:rPr>
                                          <m:nor/>
                                        </m:rPr>
                                        <a:rPr lang="en-US" dirty="0"/>
                                        <m:t>y</m:t>
                                      </m:r>
                                    </m:e>
                                    <m:sup>
                                      <m:r>
                                        <a:rPr lang="en-US" i="1">
                                          <a:latin typeface="Cambria Math"/>
                                        </a:rPr>
                                        <m:t>𝟐</m:t>
                                      </m:r>
                                    </m:sup>
                                  </m:sSup>
                                </m:e>
                              </m:d>
                              <m:r>
                                <a:rPr lang="en-US" b="1" i="1" smtClean="0">
                                  <a:latin typeface="Cambria Math"/>
                                </a:rPr>
                                <m:t>−(</m:t>
                              </m:r>
                              <m:r>
                                <m:rPr>
                                  <m:nor/>
                                </m:rPr>
                                <a:rPr lang="en-US" dirty="0"/>
                                <m:t>∑</m:t>
                              </m:r>
                              <m:sSup>
                                <m:sSupPr>
                                  <m:ctrlPr>
                                    <a:rPr lang="el-GR" i="1">
                                      <a:latin typeface="Cambria Math" panose="02040503050406030204" pitchFamily="18" charset="0"/>
                                    </a:rPr>
                                  </m:ctrlPr>
                                </m:sSupPr>
                                <m:e>
                                  <m:acc>
                                    <m:accPr>
                                      <m:chr m:val="̅"/>
                                      <m:ctrlPr>
                                        <a:rPr lang="en-US" i="1" smtClean="0">
                                          <a:latin typeface="Cambria Math" panose="02040503050406030204" pitchFamily="18" charset="0"/>
                                        </a:rPr>
                                      </m:ctrlPr>
                                    </m:accPr>
                                    <m:e>
                                      <m:r>
                                        <m:rPr>
                                          <m:nor/>
                                        </m:rPr>
                                        <a:rPr lang="en-US" dirty="0"/>
                                        <m:t>y</m:t>
                                      </m:r>
                                    </m:e>
                                  </m:acc>
                                  <m:r>
                                    <a:rPr lang="en-US" b="1" i="1" smtClean="0">
                                      <a:latin typeface="Cambria Math"/>
                                    </a:rPr>
                                    <m:t>)</m:t>
                                  </m:r>
                                </m:e>
                                <m:sup>
                                  <m:r>
                                    <a:rPr lang="en-US" i="1">
                                      <a:latin typeface="Cambria Math"/>
                                    </a:rPr>
                                    <m:t>𝟐</m:t>
                                  </m:r>
                                </m:sup>
                              </m:sSup>
                              <m:r>
                                <a:rPr lang="en-US" b="1" i="1" smtClean="0">
                                  <a:latin typeface="Cambria Math"/>
                                </a:rPr>
                                <m:t>]</m:t>
                              </m:r>
                            </m:e>
                          </m:rad>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066800"/>
                <a:ext cx="9144000" cy="5638800"/>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937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t>
            </a:r>
          </a:p>
        </p:txBody>
      </p:sp>
      <p:sp>
        <p:nvSpPr>
          <p:cNvPr id="3" name="Content Placeholder 2"/>
          <p:cNvSpPr>
            <a:spLocks noGrp="1"/>
          </p:cNvSpPr>
          <p:nvPr>
            <p:ph idx="1"/>
          </p:nvPr>
        </p:nvSpPr>
        <p:spPr>
          <a:xfrm>
            <a:off x="457200" y="3200400"/>
            <a:ext cx="8229600" cy="3657600"/>
          </a:xfrm>
        </p:spPr>
        <p:txBody>
          <a:bodyPr/>
          <a:lstStyle/>
          <a:p>
            <a:pPr algn="ctr"/>
            <a:r>
              <a:rPr lang="en-US" dirty="0"/>
              <a:t>EEK!</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1050"/>
            <a:ext cx="3187700" cy="478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Content Placeholder 2"/>
              <p:cNvSpPr txBox="1">
                <a:spLocks/>
              </p:cNvSpPr>
              <p:nvPr/>
            </p:nvSpPr>
            <p:spPr bwMode="auto">
              <a:xfrm>
                <a:off x="0" y="1066800"/>
                <a:ext cx="91440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a:rPr>
                        <m:t>𝒓</m:t>
                      </m:r>
                      <m:r>
                        <a:rPr lang="en-US" i="1" smtClean="0">
                          <a:latin typeface="Cambria Math"/>
                        </a:rPr>
                        <m:t>=</m:t>
                      </m:r>
                      <m:f>
                        <m:fPr>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m:rPr>
                                  <m:sty m:val="p"/>
                                </m:rPr>
                                <a:rPr lang="el-GR" i="1" smtClean="0">
                                  <a:latin typeface="Cambria Math"/>
                                </a:rPr>
                                <m:t>Σ</m:t>
                              </m:r>
                              <m:r>
                                <a:rPr lang="en-US" i="1" smtClean="0">
                                  <a:latin typeface="Cambria Math"/>
                                </a:rPr>
                                <m:t>𝒙𝒚</m:t>
                              </m:r>
                            </m:e>
                          </m:d>
                          <m:r>
                            <a:rPr lang="en-US" i="1" smtClean="0">
                              <a:latin typeface="Cambria Math"/>
                            </a:rPr>
                            <m:t>−(</m:t>
                          </m:r>
                          <m:r>
                            <m:rPr>
                              <m:sty m:val="p"/>
                            </m:rPr>
                            <a:rPr lang="el-GR" i="1" smtClean="0">
                              <a:latin typeface="Cambria Math"/>
                            </a:rPr>
                            <m:t>Σ</m:t>
                          </m:r>
                          <m:r>
                            <a:rPr lang="en-US" i="1" smtClean="0">
                              <a:latin typeface="Cambria Math"/>
                            </a:rPr>
                            <m:t>𝒙</m:t>
                          </m:r>
                          <m:r>
                            <a:rPr lang="en-US" i="1" smtClean="0">
                              <a:latin typeface="Cambria Math"/>
                            </a:rPr>
                            <m:t>)(</m:t>
                          </m:r>
                          <m:r>
                            <m:rPr>
                              <m:sty m:val="p"/>
                            </m:rPr>
                            <a:rPr lang="el-GR" i="1" smtClean="0">
                              <a:latin typeface="Cambria Math"/>
                            </a:rPr>
                            <m:t>Σ</m:t>
                          </m:r>
                          <m:r>
                            <a:rPr lang="en-US" i="1" smtClean="0">
                              <a:latin typeface="Cambria Math"/>
                            </a:rPr>
                            <m:t>𝒚</m:t>
                          </m:r>
                          <m:r>
                            <a:rPr lang="en-US" i="1" smtClean="0">
                              <a:latin typeface="Cambria Math"/>
                            </a:rPr>
                            <m:t>)</m:t>
                          </m:r>
                        </m:num>
                        <m:den>
                          <m:rad>
                            <m:radPr>
                              <m:degHide m:val="on"/>
                              <m:ctrlPr>
                                <a:rPr lang="en-US" i="1" smtClean="0">
                                  <a:latin typeface="Cambria Math" panose="02040503050406030204" pitchFamily="18" charset="0"/>
                                </a:rPr>
                              </m:ctrlPr>
                            </m:radPr>
                            <m:deg/>
                            <m:e>
                              <m:d>
                                <m:dPr>
                                  <m:begChr m:val="["/>
                                  <m:endChr m:val="]"/>
                                  <m:ctrlPr>
                                    <a:rPr lang="en-US" i="1" smtClean="0">
                                      <a:latin typeface="Cambria Math" panose="02040503050406030204" pitchFamily="18" charset="0"/>
                                    </a:rPr>
                                  </m:ctrlPr>
                                </m:dPr>
                                <m:e>
                                  <m:d>
                                    <m:dPr>
                                      <m:ctrlPr>
                                        <a:rPr lang="en-US" i="1" smtClean="0">
                                          <a:latin typeface="Cambria Math" panose="02040503050406030204" pitchFamily="18" charset="0"/>
                                        </a:rPr>
                                      </m:ctrlPr>
                                    </m:dPr>
                                    <m:e>
                                      <m:r>
                                        <m:rPr>
                                          <m:sty m:val="p"/>
                                        </m:rPr>
                                        <a:rPr lang="el-GR" i="1" smtClean="0">
                                          <a:latin typeface="Cambria Math"/>
                                        </a:rPr>
                                        <m:t>Σ</m:t>
                                      </m:r>
                                      <m:sSup>
                                        <m:sSupPr>
                                          <m:ctrlPr>
                                            <a:rPr lang="el-GR" i="1" smtClean="0">
                                              <a:latin typeface="Cambria Math" panose="02040503050406030204" pitchFamily="18" charset="0"/>
                                            </a:rPr>
                                          </m:ctrlPr>
                                        </m:sSupPr>
                                        <m:e>
                                          <m:r>
                                            <a:rPr lang="en-US" i="1" smtClean="0">
                                              <a:latin typeface="Cambria Math"/>
                                            </a:rPr>
                                            <m:t>𝒙</m:t>
                                          </m:r>
                                        </m:e>
                                        <m:sup>
                                          <m:r>
                                            <a:rPr lang="en-US" i="1" smtClean="0">
                                              <a:latin typeface="Cambria Math"/>
                                            </a:rPr>
                                            <m:t>𝟐</m:t>
                                          </m:r>
                                        </m:sup>
                                      </m:sSup>
                                    </m:e>
                                  </m:d>
                                  <m:sSup>
                                    <m:sSupPr>
                                      <m:ctrlPr>
                                        <a:rPr lang="el-GR" i="1" smtClean="0">
                                          <a:latin typeface="Cambria Math" panose="02040503050406030204" pitchFamily="18" charset="0"/>
                                        </a:rPr>
                                      </m:ctrlPr>
                                    </m:sSupPr>
                                    <m:e>
                                      <m:r>
                                        <a:rPr lang="en-US" i="1" smtClean="0">
                                          <a:latin typeface="Cambria Math"/>
                                        </a:rPr>
                                        <m:t>−</m:t>
                                      </m:r>
                                      <m:d>
                                        <m:dPr>
                                          <m:ctrlPr>
                                            <a:rPr lang="en-US" i="1" smtClean="0">
                                              <a:latin typeface="Cambria Math" panose="02040503050406030204" pitchFamily="18" charset="0"/>
                                            </a:rPr>
                                          </m:ctrlPr>
                                        </m:dPr>
                                        <m:e>
                                          <m:r>
                                            <m:rPr>
                                              <m:sty m:val="p"/>
                                            </m:rPr>
                                            <a:rPr lang="el-GR">
                                              <a:latin typeface="Cambria Math"/>
                                            </a:rPr>
                                            <m:t>Σ</m:t>
                                          </m:r>
                                          <m:r>
                                            <a:rPr lang="en-US" i="1" smtClean="0">
                                              <a:latin typeface="Cambria Math"/>
                                            </a:rPr>
                                            <m:t>𝒙</m:t>
                                          </m:r>
                                        </m:e>
                                      </m:d>
                                    </m:e>
                                    <m:sup>
                                      <m:r>
                                        <a:rPr lang="en-US" i="1" smtClean="0">
                                          <a:latin typeface="Cambria Math"/>
                                        </a:rPr>
                                        <m:t>𝟐</m:t>
                                      </m:r>
                                    </m:sup>
                                  </m:sSup>
                                </m:e>
                              </m:d>
                              <m:r>
                                <a:rPr lang="en-US" i="1" smtClean="0">
                                  <a:latin typeface="Cambria Math"/>
                                </a:rPr>
                                <m:t>[</m:t>
                              </m:r>
                              <m:d>
                                <m:dPr>
                                  <m:ctrlPr>
                                    <a:rPr lang="en-US" i="1" smtClean="0">
                                      <a:latin typeface="Cambria Math" panose="02040503050406030204" pitchFamily="18" charset="0"/>
                                    </a:rPr>
                                  </m:ctrlPr>
                                </m:dPr>
                                <m:e>
                                  <m:r>
                                    <m:rPr>
                                      <m:sty m:val="p"/>
                                    </m:rPr>
                                    <a:rPr lang="el-GR" i="1">
                                      <a:latin typeface="Cambria Math"/>
                                    </a:rPr>
                                    <m:t>Σ</m:t>
                                  </m:r>
                                  <m:sSup>
                                    <m:sSupPr>
                                      <m:ctrlPr>
                                        <a:rPr lang="el-GR" i="1">
                                          <a:latin typeface="Cambria Math" panose="02040503050406030204" pitchFamily="18" charset="0"/>
                                        </a:rPr>
                                      </m:ctrlPr>
                                    </m:sSupPr>
                                    <m:e>
                                      <m:r>
                                        <a:rPr lang="en-US" i="1" smtClean="0">
                                          <a:latin typeface="Cambria Math"/>
                                        </a:rPr>
                                        <m:t>𝒚</m:t>
                                      </m:r>
                                    </m:e>
                                    <m:sup>
                                      <m:r>
                                        <a:rPr lang="en-US" i="1">
                                          <a:latin typeface="Cambria Math"/>
                                        </a:rPr>
                                        <m:t>𝟐</m:t>
                                      </m:r>
                                    </m:sup>
                                  </m:sSup>
                                </m:e>
                              </m:d>
                              <m:r>
                                <a:rPr lang="en-US" i="1" smtClean="0">
                                  <a:latin typeface="Cambria Math"/>
                                </a:rPr>
                                <m:t>−(</m:t>
                              </m:r>
                              <m:r>
                                <m:rPr>
                                  <m:sty m:val="p"/>
                                </m:rPr>
                                <a:rPr lang="el-GR" i="1">
                                  <a:latin typeface="Cambria Math"/>
                                </a:rPr>
                                <m:t>Σ</m:t>
                              </m:r>
                              <m:sSup>
                                <m:sSupPr>
                                  <m:ctrlPr>
                                    <a:rPr lang="el-GR" i="1">
                                      <a:latin typeface="Cambria Math" panose="02040503050406030204" pitchFamily="18" charset="0"/>
                                    </a:rPr>
                                  </m:ctrlPr>
                                </m:sSupPr>
                                <m:e>
                                  <m:r>
                                    <a:rPr lang="en-US" i="1">
                                      <a:latin typeface="Cambria Math"/>
                                    </a:rPr>
                                    <m:t>𝒙</m:t>
                                  </m:r>
                                  <m:r>
                                    <a:rPr lang="en-US" i="1" smtClean="0">
                                      <a:latin typeface="Cambria Math"/>
                                    </a:rPr>
                                    <m:t>)</m:t>
                                  </m:r>
                                </m:e>
                                <m:sup>
                                  <m:r>
                                    <a:rPr lang="en-US" i="1">
                                      <a:latin typeface="Cambria Math"/>
                                    </a:rPr>
                                    <m:t>𝟐</m:t>
                                  </m:r>
                                </m:sup>
                              </m:sSup>
                              <m:r>
                                <a:rPr lang="en-US" i="1" smtClean="0">
                                  <a:latin typeface="Cambria Math"/>
                                </a:rPr>
                                <m:t>]</m:t>
                              </m:r>
                            </m:e>
                          </m:rad>
                        </m:den>
                      </m:f>
                    </m:oMath>
                  </m:oMathPara>
                </a14:m>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bwMode="auto">
              <a:xfrm>
                <a:off x="0" y="1066800"/>
                <a:ext cx="9144000" cy="56388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 name="Rectangle 5"/>
          <p:cNvSpPr/>
          <p:nvPr/>
        </p:nvSpPr>
        <p:spPr>
          <a:xfrm>
            <a:off x="-76200" y="6629400"/>
            <a:ext cx="6858000" cy="323165"/>
          </a:xfrm>
          <a:prstGeom prst="rect">
            <a:avLst/>
          </a:prstGeom>
        </p:spPr>
        <p:txBody>
          <a:bodyPr wrap="square">
            <a:spAutoFit/>
          </a:bodyPr>
          <a:lstStyle/>
          <a:p>
            <a:r>
              <a:rPr lang="en-US" sz="1500" dirty="0">
                <a:solidFill>
                  <a:srgbClr val="00B0F0"/>
                </a:solidFill>
              </a:rPr>
              <a:t>dreamstime.com</a:t>
            </a:r>
          </a:p>
        </p:txBody>
      </p:sp>
    </p:spTree>
    <p:extLst>
      <p:ext uri="{BB962C8B-B14F-4D97-AF65-F5344CB8AC3E}">
        <p14:creationId xmlns:p14="http://schemas.microsoft.com/office/powerpoint/2010/main" val="3139116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t>
            </a:r>
          </a:p>
        </p:txBody>
      </p:sp>
      <p:sp>
        <p:nvSpPr>
          <p:cNvPr id="3" name="Content Placeholder 2"/>
          <p:cNvSpPr>
            <a:spLocks noGrp="1"/>
          </p:cNvSpPr>
          <p:nvPr>
            <p:ph idx="1"/>
          </p:nvPr>
        </p:nvSpPr>
        <p:spPr/>
        <p:txBody>
          <a:bodyPr/>
          <a:lstStyle/>
          <a:p>
            <a:r>
              <a:rPr lang="en-US" dirty="0"/>
              <a:t>Excel does this calculation for you…</a:t>
            </a:r>
          </a:p>
        </p:txBody>
      </p:sp>
      <p:sp>
        <p:nvSpPr>
          <p:cNvPr id="6" name="Rectangle 5"/>
          <p:cNvSpPr/>
          <p:nvPr/>
        </p:nvSpPr>
        <p:spPr>
          <a:xfrm>
            <a:off x="0" y="6611035"/>
            <a:ext cx="5791200" cy="323165"/>
          </a:xfrm>
          <a:prstGeom prst="rect">
            <a:avLst/>
          </a:prstGeom>
        </p:spPr>
        <p:txBody>
          <a:bodyPr wrap="square">
            <a:spAutoFit/>
          </a:bodyPr>
          <a:lstStyle/>
          <a:p>
            <a:r>
              <a:rPr lang="en-US" sz="1500" dirty="0">
                <a:solidFill>
                  <a:srgbClr val="00B0F0"/>
                </a:solidFill>
              </a:rPr>
              <a:t>http://www.shutterstock.com/s/whew/search.html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300" y="2057400"/>
            <a:ext cx="3187700" cy="481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68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0"/>
            <a:ext cx="9144000" cy="1143000"/>
          </a:xfrm>
        </p:spPr>
        <p:txBody>
          <a:bodyPr/>
          <a:lstStyle/>
          <a:p>
            <a:r>
              <a:rPr lang="en-US" dirty="0"/>
              <a:t>Descriptive Statistics</a:t>
            </a:r>
          </a:p>
        </p:txBody>
      </p:sp>
      <p:sp>
        <p:nvSpPr>
          <p:cNvPr id="12" name="Content Placeholder 4"/>
          <p:cNvSpPr>
            <a:spLocks noGrp="1"/>
          </p:cNvSpPr>
          <p:nvPr>
            <p:ph idx="1"/>
          </p:nvPr>
        </p:nvSpPr>
        <p:spPr>
          <a:xfrm>
            <a:off x="457200" y="1219200"/>
            <a:ext cx="8229600" cy="5638800"/>
          </a:xfrm>
        </p:spPr>
        <p:txBody>
          <a:bodyPr/>
          <a:lstStyle/>
          <a:p>
            <a:r>
              <a:rPr lang="en-US" altLang="en-US" dirty="0">
                <a:latin typeface="Comic Sans MS" pitchFamily="66" charset="0"/>
              </a:rPr>
              <a:t>Averages tell where the data pile up</a:t>
            </a:r>
          </a:p>
          <a:p>
            <a:endParaRPr lang="en-US" dirty="0"/>
          </a:p>
        </p:txBody>
      </p:sp>
    </p:spTree>
    <p:extLst>
      <p:ext uri="{BB962C8B-B14F-4D97-AF65-F5344CB8AC3E}">
        <p14:creationId xmlns:p14="http://schemas.microsoft.com/office/powerpoint/2010/main" val="2572943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dirty="0"/>
              <a:t>Correlation</a:t>
            </a:r>
          </a:p>
        </p:txBody>
      </p:sp>
      <p:sp>
        <p:nvSpPr>
          <p:cNvPr id="7" name="Content Placeholder 1"/>
          <p:cNvSpPr>
            <a:spLocks noGrp="1"/>
          </p:cNvSpPr>
          <p:nvPr>
            <p:ph idx="1"/>
          </p:nvPr>
        </p:nvSpPr>
        <p:spPr>
          <a:xfrm>
            <a:off x="304800" y="1219200"/>
            <a:ext cx="8534400" cy="5638800"/>
          </a:xfrm>
        </p:spPr>
        <p:txBody>
          <a:bodyPr/>
          <a:lstStyle/>
          <a:p>
            <a:pPr eaLnBrk="1" hangingPunct="1"/>
            <a:r>
              <a:rPr lang="en-US" altLang="en-US" sz="4400" dirty="0">
                <a:cs typeface="Times New Roman" pitchFamily="18" charset="0"/>
              </a:rPr>
              <a:t>Correlation coefficient “r”:</a:t>
            </a:r>
          </a:p>
          <a:p>
            <a:pPr eaLnBrk="1" hangingPunct="1"/>
            <a:endParaRPr lang="en-US" altLang="en-US" sz="1800" dirty="0">
              <a:cs typeface="Times New Roman" pitchFamily="18" charset="0"/>
            </a:endParaRPr>
          </a:p>
          <a:p>
            <a:pPr eaLnBrk="1" hangingPunct="1"/>
            <a:r>
              <a:rPr lang="en-US" altLang="en-US" dirty="0"/>
              <a:t>Measures the strength of the </a:t>
            </a:r>
            <a:r>
              <a:rPr lang="en-US" altLang="en-US" dirty="0">
                <a:solidFill>
                  <a:schemeClr val="tx1"/>
                </a:solidFill>
              </a:rPr>
              <a:t>linear</a:t>
            </a:r>
            <a:r>
              <a:rPr lang="en-US" altLang="en-US" dirty="0"/>
              <a:t> relationship between two variables (</a:t>
            </a:r>
            <a:r>
              <a:rPr lang="en-US" altLang="en-US" dirty="0" err="1"/>
              <a:t>x,y</a:t>
            </a:r>
            <a:r>
              <a:rPr lang="en-US" altLang="en-US"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04800" y="1219200"/>
            <a:ext cx="8458200" cy="5638800"/>
          </a:xfrm>
        </p:spPr>
        <p:txBody>
          <a:bodyPr/>
          <a:lstStyle/>
          <a:p>
            <a:pPr eaLnBrk="1" hangingPunct="1"/>
            <a:r>
              <a:rPr lang="en-US" altLang="en-US" sz="4400" dirty="0">
                <a:cs typeface="Times New Roman" pitchFamily="18" charset="0"/>
              </a:rPr>
              <a:t>Correlation coefficient “r”:</a:t>
            </a:r>
          </a:p>
          <a:p>
            <a:pPr eaLnBrk="1" hangingPunct="1"/>
            <a:endParaRPr lang="en-US" altLang="en-US" sz="1800" dirty="0">
              <a:cs typeface="Times New Roman" pitchFamily="18" charset="0"/>
            </a:endParaRPr>
          </a:p>
          <a:p>
            <a:pPr eaLnBrk="1" hangingPunct="1"/>
            <a:r>
              <a:rPr lang="en-US" altLang="en-US" dirty="0"/>
              <a:t>Measured by the closeness  of the data to a straight line of “best fit”</a:t>
            </a:r>
            <a:r>
              <a:rPr lang="en-US" altLang="en-US" dirty="0">
                <a:cs typeface="Times New Roman" pitchFamily="18" charset="0"/>
              </a:rPr>
              <a:t> </a:t>
            </a:r>
          </a:p>
          <a:p>
            <a:pPr eaLnBrk="1" hangingPunct="1"/>
            <a:endParaRPr lang="en-US" altLang="en-US" dirty="0">
              <a:cs typeface="Times New Roman" pitchFamily="18" charset="0"/>
            </a:endParaRPr>
          </a:p>
        </p:txBody>
      </p:sp>
      <p:sp>
        <p:nvSpPr>
          <p:cNvPr id="5" name="Title 1"/>
          <p:cNvSpPr>
            <a:spLocks noGrp="1"/>
          </p:cNvSpPr>
          <p:nvPr>
            <p:ph type="title"/>
          </p:nvPr>
        </p:nvSpPr>
        <p:spPr>
          <a:xfrm>
            <a:off x="0" y="0"/>
            <a:ext cx="9144000" cy="1143000"/>
          </a:xfrm>
        </p:spPr>
        <p:txBody>
          <a:bodyPr/>
          <a:lstStyle/>
          <a:p>
            <a:r>
              <a:rPr lang="en-US" altLang="en-US" dirty="0"/>
              <a:t>Correlation</a:t>
            </a:r>
          </a:p>
        </p:txBody>
      </p:sp>
    </p:spTree>
    <p:extLst>
      <p:ext uri="{BB962C8B-B14F-4D97-AF65-F5344CB8AC3E}">
        <p14:creationId xmlns:p14="http://schemas.microsoft.com/office/powerpoint/2010/main" val="523897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a:t>Correlation</a:t>
            </a:r>
          </a:p>
        </p:txBody>
      </p:sp>
      <p:sp>
        <p:nvSpPr>
          <p:cNvPr id="7" name="Content Placeholder 2"/>
          <p:cNvSpPr>
            <a:spLocks noGrp="1"/>
          </p:cNvSpPr>
          <p:nvPr>
            <p:ph idx="1"/>
          </p:nvPr>
        </p:nvSpPr>
        <p:spPr>
          <a:xfrm>
            <a:off x="457200" y="1219200"/>
            <a:ext cx="8382000" cy="5638800"/>
          </a:xfrm>
        </p:spPr>
        <p:txBody>
          <a:bodyPr/>
          <a:lstStyle/>
          <a:p>
            <a:r>
              <a:rPr lang="en-US" altLang="en-US" dirty="0"/>
              <a:t>In real life, you practically never get all of your data points on the line of best fit</a:t>
            </a:r>
          </a:p>
          <a:p>
            <a:endParaRPr lang="en-US" altLang="en-US" dirty="0"/>
          </a:p>
          <a:p>
            <a:r>
              <a:rPr lang="en-US" altLang="en-US" dirty="0"/>
              <a:t>How close is close enough?</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dirty="0"/>
              <a:t>Correlation</a:t>
            </a:r>
          </a:p>
        </p:txBody>
      </p:sp>
      <p:sp>
        <p:nvSpPr>
          <p:cNvPr id="7" name="Content Placeholder 1"/>
          <p:cNvSpPr>
            <a:spLocks noGrp="1"/>
          </p:cNvSpPr>
          <p:nvPr>
            <p:ph idx="1"/>
          </p:nvPr>
        </p:nvSpPr>
        <p:spPr>
          <a:xfrm>
            <a:off x="457200" y="1219200"/>
            <a:ext cx="8229600" cy="5638800"/>
          </a:xfrm>
        </p:spPr>
        <p:txBody>
          <a:bodyPr/>
          <a:lstStyle/>
          <a:p>
            <a:r>
              <a:rPr lang="en-US" altLang="en-US"/>
              <a:t>Strong              Weak</a:t>
            </a:r>
          </a:p>
          <a:p>
            <a:pPr>
              <a:spcBef>
                <a:spcPct val="0"/>
              </a:spcBef>
            </a:pPr>
            <a:r>
              <a:rPr lang="en-US" altLang="en-US"/>
              <a:t>relationship         relationship</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838450"/>
            <a:ext cx="894397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F0995934-BEC4-4238-9E1D-42A863BF3035}"/>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42570974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lstStyle/>
          <a:p>
            <a:r>
              <a:rPr lang="en-US" altLang="en-US" dirty="0"/>
              <a:t>Correlation</a:t>
            </a:r>
          </a:p>
        </p:txBody>
      </p:sp>
      <p:sp>
        <p:nvSpPr>
          <p:cNvPr id="5" name="Content Placeholder 1"/>
          <p:cNvSpPr>
            <a:spLocks noGrp="1"/>
          </p:cNvSpPr>
          <p:nvPr>
            <p:ph idx="1"/>
          </p:nvPr>
        </p:nvSpPr>
        <p:spPr>
          <a:xfrm>
            <a:off x="457200" y="1219200"/>
            <a:ext cx="8229600" cy="5638800"/>
          </a:xfrm>
        </p:spPr>
        <p:txBody>
          <a:bodyPr/>
          <a:lstStyle/>
          <a:p>
            <a:r>
              <a:rPr lang="en-US" altLang="en-US" dirty="0"/>
              <a:t>So… a correlation is actually a measure of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838450"/>
            <a:ext cx="894397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E4322EAD-42DE-4EFB-8E3D-000D1A50A405}"/>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2480755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dirty="0"/>
              <a:t>Correlation</a:t>
            </a:r>
          </a:p>
        </p:txBody>
      </p:sp>
      <p:sp>
        <p:nvSpPr>
          <p:cNvPr id="7" name="Content Placeholder 1"/>
          <p:cNvSpPr>
            <a:spLocks noGrp="1"/>
          </p:cNvSpPr>
          <p:nvPr>
            <p:ph idx="1"/>
          </p:nvPr>
        </p:nvSpPr>
        <p:spPr>
          <a:xfrm>
            <a:off x="457200" y="1219200"/>
            <a:ext cx="8229600" cy="5638800"/>
          </a:xfrm>
        </p:spPr>
        <p:txBody>
          <a:bodyPr/>
          <a:lstStyle/>
          <a:p>
            <a:r>
              <a:rPr lang="en-US" altLang="en-US" dirty="0"/>
              <a:t>So… a correlation is actually a measure of    </a:t>
            </a:r>
            <a:r>
              <a:rPr lang="en-US" altLang="en-US" dirty="0">
                <a:solidFill>
                  <a:srgbClr val="FFC000"/>
                </a:solidFill>
              </a:rPr>
              <a:t>VARIABILITY!</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838450"/>
            <a:ext cx="894397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1EB446E7-1905-40AA-B5B3-431AE973B603}"/>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4195781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04800" y="838200"/>
            <a:ext cx="8458200" cy="5638800"/>
          </a:xfrm>
        </p:spPr>
        <p:txBody>
          <a:bodyPr/>
          <a:lstStyle/>
          <a:p>
            <a:pPr eaLnBrk="1" hangingPunct="1"/>
            <a:r>
              <a:rPr lang="en-US" altLang="en-US" dirty="0"/>
              <a:t>Which has the strongest linear relationship?</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971800"/>
            <a:ext cx="88963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CORRELATION</a:t>
            </a:r>
          </a:p>
          <a:p>
            <a:pPr algn="ctr" eaLnBrk="1" hangingPunct="1">
              <a:spcBef>
                <a:spcPct val="0"/>
              </a:spcBef>
              <a:buFontTx/>
              <a:buNone/>
            </a:pPr>
            <a:r>
              <a:rPr lang="en-US" altLang="en-US" sz="2400" dirty="0">
                <a:solidFill>
                  <a:schemeClr val="bg1"/>
                </a:solidFill>
              </a:rPr>
              <a:t>IN-CLASS PROBLEM 1a</a:t>
            </a:r>
            <a:r>
              <a:rPr lang="en-US" altLang="en-US" sz="2400" i="1" dirty="0">
                <a:solidFill>
                  <a:schemeClr val="folHlink"/>
                </a:solidFill>
              </a:rPr>
              <a:t> </a:t>
            </a:r>
          </a:p>
        </p:txBody>
      </p:sp>
      <p:sp>
        <p:nvSpPr>
          <p:cNvPr id="5" name="TextBox 4">
            <a:extLst>
              <a:ext uri="{FF2B5EF4-FFF2-40B4-BE49-F238E27FC236}">
                <a16:creationId xmlns:a16="http://schemas.microsoft.com/office/drawing/2014/main" id="{32B06F7F-0D06-487C-958B-DD9EF63B64C7}"/>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942677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04800" y="838200"/>
            <a:ext cx="8458200" cy="5638800"/>
          </a:xfrm>
        </p:spPr>
        <p:txBody>
          <a:bodyPr/>
          <a:lstStyle/>
          <a:p>
            <a:pPr eaLnBrk="1" hangingPunct="1"/>
            <a:r>
              <a:rPr lang="en-US" altLang="en-US" dirty="0"/>
              <a:t>Which has the strongest linear relationship?</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971800"/>
            <a:ext cx="88963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CORRELATION</a:t>
            </a:r>
          </a:p>
          <a:p>
            <a:pPr algn="ctr" eaLnBrk="1" hangingPunct="1">
              <a:spcBef>
                <a:spcPct val="0"/>
              </a:spcBef>
              <a:buFontTx/>
              <a:buNone/>
            </a:pPr>
            <a:r>
              <a:rPr lang="en-US" altLang="en-US" sz="2400" dirty="0">
                <a:solidFill>
                  <a:schemeClr val="bg1"/>
                </a:solidFill>
              </a:rPr>
              <a:t>IN-CLASS PROBLEM 1a</a:t>
            </a:r>
            <a:r>
              <a:rPr lang="en-US" altLang="en-US" sz="2400" i="1" dirty="0">
                <a:solidFill>
                  <a:schemeClr val="folHlink"/>
                </a:solidFill>
              </a:rPr>
              <a:t> </a:t>
            </a:r>
          </a:p>
        </p:txBody>
      </p:sp>
      <p:sp>
        <p:nvSpPr>
          <p:cNvPr id="5" name="TextBox 4">
            <a:extLst>
              <a:ext uri="{FF2B5EF4-FFF2-40B4-BE49-F238E27FC236}">
                <a16:creationId xmlns:a16="http://schemas.microsoft.com/office/drawing/2014/main" id="{32B06F7F-0D06-487C-958B-DD9EF63B64C7}"/>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
        <p:nvSpPr>
          <p:cNvPr id="9" name="Oval 8">
            <a:extLst>
              <a:ext uri="{FF2B5EF4-FFF2-40B4-BE49-F238E27FC236}">
                <a16:creationId xmlns:a16="http://schemas.microsoft.com/office/drawing/2014/main" id="{51ECD614-2A94-42B1-9FC1-30247FD9DE75}"/>
              </a:ext>
            </a:extLst>
          </p:cNvPr>
          <p:cNvSpPr/>
          <p:nvPr/>
        </p:nvSpPr>
        <p:spPr>
          <a:xfrm>
            <a:off x="6210915" y="2514600"/>
            <a:ext cx="3009900" cy="30099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224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675"/>
            <a:ext cx="630555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629400"/>
            <a:ext cx="9144000" cy="323165"/>
          </a:xfrm>
          <a:prstGeom prst="rect">
            <a:avLst/>
          </a:prstGeom>
        </p:spPr>
        <p:txBody>
          <a:bodyPr wrap="square">
            <a:spAutoFit/>
          </a:bodyPr>
          <a:lstStyle/>
          <a:p>
            <a:r>
              <a:rPr lang="en-US" sz="1500" dirty="0">
                <a:solidFill>
                  <a:srgbClr val="0070C0"/>
                </a:solidFill>
              </a:rPr>
              <a:t>https://images.sciencedaily.com/2015/05/150513135011_1_900x600.jpg</a:t>
            </a:r>
          </a:p>
        </p:txBody>
      </p:sp>
      <p:sp>
        <p:nvSpPr>
          <p:cNvPr id="7" name="Content Placeholder 2"/>
          <p:cNvSpPr>
            <a:spLocks noGrp="1"/>
          </p:cNvSpPr>
          <p:nvPr>
            <p:ph idx="1"/>
          </p:nvPr>
        </p:nvSpPr>
        <p:spPr>
          <a:xfrm>
            <a:off x="6477000" y="1143000"/>
            <a:ext cx="2667000" cy="5638800"/>
          </a:xfrm>
        </p:spPr>
        <p:txBody>
          <a:bodyPr/>
          <a:lstStyle/>
          <a:p>
            <a:pPr eaLnBrk="1" hangingPunct="1"/>
            <a:r>
              <a:rPr lang="en-US" altLang="en-US" dirty="0"/>
              <a:t>Can be positive…</a:t>
            </a:r>
          </a:p>
        </p:txBody>
      </p:sp>
    </p:spTree>
    <p:extLst>
      <p:ext uri="{BB962C8B-B14F-4D97-AF65-F5344CB8AC3E}">
        <p14:creationId xmlns:p14="http://schemas.microsoft.com/office/powerpoint/2010/main" val="176986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90" y="1219200"/>
            <a:ext cx="846861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629400"/>
            <a:ext cx="9296400" cy="307777"/>
          </a:xfrm>
          <a:prstGeom prst="rect">
            <a:avLst/>
          </a:prstGeom>
        </p:spPr>
        <p:txBody>
          <a:bodyPr wrap="square">
            <a:spAutoFit/>
          </a:bodyPr>
          <a:lstStyle/>
          <a:p>
            <a:r>
              <a:rPr lang="en-US" sz="1400" dirty="0">
                <a:solidFill>
                  <a:srgbClr val="0070C0"/>
                </a:solidFill>
              </a:rPr>
              <a:t>http://cdn2.momjunction.com/wp-content/uploads/2016/01/Relationship-With-Kids-After-Divorce.jpg</a:t>
            </a:r>
          </a:p>
        </p:txBody>
      </p:sp>
    </p:spTree>
    <p:extLst>
      <p:ext uri="{BB962C8B-B14F-4D97-AF65-F5344CB8AC3E}">
        <p14:creationId xmlns:p14="http://schemas.microsoft.com/office/powerpoint/2010/main" val="247086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a:spLocks noGrp="1"/>
          </p:cNvSpPr>
          <p:nvPr>
            <p:ph type="title"/>
          </p:nvPr>
        </p:nvSpPr>
        <p:spPr>
          <a:xfrm>
            <a:off x="0" y="0"/>
            <a:ext cx="9144000" cy="1143000"/>
          </a:xfrm>
        </p:spPr>
        <p:txBody>
          <a:bodyPr/>
          <a:lstStyle/>
          <a:p>
            <a:r>
              <a:rPr lang="en-US" dirty="0"/>
              <a:t>Descriptive Statistics</a:t>
            </a:r>
          </a:p>
        </p:txBody>
      </p:sp>
      <p:sp>
        <p:nvSpPr>
          <p:cNvPr id="13" name="Content Placeholder 5"/>
          <p:cNvSpPr>
            <a:spLocks noGrp="1"/>
          </p:cNvSpPr>
          <p:nvPr>
            <p:ph idx="1"/>
          </p:nvPr>
        </p:nvSpPr>
        <p:spPr>
          <a:xfrm>
            <a:off x="457200" y="1219200"/>
            <a:ext cx="8229600" cy="5638800"/>
          </a:xfrm>
        </p:spPr>
        <p:txBody>
          <a:bodyPr/>
          <a:lstStyle/>
          <a:p>
            <a:r>
              <a:rPr lang="en-US" altLang="en-US" dirty="0">
                <a:latin typeface="Comic Sans MS" pitchFamily="66" charset="0"/>
              </a:rPr>
              <a:t>Variability measures describe how spread out the data are</a:t>
            </a:r>
          </a:p>
          <a:p>
            <a:endParaRPr lang="en-US"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819400"/>
            <a:ext cx="85153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93B158C8-9739-4035-8617-5BCF8A0862A2}"/>
              </a:ext>
            </a:extLst>
          </p:cNvPr>
          <p:cNvSpPr/>
          <p:nvPr/>
        </p:nvSpPr>
        <p:spPr>
          <a:xfrm>
            <a:off x="0" y="6553200"/>
            <a:ext cx="16764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39928522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dirty="0"/>
              <a:t>Correlation</a:t>
            </a:r>
          </a:p>
        </p:txBody>
      </p:sp>
      <p:sp>
        <p:nvSpPr>
          <p:cNvPr id="7" name="Content Placeholder 2"/>
          <p:cNvSpPr>
            <a:spLocks noGrp="1"/>
          </p:cNvSpPr>
          <p:nvPr>
            <p:ph idx="1"/>
          </p:nvPr>
        </p:nvSpPr>
        <p:spPr>
          <a:xfrm>
            <a:off x="304800" y="990600"/>
            <a:ext cx="8458200" cy="5638800"/>
          </a:xfrm>
        </p:spPr>
        <p:txBody>
          <a:bodyPr/>
          <a:lstStyle/>
          <a:p>
            <a:pPr eaLnBrk="1" hangingPunct="1"/>
            <a:r>
              <a:rPr lang="en-US" altLang="en-US" sz="4400" dirty="0">
                <a:cs typeface="Times New Roman" pitchFamily="18" charset="0"/>
              </a:rPr>
              <a:t>Positive Correlation:</a:t>
            </a:r>
          </a:p>
          <a:p>
            <a:pPr eaLnBrk="1" hangingPunct="1"/>
            <a:r>
              <a:rPr lang="en-US" altLang="en-US" dirty="0">
                <a:cs typeface="Times New Roman" pitchFamily="18" charset="0"/>
              </a:rPr>
              <a:t>as one variable increases, the other also increases</a:t>
            </a:r>
          </a:p>
          <a:p>
            <a:pPr eaLnBrk="1" hangingPunct="1"/>
            <a:endParaRPr lang="en-US"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950309"/>
            <a:ext cx="4190999" cy="390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1FAA51CB-1D09-4847-B5D1-83FA6FBA3E4A}"/>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17684005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489" y="2819400"/>
            <a:ext cx="504451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0" y="0"/>
            <a:ext cx="9144000" cy="1143000"/>
          </a:xfrm>
        </p:spPr>
        <p:txBody>
          <a:bodyPr/>
          <a:lstStyle/>
          <a:p>
            <a:r>
              <a:rPr lang="en-US" altLang="en-US" dirty="0"/>
              <a:t>Correlation</a:t>
            </a:r>
          </a:p>
        </p:txBody>
      </p:sp>
      <p:sp>
        <p:nvSpPr>
          <p:cNvPr id="8" name="Content Placeholder 2"/>
          <p:cNvSpPr>
            <a:spLocks noGrp="1"/>
          </p:cNvSpPr>
          <p:nvPr>
            <p:ph idx="1"/>
          </p:nvPr>
        </p:nvSpPr>
        <p:spPr>
          <a:xfrm>
            <a:off x="304800" y="990600"/>
            <a:ext cx="8458200" cy="5638800"/>
          </a:xfrm>
        </p:spPr>
        <p:txBody>
          <a:bodyPr/>
          <a:lstStyle/>
          <a:p>
            <a:pPr eaLnBrk="1" hangingPunct="1"/>
            <a:r>
              <a:rPr lang="en-US" altLang="en-US" sz="4400">
                <a:cs typeface="Times New Roman" pitchFamily="18" charset="0"/>
              </a:rPr>
              <a:t>Negative correlation:</a:t>
            </a:r>
          </a:p>
          <a:p>
            <a:pPr eaLnBrk="1" hangingPunct="1"/>
            <a:r>
              <a:rPr lang="en-US" altLang="en-US">
                <a:cs typeface="Times New Roman" pitchFamily="18" charset="0"/>
              </a:rPr>
              <a:t>as one variable increases, the other decreases</a:t>
            </a:r>
            <a:endParaRPr lang="en-US" altLang="en-US"/>
          </a:p>
        </p:txBody>
      </p:sp>
      <p:sp>
        <p:nvSpPr>
          <p:cNvPr id="5" name="TextBox 4">
            <a:extLst>
              <a:ext uri="{FF2B5EF4-FFF2-40B4-BE49-F238E27FC236}">
                <a16:creationId xmlns:a16="http://schemas.microsoft.com/office/drawing/2014/main" id="{C915CAB6-E412-4537-99DE-6776380320E9}"/>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18268372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lstStyle/>
          <a:p>
            <a:r>
              <a:rPr lang="en-US" altLang="en-US" dirty="0"/>
              <a:t>Correlation</a:t>
            </a:r>
          </a:p>
        </p:txBody>
      </p:sp>
      <p:sp>
        <p:nvSpPr>
          <p:cNvPr id="5" name="Content Placeholder 2"/>
          <p:cNvSpPr>
            <a:spLocks noGrp="1"/>
          </p:cNvSpPr>
          <p:nvPr>
            <p:ph idx="1"/>
          </p:nvPr>
        </p:nvSpPr>
        <p:spPr>
          <a:xfrm>
            <a:off x="304800" y="990600"/>
            <a:ext cx="8458200" cy="5638800"/>
          </a:xfrm>
        </p:spPr>
        <p:txBody>
          <a:bodyPr/>
          <a:lstStyle/>
          <a:p>
            <a:pPr eaLnBrk="1" hangingPunct="1"/>
            <a:r>
              <a:rPr lang="en-US" altLang="en-US" sz="4400" dirty="0">
                <a:cs typeface="Times New Roman" pitchFamily="18" charset="0"/>
              </a:rPr>
              <a:t>Zero correlation:  </a:t>
            </a:r>
          </a:p>
          <a:p>
            <a:pPr eaLnBrk="1" hangingPunct="1"/>
            <a:r>
              <a:rPr lang="en-US" altLang="en-US" dirty="0">
                <a:cs typeface="Times New Roman" pitchFamily="18" charset="0"/>
              </a:rPr>
              <a:t>no LINEAR relationship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14725"/>
            <a:ext cx="85725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29C5C32F-7848-4FC0-AED7-A89629F4C426}"/>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2405767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dirty="0"/>
              <a:t>Correlation</a:t>
            </a:r>
          </a:p>
        </p:txBody>
      </p:sp>
      <p:sp>
        <p:nvSpPr>
          <p:cNvPr id="7" name="Content Placeholder 2"/>
          <p:cNvSpPr>
            <a:spLocks noGrp="1"/>
          </p:cNvSpPr>
          <p:nvPr>
            <p:ph idx="1"/>
          </p:nvPr>
        </p:nvSpPr>
        <p:spPr>
          <a:xfrm>
            <a:off x="304800" y="990600"/>
            <a:ext cx="8458200" cy="5638800"/>
          </a:xfrm>
        </p:spPr>
        <p:txBody>
          <a:bodyPr/>
          <a:lstStyle/>
          <a:p>
            <a:pPr eaLnBrk="1" hangingPunct="1"/>
            <a:r>
              <a:rPr lang="en-US" altLang="en-US" sz="4400" dirty="0">
                <a:cs typeface="Times New Roman" pitchFamily="18" charset="0"/>
              </a:rPr>
              <a:t>Zero correlation:  </a:t>
            </a:r>
          </a:p>
          <a:p>
            <a:pPr eaLnBrk="1" hangingPunct="1"/>
            <a:r>
              <a:rPr lang="en-US" altLang="en-US" dirty="0">
                <a:cs typeface="Times New Roman" pitchFamily="18" charset="0"/>
              </a:rPr>
              <a:t>there may be a strong </a:t>
            </a:r>
            <a:r>
              <a:rPr lang="en-US" altLang="en-US" dirty="0">
                <a:solidFill>
                  <a:srgbClr val="FFC000"/>
                </a:solidFill>
                <a:cs typeface="Times New Roman" pitchFamily="18" charset="0"/>
              </a:rPr>
              <a:t>nonlinear</a:t>
            </a:r>
            <a:r>
              <a:rPr lang="en-US" altLang="en-US" dirty="0">
                <a:cs typeface="Times New Roman" pitchFamily="18" charset="0"/>
              </a:rPr>
              <a:t> relationship</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14725"/>
            <a:ext cx="85725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87590E59-B6D9-4794-B1B0-47BB430C102D}"/>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19964471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066800"/>
            <a:ext cx="8229600" cy="5638800"/>
          </a:xfrm>
        </p:spPr>
        <p:txBody>
          <a:bodyPr/>
          <a:lstStyle/>
          <a:p>
            <a:r>
              <a:rPr lang="en-US" altLang="en-US" dirty="0"/>
              <a:t>A horizontal line fit is defined to be “</a:t>
            </a:r>
            <a:r>
              <a:rPr lang="en-US" altLang="en-US" dirty="0">
                <a:solidFill>
                  <a:srgbClr val="FFC000"/>
                </a:solidFill>
              </a:rPr>
              <a:t>zero</a:t>
            </a:r>
            <a:r>
              <a:rPr lang="en-US" altLang="en-US" dirty="0"/>
              <a:t> correlation”</a:t>
            </a:r>
          </a:p>
          <a:p>
            <a:endParaRPr lang="en-US" altLang="en-US" sz="1000" dirty="0"/>
          </a:p>
          <a:p>
            <a:r>
              <a:rPr lang="en-US" altLang="en-US" sz="2000" dirty="0"/>
              <a:t>                   low correlation     zero correlation</a:t>
            </a:r>
          </a:p>
        </p:txBody>
      </p:sp>
      <p:sp>
        <p:nvSpPr>
          <p:cNvPr id="32771" name="Title 1"/>
          <p:cNvSpPr>
            <a:spLocks noGrp="1"/>
          </p:cNvSpPr>
          <p:nvPr>
            <p:ph type="title"/>
          </p:nvPr>
        </p:nvSpPr>
        <p:spPr/>
        <p:txBody>
          <a:bodyPr/>
          <a:lstStyle/>
          <a:p>
            <a:r>
              <a:rPr lang="en-US" altLang="en-US" dirty="0"/>
              <a:t>Correlation</a:t>
            </a:r>
          </a:p>
        </p:txBody>
      </p:sp>
      <p:pic>
        <p:nvPicPr>
          <p:cNvPr id="32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971800"/>
            <a:ext cx="2057400" cy="341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675" y="2971800"/>
            <a:ext cx="1990725" cy="343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H="1">
            <a:off x="5334000" y="3810000"/>
            <a:ext cx="1219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487988" y="5384800"/>
            <a:ext cx="1219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971800" y="3852863"/>
            <a:ext cx="1149350" cy="1857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971800" y="5029200"/>
            <a:ext cx="1025525"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F1E0D-8F7E-492B-AC48-7DC7BE368E4E}"/>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6534300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dirty="0"/>
              <a:t>Correlation</a:t>
            </a:r>
          </a:p>
        </p:txBody>
      </p:sp>
      <p:sp>
        <p:nvSpPr>
          <p:cNvPr id="7" name="Content Placeholder 2"/>
          <p:cNvSpPr>
            <a:spLocks noGrp="1"/>
          </p:cNvSpPr>
          <p:nvPr>
            <p:ph idx="1"/>
          </p:nvPr>
        </p:nvSpPr>
        <p:spPr>
          <a:xfrm>
            <a:off x="304800" y="990600"/>
            <a:ext cx="8458200" cy="5638800"/>
          </a:xfrm>
        </p:spPr>
        <p:txBody>
          <a:bodyPr/>
          <a:lstStyle/>
          <a:p>
            <a:pPr eaLnBrk="1" hangingPunct="1"/>
            <a:r>
              <a:rPr lang="en-US" altLang="en-US" sz="4400" dirty="0">
                <a:cs typeface="Times New Roman" pitchFamily="18" charset="0"/>
              </a:rPr>
              <a:t>Zero correlation:  </a:t>
            </a:r>
          </a:p>
          <a:p>
            <a:pPr eaLnBrk="1" hangingPunct="1"/>
            <a:r>
              <a:rPr lang="en-US" altLang="en-US" dirty="0">
                <a:cs typeface="Times New Roman" pitchFamily="18" charset="0"/>
              </a:rPr>
              <a:t>If it is a </a:t>
            </a:r>
            <a:r>
              <a:rPr lang="en-US" altLang="en-US" dirty="0">
                <a:solidFill>
                  <a:srgbClr val="FFC000"/>
                </a:solidFill>
                <a:cs typeface="Times New Roman" pitchFamily="18" charset="0"/>
              </a:rPr>
              <a:t>horizontal</a:t>
            </a:r>
            <a:r>
              <a:rPr lang="en-US" altLang="en-US" dirty="0">
                <a:cs typeface="Times New Roman" pitchFamily="18" charset="0"/>
              </a:rPr>
              <a:t> line</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14725"/>
            <a:ext cx="85725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8D15BD04-E919-493C-99C1-55C5A8F82ECC}"/>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2669507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838200"/>
            <a:ext cx="8382000" cy="5638800"/>
          </a:xfrm>
        </p:spPr>
        <p:txBody>
          <a:bodyPr/>
          <a:lstStyle/>
          <a:p>
            <a:pPr eaLnBrk="1" hangingPunct="1"/>
            <a:r>
              <a:rPr lang="en-US" altLang="en-US" dirty="0"/>
              <a:t>Positive, negative, or zero?</a:t>
            </a:r>
          </a:p>
        </p:txBody>
      </p:sp>
      <p:sp>
        <p:nvSpPr>
          <p:cNvPr id="8"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CORRELATION</a:t>
            </a:r>
          </a:p>
          <a:p>
            <a:pPr algn="ctr" eaLnBrk="1" hangingPunct="1">
              <a:spcBef>
                <a:spcPct val="0"/>
              </a:spcBef>
              <a:buFontTx/>
              <a:buNone/>
            </a:pPr>
            <a:r>
              <a:rPr lang="en-US" altLang="en-US" sz="2400" dirty="0">
                <a:solidFill>
                  <a:schemeClr val="bg1"/>
                </a:solidFill>
              </a:rPr>
              <a:t>IN-CLASS PROBLEM 1b</a:t>
            </a:r>
            <a:r>
              <a:rPr lang="en-US" altLang="en-US" sz="2400" i="1" dirty="0">
                <a:solidFill>
                  <a:schemeClr val="folHlink"/>
                </a:solidFill>
              </a:rPr>
              <a:t> </a:t>
            </a:r>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828800"/>
            <a:ext cx="842010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1B391455-DBA7-4CD5-83BD-AB57A3AF729A}"/>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4104095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838200"/>
            <a:ext cx="8382000" cy="5638800"/>
          </a:xfrm>
        </p:spPr>
        <p:txBody>
          <a:bodyPr/>
          <a:lstStyle/>
          <a:p>
            <a:pPr eaLnBrk="1" hangingPunct="1"/>
            <a:r>
              <a:rPr lang="en-US" altLang="en-US" dirty="0"/>
              <a:t>Positive, negative, or zero?</a:t>
            </a:r>
          </a:p>
        </p:txBody>
      </p:sp>
      <p:sp>
        <p:nvSpPr>
          <p:cNvPr id="8"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CORRELATION</a:t>
            </a:r>
          </a:p>
          <a:p>
            <a:pPr algn="ctr" eaLnBrk="1" hangingPunct="1">
              <a:spcBef>
                <a:spcPct val="0"/>
              </a:spcBef>
              <a:buFontTx/>
              <a:buNone/>
            </a:pPr>
            <a:r>
              <a:rPr lang="en-US" altLang="en-US" sz="2400" dirty="0">
                <a:solidFill>
                  <a:schemeClr val="bg1"/>
                </a:solidFill>
              </a:rPr>
              <a:t>IN-CLASS PROBLEM 1b</a:t>
            </a:r>
            <a:r>
              <a:rPr lang="en-US" altLang="en-US" sz="2400" i="1" dirty="0">
                <a:solidFill>
                  <a:schemeClr val="folHlink"/>
                </a:solidFill>
              </a:rPr>
              <a:t> </a:t>
            </a:r>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828800"/>
            <a:ext cx="842010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1B391455-DBA7-4CD5-83BD-AB57A3AF729A}"/>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
        <p:nvSpPr>
          <p:cNvPr id="7" name="TextBox 6">
            <a:extLst>
              <a:ext uri="{FF2B5EF4-FFF2-40B4-BE49-F238E27FC236}">
                <a16:creationId xmlns:a16="http://schemas.microsoft.com/office/drawing/2014/main" id="{2880AFD1-1006-4F7F-800F-82B4E4F6BA90}"/>
              </a:ext>
            </a:extLst>
          </p:cNvPr>
          <p:cNvSpPr txBox="1"/>
          <p:nvPr/>
        </p:nvSpPr>
        <p:spPr>
          <a:xfrm>
            <a:off x="3635477" y="4876800"/>
            <a:ext cx="1012723" cy="369332"/>
          </a:xfrm>
          <a:prstGeom prst="rect">
            <a:avLst/>
          </a:prstGeom>
          <a:noFill/>
        </p:spPr>
        <p:txBody>
          <a:bodyPr wrap="square">
            <a:spAutoFit/>
          </a:bodyPr>
          <a:lstStyle/>
          <a:p>
            <a:r>
              <a:rPr lang="en-US" altLang="en-US"/>
              <a:t>Positive</a:t>
            </a:r>
            <a:endParaRPr lang="en-US" dirty="0"/>
          </a:p>
        </p:txBody>
      </p:sp>
      <p:sp>
        <p:nvSpPr>
          <p:cNvPr id="9" name="TextBox 8">
            <a:extLst>
              <a:ext uri="{FF2B5EF4-FFF2-40B4-BE49-F238E27FC236}">
                <a16:creationId xmlns:a16="http://schemas.microsoft.com/office/drawing/2014/main" id="{94FFC76E-42B1-4F16-9B96-D2D37082CC16}"/>
              </a:ext>
            </a:extLst>
          </p:cNvPr>
          <p:cNvSpPr txBox="1"/>
          <p:nvPr/>
        </p:nvSpPr>
        <p:spPr>
          <a:xfrm>
            <a:off x="7391400" y="2438400"/>
            <a:ext cx="1165123" cy="369332"/>
          </a:xfrm>
          <a:prstGeom prst="rect">
            <a:avLst/>
          </a:prstGeom>
          <a:noFill/>
        </p:spPr>
        <p:txBody>
          <a:bodyPr wrap="square">
            <a:spAutoFit/>
          </a:bodyPr>
          <a:lstStyle/>
          <a:p>
            <a:r>
              <a:rPr lang="en-US" altLang="en-US" dirty="0"/>
              <a:t>Negative</a:t>
            </a:r>
            <a:endParaRPr lang="en-US" dirty="0"/>
          </a:p>
        </p:txBody>
      </p:sp>
      <p:sp>
        <p:nvSpPr>
          <p:cNvPr id="11" name="TextBox 10">
            <a:extLst>
              <a:ext uri="{FF2B5EF4-FFF2-40B4-BE49-F238E27FC236}">
                <a16:creationId xmlns:a16="http://schemas.microsoft.com/office/drawing/2014/main" id="{CF94C8B2-9979-4FA3-AC95-FBE84CDF97EB}"/>
              </a:ext>
            </a:extLst>
          </p:cNvPr>
          <p:cNvSpPr txBox="1"/>
          <p:nvPr/>
        </p:nvSpPr>
        <p:spPr>
          <a:xfrm>
            <a:off x="1447800" y="2266024"/>
            <a:ext cx="784123" cy="369332"/>
          </a:xfrm>
          <a:prstGeom prst="rect">
            <a:avLst/>
          </a:prstGeom>
          <a:noFill/>
        </p:spPr>
        <p:txBody>
          <a:bodyPr wrap="square">
            <a:spAutoFit/>
          </a:bodyPr>
          <a:lstStyle/>
          <a:p>
            <a:r>
              <a:rPr lang="en-US" altLang="en-US" dirty="0"/>
              <a:t>Zero</a:t>
            </a:r>
            <a:endParaRPr lang="en-US" dirty="0"/>
          </a:p>
        </p:txBody>
      </p:sp>
      <p:sp>
        <p:nvSpPr>
          <p:cNvPr id="12" name="TextBox 11">
            <a:extLst>
              <a:ext uri="{FF2B5EF4-FFF2-40B4-BE49-F238E27FC236}">
                <a16:creationId xmlns:a16="http://schemas.microsoft.com/office/drawing/2014/main" id="{EAFBC7AD-198F-4156-A0E6-BEA18C1CCF19}"/>
              </a:ext>
            </a:extLst>
          </p:cNvPr>
          <p:cNvSpPr txBox="1"/>
          <p:nvPr/>
        </p:nvSpPr>
        <p:spPr>
          <a:xfrm>
            <a:off x="4330802" y="2438400"/>
            <a:ext cx="784123" cy="369332"/>
          </a:xfrm>
          <a:prstGeom prst="rect">
            <a:avLst/>
          </a:prstGeom>
          <a:noFill/>
        </p:spPr>
        <p:txBody>
          <a:bodyPr wrap="square">
            <a:spAutoFit/>
          </a:bodyPr>
          <a:lstStyle/>
          <a:p>
            <a:r>
              <a:rPr lang="en-US" altLang="en-US" dirty="0"/>
              <a:t>Zero</a:t>
            </a:r>
            <a:endParaRPr lang="en-US" dirty="0"/>
          </a:p>
        </p:txBody>
      </p:sp>
      <p:sp>
        <p:nvSpPr>
          <p:cNvPr id="13" name="TextBox 12">
            <a:extLst>
              <a:ext uri="{FF2B5EF4-FFF2-40B4-BE49-F238E27FC236}">
                <a16:creationId xmlns:a16="http://schemas.microsoft.com/office/drawing/2014/main" id="{42AB8FA4-A15E-4EC2-A7EB-92EFC14050D0}"/>
              </a:ext>
            </a:extLst>
          </p:cNvPr>
          <p:cNvSpPr txBox="1"/>
          <p:nvPr/>
        </p:nvSpPr>
        <p:spPr>
          <a:xfrm>
            <a:off x="7086600" y="5246132"/>
            <a:ext cx="784123" cy="369332"/>
          </a:xfrm>
          <a:prstGeom prst="rect">
            <a:avLst/>
          </a:prstGeom>
          <a:noFill/>
        </p:spPr>
        <p:txBody>
          <a:bodyPr wrap="square">
            <a:spAutoFit/>
          </a:bodyPr>
          <a:lstStyle/>
          <a:p>
            <a:r>
              <a:rPr lang="en-US" altLang="en-US" dirty="0"/>
              <a:t>Zero</a:t>
            </a:r>
            <a:endParaRPr lang="en-US" dirty="0"/>
          </a:p>
        </p:txBody>
      </p:sp>
      <p:sp>
        <p:nvSpPr>
          <p:cNvPr id="14" name="TextBox 13">
            <a:extLst>
              <a:ext uri="{FF2B5EF4-FFF2-40B4-BE49-F238E27FC236}">
                <a16:creationId xmlns:a16="http://schemas.microsoft.com/office/drawing/2014/main" id="{5A49218A-FB45-45D7-8E56-62610E4FC221}"/>
              </a:ext>
            </a:extLst>
          </p:cNvPr>
          <p:cNvSpPr txBox="1"/>
          <p:nvPr/>
        </p:nvSpPr>
        <p:spPr>
          <a:xfrm>
            <a:off x="910713" y="4694281"/>
            <a:ext cx="1904999" cy="369332"/>
          </a:xfrm>
          <a:prstGeom prst="rect">
            <a:avLst/>
          </a:prstGeom>
          <a:noFill/>
        </p:spPr>
        <p:txBody>
          <a:bodyPr wrap="square">
            <a:spAutoFit/>
          </a:bodyPr>
          <a:lstStyle/>
          <a:p>
            <a:r>
              <a:rPr lang="en-US" altLang="en-US" dirty="0"/>
              <a:t>Slightly positive</a:t>
            </a:r>
            <a:endParaRPr lang="en-US" dirty="0"/>
          </a:p>
        </p:txBody>
      </p:sp>
    </p:spTree>
    <p:extLst>
      <p:ext uri="{BB962C8B-B14F-4D97-AF65-F5344CB8AC3E}">
        <p14:creationId xmlns:p14="http://schemas.microsoft.com/office/powerpoint/2010/main" val="4227996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dirty="0"/>
              <a:t>Correlation</a:t>
            </a:r>
          </a:p>
        </p:txBody>
      </p:sp>
      <p:sp>
        <p:nvSpPr>
          <p:cNvPr id="7" name="Content Placeholder 2"/>
          <p:cNvSpPr>
            <a:spLocks noGrp="1"/>
          </p:cNvSpPr>
          <p:nvPr>
            <p:ph idx="1"/>
          </p:nvPr>
        </p:nvSpPr>
        <p:spPr>
          <a:xfrm>
            <a:off x="457200" y="1219200"/>
            <a:ext cx="8229600" cy="5638800"/>
          </a:xfrm>
        </p:spPr>
        <p:txBody>
          <a:bodyPr/>
          <a:lstStyle/>
          <a:p>
            <a:r>
              <a:rPr lang="en-US" altLang="en-US" dirty="0"/>
              <a:t>Correlation coefficients range from -1.0 to +1.0</a:t>
            </a:r>
            <a:r>
              <a:rPr lang="en-US" altLang="en-US" sz="2000" dirty="0"/>
              <a:t>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8779"/>
            <a:ext cx="9144000" cy="156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bwMode="auto">
          <a:xfrm>
            <a:off x="304800" y="30480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r=-1.0    r=-0.9    r=-0.5    r=0.0      r=0.5     r=0.9      r=1.0</a:t>
            </a:r>
          </a:p>
        </p:txBody>
      </p:sp>
      <p:sp>
        <p:nvSpPr>
          <p:cNvPr id="8" name="TextBox 7">
            <a:extLst>
              <a:ext uri="{FF2B5EF4-FFF2-40B4-BE49-F238E27FC236}">
                <a16:creationId xmlns:a16="http://schemas.microsoft.com/office/drawing/2014/main" id="{E2799FCF-FFB7-46E3-AFF2-08AA2F56BC75}"/>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4108948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Traditional descriptors for the strength of correlation:</a:t>
            </a:r>
          </a:p>
        </p:txBody>
      </p:sp>
      <p:sp>
        <p:nvSpPr>
          <p:cNvPr id="3" name="Content Placeholder 2"/>
          <p:cNvSpPr>
            <a:spLocks noGrp="1"/>
          </p:cNvSpPr>
          <p:nvPr>
            <p:ph idx="1"/>
          </p:nvPr>
        </p:nvSpPr>
        <p:spPr>
          <a:xfrm>
            <a:off x="3352800" y="2743200"/>
            <a:ext cx="5791200" cy="4114800"/>
          </a:xfrm>
          <a:ln>
            <a:solidFill>
              <a:srgbClr val="CCFFFF"/>
            </a:solidFill>
          </a:ln>
        </p:spPr>
        <p:txBody>
          <a:bodyPr/>
          <a:lstStyle/>
          <a:p>
            <a:r>
              <a:rPr lang="en-US" sz="2500" b="0" dirty="0"/>
              <a:t>–1.0 	perfect negative relationship</a:t>
            </a:r>
          </a:p>
          <a:p>
            <a:r>
              <a:rPr lang="en-US" sz="2500" b="0" dirty="0"/>
              <a:t>–0.7 	strong negative relationship</a:t>
            </a:r>
          </a:p>
          <a:p>
            <a:r>
              <a:rPr lang="en-US" sz="2500" b="0" dirty="0"/>
              <a:t>–0.5 	moderate negative relationship</a:t>
            </a:r>
          </a:p>
          <a:p>
            <a:r>
              <a:rPr lang="en-US" sz="2500" b="0" dirty="0"/>
              <a:t>–0.3	weak negative relationship</a:t>
            </a:r>
          </a:p>
          <a:p>
            <a:r>
              <a:rPr lang="en-US" sz="2500" b="0" dirty="0"/>
              <a:t> </a:t>
            </a:r>
            <a:r>
              <a:rPr lang="en-US" sz="1000" b="0" dirty="0"/>
              <a:t> </a:t>
            </a:r>
            <a:r>
              <a:rPr lang="en-US" sz="2500" b="0" dirty="0"/>
              <a:t>0.0	no linear relationship</a:t>
            </a:r>
          </a:p>
          <a:p>
            <a:r>
              <a:rPr lang="en-US" sz="2500" b="0" dirty="0"/>
              <a:t>+0.3	weak positive relationship</a:t>
            </a:r>
          </a:p>
          <a:p>
            <a:r>
              <a:rPr lang="en-US" sz="2500" b="0" dirty="0"/>
              <a:t>+0.5	moderate positive relationship </a:t>
            </a:r>
          </a:p>
          <a:p>
            <a:r>
              <a:rPr lang="en-US" sz="2500" b="0" dirty="0"/>
              <a:t>+0.7	strong positive relationship</a:t>
            </a:r>
          </a:p>
          <a:p>
            <a:r>
              <a:rPr lang="en-US" sz="2500" b="0" dirty="0"/>
              <a:t>+1.0	perfect positive relationship</a:t>
            </a:r>
          </a:p>
          <a:p>
            <a:endParaRPr lang="en-US" sz="3000" b="0" dirty="0"/>
          </a:p>
          <a:p>
            <a:endParaRPr lang="en-US" dirty="0"/>
          </a:p>
        </p:txBody>
      </p:sp>
      <p:sp>
        <p:nvSpPr>
          <p:cNvPr id="6" name="Title 1"/>
          <p:cNvSpPr>
            <a:spLocks noGrp="1"/>
          </p:cNvSpPr>
          <p:nvPr>
            <p:ph type="title"/>
          </p:nvPr>
        </p:nvSpPr>
        <p:spPr>
          <a:xfrm>
            <a:off x="0" y="0"/>
            <a:ext cx="9144000" cy="1143000"/>
          </a:xfrm>
        </p:spPr>
        <p:txBody>
          <a:bodyPr/>
          <a:lstStyle/>
          <a:p>
            <a:r>
              <a:rPr lang="en-US" dirty="0"/>
              <a:t>Correlation</a:t>
            </a:r>
          </a:p>
        </p:txBody>
      </p:sp>
    </p:spTree>
    <p:extLst>
      <p:ext uri="{BB962C8B-B14F-4D97-AF65-F5344CB8AC3E}">
        <p14:creationId xmlns:p14="http://schemas.microsoft.com/office/powerpoint/2010/main" val="81899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236F6-8788-4D50-8FFB-8B7F7ACA47DD}"/>
              </a:ext>
            </a:extLst>
          </p:cNvPr>
          <p:cNvSpPr>
            <a:spLocks noGrp="1"/>
          </p:cNvSpPr>
          <p:nvPr>
            <p:ph idx="1"/>
          </p:nvPr>
        </p:nvSpPr>
        <p:spPr>
          <a:xfrm>
            <a:off x="457200" y="1219200"/>
            <a:ext cx="8229600" cy="5638800"/>
          </a:xfrm>
        </p:spPr>
        <p:txBody>
          <a:bodyPr/>
          <a:lstStyle/>
          <a:p>
            <a:r>
              <a:rPr lang="en-US" dirty="0"/>
              <a:t>Excel provides a nice (messy) Summary Table:</a:t>
            </a:r>
          </a:p>
          <a:p>
            <a:endParaRPr lang="en-US" dirty="0"/>
          </a:p>
          <a:p>
            <a:r>
              <a:rPr lang="en-US" dirty="0"/>
              <a:t>(make it</a:t>
            </a:r>
          </a:p>
          <a:p>
            <a:pPr>
              <a:spcBef>
                <a:spcPts val="0"/>
              </a:spcBef>
            </a:pPr>
            <a:r>
              <a:rPr lang="en-US" dirty="0"/>
              <a:t>purty!)</a:t>
            </a:r>
          </a:p>
        </p:txBody>
      </p:sp>
      <p:pic>
        <p:nvPicPr>
          <p:cNvPr id="5" name="Picture 4">
            <a:extLst>
              <a:ext uri="{FF2B5EF4-FFF2-40B4-BE49-F238E27FC236}">
                <a16:creationId xmlns:a16="http://schemas.microsoft.com/office/drawing/2014/main" id="{9CE9B0CE-FDAD-407A-984E-B50308F9A4D8}"/>
              </a:ext>
            </a:extLst>
          </p:cNvPr>
          <p:cNvPicPr>
            <a:picLocks noChangeAspect="1"/>
          </p:cNvPicPr>
          <p:nvPr/>
        </p:nvPicPr>
        <p:blipFill>
          <a:blip r:embed="rId2"/>
          <a:stretch>
            <a:fillRect/>
          </a:stretch>
        </p:blipFill>
        <p:spPr>
          <a:xfrm>
            <a:off x="3581400" y="2428875"/>
            <a:ext cx="5490772" cy="4352925"/>
          </a:xfrm>
          <a:prstGeom prst="rect">
            <a:avLst/>
          </a:prstGeom>
        </p:spPr>
      </p:pic>
      <p:sp>
        <p:nvSpPr>
          <p:cNvPr id="6" name="Rectangle 5">
            <a:extLst>
              <a:ext uri="{FF2B5EF4-FFF2-40B4-BE49-F238E27FC236}">
                <a16:creationId xmlns:a16="http://schemas.microsoft.com/office/drawing/2014/main" id="{205A1E32-73A0-4A80-817A-AE700623E728}"/>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
        <p:nvSpPr>
          <p:cNvPr id="7" name="Title 4">
            <a:extLst>
              <a:ext uri="{FF2B5EF4-FFF2-40B4-BE49-F238E27FC236}">
                <a16:creationId xmlns:a16="http://schemas.microsoft.com/office/drawing/2014/main" id="{B8B81B57-A080-4FE0-A974-5E671B581259}"/>
              </a:ext>
            </a:extLst>
          </p:cNvPr>
          <p:cNvSpPr>
            <a:spLocks noGrp="1"/>
          </p:cNvSpPr>
          <p:nvPr>
            <p:ph type="title"/>
          </p:nvPr>
        </p:nvSpPr>
        <p:spPr>
          <a:xfrm>
            <a:off x="0" y="0"/>
            <a:ext cx="9144000" cy="1143000"/>
          </a:xfrm>
        </p:spPr>
        <p:txBody>
          <a:bodyPr/>
          <a:lstStyle/>
          <a:p>
            <a:r>
              <a:rPr lang="en-US" dirty="0"/>
              <a:t>Descriptive Statistics</a:t>
            </a:r>
          </a:p>
        </p:txBody>
      </p:sp>
    </p:spTree>
    <p:extLst>
      <p:ext uri="{BB962C8B-B14F-4D97-AF65-F5344CB8AC3E}">
        <p14:creationId xmlns:p14="http://schemas.microsoft.com/office/powerpoint/2010/main" val="712056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t>
            </a:r>
          </a:p>
        </p:txBody>
      </p:sp>
      <p:sp>
        <p:nvSpPr>
          <p:cNvPr id="3" name="Content Placeholder 2"/>
          <p:cNvSpPr>
            <a:spLocks noGrp="1"/>
          </p:cNvSpPr>
          <p:nvPr>
            <p:ph idx="1"/>
          </p:nvPr>
        </p:nvSpPr>
        <p:spPr/>
        <p:txBody>
          <a:bodyPr/>
          <a:lstStyle/>
          <a:p>
            <a:pPr algn="ctr" eaLnBrk="1" hangingPunct="1"/>
            <a:r>
              <a:rPr lang="en-US" altLang="en-US" dirty="0">
                <a:latin typeface="Comic Sans MS" pitchFamily="66" charset="0"/>
              </a:rPr>
              <a:t>Correlation coefficients can’t be bigger than 1 or less than -1</a:t>
            </a:r>
          </a:p>
          <a:p>
            <a:pPr algn="ctr" eaLnBrk="1" hangingPunct="1"/>
            <a:endParaRPr lang="en-US" altLang="en-US" dirty="0">
              <a:latin typeface="Comic Sans MS" pitchFamily="66" charset="0"/>
            </a:endParaRPr>
          </a:p>
          <a:p>
            <a:pPr algn="ctr" eaLnBrk="1" hangingPunct="1"/>
            <a:r>
              <a:rPr lang="en-US" altLang="en-US" dirty="0">
                <a:latin typeface="Comic Sans MS" pitchFamily="66" charset="0"/>
              </a:rPr>
              <a:t>-1 </a:t>
            </a:r>
            <a:r>
              <a:rPr lang="en-US" altLang="en-US" sz="5400" dirty="0">
                <a:latin typeface="Comic Sans MS" pitchFamily="66" charset="0"/>
              </a:rPr>
              <a:t>≤</a:t>
            </a:r>
            <a:r>
              <a:rPr lang="en-US" altLang="en-US" dirty="0">
                <a:latin typeface="Comic Sans MS" pitchFamily="66" charset="0"/>
              </a:rPr>
              <a:t> </a:t>
            </a:r>
            <a:r>
              <a:rPr lang="en-US" altLang="en-US" dirty="0" err="1">
                <a:latin typeface="Comic Sans MS" pitchFamily="66" charset="0"/>
              </a:rPr>
              <a:t>corr</a:t>
            </a:r>
            <a:r>
              <a:rPr lang="en-US" altLang="en-US" dirty="0">
                <a:latin typeface="Comic Sans MS" pitchFamily="66" charset="0"/>
              </a:rPr>
              <a:t> </a:t>
            </a:r>
            <a:r>
              <a:rPr lang="en-US" altLang="en-US" sz="5400" dirty="0">
                <a:latin typeface="Comic Sans MS" pitchFamily="66" charset="0"/>
              </a:rPr>
              <a:t>≤</a:t>
            </a:r>
            <a:r>
              <a:rPr lang="en-US" altLang="en-US" dirty="0">
                <a:latin typeface="Comic Sans MS" pitchFamily="66" charset="0"/>
              </a:rPr>
              <a:t> 1</a:t>
            </a:r>
          </a:p>
          <a:p>
            <a:endParaRPr lang="en-US" dirty="0"/>
          </a:p>
        </p:txBody>
      </p:sp>
    </p:spTree>
    <p:extLst>
      <p:ext uri="{BB962C8B-B14F-4D97-AF65-F5344CB8AC3E}">
        <p14:creationId xmlns:p14="http://schemas.microsoft.com/office/powerpoint/2010/main" val="4738946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638800"/>
          </a:xfrm>
        </p:spPr>
        <p:txBody>
          <a:bodyPr/>
          <a:lstStyle/>
          <a:p>
            <a:r>
              <a:rPr lang="en-US" altLang="en-US" dirty="0"/>
              <a:t>Which has the highest positive correlation value?  The highest negative correlation value?</a:t>
            </a:r>
          </a:p>
        </p:txBody>
      </p:sp>
      <p:sp>
        <p:nvSpPr>
          <p:cNvPr id="6"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CORRELATION</a:t>
            </a:r>
          </a:p>
          <a:p>
            <a:pPr algn="ctr" eaLnBrk="1" hangingPunct="1">
              <a:spcBef>
                <a:spcPct val="0"/>
              </a:spcBef>
              <a:buFontTx/>
              <a:buNone/>
            </a:pPr>
            <a:r>
              <a:rPr lang="en-US" altLang="en-US" sz="2400" dirty="0">
                <a:solidFill>
                  <a:schemeClr val="bg1"/>
                </a:solidFill>
              </a:rPr>
              <a:t>IN-CLASS PROBLEM 1c,d</a:t>
            </a:r>
            <a:r>
              <a:rPr lang="en-US" altLang="en-US" sz="2400" i="1" dirty="0">
                <a:solidFill>
                  <a:schemeClr val="folHlink"/>
                </a:solidFill>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19400"/>
            <a:ext cx="6857999" cy="401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F7D8751A-F8D2-4DE5-BFE7-0EF208137563}"/>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37749811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638800"/>
          </a:xfrm>
        </p:spPr>
        <p:txBody>
          <a:bodyPr/>
          <a:lstStyle/>
          <a:p>
            <a:r>
              <a:rPr lang="en-US" altLang="en-US" dirty="0"/>
              <a:t>Which has the highest positive correlation value?  The highest negative correlation value?</a:t>
            </a:r>
          </a:p>
        </p:txBody>
      </p:sp>
      <p:sp>
        <p:nvSpPr>
          <p:cNvPr id="6"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CORRELATION</a:t>
            </a:r>
          </a:p>
          <a:p>
            <a:pPr algn="ctr" eaLnBrk="1" hangingPunct="1">
              <a:spcBef>
                <a:spcPct val="0"/>
              </a:spcBef>
              <a:buFontTx/>
              <a:buNone/>
            </a:pPr>
            <a:r>
              <a:rPr lang="en-US" altLang="en-US" sz="2400" dirty="0">
                <a:solidFill>
                  <a:schemeClr val="bg1"/>
                </a:solidFill>
              </a:rPr>
              <a:t>IN-CLASS PROBLEM 1c,d</a:t>
            </a:r>
            <a:r>
              <a:rPr lang="en-US" altLang="en-US" sz="2400" i="1" dirty="0">
                <a:solidFill>
                  <a:schemeClr val="folHlink"/>
                </a:solidFill>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19400"/>
            <a:ext cx="6857999" cy="401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F7D8751A-F8D2-4DE5-BFE7-0EF208137563}"/>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
        <p:nvSpPr>
          <p:cNvPr id="7" name="TextBox 6">
            <a:extLst>
              <a:ext uri="{FF2B5EF4-FFF2-40B4-BE49-F238E27FC236}">
                <a16:creationId xmlns:a16="http://schemas.microsoft.com/office/drawing/2014/main" id="{2394B247-203C-4257-AE4E-0554CA0ACD75}"/>
              </a:ext>
            </a:extLst>
          </p:cNvPr>
          <p:cNvSpPr txBox="1"/>
          <p:nvPr/>
        </p:nvSpPr>
        <p:spPr>
          <a:xfrm>
            <a:off x="6934200" y="3097161"/>
            <a:ext cx="1143000" cy="646331"/>
          </a:xfrm>
          <a:prstGeom prst="rect">
            <a:avLst/>
          </a:prstGeom>
          <a:noFill/>
        </p:spPr>
        <p:txBody>
          <a:bodyPr wrap="square">
            <a:spAutoFit/>
          </a:bodyPr>
          <a:lstStyle/>
          <a:p>
            <a:r>
              <a:rPr lang="en-US" altLang="en-US" dirty="0"/>
              <a:t>Highest negative</a:t>
            </a:r>
            <a:endParaRPr lang="en-US" dirty="0"/>
          </a:p>
        </p:txBody>
      </p:sp>
      <p:sp>
        <p:nvSpPr>
          <p:cNvPr id="8" name="TextBox 7">
            <a:extLst>
              <a:ext uri="{FF2B5EF4-FFF2-40B4-BE49-F238E27FC236}">
                <a16:creationId xmlns:a16="http://schemas.microsoft.com/office/drawing/2014/main" id="{2075ADDC-CF07-44AF-A3F1-36112CD59C9A}"/>
              </a:ext>
            </a:extLst>
          </p:cNvPr>
          <p:cNvSpPr txBox="1"/>
          <p:nvPr/>
        </p:nvSpPr>
        <p:spPr>
          <a:xfrm>
            <a:off x="6172200" y="5088193"/>
            <a:ext cx="1143000" cy="646331"/>
          </a:xfrm>
          <a:prstGeom prst="rect">
            <a:avLst/>
          </a:prstGeom>
          <a:noFill/>
        </p:spPr>
        <p:txBody>
          <a:bodyPr wrap="square">
            <a:spAutoFit/>
          </a:bodyPr>
          <a:lstStyle/>
          <a:p>
            <a:r>
              <a:rPr lang="en-US" altLang="en-US" dirty="0"/>
              <a:t>Highest positive</a:t>
            </a:r>
            <a:endParaRPr lang="en-US" dirty="0"/>
          </a:p>
        </p:txBody>
      </p:sp>
    </p:spTree>
    <p:extLst>
      <p:ext uri="{BB962C8B-B14F-4D97-AF65-F5344CB8AC3E}">
        <p14:creationId xmlns:p14="http://schemas.microsoft.com/office/powerpoint/2010/main" val="38337387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Greeky</a:t>
            </a:r>
            <a:r>
              <a:rPr lang="en-US" dirty="0"/>
              <a:t> Stuff</a:t>
            </a:r>
          </a:p>
        </p:txBody>
      </p:sp>
      <p:sp>
        <p:nvSpPr>
          <p:cNvPr id="3" name="Content Placeholder 2"/>
          <p:cNvSpPr>
            <a:spLocks noGrp="1"/>
          </p:cNvSpPr>
          <p:nvPr>
            <p:ph idx="1"/>
          </p:nvPr>
        </p:nvSpPr>
        <p:spPr/>
        <p:txBody>
          <a:bodyPr/>
          <a:lstStyle/>
          <a:p>
            <a:pPr eaLnBrk="1" hangingPunct="1"/>
            <a:r>
              <a:rPr lang="en-US" altLang="en-US" dirty="0">
                <a:latin typeface="Comic Sans MS" pitchFamily="66" charset="0"/>
              </a:rPr>
              <a:t>The sample correlation coefficient is called “r” </a:t>
            </a:r>
          </a:p>
          <a:p>
            <a:pPr eaLnBrk="1" hangingPunct="1"/>
            <a:endParaRPr lang="en-US" altLang="en-US" sz="1800" dirty="0">
              <a:latin typeface="Comic Sans MS" pitchFamily="66" charset="0"/>
            </a:endParaRPr>
          </a:p>
          <a:p>
            <a:pPr eaLnBrk="1" hangingPunct="1"/>
            <a:r>
              <a:rPr lang="en-US" altLang="en-US" dirty="0">
                <a:latin typeface="Comic Sans MS" pitchFamily="66" charset="0"/>
              </a:rPr>
              <a:t>The population coefficient is called “</a:t>
            </a:r>
            <a:r>
              <a:rPr lang="el-GR" altLang="en-US" i="1" dirty="0">
                <a:solidFill>
                  <a:srgbClr val="FFC000"/>
                </a:solidFill>
                <a:latin typeface="Comic Sans MS" pitchFamily="66" charset="0"/>
              </a:rPr>
              <a:t>ρ</a:t>
            </a:r>
            <a:r>
              <a:rPr lang="en-US" altLang="en-US" i="1" dirty="0">
                <a:solidFill>
                  <a:schemeClr val="tx1"/>
                </a:solidFill>
                <a:latin typeface="Comic Sans MS" pitchFamily="66" charset="0"/>
              </a:rPr>
              <a:t> </a:t>
            </a:r>
            <a:r>
              <a:rPr lang="en-US" altLang="en-US" dirty="0">
                <a:latin typeface="Comic Sans MS" pitchFamily="66" charset="0"/>
              </a:rPr>
              <a:t>”</a:t>
            </a:r>
          </a:p>
          <a:p>
            <a:r>
              <a:rPr lang="en-US" dirty="0"/>
              <a:t>Pronounced “rho”</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733800"/>
            <a:ext cx="39719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EB399E69-215E-49F9-BBC4-1EF920BEA8CD}"/>
              </a:ext>
            </a:extLst>
          </p:cNvPr>
          <p:cNvSpPr txBox="1"/>
          <p:nvPr/>
        </p:nvSpPr>
        <p:spPr>
          <a:xfrm>
            <a:off x="0" y="6608802"/>
            <a:ext cx="9144000" cy="553998"/>
          </a:xfrm>
          <a:prstGeom prst="rect">
            <a:avLst/>
          </a:prstGeom>
          <a:noFill/>
        </p:spPr>
        <p:txBody>
          <a:bodyPr wrap="square">
            <a:spAutoFit/>
          </a:bodyPr>
          <a:lstStyle/>
          <a:p>
            <a:r>
              <a:rPr lang="en-US" sz="1500" dirty="0">
                <a:solidFill>
                  <a:srgbClr val="00B0F0"/>
                </a:solidFill>
              </a:rPr>
              <a:t>http://transinformation.net/wp-content/uploads/2015/09/zeus-greek-mythology-687267_1024_768.jpeg</a:t>
            </a:r>
          </a:p>
        </p:txBody>
      </p:sp>
    </p:spTree>
    <p:extLst>
      <p:ext uri="{BB962C8B-B14F-4D97-AF65-F5344CB8AC3E}">
        <p14:creationId xmlns:p14="http://schemas.microsoft.com/office/powerpoint/2010/main" val="11631743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dirty="0"/>
              <a:t>Correlation</a:t>
            </a:r>
          </a:p>
        </p:txBody>
      </p:sp>
      <p:sp>
        <p:nvSpPr>
          <p:cNvPr id="7" name="Content Placeholder 2"/>
          <p:cNvSpPr>
            <a:spLocks noGrp="1"/>
          </p:cNvSpPr>
          <p:nvPr>
            <p:ph idx="1"/>
          </p:nvPr>
        </p:nvSpPr>
        <p:spPr>
          <a:xfrm>
            <a:off x="457200" y="1219200"/>
            <a:ext cx="8229600" cy="5638800"/>
          </a:xfrm>
        </p:spPr>
        <p:txBody>
          <a:bodyPr/>
          <a:lstStyle/>
          <a:p>
            <a:r>
              <a:rPr lang="en-US" altLang="en-US" dirty="0"/>
              <a:t>If you square the correlation coefficient (R</a:t>
            </a:r>
            <a:r>
              <a:rPr lang="en-US" altLang="en-US" baseline="30000" dirty="0"/>
              <a:t>2</a:t>
            </a:r>
            <a:r>
              <a:rPr lang="en-US" altLang="en-US" dirty="0"/>
              <a:t> or RSQ) </a:t>
            </a:r>
          </a:p>
          <a:p>
            <a:r>
              <a:rPr lang="en-US" altLang="en-US" dirty="0"/>
              <a:t>the coefficient tells how well the (</a:t>
            </a:r>
            <a:r>
              <a:rPr lang="en-US" altLang="en-US" dirty="0" err="1"/>
              <a:t>x,y</a:t>
            </a:r>
            <a:r>
              <a:rPr lang="en-US" altLang="en-US" dirty="0"/>
              <a:t>) values are “fitted” by the line of best fit</a:t>
            </a:r>
          </a:p>
        </p:txBody>
      </p:sp>
    </p:spTree>
    <p:extLst>
      <p:ext uri="{BB962C8B-B14F-4D97-AF65-F5344CB8AC3E}">
        <p14:creationId xmlns:p14="http://schemas.microsoft.com/office/powerpoint/2010/main" val="22016506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t>
            </a:r>
          </a:p>
        </p:txBody>
      </p:sp>
      <p:sp>
        <p:nvSpPr>
          <p:cNvPr id="3" name="Content Placeholder 2"/>
          <p:cNvSpPr>
            <a:spLocks noGrp="1"/>
          </p:cNvSpPr>
          <p:nvPr>
            <p:ph idx="1"/>
          </p:nvPr>
        </p:nvSpPr>
        <p:spPr/>
        <p:txBody>
          <a:bodyPr/>
          <a:lstStyle/>
          <a:p>
            <a:pPr algn="ctr" eaLnBrk="1" hangingPunct="1"/>
            <a:r>
              <a:rPr lang="en-US" altLang="en-US" dirty="0"/>
              <a:t>R</a:t>
            </a:r>
            <a:r>
              <a:rPr lang="en-US" altLang="en-US" baseline="30000" dirty="0"/>
              <a:t>2 </a:t>
            </a:r>
            <a:r>
              <a:rPr lang="en-US" altLang="en-US" dirty="0">
                <a:latin typeface="Comic Sans MS" pitchFamily="66" charset="0"/>
              </a:rPr>
              <a:t>tells you </a:t>
            </a:r>
          </a:p>
          <a:p>
            <a:pPr algn="ctr" eaLnBrk="1" hangingPunct="1"/>
            <a:r>
              <a:rPr lang="en-US" altLang="en-US" dirty="0">
                <a:latin typeface="Comic Sans MS" pitchFamily="66" charset="0"/>
              </a:rPr>
              <a:t>in % </a:t>
            </a:r>
          </a:p>
          <a:p>
            <a:pPr algn="ctr" eaLnBrk="1" hangingPunct="1"/>
            <a:r>
              <a:rPr lang="en-US" altLang="en-US" dirty="0">
                <a:latin typeface="Comic Sans MS" pitchFamily="66" charset="0"/>
              </a:rPr>
              <a:t>how well the trend line fits the data</a:t>
            </a:r>
          </a:p>
          <a:p>
            <a:endParaRPr lang="en-US" dirty="0"/>
          </a:p>
        </p:txBody>
      </p:sp>
    </p:spTree>
    <p:extLst>
      <p:ext uri="{BB962C8B-B14F-4D97-AF65-F5344CB8AC3E}">
        <p14:creationId xmlns:p14="http://schemas.microsoft.com/office/powerpoint/2010/main" val="17922565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838200"/>
            <a:ext cx="8229600" cy="5638800"/>
          </a:xfrm>
        </p:spPr>
        <p:txBody>
          <a:bodyPr/>
          <a:lstStyle/>
          <a:p>
            <a:r>
              <a:rPr lang="en-US" altLang="en-US" dirty="0"/>
              <a:t>Is it a good fit?</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9800"/>
            <a:ext cx="6045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CORRELATION</a:t>
            </a:r>
          </a:p>
          <a:p>
            <a:pPr algn="ctr" eaLnBrk="1" hangingPunct="1">
              <a:spcBef>
                <a:spcPct val="0"/>
              </a:spcBef>
              <a:buFontTx/>
              <a:buNone/>
            </a:pPr>
            <a:r>
              <a:rPr lang="en-US" altLang="en-US" sz="2400" dirty="0">
                <a:solidFill>
                  <a:schemeClr val="bg1"/>
                </a:solidFill>
              </a:rPr>
              <a:t>IN-CLASS PROBLEM 2</a:t>
            </a:r>
            <a:r>
              <a:rPr lang="en-US" altLang="en-US" sz="2400" i="1" dirty="0">
                <a:solidFill>
                  <a:schemeClr val="folHlink"/>
                </a:solidFill>
              </a:rPr>
              <a:t> </a:t>
            </a:r>
          </a:p>
        </p:txBody>
      </p:sp>
    </p:spTree>
    <p:extLst>
      <p:ext uri="{BB962C8B-B14F-4D97-AF65-F5344CB8AC3E}">
        <p14:creationId xmlns:p14="http://schemas.microsoft.com/office/powerpoint/2010/main" val="3876202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19200"/>
            <a:ext cx="8686800" cy="5638800"/>
          </a:xfrm>
        </p:spPr>
        <p:txBody>
          <a:bodyPr/>
          <a:lstStyle/>
          <a:p>
            <a:r>
              <a:rPr lang="en-US" altLang="en-US"/>
              <a:t>R</a:t>
            </a:r>
            <a:r>
              <a:rPr lang="en-US" altLang="en-US" baseline="30000"/>
              <a:t>2</a:t>
            </a:r>
            <a:r>
              <a:rPr lang="en-US" altLang="en-US"/>
              <a:t> = 0.988 means 98.8% of the variability in the data is 									“explained” 						by the fit 							line</a:t>
            </a:r>
          </a:p>
          <a:p>
            <a:endParaRPr lang="en-US" alt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6045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0" y="0"/>
            <a:ext cx="9144000" cy="1143000"/>
          </a:xfrm>
        </p:spPr>
        <p:txBody>
          <a:bodyPr/>
          <a:lstStyle/>
          <a:p>
            <a:r>
              <a:rPr lang="en-US" altLang="en-US" dirty="0"/>
              <a:t>Correlation</a:t>
            </a:r>
          </a:p>
        </p:txBody>
      </p:sp>
    </p:spTree>
    <p:extLst>
      <p:ext uri="{BB962C8B-B14F-4D97-AF65-F5344CB8AC3E}">
        <p14:creationId xmlns:p14="http://schemas.microsoft.com/office/powerpoint/2010/main" val="30874319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838200"/>
            <a:ext cx="8229600" cy="5638800"/>
          </a:xfrm>
        </p:spPr>
        <p:txBody>
          <a:bodyPr/>
          <a:lstStyle/>
          <a:p>
            <a:r>
              <a:rPr lang="en-US" altLang="en-US" dirty="0"/>
              <a:t>Is it a good fit?</a:t>
            </a:r>
          </a:p>
          <a:p>
            <a:endParaRPr lang="en-US" alt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78000"/>
            <a:ext cx="6553200" cy="5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CORRELATION</a:t>
            </a:r>
          </a:p>
          <a:p>
            <a:pPr algn="ctr" eaLnBrk="1" hangingPunct="1">
              <a:spcBef>
                <a:spcPct val="0"/>
              </a:spcBef>
              <a:buFontTx/>
              <a:buNone/>
            </a:pPr>
            <a:r>
              <a:rPr lang="en-US" altLang="en-US" sz="2400" dirty="0">
                <a:solidFill>
                  <a:schemeClr val="bg1"/>
                </a:solidFill>
              </a:rPr>
              <a:t>IN-CLASS PROBLEM 2</a:t>
            </a:r>
            <a:r>
              <a:rPr lang="en-US" altLang="en-US" sz="2400" i="1" dirty="0">
                <a:solidFill>
                  <a:schemeClr val="folHlink"/>
                </a:solidFill>
              </a:rPr>
              <a:t> </a:t>
            </a:r>
          </a:p>
        </p:txBody>
      </p:sp>
      <p:sp>
        <p:nvSpPr>
          <p:cNvPr id="5" name="TextBox 4">
            <a:extLst>
              <a:ext uri="{FF2B5EF4-FFF2-40B4-BE49-F238E27FC236}">
                <a16:creationId xmlns:a16="http://schemas.microsoft.com/office/drawing/2014/main" id="{53FB5AED-3DAE-42F0-A7D8-0650749AB819}"/>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20904263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638800"/>
          </a:xfrm>
        </p:spPr>
        <p:txBody>
          <a:bodyPr/>
          <a:lstStyle/>
          <a:p>
            <a:r>
              <a:rPr lang="en-US" altLang="en-US" dirty="0"/>
              <a:t>Is it a good fit?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48554"/>
            <a:ext cx="6781800" cy="4528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CORRELATION</a:t>
            </a:r>
          </a:p>
          <a:p>
            <a:pPr algn="ctr" eaLnBrk="1" hangingPunct="1">
              <a:spcBef>
                <a:spcPct val="0"/>
              </a:spcBef>
              <a:buFontTx/>
              <a:buNone/>
            </a:pPr>
            <a:r>
              <a:rPr lang="en-US" altLang="en-US" sz="2400" dirty="0">
                <a:solidFill>
                  <a:schemeClr val="bg1"/>
                </a:solidFill>
              </a:rPr>
              <a:t>IN-CLASS PROBLEM 2</a:t>
            </a:r>
            <a:r>
              <a:rPr lang="en-US" altLang="en-US" sz="2400" i="1" dirty="0">
                <a:solidFill>
                  <a:schemeClr val="folHlink"/>
                </a:solidFill>
              </a:rPr>
              <a:t> </a:t>
            </a:r>
          </a:p>
        </p:txBody>
      </p:sp>
      <p:sp>
        <p:nvSpPr>
          <p:cNvPr id="7" name="TextBox 6">
            <a:extLst>
              <a:ext uri="{FF2B5EF4-FFF2-40B4-BE49-F238E27FC236}">
                <a16:creationId xmlns:a16="http://schemas.microsoft.com/office/drawing/2014/main" id="{D408C984-73B0-44DD-976B-9171F0F121F2}"/>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276542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sp>
        <p:nvSpPr>
          <p:cNvPr id="3" name="Content Placeholder 2"/>
          <p:cNvSpPr>
            <a:spLocks noGrp="1"/>
          </p:cNvSpPr>
          <p:nvPr>
            <p:ph idx="1"/>
          </p:nvPr>
        </p:nvSpPr>
        <p:spPr>
          <a:xfrm>
            <a:off x="457200" y="1066800"/>
            <a:ext cx="8229600" cy="5638800"/>
          </a:xfrm>
        </p:spPr>
        <p:txBody>
          <a:bodyPr/>
          <a:lstStyle/>
          <a:p>
            <a:r>
              <a:rPr lang="en-US" dirty="0"/>
              <a:t>To show both average and variability on one graph, use the Multiple Comparison Graph </a:t>
            </a:r>
            <a:r>
              <a:rPr lang="en-US" sz="2000" dirty="0"/>
              <a:t>(high-low-close </a:t>
            </a:r>
          </a:p>
          <a:p>
            <a:r>
              <a:rPr lang="en-US" sz="2000" dirty="0"/>
              <a:t>Excel graph)</a:t>
            </a:r>
          </a:p>
        </p:txBody>
      </p:sp>
      <p:sp>
        <p:nvSpPr>
          <p:cNvPr id="6" name="Rectangle 5">
            <a:extLst>
              <a:ext uri="{FF2B5EF4-FFF2-40B4-BE49-F238E27FC236}">
                <a16:creationId xmlns:a16="http://schemas.microsoft.com/office/drawing/2014/main" id="{C978EA0E-857B-4CDD-A51C-12DEDF750BB6}"/>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pic>
        <p:nvPicPr>
          <p:cNvPr id="7" name="Picture 6">
            <a:extLst>
              <a:ext uri="{FF2B5EF4-FFF2-40B4-BE49-F238E27FC236}">
                <a16:creationId xmlns:a16="http://schemas.microsoft.com/office/drawing/2014/main" id="{86079EDE-748B-4BD5-9D32-7F783F6C972E}"/>
              </a:ext>
            </a:extLst>
          </p:cNvPr>
          <p:cNvPicPr>
            <a:picLocks noChangeAspect="1"/>
          </p:cNvPicPr>
          <p:nvPr/>
        </p:nvPicPr>
        <p:blipFill>
          <a:blip r:embed="rId2"/>
          <a:stretch>
            <a:fillRect/>
          </a:stretch>
        </p:blipFill>
        <p:spPr>
          <a:xfrm>
            <a:off x="2743200" y="3048000"/>
            <a:ext cx="6400800" cy="3840480"/>
          </a:xfrm>
          <a:prstGeom prst="rect">
            <a:avLst/>
          </a:prstGeom>
        </p:spPr>
      </p:pic>
    </p:spTree>
    <p:extLst>
      <p:ext uri="{BB962C8B-B14F-4D97-AF65-F5344CB8AC3E}">
        <p14:creationId xmlns:p14="http://schemas.microsoft.com/office/powerpoint/2010/main" val="28024151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61669"/>
            <a:ext cx="6705600" cy="529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a:spLocks noGrp="1"/>
          </p:cNvSpPr>
          <p:nvPr>
            <p:ph idx="1"/>
          </p:nvPr>
        </p:nvSpPr>
        <p:spPr>
          <a:xfrm>
            <a:off x="457200" y="838200"/>
            <a:ext cx="8229600" cy="5638800"/>
          </a:xfrm>
        </p:spPr>
        <p:txBody>
          <a:bodyPr/>
          <a:lstStyle/>
          <a:p>
            <a:r>
              <a:rPr lang="en-US" altLang="en-US" dirty="0"/>
              <a:t>Is it a good fit?</a:t>
            </a:r>
          </a:p>
        </p:txBody>
      </p:sp>
      <p:sp>
        <p:nvSpPr>
          <p:cNvPr id="6"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CORRELATION</a:t>
            </a:r>
          </a:p>
          <a:p>
            <a:pPr algn="ctr" eaLnBrk="1" hangingPunct="1">
              <a:spcBef>
                <a:spcPct val="0"/>
              </a:spcBef>
              <a:buFontTx/>
              <a:buNone/>
            </a:pPr>
            <a:r>
              <a:rPr lang="en-US" altLang="en-US" sz="2400" dirty="0">
                <a:solidFill>
                  <a:schemeClr val="bg1"/>
                </a:solidFill>
              </a:rPr>
              <a:t>IN-CLASS PROBLEM 2</a:t>
            </a:r>
            <a:r>
              <a:rPr lang="en-US" altLang="en-US" sz="2400" i="1" dirty="0">
                <a:solidFill>
                  <a:schemeClr val="folHlink"/>
                </a:solidFill>
              </a:rPr>
              <a:t> </a:t>
            </a:r>
          </a:p>
        </p:txBody>
      </p:sp>
      <p:sp>
        <p:nvSpPr>
          <p:cNvPr id="5" name="TextBox 4">
            <a:extLst>
              <a:ext uri="{FF2B5EF4-FFF2-40B4-BE49-F238E27FC236}">
                <a16:creationId xmlns:a16="http://schemas.microsoft.com/office/drawing/2014/main" id="{28FFBE74-D43B-43AC-A0AB-26646C2CA973}"/>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18560473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638800"/>
          </a:xfrm>
        </p:spPr>
        <p:txBody>
          <a:bodyPr/>
          <a:lstStyle/>
          <a:p>
            <a:r>
              <a:rPr lang="en-US" altLang="en-US" dirty="0"/>
              <a:t>Is it a good fit?</a:t>
            </a:r>
          </a:p>
        </p:txBody>
      </p:sp>
      <p:sp>
        <p:nvSpPr>
          <p:cNvPr id="6"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CORRELATION</a:t>
            </a:r>
          </a:p>
          <a:p>
            <a:pPr algn="ctr" eaLnBrk="1" hangingPunct="1">
              <a:spcBef>
                <a:spcPct val="0"/>
              </a:spcBef>
              <a:buFontTx/>
              <a:buNone/>
            </a:pPr>
            <a:r>
              <a:rPr lang="en-US" altLang="en-US" sz="2400" dirty="0">
                <a:solidFill>
                  <a:schemeClr val="bg1"/>
                </a:solidFill>
              </a:rPr>
              <a:t>IN-CLASS PROBLEM 2</a:t>
            </a:r>
            <a:r>
              <a:rPr lang="en-US" altLang="en-US" sz="2400" i="1" dirty="0">
                <a:solidFill>
                  <a:schemeClr val="folHlink"/>
                </a:solidFill>
              </a:rPr>
              <a:t>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022120" cy="4895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D03116D9-BF41-4C7B-9AA5-57FD11660F24}"/>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8209549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855099CA-808D-4264-BD32-22BBC1D21D3B}"/>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25683302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dirty="0"/>
              <a:t>How to Lie with Statistics</a:t>
            </a:r>
          </a:p>
        </p:txBody>
      </p:sp>
      <p:sp>
        <p:nvSpPr>
          <p:cNvPr id="3" name="Content Placeholder 2"/>
          <p:cNvSpPr>
            <a:spLocks noGrp="1"/>
          </p:cNvSpPr>
          <p:nvPr>
            <p:ph idx="1"/>
          </p:nvPr>
        </p:nvSpPr>
        <p:spPr/>
        <p:txBody>
          <a:bodyPr/>
          <a:lstStyle/>
          <a:p>
            <a:r>
              <a:rPr lang="en-US" altLang="en-US" dirty="0">
                <a:latin typeface="Comic Sans MS" pitchFamily="66" charset="0"/>
              </a:rPr>
              <a:t>Just because two variables have a high correlation coefficient doesn’t mean one causes the other</a:t>
            </a:r>
          </a:p>
          <a:p>
            <a:endParaRPr lang="en-US" dirty="0"/>
          </a:p>
        </p:txBody>
      </p:sp>
    </p:spTree>
    <p:extLst>
      <p:ext uri="{BB962C8B-B14F-4D97-AF65-F5344CB8AC3E}">
        <p14:creationId xmlns:p14="http://schemas.microsoft.com/office/powerpoint/2010/main" val="6345043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eaLnBrk="1" hangingPunct="1"/>
            <a:r>
              <a:rPr lang="en-US" altLang="en-US" dirty="0">
                <a:latin typeface="Comic Sans MS" pitchFamily="66" charset="0"/>
              </a:rPr>
              <a:t>They could both be caused by a third variable</a:t>
            </a:r>
          </a:p>
          <a:p>
            <a:pPr algn="ctr" eaLnBrk="1" hangingPunct="1"/>
            <a:endParaRPr lang="en-US" altLang="en-US" dirty="0">
              <a:latin typeface="Comic Sans MS" pitchFamily="66" charset="0"/>
            </a:endParaRPr>
          </a:p>
          <a:p>
            <a:pPr algn="ctr" eaLnBrk="1" hangingPunct="1"/>
            <a:r>
              <a:rPr lang="en-US" altLang="en-US" dirty="0">
                <a:latin typeface="Comic Sans MS" pitchFamily="66" charset="0"/>
              </a:rPr>
              <a:t>Or… it could just be a coincidence</a:t>
            </a:r>
          </a:p>
          <a:p>
            <a:endParaRPr lang="en-US" dirty="0"/>
          </a:p>
        </p:txBody>
      </p:sp>
      <p:sp>
        <p:nvSpPr>
          <p:cNvPr id="4" name="Title 1"/>
          <p:cNvSpPr>
            <a:spLocks noGrp="1"/>
          </p:cNvSpPr>
          <p:nvPr>
            <p:ph type="title"/>
          </p:nvPr>
        </p:nvSpPr>
        <p:spPr>
          <a:xfrm>
            <a:off x="0" y="0"/>
            <a:ext cx="9144000" cy="1143000"/>
          </a:xfrm>
        </p:spPr>
        <p:txBody>
          <a:bodyPr/>
          <a:lstStyle/>
          <a:p>
            <a:r>
              <a:rPr lang="en-US" sz="5500" dirty="0"/>
              <a:t>How to Lie with Statistics</a:t>
            </a:r>
          </a:p>
        </p:txBody>
      </p:sp>
    </p:spTree>
    <p:extLst>
      <p:ext uri="{BB962C8B-B14F-4D97-AF65-F5344CB8AC3E}">
        <p14:creationId xmlns:p14="http://schemas.microsoft.com/office/powerpoint/2010/main" val="39434973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8AD18-68A0-443D-90F4-1446B4F19A1D}"/>
              </a:ext>
            </a:extLst>
          </p:cNvPr>
          <p:cNvSpPr>
            <a:spLocks noGrp="1"/>
          </p:cNvSpPr>
          <p:nvPr>
            <p:ph idx="1"/>
          </p:nvPr>
        </p:nvSpPr>
        <p:spPr>
          <a:xfrm>
            <a:off x="0" y="2209800"/>
            <a:ext cx="9144000" cy="1143000"/>
          </a:xfrm>
        </p:spPr>
        <p:txBody>
          <a:bodyPr/>
          <a:lstStyle/>
          <a:p>
            <a:pPr algn="ctr"/>
            <a:r>
              <a:rPr lang="en-US" sz="4900" dirty="0">
                <a:solidFill>
                  <a:srgbClr val="FF0000"/>
                </a:solidFill>
                <a:latin typeface="Old English Text MT" panose="03040902040508030806" pitchFamily="66" charset="0"/>
              </a:rPr>
              <a:t>correlation does not imply causation</a:t>
            </a:r>
          </a:p>
        </p:txBody>
      </p:sp>
    </p:spTree>
    <p:extLst>
      <p:ext uri="{BB962C8B-B14F-4D97-AF65-F5344CB8AC3E}">
        <p14:creationId xmlns:p14="http://schemas.microsoft.com/office/powerpoint/2010/main" val="23322052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dirty="0"/>
              <a:t>How to Lie with Statistics</a:t>
            </a:r>
          </a:p>
        </p:txBody>
      </p:sp>
      <p:sp>
        <p:nvSpPr>
          <p:cNvPr id="3" name="Content Placeholder 2"/>
          <p:cNvSpPr>
            <a:spLocks noGrp="1"/>
          </p:cNvSpPr>
          <p:nvPr>
            <p:ph idx="1"/>
          </p:nvPr>
        </p:nvSpPr>
        <p:spPr/>
        <p:txBody>
          <a:bodyPr/>
          <a:lstStyle/>
          <a:p>
            <a:r>
              <a:rPr lang="en-US" dirty="0"/>
              <a:t>Sleep studies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33600"/>
            <a:ext cx="71532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CBA3E1AD-0BBA-4D32-AE2D-BBA0B5A0ABD8}"/>
              </a:ext>
            </a:extLst>
          </p:cNvPr>
          <p:cNvSpPr txBox="1"/>
          <p:nvPr/>
        </p:nvSpPr>
        <p:spPr>
          <a:xfrm>
            <a:off x="0" y="6611035"/>
            <a:ext cx="7022592" cy="323165"/>
          </a:xfrm>
          <a:prstGeom prst="rect">
            <a:avLst/>
          </a:prstGeom>
          <a:noFill/>
        </p:spPr>
        <p:txBody>
          <a:bodyPr wrap="square">
            <a:spAutoFit/>
          </a:bodyPr>
          <a:lstStyle/>
          <a:p>
            <a:r>
              <a:rPr lang="en-US" sz="1500" dirty="0">
                <a:solidFill>
                  <a:srgbClr val="00B0F0"/>
                </a:solidFill>
              </a:rPr>
              <a:t>http://clipart-library.com/cartoon-man-sleeping.html</a:t>
            </a:r>
          </a:p>
        </p:txBody>
      </p:sp>
    </p:spTree>
    <p:extLst>
      <p:ext uri="{BB962C8B-B14F-4D97-AF65-F5344CB8AC3E}">
        <p14:creationId xmlns:p14="http://schemas.microsoft.com/office/powerpoint/2010/main" val="32117127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dirty="0"/>
              <a:t>How to Lie with Statistics</a:t>
            </a:r>
          </a:p>
        </p:txBody>
      </p:sp>
      <p:sp>
        <p:nvSpPr>
          <p:cNvPr id="3" name="Content Placeholder 2"/>
          <p:cNvSpPr>
            <a:spLocks noGrp="1"/>
          </p:cNvSpPr>
          <p:nvPr>
            <p:ph idx="1"/>
          </p:nvPr>
        </p:nvSpPr>
        <p:spPr/>
        <p:txBody>
          <a:bodyPr/>
          <a:lstStyle/>
          <a:p>
            <a:r>
              <a:rPr lang="en-US" dirty="0"/>
              <a:t>How would you “prove” that getting a certain amount of sleep causes you to live longer?</a:t>
            </a:r>
          </a:p>
        </p:txBody>
      </p:sp>
    </p:spTree>
    <p:extLst>
      <p:ext uri="{BB962C8B-B14F-4D97-AF65-F5344CB8AC3E}">
        <p14:creationId xmlns:p14="http://schemas.microsoft.com/office/powerpoint/2010/main" val="1484731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lstStyle/>
          <a:p>
            <a:r>
              <a:rPr lang="en-US" altLang="en-US" dirty="0"/>
              <a:t>Correlation vs Causation</a:t>
            </a:r>
          </a:p>
        </p:txBody>
      </p:sp>
      <p:sp>
        <p:nvSpPr>
          <p:cNvPr id="6" name="Content Placeholder 2"/>
          <p:cNvSpPr>
            <a:spLocks noGrp="1"/>
          </p:cNvSpPr>
          <p:nvPr>
            <p:ph idx="1"/>
          </p:nvPr>
        </p:nvSpPr>
        <p:spPr>
          <a:xfrm>
            <a:off x="304800" y="1219200"/>
            <a:ext cx="8686800" cy="5638800"/>
          </a:xfrm>
        </p:spPr>
        <p:txBody>
          <a:bodyPr/>
          <a:lstStyle/>
          <a:p>
            <a:pPr algn="ctr" eaLnBrk="1" hangingPunct="1">
              <a:spcBef>
                <a:spcPct val="0"/>
              </a:spcBef>
            </a:pPr>
            <a:r>
              <a:rPr lang="en-US" altLang="en-US" dirty="0"/>
              <a:t>Causation is hard to prove</a:t>
            </a:r>
          </a:p>
          <a:p>
            <a:pPr algn="ctr" eaLnBrk="1" hangingPunct="1">
              <a:spcBef>
                <a:spcPct val="0"/>
              </a:spcBef>
            </a:pPr>
            <a:endParaRPr lang="en-US" altLang="en-US" dirty="0">
              <a:cs typeface="Times New Roman" pitchFamily="18" charset="0"/>
            </a:endParaRPr>
          </a:p>
          <a:p>
            <a:pPr algn="ctr" eaLnBrk="1" hangingPunct="1">
              <a:spcBef>
                <a:spcPct val="0"/>
              </a:spcBef>
            </a:pPr>
            <a:r>
              <a:rPr lang="en-US" altLang="en-US" dirty="0">
                <a:cs typeface="Times New Roman" pitchFamily="18" charset="0"/>
              </a:rPr>
              <a:t>In research, causation can only be shown by a carefully controlled experiment </a:t>
            </a:r>
          </a:p>
          <a:p>
            <a:pPr algn="ctr" eaLnBrk="1" hangingPunct="1">
              <a:spcBef>
                <a:spcPct val="0"/>
              </a:spcBef>
            </a:pPr>
            <a:r>
              <a:rPr lang="en-US" altLang="en-US" dirty="0">
                <a:cs typeface="Times New Roman" pitchFamily="18" charset="0"/>
              </a:rPr>
              <a:t> </a:t>
            </a:r>
          </a:p>
        </p:txBody>
      </p:sp>
    </p:spTree>
    <p:extLst>
      <p:ext uri="{BB962C8B-B14F-4D97-AF65-F5344CB8AC3E}">
        <p14:creationId xmlns:p14="http://schemas.microsoft.com/office/powerpoint/2010/main" val="21994599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lstStyle/>
          <a:p>
            <a:r>
              <a:rPr lang="en-US" altLang="en-US" dirty="0"/>
              <a:t>Correlation vs Causation</a:t>
            </a:r>
          </a:p>
        </p:txBody>
      </p:sp>
      <p:sp>
        <p:nvSpPr>
          <p:cNvPr id="6" name="Content Placeholder 2"/>
          <p:cNvSpPr>
            <a:spLocks noGrp="1"/>
          </p:cNvSpPr>
          <p:nvPr>
            <p:ph idx="1"/>
          </p:nvPr>
        </p:nvSpPr>
        <p:spPr>
          <a:xfrm>
            <a:off x="457200" y="1219200"/>
            <a:ext cx="8229600" cy="5638800"/>
          </a:xfrm>
        </p:spPr>
        <p:txBody>
          <a:bodyPr/>
          <a:lstStyle/>
          <a:p>
            <a:r>
              <a:rPr lang="en-US" altLang="en-US" dirty="0"/>
              <a:t>So you can’t show causation by observation or by using a survey</a:t>
            </a:r>
          </a:p>
        </p:txBody>
      </p:sp>
    </p:spTree>
    <p:extLst>
      <p:ext uri="{BB962C8B-B14F-4D97-AF65-F5344CB8AC3E}">
        <p14:creationId xmlns:p14="http://schemas.microsoft.com/office/powerpoint/2010/main" val="176493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2E3-CB5C-C534-3FFD-69670FC97F1E}"/>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01B0E766-B97B-C228-E08F-0AFD0BF087A5}"/>
              </a:ext>
            </a:extLst>
          </p:cNvPr>
          <p:cNvSpPr>
            <a:spLocks noGrp="1"/>
          </p:cNvSpPr>
          <p:nvPr>
            <p:ph idx="1"/>
          </p:nvPr>
        </p:nvSpPr>
        <p:spPr/>
        <p:txBody>
          <a:bodyPr/>
          <a:lstStyle/>
          <a:p>
            <a:r>
              <a:rPr lang="en-US" dirty="0"/>
              <a:t>One problem with this version of the MCG: using the range means that fewer differences can be</a:t>
            </a:r>
          </a:p>
          <a:p>
            <a:r>
              <a:rPr lang="en-US" dirty="0"/>
              <a:t>detected</a:t>
            </a:r>
          </a:p>
        </p:txBody>
      </p:sp>
      <p:pic>
        <p:nvPicPr>
          <p:cNvPr id="4" name="Picture 3">
            <a:extLst>
              <a:ext uri="{FF2B5EF4-FFF2-40B4-BE49-F238E27FC236}">
                <a16:creationId xmlns:a16="http://schemas.microsoft.com/office/drawing/2014/main" id="{A9D8C5C9-785C-87E2-C66C-ABCB87607769}"/>
              </a:ext>
            </a:extLst>
          </p:cNvPr>
          <p:cNvPicPr>
            <a:picLocks noChangeAspect="1"/>
          </p:cNvPicPr>
          <p:nvPr/>
        </p:nvPicPr>
        <p:blipFill>
          <a:blip r:embed="rId2"/>
          <a:stretch>
            <a:fillRect/>
          </a:stretch>
        </p:blipFill>
        <p:spPr>
          <a:xfrm>
            <a:off x="2997200" y="3200400"/>
            <a:ext cx="6146800" cy="3688080"/>
          </a:xfrm>
          <a:prstGeom prst="rect">
            <a:avLst/>
          </a:prstGeom>
        </p:spPr>
      </p:pic>
    </p:spTree>
    <p:extLst>
      <p:ext uri="{BB962C8B-B14F-4D97-AF65-F5344CB8AC3E}">
        <p14:creationId xmlns:p14="http://schemas.microsoft.com/office/powerpoint/2010/main" val="1535024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lstStyle/>
          <a:p>
            <a:r>
              <a:rPr lang="en-US" altLang="en-US"/>
              <a:t>Correlation vs Causation</a:t>
            </a:r>
          </a:p>
        </p:txBody>
      </p:sp>
      <p:sp>
        <p:nvSpPr>
          <p:cNvPr id="6" name="Content Placeholder 2"/>
          <p:cNvSpPr>
            <a:spLocks noGrp="1"/>
          </p:cNvSpPr>
          <p:nvPr>
            <p:ph idx="1"/>
          </p:nvPr>
        </p:nvSpPr>
        <p:spPr>
          <a:xfrm>
            <a:off x="457200" y="1219200"/>
            <a:ext cx="8229600" cy="5638800"/>
          </a:xfrm>
        </p:spPr>
        <p:txBody>
          <a:bodyPr/>
          <a:lstStyle/>
          <a:p>
            <a:r>
              <a:rPr lang="en-US" altLang="en-US">
                <a:cs typeface="Times New Roman" pitchFamily="18" charset="0"/>
              </a:rPr>
              <a:t>The research must be carefully designed so that the suspected cause can be the </a:t>
            </a:r>
            <a:r>
              <a:rPr lang="en-US" altLang="en-US">
                <a:solidFill>
                  <a:srgbClr val="FFFF00"/>
                </a:solidFill>
                <a:cs typeface="Times New Roman" pitchFamily="18" charset="0"/>
              </a:rPr>
              <a:t>only</a:t>
            </a:r>
            <a:r>
              <a:rPr lang="en-US" altLang="en-US">
                <a:cs typeface="Times New Roman" pitchFamily="18" charset="0"/>
              </a:rPr>
              <a:t> cause of the result  </a:t>
            </a:r>
            <a:endParaRPr lang="en-US" altLang="en-US" i="1">
              <a:cs typeface="Times New Roman" pitchFamily="18" charset="0"/>
            </a:endParaRPr>
          </a:p>
          <a:p>
            <a:endParaRPr lang="en-US" altLang="en-US"/>
          </a:p>
        </p:txBody>
      </p:sp>
    </p:spTree>
    <p:extLst>
      <p:ext uri="{BB962C8B-B14F-4D97-AF65-F5344CB8AC3E}">
        <p14:creationId xmlns:p14="http://schemas.microsoft.com/office/powerpoint/2010/main" val="7031417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Correlation vs Causation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903756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981" y="6553200"/>
            <a:ext cx="4572000" cy="369332"/>
          </a:xfrm>
          <a:prstGeom prst="rect">
            <a:avLst/>
          </a:prstGeom>
        </p:spPr>
        <p:txBody>
          <a:bodyPr>
            <a:spAutoFit/>
          </a:bodyPr>
          <a:lstStyle/>
          <a:p>
            <a:r>
              <a:rPr lang="en-US" sz="1500" dirty="0">
                <a:solidFill>
                  <a:srgbClr val="00B0F0"/>
                </a:solidFill>
              </a:rPr>
              <a:t>http://imgs.xkcd.com/comics/correlation.png</a:t>
            </a:r>
            <a:r>
              <a:rPr lang="en-US" dirty="0"/>
              <a:t> </a:t>
            </a:r>
          </a:p>
        </p:txBody>
      </p:sp>
    </p:spTree>
    <p:extLst>
      <p:ext uri="{BB962C8B-B14F-4D97-AF65-F5344CB8AC3E}">
        <p14:creationId xmlns:p14="http://schemas.microsoft.com/office/powerpoint/2010/main" val="815688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itchFamily="66" charset="0"/>
              </a:rPr>
              <a:t>Causation</a:t>
            </a:r>
            <a:endParaRPr lang="en-US" dirty="0"/>
          </a:p>
        </p:txBody>
      </p:sp>
      <p:sp>
        <p:nvSpPr>
          <p:cNvPr id="3" name="Content Placeholder 2"/>
          <p:cNvSpPr>
            <a:spLocks noGrp="1"/>
          </p:cNvSpPr>
          <p:nvPr>
            <p:ph idx="1"/>
          </p:nvPr>
        </p:nvSpPr>
        <p:spPr/>
        <p:txBody>
          <a:bodyPr/>
          <a:lstStyle/>
          <a:p>
            <a:r>
              <a:rPr lang="en-US" altLang="en-US" dirty="0">
                <a:latin typeface="Comic Sans MS" pitchFamily="66" charset="0"/>
              </a:rPr>
              <a:t>If you know that one variable DOES cause the other, put the variable that is the “causal” or “explanatory” variable on the horizontal “x” axis</a:t>
            </a:r>
          </a:p>
          <a:p>
            <a:endParaRPr lang="en-US" dirty="0"/>
          </a:p>
        </p:txBody>
      </p:sp>
    </p:spTree>
    <p:extLst>
      <p:ext uri="{BB962C8B-B14F-4D97-AF65-F5344CB8AC3E}">
        <p14:creationId xmlns:p14="http://schemas.microsoft.com/office/powerpoint/2010/main" val="2711563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lstStyle/>
          <a:p>
            <a:r>
              <a:rPr lang="en-US" altLang="en-US" dirty="0">
                <a:latin typeface="Comic Sans MS" pitchFamily="66" charset="0"/>
              </a:rPr>
              <a:t>Causation</a:t>
            </a:r>
            <a:endParaRPr lang="en-US" dirty="0"/>
          </a:p>
        </p:txBody>
      </p:sp>
      <p:sp>
        <p:nvSpPr>
          <p:cNvPr id="6" name="Content Placeholder 2"/>
          <p:cNvSpPr>
            <a:spLocks noGrp="1"/>
          </p:cNvSpPr>
          <p:nvPr>
            <p:ph idx="1"/>
          </p:nvPr>
        </p:nvSpPr>
        <p:spPr>
          <a:xfrm>
            <a:off x="457200" y="1219200"/>
            <a:ext cx="8229600" cy="5638800"/>
          </a:xfrm>
        </p:spPr>
        <p:txBody>
          <a:bodyPr/>
          <a:lstStyle/>
          <a:p>
            <a:pPr algn="ctr" eaLnBrk="1" hangingPunct="1"/>
            <a:r>
              <a:rPr lang="en-US" altLang="en-US" dirty="0">
                <a:latin typeface="Comic Sans MS" pitchFamily="66" charset="0"/>
              </a:rPr>
              <a:t>The causal or explanatory or predictor variable is called the “</a:t>
            </a:r>
            <a:r>
              <a:rPr lang="en-US" altLang="en-US" dirty="0">
                <a:solidFill>
                  <a:srgbClr val="FFC000"/>
                </a:solidFill>
                <a:latin typeface="Comic Sans MS" pitchFamily="66" charset="0"/>
              </a:rPr>
              <a:t>independent</a:t>
            </a:r>
            <a:r>
              <a:rPr lang="en-US" altLang="en-US" dirty="0">
                <a:latin typeface="Comic Sans MS" pitchFamily="66" charset="0"/>
              </a:rPr>
              <a:t>” variable</a:t>
            </a:r>
          </a:p>
          <a:p>
            <a:pPr algn="ctr" eaLnBrk="1" hangingPunct="1"/>
            <a:endParaRPr lang="en-US" altLang="en-US" sz="1800" dirty="0">
              <a:latin typeface="Comic Sans MS" pitchFamily="66" charset="0"/>
            </a:endParaRPr>
          </a:p>
          <a:p>
            <a:pPr algn="ctr" eaLnBrk="1" hangingPunct="1"/>
            <a:r>
              <a:rPr lang="en-US" altLang="en-US" dirty="0">
                <a:latin typeface="Comic Sans MS" pitchFamily="66" charset="0"/>
              </a:rPr>
              <a:t>Changing its value changes the value of the y variable </a:t>
            </a:r>
            <a:br>
              <a:rPr lang="en-US" altLang="en-US" dirty="0">
                <a:latin typeface="Comic Sans MS" pitchFamily="66" charset="0"/>
              </a:rPr>
            </a:br>
            <a:endParaRPr lang="en-US" altLang="en-US" dirty="0">
              <a:latin typeface="Comic Sans MS" pitchFamily="66" charset="0"/>
            </a:endParaRPr>
          </a:p>
          <a:p>
            <a:endParaRPr lang="en-US" dirty="0"/>
          </a:p>
        </p:txBody>
      </p:sp>
    </p:spTree>
    <p:extLst>
      <p:ext uri="{BB962C8B-B14F-4D97-AF65-F5344CB8AC3E}">
        <p14:creationId xmlns:p14="http://schemas.microsoft.com/office/powerpoint/2010/main" val="31642998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lstStyle/>
          <a:p>
            <a:r>
              <a:rPr lang="en-US" altLang="en-US" dirty="0">
                <a:latin typeface="Comic Sans MS" pitchFamily="66" charset="0"/>
              </a:rPr>
              <a:t>Causation</a:t>
            </a:r>
            <a:endParaRPr lang="en-US" dirty="0"/>
          </a:p>
        </p:txBody>
      </p:sp>
      <p:sp>
        <p:nvSpPr>
          <p:cNvPr id="6" name="Content Placeholder 2"/>
          <p:cNvSpPr>
            <a:spLocks noGrp="1"/>
          </p:cNvSpPr>
          <p:nvPr>
            <p:ph idx="1"/>
          </p:nvPr>
        </p:nvSpPr>
        <p:spPr>
          <a:xfrm>
            <a:off x="457200" y="1219200"/>
            <a:ext cx="8229600" cy="5638800"/>
          </a:xfrm>
        </p:spPr>
        <p:txBody>
          <a:bodyPr/>
          <a:lstStyle/>
          <a:p>
            <a:pPr algn="ctr" eaLnBrk="1" hangingPunct="1"/>
            <a:r>
              <a:rPr lang="en-US" altLang="en-US" dirty="0">
                <a:latin typeface="Comic Sans MS" pitchFamily="66" charset="0"/>
              </a:rPr>
              <a:t>The variable affected by the causal variable (the response variable) is called the “</a:t>
            </a:r>
            <a:r>
              <a:rPr lang="en-US" altLang="en-US" dirty="0">
                <a:solidFill>
                  <a:srgbClr val="FFC000"/>
                </a:solidFill>
                <a:latin typeface="Comic Sans MS" pitchFamily="66" charset="0"/>
              </a:rPr>
              <a:t>dependent</a:t>
            </a:r>
            <a:r>
              <a:rPr lang="en-US" altLang="en-US" dirty="0">
                <a:latin typeface="Comic Sans MS" pitchFamily="66" charset="0"/>
              </a:rPr>
              <a:t>” variable</a:t>
            </a:r>
          </a:p>
          <a:p>
            <a:pPr algn="ctr" eaLnBrk="1" hangingPunct="1"/>
            <a:endParaRPr lang="en-US" altLang="en-US" sz="1800" dirty="0">
              <a:latin typeface="Comic Sans MS" pitchFamily="66" charset="0"/>
            </a:endParaRPr>
          </a:p>
          <a:p>
            <a:pPr algn="ctr" eaLnBrk="1" hangingPunct="1"/>
            <a:r>
              <a:rPr lang="en-US" altLang="en-US" dirty="0">
                <a:latin typeface="Comic Sans MS" pitchFamily="66" charset="0"/>
              </a:rPr>
              <a:t>Its value depends on the value of x</a:t>
            </a:r>
          </a:p>
          <a:p>
            <a:pPr algn="ctr" eaLnBrk="1" hangingPunct="1"/>
            <a:br>
              <a:rPr lang="en-US" altLang="en-US" dirty="0">
                <a:latin typeface="Comic Sans MS" pitchFamily="66" charset="0"/>
              </a:rPr>
            </a:br>
            <a:endParaRPr lang="en-US" altLang="en-US" dirty="0">
              <a:latin typeface="Comic Sans MS" pitchFamily="66" charset="0"/>
            </a:endParaRPr>
          </a:p>
          <a:p>
            <a:endParaRPr lang="en-US" dirty="0"/>
          </a:p>
        </p:txBody>
      </p:sp>
    </p:spTree>
    <p:extLst>
      <p:ext uri="{BB962C8B-B14F-4D97-AF65-F5344CB8AC3E}">
        <p14:creationId xmlns:p14="http://schemas.microsoft.com/office/powerpoint/2010/main" val="41828234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CAUSATION</a:t>
            </a:r>
          </a:p>
          <a:p>
            <a:pPr algn="ctr" eaLnBrk="1" hangingPunct="1">
              <a:spcBef>
                <a:spcPct val="0"/>
              </a:spcBef>
              <a:buFontTx/>
              <a:buNone/>
            </a:pPr>
            <a:r>
              <a:rPr lang="en-US" altLang="en-US" sz="2400" dirty="0">
                <a:solidFill>
                  <a:schemeClr val="bg1"/>
                </a:solidFill>
              </a:rPr>
              <a:t>IN-CLASS PROBLEM 3</a:t>
            </a:r>
            <a:endParaRPr lang="en-US" altLang="en-US" sz="2400" i="1" dirty="0">
              <a:solidFill>
                <a:schemeClr val="folHlink"/>
              </a:solidFill>
            </a:endParaRPr>
          </a:p>
        </p:txBody>
      </p:sp>
      <p:sp>
        <p:nvSpPr>
          <p:cNvPr id="2" name="Content Placeholder 1"/>
          <p:cNvSpPr>
            <a:spLocks noGrp="1"/>
          </p:cNvSpPr>
          <p:nvPr>
            <p:ph idx="1"/>
          </p:nvPr>
        </p:nvSpPr>
        <p:spPr>
          <a:xfrm>
            <a:off x="457200" y="838200"/>
            <a:ext cx="8229600" cy="5638800"/>
          </a:xfrm>
        </p:spPr>
        <p:txBody>
          <a:bodyPr/>
          <a:lstStyle/>
          <a:p>
            <a:r>
              <a:rPr lang="en-US" dirty="0"/>
              <a:t>Which graph has the correct placement for the causative variable?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489" y="2819400"/>
            <a:ext cx="504451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0309"/>
            <a:ext cx="4190999" cy="390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C5CD1AD7-449A-4492-8845-3E3CD356DEBB}"/>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2244144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CAUSATION</a:t>
            </a:r>
          </a:p>
          <a:p>
            <a:pPr algn="ctr" eaLnBrk="1" hangingPunct="1">
              <a:spcBef>
                <a:spcPct val="0"/>
              </a:spcBef>
              <a:buFontTx/>
              <a:buNone/>
            </a:pPr>
            <a:r>
              <a:rPr lang="en-US" altLang="en-US" sz="2400" dirty="0">
                <a:solidFill>
                  <a:schemeClr val="bg1"/>
                </a:solidFill>
              </a:rPr>
              <a:t>IN-CLASS PROBLEM 3</a:t>
            </a:r>
            <a:endParaRPr lang="en-US" altLang="en-US" sz="2400" i="1" dirty="0">
              <a:solidFill>
                <a:schemeClr val="folHlink"/>
              </a:solidFill>
            </a:endParaRPr>
          </a:p>
        </p:txBody>
      </p:sp>
      <p:sp>
        <p:nvSpPr>
          <p:cNvPr id="2" name="Content Placeholder 1"/>
          <p:cNvSpPr>
            <a:spLocks noGrp="1"/>
          </p:cNvSpPr>
          <p:nvPr>
            <p:ph idx="1"/>
          </p:nvPr>
        </p:nvSpPr>
        <p:spPr>
          <a:xfrm>
            <a:off x="457200" y="838200"/>
            <a:ext cx="8229600" cy="5638800"/>
          </a:xfrm>
        </p:spPr>
        <p:txBody>
          <a:bodyPr/>
          <a:lstStyle/>
          <a:p>
            <a:r>
              <a:rPr lang="en-US" dirty="0"/>
              <a:t>Which graph has the correct placement for the causative variable?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489" y="2819400"/>
            <a:ext cx="504451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0309"/>
            <a:ext cx="4190999" cy="390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C5CD1AD7-449A-4492-8845-3E3CD356DEBB}"/>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
        <p:nvSpPr>
          <p:cNvPr id="3" name="Oval 2">
            <a:extLst>
              <a:ext uri="{FF2B5EF4-FFF2-40B4-BE49-F238E27FC236}">
                <a16:creationId xmlns:a16="http://schemas.microsoft.com/office/drawing/2014/main" id="{63CFE086-1F0D-45B8-9377-E824A1BE7C6D}"/>
              </a:ext>
            </a:extLst>
          </p:cNvPr>
          <p:cNvSpPr/>
          <p:nvPr/>
        </p:nvSpPr>
        <p:spPr>
          <a:xfrm>
            <a:off x="114300" y="2705100"/>
            <a:ext cx="4190998" cy="41529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6373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76200" y="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5400" dirty="0">
                <a:solidFill>
                  <a:srgbClr val="FFFF00"/>
                </a:solidFill>
                <a:cs typeface="Tahoma" pitchFamily="34" charset="0"/>
              </a:rPr>
              <a:t>Questions?</a:t>
            </a:r>
          </a:p>
        </p:txBody>
      </p:sp>
      <p:sp>
        <p:nvSpPr>
          <p:cNvPr id="4" name="Rectangle 3">
            <a:extLst>
              <a:ext uri="{FF2B5EF4-FFF2-40B4-BE49-F238E27FC236}">
                <a16:creationId xmlns:a16="http://schemas.microsoft.com/office/drawing/2014/main" id="{F029A2A5-DFBB-459A-9C09-F7D288E3C9A3}"/>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5341647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Inputs and Outputs</a:t>
            </a:r>
          </a:p>
        </p:txBody>
      </p:sp>
      <p:sp>
        <p:nvSpPr>
          <p:cNvPr id="18435" name="Content Placeholder 2"/>
          <p:cNvSpPr>
            <a:spLocks noGrp="1"/>
          </p:cNvSpPr>
          <p:nvPr>
            <p:ph idx="1"/>
          </p:nvPr>
        </p:nvSpPr>
        <p:spPr/>
        <p:txBody>
          <a:bodyPr/>
          <a:lstStyle/>
          <a:p>
            <a:r>
              <a:rPr lang="en-US" altLang="en-US" dirty="0"/>
              <a:t>In formulas, some variables are “</a:t>
            </a:r>
            <a:r>
              <a:rPr lang="en-US" altLang="en-US" dirty="0">
                <a:solidFill>
                  <a:srgbClr val="FFC000"/>
                </a:solidFill>
              </a:rPr>
              <a:t>input</a:t>
            </a:r>
            <a:r>
              <a:rPr lang="en-US" altLang="en-US" dirty="0"/>
              <a:t>” variables</a:t>
            </a:r>
          </a:p>
          <a:p>
            <a:endParaRPr lang="en-US" altLang="en-US" dirty="0"/>
          </a:p>
          <a:p>
            <a:r>
              <a:rPr lang="en-US" altLang="en-US" dirty="0"/>
              <a:t>The thing  you are calculating with the formula is the “</a:t>
            </a:r>
            <a:r>
              <a:rPr lang="en-US" altLang="en-US" dirty="0">
                <a:solidFill>
                  <a:srgbClr val="FFC000"/>
                </a:solidFill>
              </a:rPr>
              <a:t>output</a:t>
            </a:r>
            <a:r>
              <a:rPr lang="en-US" altLang="en-US" dirty="0"/>
              <a:t>”</a:t>
            </a:r>
          </a:p>
        </p:txBody>
      </p:sp>
    </p:spTree>
    <p:extLst>
      <p:ext uri="{BB962C8B-B14F-4D97-AF65-F5344CB8AC3E}">
        <p14:creationId xmlns:p14="http://schemas.microsoft.com/office/powerpoint/2010/main" val="12022396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Inputs and Outputs</a:t>
            </a:r>
          </a:p>
        </p:txBody>
      </p:sp>
      <p:sp>
        <p:nvSpPr>
          <p:cNvPr id="19459" name="Content Placeholder 2"/>
          <p:cNvSpPr>
            <a:spLocks noGrp="1"/>
          </p:cNvSpPr>
          <p:nvPr>
            <p:ph idx="1"/>
          </p:nvPr>
        </p:nvSpPr>
        <p:spPr/>
        <p:txBody>
          <a:bodyPr/>
          <a:lstStyle/>
          <a:p>
            <a:r>
              <a:rPr lang="en-US" altLang="en-US"/>
              <a:t>In a factory, the inputs are the components</a:t>
            </a:r>
          </a:p>
          <a:p>
            <a:endParaRPr lang="en-US" altLang="en-US"/>
          </a:p>
          <a:p>
            <a:endParaRPr lang="en-US" altLang="en-US"/>
          </a:p>
          <a:p>
            <a:endParaRPr lang="en-US" altLang="en-US"/>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2819400"/>
            <a:ext cx="44577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47E90676-8021-469E-BF2E-7EBD49865151}"/>
              </a:ext>
            </a:extLst>
          </p:cNvPr>
          <p:cNvSpPr/>
          <p:nvPr/>
        </p:nvSpPr>
        <p:spPr>
          <a:xfrm>
            <a:off x="0" y="6606570"/>
            <a:ext cx="9144000" cy="784830"/>
          </a:xfrm>
          <a:prstGeom prst="rect">
            <a:avLst/>
          </a:prstGeom>
        </p:spPr>
        <p:txBody>
          <a:bodyPr wrap="square">
            <a:spAutoFit/>
          </a:bodyPr>
          <a:lstStyle/>
          <a:p>
            <a:r>
              <a:rPr lang="en-US" sz="1500" dirty="0">
                <a:solidFill>
                  <a:srgbClr val="00B0F0"/>
                </a:solidFill>
              </a:rPr>
              <a:t>https://3.bp.blogspot.com/-DEIw6og908M/VuLU19CgaII/AAAAAAAACgg/</a:t>
            </a:r>
          </a:p>
          <a:p>
            <a:r>
              <a:rPr lang="en-US" sz="1500" dirty="0">
                <a:solidFill>
                  <a:srgbClr val="00B0F0"/>
                </a:solidFill>
              </a:rPr>
              <a:t>IcW5UTOy7MY4O9ZdcCeqPyV_NI63Ou-6Q/s1600/Screen%2BShot%2B2016-03-07%2Bat%2B11.23.54%2BAM.png</a:t>
            </a:r>
          </a:p>
        </p:txBody>
      </p:sp>
    </p:spTree>
    <p:extLst>
      <p:ext uri="{BB962C8B-B14F-4D97-AF65-F5344CB8AC3E}">
        <p14:creationId xmlns:p14="http://schemas.microsoft.com/office/powerpoint/2010/main" val="908911728"/>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7461</TotalTime>
  <Words>3805</Words>
  <Application>Microsoft Office PowerPoint</Application>
  <PresentationFormat>On-screen Show (4:3)</PresentationFormat>
  <Paragraphs>695</Paragraphs>
  <Slides>177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177</vt:i4>
      </vt:variant>
    </vt:vector>
  </HeadingPairs>
  <TitlesOfParts>
    <vt:vector size="184" baseType="lpstr">
      <vt:lpstr>Arial</vt:lpstr>
      <vt:lpstr>Calibri</vt:lpstr>
      <vt:lpstr>Cambria Math</vt:lpstr>
      <vt:lpstr>Comic Sans MS</vt:lpstr>
      <vt:lpstr>Old English Text MT</vt:lpstr>
      <vt:lpstr>Wingdings</vt:lpstr>
      <vt:lpstr>Office Theme</vt:lpstr>
      <vt:lpstr>PowerPoint Presentation</vt:lpstr>
      <vt:lpstr>What’s Up?</vt:lpstr>
      <vt:lpstr>What’s Up?</vt:lpstr>
      <vt:lpstr>Review</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PowerPoint Presentation</vt:lpstr>
      <vt:lpstr>Computers and Statistics</vt:lpstr>
      <vt:lpstr>Computers and Statistics</vt:lpstr>
      <vt:lpstr>Computers and Statistics</vt:lpstr>
      <vt:lpstr>Computers and Statistics</vt:lpstr>
      <vt:lpstr>Computers and Statistics</vt:lpstr>
      <vt:lpstr>Computers and Statistics</vt:lpstr>
      <vt:lpstr>Computers and Statistics</vt:lpstr>
      <vt:lpstr>Computers and Statistics</vt:lpstr>
      <vt:lpstr>Computers and Statistics</vt:lpstr>
      <vt:lpstr>PowerPoint Presentation</vt:lpstr>
      <vt:lpstr>Two Variables</vt:lpstr>
      <vt:lpstr>Two Variables </vt:lpstr>
      <vt:lpstr>Two Variables</vt:lpstr>
      <vt:lpstr>Two Variables</vt:lpstr>
      <vt:lpstr>Relationships</vt:lpstr>
      <vt:lpstr>PowerPoint Presentation</vt:lpstr>
      <vt:lpstr>Relationships</vt:lpstr>
      <vt:lpstr>Relationships</vt:lpstr>
      <vt:lpstr>Relationships</vt:lpstr>
      <vt:lpstr>Relationships</vt:lpstr>
      <vt:lpstr>Relationships</vt:lpstr>
      <vt:lpstr>Correlation</vt:lpstr>
      <vt:lpstr>Correlation</vt:lpstr>
      <vt:lpstr>Correlation</vt:lpstr>
      <vt:lpstr>Correlation</vt:lpstr>
      <vt:lpstr>Correlation</vt:lpstr>
      <vt:lpstr>Correlation</vt:lpstr>
      <vt:lpstr>Correlation</vt:lpstr>
      <vt:lpstr>Correlation</vt:lpstr>
      <vt:lpstr>Correlation</vt:lpstr>
      <vt:lpstr>Correlation</vt:lpstr>
      <vt:lpstr>Correlation</vt:lpstr>
      <vt:lpstr>Correlation</vt:lpstr>
      <vt:lpstr>Correlation</vt:lpstr>
      <vt:lpstr>PowerPoint Presentation</vt:lpstr>
      <vt:lpstr>PowerPoint Presentation</vt:lpstr>
      <vt:lpstr>Relationships</vt:lpstr>
      <vt:lpstr>Relationships</vt:lpstr>
      <vt:lpstr>Correlation</vt:lpstr>
      <vt:lpstr>Correlation</vt:lpstr>
      <vt:lpstr>Correlation</vt:lpstr>
      <vt:lpstr>Correlation</vt:lpstr>
      <vt:lpstr>Correlation</vt:lpstr>
      <vt:lpstr>Correlation</vt:lpstr>
      <vt:lpstr>PowerPoint Presentation</vt:lpstr>
      <vt:lpstr>PowerPoint Presentation</vt:lpstr>
      <vt:lpstr>Correlation</vt:lpstr>
      <vt:lpstr>Correlation</vt:lpstr>
      <vt:lpstr>Correlation</vt:lpstr>
      <vt:lpstr>PowerPoint Presentation</vt:lpstr>
      <vt:lpstr>PowerPoint Presentation</vt:lpstr>
      <vt:lpstr>Greeky Stuff</vt:lpstr>
      <vt:lpstr>Correlation</vt:lpstr>
      <vt:lpstr>Correlation</vt:lpstr>
      <vt:lpstr>PowerPoint Presentation</vt:lpstr>
      <vt:lpstr>Correlation</vt:lpstr>
      <vt:lpstr>PowerPoint Presentation</vt:lpstr>
      <vt:lpstr>PowerPoint Presentation</vt:lpstr>
      <vt:lpstr>PowerPoint Presentation</vt:lpstr>
      <vt:lpstr>PowerPoint Presentation</vt:lpstr>
      <vt:lpstr>PowerPoint Presentation</vt:lpstr>
      <vt:lpstr>How to Lie with Statistics</vt:lpstr>
      <vt:lpstr>How to Lie with Statistics</vt:lpstr>
      <vt:lpstr>PowerPoint Presentation</vt:lpstr>
      <vt:lpstr>How to Lie with Statistics</vt:lpstr>
      <vt:lpstr>How to Lie with Statistics</vt:lpstr>
      <vt:lpstr>Correlation vs Causation</vt:lpstr>
      <vt:lpstr>Correlation vs Causation</vt:lpstr>
      <vt:lpstr>Correlation vs Causation</vt:lpstr>
      <vt:lpstr>Correlation vs Causation</vt:lpstr>
      <vt:lpstr>Causation</vt:lpstr>
      <vt:lpstr>Causation</vt:lpstr>
      <vt:lpstr>Causation</vt:lpstr>
      <vt:lpstr>PowerPoint Presentation</vt:lpstr>
      <vt:lpstr>PowerPoint Presentation</vt:lpstr>
      <vt:lpstr>PowerPoint Presentation</vt:lpstr>
      <vt:lpstr>Inputs and Outputs</vt:lpstr>
      <vt:lpstr>Inputs and Outputs</vt:lpstr>
      <vt:lpstr>Inputs and Outputs</vt:lpstr>
      <vt:lpstr>Inputs and Outputs</vt:lpstr>
      <vt:lpstr>Inputs and Outputs</vt:lpstr>
      <vt:lpstr>Inputs and Outputs</vt:lpstr>
      <vt:lpstr>Inputs and Outputs</vt:lpstr>
      <vt:lpstr>Inputs and Outputs</vt:lpstr>
      <vt:lpstr>Inputs and Outputs</vt:lpstr>
      <vt:lpstr>PowerPoint Presentation</vt:lpstr>
      <vt:lpstr>Correlation</vt:lpstr>
      <vt:lpstr>Line of Best Fit</vt:lpstr>
      <vt:lpstr>Line of Best Fit</vt:lpstr>
      <vt:lpstr>Line of Best Fit</vt:lpstr>
      <vt:lpstr>Line of Best Fit</vt:lpstr>
      <vt:lpstr>Line of Best Fit</vt:lpstr>
      <vt:lpstr>Line of Best Fit</vt:lpstr>
      <vt:lpstr>Regression</vt:lpstr>
      <vt:lpstr>Regression</vt:lpstr>
      <vt:lpstr>Regression</vt:lpstr>
      <vt:lpstr>Regression</vt:lpstr>
      <vt:lpstr>Regression</vt:lpstr>
      <vt:lpstr>Regression</vt:lpstr>
      <vt:lpstr>Regression</vt:lpstr>
      <vt:lpstr>Regression</vt:lpstr>
      <vt:lpstr>Regression</vt:lpstr>
      <vt:lpstr>PowerPoint Presentation</vt:lpstr>
      <vt:lpstr>PowerPoint Presentation</vt:lpstr>
      <vt:lpstr>PowerPoint Presentation</vt:lpstr>
      <vt:lpstr>Time Series</vt:lpstr>
      <vt:lpstr>Time Series</vt:lpstr>
      <vt:lpstr>Time Series</vt:lpstr>
      <vt:lpstr>Time Series</vt:lpstr>
      <vt:lpstr>Time Series</vt:lpstr>
      <vt:lpstr>Time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Series</vt:lpstr>
      <vt:lpstr>Questions?</vt:lpstr>
      <vt:lpstr>Time Series Forecasting</vt:lpstr>
      <vt:lpstr>Time Series Forecasting</vt:lpstr>
      <vt:lpstr>Time Series Forecasting</vt:lpstr>
      <vt:lpstr>Time Series Forecasting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Series Forecasting</vt:lpstr>
      <vt:lpstr>Time Series Forecasting</vt:lpstr>
      <vt:lpstr>Time Series Forecasting</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669</cp:revision>
  <dcterms:created xsi:type="dcterms:W3CDTF">2012-09-06T22:30:26Z</dcterms:created>
  <dcterms:modified xsi:type="dcterms:W3CDTF">2023-02-21T21:28:50Z</dcterms:modified>
</cp:coreProperties>
</file>