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437" r:id="rId3"/>
    <p:sldId id="2871" r:id="rId4"/>
    <p:sldId id="1614" r:id="rId5"/>
    <p:sldId id="1576" r:id="rId6"/>
    <p:sldId id="1577" r:id="rId7"/>
    <p:sldId id="1578" r:id="rId8"/>
    <p:sldId id="1412" r:id="rId9"/>
    <p:sldId id="2884" r:id="rId10"/>
    <p:sldId id="2955" r:id="rId11"/>
    <p:sldId id="2987" r:id="rId12"/>
    <p:sldId id="2983" r:id="rId13"/>
    <p:sldId id="2885" r:id="rId14"/>
    <p:sldId id="2886" r:id="rId15"/>
    <p:sldId id="2887" r:id="rId16"/>
    <p:sldId id="2964" r:id="rId17"/>
    <p:sldId id="2965" r:id="rId18"/>
    <p:sldId id="1425" r:id="rId19"/>
    <p:sldId id="2966" r:id="rId20"/>
    <p:sldId id="2935" r:id="rId21"/>
    <p:sldId id="2967" r:id="rId22"/>
    <p:sldId id="2968" r:id="rId23"/>
    <p:sldId id="2936" r:id="rId24"/>
    <p:sldId id="2969" r:id="rId25"/>
    <p:sldId id="1432" r:id="rId26"/>
    <p:sldId id="1433" r:id="rId27"/>
    <p:sldId id="1434" r:id="rId28"/>
    <p:sldId id="1435" r:id="rId29"/>
    <p:sldId id="1436" r:id="rId30"/>
    <p:sldId id="2970" r:id="rId31"/>
    <p:sldId id="2971" r:id="rId32"/>
    <p:sldId id="2972" r:id="rId33"/>
    <p:sldId id="2973" r:id="rId34"/>
    <p:sldId id="1440" r:id="rId35"/>
    <p:sldId id="1441" r:id="rId36"/>
    <p:sldId id="2974" r:id="rId37"/>
    <p:sldId id="2975" r:id="rId38"/>
    <p:sldId id="1443" r:id="rId39"/>
    <p:sldId id="2937" r:id="rId40"/>
    <p:sldId id="1445" r:id="rId41"/>
    <p:sldId id="2976" r:id="rId42"/>
    <p:sldId id="2977" r:id="rId43"/>
    <p:sldId id="1502" r:id="rId44"/>
    <p:sldId id="2978" r:id="rId45"/>
    <p:sldId id="2979" r:id="rId46"/>
    <p:sldId id="2988" r:id="rId47"/>
    <p:sldId id="2989" r:id="rId48"/>
    <p:sldId id="2990" r:id="rId49"/>
    <p:sldId id="2991" r:id="rId50"/>
    <p:sldId id="2980" r:id="rId51"/>
    <p:sldId id="2981" r:id="rId52"/>
    <p:sldId id="2938" r:id="rId53"/>
    <p:sldId id="1386" r:id="rId54"/>
    <p:sldId id="2864" r:id="rId55"/>
    <p:sldId id="2881"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B6DF89"/>
    <a:srgbClr val="67F030"/>
    <a:srgbClr val="FF5050"/>
    <a:srgbClr val="99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60" autoAdjust="0"/>
    <p:restoredTop sz="94660"/>
  </p:normalViewPr>
  <p:slideViewPr>
    <p:cSldViewPr>
      <p:cViewPr varScale="1">
        <p:scale>
          <a:sx n="90" d="100"/>
          <a:sy n="90" d="100"/>
        </p:scale>
        <p:origin x="13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27D452D-AAF8-404D-BCC0-E309A1A37137}" type="datetimeFigureOut">
              <a:rPr lang="en-US"/>
              <a:pPr>
                <a:defRPr/>
              </a:pPr>
              <a:t>2/21/2023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9C55624-2ED1-490C-B64E-85124094BF79}" type="slidenum">
              <a:rPr lang="en-US"/>
              <a:pPr>
                <a:defRPr/>
              </a:pPr>
              <a:t>‹#›</a:t>
            </a:fld>
            <a:endParaRPr lang="en-US"/>
          </a:p>
        </p:txBody>
      </p:sp>
    </p:spTree>
    <p:extLst>
      <p:ext uri="{BB962C8B-B14F-4D97-AF65-F5344CB8AC3E}">
        <p14:creationId xmlns:p14="http://schemas.microsoft.com/office/powerpoint/2010/main" val="3672969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732DF-E6ED-4479-A535-E4F00934E10D}" type="datetimeFigureOut">
              <a:rPr lang="en-US" smtClean="0"/>
              <a:t>2/21/2023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2D683-2842-431B-B6AB-061AE9D6EF04}" type="slidenum">
              <a:rPr lang="en-US" smtClean="0"/>
              <a:t>‹#›</a:t>
            </a:fld>
            <a:endParaRPr lang="en-US"/>
          </a:p>
        </p:txBody>
      </p:sp>
    </p:spTree>
    <p:extLst>
      <p:ext uri="{BB962C8B-B14F-4D97-AF65-F5344CB8AC3E}">
        <p14:creationId xmlns:p14="http://schemas.microsoft.com/office/powerpoint/2010/main" val="337995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191444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96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5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309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056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57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465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673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7723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756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819FE5-4ECE-49DA-A563-460FEFB04F69}"/>
              </a:ext>
            </a:extLst>
          </p:cNvPr>
          <p:cNvPicPr>
            <a:picLocks noChangeAspect="1"/>
          </p:cNvPicPr>
          <p:nvPr/>
        </p:nvPicPr>
        <p:blipFill rotWithShape="1">
          <a:blip r:embed="rId2"/>
          <a:srcRect b="693"/>
          <a:stretch/>
        </p:blipFill>
        <p:spPr>
          <a:xfrm>
            <a:off x="0" y="-1"/>
            <a:ext cx="9157588" cy="6869151"/>
          </a:xfrm>
          <a:prstGeom prst="rect">
            <a:avLst/>
          </a:prstGeom>
        </p:spPr>
      </p:pic>
      <p:sp>
        <p:nvSpPr>
          <p:cNvPr id="4" name="Text Box 2">
            <a:extLst>
              <a:ext uri="{FF2B5EF4-FFF2-40B4-BE49-F238E27FC236}">
                <a16:creationId xmlns:a16="http://schemas.microsoft.com/office/drawing/2014/main" id="{36CE4EB2-CAE4-4D5B-99B0-D2C27AD03193}"/>
              </a:ext>
            </a:extLst>
          </p:cNvPr>
          <p:cNvSpPr txBox="1">
            <a:spLocks noChangeArrowheads="1"/>
          </p:cNvSpPr>
          <p:nvPr/>
        </p:nvSpPr>
        <p:spPr bwMode="auto">
          <a:xfrm>
            <a:off x="0" y="1143000"/>
            <a:ext cx="9067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sz="6000" dirty="0">
                <a:solidFill>
                  <a:srgbClr val="FFFF00"/>
                </a:solidFill>
              </a:rPr>
              <a:t>Welcome to</a:t>
            </a:r>
            <a:r>
              <a:rPr lang="en-US" altLang="en-US" sz="6000" dirty="0"/>
              <a:t> </a:t>
            </a:r>
          </a:p>
          <a:p>
            <a:pPr eaLnBrk="1" hangingPunct="1">
              <a:spcBef>
                <a:spcPct val="0"/>
              </a:spcBef>
              <a:buFontTx/>
              <a:buNone/>
            </a:pPr>
            <a:r>
              <a:rPr lang="en-US" altLang="en-US" sz="6000" dirty="0">
                <a:solidFill>
                  <a:srgbClr val="FFFF00"/>
                </a:solidFill>
              </a:rPr>
              <a:t>Unit 2 Part 04</a:t>
            </a:r>
          </a:p>
          <a:p>
            <a:pPr eaLnBrk="1" hangingPunct="1">
              <a:spcBef>
                <a:spcPct val="0"/>
              </a:spcBef>
              <a:buFontTx/>
              <a:buNone/>
            </a:pPr>
            <a:endParaRPr lang="en-US" altLang="en-US" sz="20500" dirty="0">
              <a:solidFill>
                <a:srgbClr val="FFFF00"/>
              </a:solidFill>
            </a:endParaRPr>
          </a:p>
          <a:p>
            <a:pPr eaLnBrk="1" hangingPunct="1">
              <a:spcBef>
                <a:spcPct val="0"/>
              </a:spcBef>
              <a:buFontTx/>
              <a:buNone/>
            </a:pPr>
            <a:r>
              <a:rPr lang="en-US" altLang="en-US" sz="3900" dirty="0">
                <a:solidFill>
                  <a:srgbClr val="FFC000"/>
                </a:solidFill>
              </a:rPr>
              <a:t>MATH366 Probability and Statistics</a:t>
            </a:r>
          </a:p>
        </p:txBody>
      </p:sp>
      <p:sp>
        <p:nvSpPr>
          <p:cNvPr id="6" name="TextBox 5">
            <a:extLst>
              <a:ext uri="{FF2B5EF4-FFF2-40B4-BE49-F238E27FC236}">
                <a16:creationId xmlns:a16="http://schemas.microsoft.com/office/drawing/2014/main" id="{EA7A8BE5-2CCD-4EEE-88E6-C3E8E56F18F6}"/>
              </a:ext>
            </a:extLst>
          </p:cNvPr>
          <p:cNvSpPr txBox="1"/>
          <p:nvPr/>
        </p:nvSpPr>
        <p:spPr>
          <a:xfrm>
            <a:off x="0" y="6608802"/>
            <a:ext cx="9157588" cy="553998"/>
          </a:xfrm>
          <a:prstGeom prst="rect">
            <a:avLst/>
          </a:prstGeom>
          <a:noFill/>
        </p:spPr>
        <p:txBody>
          <a:bodyPr wrap="square">
            <a:spAutoFit/>
          </a:bodyPr>
          <a:lstStyle/>
          <a:p>
            <a:r>
              <a:rPr lang="en-US" sz="1500" dirty="0">
                <a:solidFill>
                  <a:srgbClr val="00B0F0"/>
                </a:solidFill>
              </a:rPr>
              <a:t>https://online.stanford.edu/sites/default/files/styles/figure_default/public/2018-04/theory-of-probability_stats116.jpg?itok=ms4fRMO-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638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The 5-number summary for our Internet Usage data is:</a:t>
            </a:r>
          </a:p>
          <a:p>
            <a:r>
              <a:rPr lang="en-US" dirty="0"/>
              <a:t>	Min = 5</a:t>
            </a:r>
          </a:p>
          <a:p>
            <a:r>
              <a:rPr lang="en-US" dirty="0"/>
              <a:t>	Q1 = 28.5</a:t>
            </a:r>
          </a:p>
          <a:p>
            <a:r>
              <a:rPr lang="en-US" dirty="0"/>
              <a:t>	Median = 39.5</a:t>
            </a:r>
          </a:p>
          <a:p>
            <a:r>
              <a:rPr lang="en-US" dirty="0"/>
              <a:t>	Q3 = 56</a:t>
            </a:r>
          </a:p>
          <a:p>
            <a:r>
              <a:rPr lang="en-US" dirty="0"/>
              <a:t>	Max = 123</a:t>
            </a:r>
          </a:p>
          <a:p>
            <a:endParaRPr lang="en-US" dirty="0">
              <a:solidFill>
                <a:srgbClr val="FFC000"/>
              </a:solidFill>
            </a:endParaRPr>
          </a:p>
        </p:txBody>
      </p:sp>
      <p:sp>
        <p:nvSpPr>
          <p:cNvPr id="2" name="Title 4">
            <a:extLst>
              <a:ext uri="{FF2B5EF4-FFF2-40B4-BE49-F238E27FC236}">
                <a16:creationId xmlns:a16="http://schemas.microsoft.com/office/drawing/2014/main" id="{859B44A5-4EE0-9270-065A-2B6C66BAFFA6}"/>
              </a:ext>
            </a:extLst>
          </p:cNvPr>
          <p:cNvSpPr>
            <a:spLocks noGrp="1"/>
          </p:cNvSpPr>
          <p:nvPr>
            <p:ph type="title"/>
          </p:nvPr>
        </p:nvSpPr>
        <p:spPr>
          <a:xfrm>
            <a:off x="0" y="0"/>
            <a:ext cx="9144000" cy="1143000"/>
          </a:xfrm>
        </p:spPr>
        <p:txBody>
          <a:bodyPr/>
          <a:lstStyle/>
          <a:p>
            <a:r>
              <a:rPr lang="en-US" dirty="0" err="1"/>
              <a:t>Fractiles</a:t>
            </a:r>
            <a:endParaRPr lang="en-US" dirty="0"/>
          </a:p>
        </p:txBody>
      </p:sp>
    </p:spTree>
    <p:extLst>
      <p:ext uri="{BB962C8B-B14F-4D97-AF65-F5344CB8AC3E}">
        <p14:creationId xmlns:p14="http://schemas.microsoft.com/office/powerpoint/2010/main" val="364783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D874-A59F-9689-5000-14065C644F53}"/>
              </a:ext>
            </a:extLst>
          </p:cNvPr>
          <p:cNvSpPr>
            <a:spLocks noGrp="1"/>
          </p:cNvSpPr>
          <p:nvPr>
            <p:ph type="title"/>
          </p:nvPr>
        </p:nvSpPr>
        <p:spPr/>
        <p:txBody>
          <a:bodyPr/>
          <a:lstStyle/>
          <a:p>
            <a:r>
              <a:rPr lang="en-US" dirty="0" err="1"/>
              <a:t>Fractiles</a:t>
            </a:r>
            <a:endParaRPr lang="en-US" dirty="0"/>
          </a:p>
        </p:txBody>
      </p:sp>
      <p:sp>
        <p:nvSpPr>
          <p:cNvPr id="3" name="Content Placeholder 2">
            <a:extLst>
              <a:ext uri="{FF2B5EF4-FFF2-40B4-BE49-F238E27FC236}">
                <a16:creationId xmlns:a16="http://schemas.microsoft.com/office/drawing/2014/main" id="{68092F4A-A969-F7F9-703B-630749A06614}"/>
              </a:ext>
            </a:extLst>
          </p:cNvPr>
          <p:cNvSpPr>
            <a:spLocks noGrp="1"/>
          </p:cNvSpPr>
          <p:nvPr>
            <p:ph idx="1"/>
          </p:nvPr>
        </p:nvSpPr>
        <p:spPr/>
        <p:txBody>
          <a:bodyPr/>
          <a:lstStyle/>
          <a:p>
            <a:r>
              <a:rPr lang="en-US" dirty="0"/>
              <a:t>While Excel can accurately calculate the median for a dataset either using the formula or the Add-In, the quartile formulas for Excel ARE NOT the formulas for quartiles</a:t>
            </a:r>
          </a:p>
          <a:p>
            <a:pPr algn="ctr"/>
            <a:r>
              <a:rPr lang="en-US" sz="6000" dirty="0">
                <a:solidFill>
                  <a:srgbClr val="FF0000"/>
                </a:solidFill>
              </a:rPr>
              <a:t>DO NOT USE THEM!</a:t>
            </a:r>
          </a:p>
          <a:p>
            <a:endParaRPr lang="en-US" dirty="0"/>
          </a:p>
        </p:txBody>
      </p:sp>
    </p:spTree>
    <p:extLst>
      <p:ext uri="{BB962C8B-B14F-4D97-AF65-F5344CB8AC3E}">
        <p14:creationId xmlns:p14="http://schemas.microsoft.com/office/powerpoint/2010/main" val="49500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892521F0-C015-45A7-ADE1-477F5380DE69}"/>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93211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a:t>
            </a:r>
            <a:endParaRPr lang="en-US" dirty="0"/>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Comic Sans MS" pitchFamily="66" charset="0"/>
              </a:rPr>
              <a:t>There is a graph statisticians use to show the 5-number summary:</a:t>
            </a:r>
          </a:p>
          <a:p>
            <a:pPr algn="ctr"/>
            <a:r>
              <a:rPr lang="en-US" dirty="0">
                <a:latin typeface="Comic Sans MS" pitchFamily="66" charset="0"/>
              </a:rPr>
              <a:t>the </a:t>
            </a:r>
            <a:r>
              <a:rPr lang="en-US" dirty="0">
                <a:solidFill>
                  <a:srgbClr val="FFC000"/>
                </a:solidFill>
                <a:latin typeface="Comic Sans MS" pitchFamily="66" charset="0"/>
              </a:rPr>
              <a:t>boxplot</a:t>
            </a:r>
          </a:p>
        </p:txBody>
      </p:sp>
    </p:spTree>
    <p:extLst>
      <p:ext uri="{BB962C8B-B14F-4D97-AF65-F5344CB8AC3E}">
        <p14:creationId xmlns:p14="http://schemas.microsoft.com/office/powerpoint/2010/main" val="361522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a:t>
            </a:r>
            <a:endParaRPr lang="en-US" dirty="0"/>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Comic Sans MS" pitchFamily="66" charset="0"/>
              </a:rPr>
              <a:t>The boxplot (a.k.a. </a:t>
            </a:r>
            <a:r>
              <a:rPr lang="en-US" dirty="0">
                <a:solidFill>
                  <a:srgbClr val="FFC000"/>
                </a:solidFill>
                <a:latin typeface="Comic Sans MS" pitchFamily="66" charset="0"/>
              </a:rPr>
              <a:t>box and whisker diagram</a:t>
            </a:r>
            <a:r>
              <a:rPr lang="en-US" dirty="0">
                <a:latin typeface="Comic Sans MS" pitchFamily="66" charset="0"/>
              </a:rPr>
              <a:t>) is a standardized way of displaying the distribution of data based on the five number summary: minimum, first quartile, median, third quartile, and maximum</a:t>
            </a:r>
          </a:p>
        </p:txBody>
      </p:sp>
    </p:spTree>
    <p:extLst>
      <p:ext uri="{BB962C8B-B14F-4D97-AF65-F5344CB8AC3E}">
        <p14:creationId xmlns:p14="http://schemas.microsoft.com/office/powerpoint/2010/main" val="262750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9749" y="1009650"/>
            <a:ext cx="5662651"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dirty="0"/>
              <a:t>Boxplots</a:t>
            </a:r>
            <a:endParaRPr lang="en-US" dirty="0"/>
          </a:p>
        </p:txBody>
      </p:sp>
      <p:sp>
        <p:nvSpPr>
          <p:cNvPr id="4" name="Rectangle 3">
            <a:extLst>
              <a:ext uri="{FF2B5EF4-FFF2-40B4-BE49-F238E27FC236}">
                <a16:creationId xmlns:a16="http://schemas.microsoft.com/office/drawing/2014/main" id="{075B4DED-7E4B-42B9-B65E-7287CF1BCA10}"/>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2017</a:t>
            </a:r>
          </a:p>
        </p:txBody>
      </p:sp>
    </p:spTree>
    <p:extLst>
      <p:ext uri="{BB962C8B-B14F-4D97-AF65-F5344CB8AC3E}">
        <p14:creationId xmlns:p14="http://schemas.microsoft.com/office/powerpoint/2010/main" val="3687870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5047565"/>
          </a:xfr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Min = 5		   Now let’s create Q1 = 28.5        the box!</a:t>
            </a:r>
          </a:p>
          <a:p>
            <a:pPr>
              <a:spcBef>
                <a:spcPts val="0"/>
              </a:spcBef>
            </a:pPr>
            <a:r>
              <a:rPr lang="en-US" dirty="0">
                <a:latin typeface="Comic Sans MS" pitchFamily="66" charset="0"/>
              </a:rPr>
              <a:t>Median = 39.5</a:t>
            </a:r>
          </a:p>
          <a:p>
            <a:pPr>
              <a:spcBef>
                <a:spcPts val="0"/>
              </a:spcBef>
            </a:pPr>
            <a:r>
              <a:rPr lang="en-US" dirty="0">
                <a:latin typeface="Comic Sans MS" pitchFamily="66" charset="0"/>
              </a:rPr>
              <a:t>Q3 = 56</a:t>
            </a:r>
          </a:p>
          <a:p>
            <a:pPr>
              <a:spcBef>
                <a:spcPts val="0"/>
              </a:spcBef>
            </a:pPr>
            <a:r>
              <a:rPr lang="en-US" dirty="0">
                <a:latin typeface="Comic Sans MS" pitchFamily="66" charset="0"/>
              </a:rPr>
              <a:t>Max = 123</a:t>
            </a: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4a</a:t>
            </a:r>
            <a:endParaRPr lang="en-US" altLang="en-US" sz="2400" i="1" dirty="0">
              <a:solidFill>
                <a:schemeClr val="folHlink"/>
              </a:solidFill>
            </a:endParaRPr>
          </a:p>
        </p:txBody>
      </p:sp>
      <p:sp>
        <p:nvSpPr>
          <p:cNvPr id="10" name="Content Placeholder 2"/>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1152A237-1F86-47C0-A1FC-73DAE95CFCFD}"/>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517764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4724400"/>
          </a:xfr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Min = 5		</a:t>
            </a:r>
          </a:p>
          <a:p>
            <a:pPr>
              <a:spcBef>
                <a:spcPts val="0"/>
              </a:spcBef>
            </a:pPr>
            <a:r>
              <a:rPr lang="en-US" dirty="0">
                <a:latin typeface="Comic Sans MS" pitchFamily="66" charset="0"/>
              </a:rPr>
              <a:t>Q1 = 28.5</a:t>
            </a:r>
          </a:p>
          <a:p>
            <a:pPr>
              <a:spcBef>
                <a:spcPts val="0"/>
              </a:spcBef>
            </a:pPr>
            <a:r>
              <a:rPr lang="en-US" dirty="0">
                <a:latin typeface="Comic Sans MS" pitchFamily="66" charset="0"/>
              </a:rPr>
              <a:t>Median = 39.5</a:t>
            </a:r>
          </a:p>
          <a:p>
            <a:pPr>
              <a:spcBef>
                <a:spcPts val="0"/>
              </a:spcBef>
            </a:pPr>
            <a:r>
              <a:rPr lang="en-US" dirty="0">
                <a:latin typeface="Comic Sans MS" pitchFamily="66" charset="0"/>
              </a:rPr>
              <a:t>Q3 = 56</a:t>
            </a:r>
          </a:p>
          <a:p>
            <a:pPr>
              <a:spcBef>
                <a:spcPts val="0"/>
              </a:spcBef>
            </a:pPr>
            <a:r>
              <a:rPr lang="en-US" dirty="0">
                <a:latin typeface="Comic Sans MS" pitchFamily="66" charset="0"/>
              </a:rPr>
              <a:t>Max = 123</a:t>
            </a:r>
          </a:p>
          <a:p>
            <a:pPr>
              <a:spcBef>
                <a:spcPts val="0"/>
              </a:spcBef>
            </a:pPr>
            <a:endParaRPr lang="en-US" dirty="0">
              <a:latin typeface="Comic Sans MS" pitchFamily="66" charset="0"/>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4a</a:t>
            </a:r>
            <a:endParaRPr lang="en-US" altLang="en-US" sz="2400" i="1" dirty="0">
              <a:solidFill>
                <a:schemeClr val="folHlin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bwMode="auto">
          <a:xfrm>
            <a:off x="6891608" y="762000"/>
            <a:ext cx="227022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Median!</a:t>
            </a:r>
          </a:p>
        </p:txBody>
      </p:sp>
      <p:sp>
        <p:nvSpPr>
          <p:cNvPr id="12" name="Content Placeholder 2">
            <a:extLst>
              <a:ext uri="{FF2B5EF4-FFF2-40B4-BE49-F238E27FC236}">
                <a16:creationId xmlns:a16="http://schemas.microsoft.com/office/drawing/2014/main" id="{C86013FF-921C-4246-8D3B-C569052991B9}"/>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17" name="Straight Connector 16">
            <a:extLst>
              <a:ext uri="{FF2B5EF4-FFF2-40B4-BE49-F238E27FC236}">
                <a16:creationId xmlns:a16="http://schemas.microsoft.com/office/drawing/2014/main" id="{3728909A-3EF5-4A90-9D60-9A4BE5F52D46}"/>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4E4A53B-3C9B-44F5-BECB-A7CF2954D070}"/>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3004553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4782313"/>
          </a:xfr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Min = 5		</a:t>
            </a:r>
          </a:p>
          <a:p>
            <a:pPr>
              <a:spcBef>
                <a:spcPts val="0"/>
              </a:spcBef>
            </a:pPr>
            <a:r>
              <a:rPr lang="en-US" dirty="0">
                <a:latin typeface="Comic Sans MS" pitchFamily="66" charset="0"/>
              </a:rPr>
              <a:t>Q1 = 28.5</a:t>
            </a:r>
          </a:p>
          <a:p>
            <a:pPr>
              <a:spcBef>
                <a:spcPts val="0"/>
              </a:spcBef>
            </a:pPr>
            <a:r>
              <a:rPr lang="en-US" dirty="0">
                <a:latin typeface="Comic Sans MS" pitchFamily="66" charset="0"/>
              </a:rPr>
              <a:t>Median = 39.5</a:t>
            </a:r>
          </a:p>
          <a:p>
            <a:pPr>
              <a:spcBef>
                <a:spcPts val="0"/>
              </a:spcBef>
            </a:pPr>
            <a:r>
              <a:rPr lang="en-US" dirty="0">
                <a:latin typeface="Comic Sans MS" pitchFamily="66" charset="0"/>
              </a:rPr>
              <a:t>Q3 = 56</a:t>
            </a:r>
          </a:p>
          <a:p>
            <a:pPr>
              <a:spcBef>
                <a:spcPts val="0"/>
              </a:spcBef>
            </a:pPr>
            <a:r>
              <a:rPr lang="en-US" dirty="0">
                <a:latin typeface="Comic Sans MS" pitchFamily="66" charset="0"/>
              </a:rPr>
              <a:t>Max = 123</a:t>
            </a:r>
          </a:p>
          <a:p>
            <a:pPr>
              <a:spcBef>
                <a:spcPts val="0"/>
              </a:spcBef>
            </a:pPr>
            <a:endParaRPr lang="en-US" dirty="0">
              <a:latin typeface="Comic Sans MS" pitchFamily="66" charset="0"/>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4a</a:t>
            </a:r>
            <a:endParaRPr lang="en-US" altLang="en-US" sz="2400" i="1" dirty="0">
              <a:solidFill>
                <a:schemeClr val="folHlin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7848600" y="762000"/>
            <a:ext cx="144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Q1!</a:t>
            </a:r>
          </a:p>
        </p:txBody>
      </p:sp>
      <p:cxnSp>
        <p:nvCxnSpPr>
          <p:cNvPr id="14" name="Straight Connector 13">
            <a:extLst>
              <a:ext uri="{FF2B5EF4-FFF2-40B4-BE49-F238E27FC236}">
                <a16:creationId xmlns:a16="http://schemas.microsoft.com/office/drawing/2014/main" id="{3A4CE43B-E045-448B-99DC-FB875F9751DE}"/>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0DA820-71A3-476E-96E7-2B31F63483F0}"/>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0EA3AF4-A5D2-4066-827F-9174A3015435}"/>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2" name="Content Placeholder 2">
            <a:extLst>
              <a:ext uri="{FF2B5EF4-FFF2-40B4-BE49-F238E27FC236}">
                <a16:creationId xmlns:a16="http://schemas.microsoft.com/office/drawing/2014/main" id="{CC4A6BC9-08A2-D742-5466-C0AE8683A981}"/>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spTree>
    <p:extLst>
      <p:ext uri="{BB962C8B-B14F-4D97-AF65-F5344CB8AC3E}">
        <p14:creationId xmlns:p14="http://schemas.microsoft.com/office/powerpoint/2010/main" val="906102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5181600"/>
          </a:xfr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Min = 5		</a:t>
            </a:r>
          </a:p>
          <a:p>
            <a:pPr>
              <a:spcBef>
                <a:spcPts val="0"/>
              </a:spcBef>
            </a:pPr>
            <a:r>
              <a:rPr lang="en-US" dirty="0">
                <a:latin typeface="Comic Sans MS" pitchFamily="66" charset="0"/>
              </a:rPr>
              <a:t>Q1 = 28.5</a:t>
            </a:r>
          </a:p>
          <a:p>
            <a:pPr>
              <a:spcBef>
                <a:spcPts val="0"/>
              </a:spcBef>
            </a:pPr>
            <a:r>
              <a:rPr lang="en-US" dirty="0">
                <a:latin typeface="Comic Sans MS" pitchFamily="66" charset="0"/>
              </a:rPr>
              <a:t>Median = 39.5</a:t>
            </a:r>
          </a:p>
          <a:p>
            <a:pPr>
              <a:spcBef>
                <a:spcPts val="0"/>
              </a:spcBef>
            </a:pPr>
            <a:r>
              <a:rPr lang="en-US" dirty="0">
                <a:latin typeface="Comic Sans MS" pitchFamily="66" charset="0"/>
              </a:rPr>
              <a:t>Q3 = 56</a:t>
            </a:r>
          </a:p>
          <a:p>
            <a:pPr>
              <a:spcBef>
                <a:spcPts val="0"/>
              </a:spcBef>
            </a:pPr>
            <a:r>
              <a:rPr lang="en-US" dirty="0">
                <a:latin typeface="Comic Sans MS" pitchFamily="66" charset="0"/>
              </a:rPr>
              <a:t>Max = 123</a:t>
            </a:r>
          </a:p>
          <a:p>
            <a:pPr>
              <a:spcBef>
                <a:spcPts val="0"/>
              </a:spcBef>
            </a:pPr>
            <a:endParaRPr lang="en-US" dirty="0">
              <a:latin typeface="Comic Sans MS" pitchFamily="66" charset="0"/>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4a</a:t>
            </a:r>
            <a:endParaRPr lang="en-US" altLang="en-US" sz="2400" i="1" dirty="0">
              <a:solidFill>
                <a:schemeClr val="folHlin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bwMode="auto">
          <a:xfrm>
            <a:off x="7848600" y="762000"/>
            <a:ext cx="144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Q3!</a:t>
            </a:r>
          </a:p>
        </p:txBody>
      </p:sp>
      <p:sp>
        <p:nvSpPr>
          <p:cNvPr id="12" name="Content Placeholder 2">
            <a:extLst>
              <a:ext uri="{FF2B5EF4-FFF2-40B4-BE49-F238E27FC236}">
                <a16:creationId xmlns:a16="http://schemas.microsoft.com/office/drawing/2014/main" id="{AFECAD20-7C7E-4D5A-B110-06FDB1A12909}"/>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16" name="Straight Connector 15">
            <a:extLst>
              <a:ext uri="{FF2B5EF4-FFF2-40B4-BE49-F238E27FC236}">
                <a16:creationId xmlns:a16="http://schemas.microsoft.com/office/drawing/2014/main" id="{CFCAFD4E-DA9D-4BF1-AECE-1AC92F3F5339}"/>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010E96-64D9-4477-BE7F-01B9EF304491}"/>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D11A2FB-9717-44A3-B026-7A16FF3A785E}"/>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98B7E20C-20F2-448D-A90E-3D059E08F69B}"/>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3665438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458200" cy="5638800"/>
          </a:xfrm>
        </p:spPr>
        <p:txBody>
          <a:bodyPr/>
          <a:lstStyle/>
          <a:p>
            <a:r>
              <a:rPr lang="en-US" dirty="0"/>
              <a:t>Today we will be going over:</a:t>
            </a:r>
          </a:p>
          <a:p>
            <a:pPr marL="457200" lvl="1" indent="0">
              <a:spcBef>
                <a:spcPts val="0"/>
              </a:spcBef>
              <a:spcAft>
                <a:spcPts val="0"/>
              </a:spcAft>
              <a:buNone/>
            </a:pPr>
            <a:r>
              <a:rPr lang="en-US" sz="3500" dirty="0">
                <a:effectLst/>
                <a:ea typeface="Calibri" panose="020F0502020204030204" pitchFamily="34" charset="0"/>
              </a:rPr>
              <a:t>Review of frequencies</a:t>
            </a:r>
          </a:p>
          <a:p>
            <a:r>
              <a:rPr lang="en-US" sz="3500" dirty="0">
                <a:ea typeface="Calibri" panose="020F0502020204030204" pitchFamily="34" charset="0"/>
              </a:rPr>
              <a:t>  New: </a:t>
            </a:r>
            <a:r>
              <a:rPr lang="en-US" sz="3600" dirty="0"/>
              <a:t>Descriptive statistics</a:t>
            </a:r>
          </a:p>
          <a:p>
            <a:pPr marL="457200" lvl="1" indent="0">
              <a:spcBef>
                <a:spcPts val="0"/>
              </a:spcBef>
              <a:spcAft>
                <a:spcPts val="0"/>
              </a:spcAft>
              <a:buNone/>
            </a:pPr>
            <a:r>
              <a:rPr lang="en-US" sz="3500" dirty="0">
                <a:ea typeface="Calibri" panose="020F0502020204030204" pitchFamily="34" charset="0"/>
              </a:rPr>
              <a:t>  </a:t>
            </a:r>
            <a:endParaRPr lang="en-US" sz="3500" dirty="0">
              <a:effectLst/>
              <a:ea typeface="Calibri" panose="020F0502020204030204" pitchFamily="34" charset="0"/>
            </a:endParaRPr>
          </a:p>
        </p:txBody>
      </p:sp>
    </p:spTree>
    <p:extLst>
      <p:ext uri="{BB962C8B-B14F-4D97-AF65-F5344CB8AC3E}">
        <p14:creationId xmlns:p14="http://schemas.microsoft.com/office/powerpoint/2010/main" val="148408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4823103"/>
          </a:xfr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Min = 5		   </a:t>
            </a:r>
          </a:p>
          <a:p>
            <a:pPr>
              <a:spcBef>
                <a:spcPts val="0"/>
              </a:spcBef>
            </a:pPr>
            <a:r>
              <a:rPr lang="en-US" dirty="0">
                <a:latin typeface="Comic Sans MS" pitchFamily="66" charset="0"/>
              </a:rPr>
              <a:t>Q1 = 28.5</a:t>
            </a:r>
          </a:p>
          <a:p>
            <a:pPr>
              <a:spcBef>
                <a:spcPts val="0"/>
              </a:spcBef>
            </a:pPr>
            <a:r>
              <a:rPr lang="en-US" dirty="0">
                <a:latin typeface="Comic Sans MS" pitchFamily="66" charset="0"/>
              </a:rPr>
              <a:t>Median = 39.5</a:t>
            </a:r>
          </a:p>
          <a:p>
            <a:pPr>
              <a:spcBef>
                <a:spcPts val="0"/>
              </a:spcBef>
            </a:pPr>
            <a:r>
              <a:rPr lang="en-US" dirty="0">
                <a:latin typeface="Comic Sans MS" pitchFamily="66" charset="0"/>
              </a:rPr>
              <a:t>Q3 = 56</a:t>
            </a:r>
          </a:p>
          <a:p>
            <a:pPr>
              <a:spcBef>
                <a:spcPts val="0"/>
              </a:spcBef>
            </a:pPr>
            <a:r>
              <a:rPr lang="en-US" dirty="0">
                <a:latin typeface="Comic Sans MS" pitchFamily="66" charset="0"/>
              </a:rPr>
              <a:t>Max = 123</a:t>
            </a:r>
          </a:p>
          <a:p>
            <a:pPr>
              <a:spcBef>
                <a:spcPts val="0"/>
              </a:spcBef>
            </a:pPr>
            <a:endParaRPr lang="en-US" dirty="0">
              <a:latin typeface="Comic Sans MS" pitchFamily="66" charset="0"/>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4a</a:t>
            </a:r>
            <a:endParaRPr lang="en-US" altLang="en-US" sz="2400" i="1" dirty="0">
              <a:solidFill>
                <a:schemeClr val="folHlin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2"/>
          <p:cNvSpPr txBox="1">
            <a:spLocks/>
          </p:cNvSpPr>
          <p:nvPr/>
        </p:nvSpPr>
        <p:spPr bwMode="auto">
          <a:xfrm>
            <a:off x="7772400" y="762000"/>
            <a:ext cx="144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Box!</a:t>
            </a:r>
          </a:p>
        </p:txBody>
      </p:sp>
      <p:sp>
        <p:nvSpPr>
          <p:cNvPr id="14" name="Content Placeholder 2">
            <a:extLst>
              <a:ext uri="{FF2B5EF4-FFF2-40B4-BE49-F238E27FC236}">
                <a16:creationId xmlns:a16="http://schemas.microsoft.com/office/drawing/2014/main" id="{CCFD0616-4A04-46F7-8E12-390267AB871C}"/>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24" name="Straight Connector 23">
            <a:extLst>
              <a:ext uri="{FF2B5EF4-FFF2-40B4-BE49-F238E27FC236}">
                <a16:creationId xmlns:a16="http://schemas.microsoft.com/office/drawing/2014/main" id="{9B12EB44-C9F0-41CF-8D4F-23B54EBEA9BF}"/>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A424E57-D576-4E0C-8878-15079963E44C}"/>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B4732D-5A19-4782-804A-DA0331F86181}"/>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311A0D-2CED-4D3B-BDC4-C92BC59332B1}"/>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85616DE-6887-4B03-8C1D-8052312CC6C1}"/>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CC24AD3-C0D4-471C-B865-358AB84B080C}"/>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92326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5047565"/>
          </a:xfr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Min = 5		</a:t>
            </a:r>
          </a:p>
          <a:p>
            <a:pPr>
              <a:spcBef>
                <a:spcPts val="0"/>
              </a:spcBef>
            </a:pPr>
            <a:r>
              <a:rPr lang="en-US" dirty="0">
                <a:latin typeface="Comic Sans MS" pitchFamily="66" charset="0"/>
              </a:rPr>
              <a:t>Q1 = 28.5</a:t>
            </a:r>
          </a:p>
          <a:p>
            <a:pPr>
              <a:spcBef>
                <a:spcPts val="0"/>
              </a:spcBef>
            </a:pPr>
            <a:r>
              <a:rPr lang="en-US" dirty="0">
                <a:latin typeface="Comic Sans MS" pitchFamily="66" charset="0"/>
              </a:rPr>
              <a:t>Median = 39.5</a:t>
            </a:r>
          </a:p>
          <a:p>
            <a:pPr>
              <a:spcBef>
                <a:spcPts val="0"/>
              </a:spcBef>
            </a:pPr>
            <a:r>
              <a:rPr lang="en-US" dirty="0">
                <a:latin typeface="Comic Sans MS" pitchFamily="66" charset="0"/>
              </a:rPr>
              <a:t>Q3 = 56</a:t>
            </a:r>
          </a:p>
          <a:p>
            <a:pPr>
              <a:spcBef>
                <a:spcPts val="0"/>
              </a:spcBef>
            </a:pPr>
            <a:r>
              <a:rPr lang="en-US" dirty="0">
                <a:latin typeface="Comic Sans MS" pitchFamily="66" charset="0"/>
              </a:rPr>
              <a:t>Max = 123</a:t>
            </a:r>
          </a:p>
          <a:p>
            <a:pPr>
              <a:spcBef>
                <a:spcPts val="0"/>
              </a:spcBef>
            </a:pPr>
            <a:endParaRPr lang="en-US" dirty="0">
              <a:latin typeface="Comic Sans MS" pitchFamily="66" charset="0"/>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4a</a:t>
            </a:r>
            <a:endParaRPr lang="en-US" altLang="en-US" sz="2400" i="1" dirty="0">
              <a:solidFill>
                <a:schemeClr val="folHlin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bwMode="auto">
          <a:xfrm>
            <a:off x="7756627" y="762000"/>
            <a:ext cx="144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Min!</a:t>
            </a:r>
          </a:p>
        </p:txBody>
      </p:sp>
      <p:sp>
        <p:nvSpPr>
          <p:cNvPr id="8" name="Content Placeholder 2">
            <a:extLst>
              <a:ext uri="{FF2B5EF4-FFF2-40B4-BE49-F238E27FC236}">
                <a16:creationId xmlns:a16="http://schemas.microsoft.com/office/drawing/2014/main" id="{7FF9F145-A356-44F4-AAE6-5DEBD89171F7}"/>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13" name="Straight Connector 12">
            <a:extLst>
              <a:ext uri="{FF2B5EF4-FFF2-40B4-BE49-F238E27FC236}">
                <a16:creationId xmlns:a16="http://schemas.microsoft.com/office/drawing/2014/main" id="{E2ACCA0E-8026-4352-A6E4-F7B6699CA1A7}"/>
              </a:ext>
            </a:extLst>
          </p:cNvPr>
          <p:cNvCxnSpPr/>
          <p:nvPr/>
        </p:nvCxnSpPr>
        <p:spPr>
          <a:xfrm>
            <a:off x="822960" y="4305300"/>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E8E43D-62C2-430F-AD0B-7A119140CB37}"/>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74E149-B5E4-4F92-B026-00B533039E6D}"/>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43D0EC-0950-436C-BCEC-66ED2823F39F}"/>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8F54C70-A671-4843-81E0-750739B0E200}"/>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02C655-0F1C-4F1A-AFD0-F2F0A43A839F}"/>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9FA2C60-404A-48C9-B151-1BB6946588E4}"/>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251484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5105400"/>
          </a:xfr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Min = 5		</a:t>
            </a:r>
          </a:p>
          <a:p>
            <a:pPr>
              <a:spcBef>
                <a:spcPts val="0"/>
              </a:spcBef>
            </a:pPr>
            <a:r>
              <a:rPr lang="en-US" dirty="0">
                <a:latin typeface="Comic Sans MS" pitchFamily="66" charset="0"/>
              </a:rPr>
              <a:t>Q1 = 28.5</a:t>
            </a:r>
          </a:p>
          <a:p>
            <a:pPr>
              <a:spcBef>
                <a:spcPts val="0"/>
              </a:spcBef>
            </a:pPr>
            <a:r>
              <a:rPr lang="en-US" dirty="0">
                <a:latin typeface="Comic Sans MS" pitchFamily="66" charset="0"/>
              </a:rPr>
              <a:t>Median = 39.5</a:t>
            </a:r>
          </a:p>
          <a:p>
            <a:pPr>
              <a:spcBef>
                <a:spcPts val="0"/>
              </a:spcBef>
            </a:pPr>
            <a:r>
              <a:rPr lang="en-US" dirty="0">
                <a:latin typeface="Comic Sans MS" pitchFamily="66" charset="0"/>
              </a:rPr>
              <a:t>Q3 = 56</a:t>
            </a:r>
          </a:p>
          <a:p>
            <a:pPr>
              <a:spcBef>
                <a:spcPts val="0"/>
              </a:spcBef>
            </a:pPr>
            <a:r>
              <a:rPr lang="en-US" dirty="0">
                <a:latin typeface="Comic Sans MS" pitchFamily="66" charset="0"/>
              </a:rPr>
              <a:t>Max = 123</a:t>
            </a:r>
          </a:p>
          <a:p>
            <a:pPr>
              <a:spcBef>
                <a:spcPts val="0"/>
              </a:spcBef>
            </a:pPr>
            <a:endParaRPr lang="en-US" dirty="0">
              <a:latin typeface="Comic Sans MS" pitchFamily="66" charset="0"/>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4a</a:t>
            </a:r>
            <a:endParaRPr lang="en-US" altLang="en-US" sz="2400" i="1" dirty="0">
              <a:solidFill>
                <a:schemeClr val="folHlin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2"/>
          <p:cNvSpPr txBox="1">
            <a:spLocks/>
          </p:cNvSpPr>
          <p:nvPr/>
        </p:nvSpPr>
        <p:spPr bwMode="auto">
          <a:xfrm>
            <a:off x="7620000" y="762000"/>
            <a:ext cx="144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Max!</a:t>
            </a:r>
          </a:p>
        </p:txBody>
      </p:sp>
      <p:sp>
        <p:nvSpPr>
          <p:cNvPr id="12" name="Content Placeholder 2">
            <a:extLst>
              <a:ext uri="{FF2B5EF4-FFF2-40B4-BE49-F238E27FC236}">
                <a16:creationId xmlns:a16="http://schemas.microsoft.com/office/drawing/2014/main" id="{0AF5CC50-071B-4C0E-8865-B999B0309F95}"/>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16" name="Straight Connector 15">
            <a:extLst>
              <a:ext uri="{FF2B5EF4-FFF2-40B4-BE49-F238E27FC236}">
                <a16:creationId xmlns:a16="http://schemas.microsoft.com/office/drawing/2014/main" id="{CEC2166D-497D-483A-AD53-8F66565903F3}"/>
              </a:ext>
            </a:extLst>
          </p:cNvPr>
          <p:cNvCxnSpPr/>
          <p:nvPr/>
        </p:nvCxnSpPr>
        <p:spPr>
          <a:xfrm>
            <a:off x="822960" y="4305300"/>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959B15-60D4-435F-AFFC-089458FF9AEC}"/>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C039FA7-C5EB-41C3-97AE-E80090D3D77F}"/>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9D4954-0B27-4213-820D-CD66E937097F}"/>
              </a:ext>
            </a:extLst>
          </p:cNvPr>
          <p:cNvCxnSpPr/>
          <p:nvPr/>
        </p:nvCxnSpPr>
        <p:spPr>
          <a:xfrm>
            <a:off x="8870393" y="4289703"/>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0CBDBF0-6F88-409D-BA9C-B15F3F7BE04C}"/>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9897002-0361-4313-B143-6FE3746AA123}"/>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14D47A0-C192-488B-80B2-EF0983D84467}"/>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296F5BE-F103-459B-9A94-72F5FDF1B40F}"/>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838034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5047565"/>
          </a:xfr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Min = 5		   </a:t>
            </a:r>
          </a:p>
          <a:p>
            <a:pPr>
              <a:spcBef>
                <a:spcPts val="0"/>
              </a:spcBef>
            </a:pPr>
            <a:r>
              <a:rPr lang="en-US" dirty="0">
                <a:latin typeface="Comic Sans MS" pitchFamily="66" charset="0"/>
              </a:rPr>
              <a:t>Q1 = 28.5</a:t>
            </a:r>
          </a:p>
          <a:p>
            <a:pPr>
              <a:spcBef>
                <a:spcPts val="0"/>
              </a:spcBef>
            </a:pPr>
            <a:r>
              <a:rPr lang="en-US" dirty="0">
                <a:latin typeface="Comic Sans MS" pitchFamily="66" charset="0"/>
              </a:rPr>
              <a:t>Median = 39.5</a:t>
            </a:r>
          </a:p>
          <a:p>
            <a:pPr>
              <a:spcBef>
                <a:spcPts val="0"/>
              </a:spcBef>
            </a:pPr>
            <a:r>
              <a:rPr lang="en-US" dirty="0">
                <a:latin typeface="Comic Sans MS" pitchFamily="66" charset="0"/>
              </a:rPr>
              <a:t>Q3 = 56</a:t>
            </a:r>
          </a:p>
          <a:p>
            <a:pPr>
              <a:spcBef>
                <a:spcPts val="0"/>
              </a:spcBef>
            </a:pPr>
            <a:r>
              <a:rPr lang="en-US" dirty="0">
                <a:latin typeface="Comic Sans MS" pitchFamily="66" charset="0"/>
              </a:rPr>
              <a:t>Max = 123</a:t>
            </a:r>
          </a:p>
          <a:p>
            <a:pPr>
              <a:spcBef>
                <a:spcPts val="0"/>
              </a:spcBef>
            </a:pPr>
            <a:endParaRPr lang="en-US" dirty="0">
              <a:latin typeface="Comic Sans MS" pitchFamily="66" charset="0"/>
            </a:endParaRPr>
          </a:p>
        </p:txBody>
      </p:sp>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4a</a:t>
            </a:r>
            <a:endParaRPr lang="en-US" altLang="en-US" sz="2400" i="1" dirty="0">
              <a:solidFill>
                <a:schemeClr val="folHlink"/>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a:cxnSpLocks/>
          </p:cNvCxnSpPr>
          <p:nvPr/>
        </p:nvCxnSpPr>
        <p:spPr>
          <a:xfrm>
            <a:off x="817252" y="4953000"/>
            <a:ext cx="159371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4314800" y="4965700"/>
            <a:ext cx="4555593"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bwMode="auto">
          <a:xfrm>
            <a:off x="6363511" y="781455"/>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Whiskers!</a:t>
            </a:r>
          </a:p>
        </p:txBody>
      </p:sp>
      <p:sp>
        <p:nvSpPr>
          <p:cNvPr id="17" name="Content Placeholder 2">
            <a:extLst>
              <a:ext uri="{FF2B5EF4-FFF2-40B4-BE49-F238E27FC236}">
                <a16:creationId xmlns:a16="http://schemas.microsoft.com/office/drawing/2014/main" id="{C8691D26-27B2-46D6-8660-C529A148D5C1}"/>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18" name="Straight Connector 17">
            <a:extLst>
              <a:ext uri="{FF2B5EF4-FFF2-40B4-BE49-F238E27FC236}">
                <a16:creationId xmlns:a16="http://schemas.microsoft.com/office/drawing/2014/main" id="{328A35B4-E46F-489F-81E7-40CE2CC92A61}"/>
              </a:ext>
            </a:extLst>
          </p:cNvPr>
          <p:cNvCxnSpPr/>
          <p:nvPr/>
        </p:nvCxnSpPr>
        <p:spPr>
          <a:xfrm>
            <a:off x="822960" y="4305300"/>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4C6F56-9FC4-4E40-B66A-6D4A5BE1F423}"/>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3984C2-80D0-442F-A1D8-A51920CAA54B}"/>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195F22-808B-46EC-986D-5846DD8DED61}"/>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230C509-1397-40EA-B2C0-28B24ABA9EB2}"/>
              </a:ext>
            </a:extLst>
          </p:cNvPr>
          <p:cNvCxnSpPr/>
          <p:nvPr/>
        </p:nvCxnSpPr>
        <p:spPr>
          <a:xfrm>
            <a:off x="8870393" y="4289703"/>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2672BA-324E-44B1-833C-ABA3386C9376}"/>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122216B-AF4E-48DF-BE4D-7331B95F3E0B}"/>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C468495-890F-4206-A7D8-31C8E1C91EBF}"/>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1458896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892521F0-C015-45A7-ADE1-477F5380DE69}"/>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246154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Outliers</a:t>
            </a:r>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Because the min and max may be outliers, a variation on the boxplot includes “fences” to show where most of the data occurs</a:t>
            </a:r>
          </a:p>
        </p:txBody>
      </p:sp>
    </p:spTree>
    <p:extLst>
      <p:ext uri="{BB962C8B-B14F-4D97-AF65-F5344CB8AC3E}">
        <p14:creationId xmlns:p14="http://schemas.microsoft.com/office/powerpoint/2010/main" val="3902481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Outliers</a:t>
            </a:r>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Lower fence: </a:t>
            </a:r>
          </a:p>
          <a:p>
            <a:pPr>
              <a:spcBef>
                <a:spcPts val="0"/>
              </a:spcBef>
            </a:pPr>
            <a:r>
              <a:rPr lang="en-US" dirty="0">
                <a:latin typeface="Comic Sans MS" pitchFamily="66" charset="0"/>
              </a:rPr>
              <a:t>Q1 - 1.5 * IQR</a:t>
            </a:r>
          </a:p>
          <a:p>
            <a:pPr>
              <a:spcBef>
                <a:spcPts val="0"/>
              </a:spcBef>
            </a:pPr>
            <a:endParaRPr lang="en-US" dirty="0">
              <a:latin typeface="Comic Sans MS" pitchFamily="66" charset="0"/>
            </a:endParaRPr>
          </a:p>
          <a:p>
            <a:pPr>
              <a:spcBef>
                <a:spcPts val="0"/>
              </a:spcBef>
            </a:pPr>
            <a:r>
              <a:rPr lang="en-US" dirty="0">
                <a:latin typeface="Comic Sans MS" pitchFamily="66" charset="0"/>
              </a:rPr>
              <a:t>Upper fence:</a:t>
            </a:r>
          </a:p>
          <a:p>
            <a:pPr>
              <a:spcBef>
                <a:spcPts val="0"/>
              </a:spcBef>
            </a:pPr>
            <a:r>
              <a:rPr lang="en-US" dirty="0">
                <a:latin typeface="Comic Sans MS" pitchFamily="66" charset="0"/>
              </a:rPr>
              <a:t>Q3 + 1.5 * IQR</a:t>
            </a:r>
          </a:p>
          <a:p>
            <a:pPr>
              <a:spcBef>
                <a:spcPts val="0"/>
              </a:spcBef>
            </a:pPr>
            <a:endParaRPr lang="en-US" dirty="0">
              <a:latin typeface="Comic Sans MS" pitchFamily="66" charset="0"/>
            </a:endParaRPr>
          </a:p>
        </p:txBody>
      </p:sp>
    </p:spTree>
    <p:extLst>
      <p:ext uri="{BB962C8B-B14F-4D97-AF65-F5344CB8AC3E}">
        <p14:creationId xmlns:p14="http://schemas.microsoft.com/office/powerpoint/2010/main" val="51766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 4b</a:t>
            </a:r>
            <a:endParaRPr lang="en-US" altLang="en-US" sz="2400" i="1" dirty="0">
              <a:solidFill>
                <a:schemeClr val="folHlink"/>
              </a:solidFill>
            </a:endParaRPr>
          </a:p>
        </p:txBody>
      </p:sp>
      <p:pic>
        <p:nvPicPr>
          <p:cNvPr id="16" name="Picture 4">
            <a:extLst>
              <a:ext uri="{FF2B5EF4-FFF2-40B4-BE49-F238E27FC236}">
                <a16:creationId xmlns:a16="http://schemas.microsoft.com/office/drawing/2014/main" id="{322097AF-65F9-41D0-A158-74E71366D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Connector 25">
            <a:extLst>
              <a:ext uri="{FF2B5EF4-FFF2-40B4-BE49-F238E27FC236}">
                <a16:creationId xmlns:a16="http://schemas.microsoft.com/office/drawing/2014/main" id="{46787DD6-0045-446F-B558-BB0FBC4FAE95}"/>
              </a:ext>
            </a:extLst>
          </p:cNvPr>
          <p:cNvCxnSpPr>
            <a:cxnSpLocks/>
          </p:cNvCxnSpPr>
          <p:nvPr/>
        </p:nvCxnSpPr>
        <p:spPr>
          <a:xfrm>
            <a:off x="817252" y="4953000"/>
            <a:ext cx="159371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459617-A008-4619-BD32-674E02E56220}"/>
              </a:ext>
            </a:extLst>
          </p:cNvPr>
          <p:cNvCxnSpPr>
            <a:cxnSpLocks/>
          </p:cNvCxnSpPr>
          <p:nvPr/>
        </p:nvCxnSpPr>
        <p:spPr>
          <a:xfrm>
            <a:off x="4314800" y="4965700"/>
            <a:ext cx="4555593"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ED731B81-7BD0-4A98-B30A-FE7127E253A1}"/>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29" name="Straight Connector 28">
            <a:extLst>
              <a:ext uri="{FF2B5EF4-FFF2-40B4-BE49-F238E27FC236}">
                <a16:creationId xmlns:a16="http://schemas.microsoft.com/office/drawing/2014/main" id="{346613B4-0AC7-4CCA-93DE-6D65A9D7F288}"/>
              </a:ext>
            </a:extLst>
          </p:cNvPr>
          <p:cNvCxnSpPr/>
          <p:nvPr/>
        </p:nvCxnSpPr>
        <p:spPr>
          <a:xfrm>
            <a:off x="822960" y="4305300"/>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46842B-02C8-4EF3-9793-AE9CBFC7AD7F}"/>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D52778C-E13C-499D-8277-7D227FEB8C50}"/>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A538424-C44E-4C4B-8403-A8B51D40093A}"/>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56905C0-F3E6-44E0-9587-1003D0F89E81}"/>
              </a:ext>
            </a:extLst>
          </p:cNvPr>
          <p:cNvCxnSpPr/>
          <p:nvPr/>
        </p:nvCxnSpPr>
        <p:spPr>
          <a:xfrm>
            <a:off x="8870393" y="4289703"/>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9F28538-1C4B-4672-B517-601A74429572}"/>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365FE8-0E13-4124-91ED-B08EFA4AC251}"/>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C46F279-CD14-452D-8A65-7EEFBCB75035}"/>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37" name="Content Placeholder 2">
            <a:extLst>
              <a:ext uri="{FF2B5EF4-FFF2-40B4-BE49-F238E27FC236}">
                <a16:creationId xmlns:a16="http://schemas.microsoft.com/office/drawing/2014/main" id="{B767D207-A9CF-4E1C-BDA5-B7765F8623B0}"/>
              </a:ext>
            </a:extLst>
          </p:cNvPr>
          <p:cNvSpPr txBox="1">
            <a:spLocks/>
          </p:cNvSpPr>
          <p:nvPr/>
        </p:nvSpPr>
        <p:spPr bwMode="auto">
          <a:xfrm>
            <a:off x="3746691" y="805812"/>
            <a:ext cx="5334000" cy="3165018"/>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What is the IQR?	</a:t>
            </a:r>
          </a:p>
          <a:p>
            <a:endParaRPr lang="en-US" dirty="0"/>
          </a:p>
        </p:txBody>
      </p:sp>
      <p:sp>
        <p:nvSpPr>
          <p:cNvPr id="2" name="TextBox 1">
            <a:extLst>
              <a:ext uri="{FF2B5EF4-FFF2-40B4-BE49-F238E27FC236}">
                <a16:creationId xmlns:a16="http://schemas.microsoft.com/office/drawing/2014/main" id="{C8D883A1-FE89-72AE-1642-DABFFB30EE6F}"/>
              </a:ext>
            </a:extLst>
          </p:cNvPr>
          <p:cNvSpPr txBox="1"/>
          <p:nvPr/>
        </p:nvSpPr>
        <p:spPr>
          <a:xfrm>
            <a:off x="19050" y="792301"/>
            <a:ext cx="3770313" cy="3170099"/>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Min=5	</a:t>
            </a:r>
          </a:p>
          <a:p>
            <a:r>
              <a:rPr lang="en-US" dirty="0"/>
              <a:t>Q1=28.5</a:t>
            </a:r>
          </a:p>
          <a:p>
            <a:r>
              <a:rPr lang="en-US" dirty="0"/>
              <a:t>Median=39.5</a:t>
            </a:r>
          </a:p>
          <a:p>
            <a:r>
              <a:rPr lang="en-US" dirty="0"/>
              <a:t>Q3=56                  Max=123</a:t>
            </a:r>
          </a:p>
        </p:txBody>
      </p:sp>
    </p:spTree>
    <p:extLst>
      <p:ext uri="{BB962C8B-B14F-4D97-AF65-F5344CB8AC3E}">
        <p14:creationId xmlns:p14="http://schemas.microsoft.com/office/powerpoint/2010/main" val="2620297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 4b</a:t>
            </a:r>
            <a:endParaRPr lang="en-US" altLang="en-US" sz="2400" i="1" dirty="0">
              <a:solidFill>
                <a:schemeClr val="folHlink"/>
              </a:solidFill>
            </a:endParaRPr>
          </a:p>
        </p:txBody>
      </p:sp>
      <p:sp>
        <p:nvSpPr>
          <p:cNvPr id="18" name="TextBox 17">
            <a:extLst>
              <a:ext uri="{FF2B5EF4-FFF2-40B4-BE49-F238E27FC236}">
                <a16:creationId xmlns:a16="http://schemas.microsoft.com/office/drawing/2014/main" id="{41586E65-E93B-422D-9941-969447F7C850}"/>
              </a:ext>
            </a:extLst>
          </p:cNvPr>
          <p:cNvSpPr txBox="1"/>
          <p:nvPr/>
        </p:nvSpPr>
        <p:spPr>
          <a:xfrm>
            <a:off x="7467600" y="6488668"/>
            <a:ext cx="1676400" cy="369332"/>
          </a:xfrm>
          <a:prstGeom prst="rect">
            <a:avLst/>
          </a:prstGeom>
          <a:noFill/>
        </p:spPr>
        <p:txBody>
          <a:bodyPr wrap="square">
            <a:spAutoFit/>
          </a:bodyPr>
          <a:lstStyle/>
          <a:p>
            <a:r>
              <a:rPr lang="en-US" dirty="0"/>
              <a:t>Q1 - 1.5*IQR</a:t>
            </a:r>
          </a:p>
        </p:txBody>
      </p:sp>
      <p:pic>
        <p:nvPicPr>
          <p:cNvPr id="19" name="Picture 4">
            <a:extLst>
              <a:ext uri="{FF2B5EF4-FFF2-40B4-BE49-F238E27FC236}">
                <a16:creationId xmlns:a16="http://schemas.microsoft.com/office/drawing/2014/main" id="{A7B1629B-7B28-4077-AE40-71D47205FD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Connector 19">
            <a:extLst>
              <a:ext uri="{FF2B5EF4-FFF2-40B4-BE49-F238E27FC236}">
                <a16:creationId xmlns:a16="http://schemas.microsoft.com/office/drawing/2014/main" id="{C8CBA1AA-36B4-4211-B8D6-71B0C09808E5}"/>
              </a:ext>
            </a:extLst>
          </p:cNvPr>
          <p:cNvCxnSpPr>
            <a:cxnSpLocks/>
          </p:cNvCxnSpPr>
          <p:nvPr/>
        </p:nvCxnSpPr>
        <p:spPr>
          <a:xfrm>
            <a:off x="817252" y="4953000"/>
            <a:ext cx="159371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C1404C4-8955-42D4-8004-549117F7338B}"/>
              </a:ext>
            </a:extLst>
          </p:cNvPr>
          <p:cNvCxnSpPr>
            <a:cxnSpLocks/>
          </p:cNvCxnSpPr>
          <p:nvPr/>
        </p:nvCxnSpPr>
        <p:spPr>
          <a:xfrm>
            <a:off x="4314800" y="4965700"/>
            <a:ext cx="4555593"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169486A8-A5B8-4FC7-A854-64E180CFADCA}"/>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23" name="Straight Connector 22">
            <a:extLst>
              <a:ext uri="{FF2B5EF4-FFF2-40B4-BE49-F238E27FC236}">
                <a16:creationId xmlns:a16="http://schemas.microsoft.com/office/drawing/2014/main" id="{EE0FCFED-E81A-41F4-9922-AE31AFC37EBE}"/>
              </a:ext>
            </a:extLst>
          </p:cNvPr>
          <p:cNvCxnSpPr/>
          <p:nvPr/>
        </p:nvCxnSpPr>
        <p:spPr>
          <a:xfrm>
            <a:off x="822960" y="4305300"/>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F123F7-6944-48B4-A4A2-AC625736E6C5}"/>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A66C8AD-BFFB-4C3A-AC94-0FA28EB875AA}"/>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F321CF4-0BB1-414C-AEB3-5610B5B6EBAD}"/>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3F1439-7527-41E9-8CA5-9648AECEB985}"/>
              </a:ext>
            </a:extLst>
          </p:cNvPr>
          <p:cNvCxnSpPr/>
          <p:nvPr/>
        </p:nvCxnSpPr>
        <p:spPr>
          <a:xfrm>
            <a:off x="8870393" y="4289703"/>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0D969A-D31F-4DCA-A3C1-09E984EE6A89}"/>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28F828-17D5-4F43-9F87-EB503BCF138E}"/>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7EDF929-2D7C-4E29-9ACC-46D178BFA9B5}"/>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31" name="Content Placeholder 2">
            <a:extLst>
              <a:ext uri="{FF2B5EF4-FFF2-40B4-BE49-F238E27FC236}">
                <a16:creationId xmlns:a16="http://schemas.microsoft.com/office/drawing/2014/main" id="{E3B9CA45-AF8D-4BC6-924B-2F9AB7D96122}"/>
              </a:ext>
            </a:extLst>
          </p:cNvPr>
          <p:cNvSpPr txBox="1">
            <a:spLocks/>
          </p:cNvSpPr>
          <p:nvPr/>
        </p:nvSpPr>
        <p:spPr bwMode="auto">
          <a:xfrm>
            <a:off x="3789363" y="803154"/>
            <a:ext cx="5334000" cy="3153603"/>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IQR=27.5</a:t>
            </a:r>
          </a:p>
          <a:p>
            <a:r>
              <a:rPr lang="en-US" dirty="0"/>
              <a:t>What is the lower fence?</a:t>
            </a:r>
          </a:p>
        </p:txBody>
      </p:sp>
      <p:sp>
        <p:nvSpPr>
          <p:cNvPr id="2" name="TextBox 1">
            <a:extLst>
              <a:ext uri="{FF2B5EF4-FFF2-40B4-BE49-F238E27FC236}">
                <a16:creationId xmlns:a16="http://schemas.microsoft.com/office/drawing/2014/main" id="{37F0555F-5BDA-D81E-2E0C-E1B499D913B5}"/>
              </a:ext>
            </a:extLst>
          </p:cNvPr>
          <p:cNvSpPr txBox="1"/>
          <p:nvPr/>
        </p:nvSpPr>
        <p:spPr>
          <a:xfrm>
            <a:off x="19050" y="792301"/>
            <a:ext cx="3770313" cy="3170099"/>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Min=5	</a:t>
            </a:r>
          </a:p>
          <a:p>
            <a:r>
              <a:rPr lang="en-US" dirty="0"/>
              <a:t>Q1=28.5</a:t>
            </a:r>
          </a:p>
          <a:p>
            <a:r>
              <a:rPr lang="en-US" dirty="0"/>
              <a:t>Median=39.5</a:t>
            </a:r>
          </a:p>
          <a:p>
            <a:r>
              <a:rPr lang="en-US" dirty="0"/>
              <a:t>Q3=56                  Max=123</a:t>
            </a:r>
          </a:p>
        </p:txBody>
      </p:sp>
    </p:spTree>
    <p:extLst>
      <p:ext uri="{BB962C8B-B14F-4D97-AF65-F5344CB8AC3E}">
        <p14:creationId xmlns:p14="http://schemas.microsoft.com/office/powerpoint/2010/main" val="4046756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 4b</a:t>
            </a:r>
            <a:endParaRPr lang="en-US" altLang="en-US" sz="2400" i="1" dirty="0">
              <a:solidFill>
                <a:schemeClr val="folHlink"/>
              </a:solidFill>
            </a:endParaRPr>
          </a:p>
        </p:txBody>
      </p:sp>
      <p:sp>
        <p:nvSpPr>
          <p:cNvPr id="17" name="TextBox 16">
            <a:extLst>
              <a:ext uri="{FF2B5EF4-FFF2-40B4-BE49-F238E27FC236}">
                <a16:creationId xmlns:a16="http://schemas.microsoft.com/office/drawing/2014/main" id="{8B7715FF-1DB9-4406-8D33-8F20BC155484}"/>
              </a:ext>
            </a:extLst>
          </p:cNvPr>
          <p:cNvSpPr txBox="1"/>
          <p:nvPr/>
        </p:nvSpPr>
        <p:spPr>
          <a:xfrm>
            <a:off x="7467600" y="6488668"/>
            <a:ext cx="1676400" cy="369332"/>
          </a:xfrm>
          <a:prstGeom prst="rect">
            <a:avLst/>
          </a:prstGeom>
          <a:noFill/>
        </p:spPr>
        <p:txBody>
          <a:bodyPr wrap="square">
            <a:spAutoFit/>
          </a:bodyPr>
          <a:lstStyle/>
          <a:p>
            <a:r>
              <a:rPr lang="en-US" dirty="0"/>
              <a:t>Q1 - 1.5*IQR</a:t>
            </a:r>
          </a:p>
        </p:txBody>
      </p:sp>
      <p:pic>
        <p:nvPicPr>
          <p:cNvPr id="18" name="Picture 4">
            <a:extLst>
              <a:ext uri="{FF2B5EF4-FFF2-40B4-BE49-F238E27FC236}">
                <a16:creationId xmlns:a16="http://schemas.microsoft.com/office/drawing/2014/main" id="{428A519B-1438-4C2C-BA5A-94271ECA0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Straight Connector 18">
            <a:extLst>
              <a:ext uri="{FF2B5EF4-FFF2-40B4-BE49-F238E27FC236}">
                <a16:creationId xmlns:a16="http://schemas.microsoft.com/office/drawing/2014/main" id="{1B02E283-B596-4B70-8D36-44739905E03B}"/>
              </a:ext>
            </a:extLst>
          </p:cNvPr>
          <p:cNvCxnSpPr>
            <a:cxnSpLocks/>
          </p:cNvCxnSpPr>
          <p:nvPr/>
        </p:nvCxnSpPr>
        <p:spPr>
          <a:xfrm>
            <a:off x="817252" y="4953000"/>
            <a:ext cx="159371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3103B9-E700-40A4-8745-8AD23CADE6A7}"/>
              </a:ext>
            </a:extLst>
          </p:cNvPr>
          <p:cNvCxnSpPr>
            <a:cxnSpLocks/>
          </p:cNvCxnSpPr>
          <p:nvPr/>
        </p:nvCxnSpPr>
        <p:spPr>
          <a:xfrm>
            <a:off x="4314800" y="4965700"/>
            <a:ext cx="4555593"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9F7E5502-BE56-43C3-A6CA-B13DADE56AEA}"/>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22" name="Straight Connector 21">
            <a:extLst>
              <a:ext uri="{FF2B5EF4-FFF2-40B4-BE49-F238E27FC236}">
                <a16:creationId xmlns:a16="http://schemas.microsoft.com/office/drawing/2014/main" id="{4EBA9EF8-355B-44C5-ADF2-3AEF5FBE5077}"/>
              </a:ext>
            </a:extLst>
          </p:cNvPr>
          <p:cNvCxnSpPr/>
          <p:nvPr/>
        </p:nvCxnSpPr>
        <p:spPr>
          <a:xfrm>
            <a:off x="822960" y="4305300"/>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698A98-79F7-40D0-A357-6D45CC2E7243}"/>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0711A3B-EBFB-4C10-844F-11E670066E65}"/>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2D0D64-8DB3-4CA9-B698-CD706740E5F9}"/>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A14E7F-2626-460A-A0AC-BA28A044C935}"/>
              </a:ext>
            </a:extLst>
          </p:cNvPr>
          <p:cNvCxnSpPr/>
          <p:nvPr/>
        </p:nvCxnSpPr>
        <p:spPr>
          <a:xfrm>
            <a:off x="8870393" y="4289703"/>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8EC2017-5C19-473C-A202-0CA19410C262}"/>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02E5C9-AAE1-4EEF-BF62-BEAC0614DA0F}"/>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3AE3312-0FCD-49B1-931F-DFAF17DAB998}"/>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31" name="Content Placeholder 2">
            <a:extLst>
              <a:ext uri="{FF2B5EF4-FFF2-40B4-BE49-F238E27FC236}">
                <a16:creationId xmlns:a16="http://schemas.microsoft.com/office/drawing/2014/main" id="{3C366603-4FB6-4885-AB1C-F6BDACC1466D}"/>
              </a:ext>
            </a:extLst>
          </p:cNvPr>
          <p:cNvSpPr txBox="1">
            <a:spLocks/>
          </p:cNvSpPr>
          <p:nvPr/>
        </p:nvSpPr>
        <p:spPr bwMode="auto">
          <a:xfrm>
            <a:off x="3789363" y="803154"/>
            <a:ext cx="5334000" cy="3153603"/>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IQR=27.5</a:t>
            </a:r>
          </a:p>
          <a:p>
            <a:r>
              <a:rPr lang="en-US" dirty="0"/>
              <a:t>Lower fence = </a:t>
            </a:r>
          </a:p>
          <a:p>
            <a:r>
              <a:rPr lang="en-US" dirty="0"/>
              <a:t>28.5-1.5*27.5</a:t>
            </a:r>
          </a:p>
          <a:p>
            <a:r>
              <a:rPr lang="en-US" dirty="0"/>
              <a:t>= -12.75	</a:t>
            </a:r>
          </a:p>
          <a:p>
            <a:endParaRPr lang="en-US" dirty="0"/>
          </a:p>
        </p:txBody>
      </p:sp>
      <p:sp>
        <p:nvSpPr>
          <p:cNvPr id="2" name="TextBox 1">
            <a:extLst>
              <a:ext uri="{FF2B5EF4-FFF2-40B4-BE49-F238E27FC236}">
                <a16:creationId xmlns:a16="http://schemas.microsoft.com/office/drawing/2014/main" id="{930FFA0B-711F-28AA-302A-33C4327A5728}"/>
              </a:ext>
            </a:extLst>
          </p:cNvPr>
          <p:cNvSpPr txBox="1"/>
          <p:nvPr/>
        </p:nvSpPr>
        <p:spPr>
          <a:xfrm>
            <a:off x="19050" y="792301"/>
            <a:ext cx="3770313" cy="3170099"/>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Min=5	</a:t>
            </a:r>
          </a:p>
          <a:p>
            <a:r>
              <a:rPr lang="en-US" dirty="0"/>
              <a:t>Q1=28.5</a:t>
            </a:r>
          </a:p>
          <a:p>
            <a:r>
              <a:rPr lang="en-US" dirty="0"/>
              <a:t>Median=39.5</a:t>
            </a:r>
          </a:p>
          <a:p>
            <a:r>
              <a:rPr lang="en-US" dirty="0"/>
              <a:t>Q3=56                  Max=123</a:t>
            </a:r>
          </a:p>
        </p:txBody>
      </p:sp>
    </p:spTree>
    <p:extLst>
      <p:ext uri="{BB962C8B-B14F-4D97-AF65-F5344CB8AC3E}">
        <p14:creationId xmlns:p14="http://schemas.microsoft.com/office/powerpoint/2010/main" val="30136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marR="0" lvl="0">
              <a:lnSpc>
                <a:spcPct val="115000"/>
              </a:lnSpc>
              <a:spcBef>
                <a:spcPts val="0"/>
              </a:spcBef>
              <a:spcAft>
                <a:spcPts val="0"/>
              </a:spcAft>
            </a:pPr>
            <a:r>
              <a:rPr lang="en-US" sz="3200" dirty="0"/>
              <a:t>Outcome 1) Calculate statistical measures of central tendency and dispersion used in describing and summarizing collected samples.  Both by hand calculation methods supported by calculators and programmed software procedures will be used to make these computations</a:t>
            </a:r>
          </a:p>
          <a:p>
            <a:endParaRPr lang="en-US" sz="3200" dirty="0"/>
          </a:p>
          <a:p>
            <a:endParaRPr lang="en-US" dirty="0"/>
          </a:p>
        </p:txBody>
      </p:sp>
    </p:spTree>
    <p:extLst>
      <p:ext uri="{BB962C8B-B14F-4D97-AF65-F5344CB8AC3E}">
        <p14:creationId xmlns:p14="http://schemas.microsoft.com/office/powerpoint/2010/main" val="2985754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 4b</a:t>
            </a:r>
            <a:endParaRPr lang="en-US" altLang="en-US" sz="2400" i="1" dirty="0">
              <a:solidFill>
                <a:schemeClr val="folHlink"/>
              </a:solidFill>
            </a:endParaRPr>
          </a:p>
        </p:txBody>
      </p:sp>
      <p:sp>
        <p:nvSpPr>
          <p:cNvPr id="18" name="TextBox 17">
            <a:extLst>
              <a:ext uri="{FF2B5EF4-FFF2-40B4-BE49-F238E27FC236}">
                <a16:creationId xmlns:a16="http://schemas.microsoft.com/office/drawing/2014/main" id="{753DA920-12D7-4800-882D-AC388D655E70}"/>
              </a:ext>
            </a:extLst>
          </p:cNvPr>
          <p:cNvSpPr txBox="1"/>
          <p:nvPr/>
        </p:nvSpPr>
        <p:spPr>
          <a:xfrm>
            <a:off x="7391401" y="6502019"/>
            <a:ext cx="1773936" cy="369332"/>
          </a:xfrm>
          <a:prstGeom prst="rect">
            <a:avLst/>
          </a:prstGeom>
          <a:noFill/>
        </p:spPr>
        <p:txBody>
          <a:bodyPr wrap="square">
            <a:spAutoFit/>
          </a:bodyPr>
          <a:lstStyle/>
          <a:p>
            <a:pPr>
              <a:spcBef>
                <a:spcPts val="0"/>
              </a:spcBef>
            </a:pPr>
            <a:r>
              <a:rPr lang="en-US" dirty="0"/>
              <a:t>Q3 + 1.5*IQR</a:t>
            </a:r>
          </a:p>
        </p:txBody>
      </p:sp>
      <p:pic>
        <p:nvPicPr>
          <p:cNvPr id="19" name="Picture 4">
            <a:extLst>
              <a:ext uri="{FF2B5EF4-FFF2-40B4-BE49-F238E27FC236}">
                <a16:creationId xmlns:a16="http://schemas.microsoft.com/office/drawing/2014/main" id="{BF79E611-E2D5-4950-A044-804955E3F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Connector 19">
            <a:extLst>
              <a:ext uri="{FF2B5EF4-FFF2-40B4-BE49-F238E27FC236}">
                <a16:creationId xmlns:a16="http://schemas.microsoft.com/office/drawing/2014/main" id="{2F9BCEEF-C84E-4DF8-AF89-667859AAC6F5}"/>
              </a:ext>
            </a:extLst>
          </p:cNvPr>
          <p:cNvCxnSpPr>
            <a:cxnSpLocks/>
          </p:cNvCxnSpPr>
          <p:nvPr/>
        </p:nvCxnSpPr>
        <p:spPr>
          <a:xfrm>
            <a:off x="817252" y="4953000"/>
            <a:ext cx="159371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74B48B-FD2D-4A84-9499-BCD00580F542}"/>
              </a:ext>
            </a:extLst>
          </p:cNvPr>
          <p:cNvCxnSpPr>
            <a:cxnSpLocks/>
          </p:cNvCxnSpPr>
          <p:nvPr/>
        </p:nvCxnSpPr>
        <p:spPr>
          <a:xfrm>
            <a:off x="4314800" y="4965700"/>
            <a:ext cx="4555593"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8ED5ACB7-919A-4A47-AAD3-679122812695}"/>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23" name="Straight Connector 22">
            <a:extLst>
              <a:ext uri="{FF2B5EF4-FFF2-40B4-BE49-F238E27FC236}">
                <a16:creationId xmlns:a16="http://schemas.microsoft.com/office/drawing/2014/main" id="{1CA7C6FE-E874-4669-95F3-EA42AEBB3FFC}"/>
              </a:ext>
            </a:extLst>
          </p:cNvPr>
          <p:cNvCxnSpPr/>
          <p:nvPr/>
        </p:nvCxnSpPr>
        <p:spPr>
          <a:xfrm>
            <a:off x="822960" y="4305300"/>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22DC2EB-51C0-426C-873D-1E6D860EA1D5}"/>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1FD2F3-4A76-45F2-B234-B8C075503F05}"/>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8823CB-FE24-4055-B7B5-DBE17EFC4675}"/>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251B254-3BBF-47A7-951F-E8D6C36264E5}"/>
              </a:ext>
            </a:extLst>
          </p:cNvPr>
          <p:cNvCxnSpPr/>
          <p:nvPr/>
        </p:nvCxnSpPr>
        <p:spPr>
          <a:xfrm>
            <a:off x="8870393" y="4289703"/>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BD3E5E-C371-421B-BB6B-EF0E525F6399}"/>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003303-B732-4DB5-9830-ABFAED2C887F}"/>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2BF98C4-C91F-4D26-AF9A-A4AF93181A9C}"/>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2" name="TextBox 1">
            <a:extLst>
              <a:ext uri="{FF2B5EF4-FFF2-40B4-BE49-F238E27FC236}">
                <a16:creationId xmlns:a16="http://schemas.microsoft.com/office/drawing/2014/main" id="{45BA4A79-ACCC-5915-0C0D-7C410430450E}"/>
              </a:ext>
            </a:extLst>
          </p:cNvPr>
          <p:cNvSpPr txBox="1"/>
          <p:nvPr/>
        </p:nvSpPr>
        <p:spPr>
          <a:xfrm>
            <a:off x="19050" y="792301"/>
            <a:ext cx="3770313" cy="3170099"/>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Min=5	</a:t>
            </a:r>
          </a:p>
          <a:p>
            <a:r>
              <a:rPr lang="en-US" dirty="0"/>
              <a:t>Q1=28.5</a:t>
            </a:r>
          </a:p>
          <a:p>
            <a:r>
              <a:rPr lang="en-US" dirty="0"/>
              <a:t>Median=39.5</a:t>
            </a:r>
          </a:p>
          <a:p>
            <a:r>
              <a:rPr lang="en-US" dirty="0"/>
              <a:t>Q3=56                  Max=123</a:t>
            </a:r>
          </a:p>
        </p:txBody>
      </p:sp>
      <p:sp>
        <p:nvSpPr>
          <p:cNvPr id="3" name="Content Placeholder 2"/>
          <p:cNvSpPr>
            <a:spLocks noGrp="1"/>
          </p:cNvSpPr>
          <p:nvPr>
            <p:ph idx="1"/>
          </p:nvPr>
        </p:nvSpPr>
        <p:spPr>
          <a:xfrm>
            <a:off x="3789363" y="803154"/>
            <a:ext cx="5334000" cy="3153604"/>
          </a:xfr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IQR=27.5</a:t>
            </a:r>
          </a:p>
          <a:p>
            <a:pPr>
              <a:spcBef>
                <a:spcPts val="0"/>
              </a:spcBef>
            </a:pPr>
            <a:r>
              <a:rPr lang="en-US" dirty="0">
                <a:latin typeface="Comic Sans MS" pitchFamily="66" charset="0"/>
              </a:rPr>
              <a:t>Lower fence=-12.75</a:t>
            </a:r>
          </a:p>
          <a:p>
            <a:pPr>
              <a:spcBef>
                <a:spcPts val="0"/>
              </a:spcBef>
            </a:pPr>
            <a:r>
              <a:rPr lang="en-US" dirty="0">
                <a:latin typeface="Comic Sans MS" pitchFamily="66" charset="0"/>
              </a:rPr>
              <a:t>What is the upper     </a:t>
            </a:r>
          </a:p>
          <a:p>
            <a:pPr>
              <a:spcBef>
                <a:spcPts val="0"/>
              </a:spcBef>
            </a:pPr>
            <a:r>
              <a:rPr lang="en-US" dirty="0">
                <a:latin typeface="Comic Sans MS" pitchFamily="66" charset="0"/>
              </a:rPr>
              <a:t>     fence?</a:t>
            </a:r>
          </a:p>
        </p:txBody>
      </p:sp>
    </p:spTree>
    <p:extLst>
      <p:ext uri="{BB962C8B-B14F-4D97-AF65-F5344CB8AC3E}">
        <p14:creationId xmlns:p14="http://schemas.microsoft.com/office/powerpoint/2010/main" val="2897183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 4b</a:t>
            </a:r>
          </a:p>
        </p:txBody>
      </p:sp>
      <p:sp>
        <p:nvSpPr>
          <p:cNvPr id="21" name="TextBox 20">
            <a:extLst>
              <a:ext uri="{FF2B5EF4-FFF2-40B4-BE49-F238E27FC236}">
                <a16:creationId xmlns:a16="http://schemas.microsoft.com/office/drawing/2014/main" id="{508092B0-D120-462F-BF16-1FB947EC990B}"/>
              </a:ext>
            </a:extLst>
          </p:cNvPr>
          <p:cNvSpPr txBox="1"/>
          <p:nvPr/>
        </p:nvSpPr>
        <p:spPr>
          <a:xfrm>
            <a:off x="7391401" y="6502019"/>
            <a:ext cx="1773936" cy="369332"/>
          </a:xfrm>
          <a:prstGeom prst="rect">
            <a:avLst/>
          </a:prstGeom>
          <a:noFill/>
        </p:spPr>
        <p:txBody>
          <a:bodyPr wrap="square">
            <a:spAutoFit/>
          </a:bodyPr>
          <a:lstStyle/>
          <a:p>
            <a:pPr>
              <a:spcBef>
                <a:spcPts val="0"/>
              </a:spcBef>
            </a:pPr>
            <a:r>
              <a:rPr lang="en-US" dirty="0"/>
              <a:t>Q3 + 1.5*IQR</a:t>
            </a:r>
          </a:p>
        </p:txBody>
      </p:sp>
      <p:pic>
        <p:nvPicPr>
          <p:cNvPr id="22" name="Picture 4">
            <a:extLst>
              <a:ext uri="{FF2B5EF4-FFF2-40B4-BE49-F238E27FC236}">
                <a16:creationId xmlns:a16="http://schemas.microsoft.com/office/drawing/2014/main" id="{8BEF7845-050B-45D1-921D-4A4A024E5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3" name="Straight Connector 22">
            <a:extLst>
              <a:ext uri="{FF2B5EF4-FFF2-40B4-BE49-F238E27FC236}">
                <a16:creationId xmlns:a16="http://schemas.microsoft.com/office/drawing/2014/main" id="{AE9FB215-1B1E-4E7E-802C-7E4AFAC1680F}"/>
              </a:ext>
            </a:extLst>
          </p:cNvPr>
          <p:cNvCxnSpPr>
            <a:cxnSpLocks/>
          </p:cNvCxnSpPr>
          <p:nvPr/>
        </p:nvCxnSpPr>
        <p:spPr>
          <a:xfrm>
            <a:off x="817252" y="4953000"/>
            <a:ext cx="159371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ED9CFE6-4EB9-4AB8-9238-8A20C790FA3C}"/>
              </a:ext>
            </a:extLst>
          </p:cNvPr>
          <p:cNvCxnSpPr>
            <a:cxnSpLocks/>
          </p:cNvCxnSpPr>
          <p:nvPr/>
        </p:nvCxnSpPr>
        <p:spPr>
          <a:xfrm>
            <a:off x="4314800" y="4965700"/>
            <a:ext cx="4555593"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3DDE98EA-5EB6-499A-8765-C0378CB17D53}"/>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26" name="Straight Connector 25">
            <a:extLst>
              <a:ext uri="{FF2B5EF4-FFF2-40B4-BE49-F238E27FC236}">
                <a16:creationId xmlns:a16="http://schemas.microsoft.com/office/drawing/2014/main" id="{219CE248-289C-46F6-83F3-50D1DA7D32E9}"/>
              </a:ext>
            </a:extLst>
          </p:cNvPr>
          <p:cNvCxnSpPr/>
          <p:nvPr/>
        </p:nvCxnSpPr>
        <p:spPr>
          <a:xfrm>
            <a:off x="822960" y="4305300"/>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19048F-6CD6-4492-9305-330776C6B955}"/>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0C4ADC-4EEE-4D00-A318-DB8A1F361E98}"/>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5486B76-B9EB-415E-8B75-FCD25619F924}"/>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B1992-C16D-4620-8AD9-E7FD5A346544}"/>
              </a:ext>
            </a:extLst>
          </p:cNvPr>
          <p:cNvCxnSpPr/>
          <p:nvPr/>
        </p:nvCxnSpPr>
        <p:spPr>
          <a:xfrm>
            <a:off x="8870393" y="4289703"/>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7A9ACDA-6A78-42BE-8FEF-69B8984C7DEE}"/>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30EBE1A-D435-467C-A3C9-7A97C24E276A}"/>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C6EAC3B-8D79-4FA5-BD4A-B61A32271CD1}"/>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2" name="TextBox 1">
            <a:extLst>
              <a:ext uri="{FF2B5EF4-FFF2-40B4-BE49-F238E27FC236}">
                <a16:creationId xmlns:a16="http://schemas.microsoft.com/office/drawing/2014/main" id="{0A0B5B4F-71F5-CC5C-79D3-5527E2C2E728}"/>
              </a:ext>
            </a:extLst>
          </p:cNvPr>
          <p:cNvSpPr txBox="1"/>
          <p:nvPr/>
        </p:nvSpPr>
        <p:spPr>
          <a:xfrm>
            <a:off x="19050" y="792301"/>
            <a:ext cx="3770313" cy="3170099"/>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Min=5	</a:t>
            </a:r>
          </a:p>
          <a:p>
            <a:r>
              <a:rPr lang="en-US" dirty="0"/>
              <a:t>Q1=28.5</a:t>
            </a:r>
          </a:p>
          <a:p>
            <a:r>
              <a:rPr lang="en-US" dirty="0"/>
              <a:t>Median=39.5</a:t>
            </a:r>
          </a:p>
          <a:p>
            <a:r>
              <a:rPr lang="en-US" dirty="0"/>
              <a:t>Q3=56                  Max=123</a:t>
            </a:r>
          </a:p>
        </p:txBody>
      </p:sp>
      <p:sp>
        <p:nvSpPr>
          <p:cNvPr id="17" name="Content Placeholder 2">
            <a:extLst>
              <a:ext uri="{FF2B5EF4-FFF2-40B4-BE49-F238E27FC236}">
                <a16:creationId xmlns:a16="http://schemas.microsoft.com/office/drawing/2014/main" id="{FA230E5D-4486-4714-AF86-7CFBC8927143}"/>
              </a:ext>
            </a:extLst>
          </p:cNvPr>
          <p:cNvSpPr txBox="1">
            <a:spLocks/>
          </p:cNvSpPr>
          <p:nvPr/>
        </p:nvSpPr>
        <p:spPr bwMode="auto">
          <a:xfrm>
            <a:off x="3789363" y="789641"/>
            <a:ext cx="5334000" cy="3167118"/>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IQR=27.5</a:t>
            </a:r>
          </a:p>
          <a:p>
            <a:r>
              <a:rPr lang="en-US" dirty="0"/>
              <a:t>Lower fence=-12.75</a:t>
            </a:r>
          </a:p>
          <a:p>
            <a:r>
              <a:rPr lang="en-US" dirty="0"/>
              <a:t>Upper fence=</a:t>
            </a:r>
          </a:p>
          <a:p>
            <a:r>
              <a:rPr lang="en-US" dirty="0"/>
              <a:t>   56+1.5*27.5</a:t>
            </a:r>
          </a:p>
          <a:p>
            <a:r>
              <a:rPr lang="en-US" dirty="0"/>
              <a:t>   =97.25</a:t>
            </a:r>
          </a:p>
          <a:p>
            <a:endParaRPr lang="en-US" dirty="0"/>
          </a:p>
        </p:txBody>
      </p:sp>
    </p:spTree>
    <p:extLst>
      <p:ext uri="{BB962C8B-B14F-4D97-AF65-F5344CB8AC3E}">
        <p14:creationId xmlns:p14="http://schemas.microsoft.com/office/powerpoint/2010/main" val="4239148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 4b</a:t>
            </a:r>
            <a:endParaRPr lang="en-US" altLang="en-US" sz="2400" i="1" dirty="0">
              <a:solidFill>
                <a:schemeClr val="folHlink"/>
              </a:solidFill>
            </a:endParaRPr>
          </a:p>
        </p:txBody>
      </p:sp>
      <p:sp>
        <p:nvSpPr>
          <p:cNvPr id="18" name="TextBox 17">
            <a:extLst>
              <a:ext uri="{FF2B5EF4-FFF2-40B4-BE49-F238E27FC236}">
                <a16:creationId xmlns:a16="http://schemas.microsoft.com/office/drawing/2014/main" id="{817AB4A9-5945-40ED-8FD9-78A98C6C9059}"/>
              </a:ext>
            </a:extLst>
          </p:cNvPr>
          <p:cNvSpPr txBox="1"/>
          <p:nvPr/>
        </p:nvSpPr>
        <p:spPr>
          <a:xfrm>
            <a:off x="7391401" y="6502019"/>
            <a:ext cx="1773936" cy="369332"/>
          </a:xfrm>
          <a:prstGeom prst="rect">
            <a:avLst/>
          </a:prstGeom>
          <a:noFill/>
        </p:spPr>
        <p:txBody>
          <a:bodyPr wrap="square">
            <a:spAutoFit/>
          </a:bodyPr>
          <a:lstStyle/>
          <a:p>
            <a:pPr>
              <a:spcBef>
                <a:spcPts val="0"/>
              </a:spcBef>
            </a:pPr>
            <a:r>
              <a:rPr lang="en-US" dirty="0"/>
              <a:t>Q3 + 1.5*IQR</a:t>
            </a:r>
          </a:p>
        </p:txBody>
      </p:sp>
      <p:pic>
        <p:nvPicPr>
          <p:cNvPr id="19" name="Picture 4">
            <a:extLst>
              <a:ext uri="{FF2B5EF4-FFF2-40B4-BE49-F238E27FC236}">
                <a16:creationId xmlns:a16="http://schemas.microsoft.com/office/drawing/2014/main" id="{0E573BE0-8380-45D6-BC64-6E2C495D9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Connector 19">
            <a:extLst>
              <a:ext uri="{FF2B5EF4-FFF2-40B4-BE49-F238E27FC236}">
                <a16:creationId xmlns:a16="http://schemas.microsoft.com/office/drawing/2014/main" id="{B1DDDAE6-2D0C-4B85-8BAE-DBA07E4333EC}"/>
              </a:ext>
            </a:extLst>
          </p:cNvPr>
          <p:cNvCxnSpPr>
            <a:cxnSpLocks/>
          </p:cNvCxnSpPr>
          <p:nvPr/>
        </p:nvCxnSpPr>
        <p:spPr>
          <a:xfrm>
            <a:off x="817252" y="4953000"/>
            <a:ext cx="159371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CE3B95D-3214-4D90-94CB-EF05EF795BE7}"/>
              </a:ext>
            </a:extLst>
          </p:cNvPr>
          <p:cNvCxnSpPr>
            <a:cxnSpLocks/>
          </p:cNvCxnSpPr>
          <p:nvPr/>
        </p:nvCxnSpPr>
        <p:spPr>
          <a:xfrm>
            <a:off x="4314800" y="4965700"/>
            <a:ext cx="4555593"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0906C4A-13D0-4A12-80F7-2402BEFE69D5}"/>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23" name="Straight Connector 22">
            <a:extLst>
              <a:ext uri="{FF2B5EF4-FFF2-40B4-BE49-F238E27FC236}">
                <a16:creationId xmlns:a16="http://schemas.microsoft.com/office/drawing/2014/main" id="{117CB6F1-841C-4EF3-B3B5-23C921B0F14B}"/>
              </a:ext>
            </a:extLst>
          </p:cNvPr>
          <p:cNvCxnSpPr/>
          <p:nvPr/>
        </p:nvCxnSpPr>
        <p:spPr>
          <a:xfrm>
            <a:off x="822960" y="4305300"/>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288C015-FA8E-4285-93A4-03C350FBB0F4}"/>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99947EA-03BD-43AF-A751-FD3B154EEF2D}"/>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4930E4-7A6C-4751-945E-4655F22923E4}"/>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7600B1-F620-4D0A-AEE7-C457D4662D8C}"/>
              </a:ext>
            </a:extLst>
          </p:cNvPr>
          <p:cNvCxnSpPr/>
          <p:nvPr/>
        </p:nvCxnSpPr>
        <p:spPr>
          <a:xfrm>
            <a:off x="8870393" y="4289703"/>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C6DABCA-886E-447E-8EAA-2C07F7ABFF58}"/>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7CCC320-F145-45E7-AB4B-4AA332BFA4FD}"/>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713FB53-8CF3-4BB2-B3DC-1E75445401ED}"/>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
        <p:nvSpPr>
          <p:cNvPr id="31" name="Content Placeholder 2">
            <a:extLst>
              <a:ext uri="{FF2B5EF4-FFF2-40B4-BE49-F238E27FC236}">
                <a16:creationId xmlns:a16="http://schemas.microsoft.com/office/drawing/2014/main" id="{C3575E27-992C-4E36-8F7F-E406165F208B}"/>
              </a:ext>
            </a:extLst>
          </p:cNvPr>
          <p:cNvSpPr txBox="1">
            <a:spLocks/>
          </p:cNvSpPr>
          <p:nvPr/>
        </p:nvSpPr>
        <p:spPr bwMode="auto">
          <a:xfrm>
            <a:off x="3789363" y="789642"/>
            <a:ext cx="5334000" cy="318307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IQR=27.5</a:t>
            </a:r>
          </a:p>
          <a:p>
            <a:r>
              <a:rPr lang="en-US" dirty="0"/>
              <a:t>Lower fence=-12.75</a:t>
            </a:r>
          </a:p>
          <a:p>
            <a:r>
              <a:rPr lang="en-US" dirty="0"/>
              <a:t>Upper fence=97.25</a:t>
            </a:r>
          </a:p>
          <a:p>
            <a:r>
              <a:rPr lang="en-US" dirty="0"/>
              <a:t>So, do we have any outliers?</a:t>
            </a:r>
          </a:p>
          <a:p>
            <a:endParaRPr lang="en-US" dirty="0"/>
          </a:p>
        </p:txBody>
      </p:sp>
      <p:sp>
        <p:nvSpPr>
          <p:cNvPr id="32" name="TextBox 31">
            <a:extLst>
              <a:ext uri="{FF2B5EF4-FFF2-40B4-BE49-F238E27FC236}">
                <a16:creationId xmlns:a16="http://schemas.microsoft.com/office/drawing/2014/main" id="{2B8E3BD5-942C-4622-A81F-31F705C95DA0}"/>
              </a:ext>
            </a:extLst>
          </p:cNvPr>
          <p:cNvSpPr txBox="1"/>
          <p:nvPr/>
        </p:nvSpPr>
        <p:spPr>
          <a:xfrm>
            <a:off x="19050" y="792301"/>
            <a:ext cx="3770309" cy="3170099"/>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Min=5	</a:t>
            </a:r>
          </a:p>
          <a:p>
            <a:r>
              <a:rPr lang="en-US" dirty="0"/>
              <a:t>Q1=28.5</a:t>
            </a:r>
          </a:p>
          <a:p>
            <a:r>
              <a:rPr lang="en-US" dirty="0"/>
              <a:t>Median=39.5</a:t>
            </a:r>
          </a:p>
          <a:p>
            <a:r>
              <a:rPr lang="en-US" dirty="0"/>
              <a:t>Q3=56                  Max=123</a:t>
            </a:r>
          </a:p>
        </p:txBody>
      </p:sp>
      <p:cxnSp>
        <p:nvCxnSpPr>
          <p:cNvPr id="33" name="Straight Connector 32">
            <a:extLst>
              <a:ext uri="{FF2B5EF4-FFF2-40B4-BE49-F238E27FC236}">
                <a16:creationId xmlns:a16="http://schemas.microsoft.com/office/drawing/2014/main" id="{737BFECD-DED9-44CE-A02A-F1CD93B0C766}"/>
              </a:ext>
            </a:extLst>
          </p:cNvPr>
          <p:cNvCxnSpPr/>
          <p:nvPr/>
        </p:nvCxnSpPr>
        <p:spPr>
          <a:xfrm>
            <a:off x="7218377"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177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 4b</a:t>
            </a:r>
            <a:endParaRPr lang="en-US" altLang="en-US" sz="2400" i="1" dirty="0">
              <a:solidFill>
                <a:schemeClr val="folHlink"/>
              </a:solidFill>
            </a:endParaRPr>
          </a:p>
        </p:txBody>
      </p:sp>
      <p:sp>
        <p:nvSpPr>
          <p:cNvPr id="16" name="Rectangle 15">
            <a:extLst>
              <a:ext uri="{FF2B5EF4-FFF2-40B4-BE49-F238E27FC236}">
                <a16:creationId xmlns:a16="http://schemas.microsoft.com/office/drawing/2014/main" id="{9A123DD5-5B18-4E6C-9DD7-DA0B633E0EF9}"/>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pic>
        <p:nvPicPr>
          <p:cNvPr id="17" name="Picture 4">
            <a:extLst>
              <a:ext uri="{FF2B5EF4-FFF2-40B4-BE49-F238E27FC236}">
                <a16:creationId xmlns:a16="http://schemas.microsoft.com/office/drawing/2014/main" id="{56CC5CE9-7827-4F3C-8AE1-F5916BB6A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a:extLst>
              <a:ext uri="{FF2B5EF4-FFF2-40B4-BE49-F238E27FC236}">
                <a16:creationId xmlns:a16="http://schemas.microsoft.com/office/drawing/2014/main" id="{64C9D7CF-9D23-480D-B2D8-A5186ED35435}"/>
              </a:ext>
            </a:extLst>
          </p:cNvPr>
          <p:cNvCxnSpPr>
            <a:cxnSpLocks/>
          </p:cNvCxnSpPr>
          <p:nvPr/>
        </p:nvCxnSpPr>
        <p:spPr>
          <a:xfrm>
            <a:off x="817252" y="4953000"/>
            <a:ext cx="159371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8BA004-3FCF-4482-A03F-5119907998AE}"/>
              </a:ext>
            </a:extLst>
          </p:cNvPr>
          <p:cNvCxnSpPr>
            <a:cxnSpLocks/>
          </p:cNvCxnSpPr>
          <p:nvPr/>
        </p:nvCxnSpPr>
        <p:spPr>
          <a:xfrm>
            <a:off x="4314800" y="4965700"/>
            <a:ext cx="2903577"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0092C1A1-28BE-456C-A5BE-704E5810560A}"/>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21" name="Straight Connector 20">
            <a:extLst>
              <a:ext uri="{FF2B5EF4-FFF2-40B4-BE49-F238E27FC236}">
                <a16:creationId xmlns:a16="http://schemas.microsoft.com/office/drawing/2014/main" id="{B54B593E-8820-4D3F-A5F6-6BA9E2A7C227}"/>
              </a:ext>
            </a:extLst>
          </p:cNvPr>
          <p:cNvCxnSpPr/>
          <p:nvPr/>
        </p:nvCxnSpPr>
        <p:spPr>
          <a:xfrm>
            <a:off x="822960" y="4305300"/>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995675-812C-4BC7-951D-5F30B7B75A9C}"/>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94A25B-0613-4121-B2FE-06DD7BBF67F8}"/>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4680AE-5C84-4666-90F4-44D638DAA8CC}"/>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0F98FA-4BE5-420C-9BFE-13237386549A}"/>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57445E-79D7-495F-9702-19EC851FD412}"/>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AE57B25A-AA68-4655-92EE-BAAD9EC3FD7E}"/>
              </a:ext>
            </a:extLst>
          </p:cNvPr>
          <p:cNvSpPr txBox="1">
            <a:spLocks/>
          </p:cNvSpPr>
          <p:nvPr/>
        </p:nvSpPr>
        <p:spPr bwMode="auto">
          <a:xfrm>
            <a:off x="3789363" y="789643"/>
            <a:ext cx="5334000" cy="315142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The max value (123) is outside the upper fence and is an outlier!</a:t>
            </a:r>
          </a:p>
          <a:p>
            <a:endParaRPr lang="en-US" dirty="0"/>
          </a:p>
        </p:txBody>
      </p:sp>
      <p:sp>
        <p:nvSpPr>
          <p:cNvPr id="31" name="TextBox 30">
            <a:extLst>
              <a:ext uri="{FF2B5EF4-FFF2-40B4-BE49-F238E27FC236}">
                <a16:creationId xmlns:a16="http://schemas.microsoft.com/office/drawing/2014/main" id="{CE310541-DD33-4E85-91BC-FCE4F2A056F5}"/>
              </a:ext>
            </a:extLst>
          </p:cNvPr>
          <p:cNvSpPr txBox="1"/>
          <p:nvPr/>
        </p:nvSpPr>
        <p:spPr>
          <a:xfrm>
            <a:off x="19050" y="792301"/>
            <a:ext cx="3770313" cy="3170099"/>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Min=5	</a:t>
            </a:r>
          </a:p>
          <a:p>
            <a:r>
              <a:rPr lang="en-US" dirty="0"/>
              <a:t>Q1=28.5</a:t>
            </a:r>
          </a:p>
          <a:p>
            <a:r>
              <a:rPr lang="en-US" dirty="0"/>
              <a:t>Median=39.5</a:t>
            </a:r>
          </a:p>
          <a:p>
            <a:r>
              <a:rPr lang="en-US" dirty="0"/>
              <a:t>Q3=56                  Max=123</a:t>
            </a:r>
          </a:p>
        </p:txBody>
      </p:sp>
      <p:cxnSp>
        <p:nvCxnSpPr>
          <p:cNvPr id="28" name="Straight Connector 27">
            <a:extLst>
              <a:ext uri="{FF2B5EF4-FFF2-40B4-BE49-F238E27FC236}">
                <a16:creationId xmlns:a16="http://schemas.microsoft.com/office/drawing/2014/main" id="{4CD7FB6C-2EE5-458C-A96B-A173A116540A}"/>
              </a:ext>
            </a:extLst>
          </p:cNvPr>
          <p:cNvCxnSpPr/>
          <p:nvPr/>
        </p:nvCxnSpPr>
        <p:spPr>
          <a:xfrm>
            <a:off x="7218377"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37" name="Flowchart: Connector 36">
            <a:extLst>
              <a:ext uri="{FF2B5EF4-FFF2-40B4-BE49-F238E27FC236}">
                <a16:creationId xmlns:a16="http://schemas.microsoft.com/office/drawing/2014/main" id="{8E9B9002-07DB-4B9E-8E71-CA61FCF53CB6}"/>
              </a:ext>
            </a:extLst>
          </p:cNvPr>
          <p:cNvSpPr/>
          <p:nvPr/>
        </p:nvSpPr>
        <p:spPr>
          <a:xfrm>
            <a:off x="8766176" y="4823269"/>
            <a:ext cx="238125" cy="238125"/>
          </a:xfrm>
          <a:prstGeom prst="flowChartConnector">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Tree>
    <p:extLst>
      <p:ext uri="{BB962C8B-B14F-4D97-AF65-F5344CB8AC3E}">
        <p14:creationId xmlns:p14="http://schemas.microsoft.com/office/powerpoint/2010/main" val="1215675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OUTLIERS</a:t>
            </a:r>
          </a:p>
          <a:p>
            <a:pPr algn="ctr" eaLnBrk="1" hangingPunct="1">
              <a:spcBef>
                <a:spcPct val="0"/>
              </a:spcBef>
              <a:buFontTx/>
              <a:buNone/>
            </a:pPr>
            <a:r>
              <a:rPr lang="en-US" altLang="en-US" sz="2400" dirty="0">
                <a:solidFill>
                  <a:schemeClr val="bg1"/>
                </a:solidFill>
              </a:rPr>
              <a:t>IN-CLASS PROBLEM 4b</a:t>
            </a:r>
            <a:endParaRPr lang="en-US" altLang="en-US" sz="2400" i="1" dirty="0">
              <a:solidFill>
                <a:schemeClr val="folHlink"/>
              </a:solidFill>
            </a:endParaRPr>
          </a:p>
        </p:txBody>
      </p:sp>
      <p:sp>
        <p:nvSpPr>
          <p:cNvPr id="16" name="Rectangle 15">
            <a:extLst>
              <a:ext uri="{FF2B5EF4-FFF2-40B4-BE49-F238E27FC236}">
                <a16:creationId xmlns:a16="http://schemas.microsoft.com/office/drawing/2014/main" id="{9A123DD5-5B18-4E6C-9DD7-DA0B633E0EF9}"/>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pic>
        <p:nvPicPr>
          <p:cNvPr id="17" name="Picture 4">
            <a:extLst>
              <a:ext uri="{FF2B5EF4-FFF2-40B4-BE49-F238E27FC236}">
                <a16:creationId xmlns:a16="http://schemas.microsoft.com/office/drawing/2014/main" id="{56CC5CE9-7827-4F3C-8AE1-F5916BB6A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3911600"/>
            <a:ext cx="9104313"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a:extLst>
              <a:ext uri="{FF2B5EF4-FFF2-40B4-BE49-F238E27FC236}">
                <a16:creationId xmlns:a16="http://schemas.microsoft.com/office/drawing/2014/main" id="{64C9D7CF-9D23-480D-B2D8-A5186ED35435}"/>
              </a:ext>
            </a:extLst>
          </p:cNvPr>
          <p:cNvCxnSpPr>
            <a:cxnSpLocks/>
          </p:cNvCxnSpPr>
          <p:nvPr/>
        </p:nvCxnSpPr>
        <p:spPr>
          <a:xfrm>
            <a:off x="817252" y="4953000"/>
            <a:ext cx="159371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0092C1A1-28BE-456C-A5BE-704E5810560A}"/>
              </a:ext>
            </a:extLst>
          </p:cNvPr>
          <p:cNvSpPr txBox="1">
            <a:spLocks/>
          </p:cNvSpPr>
          <p:nvPr/>
        </p:nvSpPr>
        <p:spPr bwMode="auto">
          <a:xfrm>
            <a:off x="152400" y="59436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0" dirty="0">
                <a:solidFill>
                  <a:srgbClr val="FFFF00"/>
                </a:solidFill>
              </a:rPr>
              <a:t>  0      10     20     30     40     50     60     70     80     90    100    110   120</a:t>
            </a:r>
          </a:p>
        </p:txBody>
      </p:sp>
      <p:cxnSp>
        <p:nvCxnSpPr>
          <p:cNvPr id="21" name="Straight Connector 20">
            <a:extLst>
              <a:ext uri="{FF2B5EF4-FFF2-40B4-BE49-F238E27FC236}">
                <a16:creationId xmlns:a16="http://schemas.microsoft.com/office/drawing/2014/main" id="{B54B593E-8820-4D3F-A5F6-6BA9E2A7C227}"/>
              </a:ext>
            </a:extLst>
          </p:cNvPr>
          <p:cNvCxnSpPr/>
          <p:nvPr/>
        </p:nvCxnSpPr>
        <p:spPr>
          <a:xfrm>
            <a:off x="822960" y="4305300"/>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995675-812C-4BC7-951D-5F30B7B75A9C}"/>
              </a:ext>
            </a:extLst>
          </p:cNvPr>
          <p:cNvCxnSpPr/>
          <p:nvPr/>
        </p:nvCxnSpPr>
        <p:spPr>
          <a:xfrm>
            <a:off x="2410968"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94A25B-0613-4121-B2FE-06DD7BBF67F8}"/>
              </a:ext>
            </a:extLst>
          </p:cNvPr>
          <p:cNvCxnSpPr/>
          <p:nvPr/>
        </p:nvCxnSpPr>
        <p:spPr>
          <a:xfrm>
            <a:off x="3172968" y="4294632"/>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4680AE-5C84-4666-90F4-44D638DAA8CC}"/>
              </a:ext>
            </a:extLst>
          </p:cNvPr>
          <p:cNvCxnSpPr/>
          <p:nvPr/>
        </p:nvCxnSpPr>
        <p:spPr>
          <a:xfrm>
            <a:off x="4308704" y="4331208"/>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0F98FA-4BE5-420C-9BFE-13237386549A}"/>
              </a:ext>
            </a:extLst>
          </p:cNvPr>
          <p:cNvCxnSpPr>
            <a:cxnSpLocks/>
          </p:cNvCxnSpPr>
          <p:nvPr/>
        </p:nvCxnSpPr>
        <p:spPr>
          <a:xfrm>
            <a:off x="2410968" y="4315254"/>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57445E-79D7-495F-9702-19EC851FD412}"/>
              </a:ext>
            </a:extLst>
          </p:cNvPr>
          <p:cNvCxnSpPr>
            <a:cxnSpLocks/>
          </p:cNvCxnSpPr>
          <p:nvPr/>
        </p:nvCxnSpPr>
        <p:spPr>
          <a:xfrm>
            <a:off x="2410968" y="5585103"/>
            <a:ext cx="1897736"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AE57B25A-AA68-4655-92EE-BAAD9EC3FD7E}"/>
              </a:ext>
            </a:extLst>
          </p:cNvPr>
          <p:cNvSpPr txBox="1">
            <a:spLocks/>
          </p:cNvSpPr>
          <p:nvPr/>
        </p:nvSpPr>
        <p:spPr bwMode="auto">
          <a:xfrm>
            <a:off x="3789363" y="789642"/>
            <a:ext cx="5334000" cy="3183069"/>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The min value (5) is inside the lower fence and is not an outlier</a:t>
            </a:r>
          </a:p>
          <a:p>
            <a:endParaRPr lang="en-US" dirty="0"/>
          </a:p>
        </p:txBody>
      </p:sp>
      <p:cxnSp>
        <p:nvCxnSpPr>
          <p:cNvPr id="32" name="Straight Connector 31">
            <a:extLst>
              <a:ext uri="{FF2B5EF4-FFF2-40B4-BE49-F238E27FC236}">
                <a16:creationId xmlns:a16="http://schemas.microsoft.com/office/drawing/2014/main" id="{2537F407-1C93-4A70-A1D3-01F7AE3A60F1}"/>
              </a:ext>
            </a:extLst>
          </p:cNvPr>
          <p:cNvCxnSpPr>
            <a:cxnSpLocks/>
          </p:cNvCxnSpPr>
          <p:nvPr/>
        </p:nvCxnSpPr>
        <p:spPr>
          <a:xfrm>
            <a:off x="4314800" y="4965700"/>
            <a:ext cx="2903577" cy="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CA5D303-FCE8-4883-BDF4-D4E2FCDB5758}"/>
              </a:ext>
            </a:extLst>
          </p:cNvPr>
          <p:cNvCxnSpPr/>
          <p:nvPr/>
        </p:nvCxnSpPr>
        <p:spPr>
          <a:xfrm>
            <a:off x="7218377" y="4306824"/>
            <a:ext cx="0" cy="1295400"/>
          </a:xfrm>
          <a:prstGeom prst="line">
            <a:avLst/>
          </a:prstGeom>
          <a:ln w="63500">
            <a:solidFill>
              <a:srgbClr val="67F030"/>
            </a:solidFill>
          </a:ln>
        </p:spPr>
        <p:style>
          <a:lnRef idx="1">
            <a:schemeClr val="accent1"/>
          </a:lnRef>
          <a:fillRef idx="0">
            <a:schemeClr val="accent1"/>
          </a:fillRef>
          <a:effectRef idx="0">
            <a:schemeClr val="accent1"/>
          </a:effectRef>
          <a:fontRef idx="minor">
            <a:schemeClr val="tx1"/>
          </a:fontRef>
        </p:style>
      </p:cxnSp>
      <p:sp>
        <p:nvSpPr>
          <p:cNvPr id="36" name="Flowchart: Connector 35">
            <a:extLst>
              <a:ext uri="{FF2B5EF4-FFF2-40B4-BE49-F238E27FC236}">
                <a16:creationId xmlns:a16="http://schemas.microsoft.com/office/drawing/2014/main" id="{513A39A7-F206-4F98-9542-99AC3E53070E}"/>
              </a:ext>
            </a:extLst>
          </p:cNvPr>
          <p:cNvSpPr/>
          <p:nvPr/>
        </p:nvSpPr>
        <p:spPr>
          <a:xfrm>
            <a:off x="8766176" y="4823269"/>
            <a:ext cx="238125" cy="238125"/>
          </a:xfrm>
          <a:prstGeom prst="flowChartConnector">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 name="TextBox 1">
            <a:extLst>
              <a:ext uri="{FF2B5EF4-FFF2-40B4-BE49-F238E27FC236}">
                <a16:creationId xmlns:a16="http://schemas.microsoft.com/office/drawing/2014/main" id="{0BB92A93-391B-5631-3D9C-40FD1CF2AFA9}"/>
              </a:ext>
            </a:extLst>
          </p:cNvPr>
          <p:cNvSpPr txBox="1"/>
          <p:nvPr/>
        </p:nvSpPr>
        <p:spPr>
          <a:xfrm>
            <a:off x="19050" y="792301"/>
            <a:ext cx="3770313" cy="3170099"/>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Min=5	</a:t>
            </a:r>
          </a:p>
          <a:p>
            <a:r>
              <a:rPr lang="en-US" dirty="0"/>
              <a:t>Q1=28.5</a:t>
            </a:r>
          </a:p>
          <a:p>
            <a:r>
              <a:rPr lang="en-US" dirty="0"/>
              <a:t>Median=39.5</a:t>
            </a:r>
          </a:p>
          <a:p>
            <a:r>
              <a:rPr lang="en-US" dirty="0"/>
              <a:t>Q3=56                  Max=123</a:t>
            </a:r>
          </a:p>
        </p:txBody>
      </p:sp>
    </p:spTree>
    <p:extLst>
      <p:ext uri="{BB962C8B-B14F-4D97-AF65-F5344CB8AC3E}">
        <p14:creationId xmlns:p14="http://schemas.microsoft.com/office/powerpoint/2010/main" val="34263679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Outliers</a:t>
            </a:r>
          </a:p>
        </p:txBody>
      </p:sp>
      <p:sp>
        <p:nvSpPr>
          <p:cNvPr id="3" name="Content Placeholder 2"/>
          <p:cNvSpPr>
            <a:spLocks noGrp="1"/>
          </p:cNvSpPr>
          <p:nvPr>
            <p:ph idx="1"/>
          </p:nvPr>
        </p:nvSpPr>
        <p:spPr>
          <a:xfrm>
            <a:off x="457200" y="990600"/>
            <a:ext cx="8229600" cy="5638800"/>
          </a:xfr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How outliers are shown in a boxplot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6227778" cy="465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186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Boxplots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152525"/>
            <a:ext cx="599122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8908C671-76FE-456D-89BB-F47A6A98194D}"/>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https://upload.wikimedia.org/wikipedia/commons/thumb/2/2b/Fourboxplots.svg/220px-Fourboxplots.svg.png</a:t>
            </a:r>
          </a:p>
        </p:txBody>
      </p:sp>
    </p:spTree>
    <p:extLst>
      <p:ext uri="{BB962C8B-B14F-4D97-AF65-F5344CB8AC3E}">
        <p14:creationId xmlns:p14="http://schemas.microsoft.com/office/powerpoint/2010/main" val="570265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200150"/>
            <a:ext cx="7620000" cy="5676900"/>
          </a:xfrm>
          <a:prstGeom prst="rect">
            <a:avLst/>
          </a:prstGeom>
        </p:spPr>
      </p:pic>
      <p:sp>
        <p:nvSpPr>
          <p:cNvPr id="2" name="Title 1"/>
          <p:cNvSpPr>
            <a:spLocks noGrp="1"/>
          </p:cNvSpPr>
          <p:nvPr>
            <p:ph type="title"/>
          </p:nvPr>
        </p:nvSpPr>
        <p:spPr/>
        <p:txBody>
          <a:bodyPr/>
          <a:lstStyle/>
          <a:p>
            <a:r>
              <a:rPr lang="en-US" dirty="0"/>
              <a:t>Multiple Comparisons</a:t>
            </a:r>
          </a:p>
        </p:txBody>
      </p:sp>
      <p:sp>
        <p:nvSpPr>
          <p:cNvPr id="3" name="Content Placeholder 2"/>
          <p:cNvSpPr>
            <a:spLocks noGrp="1"/>
          </p:cNvSpPr>
          <p:nvPr>
            <p:ph idx="1"/>
          </p:nvPr>
        </p:nvSpPr>
        <p:spPr>
          <a:xfrm>
            <a:off x="228600" y="914400"/>
            <a:ext cx="8229600" cy="5638800"/>
          </a:xfrm>
        </p:spPr>
        <p:txBody>
          <a:bodyPr/>
          <a:lstStyle/>
          <a:p>
            <a:r>
              <a:rPr lang="en-US" dirty="0">
                <a:solidFill>
                  <a:srgbClr val="FFC000"/>
                </a:solidFill>
              </a:rPr>
              <a:t>Explain the comic:</a:t>
            </a:r>
          </a:p>
        </p:txBody>
      </p:sp>
      <p:sp>
        <p:nvSpPr>
          <p:cNvPr id="6" name="TextBox 5">
            <a:extLst>
              <a:ext uri="{FF2B5EF4-FFF2-40B4-BE49-F238E27FC236}">
                <a16:creationId xmlns:a16="http://schemas.microsoft.com/office/drawing/2014/main" id="{4028A35E-93F6-4CCB-A45E-74E0092DC911}"/>
              </a:ext>
            </a:extLst>
          </p:cNvPr>
          <p:cNvSpPr txBox="1"/>
          <p:nvPr/>
        </p:nvSpPr>
        <p:spPr>
          <a:xfrm>
            <a:off x="0" y="6608802"/>
            <a:ext cx="9144000" cy="553998"/>
          </a:xfrm>
          <a:prstGeom prst="rect">
            <a:avLst/>
          </a:prstGeom>
          <a:noFill/>
        </p:spPr>
        <p:txBody>
          <a:bodyPr wrap="square">
            <a:spAutoFit/>
          </a:bodyPr>
          <a:lstStyle/>
          <a:p>
            <a:r>
              <a:rPr lang="en-US" sz="1500" dirty="0">
                <a:solidFill>
                  <a:srgbClr val="00B0F0"/>
                </a:solidFill>
              </a:rPr>
              <a:t>https://scontent.cdninstagram.com/hphotos-xfa1/t51.2885-15/e15/11418992_1449926035311275_671189903_n.jpg</a:t>
            </a:r>
          </a:p>
        </p:txBody>
      </p:sp>
    </p:spTree>
    <p:extLst>
      <p:ext uri="{BB962C8B-B14F-4D97-AF65-F5344CB8AC3E}">
        <p14:creationId xmlns:p14="http://schemas.microsoft.com/office/powerpoint/2010/main" val="3901936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601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42CE3A14-E175-43E8-AC32-AA584FA1DFEE}"/>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635523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a:t>
            </a:r>
            <a:endParaRPr lang="en-US" dirty="0"/>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Boxplots are typically used to compare different groups</a:t>
            </a:r>
          </a:p>
        </p:txBody>
      </p:sp>
    </p:spTree>
    <p:extLst>
      <p:ext uri="{BB962C8B-B14F-4D97-AF65-F5344CB8AC3E}">
        <p14:creationId xmlns:p14="http://schemas.microsoft.com/office/powerpoint/2010/main" val="417363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143000"/>
          </a:xfrm>
        </p:spPr>
        <p:txBody>
          <a:bodyPr/>
          <a:lstStyle/>
          <a:p>
            <a:r>
              <a:rPr lang="en-US" altLang="en-US"/>
              <a:t>Review</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29400"/>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26775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1219200"/>
            <a:ext cx="8229600" cy="563880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Data Summary Table from a Ball-bouncing Experiment</a:t>
            </a:r>
          </a:p>
        </p:txBody>
      </p:sp>
      <p:sp>
        <p:nvSpPr>
          <p:cNvPr id="2" name="Title 1"/>
          <p:cNvSpPr>
            <a:spLocks noGrp="1"/>
          </p:cNvSpPr>
          <p:nvPr>
            <p:ph type="title"/>
          </p:nvPr>
        </p:nvSpPr>
        <p:spPr/>
        <p:txBody>
          <a:bodyPr/>
          <a:lstStyle/>
          <a:p>
            <a:r>
              <a:rPr lang="en-US" altLang="en-US" dirty="0"/>
              <a:t>Boxplots</a:t>
            </a:r>
            <a:endParaRPr lang="en-US" dirty="0"/>
          </a:p>
        </p:txBody>
      </p:sp>
      <p:graphicFrame>
        <p:nvGraphicFramePr>
          <p:cNvPr id="4" name="Content Placeholder 3"/>
          <p:cNvGraphicFramePr>
            <a:graphicFrameLocks noGrp="1"/>
          </p:cNvGraphicFramePr>
          <p:nvPr>
            <p:ph idx="1"/>
          </p:nvPr>
        </p:nvGraphicFramePr>
        <p:xfrm>
          <a:off x="152400" y="3048000"/>
          <a:ext cx="8839200" cy="3257550"/>
        </p:xfrm>
        <a:graphic>
          <a:graphicData uri="http://schemas.openxmlformats.org/drawingml/2006/table">
            <a:tbl>
              <a:tblPr>
                <a:tableStyleId>{5C22544A-7EE6-4342-B048-85BDC9FD1C3A}</a:tableStyleId>
              </a:tblPr>
              <a:tblGrid>
                <a:gridCol w="17526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1473200">
                  <a:extLst>
                    <a:ext uri="{9D8B030D-6E8A-4147-A177-3AD203B41FA5}">
                      <a16:colId xmlns:a16="http://schemas.microsoft.com/office/drawing/2014/main" val="20004"/>
                    </a:ext>
                  </a:extLst>
                </a:gridCol>
                <a:gridCol w="1473200">
                  <a:extLst>
                    <a:ext uri="{9D8B030D-6E8A-4147-A177-3AD203B41FA5}">
                      <a16:colId xmlns:a16="http://schemas.microsoft.com/office/drawing/2014/main" val="20005"/>
                    </a:ext>
                  </a:extLst>
                </a:gridCol>
              </a:tblGrid>
              <a:tr h="161925">
                <a:tc>
                  <a:txBody>
                    <a:bodyPr/>
                    <a:lstStyle/>
                    <a:p>
                      <a:pPr algn="l" fontAlgn="b"/>
                      <a:endParaRPr lang="en-US" sz="3000" b="0" i="0" u="none" strike="noStrike" dirty="0">
                        <a:solidFill>
                          <a:schemeClr val="bg1"/>
                        </a:solidFill>
                        <a:effectLst/>
                        <a:latin typeface="Arial"/>
                      </a:endParaRPr>
                    </a:p>
                  </a:txBody>
                  <a:tcPr marL="9525" marR="9525" marT="9525" marB="0" anchor="b"/>
                </a:tc>
                <a:tc>
                  <a:txBody>
                    <a:bodyPr/>
                    <a:lstStyle/>
                    <a:p>
                      <a:pPr algn="ctr" fontAlgn="b"/>
                      <a:r>
                        <a:rPr lang="en-US" sz="3000" u="none" strike="noStrike" dirty="0">
                          <a:solidFill>
                            <a:schemeClr val="bg1"/>
                          </a:solidFill>
                          <a:effectLst/>
                        </a:rPr>
                        <a:t>Super</a:t>
                      </a:r>
                    </a:p>
                    <a:p>
                      <a:pPr algn="ctr" fontAlgn="b"/>
                      <a:r>
                        <a:rPr lang="en-US" sz="3000" u="none" strike="noStrike" dirty="0">
                          <a:solidFill>
                            <a:schemeClr val="bg1"/>
                          </a:solidFill>
                          <a:effectLst/>
                        </a:rPr>
                        <a:t>Ball</a:t>
                      </a:r>
                      <a:endParaRPr lang="en-US" sz="3000" b="0" i="1" u="none" strike="noStrike" dirty="0">
                        <a:solidFill>
                          <a:schemeClr val="bg1"/>
                        </a:solidFill>
                        <a:effectLst/>
                        <a:latin typeface="Arial"/>
                      </a:endParaRPr>
                    </a:p>
                  </a:txBody>
                  <a:tcPr marL="9525" marR="9525" marT="9525" marB="0" anchor="b"/>
                </a:tc>
                <a:tc>
                  <a:txBody>
                    <a:bodyPr/>
                    <a:lstStyle/>
                    <a:p>
                      <a:pPr algn="ctr" fontAlgn="b"/>
                      <a:r>
                        <a:rPr lang="en-US" sz="3000" u="none" strike="noStrike" dirty="0" err="1">
                          <a:solidFill>
                            <a:schemeClr val="bg1"/>
                          </a:solidFill>
                          <a:effectLst/>
                        </a:rPr>
                        <a:t>Wiffle</a:t>
                      </a:r>
                      <a:endParaRPr lang="en-US" sz="3000" u="none" strike="noStrike" dirty="0">
                        <a:solidFill>
                          <a:schemeClr val="bg1"/>
                        </a:solidFill>
                        <a:effectLst/>
                      </a:endParaRPr>
                    </a:p>
                    <a:p>
                      <a:pPr algn="ctr" fontAlgn="b"/>
                      <a:r>
                        <a:rPr lang="en-US" sz="3000" u="none" strike="noStrike" dirty="0">
                          <a:solidFill>
                            <a:schemeClr val="bg1"/>
                          </a:solidFill>
                          <a:effectLst/>
                        </a:rPr>
                        <a:t>Ball</a:t>
                      </a:r>
                      <a:endParaRPr lang="en-US" sz="3000" b="0" i="1" u="none" strike="noStrike" dirty="0">
                        <a:solidFill>
                          <a:schemeClr val="bg1"/>
                        </a:solidFill>
                        <a:effectLst/>
                        <a:latin typeface="Arial"/>
                      </a:endParaRPr>
                    </a:p>
                  </a:txBody>
                  <a:tcPr marL="9525" marR="9525" marT="9525" marB="0" anchor="b"/>
                </a:tc>
                <a:tc>
                  <a:txBody>
                    <a:bodyPr/>
                    <a:lstStyle/>
                    <a:p>
                      <a:pPr algn="ctr" fontAlgn="b"/>
                      <a:r>
                        <a:rPr lang="en-US" sz="3000" u="none" strike="noStrike" dirty="0">
                          <a:solidFill>
                            <a:schemeClr val="bg1"/>
                          </a:solidFill>
                          <a:effectLst/>
                        </a:rPr>
                        <a:t>Golf</a:t>
                      </a:r>
                    </a:p>
                    <a:p>
                      <a:pPr algn="ctr" fontAlgn="b"/>
                      <a:r>
                        <a:rPr lang="en-US" sz="3000" u="none" strike="noStrike" dirty="0">
                          <a:solidFill>
                            <a:schemeClr val="bg1"/>
                          </a:solidFill>
                          <a:effectLst/>
                        </a:rPr>
                        <a:t>Ball</a:t>
                      </a:r>
                      <a:endParaRPr lang="en-US" sz="3000" b="0" i="1" u="none" strike="noStrike" dirty="0">
                        <a:solidFill>
                          <a:schemeClr val="bg1"/>
                        </a:solidFill>
                        <a:effectLst/>
                        <a:latin typeface="Arial"/>
                      </a:endParaRPr>
                    </a:p>
                  </a:txBody>
                  <a:tcPr marL="9525" marR="9525" marT="9525" marB="0" anchor="b"/>
                </a:tc>
                <a:tc>
                  <a:txBody>
                    <a:bodyPr/>
                    <a:lstStyle/>
                    <a:p>
                      <a:pPr algn="ctr" fontAlgn="b"/>
                      <a:r>
                        <a:rPr lang="en-US" sz="3000" u="none" strike="noStrike" dirty="0">
                          <a:solidFill>
                            <a:schemeClr val="bg1"/>
                          </a:solidFill>
                          <a:effectLst/>
                        </a:rPr>
                        <a:t>Splash</a:t>
                      </a:r>
                    </a:p>
                    <a:p>
                      <a:pPr algn="ctr" fontAlgn="b"/>
                      <a:r>
                        <a:rPr lang="en-US" sz="3000" u="none" strike="noStrike" dirty="0">
                          <a:solidFill>
                            <a:schemeClr val="bg1"/>
                          </a:solidFill>
                          <a:effectLst/>
                        </a:rPr>
                        <a:t>Ball</a:t>
                      </a:r>
                      <a:endParaRPr lang="en-US" sz="3000" b="0" i="1" u="none" strike="noStrike" dirty="0">
                        <a:solidFill>
                          <a:schemeClr val="bg1"/>
                        </a:solidFill>
                        <a:effectLst/>
                        <a:latin typeface="Arial"/>
                      </a:endParaRPr>
                    </a:p>
                  </a:txBody>
                  <a:tcPr marL="9525" marR="9525" marT="9525" marB="0" anchor="b"/>
                </a:tc>
                <a:tc>
                  <a:txBody>
                    <a:bodyPr/>
                    <a:lstStyle/>
                    <a:p>
                      <a:pPr algn="ctr" fontAlgn="b"/>
                      <a:r>
                        <a:rPr lang="en-US" sz="3000" u="none" strike="noStrike" dirty="0" err="1">
                          <a:solidFill>
                            <a:schemeClr val="bg1"/>
                          </a:solidFill>
                          <a:effectLst/>
                        </a:rPr>
                        <a:t>SpongyBall</a:t>
                      </a:r>
                      <a:endParaRPr lang="en-US" sz="3000" b="0" i="1"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0"/>
                  </a:ext>
                </a:extLst>
              </a:tr>
              <a:tr h="161925">
                <a:tc>
                  <a:txBody>
                    <a:bodyPr/>
                    <a:lstStyle/>
                    <a:p>
                      <a:pPr algn="l" fontAlgn="b"/>
                      <a:r>
                        <a:rPr lang="en-US" sz="3000" u="none" strike="noStrike" dirty="0">
                          <a:solidFill>
                            <a:schemeClr val="bg1"/>
                          </a:solidFill>
                          <a:effectLst/>
                        </a:rPr>
                        <a:t>Minimum</a:t>
                      </a:r>
                      <a:endParaRPr lang="en-US" sz="3000" b="0" i="0" u="none" strike="noStrike" dirty="0">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66</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38</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70</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7</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44</a:t>
                      </a:r>
                      <a:endParaRPr lang="en-US" sz="3000" b="0" i="0" u="none" strike="noStrike">
                        <a:solidFill>
                          <a:schemeClr val="bg1"/>
                        </a:solidFill>
                        <a:effectLst/>
                        <a:latin typeface="Arial"/>
                      </a:endParaRPr>
                    </a:p>
                  </a:txBody>
                  <a:tcPr marL="9525" marR="9525" marT="9525" marB="0" anchor="b"/>
                </a:tc>
                <a:extLst>
                  <a:ext uri="{0D108BD9-81ED-4DB2-BD59-A6C34878D82A}">
                    <a16:rowId xmlns:a16="http://schemas.microsoft.com/office/drawing/2014/main" val="10001"/>
                  </a:ext>
                </a:extLst>
              </a:tr>
              <a:tr h="161925">
                <a:tc>
                  <a:txBody>
                    <a:bodyPr/>
                    <a:lstStyle/>
                    <a:p>
                      <a:pPr algn="l" fontAlgn="b"/>
                      <a:r>
                        <a:rPr lang="en-US" sz="3000" u="none" strike="noStrike" dirty="0">
                          <a:solidFill>
                            <a:schemeClr val="bg1"/>
                          </a:solidFill>
                          <a:effectLst/>
                        </a:rPr>
                        <a:t>Q1</a:t>
                      </a:r>
                      <a:endParaRPr lang="en-US" sz="3000" b="0" i="0" u="none" strike="noStrike" dirty="0">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71</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45</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75</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14</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58</a:t>
                      </a:r>
                      <a:endParaRPr lang="en-US" sz="3000" b="0" i="0" u="none" strike="noStrike">
                        <a:solidFill>
                          <a:schemeClr val="bg1"/>
                        </a:solidFill>
                        <a:effectLst/>
                        <a:latin typeface="Arial"/>
                      </a:endParaRPr>
                    </a:p>
                  </a:txBody>
                  <a:tcPr marL="9525" marR="9525" marT="9525" marB="0" anchor="b"/>
                </a:tc>
                <a:extLst>
                  <a:ext uri="{0D108BD9-81ED-4DB2-BD59-A6C34878D82A}">
                    <a16:rowId xmlns:a16="http://schemas.microsoft.com/office/drawing/2014/main" val="10002"/>
                  </a:ext>
                </a:extLst>
              </a:tr>
              <a:tr h="161925">
                <a:tc>
                  <a:txBody>
                    <a:bodyPr/>
                    <a:lstStyle/>
                    <a:p>
                      <a:pPr algn="l" fontAlgn="b"/>
                      <a:r>
                        <a:rPr lang="en-US" sz="3000" u="none" strike="noStrike" dirty="0">
                          <a:solidFill>
                            <a:schemeClr val="bg1"/>
                          </a:solidFill>
                          <a:effectLst/>
                        </a:rPr>
                        <a:t>Median</a:t>
                      </a:r>
                      <a:endParaRPr lang="en-US" sz="3000" b="0" i="0" u="none" strike="noStrike" dirty="0">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76</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48</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78</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16.5</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60</a:t>
                      </a:r>
                      <a:endParaRPr lang="en-US" sz="3000" b="0" i="0" u="none" strike="noStrike">
                        <a:solidFill>
                          <a:schemeClr val="bg1"/>
                        </a:solidFill>
                        <a:effectLst/>
                        <a:latin typeface="Arial"/>
                      </a:endParaRPr>
                    </a:p>
                  </a:txBody>
                  <a:tcPr marL="9525" marR="9525" marT="9525" marB="0" anchor="b"/>
                </a:tc>
                <a:extLst>
                  <a:ext uri="{0D108BD9-81ED-4DB2-BD59-A6C34878D82A}">
                    <a16:rowId xmlns:a16="http://schemas.microsoft.com/office/drawing/2014/main" val="10003"/>
                  </a:ext>
                </a:extLst>
              </a:tr>
              <a:tr h="161925">
                <a:tc>
                  <a:txBody>
                    <a:bodyPr/>
                    <a:lstStyle/>
                    <a:p>
                      <a:pPr algn="l" fontAlgn="b"/>
                      <a:r>
                        <a:rPr lang="en-US" sz="3000" u="none" strike="noStrike" dirty="0">
                          <a:solidFill>
                            <a:schemeClr val="bg1"/>
                          </a:solidFill>
                          <a:effectLst/>
                        </a:rPr>
                        <a:t>Q3</a:t>
                      </a:r>
                      <a:endParaRPr lang="en-US" sz="3000" b="0" i="0" u="none" strike="noStrike" dirty="0">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78</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50</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80</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23</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62</a:t>
                      </a:r>
                      <a:endParaRPr lang="en-US" sz="3000" b="0" i="0" u="none" strike="noStrike">
                        <a:solidFill>
                          <a:schemeClr val="bg1"/>
                        </a:solidFill>
                        <a:effectLst/>
                        <a:latin typeface="Arial"/>
                      </a:endParaRPr>
                    </a:p>
                  </a:txBody>
                  <a:tcPr marL="9525" marR="9525" marT="9525" marB="0" anchor="b"/>
                </a:tc>
                <a:extLst>
                  <a:ext uri="{0D108BD9-81ED-4DB2-BD59-A6C34878D82A}">
                    <a16:rowId xmlns:a16="http://schemas.microsoft.com/office/drawing/2014/main" val="10004"/>
                  </a:ext>
                </a:extLst>
              </a:tr>
              <a:tr h="161925">
                <a:tc>
                  <a:txBody>
                    <a:bodyPr/>
                    <a:lstStyle/>
                    <a:p>
                      <a:pPr algn="l" fontAlgn="b"/>
                      <a:r>
                        <a:rPr lang="en-US" sz="3000" u="none" strike="noStrike" dirty="0">
                          <a:solidFill>
                            <a:schemeClr val="bg1"/>
                          </a:solidFill>
                          <a:effectLst/>
                        </a:rPr>
                        <a:t>Maximum</a:t>
                      </a:r>
                      <a:endParaRPr lang="en-US" sz="3000" b="0" i="0" u="none" strike="noStrike" dirty="0">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91</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58</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90</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a:solidFill>
                            <a:schemeClr val="bg1"/>
                          </a:solidFill>
                          <a:effectLst/>
                        </a:rPr>
                        <a:t>28</a:t>
                      </a:r>
                      <a:endParaRPr lang="en-US" sz="3000" b="0" i="0" u="none" strike="noStrike">
                        <a:solidFill>
                          <a:schemeClr val="bg1"/>
                        </a:solidFill>
                        <a:effectLst/>
                        <a:latin typeface="Arial"/>
                      </a:endParaRPr>
                    </a:p>
                  </a:txBody>
                  <a:tcPr marL="9525" marR="9525" marT="9525" marB="0" anchor="b"/>
                </a:tc>
                <a:tc>
                  <a:txBody>
                    <a:bodyPr/>
                    <a:lstStyle/>
                    <a:p>
                      <a:pPr algn="r" fontAlgn="b"/>
                      <a:r>
                        <a:rPr lang="en-US" sz="3000" u="none" strike="noStrike" dirty="0">
                          <a:solidFill>
                            <a:schemeClr val="bg1"/>
                          </a:solidFill>
                          <a:effectLst/>
                        </a:rPr>
                        <a:t>67</a:t>
                      </a:r>
                      <a:endParaRPr lang="en-US" sz="3000" b="0" i="0" u="none" strike="noStrike" dirty="0">
                        <a:solidFill>
                          <a:schemeClr val="bg1"/>
                        </a:solidFill>
                        <a:effectLst/>
                        <a:latin typeface="Arial"/>
                      </a:endParaRPr>
                    </a:p>
                  </a:txBody>
                  <a:tcPr marL="9525" marR="9525" marT="9525" marB="0" anchor="b"/>
                </a:tc>
                <a:extLst>
                  <a:ext uri="{0D108BD9-81ED-4DB2-BD59-A6C34878D82A}">
                    <a16:rowId xmlns:a16="http://schemas.microsoft.com/office/drawing/2014/main" val="10005"/>
                  </a:ext>
                </a:extLst>
              </a:tr>
            </a:tbl>
          </a:graphicData>
        </a:graphic>
      </p:graphicFrame>
      <p:sp>
        <p:nvSpPr>
          <p:cNvPr id="6" name="Rectangle 5">
            <a:extLst>
              <a:ext uri="{FF2B5EF4-FFF2-40B4-BE49-F238E27FC236}">
                <a16:creationId xmlns:a16="http://schemas.microsoft.com/office/drawing/2014/main" id="{E394BAD0-0F63-4228-AAC5-508A8D90E1B8}"/>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2677321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10625" cy="525780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F0250908-4D9E-4CD1-A6C0-8004D0ED7502}"/>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2715685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a:t>
            </a:r>
            <a:endParaRPr lang="en-U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10625" cy="525780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34233B20-5631-4471-8591-B00E21A779D3}"/>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738466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Boxplots</a:t>
            </a:r>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It is customary to conclude that if two boxplots’ </a:t>
            </a:r>
            <a:r>
              <a:rPr lang="en-US" dirty="0">
                <a:solidFill>
                  <a:srgbClr val="FFC000"/>
                </a:solidFill>
                <a:latin typeface="Comic Sans MS" pitchFamily="66" charset="0"/>
              </a:rPr>
              <a:t>boxes</a:t>
            </a:r>
            <a:r>
              <a:rPr lang="en-US" dirty="0">
                <a:latin typeface="Comic Sans MS" pitchFamily="66" charset="0"/>
              </a:rPr>
              <a:t> overlap, they are not different</a:t>
            </a:r>
          </a:p>
          <a:p>
            <a:pPr>
              <a:spcBef>
                <a:spcPts val="0"/>
              </a:spcBef>
            </a:pPr>
            <a:r>
              <a:rPr lang="en-US" dirty="0">
                <a:latin typeface="Comic Sans MS" pitchFamily="66" charset="0"/>
              </a:rPr>
              <a:t>If the boxes do not overlap, even if the whiskers do, they are different</a:t>
            </a:r>
          </a:p>
          <a:p>
            <a:pPr>
              <a:spcBef>
                <a:spcPts val="0"/>
              </a:spcBef>
            </a:pPr>
            <a:endParaRPr lang="en-US" dirty="0">
              <a:latin typeface="Comic Sans MS" pitchFamily="66" charset="0"/>
            </a:endParaRPr>
          </a:p>
        </p:txBody>
      </p:sp>
    </p:spTree>
    <p:extLst>
      <p:ext uri="{BB962C8B-B14F-4D97-AF65-F5344CB8AC3E}">
        <p14:creationId xmlns:p14="http://schemas.microsoft.com/office/powerpoint/2010/main" val="4164638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838200"/>
            <a:ext cx="8229600" cy="563880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What differences?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6351" cy="525780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4c</a:t>
            </a:r>
            <a:endParaRPr lang="en-US" altLang="en-US" sz="2400" i="1" dirty="0">
              <a:solidFill>
                <a:schemeClr val="folHlink"/>
              </a:solidFill>
            </a:endParaRPr>
          </a:p>
        </p:txBody>
      </p:sp>
      <p:sp>
        <p:nvSpPr>
          <p:cNvPr id="7" name="Rectangle 6">
            <a:extLst>
              <a:ext uri="{FF2B5EF4-FFF2-40B4-BE49-F238E27FC236}">
                <a16:creationId xmlns:a16="http://schemas.microsoft.com/office/drawing/2014/main" id="{F6D1C490-F380-47F2-B2CF-ED96F090BE59}"/>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Tree>
    <p:extLst>
      <p:ext uri="{BB962C8B-B14F-4D97-AF65-F5344CB8AC3E}">
        <p14:creationId xmlns:p14="http://schemas.microsoft.com/office/powerpoint/2010/main" val="1924397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838200"/>
            <a:ext cx="8229600" cy="563880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What differences?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635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4c</a:t>
            </a:r>
            <a:endParaRPr lang="en-US" altLang="en-US" sz="2400" i="1" dirty="0">
              <a:solidFill>
                <a:schemeClr val="folHlink"/>
              </a:solidFill>
            </a:endParaRPr>
          </a:p>
        </p:txBody>
      </p:sp>
      <p:sp>
        <p:nvSpPr>
          <p:cNvPr id="7" name="Rectangle 6">
            <a:extLst>
              <a:ext uri="{FF2B5EF4-FFF2-40B4-BE49-F238E27FC236}">
                <a16:creationId xmlns:a16="http://schemas.microsoft.com/office/drawing/2014/main" id="{F6D1C490-F380-47F2-B2CF-ED96F090BE59}"/>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
        <p:nvSpPr>
          <p:cNvPr id="9" name="TextBox 8">
            <a:extLst>
              <a:ext uri="{FF2B5EF4-FFF2-40B4-BE49-F238E27FC236}">
                <a16:creationId xmlns:a16="http://schemas.microsoft.com/office/drawing/2014/main" id="{67B24580-49B5-4EA9-8E99-6E7AC6CDD115}"/>
              </a:ext>
            </a:extLst>
          </p:cNvPr>
          <p:cNvSpPr txBox="1"/>
          <p:nvPr/>
        </p:nvSpPr>
        <p:spPr>
          <a:xfrm>
            <a:off x="2375270" y="3686518"/>
            <a:ext cx="1999488" cy="923330"/>
          </a:xfrm>
          <a:prstGeom prst="rect">
            <a:avLst/>
          </a:prstGeom>
          <a:solidFill>
            <a:schemeClr val="accent1"/>
          </a:solidFill>
        </p:spPr>
        <p:txBody>
          <a:bodyPr wrap="square">
            <a:spAutoFit/>
          </a:bodyPr>
          <a:lstStyle/>
          <a:p>
            <a:pPr algn="ctr"/>
            <a:r>
              <a:rPr lang="en-US" dirty="0"/>
              <a:t>A is different from all the rest</a:t>
            </a:r>
          </a:p>
          <a:p>
            <a:pPr algn="ctr"/>
            <a:r>
              <a:rPr lang="en-US" dirty="0"/>
              <a:t>(no overlaps)</a:t>
            </a:r>
          </a:p>
        </p:txBody>
      </p:sp>
      <p:cxnSp>
        <p:nvCxnSpPr>
          <p:cNvPr id="4" name="Straight Connector 3">
            <a:extLst>
              <a:ext uri="{FF2B5EF4-FFF2-40B4-BE49-F238E27FC236}">
                <a16:creationId xmlns:a16="http://schemas.microsoft.com/office/drawing/2014/main" id="{58C4D816-013F-02B4-6E5D-660B180046BB}"/>
              </a:ext>
            </a:extLst>
          </p:cNvPr>
          <p:cNvCxnSpPr/>
          <p:nvPr/>
        </p:nvCxnSpPr>
        <p:spPr>
          <a:xfrm>
            <a:off x="6400800" y="2179320"/>
            <a:ext cx="0" cy="4267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325EF4C-939B-B54E-4A71-769AD49A20A9}"/>
              </a:ext>
            </a:extLst>
          </p:cNvPr>
          <p:cNvSpPr txBox="1"/>
          <p:nvPr/>
        </p:nvSpPr>
        <p:spPr>
          <a:xfrm>
            <a:off x="3142297" y="3244334"/>
            <a:ext cx="356475" cy="369332"/>
          </a:xfrm>
          <a:prstGeom prst="rect">
            <a:avLst/>
          </a:prstGeom>
          <a:noFill/>
        </p:spPr>
        <p:txBody>
          <a:bodyPr wrap="square" rtlCol="0">
            <a:spAutoFit/>
          </a:bodyPr>
          <a:lstStyle/>
          <a:p>
            <a:r>
              <a:rPr lang="en-US" dirty="0">
                <a:solidFill>
                  <a:srgbClr val="C00000"/>
                </a:solidFill>
              </a:rPr>
              <a:t>A</a:t>
            </a:r>
          </a:p>
        </p:txBody>
      </p:sp>
      <p:sp>
        <p:nvSpPr>
          <p:cNvPr id="12" name="TextBox 11">
            <a:extLst>
              <a:ext uri="{FF2B5EF4-FFF2-40B4-BE49-F238E27FC236}">
                <a16:creationId xmlns:a16="http://schemas.microsoft.com/office/drawing/2014/main" id="{F2975871-E928-F300-EF8E-291424B6CFB3}"/>
              </a:ext>
            </a:extLst>
          </p:cNvPr>
          <p:cNvSpPr txBox="1"/>
          <p:nvPr/>
        </p:nvSpPr>
        <p:spPr>
          <a:xfrm>
            <a:off x="5029200" y="4471037"/>
            <a:ext cx="356475" cy="369332"/>
          </a:xfrm>
          <a:prstGeom prst="rect">
            <a:avLst/>
          </a:prstGeom>
          <a:noFill/>
        </p:spPr>
        <p:txBody>
          <a:bodyPr wrap="square" rtlCol="0">
            <a:spAutoFit/>
          </a:bodyPr>
          <a:lstStyle/>
          <a:p>
            <a:r>
              <a:rPr lang="en-US" dirty="0">
                <a:solidFill>
                  <a:srgbClr val="C00000"/>
                </a:solidFill>
              </a:rPr>
              <a:t>B</a:t>
            </a:r>
          </a:p>
        </p:txBody>
      </p:sp>
      <p:sp>
        <p:nvSpPr>
          <p:cNvPr id="15" name="TextBox 14">
            <a:extLst>
              <a:ext uri="{FF2B5EF4-FFF2-40B4-BE49-F238E27FC236}">
                <a16:creationId xmlns:a16="http://schemas.microsoft.com/office/drawing/2014/main" id="{F8F16189-1E71-4345-A806-37A8C9BF00C1}"/>
              </a:ext>
            </a:extLst>
          </p:cNvPr>
          <p:cNvSpPr txBox="1"/>
          <p:nvPr/>
        </p:nvSpPr>
        <p:spPr>
          <a:xfrm>
            <a:off x="5815725" y="2641133"/>
            <a:ext cx="356475" cy="369332"/>
          </a:xfrm>
          <a:prstGeom prst="rect">
            <a:avLst/>
          </a:prstGeom>
          <a:noFill/>
        </p:spPr>
        <p:txBody>
          <a:bodyPr wrap="square" rtlCol="0">
            <a:spAutoFit/>
          </a:bodyPr>
          <a:lstStyle/>
          <a:p>
            <a:r>
              <a:rPr lang="en-US" dirty="0">
                <a:solidFill>
                  <a:srgbClr val="C00000"/>
                </a:solidFill>
              </a:rPr>
              <a:t>C</a:t>
            </a:r>
          </a:p>
        </p:txBody>
      </p:sp>
      <p:sp>
        <p:nvSpPr>
          <p:cNvPr id="16" name="TextBox 15">
            <a:extLst>
              <a:ext uri="{FF2B5EF4-FFF2-40B4-BE49-F238E27FC236}">
                <a16:creationId xmlns:a16="http://schemas.microsoft.com/office/drawing/2014/main" id="{288DA643-AD3C-13B5-D4F8-9CEC9163587A}"/>
              </a:ext>
            </a:extLst>
          </p:cNvPr>
          <p:cNvSpPr txBox="1"/>
          <p:nvPr/>
        </p:nvSpPr>
        <p:spPr>
          <a:xfrm>
            <a:off x="6730125" y="5105400"/>
            <a:ext cx="356475" cy="369332"/>
          </a:xfrm>
          <a:prstGeom prst="rect">
            <a:avLst/>
          </a:prstGeom>
          <a:noFill/>
        </p:spPr>
        <p:txBody>
          <a:bodyPr wrap="square" rtlCol="0">
            <a:spAutoFit/>
          </a:bodyPr>
          <a:lstStyle/>
          <a:p>
            <a:r>
              <a:rPr lang="en-US" dirty="0">
                <a:solidFill>
                  <a:srgbClr val="C00000"/>
                </a:solidFill>
              </a:rPr>
              <a:t>D</a:t>
            </a:r>
          </a:p>
        </p:txBody>
      </p:sp>
      <p:sp>
        <p:nvSpPr>
          <p:cNvPr id="17" name="TextBox 16">
            <a:extLst>
              <a:ext uri="{FF2B5EF4-FFF2-40B4-BE49-F238E27FC236}">
                <a16:creationId xmlns:a16="http://schemas.microsoft.com/office/drawing/2014/main" id="{CD9B07C4-A52C-4D4D-A62F-C475580FBD92}"/>
              </a:ext>
            </a:extLst>
          </p:cNvPr>
          <p:cNvSpPr txBox="1"/>
          <p:nvPr/>
        </p:nvSpPr>
        <p:spPr>
          <a:xfrm>
            <a:off x="6958723" y="3875853"/>
            <a:ext cx="356475" cy="369332"/>
          </a:xfrm>
          <a:prstGeom prst="rect">
            <a:avLst/>
          </a:prstGeom>
          <a:noFill/>
        </p:spPr>
        <p:txBody>
          <a:bodyPr wrap="square" rtlCol="0">
            <a:spAutoFit/>
          </a:bodyPr>
          <a:lstStyle/>
          <a:p>
            <a:r>
              <a:rPr lang="en-US" dirty="0">
                <a:solidFill>
                  <a:srgbClr val="C00000"/>
                </a:solidFill>
              </a:rPr>
              <a:t>E</a:t>
            </a:r>
          </a:p>
        </p:txBody>
      </p:sp>
    </p:spTree>
    <p:extLst>
      <p:ext uri="{BB962C8B-B14F-4D97-AF65-F5344CB8AC3E}">
        <p14:creationId xmlns:p14="http://schemas.microsoft.com/office/powerpoint/2010/main" val="37860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838200"/>
            <a:ext cx="8229600" cy="563880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What differences?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635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4c</a:t>
            </a:r>
            <a:endParaRPr lang="en-US" altLang="en-US" sz="2400" i="1" dirty="0">
              <a:solidFill>
                <a:schemeClr val="folHlink"/>
              </a:solidFill>
            </a:endParaRPr>
          </a:p>
        </p:txBody>
      </p:sp>
      <p:sp>
        <p:nvSpPr>
          <p:cNvPr id="7" name="Rectangle 6">
            <a:extLst>
              <a:ext uri="{FF2B5EF4-FFF2-40B4-BE49-F238E27FC236}">
                <a16:creationId xmlns:a16="http://schemas.microsoft.com/office/drawing/2014/main" id="{F6D1C490-F380-47F2-B2CF-ED96F090BE59}"/>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
        <p:nvSpPr>
          <p:cNvPr id="9" name="TextBox 8">
            <a:extLst>
              <a:ext uri="{FF2B5EF4-FFF2-40B4-BE49-F238E27FC236}">
                <a16:creationId xmlns:a16="http://schemas.microsoft.com/office/drawing/2014/main" id="{67B24580-49B5-4EA9-8E99-6E7AC6CDD115}"/>
              </a:ext>
            </a:extLst>
          </p:cNvPr>
          <p:cNvSpPr txBox="1"/>
          <p:nvPr/>
        </p:nvSpPr>
        <p:spPr>
          <a:xfrm>
            <a:off x="6712712" y="1987492"/>
            <a:ext cx="1999488" cy="923330"/>
          </a:xfrm>
          <a:prstGeom prst="rect">
            <a:avLst/>
          </a:prstGeom>
          <a:solidFill>
            <a:schemeClr val="accent1"/>
          </a:solidFill>
        </p:spPr>
        <p:txBody>
          <a:bodyPr wrap="square">
            <a:spAutoFit/>
          </a:bodyPr>
          <a:lstStyle/>
          <a:p>
            <a:pPr algn="ctr"/>
            <a:r>
              <a:rPr lang="en-US" dirty="0"/>
              <a:t>B is different from all others</a:t>
            </a:r>
          </a:p>
          <a:p>
            <a:pPr algn="ctr"/>
            <a:r>
              <a:rPr lang="en-US" dirty="0"/>
              <a:t>(no overlaps)</a:t>
            </a:r>
          </a:p>
        </p:txBody>
      </p:sp>
      <p:sp>
        <p:nvSpPr>
          <p:cNvPr id="2" name="TextBox 1">
            <a:extLst>
              <a:ext uri="{FF2B5EF4-FFF2-40B4-BE49-F238E27FC236}">
                <a16:creationId xmlns:a16="http://schemas.microsoft.com/office/drawing/2014/main" id="{9B6C3E48-5264-FA39-2BF3-096C06B62C0E}"/>
              </a:ext>
            </a:extLst>
          </p:cNvPr>
          <p:cNvSpPr txBox="1"/>
          <p:nvPr/>
        </p:nvSpPr>
        <p:spPr>
          <a:xfrm rot="19051985">
            <a:off x="4952808" y="3511599"/>
            <a:ext cx="1350177" cy="369332"/>
          </a:xfrm>
          <a:prstGeom prst="rect">
            <a:avLst/>
          </a:prstGeom>
          <a:noFill/>
        </p:spPr>
        <p:txBody>
          <a:bodyPr wrap="square">
            <a:spAutoFit/>
          </a:bodyPr>
          <a:lstStyle/>
          <a:p>
            <a:r>
              <a:rPr lang="en-US" dirty="0"/>
              <a:t>Different</a:t>
            </a:r>
          </a:p>
        </p:txBody>
      </p:sp>
      <p:sp>
        <p:nvSpPr>
          <p:cNvPr id="11" name="TextBox 10">
            <a:extLst>
              <a:ext uri="{FF2B5EF4-FFF2-40B4-BE49-F238E27FC236}">
                <a16:creationId xmlns:a16="http://schemas.microsoft.com/office/drawing/2014/main" id="{D325EF4C-939B-B54E-4A71-769AD49A20A9}"/>
              </a:ext>
            </a:extLst>
          </p:cNvPr>
          <p:cNvSpPr txBox="1"/>
          <p:nvPr/>
        </p:nvSpPr>
        <p:spPr>
          <a:xfrm>
            <a:off x="3142297" y="3244334"/>
            <a:ext cx="356475" cy="369332"/>
          </a:xfrm>
          <a:prstGeom prst="rect">
            <a:avLst/>
          </a:prstGeom>
          <a:noFill/>
        </p:spPr>
        <p:txBody>
          <a:bodyPr wrap="square" rtlCol="0">
            <a:spAutoFit/>
          </a:bodyPr>
          <a:lstStyle/>
          <a:p>
            <a:r>
              <a:rPr lang="en-US" dirty="0">
                <a:solidFill>
                  <a:srgbClr val="C00000"/>
                </a:solidFill>
              </a:rPr>
              <a:t>A</a:t>
            </a:r>
          </a:p>
        </p:txBody>
      </p:sp>
      <p:sp>
        <p:nvSpPr>
          <p:cNvPr id="12" name="TextBox 11">
            <a:extLst>
              <a:ext uri="{FF2B5EF4-FFF2-40B4-BE49-F238E27FC236}">
                <a16:creationId xmlns:a16="http://schemas.microsoft.com/office/drawing/2014/main" id="{F2975871-E928-F300-EF8E-291424B6CFB3}"/>
              </a:ext>
            </a:extLst>
          </p:cNvPr>
          <p:cNvSpPr txBox="1"/>
          <p:nvPr/>
        </p:nvSpPr>
        <p:spPr>
          <a:xfrm>
            <a:off x="5029200" y="4471037"/>
            <a:ext cx="356475" cy="369332"/>
          </a:xfrm>
          <a:prstGeom prst="rect">
            <a:avLst/>
          </a:prstGeom>
          <a:noFill/>
        </p:spPr>
        <p:txBody>
          <a:bodyPr wrap="square" rtlCol="0">
            <a:spAutoFit/>
          </a:bodyPr>
          <a:lstStyle/>
          <a:p>
            <a:r>
              <a:rPr lang="en-US" dirty="0">
                <a:solidFill>
                  <a:srgbClr val="C00000"/>
                </a:solidFill>
              </a:rPr>
              <a:t>B</a:t>
            </a:r>
          </a:p>
        </p:txBody>
      </p:sp>
      <p:sp>
        <p:nvSpPr>
          <p:cNvPr id="15" name="TextBox 14">
            <a:extLst>
              <a:ext uri="{FF2B5EF4-FFF2-40B4-BE49-F238E27FC236}">
                <a16:creationId xmlns:a16="http://schemas.microsoft.com/office/drawing/2014/main" id="{F8F16189-1E71-4345-A806-37A8C9BF00C1}"/>
              </a:ext>
            </a:extLst>
          </p:cNvPr>
          <p:cNvSpPr txBox="1"/>
          <p:nvPr/>
        </p:nvSpPr>
        <p:spPr>
          <a:xfrm>
            <a:off x="5815725" y="2641133"/>
            <a:ext cx="356475" cy="369332"/>
          </a:xfrm>
          <a:prstGeom prst="rect">
            <a:avLst/>
          </a:prstGeom>
          <a:noFill/>
        </p:spPr>
        <p:txBody>
          <a:bodyPr wrap="square" rtlCol="0">
            <a:spAutoFit/>
          </a:bodyPr>
          <a:lstStyle/>
          <a:p>
            <a:r>
              <a:rPr lang="en-US" dirty="0">
                <a:solidFill>
                  <a:srgbClr val="C00000"/>
                </a:solidFill>
              </a:rPr>
              <a:t>C</a:t>
            </a:r>
          </a:p>
        </p:txBody>
      </p:sp>
      <p:sp>
        <p:nvSpPr>
          <p:cNvPr id="16" name="TextBox 15">
            <a:extLst>
              <a:ext uri="{FF2B5EF4-FFF2-40B4-BE49-F238E27FC236}">
                <a16:creationId xmlns:a16="http://schemas.microsoft.com/office/drawing/2014/main" id="{288DA643-AD3C-13B5-D4F8-9CEC9163587A}"/>
              </a:ext>
            </a:extLst>
          </p:cNvPr>
          <p:cNvSpPr txBox="1"/>
          <p:nvPr/>
        </p:nvSpPr>
        <p:spPr>
          <a:xfrm>
            <a:off x="6730125" y="5105400"/>
            <a:ext cx="356475" cy="369332"/>
          </a:xfrm>
          <a:prstGeom prst="rect">
            <a:avLst/>
          </a:prstGeom>
          <a:noFill/>
        </p:spPr>
        <p:txBody>
          <a:bodyPr wrap="square" rtlCol="0">
            <a:spAutoFit/>
          </a:bodyPr>
          <a:lstStyle/>
          <a:p>
            <a:r>
              <a:rPr lang="en-US" dirty="0">
                <a:solidFill>
                  <a:srgbClr val="C00000"/>
                </a:solidFill>
              </a:rPr>
              <a:t>D</a:t>
            </a:r>
          </a:p>
        </p:txBody>
      </p:sp>
      <p:sp>
        <p:nvSpPr>
          <p:cNvPr id="17" name="TextBox 16">
            <a:extLst>
              <a:ext uri="{FF2B5EF4-FFF2-40B4-BE49-F238E27FC236}">
                <a16:creationId xmlns:a16="http://schemas.microsoft.com/office/drawing/2014/main" id="{CD9B07C4-A52C-4D4D-A62F-C475580FBD92}"/>
              </a:ext>
            </a:extLst>
          </p:cNvPr>
          <p:cNvSpPr txBox="1"/>
          <p:nvPr/>
        </p:nvSpPr>
        <p:spPr>
          <a:xfrm>
            <a:off x="6958723" y="3875853"/>
            <a:ext cx="356475" cy="369332"/>
          </a:xfrm>
          <a:prstGeom prst="rect">
            <a:avLst/>
          </a:prstGeom>
          <a:noFill/>
        </p:spPr>
        <p:txBody>
          <a:bodyPr wrap="square" rtlCol="0">
            <a:spAutoFit/>
          </a:bodyPr>
          <a:lstStyle/>
          <a:p>
            <a:r>
              <a:rPr lang="en-US" dirty="0">
                <a:solidFill>
                  <a:srgbClr val="C00000"/>
                </a:solidFill>
              </a:rPr>
              <a:t>E</a:t>
            </a:r>
          </a:p>
        </p:txBody>
      </p:sp>
      <p:sp>
        <p:nvSpPr>
          <p:cNvPr id="18" name="TextBox 17">
            <a:extLst>
              <a:ext uri="{FF2B5EF4-FFF2-40B4-BE49-F238E27FC236}">
                <a16:creationId xmlns:a16="http://schemas.microsoft.com/office/drawing/2014/main" id="{37BFF620-D970-B02B-C993-FA4792CAB4AB}"/>
              </a:ext>
            </a:extLst>
          </p:cNvPr>
          <p:cNvSpPr txBox="1"/>
          <p:nvPr/>
        </p:nvSpPr>
        <p:spPr>
          <a:xfrm rot="19460534">
            <a:off x="5793670" y="4308774"/>
            <a:ext cx="1383618" cy="369332"/>
          </a:xfrm>
          <a:prstGeom prst="rect">
            <a:avLst/>
          </a:prstGeom>
          <a:noFill/>
        </p:spPr>
        <p:txBody>
          <a:bodyPr wrap="square">
            <a:spAutoFit/>
          </a:bodyPr>
          <a:lstStyle/>
          <a:p>
            <a:r>
              <a:rPr lang="en-US" dirty="0"/>
              <a:t>Different</a:t>
            </a:r>
          </a:p>
        </p:txBody>
      </p:sp>
      <p:sp>
        <p:nvSpPr>
          <p:cNvPr id="19" name="TextBox 18">
            <a:extLst>
              <a:ext uri="{FF2B5EF4-FFF2-40B4-BE49-F238E27FC236}">
                <a16:creationId xmlns:a16="http://schemas.microsoft.com/office/drawing/2014/main" id="{37263F7E-5A26-7E5C-86E9-7623EC6A6A3F}"/>
              </a:ext>
            </a:extLst>
          </p:cNvPr>
          <p:cNvSpPr txBox="1"/>
          <p:nvPr/>
        </p:nvSpPr>
        <p:spPr>
          <a:xfrm rot="1571120">
            <a:off x="5179887" y="5018528"/>
            <a:ext cx="1383618" cy="369332"/>
          </a:xfrm>
          <a:prstGeom prst="rect">
            <a:avLst/>
          </a:prstGeom>
          <a:noFill/>
        </p:spPr>
        <p:txBody>
          <a:bodyPr wrap="square">
            <a:spAutoFit/>
          </a:bodyPr>
          <a:lstStyle/>
          <a:p>
            <a:r>
              <a:rPr lang="en-US" dirty="0"/>
              <a:t>Different</a:t>
            </a:r>
          </a:p>
        </p:txBody>
      </p:sp>
      <p:sp>
        <p:nvSpPr>
          <p:cNvPr id="3" name="TextBox 2">
            <a:extLst>
              <a:ext uri="{FF2B5EF4-FFF2-40B4-BE49-F238E27FC236}">
                <a16:creationId xmlns:a16="http://schemas.microsoft.com/office/drawing/2014/main" id="{6B034375-51D3-6719-A010-A38FDA0A4C20}"/>
              </a:ext>
            </a:extLst>
          </p:cNvPr>
          <p:cNvSpPr txBox="1"/>
          <p:nvPr/>
        </p:nvSpPr>
        <p:spPr>
          <a:xfrm rot="2135777">
            <a:off x="3529603" y="3994397"/>
            <a:ext cx="1383618" cy="369332"/>
          </a:xfrm>
          <a:prstGeom prst="rect">
            <a:avLst/>
          </a:prstGeom>
          <a:noFill/>
        </p:spPr>
        <p:txBody>
          <a:bodyPr wrap="square">
            <a:spAutoFit/>
          </a:bodyPr>
          <a:lstStyle/>
          <a:p>
            <a:r>
              <a:rPr lang="en-US" dirty="0"/>
              <a:t>Different</a:t>
            </a:r>
          </a:p>
        </p:txBody>
      </p:sp>
    </p:spTree>
    <p:extLst>
      <p:ext uri="{BB962C8B-B14F-4D97-AF65-F5344CB8AC3E}">
        <p14:creationId xmlns:p14="http://schemas.microsoft.com/office/powerpoint/2010/main" val="2452915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838200"/>
            <a:ext cx="8229600" cy="563880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What differences?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635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4c</a:t>
            </a:r>
            <a:endParaRPr lang="en-US" altLang="en-US" sz="2400" i="1" dirty="0">
              <a:solidFill>
                <a:schemeClr val="folHlink"/>
              </a:solidFill>
            </a:endParaRPr>
          </a:p>
        </p:txBody>
      </p:sp>
      <p:sp>
        <p:nvSpPr>
          <p:cNvPr id="7" name="Rectangle 6">
            <a:extLst>
              <a:ext uri="{FF2B5EF4-FFF2-40B4-BE49-F238E27FC236}">
                <a16:creationId xmlns:a16="http://schemas.microsoft.com/office/drawing/2014/main" id="{F6D1C490-F380-47F2-B2CF-ED96F090BE59}"/>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
        <p:nvSpPr>
          <p:cNvPr id="2" name="TextBox 1">
            <a:extLst>
              <a:ext uri="{FF2B5EF4-FFF2-40B4-BE49-F238E27FC236}">
                <a16:creationId xmlns:a16="http://schemas.microsoft.com/office/drawing/2014/main" id="{9B6C3E48-5264-FA39-2BF3-096C06B62C0E}"/>
              </a:ext>
            </a:extLst>
          </p:cNvPr>
          <p:cNvSpPr txBox="1"/>
          <p:nvPr/>
        </p:nvSpPr>
        <p:spPr>
          <a:xfrm rot="19051985">
            <a:off x="4727520" y="3391466"/>
            <a:ext cx="1694688" cy="369332"/>
          </a:xfrm>
          <a:prstGeom prst="rect">
            <a:avLst/>
          </a:prstGeom>
          <a:noFill/>
        </p:spPr>
        <p:txBody>
          <a:bodyPr wrap="square">
            <a:spAutoFit/>
          </a:bodyPr>
          <a:lstStyle/>
          <a:p>
            <a:r>
              <a:rPr lang="en-US" dirty="0"/>
              <a:t>Different</a:t>
            </a:r>
          </a:p>
        </p:txBody>
      </p:sp>
      <p:cxnSp>
        <p:nvCxnSpPr>
          <p:cNvPr id="4" name="Straight Connector 3">
            <a:extLst>
              <a:ext uri="{FF2B5EF4-FFF2-40B4-BE49-F238E27FC236}">
                <a16:creationId xmlns:a16="http://schemas.microsoft.com/office/drawing/2014/main" id="{58C4D816-013F-02B4-6E5D-660B180046BB}"/>
              </a:ext>
            </a:extLst>
          </p:cNvPr>
          <p:cNvCxnSpPr/>
          <p:nvPr/>
        </p:nvCxnSpPr>
        <p:spPr>
          <a:xfrm>
            <a:off x="6130413" y="2057400"/>
            <a:ext cx="0" cy="4267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D95729-102F-8CF9-A276-C38A6223A8BF}"/>
              </a:ext>
            </a:extLst>
          </p:cNvPr>
          <p:cNvSpPr txBox="1"/>
          <p:nvPr/>
        </p:nvSpPr>
        <p:spPr>
          <a:xfrm rot="16200000">
            <a:off x="5397003" y="3629343"/>
            <a:ext cx="1886774" cy="369332"/>
          </a:xfrm>
          <a:prstGeom prst="rect">
            <a:avLst/>
          </a:prstGeom>
          <a:noFill/>
        </p:spPr>
        <p:txBody>
          <a:bodyPr wrap="square">
            <a:spAutoFit/>
          </a:bodyPr>
          <a:lstStyle/>
          <a:p>
            <a:r>
              <a:rPr lang="en-US" dirty="0"/>
              <a:t>Different</a:t>
            </a:r>
          </a:p>
        </p:txBody>
      </p:sp>
      <p:sp>
        <p:nvSpPr>
          <p:cNvPr id="11" name="TextBox 10">
            <a:extLst>
              <a:ext uri="{FF2B5EF4-FFF2-40B4-BE49-F238E27FC236}">
                <a16:creationId xmlns:a16="http://schemas.microsoft.com/office/drawing/2014/main" id="{D325EF4C-939B-B54E-4A71-769AD49A20A9}"/>
              </a:ext>
            </a:extLst>
          </p:cNvPr>
          <p:cNvSpPr txBox="1"/>
          <p:nvPr/>
        </p:nvSpPr>
        <p:spPr>
          <a:xfrm>
            <a:off x="3142297" y="3244334"/>
            <a:ext cx="356475" cy="369332"/>
          </a:xfrm>
          <a:prstGeom prst="rect">
            <a:avLst/>
          </a:prstGeom>
          <a:noFill/>
        </p:spPr>
        <p:txBody>
          <a:bodyPr wrap="square" rtlCol="0">
            <a:spAutoFit/>
          </a:bodyPr>
          <a:lstStyle/>
          <a:p>
            <a:r>
              <a:rPr lang="en-US" dirty="0">
                <a:solidFill>
                  <a:srgbClr val="C00000"/>
                </a:solidFill>
              </a:rPr>
              <a:t>A</a:t>
            </a:r>
          </a:p>
        </p:txBody>
      </p:sp>
      <p:sp>
        <p:nvSpPr>
          <p:cNvPr id="12" name="TextBox 11">
            <a:extLst>
              <a:ext uri="{FF2B5EF4-FFF2-40B4-BE49-F238E27FC236}">
                <a16:creationId xmlns:a16="http://schemas.microsoft.com/office/drawing/2014/main" id="{F2975871-E928-F300-EF8E-291424B6CFB3}"/>
              </a:ext>
            </a:extLst>
          </p:cNvPr>
          <p:cNvSpPr txBox="1"/>
          <p:nvPr/>
        </p:nvSpPr>
        <p:spPr>
          <a:xfrm>
            <a:off x="5029200" y="4471037"/>
            <a:ext cx="356475" cy="369332"/>
          </a:xfrm>
          <a:prstGeom prst="rect">
            <a:avLst/>
          </a:prstGeom>
          <a:noFill/>
        </p:spPr>
        <p:txBody>
          <a:bodyPr wrap="square" rtlCol="0">
            <a:spAutoFit/>
          </a:bodyPr>
          <a:lstStyle/>
          <a:p>
            <a:r>
              <a:rPr lang="en-US" dirty="0">
                <a:solidFill>
                  <a:srgbClr val="C00000"/>
                </a:solidFill>
              </a:rPr>
              <a:t>B</a:t>
            </a:r>
          </a:p>
        </p:txBody>
      </p:sp>
      <p:sp>
        <p:nvSpPr>
          <p:cNvPr id="15" name="TextBox 14">
            <a:extLst>
              <a:ext uri="{FF2B5EF4-FFF2-40B4-BE49-F238E27FC236}">
                <a16:creationId xmlns:a16="http://schemas.microsoft.com/office/drawing/2014/main" id="{F8F16189-1E71-4345-A806-37A8C9BF00C1}"/>
              </a:ext>
            </a:extLst>
          </p:cNvPr>
          <p:cNvSpPr txBox="1"/>
          <p:nvPr/>
        </p:nvSpPr>
        <p:spPr>
          <a:xfrm>
            <a:off x="5815725" y="2641133"/>
            <a:ext cx="356475" cy="369332"/>
          </a:xfrm>
          <a:prstGeom prst="rect">
            <a:avLst/>
          </a:prstGeom>
          <a:noFill/>
        </p:spPr>
        <p:txBody>
          <a:bodyPr wrap="square" rtlCol="0">
            <a:spAutoFit/>
          </a:bodyPr>
          <a:lstStyle/>
          <a:p>
            <a:r>
              <a:rPr lang="en-US" dirty="0">
                <a:solidFill>
                  <a:srgbClr val="C00000"/>
                </a:solidFill>
              </a:rPr>
              <a:t>C</a:t>
            </a:r>
          </a:p>
        </p:txBody>
      </p:sp>
      <p:sp>
        <p:nvSpPr>
          <p:cNvPr id="16" name="TextBox 15">
            <a:extLst>
              <a:ext uri="{FF2B5EF4-FFF2-40B4-BE49-F238E27FC236}">
                <a16:creationId xmlns:a16="http://schemas.microsoft.com/office/drawing/2014/main" id="{288DA643-AD3C-13B5-D4F8-9CEC9163587A}"/>
              </a:ext>
            </a:extLst>
          </p:cNvPr>
          <p:cNvSpPr txBox="1"/>
          <p:nvPr/>
        </p:nvSpPr>
        <p:spPr>
          <a:xfrm>
            <a:off x="6730125" y="5105400"/>
            <a:ext cx="356475" cy="369332"/>
          </a:xfrm>
          <a:prstGeom prst="rect">
            <a:avLst/>
          </a:prstGeom>
          <a:noFill/>
        </p:spPr>
        <p:txBody>
          <a:bodyPr wrap="square" rtlCol="0">
            <a:spAutoFit/>
          </a:bodyPr>
          <a:lstStyle/>
          <a:p>
            <a:r>
              <a:rPr lang="en-US" dirty="0">
                <a:solidFill>
                  <a:srgbClr val="C00000"/>
                </a:solidFill>
              </a:rPr>
              <a:t>D</a:t>
            </a:r>
          </a:p>
        </p:txBody>
      </p:sp>
      <p:sp>
        <p:nvSpPr>
          <p:cNvPr id="17" name="TextBox 16">
            <a:extLst>
              <a:ext uri="{FF2B5EF4-FFF2-40B4-BE49-F238E27FC236}">
                <a16:creationId xmlns:a16="http://schemas.microsoft.com/office/drawing/2014/main" id="{CD9B07C4-A52C-4D4D-A62F-C475580FBD92}"/>
              </a:ext>
            </a:extLst>
          </p:cNvPr>
          <p:cNvSpPr txBox="1"/>
          <p:nvPr/>
        </p:nvSpPr>
        <p:spPr>
          <a:xfrm>
            <a:off x="6958723" y="3875853"/>
            <a:ext cx="356475" cy="369332"/>
          </a:xfrm>
          <a:prstGeom prst="rect">
            <a:avLst/>
          </a:prstGeom>
          <a:noFill/>
        </p:spPr>
        <p:txBody>
          <a:bodyPr wrap="square" rtlCol="0">
            <a:spAutoFit/>
          </a:bodyPr>
          <a:lstStyle/>
          <a:p>
            <a:r>
              <a:rPr lang="en-US" dirty="0">
                <a:solidFill>
                  <a:srgbClr val="C00000"/>
                </a:solidFill>
              </a:rPr>
              <a:t>E</a:t>
            </a:r>
          </a:p>
        </p:txBody>
      </p:sp>
      <p:sp>
        <p:nvSpPr>
          <p:cNvPr id="18" name="TextBox 17">
            <a:extLst>
              <a:ext uri="{FF2B5EF4-FFF2-40B4-BE49-F238E27FC236}">
                <a16:creationId xmlns:a16="http://schemas.microsoft.com/office/drawing/2014/main" id="{37BFF620-D970-B02B-C993-FA4792CAB4AB}"/>
              </a:ext>
            </a:extLst>
          </p:cNvPr>
          <p:cNvSpPr txBox="1"/>
          <p:nvPr/>
        </p:nvSpPr>
        <p:spPr>
          <a:xfrm rot="2660558">
            <a:off x="6296111" y="3178931"/>
            <a:ext cx="1383618" cy="369332"/>
          </a:xfrm>
          <a:prstGeom prst="rect">
            <a:avLst/>
          </a:prstGeom>
          <a:noFill/>
        </p:spPr>
        <p:txBody>
          <a:bodyPr wrap="square">
            <a:spAutoFit/>
          </a:bodyPr>
          <a:lstStyle/>
          <a:p>
            <a:r>
              <a:rPr lang="en-US" dirty="0"/>
              <a:t>Different</a:t>
            </a:r>
          </a:p>
        </p:txBody>
      </p:sp>
      <p:sp>
        <p:nvSpPr>
          <p:cNvPr id="3" name="TextBox 2">
            <a:extLst>
              <a:ext uri="{FF2B5EF4-FFF2-40B4-BE49-F238E27FC236}">
                <a16:creationId xmlns:a16="http://schemas.microsoft.com/office/drawing/2014/main" id="{C201963D-CA2A-7490-8C86-A8112A7BB277}"/>
              </a:ext>
            </a:extLst>
          </p:cNvPr>
          <p:cNvSpPr txBox="1"/>
          <p:nvPr/>
        </p:nvSpPr>
        <p:spPr>
          <a:xfrm rot="19748262">
            <a:off x="3894640" y="3005011"/>
            <a:ext cx="1383618" cy="369332"/>
          </a:xfrm>
          <a:prstGeom prst="rect">
            <a:avLst/>
          </a:prstGeom>
          <a:noFill/>
        </p:spPr>
        <p:txBody>
          <a:bodyPr wrap="square">
            <a:spAutoFit/>
          </a:bodyPr>
          <a:lstStyle/>
          <a:p>
            <a:r>
              <a:rPr lang="en-US" dirty="0"/>
              <a:t>Different</a:t>
            </a:r>
          </a:p>
        </p:txBody>
      </p:sp>
      <p:sp>
        <p:nvSpPr>
          <p:cNvPr id="13" name="TextBox 12">
            <a:extLst>
              <a:ext uri="{FF2B5EF4-FFF2-40B4-BE49-F238E27FC236}">
                <a16:creationId xmlns:a16="http://schemas.microsoft.com/office/drawing/2014/main" id="{EB3AA5F2-66A2-0C7B-9F57-53F7CDD3C99A}"/>
              </a:ext>
            </a:extLst>
          </p:cNvPr>
          <p:cNvSpPr txBox="1"/>
          <p:nvPr/>
        </p:nvSpPr>
        <p:spPr>
          <a:xfrm>
            <a:off x="2212324" y="4060519"/>
            <a:ext cx="1999488" cy="1477328"/>
          </a:xfrm>
          <a:prstGeom prst="rect">
            <a:avLst/>
          </a:prstGeom>
          <a:solidFill>
            <a:schemeClr val="accent1"/>
          </a:solidFill>
        </p:spPr>
        <p:txBody>
          <a:bodyPr wrap="square">
            <a:spAutoFit/>
          </a:bodyPr>
          <a:lstStyle/>
          <a:p>
            <a:pPr algn="ctr"/>
            <a:r>
              <a:rPr lang="en-US" dirty="0"/>
              <a:t>C is different from A, and E but not different from </a:t>
            </a:r>
          </a:p>
          <a:p>
            <a:pPr algn="ctr"/>
            <a:r>
              <a:rPr lang="en-US" dirty="0"/>
              <a:t>C and D</a:t>
            </a:r>
          </a:p>
        </p:txBody>
      </p:sp>
    </p:spTree>
    <p:extLst>
      <p:ext uri="{BB962C8B-B14F-4D97-AF65-F5344CB8AC3E}">
        <p14:creationId xmlns:p14="http://schemas.microsoft.com/office/powerpoint/2010/main" val="3757630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838200"/>
            <a:ext cx="8229600" cy="563880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What differences?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635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4c</a:t>
            </a:r>
            <a:endParaRPr lang="en-US" altLang="en-US" sz="2400" i="1" dirty="0">
              <a:solidFill>
                <a:schemeClr val="folHlink"/>
              </a:solidFill>
            </a:endParaRPr>
          </a:p>
        </p:txBody>
      </p:sp>
      <p:sp>
        <p:nvSpPr>
          <p:cNvPr id="7" name="Rectangle 6">
            <a:extLst>
              <a:ext uri="{FF2B5EF4-FFF2-40B4-BE49-F238E27FC236}">
                <a16:creationId xmlns:a16="http://schemas.microsoft.com/office/drawing/2014/main" id="{F6D1C490-F380-47F2-B2CF-ED96F090BE59}"/>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
        <p:nvSpPr>
          <p:cNvPr id="8" name="TextBox 7">
            <a:extLst>
              <a:ext uri="{FF2B5EF4-FFF2-40B4-BE49-F238E27FC236}">
                <a16:creationId xmlns:a16="http://schemas.microsoft.com/office/drawing/2014/main" id="{FA57B9F6-590B-43B6-9FC7-F4F267521CFC}"/>
              </a:ext>
            </a:extLst>
          </p:cNvPr>
          <p:cNvSpPr txBox="1"/>
          <p:nvPr/>
        </p:nvSpPr>
        <p:spPr>
          <a:xfrm rot="19051985">
            <a:off x="6150793" y="4441015"/>
            <a:ext cx="1694688" cy="369332"/>
          </a:xfrm>
          <a:prstGeom prst="rect">
            <a:avLst/>
          </a:prstGeom>
          <a:noFill/>
        </p:spPr>
        <p:txBody>
          <a:bodyPr wrap="square">
            <a:spAutoFit/>
          </a:bodyPr>
          <a:lstStyle/>
          <a:p>
            <a:r>
              <a:rPr lang="en-US"/>
              <a:t>Not different</a:t>
            </a:r>
            <a:endParaRPr lang="en-US" dirty="0"/>
          </a:p>
        </p:txBody>
      </p:sp>
      <p:sp>
        <p:nvSpPr>
          <p:cNvPr id="9" name="TextBox 8">
            <a:extLst>
              <a:ext uri="{FF2B5EF4-FFF2-40B4-BE49-F238E27FC236}">
                <a16:creationId xmlns:a16="http://schemas.microsoft.com/office/drawing/2014/main" id="{67B24580-49B5-4EA9-8E99-6E7AC6CDD115}"/>
              </a:ext>
            </a:extLst>
          </p:cNvPr>
          <p:cNvSpPr txBox="1"/>
          <p:nvPr/>
        </p:nvSpPr>
        <p:spPr>
          <a:xfrm rot="2715476">
            <a:off x="3033419" y="4730787"/>
            <a:ext cx="1368463" cy="369332"/>
          </a:xfrm>
          <a:prstGeom prst="rect">
            <a:avLst/>
          </a:prstGeom>
          <a:noFill/>
        </p:spPr>
        <p:txBody>
          <a:bodyPr wrap="square">
            <a:spAutoFit/>
          </a:bodyPr>
          <a:lstStyle/>
          <a:p>
            <a:pPr algn="ctr"/>
            <a:r>
              <a:rPr lang="en-US" dirty="0"/>
              <a:t>Different</a:t>
            </a:r>
          </a:p>
        </p:txBody>
      </p:sp>
      <p:cxnSp>
        <p:nvCxnSpPr>
          <p:cNvPr id="4" name="Straight Connector 3">
            <a:extLst>
              <a:ext uri="{FF2B5EF4-FFF2-40B4-BE49-F238E27FC236}">
                <a16:creationId xmlns:a16="http://schemas.microsoft.com/office/drawing/2014/main" id="{58C4D816-013F-02B4-6E5D-660B180046BB}"/>
              </a:ext>
            </a:extLst>
          </p:cNvPr>
          <p:cNvCxnSpPr/>
          <p:nvPr/>
        </p:nvCxnSpPr>
        <p:spPr>
          <a:xfrm>
            <a:off x="6135329" y="2169488"/>
            <a:ext cx="0" cy="426720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D95729-102F-8CF9-A276-C38A6223A8BF}"/>
              </a:ext>
            </a:extLst>
          </p:cNvPr>
          <p:cNvSpPr txBox="1"/>
          <p:nvPr/>
        </p:nvSpPr>
        <p:spPr>
          <a:xfrm rot="16200000">
            <a:off x="5425147" y="3349522"/>
            <a:ext cx="1886774" cy="369332"/>
          </a:xfrm>
          <a:prstGeom prst="rect">
            <a:avLst/>
          </a:prstGeom>
          <a:noFill/>
        </p:spPr>
        <p:txBody>
          <a:bodyPr wrap="square">
            <a:spAutoFit/>
          </a:bodyPr>
          <a:lstStyle/>
          <a:p>
            <a:r>
              <a:rPr lang="en-US" dirty="0"/>
              <a:t>Different</a:t>
            </a:r>
          </a:p>
        </p:txBody>
      </p:sp>
      <p:sp>
        <p:nvSpPr>
          <p:cNvPr id="11" name="TextBox 10">
            <a:extLst>
              <a:ext uri="{FF2B5EF4-FFF2-40B4-BE49-F238E27FC236}">
                <a16:creationId xmlns:a16="http://schemas.microsoft.com/office/drawing/2014/main" id="{D325EF4C-939B-B54E-4A71-769AD49A20A9}"/>
              </a:ext>
            </a:extLst>
          </p:cNvPr>
          <p:cNvSpPr txBox="1"/>
          <p:nvPr/>
        </p:nvSpPr>
        <p:spPr>
          <a:xfrm>
            <a:off x="3142297" y="3244334"/>
            <a:ext cx="356475" cy="369332"/>
          </a:xfrm>
          <a:prstGeom prst="rect">
            <a:avLst/>
          </a:prstGeom>
          <a:noFill/>
        </p:spPr>
        <p:txBody>
          <a:bodyPr wrap="square" rtlCol="0">
            <a:spAutoFit/>
          </a:bodyPr>
          <a:lstStyle/>
          <a:p>
            <a:r>
              <a:rPr lang="en-US" dirty="0">
                <a:solidFill>
                  <a:srgbClr val="C00000"/>
                </a:solidFill>
              </a:rPr>
              <a:t>A</a:t>
            </a:r>
          </a:p>
        </p:txBody>
      </p:sp>
      <p:sp>
        <p:nvSpPr>
          <p:cNvPr id="12" name="TextBox 11">
            <a:extLst>
              <a:ext uri="{FF2B5EF4-FFF2-40B4-BE49-F238E27FC236}">
                <a16:creationId xmlns:a16="http://schemas.microsoft.com/office/drawing/2014/main" id="{F2975871-E928-F300-EF8E-291424B6CFB3}"/>
              </a:ext>
            </a:extLst>
          </p:cNvPr>
          <p:cNvSpPr txBox="1"/>
          <p:nvPr/>
        </p:nvSpPr>
        <p:spPr>
          <a:xfrm>
            <a:off x="5029200" y="4471037"/>
            <a:ext cx="356475" cy="369332"/>
          </a:xfrm>
          <a:prstGeom prst="rect">
            <a:avLst/>
          </a:prstGeom>
          <a:noFill/>
        </p:spPr>
        <p:txBody>
          <a:bodyPr wrap="square" rtlCol="0">
            <a:spAutoFit/>
          </a:bodyPr>
          <a:lstStyle/>
          <a:p>
            <a:r>
              <a:rPr lang="en-US" dirty="0">
                <a:solidFill>
                  <a:srgbClr val="C00000"/>
                </a:solidFill>
              </a:rPr>
              <a:t>B</a:t>
            </a:r>
          </a:p>
        </p:txBody>
      </p:sp>
      <p:sp>
        <p:nvSpPr>
          <p:cNvPr id="15" name="TextBox 14">
            <a:extLst>
              <a:ext uri="{FF2B5EF4-FFF2-40B4-BE49-F238E27FC236}">
                <a16:creationId xmlns:a16="http://schemas.microsoft.com/office/drawing/2014/main" id="{F8F16189-1E71-4345-A806-37A8C9BF00C1}"/>
              </a:ext>
            </a:extLst>
          </p:cNvPr>
          <p:cNvSpPr txBox="1"/>
          <p:nvPr/>
        </p:nvSpPr>
        <p:spPr>
          <a:xfrm>
            <a:off x="5815725" y="2641133"/>
            <a:ext cx="356475" cy="369332"/>
          </a:xfrm>
          <a:prstGeom prst="rect">
            <a:avLst/>
          </a:prstGeom>
          <a:noFill/>
        </p:spPr>
        <p:txBody>
          <a:bodyPr wrap="square" rtlCol="0">
            <a:spAutoFit/>
          </a:bodyPr>
          <a:lstStyle/>
          <a:p>
            <a:r>
              <a:rPr lang="en-US" dirty="0">
                <a:solidFill>
                  <a:srgbClr val="C00000"/>
                </a:solidFill>
              </a:rPr>
              <a:t>C</a:t>
            </a:r>
          </a:p>
        </p:txBody>
      </p:sp>
      <p:sp>
        <p:nvSpPr>
          <p:cNvPr id="16" name="TextBox 15">
            <a:extLst>
              <a:ext uri="{FF2B5EF4-FFF2-40B4-BE49-F238E27FC236}">
                <a16:creationId xmlns:a16="http://schemas.microsoft.com/office/drawing/2014/main" id="{288DA643-AD3C-13B5-D4F8-9CEC9163587A}"/>
              </a:ext>
            </a:extLst>
          </p:cNvPr>
          <p:cNvSpPr txBox="1"/>
          <p:nvPr/>
        </p:nvSpPr>
        <p:spPr>
          <a:xfrm>
            <a:off x="6730125" y="5105400"/>
            <a:ext cx="356475" cy="369332"/>
          </a:xfrm>
          <a:prstGeom prst="rect">
            <a:avLst/>
          </a:prstGeom>
          <a:noFill/>
        </p:spPr>
        <p:txBody>
          <a:bodyPr wrap="square" rtlCol="0">
            <a:spAutoFit/>
          </a:bodyPr>
          <a:lstStyle/>
          <a:p>
            <a:r>
              <a:rPr lang="en-US" dirty="0">
                <a:solidFill>
                  <a:srgbClr val="C00000"/>
                </a:solidFill>
              </a:rPr>
              <a:t>D</a:t>
            </a:r>
          </a:p>
        </p:txBody>
      </p:sp>
      <p:sp>
        <p:nvSpPr>
          <p:cNvPr id="17" name="TextBox 16">
            <a:extLst>
              <a:ext uri="{FF2B5EF4-FFF2-40B4-BE49-F238E27FC236}">
                <a16:creationId xmlns:a16="http://schemas.microsoft.com/office/drawing/2014/main" id="{CD9B07C4-A52C-4D4D-A62F-C475580FBD92}"/>
              </a:ext>
            </a:extLst>
          </p:cNvPr>
          <p:cNvSpPr txBox="1"/>
          <p:nvPr/>
        </p:nvSpPr>
        <p:spPr>
          <a:xfrm>
            <a:off x="6958723" y="3875853"/>
            <a:ext cx="356475" cy="369332"/>
          </a:xfrm>
          <a:prstGeom prst="rect">
            <a:avLst/>
          </a:prstGeom>
          <a:noFill/>
        </p:spPr>
        <p:txBody>
          <a:bodyPr wrap="square" rtlCol="0">
            <a:spAutoFit/>
          </a:bodyPr>
          <a:lstStyle/>
          <a:p>
            <a:r>
              <a:rPr lang="en-US" dirty="0">
                <a:solidFill>
                  <a:srgbClr val="C00000"/>
                </a:solidFill>
              </a:rPr>
              <a:t>E</a:t>
            </a:r>
          </a:p>
        </p:txBody>
      </p:sp>
      <p:sp>
        <p:nvSpPr>
          <p:cNvPr id="19" name="TextBox 18">
            <a:extLst>
              <a:ext uri="{FF2B5EF4-FFF2-40B4-BE49-F238E27FC236}">
                <a16:creationId xmlns:a16="http://schemas.microsoft.com/office/drawing/2014/main" id="{37263F7E-5A26-7E5C-86E9-7623EC6A6A3F}"/>
              </a:ext>
            </a:extLst>
          </p:cNvPr>
          <p:cNvSpPr txBox="1"/>
          <p:nvPr/>
        </p:nvSpPr>
        <p:spPr>
          <a:xfrm rot="1571120">
            <a:off x="5179887" y="5018528"/>
            <a:ext cx="1383618" cy="369332"/>
          </a:xfrm>
          <a:prstGeom prst="rect">
            <a:avLst/>
          </a:prstGeom>
          <a:noFill/>
        </p:spPr>
        <p:txBody>
          <a:bodyPr wrap="square">
            <a:spAutoFit/>
          </a:bodyPr>
          <a:lstStyle/>
          <a:p>
            <a:r>
              <a:rPr lang="en-US" dirty="0"/>
              <a:t>Different</a:t>
            </a:r>
          </a:p>
        </p:txBody>
      </p:sp>
      <p:sp>
        <p:nvSpPr>
          <p:cNvPr id="3" name="TextBox 2">
            <a:extLst>
              <a:ext uri="{FF2B5EF4-FFF2-40B4-BE49-F238E27FC236}">
                <a16:creationId xmlns:a16="http://schemas.microsoft.com/office/drawing/2014/main" id="{C4C7B814-741A-CE30-CA07-3F424F14C7F4}"/>
              </a:ext>
            </a:extLst>
          </p:cNvPr>
          <p:cNvSpPr txBox="1"/>
          <p:nvPr/>
        </p:nvSpPr>
        <p:spPr>
          <a:xfrm>
            <a:off x="6936232" y="1621794"/>
            <a:ext cx="1999488" cy="1477328"/>
          </a:xfrm>
          <a:prstGeom prst="rect">
            <a:avLst/>
          </a:prstGeom>
          <a:solidFill>
            <a:schemeClr val="accent1"/>
          </a:solidFill>
        </p:spPr>
        <p:txBody>
          <a:bodyPr wrap="square">
            <a:spAutoFit/>
          </a:bodyPr>
          <a:lstStyle/>
          <a:p>
            <a:pPr algn="ctr"/>
            <a:r>
              <a:rPr lang="en-US" dirty="0"/>
              <a:t>D is different from A, and B but not different from </a:t>
            </a:r>
          </a:p>
          <a:p>
            <a:pPr algn="ctr"/>
            <a:r>
              <a:rPr lang="en-US" dirty="0"/>
              <a:t>C and D</a:t>
            </a:r>
          </a:p>
        </p:txBody>
      </p:sp>
    </p:spTree>
    <p:extLst>
      <p:ext uri="{BB962C8B-B14F-4D97-AF65-F5344CB8AC3E}">
        <p14:creationId xmlns:p14="http://schemas.microsoft.com/office/powerpoint/2010/main" val="3040088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7200" y="838200"/>
            <a:ext cx="8229600" cy="5638800"/>
          </a:xfrm>
          <a:prstGeom prst="rect">
            <a:avLst/>
          </a:prstGeom>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ts val="0"/>
              </a:spcBef>
              <a:buFont typeface="Arial" charset="0"/>
              <a:buNone/>
              <a:defRPr sz="4000" b="1">
                <a:solidFill>
                  <a:srgbClr val="CCFFFF"/>
                </a:solidFill>
                <a:cs typeface="+mn-cs"/>
              </a:defRPr>
            </a:lvl1pPr>
            <a:lvl2pPr marL="1028700" indent="-571500" eaLnBrk="0" hangingPunct="0">
              <a:spcBef>
                <a:spcPct val="20000"/>
              </a:spcBef>
              <a:buFont typeface="Arial" pitchFamily="34" charset="0"/>
              <a:buChar char="•"/>
              <a:defRPr sz="4000" b="1">
                <a:solidFill>
                  <a:srgbClr val="CCFFFF"/>
                </a:solidFill>
                <a:latin typeface="+mn-lt"/>
                <a:cs typeface="+mn-cs"/>
              </a:defRPr>
            </a:lvl2pPr>
            <a:lvl3pPr marL="1143000" indent="-228600" eaLnBrk="0" hangingPunct="0">
              <a:spcBef>
                <a:spcPct val="20000"/>
              </a:spcBef>
              <a:buFont typeface="Wingdings" pitchFamily="2" charset="2"/>
              <a:buChar char="§"/>
              <a:defRPr sz="4000" b="1">
                <a:solidFill>
                  <a:srgbClr val="CCFFFF"/>
                </a:solidFill>
                <a:latin typeface="+mn-lt"/>
                <a:cs typeface="+mn-cs"/>
              </a:defRPr>
            </a:lvl3pPr>
            <a:lvl4pPr marL="1600200" indent="-228600" eaLnBrk="0" hangingPunct="0">
              <a:spcBef>
                <a:spcPct val="20000"/>
              </a:spcBef>
              <a:buFont typeface="Arial" charset="0"/>
              <a:buChar char="–"/>
              <a:defRPr sz="4000" b="1">
                <a:solidFill>
                  <a:srgbClr val="CCFFFF"/>
                </a:solidFill>
                <a:latin typeface="+mn-lt"/>
                <a:cs typeface="+mn-cs"/>
              </a:defRPr>
            </a:lvl4pPr>
            <a:lvl5pPr marL="2057400" indent="-228600" eaLnBrk="0" hangingPunct="0">
              <a:spcBef>
                <a:spcPct val="20000"/>
              </a:spcBef>
              <a:buFont typeface="Arial" charset="0"/>
              <a:buChar char="»"/>
              <a:defRPr sz="4000" b="1">
                <a:solidFill>
                  <a:srgbClr val="CCFFFF"/>
                </a:solidFill>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What differences?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635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BOXPLOTS</a:t>
            </a:r>
          </a:p>
          <a:p>
            <a:pPr algn="ctr" eaLnBrk="1" hangingPunct="1">
              <a:spcBef>
                <a:spcPct val="0"/>
              </a:spcBef>
              <a:buFontTx/>
              <a:buNone/>
            </a:pPr>
            <a:r>
              <a:rPr lang="en-US" altLang="en-US" sz="2400" dirty="0">
                <a:solidFill>
                  <a:schemeClr val="bg1"/>
                </a:solidFill>
              </a:rPr>
              <a:t>IN-CLASS PROBLEM 4c</a:t>
            </a:r>
            <a:endParaRPr lang="en-US" altLang="en-US" sz="2400" i="1" dirty="0">
              <a:solidFill>
                <a:schemeClr val="folHlink"/>
              </a:solidFill>
            </a:endParaRPr>
          </a:p>
        </p:txBody>
      </p:sp>
      <p:sp>
        <p:nvSpPr>
          <p:cNvPr id="7" name="Rectangle 6">
            <a:extLst>
              <a:ext uri="{FF2B5EF4-FFF2-40B4-BE49-F238E27FC236}">
                <a16:creationId xmlns:a16="http://schemas.microsoft.com/office/drawing/2014/main" id="{F6D1C490-F380-47F2-B2CF-ED96F090BE59}"/>
              </a:ext>
            </a:extLst>
          </p:cNvPr>
          <p:cNvSpPr/>
          <p:nvPr/>
        </p:nvSpPr>
        <p:spPr>
          <a:xfrm>
            <a:off x="0" y="6611035"/>
            <a:ext cx="1484702"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2012</a:t>
            </a:r>
          </a:p>
        </p:txBody>
      </p:sp>
      <p:sp>
        <p:nvSpPr>
          <p:cNvPr id="8" name="TextBox 7">
            <a:extLst>
              <a:ext uri="{FF2B5EF4-FFF2-40B4-BE49-F238E27FC236}">
                <a16:creationId xmlns:a16="http://schemas.microsoft.com/office/drawing/2014/main" id="{FA57B9F6-590B-43B6-9FC7-F4F267521CFC}"/>
              </a:ext>
            </a:extLst>
          </p:cNvPr>
          <p:cNvSpPr txBox="1"/>
          <p:nvPr/>
        </p:nvSpPr>
        <p:spPr>
          <a:xfrm rot="19051985">
            <a:off x="6150793" y="4441015"/>
            <a:ext cx="1694688" cy="369332"/>
          </a:xfrm>
          <a:prstGeom prst="rect">
            <a:avLst/>
          </a:prstGeom>
          <a:noFill/>
        </p:spPr>
        <p:txBody>
          <a:bodyPr wrap="square">
            <a:spAutoFit/>
          </a:bodyPr>
          <a:lstStyle/>
          <a:p>
            <a:r>
              <a:rPr lang="en-US"/>
              <a:t>Not different</a:t>
            </a:r>
            <a:endParaRPr lang="en-US" dirty="0"/>
          </a:p>
        </p:txBody>
      </p:sp>
      <p:sp>
        <p:nvSpPr>
          <p:cNvPr id="9" name="TextBox 8">
            <a:extLst>
              <a:ext uri="{FF2B5EF4-FFF2-40B4-BE49-F238E27FC236}">
                <a16:creationId xmlns:a16="http://schemas.microsoft.com/office/drawing/2014/main" id="{67B24580-49B5-4EA9-8E99-6E7AC6CDD115}"/>
              </a:ext>
            </a:extLst>
          </p:cNvPr>
          <p:cNvSpPr txBox="1"/>
          <p:nvPr/>
        </p:nvSpPr>
        <p:spPr>
          <a:xfrm rot="2715476">
            <a:off x="3793973" y="3539186"/>
            <a:ext cx="1368463" cy="369332"/>
          </a:xfrm>
          <a:prstGeom prst="rect">
            <a:avLst/>
          </a:prstGeom>
          <a:noFill/>
        </p:spPr>
        <p:txBody>
          <a:bodyPr wrap="square">
            <a:spAutoFit/>
          </a:bodyPr>
          <a:lstStyle/>
          <a:p>
            <a:pPr algn="ctr"/>
            <a:r>
              <a:rPr lang="en-US" dirty="0"/>
              <a:t>Different</a:t>
            </a:r>
          </a:p>
        </p:txBody>
      </p:sp>
      <p:sp>
        <p:nvSpPr>
          <p:cNvPr id="11" name="TextBox 10">
            <a:extLst>
              <a:ext uri="{FF2B5EF4-FFF2-40B4-BE49-F238E27FC236}">
                <a16:creationId xmlns:a16="http://schemas.microsoft.com/office/drawing/2014/main" id="{D325EF4C-939B-B54E-4A71-769AD49A20A9}"/>
              </a:ext>
            </a:extLst>
          </p:cNvPr>
          <p:cNvSpPr txBox="1"/>
          <p:nvPr/>
        </p:nvSpPr>
        <p:spPr>
          <a:xfrm>
            <a:off x="3142297" y="3244334"/>
            <a:ext cx="356475" cy="369332"/>
          </a:xfrm>
          <a:prstGeom prst="rect">
            <a:avLst/>
          </a:prstGeom>
          <a:noFill/>
        </p:spPr>
        <p:txBody>
          <a:bodyPr wrap="square" rtlCol="0">
            <a:spAutoFit/>
          </a:bodyPr>
          <a:lstStyle/>
          <a:p>
            <a:r>
              <a:rPr lang="en-US" dirty="0">
                <a:solidFill>
                  <a:srgbClr val="C00000"/>
                </a:solidFill>
              </a:rPr>
              <a:t>A</a:t>
            </a:r>
          </a:p>
        </p:txBody>
      </p:sp>
      <p:sp>
        <p:nvSpPr>
          <p:cNvPr id="12" name="TextBox 11">
            <a:extLst>
              <a:ext uri="{FF2B5EF4-FFF2-40B4-BE49-F238E27FC236}">
                <a16:creationId xmlns:a16="http://schemas.microsoft.com/office/drawing/2014/main" id="{F2975871-E928-F300-EF8E-291424B6CFB3}"/>
              </a:ext>
            </a:extLst>
          </p:cNvPr>
          <p:cNvSpPr txBox="1"/>
          <p:nvPr/>
        </p:nvSpPr>
        <p:spPr>
          <a:xfrm>
            <a:off x="5029200" y="4471037"/>
            <a:ext cx="356475" cy="369332"/>
          </a:xfrm>
          <a:prstGeom prst="rect">
            <a:avLst/>
          </a:prstGeom>
          <a:noFill/>
        </p:spPr>
        <p:txBody>
          <a:bodyPr wrap="square" rtlCol="0">
            <a:spAutoFit/>
          </a:bodyPr>
          <a:lstStyle/>
          <a:p>
            <a:r>
              <a:rPr lang="en-US" dirty="0">
                <a:solidFill>
                  <a:srgbClr val="C00000"/>
                </a:solidFill>
              </a:rPr>
              <a:t>B</a:t>
            </a:r>
          </a:p>
        </p:txBody>
      </p:sp>
      <p:sp>
        <p:nvSpPr>
          <p:cNvPr id="15" name="TextBox 14">
            <a:extLst>
              <a:ext uri="{FF2B5EF4-FFF2-40B4-BE49-F238E27FC236}">
                <a16:creationId xmlns:a16="http://schemas.microsoft.com/office/drawing/2014/main" id="{F8F16189-1E71-4345-A806-37A8C9BF00C1}"/>
              </a:ext>
            </a:extLst>
          </p:cNvPr>
          <p:cNvSpPr txBox="1"/>
          <p:nvPr/>
        </p:nvSpPr>
        <p:spPr>
          <a:xfrm>
            <a:off x="5815725" y="2641133"/>
            <a:ext cx="356475" cy="369332"/>
          </a:xfrm>
          <a:prstGeom prst="rect">
            <a:avLst/>
          </a:prstGeom>
          <a:noFill/>
        </p:spPr>
        <p:txBody>
          <a:bodyPr wrap="square" rtlCol="0">
            <a:spAutoFit/>
          </a:bodyPr>
          <a:lstStyle/>
          <a:p>
            <a:r>
              <a:rPr lang="en-US" dirty="0">
                <a:solidFill>
                  <a:srgbClr val="C00000"/>
                </a:solidFill>
              </a:rPr>
              <a:t>C</a:t>
            </a:r>
          </a:p>
        </p:txBody>
      </p:sp>
      <p:sp>
        <p:nvSpPr>
          <p:cNvPr id="16" name="TextBox 15">
            <a:extLst>
              <a:ext uri="{FF2B5EF4-FFF2-40B4-BE49-F238E27FC236}">
                <a16:creationId xmlns:a16="http://schemas.microsoft.com/office/drawing/2014/main" id="{288DA643-AD3C-13B5-D4F8-9CEC9163587A}"/>
              </a:ext>
            </a:extLst>
          </p:cNvPr>
          <p:cNvSpPr txBox="1"/>
          <p:nvPr/>
        </p:nvSpPr>
        <p:spPr>
          <a:xfrm>
            <a:off x="6730125" y="5105400"/>
            <a:ext cx="356475" cy="369332"/>
          </a:xfrm>
          <a:prstGeom prst="rect">
            <a:avLst/>
          </a:prstGeom>
          <a:noFill/>
        </p:spPr>
        <p:txBody>
          <a:bodyPr wrap="square" rtlCol="0">
            <a:spAutoFit/>
          </a:bodyPr>
          <a:lstStyle/>
          <a:p>
            <a:r>
              <a:rPr lang="en-US" dirty="0">
                <a:solidFill>
                  <a:srgbClr val="C00000"/>
                </a:solidFill>
              </a:rPr>
              <a:t>D</a:t>
            </a:r>
          </a:p>
        </p:txBody>
      </p:sp>
      <p:sp>
        <p:nvSpPr>
          <p:cNvPr id="17" name="TextBox 16">
            <a:extLst>
              <a:ext uri="{FF2B5EF4-FFF2-40B4-BE49-F238E27FC236}">
                <a16:creationId xmlns:a16="http://schemas.microsoft.com/office/drawing/2014/main" id="{CD9B07C4-A52C-4D4D-A62F-C475580FBD92}"/>
              </a:ext>
            </a:extLst>
          </p:cNvPr>
          <p:cNvSpPr txBox="1"/>
          <p:nvPr/>
        </p:nvSpPr>
        <p:spPr>
          <a:xfrm>
            <a:off x="6958723" y="3875853"/>
            <a:ext cx="356475" cy="369332"/>
          </a:xfrm>
          <a:prstGeom prst="rect">
            <a:avLst/>
          </a:prstGeom>
          <a:noFill/>
        </p:spPr>
        <p:txBody>
          <a:bodyPr wrap="square" rtlCol="0">
            <a:spAutoFit/>
          </a:bodyPr>
          <a:lstStyle/>
          <a:p>
            <a:r>
              <a:rPr lang="en-US" dirty="0">
                <a:solidFill>
                  <a:srgbClr val="C00000"/>
                </a:solidFill>
              </a:rPr>
              <a:t>E</a:t>
            </a:r>
          </a:p>
        </p:txBody>
      </p:sp>
      <p:sp>
        <p:nvSpPr>
          <p:cNvPr id="19" name="TextBox 18">
            <a:extLst>
              <a:ext uri="{FF2B5EF4-FFF2-40B4-BE49-F238E27FC236}">
                <a16:creationId xmlns:a16="http://schemas.microsoft.com/office/drawing/2014/main" id="{37263F7E-5A26-7E5C-86E9-7623EC6A6A3F}"/>
              </a:ext>
            </a:extLst>
          </p:cNvPr>
          <p:cNvSpPr txBox="1"/>
          <p:nvPr/>
        </p:nvSpPr>
        <p:spPr>
          <a:xfrm rot="19604373">
            <a:off x="5434754" y="4006768"/>
            <a:ext cx="1383618" cy="369332"/>
          </a:xfrm>
          <a:prstGeom prst="rect">
            <a:avLst/>
          </a:prstGeom>
          <a:noFill/>
        </p:spPr>
        <p:txBody>
          <a:bodyPr wrap="square">
            <a:spAutoFit/>
          </a:bodyPr>
          <a:lstStyle/>
          <a:p>
            <a:r>
              <a:rPr lang="en-US" dirty="0"/>
              <a:t>Different</a:t>
            </a:r>
          </a:p>
        </p:txBody>
      </p:sp>
      <p:sp>
        <p:nvSpPr>
          <p:cNvPr id="3" name="TextBox 2">
            <a:extLst>
              <a:ext uri="{FF2B5EF4-FFF2-40B4-BE49-F238E27FC236}">
                <a16:creationId xmlns:a16="http://schemas.microsoft.com/office/drawing/2014/main" id="{C4C7B814-741A-CE30-CA07-3F424F14C7F4}"/>
              </a:ext>
            </a:extLst>
          </p:cNvPr>
          <p:cNvSpPr txBox="1"/>
          <p:nvPr/>
        </p:nvSpPr>
        <p:spPr>
          <a:xfrm>
            <a:off x="6936232" y="1621794"/>
            <a:ext cx="1999488" cy="1477328"/>
          </a:xfrm>
          <a:prstGeom prst="rect">
            <a:avLst/>
          </a:prstGeom>
          <a:solidFill>
            <a:schemeClr val="accent1"/>
          </a:solidFill>
        </p:spPr>
        <p:txBody>
          <a:bodyPr wrap="square">
            <a:spAutoFit/>
          </a:bodyPr>
          <a:lstStyle/>
          <a:p>
            <a:pPr algn="ctr"/>
            <a:r>
              <a:rPr lang="en-US" dirty="0"/>
              <a:t>E is different from A, B and C but not different from </a:t>
            </a:r>
          </a:p>
          <a:p>
            <a:pPr algn="ctr"/>
            <a:r>
              <a:rPr lang="en-US" dirty="0"/>
              <a:t>D</a:t>
            </a:r>
          </a:p>
        </p:txBody>
      </p:sp>
      <p:sp>
        <p:nvSpPr>
          <p:cNvPr id="2" name="TextBox 1">
            <a:extLst>
              <a:ext uri="{FF2B5EF4-FFF2-40B4-BE49-F238E27FC236}">
                <a16:creationId xmlns:a16="http://schemas.microsoft.com/office/drawing/2014/main" id="{25F0F8D7-7B6A-835F-1AB6-E33FF12C99FD}"/>
              </a:ext>
            </a:extLst>
          </p:cNvPr>
          <p:cNvSpPr txBox="1"/>
          <p:nvPr/>
        </p:nvSpPr>
        <p:spPr>
          <a:xfrm rot="4561066">
            <a:off x="5974341" y="3318302"/>
            <a:ext cx="1383618" cy="369332"/>
          </a:xfrm>
          <a:prstGeom prst="rect">
            <a:avLst/>
          </a:prstGeom>
          <a:noFill/>
        </p:spPr>
        <p:txBody>
          <a:bodyPr wrap="square">
            <a:spAutoFit/>
          </a:bodyPr>
          <a:lstStyle/>
          <a:p>
            <a:r>
              <a:rPr lang="en-US" dirty="0"/>
              <a:t>Different</a:t>
            </a:r>
          </a:p>
        </p:txBody>
      </p:sp>
    </p:spTree>
    <p:extLst>
      <p:ext uri="{BB962C8B-B14F-4D97-AF65-F5344CB8AC3E}">
        <p14:creationId xmlns:p14="http://schemas.microsoft.com/office/powerpoint/2010/main" val="46447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altLang="en-US" dirty="0" err="1"/>
              <a:t>Fractiles</a:t>
            </a:r>
            <a:endParaRPr lang="en-US" altLang="en-US" dirty="0"/>
          </a:p>
        </p:txBody>
      </p:sp>
      <p:sp>
        <p:nvSpPr>
          <p:cNvPr id="15364" name="Content Placeholder 2"/>
          <p:cNvSpPr>
            <a:spLocks noGrp="1"/>
          </p:cNvSpPr>
          <p:nvPr>
            <p:ph idx="1"/>
          </p:nvPr>
        </p:nvSpPr>
        <p:spPr/>
        <p:txBody>
          <a:bodyPr/>
          <a:lstStyle/>
          <a:p>
            <a:pPr>
              <a:spcBef>
                <a:spcPts val="0"/>
              </a:spcBef>
            </a:pPr>
            <a:r>
              <a:rPr lang="en-US" dirty="0"/>
              <a:t>Another way of describing 	frequency data</a:t>
            </a:r>
          </a:p>
          <a:p>
            <a:pPr>
              <a:spcBef>
                <a:spcPts val="0"/>
              </a:spcBef>
            </a:pPr>
            <a:endParaRPr lang="en-US" sz="1000" dirty="0"/>
          </a:p>
          <a:p>
            <a:pPr>
              <a:spcBef>
                <a:spcPts val="0"/>
              </a:spcBef>
            </a:pPr>
            <a:r>
              <a:rPr lang="en-US" dirty="0"/>
              <a:t>A measure of position</a:t>
            </a:r>
          </a:p>
          <a:p>
            <a:pPr>
              <a:spcBef>
                <a:spcPts val="0"/>
              </a:spcBef>
            </a:pPr>
            <a:endParaRPr lang="en-US" sz="1000" dirty="0"/>
          </a:p>
          <a:p>
            <a:pPr>
              <a:spcBef>
                <a:spcPts val="0"/>
              </a:spcBef>
            </a:pPr>
            <a:r>
              <a:rPr lang="en-US" dirty="0"/>
              <a:t>Based on the ogive (cumulative 	frequency) or ordered data</a:t>
            </a:r>
          </a:p>
          <a:p>
            <a:pPr eaLnBrk="1" hangingPunct="1">
              <a:spcBef>
                <a:spcPts val="0"/>
              </a:spcBef>
            </a:pPr>
            <a:endParaRPr lang="en-US" sz="1000" dirty="0"/>
          </a:p>
          <a:p>
            <a:pPr eaLnBrk="1" hangingPunct="1">
              <a:spcBef>
                <a:spcPts val="0"/>
              </a:spcBef>
            </a:pPr>
            <a:r>
              <a:rPr lang="en-US" dirty="0"/>
              <a:t>Quartile - four pieces</a:t>
            </a:r>
          </a:p>
          <a:p>
            <a:pPr eaLnBrk="1" hangingPunct="1">
              <a:spcBef>
                <a:spcPts val="0"/>
              </a:spcBef>
            </a:pPr>
            <a:r>
              <a:rPr lang="en-US" dirty="0"/>
              <a:t>Percentile - 100 pieces</a:t>
            </a:r>
            <a:endParaRPr lang="en-US" altLang="en-US" dirty="0"/>
          </a:p>
          <a:p>
            <a:endParaRPr lang="en-US" altLang="en-US" dirty="0"/>
          </a:p>
        </p:txBody>
      </p:sp>
    </p:spTree>
    <p:extLst>
      <p:ext uri="{BB962C8B-B14F-4D97-AF65-F5344CB8AC3E}">
        <p14:creationId xmlns:p14="http://schemas.microsoft.com/office/powerpoint/2010/main" val="1623790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a:t>
            </a:r>
            <a:endParaRPr lang="en-US" dirty="0"/>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Unfortunately it is almost impossible to get a true boxplot using Excel</a:t>
            </a:r>
          </a:p>
        </p:txBody>
      </p:sp>
    </p:spTree>
    <p:extLst>
      <p:ext uri="{BB962C8B-B14F-4D97-AF65-F5344CB8AC3E}">
        <p14:creationId xmlns:p14="http://schemas.microsoft.com/office/powerpoint/2010/main" val="13720648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a:t>
            </a:r>
            <a:endParaRPr lang="en-US" dirty="0"/>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Unfortunately it is almost impossible to get a true boxplot using Excel </a:t>
            </a:r>
          </a:p>
          <a:p>
            <a:pPr>
              <a:spcBef>
                <a:spcPts val="0"/>
              </a:spcBef>
            </a:pPr>
            <a:r>
              <a:rPr lang="en-US" dirty="0">
                <a:latin typeface="Comic Sans MS" pitchFamily="66" charset="0"/>
              </a:rPr>
              <a:t>(there are several YouTube videos showing how to get one…</a:t>
            </a:r>
          </a:p>
        </p:txBody>
      </p:sp>
    </p:spTree>
    <p:extLst>
      <p:ext uri="{BB962C8B-B14F-4D97-AF65-F5344CB8AC3E}">
        <p14:creationId xmlns:p14="http://schemas.microsoft.com/office/powerpoint/2010/main" val="1773923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Boxplots</a:t>
            </a:r>
            <a:endParaRPr lang="en-US" dirty="0"/>
          </a:p>
        </p:txBody>
      </p:sp>
      <p:sp>
        <p:nvSpPr>
          <p:cNvPr id="3" name="Content Placeholder 2"/>
          <p:cNvSpPr>
            <a:spLocks noGrp="1"/>
          </p:cNvSpPr>
          <p:nvPr>
            <p:ph idx="1"/>
          </p:nvPr>
        </p:nvSpPr>
        <p:spPr>
          <a:solidFill>
            <a:schemeClr val="bg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dirty="0">
                <a:latin typeface="Comic Sans MS" pitchFamily="66" charset="0"/>
              </a:rPr>
              <a:t>Unfortunately it is almost impossible to get a true boxplot using Excel </a:t>
            </a:r>
          </a:p>
          <a:p>
            <a:pPr>
              <a:spcBef>
                <a:spcPts val="0"/>
              </a:spcBef>
            </a:pPr>
            <a:r>
              <a:rPr lang="en-US" dirty="0">
                <a:latin typeface="Comic Sans MS" pitchFamily="66" charset="0"/>
              </a:rPr>
              <a:t>(there are several YouTube videos showing how to get one… but they are all wrong…)</a:t>
            </a:r>
          </a:p>
        </p:txBody>
      </p:sp>
    </p:spTree>
    <p:extLst>
      <p:ext uri="{BB962C8B-B14F-4D97-AF65-F5344CB8AC3E}">
        <p14:creationId xmlns:p14="http://schemas.microsoft.com/office/powerpoint/2010/main" val="1589037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55700"/>
            <a:ext cx="26670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Rectangle 3"/>
          <p:cNvSpPr>
            <a:spLocks noChangeArrowheads="1"/>
          </p:cNvSpPr>
          <p:nvPr/>
        </p:nvSpPr>
        <p:spPr bwMode="auto">
          <a:xfrm>
            <a:off x="1447800" y="1752600"/>
            <a:ext cx="7239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6000">
                <a:solidFill>
                  <a:srgbClr val="FFFF00"/>
                </a:solidFill>
              </a:rPr>
              <a:t>     Questions?</a:t>
            </a:r>
          </a:p>
          <a:p>
            <a:pPr algn="ctr" eaLnBrk="1" hangingPunct="1">
              <a:spcBef>
                <a:spcPct val="0"/>
              </a:spcBef>
              <a:buFontTx/>
              <a:buNone/>
            </a:pPr>
            <a:endParaRPr lang="en-US" altLang="en-US" sz="2000">
              <a:solidFill>
                <a:srgbClr val="FFFF00"/>
              </a:solidFill>
            </a:endParaRPr>
          </a:p>
        </p:txBody>
      </p:sp>
      <p:sp>
        <p:nvSpPr>
          <p:cNvPr id="4" name="Rectangle 3">
            <a:extLst>
              <a:ext uri="{FF2B5EF4-FFF2-40B4-BE49-F238E27FC236}">
                <a16:creationId xmlns:a16="http://schemas.microsoft.com/office/drawing/2014/main" id="{AEEA974D-C9EE-42A0-AF5B-9712CD07CF98}"/>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4130142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0D47-95F6-479E-AEEE-4F6B7CC695A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6A081B7-193D-4302-878D-45628B88F80F}"/>
              </a:ext>
            </a:extLst>
          </p:cNvPr>
          <p:cNvSpPr>
            <a:spLocks noGrp="1"/>
          </p:cNvSpPr>
          <p:nvPr>
            <p:ph idx="1"/>
          </p:nvPr>
        </p:nvSpPr>
        <p:spPr>
          <a:xfrm>
            <a:off x="152400" y="1219200"/>
            <a:ext cx="8991600" cy="5638800"/>
          </a:xfrm>
        </p:spPr>
        <p:txBody>
          <a:bodyPr/>
          <a:lstStyle/>
          <a:p>
            <a:r>
              <a:rPr lang="en-US" sz="3600" dirty="0"/>
              <a:t>Today we studied:</a:t>
            </a:r>
          </a:p>
          <a:p>
            <a:pPr>
              <a:spcBef>
                <a:spcPts val="0"/>
              </a:spcBef>
              <a:spcAft>
                <a:spcPts val="0"/>
              </a:spcAft>
            </a:pPr>
            <a:r>
              <a:rPr lang="en-US" sz="3600" dirty="0">
                <a:effectLst/>
                <a:ea typeface="Calibri" panose="020F0502020204030204" pitchFamily="34" charset="0"/>
              </a:rPr>
              <a:t>	Review of f</a:t>
            </a:r>
            <a:r>
              <a:rPr lang="en-US" sz="3600" dirty="0">
                <a:ea typeface="Calibri" panose="020F0502020204030204" pitchFamily="34" charset="0"/>
              </a:rPr>
              <a:t>requencies</a:t>
            </a:r>
          </a:p>
          <a:p>
            <a:pPr>
              <a:spcBef>
                <a:spcPts val="0"/>
              </a:spcBef>
              <a:spcAft>
                <a:spcPts val="0"/>
              </a:spcAft>
            </a:pPr>
            <a:r>
              <a:rPr lang="en-US" sz="3600" dirty="0">
                <a:effectLst/>
                <a:ea typeface="Calibri" panose="020F0502020204030204" pitchFamily="34" charset="0"/>
              </a:rPr>
              <a:t>	Descriptive statistics:</a:t>
            </a:r>
          </a:p>
          <a:p>
            <a:pPr>
              <a:spcBef>
                <a:spcPts val="0"/>
              </a:spcBef>
              <a:spcAft>
                <a:spcPts val="0"/>
              </a:spcAft>
            </a:pPr>
            <a:r>
              <a:rPr lang="en-US" sz="3600" dirty="0">
                <a:ea typeface="Calibri" panose="020F0502020204030204" pitchFamily="34" charset="0"/>
              </a:rPr>
              <a:t>		Measures of central tendency: </a:t>
            </a:r>
          </a:p>
          <a:p>
            <a:pPr>
              <a:spcBef>
                <a:spcPts val="0"/>
              </a:spcBef>
              <a:spcAft>
                <a:spcPts val="0"/>
              </a:spcAft>
            </a:pPr>
            <a:r>
              <a:rPr lang="en-US" sz="3600" dirty="0">
                <a:ea typeface="Calibri" panose="020F0502020204030204" pitchFamily="34" charset="0"/>
              </a:rPr>
              <a:t>			mean, median, mode, 				midrange</a:t>
            </a:r>
          </a:p>
          <a:p>
            <a:pPr>
              <a:spcBef>
                <a:spcPts val="0"/>
              </a:spcBef>
              <a:spcAft>
                <a:spcPts val="0"/>
              </a:spcAft>
            </a:pPr>
            <a:r>
              <a:rPr lang="en-US" sz="3600" dirty="0">
                <a:effectLst/>
                <a:ea typeface="Calibri" panose="020F0502020204030204" pitchFamily="34" charset="0"/>
              </a:rPr>
              <a:t>		Measures of variability:</a:t>
            </a:r>
          </a:p>
          <a:p>
            <a:pPr>
              <a:spcBef>
                <a:spcPts val="0"/>
              </a:spcBef>
              <a:spcAft>
                <a:spcPts val="0"/>
              </a:spcAft>
            </a:pPr>
            <a:r>
              <a:rPr lang="en-US" sz="3600" dirty="0">
                <a:ea typeface="Calibri" panose="020F0502020204030204" pitchFamily="34" charset="0"/>
              </a:rPr>
              <a:t>			IQR, range, variance, </a:t>
            </a:r>
          </a:p>
          <a:p>
            <a:pPr>
              <a:spcBef>
                <a:spcPts val="0"/>
              </a:spcBef>
              <a:spcAft>
                <a:spcPts val="0"/>
              </a:spcAft>
            </a:pPr>
            <a:r>
              <a:rPr lang="en-US" sz="3600" dirty="0">
                <a:ea typeface="Calibri" panose="020F0502020204030204" pitchFamily="34" charset="0"/>
              </a:rPr>
              <a:t>			standard deviation</a:t>
            </a:r>
          </a:p>
          <a:p>
            <a:pPr>
              <a:spcBef>
                <a:spcPts val="0"/>
              </a:spcBef>
              <a:spcAft>
                <a:spcPts val="0"/>
              </a:spcAft>
            </a:pPr>
            <a:r>
              <a:rPr lang="en-US" sz="3600" dirty="0">
                <a:effectLst/>
                <a:ea typeface="Calibri" panose="020F0502020204030204" pitchFamily="34" charset="0"/>
              </a:rPr>
              <a:t>		Multiple Comparison Graphs</a:t>
            </a:r>
          </a:p>
        </p:txBody>
      </p:sp>
    </p:spTree>
    <p:extLst>
      <p:ext uri="{BB962C8B-B14F-4D97-AF65-F5344CB8AC3E}">
        <p14:creationId xmlns:p14="http://schemas.microsoft.com/office/powerpoint/2010/main" val="29331788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altLang="en-US" dirty="0"/>
              <a:t>You Survived!</a:t>
            </a:r>
          </a:p>
        </p:txBody>
      </p:sp>
      <p:pic>
        <p:nvPicPr>
          <p:cNvPr id="143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362945" y="6611035"/>
            <a:ext cx="1798889" cy="323165"/>
          </a:xfrm>
          <a:prstGeom prst="rect">
            <a:avLst/>
          </a:prstGeom>
        </p:spPr>
        <p:txBody>
          <a:bodyPr wrap="none">
            <a:spAutoFit/>
          </a:bodyPr>
          <a:lstStyle/>
          <a:p>
            <a:pPr algn="r"/>
            <a:r>
              <a:rPr lang="en-US" altLang="en-US" sz="1500" dirty="0">
                <a:solidFill>
                  <a:srgbClr val="00B0F0"/>
                </a:solidFill>
              </a:rPr>
              <a:t>www.playbuzz.com</a:t>
            </a:r>
          </a:p>
        </p:txBody>
      </p:sp>
    </p:spTree>
    <p:extLst>
      <p:ext uri="{BB962C8B-B14F-4D97-AF65-F5344CB8AC3E}">
        <p14:creationId xmlns:p14="http://schemas.microsoft.com/office/powerpoint/2010/main" val="292336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Fractiles</a:t>
            </a:r>
            <a:endParaRPr lang="en-US" dirty="0"/>
          </a:p>
        </p:txBody>
      </p:sp>
      <p:sp>
        <p:nvSpPr>
          <p:cNvPr id="3" name="Content Placeholder 2"/>
          <p:cNvSpPr>
            <a:spLocks noGrp="1"/>
          </p:cNvSpPr>
          <p:nvPr>
            <p:ph idx="1"/>
          </p:nvPr>
        </p:nvSpPr>
        <p:spPr>
          <a:xfrm>
            <a:off x="228600" y="1219200"/>
            <a:ext cx="8686800" cy="5638800"/>
          </a:xfrm>
        </p:spPr>
        <p:txBody>
          <a:bodyPr/>
          <a:lstStyle/>
          <a:p>
            <a:r>
              <a:rPr lang="en-US" dirty="0"/>
              <a:t>The </a:t>
            </a:r>
            <a:r>
              <a:rPr lang="en-US" dirty="0">
                <a:solidFill>
                  <a:srgbClr val="FFC000"/>
                </a:solidFill>
              </a:rPr>
              <a:t>median</a:t>
            </a:r>
            <a:r>
              <a:rPr lang="en-US" dirty="0"/>
              <a:t> is the 50</a:t>
            </a:r>
            <a:r>
              <a:rPr lang="en-US" baseline="30000" dirty="0"/>
              <a:t>th</a:t>
            </a:r>
            <a:r>
              <a:rPr lang="en-US" dirty="0"/>
              <a:t> percentile or 2</a:t>
            </a:r>
            <a:r>
              <a:rPr lang="en-US" baseline="30000" dirty="0"/>
              <a:t>nd</a:t>
            </a:r>
            <a:r>
              <a:rPr lang="en-US" dirty="0"/>
              <a:t> quartile</a:t>
            </a:r>
          </a:p>
        </p:txBody>
      </p:sp>
    </p:spTree>
    <p:extLst>
      <p:ext uri="{BB962C8B-B14F-4D97-AF65-F5344CB8AC3E}">
        <p14:creationId xmlns:p14="http://schemas.microsoft.com/office/powerpoint/2010/main" val="344835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Fractiles</a:t>
            </a:r>
          </a:p>
        </p:txBody>
      </p:sp>
      <p:sp>
        <p:nvSpPr>
          <p:cNvPr id="3" name="Content Placeholder 2"/>
          <p:cNvSpPr>
            <a:spLocks noGrp="1"/>
          </p:cNvSpPr>
          <p:nvPr>
            <p:ph idx="1"/>
          </p:nvPr>
        </p:nvSpPr>
        <p:spPr/>
        <p:txBody>
          <a:bodyPr/>
          <a:lstStyle/>
          <a:p>
            <a:r>
              <a:rPr lang="en-US" dirty="0">
                <a:solidFill>
                  <a:srgbClr val="FFC000"/>
                </a:solidFill>
              </a:rPr>
              <a:t>Interquartile range </a:t>
            </a:r>
            <a:r>
              <a:rPr lang="en-US" dirty="0"/>
              <a:t>(IQR):</a:t>
            </a:r>
          </a:p>
          <a:p>
            <a:endParaRPr lang="en-US" dirty="0"/>
          </a:p>
          <a:p>
            <a:pPr algn="ctr"/>
            <a:r>
              <a:rPr lang="en-US" dirty="0"/>
              <a:t>IQR = 3</a:t>
            </a:r>
            <a:r>
              <a:rPr lang="en-US" baseline="30000" dirty="0"/>
              <a:t>rd</a:t>
            </a:r>
            <a:r>
              <a:rPr lang="en-US" dirty="0"/>
              <a:t> quartile – 1</a:t>
            </a:r>
            <a:r>
              <a:rPr lang="en-US" baseline="30000" dirty="0"/>
              <a:t>st</a:t>
            </a:r>
            <a:r>
              <a:rPr lang="en-US" dirty="0"/>
              <a:t> quartile</a:t>
            </a:r>
          </a:p>
        </p:txBody>
      </p:sp>
    </p:spTree>
    <p:extLst>
      <p:ext uri="{BB962C8B-B14F-4D97-AF65-F5344CB8AC3E}">
        <p14:creationId xmlns:p14="http://schemas.microsoft.com/office/powerpoint/2010/main" val="385717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dirty="0" err="1"/>
              <a:t>Fractiles</a:t>
            </a:r>
            <a:endParaRPr lang="en-US" dirty="0"/>
          </a:p>
        </p:txBody>
      </p:sp>
      <p:sp>
        <p:nvSpPr>
          <p:cNvPr id="5" name="Content Placeholder 4"/>
          <p:cNvSpPr>
            <a:spLocks noGrp="1"/>
          </p:cNvSpPr>
          <p:nvPr>
            <p:ph idx="1"/>
          </p:nvPr>
        </p:nvSpPr>
        <p:spPr>
          <a:xfrm>
            <a:off x="457200" y="1219200"/>
            <a:ext cx="8229600" cy="56388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We are using descriptive statistics to summarize our sample (and, hopefully, our population) in just a few numbers</a:t>
            </a:r>
          </a:p>
          <a:p>
            <a:endParaRPr lang="en-US" dirty="0"/>
          </a:p>
        </p:txBody>
      </p:sp>
    </p:spTree>
    <p:extLst>
      <p:ext uri="{BB962C8B-B14F-4D97-AF65-F5344CB8AC3E}">
        <p14:creationId xmlns:p14="http://schemas.microsoft.com/office/powerpoint/2010/main" val="13782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Fractiles</a:t>
            </a:r>
            <a:endParaRPr lang="en-US" dirty="0"/>
          </a:p>
        </p:txBody>
      </p:sp>
      <p:sp>
        <p:nvSpPr>
          <p:cNvPr id="6" name="Content Placeholder 5"/>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The “</a:t>
            </a:r>
            <a:r>
              <a:rPr lang="en-US" altLang="en-US" dirty="0">
                <a:solidFill>
                  <a:srgbClr val="FFC000"/>
                </a:solidFill>
              </a:rPr>
              <a:t>five-number summary</a:t>
            </a:r>
            <a:r>
              <a:rPr lang="en-US" altLang="en-US" dirty="0"/>
              <a:t>” is:</a:t>
            </a:r>
          </a:p>
          <a:p>
            <a:endParaRPr lang="en-US" altLang="en-US" dirty="0"/>
          </a:p>
          <a:p>
            <a:pPr algn="ctr"/>
            <a:r>
              <a:rPr lang="en-US" altLang="en-US" dirty="0"/>
              <a:t>the min</a:t>
            </a:r>
          </a:p>
          <a:p>
            <a:pPr algn="ctr"/>
            <a:r>
              <a:rPr lang="en-US" altLang="en-US" dirty="0"/>
              <a:t>Q1</a:t>
            </a:r>
          </a:p>
          <a:p>
            <a:pPr algn="ctr"/>
            <a:r>
              <a:rPr lang="en-US" altLang="en-US" dirty="0"/>
              <a:t>the median</a:t>
            </a:r>
          </a:p>
          <a:p>
            <a:pPr algn="ctr"/>
            <a:r>
              <a:rPr lang="en-US" altLang="en-US" dirty="0"/>
              <a:t>Q3</a:t>
            </a:r>
          </a:p>
          <a:p>
            <a:pPr algn="ctr"/>
            <a:r>
              <a:rPr lang="en-US" altLang="en-US" dirty="0"/>
              <a:t>the max</a:t>
            </a:r>
          </a:p>
          <a:p>
            <a:endParaRPr lang="en-US" altLang="en-US" dirty="0">
              <a:solidFill>
                <a:srgbClr val="FFC000"/>
              </a:solidFill>
            </a:endParaRPr>
          </a:p>
          <a:p>
            <a:endParaRPr lang="en-US" dirty="0">
              <a:solidFill>
                <a:srgbClr val="FFC000"/>
              </a:solidFill>
            </a:endParaRPr>
          </a:p>
        </p:txBody>
      </p:sp>
    </p:spTree>
    <p:extLst>
      <p:ext uri="{BB962C8B-B14F-4D97-AF65-F5344CB8AC3E}">
        <p14:creationId xmlns:p14="http://schemas.microsoft.com/office/powerpoint/2010/main" val="2218350655"/>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5125</TotalTime>
  <Words>1629</Words>
  <Application>Microsoft Office PowerPoint</Application>
  <PresentationFormat>On-screen Show (4:3)</PresentationFormat>
  <Paragraphs>394</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Comic Sans MS</vt:lpstr>
      <vt:lpstr>Wingdings</vt:lpstr>
      <vt:lpstr>Office Theme</vt:lpstr>
      <vt:lpstr>PowerPoint Presentation</vt:lpstr>
      <vt:lpstr>What’s Up?</vt:lpstr>
      <vt:lpstr>What’s Up?</vt:lpstr>
      <vt:lpstr>Review</vt:lpstr>
      <vt:lpstr>Fractiles</vt:lpstr>
      <vt:lpstr>Fractiles</vt:lpstr>
      <vt:lpstr>Fractiles</vt:lpstr>
      <vt:lpstr>Fractiles</vt:lpstr>
      <vt:lpstr>Fractiles</vt:lpstr>
      <vt:lpstr>Fractiles</vt:lpstr>
      <vt:lpstr>Fractiles</vt:lpstr>
      <vt:lpstr>PowerPoint Presentation</vt:lpstr>
      <vt:lpstr>Boxplots</vt:lpstr>
      <vt:lpstr>Boxplots</vt:lpstr>
      <vt:lpstr>Boxplots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Outliers</vt:lpstr>
      <vt:lpstr>Outliers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Outliers</vt:lpstr>
      <vt:lpstr>Types of Boxplots</vt:lpstr>
      <vt:lpstr>Multiple Comparisons</vt:lpstr>
      <vt:lpstr>PowerPoint Presentation</vt:lpstr>
      <vt:lpstr>Boxplots</vt:lpstr>
      <vt:lpstr>Boxplots</vt:lpstr>
      <vt:lpstr>Boxplots</vt:lpstr>
      <vt:lpstr>Boxplots</vt:lpstr>
      <vt:lpstr>Boxplots</vt:lpstr>
      <vt:lpstr>PowerPoint Presentation</vt:lpstr>
      <vt:lpstr>PowerPoint Presentation</vt:lpstr>
      <vt:lpstr>PowerPoint Presentation</vt:lpstr>
      <vt:lpstr>PowerPoint Presentation</vt:lpstr>
      <vt:lpstr>PowerPoint Presentation</vt:lpstr>
      <vt:lpstr>PowerPoint Presentation</vt:lpstr>
      <vt:lpstr>Boxplots</vt:lpstr>
      <vt:lpstr>Boxplots</vt:lpstr>
      <vt:lpstr>Boxplots</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550</cp:revision>
  <dcterms:created xsi:type="dcterms:W3CDTF">2012-09-06T22:30:26Z</dcterms:created>
  <dcterms:modified xsi:type="dcterms:W3CDTF">2023-02-21T21:37:59Z</dcterms:modified>
</cp:coreProperties>
</file>