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handoutMasterIdLst>
    <p:handoutMasterId r:id="rId135"/>
  </p:handoutMasterIdLst>
  <p:sldIdLst>
    <p:sldId id="256" r:id="rId2"/>
    <p:sldId id="437" r:id="rId3"/>
    <p:sldId id="2943" r:id="rId4"/>
    <p:sldId id="1461" r:id="rId5"/>
    <p:sldId id="1477" r:id="rId6"/>
    <p:sldId id="1478" r:id="rId7"/>
    <p:sldId id="1479" r:id="rId8"/>
    <p:sldId id="1480" r:id="rId9"/>
    <p:sldId id="1481" r:id="rId10"/>
    <p:sldId id="1487" r:id="rId11"/>
    <p:sldId id="1488" r:id="rId12"/>
    <p:sldId id="1489" r:id="rId13"/>
    <p:sldId id="1527" r:id="rId14"/>
    <p:sldId id="1429" r:id="rId15"/>
    <p:sldId id="2921" r:id="rId16"/>
    <p:sldId id="1451" r:id="rId17"/>
    <p:sldId id="2925" r:id="rId18"/>
    <p:sldId id="2926" r:id="rId19"/>
    <p:sldId id="2927" r:id="rId20"/>
    <p:sldId id="2928" r:id="rId21"/>
    <p:sldId id="1575" r:id="rId22"/>
    <p:sldId id="2923" r:id="rId23"/>
    <p:sldId id="1430" r:id="rId24"/>
    <p:sldId id="1444" r:id="rId25"/>
    <p:sldId id="2968" r:id="rId26"/>
    <p:sldId id="2969" r:id="rId27"/>
    <p:sldId id="2970" r:id="rId28"/>
    <p:sldId id="2979" r:id="rId29"/>
    <p:sldId id="2915" r:id="rId30"/>
    <p:sldId id="2971" r:id="rId31"/>
    <p:sldId id="2966" r:id="rId32"/>
    <p:sldId id="1577" r:id="rId33"/>
    <p:sldId id="1578" r:id="rId34"/>
    <p:sldId id="1579" r:id="rId35"/>
    <p:sldId id="1580" r:id="rId36"/>
    <p:sldId id="1581" r:id="rId37"/>
    <p:sldId id="1582" r:id="rId38"/>
    <p:sldId id="1583" r:id="rId39"/>
    <p:sldId id="1584" r:id="rId40"/>
    <p:sldId id="1586" r:id="rId41"/>
    <p:sldId id="1587" r:id="rId42"/>
    <p:sldId id="1588" r:id="rId43"/>
    <p:sldId id="1589" r:id="rId44"/>
    <p:sldId id="1590" r:id="rId45"/>
    <p:sldId id="1591" r:id="rId46"/>
    <p:sldId id="1592" r:id="rId47"/>
    <p:sldId id="1593" r:id="rId48"/>
    <p:sldId id="1594" r:id="rId49"/>
    <p:sldId id="1595" r:id="rId50"/>
    <p:sldId id="1596" r:id="rId51"/>
    <p:sldId id="1597" r:id="rId52"/>
    <p:sldId id="1598" r:id="rId53"/>
    <p:sldId id="1599" r:id="rId54"/>
    <p:sldId id="1600" r:id="rId55"/>
    <p:sldId id="1601" r:id="rId56"/>
    <p:sldId id="1602" r:id="rId57"/>
    <p:sldId id="1603" r:id="rId58"/>
    <p:sldId id="1604" r:id="rId59"/>
    <p:sldId id="1605" r:id="rId60"/>
    <p:sldId id="1606" r:id="rId61"/>
    <p:sldId id="1607" r:id="rId62"/>
    <p:sldId id="1608" r:id="rId63"/>
    <p:sldId id="1609" r:id="rId64"/>
    <p:sldId id="1610" r:id="rId65"/>
    <p:sldId id="1611" r:id="rId66"/>
    <p:sldId id="1612" r:id="rId67"/>
    <p:sldId id="1613" r:id="rId68"/>
    <p:sldId id="1614" r:id="rId69"/>
    <p:sldId id="1615" r:id="rId70"/>
    <p:sldId id="1616" r:id="rId71"/>
    <p:sldId id="1617" r:id="rId72"/>
    <p:sldId id="1618" r:id="rId73"/>
    <p:sldId id="1619" r:id="rId74"/>
    <p:sldId id="1637" r:id="rId75"/>
    <p:sldId id="1621" r:id="rId76"/>
    <p:sldId id="2975" r:id="rId77"/>
    <p:sldId id="1622" r:id="rId78"/>
    <p:sldId id="1623" r:id="rId79"/>
    <p:sldId id="1624" r:id="rId80"/>
    <p:sldId id="1625" r:id="rId81"/>
    <p:sldId id="1626" r:id="rId82"/>
    <p:sldId id="2942" r:id="rId83"/>
    <p:sldId id="1627" r:id="rId84"/>
    <p:sldId id="1628" r:id="rId85"/>
    <p:sldId id="1629" r:id="rId86"/>
    <p:sldId id="1630" r:id="rId87"/>
    <p:sldId id="1631" r:id="rId88"/>
    <p:sldId id="1632" r:id="rId89"/>
    <p:sldId id="1633" r:id="rId90"/>
    <p:sldId id="1634" r:id="rId91"/>
    <p:sldId id="2939" r:id="rId92"/>
    <p:sldId id="2940" r:id="rId93"/>
    <p:sldId id="2929" r:id="rId94"/>
    <p:sldId id="1465" r:id="rId95"/>
    <p:sldId id="1466" r:id="rId96"/>
    <p:sldId id="1467" r:id="rId97"/>
    <p:sldId id="1468" r:id="rId98"/>
    <p:sldId id="1469" r:id="rId99"/>
    <p:sldId id="1470" r:id="rId100"/>
    <p:sldId id="2944" r:id="rId101"/>
    <p:sldId id="1471" r:id="rId102"/>
    <p:sldId id="2947" r:id="rId103"/>
    <p:sldId id="1473" r:id="rId104"/>
    <p:sldId id="2945" r:id="rId105"/>
    <p:sldId id="1474" r:id="rId106"/>
    <p:sldId id="2946" r:id="rId107"/>
    <p:sldId id="1476" r:id="rId108"/>
    <p:sldId id="2930" r:id="rId109"/>
    <p:sldId id="2931" r:id="rId110"/>
    <p:sldId id="2932" r:id="rId111"/>
    <p:sldId id="2933" r:id="rId112"/>
    <p:sldId id="2948" r:id="rId113"/>
    <p:sldId id="2949" r:id="rId114"/>
    <p:sldId id="2867" r:id="rId115"/>
    <p:sldId id="2981" r:id="rId116"/>
    <p:sldId id="2983" r:id="rId117"/>
    <p:sldId id="2984" r:id="rId118"/>
    <p:sldId id="2985" r:id="rId119"/>
    <p:sldId id="2986" r:id="rId120"/>
    <p:sldId id="2987" r:id="rId121"/>
    <p:sldId id="1360" r:id="rId122"/>
    <p:sldId id="1412" r:id="rId123"/>
    <p:sldId id="1413" r:id="rId124"/>
    <p:sldId id="2982" r:id="rId125"/>
    <p:sldId id="2951" r:id="rId126"/>
    <p:sldId id="2952" r:id="rId127"/>
    <p:sldId id="2953" r:id="rId128"/>
    <p:sldId id="2954" r:id="rId129"/>
    <p:sldId id="2955" r:id="rId130"/>
    <p:sldId id="434" r:id="rId131"/>
    <p:sldId id="2864" r:id="rId132"/>
    <p:sldId id="2978" r:id="rId1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99FF"/>
    <a:srgbClr val="9966FF"/>
    <a:srgbClr val="FF5050"/>
    <a:srgbClr val="75DBFF"/>
    <a:srgbClr val="67F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6" autoAdjust="0"/>
    <p:restoredTop sz="94660"/>
  </p:normalViewPr>
  <p:slideViewPr>
    <p:cSldViewPr>
      <p:cViewPr varScale="1">
        <p:scale>
          <a:sx n="90" d="100"/>
          <a:sy n="90" d="100"/>
        </p:scale>
        <p:origin x="9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7D452D-AAF8-404D-BCC0-E309A1A37137}" type="datetimeFigureOut">
              <a:rPr lang="en-US"/>
              <a:pPr>
                <a:defRPr/>
              </a:pPr>
              <a:t>2/21/2023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C55624-2ED1-490C-B64E-85124094BF79}" type="slidenum">
              <a:rPr lang="en-US"/>
              <a:pPr>
                <a:defRPr/>
              </a:pPr>
              <a:t>‹#›</a:t>
            </a:fld>
            <a:endParaRPr lang="en-US"/>
          </a:p>
        </p:txBody>
      </p:sp>
    </p:spTree>
    <p:extLst>
      <p:ext uri="{BB962C8B-B14F-4D97-AF65-F5344CB8AC3E}">
        <p14:creationId xmlns:p14="http://schemas.microsoft.com/office/powerpoint/2010/main" val="3672969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A0276-8DD8-4E6B-82D3-F7C28A16C30C}" type="datetimeFigureOut">
              <a:rPr lang="en-US" smtClean="0"/>
              <a:t>2/21/2023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2F267-177F-4511-A0D2-19B8B9C237CD}" type="slidenum">
              <a:rPr lang="en-US" smtClean="0"/>
              <a:t>‹#›</a:t>
            </a:fld>
            <a:endParaRPr lang="en-US"/>
          </a:p>
        </p:txBody>
      </p:sp>
    </p:spTree>
    <p:extLst>
      <p:ext uri="{BB962C8B-B14F-4D97-AF65-F5344CB8AC3E}">
        <p14:creationId xmlns:p14="http://schemas.microsoft.com/office/powerpoint/2010/main" val="327432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9144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96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5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309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056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57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65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673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723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7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819FE5-4ECE-49DA-A563-460FEFB04F69}"/>
              </a:ext>
            </a:extLst>
          </p:cNvPr>
          <p:cNvPicPr>
            <a:picLocks noChangeAspect="1"/>
          </p:cNvPicPr>
          <p:nvPr/>
        </p:nvPicPr>
        <p:blipFill rotWithShape="1">
          <a:blip r:embed="rId2"/>
          <a:srcRect b="693"/>
          <a:stretch/>
        </p:blipFill>
        <p:spPr>
          <a:xfrm>
            <a:off x="0" y="-1"/>
            <a:ext cx="9157588" cy="6869151"/>
          </a:xfrm>
          <a:prstGeom prst="rect">
            <a:avLst/>
          </a:prstGeom>
        </p:spPr>
      </p:pic>
      <p:sp>
        <p:nvSpPr>
          <p:cNvPr id="4" name="Text Box 2">
            <a:extLst>
              <a:ext uri="{FF2B5EF4-FFF2-40B4-BE49-F238E27FC236}">
                <a16:creationId xmlns:a16="http://schemas.microsoft.com/office/drawing/2014/main" id="{0B4F1663-7F19-4E08-95D5-5B6D97596E0E}"/>
              </a:ext>
            </a:extLst>
          </p:cNvPr>
          <p:cNvSpPr txBox="1">
            <a:spLocks noChangeArrowheads="1"/>
          </p:cNvSpPr>
          <p:nvPr/>
        </p:nvSpPr>
        <p:spPr bwMode="auto">
          <a:xfrm>
            <a:off x="0" y="1143000"/>
            <a:ext cx="9067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sz="6000" dirty="0">
                <a:solidFill>
                  <a:srgbClr val="FFFF00"/>
                </a:solidFill>
              </a:rPr>
              <a:t>Welcome to</a:t>
            </a:r>
            <a:r>
              <a:rPr lang="en-US" altLang="en-US" sz="6000" dirty="0"/>
              <a:t> </a:t>
            </a:r>
          </a:p>
          <a:p>
            <a:pPr eaLnBrk="1" hangingPunct="1">
              <a:spcBef>
                <a:spcPct val="0"/>
              </a:spcBef>
              <a:buFontTx/>
              <a:buNone/>
            </a:pPr>
            <a:r>
              <a:rPr lang="en-US" altLang="en-US" sz="6000" dirty="0">
                <a:solidFill>
                  <a:srgbClr val="FFFF00"/>
                </a:solidFill>
              </a:rPr>
              <a:t>Unit 2 Part 03</a:t>
            </a:r>
          </a:p>
          <a:p>
            <a:pPr eaLnBrk="1" hangingPunct="1">
              <a:spcBef>
                <a:spcPct val="0"/>
              </a:spcBef>
              <a:buFontTx/>
              <a:buNone/>
            </a:pPr>
            <a:endParaRPr lang="en-US" altLang="en-US" sz="20500" dirty="0">
              <a:solidFill>
                <a:srgbClr val="FFFF00"/>
              </a:solidFill>
            </a:endParaRPr>
          </a:p>
          <a:p>
            <a:pPr eaLnBrk="1" hangingPunct="1">
              <a:spcBef>
                <a:spcPct val="0"/>
              </a:spcBef>
              <a:buFontTx/>
              <a:buNone/>
            </a:pPr>
            <a:r>
              <a:rPr lang="en-US" altLang="en-US" sz="3900" dirty="0">
                <a:solidFill>
                  <a:srgbClr val="FFC000"/>
                </a:solidFill>
              </a:rPr>
              <a:t>MATH366 Probability and Statistics</a:t>
            </a:r>
          </a:p>
        </p:txBody>
      </p:sp>
      <p:sp>
        <p:nvSpPr>
          <p:cNvPr id="6" name="TextBox 5">
            <a:extLst>
              <a:ext uri="{FF2B5EF4-FFF2-40B4-BE49-F238E27FC236}">
                <a16:creationId xmlns:a16="http://schemas.microsoft.com/office/drawing/2014/main" id="{0CB06F34-0EEF-430A-A694-21778941F272}"/>
              </a:ext>
            </a:extLst>
          </p:cNvPr>
          <p:cNvSpPr txBox="1"/>
          <p:nvPr/>
        </p:nvSpPr>
        <p:spPr>
          <a:xfrm>
            <a:off x="0" y="6608802"/>
            <a:ext cx="9157588" cy="553998"/>
          </a:xfrm>
          <a:prstGeom prst="rect">
            <a:avLst/>
          </a:prstGeom>
          <a:noFill/>
        </p:spPr>
        <p:txBody>
          <a:bodyPr wrap="square">
            <a:spAutoFit/>
          </a:bodyPr>
          <a:lstStyle/>
          <a:p>
            <a:r>
              <a:rPr lang="en-US" sz="1500" dirty="0">
                <a:solidFill>
                  <a:srgbClr val="00B0F0"/>
                </a:solidFill>
              </a:rPr>
              <a:t>https://online.stanford.edu/sites/default/files/styles/figure_default/public/2018-04/theory-of-probability_stats116.jpg?itok=ms4fRMO-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Excel Graphs</a:t>
            </a:r>
          </a:p>
        </p:txBody>
      </p:sp>
      <p:sp>
        <p:nvSpPr>
          <p:cNvPr id="39939" name="Content Placeholder 2"/>
          <p:cNvSpPr>
            <a:spLocks noGrp="1"/>
          </p:cNvSpPr>
          <p:nvPr>
            <p:ph idx="1"/>
          </p:nvPr>
        </p:nvSpPr>
        <p:spPr/>
        <p:txBody>
          <a:bodyPr/>
          <a:lstStyle/>
          <a:p>
            <a:pPr eaLnBrk="1" hangingPunct="1"/>
            <a:r>
              <a:rPr lang="en-US" altLang="en-US"/>
              <a:t>Graphs need to be a complete story in themselves</a:t>
            </a:r>
          </a:p>
          <a:p>
            <a:pPr eaLnBrk="1" hangingPunct="1"/>
            <a:endParaRPr lang="en-US" altLang="en-US"/>
          </a:p>
          <a:p>
            <a:pPr eaLnBrk="1" hangingPunct="1"/>
            <a:r>
              <a:rPr lang="en-US" altLang="en-US"/>
              <a:t>By looking at the graph, the viewer should understand the question and its answer</a:t>
            </a:r>
          </a:p>
        </p:txBody>
      </p:sp>
    </p:spTree>
    <p:extLst>
      <p:ext uri="{BB962C8B-B14F-4D97-AF65-F5344CB8AC3E}">
        <p14:creationId xmlns:p14="http://schemas.microsoft.com/office/powerpoint/2010/main" val="10185925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2A7F32-7497-4A17-91FE-AF9652D983D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3b</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5ADC00ED-4A03-4F75-A64E-3F5FAA70F00D}"/>
              </a:ext>
            </a:extLst>
          </p:cNvPr>
          <p:cNvSpPr>
            <a:spLocks noGrp="1"/>
          </p:cNvSpPr>
          <p:nvPr>
            <p:ph idx="1"/>
          </p:nvPr>
        </p:nvSpPr>
        <p:spPr>
          <a:xfrm>
            <a:off x="457200" y="838200"/>
            <a:ext cx="8229600" cy="5638800"/>
          </a:xfrm>
        </p:spPr>
        <p:txBody>
          <a:bodyPr/>
          <a:lstStyle/>
          <a:p>
            <a:pPr eaLnBrk="1" hangingPunct="1"/>
            <a:r>
              <a:rPr lang="en-US" altLang="en-US" dirty="0"/>
              <a:t>What if you split it into equal halves?</a:t>
            </a:r>
          </a:p>
          <a:p>
            <a:pPr eaLnBrk="1" hangingPunct="1"/>
            <a:endParaRPr lang="en-US" altLang="en-US" dirty="0"/>
          </a:p>
          <a:p>
            <a:pPr eaLnBrk="1" hangingPunct="1"/>
            <a:r>
              <a:rPr lang="en-US" altLang="en-US" dirty="0"/>
              <a:t>How many observations would be in each half? </a:t>
            </a:r>
            <a:r>
              <a:rPr lang="en-US" altLang="en-US" dirty="0">
                <a:solidFill>
                  <a:srgbClr val="FFFF00"/>
                </a:solidFill>
              </a:rPr>
              <a:t>26</a:t>
            </a:r>
          </a:p>
          <a:p>
            <a:pPr eaLnBrk="1" hangingPunct="1"/>
            <a:endParaRPr lang="en-US" altLang="en-US" sz="4400" dirty="0"/>
          </a:p>
          <a:p>
            <a:pPr eaLnBrk="1" hangingPunct="1"/>
            <a:r>
              <a:rPr lang="en-US" altLang="en-US" dirty="0"/>
              <a:t>Where would the splits be? </a:t>
            </a:r>
          </a:p>
          <a:p>
            <a:pPr eaLnBrk="1" hangingPunct="1"/>
            <a:endParaRPr lang="en-US" altLang="en-US" dirty="0">
              <a:solidFill>
                <a:srgbClr val="FFFF00"/>
              </a:solidFill>
            </a:endParaRPr>
          </a:p>
          <a:p>
            <a:endParaRPr lang="en-US" dirty="0"/>
          </a:p>
        </p:txBody>
      </p:sp>
    </p:spTree>
    <p:extLst>
      <p:ext uri="{BB962C8B-B14F-4D97-AF65-F5344CB8AC3E}">
        <p14:creationId xmlns:p14="http://schemas.microsoft.com/office/powerpoint/2010/main" val="2820461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0CF8D7-CC3B-441F-A532-E222990DFE5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3b</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BB2FE801-AC51-40CA-AC4F-C7682F5E58DD}"/>
              </a:ext>
            </a:extLst>
          </p:cNvPr>
          <p:cNvSpPr>
            <a:spLocks noGrp="1"/>
          </p:cNvSpPr>
          <p:nvPr>
            <p:ph idx="1"/>
          </p:nvPr>
        </p:nvSpPr>
        <p:spPr>
          <a:xfrm>
            <a:off x="1295400" y="838200"/>
            <a:ext cx="7391400" cy="5638800"/>
          </a:xfrm>
        </p:spPr>
        <p:txBody>
          <a:bodyPr/>
          <a:lstStyle/>
          <a:p>
            <a:pPr eaLnBrk="1" hangingPunct="1"/>
            <a:r>
              <a:rPr lang="en-US" dirty="0"/>
              <a:t>Poof!</a:t>
            </a:r>
          </a:p>
          <a:p>
            <a:pPr eaLnBrk="1" hangingPunct="1"/>
            <a:r>
              <a:rPr lang="en-US" dirty="0"/>
              <a:t>26 observations in each half!</a:t>
            </a:r>
          </a:p>
          <a:p>
            <a:pPr eaLnBrk="1" hangingPunct="1"/>
            <a:endParaRPr lang="en-US" dirty="0"/>
          </a:p>
          <a:p>
            <a:pPr eaLnBrk="1" hangingPunct="1"/>
            <a:r>
              <a:rPr lang="en-US" dirty="0"/>
              <a:t>What is the median?</a:t>
            </a:r>
          </a:p>
          <a:p>
            <a:pPr eaLnBrk="1" hangingPunct="1"/>
            <a:endParaRPr lang="en-US" dirty="0"/>
          </a:p>
          <a:p>
            <a:endParaRPr lang="en-US" dirty="0"/>
          </a:p>
        </p:txBody>
      </p:sp>
      <p:graphicFrame>
        <p:nvGraphicFramePr>
          <p:cNvPr id="3" name="Table 2">
            <a:extLst>
              <a:ext uri="{FF2B5EF4-FFF2-40B4-BE49-F238E27FC236}">
                <a16:creationId xmlns:a16="http://schemas.microsoft.com/office/drawing/2014/main" id="{86BE0437-8EC2-45B7-8E1D-DFEFB4A5C21D}"/>
              </a:ext>
            </a:extLst>
          </p:cNvPr>
          <p:cNvGraphicFramePr>
            <a:graphicFrameLocks noGrp="1"/>
          </p:cNvGraphicFramePr>
          <p:nvPr>
            <p:extLst>
              <p:ext uri="{D42A27DB-BD31-4B8C-83A1-F6EECF244321}">
                <p14:modId xmlns:p14="http://schemas.microsoft.com/office/powerpoint/2010/main" val="3590537757"/>
              </p:ext>
            </p:extLst>
          </p:nvPr>
        </p:nvGraphicFramePr>
        <p:xfrm>
          <a:off x="152400" y="2209800"/>
          <a:ext cx="609600" cy="314325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950684972"/>
                    </a:ext>
                  </a:extLst>
                </a:gridCol>
              </a:tblGrid>
              <a:tr h="190500">
                <a:tc>
                  <a:txBody>
                    <a:bodyPr/>
                    <a:lstStyle/>
                    <a:p>
                      <a:pPr algn="r" fontAlgn="b"/>
                      <a:r>
                        <a:rPr lang="en-US" sz="2000" u="none" strike="noStrike" dirty="0">
                          <a:solidFill>
                            <a:srgbClr val="002060"/>
                          </a:solidFill>
                          <a:effectLst/>
                        </a:rPr>
                        <a:t>36</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666675073"/>
                  </a:ext>
                </a:extLst>
              </a:tr>
              <a:tr h="190500">
                <a:tc>
                  <a:txBody>
                    <a:bodyPr/>
                    <a:lstStyle/>
                    <a:p>
                      <a:pPr algn="r" fontAlgn="b"/>
                      <a:r>
                        <a:rPr lang="en-US" sz="2000" u="none" strike="noStrike" dirty="0">
                          <a:solidFill>
                            <a:srgbClr val="002060"/>
                          </a:solidFill>
                          <a:effectLst/>
                        </a:rPr>
                        <a:t>37</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177760484"/>
                  </a:ext>
                </a:extLst>
              </a:tr>
              <a:tr h="190500">
                <a:tc>
                  <a:txBody>
                    <a:bodyPr/>
                    <a:lstStyle/>
                    <a:p>
                      <a:pPr algn="r" fontAlgn="b"/>
                      <a:r>
                        <a:rPr lang="en-US" sz="2000" u="none" strike="noStrike" dirty="0">
                          <a:solidFill>
                            <a:srgbClr val="002060"/>
                          </a:solidFill>
                          <a:effectLst/>
                        </a:rPr>
                        <a:t>39</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531644256"/>
                  </a:ext>
                </a:extLst>
              </a:tr>
              <a:tr h="190500">
                <a:tc>
                  <a:txBody>
                    <a:bodyPr/>
                    <a:lstStyle/>
                    <a:p>
                      <a:pPr algn="r" fontAlgn="b"/>
                      <a:r>
                        <a:rPr lang="en-US" sz="2000" u="none" strike="noStrike" dirty="0">
                          <a:solidFill>
                            <a:srgbClr val="002060"/>
                          </a:solidFill>
                          <a:effectLst/>
                        </a:rPr>
                        <a:t>39</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621638312"/>
                  </a:ext>
                </a:extLst>
              </a:tr>
              <a:tr h="190500">
                <a:tc>
                  <a:txBody>
                    <a:bodyPr/>
                    <a:lstStyle/>
                    <a:p>
                      <a:pPr algn="r" fontAlgn="b"/>
                      <a:r>
                        <a:rPr lang="en-US" sz="2000" u="none" strike="noStrike" dirty="0">
                          <a:solidFill>
                            <a:srgbClr val="002060"/>
                          </a:solidFill>
                          <a:effectLst/>
                        </a:rPr>
                        <a:t>39</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268697598"/>
                  </a:ext>
                </a:extLst>
              </a:tr>
              <a:tr h="190500">
                <a:tc>
                  <a:txBody>
                    <a:bodyPr/>
                    <a:lstStyle/>
                    <a:p>
                      <a:pPr algn="r" fontAlgn="b"/>
                      <a:r>
                        <a:rPr lang="en-US" sz="2000" u="none" strike="noStrike" dirty="0">
                          <a:solidFill>
                            <a:srgbClr val="002060"/>
                          </a:solidFill>
                          <a:effectLst/>
                        </a:rPr>
                        <a:t>40</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818820596"/>
                  </a:ext>
                </a:extLst>
              </a:tr>
              <a:tr h="190500">
                <a:tc>
                  <a:txBody>
                    <a:bodyPr/>
                    <a:lstStyle/>
                    <a:p>
                      <a:pPr algn="r" fontAlgn="b"/>
                      <a:r>
                        <a:rPr lang="en-US" sz="2000" u="none" strike="noStrike" dirty="0">
                          <a:solidFill>
                            <a:srgbClr val="002060"/>
                          </a:solidFill>
                          <a:effectLst/>
                        </a:rPr>
                        <a:t>41</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871656955"/>
                  </a:ext>
                </a:extLst>
              </a:tr>
              <a:tr h="190500">
                <a:tc>
                  <a:txBody>
                    <a:bodyPr/>
                    <a:lstStyle/>
                    <a:p>
                      <a:pPr algn="r" fontAlgn="b"/>
                      <a:r>
                        <a:rPr lang="en-US" sz="2000" u="none" strike="noStrike" dirty="0">
                          <a:solidFill>
                            <a:srgbClr val="002060"/>
                          </a:solidFill>
                          <a:effectLst/>
                        </a:rPr>
                        <a:t>41</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119674644"/>
                  </a:ext>
                </a:extLst>
              </a:tr>
              <a:tr h="190500">
                <a:tc>
                  <a:txBody>
                    <a:bodyPr/>
                    <a:lstStyle/>
                    <a:p>
                      <a:pPr algn="r" fontAlgn="b"/>
                      <a:r>
                        <a:rPr lang="en-US" sz="2000" u="none" strike="noStrike" dirty="0">
                          <a:solidFill>
                            <a:srgbClr val="002060"/>
                          </a:solidFill>
                          <a:effectLst/>
                        </a:rPr>
                        <a:t>42</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303645404"/>
                  </a:ext>
                </a:extLst>
              </a:tr>
              <a:tr h="190500">
                <a:tc>
                  <a:txBody>
                    <a:bodyPr/>
                    <a:lstStyle/>
                    <a:p>
                      <a:pPr algn="r" fontAlgn="b"/>
                      <a:r>
                        <a:rPr lang="en-US" sz="2000" u="none" strike="noStrike" dirty="0">
                          <a:solidFill>
                            <a:srgbClr val="002060"/>
                          </a:solidFill>
                          <a:effectLst/>
                        </a:rPr>
                        <a:t>44</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799182842"/>
                  </a:ext>
                </a:extLst>
              </a:tr>
            </a:tbl>
          </a:graphicData>
        </a:graphic>
      </p:graphicFrame>
      <p:sp>
        <p:nvSpPr>
          <p:cNvPr id="9" name="TextBox 8">
            <a:extLst>
              <a:ext uri="{FF2B5EF4-FFF2-40B4-BE49-F238E27FC236}">
                <a16:creationId xmlns:a16="http://schemas.microsoft.com/office/drawing/2014/main" id="{ED66D416-14D5-47DD-A69A-8D22AEA9618B}"/>
              </a:ext>
            </a:extLst>
          </p:cNvPr>
          <p:cNvSpPr txBox="1"/>
          <p:nvPr/>
        </p:nvSpPr>
        <p:spPr>
          <a:xfrm rot="16200000">
            <a:off x="222767" y="1758434"/>
            <a:ext cx="533400" cy="369332"/>
          </a:xfrm>
          <a:prstGeom prst="rect">
            <a:avLst/>
          </a:prstGeom>
          <a:noFill/>
        </p:spPr>
        <p:txBody>
          <a:bodyPr wrap="square">
            <a:spAutoFit/>
          </a:bodyPr>
          <a:lstStyle/>
          <a:p>
            <a:r>
              <a:rPr lang="en-US" dirty="0"/>
              <a:t>…</a:t>
            </a:r>
          </a:p>
        </p:txBody>
      </p:sp>
      <p:sp>
        <p:nvSpPr>
          <p:cNvPr id="10" name="TextBox 9">
            <a:extLst>
              <a:ext uri="{FF2B5EF4-FFF2-40B4-BE49-F238E27FC236}">
                <a16:creationId xmlns:a16="http://schemas.microsoft.com/office/drawing/2014/main" id="{77D9E036-FA3C-4854-9BBF-FCF88D2CDE3F}"/>
              </a:ext>
            </a:extLst>
          </p:cNvPr>
          <p:cNvSpPr txBox="1"/>
          <p:nvPr/>
        </p:nvSpPr>
        <p:spPr>
          <a:xfrm rot="5400000">
            <a:off x="438650" y="5405890"/>
            <a:ext cx="533400"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29892789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0CF8D7-CC3B-441F-A532-E222990DFE5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3b</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BB2FE801-AC51-40CA-AC4F-C7682F5E58DD}"/>
              </a:ext>
            </a:extLst>
          </p:cNvPr>
          <p:cNvSpPr>
            <a:spLocks noGrp="1"/>
          </p:cNvSpPr>
          <p:nvPr>
            <p:ph idx="1"/>
          </p:nvPr>
        </p:nvSpPr>
        <p:spPr>
          <a:xfrm>
            <a:off x="1295400" y="838200"/>
            <a:ext cx="7391400" cy="5638800"/>
          </a:xfrm>
        </p:spPr>
        <p:txBody>
          <a:bodyPr/>
          <a:lstStyle/>
          <a:p>
            <a:pPr eaLnBrk="1" hangingPunct="1"/>
            <a:r>
              <a:rPr lang="en-US" dirty="0"/>
              <a:t>The 50</a:t>
            </a:r>
            <a:r>
              <a:rPr lang="en-US" baseline="30000" dirty="0"/>
              <a:t>th</a:t>
            </a:r>
            <a:r>
              <a:rPr lang="en-US" dirty="0"/>
              <a:t> percentile</a:t>
            </a:r>
          </a:p>
          <a:p>
            <a:pPr eaLnBrk="1" hangingPunct="1"/>
            <a:r>
              <a:rPr lang="en-US" altLang="en-US" dirty="0"/>
              <a:t>or the “median”</a:t>
            </a:r>
          </a:p>
          <a:p>
            <a:pPr eaLnBrk="1" hangingPunct="1"/>
            <a:r>
              <a:rPr lang="en-US" altLang="en-US" dirty="0"/>
              <a:t>     </a:t>
            </a:r>
            <a:r>
              <a:rPr lang="en-US" altLang="en-US" u="sng" dirty="0"/>
              <a:t>39+40</a:t>
            </a:r>
          </a:p>
          <a:p>
            <a:pPr eaLnBrk="1" hangingPunct="1"/>
            <a:r>
              <a:rPr lang="en-US" altLang="en-US" dirty="0"/>
              <a:t>        2</a:t>
            </a:r>
          </a:p>
          <a:p>
            <a:r>
              <a:rPr lang="en-US" dirty="0"/>
              <a:t>Note: the median often will not be an actual observation in your data but something between two observed values</a:t>
            </a:r>
          </a:p>
          <a:p>
            <a:endParaRPr lang="en-US" dirty="0"/>
          </a:p>
        </p:txBody>
      </p:sp>
      <p:graphicFrame>
        <p:nvGraphicFramePr>
          <p:cNvPr id="3" name="Table 2">
            <a:extLst>
              <a:ext uri="{FF2B5EF4-FFF2-40B4-BE49-F238E27FC236}">
                <a16:creationId xmlns:a16="http://schemas.microsoft.com/office/drawing/2014/main" id="{86BE0437-8EC2-45B7-8E1D-DFEFB4A5C21D}"/>
              </a:ext>
            </a:extLst>
          </p:cNvPr>
          <p:cNvGraphicFramePr>
            <a:graphicFrameLocks noGrp="1"/>
          </p:cNvGraphicFramePr>
          <p:nvPr/>
        </p:nvGraphicFramePr>
        <p:xfrm>
          <a:off x="152400" y="2209800"/>
          <a:ext cx="609600" cy="314325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950684972"/>
                    </a:ext>
                  </a:extLst>
                </a:gridCol>
              </a:tblGrid>
              <a:tr h="190500">
                <a:tc>
                  <a:txBody>
                    <a:bodyPr/>
                    <a:lstStyle/>
                    <a:p>
                      <a:pPr algn="r" fontAlgn="b"/>
                      <a:r>
                        <a:rPr lang="en-US" sz="2000" u="none" strike="noStrike" dirty="0">
                          <a:solidFill>
                            <a:srgbClr val="002060"/>
                          </a:solidFill>
                          <a:effectLst/>
                        </a:rPr>
                        <a:t>36</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666675073"/>
                  </a:ext>
                </a:extLst>
              </a:tr>
              <a:tr h="190500">
                <a:tc>
                  <a:txBody>
                    <a:bodyPr/>
                    <a:lstStyle/>
                    <a:p>
                      <a:pPr algn="r" fontAlgn="b"/>
                      <a:r>
                        <a:rPr lang="en-US" sz="2000" u="none" strike="noStrike" dirty="0">
                          <a:solidFill>
                            <a:srgbClr val="002060"/>
                          </a:solidFill>
                          <a:effectLst/>
                        </a:rPr>
                        <a:t>37</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177760484"/>
                  </a:ext>
                </a:extLst>
              </a:tr>
              <a:tr h="190500">
                <a:tc>
                  <a:txBody>
                    <a:bodyPr/>
                    <a:lstStyle/>
                    <a:p>
                      <a:pPr algn="r" fontAlgn="b"/>
                      <a:r>
                        <a:rPr lang="en-US" sz="2000" u="none" strike="noStrike" dirty="0">
                          <a:solidFill>
                            <a:srgbClr val="002060"/>
                          </a:solidFill>
                          <a:effectLst/>
                        </a:rPr>
                        <a:t>39</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531644256"/>
                  </a:ext>
                </a:extLst>
              </a:tr>
              <a:tr h="190500">
                <a:tc>
                  <a:txBody>
                    <a:bodyPr/>
                    <a:lstStyle/>
                    <a:p>
                      <a:pPr algn="r" fontAlgn="b"/>
                      <a:r>
                        <a:rPr lang="en-US" sz="2000" u="none" strike="noStrike" dirty="0">
                          <a:solidFill>
                            <a:srgbClr val="002060"/>
                          </a:solidFill>
                          <a:effectLst/>
                        </a:rPr>
                        <a:t>39</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621638312"/>
                  </a:ext>
                </a:extLst>
              </a:tr>
              <a:tr h="190500">
                <a:tc>
                  <a:txBody>
                    <a:bodyPr/>
                    <a:lstStyle/>
                    <a:p>
                      <a:pPr algn="r" fontAlgn="b"/>
                      <a:r>
                        <a:rPr lang="en-US" sz="2000" u="none" strike="noStrike" dirty="0">
                          <a:solidFill>
                            <a:srgbClr val="002060"/>
                          </a:solidFill>
                          <a:effectLst/>
                        </a:rPr>
                        <a:t>39</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268697598"/>
                  </a:ext>
                </a:extLst>
              </a:tr>
              <a:tr h="190500">
                <a:tc>
                  <a:txBody>
                    <a:bodyPr/>
                    <a:lstStyle/>
                    <a:p>
                      <a:pPr algn="r" fontAlgn="b"/>
                      <a:r>
                        <a:rPr lang="en-US" sz="2000" u="none" strike="noStrike" dirty="0">
                          <a:solidFill>
                            <a:srgbClr val="002060"/>
                          </a:solidFill>
                          <a:effectLst/>
                        </a:rPr>
                        <a:t>40</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818820596"/>
                  </a:ext>
                </a:extLst>
              </a:tr>
              <a:tr h="190500">
                <a:tc>
                  <a:txBody>
                    <a:bodyPr/>
                    <a:lstStyle/>
                    <a:p>
                      <a:pPr algn="r" fontAlgn="b"/>
                      <a:r>
                        <a:rPr lang="en-US" sz="2000" u="none" strike="noStrike" dirty="0">
                          <a:solidFill>
                            <a:srgbClr val="002060"/>
                          </a:solidFill>
                          <a:effectLst/>
                        </a:rPr>
                        <a:t>41</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871656955"/>
                  </a:ext>
                </a:extLst>
              </a:tr>
              <a:tr h="190500">
                <a:tc>
                  <a:txBody>
                    <a:bodyPr/>
                    <a:lstStyle/>
                    <a:p>
                      <a:pPr algn="r" fontAlgn="b"/>
                      <a:r>
                        <a:rPr lang="en-US" sz="2000" u="none" strike="noStrike" dirty="0">
                          <a:solidFill>
                            <a:srgbClr val="002060"/>
                          </a:solidFill>
                          <a:effectLst/>
                        </a:rPr>
                        <a:t>41</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119674644"/>
                  </a:ext>
                </a:extLst>
              </a:tr>
              <a:tr h="190500">
                <a:tc>
                  <a:txBody>
                    <a:bodyPr/>
                    <a:lstStyle/>
                    <a:p>
                      <a:pPr algn="r" fontAlgn="b"/>
                      <a:r>
                        <a:rPr lang="en-US" sz="2000" u="none" strike="noStrike" dirty="0">
                          <a:solidFill>
                            <a:srgbClr val="002060"/>
                          </a:solidFill>
                          <a:effectLst/>
                        </a:rPr>
                        <a:t>42</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303645404"/>
                  </a:ext>
                </a:extLst>
              </a:tr>
              <a:tr h="190500">
                <a:tc>
                  <a:txBody>
                    <a:bodyPr/>
                    <a:lstStyle/>
                    <a:p>
                      <a:pPr algn="r" fontAlgn="b"/>
                      <a:r>
                        <a:rPr lang="en-US" sz="2000" u="none" strike="noStrike" dirty="0">
                          <a:solidFill>
                            <a:srgbClr val="002060"/>
                          </a:solidFill>
                          <a:effectLst/>
                        </a:rPr>
                        <a:t>44</a:t>
                      </a:r>
                      <a:endParaRPr lang="en-US" sz="2000" b="0"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799182842"/>
                  </a:ext>
                </a:extLst>
              </a:tr>
            </a:tbl>
          </a:graphicData>
        </a:graphic>
      </p:graphicFrame>
      <p:sp>
        <p:nvSpPr>
          <p:cNvPr id="9" name="TextBox 8">
            <a:extLst>
              <a:ext uri="{FF2B5EF4-FFF2-40B4-BE49-F238E27FC236}">
                <a16:creationId xmlns:a16="http://schemas.microsoft.com/office/drawing/2014/main" id="{ED66D416-14D5-47DD-A69A-8D22AEA9618B}"/>
              </a:ext>
            </a:extLst>
          </p:cNvPr>
          <p:cNvSpPr txBox="1"/>
          <p:nvPr/>
        </p:nvSpPr>
        <p:spPr>
          <a:xfrm rot="16200000">
            <a:off x="222767" y="1758434"/>
            <a:ext cx="533400" cy="369332"/>
          </a:xfrm>
          <a:prstGeom prst="rect">
            <a:avLst/>
          </a:prstGeom>
          <a:noFill/>
        </p:spPr>
        <p:txBody>
          <a:bodyPr wrap="square">
            <a:spAutoFit/>
          </a:bodyPr>
          <a:lstStyle/>
          <a:p>
            <a:r>
              <a:rPr lang="en-US" dirty="0"/>
              <a:t>…</a:t>
            </a:r>
          </a:p>
        </p:txBody>
      </p:sp>
      <p:sp>
        <p:nvSpPr>
          <p:cNvPr id="10" name="TextBox 9">
            <a:extLst>
              <a:ext uri="{FF2B5EF4-FFF2-40B4-BE49-F238E27FC236}">
                <a16:creationId xmlns:a16="http://schemas.microsoft.com/office/drawing/2014/main" id="{77D9E036-FA3C-4854-9BBF-FCF88D2CDE3F}"/>
              </a:ext>
            </a:extLst>
          </p:cNvPr>
          <p:cNvSpPr txBox="1"/>
          <p:nvPr/>
        </p:nvSpPr>
        <p:spPr>
          <a:xfrm rot="5400000">
            <a:off x="438650" y="5405890"/>
            <a:ext cx="533400" cy="369332"/>
          </a:xfrm>
          <a:prstGeom prst="rect">
            <a:avLst/>
          </a:prstGeom>
          <a:noFill/>
        </p:spPr>
        <p:txBody>
          <a:bodyPr wrap="square">
            <a:spAutoFit/>
          </a:bodyPr>
          <a:lstStyle/>
          <a:p>
            <a:r>
              <a:rPr lang="en-US" dirty="0"/>
              <a:t>…</a:t>
            </a:r>
          </a:p>
        </p:txBody>
      </p:sp>
      <p:sp>
        <p:nvSpPr>
          <p:cNvPr id="8" name="Content Placeholder 2">
            <a:extLst>
              <a:ext uri="{FF2B5EF4-FFF2-40B4-BE49-F238E27FC236}">
                <a16:creationId xmlns:a16="http://schemas.microsoft.com/office/drawing/2014/main" id="{AFDDCED1-BD9A-49A5-99F0-F5115C4222B0}"/>
              </a:ext>
            </a:extLst>
          </p:cNvPr>
          <p:cNvSpPr txBox="1">
            <a:spLocks/>
          </p:cNvSpPr>
          <p:nvPr/>
        </p:nvSpPr>
        <p:spPr bwMode="auto">
          <a:xfrm>
            <a:off x="4572000" y="2514600"/>
            <a:ext cx="243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en-US" dirty="0"/>
              <a:t> = </a:t>
            </a:r>
            <a:r>
              <a:rPr lang="en-US" altLang="en-US" dirty="0">
                <a:solidFill>
                  <a:srgbClr val="FFFF00"/>
                </a:solidFill>
              </a:rPr>
              <a:t>39.5</a:t>
            </a:r>
          </a:p>
        </p:txBody>
      </p:sp>
    </p:spTree>
    <p:extLst>
      <p:ext uri="{BB962C8B-B14F-4D97-AF65-F5344CB8AC3E}">
        <p14:creationId xmlns:p14="http://schemas.microsoft.com/office/powerpoint/2010/main" val="17454286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4860A5-26E5-49E4-B637-F0936468878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3c</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DF78EECE-635C-480C-BA88-E5622AE8330C}"/>
              </a:ext>
            </a:extLst>
          </p:cNvPr>
          <p:cNvSpPr>
            <a:spLocks noGrp="1"/>
          </p:cNvSpPr>
          <p:nvPr>
            <p:ph idx="1"/>
          </p:nvPr>
        </p:nvSpPr>
        <p:spPr>
          <a:xfrm>
            <a:off x="457200" y="838200"/>
            <a:ext cx="8229600" cy="5638800"/>
          </a:xfrm>
        </p:spPr>
        <p:txBody>
          <a:bodyPr/>
          <a:lstStyle/>
          <a:p>
            <a:pPr eaLnBrk="1" hangingPunct="1"/>
            <a:r>
              <a:rPr lang="en-US" altLang="en-US" dirty="0"/>
              <a:t>What if you wanted quartiles?</a:t>
            </a:r>
          </a:p>
          <a:p>
            <a:pPr eaLnBrk="1" hangingPunct="1"/>
            <a:endParaRPr lang="en-US" altLang="en-US" sz="4400" dirty="0"/>
          </a:p>
          <a:p>
            <a:pPr eaLnBrk="1" hangingPunct="1"/>
            <a:r>
              <a:rPr lang="en-US" altLang="en-US" dirty="0"/>
              <a:t>How many observations would be in each quartile?</a:t>
            </a:r>
          </a:p>
          <a:p>
            <a:pPr eaLnBrk="1" hangingPunct="1"/>
            <a:endParaRPr lang="en-US" altLang="en-US" sz="4400" dirty="0"/>
          </a:p>
          <a:p>
            <a:endParaRPr lang="en-US" dirty="0"/>
          </a:p>
        </p:txBody>
      </p:sp>
    </p:spTree>
    <p:extLst>
      <p:ext uri="{BB962C8B-B14F-4D97-AF65-F5344CB8AC3E}">
        <p14:creationId xmlns:p14="http://schemas.microsoft.com/office/powerpoint/2010/main" val="33172228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4860A5-26E5-49E4-B637-F0936468878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3c</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DF78EECE-635C-480C-BA88-E5622AE8330C}"/>
              </a:ext>
            </a:extLst>
          </p:cNvPr>
          <p:cNvSpPr>
            <a:spLocks noGrp="1"/>
          </p:cNvSpPr>
          <p:nvPr>
            <p:ph idx="1"/>
          </p:nvPr>
        </p:nvSpPr>
        <p:spPr>
          <a:xfrm>
            <a:off x="457200" y="838200"/>
            <a:ext cx="8229600" cy="5638800"/>
          </a:xfrm>
        </p:spPr>
        <p:txBody>
          <a:bodyPr/>
          <a:lstStyle/>
          <a:p>
            <a:pPr eaLnBrk="1" hangingPunct="1"/>
            <a:r>
              <a:rPr lang="en-US" altLang="en-US" dirty="0"/>
              <a:t>What if you wanted quartiles?</a:t>
            </a:r>
          </a:p>
          <a:p>
            <a:pPr eaLnBrk="1" hangingPunct="1"/>
            <a:endParaRPr lang="en-US" altLang="en-US" sz="4400" dirty="0"/>
          </a:p>
          <a:p>
            <a:pPr eaLnBrk="1" hangingPunct="1"/>
            <a:r>
              <a:rPr lang="en-US" altLang="en-US" dirty="0"/>
              <a:t>How many observations would be in each quartile? </a:t>
            </a:r>
            <a:r>
              <a:rPr lang="en-US" altLang="en-US" dirty="0">
                <a:solidFill>
                  <a:srgbClr val="FFFF00"/>
                </a:solidFill>
              </a:rPr>
              <a:t>13</a:t>
            </a:r>
          </a:p>
          <a:p>
            <a:pPr eaLnBrk="1" hangingPunct="1"/>
            <a:endParaRPr lang="en-US" altLang="en-US" sz="4400" dirty="0"/>
          </a:p>
          <a:p>
            <a:pPr eaLnBrk="1" hangingPunct="1"/>
            <a:r>
              <a:rPr lang="en-US" altLang="en-US" dirty="0"/>
              <a:t>Where would the splits be? </a:t>
            </a:r>
          </a:p>
          <a:p>
            <a:endParaRPr lang="en-US" dirty="0"/>
          </a:p>
        </p:txBody>
      </p:sp>
    </p:spTree>
    <p:extLst>
      <p:ext uri="{BB962C8B-B14F-4D97-AF65-F5344CB8AC3E}">
        <p14:creationId xmlns:p14="http://schemas.microsoft.com/office/powerpoint/2010/main" val="11343095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877254-0F1B-4AFA-AD88-4BC8E9A84A9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3c</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2F086CDB-EB0A-4F74-B8E5-119420E64D75}"/>
              </a:ext>
            </a:extLst>
          </p:cNvPr>
          <p:cNvSpPr>
            <a:spLocks noGrp="1"/>
          </p:cNvSpPr>
          <p:nvPr>
            <p:ph idx="1"/>
          </p:nvPr>
        </p:nvSpPr>
        <p:spPr>
          <a:xfrm>
            <a:off x="1348267" y="838200"/>
            <a:ext cx="7338533" cy="5638800"/>
          </a:xfrm>
        </p:spPr>
        <p:txBody>
          <a:bodyPr/>
          <a:lstStyle/>
          <a:p>
            <a:pPr eaLnBrk="1" hangingPunct="1"/>
            <a:r>
              <a:rPr lang="en-US" dirty="0"/>
              <a:t>Poof!</a:t>
            </a:r>
          </a:p>
          <a:p>
            <a:pPr eaLnBrk="1" hangingPunct="1"/>
            <a:r>
              <a:rPr lang="en-US" dirty="0"/>
              <a:t>13 observations in each quartile!</a:t>
            </a:r>
          </a:p>
          <a:p>
            <a:pPr eaLnBrk="1" hangingPunct="1"/>
            <a:endParaRPr lang="en-US" dirty="0"/>
          </a:p>
          <a:p>
            <a:pPr eaLnBrk="1" hangingPunct="1"/>
            <a:r>
              <a:rPr lang="en-US" dirty="0"/>
              <a:t>What are the quartiles?</a:t>
            </a:r>
          </a:p>
          <a:p>
            <a:endParaRPr lang="en-US" dirty="0"/>
          </a:p>
        </p:txBody>
      </p:sp>
      <p:graphicFrame>
        <p:nvGraphicFramePr>
          <p:cNvPr id="3" name="Table 2">
            <a:extLst>
              <a:ext uri="{FF2B5EF4-FFF2-40B4-BE49-F238E27FC236}">
                <a16:creationId xmlns:a16="http://schemas.microsoft.com/office/drawing/2014/main" id="{0EEBA6DB-1029-40C5-9A15-74F349252C7E}"/>
              </a:ext>
            </a:extLst>
          </p:cNvPr>
          <p:cNvGraphicFramePr>
            <a:graphicFrameLocks noGrp="1"/>
          </p:cNvGraphicFramePr>
          <p:nvPr>
            <p:extLst>
              <p:ext uri="{D42A27DB-BD31-4B8C-83A1-F6EECF244321}">
                <p14:modId xmlns:p14="http://schemas.microsoft.com/office/powerpoint/2010/main" val="3063717296"/>
              </p:ext>
            </p:extLst>
          </p:nvPr>
        </p:nvGraphicFramePr>
        <p:xfrm>
          <a:off x="451338" y="1143000"/>
          <a:ext cx="609600" cy="19316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766262530"/>
                    </a:ext>
                  </a:extLst>
                </a:gridCol>
              </a:tblGrid>
              <a:tr h="190500">
                <a:tc>
                  <a:txBody>
                    <a:bodyPr/>
                    <a:lstStyle/>
                    <a:p>
                      <a:pPr algn="r" fontAlgn="b"/>
                      <a:r>
                        <a:rPr lang="en-US" sz="1200" b="1" u="none" strike="noStrike" dirty="0">
                          <a:solidFill>
                            <a:srgbClr val="002060"/>
                          </a:solidFill>
                          <a:effectLst/>
                        </a:rPr>
                        <a:t>20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933458202"/>
                  </a:ext>
                </a:extLst>
              </a:tr>
              <a:tr h="190500">
                <a:tc>
                  <a:txBody>
                    <a:bodyPr/>
                    <a:lstStyle/>
                    <a:p>
                      <a:pPr algn="r" fontAlgn="b"/>
                      <a:r>
                        <a:rPr lang="en-US" sz="1200" b="1" u="none" strike="noStrike" dirty="0">
                          <a:solidFill>
                            <a:srgbClr val="002060"/>
                          </a:solidFill>
                          <a:effectLst/>
                        </a:rPr>
                        <a:t>21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4237834906"/>
                  </a:ext>
                </a:extLst>
              </a:tr>
              <a:tr h="190500">
                <a:tc>
                  <a:txBody>
                    <a:bodyPr/>
                    <a:lstStyle/>
                    <a:p>
                      <a:pPr algn="r" fontAlgn="b"/>
                      <a:r>
                        <a:rPr lang="en-US" sz="1200" b="1" u="none" strike="noStrike" dirty="0">
                          <a:solidFill>
                            <a:srgbClr val="002060"/>
                          </a:solidFill>
                          <a:effectLst/>
                        </a:rPr>
                        <a:t>22</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983452191"/>
                  </a:ext>
                </a:extLst>
              </a:tr>
              <a:tr h="190500">
                <a:tc>
                  <a:txBody>
                    <a:bodyPr/>
                    <a:lstStyle/>
                    <a:p>
                      <a:pPr algn="r" fontAlgn="b"/>
                      <a:r>
                        <a:rPr lang="en-US" sz="1200" b="1" u="none" strike="noStrike" dirty="0">
                          <a:solidFill>
                            <a:srgbClr val="002060"/>
                          </a:solidFill>
                          <a:effectLst/>
                        </a:rPr>
                        <a:t>23</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3524942599"/>
                  </a:ext>
                </a:extLst>
              </a:tr>
              <a:tr h="190500">
                <a:tc>
                  <a:txBody>
                    <a:bodyPr/>
                    <a:lstStyle/>
                    <a:p>
                      <a:pPr algn="r" fontAlgn="b"/>
                      <a:r>
                        <a:rPr lang="en-US" sz="1200" b="1" u="none" strike="noStrike" dirty="0">
                          <a:solidFill>
                            <a:srgbClr val="002060"/>
                          </a:solidFill>
                          <a:effectLst/>
                        </a:rPr>
                        <a:t>28</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16577016"/>
                  </a:ext>
                </a:extLst>
              </a:tr>
              <a:tr h="200025">
                <a:tc>
                  <a:txBody>
                    <a:bodyPr/>
                    <a:lstStyle/>
                    <a:p>
                      <a:pPr algn="r" fontAlgn="b"/>
                      <a:r>
                        <a:rPr lang="en-US" sz="1200" b="1" u="none" strike="noStrike" dirty="0">
                          <a:solidFill>
                            <a:srgbClr val="002060"/>
                          </a:solidFill>
                          <a:effectLst/>
                        </a:rPr>
                        <a:t>29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838072956"/>
                  </a:ext>
                </a:extLst>
              </a:tr>
              <a:tr h="190500">
                <a:tc>
                  <a:txBody>
                    <a:bodyPr/>
                    <a:lstStyle/>
                    <a:p>
                      <a:pPr algn="r" fontAlgn="b"/>
                      <a:r>
                        <a:rPr lang="en-US" sz="1200" b="1" u="none" strike="noStrike" dirty="0">
                          <a:solidFill>
                            <a:srgbClr val="002060"/>
                          </a:solidFill>
                          <a:effectLst/>
                        </a:rPr>
                        <a:t>29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181733389"/>
                  </a:ext>
                </a:extLst>
              </a:tr>
              <a:tr h="190500">
                <a:tc>
                  <a:txBody>
                    <a:bodyPr/>
                    <a:lstStyle/>
                    <a:p>
                      <a:pPr algn="r" fontAlgn="b"/>
                      <a:r>
                        <a:rPr lang="en-US" sz="1200" b="1" u="none" strike="noStrike" dirty="0">
                          <a:solidFill>
                            <a:srgbClr val="002060"/>
                          </a:solidFill>
                          <a:effectLst/>
                        </a:rPr>
                        <a:t>30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3618588884"/>
                  </a:ext>
                </a:extLst>
              </a:tr>
              <a:tr h="190500">
                <a:tc>
                  <a:txBody>
                    <a:bodyPr/>
                    <a:lstStyle/>
                    <a:p>
                      <a:pPr algn="r" fontAlgn="b"/>
                      <a:r>
                        <a:rPr lang="en-US" sz="1200" b="1" u="none" strike="noStrike" dirty="0">
                          <a:solidFill>
                            <a:srgbClr val="002060"/>
                          </a:solidFill>
                          <a:effectLst/>
                        </a:rPr>
                        <a:t>30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4003030009"/>
                  </a:ext>
                </a:extLst>
              </a:tr>
              <a:tr h="190500">
                <a:tc>
                  <a:txBody>
                    <a:bodyPr/>
                    <a:lstStyle/>
                    <a:p>
                      <a:pPr algn="r" fontAlgn="b"/>
                      <a:r>
                        <a:rPr lang="en-US" sz="1200" b="1" u="none" strike="noStrike" dirty="0">
                          <a:solidFill>
                            <a:srgbClr val="002060"/>
                          </a:solidFill>
                          <a:effectLst/>
                        </a:rPr>
                        <a:t>31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971172825"/>
                  </a:ext>
                </a:extLst>
              </a:tr>
            </a:tbl>
          </a:graphicData>
        </a:graphic>
      </p:graphicFrame>
      <p:graphicFrame>
        <p:nvGraphicFramePr>
          <p:cNvPr id="4" name="Table 3">
            <a:extLst>
              <a:ext uri="{FF2B5EF4-FFF2-40B4-BE49-F238E27FC236}">
                <a16:creationId xmlns:a16="http://schemas.microsoft.com/office/drawing/2014/main" id="{5086222B-D9EB-4A27-9504-056CA8F253A3}"/>
              </a:ext>
            </a:extLst>
          </p:cNvPr>
          <p:cNvGraphicFramePr>
            <a:graphicFrameLocks noGrp="1"/>
          </p:cNvGraphicFramePr>
          <p:nvPr>
            <p:extLst>
              <p:ext uri="{D42A27DB-BD31-4B8C-83A1-F6EECF244321}">
                <p14:modId xmlns:p14="http://schemas.microsoft.com/office/powerpoint/2010/main" val="2452325097"/>
              </p:ext>
            </p:extLst>
          </p:nvPr>
        </p:nvGraphicFramePr>
        <p:xfrm>
          <a:off x="463061" y="4552950"/>
          <a:ext cx="609600" cy="192405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81154759"/>
                    </a:ext>
                  </a:extLst>
                </a:gridCol>
              </a:tblGrid>
              <a:tr h="96203">
                <a:tc>
                  <a:txBody>
                    <a:bodyPr/>
                    <a:lstStyle/>
                    <a:p>
                      <a:pPr algn="r" fontAlgn="b"/>
                      <a:r>
                        <a:rPr lang="en-US" sz="1200" b="1" u="none" strike="noStrike" dirty="0">
                          <a:solidFill>
                            <a:srgbClr val="002060"/>
                          </a:solidFill>
                          <a:effectLst/>
                        </a:rPr>
                        <a:t>51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2364968773"/>
                  </a:ext>
                </a:extLst>
              </a:tr>
              <a:tr h="96203">
                <a:tc>
                  <a:txBody>
                    <a:bodyPr/>
                    <a:lstStyle/>
                    <a:p>
                      <a:pPr algn="r" fontAlgn="b"/>
                      <a:r>
                        <a:rPr lang="en-US" sz="1200" b="1" u="none" strike="noStrike" dirty="0">
                          <a:solidFill>
                            <a:srgbClr val="002060"/>
                          </a:solidFill>
                          <a:effectLst/>
                        </a:rPr>
                        <a:t>53</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079173306"/>
                  </a:ext>
                </a:extLst>
              </a:tr>
              <a:tr h="96203">
                <a:tc>
                  <a:txBody>
                    <a:bodyPr/>
                    <a:lstStyle/>
                    <a:p>
                      <a:pPr algn="r" fontAlgn="b"/>
                      <a:r>
                        <a:rPr lang="en-US" sz="1200" b="1" u="none" strike="noStrike" dirty="0">
                          <a:solidFill>
                            <a:srgbClr val="002060"/>
                          </a:solidFill>
                          <a:effectLst/>
                        </a:rPr>
                        <a:t>54</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805872540"/>
                  </a:ext>
                </a:extLst>
              </a:tr>
              <a:tr h="96203">
                <a:tc>
                  <a:txBody>
                    <a:bodyPr/>
                    <a:lstStyle/>
                    <a:p>
                      <a:pPr algn="r" fontAlgn="b"/>
                      <a:r>
                        <a:rPr lang="en-US" sz="1200" b="1" u="none" strike="noStrike" dirty="0">
                          <a:solidFill>
                            <a:srgbClr val="002060"/>
                          </a:solidFill>
                          <a:effectLst/>
                        </a:rPr>
                        <a:t>54</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966627299"/>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242446781"/>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406093747"/>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863215276"/>
                  </a:ext>
                </a:extLst>
              </a:tr>
              <a:tr h="96203">
                <a:tc>
                  <a:txBody>
                    <a:bodyPr/>
                    <a:lstStyle/>
                    <a:p>
                      <a:pPr algn="r" fontAlgn="b"/>
                      <a:r>
                        <a:rPr lang="en-US" sz="1200" b="1" u="none" strike="noStrike" dirty="0">
                          <a:solidFill>
                            <a:srgbClr val="002060"/>
                          </a:solidFill>
                          <a:effectLst/>
                        </a:rPr>
                        <a:t>59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3659908573"/>
                  </a:ext>
                </a:extLst>
              </a:tr>
              <a:tr h="96203">
                <a:tc>
                  <a:txBody>
                    <a:bodyPr/>
                    <a:lstStyle/>
                    <a:p>
                      <a:pPr algn="r" fontAlgn="b"/>
                      <a:r>
                        <a:rPr lang="en-US" sz="1200" b="1" u="none" strike="noStrike" dirty="0">
                          <a:solidFill>
                            <a:srgbClr val="002060"/>
                          </a:solidFill>
                          <a:effectLst/>
                        </a:rPr>
                        <a:t>62</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3571323843"/>
                  </a:ext>
                </a:extLst>
              </a:tr>
              <a:tr h="96203">
                <a:tc>
                  <a:txBody>
                    <a:bodyPr/>
                    <a:lstStyle/>
                    <a:p>
                      <a:pPr algn="r" fontAlgn="b"/>
                      <a:r>
                        <a:rPr lang="en-US" sz="1200" b="1" u="none" strike="noStrike" dirty="0">
                          <a:solidFill>
                            <a:srgbClr val="002060"/>
                          </a:solidFill>
                          <a:effectLst/>
                        </a:rPr>
                        <a:t>67</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828761202"/>
                  </a:ext>
                </a:extLst>
              </a:tr>
            </a:tbl>
          </a:graphicData>
        </a:graphic>
      </p:graphicFrame>
      <p:sp>
        <p:nvSpPr>
          <p:cNvPr id="11" name="TextBox 10">
            <a:extLst>
              <a:ext uri="{FF2B5EF4-FFF2-40B4-BE49-F238E27FC236}">
                <a16:creationId xmlns:a16="http://schemas.microsoft.com/office/drawing/2014/main" id="{461B1CA4-5365-440B-B9E2-02476C68CC3F}"/>
              </a:ext>
            </a:extLst>
          </p:cNvPr>
          <p:cNvSpPr txBox="1"/>
          <p:nvPr/>
        </p:nvSpPr>
        <p:spPr>
          <a:xfrm rot="16200000">
            <a:off x="407433" y="719066"/>
            <a:ext cx="533400" cy="369332"/>
          </a:xfrm>
          <a:prstGeom prst="rect">
            <a:avLst/>
          </a:prstGeom>
          <a:noFill/>
        </p:spPr>
        <p:txBody>
          <a:bodyPr wrap="square">
            <a:spAutoFit/>
          </a:bodyPr>
          <a:lstStyle/>
          <a:p>
            <a:r>
              <a:rPr lang="en-US" dirty="0"/>
              <a:t>…</a:t>
            </a:r>
          </a:p>
        </p:txBody>
      </p:sp>
      <p:sp>
        <p:nvSpPr>
          <p:cNvPr id="12" name="TextBox 11">
            <a:extLst>
              <a:ext uri="{FF2B5EF4-FFF2-40B4-BE49-F238E27FC236}">
                <a16:creationId xmlns:a16="http://schemas.microsoft.com/office/drawing/2014/main" id="{1E73D525-A632-4778-BB90-E494245E4DE8}"/>
              </a:ext>
            </a:extLst>
          </p:cNvPr>
          <p:cNvSpPr txBox="1"/>
          <p:nvPr/>
        </p:nvSpPr>
        <p:spPr>
          <a:xfrm rot="5400000">
            <a:off x="592099" y="3129272"/>
            <a:ext cx="533400" cy="369332"/>
          </a:xfrm>
          <a:prstGeom prst="rect">
            <a:avLst/>
          </a:prstGeom>
          <a:noFill/>
        </p:spPr>
        <p:txBody>
          <a:bodyPr wrap="square">
            <a:spAutoFit/>
          </a:bodyPr>
          <a:lstStyle/>
          <a:p>
            <a:r>
              <a:rPr lang="en-US" dirty="0"/>
              <a:t>…</a:t>
            </a:r>
          </a:p>
        </p:txBody>
      </p:sp>
      <p:sp>
        <p:nvSpPr>
          <p:cNvPr id="13" name="TextBox 12">
            <a:extLst>
              <a:ext uri="{FF2B5EF4-FFF2-40B4-BE49-F238E27FC236}">
                <a16:creationId xmlns:a16="http://schemas.microsoft.com/office/drawing/2014/main" id="{78734C87-2FC9-46F1-B323-D42570EF2233}"/>
              </a:ext>
            </a:extLst>
          </p:cNvPr>
          <p:cNvSpPr txBox="1"/>
          <p:nvPr/>
        </p:nvSpPr>
        <p:spPr>
          <a:xfrm rot="16200000">
            <a:off x="430768" y="4120634"/>
            <a:ext cx="533400" cy="369332"/>
          </a:xfrm>
          <a:prstGeom prst="rect">
            <a:avLst/>
          </a:prstGeom>
          <a:noFill/>
        </p:spPr>
        <p:txBody>
          <a:bodyPr wrap="square">
            <a:spAutoFit/>
          </a:bodyPr>
          <a:lstStyle/>
          <a:p>
            <a:r>
              <a:rPr lang="en-US" dirty="0"/>
              <a:t>…</a:t>
            </a:r>
          </a:p>
        </p:txBody>
      </p:sp>
      <p:sp>
        <p:nvSpPr>
          <p:cNvPr id="14" name="TextBox 13">
            <a:extLst>
              <a:ext uri="{FF2B5EF4-FFF2-40B4-BE49-F238E27FC236}">
                <a16:creationId xmlns:a16="http://schemas.microsoft.com/office/drawing/2014/main" id="{FC6AD766-3078-4261-9EF9-0FB7FCBA2586}"/>
              </a:ext>
            </a:extLst>
          </p:cNvPr>
          <p:cNvSpPr txBox="1"/>
          <p:nvPr/>
        </p:nvSpPr>
        <p:spPr>
          <a:xfrm rot="5400000">
            <a:off x="615434" y="6559034"/>
            <a:ext cx="533400"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7555529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877254-0F1B-4AFA-AD88-4BC8E9A84A9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3c</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2F086CDB-EB0A-4F74-B8E5-119420E64D75}"/>
              </a:ext>
            </a:extLst>
          </p:cNvPr>
          <p:cNvSpPr>
            <a:spLocks noGrp="1"/>
          </p:cNvSpPr>
          <p:nvPr>
            <p:ph idx="1"/>
          </p:nvPr>
        </p:nvSpPr>
        <p:spPr>
          <a:xfrm>
            <a:off x="1348267" y="838200"/>
            <a:ext cx="7338533" cy="5638800"/>
          </a:xfrm>
        </p:spPr>
        <p:txBody>
          <a:bodyPr/>
          <a:lstStyle/>
          <a:p>
            <a:pPr eaLnBrk="1" hangingPunct="1"/>
            <a:endParaRPr lang="en-US" dirty="0"/>
          </a:p>
          <a:p>
            <a:pPr eaLnBrk="1" hangingPunct="1"/>
            <a:r>
              <a:rPr lang="en-US" dirty="0"/>
              <a:t>1</a:t>
            </a:r>
            <a:r>
              <a:rPr lang="en-US" baseline="30000" dirty="0"/>
              <a:t>st</a:t>
            </a:r>
            <a:r>
              <a:rPr lang="en-US" dirty="0"/>
              <a:t> quartile =         = </a:t>
            </a:r>
            <a:r>
              <a:rPr lang="en-US" altLang="en-US" dirty="0">
                <a:solidFill>
                  <a:srgbClr val="FFFF00"/>
                </a:solidFill>
              </a:rPr>
              <a:t>28.5</a:t>
            </a:r>
          </a:p>
          <a:p>
            <a:pPr eaLnBrk="1" hangingPunct="1"/>
            <a:endParaRPr lang="en-US" dirty="0"/>
          </a:p>
          <a:p>
            <a:pPr eaLnBrk="1" hangingPunct="1"/>
            <a:endParaRPr lang="en-US" dirty="0"/>
          </a:p>
          <a:p>
            <a:pPr eaLnBrk="1" hangingPunct="1"/>
            <a:endParaRPr lang="en-US" sz="3600" dirty="0"/>
          </a:p>
          <a:p>
            <a:pPr eaLnBrk="1" hangingPunct="1"/>
            <a:r>
              <a:rPr lang="en-US" dirty="0"/>
              <a:t>3</a:t>
            </a:r>
            <a:r>
              <a:rPr lang="en-US" baseline="30000" dirty="0"/>
              <a:t>rd</a:t>
            </a:r>
            <a:r>
              <a:rPr lang="en-US" dirty="0"/>
              <a:t> quartile =         = </a:t>
            </a:r>
            <a:r>
              <a:rPr lang="en-US" dirty="0">
                <a:solidFill>
                  <a:srgbClr val="FFFF00"/>
                </a:solidFill>
              </a:rPr>
              <a:t>56</a:t>
            </a:r>
          </a:p>
          <a:p>
            <a:endParaRPr lang="en-US" dirty="0"/>
          </a:p>
        </p:txBody>
      </p:sp>
      <p:graphicFrame>
        <p:nvGraphicFramePr>
          <p:cNvPr id="3" name="Table 2">
            <a:extLst>
              <a:ext uri="{FF2B5EF4-FFF2-40B4-BE49-F238E27FC236}">
                <a16:creationId xmlns:a16="http://schemas.microsoft.com/office/drawing/2014/main" id="{0EEBA6DB-1029-40C5-9A15-74F349252C7E}"/>
              </a:ext>
            </a:extLst>
          </p:cNvPr>
          <p:cNvGraphicFramePr>
            <a:graphicFrameLocks noGrp="1"/>
          </p:cNvGraphicFramePr>
          <p:nvPr>
            <p:extLst>
              <p:ext uri="{D42A27DB-BD31-4B8C-83A1-F6EECF244321}">
                <p14:modId xmlns:p14="http://schemas.microsoft.com/office/powerpoint/2010/main" val="1198295347"/>
              </p:ext>
            </p:extLst>
          </p:nvPr>
        </p:nvGraphicFramePr>
        <p:xfrm>
          <a:off x="451338" y="1143000"/>
          <a:ext cx="609600" cy="19316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766262530"/>
                    </a:ext>
                  </a:extLst>
                </a:gridCol>
              </a:tblGrid>
              <a:tr h="190500">
                <a:tc>
                  <a:txBody>
                    <a:bodyPr/>
                    <a:lstStyle/>
                    <a:p>
                      <a:pPr algn="r" fontAlgn="b"/>
                      <a:r>
                        <a:rPr lang="en-US" sz="1200" b="1" u="none" strike="noStrike" dirty="0">
                          <a:solidFill>
                            <a:srgbClr val="002060"/>
                          </a:solidFill>
                          <a:effectLst/>
                        </a:rPr>
                        <a:t>20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933458202"/>
                  </a:ext>
                </a:extLst>
              </a:tr>
              <a:tr h="190500">
                <a:tc>
                  <a:txBody>
                    <a:bodyPr/>
                    <a:lstStyle/>
                    <a:p>
                      <a:pPr algn="r" fontAlgn="b"/>
                      <a:r>
                        <a:rPr lang="en-US" sz="1200" b="1" u="none" strike="noStrike" dirty="0">
                          <a:solidFill>
                            <a:srgbClr val="002060"/>
                          </a:solidFill>
                          <a:effectLst/>
                        </a:rPr>
                        <a:t>21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4237834906"/>
                  </a:ext>
                </a:extLst>
              </a:tr>
              <a:tr h="190500">
                <a:tc>
                  <a:txBody>
                    <a:bodyPr/>
                    <a:lstStyle/>
                    <a:p>
                      <a:pPr algn="r" fontAlgn="b"/>
                      <a:r>
                        <a:rPr lang="en-US" sz="1200" b="1" u="none" strike="noStrike" dirty="0">
                          <a:solidFill>
                            <a:srgbClr val="002060"/>
                          </a:solidFill>
                          <a:effectLst/>
                        </a:rPr>
                        <a:t>22</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983452191"/>
                  </a:ext>
                </a:extLst>
              </a:tr>
              <a:tr h="190500">
                <a:tc>
                  <a:txBody>
                    <a:bodyPr/>
                    <a:lstStyle/>
                    <a:p>
                      <a:pPr algn="r" fontAlgn="b"/>
                      <a:r>
                        <a:rPr lang="en-US" sz="1200" b="1" u="none" strike="noStrike" dirty="0">
                          <a:solidFill>
                            <a:srgbClr val="002060"/>
                          </a:solidFill>
                          <a:effectLst/>
                        </a:rPr>
                        <a:t>23</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3524942599"/>
                  </a:ext>
                </a:extLst>
              </a:tr>
              <a:tr h="190500">
                <a:tc>
                  <a:txBody>
                    <a:bodyPr/>
                    <a:lstStyle/>
                    <a:p>
                      <a:pPr algn="r" fontAlgn="b"/>
                      <a:r>
                        <a:rPr lang="en-US" sz="1200" b="1" u="none" strike="noStrike" dirty="0">
                          <a:solidFill>
                            <a:srgbClr val="002060"/>
                          </a:solidFill>
                          <a:effectLst/>
                        </a:rPr>
                        <a:t>28</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16577016"/>
                  </a:ext>
                </a:extLst>
              </a:tr>
              <a:tr h="200025">
                <a:tc>
                  <a:txBody>
                    <a:bodyPr/>
                    <a:lstStyle/>
                    <a:p>
                      <a:pPr algn="r" fontAlgn="b"/>
                      <a:r>
                        <a:rPr lang="en-US" sz="1200" b="1" u="none" strike="noStrike" dirty="0">
                          <a:solidFill>
                            <a:srgbClr val="002060"/>
                          </a:solidFill>
                          <a:effectLst/>
                        </a:rPr>
                        <a:t>29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838072956"/>
                  </a:ext>
                </a:extLst>
              </a:tr>
              <a:tr h="190500">
                <a:tc>
                  <a:txBody>
                    <a:bodyPr/>
                    <a:lstStyle/>
                    <a:p>
                      <a:pPr algn="r" fontAlgn="b"/>
                      <a:r>
                        <a:rPr lang="en-US" sz="1200" b="1" u="none" strike="noStrike" dirty="0">
                          <a:solidFill>
                            <a:srgbClr val="002060"/>
                          </a:solidFill>
                          <a:effectLst/>
                        </a:rPr>
                        <a:t>29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181733389"/>
                  </a:ext>
                </a:extLst>
              </a:tr>
              <a:tr h="190500">
                <a:tc>
                  <a:txBody>
                    <a:bodyPr/>
                    <a:lstStyle/>
                    <a:p>
                      <a:pPr algn="r" fontAlgn="b"/>
                      <a:r>
                        <a:rPr lang="en-US" sz="1200" b="1" u="none" strike="noStrike" dirty="0">
                          <a:solidFill>
                            <a:srgbClr val="002060"/>
                          </a:solidFill>
                          <a:effectLst/>
                        </a:rPr>
                        <a:t>30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3618588884"/>
                  </a:ext>
                </a:extLst>
              </a:tr>
              <a:tr h="190500">
                <a:tc>
                  <a:txBody>
                    <a:bodyPr/>
                    <a:lstStyle/>
                    <a:p>
                      <a:pPr algn="r" fontAlgn="b"/>
                      <a:r>
                        <a:rPr lang="en-US" sz="1200" b="1" u="none" strike="noStrike" dirty="0">
                          <a:solidFill>
                            <a:srgbClr val="002060"/>
                          </a:solidFill>
                          <a:effectLst/>
                        </a:rPr>
                        <a:t>30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4003030009"/>
                  </a:ext>
                </a:extLst>
              </a:tr>
              <a:tr h="190500">
                <a:tc>
                  <a:txBody>
                    <a:bodyPr/>
                    <a:lstStyle/>
                    <a:p>
                      <a:pPr algn="r" fontAlgn="b"/>
                      <a:r>
                        <a:rPr lang="en-US" sz="1200" b="1" u="none" strike="noStrike" dirty="0">
                          <a:solidFill>
                            <a:srgbClr val="002060"/>
                          </a:solidFill>
                          <a:effectLst/>
                        </a:rPr>
                        <a:t>31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971172825"/>
                  </a:ext>
                </a:extLst>
              </a:tr>
            </a:tbl>
          </a:graphicData>
        </a:graphic>
      </p:graphicFrame>
      <p:graphicFrame>
        <p:nvGraphicFramePr>
          <p:cNvPr id="4" name="Table 3">
            <a:extLst>
              <a:ext uri="{FF2B5EF4-FFF2-40B4-BE49-F238E27FC236}">
                <a16:creationId xmlns:a16="http://schemas.microsoft.com/office/drawing/2014/main" id="{5086222B-D9EB-4A27-9504-056CA8F253A3}"/>
              </a:ext>
            </a:extLst>
          </p:cNvPr>
          <p:cNvGraphicFramePr>
            <a:graphicFrameLocks noGrp="1"/>
          </p:cNvGraphicFramePr>
          <p:nvPr>
            <p:extLst>
              <p:ext uri="{D42A27DB-BD31-4B8C-83A1-F6EECF244321}">
                <p14:modId xmlns:p14="http://schemas.microsoft.com/office/powerpoint/2010/main" val="3091108615"/>
              </p:ext>
            </p:extLst>
          </p:nvPr>
        </p:nvGraphicFramePr>
        <p:xfrm>
          <a:off x="463061" y="4552950"/>
          <a:ext cx="609600" cy="192405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81154759"/>
                    </a:ext>
                  </a:extLst>
                </a:gridCol>
              </a:tblGrid>
              <a:tr h="96203">
                <a:tc>
                  <a:txBody>
                    <a:bodyPr/>
                    <a:lstStyle/>
                    <a:p>
                      <a:pPr algn="r" fontAlgn="b"/>
                      <a:r>
                        <a:rPr lang="en-US" sz="1200" b="1" u="none" strike="noStrike" dirty="0">
                          <a:solidFill>
                            <a:srgbClr val="002060"/>
                          </a:solidFill>
                          <a:effectLst/>
                        </a:rPr>
                        <a:t>51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2364968773"/>
                  </a:ext>
                </a:extLst>
              </a:tr>
              <a:tr h="96203">
                <a:tc>
                  <a:txBody>
                    <a:bodyPr/>
                    <a:lstStyle/>
                    <a:p>
                      <a:pPr algn="r" fontAlgn="b"/>
                      <a:r>
                        <a:rPr lang="en-US" sz="1200" b="1" u="none" strike="noStrike" dirty="0">
                          <a:solidFill>
                            <a:srgbClr val="002060"/>
                          </a:solidFill>
                          <a:effectLst/>
                        </a:rPr>
                        <a:t>53</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079173306"/>
                  </a:ext>
                </a:extLst>
              </a:tr>
              <a:tr h="96203">
                <a:tc>
                  <a:txBody>
                    <a:bodyPr/>
                    <a:lstStyle/>
                    <a:p>
                      <a:pPr algn="r" fontAlgn="b"/>
                      <a:r>
                        <a:rPr lang="en-US" sz="1200" b="1" u="none" strike="noStrike" dirty="0">
                          <a:solidFill>
                            <a:srgbClr val="002060"/>
                          </a:solidFill>
                          <a:effectLst/>
                        </a:rPr>
                        <a:t>54</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805872540"/>
                  </a:ext>
                </a:extLst>
              </a:tr>
              <a:tr h="96203">
                <a:tc>
                  <a:txBody>
                    <a:bodyPr/>
                    <a:lstStyle/>
                    <a:p>
                      <a:pPr algn="r" fontAlgn="b"/>
                      <a:r>
                        <a:rPr lang="en-US" sz="1200" b="1" u="none" strike="noStrike" dirty="0">
                          <a:solidFill>
                            <a:srgbClr val="002060"/>
                          </a:solidFill>
                          <a:effectLst/>
                        </a:rPr>
                        <a:t>54</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966627299"/>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242446781"/>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406093747"/>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863215276"/>
                  </a:ext>
                </a:extLst>
              </a:tr>
              <a:tr h="96203">
                <a:tc>
                  <a:txBody>
                    <a:bodyPr/>
                    <a:lstStyle/>
                    <a:p>
                      <a:pPr algn="r" fontAlgn="b"/>
                      <a:r>
                        <a:rPr lang="en-US" sz="1200" b="1" u="none" strike="noStrike" dirty="0">
                          <a:solidFill>
                            <a:srgbClr val="002060"/>
                          </a:solidFill>
                          <a:effectLst/>
                        </a:rPr>
                        <a:t>59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3659908573"/>
                  </a:ext>
                </a:extLst>
              </a:tr>
              <a:tr h="96203">
                <a:tc>
                  <a:txBody>
                    <a:bodyPr/>
                    <a:lstStyle/>
                    <a:p>
                      <a:pPr algn="r" fontAlgn="b"/>
                      <a:r>
                        <a:rPr lang="en-US" sz="1200" b="1" u="none" strike="noStrike" dirty="0">
                          <a:solidFill>
                            <a:srgbClr val="002060"/>
                          </a:solidFill>
                          <a:effectLst/>
                        </a:rPr>
                        <a:t>62</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3571323843"/>
                  </a:ext>
                </a:extLst>
              </a:tr>
              <a:tr h="96203">
                <a:tc>
                  <a:txBody>
                    <a:bodyPr/>
                    <a:lstStyle/>
                    <a:p>
                      <a:pPr algn="r" fontAlgn="b"/>
                      <a:r>
                        <a:rPr lang="en-US" sz="1200" b="1" u="none" strike="noStrike" dirty="0">
                          <a:solidFill>
                            <a:srgbClr val="002060"/>
                          </a:solidFill>
                          <a:effectLst/>
                        </a:rPr>
                        <a:t>67</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828761202"/>
                  </a:ext>
                </a:extLst>
              </a:tr>
            </a:tbl>
          </a:graphicData>
        </a:graphic>
      </p:graphicFrame>
      <p:sp>
        <p:nvSpPr>
          <p:cNvPr id="11" name="TextBox 10">
            <a:extLst>
              <a:ext uri="{FF2B5EF4-FFF2-40B4-BE49-F238E27FC236}">
                <a16:creationId xmlns:a16="http://schemas.microsoft.com/office/drawing/2014/main" id="{461B1CA4-5365-440B-B9E2-02476C68CC3F}"/>
              </a:ext>
            </a:extLst>
          </p:cNvPr>
          <p:cNvSpPr txBox="1"/>
          <p:nvPr/>
        </p:nvSpPr>
        <p:spPr>
          <a:xfrm rot="16200000">
            <a:off x="407433" y="719066"/>
            <a:ext cx="533400" cy="369332"/>
          </a:xfrm>
          <a:prstGeom prst="rect">
            <a:avLst/>
          </a:prstGeom>
          <a:noFill/>
        </p:spPr>
        <p:txBody>
          <a:bodyPr wrap="square">
            <a:spAutoFit/>
          </a:bodyPr>
          <a:lstStyle/>
          <a:p>
            <a:r>
              <a:rPr lang="en-US" dirty="0"/>
              <a:t>…</a:t>
            </a:r>
          </a:p>
        </p:txBody>
      </p:sp>
      <p:sp>
        <p:nvSpPr>
          <p:cNvPr id="12" name="TextBox 11">
            <a:extLst>
              <a:ext uri="{FF2B5EF4-FFF2-40B4-BE49-F238E27FC236}">
                <a16:creationId xmlns:a16="http://schemas.microsoft.com/office/drawing/2014/main" id="{1E73D525-A632-4778-BB90-E494245E4DE8}"/>
              </a:ext>
            </a:extLst>
          </p:cNvPr>
          <p:cNvSpPr txBox="1"/>
          <p:nvPr/>
        </p:nvSpPr>
        <p:spPr>
          <a:xfrm rot="5400000">
            <a:off x="592099" y="3129272"/>
            <a:ext cx="533400" cy="369332"/>
          </a:xfrm>
          <a:prstGeom prst="rect">
            <a:avLst/>
          </a:prstGeom>
          <a:noFill/>
        </p:spPr>
        <p:txBody>
          <a:bodyPr wrap="square">
            <a:spAutoFit/>
          </a:bodyPr>
          <a:lstStyle/>
          <a:p>
            <a:r>
              <a:rPr lang="en-US" dirty="0"/>
              <a:t>…</a:t>
            </a:r>
          </a:p>
        </p:txBody>
      </p:sp>
      <p:sp>
        <p:nvSpPr>
          <p:cNvPr id="13" name="TextBox 12">
            <a:extLst>
              <a:ext uri="{FF2B5EF4-FFF2-40B4-BE49-F238E27FC236}">
                <a16:creationId xmlns:a16="http://schemas.microsoft.com/office/drawing/2014/main" id="{78734C87-2FC9-46F1-B323-D42570EF2233}"/>
              </a:ext>
            </a:extLst>
          </p:cNvPr>
          <p:cNvSpPr txBox="1"/>
          <p:nvPr/>
        </p:nvSpPr>
        <p:spPr>
          <a:xfrm rot="16200000">
            <a:off x="430768" y="4120634"/>
            <a:ext cx="533400" cy="369332"/>
          </a:xfrm>
          <a:prstGeom prst="rect">
            <a:avLst/>
          </a:prstGeom>
          <a:noFill/>
        </p:spPr>
        <p:txBody>
          <a:bodyPr wrap="square">
            <a:spAutoFit/>
          </a:bodyPr>
          <a:lstStyle/>
          <a:p>
            <a:r>
              <a:rPr lang="en-US" dirty="0"/>
              <a:t>…</a:t>
            </a:r>
          </a:p>
        </p:txBody>
      </p:sp>
      <p:sp>
        <p:nvSpPr>
          <p:cNvPr id="14" name="TextBox 13">
            <a:extLst>
              <a:ext uri="{FF2B5EF4-FFF2-40B4-BE49-F238E27FC236}">
                <a16:creationId xmlns:a16="http://schemas.microsoft.com/office/drawing/2014/main" id="{FC6AD766-3078-4261-9EF9-0FB7FCBA2586}"/>
              </a:ext>
            </a:extLst>
          </p:cNvPr>
          <p:cNvSpPr txBox="1"/>
          <p:nvPr/>
        </p:nvSpPr>
        <p:spPr>
          <a:xfrm rot="5400000">
            <a:off x="615434" y="6559034"/>
            <a:ext cx="533400" cy="369332"/>
          </a:xfrm>
          <a:prstGeom prst="rect">
            <a:avLst/>
          </a:prstGeom>
          <a:noFill/>
        </p:spPr>
        <p:txBody>
          <a:bodyPr wrap="square">
            <a:spAutoFit/>
          </a:bodyPr>
          <a:lstStyle/>
          <a:p>
            <a:r>
              <a:rPr lang="en-US" dirty="0"/>
              <a:t>…</a:t>
            </a:r>
          </a:p>
        </p:txBody>
      </p:sp>
      <p:sp>
        <p:nvSpPr>
          <p:cNvPr id="15" name="Content Placeholder 2">
            <a:extLst>
              <a:ext uri="{FF2B5EF4-FFF2-40B4-BE49-F238E27FC236}">
                <a16:creationId xmlns:a16="http://schemas.microsoft.com/office/drawing/2014/main" id="{C4E7F9EE-9842-48F4-BF5A-AB56BE02D86F}"/>
              </a:ext>
            </a:extLst>
          </p:cNvPr>
          <p:cNvSpPr txBox="1">
            <a:spLocks/>
          </p:cNvSpPr>
          <p:nvPr/>
        </p:nvSpPr>
        <p:spPr bwMode="auto">
          <a:xfrm>
            <a:off x="4800600" y="1371600"/>
            <a:ext cx="2438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u="sng" dirty="0"/>
              <a:t>28+29</a:t>
            </a:r>
          </a:p>
          <a:p>
            <a:pPr eaLnBrk="1" hangingPunct="1"/>
            <a:r>
              <a:rPr lang="en-US" altLang="en-US" dirty="0"/>
              <a:t>   2</a:t>
            </a:r>
          </a:p>
          <a:p>
            <a:pPr eaLnBrk="1" hangingPunct="1"/>
            <a:endParaRPr lang="en-US" altLang="en-US" dirty="0"/>
          </a:p>
          <a:p>
            <a:pPr eaLnBrk="1" hangingPunct="1"/>
            <a:endParaRPr lang="en-US" altLang="en-US" sz="3500" dirty="0"/>
          </a:p>
          <a:p>
            <a:pPr eaLnBrk="1" hangingPunct="1"/>
            <a:r>
              <a:rPr lang="en-US" u="sng" dirty="0"/>
              <a:t>56+56</a:t>
            </a:r>
          </a:p>
          <a:p>
            <a:pPr eaLnBrk="1" hangingPunct="1"/>
            <a:r>
              <a:rPr lang="en-US" altLang="en-US" dirty="0"/>
              <a:t>   2</a:t>
            </a:r>
          </a:p>
        </p:txBody>
      </p:sp>
    </p:spTree>
    <p:extLst>
      <p:ext uri="{BB962C8B-B14F-4D97-AF65-F5344CB8AC3E}">
        <p14:creationId xmlns:p14="http://schemas.microsoft.com/office/powerpoint/2010/main" val="19217899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Fractiles</a:t>
            </a:r>
            <a:endParaRPr lang="en-US" dirty="0"/>
          </a:p>
        </p:txBody>
      </p:sp>
      <p:sp>
        <p:nvSpPr>
          <p:cNvPr id="3" name="Content Placeholder 2"/>
          <p:cNvSpPr>
            <a:spLocks noGrp="1"/>
          </p:cNvSpPr>
          <p:nvPr>
            <p:ph idx="1"/>
          </p:nvPr>
        </p:nvSpPr>
        <p:spPr/>
        <p:txBody>
          <a:bodyPr/>
          <a:lstStyle/>
          <a:p>
            <a:r>
              <a:rPr lang="en-US" dirty="0"/>
              <a:t>Quartiles and percentiles are common, others not so much</a:t>
            </a:r>
          </a:p>
          <a:p>
            <a:endParaRPr lang="en-US" sz="2000" dirty="0"/>
          </a:p>
          <a:p>
            <a:r>
              <a:rPr lang="en-US" dirty="0"/>
              <a:t>The median is also common, but it is called “the median” rather than “the 50</a:t>
            </a:r>
            <a:r>
              <a:rPr lang="en-US" baseline="30000" dirty="0"/>
              <a:t>th</a:t>
            </a:r>
            <a:r>
              <a:rPr lang="en-US" dirty="0"/>
              <a:t> percentile” or “2</a:t>
            </a:r>
            <a:r>
              <a:rPr lang="en-US" baseline="30000" dirty="0"/>
              <a:t>nd</a:t>
            </a:r>
            <a:r>
              <a:rPr lang="en-US" dirty="0"/>
              <a:t> quartile”</a:t>
            </a:r>
          </a:p>
        </p:txBody>
      </p:sp>
    </p:spTree>
    <p:extLst>
      <p:ext uri="{BB962C8B-B14F-4D97-AF65-F5344CB8AC3E}">
        <p14:creationId xmlns:p14="http://schemas.microsoft.com/office/powerpoint/2010/main" val="19543915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DB669176-8E46-4F18-B23D-3E0A9247B4E7}"/>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5604007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a:xfrm>
            <a:off x="457200" y="1219200"/>
            <a:ext cx="8686800" cy="5638800"/>
          </a:xfrm>
        </p:spPr>
        <p:txBody>
          <a:bodyPr/>
          <a:lstStyle/>
          <a:p>
            <a:r>
              <a:rPr lang="en-US" dirty="0"/>
              <a:t>How close are the data to the median?</a:t>
            </a:r>
          </a:p>
          <a:p>
            <a:endParaRPr lang="en-US" dirty="0"/>
          </a:p>
          <a:p>
            <a:r>
              <a:rPr lang="en-US" dirty="0"/>
              <a:t>0    1     1    5    9    9    10</a:t>
            </a:r>
          </a:p>
          <a:p>
            <a:r>
              <a:rPr lang="en-US" dirty="0"/>
              <a:t>			   vs</a:t>
            </a:r>
          </a:p>
          <a:p>
            <a:r>
              <a:rPr lang="en-US" dirty="0"/>
              <a:t>4   4.5  4.9   5   5.1  5.2  5.3</a:t>
            </a:r>
          </a:p>
          <a:p>
            <a:endParaRPr lang="en-US" dirty="0"/>
          </a:p>
        </p:txBody>
      </p:sp>
    </p:spTree>
    <p:extLst>
      <p:ext uri="{BB962C8B-B14F-4D97-AF65-F5344CB8AC3E}">
        <p14:creationId xmlns:p14="http://schemas.microsoft.com/office/powerpoint/2010/main" val="365768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Excel Graphs</a:t>
            </a:r>
          </a:p>
        </p:txBody>
      </p:sp>
      <p:sp>
        <p:nvSpPr>
          <p:cNvPr id="40963" name="Content Placeholder 2"/>
          <p:cNvSpPr>
            <a:spLocks noGrp="1"/>
          </p:cNvSpPr>
          <p:nvPr>
            <p:ph idx="1"/>
          </p:nvPr>
        </p:nvSpPr>
        <p:spPr/>
        <p:txBody>
          <a:bodyPr/>
          <a:lstStyle/>
          <a:p>
            <a:pPr eaLnBrk="1" hangingPunct="1"/>
            <a:r>
              <a:rPr lang="en-US" altLang="en-US"/>
              <a:t>Graphs need:</a:t>
            </a:r>
          </a:p>
          <a:p>
            <a:pPr eaLnBrk="1" hangingPunct="1"/>
            <a:endParaRPr lang="en-US" altLang="en-US" sz="2000"/>
          </a:p>
          <a:p>
            <a:pPr lvl="3" eaLnBrk="1" hangingPunct="1">
              <a:buClr>
                <a:srgbClr val="FFFF00"/>
              </a:buClr>
              <a:buFont typeface="Wingdings" pitchFamily="2" charset="2"/>
              <a:buChar char="Ø"/>
            </a:pPr>
            <a:r>
              <a:rPr lang="en-US" altLang="en-US"/>
              <a:t>Titles</a:t>
            </a:r>
          </a:p>
          <a:p>
            <a:pPr lvl="3" eaLnBrk="1" hangingPunct="1">
              <a:buClr>
                <a:srgbClr val="FFFF00"/>
              </a:buClr>
              <a:buFont typeface="Wingdings" pitchFamily="2" charset="2"/>
              <a:buChar char="Ø"/>
            </a:pPr>
            <a:r>
              <a:rPr lang="en-US" altLang="en-US"/>
              <a:t>Axis labels</a:t>
            </a:r>
          </a:p>
          <a:p>
            <a:pPr lvl="3" eaLnBrk="1" hangingPunct="1">
              <a:buClr>
                <a:srgbClr val="FFFF00"/>
              </a:buClr>
              <a:buFont typeface="Wingdings" pitchFamily="2" charset="2"/>
              <a:buChar char="Ø"/>
            </a:pPr>
            <a:r>
              <a:rPr lang="en-US" altLang="en-US"/>
              <a:t>Legends</a:t>
            </a:r>
          </a:p>
          <a:p>
            <a:pPr lvl="3" eaLnBrk="1" hangingPunct="1">
              <a:buClr>
                <a:srgbClr val="FFFF00"/>
              </a:buClr>
              <a:buFont typeface="Wingdings" pitchFamily="2" charset="2"/>
              <a:buChar char="Ø"/>
            </a:pPr>
            <a:endParaRPr lang="en-US" altLang="en-US" sz="2000"/>
          </a:p>
          <a:p>
            <a:pPr eaLnBrk="1" hangingPunct="1">
              <a:buClr>
                <a:srgbClr val="FFFF00"/>
              </a:buClr>
            </a:pPr>
            <a:r>
              <a:rPr lang="en-US" altLang="en-US"/>
              <a:t>If you don’t have these… </a:t>
            </a:r>
          </a:p>
          <a:p>
            <a:pPr algn="r" eaLnBrk="1" hangingPunct="1">
              <a:buClr>
                <a:srgbClr val="FFFF00"/>
              </a:buClr>
            </a:pPr>
            <a:r>
              <a:rPr lang="en-US" altLang="en-US"/>
              <a:t>you get points taken off!</a:t>
            </a:r>
            <a:r>
              <a:rPr lang="en-US" altLang="en-US" sz="4400"/>
              <a:t> </a:t>
            </a:r>
          </a:p>
        </p:txBody>
      </p:sp>
    </p:spTree>
    <p:extLst>
      <p:ext uri="{BB962C8B-B14F-4D97-AF65-F5344CB8AC3E}">
        <p14:creationId xmlns:p14="http://schemas.microsoft.com/office/powerpoint/2010/main" val="27087490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r>
              <a:rPr lang="en-US" dirty="0">
                <a:solidFill>
                  <a:srgbClr val="FFC000"/>
                </a:solidFill>
              </a:rPr>
              <a:t>Interquartile range </a:t>
            </a:r>
            <a:r>
              <a:rPr lang="en-US" dirty="0"/>
              <a:t>(IQR):</a:t>
            </a:r>
          </a:p>
          <a:p>
            <a:endParaRPr lang="en-US" dirty="0"/>
          </a:p>
          <a:p>
            <a:pPr algn="ctr"/>
            <a:r>
              <a:rPr lang="en-US" dirty="0"/>
              <a:t>IQR = 3</a:t>
            </a:r>
            <a:r>
              <a:rPr lang="en-US" baseline="30000" dirty="0"/>
              <a:t>rd</a:t>
            </a:r>
            <a:r>
              <a:rPr lang="en-US" dirty="0"/>
              <a:t> quartile – 1</a:t>
            </a:r>
            <a:r>
              <a:rPr lang="en-US" baseline="30000" dirty="0"/>
              <a:t>st</a:t>
            </a:r>
            <a:r>
              <a:rPr lang="en-US" dirty="0"/>
              <a:t> quartile</a:t>
            </a:r>
          </a:p>
        </p:txBody>
      </p:sp>
    </p:spTree>
    <p:extLst>
      <p:ext uri="{BB962C8B-B14F-4D97-AF65-F5344CB8AC3E}">
        <p14:creationId xmlns:p14="http://schemas.microsoft.com/office/powerpoint/2010/main" val="16699192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Variability</a:t>
            </a:r>
          </a:p>
        </p:txBody>
      </p:sp>
      <p:sp>
        <p:nvSpPr>
          <p:cNvPr id="6" name="Content Placeholder 5"/>
          <p:cNvSpPr>
            <a:spLocks noGrp="1"/>
          </p:cNvSpPr>
          <p:nvPr>
            <p:ph idx="1"/>
          </p:nvPr>
        </p:nvSpPr>
        <p:spPr/>
        <p:txBody>
          <a:bodyPr/>
          <a:lstStyle/>
          <a:p>
            <a:r>
              <a:rPr lang="en-US" dirty="0"/>
              <a:t>The interquartile range is in the same units as the original data (like the range and standard deviation “s”)</a:t>
            </a:r>
          </a:p>
          <a:p>
            <a:endParaRPr lang="en-US" dirty="0"/>
          </a:p>
        </p:txBody>
      </p:sp>
    </p:spTree>
    <p:extLst>
      <p:ext uri="{BB962C8B-B14F-4D97-AF65-F5344CB8AC3E}">
        <p14:creationId xmlns:p14="http://schemas.microsoft.com/office/powerpoint/2010/main" val="29280219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877254-0F1B-4AFA-AD88-4BC8E9A84A9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3c</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2F086CDB-EB0A-4F74-B8E5-119420E64D75}"/>
              </a:ext>
            </a:extLst>
          </p:cNvPr>
          <p:cNvSpPr>
            <a:spLocks noGrp="1"/>
          </p:cNvSpPr>
          <p:nvPr>
            <p:ph idx="1"/>
          </p:nvPr>
        </p:nvSpPr>
        <p:spPr>
          <a:xfrm>
            <a:off x="1348267" y="838200"/>
            <a:ext cx="7338533" cy="5638800"/>
          </a:xfrm>
        </p:spPr>
        <p:txBody>
          <a:bodyPr/>
          <a:lstStyle/>
          <a:p>
            <a:pPr eaLnBrk="1" hangingPunct="1"/>
            <a:endParaRPr lang="en-US" dirty="0"/>
          </a:p>
          <a:p>
            <a:pPr eaLnBrk="1" hangingPunct="1"/>
            <a:r>
              <a:rPr lang="en-US" dirty="0"/>
              <a:t>1</a:t>
            </a:r>
            <a:r>
              <a:rPr lang="en-US" baseline="30000" dirty="0"/>
              <a:t>st</a:t>
            </a:r>
            <a:r>
              <a:rPr lang="en-US" dirty="0"/>
              <a:t> quartile = </a:t>
            </a:r>
            <a:r>
              <a:rPr lang="en-US" altLang="en-US" dirty="0"/>
              <a:t>28.5</a:t>
            </a:r>
          </a:p>
          <a:p>
            <a:pPr eaLnBrk="1" hangingPunct="1"/>
            <a:endParaRPr lang="en-US" dirty="0"/>
          </a:p>
          <a:p>
            <a:pPr eaLnBrk="1" hangingPunct="1"/>
            <a:endParaRPr lang="en-US" dirty="0"/>
          </a:p>
          <a:p>
            <a:pPr eaLnBrk="1" hangingPunct="1"/>
            <a:endParaRPr lang="en-US" sz="3600" dirty="0"/>
          </a:p>
          <a:p>
            <a:pPr eaLnBrk="1" hangingPunct="1"/>
            <a:r>
              <a:rPr lang="en-US" dirty="0"/>
              <a:t>3</a:t>
            </a:r>
            <a:r>
              <a:rPr lang="en-US" baseline="30000" dirty="0"/>
              <a:t>rd</a:t>
            </a:r>
            <a:r>
              <a:rPr lang="en-US" dirty="0"/>
              <a:t> quartile = 56</a:t>
            </a:r>
          </a:p>
          <a:p>
            <a:pPr eaLnBrk="1" hangingPunct="1"/>
            <a:endParaRPr lang="en-US" dirty="0"/>
          </a:p>
          <a:p>
            <a:r>
              <a:rPr lang="en-US" dirty="0"/>
              <a:t>What is the IQR?</a:t>
            </a:r>
          </a:p>
          <a:p>
            <a:pPr eaLnBrk="1" hangingPunct="1"/>
            <a:endParaRPr lang="en-US" dirty="0"/>
          </a:p>
          <a:p>
            <a:endParaRPr lang="en-US" dirty="0"/>
          </a:p>
        </p:txBody>
      </p:sp>
      <p:graphicFrame>
        <p:nvGraphicFramePr>
          <p:cNvPr id="3" name="Table 2">
            <a:extLst>
              <a:ext uri="{FF2B5EF4-FFF2-40B4-BE49-F238E27FC236}">
                <a16:creationId xmlns:a16="http://schemas.microsoft.com/office/drawing/2014/main" id="{0EEBA6DB-1029-40C5-9A15-74F349252C7E}"/>
              </a:ext>
            </a:extLst>
          </p:cNvPr>
          <p:cNvGraphicFramePr>
            <a:graphicFrameLocks noGrp="1"/>
          </p:cNvGraphicFramePr>
          <p:nvPr/>
        </p:nvGraphicFramePr>
        <p:xfrm>
          <a:off x="451338" y="1143000"/>
          <a:ext cx="609600" cy="19316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766262530"/>
                    </a:ext>
                  </a:extLst>
                </a:gridCol>
              </a:tblGrid>
              <a:tr h="190500">
                <a:tc>
                  <a:txBody>
                    <a:bodyPr/>
                    <a:lstStyle/>
                    <a:p>
                      <a:pPr algn="r" fontAlgn="b"/>
                      <a:r>
                        <a:rPr lang="en-US" sz="1200" b="1" u="none" strike="noStrike" dirty="0">
                          <a:solidFill>
                            <a:srgbClr val="002060"/>
                          </a:solidFill>
                          <a:effectLst/>
                        </a:rPr>
                        <a:t>20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933458202"/>
                  </a:ext>
                </a:extLst>
              </a:tr>
              <a:tr h="190500">
                <a:tc>
                  <a:txBody>
                    <a:bodyPr/>
                    <a:lstStyle/>
                    <a:p>
                      <a:pPr algn="r" fontAlgn="b"/>
                      <a:r>
                        <a:rPr lang="en-US" sz="1200" b="1" u="none" strike="noStrike" dirty="0">
                          <a:solidFill>
                            <a:srgbClr val="002060"/>
                          </a:solidFill>
                          <a:effectLst/>
                        </a:rPr>
                        <a:t>21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4237834906"/>
                  </a:ext>
                </a:extLst>
              </a:tr>
              <a:tr h="190500">
                <a:tc>
                  <a:txBody>
                    <a:bodyPr/>
                    <a:lstStyle/>
                    <a:p>
                      <a:pPr algn="r" fontAlgn="b"/>
                      <a:r>
                        <a:rPr lang="en-US" sz="1200" b="1" u="none" strike="noStrike" dirty="0">
                          <a:solidFill>
                            <a:srgbClr val="002060"/>
                          </a:solidFill>
                          <a:effectLst/>
                        </a:rPr>
                        <a:t>22</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983452191"/>
                  </a:ext>
                </a:extLst>
              </a:tr>
              <a:tr h="190500">
                <a:tc>
                  <a:txBody>
                    <a:bodyPr/>
                    <a:lstStyle/>
                    <a:p>
                      <a:pPr algn="r" fontAlgn="b"/>
                      <a:r>
                        <a:rPr lang="en-US" sz="1200" b="1" u="none" strike="noStrike" dirty="0">
                          <a:solidFill>
                            <a:srgbClr val="002060"/>
                          </a:solidFill>
                          <a:effectLst/>
                        </a:rPr>
                        <a:t>23</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3524942599"/>
                  </a:ext>
                </a:extLst>
              </a:tr>
              <a:tr h="190500">
                <a:tc>
                  <a:txBody>
                    <a:bodyPr/>
                    <a:lstStyle/>
                    <a:p>
                      <a:pPr algn="r" fontAlgn="b"/>
                      <a:r>
                        <a:rPr lang="en-US" sz="1200" b="1" u="none" strike="noStrike" dirty="0">
                          <a:solidFill>
                            <a:srgbClr val="002060"/>
                          </a:solidFill>
                          <a:effectLst/>
                        </a:rPr>
                        <a:t>28</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16577016"/>
                  </a:ext>
                </a:extLst>
              </a:tr>
              <a:tr h="200025">
                <a:tc>
                  <a:txBody>
                    <a:bodyPr/>
                    <a:lstStyle/>
                    <a:p>
                      <a:pPr algn="r" fontAlgn="b"/>
                      <a:r>
                        <a:rPr lang="en-US" sz="1200" b="1" u="none" strike="noStrike" dirty="0">
                          <a:solidFill>
                            <a:srgbClr val="002060"/>
                          </a:solidFill>
                          <a:effectLst/>
                        </a:rPr>
                        <a:t>29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838072956"/>
                  </a:ext>
                </a:extLst>
              </a:tr>
              <a:tr h="190500">
                <a:tc>
                  <a:txBody>
                    <a:bodyPr/>
                    <a:lstStyle/>
                    <a:p>
                      <a:pPr algn="r" fontAlgn="b"/>
                      <a:r>
                        <a:rPr lang="en-US" sz="1200" b="1" u="none" strike="noStrike" dirty="0">
                          <a:solidFill>
                            <a:srgbClr val="002060"/>
                          </a:solidFill>
                          <a:effectLst/>
                        </a:rPr>
                        <a:t>29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181733389"/>
                  </a:ext>
                </a:extLst>
              </a:tr>
              <a:tr h="190500">
                <a:tc>
                  <a:txBody>
                    <a:bodyPr/>
                    <a:lstStyle/>
                    <a:p>
                      <a:pPr algn="r" fontAlgn="b"/>
                      <a:r>
                        <a:rPr lang="en-US" sz="1200" b="1" u="none" strike="noStrike" dirty="0">
                          <a:solidFill>
                            <a:srgbClr val="002060"/>
                          </a:solidFill>
                          <a:effectLst/>
                        </a:rPr>
                        <a:t>30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3618588884"/>
                  </a:ext>
                </a:extLst>
              </a:tr>
              <a:tr h="190500">
                <a:tc>
                  <a:txBody>
                    <a:bodyPr/>
                    <a:lstStyle/>
                    <a:p>
                      <a:pPr algn="r" fontAlgn="b"/>
                      <a:r>
                        <a:rPr lang="en-US" sz="1200" b="1" u="none" strike="noStrike" dirty="0">
                          <a:solidFill>
                            <a:srgbClr val="002060"/>
                          </a:solidFill>
                          <a:effectLst/>
                        </a:rPr>
                        <a:t>30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4003030009"/>
                  </a:ext>
                </a:extLst>
              </a:tr>
              <a:tr h="190500">
                <a:tc>
                  <a:txBody>
                    <a:bodyPr/>
                    <a:lstStyle/>
                    <a:p>
                      <a:pPr algn="r" fontAlgn="b"/>
                      <a:r>
                        <a:rPr lang="en-US" sz="1200" b="1" u="none" strike="noStrike" dirty="0">
                          <a:solidFill>
                            <a:srgbClr val="002060"/>
                          </a:solidFill>
                          <a:effectLst/>
                        </a:rPr>
                        <a:t>31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971172825"/>
                  </a:ext>
                </a:extLst>
              </a:tr>
            </a:tbl>
          </a:graphicData>
        </a:graphic>
      </p:graphicFrame>
      <p:graphicFrame>
        <p:nvGraphicFramePr>
          <p:cNvPr id="4" name="Table 3">
            <a:extLst>
              <a:ext uri="{FF2B5EF4-FFF2-40B4-BE49-F238E27FC236}">
                <a16:creationId xmlns:a16="http://schemas.microsoft.com/office/drawing/2014/main" id="{5086222B-D9EB-4A27-9504-056CA8F253A3}"/>
              </a:ext>
            </a:extLst>
          </p:cNvPr>
          <p:cNvGraphicFramePr>
            <a:graphicFrameLocks noGrp="1"/>
          </p:cNvGraphicFramePr>
          <p:nvPr/>
        </p:nvGraphicFramePr>
        <p:xfrm>
          <a:off x="463061" y="4552950"/>
          <a:ext cx="609600" cy="192405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81154759"/>
                    </a:ext>
                  </a:extLst>
                </a:gridCol>
              </a:tblGrid>
              <a:tr h="96203">
                <a:tc>
                  <a:txBody>
                    <a:bodyPr/>
                    <a:lstStyle/>
                    <a:p>
                      <a:pPr algn="r" fontAlgn="b"/>
                      <a:r>
                        <a:rPr lang="en-US" sz="1200" b="1" u="none" strike="noStrike" dirty="0">
                          <a:solidFill>
                            <a:srgbClr val="002060"/>
                          </a:solidFill>
                          <a:effectLst/>
                        </a:rPr>
                        <a:t>51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2364968773"/>
                  </a:ext>
                </a:extLst>
              </a:tr>
              <a:tr h="96203">
                <a:tc>
                  <a:txBody>
                    <a:bodyPr/>
                    <a:lstStyle/>
                    <a:p>
                      <a:pPr algn="r" fontAlgn="b"/>
                      <a:r>
                        <a:rPr lang="en-US" sz="1200" b="1" u="none" strike="noStrike" dirty="0">
                          <a:solidFill>
                            <a:srgbClr val="002060"/>
                          </a:solidFill>
                          <a:effectLst/>
                        </a:rPr>
                        <a:t>53</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079173306"/>
                  </a:ext>
                </a:extLst>
              </a:tr>
              <a:tr h="96203">
                <a:tc>
                  <a:txBody>
                    <a:bodyPr/>
                    <a:lstStyle/>
                    <a:p>
                      <a:pPr algn="r" fontAlgn="b"/>
                      <a:r>
                        <a:rPr lang="en-US" sz="1200" b="1" u="none" strike="noStrike" dirty="0">
                          <a:solidFill>
                            <a:srgbClr val="002060"/>
                          </a:solidFill>
                          <a:effectLst/>
                        </a:rPr>
                        <a:t>54</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805872540"/>
                  </a:ext>
                </a:extLst>
              </a:tr>
              <a:tr h="96203">
                <a:tc>
                  <a:txBody>
                    <a:bodyPr/>
                    <a:lstStyle/>
                    <a:p>
                      <a:pPr algn="r" fontAlgn="b"/>
                      <a:r>
                        <a:rPr lang="en-US" sz="1200" b="1" u="none" strike="noStrike" dirty="0">
                          <a:solidFill>
                            <a:srgbClr val="002060"/>
                          </a:solidFill>
                          <a:effectLst/>
                        </a:rPr>
                        <a:t>54</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966627299"/>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242446781"/>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406093747"/>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863215276"/>
                  </a:ext>
                </a:extLst>
              </a:tr>
              <a:tr h="96203">
                <a:tc>
                  <a:txBody>
                    <a:bodyPr/>
                    <a:lstStyle/>
                    <a:p>
                      <a:pPr algn="r" fontAlgn="b"/>
                      <a:r>
                        <a:rPr lang="en-US" sz="1200" b="1" u="none" strike="noStrike" dirty="0">
                          <a:solidFill>
                            <a:srgbClr val="002060"/>
                          </a:solidFill>
                          <a:effectLst/>
                        </a:rPr>
                        <a:t>59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3659908573"/>
                  </a:ext>
                </a:extLst>
              </a:tr>
              <a:tr h="96203">
                <a:tc>
                  <a:txBody>
                    <a:bodyPr/>
                    <a:lstStyle/>
                    <a:p>
                      <a:pPr algn="r" fontAlgn="b"/>
                      <a:r>
                        <a:rPr lang="en-US" sz="1200" b="1" u="none" strike="noStrike" dirty="0">
                          <a:solidFill>
                            <a:srgbClr val="002060"/>
                          </a:solidFill>
                          <a:effectLst/>
                        </a:rPr>
                        <a:t>62</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3571323843"/>
                  </a:ext>
                </a:extLst>
              </a:tr>
              <a:tr h="96203">
                <a:tc>
                  <a:txBody>
                    <a:bodyPr/>
                    <a:lstStyle/>
                    <a:p>
                      <a:pPr algn="r" fontAlgn="b"/>
                      <a:r>
                        <a:rPr lang="en-US" sz="1200" b="1" u="none" strike="noStrike" dirty="0">
                          <a:solidFill>
                            <a:srgbClr val="002060"/>
                          </a:solidFill>
                          <a:effectLst/>
                        </a:rPr>
                        <a:t>67</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828761202"/>
                  </a:ext>
                </a:extLst>
              </a:tr>
            </a:tbl>
          </a:graphicData>
        </a:graphic>
      </p:graphicFrame>
      <p:sp>
        <p:nvSpPr>
          <p:cNvPr id="11" name="TextBox 10">
            <a:extLst>
              <a:ext uri="{FF2B5EF4-FFF2-40B4-BE49-F238E27FC236}">
                <a16:creationId xmlns:a16="http://schemas.microsoft.com/office/drawing/2014/main" id="{461B1CA4-5365-440B-B9E2-02476C68CC3F}"/>
              </a:ext>
            </a:extLst>
          </p:cNvPr>
          <p:cNvSpPr txBox="1"/>
          <p:nvPr/>
        </p:nvSpPr>
        <p:spPr>
          <a:xfrm rot="16200000">
            <a:off x="407433" y="719066"/>
            <a:ext cx="533400" cy="369332"/>
          </a:xfrm>
          <a:prstGeom prst="rect">
            <a:avLst/>
          </a:prstGeom>
          <a:noFill/>
        </p:spPr>
        <p:txBody>
          <a:bodyPr wrap="square">
            <a:spAutoFit/>
          </a:bodyPr>
          <a:lstStyle/>
          <a:p>
            <a:r>
              <a:rPr lang="en-US" dirty="0"/>
              <a:t>…</a:t>
            </a:r>
          </a:p>
        </p:txBody>
      </p:sp>
      <p:sp>
        <p:nvSpPr>
          <p:cNvPr id="12" name="TextBox 11">
            <a:extLst>
              <a:ext uri="{FF2B5EF4-FFF2-40B4-BE49-F238E27FC236}">
                <a16:creationId xmlns:a16="http://schemas.microsoft.com/office/drawing/2014/main" id="{1E73D525-A632-4778-BB90-E494245E4DE8}"/>
              </a:ext>
            </a:extLst>
          </p:cNvPr>
          <p:cNvSpPr txBox="1"/>
          <p:nvPr/>
        </p:nvSpPr>
        <p:spPr>
          <a:xfrm rot="5400000">
            <a:off x="592099" y="3129272"/>
            <a:ext cx="533400" cy="369332"/>
          </a:xfrm>
          <a:prstGeom prst="rect">
            <a:avLst/>
          </a:prstGeom>
          <a:noFill/>
        </p:spPr>
        <p:txBody>
          <a:bodyPr wrap="square">
            <a:spAutoFit/>
          </a:bodyPr>
          <a:lstStyle/>
          <a:p>
            <a:r>
              <a:rPr lang="en-US" dirty="0"/>
              <a:t>…</a:t>
            </a:r>
          </a:p>
        </p:txBody>
      </p:sp>
      <p:sp>
        <p:nvSpPr>
          <p:cNvPr id="13" name="TextBox 12">
            <a:extLst>
              <a:ext uri="{FF2B5EF4-FFF2-40B4-BE49-F238E27FC236}">
                <a16:creationId xmlns:a16="http://schemas.microsoft.com/office/drawing/2014/main" id="{78734C87-2FC9-46F1-B323-D42570EF2233}"/>
              </a:ext>
            </a:extLst>
          </p:cNvPr>
          <p:cNvSpPr txBox="1"/>
          <p:nvPr/>
        </p:nvSpPr>
        <p:spPr>
          <a:xfrm rot="16200000">
            <a:off x="430768" y="4120634"/>
            <a:ext cx="533400" cy="369332"/>
          </a:xfrm>
          <a:prstGeom prst="rect">
            <a:avLst/>
          </a:prstGeom>
          <a:noFill/>
        </p:spPr>
        <p:txBody>
          <a:bodyPr wrap="square">
            <a:spAutoFit/>
          </a:bodyPr>
          <a:lstStyle/>
          <a:p>
            <a:r>
              <a:rPr lang="en-US" dirty="0"/>
              <a:t>…</a:t>
            </a:r>
          </a:p>
        </p:txBody>
      </p:sp>
      <p:sp>
        <p:nvSpPr>
          <p:cNvPr id="14" name="TextBox 13">
            <a:extLst>
              <a:ext uri="{FF2B5EF4-FFF2-40B4-BE49-F238E27FC236}">
                <a16:creationId xmlns:a16="http://schemas.microsoft.com/office/drawing/2014/main" id="{FC6AD766-3078-4261-9EF9-0FB7FCBA2586}"/>
              </a:ext>
            </a:extLst>
          </p:cNvPr>
          <p:cNvSpPr txBox="1"/>
          <p:nvPr/>
        </p:nvSpPr>
        <p:spPr>
          <a:xfrm rot="5400000">
            <a:off x="615434" y="6559034"/>
            <a:ext cx="533400" cy="369332"/>
          </a:xfrm>
          <a:prstGeom prst="rect">
            <a:avLst/>
          </a:prstGeom>
          <a:noFill/>
        </p:spPr>
        <p:txBody>
          <a:bodyPr wrap="square">
            <a:spAutoFit/>
          </a:bodyPr>
          <a:lstStyle/>
          <a:p>
            <a:r>
              <a:rPr lang="en-US" dirty="0"/>
              <a:t>…</a:t>
            </a:r>
          </a:p>
        </p:txBody>
      </p:sp>
      <p:sp>
        <p:nvSpPr>
          <p:cNvPr id="16" name="TextBox 15">
            <a:extLst>
              <a:ext uri="{FF2B5EF4-FFF2-40B4-BE49-F238E27FC236}">
                <a16:creationId xmlns:a16="http://schemas.microsoft.com/office/drawing/2014/main" id="{5C3A18E7-FC37-499D-8AA6-ADD9C656B136}"/>
              </a:ext>
            </a:extLst>
          </p:cNvPr>
          <p:cNvSpPr txBox="1"/>
          <p:nvPr/>
        </p:nvSpPr>
        <p:spPr>
          <a:xfrm>
            <a:off x="5657088" y="6522196"/>
            <a:ext cx="3505200" cy="369332"/>
          </a:xfrm>
          <a:prstGeom prst="rect">
            <a:avLst/>
          </a:prstGeom>
          <a:noFill/>
        </p:spPr>
        <p:txBody>
          <a:bodyPr wrap="square">
            <a:spAutoFit/>
          </a:bodyPr>
          <a:lstStyle/>
          <a:p>
            <a:r>
              <a:rPr lang="en-US" dirty="0"/>
              <a:t>IQR = 3</a:t>
            </a:r>
            <a:r>
              <a:rPr lang="en-US" baseline="30000" dirty="0"/>
              <a:t>rd</a:t>
            </a:r>
            <a:r>
              <a:rPr lang="en-US" dirty="0"/>
              <a:t> quartile – 1</a:t>
            </a:r>
            <a:r>
              <a:rPr lang="en-US" baseline="30000" dirty="0"/>
              <a:t>st</a:t>
            </a:r>
            <a:r>
              <a:rPr lang="en-US" dirty="0"/>
              <a:t> quartile</a:t>
            </a:r>
          </a:p>
        </p:txBody>
      </p:sp>
    </p:spTree>
    <p:extLst>
      <p:ext uri="{BB962C8B-B14F-4D97-AF65-F5344CB8AC3E}">
        <p14:creationId xmlns:p14="http://schemas.microsoft.com/office/powerpoint/2010/main" val="32339887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877254-0F1B-4AFA-AD88-4BC8E9A84A9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3c</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2F086CDB-EB0A-4F74-B8E5-119420E64D75}"/>
              </a:ext>
            </a:extLst>
          </p:cNvPr>
          <p:cNvSpPr>
            <a:spLocks noGrp="1"/>
          </p:cNvSpPr>
          <p:nvPr>
            <p:ph idx="1"/>
          </p:nvPr>
        </p:nvSpPr>
        <p:spPr>
          <a:xfrm>
            <a:off x="1348267" y="838200"/>
            <a:ext cx="7338533" cy="5638800"/>
          </a:xfrm>
        </p:spPr>
        <p:txBody>
          <a:bodyPr/>
          <a:lstStyle/>
          <a:p>
            <a:pPr eaLnBrk="1" hangingPunct="1"/>
            <a:endParaRPr lang="en-US" dirty="0"/>
          </a:p>
          <a:p>
            <a:pPr eaLnBrk="1" hangingPunct="1"/>
            <a:r>
              <a:rPr lang="en-US" dirty="0"/>
              <a:t>1</a:t>
            </a:r>
            <a:r>
              <a:rPr lang="en-US" baseline="30000" dirty="0"/>
              <a:t>st</a:t>
            </a:r>
            <a:r>
              <a:rPr lang="en-US" dirty="0"/>
              <a:t> quartile = </a:t>
            </a:r>
            <a:r>
              <a:rPr lang="en-US" altLang="en-US" dirty="0"/>
              <a:t>28.5</a:t>
            </a:r>
          </a:p>
          <a:p>
            <a:pPr eaLnBrk="1" hangingPunct="1"/>
            <a:endParaRPr lang="en-US" dirty="0"/>
          </a:p>
          <a:p>
            <a:pPr eaLnBrk="1" hangingPunct="1"/>
            <a:endParaRPr lang="en-US" dirty="0"/>
          </a:p>
          <a:p>
            <a:pPr eaLnBrk="1" hangingPunct="1"/>
            <a:endParaRPr lang="en-US" sz="3600" dirty="0"/>
          </a:p>
          <a:p>
            <a:pPr eaLnBrk="1" hangingPunct="1"/>
            <a:r>
              <a:rPr lang="en-US" dirty="0"/>
              <a:t>3</a:t>
            </a:r>
            <a:r>
              <a:rPr lang="en-US" baseline="30000" dirty="0"/>
              <a:t>rd</a:t>
            </a:r>
            <a:r>
              <a:rPr lang="en-US" dirty="0"/>
              <a:t> quartile = 56</a:t>
            </a:r>
          </a:p>
          <a:p>
            <a:pPr eaLnBrk="1" hangingPunct="1"/>
            <a:endParaRPr lang="en-US" dirty="0"/>
          </a:p>
          <a:p>
            <a:r>
              <a:rPr lang="en-US" dirty="0"/>
              <a:t>IQR = 56 – 28.5 = </a:t>
            </a:r>
            <a:r>
              <a:rPr lang="en-US" dirty="0">
                <a:solidFill>
                  <a:srgbClr val="FFFF00"/>
                </a:solidFill>
              </a:rPr>
              <a:t>27.5</a:t>
            </a:r>
          </a:p>
          <a:p>
            <a:pPr eaLnBrk="1" hangingPunct="1"/>
            <a:endParaRPr lang="en-US" dirty="0"/>
          </a:p>
          <a:p>
            <a:endParaRPr lang="en-US" dirty="0"/>
          </a:p>
        </p:txBody>
      </p:sp>
      <p:graphicFrame>
        <p:nvGraphicFramePr>
          <p:cNvPr id="3" name="Table 2">
            <a:extLst>
              <a:ext uri="{FF2B5EF4-FFF2-40B4-BE49-F238E27FC236}">
                <a16:creationId xmlns:a16="http://schemas.microsoft.com/office/drawing/2014/main" id="{0EEBA6DB-1029-40C5-9A15-74F349252C7E}"/>
              </a:ext>
            </a:extLst>
          </p:cNvPr>
          <p:cNvGraphicFramePr>
            <a:graphicFrameLocks noGrp="1"/>
          </p:cNvGraphicFramePr>
          <p:nvPr/>
        </p:nvGraphicFramePr>
        <p:xfrm>
          <a:off x="451338" y="1143000"/>
          <a:ext cx="609600" cy="19316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766262530"/>
                    </a:ext>
                  </a:extLst>
                </a:gridCol>
              </a:tblGrid>
              <a:tr h="190500">
                <a:tc>
                  <a:txBody>
                    <a:bodyPr/>
                    <a:lstStyle/>
                    <a:p>
                      <a:pPr algn="r" fontAlgn="b"/>
                      <a:r>
                        <a:rPr lang="en-US" sz="1200" b="1" u="none" strike="noStrike" dirty="0">
                          <a:solidFill>
                            <a:srgbClr val="002060"/>
                          </a:solidFill>
                          <a:effectLst/>
                        </a:rPr>
                        <a:t>20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933458202"/>
                  </a:ext>
                </a:extLst>
              </a:tr>
              <a:tr h="190500">
                <a:tc>
                  <a:txBody>
                    <a:bodyPr/>
                    <a:lstStyle/>
                    <a:p>
                      <a:pPr algn="r" fontAlgn="b"/>
                      <a:r>
                        <a:rPr lang="en-US" sz="1200" b="1" u="none" strike="noStrike" dirty="0">
                          <a:solidFill>
                            <a:srgbClr val="002060"/>
                          </a:solidFill>
                          <a:effectLst/>
                        </a:rPr>
                        <a:t>21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4237834906"/>
                  </a:ext>
                </a:extLst>
              </a:tr>
              <a:tr h="190500">
                <a:tc>
                  <a:txBody>
                    <a:bodyPr/>
                    <a:lstStyle/>
                    <a:p>
                      <a:pPr algn="r" fontAlgn="b"/>
                      <a:r>
                        <a:rPr lang="en-US" sz="1200" b="1" u="none" strike="noStrike" dirty="0">
                          <a:solidFill>
                            <a:srgbClr val="002060"/>
                          </a:solidFill>
                          <a:effectLst/>
                        </a:rPr>
                        <a:t>22</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983452191"/>
                  </a:ext>
                </a:extLst>
              </a:tr>
              <a:tr h="190500">
                <a:tc>
                  <a:txBody>
                    <a:bodyPr/>
                    <a:lstStyle/>
                    <a:p>
                      <a:pPr algn="r" fontAlgn="b"/>
                      <a:r>
                        <a:rPr lang="en-US" sz="1200" b="1" u="none" strike="noStrike" dirty="0">
                          <a:solidFill>
                            <a:srgbClr val="002060"/>
                          </a:solidFill>
                          <a:effectLst/>
                        </a:rPr>
                        <a:t>23</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3524942599"/>
                  </a:ext>
                </a:extLst>
              </a:tr>
              <a:tr h="190500">
                <a:tc>
                  <a:txBody>
                    <a:bodyPr/>
                    <a:lstStyle/>
                    <a:p>
                      <a:pPr algn="r" fontAlgn="b"/>
                      <a:r>
                        <a:rPr lang="en-US" sz="1200" b="1" u="none" strike="noStrike" dirty="0">
                          <a:solidFill>
                            <a:srgbClr val="002060"/>
                          </a:solidFill>
                          <a:effectLst/>
                        </a:rPr>
                        <a:t>28</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16577016"/>
                  </a:ext>
                </a:extLst>
              </a:tr>
              <a:tr h="200025">
                <a:tc>
                  <a:txBody>
                    <a:bodyPr/>
                    <a:lstStyle/>
                    <a:p>
                      <a:pPr algn="r" fontAlgn="b"/>
                      <a:r>
                        <a:rPr lang="en-US" sz="1200" b="1" u="none" strike="noStrike" dirty="0">
                          <a:solidFill>
                            <a:srgbClr val="002060"/>
                          </a:solidFill>
                          <a:effectLst/>
                        </a:rPr>
                        <a:t>29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2838072956"/>
                  </a:ext>
                </a:extLst>
              </a:tr>
              <a:tr h="190500">
                <a:tc>
                  <a:txBody>
                    <a:bodyPr/>
                    <a:lstStyle/>
                    <a:p>
                      <a:pPr algn="r" fontAlgn="b"/>
                      <a:r>
                        <a:rPr lang="en-US" sz="1200" b="1" u="none" strike="noStrike" dirty="0">
                          <a:solidFill>
                            <a:srgbClr val="002060"/>
                          </a:solidFill>
                          <a:effectLst/>
                        </a:rPr>
                        <a:t>29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181733389"/>
                  </a:ext>
                </a:extLst>
              </a:tr>
              <a:tr h="190500">
                <a:tc>
                  <a:txBody>
                    <a:bodyPr/>
                    <a:lstStyle/>
                    <a:p>
                      <a:pPr algn="r" fontAlgn="b"/>
                      <a:r>
                        <a:rPr lang="en-US" sz="1200" b="1" u="none" strike="noStrike" dirty="0">
                          <a:solidFill>
                            <a:srgbClr val="002060"/>
                          </a:solidFill>
                          <a:effectLst/>
                        </a:rPr>
                        <a:t>30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3618588884"/>
                  </a:ext>
                </a:extLst>
              </a:tr>
              <a:tr h="190500">
                <a:tc>
                  <a:txBody>
                    <a:bodyPr/>
                    <a:lstStyle/>
                    <a:p>
                      <a:pPr algn="r" fontAlgn="b"/>
                      <a:r>
                        <a:rPr lang="en-US" sz="1200" b="1" u="none" strike="noStrike" dirty="0">
                          <a:solidFill>
                            <a:srgbClr val="002060"/>
                          </a:solidFill>
                          <a:effectLst/>
                        </a:rPr>
                        <a:t>30</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4003030009"/>
                  </a:ext>
                </a:extLst>
              </a:tr>
              <a:tr h="190500">
                <a:tc>
                  <a:txBody>
                    <a:bodyPr/>
                    <a:lstStyle/>
                    <a:p>
                      <a:pPr algn="r" fontAlgn="b"/>
                      <a:r>
                        <a:rPr lang="en-US" sz="1200" b="1" u="none" strike="noStrike" dirty="0">
                          <a:solidFill>
                            <a:srgbClr val="002060"/>
                          </a:solidFill>
                          <a:effectLst/>
                        </a:rPr>
                        <a:t>31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val="1971172825"/>
                  </a:ext>
                </a:extLst>
              </a:tr>
            </a:tbl>
          </a:graphicData>
        </a:graphic>
      </p:graphicFrame>
      <p:graphicFrame>
        <p:nvGraphicFramePr>
          <p:cNvPr id="4" name="Table 3">
            <a:extLst>
              <a:ext uri="{FF2B5EF4-FFF2-40B4-BE49-F238E27FC236}">
                <a16:creationId xmlns:a16="http://schemas.microsoft.com/office/drawing/2014/main" id="{5086222B-D9EB-4A27-9504-056CA8F253A3}"/>
              </a:ext>
            </a:extLst>
          </p:cNvPr>
          <p:cNvGraphicFramePr>
            <a:graphicFrameLocks noGrp="1"/>
          </p:cNvGraphicFramePr>
          <p:nvPr/>
        </p:nvGraphicFramePr>
        <p:xfrm>
          <a:off x="463061" y="4552950"/>
          <a:ext cx="609600" cy="192405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81154759"/>
                    </a:ext>
                  </a:extLst>
                </a:gridCol>
              </a:tblGrid>
              <a:tr h="96203">
                <a:tc>
                  <a:txBody>
                    <a:bodyPr/>
                    <a:lstStyle/>
                    <a:p>
                      <a:pPr algn="r" fontAlgn="b"/>
                      <a:r>
                        <a:rPr lang="en-US" sz="1200" b="1" u="none" strike="noStrike" dirty="0">
                          <a:solidFill>
                            <a:srgbClr val="002060"/>
                          </a:solidFill>
                          <a:effectLst/>
                        </a:rPr>
                        <a:t>51</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2364968773"/>
                  </a:ext>
                </a:extLst>
              </a:tr>
              <a:tr h="96203">
                <a:tc>
                  <a:txBody>
                    <a:bodyPr/>
                    <a:lstStyle/>
                    <a:p>
                      <a:pPr algn="r" fontAlgn="b"/>
                      <a:r>
                        <a:rPr lang="en-US" sz="1200" b="1" u="none" strike="noStrike" dirty="0">
                          <a:solidFill>
                            <a:srgbClr val="002060"/>
                          </a:solidFill>
                          <a:effectLst/>
                        </a:rPr>
                        <a:t>53</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079173306"/>
                  </a:ext>
                </a:extLst>
              </a:tr>
              <a:tr h="96203">
                <a:tc>
                  <a:txBody>
                    <a:bodyPr/>
                    <a:lstStyle/>
                    <a:p>
                      <a:pPr algn="r" fontAlgn="b"/>
                      <a:r>
                        <a:rPr lang="en-US" sz="1200" b="1" u="none" strike="noStrike" dirty="0">
                          <a:solidFill>
                            <a:srgbClr val="002060"/>
                          </a:solidFill>
                          <a:effectLst/>
                        </a:rPr>
                        <a:t>54</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805872540"/>
                  </a:ext>
                </a:extLst>
              </a:tr>
              <a:tr h="96203">
                <a:tc>
                  <a:txBody>
                    <a:bodyPr/>
                    <a:lstStyle/>
                    <a:p>
                      <a:pPr algn="r" fontAlgn="b"/>
                      <a:r>
                        <a:rPr lang="en-US" sz="1200" b="1" u="none" strike="noStrike" dirty="0">
                          <a:solidFill>
                            <a:srgbClr val="002060"/>
                          </a:solidFill>
                          <a:effectLst/>
                        </a:rPr>
                        <a:t>54</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966627299"/>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242446781"/>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406093747"/>
                  </a:ext>
                </a:extLst>
              </a:tr>
              <a:tr h="96203">
                <a:tc>
                  <a:txBody>
                    <a:bodyPr/>
                    <a:lstStyle/>
                    <a:p>
                      <a:pPr algn="r" fontAlgn="b"/>
                      <a:r>
                        <a:rPr lang="en-US" sz="1200" b="1" u="none" strike="noStrike" dirty="0">
                          <a:solidFill>
                            <a:srgbClr val="002060"/>
                          </a:solidFill>
                          <a:effectLst/>
                        </a:rPr>
                        <a:t>56</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863215276"/>
                  </a:ext>
                </a:extLst>
              </a:tr>
              <a:tr h="96203">
                <a:tc>
                  <a:txBody>
                    <a:bodyPr/>
                    <a:lstStyle/>
                    <a:p>
                      <a:pPr algn="r" fontAlgn="b"/>
                      <a:r>
                        <a:rPr lang="en-US" sz="1200" b="1" u="none" strike="noStrike" dirty="0">
                          <a:solidFill>
                            <a:srgbClr val="002060"/>
                          </a:solidFill>
                          <a:effectLst/>
                        </a:rPr>
                        <a:t>59</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3659908573"/>
                  </a:ext>
                </a:extLst>
              </a:tr>
              <a:tr h="96203">
                <a:tc>
                  <a:txBody>
                    <a:bodyPr/>
                    <a:lstStyle/>
                    <a:p>
                      <a:pPr algn="r" fontAlgn="b"/>
                      <a:r>
                        <a:rPr lang="en-US" sz="1200" b="1" u="none" strike="noStrike" dirty="0">
                          <a:solidFill>
                            <a:srgbClr val="002060"/>
                          </a:solidFill>
                          <a:effectLst/>
                        </a:rPr>
                        <a:t>62</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3571323843"/>
                  </a:ext>
                </a:extLst>
              </a:tr>
              <a:tr h="96203">
                <a:tc>
                  <a:txBody>
                    <a:bodyPr/>
                    <a:lstStyle/>
                    <a:p>
                      <a:pPr algn="r" fontAlgn="b"/>
                      <a:r>
                        <a:rPr lang="en-US" sz="1200" b="1" u="none" strike="noStrike" dirty="0">
                          <a:solidFill>
                            <a:srgbClr val="002060"/>
                          </a:solidFill>
                          <a:effectLst/>
                        </a:rPr>
                        <a:t>67</a:t>
                      </a:r>
                      <a:endParaRPr lang="en-US" sz="1200" b="1" i="0" u="none" strike="noStrike" dirty="0">
                        <a:solidFill>
                          <a:srgbClr val="00206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828761202"/>
                  </a:ext>
                </a:extLst>
              </a:tr>
            </a:tbl>
          </a:graphicData>
        </a:graphic>
      </p:graphicFrame>
      <p:sp>
        <p:nvSpPr>
          <p:cNvPr id="11" name="TextBox 10">
            <a:extLst>
              <a:ext uri="{FF2B5EF4-FFF2-40B4-BE49-F238E27FC236}">
                <a16:creationId xmlns:a16="http://schemas.microsoft.com/office/drawing/2014/main" id="{461B1CA4-5365-440B-B9E2-02476C68CC3F}"/>
              </a:ext>
            </a:extLst>
          </p:cNvPr>
          <p:cNvSpPr txBox="1"/>
          <p:nvPr/>
        </p:nvSpPr>
        <p:spPr>
          <a:xfrm rot="16200000">
            <a:off x="407433" y="719066"/>
            <a:ext cx="533400" cy="369332"/>
          </a:xfrm>
          <a:prstGeom prst="rect">
            <a:avLst/>
          </a:prstGeom>
          <a:noFill/>
        </p:spPr>
        <p:txBody>
          <a:bodyPr wrap="square">
            <a:spAutoFit/>
          </a:bodyPr>
          <a:lstStyle/>
          <a:p>
            <a:r>
              <a:rPr lang="en-US" dirty="0"/>
              <a:t>…</a:t>
            </a:r>
          </a:p>
        </p:txBody>
      </p:sp>
      <p:sp>
        <p:nvSpPr>
          <p:cNvPr id="12" name="TextBox 11">
            <a:extLst>
              <a:ext uri="{FF2B5EF4-FFF2-40B4-BE49-F238E27FC236}">
                <a16:creationId xmlns:a16="http://schemas.microsoft.com/office/drawing/2014/main" id="{1E73D525-A632-4778-BB90-E494245E4DE8}"/>
              </a:ext>
            </a:extLst>
          </p:cNvPr>
          <p:cNvSpPr txBox="1"/>
          <p:nvPr/>
        </p:nvSpPr>
        <p:spPr>
          <a:xfrm rot="5400000">
            <a:off x="592099" y="3129272"/>
            <a:ext cx="533400" cy="369332"/>
          </a:xfrm>
          <a:prstGeom prst="rect">
            <a:avLst/>
          </a:prstGeom>
          <a:noFill/>
        </p:spPr>
        <p:txBody>
          <a:bodyPr wrap="square">
            <a:spAutoFit/>
          </a:bodyPr>
          <a:lstStyle/>
          <a:p>
            <a:r>
              <a:rPr lang="en-US" dirty="0"/>
              <a:t>…</a:t>
            </a:r>
          </a:p>
        </p:txBody>
      </p:sp>
      <p:sp>
        <p:nvSpPr>
          <p:cNvPr id="13" name="TextBox 12">
            <a:extLst>
              <a:ext uri="{FF2B5EF4-FFF2-40B4-BE49-F238E27FC236}">
                <a16:creationId xmlns:a16="http://schemas.microsoft.com/office/drawing/2014/main" id="{78734C87-2FC9-46F1-B323-D42570EF2233}"/>
              </a:ext>
            </a:extLst>
          </p:cNvPr>
          <p:cNvSpPr txBox="1"/>
          <p:nvPr/>
        </p:nvSpPr>
        <p:spPr>
          <a:xfrm rot="16200000">
            <a:off x="430768" y="4120634"/>
            <a:ext cx="533400" cy="369332"/>
          </a:xfrm>
          <a:prstGeom prst="rect">
            <a:avLst/>
          </a:prstGeom>
          <a:noFill/>
        </p:spPr>
        <p:txBody>
          <a:bodyPr wrap="square">
            <a:spAutoFit/>
          </a:bodyPr>
          <a:lstStyle/>
          <a:p>
            <a:r>
              <a:rPr lang="en-US" dirty="0"/>
              <a:t>…</a:t>
            </a:r>
          </a:p>
        </p:txBody>
      </p:sp>
      <p:sp>
        <p:nvSpPr>
          <p:cNvPr id="14" name="TextBox 13">
            <a:extLst>
              <a:ext uri="{FF2B5EF4-FFF2-40B4-BE49-F238E27FC236}">
                <a16:creationId xmlns:a16="http://schemas.microsoft.com/office/drawing/2014/main" id="{FC6AD766-3078-4261-9EF9-0FB7FCBA2586}"/>
              </a:ext>
            </a:extLst>
          </p:cNvPr>
          <p:cNvSpPr txBox="1"/>
          <p:nvPr/>
        </p:nvSpPr>
        <p:spPr>
          <a:xfrm rot="5400000">
            <a:off x="615434" y="6559034"/>
            <a:ext cx="533400" cy="369332"/>
          </a:xfrm>
          <a:prstGeom prst="rect">
            <a:avLst/>
          </a:prstGeom>
          <a:noFill/>
        </p:spPr>
        <p:txBody>
          <a:bodyPr wrap="square">
            <a:spAutoFit/>
          </a:bodyPr>
          <a:lstStyle/>
          <a:p>
            <a:r>
              <a:rPr lang="en-US" dirty="0"/>
              <a:t>…</a:t>
            </a:r>
          </a:p>
        </p:txBody>
      </p:sp>
      <p:sp>
        <p:nvSpPr>
          <p:cNvPr id="16" name="TextBox 15">
            <a:extLst>
              <a:ext uri="{FF2B5EF4-FFF2-40B4-BE49-F238E27FC236}">
                <a16:creationId xmlns:a16="http://schemas.microsoft.com/office/drawing/2014/main" id="{5C3A18E7-FC37-499D-8AA6-ADD9C656B136}"/>
              </a:ext>
            </a:extLst>
          </p:cNvPr>
          <p:cNvSpPr txBox="1"/>
          <p:nvPr/>
        </p:nvSpPr>
        <p:spPr>
          <a:xfrm>
            <a:off x="5657088" y="6522196"/>
            <a:ext cx="3505200" cy="369332"/>
          </a:xfrm>
          <a:prstGeom prst="rect">
            <a:avLst/>
          </a:prstGeom>
          <a:noFill/>
        </p:spPr>
        <p:txBody>
          <a:bodyPr wrap="square">
            <a:spAutoFit/>
          </a:bodyPr>
          <a:lstStyle/>
          <a:p>
            <a:r>
              <a:rPr lang="en-US" dirty="0"/>
              <a:t>IQR = 3</a:t>
            </a:r>
            <a:r>
              <a:rPr lang="en-US" baseline="30000" dirty="0"/>
              <a:t>rd</a:t>
            </a:r>
            <a:r>
              <a:rPr lang="en-US" dirty="0"/>
              <a:t> quartile – 1</a:t>
            </a:r>
            <a:r>
              <a:rPr lang="en-US" baseline="30000" dirty="0"/>
              <a:t>st</a:t>
            </a:r>
            <a:r>
              <a:rPr lang="en-US" dirty="0"/>
              <a:t> quartile</a:t>
            </a:r>
          </a:p>
        </p:txBody>
      </p:sp>
    </p:spTree>
    <p:extLst>
      <p:ext uri="{BB962C8B-B14F-4D97-AF65-F5344CB8AC3E}">
        <p14:creationId xmlns:p14="http://schemas.microsoft.com/office/powerpoint/2010/main" val="30243989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64BE-926A-452E-946D-2E974DA2585C}"/>
              </a:ext>
            </a:extLst>
          </p:cNvPr>
          <p:cNvSpPr>
            <a:spLocks noGrp="1"/>
          </p:cNvSpPr>
          <p:nvPr>
            <p:ph type="title"/>
          </p:nvPr>
        </p:nvSpPr>
        <p:spPr/>
        <p:txBody>
          <a:bodyPr/>
          <a:lstStyle/>
          <a:p>
            <a:r>
              <a:rPr lang="en-US" sz="4700" dirty="0"/>
              <a:t>Descriptive Statistics in Excel</a:t>
            </a:r>
          </a:p>
        </p:txBody>
      </p:sp>
      <p:sp>
        <p:nvSpPr>
          <p:cNvPr id="3" name="Content Placeholder 2">
            <a:extLst>
              <a:ext uri="{FF2B5EF4-FFF2-40B4-BE49-F238E27FC236}">
                <a16:creationId xmlns:a16="http://schemas.microsoft.com/office/drawing/2014/main" id="{E3C86EB3-81F7-4542-B552-64EFF4D9FFD2}"/>
              </a:ext>
            </a:extLst>
          </p:cNvPr>
          <p:cNvSpPr>
            <a:spLocks noGrp="1"/>
          </p:cNvSpPr>
          <p:nvPr>
            <p:ph idx="1"/>
          </p:nvPr>
        </p:nvSpPr>
        <p:spPr>
          <a:xfrm>
            <a:off x="457200" y="1219200"/>
            <a:ext cx="8686800" cy="5638800"/>
          </a:xfrm>
        </p:spPr>
        <p:txBody>
          <a:bodyPr/>
          <a:lstStyle/>
          <a:p>
            <a:pPr algn="ctr"/>
            <a:r>
              <a:rPr lang="en-US" sz="3000" dirty="0"/>
              <a:t>How to add “Add-Ins” to Excel</a:t>
            </a:r>
          </a:p>
          <a:p>
            <a:pPr algn="ctr"/>
            <a:endParaRPr lang="en-US" sz="1000" dirty="0"/>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Click on the 'File' button at the top left of the screen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At the bottom of the drop down menu, click on the </a:t>
            </a:r>
          </a:p>
          <a:p>
            <a:pPr marL="0" marR="0">
              <a:spcBef>
                <a:spcPts val="0"/>
              </a:spcBef>
              <a:spcAft>
                <a:spcPts val="0"/>
              </a:spcAft>
            </a:pPr>
            <a:r>
              <a:rPr lang="en-US" sz="2400" dirty="0">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'Excel Options' button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The Excel Options window will open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In the column on the left, click on the 'Add-Ins’ heading</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Click the 'Go' Button - an 'Add-Ins' window will open.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Click in the checkbox next to 'Analysis </a:t>
            </a:r>
            <a:r>
              <a:rPr lang="en-US" sz="2400" dirty="0" err="1">
                <a:effectLst/>
                <a:latin typeface="Arial" panose="020B0604020202020204" pitchFamily="34" charset="0"/>
                <a:ea typeface="Times New Roman" panose="02020603050405020304" pitchFamily="18" charset="0"/>
              </a:rPr>
              <a:t>ToolPak</a:t>
            </a:r>
            <a:r>
              <a:rPr lang="en-US" sz="2400" dirty="0">
                <a:effectLst/>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Click the 'OK' button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When it is finished, click on the 'Data' tab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The Analysis group will be on the right side of the </a:t>
            </a:r>
            <a:r>
              <a:rPr lang="en-US" sz="2400" dirty="0">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ribbon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If “Data Analysis” is not there, your installation of the </a:t>
            </a:r>
          </a:p>
          <a:p>
            <a:pPr marL="0" marR="0">
              <a:spcBef>
                <a:spcPts val="0"/>
              </a:spcBef>
              <a:spcAft>
                <a:spcPts val="0"/>
              </a:spcAft>
            </a:pPr>
            <a:r>
              <a:rPr lang="en-US" sz="2400" dirty="0">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ToolPack</a:t>
            </a:r>
            <a:r>
              <a:rPr lang="en-US" sz="2400" dirty="0">
                <a:effectLst/>
                <a:latin typeface="Arial" panose="020B0604020202020204" pitchFamily="34" charset="0"/>
                <a:ea typeface="Times New Roman" panose="02020603050405020304" pitchFamily="18" charset="0"/>
              </a:rPr>
              <a:t> didn’t work</a:t>
            </a:r>
          </a:p>
          <a:p>
            <a:endParaRPr lang="en-US" sz="2400" dirty="0"/>
          </a:p>
        </p:txBody>
      </p:sp>
    </p:spTree>
    <p:extLst>
      <p:ext uri="{BB962C8B-B14F-4D97-AF65-F5344CB8AC3E}">
        <p14:creationId xmlns:p14="http://schemas.microsoft.com/office/powerpoint/2010/main" val="5881413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638800"/>
          </a:xfrm>
        </p:spPr>
        <p:txBody>
          <a:bodyPr/>
          <a:lstStyle/>
          <a:p>
            <a:r>
              <a:rPr lang="en-US" dirty="0"/>
              <a:t>Use the Excel Add-In to calculate the Summary Statistics for the Internet Usage dataset</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3d</a:t>
            </a:r>
            <a:endParaRPr lang="en-US" altLang="en-US" sz="2400" i="1" dirty="0">
              <a:solidFill>
                <a:schemeClr val="folHlink"/>
              </a:solidFill>
            </a:endParaRPr>
          </a:p>
        </p:txBody>
      </p:sp>
    </p:spTree>
    <p:extLst>
      <p:ext uri="{BB962C8B-B14F-4D97-AF65-F5344CB8AC3E}">
        <p14:creationId xmlns:p14="http://schemas.microsoft.com/office/powerpoint/2010/main" val="2478318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3246573B-8E7D-4B3A-B74A-4020F04B5897}"/>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7636576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D874-A59F-9689-5000-14065C644F53}"/>
              </a:ext>
            </a:extLst>
          </p:cNvPr>
          <p:cNvSpPr>
            <a:spLocks noGrp="1"/>
          </p:cNvSpPr>
          <p:nvPr>
            <p:ph type="title"/>
          </p:nvPr>
        </p:nvSpPr>
        <p:spPr/>
        <p:txBody>
          <a:bodyPr/>
          <a:lstStyle/>
          <a:p>
            <a:r>
              <a:rPr lang="en-US" dirty="0" err="1"/>
              <a:t>Fractiles</a:t>
            </a:r>
            <a:endParaRPr lang="en-US" dirty="0"/>
          </a:p>
        </p:txBody>
      </p:sp>
      <p:sp>
        <p:nvSpPr>
          <p:cNvPr id="3" name="Content Placeholder 2">
            <a:extLst>
              <a:ext uri="{FF2B5EF4-FFF2-40B4-BE49-F238E27FC236}">
                <a16:creationId xmlns:a16="http://schemas.microsoft.com/office/drawing/2014/main" id="{68092F4A-A969-F7F9-703B-630749A06614}"/>
              </a:ext>
            </a:extLst>
          </p:cNvPr>
          <p:cNvSpPr>
            <a:spLocks noGrp="1"/>
          </p:cNvSpPr>
          <p:nvPr>
            <p:ph idx="1"/>
          </p:nvPr>
        </p:nvSpPr>
        <p:spPr/>
        <p:txBody>
          <a:bodyPr/>
          <a:lstStyle/>
          <a:p>
            <a:r>
              <a:rPr lang="en-US" dirty="0"/>
              <a:t>Excel thinks it has formulas in the software to calculate Q1 and Q2 and the median</a:t>
            </a:r>
          </a:p>
          <a:p>
            <a:pPr algn="ctr"/>
            <a:r>
              <a:rPr lang="en-US" dirty="0"/>
              <a:t>=quartile.   (</a:t>
            </a:r>
            <a:r>
              <a:rPr lang="en-US" i="1" dirty="0"/>
              <a:t>data range</a:t>
            </a:r>
            <a:r>
              <a:rPr lang="en-US" dirty="0"/>
              <a:t>,  )</a:t>
            </a:r>
          </a:p>
          <a:p>
            <a:pPr algn="ctr"/>
            <a:r>
              <a:rPr lang="en-US" dirty="0"/>
              <a:t>=median(</a:t>
            </a:r>
            <a:r>
              <a:rPr lang="en-US" i="1" dirty="0"/>
              <a:t>data range</a:t>
            </a:r>
            <a:r>
              <a:rPr lang="en-US" dirty="0"/>
              <a:t>)</a:t>
            </a:r>
          </a:p>
          <a:p>
            <a:endParaRPr lang="en-US" dirty="0"/>
          </a:p>
        </p:txBody>
      </p:sp>
      <p:sp>
        <p:nvSpPr>
          <p:cNvPr id="5" name="TextBox 4">
            <a:extLst>
              <a:ext uri="{FF2B5EF4-FFF2-40B4-BE49-F238E27FC236}">
                <a16:creationId xmlns:a16="http://schemas.microsoft.com/office/drawing/2014/main" id="{987CAB0C-7DFE-9720-8D52-A8802DCF4D70}"/>
              </a:ext>
            </a:extLst>
          </p:cNvPr>
          <p:cNvSpPr txBox="1"/>
          <p:nvPr/>
        </p:nvSpPr>
        <p:spPr>
          <a:xfrm>
            <a:off x="7239000" y="3212068"/>
            <a:ext cx="533400" cy="646331"/>
          </a:xfrm>
          <a:prstGeom prst="rect">
            <a:avLst/>
          </a:prstGeom>
          <a:noFill/>
        </p:spPr>
        <p:txBody>
          <a:bodyPr wrap="square">
            <a:spAutoFit/>
          </a:bodyPr>
          <a:lstStyle/>
          <a:p>
            <a:r>
              <a:rPr lang="en-US" b="1" dirty="0">
                <a:solidFill>
                  <a:srgbClr val="CCFFFF"/>
                </a:solidFill>
              </a:rPr>
              <a:t>Q1</a:t>
            </a:r>
          </a:p>
          <a:p>
            <a:r>
              <a:rPr lang="en-US" b="1" dirty="0">
                <a:solidFill>
                  <a:srgbClr val="CCFFFF"/>
                </a:solidFill>
              </a:rPr>
              <a:t>Q2</a:t>
            </a:r>
          </a:p>
        </p:txBody>
      </p:sp>
      <p:sp>
        <p:nvSpPr>
          <p:cNvPr id="7" name="TextBox 6">
            <a:extLst>
              <a:ext uri="{FF2B5EF4-FFF2-40B4-BE49-F238E27FC236}">
                <a16:creationId xmlns:a16="http://schemas.microsoft.com/office/drawing/2014/main" id="{53275EB7-1DE1-4A88-68D8-7C003A27CA4E}"/>
              </a:ext>
            </a:extLst>
          </p:cNvPr>
          <p:cNvSpPr txBox="1"/>
          <p:nvPr/>
        </p:nvSpPr>
        <p:spPr>
          <a:xfrm>
            <a:off x="3505200" y="3200400"/>
            <a:ext cx="685800" cy="646331"/>
          </a:xfrm>
          <a:prstGeom prst="rect">
            <a:avLst/>
          </a:prstGeom>
          <a:noFill/>
        </p:spPr>
        <p:txBody>
          <a:bodyPr wrap="square">
            <a:spAutoFit/>
          </a:bodyPr>
          <a:lstStyle/>
          <a:p>
            <a:pPr algn="ctr"/>
            <a:r>
              <a:rPr lang="en-US" b="1" dirty="0" err="1">
                <a:solidFill>
                  <a:srgbClr val="CCFFFF"/>
                </a:solidFill>
              </a:rPr>
              <a:t>exc</a:t>
            </a:r>
            <a:endParaRPr lang="en-US" b="1" dirty="0">
              <a:solidFill>
                <a:srgbClr val="CCFFFF"/>
              </a:solidFill>
            </a:endParaRPr>
          </a:p>
          <a:p>
            <a:pPr algn="ctr"/>
            <a:r>
              <a:rPr lang="en-US" b="1" dirty="0" err="1">
                <a:solidFill>
                  <a:srgbClr val="CCFFFF"/>
                </a:solidFill>
              </a:rPr>
              <a:t>inc</a:t>
            </a:r>
            <a:endParaRPr lang="en-US" b="1" dirty="0">
              <a:solidFill>
                <a:srgbClr val="CCFFFF"/>
              </a:solidFill>
            </a:endParaRPr>
          </a:p>
        </p:txBody>
      </p:sp>
    </p:spTree>
    <p:extLst>
      <p:ext uri="{BB962C8B-B14F-4D97-AF65-F5344CB8AC3E}">
        <p14:creationId xmlns:p14="http://schemas.microsoft.com/office/powerpoint/2010/main" val="13974509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638800"/>
          </a:xfrm>
        </p:spPr>
        <p:txBody>
          <a:bodyPr/>
          <a:lstStyle/>
          <a:p>
            <a:r>
              <a:rPr lang="en-US" dirty="0"/>
              <a:t>Use the Excel formulas to calculate Q1, the median and Q3 for the Internet Usage dataset</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3e</a:t>
            </a:r>
            <a:endParaRPr lang="en-US" altLang="en-US" sz="2400" i="1" dirty="0">
              <a:solidFill>
                <a:schemeClr val="folHlink"/>
              </a:solidFill>
            </a:endParaRPr>
          </a:p>
        </p:txBody>
      </p:sp>
    </p:spTree>
    <p:extLst>
      <p:ext uri="{BB962C8B-B14F-4D97-AF65-F5344CB8AC3E}">
        <p14:creationId xmlns:p14="http://schemas.microsoft.com/office/powerpoint/2010/main" val="42711338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638800"/>
          </a:xfrm>
        </p:spPr>
        <p:txBody>
          <a:bodyPr/>
          <a:lstStyle/>
          <a:p>
            <a:r>
              <a:rPr lang="en-US" dirty="0"/>
              <a:t>Use the Excel formulas to calculate Q1, the median and Q3 for the Internet Usage dataset</a:t>
            </a:r>
          </a:p>
          <a:p>
            <a:endParaRPr lang="en-US" dirty="0"/>
          </a:p>
          <a:p>
            <a:endParaRPr lang="en-US" dirty="0"/>
          </a:p>
          <a:p>
            <a:r>
              <a:rPr lang="en-US" dirty="0"/>
              <a:t>Hmm… not the same values…</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3e</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DBBFA8AC-E7AF-B98A-165C-FFEE528288AA}"/>
              </a:ext>
            </a:extLst>
          </p:cNvPr>
          <p:cNvPicPr>
            <a:picLocks noChangeAspect="1"/>
          </p:cNvPicPr>
          <p:nvPr/>
        </p:nvPicPr>
        <p:blipFill>
          <a:blip r:embed="rId2"/>
          <a:stretch>
            <a:fillRect/>
          </a:stretch>
        </p:blipFill>
        <p:spPr>
          <a:xfrm>
            <a:off x="457200" y="3276600"/>
            <a:ext cx="3000375" cy="676275"/>
          </a:xfrm>
          <a:prstGeom prst="rect">
            <a:avLst/>
          </a:prstGeom>
        </p:spPr>
      </p:pic>
      <p:pic>
        <p:nvPicPr>
          <p:cNvPr id="7" name="Picture 6">
            <a:extLst>
              <a:ext uri="{FF2B5EF4-FFF2-40B4-BE49-F238E27FC236}">
                <a16:creationId xmlns:a16="http://schemas.microsoft.com/office/drawing/2014/main" id="{49989320-C051-11A7-AE2B-87F25F8CE860}"/>
              </a:ext>
            </a:extLst>
          </p:cNvPr>
          <p:cNvPicPr>
            <a:picLocks noChangeAspect="1"/>
          </p:cNvPicPr>
          <p:nvPr/>
        </p:nvPicPr>
        <p:blipFill>
          <a:blip r:embed="rId3"/>
          <a:stretch>
            <a:fillRect/>
          </a:stretch>
        </p:blipFill>
        <p:spPr>
          <a:xfrm>
            <a:off x="4769167" y="3276600"/>
            <a:ext cx="2971800" cy="838200"/>
          </a:xfrm>
          <a:prstGeom prst="rect">
            <a:avLst/>
          </a:prstGeom>
        </p:spPr>
      </p:pic>
    </p:spTree>
    <p:extLst>
      <p:ext uri="{BB962C8B-B14F-4D97-AF65-F5344CB8AC3E}">
        <p14:creationId xmlns:p14="http://schemas.microsoft.com/office/powerpoint/2010/main" val="107373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Excel Graphs</a:t>
            </a:r>
          </a:p>
        </p:txBody>
      </p:sp>
      <p:sp>
        <p:nvSpPr>
          <p:cNvPr id="57347" name="Content Placeholder 2"/>
          <p:cNvSpPr>
            <a:spLocks noGrp="1"/>
          </p:cNvSpPr>
          <p:nvPr>
            <p:ph idx="1"/>
          </p:nvPr>
        </p:nvSpPr>
        <p:spPr/>
        <p:txBody>
          <a:bodyPr/>
          <a:lstStyle/>
          <a:p>
            <a:r>
              <a:rPr lang="en-US" altLang="en-US" dirty="0"/>
              <a:t>The perfect beautiful and informative graph!</a:t>
            </a: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2590800"/>
            <a:ext cx="6300787"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534835"/>
            <a:ext cx="14654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39134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D874-A59F-9689-5000-14065C644F53}"/>
              </a:ext>
            </a:extLst>
          </p:cNvPr>
          <p:cNvSpPr>
            <a:spLocks noGrp="1"/>
          </p:cNvSpPr>
          <p:nvPr>
            <p:ph type="title"/>
          </p:nvPr>
        </p:nvSpPr>
        <p:spPr/>
        <p:txBody>
          <a:bodyPr/>
          <a:lstStyle/>
          <a:p>
            <a:r>
              <a:rPr lang="en-US" dirty="0" err="1"/>
              <a:t>Fractiles</a:t>
            </a:r>
            <a:endParaRPr lang="en-US" dirty="0"/>
          </a:p>
        </p:txBody>
      </p:sp>
      <p:sp>
        <p:nvSpPr>
          <p:cNvPr id="3" name="Content Placeholder 2">
            <a:extLst>
              <a:ext uri="{FF2B5EF4-FFF2-40B4-BE49-F238E27FC236}">
                <a16:creationId xmlns:a16="http://schemas.microsoft.com/office/drawing/2014/main" id="{68092F4A-A969-F7F9-703B-630749A06614}"/>
              </a:ext>
            </a:extLst>
          </p:cNvPr>
          <p:cNvSpPr>
            <a:spLocks noGrp="1"/>
          </p:cNvSpPr>
          <p:nvPr>
            <p:ph idx="1"/>
          </p:nvPr>
        </p:nvSpPr>
        <p:spPr/>
        <p:txBody>
          <a:bodyPr/>
          <a:lstStyle/>
          <a:p>
            <a:r>
              <a:rPr lang="en-US" dirty="0"/>
              <a:t>While Excel can accurately calculate the median for a dataset either using the formula or the Add-In, the quartile formulas for Excel ARE NOT the formulas for quartiles</a:t>
            </a:r>
          </a:p>
          <a:p>
            <a:pPr algn="ctr"/>
            <a:r>
              <a:rPr lang="en-US" dirty="0">
                <a:solidFill>
                  <a:srgbClr val="FF0000"/>
                </a:solidFill>
              </a:rPr>
              <a:t>DO NOT USE THEM!</a:t>
            </a:r>
          </a:p>
          <a:p>
            <a:endParaRPr lang="en-US" dirty="0"/>
          </a:p>
        </p:txBody>
      </p:sp>
    </p:spTree>
    <p:extLst>
      <p:ext uri="{BB962C8B-B14F-4D97-AF65-F5344CB8AC3E}">
        <p14:creationId xmlns:p14="http://schemas.microsoft.com/office/powerpoint/2010/main" val="4950029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3246573B-8E7D-4B3A-B74A-4020F04B5897}"/>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320297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altLang="en-US" dirty="0"/>
              <a:t>Exploring Data</a:t>
            </a:r>
            <a:endParaRPr lang="en-US" dirty="0"/>
          </a:p>
        </p:txBody>
      </p:sp>
      <p:sp>
        <p:nvSpPr>
          <p:cNvPr id="5"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We are using descriptive statistics to summarize our sample (and, hopefully, our population) in just a few numbers</a:t>
            </a:r>
          </a:p>
          <a:p>
            <a:endParaRPr lang="en-US" dirty="0"/>
          </a:p>
        </p:txBody>
      </p:sp>
    </p:spTree>
    <p:extLst>
      <p:ext uri="{BB962C8B-B14F-4D97-AF65-F5344CB8AC3E}">
        <p14:creationId xmlns:p14="http://schemas.microsoft.com/office/powerpoint/2010/main" val="1378221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Exploring Data</a:t>
            </a:r>
            <a:endParaRPr lang="en-US" dirty="0"/>
          </a:p>
        </p:txBody>
      </p:sp>
      <p:sp>
        <p:nvSpPr>
          <p:cNvPr id="6" name="Content Placeholder 5"/>
          <p:cNvSpPr>
            <a:spLocks noGrp="1"/>
          </p:cNvSpPr>
          <p:nvPr>
            <p:ph idx="1"/>
          </p:nvPr>
        </p:nvSpPr>
        <p:spPr/>
        <p:txBody>
          <a:bodyPr/>
          <a:lstStyle/>
          <a:p>
            <a:r>
              <a:rPr lang="en-US" altLang="en-US" dirty="0">
                <a:latin typeface="Comic Sans MS" pitchFamily="66" charset="0"/>
              </a:rPr>
              <a:t>The “</a:t>
            </a:r>
            <a:r>
              <a:rPr lang="en-US" altLang="en-US" dirty="0">
                <a:solidFill>
                  <a:srgbClr val="FFC000"/>
                </a:solidFill>
                <a:latin typeface="Comic Sans MS" pitchFamily="66" charset="0"/>
              </a:rPr>
              <a:t>five-number summary</a:t>
            </a:r>
            <a:r>
              <a:rPr lang="en-US" altLang="en-US" dirty="0">
                <a:latin typeface="Comic Sans MS" pitchFamily="66" charset="0"/>
              </a:rPr>
              <a:t>” is:</a:t>
            </a:r>
          </a:p>
          <a:p>
            <a:endParaRPr lang="en-US" altLang="en-US" sz="2000" dirty="0">
              <a:latin typeface="Comic Sans MS" pitchFamily="66" charset="0"/>
            </a:endParaRPr>
          </a:p>
          <a:p>
            <a:pPr algn="ctr"/>
            <a:r>
              <a:rPr lang="en-US" altLang="en-US" dirty="0">
                <a:latin typeface="Comic Sans MS" pitchFamily="66" charset="0"/>
              </a:rPr>
              <a:t>the min</a:t>
            </a:r>
          </a:p>
          <a:p>
            <a:pPr algn="ctr"/>
            <a:r>
              <a:rPr lang="en-US" altLang="en-US" dirty="0">
                <a:latin typeface="Comic Sans MS" pitchFamily="66" charset="0"/>
              </a:rPr>
              <a:t>Q1</a:t>
            </a:r>
          </a:p>
          <a:p>
            <a:pPr algn="ctr"/>
            <a:r>
              <a:rPr lang="en-US" altLang="en-US" dirty="0">
                <a:latin typeface="Comic Sans MS" pitchFamily="66" charset="0"/>
              </a:rPr>
              <a:t>the median</a:t>
            </a:r>
          </a:p>
          <a:p>
            <a:pPr algn="ctr"/>
            <a:r>
              <a:rPr lang="en-US" altLang="en-US" dirty="0">
                <a:latin typeface="Comic Sans MS" pitchFamily="66" charset="0"/>
              </a:rPr>
              <a:t>Q3</a:t>
            </a:r>
          </a:p>
          <a:p>
            <a:pPr algn="ctr"/>
            <a:r>
              <a:rPr lang="en-US" altLang="en-US" dirty="0">
                <a:latin typeface="Comic Sans MS" pitchFamily="66" charset="0"/>
              </a:rPr>
              <a:t>the max</a:t>
            </a:r>
          </a:p>
          <a:p>
            <a:endParaRPr lang="en-US" altLang="en-US" dirty="0">
              <a:latin typeface="Comic Sans MS" pitchFamily="66" charset="0"/>
            </a:endParaRPr>
          </a:p>
          <a:p>
            <a:endParaRPr lang="en-US" dirty="0"/>
          </a:p>
        </p:txBody>
      </p:sp>
    </p:spTree>
    <p:extLst>
      <p:ext uri="{BB962C8B-B14F-4D97-AF65-F5344CB8AC3E}">
        <p14:creationId xmlns:p14="http://schemas.microsoft.com/office/powerpoint/2010/main" val="22183506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638800"/>
          </a:xfrm>
        </p:spPr>
        <p:txBody>
          <a:bodyPr/>
          <a:lstStyle/>
          <a:p>
            <a:r>
              <a:rPr lang="en-US" dirty="0"/>
              <a:t>Calculate the five-number summary for the Internet Usage data</a:t>
            </a:r>
          </a:p>
          <a:p>
            <a:r>
              <a:rPr lang="en-US" dirty="0"/>
              <a:t>Min = ?</a:t>
            </a:r>
            <a:endParaRPr lang="en-US" dirty="0">
              <a:solidFill>
                <a:srgbClr val="FFFF00"/>
              </a:solidFill>
            </a:endParaRPr>
          </a:p>
          <a:p>
            <a:r>
              <a:rPr lang="en-US" dirty="0"/>
              <a:t>Q1 = </a:t>
            </a:r>
          </a:p>
          <a:p>
            <a:r>
              <a:rPr lang="en-US" dirty="0"/>
              <a:t>Median =</a:t>
            </a:r>
          </a:p>
          <a:p>
            <a:r>
              <a:rPr lang="en-US" dirty="0"/>
              <a:t>Q3 =</a:t>
            </a:r>
          </a:p>
          <a:p>
            <a:r>
              <a:rPr lang="en-US" dirty="0"/>
              <a:t>Max =</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3f</a:t>
            </a:r>
            <a:endParaRPr lang="en-US" altLang="en-US" sz="2400" i="1" dirty="0">
              <a:solidFill>
                <a:schemeClr val="folHlink"/>
              </a:solidFill>
            </a:endParaRPr>
          </a:p>
        </p:txBody>
      </p:sp>
    </p:spTree>
    <p:extLst>
      <p:ext uri="{BB962C8B-B14F-4D97-AF65-F5344CB8AC3E}">
        <p14:creationId xmlns:p14="http://schemas.microsoft.com/office/powerpoint/2010/main" val="15110443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638800"/>
          </a:xfrm>
        </p:spPr>
        <p:txBody>
          <a:bodyPr/>
          <a:lstStyle/>
          <a:p>
            <a:r>
              <a:rPr lang="en-US" dirty="0"/>
              <a:t>Calculate the five-number summary for the Internet Usage data</a:t>
            </a:r>
          </a:p>
          <a:p>
            <a:r>
              <a:rPr lang="en-US" dirty="0"/>
              <a:t>Min = </a:t>
            </a:r>
            <a:r>
              <a:rPr lang="en-US" dirty="0">
                <a:solidFill>
                  <a:srgbClr val="FFFF00"/>
                </a:solidFill>
              </a:rPr>
              <a:t>5</a:t>
            </a:r>
          </a:p>
          <a:p>
            <a:r>
              <a:rPr lang="en-US" dirty="0"/>
              <a:t>Q1 = ?</a:t>
            </a:r>
          </a:p>
          <a:p>
            <a:r>
              <a:rPr lang="en-US" dirty="0"/>
              <a:t>Median =</a:t>
            </a:r>
          </a:p>
          <a:p>
            <a:r>
              <a:rPr lang="en-US" dirty="0"/>
              <a:t>Q3 =</a:t>
            </a:r>
          </a:p>
          <a:p>
            <a:r>
              <a:rPr lang="en-US" dirty="0"/>
              <a:t>Max =</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3f</a:t>
            </a:r>
            <a:endParaRPr lang="en-US" altLang="en-US" sz="2400" i="1" dirty="0">
              <a:solidFill>
                <a:schemeClr val="folHlink"/>
              </a:solidFill>
            </a:endParaRPr>
          </a:p>
        </p:txBody>
      </p:sp>
    </p:spTree>
    <p:extLst>
      <p:ext uri="{BB962C8B-B14F-4D97-AF65-F5344CB8AC3E}">
        <p14:creationId xmlns:p14="http://schemas.microsoft.com/office/powerpoint/2010/main" val="4722796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638800"/>
          </a:xfrm>
        </p:spPr>
        <p:txBody>
          <a:bodyPr/>
          <a:lstStyle/>
          <a:p>
            <a:r>
              <a:rPr lang="en-US" dirty="0"/>
              <a:t>Calculate the five-number summary for the Internet Usage data</a:t>
            </a:r>
          </a:p>
          <a:p>
            <a:r>
              <a:rPr lang="en-US" dirty="0"/>
              <a:t>Min = 5</a:t>
            </a:r>
          </a:p>
          <a:p>
            <a:r>
              <a:rPr lang="en-US" dirty="0"/>
              <a:t>Q1 = </a:t>
            </a:r>
            <a:r>
              <a:rPr lang="en-US" dirty="0">
                <a:solidFill>
                  <a:srgbClr val="FFFF00"/>
                </a:solidFill>
              </a:rPr>
              <a:t>28.5</a:t>
            </a:r>
          </a:p>
          <a:p>
            <a:r>
              <a:rPr lang="en-US" dirty="0"/>
              <a:t>Median = ?</a:t>
            </a:r>
          </a:p>
          <a:p>
            <a:r>
              <a:rPr lang="en-US" dirty="0"/>
              <a:t>Q3 =</a:t>
            </a:r>
          </a:p>
          <a:p>
            <a:r>
              <a:rPr lang="en-US" dirty="0"/>
              <a:t>Max =</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3f</a:t>
            </a:r>
            <a:endParaRPr lang="en-US" altLang="en-US" sz="2400" i="1" dirty="0">
              <a:solidFill>
                <a:schemeClr val="folHlink"/>
              </a:solidFill>
            </a:endParaRPr>
          </a:p>
        </p:txBody>
      </p:sp>
    </p:spTree>
    <p:extLst>
      <p:ext uri="{BB962C8B-B14F-4D97-AF65-F5344CB8AC3E}">
        <p14:creationId xmlns:p14="http://schemas.microsoft.com/office/powerpoint/2010/main" val="12291965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638800"/>
          </a:xfrm>
        </p:spPr>
        <p:txBody>
          <a:bodyPr/>
          <a:lstStyle/>
          <a:p>
            <a:r>
              <a:rPr lang="en-US" dirty="0"/>
              <a:t>Calculate the five-number summary for the Internet Usage data</a:t>
            </a:r>
          </a:p>
          <a:p>
            <a:r>
              <a:rPr lang="en-US" dirty="0"/>
              <a:t>Min = 5</a:t>
            </a:r>
          </a:p>
          <a:p>
            <a:r>
              <a:rPr lang="en-US" dirty="0"/>
              <a:t>Q1 = 28.5</a:t>
            </a:r>
          </a:p>
          <a:p>
            <a:r>
              <a:rPr lang="en-US" dirty="0"/>
              <a:t>Median = </a:t>
            </a:r>
            <a:r>
              <a:rPr lang="en-US" dirty="0">
                <a:solidFill>
                  <a:srgbClr val="FFFF00"/>
                </a:solidFill>
              </a:rPr>
              <a:t>39.5</a:t>
            </a:r>
          </a:p>
          <a:p>
            <a:r>
              <a:rPr lang="en-US" dirty="0"/>
              <a:t>Q3 = ?</a:t>
            </a:r>
          </a:p>
          <a:p>
            <a:r>
              <a:rPr lang="en-US" dirty="0"/>
              <a:t>Max =</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3f</a:t>
            </a:r>
            <a:endParaRPr lang="en-US" altLang="en-US" sz="2400" i="1" dirty="0">
              <a:solidFill>
                <a:schemeClr val="folHlink"/>
              </a:solidFill>
            </a:endParaRPr>
          </a:p>
        </p:txBody>
      </p:sp>
    </p:spTree>
    <p:extLst>
      <p:ext uri="{BB962C8B-B14F-4D97-AF65-F5344CB8AC3E}">
        <p14:creationId xmlns:p14="http://schemas.microsoft.com/office/powerpoint/2010/main" val="31131648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638800"/>
          </a:xfrm>
        </p:spPr>
        <p:txBody>
          <a:bodyPr/>
          <a:lstStyle/>
          <a:p>
            <a:r>
              <a:rPr lang="en-US" dirty="0"/>
              <a:t>Calculate the five-number summary for the Internet Usage data</a:t>
            </a:r>
          </a:p>
          <a:p>
            <a:r>
              <a:rPr lang="en-US" dirty="0"/>
              <a:t>Min = 5</a:t>
            </a:r>
          </a:p>
          <a:p>
            <a:r>
              <a:rPr lang="en-US" dirty="0"/>
              <a:t>Q1 = 28.5</a:t>
            </a:r>
          </a:p>
          <a:p>
            <a:r>
              <a:rPr lang="en-US" dirty="0"/>
              <a:t>Median = 39.5</a:t>
            </a:r>
          </a:p>
          <a:p>
            <a:r>
              <a:rPr lang="en-US" dirty="0"/>
              <a:t>Q3 = </a:t>
            </a:r>
            <a:r>
              <a:rPr lang="en-US" dirty="0">
                <a:solidFill>
                  <a:srgbClr val="FFFF00"/>
                </a:solidFill>
              </a:rPr>
              <a:t>56</a:t>
            </a:r>
          </a:p>
          <a:p>
            <a:r>
              <a:rPr lang="en-US" dirty="0"/>
              <a:t>Max = ?</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3f</a:t>
            </a:r>
            <a:endParaRPr lang="en-US" altLang="en-US" sz="2400" i="1" dirty="0">
              <a:solidFill>
                <a:schemeClr val="folHlink"/>
              </a:solidFill>
            </a:endParaRPr>
          </a:p>
        </p:txBody>
      </p:sp>
    </p:spTree>
    <p:extLst>
      <p:ext uri="{BB962C8B-B14F-4D97-AF65-F5344CB8AC3E}">
        <p14:creationId xmlns:p14="http://schemas.microsoft.com/office/powerpoint/2010/main" val="13915054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638800"/>
          </a:xfrm>
        </p:spPr>
        <p:txBody>
          <a:bodyPr/>
          <a:lstStyle/>
          <a:p>
            <a:r>
              <a:rPr lang="en-US" dirty="0"/>
              <a:t>Calculate the five-number summary for the Internet Usage data</a:t>
            </a:r>
          </a:p>
          <a:p>
            <a:r>
              <a:rPr lang="en-US" dirty="0"/>
              <a:t>Min = 5</a:t>
            </a:r>
          </a:p>
          <a:p>
            <a:r>
              <a:rPr lang="en-US" dirty="0"/>
              <a:t>Q1 = 28.5</a:t>
            </a:r>
          </a:p>
          <a:p>
            <a:r>
              <a:rPr lang="en-US" dirty="0"/>
              <a:t>Median = 39.5</a:t>
            </a:r>
          </a:p>
          <a:p>
            <a:r>
              <a:rPr lang="en-US" dirty="0"/>
              <a:t>Q3 = 56</a:t>
            </a:r>
          </a:p>
          <a:p>
            <a:r>
              <a:rPr lang="en-US" dirty="0"/>
              <a:t>Max = </a:t>
            </a:r>
            <a:r>
              <a:rPr lang="en-US" dirty="0">
                <a:solidFill>
                  <a:srgbClr val="FFFF00"/>
                </a:solidFill>
              </a:rPr>
              <a:t>123</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3f</a:t>
            </a:r>
            <a:endParaRPr lang="en-US" altLang="en-US" sz="2400" i="1" dirty="0">
              <a:solidFill>
                <a:schemeClr val="folHlink"/>
              </a:solidFill>
            </a:endParaRPr>
          </a:p>
        </p:txBody>
      </p:sp>
    </p:spTree>
    <p:extLst>
      <p:ext uri="{BB962C8B-B14F-4D97-AF65-F5344CB8AC3E}">
        <p14:creationId xmlns:p14="http://schemas.microsoft.com/office/powerpoint/2010/main" val="228675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a:t>Graphs</a:t>
            </a:r>
          </a:p>
        </p:txBody>
      </p:sp>
      <p:sp>
        <p:nvSpPr>
          <p:cNvPr id="128003" name="Content Placeholder 2"/>
          <p:cNvSpPr>
            <a:spLocks noGrp="1"/>
          </p:cNvSpPr>
          <p:nvPr>
            <p:ph idx="1"/>
          </p:nvPr>
        </p:nvSpPr>
        <p:spPr>
          <a:xfrm>
            <a:off x="457200" y="990600"/>
            <a:ext cx="8534400" cy="5638800"/>
          </a:xfrm>
        </p:spPr>
        <p:txBody>
          <a:bodyPr/>
          <a:lstStyle/>
          <a:p>
            <a:pPr eaLnBrk="1" hangingPunct="1"/>
            <a:r>
              <a:rPr lang="en-US" altLang="en-US"/>
              <a:t>Graphs have a psychological component that CANNOT be ignored</a:t>
            </a:r>
          </a:p>
        </p:txBody>
      </p:sp>
    </p:spTree>
    <p:extLst>
      <p:ext uri="{BB962C8B-B14F-4D97-AF65-F5344CB8AC3E}">
        <p14:creationId xmlns:p14="http://schemas.microsoft.com/office/powerpoint/2010/main" val="27391399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
            <a:ext cx="3352800" cy="352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12954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a:p>
            <a:pPr algn="ctr" eaLnBrk="1" hangingPunct="1"/>
            <a:endParaRPr lang="en-US" sz="6000" b="1" dirty="0">
              <a:solidFill>
                <a:srgbClr val="FFFF00"/>
              </a:solidFill>
            </a:endParaRPr>
          </a:p>
          <a:p>
            <a:pPr algn="ctr" eaLnBrk="1" hangingPunct="1"/>
            <a:endParaRPr lang="en-US" sz="2000" b="1" dirty="0">
              <a:solidFill>
                <a:srgbClr val="FFFF00"/>
              </a:solidFill>
            </a:endParaRPr>
          </a:p>
          <a:p>
            <a:pPr algn="ctr" eaLnBrk="1" hangingPunct="1"/>
            <a:endParaRPr lang="en-US" sz="6000" b="1" dirty="0">
              <a:solidFill>
                <a:srgbClr val="FFFF00"/>
              </a:solidFill>
            </a:endParaRPr>
          </a:p>
        </p:txBody>
      </p:sp>
      <p:sp>
        <p:nvSpPr>
          <p:cNvPr id="5" name="Rectangle 4">
            <a:extLst>
              <a:ext uri="{FF2B5EF4-FFF2-40B4-BE49-F238E27FC236}">
                <a16:creationId xmlns:a16="http://schemas.microsoft.com/office/drawing/2014/main" id="{5C65DAD8-2B70-47BF-9E35-BECCC2F7F2B6}"/>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1182324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0D47-95F6-479E-AEEE-4F6B7CC695A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6A081B7-193D-4302-878D-45628B88F80F}"/>
              </a:ext>
            </a:extLst>
          </p:cNvPr>
          <p:cNvSpPr>
            <a:spLocks noGrp="1"/>
          </p:cNvSpPr>
          <p:nvPr>
            <p:ph idx="1"/>
          </p:nvPr>
        </p:nvSpPr>
        <p:spPr>
          <a:xfrm>
            <a:off x="457200" y="1219200"/>
            <a:ext cx="8686800" cy="5638800"/>
          </a:xfrm>
        </p:spPr>
        <p:txBody>
          <a:bodyPr/>
          <a:lstStyle/>
          <a:p>
            <a:r>
              <a:rPr lang="en-US" dirty="0"/>
              <a:t>Today we studied:</a:t>
            </a:r>
          </a:p>
          <a:p>
            <a:pPr>
              <a:spcBef>
                <a:spcPts val="0"/>
              </a:spcBef>
              <a:spcAft>
                <a:spcPts val="0"/>
              </a:spcAft>
            </a:pPr>
            <a:r>
              <a:rPr lang="en-US" dirty="0">
                <a:effectLst/>
                <a:ea typeface="Calibri" panose="020F0502020204030204" pitchFamily="34" charset="0"/>
              </a:rPr>
              <a:t>	Review of graphs</a:t>
            </a:r>
          </a:p>
          <a:p>
            <a:pPr>
              <a:spcBef>
                <a:spcPts val="0"/>
              </a:spcBef>
              <a:spcAft>
                <a:spcPts val="0"/>
              </a:spcAft>
            </a:pPr>
            <a:r>
              <a:rPr lang="en-US" dirty="0">
                <a:ea typeface="Calibri" panose="020F0502020204030204" pitchFamily="34" charset="0"/>
              </a:rPr>
              <a:t>	Frequencies</a:t>
            </a:r>
            <a:endParaRPr lang="en-US" dirty="0">
              <a:effectLst/>
              <a:ea typeface="Calibri" panose="020F0502020204030204" pitchFamily="34" charset="0"/>
            </a:endParaRPr>
          </a:p>
        </p:txBody>
      </p:sp>
    </p:spTree>
    <p:extLst>
      <p:ext uri="{BB962C8B-B14F-4D97-AF65-F5344CB8AC3E}">
        <p14:creationId xmlns:p14="http://schemas.microsoft.com/office/powerpoint/2010/main" val="29331788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altLang="en-US"/>
              <a:t>You Survived!</a:t>
            </a:r>
          </a:p>
        </p:txBody>
      </p:sp>
      <p:pic>
        <p:nvPicPr>
          <p:cNvPr id="131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7918A3DC-46DD-41B6-8D42-2511B719D8B8}"/>
              </a:ext>
            </a:extLst>
          </p:cNvPr>
          <p:cNvSpPr/>
          <p:nvPr/>
        </p:nvSpPr>
        <p:spPr>
          <a:xfrm>
            <a:off x="7362945" y="6611035"/>
            <a:ext cx="1798889" cy="323165"/>
          </a:xfrm>
          <a:prstGeom prst="rect">
            <a:avLst/>
          </a:prstGeom>
        </p:spPr>
        <p:txBody>
          <a:bodyPr wrap="none">
            <a:spAutoFit/>
          </a:bodyPr>
          <a:lstStyle/>
          <a:p>
            <a:pPr algn="r"/>
            <a:r>
              <a:rPr lang="en-US" altLang="en-US" sz="1500" dirty="0">
                <a:solidFill>
                  <a:srgbClr val="00B0F0"/>
                </a:solidFill>
              </a:rPr>
              <a:t>www.playbuzz.com</a:t>
            </a:r>
          </a:p>
        </p:txBody>
      </p:sp>
    </p:spTree>
    <p:extLst>
      <p:ext uri="{BB962C8B-B14F-4D97-AF65-F5344CB8AC3E}">
        <p14:creationId xmlns:p14="http://schemas.microsoft.com/office/powerpoint/2010/main" val="410590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a:t>Frequencies</a:t>
            </a:r>
          </a:p>
        </p:txBody>
      </p:sp>
      <p:sp>
        <p:nvSpPr>
          <p:cNvPr id="73731" name="Content Placeholder 2"/>
          <p:cNvSpPr>
            <a:spLocks noGrp="1"/>
          </p:cNvSpPr>
          <p:nvPr>
            <p:ph idx="1"/>
          </p:nvPr>
        </p:nvSpPr>
        <p:spPr/>
        <p:txBody>
          <a:bodyPr/>
          <a:lstStyle/>
          <a:p>
            <a:pPr eaLnBrk="1" hangingPunct="1"/>
            <a:r>
              <a:rPr lang="en-US" altLang="en-US" dirty="0"/>
              <a:t>Many bar/column charts display count data </a:t>
            </a:r>
          </a:p>
          <a:p>
            <a:pPr eaLnBrk="1" hangingPunct="1"/>
            <a:r>
              <a:rPr lang="en-US" altLang="en-US" dirty="0"/>
              <a:t>The counts shown in each category are called “</a:t>
            </a:r>
            <a:r>
              <a:rPr lang="en-US" altLang="en-US" dirty="0">
                <a:solidFill>
                  <a:srgbClr val="FFC000"/>
                </a:solidFill>
              </a:rPr>
              <a:t>frequencies</a:t>
            </a:r>
            <a:r>
              <a:rPr lang="en-US" altLang="en-US" dirty="0"/>
              <a:t>”</a:t>
            </a:r>
          </a:p>
        </p:txBody>
      </p:sp>
    </p:spTree>
    <p:extLst>
      <p:ext uri="{BB962C8B-B14F-4D97-AF65-F5344CB8AC3E}">
        <p14:creationId xmlns:p14="http://schemas.microsoft.com/office/powerpoint/2010/main" val="69465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a:t>Frequencies</a:t>
            </a:r>
          </a:p>
        </p:txBody>
      </p:sp>
      <p:sp>
        <p:nvSpPr>
          <p:cNvPr id="74755" name="Content Placeholder 2"/>
          <p:cNvSpPr>
            <a:spLocks noGrp="1"/>
          </p:cNvSpPr>
          <p:nvPr>
            <p:ph idx="1"/>
          </p:nvPr>
        </p:nvSpPr>
        <p:spPr/>
        <p:txBody>
          <a:bodyPr/>
          <a:lstStyle/>
          <a:p>
            <a:r>
              <a:rPr lang="en-US" altLang="en-US" dirty="0"/>
              <a:t>There are a lot of graphs that specialize in showing frequencies</a:t>
            </a:r>
          </a:p>
          <a:p>
            <a:endParaRPr lang="en-US" altLang="en-US" sz="2000" dirty="0"/>
          </a:p>
          <a:p>
            <a:r>
              <a:rPr lang="en-US" altLang="en-US" dirty="0"/>
              <a:t>These are called “</a:t>
            </a:r>
            <a:r>
              <a:rPr lang="en-US" altLang="en-US" dirty="0">
                <a:solidFill>
                  <a:srgbClr val="FFC000"/>
                </a:solidFill>
              </a:rPr>
              <a:t>histograms</a:t>
            </a:r>
            <a:r>
              <a:rPr lang="en-US" altLang="en-US" dirty="0"/>
              <a:t>”</a:t>
            </a:r>
          </a:p>
        </p:txBody>
      </p:sp>
    </p:spTree>
    <p:extLst>
      <p:ext uri="{BB962C8B-B14F-4D97-AF65-F5344CB8AC3E}">
        <p14:creationId xmlns:p14="http://schemas.microsoft.com/office/powerpoint/2010/main" val="120493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 can change measured data to categories by splitting the continuum into named categories</a:t>
            </a:r>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75473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2"/>
          <p:cNvSpPr>
            <a:spLocks noGrp="1"/>
          </p:cNvSpPr>
          <p:nvPr>
            <p:ph idx="1"/>
          </p:nvPr>
        </p:nvSpPr>
        <p:spPr/>
        <p:txBody>
          <a:bodyPr/>
          <a:lstStyle/>
          <a:p>
            <a:r>
              <a:rPr lang="en-US" altLang="en-US" dirty="0"/>
              <a:t>It is less confusing to viewers to keep the numerical categories the </a:t>
            </a:r>
            <a:r>
              <a:rPr lang="en-US" altLang="en-US" dirty="0">
                <a:solidFill>
                  <a:srgbClr val="FFC000"/>
                </a:solidFill>
              </a:rPr>
              <a:t>same width</a:t>
            </a:r>
          </a:p>
          <a:p>
            <a:endParaRPr lang="en-US" alt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86678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p:txBody>
          <a:bodyPr/>
          <a:lstStyle/>
          <a:p>
            <a:pPr eaLnBrk="1" hangingPunct="1"/>
            <a:r>
              <a:rPr lang="en-US" altLang="en-US" dirty="0"/>
              <a:t>Numerical categories should </a:t>
            </a:r>
            <a:r>
              <a:rPr lang="en-US" altLang="en-US" dirty="0">
                <a:solidFill>
                  <a:srgbClr val="FFC000"/>
                </a:solidFill>
              </a:rPr>
              <a:t>not overlap</a:t>
            </a:r>
          </a:p>
          <a:p>
            <a:pPr eaLnBrk="1" hangingPunct="1"/>
            <a:endParaRPr lang="en-US" altLang="en-US" sz="1800" dirty="0"/>
          </a:p>
          <a:p>
            <a:pPr eaLnBrk="1" hangingPunct="1"/>
            <a:r>
              <a:rPr lang="en-US" altLang="en-US" dirty="0"/>
              <a:t>Numerical categories should </a:t>
            </a:r>
            <a:r>
              <a:rPr lang="en-US" altLang="en-US" dirty="0">
                <a:solidFill>
                  <a:srgbClr val="FFC000"/>
                </a:solidFill>
              </a:rPr>
              <a:t>not leave any blank spaces </a:t>
            </a:r>
            <a:r>
              <a:rPr lang="en-US" altLang="en-US" dirty="0"/>
              <a:t>in the continuum</a:t>
            </a:r>
          </a:p>
        </p:txBody>
      </p:sp>
      <p:sp>
        <p:nvSpPr>
          <p:cNvPr id="6"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43100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2"/>
          <p:cNvSpPr>
            <a:spLocks noGrp="1"/>
          </p:cNvSpPr>
          <p:nvPr>
            <p:ph idx="1"/>
          </p:nvPr>
        </p:nvSpPr>
        <p:spPr/>
        <p:txBody>
          <a:bodyPr/>
          <a:lstStyle/>
          <a:p>
            <a:r>
              <a:rPr lang="en-US" altLang="en-US" dirty="0"/>
              <a:t>Numerical categories are also called “</a:t>
            </a:r>
            <a:r>
              <a:rPr lang="en-US" altLang="en-US" dirty="0">
                <a:solidFill>
                  <a:srgbClr val="FFC000"/>
                </a:solidFill>
              </a:rPr>
              <a:t>classes</a:t>
            </a:r>
            <a:r>
              <a:rPr lang="en-US" altLang="en-US" dirty="0"/>
              <a:t>”</a:t>
            </a:r>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414961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458200" cy="5638800"/>
          </a:xfrm>
        </p:spPr>
        <p:txBody>
          <a:bodyPr/>
          <a:lstStyle/>
          <a:p>
            <a:r>
              <a:rPr lang="en-US" dirty="0"/>
              <a:t>Today we will be going over:</a:t>
            </a:r>
          </a:p>
          <a:p>
            <a:pPr marL="457200" lvl="1" indent="0">
              <a:spcBef>
                <a:spcPts val="0"/>
              </a:spcBef>
              <a:spcAft>
                <a:spcPts val="0"/>
              </a:spcAft>
              <a:buNone/>
            </a:pPr>
            <a:r>
              <a:rPr lang="en-US" sz="3500" dirty="0">
                <a:effectLst/>
                <a:ea typeface="Calibri" panose="020F0502020204030204" pitchFamily="34" charset="0"/>
              </a:rPr>
              <a:t>Review of graphs</a:t>
            </a:r>
          </a:p>
          <a:p>
            <a:r>
              <a:rPr lang="en-US" sz="3500" dirty="0">
                <a:ea typeface="Calibri" panose="020F0502020204030204" pitchFamily="34" charset="0"/>
              </a:rPr>
              <a:t>  New: </a:t>
            </a:r>
            <a:r>
              <a:rPr lang="en-US" sz="3600" dirty="0"/>
              <a:t>Frequencies!</a:t>
            </a:r>
          </a:p>
          <a:p>
            <a:pPr marL="457200" lvl="1" indent="0">
              <a:spcBef>
                <a:spcPts val="0"/>
              </a:spcBef>
              <a:spcAft>
                <a:spcPts val="0"/>
              </a:spcAft>
              <a:buNone/>
            </a:pPr>
            <a:r>
              <a:rPr lang="en-US" sz="3500">
                <a:ea typeface="Calibri" panose="020F0502020204030204" pitchFamily="34" charset="0"/>
              </a:rPr>
              <a:t>  </a:t>
            </a:r>
            <a:endParaRPr lang="en-US" sz="3500" dirty="0">
              <a:effectLst/>
              <a:ea typeface="Calibri" panose="020F0502020204030204" pitchFamily="34" charset="0"/>
            </a:endParaRPr>
          </a:p>
        </p:txBody>
      </p:sp>
    </p:spTree>
    <p:extLst>
      <p:ext uri="{BB962C8B-B14F-4D97-AF65-F5344CB8AC3E}">
        <p14:creationId xmlns:p14="http://schemas.microsoft.com/office/powerpoint/2010/main" val="148408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Content Placeholder 2"/>
          <p:cNvSpPr>
            <a:spLocks noGrp="1"/>
          </p:cNvSpPr>
          <p:nvPr>
            <p:ph idx="1"/>
          </p:nvPr>
        </p:nvSpPr>
        <p:spPr/>
        <p:txBody>
          <a:bodyPr/>
          <a:lstStyle/>
          <a:p>
            <a:r>
              <a:rPr lang="en-US" altLang="en-US" dirty="0"/>
              <a:t>For numerical categories, the maximum and minimum values in each category are called the “</a:t>
            </a:r>
            <a:r>
              <a:rPr lang="en-US" altLang="en-US" dirty="0">
                <a:solidFill>
                  <a:srgbClr val="FFC000"/>
                </a:solidFill>
              </a:rPr>
              <a:t>class limits</a:t>
            </a:r>
            <a:r>
              <a:rPr lang="en-US" altLang="en-US" dirty="0"/>
              <a:t>”</a:t>
            </a:r>
          </a:p>
          <a:p>
            <a:endParaRPr lang="en-US" alt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31848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600" dirty="0"/>
              <a:t>Measurement Frequencies</a:t>
            </a:r>
            <a:endParaRPr lang="en-US" sz="5600" dirty="0"/>
          </a:p>
        </p:txBody>
      </p:sp>
      <p:sp>
        <p:nvSpPr>
          <p:cNvPr id="3" name="Content Placeholder 2"/>
          <p:cNvSpPr>
            <a:spLocks noGrp="1"/>
          </p:cNvSpPr>
          <p:nvPr>
            <p:ph idx="1"/>
          </p:nvPr>
        </p:nvSpPr>
        <p:spPr/>
        <p:txBody>
          <a:bodyPr/>
          <a:lstStyle/>
          <a:p>
            <a:r>
              <a:rPr lang="en-US" dirty="0"/>
              <a:t>So you should aim for </a:t>
            </a:r>
            <a:r>
              <a:rPr lang="en-US" dirty="0">
                <a:solidFill>
                  <a:srgbClr val="FFC000"/>
                </a:solidFill>
              </a:rPr>
              <a:t>5-8</a:t>
            </a:r>
            <a:r>
              <a:rPr lang="en-US" dirty="0"/>
              <a:t> classes with “</a:t>
            </a:r>
            <a:r>
              <a:rPr lang="en-US" dirty="0" err="1"/>
              <a:t>kinda</a:t>
            </a:r>
            <a:r>
              <a:rPr lang="en-US" dirty="0"/>
              <a:t>-nice” class limit values</a:t>
            </a:r>
          </a:p>
        </p:txBody>
      </p:sp>
    </p:spTree>
    <p:extLst>
      <p:ext uri="{BB962C8B-B14F-4D97-AF65-F5344CB8AC3E}">
        <p14:creationId xmlns:p14="http://schemas.microsoft.com/office/powerpoint/2010/main" val="237462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600" dirty="0"/>
              <a:t>Measurement Frequencies</a:t>
            </a:r>
            <a:endParaRPr lang="en-US" sz="5600" dirty="0"/>
          </a:p>
        </p:txBody>
      </p:sp>
      <p:sp>
        <p:nvSpPr>
          <p:cNvPr id="3" name="Content Placeholder 2"/>
          <p:cNvSpPr>
            <a:spLocks noGrp="1"/>
          </p:cNvSpPr>
          <p:nvPr>
            <p:ph idx="1"/>
          </p:nvPr>
        </p:nvSpPr>
        <p:spPr/>
        <p:txBody>
          <a:bodyPr/>
          <a:lstStyle/>
          <a:p>
            <a:r>
              <a:rPr lang="en-US" dirty="0"/>
              <a:t>You can have a first class limit that is “a value or lower” and a last class limit that is “a value or higher” for rare classes</a:t>
            </a:r>
          </a:p>
        </p:txBody>
      </p:sp>
    </p:spTree>
    <p:extLst>
      <p:ext uri="{BB962C8B-B14F-4D97-AF65-F5344CB8AC3E}">
        <p14:creationId xmlns:p14="http://schemas.microsoft.com/office/powerpoint/2010/main" val="184746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a:t>Histograms</a:t>
            </a:r>
          </a:p>
        </p:txBody>
      </p:sp>
      <p:sp>
        <p:nvSpPr>
          <p:cNvPr id="74755" name="Content Placeholder 2"/>
          <p:cNvSpPr>
            <a:spLocks noGrp="1"/>
          </p:cNvSpPr>
          <p:nvPr>
            <p:ph idx="1"/>
          </p:nvPr>
        </p:nvSpPr>
        <p:spPr/>
        <p:txBody>
          <a:bodyPr/>
          <a:lstStyle/>
          <a:p>
            <a:r>
              <a:rPr lang="en-US" altLang="en-US" dirty="0"/>
              <a:t>There are several popular types of histograms:</a:t>
            </a:r>
          </a:p>
          <a:p>
            <a:r>
              <a:rPr lang="en-US" altLang="en-US" dirty="0"/>
              <a:t>Dot plots</a:t>
            </a:r>
          </a:p>
          <a:p>
            <a:r>
              <a:rPr lang="en-US" altLang="en-US" dirty="0"/>
              <a:t>Stem and leaf plots</a:t>
            </a:r>
          </a:p>
        </p:txBody>
      </p:sp>
    </p:spTree>
    <p:extLst>
      <p:ext uri="{BB962C8B-B14F-4D97-AF65-F5344CB8AC3E}">
        <p14:creationId xmlns:p14="http://schemas.microsoft.com/office/powerpoint/2010/main" val="22323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093D51CF-D080-4C63-9A9D-82FC2DE316C3}"/>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70803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lstStyle/>
          <a:p>
            <a:r>
              <a:rPr lang="en-US" dirty="0"/>
              <a:t>You are doing research on traffic offenses in </a:t>
            </a:r>
            <a:r>
              <a:rPr lang="en-US" dirty="0" err="1"/>
              <a:t>CoS</a:t>
            </a:r>
            <a:endParaRPr lang="en-US" dirty="0"/>
          </a:p>
          <a:p>
            <a:r>
              <a:rPr lang="en-US" dirty="0"/>
              <a:t>Your first research objective is to find out if Garden of the Gods Road’s speed limit is being ignored</a:t>
            </a:r>
          </a:p>
          <a:p>
            <a:r>
              <a:rPr lang="en-US" dirty="0"/>
              <a:t>You start by sampling 30 speeding tickets from this street and recording the speed</a:t>
            </a:r>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46069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lstStyle/>
          <a:p>
            <a:r>
              <a:rPr lang="en-US" dirty="0"/>
              <a:t>What is the population?</a:t>
            </a:r>
          </a:p>
          <a:p>
            <a:r>
              <a:rPr lang="en-US" dirty="0"/>
              <a:t> </a:t>
            </a:r>
          </a:p>
          <a:p>
            <a:r>
              <a:rPr lang="en-US" dirty="0"/>
              <a:t>What is the variable? </a:t>
            </a:r>
          </a:p>
          <a:p>
            <a:r>
              <a:rPr lang="en-US" dirty="0"/>
              <a:t> </a:t>
            </a:r>
          </a:p>
          <a:p>
            <a:r>
              <a:rPr lang="en-US" dirty="0"/>
              <a:t>Is the variable qualitative </a:t>
            </a:r>
          </a:p>
          <a:p>
            <a:r>
              <a:rPr lang="en-US" dirty="0"/>
              <a:t>    or quantitative? </a:t>
            </a:r>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PROBLEMS 1a,b,c</a:t>
            </a:r>
            <a:endParaRPr lang="en-US" altLang="en-US" sz="2400" i="1" dirty="0">
              <a:solidFill>
                <a:schemeClr val="folHlink"/>
              </a:solidFill>
            </a:endParaRPr>
          </a:p>
        </p:txBody>
      </p:sp>
    </p:spTree>
    <p:extLst>
      <p:ext uri="{BB962C8B-B14F-4D97-AF65-F5344CB8AC3E}">
        <p14:creationId xmlns:p14="http://schemas.microsoft.com/office/powerpoint/2010/main" val="3907263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686800" cy="4267200"/>
          </a:xfrm>
        </p:spPr>
        <p:txBody>
          <a:bodyPr/>
          <a:lstStyle/>
          <a:p>
            <a:r>
              <a:rPr lang="en-US" dirty="0"/>
              <a:t>Create a dot plot for the data:</a:t>
            </a:r>
          </a:p>
          <a:p>
            <a:r>
              <a:rPr lang="en-US" dirty="0">
                <a:solidFill>
                  <a:schemeClr val="bg1"/>
                </a:solidFill>
              </a:rPr>
              <a:t>?</a:t>
            </a:r>
          </a:p>
          <a:p>
            <a:endParaRPr lang="en-US" sz="2500" dirty="0"/>
          </a:p>
          <a:p>
            <a:endParaRPr lang="en-US" sz="2500" dirty="0"/>
          </a:p>
          <a:p>
            <a:pPr marL="0" marR="0">
              <a:spcBef>
                <a:spcPts val="0"/>
              </a:spcBef>
              <a:spcAft>
                <a:spcPts val="0"/>
              </a:spcAft>
            </a:pPr>
            <a:endParaRPr lang="en-US" sz="2500" b="0" dirty="0">
              <a:ea typeface="Calibri" panose="020F0502020204030204" pitchFamily="34" charset="0"/>
            </a:endParaRPr>
          </a:p>
          <a:p>
            <a:pPr marL="0" marR="0">
              <a:spcBef>
                <a:spcPts val="0"/>
              </a:spcBef>
              <a:spcAft>
                <a:spcPts val="0"/>
              </a:spcAft>
            </a:pPr>
            <a:endParaRPr lang="en-US" sz="2500" b="0" dirty="0">
              <a:effectLst/>
              <a:ea typeface="Calibri" panose="020F0502020204030204" pitchFamily="34" charset="0"/>
            </a:endParaRPr>
          </a:p>
          <a:p>
            <a:pPr marL="0" marR="0">
              <a:spcBef>
                <a:spcPts val="0"/>
              </a:spcBef>
              <a:spcAft>
                <a:spcPts val="0"/>
              </a:spcAft>
            </a:pPr>
            <a:endParaRPr lang="en-US" sz="2500" b="0" dirty="0">
              <a:ea typeface="Calibri" panose="020F0502020204030204" pitchFamily="34" charset="0"/>
            </a:endParaRPr>
          </a:p>
          <a:p>
            <a:pPr marL="0" marR="0">
              <a:spcBef>
                <a:spcPts val="0"/>
              </a:spcBef>
              <a:spcAft>
                <a:spcPts val="0"/>
              </a:spcAft>
            </a:pPr>
            <a:endParaRPr lang="en-US" sz="2500" b="0" dirty="0">
              <a:effectLst/>
              <a:ea typeface="Calibri" panose="020F0502020204030204" pitchFamily="34" charset="0"/>
            </a:endParaRPr>
          </a:p>
          <a:p>
            <a:pPr marL="0" marR="0">
              <a:spcBef>
                <a:spcPts val="0"/>
              </a:spcBef>
              <a:spcAft>
                <a:spcPts val="0"/>
              </a:spcAft>
            </a:pPr>
            <a:r>
              <a:rPr lang="en-US" sz="1700" b="0" dirty="0">
                <a:effectLst/>
                <a:latin typeface="Arial" panose="020B0604020202020204" pitchFamily="34" charset="0"/>
                <a:ea typeface="Calibri" panose="020F0502020204030204" pitchFamily="34" charset="0"/>
              </a:rPr>
              <a:t>              46-50     51-55     56-60</a:t>
            </a:r>
            <a:r>
              <a:rPr lang="en-US" sz="1700" b="0" dirty="0">
                <a:latin typeface="Arial" panose="020B0604020202020204" pitchFamily="34" charset="0"/>
                <a:ea typeface="Calibri" panose="020F0502020204030204" pitchFamily="34" charset="0"/>
              </a:rPr>
              <a:t>    61</a:t>
            </a:r>
            <a:r>
              <a:rPr lang="en-US" sz="1700" b="0" dirty="0">
                <a:effectLst/>
                <a:latin typeface="Arial" panose="020B0604020202020204" pitchFamily="34" charset="0"/>
                <a:ea typeface="Calibri" panose="020F0502020204030204" pitchFamily="34" charset="0"/>
              </a:rPr>
              <a:t>-65</a:t>
            </a:r>
            <a:r>
              <a:rPr lang="en-US" sz="1700" b="0" dirty="0">
                <a:latin typeface="Arial" panose="020B0604020202020204" pitchFamily="34" charset="0"/>
                <a:ea typeface="Calibri" panose="020F0502020204030204" pitchFamily="34" charset="0"/>
              </a:rPr>
              <a:t>     </a:t>
            </a:r>
            <a:r>
              <a:rPr lang="en-US" sz="1700" b="0" dirty="0">
                <a:effectLst/>
                <a:latin typeface="Arial" panose="020B0604020202020204" pitchFamily="34" charset="0"/>
                <a:ea typeface="Calibri" panose="020F0502020204030204" pitchFamily="34" charset="0"/>
              </a:rPr>
              <a:t>66-70     71-75     76-80     81+</a:t>
            </a:r>
          </a:p>
          <a:p>
            <a:pPr marL="0" marR="0">
              <a:spcBef>
                <a:spcPts val="0"/>
              </a:spcBef>
              <a:spcAft>
                <a:spcPts val="0"/>
              </a:spcAft>
            </a:pPr>
            <a:r>
              <a:rPr lang="en-US" sz="1700" b="0" dirty="0">
                <a:latin typeface="Arial" panose="020B0604020202020204" pitchFamily="34" charset="0"/>
                <a:ea typeface="Calibri" panose="020F0502020204030204" pitchFamily="34" charset="0"/>
              </a:rPr>
              <a:t>               </a:t>
            </a:r>
            <a:r>
              <a:rPr lang="en-US" sz="1700" b="0" dirty="0">
                <a:effectLst/>
                <a:latin typeface="Arial" panose="020B0604020202020204" pitchFamily="34" charset="0"/>
                <a:ea typeface="Calibri" panose="020F0502020204030204" pitchFamily="34" charset="0"/>
              </a:rPr>
              <a:t>mph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endParaRPr lang="en-US" sz="1700" b="0" dirty="0">
              <a:effectLst/>
              <a:latin typeface="Arial" panose="020B0604020202020204" pitchFamily="34" charset="0"/>
              <a:ea typeface="Calibri" panose="020F0502020204030204" pitchFamily="34" charset="0"/>
            </a:endParaRPr>
          </a:p>
          <a:p>
            <a:endParaRPr lang="en-US" dirty="0"/>
          </a:p>
          <a:p>
            <a:endParaRPr lang="en-US" dirty="0"/>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1d</a:t>
            </a:r>
            <a:endParaRPr lang="en-US" altLang="en-US" sz="2400" i="1" dirty="0">
              <a:solidFill>
                <a:schemeClr val="folHlink"/>
              </a:solidFill>
            </a:endParaRPr>
          </a:p>
        </p:txBody>
      </p:sp>
      <p:sp>
        <p:nvSpPr>
          <p:cNvPr id="8" name="Content Placeholder 2">
            <a:extLst>
              <a:ext uri="{FF2B5EF4-FFF2-40B4-BE49-F238E27FC236}">
                <a16:creationId xmlns:a16="http://schemas.microsoft.com/office/drawing/2014/main" id="{9B923B6B-D978-446E-9E59-6A83D831EFAC}"/>
              </a:ext>
            </a:extLst>
          </p:cNvPr>
          <p:cNvSpPr txBox="1">
            <a:spLocks/>
          </p:cNvSpPr>
          <p:nvPr/>
        </p:nvSpPr>
        <p:spPr bwMode="auto">
          <a:xfrm rot="10800000">
            <a:off x="2057401"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FFC000"/>
              </a:solidFill>
            </a:endParaRPr>
          </a:p>
          <a:p>
            <a:pPr algn="ctr">
              <a:spcBef>
                <a:spcPts val="0"/>
              </a:spcBef>
            </a:pPr>
            <a:endParaRPr lang="en-US" sz="1500" dirty="0"/>
          </a:p>
        </p:txBody>
      </p:sp>
      <p:sp>
        <p:nvSpPr>
          <p:cNvPr id="9" name="Content Placeholder 2">
            <a:extLst>
              <a:ext uri="{FF2B5EF4-FFF2-40B4-BE49-F238E27FC236}">
                <a16:creationId xmlns:a16="http://schemas.microsoft.com/office/drawing/2014/main" id="{B5A1398C-D9E1-4784-B5BC-BEF499E3C034}"/>
              </a:ext>
            </a:extLst>
          </p:cNvPr>
          <p:cNvSpPr txBox="1">
            <a:spLocks/>
          </p:cNvSpPr>
          <p:nvPr/>
        </p:nvSpPr>
        <p:spPr bwMode="auto">
          <a:xfrm rot="10800000">
            <a:off x="12192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92D050"/>
              </a:solidFill>
            </a:endParaRPr>
          </a:p>
          <a:p>
            <a:pPr algn="ctr">
              <a:spcBef>
                <a:spcPts val="0"/>
              </a:spcBef>
            </a:pPr>
            <a:endParaRPr lang="en-US" sz="1500" dirty="0"/>
          </a:p>
          <a:p>
            <a:pPr algn="ctr">
              <a:spcBef>
                <a:spcPts val="0"/>
              </a:spcBef>
            </a:pPr>
            <a:endParaRPr lang="en-US" sz="1500" dirty="0"/>
          </a:p>
          <a:p>
            <a:pPr algn="ctr">
              <a:spcBef>
                <a:spcPts val="0"/>
              </a:spcBef>
            </a:pPr>
            <a:endParaRPr lang="en-US" sz="1500" dirty="0"/>
          </a:p>
        </p:txBody>
      </p:sp>
      <p:sp>
        <p:nvSpPr>
          <p:cNvPr id="10" name="Content Placeholder 2">
            <a:extLst>
              <a:ext uri="{FF2B5EF4-FFF2-40B4-BE49-F238E27FC236}">
                <a16:creationId xmlns:a16="http://schemas.microsoft.com/office/drawing/2014/main" id="{C9EB03D0-4AE2-448C-BAA3-9EDFD0087602}"/>
              </a:ext>
            </a:extLst>
          </p:cNvPr>
          <p:cNvSpPr txBox="1">
            <a:spLocks/>
          </p:cNvSpPr>
          <p:nvPr/>
        </p:nvSpPr>
        <p:spPr bwMode="auto">
          <a:xfrm rot="10800000">
            <a:off x="2895601"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00B0F0"/>
              </a:solidFill>
            </a:endParaRPr>
          </a:p>
          <a:p>
            <a:pPr algn="ctr">
              <a:spcBef>
                <a:spcPts val="0"/>
              </a:spcBef>
            </a:pPr>
            <a:endParaRPr lang="en-US" sz="1500" dirty="0"/>
          </a:p>
          <a:p>
            <a:pPr algn="ctr">
              <a:spcBef>
                <a:spcPts val="0"/>
              </a:spcBef>
            </a:pPr>
            <a:endParaRPr lang="en-US" sz="1500" dirty="0"/>
          </a:p>
          <a:p>
            <a:pPr algn="ctr">
              <a:spcBef>
                <a:spcPts val="0"/>
              </a:spcBef>
            </a:pPr>
            <a:endParaRPr lang="en-US" sz="1500" dirty="0"/>
          </a:p>
        </p:txBody>
      </p:sp>
      <p:sp>
        <p:nvSpPr>
          <p:cNvPr id="11" name="Content Placeholder 2">
            <a:extLst>
              <a:ext uri="{FF2B5EF4-FFF2-40B4-BE49-F238E27FC236}">
                <a16:creationId xmlns:a16="http://schemas.microsoft.com/office/drawing/2014/main" id="{539CA654-180B-4035-83DB-678D010E2817}"/>
              </a:ext>
            </a:extLst>
          </p:cNvPr>
          <p:cNvSpPr txBox="1">
            <a:spLocks/>
          </p:cNvSpPr>
          <p:nvPr/>
        </p:nvSpPr>
        <p:spPr bwMode="auto">
          <a:xfrm rot="10800000">
            <a:off x="4572001"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FFFF00"/>
              </a:solidFill>
            </a:endParaRPr>
          </a:p>
          <a:p>
            <a:pPr algn="ctr">
              <a:spcBef>
                <a:spcPts val="0"/>
              </a:spcBef>
            </a:pPr>
            <a:endParaRPr lang="en-US" sz="1500" dirty="0"/>
          </a:p>
        </p:txBody>
      </p:sp>
      <p:sp>
        <p:nvSpPr>
          <p:cNvPr id="12" name="Content Placeholder 2">
            <a:extLst>
              <a:ext uri="{FF2B5EF4-FFF2-40B4-BE49-F238E27FC236}">
                <a16:creationId xmlns:a16="http://schemas.microsoft.com/office/drawing/2014/main" id="{FF5C26B1-DF6F-497D-9D7E-DB5C206262E5}"/>
              </a:ext>
            </a:extLst>
          </p:cNvPr>
          <p:cNvSpPr txBox="1">
            <a:spLocks/>
          </p:cNvSpPr>
          <p:nvPr/>
        </p:nvSpPr>
        <p:spPr bwMode="auto">
          <a:xfrm rot="10800000">
            <a:off x="37338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FF5050"/>
              </a:solidFill>
            </a:endParaRPr>
          </a:p>
          <a:p>
            <a:pPr algn="ctr">
              <a:spcBef>
                <a:spcPts val="0"/>
              </a:spcBef>
            </a:pPr>
            <a:endParaRPr lang="en-US" sz="1500" dirty="0"/>
          </a:p>
        </p:txBody>
      </p:sp>
      <p:sp>
        <p:nvSpPr>
          <p:cNvPr id="13" name="Content Placeholder 2">
            <a:extLst>
              <a:ext uri="{FF2B5EF4-FFF2-40B4-BE49-F238E27FC236}">
                <a16:creationId xmlns:a16="http://schemas.microsoft.com/office/drawing/2014/main" id="{B8E78145-BC42-484F-9373-0A6AF8E53C15}"/>
              </a:ext>
            </a:extLst>
          </p:cNvPr>
          <p:cNvSpPr txBox="1">
            <a:spLocks/>
          </p:cNvSpPr>
          <p:nvPr/>
        </p:nvSpPr>
        <p:spPr bwMode="auto">
          <a:xfrm rot="10800000">
            <a:off x="54102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6699FF"/>
              </a:solidFill>
            </a:endParaRPr>
          </a:p>
        </p:txBody>
      </p:sp>
      <p:sp>
        <p:nvSpPr>
          <p:cNvPr id="14" name="Content Placeholder 2">
            <a:extLst>
              <a:ext uri="{FF2B5EF4-FFF2-40B4-BE49-F238E27FC236}">
                <a16:creationId xmlns:a16="http://schemas.microsoft.com/office/drawing/2014/main" id="{E303E5BC-EEE1-4A3B-91F6-EC7A08544DB8}"/>
              </a:ext>
            </a:extLst>
          </p:cNvPr>
          <p:cNvSpPr txBox="1">
            <a:spLocks/>
          </p:cNvSpPr>
          <p:nvPr/>
        </p:nvSpPr>
        <p:spPr bwMode="auto">
          <a:xfrm rot="10800000">
            <a:off x="62484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9966FF"/>
              </a:solidFill>
            </a:endParaRPr>
          </a:p>
          <a:p>
            <a:pPr algn="ctr">
              <a:spcBef>
                <a:spcPts val="0"/>
              </a:spcBef>
            </a:pPr>
            <a:endParaRPr lang="en-US" sz="1500" dirty="0"/>
          </a:p>
        </p:txBody>
      </p:sp>
      <p:graphicFrame>
        <p:nvGraphicFramePr>
          <p:cNvPr id="16" name="Table 15">
            <a:extLst>
              <a:ext uri="{FF2B5EF4-FFF2-40B4-BE49-F238E27FC236}">
                <a16:creationId xmlns:a16="http://schemas.microsoft.com/office/drawing/2014/main" id="{BF808695-AF99-408C-8679-3F50725CDCF0}"/>
              </a:ext>
            </a:extLst>
          </p:cNvPr>
          <p:cNvGraphicFramePr>
            <a:graphicFrameLocks noGrp="1"/>
          </p:cNvGraphicFramePr>
          <p:nvPr/>
        </p:nvGraphicFramePr>
        <p:xfrm>
          <a:off x="457200" y="838200"/>
          <a:ext cx="8443330" cy="1371600"/>
        </p:xfrm>
        <a:graphic>
          <a:graphicData uri="http://schemas.openxmlformats.org/drawingml/2006/table">
            <a:tbl>
              <a:tblPr firstRow="1" firstCol="1" bandRow="1">
                <a:tableStyleId>{5C22544A-7EE6-4342-B048-85BDC9FD1C3A}</a:tableStyleId>
              </a:tblPr>
              <a:tblGrid>
                <a:gridCol w="843791">
                  <a:extLst>
                    <a:ext uri="{9D8B030D-6E8A-4147-A177-3AD203B41FA5}">
                      <a16:colId xmlns:a16="http://schemas.microsoft.com/office/drawing/2014/main" val="1229914668"/>
                    </a:ext>
                  </a:extLst>
                </a:gridCol>
                <a:gridCol w="843791">
                  <a:extLst>
                    <a:ext uri="{9D8B030D-6E8A-4147-A177-3AD203B41FA5}">
                      <a16:colId xmlns:a16="http://schemas.microsoft.com/office/drawing/2014/main" val="4024291637"/>
                    </a:ext>
                  </a:extLst>
                </a:gridCol>
                <a:gridCol w="845146">
                  <a:extLst>
                    <a:ext uri="{9D8B030D-6E8A-4147-A177-3AD203B41FA5}">
                      <a16:colId xmlns:a16="http://schemas.microsoft.com/office/drawing/2014/main" val="1273018989"/>
                    </a:ext>
                  </a:extLst>
                </a:gridCol>
                <a:gridCol w="843791">
                  <a:extLst>
                    <a:ext uri="{9D8B030D-6E8A-4147-A177-3AD203B41FA5}">
                      <a16:colId xmlns:a16="http://schemas.microsoft.com/office/drawing/2014/main" val="4242863995"/>
                    </a:ext>
                  </a:extLst>
                </a:gridCol>
                <a:gridCol w="845146">
                  <a:extLst>
                    <a:ext uri="{9D8B030D-6E8A-4147-A177-3AD203B41FA5}">
                      <a16:colId xmlns:a16="http://schemas.microsoft.com/office/drawing/2014/main" val="1470447245"/>
                    </a:ext>
                  </a:extLst>
                </a:gridCol>
                <a:gridCol w="843791">
                  <a:extLst>
                    <a:ext uri="{9D8B030D-6E8A-4147-A177-3AD203B41FA5}">
                      <a16:colId xmlns:a16="http://schemas.microsoft.com/office/drawing/2014/main" val="2296877892"/>
                    </a:ext>
                  </a:extLst>
                </a:gridCol>
                <a:gridCol w="843791">
                  <a:extLst>
                    <a:ext uri="{9D8B030D-6E8A-4147-A177-3AD203B41FA5}">
                      <a16:colId xmlns:a16="http://schemas.microsoft.com/office/drawing/2014/main" val="2504971965"/>
                    </a:ext>
                  </a:extLst>
                </a:gridCol>
                <a:gridCol w="845146">
                  <a:extLst>
                    <a:ext uri="{9D8B030D-6E8A-4147-A177-3AD203B41FA5}">
                      <a16:colId xmlns:a16="http://schemas.microsoft.com/office/drawing/2014/main" val="3086985866"/>
                    </a:ext>
                  </a:extLst>
                </a:gridCol>
                <a:gridCol w="843791">
                  <a:extLst>
                    <a:ext uri="{9D8B030D-6E8A-4147-A177-3AD203B41FA5}">
                      <a16:colId xmlns:a16="http://schemas.microsoft.com/office/drawing/2014/main" val="1198953509"/>
                    </a:ext>
                  </a:extLst>
                </a:gridCol>
                <a:gridCol w="845146">
                  <a:extLst>
                    <a:ext uri="{9D8B030D-6E8A-4147-A177-3AD203B41FA5}">
                      <a16:colId xmlns:a16="http://schemas.microsoft.com/office/drawing/2014/main" val="3596079144"/>
                    </a:ext>
                  </a:extLst>
                </a:gridCol>
              </a:tblGrid>
              <a:tr h="0">
                <a:tc>
                  <a:txBody>
                    <a:bodyPr/>
                    <a:lstStyle/>
                    <a:p>
                      <a:pPr marL="0" marR="0" algn="ctr">
                        <a:spcBef>
                          <a:spcPts val="0"/>
                        </a:spcBef>
                        <a:spcAft>
                          <a:spcPts val="0"/>
                        </a:spcAft>
                      </a:pPr>
                      <a:r>
                        <a:rPr lang="en-US" sz="3000" b="1" dirty="0">
                          <a:solidFill>
                            <a:srgbClr val="CCFFFF"/>
                          </a:solidFill>
                          <a:effectLst/>
                        </a:rPr>
                        <a:t>58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51</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59</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50</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103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59</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1412575669"/>
                  </a:ext>
                </a:extLst>
              </a:tr>
              <a:tr h="0">
                <a:tc>
                  <a:txBody>
                    <a:bodyPr/>
                    <a:lstStyle/>
                    <a:p>
                      <a:pPr marL="0" marR="0" algn="ctr">
                        <a:spcBef>
                          <a:spcPts val="0"/>
                        </a:spcBef>
                        <a:spcAft>
                          <a:spcPts val="0"/>
                        </a:spcAft>
                      </a:pPr>
                      <a:r>
                        <a:rPr lang="en-US" sz="3000" b="1" dirty="0">
                          <a:solidFill>
                            <a:srgbClr val="CCFFFF"/>
                          </a:solidFill>
                          <a:effectLst/>
                        </a:rPr>
                        <a:t>71</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54</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57</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66</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83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55</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70</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2171452956"/>
                  </a:ext>
                </a:extLst>
              </a:tr>
              <a:tr h="0">
                <a:tc>
                  <a:txBody>
                    <a:bodyPr/>
                    <a:lstStyle/>
                    <a:p>
                      <a:pPr marL="0" marR="0" algn="ctr">
                        <a:spcBef>
                          <a:spcPts val="0"/>
                        </a:spcBef>
                        <a:spcAft>
                          <a:spcPts val="0"/>
                        </a:spcAft>
                      </a:pPr>
                      <a:r>
                        <a:rPr lang="en-US" sz="3000" b="1" dirty="0">
                          <a:solidFill>
                            <a:srgbClr val="CCFFFF"/>
                          </a:solidFill>
                          <a:effectLst/>
                        </a:rPr>
                        <a:t>55</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61</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65</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56</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80</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56</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98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1358768681"/>
                  </a:ext>
                </a:extLst>
              </a:tr>
            </a:tbl>
          </a:graphicData>
        </a:graphic>
      </p:graphicFrame>
      <p:sp>
        <p:nvSpPr>
          <p:cNvPr id="17" name="Content Placeholder 2">
            <a:extLst>
              <a:ext uri="{FF2B5EF4-FFF2-40B4-BE49-F238E27FC236}">
                <a16:creationId xmlns:a16="http://schemas.microsoft.com/office/drawing/2014/main" id="{61AD1F6C-BDCF-4CBF-AC98-E561AA905A57}"/>
              </a:ext>
            </a:extLst>
          </p:cNvPr>
          <p:cNvSpPr txBox="1">
            <a:spLocks/>
          </p:cNvSpPr>
          <p:nvPr/>
        </p:nvSpPr>
        <p:spPr bwMode="auto">
          <a:xfrm rot="10800000">
            <a:off x="70866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p>
        </p:txBody>
      </p:sp>
    </p:spTree>
    <p:extLst>
      <p:ext uri="{BB962C8B-B14F-4D97-AF65-F5344CB8AC3E}">
        <p14:creationId xmlns:p14="http://schemas.microsoft.com/office/powerpoint/2010/main" val="1532032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686800" cy="4267200"/>
          </a:xfrm>
        </p:spPr>
        <p:txBody>
          <a:bodyPr/>
          <a:lstStyle/>
          <a:p>
            <a:r>
              <a:rPr lang="en-US" dirty="0"/>
              <a:t>Create a dot plot for the data:</a:t>
            </a:r>
          </a:p>
          <a:p>
            <a:r>
              <a:rPr lang="en-US" dirty="0">
                <a:solidFill>
                  <a:schemeClr val="bg1"/>
                </a:solidFill>
              </a:rPr>
              <a:t>?</a:t>
            </a:r>
          </a:p>
          <a:p>
            <a:endParaRPr lang="en-US" sz="2500" dirty="0"/>
          </a:p>
          <a:p>
            <a:endParaRPr lang="en-US" sz="2500" dirty="0"/>
          </a:p>
          <a:p>
            <a:pPr marL="0" marR="0">
              <a:spcBef>
                <a:spcPts val="0"/>
              </a:spcBef>
              <a:spcAft>
                <a:spcPts val="0"/>
              </a:spcAft>
            </a:pPr>
            <a:endParaRPr lang="en-US" sz="2500" b="0" dirty="0">
              <a:ea typeface="Calibri" panose="020F0502020204030204" pitchFamily="34" charset="0"/>
            </a:endParaRPr>
          </a:p>
          <a:p>
            <a:pPr marL="0" marR="0">
              <a:spcBef>
                <a:spcPts val="0"/>
              </a:spcBef>
              <a:spcAft>
                <a:spcPts val="0"/>
              </a:spcAft>
            </a:pPr>
            <a:endParaRPr lang="en-US" sz="2500" b="0" dirty="0">
              <a:effectLst/>
              <a:ea typeface="Calibri" panose="020F0502020204030204" pitchFamily="34" charset="0"/>
            </a:endParaRPr>
          </a:p>
          <a:p>
            <a:pPr marL="0" marR="0">
              <a:spcBef>
                <a:spcPts val="0"/>
              </a:spcBef>
              <a:spcAft>
                <a:spcPts val="0"/>
              </a:spcAft>
            </a:pPr>
            <a:endParaRPr lang="en-US" sz="2500" b="0" dirty="0">
              <a:ea typeface="Calibri" panose="020F0502020204030204" pitchFamily="34" charset="0"/>
            </a:endParaRPr>
          </a:p>
          <a:p>
            <a:pPr marL="0" marR="0">
              <a:spcBef>
                <a:spcPts val="0"/>
              </a:spcBef>
              <a:spcAft>
                <a:spcPts val="0"/>
              </a:spcAft>
            </a:pPr>
            <a:endParaRPr lang="en-US" sz="2500" b="0" dirty="0">
              <a:effectLst/>
              <a:ea typeface="Calibri" panose="020F0502020204030204" pitchFamily="34" charset="0"/>
            </a:endParaRPr>
          </a:p>
          <a:p>
            <a:pPr marL="0" marR="0">
              <a:spcBef>
                <a:spcPts val="0"/>
              </a:spcBef>
              <a:spcAft>
                <a:spcPts val="0"/>
              </a:spcAft>
            </a:pPr>
            <a:r>
              <a:rPr lang="en-US" sz="1700" b="0" dirty="0">
                <a:effectLst/>
                <a:latin typeface="Arial" panose="020B0604020202020204" pitchFamily="34" charset="0"/>
                <a:ea typeface="Calibri" panose="020F0502020204030204" pitchFamily="34" charset="0"/>
              </a:rPr>
              <a:t>              46-50     51-55     56-60</a:t>
            </a:r>
            <a:r>
              <a:rPr lang="en-US" sz="1700" b="0" dirty="0">
                <a:latin typeface="Arial" panose="020B0604020202020204" pitchFamily="34" charset="0"/>
                <a:ea typeface="Calibri" panose="020F0502020204030204" pitchFamily="34" charset="0"/>
              </a:rPr>
              <a:t>    61</a:t>
            </a:r>
            <a:r>
              <a:rPr lang="en-US" sz="1700" b="0" dirty="0">
                <a:effectLst/>
                <a:latin typeface="Arial" panose="020B0604020202020204" pitchFamily="34" charset="0"/>
                <a:ea typeface="Calibri" panose="020F0502020204030204" pitchFamily="34" charset="0"/>
              </a:rPr>
              <a:t>-65</a:t>
            </a:r>
            <a:r>
              <a:rPr lang="en-US" sz="1700" b="0" dirty="0">
                <a:latin typeface="Arial" panose="020B0604020202020204" pitchFamily="34" charset="0"/>
                <a:ea typeface="Calibri" panose="020F0502020204030204" pitchFamily="34" charset="0"/>
              </a:rPr>
              <a:t>     </a:t>
            </a:r>
            <a:r>
              <a:rPr lang="en-US" sz="1700" b="0" dirty="0">
                <a:effectLst/>
                <a:latin typeface="Arial" panose="020B0604020202020204" pitchFamily="34" charset="0"/>
                <a:ea typeface="Calibri" panose="020F0502020204030204" pitchFamily="34" charset="0"/>
              </a:rPr>
              <a:t>66-70     71-75     76-80     81+</a:t>
            </a:r>
          </a:p>
          <a:p>
            <a:pPr marL="0" marR="0">
              <a:spcBef>
                <a:spcPts val="0"/>
              </a:spcBef>
              <a:spcAft>
                <a:spcPts val="0"/>
              </a:spcAft>
            </a:pPr>
            <a:r>
              <a:rPr lang="en-US" sz="1700" b="0" dirty="0">
                <a:latin typeface="Arial" panose="020B0604020202020204" pitchFamily="34" charset="0"/>
                <a:ea typeface="Calibri" panose="020F0502020204030204" pitchFamily="34" charset="0"/>
              </a:rPr>
              <a:t>               </a:t>
            </a:r>
            <a:r>
              <a:rPr lang="en-US" sz="1700" b="0" dirty="0">
                <a:effectLst/>
                <a:latin typeface="Arial" panose="020B0604020202020204" pitchFamily="34" charset="0"/>
                <a:ea typeface="Calibri" panose="020F0502020204030204" pitchFamily="34" charset="0"/>
              </a:rPr>
              <a:t>mph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endParaRPr lang="en-US" sz="1700" b="0" dirty="0">
              <a:effectLst/>
              <a:latin typeface="Arial" panose="020B0604020202020204" pitchFamily="34" charset="0"/>
              <a:ea typeface="Calibri" panose="020F0502020204030204" pitchFamily="34" charset="0"/>
            </a:endParaRPr>
          </a:p>
          <a:p>
            <a:endParaRPr lang="en-US" dirty="0"/>
          </a:p>
          <a:p>
            <a:endParaRPr lang="en-US" dirty="0"/>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1d</a:t>
            </a:r>
            <a:endParaRPr lang="en-US" altLang="en-US" sz="2400" i="1" dirty="0">
              <a:solidFill>
                <a:schemeClr val="folHlink"/>
              </a:solidFill>
            </a:endParaRPr>
          </a:p>
        </p:txBody>
      </p:sp>
      <p:sp>
        <p:nvSpPr>
          <p:cNvPr id="8" name="Content Placeholder 2">
            <a:extLst>
              <a:ext uri="{FF2B5EF4-FFF2-40B4-BE49-F238E27FC236}">
                <a16:creationId xmlns:a16="http://schemas.microsoft.com/office/drawing/2014/main" id="{9B923B6B-D978-446E-9E59-6A83D831EFAC}"/>
              </a:ext>
            </a:extLst>
          </p:cNvPr>
          <p:cNvSpPr txBox="1">
            <a:spLocks/>
          </p:cNvSpPr>
          <p:nvPr/>
        </p:nvSpPr>
        <p:spPr bwMode="auto">
          <a:xfrm rot="10800000">
            <a:off x="2057401"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FFC000"/>
              </a:solidFill>
            </a:endParaRPr>
          </a:p>
          <a:p>
            <a:pPr algn="ctr">
              <a:spcBef>
                <a:spcPts val="0"/>
              </a:spcBef>
            </a:pPr>
            <a:endParaRPr lang="en-US" sz="1500" dirty="0"/>
          </a:p>
        </p:txBody>
      </p:sp>
      <p:sp>
        <p:nvSpPr>
          <p:cNvPr id="9" name="Content Placeholder 2">
            <a:extLst>
              <a:ext uri="{FF2B5EF4-FFF2-40B4-BE49-F238E27FC236}">
                <a16:creationId xmlns:a16="http://schemas.microsoft.com/office/drawing/2014/main" id="{B5A1398C-D9E1-4784-B5BC-BEF499E3C034}"/>
              </a:ext>
            </a:extLst>
          </p:cNvPr>
          <p:cNvSpPr txBox="1">
            <a:spLocks/>
          </p:cNvSpPr>
          <p:nvPr/>
        </p:nvSpPr>
        <p:spPr bwMode="auto">
          <a:xfrm rot="10800000">
            <a:off x="12192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92D050"/>
              </a:solidFill>
            </a:endParaRPr>
          </a:p>
          <a:p>
            <a:pPr algn="ctr">
              <a:spcBef>
                <a:spcPts val="0"/>
              </a:spcBef>
            </a:pPr>
            <a:endParaRPr lang="en-US" sz="1500" dirty="0"/>
          </a:p>
          <a:p>
            <a:pPr algn="ctr">
              <a:spcBef>
                <a:spcPts val="0"/>
              </a:spcBef>
            </a:pPr>
            <a:endParaRPr lang="en-US" sz="1500" dirty="0"/>
          </a:p>
          <a:p>
            <a:pPr algn="ctr">
              <a:spcBef>
                <a:spcPts val="0"/>
              </a:spcBef>
            </a:pPr>
            <a:endParaRPr lang="en-US" sz="1500" dirty="0"/>
          </a:p>
        </p:txBody>
      </p:sp>
      <p:sp>
        <p:nvSpPr>
          <p:cNvPr id="10" name="Content Placeholder 2">
            <a:extLst>
              <a:ext uri="{FF2B5EF4-FFF2-40B4-BE49-F238E27FC236}">
                <a16:creationId xmlns:a16="http://schemas.microsoft.com/office/drawing/2014/main" id="{C9EB03D0-4AE2-448C-BAA3-9EDFD0087602}"/>
              </a:ext>
            </a:extLst>
          </p:cNvPr>
          <p:cNvSpPr txBox="1">
            <a:spLocks/>
          </p:cNvSpPr>
          <p:nvPr/>
        </p:nvSpPr>
        <p:spPr bwMode="auto">
          <a:xfrm rot="10800000">
            <a:off x="2895601"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00B0F0"/>
              </a:solidFill>
            </a:endParaRPr>
          </a:p>
          <a:p>
            <a:pPr algn="ctr">
              <a:spcBef>
                <a:spcPts val="0"/>
              </a:spcBef>
            </a:pPr>
            <a:endParaRPr lang="en-US" sz="1500" dirty="0"/>
          </a:p>
          <a:p>
            <a:pPr algn="ctr">
              <a:spcBef>
                <a:spcPts val="0"/>
              </a:spcBef>
            </a:pPr>
            <a:endParaRPr lang="en-US" sz="1500" dirty="0"/>
          </a:p>
          <a:p>
            <a:pPr algn="ctr">
              <a:spcBef>
                <a:spcPts val="0"/>
              </a:spcBef>
            </a:pPr>
            <a:endParaRPr lang="en-US" sz="1500" dirty="0"/>
          </a:p>
        </p:txBody>
      </p:sp>
      <p:sp>
        <p:nvSpPr>
          <p:cNvPr id="11" name="Content Placeholder 2">
            <a:extLst>
              <a:ext uri="{FF2B5EF4-FFF2-40B4-BE49-F238E27FC236}">
                <a16:creationId xmlns:a16="http://schemas.microsoft.com/office/drawing/2014/main" id="{539CA654-180B-4035-83DB-678D010E2817}"/>
              </a:ext>
            </a:extLst>
          </p:cNvPr>
          <p:cNvSpPr txBox="1">
            <a:spLocks/>
          </p:cNvSpPr>
          <p:nvPr/>
        </p:nvSpPr>
        <p:spPr bwMode="auto">
          <a:xfrm rot="10800000">
            <a:off x="4572001"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FFFF00"/>
              </a:solidFill>
            </a:endParaRPr>
          </a:p>
          <a:p>
            <a:pPr algn="ctr">
              <a:spcBef>
                <a:spcPts val="0"/>
              </a:spcBef>
            </a:pPr>
            <a:endParaRPr lang="en-US" sz="1500" dirty="0"/>
          </a:p>
        </p:txBody>
      </p:sp>
      <p:sp>
        <p:nvSpPr>
          <p:cNvPr id="12" name="Content Placeholder 2">
            <a:extLst>
              <a:ext uri="{FF2B5EF4-FFF2-40B4-BE49-F238E27FC236}">
                <a16:creationId xmlns:a16="http://schemas.microsoft.com/office/drawing/2014/main" id="{FF5C26B1-DF6F-497D-9D7E-DB5C206262E5}"/>
              </a:ext>
            </a:extLst>
          </p:cNvPr>
          <p:cNvSpPr txBox="1">
            <a:spLocks/>
          </p:cNvSpPr>
          <p:nvPr/>
        </p:nvSpPr>
        <p:spPr bwMode="auto">
          <a:xfrm rot="10800000">
            <a:off x="37338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FF5050"/>
              </a:solidFill>
            </a:endParaRPr>
          </a:p>
          <a:p>
            <a:pPr algn="ctr">
              <a:spcBef>
                <a:spcPts val="0"/>
              </a:spcBef>
            </a:pPr>
            <a:endParaRPr lang="en-US" sz="1500" dirty="0"/>
          </a:p>
        </p:txBody>
      </p:sp>
      <p:sp>
        <p:nvSpPr>
          <p:cNvPr id="13" name="Content Placeholder 2">
            <a:extLst>
              <a:ext uri="{FF2B5EF4-FFF2-40B4-BE49-F238E27FC236}">
                <a16:creationId xmlns:a16="http://schemas.microsoft.com/office/drawing/2014/main" id="{B8E78145-BC42-484F-9373-0A6AF8E53C15}"/>
              </a:ext>
            </a:extLst>
          </p:cNvPr>
          <p:cNvSpPr txBox="1">
            <a:spLocks/>
          </p:cNvSpPr>
          <p:nvPr/>
        </p:nvSpPr>
        <p:spPr bwMode="auto">
          <a:xfrm rot="10800000">
            <a:off x="54102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6699FF"/>
              </a:solidFill>
            </a:endParaRPr>
          </a:p>
        </p:txBody>
      </p:sp>
      <p:sp>
        <p:nvSpPr>
          <p:cNvPr id="14" name="Content Placeholder 2">
            <a:extLst>
              <a:ext uri="{FF2B5EF4-FFF2-40B4-BE49-F238E27FC236}">
                <a16:creationId xmlns:a16="http://schemas.microsoft.com/office/drawing/2014/main" id="{E303E5BC-EEE1-4A3B-91F6-EC7A08544DB8}"/>
              </a:ext>
            </a:extLst>
          </p:cNvPr>
          <p:cNvSpPr txBox="1">
            <a:spLocks/>
          </p:cNvSpPr>
          <p:nvPr/>
        </p:nvSpPr>
        <p:spPr bwMode="auto">
          <a:xfrm rot="10800000">
            <a:off x="62484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solidFill>
                <a:srgbClr val="9966FF"/>
              </a:solidFill>
            </a:endParaRPr>
          </a:p>
          <a:p>
            <a:pPr algn="ctr">
              <a:spcBef>
                <a:spcPts val="0"/>
              </a:spcBef>
            </a:pPr>
            <a:endParaRPr lang="en-US" sz="1500" dirty="0"/>
          </a:p>
        </p:txBody>
      </p:sp>
      <p:graphicFrame>
        <p:nvGraphicFramePr>
          <p:cNvPr id="16" name="Table 15">
            <a:extLst>
              <a:ext uri="{FF2B5EF4-FFF2-40B4-BE49-F238E27FC236}">
                <a16:creationId xmlns:a16="http://schemas.microsoft.com/office/drawing/2014/main" id="{BF808695-AF99-408C-8679-3F50725CDCF0}"/>
              </a:ext>
            </a:extLst>
          </p:cNvPr>
          <p:cNvGraphicFramePr>
            <a:graphicFrameLocks noGrp="1"/>
          </p:cNvGraphicFramePr>
          <p:nvPr/>
        </p:nvGraphicFramePr>
        <p:xfrm>
          <a:off x="457200" y="838200"/>
          <a:ext cx="8443330" cy="1371600"/>
        </p:xfrm>
        <a:graphic>
          <a:graphicData uri="http://schemas.openxmlformats.org/drawingml/2006/table">
            <a:tbl>
              <a:tblPr firstRow="1" firstCol="1" bandRow="1">
                <a:tableStyleId>{5C22544A-7EE6-4342-B048-85BDC9FD1C3A}</a:tableStyleId>
              </a:tblPr>
              <a:tblGrid>
                <a:gridCol w="843791">
                  <a:extLst>
                    <a:ext uri="{9D8B030D-6E8A-4147-A177-3AD203B41FA5}">
                      <a16:colId xmlns:a16="http://schemas.microsoft.com/office/drawing/2014/main" val="1229914668"/>
                    </a:ext>
                  </a:extLst>
                </a:gridCol>
                <a:gridCol w="843791">
                  <a:extLst>
                    <a:ext uri="{9D8B030D-6E8A-4147-A177-3AD203B41FA5}">
                      <a16:colId xmlns:a16="http://schemas.microsoft.com/office/drawing/2014/main" val="4024291637"/>
                    </a:ext>
                  </a:extLst>
                </a:gridCol>
                <a:gridCol w="845146">
                  <a:extLst>
                    <a:ext uri="{9D8B030D-6E8A-4147-A177-3AD203B41FA5}">
                      <a16:colId xmlns:a16="http://schemas.microsoft.com/office/drawing/2014/main" val="1273018989"/>
                    </a:ext>
                  </a:extLst>
                </a:gridCol>
                <a:gridCol w="843791">
                  <a:extLst>
                    <a:ext uri="{9D8B030D-6E8A-4147-A177-3AD203B41FA5}">
                      <a16:colId xmlns:a16="http://schemas.microsoft.com/office/drawing/2014/main" val="4242863995"/>
                    </a:ext>
                  </a:extLst>
                </a:gridCol>
                <a:gridCol w="845146">
                  <a:extLst>
                    <a:ext uri="{9D8B030D-6E8A-4147-A177-3AD203B41FA5}">
                      <a16:colId xmlns:a16="http://schemas.microsoft.com/office/drawing/2014/main" val="1470447245"/>
                    </a:ext>
                  </a:extLst>
                </a:gridCol>
                <a:gridCol w="843791">
                  <a:extLst>
                    <a:ext uri="{9D8B030D-6E8A-4147-A177-3AD203B41FA5}">
                      <a16:colId xmlns:a16="http://schemas.microsoft.com/office/drawing/2014/main" val="2296877892"/>
                    </a:ext>
                  </a:extLst>
                </a:gridCol>
                <a:gridCol w="843791">
                  <a:extLst>
                    <a:ext uri="{9D8B030D-6E8A-4147-A177-3AD203B41FA5}">
                      <a16:colId xmlns:a16="http://schemas.microsoft.com/office/drawing/2014/main" val="2504971965"/>
                    </a:ext>
                  </a:extLst>
                </a:gridCol>
                <a:gridCol w="845146">
                  <a:extLst>
                    <a:ext uri="{9D8B030D-6E8A-4147-A177-3AD203B41FA5}">
                      <a16:colId xmlns:a16="http://schemas.microsoft.com/office/drawing/2014/main" val="3086985866"/>
                    </a:ext>
                  </a:extLst>
                </a:gridCol>
                <a:gridCol w="843791">
                  <a:extLst>
                    <a:ext uri="{9D8B030D-6E8A-4147-A177-3AD203B41FA5}">
                      <a16:colId xmlns:a16="http://schemas.microsoft.com/office/drawing/2014/main" val="1198953509"/>
                    </a:ext>
                  </a:extLst>
                </a:gridCol>
                <a:gridCol w="845146">
                  <a:extLst>
                    <a:ext uri="{9D8B030D-6E8A-4147-A177-3AD203B41FA5}">
                      <a16:colId xmlns:a16="http://schemas.microsoft.com/office/drawing/2014/main" val="3596079144"/>
                    </a:ext>
                  </a:extLst>
                </a:gridCol>
              </a:tblGrid>
              <a:tr h="0">
                <a:tc>
                  <a:txBody>
                    <a:bodyPr/>
                    <a:lstStyle/>
                    <a:p>
                      <a:pPr marL="0" marR="0" algn="ctr">
                        <a:spcBef>
                          <a:spcPts val="0"/>
                        </a:spcBef>
                        <a:spcAft>
                          <a:spcPts val="0"/>
                        </a:spcAft>
                      </a:pPr>
                      <a:r>
                        <a:rPr lang="en-US" sz="3000" b="1" dirty="0">
                          <a:solidFill>
                            <a:srgbClr val="CCFFFF"/>
                          </a:solidFill>
                          <a:effectLst/>
                        </a:rPr>
                        <a:t>58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51</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59</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50</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103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59</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1412575669"/>
                  </a:ext>
                </a:extLst>
              </a:tr>
              <a:tr h="0">
                <a:tc>
                  <a:txBody>
                    <a:bodyPr/>
                    <a:lstStyle/>
                    <a:p>
                      <a:pPr marL="0" marR="0" algn="ctr">
                        <a:spcBef>
                          <a:spcPts val="0"/>
                        </a:spcBef>
                        <a:spcAft>
                          <a:spcPts val="0"/>
                        </a:spcAft>
                      </a:pPr>
                      <a:r>
                        <a:rPr lang="en-US" sz="3000" b="1" dirty="0">
                          <a:solidFill>
                            <a:srgbClr val="CCFFFF"/>
                          </a:solidFill>
                          <a:effectLst/>
                        </a:rPr>
                        <a:t>71</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54</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57</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66</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83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55</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70</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2171452956"/>
                  </a:ext>
                </a:extLst>
              </a:tr>
              <a:tr h="0">
                <a:tc>
                  <a:txBody>
                    <a:bodyPr/>
                    <a:lstStyle/>
                    <a:p>
                      <a:pPr marL="0" marR="0" algn="ctr">
                        <a:spcBef>
                          <a:spcPts val="0"/>
                        </a:spcBef>
                        <a:spcAft>
                          <a:spcPts val="0"/>
                        </a:spcAft>
                      </a:pPr>
                      <a:r>
                        <a:rPr lang="en-US" sz="3000" b="1" dirty="0">
                          <a:solidFill>
                            <a:srgbClr val="CCFFFF"/>
                          </a:solidFill>
                          <a:effectLst/>
                        </a:rPr>
                        <a:t>55</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61</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65</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56</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80</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56</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98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1358768681"/>
                  </a:ext>
                </a:extLst>
              </a:tr>
            </a:tbl>
          </a:graphicData>
        </a:graphic>
      </p:graphicFrame>
      <p:sp>
        <p:nvSpPr>
          <p:cNvPr id="17" name="Content Placeholder 2">
            <a:extLst>
              <a:ext uri="{FF2B5EF4-FFF2-40B4-BE49-F238E27FC236}">
                <a16:creationId xmlns:a16="http://schemas.microsoft.com/office/drawing/2014/main" id="{61AD1F6C-BDCF-4CBF-AC98-E561AA905A57}"/>
              </a:ext>
            </a:extLst>
          </p:cNvPr>
          <p:cNvSpPr txBox="1">
            <a:spLocks/>
          </p:cNvSpPr>
          <p:nvPr/>
        </p:nvSpPr>
        <p:spPr bwMode="auto">
          <a:xfrm rot="10800000">
            <a:off x="70866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sz="1500" dirty="0"/>
          </a:p>
        </p:txBody>
      </p:sp>
    </p:spTree>
    <p:extLst>
      <p:ext uri="{BB962C8B-B14F-4D97-AF65-F5344CB8AC3E}">
        <p14:creationId xmlns:p14="http://schemas.microsoft.com/office/powerpoint/2010/main" val="1056309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686800" cy="4267200"/>
          </a:xfrm>
        </p:spPr>
        <p:txBody>
          <a:bodyPr/>
          <a:lstStyle/>
          <a:p>
            <a:r>
              <a:rPr lang="en-US" dirty="0"/>
              <a:t>Is the speed limit being ignored?</a:t>
            </a:r>
          </a:p>
          <a:p>
            <a:r>
              <a:rPr lang="en-US" dirty="0">
                <a:solidFill>
                  <a:schemeClr val="bg1"/>
                </a:solidFill>
              </a:rPr>
              <a:t>?</a:t>
            </a:r>
          </a:p>
          <a:p>
            <a:endParaRPr lang="en-US" sz="2500" dirty="0"/>
          </a:p>
          <a:p>
            <a:endParaRPr lang="en-US" sz="2500" dirty="0"/>
          </a:p>
          <a:p>
            <a:pPr marL="0" marR="0">
              <a:spcBef>
                <a:spcPts val="0"/>
              </a:spcBef>
              <a:spcAft>
                <a:spcPts val="0"/>
              </a:spcAft>
            </a:pPr>
            <a:endParaRPr lang="en-US" sz="2500" b="0" dirty="0">
              <a:ea typeface="Calibri" panose="020F0502020204030204" pitchFamily="34" charset="0"/>
            </a:endParaRPr>
          </a:p>
          <a:p>
            <a:pPr marL="0" marR="0">
              <a:spcBef>
                <a:spcPts val="0"/>
              </a:spcBef>
              <a:spcAft>
                <a:spcPts val="0"/>
              </a:spcAft>
            </a:pPr>
            <a:endParaRPr lang="en-US" sz="2500" b="0" dirty="0">
              <a:effectLst/>
              <a:ea typeface="Calibri" panose="020F0502020204030204" pitchFamily="34" charset="0"/>
            </a:endParaRPr>
          </a:p>
          <a:p>
            <a:pPr marL="0" marR="0">
              <a:spcBef>
                <a:spcPts val="0"/>
              </a:spcBef>
              <a:spcAft>
                <a:spcPts val="0"/>
              </a:spcAft>
            </a:pPr>
            <a:endParaRPr lang="en-US" sz="2500" b="0" dirty="0">
              <a:ea typeface="Calibri" panose="020F0502020204030204" pitchFamily="34" charset="0"/>
            </a:endParaRPr>
          </a:p>
          <a:p>
            <a:pPr marL="0" marR="0">
              <a:spcBef>
                <a:spcPts val="0"/>
              </a:spcBef>
              <a:spcAft>
                <a:spcPts val="0"/>
              </a:spcAft>
            </a:pPr>
            <a:endParaRPr lang="en-US" sz="2500" b="0" dirty="0">
              <a:effectLst/>
              <a:ea typeface="Calibri" panose="020F0502020204030204" pitchFamily="34" charset="0"/>
            </a:endParaRPr>
          </a:p>
          <a:p>
            <a:pPr marL="0" marR="0">
              <a:spcBef>
                <a:spcPts val="0"/>
              </a:spcBef>
              <a:spcAft>
                <a:spcPts val="0"/>
              </a:spcAft>
            </a:pPr>
            <a:r>
              <a:rPr lang="en-US" sz="1700" b="0" dirty="0">
                <a:effectLst/>
                <a:latin typeface="Arial" panose="020B0604020202020204" pitchFamily="34" charset="0"/>
                <a:ea typeface="Calibri" panose="020F0502020204030204" pitchFamily="34" charset="0"/>
              </a:rPr>
              <a:t>              46-50     51-55     56-60</a:t>
            </a:r>
            <a:r>
              <a:rPr lang="en-US" sz="1700" b="0" dirty="0">
                <a:latin typeface="Arial" panose="020B0604020202020204" pitchFamily="34" charset="0"/>
                <a:ea typeface="Calibri" panose="020F0502020204030204" pitchFamily="34" charset="0"/>
              </a:rPr>
              <a:t>    61</a:t>
            </a:r>
            <a:r>
              <a:rPr lang="en-US" sz="1700" b="0" dirty="0">
                <a:effectLst/>
                <a:latin typeface="Arial" panose="020B0604020202020204" pitchFamily="34" charset="0"/>
                <a:ea typeface="Calibri" panose="020F0502020204030204" pitchFamily="34" charset="0"/>
              </a:rPr>
              <a:t>-65</a:t>
            </a:r>
            <a:r>
              <a:rPr lang="en-US" sz="1700" b="0" dirty="0">
                <a:latin typeface="Arial" panose="020B0604020202020204" pitchFamily="34" charset="0"/>
                <a:ea typeface="Calibri" panose="020F0502020204030204" pitchFamily="34" charset="0"/>
              </a:rPr>
              <a:t>     </a:t>
            </a:r>
            <a:r>
              <a:rPr lang="en-US" sz="1700" b="0" dirty="0">
                <a:effectLst/>
                <a:latin typeface="Arial" panose="020B0604020202020204" pitchFamily="34" charset="0"/>
                <a:ea typeface="Calibri" panose="020F0502020204030204" pitchFamily="34" charset="0"/>
              </a:rPr>
              <a:t>66-70     71-75     76-80     81+</a:t>
            </a:r>
          </a:p>
          <a:p>
            <a:pPr marL="0" marR="0">
              <a:spcBef>
                <a:spcPts val="0"/>
              </a:spcBef>
              <a:spcAft>
                <a:spcPts val="0"/>
              </a:spcAft>
            </a:pPr>
            <a:r>
              <a:rPr lang="en-US" sz="1700" b="0" dirty="0">
                <a:latin typeface="Arial" panose="020B0604020202020204" pitchFamily="34" charset="0"/>
                <a:ea typeface="Calibri" panose="020F0502020204030204" pitchFamily="34" charset="0"/>
              </a:rPr>
              <a:t>               </a:t>
            </a:r>
            <a:r>
              <a:rPr lang="en-US" sz="1700" b="0" dirty="0">
                <a:effectLst/>
                <a:latin typeface="Arial" panose="020B0604020202020204" pitchFamily="34" charset="0"/>
                <a:ea typeface="Calibri" panose="020F0502020204030204" pitchFamily="34" charset="0"/>
              </a:rPr>
              <a:t>mph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r>
              <a:rPr lang="en-US" sz="1700" b="0" dirty="0">
                <a:effectLst/>
                <a:latin typeface="Arial" panose="020B0604020202020204" pitchFamily="34" charset="0"/>
                <a:ea typeface="Calibri" panose="020F0502020204030204" pitchFamily="34" charset="0"/>
              </a:rPr>
              <a:t>      </a:t>
            </a:r>
            <a:r>
              <a:rPr lang="en-US" sz="1700" b="0" dirty="0" err="1">
                <a:effectLst/>
                <a:latin typeface="Arial" panose="020B0604020202020204" pitchFamily="34" charset="0"/>
                <a:ea typeface="Calibri" panose="020F0502020204030204" pitchFamily="34" charset="0"/>
              </a:rPr>
              <a:t>mph</a:t>
            </a:r>
            <a:endParaRPr lang="en-US" sz="1700" b="0" dirty="0">
              <a:effectLst/>
              <a:latin typeface="Arial" panose="020B0604020202020204" pitchFamily="34" charset="0"/>
              <a:ea typeface="Calibri" panose="020F0502020204030204" pitchFamily="34" charset="0"/>
            </a:endParaRPr>
          </a:p>
          <a:p>
            <a:endParaRPr lang="en-US" dirty="0"/>
          </a:p>
          <a:p>
            <a:endParaRPr lang="en-US" dirty="0"/>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1d</a:t>
            </a:r>
            <a:endParaRPr lang="en-US" altLang="en-US" sz="2400" i="1" dirty="0">
              <a:solidFill>
                <a:schemeClr val="folHlink"/>
              </a:solidFill>
            </a:endParaRPr>
          </a:p>
        </p:txBody>
      </p:sp>
      <p:sp>
        <p:nvSpPr>
          <p:cNvPr id="8" name="Content Placeholder 2">
            <a:extLst>
              <a:ext uri="{FF2B5EF4-FFF2-40B4-BE49-F238E27FC236}">
                <a16:creationId xmlns:a16="http://schemas.microsoft.com/office/drawing/2014/main" id="{9B923B6B-D978-446E-9E59-6A83D831EFAC}"/>
              </a:ext>
            </a:extLst>
          </p:cNvPr>
          <p:cNvSpPr txBox="1">
            <a:spLocks/>
          </p:cNvSpPr>
          <p:nvPr/>
        </p:nvSpPr>
        <p:spPr bwMode="auto">
          <a:xfrm rot="10800000">
            <a:off x="2057401"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500" dirty="0">
                <a:solidFill>
                  <a:srgbClr val="FFC000"/>
                </a:solidFill>
              </a:rPr>
              <a:t>X</a:t>
            </a:r>
          </a:p>
          <a:p>
            <a:pPr algn="ctr">
              <a:spcBef>
                <a:spcPts val="0"/>
              </a:spcBef>
            </a:pPr>
            <a:r>
              <a:rPr lang="en-US" sz="1500" dirty="0">
                <a:solidFill>
                  <a:srgbClr val="FFC000"/>
                </a:solidFill>
              </a:rPr>
              <a:t>X</a:t>
            </a:r>
          </a:p>
          <a:p>
            <a:pPr algn="ctr">
              <a:spcBef>
                <a:spcPts val="0"/>
              </a:spcBef>
            </a:pPr>
            <a:r>
              <a:rPr lang="en-US" sz="1500" dirty="0">
                <a:solidFill>
                  <a:srgbClr val="FFC000"/>
                </a:solidFill>
              </a:rPr>
              <a:t>X</a:t>
            </a:r>
          </a:p>
          <a:p>
            <a:pPr algn="ctr">
              <a:spcBef>
                <a:spcPts val="0"/>
              </a:spcBef>
            </a:pPr>
            <a:r>
              <a:rPr lang="en-US" sz="1500" dirty="0">
                <a:solidFill>
                  <a:srgbClr val="FFC000"/>
                </a:solidFill>
              </a:rPr>
              <a:t>X</a:t>
            </a:r>
          </a:p>
          <a:p>
            <a:pPr algn="ctr">
              <a:spcBef>
                <a:spcPts val="0"/>
              </a:spcBef>
            </a:pPr>
            <a:r>
              <a:rPr lang="en-US" sz="1500" dirty="0">
                <a:solidFill>
                  <a:srgbClr val="FFC000"/>
                </a:solidFill>
              </a:rPr>
              <a:t>X</a:t>
            </a:r>
          </a:p>
          <a:p>
            <a:pPr algn="ctr">
              <a:spcBef>
                <a:spcPts val="0"/>
              </a:spcBef>
            </a:pPr>
            <a:r>
              <a:rPr lang="en-US" sz="1500" dirty="0">
                <a:solidFill>
                  <a:srgbClr val="FFC000"/>
                </a:solidFill>
              </a:rPr>
              <a:t>X</a:t>
            </a:r>
          </a:p>
          <a:p>
            <a:pPr algn="ctr">
              <a:spcBef>
                <a:spcPts val="0"/>
              </a:spcBef>
            </a:pPr>
            <a:r>
              <a:rPr lang="en-US" sz="1500" dirty="0">
                <a:solidFill>
                  <a:srgbClr val="FFC000"/>
                </a:solidFill>
              </a:rPr>
              <a:t>X</a:t>
            </a:r>
          </a:p>
          <a:p>
            <a:pPr algn="ctr">
              <a:spcBef>
                <a:spcPts val="0"/>
              </a:spcBef>
            </a:pPr>
            <a:r>
              <a:rPr lang="en-US" sz="1500" dirty="0">
                <a:solidFill>
                  <a:srgbClr val="FFC000"/>
                </a:solidFill>
              </a:rPr>
              <a:t>X</a:t>
            </a:r>
          </a:p>
          <a:p>
            <a:pPr algn="ctr">
              <a:spcBef>
                <a:spcPts val="0"/>
              </a:spcBef>
            </a:pPr>
            <a:r>
              <a:rPr lang="en-US" sz="1500" dirty="0">
                <a:solidFill>
                  <a:srgbClr val="FFC000"/>
                </a:solidFill>
              </a:rPr>
              <a:t>X</a:t>
            </a:r>
          </a:p>
          <a:p>
            <a:pPr algn="ctr">
              <a:spcBef>
                <a:spcPts val="0"/>
              </a:spcBef>
            </a:pPr>
            <a:r>
              <a:rPr lang="en-US" sz="1500" dirty="0">
                <a:solidFill>
                  <a:srgbClr val="FFC000"/>
                </a:solidFill>
              </a:rPr>
              <a:t>X</a:t>
            </a:r>
          </a:p>
          <a:p>
            <a:pPr algn="ctr">
              <a:spcBef>
                <a:spcPts val="0"/>
              </a:spcBef>
            </a:pPr>
            <a:endParaRPr lang="en-US" sz="1500" dirty="0"/>
          </a:p>
        </p:txBody>
      </p:sp>
      <p:sp>
        <p:nvSpPr>
          <p:cNvPr id="9" name="Content Placeholder 2">
            <a:extLst>
              <a:ext uri="{FF2B5EF4-FFF2-40B4-BE49-F238E27FC236}">
                <a16:creationId xmlns:a16="http://schemas.microsoft.com/office/drawing/2014/main" id="{B5A1398C-D9E1-4784-B5BC-BEF499E3C034}"/>
              </a:ext>
            </a:extLst>
          </p:cNvPr>
          <p:cNvSpPr txBox="1">
            <a:spLocks/>
          </p:cNvSpPr>
          <p:nvPr/>
        </p:nvSpPr>
        <p:spPr bwMode="auto">
          <a:xfrm rot="10800000">
            <a:off x="12192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500" dirty="0">
                <a:solidFill>
                  <a:srgbClr val="92D050"/>
                </a:solidFill>
              </a:rPr>
              <a:t>X</a:t>
            </a:r>
          </a:p>
          <a:p>
            <a:pPr algn="ctr">
              <a:spcBef>
                <a:spcPts val="0"/>
              </a:spcBef>
            </a:pPr>
            <a:endParaRPr lang="en-US" sz="1500" dirty="0"/>
          </a:p>
          <a:p>
            <a:pPr algn="ctr">
              <a:spcBef>
                <a:spcPts val="0"/>
              </a:spcBef>
            </a:pPr>
            <a:endParaRPr lang="en-US" sz="1500" dirty="0"/>
          </a:p>
          <a:p>
            <a:pPr algn="ctr">
              <a:spcBef>
                <a:spcPts val="0"/>
              </a:spcBef>
            </a:pPr>
            <a:endParaRPr lang="en-US" sz="1500" dirty="0"/>
          </a:p>
        </p:txBody>
      </p:sp>
      <p:sp>
        <p:nvSpPr>
          <p:cNvPr id="10" name="Content Placeholder 2">
            <a:extLst>
              <a:ext uri="{FF2B5EF4-FFF2-40B4-BE49-F238E27FC236}">
                <a16:creationId xmlns:a16="http://schemas.microsoft.com/office/drawing/2014/main" id="{C9EB03D0-4AE2-448C-BAA3-9EDFD0087602}"/>
              </a:ext>
            </a:extLst>
          </p:cNvPr>
          <p:cNvSpPr txBox="1">
            <a:spLocks/>
          </p:cNvSpPr>
          <p:nvPr/>
        </p:nvSpPr>
        <p:spPr bwMode="auto">
          <a:xfrm rot="10800000">
            <a:off x="2895601"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500" dirty="0">
                <a:solidFill>
                  <a:srgbClr val="00B0F0"/>
                </a:solidFill>
              </a:rPr>
              <a:t>X</a:t>
            </a:r>
          </a:p>
          <a:p>
            <a:pPr algn="ctr">
              <a:spcBef>
                <a:spcPts val="0"/>
              </a:spcBef>
            </a:pPr>
            <a:r>
              <a:rPr lang="en-US" sz="1500" dirty="0">
                <a:solidFill>
                  <a:srgbClr val="00B0F0"/>
                </a:solidFill>
              </a:rPr>
              <a:t>X</a:t>
            </a:r>
          </a:p>
          <a:p>
            <a:pPr algn="ctr">
              <a:spcBef>
                <a:spcPts val="0"/>
              </a:spcBef>
            </a:pPr>
            <a:r>
              <a:rPr lang="en-US" sz="1500" dirty="0">
                <a:solidFill>
                  <a:srgbClr val="00B0F0"/>
                </a:solidFill>
              </a:rPr>
              <a:t>X</a:t>
            </a:r>
          </a:p>
          <a:p>
            <a:pPr algn="ctr">
              <a:spcBef>
                <a:spcPts val="0"/>
              </a:spcBef>
            </a:pPr>
            <a:r>
              <a:rPr lang="en-US" sz="1500" dirty="0">
                <a:solidFill>
                  <a:srgbClr val="00B0F0"/>
                </a:solidFill>
              </a:rPr>
              <a:t>X</a:t>
            </a:r>
          </a:p>
          <a:p>
            <a:pPr algn="ctr">
              <a:spcBef>
                <a:spcPts val="0"/>
              </a:spcBef>
            </a:pPr>
            <a:r>
              <a:rPr lang="en-US" sz="1500" dirty="0">
                <a:solidFill>
                  <a:srgbClr val="00B0F0"/>
                </a:solidFill>
              </a:rPr>
              <a:t>X</a:t>
            </a:r>
          </a:p>
          <a:p>
            <a:pPr algn="ctr">
              <a:spcBef>
                <a:spcPts val="0"/>
              </a:spcBef>
            </a:pPr>
            <a:r>
              <a:rPr lang="en-US" sz="1500" dirty="0">
                <a:solidFill>
                  <a:srgbClr val="00B0F0"/>
                </a:solidFill>
              </a:rPr>
              <a:t>X</a:t>
            </a:r>
          </a:p>
          <a:p>
            <a:pPr algn="ctr">
              <a:spcBef>
                <a:spcPts val="0"/>
              </a:spcBef>
            </a:pPr>
            <a:r>
              <a:rPr lang="en-US" sz="1500" dirty="0">
                <a:solidFill>
                  <a:srgbClr val="00B0F0"/>
                </a:solidFill>
              </a:rPr>
              <a:t>X</a:t>
            </a:r>
          </a:p>
          <a:p>
            <a:pPr algn="ctr">
              <a:spcBef>
                <a:spcPts val="0"/>
              </a:spcBef>
            </a:pPr>
            <a:endParaRPr lang="en-US" sz="1500" dirty="0"/>
          </a:p>
          <a:p>
            <a:pPr algn="ctr">
              <a:spcBef>
                <a:spcPts val="0"/>
              </a:spcBef>
            </a:pPr>
            <a:endParaRPr lang="en-US" sz="1500" dirty="0"/>
          </a:p>
          <a:p>
            <a:pPr algn="ctr">
              <a:spcBef>
                <a:spcPts val="0"/>
              </a:spcBef>
            </a:pPr>
            <a:endParaRPr lang="en-US" sz="1500" dirty="0"/>
          </a:p>
        </p:txBody>
      </p:sp>
      <p:sp>
        <p:nvSpPr>
          <p:cNvPr id="11" name="Content Placeholder 2">
            <a:extLst>
              <a:ext uri="{FF2B5EF4-FFF2-40B4-BE49-F238E27FC236}">
                <a16:creationId xmlns:a16="http://schemas.microsoft.com/office/drawing/2014/main" id="{539CA654-180B-4035-83DB-678D010E2817}"/>
              </a:ext>
            </a:extLst>
          </p:cNvPr>
          <p:cNvSpPr txBox="1">
            <a:spLocks/>
          </p:cNvSpPr>
          <p:nvPr/>
        </p:nvSpPr>
        <p:spPr bwMode="auto">
          <a:xfrm rot="10800000">
            <a:off x="4572001"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500" dirty="0">
                <a:solidFill>
                  <a:srgbClr val="FFFF00"/>
                </a:solidFill>
              </a:rPr>
              <a:t>X</a:t>
            </a:r>
          </a:p>
          <a:p>
            <a:pPr algn="ctr">
              <a:spcBef>
                <a:spcPts val="0"/>
              </a:spcBef>
            </a:pPr>
            <a:r>
              <a:rPr lang="en-US" sz="1500" dirty="0">
                <a:solidFill>
                  <a:srgbClr val="FFFF00"/>
                </a:solidFill>
              </a:rPr>
              <a:t>X</a:t>
            </a:r>
          </a:p>
          <a:p>
            <a:pPr algn="ctr">
              <a:spcBef>
                <a:spcPts val="0"/>
              </a:spcBef>
            </a:pPr>
            <a:r>
              <a:rPr lang="en-US" sz="1500" dirty="0">
                <a:solidFill>
                  <a:srgbClr val="FFFF00"/>
                </a:solidFill>
              </a:rPr>
              <a:t>X</a:t>
            </a:r>
          </a:p>
          <a:p>
            <a:pPr algn="ctr">
              <a:spcBef>
                <a:spcPts val="0"/>
              </a:spcBef>
            </a:pPr>
            <a:endParaRPr lang="en-US" sz="1500" dirty="0"/>
          </a:p>
        </p:txBody>
      </p:sp>
      <p:sp>
        <p:nvSpPr>
          <p:cNvPr id="12" name="Content Placeholder 2">
            <a:extLst>
              <a:ext uri="{FF2B5EF4-FFF2-40B4-BE49-F238E27FC236}">
                <a16:creationId xmlns:a16="http://schemas.microsoft.com/office/drawing/2014/main" id="{FF5C26B1-DF6F-497D-9D7E-DB5C206262E5}"/>
              </a:ext>
            </a:extLst>
          </p:cNvPr>
          <p:cNvSpPr txBox="1">
            <a:spLocks/>
          </p:cNvSpPr>
          <p:nvPr/>
        </p:nvSpPr>
        <p:spPr bwMode="auto">
          <a:xfrm rot="10800000">
            <a:off x="37338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500" dirty="0">
                <a:solidFill>
                  <a:srgbClr val="FF5050"/>
                </a:solidFill>
              </a:rPr>
              <a:t>X</a:t>
            </a:r>
          </a:p>
          <a:p>
            <a:pPr algn="ctr">
              <a:spcBef>
                <a:spcPts val="0"/>
              </a:spcBef>
            </a:pPr>
            <a:r>
              <a:rPr lang="en-US" sz="1500" dirty="0">
                <a:solidFill>
                  <a:srgbClr val="FF5050"/>
                </a:solidFill>
              </a:rPr>
              <a:t>X</a:t>
            </a:r>
          </a:p>
          <a:p>
            <a:pPr algn="ctr">
              <a:spcBef>
                <a:spcPts val="0"/>
              </a:spcBef>
            </a:pPr>
            <a:r>
              <a:rPr lang="en-US" sz="1500" dirty="0">
                <a:solidFill>
                  <a:srgbClr val="FF5050"/>
                </a:solidFill>
              </a:rPr>
              <a:t>X</a:t>
            </a:r>
          </a:p>
          <a:p>
            <a:pPr algn="ctr">
              <a:spcBef>
                <a:spcPts val="0"/>
              </a:spcBef>
            </a:pPr>
            <a:r>
              <a:rPr lang="en-US" sz="1500" dirty="0">
                <a:solidFill>
                  <a:srgbClr val="FF5050"/>
                </a:solidFill>
              </a:rPr>
              <a:t>X</a:t>
            </a:r>
          </a:p>
          <a:p>
            <a:pPr algn="ctr">
              <a:spcBef>
                <a:spcPts val="0"/>
              </a:spcBef>
            </a:pPr>
            <a:endParaRPr lang="en-US" sz="1500" dirty="0"/>
          </a:p>
        </p:txBody>
      </p:sp>
      <p:sp>
        <p:nvSpPr>
          <p:cNvPr id="13" name="Content Placeholder 2">
            <a:extLst>
              <a:ext uri="{FF2B5EF4-FFF2-40B4-BE49-F238E27FC236}">
                <a16:creationId xmlns:a16="http://schemas.microsoft.com/office/drawing/2014/main" id="{B8E78145-BC42-484F-9373-0A6AF8E53C15}"/>
              </a:ext>
            </a:extLst>
          </p:cNvPr>
          <p:cNvSpPr txBox="1">
            <a:spLocks/>
          </p:cNvSpPr>
          <p:nvPr/>
        </p:nvSpPr>
        <p:spPr bwMode="auto">
          <a:xfrm rot="10800000">
            <a:off x="54102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500" dirty="0">
                <a:solidFill>
                  <a:srgbClr val="6699FF"/>
                </a:solidFill>
              </a:rPr>
              <a:t>X</a:t>
            </a:r>
          </a:p>
        </p:txBody>
      </p:sp>
      <p:sp>
        <p:nvSpPr>
          <p:cNvPr id="14" name="Content Placeholder 2">
            <a:extLst>
              <a:ext uri="{FF2B5EF4-FFF2-40B4-BE49-F238E27FC236}">
                <a16:creationId xmlns:a16="http://schemas.microsoft.com/office/drawing/2014/main" id="{E303E5BC-EEE1-4A3B-91F6-EC7A08544DB8}"/>
              </a:ext>
            </a:extLst>
          </p:cNvPr>
          <p:cNvSpPr txBox="1">
            <a:spLocks/>
          </p:cNvSpPr>
          <p:nvPr/>
        </p:nvSpPr>
        <p:spPr bwMode="auto">
          <a:xfrm rot="10800000">
            <a:off x="62484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500" dirty="0">
                <a:solidFill>
                  <a:srgbClr val="9966FF"/>
                </a:solidFill>
              </a:rPr>
              <a:t>X</a:t>
            </a:r>
          </a:p>
          <a:p>
            <a:pPr algn="ctr">
              <a:spcBef>
                <a:spcPts val="0"/>
              </a:spcBef>
            </a:pPr>
            <a:endParaRPr lang="en-US" sz="1500" dirty="0"/>
          </a:p>
        </p:txBody>
      </p:sp>
      <p:graphicFrame>
        <p:nvGraphicFramePr>
          <p:cNvPr id="16" name="Table 15">
            <a:extLst>
              <a:ext uri="{FF2B5EF4-FFF2-40B4-BE49-F238E27FC236}">
                <a16:creationId xmlns:a16="http://schemas.microsoft.com/office/drawing/2014/main" id="{BF808695-AF99-408C-8679-3F50725CDCF0}"/>
              </a:ext>
            </a:extLst>
          </p:cNvPr>
          <p:cNvGraphicFramePr>
            <a:graphicFrameLocks noGrp="1"/>
          </p:cNvGraphicFramePr>
          <p:nvPr/>
        </p:nvGraphicFramePr>
        <p:xfrm>
          <a:off x="457200" y="838200"/>
          <a:ext cx="8443330" cy="1371600"/>
        </p:xfrm>
        <a:graphic>
          <a:graphicData uri="http://schemas.openxmlformats.org/drawingml/2006/table">
            <a:tbl>
              <a:tblPr firstRow="1" firstCol="1" bandRow="1">
                <a:tableStyleId>{5C22544A-7EE6-4342-B048-85BDC9FD1C3A}</a:tableStyleId>
              </a:tblPr>
              <a:tblGrid>
                <a:gridCol w="843791">
                  <a:extLst>
                    <a:ext uri="{9D8B030D-6E8A-4147-A177-3AD203B41FA5}">
                      <a16:colId xmlns:a16="http://schemas.microsoft.com/office/drawing/2014/main" val="1229914668"/>
                    </a:ext>
                  </a:extLst>
                </a:gridCol>
                <a:gridCol w="843791">
                  <a:extLst>
                    <a:ext uri="{9D8B030D-6E8A-4147-A177-3AD203B41FA5}">
                      <a16:colId xmlns:a16="http://schemas.microsoft.com/office/drawing/2014/main" val="4024291637"/>
                    </a:ext>
                  </a:extLst>
                </a:gridCol>
                <a:gridCol w="845146">
                  <a:extLst>
                    <a:ext uri="{9D8B030D-6E8A-4147-A177-3AD203B41FA5}">
                      <a16:colId xmlns:a16="http://schemas.microsoft.com/office/drawing/2014/main" val="1273018989"/>
                    </a:ext>
                  </a:extLst>
                </a:gridCol>
                <a:gridCol w="843791">
                  <a:extLst>
                    <a:ext uri="{9D8B030D-6E8A-4147-A177-3AD203B41FA5}">
                      <a16:colId xmlns:a16="http://schemas.microsoft.com/office/drawing/2014/main" val="4242863995"/>
                    </a:ext>
                  </a:extLst>
                </a:gridCol>
                <a:gridCol w="845146">
                  <a:extLst>
                    <a:ext uri="{9D8B030D-6E8A-4147-A177-3AD203B41FA5}">
                      <a16:colId xmlns:a16="http://schemas.microsoft.com/office/drawing/2014/main" val="1470447245"/>
                    </a:ext>
                  </a:extLst>
                </a:gridCol>
                <a:gridCol w="843791">
                  <a:extLst>
                    <a:ext uri="{9D8B030D-6E8A-4147-A177-3AD203B41FA5}">
                      <a16:colId xmlns:a16="http://schemas.microsoft.com/office/drawing/2014/main" val="2296877892"/>
                    </a:ext>
                  </a:extLst>
                </a:gridCol>
                <a:gridCol w="843791">
                  <a:extLst>
                    <a:ext uri="{9D8B030D-6E8A-4147-A177-3AD203B41FA5}">
                      <a16:colId xmlns:a16="http://schemas.microsoft.com/office/drawing/2014/main" val="2504971965"/>
                    </a:ext>
                  </a:extLst>
                </a:gridCol>
                <a:gridCol w="845146">
                  <a:extLst>
                    <a:ext uri="{9D8B030D-6E8A-4147-A177-3AD203B41FA5}">
                      <a16:colId xmlns:a16="http://schemas.microsoft.com/office/drawing/2014/main" val="3086985866"/>
                    </a:ext>
                  </a:extLst>
                </a:gridCol>
                <a:gridCol w="843791">
                  <a:extLst>
                    <a:ext uri="{9D8B030D-6E8A-4147-A177-3AD203B41FA5}">
                      <a16:colId xmlns:a16="http://schemas.microsoft.com/office/drawing/2014/main" val="1198953509"/>
                    </a:ext>
                  </a:extLst>
                </a:gridCol>
                <a:gridCol w="845146">
                  <a:extLst>
                    <a:ext uri="{9D8B030D-6E8A-4147-A177-3AD203B41FA5}">
                      <a16:colId xmlns:a16="http://schemas.microsoft.com/office/drawing/2014/main" val="3596079144"/>
                    </a:ext>
                  </a:extLst>
                </a:gridCol>
              </a:tblGrid>
              <a:tr h="0">
                <a:tc>
                  <a:txBody>
                    <a:bodyPr/>
                    <a:lstStyle/>
                    <a:p>
                      <a:pPr marL="0" marR="0" algn="ctr">
                        <a:spcBef>
                          <a:spcPts val="0"/>
                        </a:spcBef>
                        <a:spcAft>
                          <a:spcPts val="0"/>
                        </a:spcAft>
                      </a:pPr>
                      <a:r>
                        <a:rPr lang="en-US" sz="3000" b="1" dirty="0">
                          <a:solidFill>
                            <a:srgbClr val="00B0F0"/>
                          </a:solidFill>
                          <a:effectLst/>
                        </a:rPr>
                        <a:t>58</a:t>
                      </a:r>
                      <a:endParaRPr lang="en-US" sz="3000" b="1" dirty="0">
                        <a:solidFill>
                          <a:srgbClr val="00B0F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5050"/>
                          </a:solidFill>
                          <a:effectLst/>
                        </a:rPr>
                        <a:t>62</a:t>
                      </a:r>
                      <a:endParaRPr lang="en-US" sz="3000" b="1" dirty="0">
                        <a:solidFill>
                          <a:srgbClr val="FF505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C000"/>
                          </a:solidFill>
                          <a:effectLst/>
                        </a:rPr>
                        <a:t>51</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00B0F0"/>
                          </a:solidFill>
                          <a:effectLst/>
                        </a:rPr>
                        <a:t>59</a:t>
                      </a:r>
                      <a:endParaRPr lang="en-US" sz="3000" b="1" dirty="0">
                        <a:solidFill>
                          <a:srgbClr val="00B0F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92D050"/>
                          </a:solidFill>
                          <a:effectLst/>
                        </a:rPr>
                        <a:t>50</a:t>
                      </a:r>
                      <a:endParaRPr lang="en-US" sz="3000" b="1" dirty="0">
                        <a:solidFill>
                          <a:srgbClr val="92D05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00000"/>
                          </a:solidFill>
                          <a:effectLst/>
                        </a:rPr>
                        <a:t>103</a:t>
                      </a:r>
                      <a:endParaRPr lang="en-US" sz="3000" b="1" dirty="0">
                        <a:solidFill>
                          <a:srgbClr val="C00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C000"/>
                          </a:solidFill>
                          <a:effectLst/>
                        </a:rPr>
                        <a:t>53</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FF00"/>
                          </a:solidFill>
                          <a:effectLst/>
                        </a:rPr>
                        <a:t>68</a:t>
                      </a:r>
                      <a:endParaRPr lang="en-US" sz="3000" b="1" dirty="0">
                        <a:solidFill>
                          <a:srgbClr val="FFFF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00B0F0"/>
                          </a:solidFill>
                          <a:effectLst/>
                        </a:rPr>
                        <a:t>59</a:t>
                      </a:r>
                      <a:endParaRPr lang="en-US" sz="3000" b="1" dirty="0">
                        <a:solidFill>
                          <a:srgbClr val="00B0F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C000"/>
                          </a:solidFill>
                          <a:effectLst/>
                        </a:rPr>
                        <a:t>52</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1412575669"/>
                  </a:ext>
                </a:extLst>
              </a:tr>
              <a:tr h="0">
                <a:tc>
                  <a:txBody>
                    <a:bodyPr/>
                    <a:lstStyle/>
                    <a:p>
                      <a:pPr marL="0" marR="0" algn="ctr">
                        <a:spcBef>
                          <a:spcPts val="0"/>
                        </a:spcBef>
                        <a:spcAft>
                          <a:spcPts val="0"/>
                        </a:spcAft>
                      </a:pPr>
                      <a:r>
                        <a:rPr lang="en-US" sz="3000" b="1" dirty="0">
                          <a:solidFill>
                            <a:srgbClr val="6699FF"/>
                          </a:solidFill>
                          <a:effectLst/>
                        </a:rPr>
                        <a:t>71</a:t>
                      </a:r>
                      <a:endParaRPr lang="en-US" sz="3000" b="1" dirty="0">
                        <a:solidFill>
                          <a:srgbClr val="6699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C000"/>
                          </a:solidFill>
                          <a:effectLst/>
                        </a:rPr>
                        <a:t>54</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00B0F0"/>
                          </a:solidFill>
                          <a:effectLst/>
                        </a:rPr>
                        <a:t>57</a:t>
                      </a:r>
                      <a:endParaRPr lang="en-US" sz="3000" b="1" dirty="0">
                        <a:solidFill>
                          <a:srgbClr val="00B0F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C000"/>
                          </a:solidFill>
                          <a:effectLst/>
                        </a:rPr>
                        <a:t>52</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FF00"/>
                          </a:solidFill>
                          <a:effectLst/>
                        </a:rPr>
                        <a:t>66</a:t>
                      </a:r>
                      <a:endParaRPr lang="en-US" sz="3000" b="1" dirty="0">
                        <a:solidFill>
                          <a:srgbClr val="FFFF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00000"/>
                          </a:solidFill>
                          <a:effectLst/>
                        </a:rPr>
                        <a:t>83</a:t>
                      </a:r>
                      <a:endParaRPr lang="en-US" sz="3000" b="1" dirty="0">
                        <a:solidFill>
                          <a:srgbClr val="C00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C000"/>
                          </a:solidFill>
                          <a:effectLst/>
                        </a:rPr>
                        <a:t>55</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FF00"/>
                          </a:solidFill>
                          <a:effectLst/>
                        </a:rPr>
                        <a:t>70</a:t>
                      </a:r>
                      <a:endParaRPr lang="en-US" sz="3000" b="1" dirty="0">
                        <a:solidFill>
                          <a:srgbClr val="FFFF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C000"/>
                          </a:solidFill>
                          <a:effectLst/>
                        </a:rPr>
                        <a:t>52</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00B0F0"/>
                          </a:solidFill>
                          <a:effectLst/>
                        </a:rPr>
                        <a:t>58</a:t>
                      </a:r>
                      <a:endParaRPr lang="en-US" sz="3000" b="1" dirty="0">
                        <a:solidFill>
                          <a:srgbClr val="00B0F0"/>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2171452956"/>
                  </a:ext>
                </a:extLst>
              </a:tr>
              <a:tr h="0">
                <a:tc>
                  <a:txBody>
                    <a:bodyPr/>
                    <a:lstStyle/>
                    <a:p>
                      <a:pPr marL="0" marR="0" algn="ctr">
                        <a:spcBef>
                          <a:spcPts val="0"/>
                        </a:spcBef>
                        <a:spcAft>
                          <a:spcPts val="0"/>
                        </a:spcAft>
                      </a:pPr>
                      <a:r>
                        <a:rPr lang="en-US" sz="3000" b="1" dirty="0">
                          <a:solidFill>
                            <a:srgbClr val="FFC000"/>
                          </a:solidFill>
                          <a:effectLst/>
                        </a:rPr>
                        <a:t>55</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5050"/>
                          </a:solidFill>
                          <a:effectLst/>
                        </a:rPr>
                        <a:t>61</a:t>
                      </a:r>
                      <a:endParaRPr lang="en-US" sz="3000" b="1" dirty="0">
                        <a:solidFill>
                          <a:srgbClr val="FF505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C000"/>
                          </a:solidFill>
                          <a:effectLst/>
                        </a:rPr>
                        <a:t>53</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5050"/>
                          </a:solidFill>
                          <a:effectLst/>
                        </a:rPr>
                        <a:t>65</a:t>
                      </a:r>
                      <a:endParaRPr lang="en-US" sz="3000" b="1" dirty="0">
                        <a:solidFill>
                          <a:srgbClr val="FF505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C000"/>
                          </a:solidFill>
                          <a:effectLst/>
                        </a:rPr>
                        <a:t>52</a:t>
                      </a:r>
                      <a:endParaRPr lang="en-US" sz="3000" b="1" dirty="0">
                        <a:solidFill>
                          <a:srgbClr val="FFC00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00B0F0"/>
                          </a:solidFill>
                          <a:effectLst/>
                        </a:rPr>
                        <a:t>56</a:t>
                      </a:r>
                      <a:endParaRPr lang="en-US" sz="3000" b="1" dirty="0">
                        <a:solidFill>
                          <a:srgbClr val="00B0F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9966FF"/>
                          </a:solidFill>
                          <a:effectLst/>
                        </a:rPr>
                        <a:t>80</a:t>
                      </a:r>
                      <a:endParaRPr lang="en-US" sz="3000" b="1" dirty="0">
                        <a:solidFill>
                          <a:srgbClr val="9966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00B0F0"/>
                          </a:solidFill>
                          <a:effectLst/>
                        </a:rPr>
                        <a:t>56</a:t>
                      </a:r>
                      <a:endParaRPr lang="en-US" sz="3000" b="1" dirty="0">
                        <a:solidFill>
                          <a:srgbClr val="00B0F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FF5050"/>
                          </a:solidFill>
                          <a:effectLst/>
                        </a:rPr>
                        <a:t>63</a:t>
                      </a:r>
                      <a:endParaRPr lang="en-US" sz="3000" b="1" dirty="0">
                        <a:solidFill>
                          <a:srgbClr val="FF5050"/>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00000"/>
                          </a:solidFill>
                          <a:effectLst/>
                        </a:rPr>
                        <a:t>98</a:t>
                      </a:r>
                      <a:endParaRPr lang="en-US" sz="3000" b="1" dirty="0">
                        <a:solidFill>
                          <a:srgbClr val="C00000"/>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1358768681"/>
                  </a:ext>
                </a:extLst>
              </a:tr>
            </a:tbl>
          </a:graphicData>
        </a:graphic>
      </p:graphicFrame>
      <p:sp>
        <p:nvSpPr>
          <p:cNvPr id="17" name="Content Placeholder 2">
            <a:extLst>
              <a:ext uri="{FF2B5EF4-FFF2-40B4-BE49-F238E27FC236}">
                <a16:creationId xmlns:a16="http://schemas.microsoft.com/office/drawing/2014/main" id="{61AD1F6C-BDCF-4CBF-AC98-E561AA905A57}"/>
              </a:ext>
            </a:extLst>
          </p:cNvPr>
          <p:cNvSpPr txBox="1">
            <a:spLocks/>
          </p:cNvSpPr>
          <p:nvPr/>
        </p:nvSpPr>
        <p:spPr bwMode="auto">
          <a:xfrm rot="10800000">
            <a:off x="7086600" y="3429000"/>
            <a:ext cx="838200" cy="25908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500" dirty="0">
                <a:solidFill>
                  <a:srgbClr val="C00000"/>
                </a:solidFill>
              </a:rPr>
              <a:t>X</a:t>
            </a:r>
          </a:p>
          <a:p>
            <a:pPr algn="ctr">
              <a:spcBef>
                <a:spcPts val="0"/>
              </a:spcBef>
            </a:pPr>
            <a:r>
              <a:rPr lang="en-US" sz="1500" dirty="0">
                <a:solidFill>
                  <a:srgbClr val="C00000"/>
                </a:solidFill>
              </a:rPr>
              <a:t>X</a:t>
            </a:r>
          </a:p>
          <a:p>
            <a:pPr algn="ctr">
              <a:spcBef>
                <a:spcPts val="0"/>
              </a:spcBef>
            </a:pPr>
            <a:r>
              <a:rPr lang="en-US" sz="1500" dirty="0">
                <a:solidFill>
                  <a:srgbClr val="C00000"/>
                </a:solidFill>
              </a:rPr>
              <a:t>X</a:t>
            </a:r>
          </a:p>
          <a:p>
            <a:pPr algn="ctr">
              <a:spcBef>
                <a:spcPts val="0"/>
              </a:spcBef>
            </a:pPr>
            <a:endParaRPr lang="en-US" sz="1500" dirty="0"/>
          </a:p>
        </p:txBody>
      </p:sp>
    </p:spTree>
    <p:extLst>
      <p:ext uri="{BB962C8B-B14F-4D97-AF65-F5344CB8AC3E}">
        <p14:creationId xmlns:p14="http://schemas.microsoft.com/office/powerpoint/2010/main" val="32050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marR="0" lvl="0">
              <a:lnSpc>
                <a:spcPct val="115000"/>
              </a:lnSpc>
              <a:spcBef>
                <a:spcPts val="0"/>
              </a:spcBef>
              <a:spcAft>
                <a:spcPts val="0"/>
              </a:spcAft>
            </a:pPr>
            <a:r>
              <a:rPr lang="en-US" sz="3200" dirty="0"/>
              <a:t>Outcome 1) Calculate statistical measures of central tendency and dispersion used in describing and summarizing collected samples.  Both by hand calculation methods supported by calculators and programmed software procedures will be used to make these computations</a:t>
            </a:r>
          </a:p>
          <a:p>
            <a:endParaRPr lang="en-US" sz="3200" dirty="0"/>
          </a:p>
          <a:p>
            <a:endParaRPr lang="en-US" dirty="0"/>
          </a:p>
        </p:txBody>
      </p:sp>
    </p:spTree>
    <p:extLst>
      <p:ext uri="{BB962C8B-B14F-4D97-AF65-F5344CB8AC3E}">
        <p14:creationId xmlns:p14="http://schemas.microsoft.com/office/powerpoint/2010/main" val="3611761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419600"/>
          </a:xfrm>
        </p:spPr>
        <p:txBody>
          <a:bodyPr/>
          <a:lstStyle/>
          <a:p>
            <a:r>
              <a:rPr lang="en-US" dirty="0"/>
              <a:t>Create a Stem and Leaf for the raw data:</a:t>
            </a:r>
          </a:p>
          <a:p>
            <a:endParaRPr lang="en-US" dirty="0"/>
          </a:p>
          <a:p>
            <a:endParaRPr lang="en-US" dirty="0"/>
          </a:p>
          <a:p>
            <a:endParaRPr lang="en-US" dirty="0"/>
          </a:p>
          <a:p>
            <a:endParaRPr lang="en-US" sz="3000" dirty="0"/>
          </a:p>
          <a:p>
            <a:r>
              <a:rPr lang="en-US" sz="2000" dirty="0"/>
              <a:t>(adjourn to the tablet!)</a:t>
            </a:r>
          </a:p>
          <a:p>
            <a:endParaRPr lang="en-US" dirty="0"/>
          </a:p>
          <a:p>
            <a:endParaRPr lang="en-US" dirty="0"/>
          </a:p>
          <a:p>
            <a:endParaRPr lang="en-US" dirty="0"/>
          </a:p>
          <a:p>
            <a:endParaRPr lang="en-US" dirty="0"/>
          </a:p>
          <a:p>
            <a:endParaRPr lang="en-US" dirty="0"/>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1e</a:t>
            </a:r>
            <a:endParaRPr lang="en-US" altLang="en-US" sz="2400" i="1" dirty="0">
              <a:solidFill>
                <a:schemeClr val="folHlink"/>
              </a:solidFill>
            </a:endParaRPr>
          </a:p>
        </p:txBody>
      </p:sp>
      <p:graphicFrame>
        <p:nvGraphicFramePr>
          <p:cNvPr id="7" name="Table 6">
            <a:extLst>
              <a:ext uri="{FF2B5EF4-FFF2-40B4-BE49-F238E27FC236}">
                <a16:creationId xmlns:a16="http://schemas.microsoft.com/office/drawing/2014/main" id="{D916EA9E-B7E2-4F1A-BEA2-D94D3167D960}"/>
              </a:ext>
            </a:extLst>
          </p:cNvPr>
          <p:cNvGraphicFramePr>
            <a:graphicFrameLocks noGrp="1"/>
          </p:cNvGraphicFramePr>
          <p:nvPr/>
        </p:nvGraphicFramePr>
        <p:xfrm>
          <a:off x="457200" y="838200"/>
          <a:ext cx="8443330" cy="1371600"/>
        </p:xfrm>
        <a:graphic>
          <a:graphicData uri="http://schemas.openxmlformats.org/drawingml/2006/table">
            <a:tbl>
              <a:tblPr firstRow="1" firstCol="1" bandRow="1">
                <a:tableStyleId>{5C22544A-7EE6-4342-B048-85BDC9FD1C3A}</a:tableStyleId>
              </a:tblPr>
              <a:tblGrid>
                <a:gridCol w="843791">
                  <a:extLst>
                    <a:ext uri="{9D8B030D-6E8A-4147-A177-3AD203B41FA5}">
                      <a16:colId xmlns:a16="http://schemas.microsoft.com/office/drawing/2014/main" val="1229914668"/>
                    </a:ext>
                  </a:extLst>
                </a:gridCol>
                <a:gridCol w="843791">
                  <a:extLst>
                    <a:ext uri="{9D8B030D-6E8A-4147-A177-3AD203B41FA5}">
                      <a16:colId xmlns:a16="http://schemas.microsoft.com/office/drawing/2014/main" val="4024291637"/>
                    </a:ext>
                  </a:extLst>
                </a:gridCol>
                <a:gridCol w="845146">
                  <a:extLst>
                    <a:ext uri="{9D8B030D-6E8A-4147-A177-3AD203B41FA5}">
                      <a16:colId xmlns:a16="http://schemas.microsoft.com/office/drawing/2014/main" val="1273018989"/>
                    </a:ext>
                  </a:extLst>
                </a:gridCol>
                <a:gridCol w="843791">
                  <a:extLst>
                    <a:ext uri="{9D8B030D-6E8A-4147-A177-3AD203B41FA5}">
                      <a16:colId xmlns:a16="http://schemas.microsoft.com/office/drawing/2014/main" val="4242863995"/>
                    </a:ext>
                  </a:extLst>
                </a:gridCol>
                <a:gridCol w="845146">
                  <a:extLst>
                    <a:ext uri="{9D8B030D-6E8A-4147-A177-3AD203B41FA5}">
                      <a16:colId xmlns:a16="http://schemas.microsoft.com/office/drawing/2014/main" val="1470447245"/>
                    </a:ext>
                  </a:extLst>
                </a:gridCol>
                <a:gridCol w="843791">
                  <a:extLst>
                    <a:ext uri="{9D8B030D-6E8A-4147-A177-3AD203B41FA5}">
                      <a16:colId xmlns:a16="http://schemas.microsoft.com/office/drawing/2014/main" val="2296877892"/>
                    </a:ext>
                  </a:extLst>
                </a:gridCol>
                <a:gridCol w="843791">
                  <a:extLst>
                    <a:ext uri="{9D8B030D-6E8A-4147-A177-3AD203B41FA5}">
                      <a16:colId xmlns:a16="http://schemas.microsoft.com/office/drawing/2014/main" val="2504971965"/>
                    </a:ext>
                  </a:extLst>
                </a:gridCol>
                <a:gridCol w="845146">
                  <a:extLst>
                    <a:ext uri="{9D8B030D-6E8A-4147-A177-3AD203B41FA5}">
                      <a16:colId xmlns:a16="http://schemas.microsoft.com/office/drawing/2014/main" val="3086985866"/>
                    </a:ext>
                  </a:extLst>
                </a:gridCol>
                <a:gridCol w="843791">
                  <a:extLst>
                    <a:ext uri="{9D8B030D-6E8A-4147-A177-3AD203B41FA5}">
                      <a16:colId xmlns:a16="http://schemas.microsoft.com/office/drawing/2014/main" val="1198953509"/>
                    </a:ext>
                  </a:extLst>
                </a:gridCol>
                <a:gridCol w="845146">
                  <a:extLst>
                    <a:ext uri="{9D8B030D-6E8A-4147-A177-3AD203B41FA5}">
                      <a16:colId xmlns:a16="http://schemas.microsoft.com/office/drawing/2014/main" val="3596079144"/>
                    </a:ext>
                  </a:extLst>
                </a:gridCol>
              </a:tblGrid>
              <a:tr h="0">
                <a:tc>
                  <a:txBody>
                    <a:bodyPr/>
                    <a:lstStyle/>
                    <a:p>
                      <a:pPr marL="0" marR="0" algn="ctr">
                        <a:spcBef>
                          <a:spcPts val="0"/>
                        </a:spcBef>
                        <a:spcAft>
                          <a:spcPts val="0"/>
                        </a:spcAft>
                      </a:pPr>
                      <a:r>
                        <a:rPr lang="en-US" sz="3000" b="1" dirty="0">
                          <a:solidFill>
                            <a:srgbClr val="CCFFFF"/>
                          </a:solidFill>
                          <a:effectLst/>
                        </a:rPr>
                        <a:t>58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51</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59</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50</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103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59</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1412575669"/>
                  </a:ext>
                </a:extLst>
              </a:tr>
              <a:tr h="0">
                <a:tc>
                  <a:txBody>
                    <a:bodyPr/>
                    <a:lstStyle/>
                    <a:p>
                      <a:pPr marL="0" marR="0" algn="ctr">
                        <a:spcBef>
                          <a:spcPts val="0"/>
                        </a:spcBef>
                        <a:spcAft>
                          <a:spcPts val="0"/>
                        </a:spcAft>
                      </a:pPr>
                      <a:r>
                        <a:rPr lang="en-US" sz="3000" b="1" dirty="0">
                          <a:solidFill>
                            <a:srgbClr val="CCFFFF"/>
                          </a:solidFill>
                          <a:effectLst/>
                        </a:rPr>
                        <a:t>71</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54</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57</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66</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83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55</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70</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2171452956"/>
                  </a:ext>
                </a:extLst>
              </a:tr>
              <a:tr h="0">
                <a:tc>
                  <a:txBody>
                    <a:bodyPr/>
                    <a:lstStyle/>
                    <a:p>
                      <a:pPr marL="0" marR="0" algn="ctr">
                        <a:spcBef>
                          <a:spcPts val="0"/>
                        </a:spcBef>
                        <a:spcAft>
                          <a:spcPts val="0"/>
                        </a:spcAft>
                      </a:pPr>
                      <a:r>
                        <a:rPr lang="en-US" sz="3000" b="1" dirty="0">
                          <a:solidFill>
                            <a:srgbClr val="CCFFFF"/>
                          </a:solidFill>
                          <a:effectLst/>
                        </a:rPr>
                        <a:t>55</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61</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65</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52</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56</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80</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56</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63</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tc>
                  <a:txBody>
                    <a:bodyPr/>
                    <a:lstStyle/>
                    <a:p>
                      <a:pPr marL="0" marR="0" algn="ctr">
                        <a:spcBef>
                          <a:spcPts val="0"/>
                        </a:spcBef>
                        <a:spcAft>
                          <a:spcPts val="0"/>
                        </a:spcAft>
                      </a:pPr>
                      <a:r>
                        <a:rPr lang="en-US" sz="3000" b="1" dirty="0">
                          <a:solidFill>
                            <a:srgbClr val="CCFFFF"/>
                          </a:solidFill>
                          <a:effectLst/>
                        </a:rPr>
                        <a:t>98</a:t>
                      </a:r>
                      <a:endParaRPr lang="en-US" sz="3000" b="1" dirty="0">
                        <a:solidFill>
                          <a:srgbClr val="CCFFFF"/>
                        </a:solidFill>
                        <a:effectLst/>
                        <a:latin typeface="Arial" panose="020B060402020202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1358768681"/>
                  </a:ext>
                </a:extLst>
              </a:tr>
            </a:tbl>
          </a:graphicData>
        </a:graphic>
      </p:graphicFrame>
    </p:spTree>
    <p:extLst>
      <p:ext uri="{BB962C8B-B14F-4D97-AF65-F5344CB8AC3E}">
        <p14:creationId xmlns:p14="http://schemas.microsoft.com/office/powerpoint/2010/main" val="7710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093D51CF-D080-4C63-9A9D-82FC2DE316C3}"/>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624132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You need to have a question you are trying to answer with the data</a:t>
            </a:r>
          </a:p>
          <a:p>
            <a:endParaRPr lang="en-US" dirty="0"/>
          </a:p>
          <a:p>
            <a:r>
              <a:rPr lang="en-US" dirty="0"/>
              <a:t>Please open up </a:t>
            </a:r>
            <a:r>
              <a:rPr lang="en-US"/>
              <a:t>the Excel </a:t>
            </a:r>
            <a:r>
              <a:rPr lang="en-US" dirty="0"/>
              <a:t>spreadsheet in the Learning Materials</a:t>
            </a:r>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558256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What you might want to show is: </a:t>
            </a:r>
          </a:p>
          <a:p>
            <a:pPr eaLnBrk="1" hangingPunct="1"/>
            <a:endParaRPr lang="en-US" altLang="en-US" sz="1800" dirty="0">
              <a:latin typeface="Comic Sans MS" pitchFamily="66" charset="0"/>
            </a:endParaRPr>
          </a:p>
          <a:p>
            <a:pPr algn="ctr" eaLnBrk="1" hangingPunct="1"/>
            <a:r>
              <a:rPr lang="en-US" altLang="en-US" dirty="0">
                <a:latin typeface="Comic Sans MS" pitchFamily="66" charset="0"/>
              </a:rPr>
              <a:t>“</a:t>
            </a:r>
            <a:r>
              <a:rPr lang="en-US" altLang="en-US" dirty="0">
                <a:solidFill>
                  <a:schemeClr val="tx1"/>
                </a:solidFill>
                <a:latin typeface="Comic Sans MS" pitchFamily="66" charset="0"/>
              </a:rPr>
              <a:t>Do our customers spend a lot of time on the Internet?  </a:t>
            </a:r>
          </a:p>
          <a:p>
            <a:pPr algn="ctr" eaLnBrk="1" hangingPunct="1"/>
            <a:r>
              <a:rPr lang="en-US" altLang="en-US" dirty="0">
                <a:solidFill>
                  <a:schemeClr val="tx1"/>
                </a:solidFill>
                <a:latin typeface="Comic Sans MS" pitchFamily="66" charset="0"/>
              </a:rPr>
              <a:t>How much?”</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346627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To show this, it would make sense to create categories from this quantitative data!</a:t>
            </a:r>
          </a:p>
          <a:p>
            <a:pPr eaLnBrk="1" hangingPunct="1"/>
            <a:endParaRPr lang="en-US" altLang="en-US" dirty="0">
              <a:latin typeface="Comic Sans MS" pitchFamily="66" charset="0"/>
            </a:endParaRP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3248379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How many minutes is “not many”? 5? 10? 15?</a:t>
            </a:r>
          </a:p>
          <a:p>
            <a:pPr eaLnBrk="1" hangingPunct="1"/>
            <a:r>
              <a:rPr lang="en-US" altLang="en-US" dirty="0">
                <a:latin typeface="Comic Sans MS" pitchFamily="66" charset="0"/>
              </a:rPr>
              <a:t>Let’s say “10 or fewer”</a:t>
            </a:r>
          </a:p>
          <a:p>
            <a:pPr eaLnBrk="1" hangingPunct="1"/>
            <a:endParaRPr lang="en-US" altLang="en-US" dirty="0">
              <a:latin typeface="Comic Sans MS" pitchFamily="66" charset="0"/>
            </a:endParaRPr>
          </a:p>
          <a:p>
            <a:pPr eaLnBrk="1" hangingPunct="1"/>
            <a:r>
              <a:rPr lang="en-US" altLang="en-US" dirty="0">
                <a:latin typeface="Comic Sans MS" pitchFamily="66" charset="0"/>
              </a:rPr>
              <a:t>That becomes our first category:</a:t>
            </a:r>
          </a:p>
          <a:p>
            <a:pPr algn="ctr" eaLnBrk="1" hangingPunct="1"/>
            <a:r>
              <a:rPr lang="en-US" altLang="en-US" dirty="0">
                <a:latin typeface="Comic Sans MS" pitchFamily="66" charset="0"/>
              </a:rPr>
              <a:t>“1-10”</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19628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600" dirty="0"/>
              <a:t>Measurement Frequencies</a:t>
            </a:r>
            <a:endParaRPr lang="en-US" sz="5600" dirty="0"/>
          </a:p>
        </p:txBody>
      </p:sp>
      <p:sp>
        <p:nvSpPr>
          <p:cNvPr id="3" name="Content Placeholder 2"/>
          <p:cNvSpPr>
            <a:spLocks noGrp="1"/>
          </p:cNvSpPr>
          <p:nvPr>
            <p:ph idx="1"/>
          </p:nvPr>
        </p:nvSpPr>
        <p:spPr/>
        <p:txBody>
          <a:bodyPr/>
          <a:lstStyle/>
          <a:p>
            <a:r>
              <a:rPr lang="en-US" dirty="0"/>
              <a:t>Type in:</a:t>
            </a:r>
          </a:p>
          <a:p>
            <a:r>
              <a:rPr lang="en-US" dirty="0"/>
              <a:t>		‘1-10</a:t>
            </a:r>
          </a:p>
          <a:p>
            <a:r>
              <a:rPr lang="en-US" dirty="0"/>
              <a:t>or Excel will change </a:t>
            </a:r>
            <a:r>
              <a:rPr lang="en-US"/>
              <a:t>it into a date</a:t>
            </a:r>
            <a:endParaRPr lang="en-US" dirty="0"/>
          </a:p>
        </p:txBody>
      </p:sp>
    </p:spTree>
    <p:extLst>
      <p:ext uri="{BB962C8B-B14F-4D97-AF65-F5344CB8AC3E}">
        <p14:creationId xmlns:p14="http://schemas.microsoft.com/office/powerpoint/2010/main" val="4248043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Start a “Summary Table” of categories and how many observations fall into each one:</a:t>
            </a:r>
          </a:p>
          <a:p>
            <a:endParaRPr lang="en-US" dirty="0"/>
          </a:p>
        </p:txBody>
      </p:sp>
      <p:sp>
        <p:nvSpPr>
          <p:cNvPr id="6" name="Title 1"/>
          <p:cNvSpPr>
            <a:spLocks noGrp="1"/>
          </p:cNvSpPr>
          <p:nvPr>
            <p:ph type="title"/>
          </p:nvPr>
        </p:nvSpPr>
        <p:spPr>
          <a:xfrm>
            <a:off x="0" y="0"/>
            <a:ext cx="9144000" cy="1143000"/>
          </a:xfrm>
        </p:spPr>
        <p:txBody>
          <a:bodyPr/>
          <a:lstStyle/>
          <a:p>
            <a:r>
              <a:rPr lang="en-US" altLang="en-US" sz="5600" dirty="0"/>
              <a:t>Measurement Frequencies</a:t>
            </a:r>
          </a:p>
        </p:txBody>
      </p:sp>
      <p:graphicFrame>
        <p:nvGraphicFramePr>
          <p:cNvPr id="5" name="Table 4"/>
          <p:cNvGraphicFramePr>
            <a:graphicFrameLocks noGrp="1"/>
          </p:cNvGraphicFramePr>
          <p:nvPr/>
        </p:nvGraphicFramePr>
        <p:xfrm>
          <a:off x="457200" y="4267200"/>
          <a:ext cx="8229600" cy="9448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682">
                <a:tc>
                  <a:txBody>
                    <a:bodyPr/>
                    <a:lstStyle/>
                    <a:p>
                      <a:r>
                        <a:rPr lang="en-US" sz="2500" dirty="0"/>
                        <a:t>Minutes Internet Usage</a:t>
                      </a:r>
                    </a:p>
                  </a:txBody>
                  <a:tcPr marT="45700" marB="45700"/>
                </a:tc>
                <a:tc>
                  <a:txBody>
                    <a:bodyPr/>
                    <a:lstStyle/>
                    <a:p>
                      <a:r>
                        <a:rPr lang="en-US" sz="2500" dirty="0"/>
                        <a:t>Number of Users</a:t>
                      </a:r>
                    </a:p>
                  </a:txBody>
                  <a:tcPr marT="45700" marB="45700"/>
                </a:tc>
                <a:extLst>
                  <a:ext uri="{0D108BD9-81ED-4DB2-BD59-A6C34878D82A}">
                    <a16:rowId xmlns:a16="http://schemas.microsoft.com/office/drawing/2014/main" val="10000"/>
                  </a:ext>
                </a:extLst>
              </a:tr>
              <a:tr h="370682">
                <a:tc>
                  <a:txBody>
                    <a:bodyPr/>
                    <a:lstStyle/>
                    <a:p>
                      <a:pPr algn="ctr"/>
                      <a:r>
                        <a:rPr lang="en-US" sz="2500" b="1" dirty="0">
                          <a:solidFill>
                            <a:schemeClr val="bg1"/>
                          </a:solidFill>
                          <a:latin typeface="Arial" pitchFamily="34" charset="0"/>
                          <a:cs typeface="Arial" pitchFamily="34" charset="0"/>
                        </a:rPr>
                        <a:t>1-10</a:t>
                      </a:r>
                    </a:p>
                  </a:txBody>
                  <a:tcPr marT="45700" marB="45700"/>
                </a:tc>
                <a:tc>
                  <a:txBody>
                    <a:bodyPr/>
                    <a:lstStyle/>
                    <a:p>
                      <a:pPr algn="ctr"/>
                      <a:endParaRPr lang="en-US" sz="2500" b="1" dirty="0">
                        <a:solidFill>
                          <a:schemeClr val="bg1"/>
                        </a:solidFill>
                        <a:latin typeface="Arial" pitchFamily="34" charset="0"/>
                        <a:cs typeface="Arial" pitchFamily="34" charset="0"/>
                      </a:endParaRPr>
                    </a:p>
                  </a:txBody>
                  <a:tcPr marT="45700" marB="457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74382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What would be the next category?</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It could be anything you decide… but…</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4196005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…remember, it is less confusing to viewers to keep the categories the </a:t>
            </a:r>
            <a:r>
              <a:rPr lang="en-US" altLang="en-US" dirty="0">
                <a:solidFill>
                  <a:srgbClr val="FFC000"/>
                </a:solidFill>
                <a:latin typeface="Comic Sans MS" pitchFamily="66" charset="0"/>
              </a:rPr>
              <a:t>same width</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1242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p:spPr>
        <p:txBody>
          <a:bodyPr/>
          <a:lstStyle/>
          <a:p>
            <a:r>
              <a:rPr lang="en-US" altLang="en-US"/>
              <a:t>Review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26775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Your previous category was </a:t>
            </a:r>
          </a:p>
          <a:p>
            <a:pPr eaLnBrk="1" hangingPunct="1"/>
            <a:r>
              <a:rPr lang="en-US" altLang="en-US" dirty="0">
                <a:latin typeface="Comic Sans MS" pitchFamily="66" charset="0"/>
              </a:rPr>
              <a:t>“1-10 minutes”</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Its width is: 10-1 +1 = 10</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911638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SO, the next category should be right next to “1-10”, not overlap with “1-10” and be 10 wide: </a:t>
            </a:r>
          </a:p>
          <a:p>
            <a:pPr eaLnBrk="1" hangingPunct="1"/>
            <a:endParaRPr lang="en-US" altLang="en-US" dirty="0">
              <a:latin typeface="Comic Sans MS" pitchFamily="66" charset="0"/>
            </a:endParaRPr>
          </a:p>
          <a:p>
            <a:pPr eaLnBrk="1" hangingPunct="1"/>
            <a:r>
              <a:rPr lang="en-US" altLang="en-US" dirty="0">
                <a:latin typeface="Comic Sans MS" pitchFamily="66" charset="0"/>
              </a:rPr>
              <a:t>            “</a:t>
            </a:r>
            <a:r>
              <a:rPr lang="en-US" altLang="en-US" u="sng" dirty="0">
                <a:latin typeface="Comic Sans MS" pitchFamily="66" charset="0"/>
              </a:rPr>
              <a:t>          </a:t>
            </a:r>
            <a:r>
              <a:rPr lang="en-US" altLang="en-US" dirty="0">
                <a:latin typeface="Comic Sans MS" pitchFamily="66" charset="0"/>
              </a:rPr>
              <a:t>” </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709448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Continuing, our categories will be:</a:t>
            </a:r>
          </a:p>
          <a:p>
            <a:endParaRPr lang="en-US" dirty="0"/>
          </a:p>
        </p:txBody>
      </p:sp>
      <p:sp>
        <p:nvSpPr>
          <p:cNvPr id="6" name="Title 1"/>
          <p:cNvSpPr>
            <a:spLocks noGrp="1"/>
          </p:cNvSpPr>
          <p:nvPr>
            <p:ph type="title"/>
          </p:nvPr>
        </p:nvSpPr>
        <p:spPr>
          <a:xfrm>
            <a:off x="0" y="0"/>
            <a:ext cx="9144000" cy="1143000"/>
          </a:xfrm>
        </p:spPr>
        <p:txBody>
          <a:bodyPr/>
          <a:lstStyle/>
          <a:p>
            <a:r>
              <a:rPr lang="en-US" altLang="en-US" sz="5600" dirty="0"/>
              <a:t>Measurement Frequencies</a:t>
            </a:r>
          </a:p>
        </p:txBody>
      </p:sp>
      <p:graphicFrame>
        <p:nvGraphicFramePr>
          <p:cNvPr id="5" name="Table 4"/>
          <p:cNvGraphicFramePr>
            <a:graphicFrameLocks noGrp="1"/>
          </p:cNvGraphicFramePr>
          <p:nvPr/>
        </p:nvGraphicFramePr>
        <p:xfrm>
          <a:off x="2209800" y="2289533"/>
          <a:ext cx="6096000" cy="453114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769">
                <a:tc>
                  <a:txBody>
                    <a:bodyPr/>
                    <a:lstStyle/>
                    <a:p>
                      <a:r>
                        <a:rPr lang="en-US" sz="2500" dirty="0"/>
                        <a:t>Minutes Internet Usage</a:t>
                      </a:r>
                    </a:p>
                  </a:txBody>
                  <a:tcPr marT="45711" marB="45711"/>
                </a:tc>
                <a:tc>
                  <a:txBody>
                    <a:bodyPr/>
                    <a:lstStyle/>
                    <a:p>
                      <a:r>
                        <a:rPr lang="en-US" sz="2500" dirty="0"/>
                        <a:t>Number of Users</a:t>
                      </a:r>
                    </a:p>
                  </a:txBody>
                  <a:tcPr marT="45711" marB="45711"/>
                </a:tc>
                <a:extLst>
                  <a:ext uri="{0D108BD9-81ED-4DB2-BD59-A6C34878D82A}">
                    <a16:rowId xmlns:a16="http://schemas.microsoft.com/office/drawing/2014/main" val="10000"/>
                  </a:ext>
                </a:extLst>
              </a:tr>
              <a:tr h="370769">
                <a:tc>
                  <a:txBody>
                    <a:bodyPr/>
                    <a:lstStyle/>
                    <a:p>
                      <a:pPr algn="ctr"/>
                      <a:r>
                        <a:rPr lang="en-US" sz="2500" b="1" dirty="0">
                          <a:solidFill>
                            <a:schemeClr val="bg1"/>
                          </a:solidFill>
                          <a:latin typeface="Arial" pitchFamily="34" charset="0"/>
                          <a:cs typeface="Arial" pitchFamily="34" charset="0"/>
                        </a:rPr>
                        <a:t>1-10</a:t>
                      </a:r>
                    </a:p>
                  </a:txBody>
                  <a:tcPr marT="45711" marB="45711"/>
                </a:tc>
                <a:tc>
                  <a:txBody>
                    <a:bodyPr/>
                    <a:lstStyle/>
                    <a:p>
                      <a:pPr algn="ctr"/>
                      <a:r>
                        <a:rPr lang="en-US" sz="2500" b="1" dirty="0">
                          <a:solidFill>
                            <a:schemeClr val="bg1"/>
                          </a:solidFill>
                          <a:latin typeface="Arial" pitchFamily="34" charset="0"/>
                          <a:cs typeface="Arial" pitchFamily="34" charset="0"/>
                        </a:rPr>
                        <a:t>3</a:t>
                      </a:r>
                    </a:p>
                  </a:txBody>
                  <a:tcPr marT="45711" marB="45711"/>
                </a:tc>
                <a:extLst>
                  <a:ext uri="{0D108BD9-81ED-4DB2-BD59-A6C34878D82A}">
                    <a16:rowId xmlns:a16="http://schemas.microsoft.com/office/drawing/2014/main" val="10001"/>
                  </a:ext>
                </a:extLst>
              </a:tr>
              <a:tr h="370769">
                <a:tc>
                  <a:txBody>
                    <a:bodyPr/>
                    <a:lstStyle/>
                    <a:p>
                      <a:pPr algn="ctr"/>
                      <a:r>
                        <a:rPr lang="en-US" sz="2500" b="1" dirty="0">
                          <a:solidFill>
                            <a:schemeClr val="bg1"/>
                          </a:solidFill>
                          <a:latin typeface="Arial" pitchFamily="34" charset="0"/>
                          <a:cs typeface="Arial" pitchFamily="34" charset="0"/>
                        </a:rPr>
                        <a:t>11-20</a:t>
                      </a:r>
                    </a:p>
                  </a:txBody>
                  <a:tcPr marT="45711" marB="45711"/>
                </a:tc>
                <a:tc>
                  <a:txBody>
                    <a:bodyPr/>
                    <a:lstStyle/>
                    <a:p>
                      <a:pPr algn="ctr"/>
                      <a:endParaRPr lang="en-US" sz="2500" b="1" dirty="0">
                        <a:solidFill>
                          <a:schemeClr val="bg1"/>
                        </a:solidFill>
                        <a:latin typeface="Arial" pitchFamily="34" charset="0"/>
                        <a:cs typeface="Arial" pitchFamily="34" charset="0"/>
                      </a:endParaRPr>
                    </a:p>
                  </a:txBody>
                  <a:tcPr marT="45711" marB="45711"/>
                </a:tc>
                <a:extLst>
                  <a:ext uri="{0D108BD9-81ED-4DB2-BD59-A6C34878D82A}">
                    <a16:rowId xmlns:a16="http://schemas.microsoft.com/office/drawing/2014/main" val="10002"/>
                  </a:ext>
                </a:extLst>
              </a:tr>
              <a:tr h="370769">
                <a:tc>
                  <a:txBody>
                    <a:bodyPr/>
                    <a:lstStyle/>
                    <a:p>
                      <a:pPr algn="ctr"/>
                      <a:r>
                        <a:rPr lang="en-US" sz="2500" b="1" dirty="0">
                          <a:solidFill>
                            <a:schemeClr val="bg1"/>
                          </a:solidFill>
                          <a:latin typeface="Arial" pitchFamily="34" charset="0"/>
                          <a:cs typeface="Arial" pitchFamily="34" charset="0"/>
                        </a:rPr>
                        <a:t>21-30</a:t>
                      </a:r>
                    </a:p>
                  </a:txBody>
                  <a:tcPr marT="45711" marB="45711"/>
                </a:tc>
                <a:tc>
                  <a:txBody>
                    <a:bodyPr/>
                    <a:lstStyle/>
                    <a:p>
                      <a:pPr algn="ctr"/>
                      <a:endParaRPr lang="en-US" sz="2500" b="1" dirty="0">
                        <a:solidFill>
                          <a:schemeClr val="bg1"/>
                        </a:solidFill>
                        <a:latin typeface="Arial" pitchFamily="34" charset="0"/>
                        <a:cs typeface="Arial" pitchFamily="34" charset="0"/>
                      </a:endParaRPr>
                    </a:p>
                  </a:txBody>
                  <a:tcPr marT="45711" marB="45711"/>
                </a:tc>
                <a:extLst>
                  <a:ext uri="{0D108BD9-81ED-4DB2-BD59-A6C34878D82A}">
                    <a16:rowId xmlns:a16="http://schemas.microsoft.com/office/drawing/2014/main" val="10003"/>
                  </a:ext>
                </a:extLst>
              </a:tr>
              <a:tr h="370769">
                <a:tc>
                  <a:txBody>
                    <a:bodyPr/>
                    <a:lstStyle/>
                    <a:p>
                      <a:pPr algn="ctr"/>
                      <a:r>
                        <a:rPr lang="en-US" sz="2500" b="1" dirty="0">
                          <a:solidFill>
                            <a:schemeClr val="bg1"/>
                          </a:solidFill>
                          <a:latin typeface="Arial" pitchFamily="34" charset="0"/>
                          <a:cs typeface="Arial" pitchFamily="34" charset="0"/>
                        </a:rPr>
                        <a:t>31-40</a:t>
                      </a:r>
                    </a:p>
                  </a:txBody>
                  <a:tcPr marT="45711" marB="45711"/>
                </a:tc>
                <a:tc>
                  <a:txBody>
                    <a:bodyPr/>
                    <a:lstStyle/>
                    <a:p>
                      <a:pPr algn="ctr"/>
                      <a:endParaRPr lang="en-US" sz="2500" b="1" dirty="0">
                        <a:solidFill>
                          <a:schemeClr val="bg1"/>
                        </a:solidFill>
                        <a:latin typeface="Arial" pitchFamily="34" charset="0"/>
                        <a:cs typeface="Arial" pitchFamily="34" charset="0"/>
                      </a:endParaRPr>
                    </a:p>
                  </a:txBody>
                  <a:tcPr marT="45711" marB="45711"/>
                </a:tc>
                <a:extLst>
                  <a:ext uri="{0D108BD9-81ED-4DB2-BD59-A6C34878D82A}">
                    <a16:rowId xmlns:a16="http://schemas.microsoft.com/office/drawing/2014/main" val="10004"/>
                  </a:ext>
                </a:extLst>
              </a:tr>
              <a:tr h="370769">
                <a:tc>
                  <a:txBody>
                    <a:bodyPr/>
                    <a:lstStyle/>
                    <a:p>
                      <a:pPr algn="ctr"/>
                      <a:r>
                        <a:rPr lang="en-US" sz="2500" b="1" dirty="0">
                          <a:solidFill>
                            <a:schemeClr val="bg1"/>
                          </a:solidFill>
                          <a:latin typeface="Arial" pitchFamily="34" charset="0"/>
                          <a:cs typeface="Arial" pitchFamily="34" charset="0"/>
                        </a:rPr>
                        <a:t>41-50</a:t>
                      </a:r>
                    </a:p>
                  </a:txBody>
                  <a:tcPr marT="45711" marB="45711"/>
                </a:tc>
                <a:tc>
                  <a:txBody>
                    <a:bodyPr/>
                    <a:lstStyle/>
                    <a:p>
                      <a:pPr algn="ctr"/>
                      <a:endParaRPr lang="en-US" sz="2500" b="1" dirty="0">
                        <a:solidFill>
                          <a:schemeClr val="bg1"/>
                        </a:solidFill>
                        <a:latin typeface="Arial" pitchFamily="34" charset="0"/>
                        <a:cs typeface="Arial" pitchFamily="34" charset="0"/>
                      </a:endParaRPr>
                    </a:p>
                  </a:txBody>
                  <a:tcPr marT="45711" marB="45711"/>
                </a:tc>
                <a:extLst>
                  <a:ext uri="{0D108BD9-81ED-4DB2-BD59-A6C34878D82A}">
                    <a16:rowId xmlns:a16="http://schemas.microsoft.com/office/drawing/2014/main" val="10005"/>
                  </a:ext>
                </a:extLst>
              </a:tr>
              <a:tr h="370769">
                <a:tc>
                  <a:txBody>
                    <a:bodyPr/>
                    <a:lstStyle/>
                    <a:p>
                      <a:pPr algn="ctr"/>
                      <a:r>
                        <a:rPr lang="en-US" sz="2500" b="1" dirty="0">
                          <a:solidFill>
                            <a:schemeClr val="bg1"/>
                          </a:solidFill>
                          <a:latin typeface="Arial" pitchFamily="34" charset="0"/>
                          <a:cs typeface="Arial" pitchFamily="34" charset="0"/>
                        </a:rPr>
                        <a:t>51-60</a:t>
                      </a:r>
                    </a:p>
                  </a:txBody>
                  <a:tcPr marT="45711" marB="45711"/>
                </a:tc>
                <a:tc>
                  <a:txBody>
                    <a:bodyPr/>
                    <a:lstStyle/>
                    <a:p>
                      <a:pPr algn="ctr"/>
                      <a:endParaRPr lang="en-US" sz="2500" b="1" dirty="0">
                        <a:solidFill>
                          <a:schemeClr val="bg1"/>
                        </a:solidFill>
                        <a:latin typeface="Arial" pitchFamily="34" charset="0"/>
                        <a:cs typeface="Arial" pitchFamily="34" charset="0"/>
                      </a:endParaRPr>
                    </a:p>
                  </a:txBody>
                  <a:tcPr marT="45711" marB="45711"/>
                </a:tc>
                <a:extLst>
                  <a:ext uri="{0D108BD9-81ED-4DB2-BD59-A6C34878D82A}">
                    <a16:rowId xmlns:a16="http://schemas.microsoft.com/office/drawing/2014/main" val="10006"/>
                  </a:ext>
                </a:extLst>
              </a:tr>
              <a:tr h="370769">
                <a:tc>
                  <a:txBody>
                    <a:bodyPr/>
                    <a:lstStyle/>
                    <a:p>
                      <a:pPr algn="ctr"/>
                      <a:r>
                        <a:rPr lang="en-US" sz="2500" b="1" dirty="0">
                          <a:solidFill>
                            <a:schemeClr val="bg1"/>
                          </a:solidFill>
                          <a:latin typeface="Arial" pitchFamily="34" charset="0"/>
                          <a:cs typeface="Arial" pitchFamily="34" charset="0"/>
                        </a:rPr>
                        <a:t>etc...</a:t>
                      </a:r>
                    </a:p>
                  </a:txBody>
                  <a:tcPr marT="45711" marB="45711"/>
                </a:tc>
                <a:tc>
                  <a:txBody>
                    <a:bodyPr/>
                    <a:lstStyle/>
                    <a:p>
                      <a:pPr algn="ctr"/>
                      <a:endParaRPr lang="en-US" sz="2500" b="1" dirty="0">
                        <a:solidFill>
                          <a:schemeClr val="bg1"/>
                        </a:solidFill>
                        <a:latin typeface="Arial" pitchFamily="34" charset="0"/>
                        <a:cs typeface="Arial" pitchFamily="34" charset="0"/>
                      </a:endParaRPr>
                    </a:p>
                  </a:txBody>
                  <a:tcPr marT="45711" marB="45711"/>
                </a:tc>
                <a:extLst>
                  <a:ext uri="{0D108BD9-81ED-4DB2-BD59-A6C34878D82A}">
                    <a16:rowId xmlns:a16="http://schemas.microsoft.com/office/drawing/2014/main" val="10007"/>
                  </a:ext>
                </a:extLst>
              </a:tr>
              <a:tr h="370769">
                <a:tc>
                  <a:txBody>
                    <a:bodyPr/>
                    <a:lstStyle/>
                    <a:p>
                      <a:endParaRPr lang="en-US" sz="1800" dirty="0"/>
                    </a:p>
                  </a:txBody>
                  <a:tcPr marT="45711" marB="45711"/>
                </a:tc>
                <a:tc>
                  <a:txBody>
                    <a:bodyPr/>
                    <a:lstStyle/>
                    <a:p>
                      <a:endParaRPr lang="en-US" sz="1800" dirty="0"/>
                    </a:p>
                  </a:txBody>
                  <a:tcPr marT="45711" marB="45711"/>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95090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But… that’s still </a:t>
            </a:r>
            <a:r>
              <a:rPr lang="en-US" altLang="en-US" dirty="0">
                <a:solidFill>
                  <a:srgbClr val="FFC000"/>
                </a:solidFill>
                <a:latin typeface="Comic Sans MS" pitchFamily="66" charset="0"/>
              </a:rPr>
              <a:t>A LOT </a:t>
            </a:r>
            <a:r>
              <a:rPr lang="en-US" altLang="en-US" dirty="0">
                <a:latin typeface="Comic Sans MS" pitchFamily="66" charset="0"/>
              </a:rPr>
              <a:t>of categories!  </a:t>
            </a:r>
          </a:p>
          <a:p>
            <a:r>
              <a:rPr lang="en-US" altLang="en-US" dirty="0">
                <a:latin typeface="Comic Sans MS" pitchFamily="66" charset="0"/>
              </a:rPr>
              <a:t>Our data goes up to 123 minutes!!  </a:t>
            </a:r>
          </a:p>
          <a:p>
            <a:r>
              <a:rPr lang="en-US" altLang="en-US" dirty="0">
                <a:latin typeface="Comic Sans MS" pitchFamily="66" charset="0"/>
              </a:rPr>
              <a:t>The graph will be better than the original, but still cluttered!</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61298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Remember… the human brain can compare only </a:t>
            </a:r>
            <a:r>
              <a:rPr lang="en-US" altLang="en-US" dirty="0">
                <a:solidFill>
                  <a:srgbClr val="FFC000"/>
                </a:solidFill>
                <a:latin typeface="Comic Sans MS" pitchFamily="66" charset="0"/>
              </a:rPr>
              <a:t>7-8</a:t>
            </a:r>
            <a:r>
              <a:rPr lang="en-US" altLang="en-US" dirty="0">
                <a:latin typeface="Comic Sans MS" pitchFamily="66" charset="0"/>
              </a:rPr>
              <a:t> things before becoming overloaded</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017140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We need to redo our categories to have only about </a:t>
            </a:r>
            <a:r>
              <a:rPr lang="en-US" altLang="en-US" dirty="0">
                <a:solidFill>
                  <a:srgbClr val="FFC000"/>
                </a:solidFill>
                <a:latin typeface="Comic Sans MS" pitchFamily="66" charset="0"/>
              </a:rPr>
              <a:t>7 or 8 </a:t>
            </a:r>
            <a:r>
              <a:rPr lang="en-US" altLang="en-US" dirty="0">
                <a:latin typeface="Comic Sans MS" pitchFamily="66" charset="0"/>
              </a:rPr>
              <a:t>of them</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164785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Our data goes from a minimum of 5 to a maximum of 123</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If we had only </a:t>
            </a:r>
            <a:r>
              <a:rPr lang="en-US" altLang="en-US" dirty="0">
                <a:solidFill>
                  <a:srgbClr val="FFC000"/>
                </a:solidFill>
                <a:latin typeface="Comic Sans MS" pitchFamily="66" charset="0"/>
              </a:rPr>
              <a:t>one</a:t>
            </a:r>
            <a:r>
              <a:rPr lang="en-US" altLang="en-US" dirty="0">
                <a:latin typeface="Comic Sans MS" pitchFamily="66" charset="0"/>
              </a:rPr>
              <a:t> category, it would have a width:</a:t>
            </a:r>
          </a:p>
          <a:p>
            <a:pPr eaLnBrk="1" hangingPunct="1"/>
            <a:r>
              <a:rPr lang="en-US" altLang="en-US" dirty="0">
                <a:latin typeface="Comic Sans MS" pitchFamily="66" charset="0"/>
              </a:rPr>
              <a:t>123-5 +1 = 119</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256440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If we split the 119 into </a:t>
            </a:r>
            <a:r>
              <a:rPr lang="en-US" altLang="en-US" dirty="0">
                <a:solidFill>
                  <a:srgbClr val="FFC000"/>
                </a:solidFill>
                <a:latin typeface="Comic Sans MS" pitchFamily="66" charset="0"/>
              </a:rPr>
              <a:t>7</a:t>
            </a:r>
            <a:r>
              <a:rPr lang="en-US" altLang="en-US" dirty="0">
                <a:latin typeface="Comic Sans MS" pitchFamily="66" charset="0"/>
              </a:rPr>
              <a:t> equal pieces:  119/7 = 17</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17 is not a very “nice” number for category splits</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15 or 20 would be “evener”</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471628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Which would be better?</a:t>
            </a:r>
          </a:p>
        </p:txBody>
      </p:sp>
      <p:sp>
        <p:nvSpPr>
          <p:cNvPr id="8"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graphicFrame>
        <p:nvGraphicFramePr>
          <p:cNvPr id="6" name="Group 67"/>
          <p:cNvGraphicFramePr>
            <a:graphicFrameLocks noGrp="1"/>
          </p:cNvGraphicFramePr>
          <p:nvPr/>
        </p:nvGraphicFramePr>
        <p:xfrm>
          <a:off x="304800" y="1524000"/>
          <a:ext cx="6096000" cy="51054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Minutes Internet Usage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FFFFFF"/>
                          </a:solidFill>
                          <a:effectLst/>
                          <a:latin typeface="Garamond" pitchFamily="18" charset="0"/>
                          <a:cs typeface="Tahoma" pitchFamily="34" charset="0"/>
                        </a:rPr>
                        <a:t>Number of Users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16-30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31-45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46-60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61-75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76-90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91-105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106-120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9"/>
                  </a:ext>
                </a:extLst>
              </a:tr>
            </a:tbl>
          </a:graphicData>
        </a:graphic>
      </p:graphicFrame>
      <p:graphicFrame>
        <p:nvGraphicFramePr>
          <p:cNvPr id="7" name="Group 66"/>
          <p:cNvGraphicFramePr>
            <a:graphicFrameLocks noGrp="1"/>
          </p:cNvGraphicFramePr>
          <p:nvPr/>
        </p:nvGraphicFramePr>
        <p:xfrm>
          <a:off x="2743200" y="2667000"/>
          <a:ext cx="6096000" cy="41606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Minutes Internet Usage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FFFFFF"/>
                          </a:solidFill>
                          <a:effectLst/>
                          <a:latin typeface="Garamond" pitchFamily="18" charset="0"/>
                          <a:cs typeface="Tahoma" pitchFamily="34" charset="0"/>
                        </a:rPr>
                        <a:t>Number of Users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1-20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21-40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41-60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61-80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81-100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101-120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121+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05236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altLang="en-US" dirty="0">
                <a:latin typeface="Comic Sans MS" pitchFamily="66" charset="0"/>
              </a:rPr>
              <a:t>Now we have to get the number of users for each category:</a:t>
            </a:r>
          </a:p>
          <a:p>
            <a:endParaRPr lang="en-US" dirty="0"/>
          </a:p>
        </p:txBody>
      </p:sp>
      <p:graphicFrame>
        <p:nvGraphicFramePr>
          <p:cNvPr id="5" name="Group 33"/>
          <p:cNvGraphicFramePr>
            <a:graphicFrameLocks noGrp="1"/>
          </p:cNvGraphicFramePr>
          <p:nvPr/>
        </p:nvGraphicFramePr>
        <p:xfrm>
          <a:off x="2743200" y="2667000"/>
          <a:ext cx="6096000" cy="41606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Minutes Internet Usage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Number of Users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21-40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41-60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61-80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81-100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101-120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121+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7"/>
                  </a:ext>
                </a:extLst>
              </a:tr>
            </a:tbl>
          </a:graphicData>
        </a:graphic>
      </p:graphicFrame>
      <p:sp>
        <p:nvSpPr>
          <p:cNvPr id="7" name="Rectangle 4">
            <a:extLst>
              <a:ext uri="{FF2B5EF4-FFF2-40B4-BE49-F238E27FC236}">
                <a16:creationId xmlns:a16="http://schemas.microsoft.com/office/drawing/2014/main" id="{711FD0D1-9D96-40B2-8D22-614E9E7E1DE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2b</a:t>
            </a:r>
            <a:endParaRPr lang="en-US" altLang="en-US" sz="2400" i="1" dirty="0">
              <a:solidFill>
                <a:schemeClr val="folHlink"/>
              </a:solidFill>
            </a:endParaRPr>
          </a:p>
        </p:txBody>
      </p:sp>
    </p:spTree>
    <p:extLst>
      <p:ext uri="{BB962C8B-B14F-4D97-AF65-F5344CB8AC3E}">
        <p14:creationId xmlns:p14="http://schemas.microsoft.com/office/powerpoint/2010/main" val="247632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Graphs</a:t>
            </a:r>
          </a:p>
        </p:txBody>
      </p:sp>
      <p:sp>
        <p:nvSpPr>
          <p:cNvPr id="14339" name="Content Placeholder 2"/>
          <p:cNvSpPr>
            <a:spLocks noGrp="1"/>
          </p:cNvSpPr>
          <p:nvPr>
            <p:ph idx="1"/>
          </p:nvPr>
        </p:nvSpPr>
        <p:spPr/>
        <p:txBody>
          <a:bodyPr/>
          <a:lstStyle/>
          <a:p>
            <a:r>
              <a:rPr lang="en-US" altLang="en-US"/>
              <a:t>The best way to understand any data set is to GRAPH IT!</a:t>
            </a:r>
          </a:p>
        </p:txBody>
      </p:sp>
      <p:grpSp>
        <p:nvGrpSpPr>
          <p:cNvPr id="14340" name="Group 3"/>
          <p:cNvGrpSpPr>
            <a:grpSpLocks/>
          </p:cNvGrpSpPr>
          <p:nvPr/>
        </p:nvGrpSpPr>
        <p:grpSpPr bwMode="auto">
          <a:xfrm>
            <a:off x="101600" y="3429000"/>
            <a:ext cx="8966200" cy="1968500"/>
            <a:chOff x="101600" y="2836884"/>
            <a:chExt cx="8966200" cy="1968500"/>
          </a:xfrm>
        </p:grpSpPr>
        <p:pic>
          <p:nvPicPr>
            <p:cNvPr id="1434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2836884"/>
              <a:ext cx="2258382"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36884"/>
              <a:ext cx="2224676" cy="192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36884"/>
              <a:ext cx="2258382"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418" y="2836884"/>
              <a:ext cx="2258382"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85139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Let’s </a:t>
            </a:r>
            <a:r>
              <a:rPr lang="en-US" altLang="en-US" dirty="0">
                <a:solidFill>
                  <a:srgbClr val="FFC000"/>
                </a:solidFill>
                <a:latin typeface="Comic Sans MS" pitchFamily="66" charset="0"/>
              </a:rPr>
              <a:t>sort</a:t>
            </a:r>
            <a:r>
              <a:rPr lang="en-US" altLang="en-US" dirty="0">
                <a:latin typeface="Comic Sans MS" pitchFamily="66" charset="0"/>
              </a:rPr>
              <a:t> the data!</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In Excel, first highlight just the numbers</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Then click on the “Data” tab</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3419476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90038"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509588" y="1296988"/>
            <a:ext cx="80772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Tahoma" pitchFamily="34" charset="0"/>
              </a:defRPr>
            </a:lvl1pPr>
            <a:lvl2pPr marL="742950" indent="-285750" eaLnBrk="0" hangingPunct="0">
              <a:defRPr sz="2400">
                <a:solidFill>
                  <a:schemeClr val="tx1"/>
                </a:solidFill>
                <a:latin typeface="Arial" charset="0"/>
                <a:cs typeface="Tahoma" pitchFamily="34" charset="0"/>
              </a:defRPr>
            </a:lvl2pPr>
            <a:lvl3pPr marL="1143000" indent="-228600" eaLnBrk="0" hangingPunct="0">
              <a:defRPr sz="2400">
                <a:solidFill>
                  <a:schemeClr val="tx1"/>
                </a:solidFill>
                <a:latin typeface="Arial" charset="0"/>
                <a:cs typeface="Tahoma" pitchFamily="34" charset="0"/>
              </a:defRPr>
            </a:lvl3pPr>
            <a:lvl4pPr marL="1600200" indent="-228600" eaLnBrk="0" hangingPunct="0">
              <a:defRPr sz="2400">
                <a:solidFill>
                  <a:schemeClr val="tx1"/>
                </a:solidFill>
                <a:latin typeface="Arial" charset="0"/>
                <a:cs typeface="Tahoma" pitchFamily="34" charset="0"/>
              </a:defRPr>
            </a:lvl4pPr>
            <a:lvl5pPr marL="2057400" indent="-228600" eaLnBrk="0" hangingPunct="0">
              <a:defRPr sz="2400">
                <a:solidFill>
                  <a:schemeClr val="tx1"/>
                </a:solidFill>
                <a:latin typeface="Arial" charset="0"/>
                <a:cs typeface="Tahoma" pitchFamily="34" charset="0"/>
              </a:defRPr>
            </a:lvl5pPr>
            <a:lvl6pPr marL="2514600" indent="-228600" eaLnBrk="0" fontAlgn="base" hangingPunct="0">
              <a:spcBef>
                <a:spcPct val="0"/>
              </a:spcBef>
              <a:spcAft>
                <a:spcPct val="0"/>
              </a:spcAft>
              <a:defRPr sz="2400">
                <a:solidFill>
                  <a:schemeClr val="tx1"/>
                </a:solidFill>
                <a:latin typeface="Arial" charset="0"/>
                <a:cs typeface="Tahoma" pitchFamily="34" charset="0"/>
              </a:defRPr>
            </a:lvl6pPr>
            <a:lvl7pPr marL="2971800" indent="-228600" eaLnBrk="0" fontAlgn="base" hangingPunct="0">
              <a:spcBef>
                <a:spcPct val="0"/>
              </a:spcBef>
              <a:spcAft>
                <a:spcPct val="0"/>
              </a:spcAft>
              <a:defRPr sz="2400">
                <a:solidFill>
                  <a:schemeClr val="tx1"/>
                </a:solidFill>
                <a:latin typeface="Arial" charset="0"/>
                <a:cs typeface="Tahoma" pitchFamily="34" charset="0"/>
              </a:defRPr>
            </a:lvl7pPr>
            <a:lvl8pPr marL="3429000" indent="-228600" eaLnBrk="0" fontAlgn="base" hangingPunct="0">
              <a:spcBef>
                <a:spcPct val="0"/>
              </a:spcBef>
              <a:spcAft>
                <a:spcPct val="0"/>
              </a:spcAft>
              <a:defRPr sz="2400">
                <a:solidFill>
                  <a:schemeClr val="tx1"/>
                </a:solidFill>
                <a:latin typeface="Arial" charset="0"/>
                <a:cs typeface="Tahoma" pitchFamily="34" charset="0"/>
              </a:defRPr>
            </a:lvl8pPr>
            <a:lvl9pPr marL="3886200" indent="-228600" eaLnBrk="0" fontAlgn="base" hangingPunct="0">
              <a:spcBef>
                <a:spcPct val="0"/>
              </a:spcBef>
              <a:spcAft>
                <a:spcPct val="0"/>
              </a:spcAft>
              <a:defRPr sz="2400">
                <a:solidFill>
                  <a:schemeClr val="tx1"/>
                </a:solidFill>
                <a:latin typeface="Arial" charset="0"/>
                <a:cs typeface="Tahoma" pitchFamily="34" charset="0"/>
              </a:defRPr>
            </a:lvl9pPr>
          </a:lstStyle>
          <a:p>
            <a:pPr eaLnBrk="1" hangingPunct="1"/>
            <a:r>
              <a:rPr lang="en-US" altLang="en-US" sz="4400" b="1" dirty="0">
                <a:solidFill>
                  <a:srgbClr val="CCFFFF"/>
                </a:solidFill>
                <a:latin typeface="Comic Sans MS" pitchFamily="66" charset="0"/>
              </a:rPr>
              <a:t>Click on</a:t>
            </a:r>
            <a:r>
              <a:rPr lang="en-US" altLang="en-US" sz="4400" b="1" dirty="0">
                <a:latin typeface="Comic Sans MS" pitchFamily="66" charset="0"/>
              </a:rPr>
              <a:t> “Sort” </a:t>
            </a:r>
          </a:p>
          <a:p>
            <a:pPr eaLnBrk="1" hangingPunct="1"/>
            <a:r>
              <a:rPr lang="en-US" altLang="en-US" sz="4400" b="1" dirty="0">
                <a:solidFill>
                  <a:srgbClr val="CCFFFF"/>
                </a:solidFill>
                <a:latin typeface="Comic Sans MS" pitchFamily="66" charset="0"/>
              </a:rPr>
              <a:t>Use the</a:t>
            </a:r>
            <a:r>
              <a:rPr lang="en-US" altLang="en-US" sz="4400" b="1" dirty="0">
                <a:latin typeface="Comic Sans MS" pitchFamily="66" charset="0"/>
              </a:rPr>
              <a:t> “A-&gt;Z”</a:t>
            </a:r>
          </a:p>
          <a:p>
            <a:pPr eaLnBrk="1" hangingPunct="1"/>
            <a:r>
              <a:rPr lang="en-US" altLang="en-US" sz="4400" b="1" dirty="0">
                <a:solidFill>
                  <a:srgbClr val="CCFFFF"/>
                </a:solidFill>
                <a:latin typeface="Comic Sans MS" pitchFamily="66" charset="0"/>
              </a:rPr>
              <a:t>sort to go </a:t>
            </a:r>
          </a:p>
          <a:p>
            <a:pPr eaLnBrk="1" hangingPunct="1"/>
            <a:r>
              <a:rPr lang="en-US" altLang="en-US" sz="4400" b="1" dirty="0">
                <a:solidFill>
                  <a:srgbClr val="CCFFFF"/>
                </a:solidFill>
                <a:latin typeface="Comic Sans MS" pitchFamily="66" charset="0"/>
              </a:rPr>
              <a:t>from lo</a:t>
            </a:r>
          </a:p>
          <a:p>
            <a:pPr eaLnBrk="1" hangingPunct="1"/>
            <a:r>
              <a:rPr lang="en-US" altLang="en-US" sz="4400" b="1" dirty="0">
                <a:solidFill>
                  <a:srgbClr val="CCFFFF"/>
                </a:solidFill>
                <a:latin typeface="Comic Sans MS" pitchFamily="66" charset="0"/>
              </a:rPr>
              <a:t>to hi</a:t>
            </a:r>
          </a:p>
          <a:p>
            <a:pPr eaLnBrk="1" hangingPunct="1"/>
            <a:endParaRPr lang="en-US" altLang="en-US" sz="4400" b="1" dirty="0">
              <a:latin typeface="Comic Sans MS" pitchFamily="66" charset="0"/>
            </a:endParaRPr>
          </a:p>
        </p:txBody>
      </p:sp>
      <p:cxnSp>
        <p:nvCxnSpPr>
          <p:cNvPr id="6" name="Straight Arrow Connector 5"/>
          <p:cNvCxnSpPr/>
          <p:nvPr/>
        </p:nvCxnSpPr>
        <p:spPr>
          <a:xfrm flipH="1" flipV="1">
            <a:off x="3962400" y="4648200"/>
            <a:ext cx="728663" cy="1752600"/>
          </a:xfrm>
          <a:prstGeom prst="straightConnector1">
            <a:avLst/>
          </a:prstGeom>
          <a:ln w="793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0" y="0"/>
            <a:ext cx="9144000" cy="1143000"/>
          </a:xfrm>
        </p:spPr>
        <p:txBody>
          <a:bodyPr/>
          <a:lstStyle/>
          <a:p>
            <a:r>
              <a:rPr lang="en-US" altLang="en-US" sz="5600" dirty="0"/>
              <a:t>Measurement Freque</a:t>
            </a:r>
            <a:r>
              <a:rPr lang="en-US" altLang="en-US" sz="5600" dirty="0">
                <a:solidFill>
                  <a:srgbClr val="FF0000"/>
                </a:solidFill>
              </a:rPr>
              <a:t>ncies</a:t>
            </a:r>
          </a:p>
        </p:txBody>
      </p:sp>
    </p:spTree>
    <p:extLst>
      <p:ext uri="{BB962C8B-B14F-4D97-AF65-F5344CB8AC3E}">
        <p14:creationId xmlns:p14="http://schemas.microsoft.com/office/powerpoint/2010/main" val="3465590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Poof!</a:t>
            </a:r>
          </a:p>
          <a:p>
            <a:pPr eaLnBrk="1" hangingPunct="1"/>
            <a:r>
              <a:rPr lang="en-US" altLang="en-US" dirty="0">
                <a:latin typeface="Comic Sans MS" pitchFamily="66" charset="0"/>
              </a:rPr>
              <a:t>Little numbers on top, </a:t>
            </a:r>
          </a:p>
          <a:p>
            <a:pPr eaLnBrk="1" hangingPunct="1"/>
            <a:r>
              <a:rPr lang="en-US" altLang="en-US" dirty="0">
                <a:latin typeface="Comic Sans MS" pitchFamily="66" charset="0"/>
              </a:rPr>
              <a:t>big numbers on the </a:t>
            </a:r>
          </a:p>
          <a:p>
            <a:pPr eaLnBrk="1" hangingPunct="1"/>
            <a:r>
              <a:rPr lang="en-US" altLang="en-US" dirty="0">
                <a:latin typeface="Comic Sans MS" pitchFamily="66" charset="0"/>
              </a:rPr>
              <a:t>bottom</a:t>
            </a:r>
          </a:p>
          <a:p>
            <a:pPr eaLnBrk="1" hangingPunct="1"/>
            <a:endParaRPr lang="en-US" altLang="en-US" dirty="0">
              <a:latin typeface="Comic Sans MS" pitchFamily="66" charset="0"/>
            </a:endParaRP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990600"/>
            <a:ext cx="1762125"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456731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How many observations fall in this first category?</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Highlight the observations that are 20 or less</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10675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The number of observations is </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25"/>
            <a:ext cx="912495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6172200" y="1905000"/>
            <a:ext cx="1752600" cy="4724400"/>
          </a:xfrm>
          <a:prstGeom prst="straightConnector1">
            <a:avLst/>
          </a:prstGeom>
          <a:ln w="793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4220232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The number of observations in that category is the </a:t>
            </a:r>
            <a:r>
              <a:rPr lang="en-US" altLang="en-US" dirty="0">
                <a:solidFill>
                  <a:srgbClr val="FFC000"/>
                </a:solidFill>
                <a:latin typeface="Comic Sans MS" pitchFamily="66" charset="0"/>
              </a:rPr>
              <a:t>frequency </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3738969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altLang="en-US" dirty="0">
                <a:latin typeface="Comic Sans MS" pitchFamily="66" charset="0"/>
              </a:rPr>
              <a:t>Here is the data summary table:</a:t>
            </a:r>
          </a:p>
          <a:p>
            <a:endParaRPr lang="en-US" dirty="0"/>
          </a:p>
        </p:txBody>
      </p:sp>
      <p:graphicFrame>
        <p:nvGraphicFramePr>
          <p:cNvPr id="4" name="Group 33"/>
          <p:cNvGraphicFramePr>
            <a:graphicFrameLocks noGrp="1"/>
          </p:cNvGraphicFramePr>
          <p:nvPr/>
        </p:nvGraphicFramePr>
        <p:xfrm>
          <a:off x="2895600" y="2590800"/>
          <a:ext cx="6096000" cy="41606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Minutes Internet Usage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FFFFFF"/>
                          </a:solidFill>
                          <a:effectLst/>
                          <a:latin typeface="Garamond" pitchFamily="18" charset="0"/>
                          <a:cs typeface="Tahoma" pitchFamily="34" charset="0"/>
                        </a:rPr>
                        <a:t>Number of Users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1-20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9</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21-40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18</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41-60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15</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61-80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8</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81-100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1</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101-120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0</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121+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1</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7"/>
                  </a:ext>
                </a:extLst>
              </a:tr>
            </a:tbl>
          </a:graphicData>
        </a:graphic>
      </p:graphicFrame>
      <p:sp>
        <p:nvSpPr>
          <p:cNvPr id="7" name="Rectangle 4">
            <a:extLst>
              <a:ext uri="{FF2B5EF4-FFF2-40B4-BE49-F238E27FC236}">
                <a16:creationId xmlns:a16="http://schemas.microsoft.com/office/drawing/2014/main" id="{7D5E4679-97E4-4E4A-86DA-3FE7E660555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2b</a:t>
            </a:r>
            <a:endParaRPr lang="en-US" altLang="en-US" sz="2400" i="1" dirty="0">
              <a:solidFill>
                <a:schemeClr val="folHlink"/>
              </a:solidFill>
            </a:endParaRPr>
          </a:p>
        </p:txBody>
      </p:sp>
    </p:spTree>
    <p:extLst>
      <p:ext uri="{BB962C8B-B14F-4D97-AF65-F5344CB8AC3E}">
        <p14:creationId xmlns:p14="http://schemas.microsoft.com/office/powerpoint/2010/main" val="1394217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The graph now tells a story</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97200"/>
            <a:ext cx="62738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sz="5600" dirty="0"/>
              <a:t>Measurement Frequencies</a:t>
            </a:r>
          </a:p>
        </p:txBody>
      </p:sp>
      <p:sp>
        <p:nvSpPr>
          <p:cNvPr id="5" name="Rectangle 4">
            <a:extLst>
              <a:ext uri="{FF2B5EF4-FFF2-40B4-BE49-F238E27FC236}">
                <a16:creationId xmlns:a16="http://schemas.microsoft.com/office/drawing/2014/main" id="{4CB0FC0E-100B-45DC-81D0-8783B89B6F55}"/>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2017</a:t>
            </a:r>
          </a:p>
        </p:txBody>
      </p:sp>
    </p:spTree>
    <p:extLst>
      <p:ext uri="{BB962C8B-B14F-4D97-AF65-F5344CB8AC3E}">
        <p14:creationId xmlns:p14="http://schemas.microsoft.com/office/powerpoint/2010/main" val="1224031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You can also now see that the value “123” is an “</a:t>
            </a:r>
            <a:r>
              <a:rPr lang="en-US" altLang="en-US" dirty="0">
                <a:solidFill>
                  <a:srgbClr val="FFC000"/>
                </a:solidFill>
                <a:latin typeface="Comic Sans MS" pitchFamily="66" charset="0"/>
              </a:rPr>
              <a:t>outlier</a:t>
            </a:r>
            <a:r>
              <a:rPr lang="en-US" altLang="en-US" dirty="0">
                <a:latin typeface="Comic Sans MS" pitchFamily="66" charset="0"/>
              </a:rPr>
              <a:t>”</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97200"/>
            <a:ext cx="62738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sz="5600" dirty="0"/>
              <a:t>Measurement Frequencies</a:t>
            </a:r>
          </a:p>
        </p:txBody>
      </p:sp>
      <p:sp>
        <p:nvSpPr>
          <p:cNvPr id="5" name="Rectangle 4">
            <a:extLst>
              <a:ext uri="{FF2B5EF4-FFF2-40B4-BE49-F238E27FC236}">
                <a16:creationId xmlns:a16="http://schemas.microsoft.com/office/drawing/2014/main" id="{A06816B7-2D9B-4E87-9863-CE59634FF2FA}"/>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2017</a:t>
            </a:r>
          </a:p>
        </p:txBody>
      </p:sp>
    </p:spTree>
    <p:extLst>
      <p:ext uri="{BB962C8B-B14F-4D97-AF65-F5344CB8AC3E}">
        <p14:creationId xmlns:p14="http://schemas.microsoft.com/office/powerpoint/2010/main" val="2290110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lstStyle/>
          <a:p>
            <a:r>
              <a:rPr lang="en-US" altLang="en-US" dirty="0">
                <a:latin typeface="Comic Sans MS" pitchFamily="66" charset="0"/>
              </a:rPr>
              <a:t>Outliers have one or more empty (zero count) categories between their category and the others</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97200"/>
            <a:ext cx="62738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sz="5600" dirty="0"/>
              <a:t>Measurement Frequencies</a:t>
            </a:r>
          </a:p>
        </p:txBody>
      </p:sp>
      <p:sp>
        <p:nvSpPr>
          <p:cNvPr id="5" name="Rectangle 4">
            <a:extLst>
              <a:ext uri="{FF2B5EF4-FFF2-40B4-BE49-F238E27FC236}">
                <a16:creationId xmlns:a16="http://schemas.microsoft.com/office/drawing/2014/main" id="{D4060502-62FC-4F00-BFED-C39E710FEC2E}"/>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2017</a:t>
            </a:r>
          </a:p>
        </p:txBody>
      </p:sp>
    </p:spTree>
    <p:extLst>
      <p:ext uri="{BB962C8B-B14F-4D97-AF65-F5344CB8AC3E}">
        <p14:creationId xmlns:p14="http://schemas.microsoft.com/office/powerpoint/2010/main" val="279362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233"/>
          <a:stretch/>
        </p:blipFill>
        <p:spPr bwMode="auto">
          <a:xfrm>
            <a:off x="2905125" y="2286000"/>
            <a:ext cx="62388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Title 1"/>
          <p:cNvSpPr>
            <a:spLocks noGrp="1"/>
          </p:cNvSpPr>
          <p:nvPr>
            <p:ph type="title"/>
          </p:nvPr>
        </p:nvSpPr>
        <p:spPr/>
        <p:txBody>
          <a:bodyPr/>
          <a:lstStyle/>
          <a:p>
            <a:r>
              <a:rPr lang="en-US" altLang="en-US"/>
              <a:t>Graphs</a:t>
            </a:r>
          </a:p>
        </p:txBody>
      </p:sp>
      <p:sp>
        <p:nvSpPr>
          <p:cNvPr id="15364" name="Content Placeholder 2"/>
          <p:cNvSpPr>
            <a:spLocks noGrp="1"/>
          </p:cNvSpPr>
          <p:nvPr>
            <p:ph idx="1"/>
          </p:nvPr>
        </p:nvSpPr>
        <p:spPr/>
        <p:txBody>
          <a:bodyPr/>
          <a:lstStyle/>
          <a:p>
            <a:r>
              <a:rPr lang="en-US" altLang="en-US"/>
              <a:t>If you don’t graph your data, the Stat Demons will get ya!</a:t>
            </a:r>
          </a:p>
        </p:txBody>
      </p:sp>
      <p:sp>
        <p:nvSpPr>
          <p:cNvPr id="5" name="Rectangle 4"/>
          <p:cNvSpPr/>
          <p:nvPr/>
        </p:nvSpPr>
        <p:spPr>
          <a:xfrm>
            <a:off x="27214" y="5842337"/>
            <a:ext cx="3401786" cy="1015663"/>
          </a:xfrm>
          <a:prstGeom prst="rect">
            <a:avLst/>
          </a:prstGeom>
        </p:spPr>
        <p:txBody>
          <a:bodyPr wrap="square">
            <a:spAutoFit/>
          </a:bodyPr>
          <a:lstStyle/>
          <a:p>
            <a:pPr marL="0" marR="0" fontAlgn="base">
              <a:spcBef>
                <a:spcPts val="0"/>
              </a:spcBef>
              <a:spcAft>
                <a:spcPts val="0"/>
              </a:spcAft>
            </a:pPr>
            <a:r>
              <a:rPr lang="en-US" sz="2000" kern="1200" dirty="0">
                <a:solidFill>
                  <a:srgbClr val="00B0F0"/>
                </a:solidFill>
                <a:effectLst/>
                <a:latin typeface="Arial"/>
                <a:ea typeface="Times New Roman"/>
              </a:rPr>
              <a:t>Thanks to Jonathan </a:t>
            </a:r>
          </a:p>
          <a:p>
            <a:pPr marL="0" marR="0" fontAlgn="base">
              <a:spcBef>
                <a:spcPts val="0"/>
              </a:spcBef>
              <a:spcAft>
                <a:spcPts val="0"/>
              </a:spcAft>
            </a:pPr>
            <a:r>
              <a:rPr lang="en-US" sz="2000" kern="1200" dirty="0">
                <a:solidFill>
                  <a:srgbClr val="00B0F0"/>
                </a:solidFill>
                <a:effectLst/>
                <a:latin typeface="Arial"/>
                <a:ea typeface="Times New Roman"/>
              </a:rPr>
              <a:t>Bellamy for the stupendous Stat Demon drawing !</a:t>
            </a:r>
            <a:endParaRPr lang="en-US" sz="2000" dirty="0">
              <a:solidFill>
                <a:srgbClr val="00B0F0"/>
              </a:solidFill>
              <a:effectLst/>
              <a:latin typeface="Times New Roman"/>
              <a:ea typeface="Times New Roman"/>
            </a:endParaRPr>
          </a:p>
        </p:txBody>
      </p:sp>
    </p:spTree>
    <p:extLst>
      <p:ext uri="{BB962C8B-B14F-4D97-AF65-F5344CB8AC3E}">
        <p14:creationId xmlns:p14="http://schemas.microsoft.com/office/powerpoint/2010/main" val="2189317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Outliers can be a problem in statistical analysis</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You have to decide whether the value is truly an outlier and should be eliminated or a valid extension of the data</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3269985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lstStyle/>
          <a:p>
            <a:r>
              <a:rPr lang="en-US" altLang="en-US" dirty="0">
                <a:latin typeface="Comic Sans MS" pitchFamily="66" charset="0"/>
              </a:rPr>
              <a:t>Another option:</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166938"/>
            <a:ext cx="6353175"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sz="5600" dirty="0"/>
              <a:t>Measurement Frequencies</a:t>
            </a:r>
          </a:p>
        </p:txBody>
      </p:sp>
      <p:sp>
        <p:nvSpPr>
          <p:cNvPr id="5" name="Rectangle 4">
            <a:extLst>
              <a:ext uri="{FF2B5EF4-FFF2-40B4-BE49-F238E27FC236}">
                <a16:creationId xmlns:a16="http://schemas.microsoft.com/office/drawing/2014/main" id="{0E4D139B-C28D-445B-8444-7BA8BF7B3A6D}"/>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2017</a:t>
            </a:r>
          </a:p>
        </p:txBody>
      </p:sp>
    </p:spTree>
    <p:extLst>
      <p:ext uri="{BB962C8B-B14F-4D97-AF65-F5344CB8AC3E}">
        <p14:creationId xmlns:p14="http://schemas.microsoft.com/office/powerpoint/2010/main" val="3554085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48E482B7-FD35-4027-8922-66F6248F85D1}"/>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448554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Frequencies</a:t>
            </a:r>
          </a:p>
        </p:txBody>
      </p:sp>
      <p:sp>
        <p:nvSpPr>
          <p:cNvPr id="3" name="Content Placeholder 2"/>
          <p:cNvSpPr>
            <a:spLocks noGrp="1"/>
          </p:cNvSpPr>
          <p:nvPr>
            <p:ph idx="1"/>
          </p:nvPr>
        </p:nvSpPr>
        <p:spPr/>
        <p:txBody>
          <a:bodyPr/>
          <a:lstStyle/>
          <a:p>
            <a:r>
              <a:rPr lang="en-US" dirty="0"/>
              <a:t>Types of frequencies:</a:t>
            </a:r>
          </a:p>
          <a:p>
            <a:endParaRPr lang="en-US" sz="2000" dirty="0"/>
          </a:p>
          <a:p>
            <a:r>
              <a:rPr lang="en-US" dirty="0"/>
              <a:t>A </a:t>
            </a:r>
            <a:r>
              <a:rPr lang="en-US" dirty="0">
                <a:solidFill>
                  <a:srgbClr val="FFC000"/>
                </a:solidFill>
              </a:rPr>
              <a:t>relative frequency</a:t>
            </a:r>
            <a:r>
              <a:rPr lang="en-US" dirty="0"/>
              <a:t> is  the fraction or percent of observations that fall in each category</a:t>
            </a:r>
          </a:p>
          <a:p>
            <a:endParaRPr lang="en-US" dirty="0"/>
          </a:p>
        </p:txBody>
      </p:sp>
    </p:spTree>
    <p:extLst>
      <p:ext uri="{BB962C8B-B14F-4D97-AF65-F5344CB8AC3E}">
        <p14:creationId xmlns:p14="http://schemas.microsoft.com/office/powerpoint/2010/main" val="419961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Frequencies</a:t>
            </a:r>
          </a:p>
        </p:txBody>
      </p:sp>
      <p:sp>
        <p:nvSpPr>
          <p:cNvPr id="3" name="Content Placeholder 2"/>
          <p:cNvSpPr>
            <a:spLocks noGrp="1"/>
          </p:cNvSpPr>
          <p:nvPr>
            <p:ph idx="1"/>
          </p:nvPr>
        </p:nvSpPr>
        <p:spPr/>
        <p:txBody>
          <a:bodyPr/>
          <a:lstStyle/>
          <a:p>
            <a:r>
              <a:rPr lang="en-US" dirty="0"/>
              <a:t>You first find the total sample size (n) by adding up all of the counts in each category</a:t>
            </a:r>
          </a:p>
        </p:txBody>
      </p:sp>
    </p:spTree>
    <p:extLst>
      <p:ext uri="{BB962C8B-B14F-4D97-AF65-F5344CB8AC3E}">
        <p14:creationId xmlns:p14="http://schemas.microsoft.com/office/powerpoint/2010/main" val="1773703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Frequencies</a:t>
            </a:r>
          </a:p>
        </p:txBody>
      </p:sp>
      <p:sp>
        <p:nvSpPr>
          <p:cNvPr id="3" name="Content Placeholder 2"/>
          <p:cNvSpPr>
            <a:spLocks noGrp="1"/>
          </p:cNvSpPr>
          <p:nvPr>
            <p:ph idx="1"/>
          </p:nvPr>
        </p:nvSpPr>
        <p:spPr/>
        <p:txBody>
          <a:bodyPr/>
          <a:lstStyle/>
          <a:p>
            <a:r>
              <a:rPr lang="en-US" dirty="0"/>
              <a:t>Then divide each category count by n</a:t>
            </a:r>
          </a:p>
          <a:p>
            <a:endParaRPr lang="en-US" dirty="0"/>
          </a:p>
        </p:txBody>
      </p:sp>
    </p:spTree>
    <p:extLst>
      <p:ext uri="{BB962C8B-B14F-4D97-AF65-F5344CB8AC3E}">
        <p14:creationId xmlns:p14="http://schemas.microsoft.com/office/powerpoint/2010/main" val="1453350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Frequencies</a:t>
            </a:r>
          </a:p>
        </p:txBody>
      </p:sp>
      <p:sp>
        <p:nvSpPr>
          <p:cNvPr id="3" name="Content Placeholder 2"/>
          <p:cNvSpPr>
            <a:spLocks noGrp="1"/>
          </p:cNvSpPr>
          <p:nvPr>
            <p:ph idx="1"/>
          </p:nvPr>
        </p:nvSpPr>
        <p:spPr/>
        <p:txBody>
          <a:bodyPr/>
          <a:lstStyle/>
          <a:p>
            <a:r>
              <a:rPr lang="en-US" dirty="0"/>
              <a:t>You can make these percentages by multiplying by 100 (or just clicking the % sign on the Excel ribbon)</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4343400"/>
            <a:ext cx="8558213" cy="18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181600" y="5264150"/>
            <a:ext cx="304800" cy="3746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486400" y="3048000"/>
            <a:ext cx="1905000" cy="2327275"/>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511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dirty="0"/>
              <a:t>Frequencies</a:t>
            </a:r>
          </a:p>
        </p:txBody>
      </p:sp>
      <p:sp>
        <p:nvSpPr>
          <p:cNvPr id="5" name="Content Placeholder 2"/>
          <p:cNvSpPr>
            <a:spLocks noGrp="1"/>
          </p:cNvSpPr>
          <p:nvPr>
            <p:ph idx="1"/>
          </p:nvPr>
        </p:nvSpPr>
        <p:spPr>
          <a:xfrm>
            <a:off x="457200" y="1219200"/>
            <a:ext cx="8229600" cy="5638800"/>
          </a:xfrm>
        </p:spPr>
        <p:txBody>
          <a:bodyPr/>
          <a:lstStyle/>
          <a:p>
            <a:r>
              <a:rPr lang="en-US" dirty="0"/>
              <a:t>Data table:			n = 8</a:t>
            </a:r>
          </a:p>
          <a:p>
            <a:r>
              <a:rPr lang="en-US" dirty="0"/>
              <a:t>A B A B A C B </a:t>
            </a:r>
            <a:r>
              <a:rPr lang="en-US" dirty="0" err="1"/>
              <a:t>B</a:t>
            </a:r>
            <a:endParaRPr lang="en-US" dirty="0"/>
          </a:p>
          <a:p>
            <a:endParaRPr lang="en-US" sz="2000" dirty="0"/>
          </a:p>
          <a:p>
            <a:r>
              <a:rPr lang="en-US" dirty="0" err="1"/>
              <a:t>Rel</a:t>
            </a:r>
            <a:r>
              <a:rPr lang="en-US" dirty="0"/>
              <a:t> </a:t>
            </a:r>
            <a:r>
              <a:rPr lang="en-US" dirty="0" err="1"/>
              <a:t>Freq</a:t>
            </a:r>
            <a:r>
              <a:rPr lang="en-US" dirty="0"/>
              <a:t> 	        Histogram:</a:t>
            </a:r>
          </a:p>
          <a:p>
            <a:r>
              <a:rPr lang="en-US" dirty="0"/>
              <a:t>distribution:</a:t>
            </a:r>
          </a:p>
          <a:p>
            <a:r>
              <a:rPr lang="en-US" dirty="0"/>
              <a:t>A: 3/8</a:t>
            </a:r>
          </a:p>
          <a:p>
            <a:r>
              <a:rPr lang="en-US" dirty="0"/>
              <a:t>B: 4/8</a:t>
            </a:r>
          </a:p>
          <a:p>
            <a:r>
              <a:rPr lang="en-US" dirty="0"/>
              <a:t>C: 1/8</a:t>
            </a:r>
          </a:p>
          <a:p>
            <a:endParaRPr lang="en-US" dirty="0"/>
          </a:p>
          <a:p>
            <a:endParaRPr lang="en-US" dirty="0"/>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731" y="3769456"/>
            <a:ext cx="4106622" cy="263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43B28F6E-2767-4A42-B9E1-DB9FBE2704A3}"/>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2325684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Frequencies</a:t>
            </a:r>
          </a:p>
        </p:txBody>
      </p:sp>
      <p:sp>
        <p:nvSpPr>
          <p:cNvPr id="3" name="Content Placeholder 2"/>
          <p:cNvSpPr>
            <a:spLocks noGrp="1"/>
          </p:cNvSpPr>
          <p:nvPr>
            <p:ph idx="1"/>
          </p:nvPr>
        </p:nvSpPr>
        <p:spPr>
          <a:xfrm>
            <a:off x="457200" y="1219200"/>
            <a:ext cx="8229600" cy="5638800"/>
          </a:xfrm>
        </p:spPr>
        <p:txBody>
          <a:bodyPr/>
          <a:lstStyle/>
          <a:p>
            <a:r>
              <a:rPr lang="en-US" dirty="0"/>
              <a:t>Notice the shapes of the absolute frequency and relative frequency graphs are </a:t>
            </a:r>
            <a:r>
              <a:rPr lang="en-US" dirty="0">
                <a:solidFill>
                  <a:schemeClr val="tx1"/>
                </a:solidFill>
              </a:rPr>
              <a:t>the same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35" y="3581400"/>
            <a:ext cx="4106622" cy="264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778" y="3581400"/>
            <a:ext cx="4106622" cy="263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12D4E4D3-0BA3-4A4D-B4AB-C9D38EA64FFB}"/>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199397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Frequencies</a:t>
            </a:r>
          </a:p>
        </p:txBody>
      </p:sp>
      <p:sp>
        <p:nvSpPr>
          <p:cNvPr id="6" name="Content Placeholder 2"/>
          <p:cNvSpPr>
            <a:spLocks noGrp="1"/>
          </p:cNvSpPr>
          <p:nvPr>
            <p:ph idx="1"/>
          </p:nvPr>
        </p:nvSpPr>
        <p:spPr>
          <a:xfrm>
            <a:off x="304800" y="1066800"/>
            <a:ext cx="8686800" cy="5638800"/>
          </a:xfrm>
        </p:spPr>
        <p:txBody>
          <a:bodyPr/>
          <a:lstStyle/>
          <a:p>
            <a:pPr eaLnBrk="1" hangingPunct="1"/>
            <a:r>
              <a:rPr lang="en-US" altLang="en-US" dirty="0">
                <a:latin typeface="Comic Sans MS" pitchFamily="66" charset="0"/>
              </a:rPr>
              <a:t>Because we see % more easily in a pie chart, relative frequencies should be shown in this format</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3352800"/>
            <a:ext cx="3683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547041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1954D511-93A0-49E2-B6A3-26EBD98E9B6D}"/>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33978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Graphs</a:t>
            </a:r>
          </a:p>
        </p:txBody>
      </p:sp>
      <p:sp>
        <p:nvSpPr>
          <p:cNvPr id="16387" name="Content Placeholder 2"/>
          <p:cNvSpPr>
            <a:spLocks noGrp="1"/>
          </p:cNvSpPr>
          <p:nvPr>
            <p:ph idx="1"/>
          </p:nvPr>
        </p:nvSpPr>
        <p:spPr/>
        <p:txBody>
          <a:bodyPr/>
          <a:lstStyle/>
          <a:p>
            <a:r>
              <a:rPr lang="en-US" altLang="en-US"/>
              <a:t>Graphs are easier for most people to understand than a table of numbers or text</a:t>
            </a:r>
          </a:p>
          <a:p>
            <a:endParaRPr lang="en-US" altLang="en-US"/>
          </a:p>
        </p:txBody>
      </p:sp>
    </p:spTree>
    <p:extLst>
      <p:ext uri="{BB962C8B-B14F-4D97-AF65-F5344CB8AC3E}">
        <p14:creationId xmlns:p14="http://schemas.microsoft.com/office/powerpoint/2010/main" val="1701196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38200"/>
            <a:ext cx="8229600" cy="4648200"/>
          </a:xfrm>
        </p:spPr>
        <p:txBody>
          <a:bodyPr/>
          <a:lstStyle/>
          <a:p>
            <a:r>
              <a:rPr lang="en-US" dirty="0"/>
              <a:t>Create relative frequency data for the Internet Usage data</a:t>
            </a:r>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2c</a:t>
            </a:r>
            <a:endParaRPr lang="en-US" altLang="en-US" sz="2400" i="1" dirty="0">
              <a:solidFill>
                <a:schemeClr val="folHlink"/>
              </a:solidFill>
            </a:endParaRPr>
          </a:p>
        </p:txBody>
      </p:sp>
    </p:spTree>
    <p:extLst>
      <p:ext uri="{BB962C8B-B14F-4D97-AF65-F5344CB8AC3E}">
        <p14:creationId xmlns:p14="http://schemas.microsoft.com/office/powerpoint/2010/main" val="1287482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6F801996-5A69-4F2A-B049-E19F39445D6B}"/>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808149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Frequencies</a:t>
            </a:r>
          </a:p>
        </p:txBody>
      </p:sp>
      <p:sp>
        <p:nvSpPr>
          <p:cNvPr id="3" name="Content Placeholder 2"/>
          <p:cNvSpPr>
            <a:spLocks noGrp="1"/>
          </p:cNvSpPr>
          <p:nvPr>
            <p:ph idx="1"/>
          </p:nvPr>
        </p:nvSpPr>
        <p:spPr/>
        <p:txBody>
          <a:bodyPr/>
          <a:lstStyle/>
          <a:p>
            <a:r>
              <a:rPr lang="en-US" dirty="0"/>
              <a:t>Types of frequencies:</a:t>
            </a:r>
          </a:p>
          <a:p>
            <a:endParaRPr lang="en-US" sz="2000" dirty="0">
              <a:solidFill>
                <a:srgbClr val="FFC000"/>
              </a:solidFill>
            </a:endParaRPr>
          </a:p>
          <a:p>
            <a:r>
              <a:rPr lang="en-US" dirty="0">
                <a:solidFill>
                  <a:srgbClr val="FFC000"/>
                </a:solidFill>
              </a:rPr>
              <a:t>Cumulative frequency </a:t>
            </a:r>
            <a:r>
              <a:rPr lang="en-US" dirty="0"/>
              <a:t>– the number of observations that fall in that category </a:t>
            </a:r>
            <a:r>
              <a:rPr lang="en-US" i="1" dirty="0"/>
              <a:t>or a previous category</a:t>
            </a:r>
            <a:r>
              <a:rPr lang="en-US" dirty="0"/>
              <a:t> </a:t>
            </a:r>
          </a:p>
          <a:p>
            <a:endParaRPr lang="en-US" sz="2000" dirty="0"/>
          </a:p>
          <a:p>
            <a:r>
              <a:rPr lang="en-US" dirty="0"/>
              <a:t>This can only be done if the categories can be ordered</a:t>
            </a:r>
          </a:p>
          <a:p>
            <a:endParaRPr lang="en-US" dirty="0"/>
          </a:p>
        </p:txBody>
      </p:sp>
    </p:spTree>
    <p:extLst>
      <p:ext uri="{BB962C8B-B14F-4D97-AF65-F5344CB8AC3E}">
        <p14:creationId xmlns:p14="http://schemas.microsoft.com/office/powerpoint/2010/main" val="2118052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Frequencies</a:t>
            </a:r>
          </a:p>
        </p:txBody>
      </p:sp>
      <p:sp>
        <p:nvSpPr>
          <p:cNvPr id="3" name="Content Placeholder 2"/>
          <p:cNvSpPr>
            <a:spLocks noGrp="1"/>
          </p:cNvSpPr>
          <p:nvPr>
            <p:ph idx="1"/>
          </p:nvPr>
        </p:nvSpPr>
        <p:spPr>
          <a:xfrm>
            <a:off x="457200" y="1219200"/>
            <a:ext cx="8686800" cy="5638800"/>
          </a:xfrm>
        </p:spPr>
        <p:txBody>
          <a:bodyPr/>
          <a:lstStyle/>
          <a:p>
            <a:pPr>
              <a:spcBef>
                <a:spcPts val="0"/>
              </a:spcBef>
            </a:pPr>
            <a:r>
              <a:rPr lang="en-US" dirty="0"/>
              <a:t>How many observations occur in a given </a:t>
            </a:r>
          </a:p>
          <a:p>
            <a:pPr>
              <a:spcBef>
                <a:spcPts val="0"/>
              </a:spcBef>
            </a:pPr>
            <a:r>
              <a:rPr lang="en-US" dirty="0"/>
              <a:t>category </a:t>
            </a:r>
          </a:p>
          <a:p>
            <a:pPr>
              <a:spcBef>
                <a:spcPts val="0"/>
              </a:spcBef>
            </a:pPr>
            <a:r>
              <a:rPr lang="en-US" dirty="0"/>
              <a:t>and any </a:t>
            </a:r>
          </a:p>
          <a:p>
            <a:pPr>
              <a:spcBef>
                <a:spcPts val="0"/>
              </a:spcBef>
            </a:pPr>
            <a:r>
              <a:rPr lang="en-US" dirty="0"/>
              <a:t>previous:</a:t>
            </a:r>
          </a:p>
        </p:txBody>
      </p:sp>
      <p:graphicFrame>
        <p:nvGraphicFramePr>
          <p:cNvPr id="5" name="Group 51"/>
          <p:cNvGraphicFramePr>
            <a:graphicFrameLocks noGrp="1"/>
          </p:cNvGraphicFramePr>
          <p:nvPr/>
        </p:nvGraphicFramePr>
        <p:xfrm>
          <a:off x="3524250" y="2286000"/>
          <a:ext cx="5543550" cy="4541456"/>
        </p:xfrm>
        <a:graphic>
          <a:graphicData uri="http://schemas.openxmlformats.org/drawingml/2006/table">
            <a:tbl>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tblGrid>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Minutes Internet Usage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Number of Users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Cumulative Number of Users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1-20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9</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9</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21-40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18</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27</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41-60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Tahoma" pitchFamily="34" charset="0"/>
                        </a:rPr>
                        <a:t>            15</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42</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61-80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Tahoma" pitchFamily="34" charset="0"/>
                        </a:rPr>
                        <a:t>              8</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50</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81-100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Tahoma" pitchFamily="34" charset="0"/>
                        </a:rPr>
                        <a:t>              1</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51</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101-120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Tahoma" pitchFamily="34" charset="0"/>
                        </a:rPr>
                        <a:t>              0</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51</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121+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1</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52</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53260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Frequencies</a:t>
            </a:r>
          </a:p>
        </p:txBody>
      </p:sp>
      <p:sp>
        <p:nvSpPr>
          <p:cNvPr id="3" name="Content Placeholder 2"/>
          <p:cNvSpPr>
            <a:spLocks noGrp="1"/>
          </p:cNvSpPr>
          <p:nvPr>
            <p:ph idx="1"/>
          </p:nvPr>
        </p:nvSpPr>
        <p:spPr>
          <a:xfrm>
            <a:off x="457200" y="1219200"/>
            <a:ext cx="8229600" cy="5638800"/>
          </a:xfrm>
        </p:spPr>
        <p:txBody>
          <a:bodyPr/>
          <a:lstStyle/>
          <a:p>
            <a:pPr>
              <a:spcBef>
                <a:spcPts val="0"/>
              </a:spcBef>
            </a:pPr>
            <a:r>
              <a:rPr lang="en-US" dirty="0"/>
              <a:t>The last value is always “n” </a:t>
            </a:r>
          </a:p>
          <a:p>
            <a:pPr>
              <a:spcBef>
                <a:spcPts val="0"/>
              </a:spcBef>
            </a:pPr>
            <a:r>
              <a:rPr lang="en-US" dirty="0"/>
              <a:t>						the 							sample 						size					</a:t>
            </a:r>
          </a:p>
        </p:txBody>
      </p:sp>
      <p:graphicFrame>
        <p:nvGraphicFramePr>
          <p:cNvPr id="6" name="Group 51"/>
          <p:cNvGraphicFramePr>
            <a:graphicFrameLocks noGrp="1"/>
          </p:cNvGraphicFramePr>
          <p:nvPr/>
        </p:nvGraphicFramePr>
        <p:xfrm>
          <a:off x="76200" y="2286000"/>
          <a:ext cx="5543550" cy="4541456"/>
        </p:xfrm>
        <a:graphic>
          <a:graphicData uri="http://schemas.openxmlformats.org/drawingml/2006/table">
            <a:tbl>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tblGrid>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Minutes Internet Usage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Number of Users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FFFF"/>
                          </a:solidFill>
                          <a:effectLst/>
                          <a:latin typeface="Garamond" pitchFamily="18" charset="0"/>
                          <a:cs typeface="Tahoma" pitchFamily="34" charset="0"/>
                        </a:rPr>
                        <a:t>Cumulative Number of Users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1-20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9</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9</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21-40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18</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27</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41-60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Tahoma" pitchFamily="34" charset="0"/>
                        </a:rPr>
                        <a:t>            15</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42</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61-80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Tahoma" pitchFamily="34" charset="0"/>
                        </a:rPr>
                        <a:t>              8</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50</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81-100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Tahoma" pitchFamily="34" charset="0"/>
                        </a:rPr>
                        <a:t>              1</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51</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Arial" charset="0"/>
                        </a:rPr>
                        <a:t>101-120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rgbClr val="000000"/>
                          </a:solidFill>
                          <a:effectLst/>
                          <a:latin typeface="Arial" charset="0"/>
                          <a:cs typeface="Tahoma" pitchFamily="34" charset="0"/>
                        </a:rPr>
                        <a:t>              0</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51</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Arial" charset="0"/>
                        </a:rPr>
                        <a:t>121+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1</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0000"/>
                          </a:solidFill>
                          <a:effectLst/>
                          <a:latin typeface="Arial" charset="0"/>
                          <a:cs typeface="Tahoma" pitchFamily="34" charset="0"/>
                        </a:rPr>
                        <a:t>            52</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7"/>
                  </a:ext>
                </a:extLst>
              </a:tr>
            </a:tbl>
          </a:graphicData>
        </a:graphic>
      </p:graphicFrame>
      <p:cxnSp>
        <p:nvCxnSpPr>
          <p:cNvPr id="7" name="Straight Arrow Connector 6"/>
          <p:cNvCxnSpPr/>
          <p:nvPr/>
        </p:nvCxnSpPr>
        <p:spPr>
          <a:xfrm flipH="1">
            <a:off x="5334000" y="3733800"/>
            <a:ext cx="1371600" cy="2895600"/>
          </a:xfrm>
          <a:prstGeom prst="straightConnector1">
            <a:avLst/>
          </a:prstGeom>
          <a:ln w="63500">
            <a:solidFill>
              <a:srgbClr val="67F03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37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Frequencies</a:t>
            </a:r>
          </a:p>
        </p:txBody>
      </p:sp>
      <p:sp>
        <p:nvSpPr>
          <p:cNvPr id="3" name="Content Placeholder 2"/>
          <p:cNvSpPr>
            <a:spLocks noGrp="1"/>
          </p:cNvSpPr>
          <p:nvPr>
            <p:ph idx="1"/>
          </p:nvPr>
        </p:nvSpPr>
        <p:spPr/>
        <p:txBody>
          <a:bodyPr/>
          <a:lstStyle/>
          <a:p>
            <a:r>
              <a:rPr lang="en-US" dirty="0"/>
              <a:t>The histogram for a cumulative frequency distribution is called an </a:t>
            </a:r>
          </a:p>
          <a:p>
            <a:pPr algn="ctr"/>
            <a:r>
              <a:rPr lang="en-US" dirty="0"/>
              <a:t>“</a:t>
            </a:r>
            <a:r>
              <a:rPr lang="en-US" dirty="0">
                <a:solidFill>
                  <a:srgbClr val="FFC000"/>
                </a:solidFill>
              </a:rPr>
              <a:t>ogive</a:t>
            </a:r>
            <a:r>
              <a:rPr lang="en-US" dirty="0"/>
              <a:t>”</a:t>
            </a:r>
          </a:p>
          <a:p>
            <a:pPr algn="ctr"/>
            <a:endParaRPr lang="en-US" dirty="0"/>
          </a:p>
        </p:txBody>
      </p:sp>
    </p:spTree>
    <p:extLst>
      <p:ext uri="{BB962C8B-B14F-4D97-AF65-F5344CB8AC3E}">
        <p14:creationId xmlns:p14="http://schemas.microsoft.com/office/powerpoint/2010/main" val="15092567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Frequencies</a:t>
            </a:r>
          </a:p>
        </p:txBody>
      </p:sp>
      <p:sp>
        <p:nvSpPr>
          <p:cNvPr id="3" name="Content Placeholder 2"/>
          <p:cNvSpPr>
            <a:spLocks noGrp="1"/>
          </p:cNvSpPr>
          <p:nvPr>
            <p:ph idx="1"/>
          </p:nvPr>
        </p:nvSpPr>
        <p:spPr/>
        <p:txBody>
          <a:bodyPr/>
          <a:lstStyle/>
          <a:p>
            <a:r>
              <a:rPr lang="en-US" dirty="0"/>
              <a:t>The histogram for a cumulative frequency distribution is called an </a:t>
            </a:r>
          </a:p>
          <a:p>
            <a:pPr algn="ctr"/>
            <a:r>
              <a:rPr lang="en-US" dirty="0"/>
              <a:t>“</a:t>
            </a:r>
            <a:r>
              <a:rPr lang="en-US" dirty="0">
                <a:solidFill>
                  <a:srgbClr val="FFC000"/>
                </a:solidFill>
              </a:rPr>
              <a:t>ogive</a:t>
            </a:r>
            <a:r>
              <a:rPr lang="en-US" dirty="0"/>
              <a:t>”</a:t>
            </a:r>
          </a:p>
          <a:p>
            <a:pPr algn="ctr"/>
            <a:r>
              <a:rPr lang="en-US" dirty="0"/>
              <a:t>“oh jive!”</a:t>
            </a:r>
          </a:p>
          <a:p>
            <a:pPr algn="ctr"/>
            <a:endParaRPr lang="en-US" dirty="0"/>
          </a:p>
        </p:txBody>
      </p:sp>
    </p:spTree>
    <p:extLst>
      <p:ext uri="{BB962C8B-B14F-4D97-AF65-F5344CB8AC3E}">
        <p14:creationId xmlns:p14="http://schemas.microsoft.com/office/powerpoint/2010/main" val="35266710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dirty="0"/>
              <a:t>Cumulative Frequencies</a:t>
            </a:r>
          </a:p>
        </p:txBody>
      </p:sp>
      <p:sp>
        <p:nvSpPr>
          <p:cNvPr id="5" name="Content Placeholder 2"/>
          <p:cNvSpPr>
            <a:spLocks noGrp="1"/>
          </p:cNvSpPr>
          <p:nvPr>
            <p:ph idx="1"/>
          </p:nvPr>
        </p:nvSpPr>
        <p:spPr>
          <a:xfrm>
            <a:off x="457200" y="1219200"/>
            <a:ext cx="8229600" cy="5638800"/>
          </a:xfrm>
        </p:spPr>
        <p:txBody>
          <a:bodyPr/>
          <a:lstStyle/>
          <a:p>
            <a:r>
              <a:rPr lang="en-US" dirty="0"/>
              <a:t>Data table:			n = 8</a:t>
            </a:r>
          </a:p>
          <a:p>
            <a:r>
              <a:rPr lang="en-US" dirty="0"/>
              <a:t>A B A B A C B </a:t>
            </a:r>
            <a:r>
              <a:rPr lang="en-US" dirty="0" err="1"/>
              <a:t>B</a:t>
            </a:r>
            <a:endParaRPr lang="en-US" dirty="0"/>
          </a:p>
          <a:p>
            <a:endParaRPr lang="en-US" sz="2000" dirty="0"/>
          </a:p>
          <a:p>
            <a:r>
              <a:rPr lang="en-US" dirty="0"/>
              <a:t>Cum </a:t>
            </a:r>
            <a:r>
              <a:rPr lang="en-US" dirty="0" err="1"/>
              <a:t>Freq</a:t>
            </a:r>
            <a:r>
              <a:rPr lang="en-US" dirty="0"/>
              <a:t> 			Histogram:</a:t>
            </a:r>
          </a:p>
          <a:p>
            <a:r>
              <a:rPr lang="en-US" dirty="0"/>
              <a:t>distribution:</a:t>
            </a:r>
          </a:p>
          <a:p>
            <a:r>
              <a:rPr lang="en-US" dirty="0"/>
              <a:t>A: 3</a:t>
            </a:r>
          </a:p>
          <a:p>
            <a:r>
              <a:rPr lang="en-US" dirty="0"/>
              <a:t>A or B: 3+4=7</a:t>
            </a:r>
          </a:p>
          <a:p>
            <a:r>
              <a:rPr lang="en-US" dirty="0"/>
              <a:t>A,B or C: 8</a:t>
            </a:r>
          </a:p>
          <a:p>
            <a:endParaRPr lang="en-US" dirty="0"/>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5686"/>
            <a:ext cx="4630271" cy="296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BB0C91BD-2DE9-460A-B62D-C17738E6D88E}"/>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29645214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Frequencies</a:t>
            </a:r>
          </a:p>
        </p:txBody>
      </p:sp>
      <p:sp>
        <p:nvSpPr>
          <p:cNvPr id="3" name="Content Placeholder 2"/>
          <p:cNvSpPr>
            <a:spLocks noGrp="1"/>
          </p:cNvSpPr>
          <p:nvPr>
            <p:ph idx="1"/>
          </p:nvPr>
        </p:nvSpPr>
        <p:spPr/>
        <p:txBody>
          <a:bodyPr/>
          <a:lstStyle/>
          <a:p>
            <a:r>
              <a:rPr lang="en-US" dirty="0"/>
              <a:t>Note that the last category in a cumulative frequency ALWAYS has the value n</a:t>
            </a:r>
          </a:p>
        </p:txBody>
      </p:sp>
    </p:spTree>
    <p:extLst>
      <p:ext uri="{BB962C8B-B14F-4D97-AF65-F5344CB8AC3E}">
        <p14:creationId xmlns:p14="http://schemas.microsoft.com/office/powerpoint/2010/main" val="25818130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Frequencies</a:t>
            </a:r>
          </a:p>
        </p:txBody>
      </p:sp>
      <p:sp>
        <p:nvSpPr>
          <p:cNvPr id="3" name="Content Placeholder 2"/>
          <p:cNvSpPr>
            <a:spLocks noGrp="1"/>
          </p:cNvSpPr>
          <p:nvPr>
            <p:ph idx="1"/>
          </p:nvPr>
        </p:nvSpPr>
        <p:spPr/>
        <p:txBody>
          <a:bodyPr/>
          <a:lstStyle/>
          <a:p>
            <a:r>
              <a:rPr lang="en-US" dirty="0"/>
              <a:t>Note also a cumulative frequency cannot get smaller as you move up the categories</a:t>
            </a:r>
          </a:p>
          <a:p>
            <a:endParaRPr lang="en-US" dirty="0"/>
          </a:p>
          <a:p>
            <a:endParaRPr lang="en-US" dirty="0"/>
          </a:p>
        </p:txBody>
      </p:sp>
    </p:spTree>
    <p:extLst>
      <p:ext uri="{BB962C8B-B14F-4D97-AF65-F5344CB8AC3E}">
        <p14:creationId xmlns:p14="http://schemas.microsoft.com/office/powerpoint/2010/main" val="21307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Graphs</a:t>
            </a:r>
          </a:p>
        </p:txBody>
      </p:sp>
      <p:sp>
        <p:nvSpPr>
          <p:cNvPr id="17411" name="Content Placeholder 2"/>
          <p:cNvSpPr>
            <a:spLocks noGrp="1"/>
          </p:cNvSpPr>
          <p:nvPr>
            <p:ph idx="1"/>
          </p:nvPr>
        </p:nvSpPr>
        <p:spPr>
          <a:xfrm>
            <a:off x="457200" y="1219200"/>
            <a:ext cx="8686800" cy="5638800"/>
          </a:xfrm>
        </p:spPr>
        <p:txBody>
          <a:bodyPr/>
          <a:lstStyle/>
          <a:p>
            <a:pPr eaLnBrk="1" hangingPunct="1"/>
            <a:r>
              <a:rPr lang="en-US" altLang="en-US"/>
              <a:t>Graphs are pictures of something mathematical</a:t>
            </a:r>
          </a:p>
          <a:p>
            <a:pPr eaLnBrk="1" hangingPunct="1"/>
            <a:endParaRPr lang="en-US" altLang="en-US" sz="1100"/>
          </a:p>
          <a:p>
            <a:pPr eaLnBrk="1" hangingPunct="1"/>
            <a:r>
              <a:rPr lang="en-US" altLang="en-US"/>
              <a:t> - counts</a:t>
            </a:r>
          </a:p>
          <a:p>
            <a:pPr eaLnBrk="1" hangingPunct="1"/>
            <a:r>
              <a:rPr lang="en-US" altLang="en-US"/>
              <a:t> - measurements</a:t>
            </a:r>
          </a:p>
          <a:p>
            <a:pPr eaLnBrk="1" hangingPunct="1"/>
            <a:r>
              <a:rPr lang="en-US" altLang="en-US">
                <a:cs typeface="Times New Roman" pitchFamily="18" charset="0"/>
              </a:rPr>
              <a:t> - a mathematical relationship</a:t>
            </a:r>
            <a:endParaRPr lang="en-US" altLang="en-US"/>
          </a:p>
        </p:txBody>
      </p:sp>
    </p:spTree>
    <p:extLst>
      <p:ext uri="{BB962C8B-B14F-4D97-AF65-F5344CB8AC3E}">
        <p14:creationId xmlns:p14="http://schemas.microsoft.com/office/powerpoint/2010/main" val="3217393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dirty="0"/>
              <a:t>Cumulative Frequencies</a:t>
            </a:r>
          </a:p>
        </p:txBody>
      </p:sp>
      <p:sp>
        <p:nvSpPr>
          <p:cNvPr id="5" name="Content Placeholder 2"/>
          <p:cNvSpPr>
            <a:spLocks noGrp="1"/>
          </p:cNvSpPr>
          <p:nvPr>
            <p:ph idx="1"/>
          </p:nvPr>
        </p:nvSpPr>
        <p:spPr>
          <a:xfrm>
            <a:off x="457200" y="1219200"/>
            <a:ext cx="8229600" cy="5638800"/>
          </a:xfrm>
        </p:spPr>
        <p:txBody>
          <a:bodyPr/>
          <a:lstStyle/>
          <a:p>
            <a:r>
              <a:rPr lang="en-US" dirty="0"/>
              <a:t>Note also a cumulative frequency cannot get smaller as you move up the categories</a:t>
            </a:r>
          </a:p>
          <a:p>
            <a:endParaRPr lang="en-US" dirty="0"/>
          </a:p>
          <a:p>
            <a:r>
              <a:rPr lang="en-US" dirty="0"/>
              <a:t>It can stay the same (if the category count is 0)</a:t>
            </a:r>
          </a:p>
          <a:p>
            <a:endParaRPr lang="en-US" dirty="0"/>
          </a:p>
          <a:p>
            <a:endParaRPr lang="en-US" dirty="0"/>
          </a:p>
        </p:txBody>
      </p:sp>
    </p:spTree>
    <p:extLst>
      <p:ext uri="{BB962C8B-B14F-4D97-AF65-F5344CB8AC3E}">
        <p14:creationId xmlns:p14="http://schemas.microsoft.com/office/powerpoint/2010/main" val="4135659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Frequencies</a:t>
            </a:r>
          </a:p>
        </p:txBody>
      </p:sp>
      <p:sp>
        <p:nvSpPr>
          <p:cNvPr id="3" name="Content Placeholder 2"/>
          <p:cNvSpPr>
            <a:spLocks noGrp="1"/>
          </p:cNvSpPr>
          <p:nvPr>
            <p:ph idx="1"/>
          </p:nvPr>
        </p:nvSpPr>
        <p:spPr/>
        <p:txBody>
          <a:bodyPr/>
          <a:lstStyle/>
          <a:p>
            <a:r>
              <a:rPr lang="en-US" dirty="0"/>
              <a:t>An ogive typically forms an “s” shape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705100"/>
            <a:ext cx="76962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08802"/>
            <a:ext cx="9144000" cy="553998"/>
          </a:xfrm>
          <a:prstGeom prst="rect">
            <a:avLst/>
          </a:prstGeom>
        </p:spPr>
        <p:txBody>
          <a:bodyPr wrap="square">
            <a:spAutoFit/>
          </a:bodyPr>
          <a:lstStyle/>
          <a:p>
            <a:r>
              <a:rPr lang="en-US" sz="1500" dirty="0">
                <a:solidFill>
                  <a:srgbClr val="00B0F0"/>
                </a:solidFill>
              </a:rPr>
              <a:t>http://everythingmaths.co.za/maths/grade-11/11-statistics/tikzpictures/4d8229e8dd2b71fe85520a97acdab63a.png</a:t>
            </a:r>
          </a:p>
        </p:txBody>
      </p:sp>
    </p:spTree>
    <p:extLst>
      <p:ext uri="{BB962C8B-B14F-4D97-AF65-F5344CB8AC3E}">
        <p14:creationId xmlns:p14="http://schemas.microsoft.com/office/powerpoint/2010/main" val="20411174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38200"/>
            <a:ext cx="8229600" cy="4648200"/>
          </a:xfrm>
        </p:spPr>
        <p:txBody>
          <a:bodyPr/>
          <a:lstStyle/>
          <a:p>
            <a:r>
              <a:rPr lang="en-US" dirty="0"/>
              <a:t>Create cumulative frequency data for the Internet Usage data</a:t>
            </a:r>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2d</a:t>
            </a:r>
            <a:endParaRPr lang="en-US" altLang="en-US" sz="2400" i="1" dirty="0">
              <a:solidFill>
                <a:schemeClr val="folHlink"/>
              </a:solidFill>
            </a:endParaRPr>
          </a:p>
        </p:txBody>
      </p:sp>
    </p:spTree>
    <p:extLst>
      <p:ext uri="{BB962C8B-B14F-4D97-AF65-F5344CB8AC3E}">
        <p14:creationId xmlns:p14="http://schemas.microsoft.com/office/powerpoint/2010/main" val="27283919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69C4C527-F7D3-4EA3-B7ED-8817C351118C}"/>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4951923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2"/>
          <p:cNvSpPr>
            <a:spLocks noGrp="1"/>
          </p:cNvSpPr>
          <p:nvPr>
            <p:ph idx="1"/>
          </p:nvPr>
        </p:nvSpPr>
        <p:spPr/>
        <p:txBody>
          <a:bodyPr/>
          <a:lstStyle/>
          <a:p>
            <a:r>
              <a:rPr lang="en-US" altLang="en-US" dirty="0"/>
              <a:t>Numerical categories are called “</a:t>
            </a:r>
            <a:r>
              <a:rPr lang="en-US" altLang="en-US" dirty="0">
                <a:solidFill>
                  <a:srgbClr val="FFC000"/>
                </a:solidFill>
              </a:rPr>
              <a:t>classes</a:t>
            </a:r>
            <a:r>
              <a:rPr lang="en-US" altLang="en-US" dirty="0"/>
              <a:t>”</a:t>
            </a:r>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4876102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Content Placeholder 2"/>
          <p:cNvSpPr>
            <a:spLocks noGrp="1"/>
          </p:cNvSpPr>
          <p:nvPr>
            <p:ph idx="1"/>
          </p:nvPr>
        </p:nvSpPr>
        <p:spPr/>
        <p:txBody>
          <a:bodyPr/>
          <a:lstStyle/>
          <a:p>
            <a:r>
              <a:rPr lang="en-US" altLang="en-US" dirty="0"/>
              <a:t>For numerical categories, the maximum and minimum values in each category are called the “</a:t>
            </a:r>
            <a:r>
              <a:rPr lang="en-US" altLang="en-US" dirty="0">
                <a:solidFill>
                  <a:srgbClr val="FFC000"/>
                </a:solidFill>
              </a:rPr>
              <a:t>class limits</a:t>
            </a:r>
            <a:r>
              <a:rPr lang="en-US" altLang="en-US" dirty="0"/>
              <a:t>”</a:t>
            </a:r>
          </a:p>
          <a:p>
            <a:endParaRPr lang="en-US" alt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8102756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 are the class limits for the second class in the Internet Usage data?</a:t>
            </a:r>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2e</a:t>
            </a:r>
            <a:endParaRPr lang="en-US" altLang="en-US" sz="2400" i="1" dirty="0">
              <a:solidFill>
                <a:schemeClr val="folHlink"/>
              </a:solidFill>
            </a:endParaRPr>
          </a:p>
        </p:txBody>
      </p:sp>
    </p:spTree>
    <p:extLst>
      <p:ext uri="{BB962C8B-B14F-4D97-AF65-F5344CB8AC3E}">
        <p14:creationId xmlns:p14="http://schemas.microsoft.com/office/powerpoint/2010/main" val="13930232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600" dirty="0"/>
              <a:t>Measurement Frequencies</a:t>
            </a:r>
            <a:endParaRPr lang="en-US" sz="5600" dirty="0"/>
          </a:p>
        </p:txBody>
      </p:sp>
      <p:sp>
        <p:nvSpPr>
          <p:cNvPr id="3" name="Content Placeholder 2"/>
          <p:cNvSpPr>
            <a:spLocks noGrp="1"/>
          </p:cNvSpPr>
          <p:nvPr>
            <p:ph idx="1"/>
          </p:nvPr>
        </p:nvSpPr>
        <p:spPr/>
        <p:txBody>
          <a:bodyPr/>
          <a:lstStyle/>
          <a:p>
            <a:r>
              <a:rPr lang="en-US" altLang="en-US" dirty="0"/>
              <a:t>For numerical categories, the range of values included in each category is called the “</a:t>
            </a:r>
            <a:r>
              <a:rPr lang="en-US" altLang="en-US" dirty="0">
                <a:solidFill>
                  <a:srgbClr val="FFC000"/>
                </a:solidFill>
              </a:rPr>
              <a:t>width</a:t>
            </a:r>
            <a:r>
              <a:rPr lang="en-US" altLang="en-US" dirty="0"/>
              <a:t>”</a:t>
            </a:r>
          </a:p>
          <a:p>
            <a:endParaRPr lang="en-US" dirty="0"/>
          </a:p>
        </p:txBody>
      </p:sp>
    </p:spTree>
    <p:extLst>
      <p:ext uri="{BB962C8B-B14F-4D97-AF65-F5344CB8AC3E}">
        <p14:creationId xmlns:p14="http://schemas.microsoft.com/office/powerpoint/2010/main" val="9415225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 is the category width for the Internet Usage data?</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2f</a:t>
            </a:r>
            <a:endParaRPr lang="en-US" altLang="en-US" sz="2400" i="1" dirty="0">
              <a:solidFill>
                <a:schemeClr val="folHlink"/>
              </a:solidFill>
            </a:endParaRPr>
          </a:p>
        </p:txBody>
      </p:sp>
    </p:spTree>
    <p:extLst>
      <p:ext uri="{BB962C8B-B14F-4D97-AF65-F5344CB8AC3E}">
        <p14:creationId xmlns:p14="http://schemas.microsoft.com/office/powerpoint/2010/main" val="2129708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600" dirty="0"/>
              <a:t>Measurement Frequencies</a:t>
            </a:r>
            <a:endParaRPr lang="en-US" sz="5600" dirty="0"/>
          </a:p>
        </p:txBody>
      </p:sp>
      <p:sp>
        <p:nvSpPr>
          <p:cNvPr id="3" name="Content Placeholder 2"/>
          <p:cNvSpPr>
            <a:spLocks noGrp="1"/>
          </p:cNvSpPr>
          <p:nvPr>
            <p:ph idx="1"/>
          </p:nvPr>
        </p:nvSpPr>
        <p:spPr/>
        <p:txBody>
          <a:bodyPr/>
          <a:lstStyle/>
          <a:p>
            <a:r>
              <a:rPr lang="en-US" altLang="en-US" dirty="0"/>
              <a:t>The middle of each numerical category is called the “</a:t>
            </a:r>
            <a:r>
              <a:rPr lang="en-US" altLang="en-US" dirty="0">
                <a:solidFill>
                  <a:srgbClr val="FFC000"/>
                </a:solidFill>
              </a:rPr>
              <a:t>midpoint</a:t>
            </a:r>
            <a:r>
              <a:rPr lang="en-US" altLang="en-US" dirty="0"/>
              <a:t>”</a:t>
            </a:r>
          </a:p>
          <a:p>
            <a:endParaRPr lang="en-US" altLang="en-US" dirty="0"/>
          </a:p>
          <a:p>
            <a:r>
              <a:rPr lang="en-US" altLang="en-US" dirty="0"/>
              <a:t>Add the maximum and minimum (class limits) and divide by 2</a:t>
            </a:r>
          </a:p>
        </p:txBody>
      </p:sp>
    </p:spTree>
    <p:extLst>
      <p:ext uri="{BB962C8B-B14F-4D97-AF65-F5344CB8AC3E}">
        <p14:creationId xmlns:p14="http://schemas.microsoft.com/office/powerpoint/2010/main" val="124498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Graphs</a:t>
            </a:r>
          </a:p>
        </p:txBody>
      </p:sp>
      <p:sp>
        <p:nvSpPr>
          <p:cNvPr id="18435" name="Content Placeholder 2"/>
          <p:cNvSpPr>
            <a:spLocks noGrp="1"/>
          </p:cNvSpPr>
          <p:nvPr>
            <p:ph idx="1"/>
          </p:nvPr>
        </p:nvSpPr>
        <p:spPr/>
        <p:txBody>
          <a:bodyPr/>
          <a:lstStyle/>
          <a:p>
            <a:pPr algn="ctr"/>
            <a:r>
              <a:rPr lang="en-US" altLang="en-US"/>
              <a:t>Graphs=Charts=Plots=Diagrams</a:t>
            </a:r>
          </a:p>
        </p:txBody>
      </p:sp>
    </p:spTree>
    <p:extLst>
      <p:ext uri="{BB962C8B-B14F-4D97-AF65-F5344CB8AC3E}">
        <p14:creationId xmlns:p14="http://schemas.microsoft.com/office/powerpoint/2010/main" val="1520930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 is the midpoint for the first class in the Internet Usage data?</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2g</a:t>
            </a:r>
            <a:endParaRPr lang="en-US" altLang="en-US" sz="2400" i="1" dirty="0">
              <a:solidFill>
                <a:schemeClr val="folHlink"/>
              </a:solidFill>
            </a:endParaRPr>
          </a:p>
        </p:txBody>
      </p:sp>
    </p:spTree>
    <p:extLst>
      <p:ext uri="{BB962C8B-B14F-4D97-AF65-F5344CB8AC3E}">
        <p14:creationId xmlns:p14="http://schemas.microsoft.com/office/powerpoint/2010/main" val="33570280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48627-D7A6-4F39-84C1-85122197B96F}"/>
              </a:ext>
            </a:extLst>
          </p:cNvPr>
          <p:cNvSpPr>
            <a:spLocks noGrp="1"/>
          </p:cNvSpPr>
          <p:nvPr>
            <p:ph idx="1"/>
          </p:nvPr>
        </p:nvSpPr>
        <p:spPr>
          <a:xfrm>
            <a:off x="457200" y="838200"/>
            <a:ext cx="8229600" cy="5638800"/>
          </a:xfrm>
        </p:spPr>
        <p:txBody>
          <a:bodyPr/>
          <a:lstStyle/>
          <a:p>
            <a:r>
              <a:rPr lang="en-US" dirty="0"/>
              <a:t>Create a column graph for the Internet Usage data</a:t>
            </a:r>
          </a:p>
        </p:txBody>
      </p:sp>
      <p:sp>
        <p:nvSpPr>
          <p:cNvPr id="4" name="Rectangle 3">
            <a:extLst>
              <a:ext uri="{FF2B5EF4-FFF2-40B4-BE49-F238E27FC236}">
                <a16:creationId xmlns:a16="http://schemas.microsoft.com/office/drawing/2014/main" id="{ED1BC967-E455-48E9-B77B-BCC98366F3A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2h</a:t>
            </a:r>
            <a:endParaRPr lang="en-US" altLang="en-US" sz="2400" i="1" dirty="0">
              <a:solidFill>
                <a:schemeClr val="folHlink"/>
              </a:solidFill>
            </a:endParaRPr>
          </a:p>
        </p:txBody>
      </p:sp>
    </p:spTree>
    <p:extLst>
      <p:ext uri="{BB962C8B-B14F-4D97-AF65-F5344CB8AC3E}">
        <p14:creationId xmlns:p14="http://schemas.microsoft.com/office/powerpoint/2010/main" val="11634514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48627-D7A6-4F39-84C1-85122197B96F}"/>
              </a:ext>
            </a:extLst>
          </p:cNvPr>
          <p:cNvSpPr>
            <a:spLocks noGrp="1"/>
          </p:cNvSpPr>
          <p:nvPr>
            <p:ph idx="1"/>
          </p:nvPr>
        </p:nvSpPr>
        <p:spPr>
          <a:xfrm>
            <a:off x="457200" y="838200"/>
            <a:ext cx="8229600" cy="5638800"/>
          </a:xfrm>
        </p:spPr>
        <p:txBody>
          <a:bodyPr/>
          <a:lstStyle/>
          <a:p>
            <a:r>
              <a:rPr lang="en-US" dirty="0"/>
              <a:t>Create a pie chart for the Internet Usage data</a:t>
            </a:r>
          </a:p>
        </p:txBody>
      </p:sp>
      <p:sp>
        <p:nvSpPr>
          <p:cNvPr id="4" name="Rectangle 3">
            <a:extLst>
              <a:ext uri="{FF2B5EF4-FFF2-40B4-BE49-F238E27FC236}">
                <a16:creationId xmlns:a16="http://schemas.microsoft.com/office/drawing/2014/main" id="{ED1BC967-E455-48E9-B77B-BCC98366F3A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2i</a:t>
            </a:r>
            <a:endParaRPr lang="en-US" altLang="en-US" sz="2400" i="1" dirty="0">
              <a:solidFill>
                <a:schemeClr val="folHlink"/>
              </a:solidFill>
            </a:endParaRPr>
          </a:p>
        </p:txBody>
      </p:sp>
    </p:spTree>
    <p:extLst>
      <p:ext uri="{BB962C8B-B14F-4D97-AF65-F5344CB8AC3E}">
        <p14:creationId xmlns:p14="http://schemas.microsoft.com/office/powerpoint/2010/main" val="8722348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69C4C527-F7D3-4EA3-B7ED-8817C351118C}"/>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27900821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altLang="en-US" dirty="0" err="1"/>
              <a:t>Fractiles</a:t>
            </a:r>
            <a:endParaRPr lang="en-US" altLang="en-US" dirty="0"/>
          </a:p>
        </p:txBody>
      </p:sp>
      <p:sp>
        <p:nvSpPr>
          <p:cNvPr id="15364" name="Content Placeholder 2"/>
          <p:cNvSpPr>
            <a:spLocks noGrp="1"/>
          </p:cNvSpPr>
          <p:nvPr>
            <p:ph idx="1"/>
          </p:nvPr>
        </p:nvSpPr>
        <p:spPr/>
        <p:txBody>
          <a:bodyPr/>
          <a:lstStyle/>
          <a:p>
            <a:r>
              <a:rPr lang="en-US" dirty="0"/>
              <a:t>Another way of describing frequency data</a:t>
            </a:r>
          </a:p>
          <a:p>
            <a:endParaRPr lang="en-US" sz="2000" dirty="0"/>
          </a:p>
          <a:p>
            <a:r>
              <a:rPr lang="en-US" dirty="0"/>
              <a:t>A measure of position</a:t>
            </a:r>
          </a:p>
          <a:p>
            <a:endParaRPr lang="en-US" sz="2000" dirty="0"/>
          </a:p>
          <a:p>
            <a:r>
              <a:rPr lang="en-US" dirty="0"/>
              <a:t>Based on the </a:t>
            </a:r>
            <a:r>
              <a:rPr lang="en-US" dirty="0" err="1"/>
              <a:t>ogive</a:t>
            </a:r>
            <a:r>
              <a:rPr lang="en-US" dirty="0"/>
              <a:t> (cumulative frequency) or ordered data</a:t>
            </a:r>
            <a:endParaRPr lang="en-US" altLang="en-US" dirty="0"/>
          </a:p>
        </p:txBody>
      </p:sp>
    </p:spTree>
    <p:extLst>
      <p:ext uri="{BB962C8B-B14F-4D97-AF65-F5344CB8AC3E}">
        <p14:creationId xmlns:p14="http://schemas.microsoft.com/office/powerpoint/2010/main" val="19621371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err="1"/>
              <a:t>Fractiles</a:t>
            </a:r>
            <a:endParaRPr lang="en-US" altLang="en-US" dirty="0"/>
          </a:p>
        </p:txBody>
      </p:sp>
      <p:sp>
        <p:nvSpPr>
          <p:cNvPr id="16387" name="Content Placeholder 2"/>
          <p:cNvSpPr>
            <a:spLocks noGrp="1"/>
          </p:cNvSpPr>
          <p:nvPr>
            <p:ph idx="1"/>
          </p:nvPr>
        </p:nvSpPr>
        <p:spPr/>
        <p:txBody>
          <a:bodyPr/>
          <a:lstStyle/>
          <a:p>
            <a:r>
              <a:rPr lang="en-US" dirty="0"/>
              <a:t>How to do it:</a:t>
            </a:r>
          </a:p>
          <a:p>
            <a:r>
              <a:rPr lang="en-US" dirty="0"/>
              <a:t>	find n</a:t>
            </a:r>
          </a:p>
          <a:p>
            <a:endParaRPr lang="en-US" sz="1000" dirty="0"/>
          </a:p>
          <a:p>
            <a:r>
              <a:rPr lang="en-US" dirty="0"/>
              <a:t>	order the data</a:t>
            </a:r>
          </a:p>
          <a:p>
            <a:endParaRPr lang="en-US" sz="2000" dirty="0"/>
          </a:p>
          <a:p>
            <a:r>
              <a:rPr lang="en-US" dirty="0"/>
              <a:t>	divide the data into the # of pieces you want, each with an equal # of members</a:t>
            </a:r>
          </a:p>
          <a:p>
            <a:endParaRPr lang="en-US" altLang="en-US" dirty="0"/>
          </a:p>
        </p:txBody>
      </p:sp>
    </p:spTree>
    <p:extLst>
      <p:ext uri="{BB962C8B-B14F-4D97-AF65-F5344CB8AC3E}">
        <p14:creationId xmlns:p14="http://schemas.microsoft.com/office/powerpoint/2010/main" val="22333684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err="1"/>
              <a:t>Fractiles</a:t>
            </a:r>
            <a:endParaRPr lang="en-US" altLang="en-US" dirty="0"/>
          </a:p>
        </p:txBody>
      </p:sp>
      <p:sp>
        <p:nvSpPr>
          <p:cNvPr id="17411" name="Content Placeholder 2"/>
          <p:cNvSpPr>
            <a:spLocks noGrp="1"/>
          </p:cNvSpPr>
          <p:nvPr>
            <p:ph idx="1"/>
          </p:nvPr>
        </p:nvSpPr>
        <p:spPr>
          <a:xfrm>
            <a:off x="457200" y="1219200"/>
            <a:ext cx="8305800" cy="5638800"/>
          </a:xfrm>
        </p:spPr>
        <p:txBody>
          <a:bodyPr/>
          <a:lstStyle/>
          <a:p>
            <a:pPr eaLnBrk="1" hangingPunct="1"/>
            <a:r>
              <a:rPr lang="en-US" dirty="0">
                <a:solidFill>
                  <a:srgbClr val="FFC000"/>
                </a:solidFill>
              </a:rPr>
              <a:t>quartile</a:t>
            </a:r>
            <a:r>
              <a:rPr lang="en-US" dirty="0"/>
              <a:t> - four pieces</a:t>
            </a:r>
          </a:p>
          <a:p>
            <a:pPr eaLnBrk="1" hangingPunct="1"/>
            <a:endParaRPr lang="en-US" altLang="en-US" dirty="0"/>
          </a:p>
          <a:p>
            <a:pPr eaLnBrk="1" hangingPunct="1"/>
            <a:r>
              <a:rPr lang="en-US" dirty="0">
                <a:solidFill>
                  <a:srgbClr val="FFC000"/>
                </a:solidFill>
              </a:rPr>
              <a:t>percentile</a:t>
            </a:r>
            <a:r>
              <a:rPr lang="en-US" dirty="0"/>
              <a:t> - 100 pieces</a:t>
            </a:r>
            <a:endParaRPr lang="en-US" altLang="en-US" dirty="0"/>
          </a:p>
        </p:txBody>
      </p:sp>
    </p:spTree>
    <p:extLst>
      <p:ext uri="{BB962C8B-B14F-4D97-AF65-F5344CB8AC3E}">
        <p14:creationId xmlns:p14="http://schemas.microsoft.com/office/powerpoint/2010/main" val="22566164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6CF5AF-7077-49B1-9292-2D477692C47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3a</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886F39F5-FE96-4D63-911B-031D8EDFF796}"/>
              </a:ext>
            </a:extLst>
          </p:cNvPr>
          <p:cNvSpPr>
            <a:spLocks noGrp="1"/>
          </p:cNvSpPr>
          <p:nvPr>
            <p:ph idx="1"/>
          </p:nvPr>
        </p:nvSpPr>
        <p:spPr>
          <a:xfrm>
            <a:off x="457200" y="838200"/>
            <a:ext cx="8229600" cy="5638800"/>
          </a:xfrm>
        </p:spPr>
        <p:txBody>
          <a:bodyPr/>
          <a:lstStyle/>
          <a:p>
            <a:r>
              <a:rPr lang="en-US" dirty="0"/>
              <a:t>Step 1: Find n</a:t>
            </a:r>
            <a:endParaRPr lang="en-US" altLang="en-US" dirty="0"/>
          </a:p>
          <a:p>
            <a:endParaRPr lang="en-US" dirty="0"/>
          </a:p>
        </p:txBody>
      </p:sp>
    </p:spTree>
    <p:extLst>
      <p:ext uri="{BB962C8B-B14F-4D97-AF65-F5344CB8AC3E}">
        <p14:creationId xmlns:p14="http://schemas.microsoft.com/office/powerpoint/2010/main" val="35873445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5A0900-5AC5-4E26-A8AE-A3CDF921D866}"/>
              </a:ext>
            </a:extLst>
          </p:cNvPr>
          <p:cNvSpPr>
            <a:spLocks noGrp="1"/>
          </p:cNvSpPr>
          <p:nvPr>
            <p:ph idx="1"/>
          </p:nvPr>
        </p:nvSpPr>
        <p:spPr>
          <a:xfrm>
            <a:off x="457200" y="838200"/>
            <a:ext cx="8229600" cy="5638800"/>
          </a:xfrm>
        </p:spPr>
        <p:txBody>
          <a:bodyPr/>
          <a:lstStyle/>
          <a:p>
            <a:pPr eaLnBrk="1" hangingPunct="1"/>
            <a:r>
              <a:rPr lang="en-US" dirty="0"/>
              <a:t>n = </a:t>
            </a:r>
            <a:r>
              <a:rPr lang="en-US" dirty="0">
                <a:solidFill>
                  <a:srgbClr val="FFFF00"/>
                </a:solidFill>
              </a:rPr>
              <a:t>52</a:t>
            </a:r>
          </a:p>
          <a:p>
            <a:pPr eaLnBrk="1" hangingPunct="1"/>
            <a:endParaRPr lang="en-US" altLang="en-US" dirty="0"/>
          </a:p>
          <a:p>
            <a:pPr eaLnBrk="1" hangingPunct="1"/>
            <a:r>
              <a:rPr lang="en-US" altLang="en-US" dirty="0"/>
              <a:t>What’s next?</a:t>
            </a:r>
          </a:p>
          <a:p>
            <a:endParaRPr lang="en-US" dirty="0"/>
          </a:p>
        </p:txBody>
      </p:sp>
      <p:sp>
        <p:nvSpPr>
          <p:cNvPr id="8" name="Rectangle 7">
            <a:extLst>
              <a:ext uri="{FF2B5EF4-FFF2-40B4-BE49-F238E27FC236}">
                <a16:creationId xmlns:a16="http://schemas.microsoft.com/office/drawing/2014/main" id="{1314E06F-29C4-419E-8524-BEC73F21DA3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3a</a:t>
            </a:r>
            <a:endParaRPr lang="en-US" altLang="en-US" sz="2400" i="1" dirty="0">
              <a:solidFill>
                <a:schemeClr val="folHlink"/>
              </a:solidFill>
            </a:endParaRPr>
          </a:p>
        </p:txBody>
      </p:sp>
    </p:spTree>
    <p:extLst>
      <p:ext uri="{BB962C8B-B14F-4D97-AF65-F5344CB8AC3E}">
        <p14:creationId xmlns:p14="http://schemas.microsoft.com/office/powerpoint/2010/main" val="41049854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2A7F32-7497-4A17-91FE-AF9652D983D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FRACTILES</a:t>
            </a:r>
          </a:p>
          <a:p>
            <a:pPr algn="ctr" eaLnBrk="1" hangingPunct="1">
              <a:spcBef>
                <a:spcPct val="0"/>
              </a:spcBef>
              <a:buFontTx/>
              <a:buNone/>
            </a:pPr>
            <a:r>
              <a:rPr lang="en-US" altLang="en-US" sz="2400" dirty="0">
                <a:solidFill>
                  <a:schemeClr val="bg1"/>
                </a:solidFill>
              </a:rPr>
              <a:t>IN-CLASS PROBLEM 3b</a:t>
            </a:r>
            <a:endParaRPr lang="en-US" altLang="en-US" sz="2400" i="1" dirty="0">
              <a:solidFill>
                <a:schemeClr val="folHlink"/>
              </a:solidFill>
            </a:endParaRPr>
          </a:p>
        </p:txBody>
      </p:sp>
      <p:sp>
        <p:nvSpPr>
          <p:cNvPr id="2" name="Content Placeholder 1">
            <a:extLst>
              <a:ext uri="{FF2B5EF4-FFF2-40B4-BE49-F238E27FC236}">
                <a16:creationId xmlns:a16="http://schemas.microsoft.com/office/drawing/2014/main" id="{5ADC00ED-4A03-4F75-A64E-3F5FAA70F00D}"/>
              </a:ext>
            </a:extLst>
          </p:cNvPr>
          <p:cNvSpPr>
            <a:spLocks noGrp="1"/>
          </p:cNvSpPr>
          <p:nvPr>
            <p:ph idx="1"/>
          </p:nvPr>
        </p:nvSpPr>
        <p:spPr>
          <a:xfrm>
            <a:off x="457200" y="838200"/>
            <a:ext cx="8229600" cy="5638800"/>
          </a:xfrm>
        </p:spPr>
        <p:txBody>
          <a:bodyPr/>
          <a:lstStyle/>
          <a:p>
            <a:pPr eaLnBrk="1" hangingPunct="1"/>
            <a:r>
              <a:rPr lang="en-US" dirty="0"/>
              <a:t>Order the data!</a:t>
            </a:r>
          </a:p>
          <a:p>
            <a:pPr eaLnBrk="1" hangingPunct="1"/>
            <a:endParaRPr lang="en-US" sz="4400" dirty="0"/>
          </a:p>
          <a:p>
            <a:pPr eaLnBrk="1" hangingPunct="1"/>
            <a:r>
              <a:rPr lang="en-US" altLang="en-US" dirty="0"/>
              <a:t>What if you split it into equal halves?</a:t>
            </a:r>
          </a:p>
          <a:p>
            <a:pPr eaLnBrk="1" hangingPunct="1"/>
            <a:endParaRPr lang="en-US" altLang="en-US" dirty="0"/>
          </a:p>
          <a:p>
            <a:pPr eaLnBrk="1" hangingPunct="1"/>
            <a:r>
              <a:rPr lang="en-US" altLang="en-US" dirty="0"/>
              <a:t>How many observations would be in each half? </a:t>
            </a:r>
          </a:p>
          <a:p>
            <a:endParaRPr lang="en-US" dirty="0"/>
          </a:p>
        </p:txBody>
      </p:sp>
    </p:spTree>
    <p:extLst>
      <p:ext uri="{BB962C8B-B14F-4D97-AF65-F5344CB8AC3E}">
        <p14:creationId xmlns:p14="http://schemas.microsoft.com/office/powerpoint/2010/main" val="869389386"/>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5448</TotalTime>
  <Words>3321</Words>
  <Application>Microsoft Office PowerPoint</Application>
  <PresentationFormat>On-screen Show (4:3)</PresentationFormat>
  <Paragraphs>981</Paragraphs>
  <Slides>132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132</vt:i4>
      </vt:variant>
    </vt:vector>
  </HeadingPairs>
  <TitlesOfParts>
    <vt:vector size="139" baseType="lpstr">
      <vt:lpstr>Arial</vt:lpstr>
      <vt:lpstr>Calibri</vt:lpstr>
      <vt:lpstr>Comic Sans MS</vt:lpstr>
      <vt:lpstr>Garamond</vt:lpstr>
      <vt:lpstr>Times New Roman</vt:lpstr>
      <vt:lpstr>Wingdings</vt:lpstr>
      <vt:lpstr>Office Theme</vt:lpstr>
      <vt:lpstr>PowerPoint Presentation</vt:lpstr>
      <vt:lpstr>What’s Up?</vt:lpstr>
      <vt:lpstr>What’s Up?</vt:lpstr>
      <vt:lpstr>Review</vt:lpstr>
      <vt:lpstr>Graphs</vt:lpstr>
      <vt:lpstr>Graphs</vt:lpstr>
      <vt:lpstr>Graphs</vt:lpstr>
      <vt:lpstr>Graphs</vt:lpstr>
      <vt:lpstr>Graphs</vt:lpstr>
      <vt:lpstr>Excel Graphs</vt:lpstr>
      <vt:lpstr>Excel Graphs</vt:lpstr>
      <vt:lpstr>Excel Graphs</vt:lpstr>
      <vt:lpstr>Graphs</vt:lpstr>
      <vt:lpstr>Frequencies</vt:lpstr>
      <vt:lpstr>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Histograms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PowerPoint Presentation</vt:lpstr>
      <vt:lpstr>PowerPoint Presentation</vt:lpstr>
      <vt:lpstr>Measurement Frequencies</vt:lpstr>
      <vt:lpstr>Measurement Frequencies</vt:lpstr>
      <vt:lpstr>Measurement Frequencies</vt:lpstr>
      <vt:lpstr>Measurement Frequencies</vt:lpstr>
      <vt:lpstr>Measurement Frequencies</vt:lpstr>
      <vt:lpstr>Measurement Frequencies</vt:lpstr>
      <vt:lpstr>PowerPoint Presentation</vt:lpstr>
      <vt:lpstr>Measurement Frequencies</vt:lpstr>
      <vt:lpstr>Measurement Frequencies</vt:lpstr>
      <vt:lpstr>Measurement Frequencies</vt:lpstr>
      <vt:lpstr>Measurement Frequencies</vt:lpstr>
      <vt:lpstr>Measurement Frequencies</vt:lpstr>
      <vt:lpstr>PowerPoint Presentation</vt:lpstr>
      <vt:lpstr>Frequencies</vt:lpstr>
      <vt:lpstr>Frequencies</vt:lpstr>
      <vt:lpstr>Frequencies</vt:lpstr>
      <vt:lpstr>Frequencies</vt:lpstr>
      <vt:lpstr>Frequencies</vt:lpstr>
      <vt:lpstr>Frequencies</vt:lpstr>
      <vt:lpstr>Frequencies</vt:lpstr>
      <vt:lpstr>PowerPoint Presentation</vt:lpstr>
      <vt:lpstr>PowerPoint Presentation</vt:lpstr>
      <vt:lpstr>Cumulative Frequencies</vt:lpstr>
      <vt:lpstr>Cumulative Frequencies</vt:lpstr>
      <vt:lpstr>Cumulative Frequencies</vt:lpstr>
      <vt:lpstr>Cumulative Frequencies</vt:lpstr>
      <vt:lpstr>Cumulative Frequencies</vt:lpstr>
      <vt:lpstr>Cumulative Frequencies</vt:lpstr>
      <vt:lpstr>Cumulative Frequencies</vt:lpstr>
      <vt:lpstr>Cumulative Frequencies</vt:lpstr>
      <vt:lpstr>Cumulative Frequencies</vt:lpstr>
      <vt:lpstr>Cumulative Frequencies</vt:lpstr>
      <vt:lpstr>PowerPoint Presentation</vt:lpstr>
      <vt:lpstr>PowerPoint Presentation</vt:lpstr>
      <vt:lpstr>Measurement Frequencies</vt:lpstr>
      <vt:lpstr>Measurement Frequencies</vt:lpstr>
      <vt:lpstr>PowerPoint Presentation</vt:lpstr>
      <vt:lpstr>Measurement Frequencies</vt:lpstr>
      <vt:lpstr>PowerPoint Presentation</vt:lpstr>
      <vt:lpstr>Measurement Frequencies</vt:lpstr>
      <vt:lpstr>PowerPoint Presentation</vt:lpstr>
      <vt:lpstr>PowerPoint Presentation</vt:lpstr>
      <vt:lpstr>PowerPoint Presentation</vt:lpstr>
      <vt:lpstr>PowerPoint Presentation</vt:lpstr>
      <vt:lpstr>Fractiles</vt:lpstr>
      <vt:lpstr>Fractiles</vt:lpstr>
      <vt:lpstr>Fractiles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Fractiles</vt:lpstr>
      <vt:lpstr>PowerPoint Presentation</vt:lpstr>
      <vt:lpstr>Variability</vt:lpstr>
      <vt:lpstr>Variability</vt:lpstr>
      <vt:lpstr>Variability</vt:lpstr>
      <vt:lpstr>PowerPoint Presentation</vt:lpstr>
      <vt:lpstr>PowerPoint Presentation</vt:lpstr>
      <vt:lpstr>Descriptive Statistics in Excel</vt:lpstr>
      <vt:lpstr>PowerPoint Presentation</vt:lpstr>
      <vt:lpstr>PowerPoint Presentation</vt:lpstr>
      <vt:lpstr>Fractiles</vt:lpstr>
      <vt:lpstr>PowerPoint Presentation</vt:lpstr>
      <vt:lpstr>PowerPoint Presentation</vt:lpstr>
      <vt:lpstr>Fractiles</vt:lpstr>
      <vt:lpstr>PowerPoint Presentation</vt:lpstr>
      <vt:lpstr>Exploring Data</vt:lpstr>
      <vt:lpstr>Exploring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535</cp:revision>
  <dcterms:created xsi:type="dcterms:W3CDTF">2012-09-06T22:30:26Z</dcterms:created>
  <dcterms:modified xsi:type="dcterms:W3CDTF">2023-02-21T09:09:25Z</dcterms:modified>
</cp:coreProperties>
</file>