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8"/>
  </p:notesMasterIdLst>
  <p:handoutMasterIdLst>
    <p:handoutMasterId r:id="rId139"/>
  </p:handoutMasterIdLst>
  <p:sldIdLst>
    <p:sldId id="256" r:id="rId2"/>
    <p:sldId id="437" r:id="rId3"/>
    <p:sldId id="2932" r:id="rId4"/>
    <p:sldId id="1461" r:id="rId5"/>
    <p:sldId id="1463" r:id="rId6"/>
    <p:sldId id="1464" r:id="rId7"/>
    <p:sldId id="1465" r:id="rId8"/>
    <p:sldId id="1466" r:id="rId9"/>
    <p:sldId id="1467" r:id="rId10"/>
    <p:sldId id="1468" r:id="rId11"/>
    <p:sldId id="1469" r:id="rId12"/>
    <p:sldId id="1470" r:id="rId13"/>
    <p:sldId id="1471" r:id="rId14"/>
    <p:sldId id="1573" r:id="rId15"/>
    <p:sldId id="1462" r:id="rId16"/>
    <p:sldId id="1472" r:id="rId17"/>
    <p:sldId id="1473" r:id="rId18"/>
    <p:sldId id="1475" r:id="rId19"/>
    <p:sldId id="1476" r:id="rId20"/>
    <p:sldId id="1477" r:id="rId21"/>
    <p:sldId id="1478" r:id="rId22"/>
    <p:sldId id="1479" r:id="rId23"/>
    <p:sldId id="1480" r:id="rId24"/>
    <p:sldId id="1481" r:id="rId25"/>
    <p:sldId id="1482" r:id="rId26"/>
    <p:sldId id="1485" r:id="rId27"/>
    <p:sldId id="1486" r:id="rId28"/>
    <p:sldId id="1487" r:id="rId29"/>
    <p:sldId id="1488" r:id="rId30"/>
    <p:sldId id="1489" r:id="rId31"/>
    <p:sldId id="2914" r:id="rId32"/>
    <p:sldId id="1490" r:id="rId33"/>
    <p:sldId id="1506" r:id="rId34"/>
    <p:sldId id="1507" r:id="rId35"/>
    <p:sldId id="1508" r:id="rId36"/>
    <p:sldId id="1509" r:id="rId37"/>
    <p:sldId id="1510" r:id="rId38"/>
    <p:sldId id="1511" r:id="rId39"/>
    <p:sldId id="1512" r:id="rId40"/>
    <p:sldId id="2866" r:id="rId41"/>
    <p:sldId id="1513" r:id="rId42"/>
    <p:sldId id="1514" r:id="rId43"/>
    <p:sldId id="1515" r:id="rId44"/>
    <p:sldId id="1516" r:id="rId45"/>
    <p:sldId id="1517" r:id="rId46"/>
    <p:sldId id="1518" r:id="rId47"/>
    <p:sldId id="1519" r:id="rId48"/>
    <p:sldId id="1520" r:id="rId49"/>
    <p:sldId id="1521" r:id="rId50"/>
    <p:sldId id="1522" r:id="rId51"/>
    <p:sldId id="1523" r:id="rId52"/>
    <p:sldId id="1524" r:id="rId53"/>
    <p:sldId id="1525" r:id="rId54"/>
    <p:sldId id="1526" r:id="rId55"/>
    <p:sldId id="1527" r:id="rId56"/>
    <p:sldId id="1528" r:id="rId57"/>
    <p:sldId id="1529" r:id="rId58"/>
    <p:sldId id="1530" r:id="rId59"/>
    <p:sldId id="1531" r:id="rId60"/>
    <p:sldId id="1532" r:id="rId61"/>
    <p:sldId id="1533" r:id="rId62"/>
    <p:sldId id="1534" r:id="rId63"/>
    <p:sldId id="1535" r:id="rId64"/>
    <p:sldId id="1536" r:id="rId65"/>
    <p:sldId id="1537" r:id="rId66"/>
    <p:sldId id="1538" r:id="rId67"/>
    <p:sldId id="1539" r:id="rId68"/>
    <p:sldId id="1540" r:id="rId69"/>
    <p:sldId id="1541" r:id="rId70"/>
    <p:sldId id="1542" r:id="rId71"/>
    <p:sldId id="1543" r:id="rId72"/>
    <p:sldId id="1544" r:id="rId73"/>
    <p:sldId id="1545" r:id="rId74"/>
    <p:sldId id="1546" r:id="rId75"/>
    <p:sldId id="1547" r:id="rId76"/>
    <p:sldId id="1548" r:id="rId77"/>
    <p:sldId id="1549" r:id="rId78"/>
    <p:sldId id="1550" r:id="rId79"/>
    <p:sldId id="1551" r:id="rId80"/>
    <p:sldId id="1552" r:id="rId81"/>
    <p:sldId id="1553" r:id="rId82"/>
    <p:sldId id="1554" r:id="rId83"/>
    <p:sldId id="1555" r:id="rId84"/>
    <p:sldId id="1556" r:id="rId85"/>
    <p:sldId id="2865" r:id="rId86"/>
    <p:sldId id="1557" r:id="rId87"/>
    <p:sldId id="1558" r:id="rId88"/>
    <p:sldId id="1559" r:id="rId89"/>
    <p:sldId id="1560" r:id="rId90"/>
    <p:sldId id="1561" r:id="rId91"/>
    <p:sldId id="1562" r:id="rId92"/>
    <p:sldId id="1563" r:id="rId93"/>
    <p:sldId id="1564" r:id="rId94"/>
    <p:sldId id="1565" r:id="rId95"/>
    <p:sldId id="1566" r:id="rId96"/>
    <p:sldId id="1567" r:id="rId97"/>
    <p:sldId id="1568" r:id="rId98"/>
    <p:sldId id="1569" r:id="rId99"/>
    <p:sldId id="1570" r:id="rId100"/>
    <p:sldId id="1571" r:id="rId101"/>
    <p:sldId id="1429" r:id="rId102"/>
    <p:sldId id="2921" r:id="rId103"/>
    <p:sldId id="2919" r:id="rId104"/>
    <p:sldId id="2920" r:id="rId105"/>
    <p:sldId id="1449" r:id="rId106"/>
    <p:sldId id="1450" r:id="rId107"/>
    <p:sldId id="1451" r:id="rId108"/>
    <p:sldId id="1452" r:id="rId109"/>
    <p:sldId id="1453" r:id="rId110"/>
    <p:sldId id="1454" r:id="rId111"/>
    <p:sldId id="2925" r:id="rId112"/>
    <p:sldId id="2926" r:id="rId113"/>
    <p:sldId id="2927" r:id="rId114"/>
    <p:sldId id="2928" r:id="rId115"/>
    <p:sldId id="1572" r:id="rId116"/>
    <p:sldId id="2922" r:id="rId117"/>
    <p:sldId id="2929" r:id="rId118"/>
    <p:sldId id="1574" r:id="rId119"/>
    <p:sldId id="1575" r:id="rId120"/>
    <p:sldId id="2923" r:id="rId121"/>
    <p:sldId id="2918" r:id="rId122"/>
    <p:sldId id="2924" r:id="rId123"/>
    <p:sldId id="1430" r:id="rId124"/>
    <p:sldId id="1431" r:id="rId125"/>
    <p:sldId id="1433" r:id="rId126"/>
    <p:sldId id="1434" r:id="rId127"/>
    <p:sldId id="1435" r:id="rId128"/>
    <p:sldId id="1436" r:id="rId129"/>
    <p:sldId id="1437" r:id="rId130"/>
    <p:sldId id="1438" r:id="rId131"/>
    <p:sldId id="1439" r:id="rId132"/>
    <p:sldId id="1440" r:id="rId133"/>
    <p:sldId id="2931" r:id="rId134"/>
    <p:sldId id="434" r:id="rId135"/>
    <p:sldId id="2864" r:id="rId136"/>
    <p:sldId id="1209" r:id="rId1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6699FF"/>
    <a:srgbClr val="9966FF"/>
    <a:srgbClr val="FF5050"/>
    <a:srgbClr val="75DBFF"/>
    <a:srgbClr val="67F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56" autoAdjust="0"/>
    <p:restoredTop sz="94660"/>
  </p:normalViewPr>
  <p:slideViewPr>
    <p:cSldViewPr>
      <p:cViewPr varScale="1">
        <p:scale>
          <a:sx n="90" d="100"/>
          <a:sy n="90" d="100"/>
        </p:scale>
        <p:origin x="12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4" d="100"/>
          <a:sy n="54" d="100"/>
        </p:scale>
        <p:origin x="-67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27D452D-AAF8-404D-BCC0-E309A1A37137}" type="datetimeFigureOut">
              <a:rPr lang="en-US"/>
              <a:pPr>
                <a:defRPr/>
              </a:pPr>
              <a:t>2/21/2023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9C55624-2ED1-490C-B64E-85124094BF79}" type="slidenum">
              <a:rPr lang="en-US"/>
              <a:pPr>
                <a:defRPr/>
              </a:pPr>
              <a:t>‹#›</a:t>
            </a:fld>
            <a:endParaRPr lang="en-US"/>
          </a:p>
        </p:txBody>
      </p:sp>
    </p:spTree>
    <p:extLst>
      <p:ext uri="{BB962C8B-B14F-4D97-AF65-F5344CB8AC3E}">
        <p14:creationId xmlns:p14="http://schemas.microsoft.com/office/powerpoint/2010/main" val="3672969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BA0276-8DD8-4E6B-82D3-F7C28A16C30C}" type="datetimeFigureOut">
              <a:rPr lang="en-US" smtClean="0"/>
              <a:t>2/21/2023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72F267-177F-4511-A0D2-19B8B9C237CD}" type="slidenum">
              <a:rPr lang="en-US" smtClean="0"/>
              <a:t>‹#›</a:t>
            </a:fld>
            <a:endParaRPr lang="en-US"/>
          </a:p>
        </p:txBody>
      </p:sp>
    </p:spTree>
    <p:extLst>
      <p:ext uri="{BB962C8B-B14F-4D97-AF65-F5344CB8AC3E}">
        <p14:creationId xmlns:p14="http://schemas.microsoft.com/office/powerpoint/2010/main" val="3274323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5700" b="1" i="0" baseline="0">
                <a:solidFill>
                  <a:srgbClr val="FFFF00"/>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800" b="1" i="0" baseline="0">
                <a:solidFill>
                  <a:srgbClr val="CC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191444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143000"/>
            <a:ext cx="8229600" cy="4525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5967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35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lvl1pPr>
              <a:defRPr sz="6000"/>
            </a:lvl1pPr>
          </a:lstStyle>
          <a:p>
            <a:r>
              <a:rPr lang="en-US" dirty="0"/>
              <a:t>Click to edit Master title style</a:t>
            </a:r>
          </a:p>
        </p:txBody>
      </p:sp>
      <p:sp>
        <p:nvSpPr>
          <p:cNvPr id="3" name="Content Placeholder 2"/>
          <p:cNvSpPr>
            <a:spLocks noGrp="1"/>
          </p:cNvSpPr>
          <p:nvPr>
            <p:ph idx="1"/>
          </p:nvPr>
        </p:nvSpPr>
        <p:spPr>
          <a:xfrm>
            <a:off x="457200" y="1219200"/>
            <a:ext cx="8229600" cy="5638800"/>
          </a:xfrm>
        </p:spPr>
        <p:txBody>
          <a:bodyPr/>
          <a:lstStyle>
            <a:lvl1pPr marL="0" indent="0">
              <a:buNone/>
              <a:defRPr/>
            </a:lvl1pPr>
            <a:lvl2pPr marL="1028700" indent="-571500">
              <a:buFont typeface="Arial" pitchFamily="34" charset="0"/>
              <a:buChar char="•"/>
              <a:defRPr/>
            </a:lvl2pPr>
            <a:lvl3pPr marL="1143000" indent="-2286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3095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7056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189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89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9574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4656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673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009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77231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2756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kern="1200">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Comic Sans MS" pitchFamily="66" charset="0"/>
        </a:defRPr>
      </a:lvl2pPr>
      <a:lvl3pPr algn="ctr" rtl="0" eaLnBrk="0" fontAlgn="base" hangingPunct="0">
        <a:spcBef>
          <a:spcPct val="0"/>
        </a:spcBef>
        <a:spcAft>
          <a:spcPct val="0"/>
        </a:spcAft>
        <a:defRPr sz="4400" b="1">
          <a:solidFill>
            <a:srgbClr val="FFFF00"/>
          </a:solidFill>
          <a:latin typeface="Comic Sans MS" pitchFamily="66" charset="0"/>
        </a:defRPr>
      </a:lvl3pPr>
      <a:lvl4pPr algn="ctr" rtl="0" eaLnBrk="0" fontAlgn="base" hangingPunct="0">
        <a:spcBef>
          <a:spcPct val="0"/>
        </a:spcBef>
        <a:spcAft>
          <a:spcPct val="0"/>
        </a:spcAft>
        <a:defRPr sz="4400" b="1">
          <a:solidFill>
            <a:srgbClr val="FFFF00"/>
          </a:solidFill>
          <a:latin typeface="Comic Sans MS" pitchFamily="66" charset="0"/>
        </a:defRPr>
      </a:lvl4pPr>
      <a:lvl5pPr algn="ctr" rtl="0" eaLnBrk="0" fontAlgn="base" hangingPunct="0">
        <a:spcBef>
          <a:spcPct val="0"/>
        </a:spcBef>
        <a:spcAft>
          <a:spcPct val="0"/>
        </a:spcAft>
        <a:defRPr sz="4400" b="1">
          <a:solidFill>
            <a:srgbClr val="FFFF00"/>
          </a:solidFill>
          <a:latin typeface="Comic Sans MS" pitchFamily="66" charset="0"/>
        </a:defRPr>
      </a:lvl5pPr>
      <a:lvl6pPr marL="457200" algn="ctr" rtl="0" fontAlgn="base">
        <a:spcBef>
          <a:spcPct val="0"/>
        </a:spcBef>
        <a:spcAft>
          <a:spcPct val="0"/>
        </a:spcAft>
        <a:defRPr sz="4400" b="1">
          <a:solidFill>
            <a:srgbClr val="FFFF00"/>
          </a:solidFill>
          <a:latin typeface="Comic Sans MS" pitchFamily="66" charset="0"/>
        </a:defRPr>
      </a:lvl6pPr>
      <a:lvl7pPr marL="914400" algn="ctr" rtl="0" fontAlgn="base">
        <a:spcBef>
          <a:spcPct val="0"/>
        </a:spcBef>
        <a:spcAft>
          <a:spcPct val="0"/>
        </a:spcAft>
        <a:defRPr sz="4400" b="1">
          <a:solidFill>
            <a:srgbClr val="FFFF00"/>
          </a:solidFill>
          <a:latin typeface="Comic Sans MS" pitchFamily="66" charset="0"/>
        </a:defRPr>
      </a:lvl7pPr>
      <a:lvl8pPr marL="1371600" algn="ctr" rtl="0" fontAlgn="base">
        <a:spcBef>
          <a:spcPct val="0"/>
        </a:spcBef>
        <a:spcAft>
          <a:spcPct val="0"/>
        </a:spcAft>
        <a:defRPr sz="4400" b="1">
          <a:solidFill>
            <a:srgbClr val="FFFF00"/>
          </a:solidFill>
          <a:latin typeface="Comic Sans MS" pitchFamily="66" charset="0"/>
        </a:defRPr>
      </a:lvl8pPr>
      <a:lvl9pPr marL="1828800" algn="ctr" rtl="0" fontAlgn="base">
        <a:spcBef>
          <a:spcPct val="0"/>
        </a:spcBef>
        <a:spcAft>
          <a:spcPct val="0"/>
        </a:spcAft>
        <a:defRPr sz="4400" b="1">
          <a:solidFill>
            <a:srgbClr val="FFFF00"/>
          </a:solidFill>
          <a:latin typeface="Comic Sans MS" pitchFamily="66" charset="0"/>
        </a:defRPr>
      </a:lvl9pPr>
    </p:titleStyle>
    <p:bodyStyle>
      <a:lvl1pPr marL="342900" indent="-3429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12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A819FE5-4ECE-49DA-A563-460FEFB04F69}"/>
              </a:ext>
            </a:extLst>
          </p:cNvPr>
          <p:cNvPicPr>
            <a:picLocks noChangeAspect="1"/>
          </p:cNvPicPr>
          <p:nvPr/>
        </p:nvPicPr>
        <p:blipFill rotWithShape="1">
          <a:blip r:embed="rId2"/>
          <a:srcRect b="693"/>
          <a:stretch/>
        </p:blipFill>
        <p:spPr>
          <a:xfrm>
            <a:off x="0" y="-1"/>
            <a:ext cx="9157588" cy="6869151"/>
          </a:xfrm>
          <a:prstGeom prst="rect">
            <a:avLst/>
          </a:prstGeom>
        </p:spPr>
      </p:pic>
      <p:sp>
        <p:nvSpPr>
          <p:cNvPr id="4" name="Text Box 2">
            <a:extLst>
              <a:ext uri="{FF2B5EF4-FFF2-40B4-BE49-F238E27FC236}">
                <a16:creationId xmlns:a16="http://schemas.microsoft.com/office/drawing/2014/main" id="{0325D0BC-21B3-4603-BCFB-8A9EF0405B4B}"/>
              </a:ext>
            </a:extLst>
          </p:cNvPr>
          <p:cNvSpPr txBox="1">
            <a:spLocks noChangeArrowheads="1"/>
          </p:cNvSpPr>
          <p:nvPr/>
        </p:nvSpPr>
        <p:spPr bwMode="auto">
          <a:xfrm>
            <a:off x="0" y="1143000"/>
            <a:ext cx="90678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eaLnBrk="1" hangingPunct="1">
              <a:spcBef>
                <a:spcPct val="0"/>
              </a:spcBef>
              <a:buFontTx/>
              <a:buNone/>
            </a:pPr>
            <a:r>
              <a:rPr lang="en-US" altLang="en-US" sz="6000" dirty="0">
                <a:solidFill>
                  <a:srgbClr val="FFFF00"/>
                </a:solidFill>
              </a:rPr>
              <a:t>Welcome to</a:t>
            </a:r>
            <a:r>
              <a:rPr lang="en-US" altLang="en-US" sz="6000" dirty="0"/>
              <a:t> </a:t>
            </a:r>
          </a:p>
          <a:p>
            <a:pPr eaLnBrk="1" hangingPunct="1">
              <a:spcBef>
                <a:spcPct val="0"/>
              </a:spcBef>
              <a:buFontTx/>
              <a:buNone/>
            </a:pPr>
            <a:r>
              <a:rPr lang="en-US" altLang="en-US" sz="6000">
                <a:solidFill>
                  <a:srgbClr val="FFFF00"/>
                </a:solidFill>
              </a:rPr>
              <a:t>Unit 1 Part 02</a:t>
            </a:r>
            <a:endParaRPr lang="en-US" altLang="en-US" sz="6000" dirty="0">
              <a:solidFill>
                <a:srgbClr val="FFFF00"/>
              </a:solidFill>
            </a:endParaRPr>
          </a:p>
          <a:p>
            <a:pPr eaLnBrk="1" hangingPunct="1">
              <a:spcBef>
                <a:spcPct val="0"/>
              </a:spcBef>
              <a:buFontTx/>
              <a:buNone/>
            </a:pPr>
            <a:endParaRPr lang="en-US" altLang="en-US" sz="20500" dirty="0">
              <a:solidFill>
                <a:srgbClr val="FFFF00"/>
              </a:solidFill>
            </a:endParaRPr>
          </a:p>
          <a:p>
            <a:pPr eaLnBrk="1" hangingPunct="1">
              <a:spcBef>
                <a:spcPct val="0"/>
              </a:spcBef>
              <a:buFontTx/>
              <a:buNone/>
            </a:pPr>
            <a:r>
              <a:rPr lang="en-US" altLang="en-US" sz="3900" dirty="0">
                <a:solidFill>
                  <a:srgbClr val="FFC000"/>
                </a:solidFill>
              </a:rPr>
              <a:t>MATH366 Probability and Statistics</a:t>
            </a:r>
          </a:p>
        </p:txBody>
      </p:sp>
      <p:sp>
        <p:nvSpPr>
          <p:cNvPr id="6" name="TextBox 5">
            <a:extLst>
              <a:ext uri="{FF2B5EF4-FFF2-40B4-BE49-F238E27FC236}">
                <a16:creationId xmlns:a16="http://schemas.microsoft.com/office/drawing/2014/main" id="{F50FFA55-67B5-42DF-96D2-0444E345C757}"/>
              </a:ext>
            </a:extLst>
          </p:cNvPr>
          <p:cNvSpPr txBox="1"/>
          <p:nvPr/>
        </p:nvSpPr>
        <p:spPr>
          <a:xfrm>
            <a:off x="0" y="6608802"/>
            <a:ext cx="9157588" cy="553998"/>
          </a:xfrm>
          <a:prstGeom prst="rect">
            <a:avLst/>
          </a:prstGeom>
          <a:noFill/>
        </p:spPr>
        <p:txBody>
          <a:bodyPr wrap="square">
            <a:spAutoFit/>
          </a:bodyPr>
          <a:lstStyle/>
          <a:p>
            <a:r>
              <a:rPr lang="en-US" sz="1500" dirty="0">
                <a:solidFill>
                  <a:srgbClr val="00B0F0"/>
                </a:solidFill>
              </a:rPr>
              <a:t>https://online.stanford.edu/sites/default/files/styles/figure_default/public/2018-04/theory-of-probability_stats116.jpg?itok=ms4fRMO-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a:t>Sampling</a:t>
            </a:r>
          </a:p>
        </p:txBody>
      </p:sp>
      <p:sp>
        <p:nvSpPr>
          <p:cNvPr id="37891" name="Content Placeholder 2"/>
          <p:cNvSpPr>
            <a:spLocks noGrp="1"/>
          </p:cNvSpPr>
          <p:nvPr>
            <p:ph idx="1"/>
          </p:nvPr>
        </p:nvSpPr>
        <p:spPr/>
        <p:txBody>
          <a:bodyPr/>
          <a:lstStyle/>
          <a:p>
            <a:pPr eaLnBrk="1" hangingPunct="1"/>
            <a:r>
              <a:rPr lang="en-US" altLang="en-US" dirty="0">
                <a:cs typeface="Times New Roman" pitchFamily="18" charset="0"/>
              </a:rPr>
              <a:t>How do you make sure your sample statistic is close to your population parameter? </a:t>
            </a:r>
          </a:p>
          <a:p>
            <a:pPr eaLnBrk="1" hangingPunct="1"/>
            <a:endParaRPr lang="en-US" altLang="en-US" sz="2000" dirty="0">
              <a:cs typeface="Times New Roman" pitchFamily="18" charset="0"/>
            </a:endParaRPr>
          </a:p>
          <a:p>
            <a:pPr eaLnBrk="1" hangingPunct="1"/>
            <a:r>
              <a:rPr lang="en-US" altLang="en-US" dirty="0">
                <a:cs typeface="Times New Roman" pitchFamily="18" charset="0"/>
              </a:rPr>
              <a:t>Take the BIGGEST sample you can</a:t>
            </a:r>
          </a:p>
          <a:p>
            <a:pPr eaLnBrk="1" hangingPunct="1"/>
            <a:endParaRPr lang="en-US" altLang="en-US" sz="1400" dirty="0">
              <a:cs typeface="Times New Roman" pitchFamily="18" charset="0"/>
            </a:endParaRPr>
          </a:p>
          <a:p>
            <a:pPr eaLnBrk="1" hangingPunct="1"/>
            <a:r>
              <a:rPr lang="en-US" altLang="en-US" dirty="0">
                <a:cs typeface="Times New Roman" pitchFamily="18" charset="0"/>
              </a:rPr>
              <a:t>the </a:t>
            </a:r>
            <a:r>
              <a:rPr lang="en-US" altLang="en-US" dirty="0">
                <a:solidFill>
                  <a:srgbClr val="FFC000"/>
                </a:solidFill>
                <a:cs typeface="Times New Roman" pitchFamily="18" charset="0"/>
              </a:rPr>
              <a:t>LAW OF LARGE NUMBERS</a:t>
            </a:r>
          </a:p>
          <a:p>
            <a:endParaRPr lang="en-US" altLang="en-US" dirty="0"/>
          </a:p>
        </p:txBody>
      </p:sp>
    </p:spTree>
    <p:extLst>
      <p:ext uri="{BB962C8B-B14F-4D97-AF65-F5344CB8AC3E}">
        <p14:creationId xmlns:p14="http://schemas.microsoft.com/office/powerpoint/2010/main" val="225243687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a:solidFill>
                  <a:srgbClr val="FFFF00"/>
                </a:solidFill>
              </a:rPr>
              <a:t>Questions?</a:t>
            </a:r>
          </a:p>
        </p:txBody>
      </p:sp>
      <p:pic>
        <p:nvPicPr>
          <p:cNvPr id="593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7276611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ltLang="en-US" dirty="0"/>
              <a:t>Frequencies</a:t>
            </a:r>
          </a:p>
        </p:txBody>
      </p:sp>
      <p:sp>
        <p:nvSpPr>
          <p:cNvPr id="73731" name="Content Placeholder 2"/>
          <p:cNvSpPr>
            <a:spLocks noGrp="1"/>
          </p:cNvSpPr>
          <p:nvPr>
            <p:ph idx="1"/>
          </p:nvPr>
        </p:nvSpPr>
        <p:spPr/>
        <p:txBody>
          <a:bodyPr/>
          <a:lstStyle/>
          <a:p>
            <a:pPr eaLnBrk="1" hangingPunct="1"/>
            <a:r>
              <a:rPr lang="en-US" altLang="en-US" dirty="0"/>
              <a:t>Many bar/column charts display count data </a:t>
            </a:r>
          </a:p>
          <a:p>
            <a:pPr eaLnBrk="1" hangingPunct="1"/>
            <a:r>
              <a:rPr lang="en-US" altLang="en-US" dirty="0"/>
              <a:t>The counts shown in each category are called “</a:t>
            </a:r>
            <a:r>
              <a:rPr lang="en-US" altLang="en-US" dirty="0">
                <a:solidFill>
                  <a:srgbClr val="FFC000"/>
                </a:solidFill>
              </a:rPr>
              <a:t>frequencies</a:t>
            </a:r>
            <a:r>
              <a:rPr lang="en-US" altLang="en-US" dirty="0"/>
              <a:t>”</a:t>
            </a:r>
          </a:p>
        </p:txBody>
      </p:sp>
    </p:spTree>
    <p:extLst>
      <p:ext uri="{BB962C8B-B14F-4D97-AF65-F5344CB8AC3E}">
        <p14:creationId xmlns:p14="http://schemas.microsoft.com/office/powerpoint/2010/main" val="6946539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dirty="0"/>
              <a:t>Frequencies</a:t>
            </a:r>
          </a:p>
        </p:txBody>
      </p:sp>
      <p:sp>
        <p:nvSpPr>
          <p:cNvPr id="74755" name="Content Placeholder 2"/>
          <p:cNvSpPr>
            <a:spLocks noGrp="1"/>
          </p:cNvSpPr>
          <p:nvPr>
            <p:ph idx="1"/>
          </p:nvPr>
        </p:nvSpPr>
        <p:spPr/>
        <p:txBody>
          <a:bodyPr/>
          <a:lstStyle/>
          <a:p>
            <a:r>
              <a:rPr lang="en-US" altLang="en-US" dirty="0"/>
              <a:t>There are a lot of graphs that specialize in showing frequencies</a:t>
            </a:r>
          </a:p>
          <a:p>
            <a:endParaRPr lang="en-US" altLang="en-US" sz="2000" dirty="0"/>
          </a:p>
          <a:p>
            <a:r>
              <a:rPr lang="en-US" altLang="en-US" dirty="0"/>
              <a:t>These are called “</a:t>
            </a:r>
            <a:r>
              <a:rPr lang="en-US" altLang="en-US" dirty="0">
                <a:solidFill>
                  <a:srgbClr val="FFC000"/>
                </a:solidFill>
              </a:rPr>
              <a:t>histograms</a:t>
            </a:r>
            <a:r>
              <a:rPr lang="en-US" altLang="en-US" dirty="0"/>
              <a:t>”</a:t>
            </a:r>
          </a:p>
        </p:txBody>
      </p:sp>
    </p:spTree>
    <p:extLst>
      <p:ext uri="{BB962C8B-B14F-4D97-AF65-F5344CB8AC3E}">
        <p14:creationId xmlns:p14="http://schemas.microsoft.com/office/powerpoint/2010/main" val="120493309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Which type of data are frequencies:</a:t>
            </a:r>
          </a:p>
          <a:p>
            <a:endParaRPr lang="en-US" sz="1000" dirty="0"/>
          </a:p>
          <a:p>
            <a:r>
              <a:rPr lang="en-US" dirty="0"/>
              <a:t>	Qualitative</a:t>
            </a:r>
          </a:p>
          <a:p>
            <a:r>
              <a:rPr lang="en-US" dirty="0"/>
              <a:t>	Quantitative</a:t>
            </a:r>
          </a:p>
        </p:txBody>
      </p:sp>
      <p:sp>
        <p:nvSpPr>
          <p:cNvPr id="8"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FREQUENCIES</a:t>
            </a:r>
          </a:p>
          <a:p>
            <a:pPr algn="ctr" eaLnBrk="1" hangingPunct="1">
              <a:spcBef>
                <a:spcPct val="0"/>
              </a:spcBef>
              <a:buFontTx/>
              <a:buNone/>
            </a:pPr>
            <a:r>
              <a:rPr lang="en-US" altLang="en-US" sz="2400" dirty="0">
                <a:solidFill>
                  <a:schemeClr val="bg1"/>
                </a:solidFill>
              </a:rPr>
              <a:t>IN-CLASS PROBLEM 4</a:t>
            </a:r>
            <a:endParaRPr lang="en-US" altLang="en-US" sz="2400" i="1" dirty="0">
              <a:solidFill>
                <a:schemeClr val="folHlink"/>
              </a:solidFill>
            </a:endParaRPr>
          </a:p>
        </p:txBody>
      </p:sp>
    </p:spTree>
    <p:extLst>
      <p:ext uri="{BB962C8B-B14F-4D97-AF65-F5344CB8AC3E}">
        <p14:creationId xmlns:p14="http://schemas.microsoft.com/office/powerpoint/2010/main" val="39005966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Which type of data are frequencies:</a:t>
            </a:r>
          </a:p>
          <a:p>
            <a:endParaRPr lang="en-US" sz="1000" dirty="0"/>
          </a:p>
          <a:p>
            <a:r>
              <a:rPr lang="en-US" dirty="0"/>
              <a:t>	</a:t>
            </a:r>
            <a:r>
              <a:rPr lang="en-US" dirty="0">
                <a:solidFill>
                  <a:srgbClr val="FFFF00"/>
                </a:solidFill>
              </a:rPr>
              <a:t>Qualitative</a:t>
            </a:r>
          </a:p>
          <a:p>
            <a:r>
              <a:rPr lang="en-US" dirty="0"/>
              <a:t>	Quantitative</a:t>
            </a:r>
          </a:p>
        </p:txBody>
      </p:sp>
      <p:sp>
        <p:nvSpPr>
          <p:cNvPr id="8"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FREQUENCIES</a:t>
            </a:r>
          </a:p>
          <a:p>
            <a:pPr algn="ctr" eaLnBrk="1" hangingPunct="1">
              <a:spcBef>
                <a:spcPct val="0"/>
              </a:spcBef>
              <a:buFontTx/>
              <a:buNone/>
            </a:pPr>
            <a:r>
              <a:rPr lang="en-US" altLang="en-US" sz="2400" dirty="0">
                <a:solidFill>
                  <a:schemeClr val="bg1"/>
                </a:solidFill>
              </a:rPr>
              <a:t>IN-CLASS PROBLEM 4</a:t>
            </a:r>
            <a:endParaRPr lang="en-US" altLang="en-US" sz="2400" i="1" dirty="0">
              <a:solidFill>
                <a:schemeClr val="folHlink"/>
              </a:solidFill>
            </a:endParaRPr>
          </a:p>
        </p:txBody>
      </p:sp>
    </p:spTree>
    <p:extLst>
      <p:ext uri="{BB962C8B-B14F-4D97-AF65-F5344CB8AC3E}">
        <p14:creationId xmlns:p14="http://schemas.microsoft.com/office/powerpoint/2010/main" val="166829367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tLang="en-US" sz="5600" dirty="0"/>
              <a:t>Measurement Frequencies</a:t>
            </a:r>
          </a:p>
        </p:txBody>
      </p:sp>
      <p:sp>
        <p:nvSpPr>
          <p:cNvPr id="99331" name="Content Placeholder 2"/>
          <p:cNvSpPr>
            <a:spLocks noGrp="1"/>
          </p:cNvSpPr>
          <p:nvPr>
            <p:ph idx="1"/>
          </p:nvPr>
        </p:nvSpPr>
        <p:spPr/>
        <p:txBody>
          <a:bodyPr/>
          <a:lstStyle/>
          <a:p>
            <a:pPr eaLnBrk="1" hangingPunct="1"/>
            <a:r>
              <a:rPr lang="en-US" altLang="en-US" dirty="0"/>
              <a:t>So… what if your data are </a:t>
            </a:r>
            <a:r>
              <a:rPr lang="en-US" altLang="en-US" dirty="0">
                <a:solidFill>
                  <a:schemeClr val="tx1"/>
                </a:solidFill>
              </a:rPr>
              <a:t>measurements</a:t>
            </a:r>
            <a:r>
              <a:rPr lang="en-US" altLang="en-US" dirty="0"/>
              <a:t> rather than counts?</a:t>
            </a:r>
            <a:endParaRPr lang="en-US" altLang="en-US" dirty="0">
              <a:cs typeface="Times New Roman" pitchFamily="18" charset="0"/>
            </a:endParaRPr>
          </a:p>
          <a:p>
            <a:endParaRPr lang="en-US" altLang="en-US" dirty="0"/>
          </a:p>
        </p:txBody>
      </p:sp>
      <p:grpSp>
        <p:nvGrpSpPr>
          <p:cNvPr id="99332" name="Group 1"/>
          <p:cNvGrpSpPr>
            <a:grpSpLocks/>
          </p:cNvGrpSpPr>
          <p:nvPr/>
        </p:nvGrpSpPr>
        <p:grpSpPr bwMode="auto">
          <a:xfrm>
            <a:off x="342900" y="3705225"/>
            <a:ext cx="2857500" cy="2857500"/>
            <a:chOff x="-10286" y="3704989"/>
            <a:chExt cx="2857500" cy="2857500"/>
          </a:xfrm>
        </p:grpSpPr>
        <p:pic>
          <p:nvPicPr>
            <p:cNvPr id="99334" name="Picture 7" descr="http://www2.kprdsb.ca/cdciw/departments/Math/stokes/12DataManage/images/coun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13" y="4038600"/>
              <a:ext cx="1510287" cy="22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5" name="Picture 9" descr="http://www.freelancewritinggigs.com/wp-content/uploads/2009/12/circle-with-slash-300x3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6" y="3704989"/>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9333" name="Picture 5" descr="http://upload.wikimedia.org/wikipedia/commons/thumb/c/c1/FourMetricInstruments.JPG/200px-FourMetricInstrumen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971800"/>
            <a:ext cx="2895600" cy="386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B4B1E61C-93A9-4D15-93D6-980A47EF8552}"/>
              </a:ext>
            </a:extLst>
          </p:cNvPr>
          <p:cNvSpPr/>
          <p:nvPr/>
        </p:nvSpPr>
        <p:spPr>
          <a:xfrm>
            <a:off x="4724400" y="6606570"/>
            <a:ext cx="4572000" cy="784830"/>
          </a:xfrm>
          <a:prstGeom prst="rect">
            <a:avLst/>
          </a:prstGeom>
        </p:spPr>
        <p:txBody>
          <a:bodyPr>
            <a:spAutoFit/>
          </a:bodyPr>
          <a:lstStyle/>
          <a:p>
            <a:r>
              <a:rPr lang="en-US" sz="1500" dirty="0">
                <a:solidFill>
                  <a:srgbClr val="00B0F0"/>
                </a:solidFill>
              </a:rPr>
              <a:t>https://upload.wikimedia.org/wikipedia/commons/thumb/c/c1/FourMetricInstruments.JPG/640px-FourMetricInstruments.JPG</a:t>
            </a:r>
          </a:p>
        </p:txBody>
      </p:sp>
      <p:sp>
        <p:nvSpPr>
          <p:cNvPr id="9" name="Rectangle 8">
            <a:extLst>
              <a:ext uri="{FF2B5EF4-FFF2-40B4-BE49-F238E27FC236}">
                <a16:creationId xmlns:a16="http://schemas.microsoft.com/office/drawing/2014/main" id="{F76AB1D5-6CDF-49EF-9796-5E1A2D1EBBDC}"/>
              </a:ext>
            </a:extLst>
          </p:cNvPr>
          <p:cNvSpPr/>
          <p:nvPr/>
        </p:nvSpPr>
        <p:spPr>
          <a:xfrm>
            <a:off x="0" y="6606570"/>
            <a:ext cx="4572000" cy="784830"/>
          </a:xfrm>
          <a:prstGeom prst="rect">
            <a:avLst/>
          </a:prstGeom>
        </p:spPr>
        <p:txBody>
          <a:bodyPr>
            <a:spAutoFit/>
          </a:bodyPr>
          <a:lstStyle/>
          <a:p>
            <a:r>
              <a:rPr lang="en-US" sz="1500" dirty="0">
                <a:solidFill>
                  <a:srgbClr val="00B0F0"/>
                </a:solidFill>
              </a:rPr>
              <a:t>https://4.bp.blogspot.com/-U-oB4QibwDk/TY89P_lOVhI/AAAAAAAAC9g/X_CrUarm25k/s200/counting.jpg</a:t>
            </a:r>
          </a:p>
        </p:txBody>
      </p:sp>
    </p:spTree>
    <p:extLst>
      <p:ext uri="{BB962C8B-B14F-4D97-AF65-F5344CB8AC3E}">
        <p14:creationId xmlns:p14="http://schemas.microsoft.com/office/powerpoint/2010/main" val="42395683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Content Placeholder 2"/>
          <p:cNvSpPr>
            <a:spLocks noGrp="1"/>
          </p:cNvSpPr>
          <p:nvPr>
            <p:ph idx="1"/>
          </p:nvPr>
        </p:nvSpPr>
        <p:spPr/>
        <p:txBody>
          <a:bodyPr/>
          <a:lstStyle/>
          <a:p>
            <a:pPr eaLnBrk="1" hangingPunct="1"/>
            <a:r>
              <a:rPr lang="en-US" altLang="en-US" dirty="0"/>
              <a:t>Often we change the measurements into counts</a:t>
            </a:r>
          </a:p>
          <a:p>
            <a:pPr eaLnBrk="1" hangingPunct="1"/>
            <a:endParaRPr lang="en-US" altLang="en-US" sz="2000" dirty="0"/>
          </a:p>
          <a:p>
            <a:pPr eaLnBrk="1" hangingPunct="1"/>
            <a:r>
              <a:rPr lang="en-US" altLang="en-US" dirty="0"/>
              <a:t>These derived counts are also “</a:t>
            </a:r>
            <a:r>
              <a:rPr lang="en-US" altLang="en-US" dirty="0">
                <a:solidFill>
                  <a:srgbClr val="FFC000"/>
                </a:solidFill>
              </a:rPr>
              <a:t>frequencies</a:t>
            </a:r>
            <a:r>
              <a:rPr lang="en-US" altLang="en-US" dirty="0"/>
              <a:t>”</a:t>
            </a:r>
          </a:p>
        </p:txBody>
      </p:sp>
      <p:sp>
        <p:nvSpPr>
          <p:cNvPr id="5" name="Title 1"/>
          <p:cNvSpPr>
            <a:spLocks noGrp="1"/>
          </p:cNvSpPr>
          <p:nvPr>
            <p:ph type="title"/>
          </p:nvPr>
        </p:nvSpPr>
        <p:spPr>
          <a:xfrm>
            <a:off x="0" y="0"/>
            <a:ext cx="9144000" cy="1143000"/>
          </a:xfrm>
        </p:spPr>
        <p:txBody>
          <a:bodyPr/>
          <a:lstStyle/>
          <a:p>
            <a:r>
              <a:rPr lang="en-US" altLang="en-US" sz="5600" dirty="0"/>
              <a:t>Measurement Frequencies</a:t>
            </a:r>
          </a:p>
        </p:txBody>
      </p:sp>
    </p:spTree>
    <p:extLst>
      <p:ext uri="{BB962C8B-B14F-4D97-AF65-F5344CB8AC3E}">
        <p14:creationId xmlns:p14="http://schemas.microsoft.com/office/powerpoint/2010/main" val="40234134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We can change measured data to categories by splitting the continuum into named categories</a:t>
            </a:r>
          </a:p>
        </p:txBody>
      </p:sp>
      <p:sp>
        <p:nvSpPr>
          <p:cNvPr id="5" name="Title 1"/>
          <p:cNvSpPr>
            <a:spLocks noGrp="1"/>
          </p:cNvSpPr>
          <p:nvPr>
            <p:ph type="title"/>
          </p:nvPr>
        </p:nvSpPr>
        <p:spPr>
          <a:xfrm>
            <a:off x="0" y="0"/>
            <a:ext cx="9144000" cy="1143000"/>
          </a:xfrm>
        </p:spPr>
        <p:txBody>
          <a:bodyPr/>
          <a:lstStyle/>
          <a:p>
            <a:r>
              <a:rPr lang="en-US" altLang="en-US" sz="5600" dirty="0"/>
              <a:t>Measurement Frequencies</a:t>
            </a:r>
          </a:p>
        </p:txBody>
      </p:sp>
    </p:spTree>
    <p:extLst>
      <p:ext uri="{BB962C8B-B14F-4D97-AF65-F5344CB8AC3E}">
        <p14:creationId xmlns:p14="http://schemas.microsoft.com/office/powerpoint/2010/main" val="27547343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609600" y="1371600"/>
          <a:ext cx="2514600" cy="3048000"/>
        </p:xfrm>
        <a:graphic>
          <a:graphicData uri="http://schemas.openxmlformats.org/drawingml/2006/table">
            <a:tbl>
              <a:tblPr>
                <a:tableStyleId>{5C22544A-7EE6-4342-B048-85BDC9FD1C3A}</a:tableStyleId>
              </a:tblPr>
              <a:tblGrid>
                <a:gridCol w="2514600">
                  <a:extLst>
                    <a:ext uri="{9D8B030D-6E8A-4147-A177-3AD203B41FA5}">
                      <a16:colId xmlns:a16="http://schemas.microsoft.com/office/drawing/2014/main" val="20000"/>
                    </a:ext>
                  </a:extLst>
                </a:gridCol>
              </a:tblGrid>
              <a:tr h="563880">
                <a:tc>
                  <a:txBody>
                    <a:bodyPr/>
                    <a:lstStyle/>
                    <a:p>
                      <a:pPr marL="0" marR="0" algn="ctr">
                        <a:spcBef>
                          <a:spcPts val="0"/>
                        </a:spcBef>
                        <a:spcAft>
                          <a:spcPts val="0"/>
                        </a:spcAft>
                      </a:pPr>
                      <a:r>
                        <a:rPr lang="en-US" sz="2500" b="1" dirty="0">
                          <a:solidFill>
                            <a:schemeClr val="bg1"/>
                          </a:solidFill>
                          <a:effectLst/>
                        </a:rPr>
                        <a:t>Sale price </a:t>
                      </a:r>
                    </a:p>
                    <a:p>
                      <a:pPr marL="0" marR="0" algn="ctr">
                        <a:spcBef>
                          <a:spcPts val="0"/>
                        </a:spcBef>
                        <a:spcAft>
                          <a:spcPts val="0"/>
                        </a:spcAft>
                      </a:pPr>
                      <a:r>
                        <a:rPr lang="en-US" sz="2500" b="1" dirty="0">
                          <a:solidFill>
                            <a:schemeClr val="bg1"/>
                          </a:solidFill>
                          <a:effectLst/>
                        </a:rPr>
                        <a:t>(in thousand $)</a:t>
                      </a:r>
                      <a:endParaRPr lang="en-US" sz="2500" b="1" dirty="0">
                        <a:solidFill>
                          <a:schemeClr val="bg1"/>
                        </a:solidFill>
                        <a:effectLst/>
                        <a:latin typeface="Arial"/>
                        <a:ea typeface="Times New Roman"/>
                      </a:endParaRPr>
                    </a:p>
                  </a:txBody>
                  <a:tcPr marL="68580" marR="68580" marT="0" marB="0"/>
                </a:tc>
                <a:extLst>
                  <a:ext uri="{0D108BD9-81ED-4DB2-BD59-A6C34878D82A}">
                    <a16:rowId xmlns:a16="http://schemas.microsoft.com/office/drawing/2014/main" val="10000"/>
                  </a:ext>
                </a:extLst>
              </a:tr>
              <a:tr h="281940">
                <a:tc>
                  <a:txBody>
                    <a:bodyPr/>
                    <a:lstStyle/>
                    <a:p>
                      <a:pPr marL="0" marR="0" algn="ctr">
                        <a:spcBef>
                          <a:spcPts val="0"/>
                        </a:spcBef>
                        <a:spcAft>
                          <a:spcPts val="0"/>
                        </a:spcAft>
                      </a:pPr>
                      <a:r>
                        <a:rPr lang="en-US" sz="2500" b="1" dirty="0">
                          <a:solidFill>
                            <a:schemeClr val="bg1"/>
                          </a:solidFill>
                          <a:effectLst/>
                        </a:rPr>
                        <a:t>8.0 – 11.0</a:t>
                      </a:r>
                      <a:endParaRPr lang="en-US" sz="2500" b="1" dirty="0">
                        <a:solidFill>
                          <a:schemeClr val="bg1"/>
                        </a:solidFill>
                        <a:effectLst/>
                        <a:latin typeface="Arial"/>
                        <a:ea typeface="Times New Roman"/>
                      </a:endParaRPr>
                    </a:p>
                  </a:txBody>
                  <a:tcPr marL="68580" marR="68580" marT="0" marB="0"/>
                </a:tc>
                <a:extLst>
                  <a:ext uri="{0D108BD9-81ED-4DB2-BD59-A6C34878D82A}">
                    <a16:rowId xmlns:a16="http://schemas.microsoft.com/office/drawing/2014/main" val="10001"/>
                  </a:ext>
                </a:extLst>
              </a:tr>
              <a:tr h="281940">
                <a:tc>
                  <a:txBody>
                    <a:bodyPr/>
                    <a:lstStyle/>
                    <a:p>
                      <a:pPr marL="0" marR="0" algn="ctr">
                        <a:spcBef>
                          <a:spcPts val="0"/>
                        </a:spcBef>
                        <a:spcAft>
                          <a:spcPts val="0"/>
                        </a:spcAft>
                      </a:pPr>
                      <a:r>
                        <a:rPr lang="en-US" sz="2500" b="1" dirty="0">
                          <a:solidFill>
                            <a:schemeClr val="bg1"/>
                          </a:solidFill>
                          <a:effectLst/>
                        </a:rPr>
                        <a:t>11.1 - 14.1</a:t>
                      </a:r>
                      <a:endParaRPr lang="en-US" sz="2500" b="1" dirty="0">
                        <a:solidFill>
                          <a:schemeClr val="bg1"/>
                        </a:solidFill>
                        <a:effectLst/>
                        <a:latin typeface="Arial"/>
                        <a:ea typeface="Times New Roman"/>
                      </a:endParaRPr>
                    </a:p>
                  </a:txBody>
                  <a:tcPr marL="68580" marR="68580" marT="0" marB="0"/>
                </a:tc>
                <a:extLst>
                  <a:ext uri="{0D108BD9-81ED-4DB2-BD59-A6C34878D82A}">
                    <a16:rowId xmlns:a16="http://schemas.microsoft.com/office/drawing/2014/main" val="10002"/>
                  </a:ext>
                </a:extLst>
              </a:tr>
              <a:tr h="281940">
                <a:tc>
                  <a:txBody>
                    <a:bodyPr/>
                    <a:lstStyle/>
                    <a:p>
                      <a:pPr marL="0" marR="0" algn="ctr">
                        <a:spcBef>
                          <a:spcPts val="0"/>
                        </a:spcBef>
                        <a:spcAft>
                          <a:spcPts val="0"/>
                        </a:spcAft>
                      </a:pPr>
                      <a:r>
                        <a:rPr lang="en-US" sz="2500" b="1" dirty="0">
                          <a:solidFill>
                            <a:schemeClr val="bg1"/>
                          </a:solidFill>
                          <a:effectLst/>
                        </a:rPr>
                        <a:t>14.2 – 17.2</a:t>
                      </a:r>
                      <a:endParaRPr lang="en-US" sz="2500" b="1" dirty="0">
                        <a:solidFill>
                          <a:schemeClr val="bg1"/>
                        </a:solidFill>
                        <a:effectLst/>
                        <a:latin typeface="Arial"/>
                        <a:ea typeface="Times New Roman"/>
                      </a:endParaRPr>
                    </a:p>
                  </a:txBody>
                  <a:tcPr marL="68580" marR="68580" marT="0" marB="0"/>
                </a:tc>
                <a:extLst>
                  <a:ext uri="{0D108BD9-81ED-4DB2-BD59-A6C34878D82A}">
                    <a16:rowId xmlns:a16="http://schemas.microsoft.com/office/drawing/2014/main" val="10003"/>
                  </a:ext>
                </a:extLst>
              </a:tr>
              <a:tr h="281940">
                <a:tc>
                  <a:txBody>
                    <a:bodyPr/>
                    <a:lstStyle/>
                    <a:p>
                      <a:pPr marL="0" marR="0" algn="ctr">
                        <a:spcBef>
                          <a:spcPts val="0"/>
                        </a:spcBef>
                        <a:spcAft>
                          <a:spcPts val="0"/>
                        </a:spcAft>
                      </a:pPr>
                      <a:r>
                        <a:rPr lang="en-US" sz="2500" b="1">
                          <a:solidFill>
                            <a:schemeClr val="bg1"/>
                          </a:solidFill>
                          <a:effectLst/>
                        </a:rPr>
                        <a:t>17.3 – 20.3</a:t>
                      </a:r>
                      <a:endParaRPr lang="en-US" sz="2500" b="1">
                        <a:solidFill>
                          <a:schemeClr val="bg1"/>
                        </a:solidFill>
                        <a:effectLst/>
                        <a:latin typeface="Arial"/>
                        <a:ea typeface="Times New Roman"/>
                      </a:endParaRPr>
                    </a:p>
                  </a:txBody>
                  <a:tcPr marL="68580" marR="68580" marT="0" marB="0"/>
                </a:tc>
                <a:extLst>
                  <a:ext uri="{0D108BD9-81ED-4DB2-BD59-A6C34878D82A}">
                    <a16:rowId xmlns:a16="http://schemas.microsoft.com/office/drawing/2014/main" val="10004"/>
                  </a:ext>
                </a:extLst>
              </a:tr>
              <a:tr h="281940">
                <a:tc>
                  <a:txBody>
                    <a:bodyPr/>
                    <a:lstStyle/>
                    <a:p>
                      <a:pPr marL="0" marR="0" algn="ctr">
                        <a:spcBef>
                          <a:spcPts val="0"/>
                        </a:spcBef>
                        <a:spcAft>
                          <a:spcPts val="0"/>
                        </a:spcAft>
                      </a:pPr>
                      <a:r>
                        <a:rPr lang="en-US" sz="2500" b="1">
                          <a:solidFill>
                            <a:schemeClr val="bg1"/>
                          </a:solidFill>
                          <a:effectLst/>
                        </a:rPr>
                        <a:t>20.4 – 23.4</a:t>
                      </a:r>
                      <a:endParaRPr lang="en-US" sz="2500" b="1">
                        <a:solidFill>
                          <a:schemeClr val="bg1"/>
                        </a:solidFill>
                        <a:effectLst/>
                        <a:latin typeface="Arial"/>
                        <a:ea typeface="Times New Roman"/>
                      </a:endParaRPr>
                    </a:p>
                  </a:txBody>
                  <a:tcPr marL="68580" marR="68580" marT="0" marB="0"/>
                </a:tc>
                <a:extLst>
                  <a:ext uri="{0D108BD9-81ED-4DB2-BD59-A6C34878D82A}">
                    <a16:rowId xmlns:a16="http://schemas.microsoft.com/office/drawing/2014/main" val="10005"/>
                  </a:ext>
                </a:extLst>
              </a:tr>
              <a:tr h="281940">
                <a:tc>
                  <a:txBody>
                    <a:bodyPr/>
                    <a:lstStyle/>
                    <a:p>
                      <a:pPr marL="0" marR="0" algn="ctr">
                        <a:spcBef>
                          <a:spcPts val="0"/>
                        </a:spcBef>
                        <a:spcAft>
                          <a:spcPts val="0"/>
                        </a:spcAft>
                      </a:pPr>
                      <a:r>
                        <a:rPr lang="en-US" sz="2500" b="1" dirty="0">
                          <a:solidFill>
                            <a:schemeClr val="bg1"/>
                          </a:solidFill>
                          <a:effectLst/>
                        </a:rPr>
                        <a:t>23.5 – 26.5</a:t>
                      </a:r>
                      <a:endParaRPr lang="en-US" sz="2500" b="1" dirty="0">
                        <a:solidFill>
                          <a:schemeClr val="bg1"/>
                        </a:solidFill>
                        <a:effectLst/>
                        <a:latin typeface="Arial"/>
                        <a:ea typeface="Times New Roman"/>
                      </a:endParaRPr>
                    </a:p>
                  </a:txBody>
                  <a:tcPr marL="68580" marR="68580" marT="0" marB="0"/>
                </a:tc>
                <a:extLst>
                  <a:ext uri="{0D108BD9-81ED-4DB2-BD59-A6C34878D82A}">
                    <a16:rowId xmlns:a16="http://schemas.microsoft.com/office/drawing/2014/main" val="10006"/>
                  </a:ext>
                </a:extLst>
              </a:tr>
            </a:tbl>
          </a:graphicData>
        </a:graphic>
      </p:graphicFrame>
      <p:sp>
        <p:nvSpPr>
          <p:cNvPr id="4" name="Title 1"/>
          <p:cNvSpPr>
            <a:spLocks noGrp="1"/>
          </p:cNvSpPr>
          <p:nvPr>
            <p:ph type="title"/>
          </p:nvPr>
        </p:nvSpPr>
        <p:spPr>
          <a:xfrm>
            <a:off x="0" y="0"/>
            <a:ext cx="9144000" cy="1143000"/>
          </a:xfrm>
        </p:spPr>
        <p:txBody>
          <a:bodyPr/>
          <a:lstStyle/>
          <a:p>
            <a:r>
              <a:rPr lang="en-US" altLang="en-US" sz="5600" dirty="0"/>
              <a:t>Measurement Frequencies</a:t>
            </a:r>
          </a:p>
        </p:txBody>
      </p:sp>
      <p:graphicFrame>
        <p:nvGraphicFramePr>
          <p:cNvPr id="6" name="Table 5"/>
          <p:cNvGraphicFramePr>
            <a:graphicFrameLocks noGrp="1"/>
          </p:cNvGraphicFramePr>
          <p:nvPr/>
        </p:nvGraphicFramePr>
        <p:xfrm>
          <a:off x="6789420" y="3200400"/>
          <a:ext cx="1821180" cy="3048000"/>
        </p:xfrm>
        <a:graphic>
          <a:graphicData uri="http://schemas.openxmlformats.org/drawingml/2006/table">
            <a:tbl>
              <a:tblPr>
                <a:tableStyleId>{5C22544A-7EE6-4342-B048-85BDC9FD1C3A}</a:tableStyleId>
              </a:tblPr>
              <a:tblGrid>
                <a:gridCol w="1821180">
                  <a:extLst>
                    <a:ext uri="{9D8B030D-6E8A-4147-A177-3AD203B41FA5}">
                      <a16:colId xmlns:a16="http://schemas.microsoft.com/office/drawing/2014/main" val="20000"/>
                    </a:ext>
                  </a:extLst>
                </a:gridCol>
              </a:tblGrid>
              <a:tr h="672425">
                <a:tc>
                  <a:txBody>
                    <a:bodyPr/>
                    <a:lstStyle/>
                    <a:p>
                      <a:pPr marL="0" marR="0" algn="ctr">
                        <a:spcBef>
                          <a:spcPts val="0"/>
                        </a:spcBef>
                        <a:spcAft>
                          <a:spcPts val="0"/>
                        </a:spcAft>
                      </a:pPr>
                      <a:r>
                        <a:rPr lang="en-US" sz="2500" b="1" dirty="0">
                          <a:solidFill>
                            <a:schemeClr val="bg1"/>
                          </a:solidFill>
                          <a:effectLst/>
                        </a:rPr>
                        <a:t>Years of experience</a:t>
                      </a:r>
                      <a:endParaRPr lang="en-US" sz="2500" b="1" dirty="0">
                        <a:solidFill>
                          <a:schemeClr val="bg1"/>
                        </a:solidFill>
                        <a:effectLst/>
                        <a:latin typeface="Arial"/>
                        <a:ea typeface="Times New Roman"/>
                      </a:endParaRPr>
                    </a:p>
                  </a:txBody>
                  <a:tcPr marL="68580" marR="68580" marT="0" marB="0"/>
                </a:tc>
                <a:extLst>
                  <a:ext uri="{0D108BD9-81ED-4DB2-BD59-A6C34878D82A}">
                    <a16:rowId xmlns:a16="http://schemas.microsoft.com/office/drawing/2014/main" val="10000"/>
                  </a:ext>
                </a:extLst>
              </a:tr>
              <a:tr h="336213">
                <a:tc>
                  <a:txBody>
                    <a:bodyPr/>
                    <a:lstStyle/>
                    <a:p>
                      <a:pPr marL="0" marR="0" algn="ctr">
                        <a:spcBef>
                          <a:spcPts val="0"/>
                        </a:spcBef>
                        <a:spcAft>
                          <a:spcPts val="0"/>
                        </a:spcAft>
                      </a:pPr>
                      <a:r>
                        <a:rPr lang="en-US" sz="2500" b="1" dirty="0">
                          <a:solidFill>
                            <a:schemeClr val="bg1"/>
                          </a:solidFill>
                          <a:effectLst/>
                        </a:rPr>
                        <a:t>1 - 2</a:t>
                      </a:r>
                      <a:endParaRPr lang="en-US" sz="2500" b="1" dirty="0">
                        <a:solidFill>
                          <a:schemeClr val="bg1"/>
                        </a:solidFill>
                        <a:effectLst/>
                        <a:latin typeface="Arial"/>
                        <a:ea typeface="Times New Roman"/>
                      </a:endParaRPr>
                    </a:p>
                  </a:txBody>
                  <a:tcPr marL="68580" marR="68580" marT="0" marB="0"/>
                </a:tc>
                <a:extLst>
                  <a:ext uri="{0D108BD9-81ED-4DB2-BD59-A6C34878D82A}">
                    <a16:rowId xmlns:a16="http://schemas.microsoft.com/office/drawing/2014/main" val="10001"/>
                  </a:ext>
                </a:extLst>
              </a:tr>
              <a:tr h="336213">
                <a:tc>
                  <a:txBody>
                    <a:bodyPr/>
                    <a:lstStyle/>
                    <a:p>
                      <a:pPr marL="0" marR="0" algn="ctr">
                        <a:spcBef>
                          <a:spcPts val="0"/>
                        </a:spcBef>
                        <a:spcAft>
                          <a:spcPts val="0"/>
                        </a:spcAft>
                      </a:pPr>
                      <a:r>
                        <a:rPr lang="en-US" sz="2500" b="1" dirty="0">
                          <a:solidFill>
                            <a:schemeClr val="bg1"/>
                          </a:solidFill>
                          <a:effectLst/>
                        </a:rPr>
                        <a:t>3 - 4</a:t>
                      </a:r>
                      <a:endParaRPr lang="en-US" sz="2500" b="1" dirty="0">
                        <a:solidFill>
                          <a:schemeClr val="bg1"/>
                        </a:solidFill>
                        <a:effectLst/>
                        <a:latin typeface="Arial"/>
                        <a:ea typeface="Times New Roman"/>
                      </a:endParaRPr>
                    </a:p>
                  </a:txBody>
                  <a:tcPr marL="68580" marR="68580" marT="0" marB="0"/>
                </a:tc>
                <a:extLst>
                  <a:ext uri="{0D108BD9-81ED-4DB2-BD59-A6C34878D82A}">
                    <a16:rowId xmlns:a16="http://schemas.microsoft.com/office/drawing/2014/main" val="10002"/>
                  </a:ext>
                </a:extLst>
              </a:tr>
              <a:tr h="336213">
                <a:tc>
                  <a:txBody>
                    <a:bodyPr/>
                    <a:lstStyle/>
                    <a:p>
                      <a:pPr marL="0" marR="0" algn="ctr">
                        <a:spcBef>
                          <a:spcPts val="0"/>
                        </a:spcBef>
                        <a:spcAft>
                          <a:spcPts val="0"/>
                        </a:spcAft>
                      </a:pPr>
                      <a:r>
                        <a:rPr lang="en-US" sz="2500" b="1" dirty="0">
                          <a:solidFill>
                            <a:schemeClr val="bg1"/>
                          </a:solidFill>
                          <a:effectLst/>
                        </a:rPr>
                        <a:t>5 - 6</a:t>
                      </a:r>
                      <a:endParaRPr lang="en-US" sz="2500" b="1" dirty="0">
                        <a:solidFill>
                          <a:schemeClr val="bg1"/>
                        </a:solidFill>
                        <a:effectLst/>
                        <a:latin typeface="Arial"/>
                        <a:ea typeface="Times New Roman"/>
                      </a:endParaRPr>
                    </a:p>
                  </a:txBody>
                  <a:tcPr marL="68580" marR="68580" marT="0" marB="0"/>
                </a:tc>
                <a:extLst>
                  <a:ext uri="{0D108BD9-81ED-4DB2-BD59-A6C34878D82A}">
                    <a16:rowId xmlns:a16="http://schemas.microsoft.com/office/drawing/2014/main" val="10003"/>
                  </a:ext>
                </a:extLst>
              </a:tr>
              <a:tr h="336213">
                <a:tc>
                  <a:txBody>
                    <a:bodyPr/>
                    <a:lstStyle/>
                    <a:p>
                      <a:pPr marL="0" marR="0" algn="ctr">
                        <a:spcBef>
                          <a:spcPts val="0"/>
                        </a:spcBef>
                        <a:spcAft>
                          <a:spcPts val="0"/>
                        </a:spcAft>
                      </a:pPr>
                      <a:r>
                        <a:rPr lang="en-US" sz="2500" b="1" dirty="0">
                          <a:solidFill>
                            <a:schemeClr val="bg1"/>
                          </a:solidFill>
                          <a:effectLst/>
                        </a:rPr>
                        <a:t>7 - 8</a:t>
                      </a:r>
                      <a:endParaRPr lang="en-US" sz="2500" b="1" dirty="0">
                        <a:solidFill>
                          <a:schemeClr val="bg1"/>
                        </a:solidFill>
                        <a:effectLst/>
                        <a:latin typeface="Arial"/>
                        <a:ea typeface="Times New Roman"/>
                      </a:endParaRPr>
                    </a:p>
                  </a:txBody>
                  <a:tcPr marL="68580" marR="68580" marT="0" marB="0"/>
                </a:tc>
                <a:extLst>
                  <a:ext uri="{0D108BD9-81ED-4DB2-BD59-A6C34878D82A}">
                    <a16:rowId xmlns:a16="http://schemas.microsoft.com/office/drawing/2014/main" val="10004"/>
                  </a:ext>
                </a:extLst>
              </a:tr>
              <a:tr h="336213">
                <a:tc>
                  <a:txBody>
                    <a:bodyPr/>
                    <a:lstStyle/>
                    <a:p>
                      <a:pPr marL="0" marR="0" algn="ctr">
                        <a:spcBef>
                          <a:spcPts val="0"/>
                        </a:spcBef>
                        <a:spcAft>
                          <a:spcPts val="0"/>
                        </a:spcAft>
                      </a:pPr>
                      <a:r>
                        <a:rPr lang="en-US" sz="2500" b="1" dirty="0">
                          <a:solidFill>
                            <a:schemeClr val="bg1"/>
                          </a:solidFill>
                          <a:effectLst/>
                        </a:rPr>
                        <a:t>9 - 10</a:t>
                      </a:r>
                      <a:endParaRPr lang="en-US" sz="2500" b="1" dirty="0">
                        <a:solidFill>
                          <a:schemeClr val="bg1"/>
                        </a:solidFill>
                        <a:effectLst/>
                        <a:latin typeface="Arial"/>
                        <a:ea typeface="Times New Roman"/>
                      </a:endParaRPr>
                    </a:p>
                  </a:txBody>
                  <a:tcPr marL="68580" marR="68580" marT="0" marB="0"/>
                </a:tc>
                <a:extLst>
                  <a:ext uri="{0D108BD9-81ED-4DB2-BD59-A6C34878D82A}">
                    <a16:rowId xmlns:a16="http://schemas.microsoft.com/office/drawing/2014/main" val="10005"/>
                  </a:ext>
                </a:extLst>
              </a:tr>
              <a:tr h="336213">
                <a:tc>
                  <a:txBody>
                    <a:bodyPr/>
                    <a:lstStyle/>
                    <a:p>
                      <a:pPr marL="0" marR="0" algn="ctr">
                        <a:spcBef>
                          <a:spcPts val="0"/>
                        </a:spcBef>
                        <a:spcAft>
                          <a:spcPts val="0"/>
                        </a:spcAft>
                      </a:pPr>
                      <a:r>
                        <a:rPr lang="en-US" sz="2500" b="1" dirty="0">
                          <a:solidFill>
                            <a:schemeClr val="bg1"/>
                          </a:solidFill>
                          <a:effectLst/>
                        </a:rPr>
                        <a:t>11+</a:t>
                      </a:r>
                      <a:endParaRPr lang="en-US" sz="2500" b="1" dirty="0">
                        <a:solidFill>
                          <a:schemeClr val="bg1"/>
                        </a:solidFill>
                        <a:effectLst/>
                        <a:latin typeface="Arial"/>
                        <a:ea typeface="Times New Roman"/>
                      </a:endParaRPr>
                    </a:p>
                  </a:txBody>
                  <a:tcPr marL="68580" marR="68580" marT="0" marB="0"/>
                </a:tc>
                <a:extLst>
                  <a:ext uri="{0D108BD9-81ED-4DB2-BD59-A6C34878D82A}">
                    <a16:rowId xmlns:a16="http://schemas.microsoft.com/office/drawing/2014/main" val="10006"/>
                  </a:ext>
                </a:extLst>
              </a:tr>
            </a:tbl>
          </a:graphicData>
        </a:graphic>
      </p:graphicFrame>
      <p:graphicFrame>
        <p:nvGraphicFramePr>
          <p:cNvPr id="7" name="Table 6"/>
          <p:cNvGraphicFramePr>
            <a:graphicFrameLocks noGrp="1"/>
          </p:cNvGraphicFramePr>
          <p:nvPr/>
        </p:nvGraphicFramePr>
        <p:xfrm>
          <a:off x="3429000" y="1600200"/>
          <a:ext cx="3048000" cy="4160376"/>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tblGrid>
              <a:tr h="361244">
                <a:tc>
                  <a:txBody>
                    <a:bodyPr/>
                    <a:lstStyle/>
                    <a:p>
                      <a:pPr algn="ctr"/>
                      <a:r>
                        <a:rPr lang="en-US" sz="2500" dirty="0">
                          <a:latin typeface="+mn-lt"/>
                        </a:rPr>
                        <a:t>Minutes Internet Usage</a:t>
                      </a:r>
                    </a:p>
                  </a:txBody>
                  <a:tcPr marT="45711" marB="45711"/>
                </a:tc>
                <a:extLst>
                  <a:ext uri="{0D108BD9-81ED-4DB2-BD59-A6C34878D82A}">
                    <a16:rowId xmlns:a16="http://schemas.microsoft.com/office/drawing/2014/main" val="10000"/>
                  </a:ext>
                </a:extLst>
              </a:tr>
              <a:tr h="361244">
                <a:tc>
                  <a:txBody>
                    <a:bodyPr/>
                    <a:lstStyle/>
                    <a:p>
                      <a:pPr algn="ctr"/>
                      <a:r>
                        <a:rPr lang="en-US" sz="2500" b="1" dirty="0">
                          <a:solidFill>
                            <a:schemeClr val="bg1"/>
                          </a:solidFill>
                          <a:latin typeface="+mn-lt"/>
                          <a:cs typeface="Arial" pitchFamily="34" charset="0"/>
                        </a:rPr>
                        <a:t>1-10</a:t>
                      </a:r>
                    </a:p>
                  </a:txBody>
                  <a:tcPr marT="45711" marB="45711"/>
                </a:tc>
                <a:extLst>
                  <a:ext uri="{0D108BD9-81ED-4DB2-BD59-A6C34878D82A}">
                    <a16:rowId xmlns:a16="http://schemas.microsoft.com/office/drawing/2014/main" val="10001"/>
                  </a:ext>
                </a:extLst>
              </a:tr>
              <a:tr h="361244">
                <a:tc>
                  <a:txBody>
                    <a:bodyPr/>
                    <a:lstStyle/>
                    <a:p>
                      <a:pPr algn="ctr"/>
                      <a:r>
                        <a:rPr lang="en-US" sz="2500" b="1" dirty="0">
                          <a:solidFill>
                            <a:schemeClr val="bg1"/>
                          </a:solidFill>
                          <a:latin typeface="+mn-lt"/>
                          <a:cs typeface="Arial" pitchFamily="34" charset="0"/>
                        </a:rPr>
                        <a:t>11-20</a:t>
                      </a:r>
                    </a:p>
                  </a:txBody>
                  <a:tcPr marT="45711" marB="45711"/>
                </a:tc>
                <a:extLst>
                  <a:ext uri="{0D108BD9-81ED-4DB2-BD59-A6C34878D82A}">
                    <a16:rowId xmlns:a16="http://schemas.microsoft.com/office/drawing/2014/main" val="10002"/>
                  </a:ext>
                </a:extLst>
              </a:tr>
              <a:tr h="361244">
                <a:tc>
                  <a:txBody>
                    <a:bodyPr/>
                    <a:lstStyle/>
                    <a:p>
                      <a:pPr algn="ctr"/>
                      <a:r>
                        <a:rPr lang="en-US" sz="2500" b="1" dirty="0">
                          <a:solidFill>
                            <a:schemeClr val="bg1"/>
                          </a:solidFill>
                          <a:latin typeface="+mn-lt"/>
                          <a:cs typeface="Arial" pitchFamily="34" charset="0"/>
                        </a:rPr>
                        <a:t>21-30</a:t>
                      </a:r>
                    </a:p>
                  </a:txBody>
                  <a:tcPr marT="45711" marB="45711"/>
                </a:tc>
                <a:extLst>
                  <a:ext uri="{0D108BD9-81ED-4DB2-BD59-A6C34878D82A}">
                    <a16:rowId xmlns:a16="http://schemas.microsoft.com/office/drawing/2014/main" val="10003"/>
                  </a:ext>
                </a:extLst>
              </a:tr>
              <a:tr h="361244">
                <a:tc>
                  <a:txBody>
                    <a:bodyPr/>
                    <a:lstStyle/>
                    <a:p>
                      <a:pPr algn="ctr"/>
                      <a:r>
                        <a:rPr lang="en-US" sz="2500" b="1" dirty="0">
                          <a:solidFill>
                            <a:schemeClr val="bg1"/>
                          </a:solidFill>
                          <a:latin typeface="+mn-lt"/>
                          <a:cs typeface="Arial" pitchFamily="34" charset="0"/>
                        </a:rPr>
                        <a:t>31-40</a:t>
                      </a:r>
                    </a:p>
                  </a:txBody>
                  <a:tcPr marT="45711" marB="45711"/>
                </a:tc>
                <a:extLst>
                  <a:ext uri="{0D108BD9-81ED-4DB2-BD59-A6C34878D82A}">
                    <a16:rowId xmlns:a16="http://schemas.microsoft.com/office/drawing/2014/main" val="10004"/>
                  </a:ext>
                </a:extLst>
              </a:tr>
              <a:tr h="361244">
                <a:tc>
                  <a:txBody>
                    <a:bodyPr/>
                    <a:lstStyle/>
                    <a:p>
                      <a:pPr algn="ctr"/>
                      <a:r>
                        <a:rPr lang="en-US" sz="2500" b="1" dirty="0">
                          <a:solidFill>
                            <a:schemeClr val="bg1"/>
                          </a:solidFill>
                          <a:latin typeface="+mn-lt"/>
                          <a:cs typeface="Arial" pitchFamily="34" charset="0"/>
                        </a:rPr>
                        <a:t>41-50</a:t>
                      </a:r>
                    </a:p>
                  </a:txBody>
                  <a:tcPr marT="45711" marB="45711"/>
                </a:tc>
                <a:extLst>
                  <a:ext uri="{0D108BD9-81ED-4DB2-BD59-A6C34878D82A}">
                    <a16:rowId xmlns:a16="http://schemas.microsoft.com/office/drawing/2014/main" val="10005"/>
                  </a:ext>
                </a:extLst>
              </a:tr>
              <a:tr h="361244">
                <a:tc>
                  <a:txBody>
                    <a:bodyPr/>
                    <a:lstStyle/>
                    <a:p>
                      <a:pPr algn="ctr"/>
                      <a:r>
                        <a:rPr lang="en-US" sz="2500" b="1" dirty="0">
                          <a:solidFill>
                            <a:schemeClr val="bg1"/>
                          </a:solidFill>
                          <a:latin typeface="+mn-lt"/>
                          <a:cs typeface="Arial" pitchFamily="34" charset="0"/>
                        </a:rPr>
                        <a:t>51-60</a:t>
                      </a:r>
                    </a:p>
                  </a:txBody>
                  <a:tcPr marT="45711" marB="45711"/>
                </a:tc>
                <a:extLst>
                  <a:ext uri="{0D108BD9-81ED-4DB2-BD59-A6C34878D82A}">
                    <a16:rowId xmlns:a16="http://schemas.microsoft.com/office/drawing/2014/main" val="10006"/>
                  </a:ext>
                </a:extLst>
              </a:tr>
              <a:tr h="361244">
                <a:tc>
                  <a:txBody>
                    <a:bodyPr/>
                    <a:lstStyle/>
                    <a:p>
                      <a:pPr algn="ctr"/>
                      <a:r>
                        <a:rPr lang="en-US" sz="2500" b="1" dirty="0">
                          <a:solidFill>
                            <a:schemeClr val="bg1"/>
                          </a:solidFill>
                          <a:latin typeface="+mn-lt"/>
                          <a:cs typeface="Arial" pitchFamily="34" charset="0"/>
                        </a:rPr>
                        <a:t>60+</a:t>
                      </a:r>
                    </a:p>
                  </a:txBody>
                  <a:tcPr marT="45711" marB="45711"/>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5066877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r>
              <a:rPr lang="en-US" altLang="en-US" dirty="0">
                <a:latin typeface="Comic Sans MS" pitchFamily="66" charset="0"/>
              </a:rPr>
              <a:t>The counts of observations falling in these user-manufactured categories are still called </a:t>
            </a:r>
          </a:p>
          <a:p>
            <a:pPr eaLnBrk="1" hangingPunct="1"/>
            <a:endParaRPr lang="en-US" altLang="en-US" sz="1800" dirty="0">
              <a:latin typeface="Comic Sans MS" pitchFamily="66" charset="0"/>
            </a:endParaRPr>
          </a:p>
          <a:p>
            <a:pPr algn="ctr" eaLnBrk="1" hangingPunct="1"/>
            <a:r>
              <a:rPr lang="en-US" altLang="en-US" dirty="0">
                <a:latin typeface="Comic Sans MS" pitchFamily="66" charset="0"/>
              </a:rPr>
              <a:t>“</a:t>
            </a:r>
            <a:r>
              <a:rPr lang="en-US" altLang="en-US" dirty="0">
                <a:solidFill>
                  <a:srgbClr val="FFC000"/>
                </a:solidFill>
                <a:latin typeface="Comic Sans MS" pitchFamily="66" charset="0"/>
              </a:rPr>
              <a:t>frequencies</a:t>
            </a:r>
            <a:r>
              <a:rPr lang="en-US" altLang="en-US" dirty="0">
                <a:latin typeface="Comic Sans MS" pitchFamily="66" charset="0"/>
              </a:rPr>
              <a:t>”</a:t>
            </a:r>
          </a:p>
          <a:p>
            <a:endParaRPr lang="en-US" dirty="0"/>
          </a:p>
        </p:txBody>
      </p:sp>
      <p:sp>
        <p:nvSpPr>
          <p:cNvPr id="5" name="Title 1"/>
          <p:cNvSpPr>
            <a:spLocks noGrp="1"/>
          </p:cNvSpPr>
          <p:nvPr>
            <p:ph type="title"/>
          </p:nvPr>
        </p:nvSpPr>
        <p:spPr>
          <a:xfrm>
            <a:off x="0" y="0"/>
            <a:ext cx="9144000" cy="1143000"/>
          </a:xfrm>
        </p:spPr>
        <p:txBody>
          <a:bodyPr/>
          <a:lstStyle/>
          <a:p>
            <a:r>
              <a:rPr lang="en-US" altLang="en-US" sz="5600" dirty="0"/>
              <a:t>Measurement Frequencies</a:t>
            </a:r>
          </a:p>
        </p:txBody>
      </p:sp>
    </p:spTree>
    <p:extLst>
      <p:ext uri="{BB962C8B-B14F-4D97-AF65-F5344CB8AC3E}">
        <p14:creationId xmlns:p14="http://schemas.microsoft.com/office/powerpoint/2010/main" val="2640622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a:t>Sampling</a:t>
            </a:r>
          </a:p>
        </p:txBody>
      </p:sp>
      <p:sp>
        <p:nvSpPr>
          <p:cNvPr id="39939" name="Content Placeholder 2"/>
          <p:cNvSpPr>
            <a:spLocks noGrp="1"/>
          </p:cNvSpPr>
          <p:nvPr>
            <p:ph idx="1"/>
          </p:nvPr>
        </p:nvSpPr>
        <p:spPr/>
        <p:txBody>
          <a:bodyPr/>
          <a:lstStyle/>
          <a:p>
            <a:r>
              <a:rPr lang="en-US" altLang="en-US" dirty="0"/>
              <a:t>The number in your sample is called the “</a:t>
            </a:r>
            <a:r>
              <a:rPr lang="en-US" altLang="en-US" dirty="0">
                <a:solidFill>
                  <a:srgbClr val="FFC000"/>
                </a:solidFill>
              </a:rPr>
              <a:t>sample size</a:t>
            </a:r>
            <a:r>
              <a:rPr lang="en-US" altLang="en-US" dirty="0"/>
              <a:t>”</a:t>
            </a:r>
          </a:p>
          <a:p>
            <a:endParaRPr lang="en-US" altLang="en-US" dirty="0"/>
          </a:p>
          <a:p>
            <a:r>
              <a:rPr lang="en-US" altLang="en-US" dirty="0"/>
              <a:t>It is usually called “</a:t>
            </a:r>
            <a:r>
              <a:rPr lang="en-US" altLang="en-US" dirty="0">
                <a:solidFill>
                  <a:srgbClr val="FFC000"/>
                </a:solidFill>
              </a:rPr>
              <a:t>n</a:t>
            </a:r>
            <a:r>
              <a:rPr lang="en-US" altLang="en-US" dirty="0"/>
              <a:t>”</a:t>
            </a:r>
          </a:p>
        </p:txBody>
      </p:sp>
    </p:spTree>
    <p:extLst>
      <p:ext uri="{BB962C8B-B14F-4D97-AF65-F5344CB8AC3E}">
        <p14:creationId xmlns:p14="http://schemas.microsoft.com/office/powerpoint/2010/main" val="53203700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a:latin typeface="Comic Sans MS" pitchFamily="66" charset="0"/>
              </a:rPr>
              <a:t>A bar graph of frequencies in user-manufactured categories is still called a “</a:t>
            </a:r>
            <a:r>
              <a:rPr lang="en-US" altLang="en-US" dirty="0">
                <a:solidFill>
                  <a:srgbClr val="FFC000"/>
                </a:solidFill>
                <a:latin typeface="Comic Sans MS" pitchFamily="66" charset="0"/>
              </a:rPr>
              <a:t>histogram</a:t>
            </a:r>
            <a:r>
              <a:rPr lang="en-US" altLang="en-US" dirty="0">
                <a:latin typeface="Comic Sans MS" pitchFamily="66" charset="0"/>
              </a:rPr>
              <a:t>”</a:t>
            </a:r>
          </a:p>
          <a:p>
            <a:endParaRPr lang="en-US" dirty="0"/>
          </a:p>
        </p:txBody>
      </p:sp>
      <p:sp>
        <p:nvSpPr>
          <p:cNvPr id="5" name="Title 1"/>
          <p:cNvSpPr>
            <a:spLocks noGrp="1"/>
          </p:cNvSpPr>
          <p:nvPr>
            <p:ph type="title"/>
          </p:nvPr>
        </p:nvSpPr>
        <p:spPr>
          <a:xfrm>
            <a:off x="0" y="0"/>
            <a:ext cx="9144000" cy="1143000"/>
          </a:xfrm>
        </p:spPr>
        <p:txBody>
          <a:bodyPr/>
          <a:lstStyle/>
          <a:p>
            <a:r>
              <a:rPr lang="en-US" altLang="en-US" sz="5600" dirty="0"/>
              <a:t>Measurement Frequencies</a:t>
            </a:r>
          </a:p>
        </p:txBody>
      </p:sp>
    </p:spTree>
    <p:extLst>
      <p:ext uri="{BB962C8B-B14F-4D97-AF65-F5344CB8AC3E}">
        <p14:creationId xmlns:p14="http://schemas.microsoft.com/office/powerpoint/2010/main" val="216382659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Content Placeholder 2"/>
          <p:cNvSpPr>
            <a:spLocks noGrp="1"/>
          </p:cNvSpPr>
          <p:nvPr>
            <p:ph idx="1"/>
          </p:nvPr>
        </p:nvSpPr>
        <p:spPr/>
        <p:txBody>
          <a:bodyPr/>
          <a:lstStyle/>
          <a:p>
            <a:r>
              <a:rPr lang="en-US" altLang="en-US" dirty="0"/>
              <a:t>It is less confusing to viewers to keep the numerical categories the </a:t>
            </a:r>
            <a:r>
              <a:rPr lang="en-US" altLang="en-US" dirty="0">
                <a:solidFill>
                  <a:srgbClr val="FFC000"/>
                </a:solidFill>
              </a:rPr>
              <a:t>same width</a:t>
            </a:r>
          </a:p>
          <a:p>
            <a:endParaRPr lang="en-US" altLang="en-US" dirty="0"/>
          </a:p>
        </p:txBody>
      </p:sp>
      <p:sp>
        <p:nvSpPr>
          <p:cNvPr id="5" name="Title 1"/>
          <p:cNvSpPr>
            <a:spLocks noGrp="1"/>
          </p:cNvSpPr>
          <p:nvPr>
            <p:ph type="title"/>
          </p:nvPr>
        </p:nvSpPr>
        <p:spPr>
          <a:xfrm>
            <a:off x="0" y="0"/>
            <a:ext cx="9144000" cy="1143000"/>
          </a:xfrm>
        </p:spPr>
        <p:txBody>
          <a:bodyPr/>
          <a:lstStyle/>
          <a:p>
            <a:r>
              <a:rPr lang="en-US" altLang="en-US" sz="5600" dirty="0"/>
              <a:t>Measurement Frequencies</a:t>
            </a:r>
          </a:p>
        </p:txBody>
      </p:sp>
    </p:spTree>
    <p:extLst>
      <p:ext uri="{BB962C8B-B14F-4D97-AF65-F5344CB8AC3E}">
        <p14:creationId xmlns:p14="http://schemas.microsoft.com/office/powerpoint/2010/main" val="186678750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Content Placeholder 2"/>
          <p:cNvSpPr>
            <a:spLocks noGrp="1"/>
          </p:cNvSpPr>
          <p:nvPr>
            <p:ph idx="1"/>
          </p:nvPr>
        </p:nvSpPr>
        <p:spPr/>
        <p:txBody>
          <a:bodyPr/>
          <a:lstStyle/>
          <a:p>
            <a:pPr eaLnBrk="1" hangingPunct="1"/>
            <a:r>
              <a:rPr lang="en-US" altLang="en-US" dirty="0"/>
              <a:t>Numerical categories should </a:t>
            </a:r>
            <a:r>
              <a:rPr lang="en-US" altLang="en-US" dirty="0">
                <a:solidFill>
                  <a:srgbClr val="FFC000"/>
                </a:solidFill>
              </a:rPr>
              <a:t>not overlap</a:t>
            </a:r>
          </a:p>
          <a:p>
            <a:pPr eaLnBrk="1" hangingPunct="1"/>
            <a:endParaRPr lang="en-US" altLang="en-US" sz="1800" dirty="0"/>
          </a:p>
          <a:p>
            <a:pPr eaLnBrk="1" hangingPunct="1"/>
            <a:r>
              <a:rPr lang="en-US" altLang="en-US" dirty="0"/>
              <a:t>Numerical categories should </a:t>
            </a:r>
            <a:r>
              <a:rPr lang="en-US" altLang="en-US" dirty="0">
                <a:solidFill>
                  <a:srgbClr val="FFC000"/>
                </a:solidFill>
              </a:rPr>
              <a:t>not leave any blank spaces </a:t>
            </a:r>
            <a:r>
              <a:rPr lang="en-US" altLang="en-US" dirty="0"/>
              <a:t>in the continuum</a:t>
            </a:r>
          </a:p>
        </p:txBody>
      </p:sp>
      <p:sp>
        <p:nvSpPr>
          <p:cNvPr id="6" name="Title 1"/>
          <p:cNvSpPr>
            <a:spLocks noGrp="1"/>
          </p:cNvSpPr>
          <p:nvPr>
            <p:ph type="title"/>
          </p:nvPr>
        </p:nvSpPr>
        <p:spPr>
          <a:xfrm>
            <a:off x="0" y="0"/>
            <a:ext cx="9144000" cy="1143000"/>
          </a:xfrm>
        </p:spPr>
        <p:txBody>
          <a:bodyPr/>
          <a:lstStyle/>
          <a:p>
            <a:r>
              <a:rPr lang="en-US" altLang="en-US" sz="5600" dirty="0"/>
              <a:t>Measurement Frequencies</a:t>
            </a:r>
          </a:p>
        </p:txBody>
      </p:sp>
    </p:spTree>
    <p:extLst>
      <p:ext uri="{BB962C8B-B14F-4D97-AF65-F5344CB8AC3E}">
        <p14:creationId xmlns:p14="http://schemas.microsoft.com/office/powerpoint/2010/main" val="43100889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Content Placeholder 2"/>
          <p:cNvSpPr>
            <a:spLocks noGrp="1"/>
          </p:cNvSpPr>
          <p:nvPr>
            <p:ph idx="1"/>
          </p:nvPr>
        </p:nvSpPr>
        <p:spPr/>
        <p:txBody>
          <a:bodyPr/>
          <a:lstStyle/>
          <a:p>
            <a:r>
              <a:rPr lang="en-US" altLang="en-US" dirty="0"/>
              <a:t>Numerical categories are also called “</a:t>
            </a:r>
            <a:r>
              <a:rPr lang="en-US" altLang="en-US" dirty="0">
                <a:solidFill>
                  <a:srgbClr val="FFC000"/>
                </a:solidFill>
              </a:rPr>
              <a:t>classes</a:t>
            </a:r>
            <a:r>
              <a:rPr lang="en-US" altLang="en-US" dirty="0"/>
              <a:t>”</a:t>
            </a:r>
          </a:p>
        </p:txBody>
      </p:sp>
      <p:sp>
        <p:nvSpPr>
          <p:cNvPr id="5" name="Title 1"/>
          <p:cNvSpPr>
            <a:spLocks noGrp="1"/>
          </p:cNvSpPr>
          <p:nvPr>
            <p:ph type="title"/>
          </p:nvPr>
        </p:nvSpPr>
        <p:spPr>
          <a:xfrm>
            <a:off x="0" y="0"/>
            <a:ext cx="9144000" cy="1143000"/>
          </a:xfrm>
        </p:spPr>
        <p:txBody>
          <a:bodyPr/>
          <a:lstStyle/>
          <a:p>
            <a:r>
              <a:rPr lang="en-US" altLang="en-US" sz="5600" dirty="0"/>
              <a:t>Measurement Frequencies</a:t>
            </a:r>
          </a:p>
        </p:txBody>
      </p:sp>
    </p:spTree>
    <p:extLst>
      <p:ext uri="{BB962C8B-B14F-4D97-AF65-F5344CB8AC3E}">
        <p14:creationId xmlns:p14="http://schemas.microsoft.com/office/powerpoint/2010/main" val="41496133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Content Placeholder 2"/>
          <p:cNvSpPr>
            <a:spLocks noGrp="1"/>
          </p:cNvSpPr>
          <p:nvPr>
            <p:ph idx="1"/>
          </p:nvPr>
        </p:nvSpPr>
        <p:spPr/>
        <p:txBody>
          <a:bodyPr/>
          <a:lstStyle/>
          <a:p>
            <a:r>
              <a:rPr lang="en-US" altLang="en-US" dirty="0"/>
              <a:t>For numerical categories, the maximum and minimum values in each category are called the “</a:t>
            </a:r>
            <a:r>
              <a:rPr lang="en-US" altLang="en-US" dirty="0">
                <a:solidFill>
                  <a:srgbClr val="FFC000"/>
                </a:solidFill>
              </a:rPr>
              <a:t>class limits</a:t>
            </a:r>
            <a:r>
              <a:rPr lang="en-US" altLang="en-US" dirty="0"/>
              <a:t>”</a:t>
            </a:r>
          </a:p>
          <a:p>
            <a:endParaRPr lang="en-US" altLang="en-US" dirty="0"/>
          </a:p>
        </p:txBody>
      </p:sp>
      <p:sp>
        <p:nvSpPr>
          <p:cNvPr id="5" name="Title 1"/>
          <p:cNvSpPr>
            <a:spLocks noGrp="1"/>
          </p:cNvSpPr>
          <p:nvPr>
            <p:ph type="title"/>
          </p:nvPr>
        </p:nvSpPr>
        <p:spPr>
          <a:xfrm>
            <a:off x="0" y="0"/>
            <a:ext cx="9144000" cy="1143000"/>
          </a:xfrm>
        </p:spPr>
        <p:txBody>
          <a:bodyPr/>
          <a:lstStyle/>
          <a:p>
            <a:r>
              <a:rPr lang="en-US" altLang="en-US" sz="5600" dirty="0"/>
              <a:t>Measurement Frequencies</a:t>
            </a:r>
          </a:p>
        </p:txBody>
      </p:sp>
    </p:spTree>
    <p:extLst>
      <p:ext uri="{BB962C8B-B14F-4D97-AF65-F5344CB8AC3E}">
        <p14:creationId xmlns:p14="http://schemas.microsoft.com/office/powerpoint/2010/main" val="231848346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Content Placeholder 2"/>
          <p:cNvSpPr>
            <a:spLocks noGrp="1"/>
          </p:cNvSpPr>
          <p:nvPr>
            <p:ph idx="1"/>
          </p:nvPr>
        </p:nvSpPr>
        <p:spPr/>
        <p:txBody>
          <a:bodyPr/>
          <a:lstStyle/>
          <a:p>
            <a:r>
              <a:rPr lang="en-US" altLang="en-US" dirty="0"/>
              <a:t>We want at least </a:t>
            </a:r>
            <a:r>
              <a:rPr lang="en-US" altLang="en-US" dirty="0">
                <a:solidFill>
                  <a:srgbClr val="FFC000"/>
                </a:solidFill>
              </a:rPr>
              <a:t>5</a:t>
            </a:r>
            <a:r>
              <a:rPr lang="en-US" altLang="en-US" dirty="0"/>
              <a:t> categories</a:t>
            </a:r>
          </a:p>
          <a:p>
            <a:endParaRPr lang="en-US" altLang="en-US" sz="2000" dirty="0"/>
          </a:p>
          <a:p>
            <a:r>
              <a:rPr lang="en-US" altLang="en-US" dirty="0"/>
              <a:t>This allows us to pretend the data is still “continuous” (one of those statistical things)</a:t>
            </a:r>
          </a:p>
        </p:txBody>
      </p:sp>
      <p:sp>
        <p:nvSpPr>
          <p:cNvPr id="5" name="Title 1"/>
          <p:cNvSpPr>
            <a:spLocks noGrp="1"/>
          </p:cNvSpPr>
          <p:nvPr>
            <p:ph type="title"/>
          </p:nvPr>
        </p:nvSpPr>
        <p:spPr>
          <a:xfrm>
            <a:off x="0" y="0"/>
            <a:ext cx="9144000" cy="1143000"/>
          </a:xfrm>
        </p:spPr>
        <p:txBody>
          <a:bodyPr/>
          <a:lstStyle/>
          <a:p>
            <a:r>
              <a:rPr lang="en-US" altLang="en-US" sz="5600" dirty="0"/>
              <a:t>Measurement Frequencies</a:t>
            </a:r>
          </a:p>
        </p:txBody>
      </p:sp>
    </p:spTree>
    <p:extLst>
      <p:ext uri="{BB962C8B-B14F-4D97-AF65-F5344CB8AC3E}">
        <p14:creationId xmlns:p14="http://schemas.microsoft.com/office/powerpoint/2010/main" val="420439724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What’s wrong?</a:t>
            </a:r>
          </a:p>
        </p:txBody>
      </p:sp>
      <p:graphicFrame>
        <p:nvGraphicFramePr>
          <p:cNvPr id="4" name="Group 67"/>
          <p:cNvGraphicFramePr>
            <a:graphicFrameLocks noGrp="1"/>
          </p:cNvGraphicFramePr>
          <p:nvPr>
            <p:extLst>
              <p:ext uri="{D42A27DB-BD31-4B8C-83A1-F6EECF244321}">
                <p14:modId xmlns:p14="http://schemas.microsoft.com/office/powerpoint/2010/main" val="1799706980"/>
              </p:ext>
            </p:extLst>
          </p:nvPr>
        </p:nvGraphicFramePr>
        <p:xfrm>
          <a:off x="228600" y="1559261"/>
          <a:ext cx="6096000" cy="1857375"/>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Garamond" pitchFamily="18" charset="0"/>
                          <a:cs typeface="Tahoma" pitchFamily="34" charset="0"/>
                        </a:rPr>
                        <a:t>Minutes Internet Usage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Garamond" pitchFamily="18" charset="0"/>
                          <a:cs typeface="Tahoma" pitchFamily="34" charset="0"/>
                        </a:rPr>
                        <a:t>Number of Users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cs typeface="Arial" charset="0"/>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Garamond" pitchFamily="18"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cs typeface="Arial" charset="0"/>
                        </a:rPr>
                        <a:t>11-32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Garamond" pitchFamily="18"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cs typeface="Arial" charset="0"/>
                        </a:rPr>
                        <a:t>33-35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aramond" pitchFamily="18"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cs typeface="Arial" charset="0"/>
                        </a:rPr>
                        <a:t>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Garamond" pitchFamily="18"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4"/>
                  </a:ext>
                </a:extLst>
              </a:tr>
            </a:tbl>
          </a:graphicData>
        </a:graphic>
      </p:graphicFrame>
      <p:graphicFrame>
        <p:nvGraphicFramePr>
          <p:cNvPr id="5" name="Group 66"/>
          <p:cNvGraphicFramePr>
            <a:graphicFrameLocks noGrp="1"/>
          </p:cNvGraphicFramePr>
          <p:nvPr>
            <p:extLst>
              <p:ext uri="{D42A27DB-BD31-4B8C-83A1-F6EECF244321}">
                <p14:modId xmlns:p14="http://schemas.microsoft.com/office/powerpoint/2010/main" val="4248327150"/>
              </p:ext>
            </p:extLst>
          </p:nvPr>
        </p:nvGraphicFramePr>
        <p:xfrm>
          <a:off x="1524000" y="3209009"/>
          <a:ext cx="6096000" cy="1857375"/>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Garamond" pitchFamily="18" charset="0"/>
                          <a:cs typeface="Tahoma" pitchFamily="34" charset="0"/>
                        </a:rPr>
                        <a:t>Minutes Internet Usage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Garamond" pitchFamily="18" charset="0"/>
                          <a:cs typeface="Tahoma" pitchFamily="34" charset="0"/>
                        </a:rPr>
                        <a:t>Number of Users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1-20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aramond" pitchFamily="18" charset="0"/>
                        <a:cs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cs typeface="Arial" charset="0"/>
                        </a:rPr>
                        <a:t>41-60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Garamond" pitchFamily="18" charset="0"/>
                        <a:cs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61-80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aramond" pitchFamily="18" charset="0"/>
                        <a:cs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cs typeface="Arial" charset="0"/>
                        </a:rPr>
                        <a:t>81+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Garamond" pitchFamily="18" charset="0"/>
                        <a:cs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5"/>
                  </a:ext>
                </a:extLst>
              </a:tr>
            </a:tbl>
          </a:graphicData>
        </a:graphic>
      </p:graphicFrame>
      <p:sp>
        <p:nvSpPr>
          <p:cNvPr id="8"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FREQUENCIES</a:t>
            </a:r>
          </a:p>
          <a:p>
            <a:pPr algn="ctr" eaLnBrk="1" hangingPunct="1">
              <a:spcBef>
                <a:spcPct val="0"/>
              </a:spcBef>
              <a:buFontTx/>
              <a:buNone/>
            </a:pPr>
            <a:r>
              <a:rPr lang="en-US" altLang="en-US" sz="2400" dirty="0">
                <a:solidFill>
                  <a:schemeClr val="bg1"/>
                </a:solidFill>
              </a:rPr>
              <a:t>IN-CLASS PROBLEMS 5a,b,c</a:t>
            </a:r>
            <a:endParaRPr lang="en-US" altLang="en-US" sz="2400" i="1" dirty="0">
              <a:solidFill>
                <a:schemeClr val="folHlink"/>
              </a:solidFill>
            </a:endParaRPr>
          </a:p>
        </p:txBody>
      </p:sp>
      <p:graphicFrame>
        <p:nvGraphicFramePr>
          <p:cNvPr id="6" name="Group 66">
            <a:extLst>
              <a:ext uri="{FF2B5EF4-FFF2-40B4-BE49-F238E27FC236}">
                <a16:creationId xmlns:a16="http://schemas.microsoft.com/office/drawing/2014/main" id="{65A92C67-5CE6-4B18-A393-C16346588E30}"/>
              </a:ext>
            </a:extLst>
          </p:cNvPr>
          <p:cNvGraphicFramePr>
            <a:graphicFrameLocks noGrp="1"/>
          </p:cNvGraphicFramePr>
          <p:nvPr>
            <p:extLst>
              <p:ext uri="{D42A27DB-BD31-4B8C-83A1-F6EECF244321}">
                <p14:modId xmlns:p14="http://schemas.microsoft.com/office/powerpoint/2010/main" val="1133141270"/>
              </p:ext>
            </p:extLst>
          </p:nvPr>
        </p:nvGraphicFramePr>
        <p:xfrm>
          <a:off x="3048000" y="4960731"/>
          <a:ext cx="6096000" cy="1851670"/>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Garamond" pitchFamily="18" charset="0"/>
                          <a:cs typeface="Tahoma" pitchFamily="34" charset="0"/>
                        </a:rPr>
                        <a:t>Minutes Internet Usage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Garamond" pitchFamily="18" charset="0"/>
                          <a:cs typeface="Tahoma" pitchFamily="34" charset="0"/>
                        </a:rPr>
                        <a:t>Number of Users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cs typeface="Arial" charset="0"/>
                        </a:rPr>
                        <a:t>1.1-20.3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aramond" pitchFamily="18" charset="0"/>
                        <a:cs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cs typeface="Arial" charset="0"/>
                        </a:rPr>
                        <a:t>20.4-30.8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aramond" pitchFamily="18" charset="0"/>
                        <a:cs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2"/>
                  </a:ext>
                </a:extLst>
              </a:tr>
              <a:tr h="3571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cs typeface="Arial" charset="0"/>
                        </a:rPr>
                        <a:t>30.9-49.2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Garamond" pitchFamily="18" charset="0"/>
                        <a:cs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cs typeface="Arial" charset="0"/>
                        </a:rPr>
                        <a:t>49.3+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Garamond" pitchFamily="18" charset="0"/>
                        <a:cs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4852477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Content Placeholder 2"/>
          <p:cNvSpPr>
            <a:spLocks noGrp="1"/>
          </p:cNvSpPr>
          <p:nvPr>
            <p:ph idx="1"/>
          </p:nvPr>
        </p:nvSpPr>
        <p:spPr/>
        <p:txBody>
          <a:bodyPr/>
          <a:lstStyle/>
          <a:p>
            <a:r>
              <a:rPr lang="en-US" altLang="en-US" dirty="0"/>
              <a:t>For psychological reasons, we usually limit the number of categories to a maximum of </a:t>
            </a:r>
            <a:r>
              <a:rPr lang="en-US" altLang="en-US" dirty="0">
                <a:solidFill>
                  <a:srgbClr val="FFC000"/>
                </a:solidFill>
              </a:rPr>
              <a:t>8</a:t>
            </a:r>
          </a:p>
          <a:p>
            <a:endParaRPr lang="en-US" altLang="en-US" sz="2000" dirty="0"/>
          </a:p>
        </p:txBody>
      </p:sp>
      <p:sp>
        <p:nvSpPr>
          <p:cNvPr id="5" name="Title 1"/>
          <p:cNvSpPr>
            <a:spLocks noGrp="1"/>
          </p:cNvSpPr>
          <p:nvPr>
            <p:ph type="title"/>
          </p:nvPr>
        </p:nvSpPr>
        <p:spPr>
          <a:xfrm>
            <a:off x="0" y="0"/>
            <a:ext cx="9144000" cy="1143000"/>
          </a:xfrm>
        </p:spPr>
        <p:txBody>
          <a:bodyPr/>
          <a:lstStyle/>
          <a:p>
            <a:r>
              <a:rPr lang="en-US" altLang="en-US" sz="5600" dirty="0"/>
              <a:t>Measurement Frequencies</a:t>
            </a:r>
          </a:p>
        </p:txBody>
      </p:sp>
    </p:spTree>
    <p:extLst>
      <p:ext uri="{BB962C8B-B14F-4D97-AF65-F5344CB8AC3E}">
        <p14:creationId xmlns:p14="http://schemas.microsoft.com/office/powerpoint/2010/main" val="111980782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a:t>For psychological reasons, we usually limit the number of categories to a maximum of 8</a:t>
            </a:r>
          </a:p>
          <a:p>
            <a:r>
              <a:rPr lang="en-US" altLang="en-US" dirty="0">
                <a:latin typeface="Comic Sans MS" pitchFamily="66" charset="0"/>
              </a:rPr>
              <a:t>Typically the human brain can compare only </a:t>
            </a:r>
            <a:r>
              <a:rPr lang="en-US" altLang="en-US" dirty="0">
                <a:solidFill>
                  <a:srgbClr val="FFC000"/>
                </a:solidFill>
                <a:latin typeface="Comic Sans MS" pitchFamily="66" charset="0"/>
              </a:rPr>
              <a:t>7-8</a:t>
            </a:r>
            <a:r>
              <a:rPr lang="en-US" altLang="en-US" dirty="0">
                <a:latin typeface="Comic Sans MS" pitchFamily="66" charset="0"/>
              </a:rPr>
              <a:t> things before becoming overloaded</a:t>
            </a:r>
          </a:p>
          <a:p>
            <a:endParaRPr lang="en-US" dirty="0"/>
          </a:p>
        </p:txBody>
      </p:sp>
      <p:sp>
        <p:nvSpPr>
          <p:cNvPr id="5" name="Title 1"/>
          <p:cNvSpPr>
            <a:spLocks noGrp="1"/>
          </p:cNvSpPr>
          <p:nvPr>
            <p:ph type="title"/>
          </p:nvPr>
        </p:nvSpPr>
        <p:spPr>
          <a:xfrm>
            <a:off x="0" y="0"/>
            <a:ext cx="9144000" cy="1143000"/>
          </a:xfrm>
        </p:spPr>
        <p:txBody>
          <a:bodyPr/>
          <a:lstStyle/>
          <a:p>
            <a:r>
              <a:rPr lang="en-US" altLang="en-US" sz="5600" dirty="0"/>
              <a:t>Measurement Frequencies</a:t>
            </a:r>
          </a:p>
        </p:txBody>
      </p:sp>
    </p:spTree>
    <p:extLst>
      <p:ext uri="{BB962C8B-B14F-4D97-AF65-F5344CB8AC3E}">
        <p14:creationId xmlns:p14="http://schemas.microsoft.com/office/powerpoint/2010/main" val="15533156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5600" dirty="0"/>
              <a:t>Measurement Frequencies</a:t>
            </a:r>
            <a:endParaRPr lang="en-US" sz="5600" dirty="0"/>
          </a:p>
        </p:txBody>
      </p:sp>
      <p:sp>
        <p:nvSpPr>
          <p:cNvPr id="3" name="Content Placeholder 2"/>
          <p:cNvSpPr>
            <a:spLocks noGrp="1"/>
          </p:cNvSpPr>
          <p:nvPr>
            <p:ph idx="1"/>
          </p:nvPr>
        </p:nvSpPr>
        <p:spPr/>
        <p:txBody>
          <a:bodyPr/>
          <a:lstStyle/>
          <a:p>
            <a:r>
              <a:rPr lang="en-US" dirty="0"/>
              <a:t>So you should aim for </a:t>
            </a:r>
            <a:r>
              <a:rPr lang="en-US" dirty="0">
                <a:solidFill>
                  <a:srgbClr val="FFC000"/>
                </a:solidFill>
              </a:rPr>
              <a:t>5-8</a:t>
            </a:r>
            <a:r>
              <a:rPr lang="en-US" dirty="0"/>
              <a:t> classes with “</a:t>
            </a:r>
            <a:r>
              <a:rPr lang="en-US" dirty="0" err="1"/>
              <a:t>kinda</a:t>
            </a:r>
            <a:r>
              <a:rPr lang="en-US" dirty="0"/>
              <a:t>-nice” class limit values</a:t>
            </a:r>
          </a:p>
        </p:txBody>
      </p:sp>
    </p:spTree>
    <p:extLst>
      <p:ext uri="{BB962C8B-B14F-4D97-AF65-F5344CB8AC3E}">
        <p14:creationId xmlns:p14="http://schemas.microsoft.com/office/powerpoint/2010/main" val="2374624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Sampling</a:t>
            </a:r>
          </a:p>
        </p:txBody>
      </p:sp>
      <p:sp>
        <p:nvSpPr>
          <p:cNvPr id="3" name="Content Placeholder 2"/>
          <p:cNvSpPr>
            <a:spLocks noGrp="1"/>
          </p:cNvSpPr>
          <p:nvPr>
            <p:ph idx="1"/>
          </p:nvPr>
        </p:nvSpPr>
        <p:spPr/>
        <p:txBody>
          <a:bodyPr/>
          <a:lstStyle/>
          <a:p>
            <a:pPr eaLnBrk="1" hangingPunct="1"/>
            <a:r>
              <a:rPr lang="en-US" altLang="en-US" dirty="0">
                <a:latin typeface="Comic Sans MS" pitchFamily="66" charset="0"/>
              </a:rPr>
              <a:t>The population also has a size (probably really </a:t>
            </a:r>
            <a:r>
              <a:rPr lang="en-US" altLang="en-US" dirty="0" err="1">
                <a:latin typeface="Comic Sans MS" pitchFamily="66" charset="0"/>
              </a:rPr>
              <a:t>REALLY</a:t>
            </a:r>
            <a:r>
              <a:rPr lang="en-US" altLang="en-US" dirty="0">
                <a:latin typeface="Comic Sans MS" pitchFamily="66" charset="0"/>
              </a:rPr>
              <a:t> huge, and also probably unknown)</a:t>
            </a:r>
          </a:p>
          <a:p>
            <a:pPr eaLnBrk="1" hangingPunct="1"/>
            <a:r>
              <a:rPr lang="en-US" altLang="en-US" dirty="0">
                <a:latin typeface="Comic Sans MS" pitchFamily="66" charset="0"/>
              </a:rPr>
              <a:t>called: “</a:t>
            </a:r>
            <a:r>
              <a:rPr lang="en-US" altLang="en-US" dirty="0">
                <a:solidFill>
                  <a:srgbClr val="FFC000"/>
                </a:solidFill>
                <a:latin typeface="Comic Sans MS" pitchFamily="66" charset="0"/>
              </a:rPr>
              <a:t>N</a:t>
            </a:r>
            <a:r>
              <a:rPr lang="en-US" altLang="en-US" dirty="0">
                <a:latin typeface="Comic Sans MS" pitchFamily="66" charset="0"/>
              </a:rPr>
              <a:t>”</a:t>
            </a:r>
          </a:p>
          <a:p>
            <a:endParaRPr lang="en-US" dirty="0"/>
          </a:p>
        </p:txBody>
      </p:sp>
    </p:spTree>
    <p:extLst>
      <p:ext uri="{BB962C8B-B14F-4D97-AF65-F5344CB8AC3E}">
        <p14:creationId xmlns:p14="http://schemas.microsoft.com/office/powerpoint/2010/main" val="312907395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5600" dirty="0"/>
              <a:t>Measurement Frequencies</a:t>
            </a:r>
            <a:endParaRPr lang="en-US" sz="5600" dirty="0"/>
          </a:p>
        </p:txBody>
      </p:sp>
      <p:sp>
        <p:nvSpPr>
          <p:cNvPr id="3" name="Content Placeholder 2"/>
          <p:cNvSpPr>
            <a:spLocks noGrp="1"/>
          </p:cNvSpPr>
          <p:nvPr>
            <p:ph idx="1"/>
          </p:nvPr>
        </p:nvSpPr>
        <p:spPr/>
        <p:txBody>
          <a:bodyPr/>
          <a:lstStyle/>
          <a:p>
            <a:r>
              <a:rPr lang="en-US" dirty="0"/>
              <a:t>You can have a first class limit that is “a value or lower” and a last class limit that is “a value or higher” for rare classes</a:t>
            </a:r>
          </a:p>
        </p:txBody>
      </p:sp>
    </p:spTree>
    <p:extLst>
      <p:ext uri="{BB962C8B-B14F-4D97-AF65-F5344CB8AC3E}">
        <p14:creationId xmlns:p14="http://schemas.microsoft.com/office/powerpoint/2010/main" val="184746775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Which would be better?</a:t>
            </a:r>
          </a:p>
        </p:txBody>
      </p:sp>
      <p:graphicFrame>
        <p:nvGraphicFramePr>
          <p:cNvPr id="4" name="Group 67"/>
          <p:cNvGraphicFramePr>
            <a:graphicFrameLocks noGrp="1"/>
          </p:cNvGraphicFramePr>
          <p:nvPr/>
        </p:nvGraphicFramePr>
        <p:xfrm>
          <a:off x="304800" y="1676400"/>
          <a:ext cx="6096000" cy="3714750"/>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Garamond" pitchFamily="18" charset="0"/>
                          <a:cs typeface="Tahoma" pitchFamily="34" charset="0"/>
                        </a:rPr>
                        <a:t>Minutes Internet Usage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Garamond" pitchFamily="18" charset="0"/>
                          <a:cs typeface="Tahoma" pitchFamily="34" charset="0"/>
                        </a:rPr>
                        <a:t>Number of Users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cs typeface="Arial" charset="0"/>
                        </a:rPr>
                        <a:t>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aramond" pitchFamily="18"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cs typeface="Arial" charset="0"/>
                        </a:rPr>
                        <a:t>16-30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aramond" pitchFamily="18"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31-45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aramond" pitchFamily="18"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46-60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aramond" pitchFamily="18"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61-75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aramond" pitchFamily="18"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76-90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aramond" pitchFamily="18"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6"/>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91-105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aramond" pitchFamily="18"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7"/>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106-120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aramond" pitchFamily="18"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8"/>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cs typeface="Arial" charset="0"/>
                        </a:rPr>
                        <a:t>121+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Garamond" pitchFamily="18"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9"/>
                  </a:ext>
                </a:extLst>
              </a:tr>
            </a:tbl>
          </a:graphicData>
        </a:graphic>
      </p:graphicFrame>
      <p:graphicFrame>
        <p:nvGraphicFramePr>
          <p:cNvPr id="5" name="Group 66"/>
          <p:cNvGraphicFramePr>
            <a:graphicFrameLocks noGrp="1"/>
          </p:cNvGraphicFramePr>
          <p:nvPr/>
        </p:nvGraphicFramePr>
        <p:xfrm>
          <a:off x="1447800" y="2962275"/>
          <a:ext cx="6096000" cy="2971800"/>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Garamond" pitchFamily="18" charset="0"/>
                          <a:cs typeface="Tahoma" pitchFamily="34" charset="0"/>
                        </a:rPr>
                        <a:t>Minutes Internet Usage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Garamond" pitchFamily="18" charset="0"/>
                          <a:cs typeface="Tahoma" pitchFamily="34" charset="0"/>
                        </a:rPr>
                        <a:t>Number of Users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1-20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aramond" pitchFamily="18" charset="0"/>
                        <a:cs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21-40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aramond" pitchFamily="18" charset="0"/>
                        <a:cs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41-60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Garamond" pitchFamily="18" charset="0"/>
                        <a:cs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61-80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aramond" pitchFamily="18" charset="0"/>
                        <a:cs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81-100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aramond" pitchFamily="18" charset="0"/>
                        <a:cs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cs typeface="Arial" charset="0"/>
                        </a:rPr>
                        <a:t>101-120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aramond" pitchFamily="18" charset="0"/>
                        <a:cs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6"/>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cs typeface="Arial" charset="0"/>
                        </a:rPr>
                        <a:t>121+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Garamond" pitchFamily="18" charset="0"/>
                        <a:cs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7"/>
                  </a:ext>
                </a:extLst>
              </a:tr>
            </a:tbl>
          </a:graphicData>
        </a:graphic>
      </p:graphicFrame>
      <p:sp>
        <p:nvSpPr>
          <p:cNvPr id="8"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FREQUENCIES</a:t>
            </a:r>
          </a:p>
          <a:p>
            <a:pPr algn="ctr" eaLnBrk="1" hangingPunct="1">
              <a:spcBef>
                <a:spcPct val="0"/>
              </a:spcBef>
              <a:buFontTx/>
              <a:buNone/>
            </a:pPr>
            <a:r>
              <a:rPr lang="en-US" altLang="en-US" sz="2400" dirty="0">
                <a:solidFill>
                  <a:schemeClr val="bg1"/>
                </a:solidFill>
              </a:rPr>
              <a:t>IN-CLASS PROBLEM 5d</a:t>
            </a:r>
            <a:endParaRPr lang="en-US" altLang="en-US" sz="2400" i="1" dirty="0">
              <a:solidFill>
                <a:schemeClr val="folHlink"/>
              </a:solidFill>
            </a:endParaRPr>
          </a:p>
        </p:txBody>
      </p:sp>
      <p:graphicFrame>
        <p:nvGraphicFramePr>
          <p:cNvPr id="6" name="Group 66">
            <a:extLst>
              <a:ext uri="{FF2B5EF4-FFF2-40B4-BE49-F238E27FC236}">
                <a16:creationId xmlns:a16="http://schemas.microsoft.com/office/drawing/2014/main" id="{65A92C67-5CE6-4B18-A393-C16346588E30}"/>
              </a:ext>
            </a:extLst>
          </p:cNvPr>
          <p:cNvGraphicFramePr>
            <a:graphicFrameLocks noGrp="1"/>
          </p:cNvGraphicFramePr>
          <p:nvPr/>
        </p:nvGraphicFramePr>
        <p:xfrm>
          <a:off x="3048000" y="2243254"/>
          <a:ext cx="6096000" cy="2228850"/>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Garamond" pitchFamily="18" charset="0"/>
                          <a:cs typeface="Tahoma" pitchFamily="34" charset="0"/>
                        </a:rPr>
                        <a:t>Minutes Internet Usage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Garamond" pitchFamily="18" charset="0"/>
                          <a:cs typeface="Tahoma" pitchFamily="34" charset="0"/>
                        </a:rPr>
                        <a:t>Number of Users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cs typeface="Arial" charset="0"/>
                        </a:rPr>
                        <a:t>1.1-20.3</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aramond" pitchFamily="18" charset="0"/>
                        <a:cs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cs typeface="Arial" charset="0"/>
                        </a:rPr>
                        <a:t>20.4-30.8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Garamond" pitchFamily="18" charset="0"/>
                        <a:cs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cs typeface="Arial" charset="0"/>
                        </a:rPr>
                        <a:t>30.9-49.2</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Garamond" pitchFamily="18" charset="0"/>
                        <a:cs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cs typeface="Arial" charset="0"/>
                        </a:rPr>
                        <a:t>49.3-59.0</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Garamond" pitchFamily="18" charset="0"/>
                        <a:cs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EBEC"/>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cs typeface="Arial" charset="0"/>
                        </a:rPr>
                        <a:t>59.1+</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Garamond" pitchFamily="18" charset="0"/>
                        <a:cs typeface="Tahoma"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5D6"/>
                    </a:solidFill>
                  </a:tcPr>
                </a:tc>
                <a:extLst>
                  <a:ext uri="{0D108BD9-81ED-4DB2-BD59-A6C34878D82A}">
                    <a16:rowId xmlns:a16="http://schemas.microsoft.com/office/drawing/2014/main" val="10005"/>
                  </a:ext>
                </a:extLst>
              </a:tr>
            </a:tbl>
          </a:graphicData>
        </a:graphic>
      </p:graphicFrame>
      <p:sp>
        <p:nvSpPr>
          <p:cNvPr id="7" name="TextBox 6">
            <a:extLst>
              <a:ext uri="{FF2B5EF4-FFF2-40B4-BE49-F238E27FC236}">
                <a16:creationId xmlns:a16="http://schemas.microsoft.com/office/drawing/2014/main" id="{7AFC2172-5304-08C5-9DCC-30C1D9712CEC}"/>
              </a:ext>
            </a:extLst>
          </p:cNvPr>
          <p:cNvSpPr txBox="1"/>
          <p:nvPr/>
        </p:nvSpPr>
        <p:spPr>
          <a:xfrm>
            <a:off x="2971800" y="2124850"/>
            <a:ext cx="449580" cy="369332"/>
          </a:xfrm>
          <a:prstGeom prst="rect">
            <a:avLst/>
          </a:prstGeom>
          <a:noFill/>
        </p:spPr>
        <p:txBody>
          <a:bodyPr wrap="square">
            <a:spAutoFit/>
          </a:bodyPr>
          <a:lstStyle/>
          <a:p>
            <a:r>
              <a:rPr lang="en-US" dirty="0">
                <a:solidFill>
                  <a:srgbClr val="FF0000"/>
                </a:solidFill>
              </a:rPr>
              <a:t>c</a:t>
            </a:r>
          </a:p>
        </p:txBody>
      </p:sp>
      <p:sp>
        <p:nvSpPr>
          <p:cNvPr id="9" name="TextBox 8">
            <a:extLst>
              <a:ext uri="{FF2B5EF4-FFF2-40B4-BE49-F238E27FC236}">
                <a16:creationId xmlns:a16="http://schemas.microsoft.com/office/drawing/2014/main" id="{4F335BB6-A166-D892-5489-C040E69CF572}"/>
              </a:ext>
            </a:extLst>
          </p:cNvPr>
          <p:cNvSpPr txBox="1"/>
          <p:nvPr/>
        </p:nvSpPr>
        <p:spPr>
          <a:xfrm>
            <a:off x="1379220" y="2907268"/>
            <a:ext cx="449580" cy="369332"/>
          </a:xfrm>
          <a:prstGeom prst="rect">
            <a:avLst/>
          </a:prstGeom>
          <a:noFill/>
        </p:spPr>
        <p:txBody>
          <a:bodyPr wrap="square">
            <a:spAutoFit/>
          </a:bodyPr>
          <a:lstStyle/>
          <a:p>
            <a:r>
              <a:rPr lang="en-US" dirty="0">
                <a:solidFill>
                  <a:srgbClr val="FF0000"/>
                </a:solidFill>
              </a:rPr>
              <a:t>b</a:t>
            </a:r>
          </a:p>
        </p:txBody>
      </p:sp>
      <p:sp>
        <p:nvSpPr>
          <p:cNvPr id="10" name="TextBox 9">
            <a:extLst>
              <a:ext uri="{FF2B5EF4-FFF2-40B4-BE49-F238E27FC236}">
                <a16:creationId xmlns:a16="http://schemas.microsoft.com/office/drawing/2014/main" id="{CFCE71A1-33C3-08DA-19D3-E36F9D355CED}"/>
              </a:ext>
            </a:extLst>
          </p:cNvPr>
          <p:cNvSpPr txBox="1"/>
          <p:nvPr/>
        </p:nvSpPr>
        <p:spPr>
          <a:xfrm>
            <a:off x="232410" y="1587934"/>
            <a:ext cx="449580" cy="369332"/>
          </a:xfrm>
          <a:prstGeom prst="rect">
            <a:avLst/>
          </a:prstGeom>
          <a:noFill/>
        </p:spPr>
        <p:txBody>
          <a:bodyPr wrap="square">
            <a:spAutoFit/>
          </a:bodyPr>
          <a:lstStyle/>
          <a:p>
            <a:r>
              <a:rPr lang="en-US" dirty="0">
                <a:solidFill>
                  <a:srgbClr val="FF0000"/>
                </a:solidFill>
              </a:rPr>
              <a:t>a</a:t>
            </a:r>
          </a:p>
        </p:txBody>
      </p:sp>
    </p:spTree>
    <p:extLst>
      <p:ext uri="{BB962C8B-B14F-4D97-AF65-F5344CB8AC3E}">
        <p14:creationId xmlns:p14="http://schemas.microsoft.com/office/powerpoint/2010/main" val="412520820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dirty="0">
                <a:solidFill>
                  <a:srgbClr val="FFFF00"/>
                </a:solidFill>
              </a:rPr>
              <a:t>Questions?</a:t>
            </a:r>
          </a:p>
        </p:txBody>
      </p:sp>
      <p:pic>
        <p:nvPicPr>
          <p:cNvPr id="9523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3685040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dirty="0"/>
              <a:t>Histograms</a:t>
            </a:r>
          </a:p>
        </p:txBody>
      </p:sp>
      <p:sp>
        <p:nvSpPr>
          <p:cNvPr id="74755" name="Content Placeholder 2"/>
          <p:cNvSpPr>
            <a:spLocks noGrp="1"/>
          </p:cNvSpPr>
          <p:nvPr>
            <p:ph idx="1"/>
          </p:nvPr>
        </p:nvSpPr>
        <p:spPr/>
        <p:txBody>
          <a:bodyPr/>
          <a:lstStyle/>
          <a:p>
            <a:r>
              <a:rPr lang="en-US" altLang="en-US" dirty="0"/>
              <a:t>There are several popular types of histograms</a:t>
            </a:r>
          </a:p>
        </p:txBody>
      </p:sp>
    </p:spTree>
    <p:extLst>
      <p:ext uri="{BB962C8B-B14F-4D97-AF65-F5344CB8AC3E}">
        <p14:creationId xmlns:p14="http://schemas.microsoft.com/office/powerpoint/2010/main" val="2232363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dirty="0"/>
              <a:t>Histograms</a:t>
            </a:r>
          </a:p>
        </p:txBody>
      </p:sp>
      <p:sp>
        <p:nvSpPr>
          <p:cNvPr id="75779" name="Content Placeholder 2"/>
          <p:cNvSpPr>
            <a:spLocks noGrp="1"/>
          </p:cNvSpPr>
          <p:nvPr>
            <p:ph idx="1"/>
          </p:nvPr>
        </p:nvSpPr>
        <p:spPr/>
        <p:txBody>
          <a:bodyPr/>
          <a:lstStyle/>
          <a:p>
            <a:r>
              <a:rPr lang="en-US" altLang="en-US"/>
              <a:t>Dot plot (automatic graph)</a:t>
            </a:r>
          </a:p>
          <a:p>
            <a:endParaRPr lang="en-US" altLang="en-US"/>
          </a:p>
        </p:txBody>
      </p:sp>
      <p:pic>
        <p:nvPicPr>
          <p:cNvPr id="757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114550"/>
            <a:ext cx="6107113"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5C76A447-D05D-4142-A5DF-6DB58B7A12F7}"/>
              </a:ext>
            </a:extLst>
          </p:cNvPr>
          <p:cNvSpPr txBox="1"/>
          <p:nvPr/>
        </p:nvSpPr>
        <p:spPr>
          <a:xfrm>
            <a:off x="0" y="6553200"/>
            <a:ext cx="6858000" cy="323165"/>
          </a:xfrm>
          <a:prstGeom prst="rect">
            <a:avLst/>
          </a:prstGeom>
          <a:noFill/>
        </p:spPr>
        <p:txBody>
          <a:bodyPr wrap="square">
            <a:spAutoFit/>
          </a:bodyPr>
          <a:lstStyle/>
          <a:p>
            <a:r>
              <a:rPr lang="en-US" sz="1500" dirty="0">
                <a:solidFill>
                  <a:srgbClr val="00B0F0"/>
                </a:solidFill>
              </a:rPr>
              <a:t>http://www.icoachmath.com/image_md/Dot%20plot2.jpg</a:t>
            </a:r>
          </a:p>
        </p:txBody>
      </p:sp>
    </p:spTree>
    <p:extLst>
      <p:ext uri="{BB962C8B-B14F-4D97-AF65-F5344CB8AC3E}">
        <p14:creationId xmlns:p14="http://schemas.microsoft.com/office/powerpoint/2010/main" val="274107581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dirty="0"/>
              <a:t>Histograms</a:t>
            </a:r>
          </a:p>
        </p:txBody>
      </p:sp>
      <p:sp>
        <p:nvSpPr>
          <p:cNvPr id="76803" name="Content Placeholder 2"/>
          <p:cNvSpPr>
            <a:spLocks noGrp="1"/>
          </p:cNvSpPr>
          <p:nvPr>
            <p:ph idx="1"/>
          </p:nvPr>
        </p:nvSpPr>
        <p:spPr>
          <a:xfrm>
            <a:off x="457200" y="1219200"/>
            <a:ext cx="8458200" cy="5638800"/>
          </a:xfrm>
        </p:spPr>
        <p:txBody>
          <a:bodyPr/>
          <a:lstStyle/>
          <a:p>
            <a:r>
              <a:rPr lang="en-US" altLang="en-US"/>
              <a:t>Fancy dot plot using pictographs:</a:t>
            </a:r>
          </a:p>
        </p:txBody>
      </p:sp>
      <p:pic>
        <p:nvPicPr>
          <p:cNvPr id="768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700" y="2133600"/>
            <a:ext cx="58166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B91B38C1-1DC9-4A51-A084-3745713BBBE6}"/>
              </a:ext>
            </a:extLst>
          </p:cNvPr>
          <p:cNvSpPr txBox="1"/>
          <p:nvPr/>
        </p:nvSpPr>
        <p:spPr>
          <a:xfrm>
            <a:off x="0" y="6553200"/>
            <a:ext cx="6858000" cy="323165"/>
          </a:xfrm>
          <a:prstGeom prst="rect">
            <a:avLst/>
          </a:prstGeom>
          <a:noFill/>
        </p:spPr>
        <p:txBody>
          <a:bodyPr wrap="square">
            <a:spAutoFit/>
          </a:bodyPr>
          <a:lstStyle/>
          <a:p>
            <a:r>
              <a:rPr lang="en-US" sz="1500" dirty="0">
                <a:solidFill>
                  <a:srgbClr val="00B0F0"/>
                </a:solidFill>
              </a:rPr>
              <a:t>http://www.icoachmath.com/</a:t>
            </a:r>
          </a:p>
        </p:txBody>
      </p:sp>
    </p:spTree>
    <p:extLst>
      <p:ext uri="{BB962C8B-B14F-4D97-AF65-F5344CB8AC3E}">
        <p14:creationId xmlns:p14="http://schemas.microsoft.com/office/powerpoint/2010/main" val="141855264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dirty="0"/>
              <a:t>Histograms</a:t>
            </a:r>
          </a:p>
        </p:txBody>
      </p:sp>
      <p:pic>
        <p:nvPicPr>
          <p:cNvPr id="778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084638"/>
            <a:ext cx="3444875"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8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875" y="1219200"/>
            <a:ext cx="4572000" cy="2608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8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500" y="4343400"/>
            <a:ext cx="3124200" cy="2211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83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939800"/>
            <a:ext cx="2717800" cy="325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0BA9A809-CFE5-4651-A7E1-AEC312B5E6C3}"/>
              </a:ext>
            </a:extLst>
          </p:cNvPr>
          <p:cNvSpPr txBox="1"/>
          <p:nvPr/>
        </p:nvSpPr>
        <p:spPr>
          <a:xfrm>
            <a:off x="4038600" y="3807523"/>
            <a:ext cx="5105400" cy="246221"/>
          </a:xfrm>
          <a:prstGeom prst="rect">
            <a:avLst/>
          </a:prstGeom>
          <a:noFill/>
        </p:spPr>
        <p:txBody>
          <a:bodyPr wrap="square">
            <a:spAutoFit/>
          </a:bodyPr>
          <a:lstStyle/>
          <a:p>
            <a:r>
              <a:rPr lang="en-US" sz="1000" dirty="0">
                <a:solidFill>
                  <a:srgbClr val="00B0F0"/>
                </a:solidFill>
              </a:rPr>
              <a:t>https://i2.wp.com/f.tqn.com/y/spreadsheets/1/S/N/6/-/-/2007pictograph3.gif</a:t>
            </a:r>
          </a:p>
        </p:txBody>
      </p:sp>
      <p:sp>
        <p:nvSpPr>
          <p:cNvPr id="10" name="TextBox 9">
            <a:extLst>
              <a:ext uri="{FF2B5EF4-FFF2-40B4-BE49-F238E27FC236}">
                <a16:creationId xmlns:a16="http://schemas.microsoft.com/office/drawing/2014/main" id="{2942A093-B331-46E7-AC59-77504331950F}"/>
              </a:ext>
            </a:extLst>
          </p:cNvPr>
          <p:cNvSpPr txBox="1"/>
          <p:nvPr/>
        </p:nvSpPr>
        <p:spPr>
          <a:xfrm>
            <a:off x="5486400" y="6642067"/>
            <a:ext cx="3505200" cy="246221"/>
          </a:xfrm>
          <a:prstGeom prst="rect">
            <a:avLst/>
          </a:prstGeom>
          <a:noFill/>
        </p:spPr>
        <p:txBody>
          <a:bodyPr wrap="square">
            <a:spAutoFit/>
          </a:bodyPr>
          <a:lstStyle/>
          <a:p>
            <a:r>
              <a:rPr lang="en-US" sz="1000" dirty="0">
                <a:solidFill>
                  <a:srgbClr val="00B0F0"/>
                </a:solidFill>
              </a:rPr>
              <a:t>http://studyzone.org/testprep/math4/e/readpi13.gif</a:t>
            </a:r>
          </a:p>
        </p:txBody>
      </p:sp>
      <p:sp>
        <p:nvSpPr>
          <p:cNvPr id="12" name="TextBox 11">
            <a:extLst>
              <a:ext uri="{FF2B5EF4-FFF2-40B4-BE49-F238E27FC236}">
                <a16:creationId xmlns:a16="http://schemas.microsoft.com/office/drawing/2014/main" id="{C83C84C8-540E-4AA4-9911-7F49A40FC490}"/>
              </a:ext>
            </a:extLst>
          </p:cNvPr>
          <p:cNvSpPr txBox="1"/>
          <p:nvPr/>
        </p:nvSpPr>
        <p:spPr>
          <a:xfrm>
            <a:off x="1447800" y="6534090"/>
            <a:ext cx="3505200" cy="400110"/>
          </a:xfrm>
          <a:prstGeom prst="rect">
            <a:avLst/>
          </a:prstGeom>
          <a:noFill/>
        </p:spPr>
        <p:txBody>
          <a:bodyPr wrap="square">
            <a:spAutoFit/>
          </a:bodyPr>
          <a:lstStyle/>
          <a:p>
            <a:r>
              <a:rPr lang="en-US" sz="1000" dirty="0">
                <a:solidFill>
                  <a:srgbClr val="00B0F0"/>
                </a:solidFill>
              </a:rPr>
              <a:t>https://students.ga.desire2learn.com/d2l/lor/viewer/viewFile.d2lfile/414293/11554/world-pop-pictograph.png</a:t>
            </a:r>
          </a:p>
        </p:txBody>
      </p:sp>
      <p:sp>
        <p:nvSpPr>
          <p:cNvPr id="13" name="TextBox 12">
            <a:extLst>
              <a:ext uri="{FF2B5EF4-FFF2-40B4-BE49-F238E27FC236}">
                <a16:creationId xmlns:a16="http://schemas.microsoft.com/office/drawing/2014/main" id="{1D0B5EDE-D814-4698-A8BD-FFC5339D9020}"/>
              </a:ext>
            </a:extLst>
          </p:cNvPr>
          <p:cNvSpPr txBox="1"/>
          <p:nvPr/>
        </p:nvSpPr>
        <p:spPr>
          <a:xfrm>
            <a:off x="0" y="4114800"/>
            <a:ext cx="1905000" cy="246221"/>
          </a:xfrm>
          <a:prstGeom prst="rect">
            <a:avLst/>
          </a:prstGeom>
          <a:noFill/>
        </p:spPr>
        <p:txBody>
          <a:bodyPr wrap="square">
            <a:spAutoFit/>
          </a:bodyPr>
          <a:lstStyle/>
          <a:p>
            <a:r>
              <a:rPr lang="en-US" sz="1000" dirty="0">
                <a:solidFill>
                  <a:srgbClr val="00B0F0"/>
                </a:solidFill>
              </a:rPr>
              <a:t>http://www.icoachmath.com</a:t>
            </a:r>
          </a:p>
        </p:txBody>
      </p:sp>
    </p:spTree>
    <p:extLst>
      <p:ext uri="{BB962C8B-B14F-4D97-AF65-F5344CB8AC3E}">
        <p14:creationId xmlns:p14="http://schemas.microsoft.com/office/powerpoint/2010/main" val="85553229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dirty="0"/>
              <a:t>Histograms</a:t>
            </a:r>
          </a:p>
        </p:txBody>
      </p:sp>
      <p:sp>
        <p:nvSpPr>
          <p:cNvPr id="78851" name="Content Placeholder 2"/>
          <p:cNvSpPr>
            <a:spLocks noGrp="1"/>
          </p:cNvSpPr>
          <p:nvPr>
            <p:ph idx="1"/>
          </p:nvPr>
        </p:nvSpPr>
        <p:spPr/>
        <p:txBody>
          <a:bodyPr/>
          <a:lstStyle/>
          <a:p>
            <a:pPr algn="ctr"/>
            <a:r>
              <a:rPr lang="en-US" altLang="en-US" dirty="0"/>
              <a:t>Living Histogram</a:t>
            </a:r>
          </a:p>
        </p:txBody>
      </p:sp>
      <p:pic>
        <p:nvPicPr>
          <p:cNvPr id="788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2032000"/>
            <a:ext cx="9066213" cy="429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E0BDD65F-C8C3-4469-8F49-7F1A159C4B23}"/>
              </a:ext>
            </a:extLst>
          </p:cNvPr>
          <p:cNvSpPr/>
          <p:nvPr/>
        </p:nvSpPr>
        <p:spPr>
          <a:xfrm>
            <a:off x="0" y="6611035"/>
            <a:ext cx="1572866"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2009 </a:t>
            </a:r>
          </a:p>
        </p:txBody>
      </p:sp>
    </p:spTree>
    <p:extLst>
      <p:ext uri="{BB962C8B-B14F-4D97-AF65-F5344CB8AC3E}">
        <p14:creationId xmlns:p14="http://schemas.microsoft.com/office/powerpoint/2010/main" val="17391803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dirty="0"/>
              <a:t>Histograms</a:t>
            </a:r>
          </a:p>
        </p:txBody>
      </p:sp>
      <p:sp>
        <p:nvSpPr>
          <p:cNvPr id="79875" name="Content Placeholder 2"/>
          <p:cNvSpPr>
            <a:spLocks noGrp="1"/>
          </p:cNvSpPr>
          <p:nvPr>
            <p:ph idx="1"/>
          </p:nvPr>
        </p:nvSpPr>
        <p:spPr/>
        <p:txBody>
          <a:bodyPr/>
          <a:lstStyle/>
          <a:p>
            <a:pPr algn="ctr"/>
            <a:r>
              <a:rPr lang="en-US" altLang="en-US" dirty="0"/>
              <a:t>Stem and leaf plot</a:t>
            </a:r>
          </a:p>
          <a:p>
            <a:r>
              <a:rPr lang="en-US" altLang="en-US" dirty="0"/>
              <a:t>Also changes the data into a bar graph</a:t>
            </a:r>
          </a:p>
          <a:p>
            <a:endParaRPr lang="en-US" altLang="en-US" sz="2000" dirty="0"/>
          </a:p>
          <a:p>
            <a:r>
              <a:rPr lang="en-US" altLang="en-US" dirty="0"/>
              <a:t>For measurement data</a:t>
            </a:r>
          </a:p>
          <a:p>
            <a:endParaRPr lang="en-US" altLang="en-US" sz="2000" dirty="0"/>
          </a:p>
          <a:p>
            <a:r>
              <a:rPr lang="en-US" altLang="en-US" dirty="0"/>
              <a:t>Let you see the original data values</a:t>
            </a:r>
          </a:p>
        </p:txBody>
      </p:sp>
    </p:spTree>
    <p:extLst>
      <p:ext uri="{BB962C8B-B14F-4D97-AF65-F5344CB8AC3E}">
        <p14:creationId xmlns:p14="http://schemas.microsoft.com/office/powerpoint/2010/main" val="418540977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dirty="0"/>
              <a:t>Histograms</a:t>
            </a:r>
          </a:p>
        </p:txBody>
      </p:sp>
      <p:sp>
        <p:nvSpPr>
          <p:cNvPr id="80899" name="Content Placeholder 2"/>
          <p:cNvSpPr>
            <a:spLocks noGrp="1"/>
          </p:cNvSpPr>
          <p:nvPr>
            <p:ph idx="1"/>
          </p:nvPr>
        </p:nvSpPr>
        <p:spPr/>
        <p:txBody>
          <a:bodyPr/>
          <a:lstStyle/>
          <a:p>
            <a:r>
              <a:rPr lang="en-US" altLang="en-US"/>
              <a:t>the stem is usually the leftmost </a:t>
            </a:r>
          </a:p>
          <a:p>
            <a:r>
              <a:rPr lang="en-US" altLang="en-US"/>
              <a:t>     digit/s</a:t>
            </a:r>
          </a:p>
          <a:p>
            <a:r>
              <a:rPr lang="en-US" altLang="en-US"/>
              <a:t>the leaf is the rightmost digit </a:t>
            </a:r>
          </a:p>
          <a:p>
            <a:r>
              <a:rPr lang="en-US" altLang="en-US"/>
              <a:t>     (the "ones")</a:t>
            </a:r>
          </a:p>
          <a:p>
            <a:endParaRPr lang="en-US" altLang="en-US"/>
          </a:p>
        </p:txBody>
      </p:sp>
    </p:spTree>
    <p:extLst>
      <p:ext uri="{BB962C8B-B14F-4D97-AF65-F5344CB8AC3E}">
        <p14:creationId xmlns:p14="http://schemas.microsoft.com/office/powerpoint/2010/main" val="197849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a:t>Types of Data</a:t>
            </a:r>
          </a:p>
        </p:txBody>
      </p:sp>
      <p:sp>
        <p:nvSpPr>
          <p:cNvPr id="51203" name="Content Placeholder 2"/>
          <p:cNvSpPr>
            <a:spLocks noGrp="1"/>
          </p:cNvSpPr>
          <p:nvPr>
            <p:ph idx="1"/>
          </p:nvPr>
        </p:nvSpPr>
        <p:spPr/>
        <p:txBody>
          <a:bodyPr/>
          <a:lstStyle/>
          <a:p>
            <a:pPr eaLnBrk="1" hangingPunct="1"/>
            <a:r>
              <a:rPr lang="en-US" altLang="en-US" dirty="0">
                <a:cs typeface="Times New Roman" pitchFamily="18" charset="0"/>
              </a:rPr>
              <a:t>We count </a:t>
            </a:r>
            <a:r>
              <a:rPr lang="en-US" altLang="en-US" dirty="0">
                <a:solidFill>
                  <a:srgbClr val="FFC000"/>
                </a:solidFill>
                <a:cs typeface="Times New Roman" pitchFamily="18" charset="0"/>
              </a:rPr>
              <a:t>qualitative</a:t>
            </a:r>
            <a:r>
              <a:rPr lang="en-US" altLang="en-US" dirty="0">
                <a:cs typeface="Times New Roman" pitchFamily="18" charset="0"/>
              </a:rPr>
              <a:t> data (how many fall into each category)</a:t>
            </a:r>
          </a:p>
          <a:p>
            <a:pPr eaLnBrk="1" hangingPunct="1"/>
            <a:endParaRPr lang="en-US" altLang="en-US" dirty="0">
              <a:cs typeface="Times New Roman" pitchFamily="18" charset="0"/>
            </a:endParaRPr>
          </a:p>
          <a:p>
            <a:pPr eaLnBrk="1" hangingPunct="1"/>
            <a:r>
              <a:rPr lang="en-US" altLang="en-US" dirty="0">
                <a:cs typeface="Times New Roman" pitchFamily="18" charset="0"/>
              </a:rPr>
              <a:t>We measure </a:t>
            </a:r>
            <a:r>
              <a:rPr lang="en-US" altLang="en-US" dirty="0">
                <a:solidFill>
                  <a:srgbClr val="FFC000"/>
                </a:solidFill>
                <a:cs typeface="Times New Roman" pitchFamily="18" charset="0"/>
              </a:rPr>
              <a:t>quantitative</a:t>
            </a:r>
            <a:r>
              <a:rPr lang="en-US" altLang="en-US" dirty="0">
                <a:cs typeface="Times New Roman" pitchFamily="18" charset="0"/>
              </a:rPr>
              <a:t> data</a:t>
            </a:r>
            <a:endParaRPr lang="en-US" altLang="en-US" sz="3000" dirty="0">
              <a:cs typeface="Times New Roman" pitchFamily="18" charset="0"/>
            </a:endParaRPr>
          </a:p>
          <a:p>
            <a:endParaRPr lang="en-US" altLang="en-US" dirty="0"/>
          </a:p>
        </p:txBody>
      </p:sp>
    </p:spTree>
    <p:extLst>
      <p:ext uri="{BB962C8B-B14F-4D97-AF65-F5344CB8AC3E}">
        <p14:creationId xmlns:p14="http://schemas.microsoft.com/office/powerpoint/2010/main" val="313722132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dirty="0"/>
              <a:t>Histograms</a:t>
            </a:r>
          </a:p>
        </p:txBody>
      </p:sp>
      <p:pic>
        <p:nvPicPr>
          <p:cNvPr id="8192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1447800"/>
            <a:ext cx="6026150" cy="40052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24" name="Content Placeholder 2"/>
          <p:cNvSpPr txBox="1">
            <a:spLocks/>
          </p:cNvSpPr>
          <p:nvPr/>
        </p:nvSpPr>
        <p:spPr bwMode="auto">
          <a:xfrm>
            <a:off x="4572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buFont typeface="Arial" charset="0"/>
              <a:buNone/>
            </a:pPr>
            <a:endParaRPr lang="en-US" altLang="en-US"/>
          </a:p>
          <a:p>
            <a:pPr>
              <a:buFont typeface="Arial" charset="0"/>
              <a:buNone/>
            </a:pPr>
            <a:endParaRPr lang="en-US" altLang="en-US"/>
          </a:p>
          <a:p>
            <a:pPr>
              <a:buFont typeface="Arial" charset="0"/>
              <a:buNone/>
            </a:pPr>
            <a:endParaRPr lang="en-US" altLang="en-US"/>
          </a:p>
          <a:p>
            <a:pPr>
              <a:buFont typeface="Arial" charset="0"/>
              <a:buNone/>
            </a:pPr>
            <a:endParaRPr lang="en-US" altLang="en-US"/>
          </a:p>
          <a:p>
            <a:pPr>
              <a:buFont typeface="Arial" charset="0"/>
              <a:buNone/>
            </a:pPr>
            <a:endParaRPr lang="en-US" altLang="en-US"/>
          </a:p>
          <a:p>
            <a:pPr>
              <a:buFont typeface="Arial" charset="0"/>
              <a:buNone/>
            </a:pPr>
            <a:endParaRPr lang="en-US" altLang="en-US" sz="2000"/>
          </a:p>
          <a:p>
            <a:pPr>
              <a:buFont typeface="Arial" charset="0"/>
              <a:buNone/>
            </a:pPr>
            <a:r>
              <a:rPr lang="en-US" altLang="en-US"/>
              <a:t>It forms a sort of dot plot…</a:t>
            </a:r>
          </a:p>
          <a:p>
            <a:pPr>
              <a:buFont typeface="Arial" charset="0"/>
              <a:buNone/>
            </a:pPr>
            <a:r>
              <a:rPr lang="en-US" altLang="en-US"/>
              <a:t>But the data are still there!</a:t>
            </a:r>
          </a:p>
          <a:p>
            <a:pPr>
              <a:buFont typeface="Arial" charset="0"/>
              <a:buNone/>
            </a:pPr>
            <a:endParaRPr lang="en-US" altLang="en-US"/>
          </a:p>
        </p:txBody>
      </p:sp>
    </p:spTree>
    <p:extLst>
      <p:ext uri="{BB962C8B-B14F-4D97-AF65-F5344CB8AC3E}">
        <p14:creationId xmlns:p14="http://schemas.microsoft.com/office/powerpoint/2010/main" val="422549387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dirty="0"/>
              <a:t>Histograms</a:t>
            </a:r>
          </a:p>
        </p:txBody>
      </p:sp>
      <p:sp>
        <p:nvSpPr>
          <p:cNvPr id="82947" name="Content Placeholder 2"/>
          <p:cNvSpPr>
            <a:spLocks noGrp="1"/>
          </p:cNvSpPr>
          <p:nvPr>
            <p:ph idx="1"/>
          </p:nvPr>
        </p:nvSpPr>
        <p:spPr/>
        <p:txBody>
          <a:bodyPr/>
          <a:lstStyle/>
          <a:p>
            <a:r>
              <a:rPr lang="en-US" altLang="en-US"/>
              <a:t>More stem and leaf:</a:t>
            </a:r>
          </a:p>
        </p:txBody>
      </p:sp>
      <p:pic>
        <p:nvPicPr>
          <p:cNvPr id="829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787525"/>
            <a:ext cx="3200400" cy="49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94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63725"/>
            <a:ext cx="4668838" cy="484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45977F24-A28F-41DD-ADED-02CD9A697B1B}"/>
              </a:ext>
            </a:extLst>
          </p:cNvPr>
          <p:cNvSpPr txBox="1"/>
          <p:nvPr/>
        </p:nvSpPr>
        <p:spPr>
          <a:xfrm>
            <a:off x="0" y="6611035"/>
            <a:ext cx="6858000" cy="323165"/>
          </a:xfrm>
          <a:prstGeom prst="rect">
            <a:avLst/>
          </a:prstGeom>
          <a:noFill/>
        </p:spPr>
        <p:txBody>
          <a:bodyPr wrap="square">
            <a:spAutoFit/>
          </a:bodyPr>
          <a:lstStyle/>
          <a:p>
            <a:r>
              <a:rPr lang="en-US" sz="1500" dirty="0">
                <a:solidFill>
                  <a:srgbClr val="00B0F0"/>
                </a:solidFill>
              </a:rPr>
              <a:t>http://www.analyzemath.com/</a:t>
            </a:r>
          </a:p>
        </p:txBody>
      </p:sp>
    </p:spTree>
    <p:extLst>
      <p:ext uri="{BB962C8B-B14F-4D97-AF65-F5344CB8AC3E}">
        <p14:creationId xmlns:p14="http://schemas.microsoft.com/office/powerpoint/2010/main" val="172238993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dirty="0"/>
              <a:t>Histograms</a:t>
            </a:r>
          </a:p>
        </p:txBody>
      </p:sp>
      <p:sp>
        <p:nvSpPr>
          <p:cNvPr id="83971" name="Content Placeholder 2"/>
          <p:cNvSpPr>
            <a:spLocks noGrp="1"/>
          </p:cNvSpPr>
          <p:nvPr>
            <p:ph idx="1"/>
          </p:nvPr>
        </p:nvSpPr>
        <p:spPr/>
        <p:txBody>
          <a:bodyPr/>
          <a:lstStyle/>
          <a:p>
            <a:r>
              <a:rPr lang="en-US" altLang="en-US"/>
              <a:t>Comparative stem and leaf</a:t>
            </a:r>
          </a:p>
        </p:txBody>
      </p:sp>
      <p:pic>
        <p:nvPicPr>
          <p:cNvPr id="839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05100"/>
            <a:ext cx="5397500"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9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219325"/>
            <a:ext cx="3875088"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906692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dirty="0"/>
              <a:t>Histograms</a:t>
            </a:r>
          </a:p>
        </p:txBody>
      </p:sp>
      <p:sp>
        <p:nvSpPr>
          <p:cNvPr id="80899" name="Content Placeholder 2"/>
          <p:cNvSpPr>
            <a:spLocks noGrp="1"/>
          </p:cNvSpPr>
          <p:nvPr>
            <p:ph idx="1"/>
          </p:nvPr>
        </p:nvSpPr>
        <p:spPr/>
        <p:txBody>
          <a:bodyPr/>
          <a:lstStyle/>
          <a:p>
            <a:r>
              <a:rPr lang="en-US" altLang="en-US" dirty="0"/>
              <a:t>Note that the stem and leaf doesn’t follow the 5-8 category rule</a:t>
            </a:r>
          </a:p>
          <a:p>
            <a:endParaRPr lang="en-US" altLang="en-US" dirty="0"/>
          </a:p>
        </p:txBody>
      </p:sp>
    </p:spTree>
    <p:extLst>
      <p:ext uri="{BB962C8B-B14F-4D97-AF65-F5344CB8AC3E}">
        <p14:creationId xmlns:p14="http://schemas.microsoft.com/office/powerpoint/2010/main" val="264503581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799"/>
            <a:ext cx="3352800" cy="3528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a:spLocks noChangeArrowheads="1"/>
          </p:cNvSpPr>
          <p:nvPr/>
        </p:nvSpPr>
        <p:spPr bwMode="auto">
          <a:xfrm>
            <a:off x="1295400" y="914400"/>
            <a:ext cx="7239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r>
              <a:rPr lang="en-US" sz="6000" b="1" dirty="0">
                <a:solidFill>
                  <a:srgbClr val="FFFF00"/>
                </a:solidFill>
              </a:rPr>
              <a:t>     Questions?</a:t>
            </a:r>
          </a:p>
          <a:p>
            <a:pPr algn="ctr" eaLnBrk="1" hangingPunct="1"/>
            <a:endParaRPr lang="en-US" sz="6000" b="1" dirty="0">
              <a:solidFill>
                <a:srgbClr val="FFFF00"/>
              </a:solidFill>
            </a:endParaRPr>
          </a:p>
          <a:p>
            <a:pPr algn="ctr" eaLnBrk="1" hangingPunct="1"/>
            <a:endParaRPr lang="en-US" sz="6000" b="1" dirty="0">
              <a:solidFill>
                <a:srgbClr val="FFFF00"/>
              </a:solidFill>
            </a:endParaRPr>
          </a:p>
          <a:p>
            <a:pPr algn="ctr" eaLnBrk="1" hangingPunct="1"/>
            <a:endParaRPr lang="en-US" sz="2000" b="1" dirty="0">
              <a:solidFill>
                <a:srgbClr val="FFFF00"/>
              </a:solidFill>
            </a:endParaRPr>
          </a:p>
          <a:p>
            <a:pPr algn="ctr" eaLnBrk="1" hangingPunct="1"/>
            <a:endParaRPr lang="en-US" sz="6000" b="1" dirty="0">
              <a:solidFill>
                <a:srgbClr val="FFFF00"/>
              </a:solidFill>
            </a:endParaRPr>
          </a:p>
        </p:txBody>
      </p:sp>
      <p:sp>
        <p:nvSpPr>
          <p:cNvPr id="5" name="Rectangle 4">
            <a:extLst>
              <a:ext uri="{FF2B5EF4-FFF2-40B4-BE49-F238E27FC236}">
                <a16:creationId xmlns:a16="http://schemas.microsoft.com/office/drawing/2014/main" id="{5C65DAD8-2B70-47BF-9E35-BECCC2F7F2B6}"/>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311823248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A0D47-95F6-479E-AEEE-4F6B7CC695A8}"/>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6A081B7-193D-4302-878D-45628B88F80F}"/>
              </a:ext>
            </a:extLst>
          </p:cNvPr>
          <p:cNvSpPr>
            <a:spLocks noGrp="1"/>
          </p:cNvSpPr>
          <p:nvPr>
            <p:ph idx="1"/>
          </p:nvPr>
        </p:nvSpPr>
        <p:spPr>
          <a:xfrm>
            <a:off x="457200" y="1219200"/>
            <a:ext cx="8686800" cy="5638800"/>
          </a:xfrm>
        </p:spPr>
        <p:txBody>
          <a:bodyPr/>
          <a:lstStyle/>
          <a:p>
            <a:r>
              <a:rPr lang="en-US" dirty="0"/>
              <a:t>Today we studied:</a:t>
            </a:r>
          </a:p>
          <a:p>
            <a:pPr>
              <a:spcBef>
                <a:spcPts val="0"/>
              </a:spcBef>
              <a:spcAft>
                <a:spcPts val="0"/>
              </a:spcAft>
            </a:pPr>
            <a:r>
              <a:rPr lang="en-US" dirty="0">
                <a:effectLst/>
                <a:ea typeface="Calibri" panose="020F0502020204030204" pitchFamily="34" charset="0"/>
              </a:rPr>
              <a:t>	Review of population, 	sample, </a:t>
            </a:r>
          </a:p>
          <a:p>
            <a:pPr>
              <a:spcBef>
                <a:spcPts val="0"/>
              </a:spcBef>
              <a:spcAft>
                <a:spcPts val="0"/>
              </a:spcAft>
            </a:pPr>
            <a:r>
              <a:rPr lang="en-US" dirty="0">
                <a:ea typeface="Calibri" panose="020F0502020204030204" pitchFamily="34" charset="0"/>
              </a:rPr>
              <a:t>		</a:t>
            </a:r>
            <a:r>
              <a:rPr lang="en-US" dirty="0">
                <a:effectLst/>
                <a:ea typeface="Calibri" panose="020F0502020204030204" pitchFamily="34" charset="0"/>
              </a:rPr>
              <a:t>and types of data</a:t>
            </a:r>
          </a:p>
          <a:p>
            <a:pPr marL="0" marR="0">
              <a:spcBef>
                <a:spcPts val="0"/>
              </a:spcBef>
              <a:spcAft>
                <a:spcPts val="0"/>
              </a:spcAft>
            </a:pPr>
            <a:r>
              <a:rPr lang="en-US" dirty="0">
                <a:effectLst/>
                <a:ea typeface="Calibri" panose="020F0502020204030204" pitchFamily="34" charset="0"/>
              </a:rPr>
              <a:t>    Graphs</a:t>
            </a:r>
          </a:p>
        </p:txBody>
      </p:sp>
    </p:spTree>
    <p:extLst>
      <p:ext uri="{BB962C8B-B14F-4D97-AF65-F5344CB8AC3E}">
        <p14:creationId xmlns:p14="http://schemas.microsoft.com/office/powerpoint/2010/main" val="293317885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pPr eaLnBrk="1" hangingPunct="1"/>
            <a:r>
              <a:rPr lang="en-US" altLang="en-US" dirty="0"/>
              <a:t>You Survived!</a:t>
            </a:r>
          </a:p>
        </p:txBody>
      </p:sp>
      <p:pic>
        <p:nvPicPr>
          <p:cNvPr id="1433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1413"/>
            <a:ext cx="9144000" cy="5716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362945" y="6611035"/>
            <a:ext cx="1798889" cy="323165"/>
          </a:xfrm>
          <a:prstGeom prst="rect">
            <a:avLst/>
          </a:prstGeom>
        </p:spPr>
        <p:txBody>
          <a:bodyPr wrap="none">
            <a:spAutoFit/>
          </a:bodyPr>
          <a:lstStyle/>
          <a:p>
            <a:pPr algn="r"/>
            <a:r>
              <a:rPr lang="en-US" altLang="en-US" sz="1500" dirty="0">
                <a:solidFill>
                  <a:srgbClr val="00B0F0"/>
                </a:solidFill>
              </a:rPr>
              <a:t>www.playbuzz.com</a:t>
            </a:r>
          </a:p>
        </p:txBody>
      </p:sp>
    </p:spTree>
    <p:extLst>
      <p:ext uri="{BB962C8B-B14F-4D97-AF65-F5344CB8AC3E}">
        <p14:creationId xmlns:p14="http://schemas.microsoft.com/office/powerpoint/2010/main" val="2695539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2514E-01DB-4893-8C29-79B7F756DDFC}"/>
              </a:ext>
            </a:extLst>
          </p:cNvPr>
          <p:cNvSpPr>
            <a:spLocks noGrp="1"/>
          </p:cNvSpPr>
          <p:nvPr>
            <p:ph type="title"/>
          </p:nvPr>
        </p:nvSpPr>
        <p:spPr/>
        <p:txBody>
          <a:bodyPr/>
          <a:lstStyle/>
          <a:p>
            <a:r>
              <a:rPr lang="en-US" dirty="0"/>
              <a:t>Types of Data</a:t>
            </a:r>
          </a:p>
        </p:txBody>
      </p:sp>
      <p:sp>
        <p:nvSpPr>
          <p:cNvPr id="3" name="Content Placeholder 2">
            <a:extLst>
              <a:ext uri="{FF2B5EF4-FFF2-40B4-BE49-F238E27FC236}">
                <a16:creationId xmlns:a16="http://schemas.microsoft.com/office/drawing/2014/main" id="{7AD75D37-333B-4FB9-B8BA-228F44325976}"/>
              </a:ext>
            </a:extLst>
          </p:cNvPr>
          <p:cNvSpPr>
            <a:spLocks noGrp="1"/>
          </p:cNvSpPr>
          <p:nvPr>
            <p:ph idx="1"/>
          </p:nvPr>
        </p:nvSpPr>
        <p:spPr>
          <a:xfrm>
            <a:off x="457200" y="1219200"/>
            <a:ext cx="8686800" cy="5638800"/>
          </a:xfrm>
        </p:spPr>
        <p:txBody>
          <a:bodyPr/>
          <a:lstStyle/>
          <a:p>
            <a:pPr marL="0" lvl="1" indent="0">
              <a:spcBef>
                <a:spcPts val="0"/>
              </a:spcBef>
              <a:spcAft>
                <a:spcPts val="0"/>
              </a:spcAft>
              <a:buNone/>
            </a:pPr>
            <a:r>
              <a:rPr lang="en-US" sz="4000" dirty="0">
                <a:ea typeface="Calibri" panose="020F0502020204030204" pitchFamily="34" charset="0"/>
              </a:rPr>
              <a:t>Other types of data:</a:t>
            </a:r>
          </a:p>
          <a:p>
            <a:pPr marL="457200" lvl="1" indent="0">
              <a:spcBef>
                <a:spcPts val="0"/>
              </a:spcBef>
              <a:spcAft>
                <a:spcPts val="0"/>
              </a:spcAft>
              <a:buNone/>
            </a:pPr>
            <a:r>
              <a:rPr lang="en-US" sz="4000" dirty="0">
                <a:ea typeface="Calibri" panose="020F0502020204030204" pitchFamily="34" charset="0"/>
              </a:rPr>
              <a:t>	Qualitative/quantitative</a:t>
            </a:r>
            <a:endParaRPr lang="en-US" sz="4000" dirty="0">
              <a:effectLst/>
              <a:ea typeface="Calibri" panose="020F0502020204030204" pitchFamily="34" charset="0"/>
            </a:endParaRPr>
          </a:p>
          <a:p>
            <a:pPr marL="914400" lvl="1" indent="0">
              <a:spcBef>
                <a:spcPts val="0"/>
              </a:spcBef>
              <a:spcAft>
                <a:spcPts val="0"/>
              </a:spcAft>
              <a:buNone/>
            </a:pPr>
            <a:r>
              <a:rPr lang="en-US" sz="4000" dirty="0">
                <a:effectLst/>
                <a:ea typeface="Calibri" panose="020F0502020204030204" pitchFamily="34" charset="0"/>
              </a:rPr>
              <a:t>Observation/experiment</a:t>
            </a:r>
          </a:p>
          <a:p>
            <a:pPr marL="914400" lvl="1" indent="0">
              <a:spcBef>
                <a:spcPts val="0"/>
              </a:spcBef>
              <a:spcAft>
                <a:spcPts val="0"/>
              </a:spcAft>
              <a:buNone/>
            </a:pPr>
            <a:r>
              <a:rPr lang="en-US" sz="4000" dirty="0">
                <a:effectLst/>
                <a:ea typeface="Calibri" panose="020F0502020204030204" pitchFamily="34" charset="0"/>
              </a:rPr>
              <a:t>Deterministic/nondeterministic</a:t>
            </a:r>
          </a:p>
          <a:p>
            <a:pPr marL="914400" lvl="1" indent="0">
              <a:spcBef>
                <a:spcPts val="0"/>
              </a:spcBef>
              <a:spcAft>
                <a:spcPts val="0"/>
              </a:spcAft>
              <a:buNone/>
            </a:pPr>
            <a:r>
              <a:rPr lang="en-US" sz="4000" dirty="0">
                <a:effectLst/>
                <a:ea typeface="Calibri" panose="020F0502020204030204" pitchFamily="34" charset="0"/>
              </a:rPr>
              <a:t>Periodic/nonperiodic</a:t>
            </a:r>
          </a:p>
          <a:p>
            <a:pPr marL="914400" lvl="1" indent="0">
              <a:spcBef>
                <a:spcPts val="0"/>
              </a:spcBef>
              <a:spcAft>
                <a:spcPts val="0"/>
              </a:spcAft>
              <a:buNone/>
            </a:pPr>
            <a:r>
              <a:rPr lang="en-US" sz="4000" dirty="0">
                <a:effectLst/>
                <a:ea typeface="Calibri" panose="020F0502020204030204" pitchFamily="34" charset="0"/>
              </a:rPr>
              <a:t>Continuous/discrete</a:t>
            </a:r>
          </a:p>
          <a:p>
            <a:pPr marL="914400" lvl="1" indent="0">
              <a:spcBef>
                <a:spcPts val="0"/>
              </a:spcBef>
              <a:spcAft>
                <a:spcPts val="0"/>
              </a:spcAft>
              <a:buNone/>
            </a:pPr>
            <a:r>
              <a:rPr lang="en-US" sz="4000" dirty="0">
                <a:effectLst/>
                <a:ea typeface="Calibri" panose="020F0502020204030204" pitchFamily="34" charset="0"/>
              </a:rPr>
              <a:t>Stationary/nonstationary</a:t>
            </a:r>
          </a:p>
          <a:p>
            <a:endParaRPr lang="en-US" dirty="0"/>
          </a:p>
        </p:txBody>
      </p:sp>
    </p:spTree>
    <p:extLst>
      <p:ext uri="{BB962C8B-B14F-4D97-AF65-F5344CB8AC3E}">
        <p14:creationId xmlns:p14="http://schemas.microsoft.com/office/powerpoint/2010/main" val="1389841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a:solidFill>
                  <a:srgbClr val="FFFF00"/>
                </a:solidFill>
              </a:rPr>
              <a:t>Questions?</a:t>
            </a:r>
          </a:p>
        </p:txBody>
      </p:sp>
      <p:pic>
        <p:nvPicPr>
          <p:cNvPr id="8601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4241110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3819525"/>
            <a:ext cx="2430462"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1"/>
          <p:cNvSpPr>
            <a:spLocks noGrp="1"/>
          </p:cNvSpPr>
          <p:nvPr>
            <p:ph type="title"/>
          </p:nvPr>
        </p:nvSpPr>
        <p:spPr/>
        <p:txBody>
          <a:bodyPr/>
          <a:lstStyle/>
          <a:p>
            <a:r>
              <a:rPr lang="en-US" altLang="en-US"/>
              <a:t>Organizing Data</a:t>
            </a:r>
          </a:p>
        </p:txBody>
      </p:sp>
      <p:sp>
        <p:nvSpPr>
          <p:cNvPr id="10244" name="Content Placeholder 2"/>
          <p:cNvSpPr>
            <a:spLocks noGrp="1"/>
          </p:cNvSpPr>
          <p:nvPr>
            <p:ph idx="1"/>
          </p:nvPr>
        </p:nvSpPr>
        <p:spPr/>
        <p:txBody>
          <a:bodyPr/>
          <a:lstStyle/>
          <a:p>
            <a:pPr algn="ctr" eaLnBrk="1" hangingPunct="1"/>
            <a:r>
              <a:rPr lang="en-US" altLang="en-US" sz="3600" dirty="0">
                <a:cs typeface="Times New Roman" pitchFamily="18" charset="0"/>
              </a:rPr>
              <a:t>The population is huge</a:t>
            </a:r>
          </a:p>
          <a:p>
            <a:pPr algn="ctr" eaLnBrk="1" hangingPunct="1"/>
            <a:r>
              <a:rPr lang="en-US" altLang="en-US" sz="3600" dirty="0">
                <a:cs typeface="Times New Roman" pitchFamily="18" charset="0"/>
              </a:rPr>
              <a:t>We can’t handle it</a:t>
            </a:r>
          </a:p>
          <a:p>
            <a:pPr algn="ctr" eaLnBrk="1" hangingPunct="1"/>
            <a:r>
              <a:rPr lang="en-US" altLang="en-US" sz="3600" dirty="0">
                <a:cs typeface="Times New Roman" pitchFamily="18" charset="0"/>
              </a:rPr>
              <a:t>So we take a sample</a:t>
            </a:r>
          </a:p>
          <a:p>
            <a:pPr algn="ctr" eaLnBrk="1" hangingPunct="1"/>
            <a:r>
              <a:rPr lang="en-US" altLang="en-US" sz="3600" dirty="0">
                <a:cs typeface="Times New Roman" pitchFamily="18" charset="0"/>
              </a:rPr>
              <a:t>We take counts or measurements </a:t>
            </a:r>
          </a:p>
          <a:p>
            <a:pPr algn="ctr" eaLnBrk="1" hangingPunct="1"/>
            <a:r>
              <a:rPr lang="en-US" altLang="en-US" sz="3600" dirty="0">
                <a:cs typeface="Times New Roman" pitchFamily="18" charset="0"/>
              </a:rPr>
              <a:t>on the sample</a:t>
            </a:r>
          </a:p>
          <a:p>
            <a:pPr algn="ctr" eaLnBrk="1" hangingPunct="1"/>
            <a:r>
              <a:rPr lang="en-US" altLang="en-US" sz="3600" dirty="0">
                <a:cs typeface="Times New Roman" pitchFamily="18" charset="0"/>
              </a:rPr>
              <a:t>These are messy and </a:t>
            </a:r>
          </a:p>
          <a:p>
            <a:pPr algn="ctr" eaLnBrk="1" hangingPunct="1"/>
            <a:r>
              <a:rPr lang="en-US" altLang="en-US" sz="3600" dirty="0">
                <a:cs typeface="Times New Roman" pitchFamily="18" charset="0"/>
              </a:rPr>
              <a:t>     hard to understand</a:t>
            </a:r>
          </a:p>
          <a:p>
            <a:pPr algn="ctr" eaLnBrk="1" hangingPunct="1"/>
            <a:endParaRPr lang="en-US" altLang="en-US" sz="500" dirty="0">
              <a:cs typeface="Times New Roman" pitchFamily="18" charset="0"/>
            </a:endParaRPr>
          </a:p>
          <a:p>
            <a:pPr algn="ctr" eaLnBrk="1" hangingPunct="1"/>
            <a:r>
              <a:rPr lang="en-US" altLang="en-US" sz="3600" dirty="0">
                <a:cs typeface="Times New Roman" pitchFamily="18" charset="0"/>
              </a:rPr>
              <a:t>                      </a:t>
            </a:r>
            <a:r>
              <a:rPr lang="en-US" altLang="en-US" sz="3600" dirty="0">
                <a:solidFill>
                  <a:schemeClr val="tx1"/>
                </a:solidFill>
                <a:cs typeface="Times New Roman" pitchFamily="18" charset="0"/>
              </a:rPr>
              <a:t>NOW WHAT???</a:t>
            </a:r>
          </a:p>
        </p:txBody>
      </p:sp>
      <p:sp>
        <p:nvSpPr>
          <p:cNvPr id="2" name="Rectangle 1"/>
          <p:cNvSpPr/>
          <p:nvPr/>
        </p:nvSpPr>
        <p:spPr>
          <a:xfrm>
            <a:off x="-76200" y="6611035"/>
            <a:ext cx="3764172" cy="323165"/>
          </a:xfrm>
          <a:prstGeom prst="rect">
            <a:avLst/>
          </a:prstGeom>
        </p:spPr>
        <p:txBody>
          <a:bodyPr wrap="none">
            <a:spAutoFit/>
          </a:bodyPr>
          <a:lstStyle/>
          <a:p>
            <a:r>
              <a:rPr lang="en-US" sz="1500" dirty="0">
                <a:solidFill>
                  <a:srgbClr val="00B0F0"/>
                </a:solidFill>
              </a:rPr>
              <a:t>http://www.un-s.ru/images/question.jpg</a:t>
            </a:r>
          </a:p>
        </p:txBody>
      </p:sp>
    </p:spTree>
    <p:extLst>
      <p:ext uri="{BB962C8B-B14F-4D97-AF65-F5344CB8AC3E}">
        <p14:creationId xmlns:p14="http://schemas.microsoft.com/office/powerpoint/2010/main" val="3295970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a:t>Organizing Data</a:t>
            </a:r>
          </a:p>
        </p:txBody>
      </p:sp>
      <p:sp>
        <p:nvSpPr>
          <p:cNvPr id="11267" name="Content Placeholder 2"/>
          <p:cNvSpPr>
            <a:spLocks noGrp="1"/>
          </p:cNvSpPr>
          <p:nvPr>
            <p:ph idx="1"/>
          </p:nvPr>
        </p:nvSpPr>
        <p:spPr>
          <a:xfrm>
            <a:off x="457200" y="1219200"/>
            <a:ext cx="8686800" cy="5638800"/>
          </a:xfrm>
        </p:spPr>
        <p:txBody>
          <a:bodyPr/>
          <a:lstStyle/>
          <a:p>
            <a:pPr eaLnBrk="1" hangingPunct="1"/>
            <a:r>
              <a:rPr lang="en-US" altLang="en-US">
                <a:cs typeface="Arial" charset="0"/>
              </a:rPr>
              <a:t>Step 1: Put your data into Excel</a:t>
            </a:r>
          </a:p>
          <a:p>
            <a:pPr eaLnBrk="1" hangingPunct="1"/>
            <a:endParaRPr lang="en-US" altLang="en-US" sz="1200">
              <a:cs typeface="Times New Roman" pitchFamily="18" charset="0"/>
            </a:endParaRPr>
          </a:p>
          <a:p>
            <a:pPr eaLnBrk="1" hangingPunct="1"/>
            <a:r>
              <a:rPr lang="en-US" altLang="en-US">
                <a:cs typeface="Times New Roman" pitchFamily="18" charset="0"/>
              </a:rPr>
              <a:t>Step 2: Graph it!</a:t>
            </a:r>
          </a:p>
          <a:p>
            <a:pPr algn="ctr" eaLnBrk="1" hangingPunct="1"/>
            <a:endParaRPr lang="en-US" altLang="en-US" sz="2600">
              <a:cs typeface="Times New Roman" pitchFamily="18" charset="0"/>
            </a:endParaRPr>
          </a:p>
          <a:p>
            <a:endParaRPr lang="en-US" altLang="en-US"/>
          </a:p>
        </p:txBody>
      </p:sp>
      <p:pic>
        <p:nvPicPr>
          <p:cNvPr id="11268" name="Picture 5" descr="http://www.centenarycollege.edu/cms/uploads/pics/excel_ic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3198813"/>
            <a:ext cx="3354387"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95400" y="6566654"/>
            <a:ext cx="965329" cy="323165"/>
          </a:xfrm>
          <a:prstGeom prst="rect">
            <a:avLst/>
          </a:prstGeom>
        </p:spPr>
        <p:txBody>
          <a:bodyPr wrap="none">
            <a:spAutoFit/>
          </a:bodyPr>
          <a:lstStyle/>
          <a:p>
            <a:r>
              <a:rPr lang="en-US" sz="1500" dirty="0">
                <a:solidFill>
                  <a:srgbClr val="00B0F0"/>
                </a:solidFill>
              </a:rPr>
              <a:t>excel.gif</a:t>
            </a:r>
          </a:p>
        </p:txBody>
      </p:sp>
    </p:spTree>
    <p:extLst>
      <p:ext uri="{BB962C8B-B14F-4D97-AF65-F5344CB8AC3E}">
        <p14:creationId xmlns:p14="http://schemas.microsoft.com/office/powerpoint/2010/main" val="3002399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a:t>Organizing Data</a:t>
            </a:r>
          </a:p>
        </p:txBody>
      </p:sp>
      <p:sp>
        <p:nvSpPr>
          <p:cNvPr id="13315" name="Content Placeholder 2"/>
          <p:cNvSpPr>
            <a:spLocks noGrp="1"/>
          </p:cNvSpPr>
          <p:nvPr>
            <p:ph idx="1"/>
          </p:nvPr>
        </p:nvSpPr>
        <p:spPr/>
        <p:txBody>
          <a:bodyPr/>
          <a:lstStyle/>
          <a:p>
            <a:pPr eaLnBrk="1" hangingPunct="1">
              <a:spcBef>
                <a:spcPct val="0"/>
              </a:spcBef>
            </a:pPr>
            <a:r>
              <a:rPr lang="en-US" altLang="en-US">
                <a:cs typeface="Times New Roman" pitchFamily="18" charset="0"/>
              </a:rPr>
              <a:t>Once in Excel we have a variety of organizing tools we can use for our data</a:t>
            </a:r>
            <a:endParaRPr lang="en-US" altLang="en-US"/>
          </a:p>
        </p:txBody>
      </p:sp>
    </p:spTree>
    <p:extLst>
      <p:ext uri="{BB962C8B-B14F-4D97-AF65-F5344CB8AC3E}">
        <p14:creationId xmlns:p14="http://schemas.microsoft.com/office/powerpoint/2010/main" val="297856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Organizing Data</a:t>
            </a:r>
          </a:p>
        </p:txBody>
      </p:sp>
      <p:sp>
        <p:nvSpPr>
          <p:cNvPr id="3" name="Content Placeholder 2"/>
          <p:cNvSpPr>
            <a:spLocks noGrp="1"/>
          </p:cNvSpPr>
          <p:nvPr>
            <p:ph idx="1"/>
          </p:nvPr>
        </p:nvSpPr>
        <p:spPr/>
        <p:txBody>
          <a:bodyPr/>
          <a:lstStyle/>
          <a:p>
            <a:r>
              <a:rPr lang="en-US" dirty="0"/>
              <a:t>Always do a quick graph of your data table to identify problems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900" y="2667000"/>
            <a:ext cx="6337300" cy="3884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6611035"/>
            <a:ext cx="9144000" cy="323165"/>
          </a:xfrm>
          <a:prstGeom prst="rect">
            <a:avLst/>
          </a:prstGeom>
        </p:spPr>
        <p:txBody>
          <a:bodyPr wrap="square">
            <a:spAutoFit/>
          </a:bodyPr>
          <a:lstStyle/>
          <a:p>
            <a:r>
              <a:rPr lang="en-US" sz="1500" dirty="0">
                <a:solidFill>
                  <a:srgbClr val="00B0F0"/>
                </a:solidFill>
              </a:rPr>
              <a:t>http://mathworld.wolfram.com/images/eps-gif/OutlierScatterplot_1000.gif</a:t>
            </a:r>
          </a:p>
        </p:txBody>
      </p:sp>
    </p:spTree>
    <p:extLst>
      <p:ext uri="{BB962C8B-B14F-4D97-AF65-F5344CB8AC3E}">
        <p14:creationId xmlns:p14="http://schemas.microsoft.com/office/powerpoint/2010/main" val="3905972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Up?</a:t>
            </a:r>
          </a:p>
        </p:txBody>
      </p:sp>
      <p:sp>
        <p:nvSpPr>
          <p:cNvPr id="3" name="Content Placeholder 2"/>
          <p:cNvSpPr>
            <a:spLocks noGrp="1"/>
          </p:cNvSpPr>
          <p:nvPr>
            <p:ph idx="1"/>
          </p:nvPr>
        </p:nvSpPr>
        <p:spPr>
          <a:xfrm>
            <a:off x="457200" y="1219200"/>
            <a:ext cx="8458200" cy="5638800"/>
          </a:xfrm>
        </p:spPr>
        <p:txBody>
          <a:bodyPr/>
          <a:lstStyle/>
          <a:p>
            <a:r>
              <a:rPr lang="en-US" dirty="0"/>
              <a:t>Today we will be going over:</a:t>
            </a:r>
          </a:p>
          <a:p>
            <a:pPr marL="457200" lvl="1" indent="0">
              <a:spcBef>
                <a:spcPts val="0"/>
              </a:spcBef>
              <a:spcAft>
                <a:spcPts val="0"/>
              </a:spcAft>
              <a:buNone/>
            </a:pPr>
            <a:r>
              <a:rPr lang="en-US" sz="3500" dirty="0">
                <a:effectLst/>
                <a:ea typeface="Calibri" panose="020F0502020204030204" pitchFamily="34" charset="0"/>
              </a:rPr>
              <a:t>Review of population, sample, and </a:t>
            </a:r>
          </a:p>
          <a:p>
            <a:pPr marL="457200" lvl="1" indent="0">
              <a:spcBef>
                <a:spcPts val="0"/>
              </a:spcBef>
              <a:spcAft>
                <a:spcPts val="0"/>
              </a:spcAft>
              <a:buNone/>
            </a:pPr>
            <a:r>
              <a:rPr lang="en-US" sz="3500" dirty="0">
                <a:ea typeface="Calibri" panose="020F0502020204030204" pitchFamily="34" charset="0"/>
              </a:rPr>
              <a:t>	</a:t>
            </a:r>
            <a:r>
              <a:rPr lang="en-US" sz="3500" dirty="0">
                <a:effectLst/>
                <a:ea typeface="Calibri" panose="020F0502020204030204" pitchFamily="34" charset="0"/>
              </a:rPr>
              <a:t>types of data</a:t>
            </a:r>
          </a:p>
          <a:p>
            <a:r>
              <a:rPr lang="en-US" sz="3500" dirty="0">
                <a:ea typeface="Calibri" panose="020F0502020204030204" pitchFamily="34" charset="0"/>
              </a:rPr>
              <a:t>  New: </a:t>
            </a:r>
            <a:r>
              <a:rPr lang="en-US" sz="3600" dirty="0"/>
              <a:t>Graphs!</a:t>
            </a:r>
          </a:p>
          <a:p>
            <a:r>
              <a:rPr lang="en-US" sz="3600" dirty="0"/>
              <a:t>  	(and how to lie with them…)</a:t>
            </a:r>
            <a:endParaRPr lang="en-US" sz="3500" dirty="0">
              <a:effectLst/>
              <a:ea typeface="Calibri" panose="020F0502020204030204" pitchFamily="34" charset="0"/>
            </a:endParaRPr>
          </a:p>
          <a:p>
            <a:pPr marL="457200" lvl="1" indent="0">
              <a:spcBef>
                <a:spcPts val="0"/>
              </a:spcBef>
              <a:spcAft>
                <a:spcPts val="0"/>
              </a:spcAft>
              <a:buNone/>
            </a:pPr>
            <a:r>
              <a:rPr lang="en-US" sz="3500" dirty="0">
                <a:ea typeface="Calibri" panose="020F0502020204030204" pitchFamily="34" charset="0"/>
              </a:rPr>
              <a:t>  </a:t>
            </a:r>
            <a:endParaRPr lang="en-US" sz="3500" dirty="0">
              <a:effectLst/>
              <a:ea typeface="Calibri" panose="020F0502020204030204" pitchFamily="34" charset="0"/>
            </a:endParaRPr>
          </a:p>
        </p:txBody>
      </p:sp>
    </p:spTree>
    <p:extLst>
      <p:ext uri="{BB962C8B-B14F-4D97-AF65-F5344CB8AC3E}">
        <p14:creationId xmlns:p14="http://schemas.microsoft.com/office/powerpoint/2010/main" val="1484083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a:t>Graphs</a:t>
            </a:r>
          </a:p>
        </p:txBody>
      </p:sp>
      <p:sp>
        <p:nvSpPr>
          <p:cNvPr id="14339" name="Content Placeholder 2"/>
          <p:cNvSpPr>
            <a:spLocks noGrp="1"/>
          </p:cNvSpPr>
          <p:nvPr>
            <p:ph idx="1"/>
          </p:nvPr>
        </p:nvSpPr>
        <p:spPr/>
        <p:txBody>
          <a:bodyPr/>
          <a:lstStyle/>
          <a:p>
            <a:r>
              <a:rPr lang="en-US" altLang="en-US"/>
              <a:t>The best way to understand any data set is to GRAPH IT!</a:t>
            </a:r>
          </a:p>
        </p:txBody>
      </p:sp>
      <p:grpSp>
        <p:nvGrpSpPr>
          <p:cNvPr id="14340" name="Group 3"/>
          <p:cNvGrpSpPr>
            <a:grpSpLocks/>
          </p:cNvGrpSpPr>
          <p:nvPr/>
        </p:nvGrpSpPr>
        <p:grpSpPr bwMode="auto">
          <a:xfrm>
            <a:off x="101600" y="3429000"/>
            <a:ext cx="8966200" cy="1968500"/>
            <a:chOff x="101600" y="2836884"/>
            <a:chExt cx="8966200" cy="1968500"/>
          </a:xfrm>
        </p:grpSpPr>
        <p:pic>
          <p:nvPicPr>
            <p:cNvPr id="1434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2836884"/>
              <a:ext cx="2258382"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836884"/>
              <a:ext cx="2224676" cy="1928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836884"/>
              <a:ext cx="2258382"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9418" y="2836884"/>
              <a:ext cx="2258382"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Rectangle 8"/>
          <p:cNvSpPr/>
          <p:nvPr/>
        </p:nvSpPr>
        <p:spPr>
          <a:xfrm>
            <a:off x="0" y="65348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2016</a:t>
            </a:r>
          </a:p>
        </p:txBody>
      </p:sp>
    </p:spTree>
    <p:extLst>
      <p:ext uri="{BB962C8B-B14F-4D97-AF65-F5344CB8AC3E}">
        <p14:creationId xmlns:p14="http://schemas.microsoft.com/office/powerpoint/2010/main" val="185139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0233"/>
          <a:stretch/>
        </p:blipFill>
        <p:spPr bwMode="auto">
          <a:xfrm>
            <a:off x="2905125" y="2286000"/>
            <a:ext cx="623887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3" name="Title 1"/>
          <p:cNvSpPr>
            <a:spLocks noGrp="1"/>
          </p:cNvSpPr>
          <p:nvPr>
            <p:ph type="title"/>
          </p:nvPr>
        </p:nvSpPr>
        <p:spPr/>
        <p:txBody>
          <a:bodyPr/>
          <a:lstStyle/>
          <a:p>
            <a:r>
              <a:rPr lang="en-US" altLang="en-US"/>
              <a:t>Graphs</a:t>
            </a:r>
          </a:p>
        </p:txBody>
      </p:sp>
      <p:sp>
        <p:nvSpPr>
          <p:cNvPr id="15364" name="Content Placeholder 2"/>
          <p:cNvSpPr>
            <a:spLocks noGrp="1"/>
          </p:cNvSpPr>
          <p:nvPr>
            <p:ph idx="1"/>
          </p:nvPr>
        </p:nvSpPr>
        <p:spPr/>
        <p:txBody>
          <a:bodyPr/>
          <a:lstStyle/>
          <a:p>
            <a:r>
              <a:rPr lang="en-US" altLang="en-US"/>
              <a:t>If you don’t graph your data, the Stat Demons will get ya!</a:t>
            </a:r>
          </a:p>
        </p:txBody>
      </p:sp>
      <p:sp>
        <p:nvSpPr>
          <p:cNvPr id="5" name="Rectangle 4"/>
          <p:cNvSpPr/>
          <p:nvPr/>
        </p:nvSpPr>
        <p:spPr>
          <a:xfrm>
            <a:off x="27214" y="5842337"/>
            <a:ext cx="3401786" cy="1015663"/>
          </a:xfrm>
          <a:prstGeom prst="rect">
            <a:avLst/>
          </a:prstGeom>
        </p:spPr>
        <p:txBody>
          <a:bodyPr wrap="square">
            <a:spAutoFit/>
          </a:bodyPr>
          <a:lstStyle/>
          <a:p>
            <a:pPr marL="0" marR="0" fontAlgn="base">
              <a:spcBef>
                <a:spcPts val="0"/>
              </a:spcBef>
              <a:spcAft>
                <a:spcPts val="0"/>
              </a:spcAft>
            </a:pPr>
            <a:r>
              <a:rPr lang="en-US" sz="2000" kern="1200" dirty="0">
                <a:solidFill>
                  <a:srgbClr val="00B0F0"/>
                </a:solidFill>
                <a:effectLst/>
                <a:latin typeface="Arial"/>
                <a:ea typeface="Times New Roman"/>
              </a:rPr>
              <a:t>Thanks to Jonathan </a:t>
            </a:r>
          </a:p>
          <a:p>
            <a:pPr marL="0" marR="0" fontAlgn="base">
              <a:spcBef>
                <a:spcPts val="0"/>
              </a:spcBef>
              <a:spcAft>
                <a:spcPts val="0"/>
              </a:spcAft>
            </a:pPr>
            <a:r>
              <a:rPr lang="en-US" sz="2000" kern="1200" dirty="0">
                <a:solidFill>
                  <a:srgbClr val="00B0F0"/>
                </a:solidFill>
                <a:effectLst/>
                <a:latin typeface="Arial"/>
                <a:ea typeface="Times New Roman"/>
              </a:rPr>
              <a:t>Bellamy for the stupendous Stat Demon drawing !</a:t>
            </a:r>
            <a:endParaRPr lang="en-US" sz="2000" dirty="0">
              <a:solidFill>
                <a:srgbClr val="00B0F0"/>
              </a:solidFill>
              <a:effectLst/>
              <a:latin typeface="Times New Roman"/>
              <a:ea typeface="Times New Roman"/>
            </a:endParaRPr>
          </a:p>
        </p:txBody>
      </p:sp>
    </p:spTree>
    <p:extLst>
      <p:ext uri="{BB962C8B-B14F-4D97-AF65-F5344CB8AC3E}">
        <p14:creationId xmlns:p14="http://schemas.microsoft.com/office/powerpoint/2010/main" val="2189317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a:t>Graphs</a:t>
            </a:r>
          </a:p>
        </p:txBody>
      </p:sp>
      <p:sp>
        <p:nvSpPr>
          <p:cNvPr id="16387" name="Content Placeholder 2"/>
          <p:cNvSpPr>
            <a:spLocks noGrp="1"/>
          </p:cNvSpPr>
          <p:nvPr>
            <p:ph idx="1"/>
          </p:nvPr>
        </p:nvSpPr>
        <p:spPr/>
        <p:txBody>
          <a:bodyPr/>
          <a:lstStyle/>
          <a:p>
            <a:r>
              <a:rPr lang="en-US" altLang="en-US"/>
              <a:t>Graphs are easier for most people to understand than a table of numbers or text</a:t>
            </a:r>
          </a:p>
          <a:p>
            <a:endParaRPr lang="en-US" altLang="en-US"/>
          </a:p>
        </p:txBody>
      </p:sp>
    </p:spTree>
    <p:extLst>
      <p:ext uri="{BB962C8B-B14F-4D97-AF65-F5344CB8AC3E}">
        <p14:creationId xmlns:p14="http://schemas.microsoft.com/office/powerpoint/2010/main" val="1701196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a:t>Graphs</a:t>
            </a:r>
          </a:p>
        </p:txBody>
      </p:sp>
      <p:sp>
        <p:nvSpPr>
          <p:cNvPr id="17411" name="Content Placeholder 2"/>
          <p:cNvSpPr>
            <a:spLocks noGrp="1"/>
          </p:cNvSpPr>
          <p:nvPr>
            <p:ph idx="1"/>
          </p:nvPr>
        </p:nvSpPr>
        <p:spPr>
          <a:xfrm>
            <a:off x="457200" y="1219200"/>
            <a:ext cx="8686800" cy="5638800"/>
          </a:xfrm>
        </p:spPr>
        <p:txBody>
          <a:bodyPr/>
          <a:lstStyle/>
          <a:p>
            <a:pPr eaLnBrk="1" hangingPunct="1"/>
            <a:r>
              <a:rPr lang="en-US" altLang="en-US"/>
              <a:t>Graphs are pictures of something mathematical</a:t>
            </a:r>
          </a:p>
          <a:p>
            <a:pPr eaLnBrk="1" hangingPunct="1"/>
            <a:endParaRPr lang="en-US" altLang="en-US" sz="1100"/>
          </a:p>
          <a:p>
            <a:pPr eaLnBrk="1" hangingPunct="1"/>
            <a:r>
              <a:rPr lang="en-US" altLang="en-US"/>
              <a:t> - counts</a:t>
            </a:r>
          </a:p>
          <a:p>
            <a:pPr eaLnBrk="1" hangingPunct="1"/>
            <a:r>
              <a:rPr lang="en-US" altLang="en-US"/>
              <a:t> - measurements</a:t>
            </a:r>
          </a:p>
          <a:p>
            <a:pPr eaLnBrk="1" hangingPunct="1"/>
            <a:r>
              <a:rPr lang="en-US" altLang="en-US">
                <a:cs typeface="Times New Roman" pitchFamily="18" charset="0"/>
              </a:rPr>
              <a:t> - a mathematical relationship</a:t>
            </a:r>
            <a:endParaRPr lang="en-US" altLang="en-US"/>
          </a:p>
        </p:txBody>
      </p:sp>
    </p:spTree>
    <p:extLst>
      <p:ext uri="{BB962C8B-B14F-4D97-AF65-F5344CB8AC3E}">
        <p14:creationId xmlns:p14="http://schemas.microsoft.com/office/powerpoint/2010/main" val="3217393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a:t>Graphs</a:t>
            </a:r>
          </a:p>
        </p:txBody>
      </p:sp>
      <p:sp>
        <p:nvSpPr>
          <p:cNvPr id="18435" name="Content Placeholder 2"/>
          <p:cNvSpPr>
            <a:spLocks noGrp="1"/>
          </p:cNvSpPr>
          <p:nvPr>
            <p:ph idx="1"/>
          </p:nvPr>
        </p:nvSpPr>
        <p:spPr/>
        <p:txBody>
          <a:bodyPr/>
          <a:lstStyle/>
          <a:p>
            <a:pPr algn="ctr"/>
            <a:r>
              <a:rPr lang="en-US" altLang="en-US"/>
              <a:t>Graphs=Charts=Plots=Diagrams</a:t>
            </a:r>
          </a:p>
        </p:txBody>
      </p:sp>
    </p:spTree>
    <p:extLst>
      <p:ext uri="{BB962C8B-B14F-4D97-AF65-F5344CB8AC3E}">
        <p14:creationId xmlns:p14="http://schemas.microsoft.com/office/powerpoint/2010/main" val="152093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a:t>Excel Graphs</a:t>
            </a:r>
          </a:p>
        </p:txBody>
      </p:sp>
      <p:sp>
        <p:nvSpPr>
          <p:cNvPr id="34819" name="Content Placeholder 2"/>
          <p:cNvSpPr>
            <a:spLocks noGrp="1"/>
          </p:cNvSpPr>
          <p:nvPr>
            <p:ph idx="1"/>
          </p:nvPr>
        </p:nvSpPr>
        <p:spPr/>
        <p:txBody>
          <a:bodyPr/>
          <a:lstStyle/>
          <a:p>
            <a:r>
              <a:rPr lang="en-US" altLang="en-US"/>
              <a:t>Graphs are easy-peasy in Excel!</a:t>
            </a:r>
          </a:p>
        </p:txBody>
      </p:sp>
    </p:spTree>
    <p:extLst>
      <p:ext uri="{BB962C8B-B14F-4D97-AF65-F5344CB8AC3E}">
        <p14:creationId xmlns:p14="http://schemas.microsoft.com/office/powerpoint/2010/main" val="3102844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a:t>Excel Graphs</a:t>
            </a:r>
          </a:p>
        </p:txBody>
      </p:sp>
      <p:sp>
        <p:nvSpPr>
          <p:cNvPr id="37891" name="Content Placeholder 2"/>
          <p:cNvSpPr>
            <a:spLocks noGrp="1"/>
          </p:cNvSpPr>
          <p:nvPr>
            <p:ph idx="1"/>
          </p:nvPr>
        </p:nvSpPr>
        <p:spPr/>
        <p:txBody>
          <a:bodyPr/>
          <a:lstStyle/>
          <a:p>
            <a:r>
              <a:rPr lang="en-US" altLang="en-US" dirty="0"/>
              <a:t>TAH-DAH!</a:t>
            </a:r>
          </a:p>
          <a:p>
            <a:r>
              <a:rPr lang="en-US" altLang="en-US" dirty="0"/>
              <a:t>A (</a:t>
            </a:r>
            <a:r>
              <a:rPr lang="en-US" altLang="en-US" dirty="0" err="1"/>
              <a:t>kinda</a:t>
            </a:r>
            <a:r>
              <a:rPr lang="en-US" altLang="en-US" dirty="0"/>
              <a:t> ugly) graph!</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300" y="3169866"/>
            <a:ext cx="6108700" cy="367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65348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2016</a:t>
            </a:r>
          </a:p>
        </p:txBody>
      </p:sp>
    </p:spTree>
    <p:extLst>
      <p:ext uri="{BB962C8B-B14F-4D97-AF65-F5344CB8AC3E}">
        <p14:creationId xmlns:p14="http://schemas.microsoft.com/office/powerpoint/2010/main" val="922162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a:t>Excel Graphs</a:t>
            </a:r>
          </a:p>
        </p:txBody>
      </p:sp>
      <p:sp>
        <p:nvSpPr>
          <p:cNvPr id="38915" name="Content Placeholder 2"/>
          <p:cNvSpPr>
            <a:spLocks noGrp="1"/>
          </p:cNvSpPr>
          <p:nvPr>
            <p:ph idx="1"/>
          </p:nvPr>
        </p:nvSpPr>
        <p:spPr/>
        <p:txBody>
          <a:bodyPr/>
          <a:lstStyle/>
          <a:p>
            <a:pPr eaLnBrk="1" hangingPunct="1"/>
            <a:r>
              <a:rPr lang="en-US" altLang="en-US"/>
              <a:t>But… you aren’t done yet!</a:t>
            </a:r>
          </a:p>
          <a:p>
            <a:pPr eaLnBrk="1" hangingPunct="1"/>
            <a:endParaRPr lang="en-US" altLang="en-US"/>
          </a:p>
          <a:p>
            <a:pPr algn="r" eaLnBrk="1" hangingPunct="1"/>
            <a:r>
              <a:rPr lang="en-US" altLang="en-US"/>
              <a:t>(You were hoping… right?)</a:t>
            </a:r>
          </a:p>
          <a:p>
            <a:endParaRPr lang="en-US" altLang="en-US"/>
          </a:p>
        </p:txBody>
      </p:sp>
      <p:pic>
        <p:nvPicPr>
          <p:cNvPr id="389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48050"/>
            <a:ext cx="3429000" cy="341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6610350"/>
            <a:ext cx="9144000" cy="323850"/>
          </a:xfrm>
          <a:prstGeom prst="rect">
            <a:avLst/>
          </a:prstGeom>
        </p:spPr>
        <p:txBody>
          <a:bodyPr>
            <a:spAutoFit/>
          </a:bodyPr>
          <a:lstStyle/>
          <a:p>
            <a:pPr algn="r">
              <a:defRPr/>
            </a:pPr>
            <a:r>
              <a:rPr lang="en-US" sz="1500" dirty="0">
                <a:solidFill>
                  <a:srgbClr val="00B0F0"/>
                </a:solidFill>
              </a:rPr>
              <a:t>http://cdn3.sbnation.com/imported_assets/1930587/cross-fingers-100712-02.jpg</a:t>
            </a:r>
          </a:p>
        </p:txBody>
      </p:sp>
    </p:spTree>
    <p:extLst>
      <p:ext uri="{BB962C8B-B14F-4D97-AF65-F5344CB8AC3E}">
        <p14:creationId xmlns:p14="http://schemas.microsoft.com/office/powerpoint/2010/main" val="3452952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a:t>Excel Graphs</a:t>
            </a:r>
          </a:p>
        </p:txBody>
      </p:sp>
      <p:sp>
        <p:nvSpPr>
          <p:cNvPr id="39939" name="Content Placeholder 2"/>
          <p:cNvSpPr>
            <a:spLocks noGrp="1"/>
          </p:cNvSpPr>
          <p:nvPr>
            <p:ph idx="1"/>
          </p:nvPr>
        </p:nvSpPr>
        <p:spPr/>
        <p:txBody>
          <a:bodyPr/>
          <a:lstStyle/>
          <a:p>
            <a:pPr eaLnBrk="1" hangingPunct="1"/>
            <a:r>
              <a:rPr lang="en-US" altLang="en-US"/>
              <a:t>Graphs need to be a complete story in themselves</a:t>
            </a:r>
          </a:p>
          <a:p>
            <a:pPr eaLnBrk="1" hangingPunct="1"/>
            <a:endParaRPr lang="en-US" altLang="en-US"/>
          </a:p>
          <a:p>
            <a:pPr eaLnBrk="1" hangingPunct="1"/>
            <a:r>
              <a:rPr lang="en-US" altLang="en-US"/>
              <a:t>By looking at the graph, the viewer should understand the question and its answer</a:t>
            </a:r>
          </a:p>
        </p:txBody>
      </p:sp>
    </p:spTree>
    <p:extLst>
      <p:ext uri="{BB962C8B-B14F-4D97-AF65-F5344CB8AC3E}">
        <p14:creationId xmlns:p14="http://schemas.microsoft.com/office/powerpoint/2010/main" val="1018592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a:t>Excel Graphs</a:t>
            </a:r>
          </a:p>
        </p:txBody>
      </p:sp>
      <p:sp>
        <p:nvSpPr>
          <p:cNvPr id="40963" name="Content Placeholder 2"/>
          <p:cNvSpPr>
            <a:spLocks noGrp="1"/>
          </p:cNvSpPr>
          <p:nvPr>
            <p:ph idx="1"/>
          </p:nvPr>
        </p:nvSpPr>
        <p:spPr/>
        <p:txBody>
          <a:bodyPr/>
          <a:lstStyle/>
          <a:p>
            <a:pPr eaLnBrk="1" hangingPunct="1"/>
            <a:r>
              <a:rPr lang="en-US" altLang="en-US" dirty="0"/>
              <a:t>Graphs need:</a:t>
            </a:r>
          </a:p>
          <a:p>
            <a:pPr eaLnBrk="1" hangingPunct="1"/>
            <a:endParaRPr lang="en-US" altLang="en-US" sz="2000" dirty="0"/>
          </a:p>
          <a:p>
            <a:pPr lvl="3" eaLnBrk="1" hangingPunct="1">
              <a:buClr>
                <a:srgbClr val="FFFF00"/>
              </a:buClr>
              <a:buFont typeface="Wingdings" pitchFamily="2" charset="2"/>
              <a:buChar char="Ø"/>
            </a:pPr>
            <a:r>
              <a:rPr lang="en-US" altLang="en-US" dirty="0"/>
              <a:t>Titles</a:t>
            </a:r>
          </a:p>
          <a:p>
            <a:pPr lvl="3" eaLnBrk="1" hangingPunct="1">
              <a:buClr>
                <a:srgbClr val="FFFF00"/>
              </a:buClr>
              <a:buFont typeface="Wingdings" pitchFamily="2" charset="2"/>
              <a:buChar char="Ø"/>
            </a:pPr>
            <a:r>
              <a:rPr lang="en-US" altLang="en-US" dirty="0"/>
              <a:t>Axis labels</a:t>
            </a:r>
          </a:p>
          <a:p>
            <a:pPr lvl="3" eaLnBrk="1" hangingPunct="1">
              <a:buClr>
                <a:srgbClr val="FFFF00"/>
              </a:buClr>
              <a:buFont typeface="Wingdings" pitchFamily="2" charset="2"/>
              <a:buChar char="Ø"/>
            </a:pPr>
            <a:r>
              <a:rPr lang="en-US" altLang="en-US" dirty="0"/>
              <a:t>Legends</a:t>
            </a:r>
          </a:p>
          <a:p>
            <a:pPr lvl="3" eaLnBrk="1" hangingPunct="1">
              <a:buClr>
                <a:srgbClr val="FFFF00"/>
              </a:buClr>
              <a:buFont typeface="Wingdings" pitchFamily="2" charset="2"/>
              <a:buChar char="Ø"/>
            </a:pPr>
            <a:endParaRPr lang="en-US" altLang="en-US" sz="2000" dirty="0"/>
          </a:p>
          <a:p>
            <a:pPr eaLnBrk="1" hangingPunct="1">
              <a:buClr>
                <a:srgbClr val="FFFF00"/>
              </a:buClr>
            </a:pPr>
            <a:r>
              <a:rPr lang="en-US" altLang="en-US" dirty="0"/>
              <a:t>If you don’t have these… </a:t>
            </a:r>
          </a:p>
          <a:p>
            <a:pPr algn="r" eaLnBrk="1" hangingPunct="1">
              <a:buClr>
                <a:srgbClr val="FFFF00"/>
              </a:buClr>
            </a:pPr>
            <a:r>
              <a:rPr lang="en-US" altLang="en-US" dirty="0"/>
              <a:t>you get points taken off!</a:t>
            </a:r>
            <a:r>
              <a:rPr lang="en-US" altLang="en-US" sz="4400" dirty="0"/>
              <a:t> </a:t>
            </a:r>
          </a:p>
        </p:txBody>
      </p:sp>
    </p:spTree>
    <p:extLst>
      <p:ext uri="{BB962C8B-B14F-4D97-AF65-F5344CB8AC3E}">
        <p14:creationId xmlns:p14="http://schemas.microsoft.com/office/powerpoint/2010/main" val="2708749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Up?</a:t>
            </a:r>
          </a:p>
        </p:txBody>
      </p:sp>
      <p:sp>
        <p:nvSpPr>
          <p:cNvPr id="3" name="Content Placeholder 2"/>
          <p:cNvSpPr>
            <a:spLocks noGrp="1"/>
          </p:cNvSpPr>
          <p:nvPr>
            <p:ph idx="1"/>
          </p:nvPr>
        </p:nvSpPr>
        <p:spPr>
          <a:xfrm>
            <a:off x="457200" y="1066800"/>
            <a:ext cx="8458200" cy="5638800"/>
          </a:xfrm>
        </p:spPr>
        <p:txBody>
          <a:bodyPr/>
          <a:lstStyle/>
          <a:p>
            <a:pPr marR="0" lvl="0">
              <a:lnSpc>
                <a:spcPct val="115000"/>
              </a:lnSpc>
              <a:spcBef>
                <a:spcPts val="0"/>
              </a:spcBef>
              <a:spcAft>
                <a:spcPts val="0"/>
              </a:spcAft>
            </a:pPr>
            <a:r>
              <a:rPr lang="en-US" sz="3200" dirty="0"/>
              <a:t>Outcome 1) Calculate statistical measures of central tendency and dispersion used in describing and summarizing collected samples.  Both by hand calculation methods supported by calculators and programmed software procedures will be used to make these computations</a:t>
            </a:r>
          </a:p>
          <a:p>
            <a:endParaRPr lang="en-US" sz="3200" dirty="0"/>
          </a:p>
          <a:p>
            <a:endParaRPr lang="en-US" dirty="0"/>
          </a:p>
        </p:txBody>
      </p:sp>
    </p:spTree>
    <p:extLst>
      <p:ext uri="{BB962C8B-B14F-4D97-AF65-F5344CB8AC3E}">
        <p14:creationId xmlns:p14="http://schemas.microsoft.com/office/powerpoint/2010/main" val="3600626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a:t>Excel Graphs</a:t>
            </a:r>
          </a:p>
        </p:txBody>
      </p:sp>
      <p:sp>
        <p:nvSpPr>
          <p:cNvPr id="57347" name="Content Placeholder 2"/>
          <p:cNvSpPr>
            <a:spLocks noGrp="1"/>
          </p:cNvSpPr>
          <p:nvPr>
            <p:ph idx="1"/>
          </p:nvPr>
        </p:nvSpPr>
        <p:spPr/>
        <p:txBody>
          <a:bodyPr/>
          <a:lstStyle/>
          <a:p>
            <a:r>
              <a:rPr lang="en-US" altLang="en-US" dirty="0"/>
              <a:t>The perfect beautiful and informative graph!</a:t>
            </a:r>
          </a:p>
        </p:txBody>
      </p:sp>
      <p:pic>
        <p:nvPicPr>
          <p:cNvPr id="573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213" y="2590800"/>
            <a:ext cx="6300787" cy="397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65348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2016</a:t>
            </a:r>
          </a:p>
        </p:txBody>
      </p:sp>
    </p:spTree>
    <p:extLst>
      <p:ext uri="{BB962C8B-B14F-4D97-AF65-F5344CB8AC3E}">
        <p14:creationId xmlns:p14="http://schemas.microsoft.com/office/powerpoint/2010/main" val="39134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457200" y="838200"/>
            <a:ext cx="8229600" cy="5638800"/>
          </a:xfrm>
        </p:spPr>
        <p:txBody>
          <a:bodyPr/>
          <a:lstStyle/>
          <a:p>
            <a:r>
              <a:rPr lang="en-US" altLang="en-US" dirty="0"/>
              <a:t>Which is the complete graph:</a:t>
            </a:r>
          </a:p>
          <a:p>
            <a:endParaRPr lang="en-US" altLang="en-US" dirty="0"/>
          </a:p>
        </p:txBody>
      </p:sp>
      <p:sp>
        <p:nvSpPr>
          <p:cNvPr id="63520"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TYPES OF GRAPHS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pic>
        <p:nvPicPr>
          <p:cNvPr id="6" name="Picture 5">
            <a:extLst>
              <a:ext uri="{FF2B5EF4-FFF2-40B4-BE49-F238E27FC236}">
                <a16:creationId xmlns:a16="http://schemas.microsoft.com/office/drawing/2014/main" id="{05C53F07-A422-4FBF-851D-15F19F8E74EE}"/>
              </a:ext>
            </a:extLst>
          </p:cNvPr>
          <p:cNvPicPr>
            <a:picLocks noChangeAspect="1"/>
          </p:cNvPicPr>
          <p:nvPr/>
        </p:nvPicPr>
        <p:blipFill>
          <a:blip r:embed="rId2"/>
          <a:stretch>
            <a:fillRect/>
          </a:stretch>
        </p:blipFill>
        <p:spPr>
          <a:xfrm>
            <a:off x="304800" y="3810000"/>
            <a:ext cx="4114800" cy="1555200"/>
          </a:xfrm>
          <a:prstGeom prst="rect">
            <a:avLst/>
          </a:prstGeom>
        </p:spPr>
      </p:pic>
      <p:pic>
        <p:nvPicPr>
          <p:cNvPr id="8" name="Picture 7">
            <a:extLst>
              <a:ext uri="{FF2B5EF4-FFF2-40B4-BE49-F238E27FC236}">
                <a16:creationId xmlns:a16="http://schemas.microsoft.com/office/drawing/2014/main" id="{AB5453DB-28C9-48D0-A1C8-AF547F811B81}"/>
              </a:ext>
            </a:extLst>
          </p:cNvPr>
          <p:cNvPicPr>
            <a:picLocks noChangeAspect="1"/>
          </p:cNvPicPr>
          <p:nvPr/>
        </p:nvPicPr>
        <p:blipFill>
          <a:blip r:embed="rId3"/>
          <a:stretch>
            <a:fillRect/>
          </a:stretch>
        </p:blipFill>
        <p:spPr>
          <a:xfrm>
            <a:off x="304800" y="1645200"/>
            <a:ext cx="4114800" cy="1555200"/>
          </a:xfrm>
          <a:prstGeom prst="rect">
            <a:avLst/>
          </a:prstGeom>
        </p:spPr>
      </p:pic>
      <p:pic>
        <p:nvPicPr>
          <p:cNvPr id="10" name="Picture 9">
            <a:extLst>
              <a:ext uri="{FF2B5EF4-FFF2-40B4-BE49-F238E27FC236}">
                <a16:creationId xmlns:a16="http://schemas.microsoft.com/office/drawing/2014/main" id="{D835B6D0-9095-47E4-B56E-A110738F5254}"/>
              </a:ext>
            </a:extLst>
          </p:cNvPr>
          <p:cNvPicPr>
            <a:picLocks noChangeAspect="1"/>
          </p:cNvPicPr>
          <p:nvPr/>
        </p:nvPicPr>
        <p:blipFill>
          <a:blip r:embed="rId4"/>
          <a:stretch>
            <a:fillRect/>
          </a:stretch>
        </p:blipFill>
        <p:spPr>
          <a:xfrm>
            <a:off x="4779288" y="1622318"/>
            <a:ext cx="4114800" cy="1551163"/>
          </a:xfrm>
          <a:prstGeom prst="rect">
            <a:avLst/>
          </a:prstGeom>
        </p:spPr>
      </p:pic>
      <p:pic>
        <p:nvPicPr>
          <p:cNvPr id="12" name="Picture 11">
            <a:extLst>
              <a:ext uri="{FF2B5EF4-FFF2-40B4-BE49-F238E27FC236}">
                <a16:creationId xmlns:a16="http://schemas.microsoft.com/office/drawing/2014/main" id="{7B9C4424-914A-4620-BE53-25F1400E0149}"/>
              </a:ext>
            </a:extLst>
          </p:cNvPr>
          <p:cNvPicPr>
            <a:picLocks noChangeAspect="1"/>
          </p:cNvPicPr>
          <p:nvPr/>
        </p:nvPicPr>
        <p:blipFill>
          <a:blip r:embed="rId5"/>
          <a:stretch>
            <a:fillRect/>
          </a:stretch>
        </p:blipFill>
        <p:spPr>
          <a:xfrm>
            <a:off x="4814159" y="3810000"/>
            <a:ext cx="4114800" cy="1557653"/>
          </a:xfrm>
          <a:prstGeom prst="rect">
            <a:avLst/>
          </a:prstGeom>
        </p:spPr>
      </p:pic>
      <p:sp>
        <p:nvSpPr>
          <p:cNvPr id="16" name="TextBox 15">
            <a:extLst>
              <a:ext uri="{FF2B5EF4-FFF2-40B4-BE49-F238E27FC236}">
                <a16:creationId xmlns:a16="http://schemas.microsoft.com/office/drawing/2014/main" id="{C8C985C4-C66A-41BA-B78C-C1D5BB99D97A}"/>
              </a:ext>
            </a:extLst>
          </p:cNvPr>
          <p:cNvSpPr txBox="1"/>
          <p:nvPr/>
        </p:nvSpPr>
        <p:spPr>
          <a:xfrm>
            <a:off x="275095" y="1572875"/>
            <a:ext cx="381000" cy="369332"/>
          </a:xfrm>
          <a:prstGeom prst="rect">
            <a:avLst/>
          </a:prstGeom>
          <a:noFill/>
        </p:spPr>
        <p:txBody>
          <a:bodyPr wrap="square">
            <a:spAutoFit/>
          </a:bodyPr>
          <a:lstStyle/>
          <a:p>
            <a:r>
              <a:rPr lang="en-US" altLang="en-US" b="1" dirty="0">
                <a:solidFill>
                  <a:srgbClr val="C00000"/>
                </a:solidFill>
              </a:rPr>
              <a:t>a</a:t>
            </a:r>
            <a:endParaRPr lang="en-US" b="1" dirty="0">
              <a:solidFill>
                <a:srgbClr val="C00000"/>
              </a:solidFill>
            </a:endParaRPr>
          </a:p>
        </p:txBody>
      </p:sp>
      <p:sp>
        <p:nvSpPr>
          <p:cNvPr id="17" name="TextBox 16">
            <a:extLst>
              <a:ext uri="{FF2B5EF4-FFF2-40B4-BE49-F238E27FC236}">
                <a16:creationId xmlns:a16="http://schemas.microsoft.com/office/drawing/2014/main" id="{8EA2D209-54DE-4D2D-8993-B0A3DA73A44A}"/>
              </a:ext>
            </a:extLst>
          </p:cNvPr>
          <p:cNvSpPr txBox="1"/>
          <p:nvPr/>
        </p:nvSpPr>
        <p:spPr>
          <a:xfrm>
            <a:off x="4770895" y="1572875"/>
            <a:ext cx="258305" cy="369332"/>
          </a:xfrm>
          <a:prstGeom prst="rect">
            <a:avLst/>
          </a:prstGeom>
          <a:noFill/>
        </p:spPr>
        <p:txBody>
          <a:bodyPr wrap="square">
            <a:spAutoFit/>
          </a:bodyPr>
          <a:lstStyle/>
          <a:p>
            <a:r>
              <a:rPr lang="en-US" altLang="en-US" b="1" dirty="0">
                <a:solidFill>
                  <a:srgbClr val="C00000"/>
                </a:solidFill>
              </a:rPr>
              <a:t>b</a:t>
            </a:r>
            <a:endParaRPr lang="en-US" b="1" dirty="0">
              <a:solidFill>
                <a:srgbClr val="C00000"/>
              </a:solidFill>
            </a:endParaRPr>
          </a:p>
        </p:txBody>
      </p:sp>
      <p:sp>
        <p:nvSpPr>
          <p:cNvPr id="18" name="TextBox 17">
            <a:extLst>
              <a:ext uri="{FF2B5EF4-FFF2-40B4-BE49-F238E27FC236}">
                <a16:creationId xmlns:a16="http://schemas.microsoft.com/office/drawing/2014/main" id="{8A58AF77-FA67-4011-AAA3-D380E00CF51F}"/>
              </a:ext>
            </a:extLst>
          </p:cNvPr>
          <p:cNvSpPr txBox="1"/>
          <p:nvPr/>
        </p:nvSpPr>
        <p:spPr>
          <a:xfrm>
            <a:off x="304800" y="3733800"/>
            <a:ext cx="381000" cy="369332"/>
          </a:xfrm>
          <a:prstGeom prst="rect">
            <a:avLst/>
          </a:prstGeom>
          <a:noFill/>
        </p:spPr>
        <p:txBody>
          <a:bodyPr wrap="square">
            <a:spAutoFit/>
          </a:bodyPr>
          <a:lstStyle/>
          <a:p>
            <a:r>
              <a:rPr lang="en-US" altLang="en-US" b="1" dirty="0">
                <a:solidFill>
                  <a:srgbClr val="C00000"/>
                </a:solidFill>
              </a:rPr>
              <a:t>c</a:t>
            </a:r>
            <a:endParaRPr lang="en-US" b="1" dirty="0">
              <a:solidFill>
                <a:srgbClr val="C00000"/>
              </a:solidFill>
            </a:endParaRPr>
          </a:p>
        </p:txBody>
      </p:sp>
      <p:sp>
        <p:nvSpPr>
          <p:cNvPr id="19" name="TextBox 18">
            <a:extLst>
              <a:ext uri="{FF2B5EF4-FFF2-40B4-BE49-F238E27FC236}">
                <a16:creationId xmlns:a16="http://schemas.microsoft.com/office/drawing/2014/main" id="{8A5C9F65-947D-4DFF-B236-809D1D05B9BD}"/>
              </a:ext>
            </a:extLst>
          </p:cNvPr>
          <p:cNvSpPr txBox="1"/>
          <p:nvPr/>
        </p:nvSpPr>
        <p:spPr>
          <a:xfrm>
            <a:off x="4800600" y="3783922"/>
            <a:ext cx="381000" cy="369332"/>
          </a:xfrm>
          <a:prstGeom prst="rect">
            <a:avLst/>
          </a:prstGeom>
          <a:noFill/>
        </p:spPr>
        <p:txBody>
          <a:bodyPr wrap="square">
            <a:spAutoFit/>
          </a:bodyPr>
          <a:lstStyle/>
          <a:p>
            <a:r>
              <a:rPr lang="en-US" altLang="en-US" b="1" dirty="0">
                <a:solidFill>
                  <a:srgbClr val="C00000"/>
                </a:solidFill>
              </a:rPr>
              <a:t>d</a:t>
            </a:r>
            <a:endParaRPr lang="en-US" b="1" dirty="0">
              <a:solidFill>
                <a:srgbClr val="C00000"/>
              </a:solidFill>
            </a:endParaRPr>
          </a:p>
        </p:txBody>
      </p:sp>
    </p:spTree>
    <p:extLst>
      <p:ext uri="{BB962C8B-B14F-4D97-AF65-F5344CB8AC3E}">
        <p14:creationId xmlns:p14="http://schemas.microsoft.com/office/powerpoint/2010/main" val="2662334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a:solidFill>
                  <a:srgbClr val="FFFF00"/>
                </a:solidFill>
              </a:rPr>
              <a:t>Questions?</a:t>
            </a:r>
          </a:p>
        </p:txBody>
      </p:sp>
      <p:pic>
        <p:nvPicPr>
          <p:cNvPr id="8601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2752908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38" y="2057400"/>
            <a:ext cx="8704262"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19" name="Rectangle 3"/>
          <p:cNvSpPr>
            <a:spLocks noChangeArrowheads="1"/>
          </p:cNvSpPr>
          <p:nvPr/>
        </p:nvSpPr>
        <p:spPr bwMode="auto">
          <a:xfrm>
            <a:off x="76200" y="0"/>
            <a:ext cx="8991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6000">
                <a:solidFill>
                  <a:srgbClr val="FFFF00"/>
                </a:solidFill>
                <a:cs typeface="Tahoma" pitchFamily="34" charset="0"/>
              </a:rPr>
              <a:t>What About the Other Types of Graphs?</a:t>
            </a:r>
          </a:p>
        </p:txBody>
      </p:sp>
      <p:sp>
        <p:nvSpPr>
          <p:cNvPr id="4" name="Rectangle 3"/>
          <p:cNvSpPr/>
          <p:nvPr/>
        </p:nvSpPr>
        <p:spPr>
          <a:xfrm>
            <a:off x="0" y="65348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2016</a:t>
            </a:r>
          </a:p>
        </p:txBody>
      </p:sp>
    </p:spTree>
    <p:extLst>
      <p:ext uri="{BB962C8B-B14F-4D97-AF65-F5344CB8AC3E}">
        <p14:creationId xmlns:p14="http://schemas.microsoft.com/office/powerpoint/2010/main" val="908897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a:t>Types of Graphs</a:t>
            </a:r>
          </a:p>
        </p:txBody>
      </p:sp>
      <p:sp>
        <p:nvSpPr>
          <p:cNvPr id="61443" name="Content Placeholder 2"/>
          <p:cNvSpPr>
            <a:spLocks noGrp="1"/>
          </p:cNvSpPr>
          <p:nvPr>
            <p:ph idx="1"/>
          </p:nvPr>
        </p:nvSpPr>
        <p:spPr/>
        <p:txBody>
          <a:bodyPr/>
          <a:lstStyle/>
          <a:p>
            <a:r>
              <a:rPr lang="en-US" altLang="en-US"/>
              <a:t>Bar and column charts should be used to highlight differences in the actual number</a:t>
            </a:r>
          </a:p>
          <a:p>
            <a:endParaRPr lang="en-US" altLang="en-US"/>
          </a:p>
          <a:p>
            <a:r>
              <a:rPr lang="en-US" altLang="en-US"/>
              <a:t>Pie charts are super for highlighting percentages</a:t>
            </a:r>
          </a:p>
        </p:txBody>
      </p:sp>
    </p:spTree>
    <p:extLst>
      <p:ext uri="{BB962C8B-B14F-4D97-AF65-F5344CB8AC3E}">
        <p14:creationId xmlns:p14="http://schemas.microsoft.com/office/powerpoint/2010/main" val="1701532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dirty="0"/>
              <a:t>Types of Graphs</a:t>
            </a:r>
          </a:p>
        </p:txBody>
      </p:sp>
      <p:sp>
        <p:nvSpPr>
          <p:cNvPr id="62467" name="Content Placeholder 2"/>
          <p:cNvSpPr>
            <a:spLocks noGrp="1"/>
          </p:cNvSpPr>
          <p:nvPr>
            <p:ph idx="1"/>
          </p:nvPr>
        </p:nvSpPr>
        <p:spPr/>
        <p:txBody>
          <a:bodyPr/>
          <a:lstStyle/>
          <a:p>
            <a:r>
              <a:rPr lang="en-US" altLang="en-US" dirty="0"/>
              <a:t>Here’s some salary data for the Chicago Bulls in 1998:</a:t>
            </a:r>
          </a:p>
          <a:p>
            <a:endParaRPr lang="en-US" altLang="en-US" dirty="0"/>
          </a:p>
          <a:p>
            <a:endParaRPr lang="en-US" altLang="en-US" dirty="0"/>
          </a:p>
          <a:p>
            <a:endParaRPr lang="en-US" altLang="en-US" dirty="0"/>
          </a:p>
          <a:p>
            <a:endParaRPr lang="en-US" altLang="en-US" dirty="0"/>
          </a:p>
          <a:p>
            <a:endParaRPr lang="en-US" altLang="en-US" sz="2000" dirty="0"/>
          </a:p>
          <a:p>
            <a:endParaRPr lang="en-US" altLang="en-US" sz="2000" dirty="0"/>
          </a:p>
          <a:p>
            <a:pPr algn="r"/>
            <a:r>
              <a:rPr lang="en-US" altLang="en-US" sz="2000" dirty="0"/>
              <a:t>http://www.basketball-reference.com/teams/CHI/1998.html</a:t>
            </a:r>
          </a:p>
          <a:p>
            <a:endParaRPr lang="en-US" altLang="en-US" dirty="0"/>
          </a:p>
          <a:p>
            <a:endParaRPr lang="en-US" altLang="en-US" dirty="0"/>
          </a:p>
        </p:txBody>
      </p:sp>
      <p:graphicFrame>
        <p:nvGraphicFramePr>
          <p:cNvPr id="4" name="Table 3"/>
          <p:cNvGraphicFramePr>
            <a:graphicFrameLocks noGrp="1"/>
          </p:cNvGraphicFramePr>
          <p:nvPr/>
        </p:nvGraphicFramePr>
        <p:xfrm>
          <a:off x="2209800" y="3352800"/>
          <a:ext cx="4343400" cy="2514600"/>
        </p:xfrm>
        <a:graphic>
          <a:graphicData uri="http://schemas.openxmlformats.org/drawingml/2006/table">
            <a:tbl>
              <a:tblPr>
                <a:tableStyleId>{5C22544A-7EE6-4342-B048-85BDC9FD1C3A}</a:tableStyleId>
              </a:tblPr>
              <a:tblGrid>
                <a:gridCol w="2548034">
                  <a:extLst>
                    <a:ext uri="{9D8B030D-6E8A-4147-A177-3AD203B41FA5}">
                      <a16:colId xmlns:a16="http://schemas.microsoft.com/office/drawing/2014/main" val="20000"/>
                    </a:ext>
                  </a:extLst>
                </a:gridCol>
                <a:gridCol w="1795366">
                  <a:extLst>
                    <a:ext uri="{9D8B030D-6E8A-4147-A177-3AD203B41FA5}">
                      <a16:colId xmlns:a16="http://schemas.microsoft.com/office/drawing/2014/main" val="20001"/>
                    </a:ext>
                  </a:extLst>
                </a:gridCol>
              </a:tblGrid>
              <a:tr h="285750">
                <a:tc>
                  <a:txBody>
                    <a:bodyPr/>
                    <a:lstStyle/>
                    <a:p>
                      <a:pPr algn="l" fontAlgn="b"/>
                      <a:r>
                        <a:rPr lang="en-US" sz="2000" b="1" u="none" strike="noStrike" dirty="0">
                          <a:solidFill>
                            <a:schemeClr val="bg1"/>
                          </a:solidFill>
                          <a:effectLst/>
                        </a:rPr>
                        <a:t>Player   </a:t>
                      </a:r>
                      <a:endParaRPr lang="en-US" sz="2000" b="1" i="0" u="none" strike="noStrike" dirty="0">
                        <a:solidFill>
                          <a:schemeClr val="bg1"/>
                        </a:solidFill>
                        <a:effectLst/>
                        <a:latin typeface="Arial"/>
                      </a:endParaRPr>
                    </a:p>
                  </a:txBody>
                  <a:tcPr marL="9525" marR="9525" marT="9525" marB="0" anchor="b"/>
                </a:tc>
                <a:tc>
                  <a:txBody>
                    <a:bodyPr/>
                    <a:lstStyle/>
                    <a:p>
                      <a:pPr algn="ctr" fontAlgn="b"/>
                      <a:r>
                        <a:rPr lang="en-US" sz="2000" b="1" u="none" strike="noStrike">
                          <a:solidFill>
                            <a:schemeClr val="bg1"/>
                          </a:solidFill>
                          <a:effectLst/>
                        </a:rPr>
                        <a:t>Salary </a:t>
                      </a:r>
                      <a:endParaRPr lang="en-US" sz="2000" b="1" i="0" u="none" strike="noStrike">
                        <a:solidFill>
                          <a:schemeClr val="bg1"/>
                        </a:solidFill>
                        <a:effectLst/>
                        <a:latin typeface="Arial"/>
                      </a:endParaRPr>
                    </a:p>
                  </a:txBody>
                  <a:tcPr marL="9525" marR="9525" marT="9525" marB="0" anchor="b"/>
                </a:tc>
                <a:extLst>
                  <a:ext uri="{0D108BD9-81ED-4DB2-BD59-A6C34878D82A}">
                    <a16:rowId xmlns:a16="http://schemas.microsoft.com/office/drawing/2014/main" val="10000"/>
                  </a:ext>
                </a:extLst>
              </a:tr>
              <a:tr h="285750">
                <a:tc>
                  <a:txBody>
                    <a:bodyPr/>
                    <a:lstStyle/>
                    <a:p>
                      <a:pPr algn="l" fontAlgn="b"/>
                      <a:r>
                        <a:rPr lang="en-US" sz="2000" b="1" u="none" strike="noStrike" dirty="0">
                          <a:solidFill>
                            <a:schemeClr val="bg1"/>
                          </a:solidFill>
                          <a:effectLst/>
                        </a:rPr>
                        <a:t>Michael Jordan </a:t>
                      </a:r>
                      <a:endParaRPr lang="en-US" sz="2000" b="1" i="0" u="none" strike="noStrike" dirty="0">
                        <a:solidFill>
                          <a:schemeClr val="bg1"/>
                        </a:solidFill>
                        <a:effectLst/>
                        <a:latin typeface="Arial"/>
                      </a:endParaRPr>
                    </a:p>
                  </a:txBody>
                  <a:tcPr marL="9525" marR="9525" marT="9525" marB="0" anchor="b"/>
                </a:tc>
                <a:tc>
                  <a:txBody>
                    <a:bodyPr/>
                    <a:lstStyle/>
                    <a:p>
                      <a:pPr algn="r" fontAlgn="b"/>
                      <a:r>
                        <a:rPr lang="en-US" sz="2000" b="1" u="none" strike="noStrike" dirty="0">
                          <a:solidFill>
                            <a:schemeClr val="bg1"/>
                          </a:solidFill>
                          <a:effectLst/>
                        </a:rPr>
                        <a:t>$33,140,000</a:t>
                      </a:r>
                      <a:endParaRPr lang="en-US" sz="2000" b="1" i="0" u="none" strike="noStrike" dirty="0">
                        <a:solidFill>
                          <a:schemeClr val="bg1"/>
                        </a:solidFill>
                        <a:effectLst/>
                        <a:latin typeface="Arial"/>
                      </a:endParaRPr>
                    </a:p>
                  </a:txBody>
                  <a:tcPr marL="9525" marR="9525" marT="9525" marB="0" anchor="b"/>
                </a:tc>
                <a:extLst>
                  <a:ext uri="{0D108BD9-81ED-4DB2-BD59-A6C34878D82A}">
                    <a16:rowId xmlns:a16="http://schemas.microsoft.com/office/drawing/2014/main" val="10001"/>
                  </a:ext>
                </a:extLst>
              </a:tr>
              <a:tr h="285750">
                <a:tc>
                  <a:txBody>
                    <a:bodyPr/>
                    <a:lstStyle/>
                    <a:p>
                      <a:pPr algn="l" fontAlgn="b"/>
                      <a:r>
                        <a:rPr lang="en-US" sz="2000" b="1" u="none" strike="noStrike">
                          <a:solidFill>
                            <a:schemeClr val="bg1"/>
                          </a:solidFill>
                          <a:effectLst/>
                        </a:rPr>
                        <a:t>Ron Harper </a:t>
                      </a:r>
                      <a:endParaRPr lang="en-US" sz="2000" b="1" i="0" u="none" strike="noStrike">
                        <a:solidFill>
                          <a:schemeClr val="bg1"/>
                        </a:solidFill>
                        <a:effectLst/>
                        <a:latin typeface="Arial"/>
                      </a:endParaRPr>
                    </a:p>
                  </a:txBody>
                  <a:tcPr marL="9525" marR="9525" marT="9525" marB="0" anchor="b"/>
                </a:tc>
                <a:tc>
                  <a:txBody>
                    <a:bodyPr/>
                    <a:lstStyle/>
                    <a:p>
                      <a:pPr algn="r" fontAlgn="b"/>
                      <a:r>
                        <a:rPr lang="en-US" sz="2000" b="1" u="none" strike="noStrike" dirty="0">
                          <a:solidFill>
                            <a:schemeClr val="bg1"/>
                          </a:solidFill>
                          <a:effectLst/>
                        </a:rPr>
                        <a:t>$4,560,000</a:t>
                      </a:r>
                      <a:endParaRPr lang="en-US" sz="2000" b="1" i="0" u="none" strike="noStrike" dirty="0">
                        <a:solidFill>
                          <a:schemeClr val="bg1"/>
                        </a:solidFill>
                        <a:effectLst/>
                        <a:latin typeface="Arial"/>
                      </a:endParaRPr>
                    </a:p>
                  </a:txBody>
                  <a:tcPr marL="9525" marR="9525" marT="9525" marB="0" anchor="b"/>
                </a:tc>
                <a:extLst>
                  <a:ext uri="{0D108BD9-81ED-4DB2-BD59-A6C34878D82A}">
                    <a16:rowId xmlns:a16="http://schemas.microsoft.com/office/drawing/2014/main" val="10002"/>
                  </a:ext>
                </a:extLst>
              </a:tr>
              <a:tr h="285750">
                <a:tc>
                  <a:txBody>
                    <a:bodyPr/>
                    <a:lstStyle/>
                    <a:p>
                      <a:pPr algn="l" fontAlgn="b"/>
                      <a:r>
                        <a:rPr lang="en-US" sz="2000" b="1" u="none" strike="noStrike">
                          <a:solidFill>
                            <a:schemeClr val="bg1"/>
                          </a:solidFill>
                          <a:effectLst/>
                        </a:rPr>
                        <a:t>Toni Kukoc </a:t>
                      </a:r>
                      <a:endParaRPr lang="en-US" sz="2000" b="1" i="0" u="none" strike="noStrike">
                        <a:solidFill>
                          <a:schemeClr val="bg1"/>
                        </a:solidFill>
                        <a:effectLst/>
                        <a:latin typeface="Arial"/>
                      </a:endParaRPr>
                    </a:p>
                  </a:txBody>
                  <a:tcPr marL="9525" marR="9525" marT="9525" marB="0" anchor="b"/>
                </a:tc>
                <a:tc>
                  <a:txBody>
                    <a:bodyPr/>
                    <a:lstStyle/>
                    <a:p>
                      <a:pPr algn="r" fontAlgn="b"/>
                      <a:r>
                        <a:rPr lang="en-US" sz="2000" b="1" u="none" strike="noStrike" dirty="0">
                          <a:solidFill>
                            <a:schemeClr val="bg1"/>
                          </a:solidFill>
                          <a:effectLst/>
                        </a:rPr>
                        <a:t>$4,560,000</a:t>
                      </a:r>
                      <a:endParaRPr lang="en-US" sz="2000" b="1" i="0" u="none" strike="noStrike" dirty="0">
                        <a:solidFill>
                          <a:schemeClr val="bg1"/>
                        </a:solidFill>
                        <a:effectLst/>
                        <a:latin typeface="Arial"/>
                      </a:endParaRPr>
                    </a:p>
                  </a:txBody>
                  <a:tcPr marL="9525" marR="9525" marT="9525" marB="0" anchor="b"/>
                </a:tc>
                <a:extLst>
                  <a:ext uri="{0D108BD9-81ED-4DB2-BD59-A6C34878D82A}">
                    <a16:rowId xmlns:a16="http://schemas.microsoft.com/office/drawing/2014/main" val="10003"/>
                  </a:ext>
                </a:extLst>
              </a:tr>
              <a:tr h="285750">
                <a:tc>
                  <a:txBody>
                    <a:bodyPr/>
                    <a:lstStyle/>
                    <a:p>
                      <a:pPr algn="l" fontAlgn="b"/>
                      <a:r>
                        <a:rPr lang="en-US" sz="2000" b="1" u="none" strike="noStrike">
                          <a:solidFill>
                            <a:schemeClr val="bg1"/>
                          </a:solidFill>
                          <a:effectLst/>
                        </a:rPr>
                        <a:t>Dennis Rodman </a:t>
                      </a:r>
                      <a:endParaRPr lang="en-US" sz="2000" b="1" i="0" u="none" strike="noStrike">
                        <a:solidFill>
                          <a:schemeClr val="bg1"/>
                        </a:solidFill>
                        <a:effectLst/>
                        <a:latin typeface="Arial"/>
                      </a:endParaRPr>
                    </a:p>
                  </a:txBody>
                  <a:tcPr marL="9525" marR="9525" marT="9525" marB="0" anchor="b"/>
                </a:tc>
                <a:tc>
                  <a:txBody>
                    <a:bodyPr/>
                    <a:lstStyle/>
                    <a:p>
                      <a:pPr algn="r" fontAlgn="b"/>
                      <a:r>
                        <a:rPr lang="en-US" sz="2000" b="1" u="none" strike="noStrike" dirty="0">
                          <a:solidFill>
                            <a:schemeClr val="bg1"/>
                          </a:solidFill>
                          <a:effectLst/>
                        </a:rPr>
                        <a:t>$4,500,000</a:t>
                      </a:r>
                      <a:endParaRPr lang="en-US" sz="2000" b="1" i="0" u="none" strike="noStrike" dirty="0">
                        <a:solidFill>
                          <a:schemeClr val="bg1"/>
                        </a:solidFill>
                        <a:effectLst/>
                        <a:latin typeface="Arial"/>
                      </a:endParaRPr>
                    </a:p>
                  </a:txBody>
                  <a:tcPr marL="9525" marR="9525" marT="9525" marB="0" anchor="b"/>
                </a:tc>
                <a:extLst>
                  <a:ext uri="{0D108BD9-81ED-4DB2-BD59-A6C34878D82A}">
                    <a16:rowId xmlns:a16="http://schemas.microsoft.com/office/drawing/2014/main" val="10004"/>
                  </a:ext>
                </a:extLst>
              </a:tr>
              <a:tr h="285750">
                <a:tc>
                  <a:txBody>
                    <a:bodyPr/>
                    <a:lstStyle/>
                    <a:p>
                      <a:pPr algn="l" fontAlgn="b"/>
                      <a:r>
                        <a:rPr lang="en-US" sz="2000" b="1" u="none" strike="noStrike">
                          <a:solidFill>
                            <a:schemeClr val="bg1"/>
                          </a:solidFill>
                          <a:effectLst/>
                        </a:rPr>
                        <a:t>Luc Longley </a:t>
                      </a:r>
                      <a:endParaRPr lang="en-US" sz="2000" b="1" i="0" u="none" strike="noStrike">
                        <a:solidFill>
                          <a:schemeClr val="bg1"/>
                        </a:solidFill>
                        <a:effectLst/>
                        <a:latin typeface="Arial"/>
                      </a:endParaRPr>
                    </a:p>
                  </a:txBody>
                  <a:tcPr marL="9525" marR="9525" marT="9525" marB="0" anchor="b"/>
                </a:tc>
                <a:tc>
                  <a:txBody>
                    <a:bodyPr/>
                    <a:lstStyle/>
                    <a:p>
                      <a:pPr algn="r" fontAlgn="b"/>
                      <a:r>
                        <a:rPr lang="en-US" sz="2000" b="1" u="none" strike="noStrike" dirty="0">
                          <a:solidFill>
                            <a:schemeClr val="bg1"/>
                          </a:solidFill>
                          <a:effectLst/>
                        </a:rPr>
                        <a:t>$3,184,900</a:t>
                      </a:r>
                      <a:endParaRPr lang="en-US" sz="2000" b="1" i="0" u="none" strike="noStrike" dirty="0">
                        <a:solidFill>
                          <a:schemeClr val="bg1"/>
                        </a:solidFill>
                        <a:effectLst/>
                        <a:latin typeface="Arial"/>
                      </a:endParaRPr>
                    </a:p>
                  </a:txBody>
                  <a:tcPr marL="9525" marR="9525" marT="9525" marB="0" anchor="b"/>
                </a:tc>
                <a:extLst>
                  <a:ext uri="{0D108BD9-81ED-4DB2-BD59-A6C34878D82A}">
                    <a16:rowId xmlns:a16="http://schemas.microsoft.com/office/drawing/2014/main" val="10005"/>
                  </a:ext>
                </a:extLst>
              </a:tr>
              <a:tr h="285750">
                <a:tc>
                  <a:txBody>
                    <a:bodyPr/>
                    <a:lstStyle/>
                    <a:p>
                      <a:pPr algn="l" fontAlgn="b"/>
                      <a:r>
                        <a:rPr lang="en-US" sz="2000" b="1" u="none" strike="noStrike">
                          <a:solidFill>
                            <a:schemeClr val="bg1"/>
                          </a:solidFill>
                          <a:effectLst/>
                        </a:rPr>
                        <a:t>Scottie Pippen </a:t>
                      </a:r>
                      <a:endParaRPr lang="en-US" sz="2000" b="1" i="0" u="none" strike="noStrike">
                        <a:solidFill>
                          <a:schemeClr val="bg1"/>
                        </a:solidFill>
                        <a:effectLst/>
                        <a:latin typeface="Arial"/>
                      </a:endParaRPr>
                    </a:p>
                  </a:txBody>
                  <a:tcPr marL="9525" marR="9525" marT="9525" marB="0" anchor="b"/>
                </a:tc>
                <a:tc>
                  <a:txBody>
                    <a:bodyPr/>
                    <a:lstStyle/>
                    <a:p>
                      <a:pPr algn="r" fontAlgn="b"/>
                      <a:r>
                        <a:rPr lang="en-US" sz="2000" b="1" u="none" strike="noStrike" dirty="0">
                          <a:solidFill>
                            <a:schemeClr val="bg1"/>
                          </a:solidFill>
                          <a:effectLst/>
                        </a:rPr>
                        <a:t>$2,775,000</a:t>
                      </a:r>
                      <a:endParaRPr lang="en-US" sz="2000" b="1" i="0" u="none" strike="noStrike" dirty="0">
                        <a:solidFill>
                          <a:schemeClr val="bg1"/>
                        </a:solidFill>
                        <a:effectLst/>
                        <a:latin typeface="Arial"/>
                      </a:endParaRPr>
                    </a:p>
                  </a:txBody>
                  <a:tcPr marL="9525" marR="9525" marT="9525" marB="0" anchor="b"/>
                </a:tc>
                <a:extLst>
                  <a:ext uri="{0D108BD9-81ED-4DB2-BD59-A6C34878D82A}">
                    <a16:rowId xmlns:a16="http://schemas.microsoft.com/office/drawing/2014/main" val="10006"/>
                  </a:ext>
                </a:extLst>
              </a:tr>
              <a:tr h="285750">
                <a:tc>
                  <a:txBody>
                    <a:bodyPr/>
                    <a:lstStyle/>
                    <a:p>
                      <a:pPr algn="l" fontAlgn="b"/>
                      <a:r>
                        <a:rPr lang="en-US" sz="2000" b="1" u="none" strike="noStrike" dirty="0">
                          <a:solidFill>
                            <a:schemeClr val="bg1"/>
                          </a:solidFill>
                          <a:effectLst/>
                        </a:rPr>
                        <a:t>Bill </a:t>
                      </a:r>
                      <a:r>
                        <a:rPr lang="en-US" sz="2000" b="1" u="none" strike="noStrike" dirty="0" err="1">
                          <a:solidFill>
                            <a:schemeClr val="bg1"/>
                          </a:solidFill>
                          <a:effectLst/>
                        </a:rPr>
                        <a:t>Wennington</a:t>
                      </a:r>
                      <a:r>
                        <a:rPr lang="en-US" sz="2000" b="1" u="none" strike="noStrike" dirty="0">
                          <a:solidFill>
                            <a:schemeClr val="bg1"/>
                          </a:solidFill>
                          <a:effectLst/>
                        </a:rPr>
                        <a:t> </a:t>
                      </a:r>
                      <a:endParaRPr lang="en-US" sz="2000" b="1" i="0" u="none" strike="noStrike" dirty="0">
                        <a:solidFill>
                          <a:schemeClr val="bg1"/>
                        </a:solidFill>
                        <a:effectLst/>
                        <a:latin typeface="Arial"/>
                      </a:endParaRPr>
                    </a:p>
                  </a:txBody>
                  <a:tcPr marL="9525" marR="9525" marT="9525" marB="0" anchor="b"/>
                </a:tc>
                <a:tc>
                  <a:txBody>
                    <a:bodyPr/>
                    <a:lstStyle/>
                    <a:p>
                      <a:pPr algn="r" fontAlgn="b"/>
                      <a:r>
                        <a:rPr lang="en-US" sz="2000" b="1" u="none" strike="noStrike" dirty="0">
                          <a:solidFill>
                            <a:schemeClr val="bg1"/>
                          </a:solidFill>
                          <a:effectLst/>
                        </a:rPr>
                        <a:t>$1,800,000</a:t>
                      </a:r>
                      <a:endParaRPr lang="en-US" sz="2000" b="1" i="0" u="none" strike="noStrike" dirty="0">
                        <a:solidFill>
                          <a:schemeClr val="bg1"/>
                        </a:solidFill>
                        <a:effectLst/>
                        <a:latin typeface="Arial"/>
                      </a:endParaRPr>
                    </a:p>
                  </a:txBody>
                  <a:tcPr marL="9525" marR="9525" marT="9525"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37149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381000" y="1219200"/>
            <a:ext cx="8229600" cy="5638800"/>
          </a:xfrm>
        </p:spPr>
        <p:txBody>
          <a:bodyPr/>
          <a:lstStyle/>
          <a:p>
            <a:r>
              <a:rPr lang="en-US" altLang="en-US" dirty="0"/>
              <a:t>How can we show that Michael Jordan is paid a lot more than everyone else on the team?</a:t>
            </a:r>
          </a:p>
          <a:p>
            <a:endParaRPr lang="en-US" altLang="en-US" dirty="0"/>
          </a:p>
        </p:txBody>
      </p:sp>
      <p:graphicFrame>
        <p:nvGraphicFramePr>
          <p:cNvPr id="4" name="Table 3"/>
          <p:cNvGraphicFramePr>
            <a:graphicFrameLocks noGrp="1"/>
          </p:cNvGraphicFramePr>
          <p:nvPr/>
        </p:nvGraphicFramePr>
        <p:xfrm>
          <a:off x="2209800" y="3352800"/>
          <a:ext cx="4343400" cy="2514600"/>
        </p:xfrm>
        <a:graphic>
          <a:graphicData uri="http://schemas.openxmlformats.org/drawingml/2006/table">
            <a:tbl>
              <a:tblPr>
                <a:tableStyleId>{5C22544A-7EE6-4342-B048-85BDC9FD1C3A}</a:tableStyleId>
              </a:tblPr>
              <a:tblGrid>
                <a:gridCol w="2548034">
                  <a:extLst>
                    <a:ext uri="{9D8B030D-6E8A-4147-A177-3AD203B41FA5}">
                      <a16:colId xmlns:a16="http://schemas.microsoft.com/office/drawing/2014/main" val="20000"/>
                    </a:ext>
                  </a:extLst>
                </a:gridCol>
                <a:gridCol w="1795366">
                  <a:extLst>
                    <a:ext uri="{9D8B030D-6E8A-4147-A177-3AD203B41FA5}">
                      <a16:colId xmlns:a16="http://schemas.microsoft.com/office/drawing/2014/main" val="20001"/>
                    </a:ext>
                  </a:extLst>
                </a:gridCol>
              </a:tblGrid>
              <a:tr h="285750">
                <a:tc>
                  <a:txBody>
                    <a:bodyPr/>
                    <a:lstStyle/>
                    <a:p>
                      <a:pPr algn="l" fontAlgn="b"/>
                      <a:r>
                        <a:rPr lang="en-US" sz="2000" b="1" u="none" strike="noStrike" dirty="0">
                          <a:solidFill>
                            <a:schemeClr val="bg1"/>
                          </a:solidFill>
                          <a:effectLst/>
                        </a:rPr>
                        <a:t>Player   </a:t>
                      </a:r>
                      <a:endParaRPr lang="en-US" sz="2000" b="1" i="0" u="none" strike="noStrike" dirty="0">
                        <a:solidFill>
                          <a:schemeClr val="bg1"/>
                        </a:solidFill>
                        <a:effectLst/>
                        <a:latin typeface="Arial"/>
                      </a:endParaRPr>
                    </a:p>
                  </a:txBody>
                  <a:tcPr marL="9525" marR="9525" marT="9525" marB="0" anchor="b"/>
                </a:tc>
                <a:tc>
                  <a:txBody>
                    <a:bodyPr/>
                    <a:lstStyle/>
                    <a:p>
                      <a:pPr algn="ctr" fontAlgn="b"/>
                      <a:r>
                        <a:rPr lang="en-US" sz="2000" b="1" u="none" strike="noStrike">
                          <a:solidFill>
                            <a:schemeClr val="bg1"/>
                          </a:solidFill>
                          <a:effectLst/>
                        </a:rPr>
                        <a:t>Salary </a:t>
                      </a:r>
                      <a:endParaRPr lang="en-US" sz="2000" b="1" i="0" u="none" strike="noStrike">
                        <a:solidFill>
                          <a:schemeClr val="bg1"/>
                        </a:solidFill>
                        <a:effectLst/>
                        <a:latin typeface="Arial"/>
                      </a:endParaRPr>
                    </a:p>
                  </a:txBody>
                  <a:tcPr marL="9525" marR="9525" marT="9525" marB="0" anchor="b"/>
                </a:tc>
                <a:extLst>
                  <a:ext uri="{0D108BD9-81ED-4DB2-BD59-A6C34878D82A}">
                    <a16:rowId xmlns:a16="http://schemas.microsoft.com/office/drawing/2014/main" val="10000"/>
                  </a:ext>
                </a:extLst>
              </a:tr>
              <a:tr h="285750">
                <a:tc>
                  <a:txBody>
                    <a:bodyPr/>
                    <a:lstStyle/>
                    <a:p>
                      <a:pPr algn="l" fontAlgn="b"/>
                      <a:r>
                        <a:rPr lang="en-US" sz="2000" b="1" u="none" strike="noStrike">
                          <a:solidFill>
                            <a:schemeClr val="bg1"/>
                          </a:solidFill>
                          <a:effectLst/>
                        </a:rPr>
                        <a:t>Michael Jordan </a:t>
                      </a:r>
                      <a:endParaRPr lang="en-US" sz="2000" b="1" i="0" u="none" strike="noStrike">
                        <a:solidFill>
                          <a:schemeClr val="bg1"/>
                        </a:solidFill>
                        <a:effectLst/>
                        <a:latin typeface="Arial"/>
                      </a:endParaRPr>
                    </a:p>
                  </a:txBody>
                  <a:tcPr marL="9525" marR="9525" marT="9525" marB="0" anchor="b"/>
                </a:tc>
                <a:tc>
                  <a:txBody>
                    <a:bodyPr/>
                    <a:lstStyle/>
                    <a:p>
                      <a:pPr algn="r" fontAlgn="b"/>
                      <a:r>
                        <a:rPr lang="en-US" sz="2000" b="1" u="none" strike="noStrike" dirty="0">
                          <a:solidFill>
                            <a:schemeClr val="bg1"/>
                          </a:solidFill>
                          <a:effectLst/>
                        </a:rPr>
                        <a:t>$33,140,000</a:t>
                      </a:r>
                      <a:endParaRPr lang="en-US" sz="2000" b="1" i="0" u="none" strike="noStrike" dirty="0">
                        <a:solidFill>
                          <a:schemeClr val="bg1"/>
                        </a:solidFill>
                        <a:effectLst/>
                        <a:latin typeface="Arial"/>
                      </a:endParaRPr>
                    </a:p>
                  </a:txBody>
                  <a:tcPr marL="9525" marR="9525" marT="9525" marB="0" anchor="b"/>
                </a:tc>
                <a:extLst>
                  <a:ext uri="{0D108BD9-81ED-4DB2-BD59-A6C34878D82A}">
                    <a16:rowId xmlns:a16="http://schemas.microsoft.com/office/drawing/2014/main" val="10001"/>
                  </a:ext>
                </a:extLst>
              </a:tr>
              <a:tr h="285750">
                <a:tc>
                  <a:txBody>
                    <a:bodyPr/>
                    <a:lstStyle/>
                    <a:p>
                      <a:pPr algn="l" fontAlgn="b"/>
                      <a:r>
                        <a:rPr lang="en-US" sz="2000" b="1" u="none" strike="noStrike">
                          <a:solidFill>
                            <a:schemeClr val="bg1"/>
                          </a:solidFill>
                          <a:effectLst/>
                        </a:rPr>
                        <a:t>Ron Harper </a:t>
                      </a:r>
                      <a:endParaRPr lang="en-US" sz="2000" b="1" i="0" u="none" strike="noStrike">
                        <a:solidFill>
                          <a:schemeClr val="bg1"/>
                        </a:solidFill>
                        <a:effectLst/>
                        <a:latin typeface="Arial"/>
                      </a:endParaRPr>
                    </a:p>
                  </a:txBody>
                  <a:tcPr marL="9525" marR="9525" marT="9525" marB="0" anchor="b"/>
                </a:tc>
                <a:tc>
                  <a:txBody>
                    <a:bodyPr/>
                    <a:lstStyle/>
                    <a:p>
                      <a:pPr algn="r" fontAlgn="b"/>
                      <a:r>
                        <a:rPr lang="en-US" sz="2000" b="1" u="none" strike="noStrike" dirty="0">
                          <a:solidFill>
                            <a:schemeClr val="bg1"/>
                          </a:solidFill>
                          <a:effectLst/>
                        </a:rPr>
                        <a:t>$4,560,000</a:t>
                      </a:r>
                      <a:endParaRPr lang="en-US" sz="2000" b="1" i="0" u="none" strike="noStrike" dirty="0">
                        <a:solidFill>
                          <a:schemeClr val="bg1"/>
                        </a:solidFill>
                        <a:effectLst/>
                        <a:latin typeface="Arial"/>
                      </a:endParaRPr>
                    </a:p>
                  </a:txBody>
                  <a:tcPr marL="9525" marR="9525" marT="9525" marB="0" anchor="b"/>
                </a:tc>
                <a:extLst>
                  <a:ext uri="{0D108BD9-81ED-4DB2-BD59-A6C34878D82A}">
                    <a16:rowId xmlns:a16="http://schemas.microsoft.com/office/drawing/2014/main" val="10002"/>
                  </a:ext>
                </a:extLst>
              </a:tr>
              <a:tr h="285750">
                <a:tc>
                  <a:txBody>
                    <a:bodyPr/>
                    <a:lstStyle/>
                    <a:p>
                      <a:pPr algn="l" fontAlgn="b"/>
                      <a:r>
                        <a:rPr lang="en-US" sz="2000" b="1" u="none" strike="noStrike">
                          <a:solidFill>
                            <a:schemeClr val="bg1"/>
                          </a:solidFill>
                          <a:effectLst/>
                        </a:rPr>
                        <a:t>Toni Kukoc </a:t>
                      </a:r>
                      <a:endParaRPr lang="en-US" sz="2000" b="1" i="0" u="none" strike="noStrike">
                        <a:solidFill>
                          <a:schemeClr val="bg1"/>
                        </a:solidFill>
                        <a:effectLst/>
                        <a:latin typeface="Arial"/>
                      </a:endParaRPr>
                    </a:p>
                  </a:txBody>
                  <a:tcPr marL="9525" marR="9525" marT="9525" marB="0" anchor="b"/>
                </a:tc>
                <a:tc>
                  <a:txBody>
                    <a:bodyPr/>
                    <a:lstStyle/>
                    <a:p>
                      <a:pPr algn="r" fontAlgn="b"/>
                      <a:r>
                        <a:rPr lang="en-US" sz="2000" b="1" u="none" strike="noStrike" dirty="0">
                          <a:solidFill>
                            <a:schemeClr val="bg1"/>
                          </a:solidFill>
                          <a:effectLst/>
                        </a:rPr>
                        <a:t>$4,560,000</a:t>
                      </a:r>
                      <a:endParaRPr lang="en-US" sz="2000" b="1" i="0" u="none" strike="noStrike" dirty="0">
                        <a:solidFill>
                          <a:schemeClr val="bg1"/>
                        </a:solidFill>
                        <a:effectLst/>
                        <a:latin typeface="Arial"/>
                      </a:endParaRPr>
                    </a:p>
                  </a:txBody>
                  <a:tcPr marL="9525" marR="9525" marT="9525" marB="0" anchor="b"/>
                </a:tc>
                <a:extLst>
                  <a:ext uri="{0D108BD9-81ED-4DB2-BD59-A6C34878D82A}">
                    <a16:rowId xmlns:a16="http://schemas.microsoft.com/office/drawing/2014/main" val="10003"/>
                  </a:ext>
                </a:extLst>
              </a:tr>
              <a:tr h="285750">
                <a:tc>
                  <a:txBody>
                    <a:bodyPr/>
                    <a:lstStyle/>
                    <a:p>
                      <a:pPr algn="l" fontAlgn="b"/>
                      <a:r>
                        <a:rPr lang="en-US" sz="2000" b="1" u="none" strike="noStrike">
                          <a:solidFill>
                            <a:schemeClr val="bg1"/>
                          </a:solidFill>
                          <a:effectLst/>
                        </a:rPr>
                        <a:t>Dennis Rodman </a:t>
                      </a:r>
                      <a:endParaRPr lang="en-US" sz="2000" b="1" i="0" u="none" strike="noStrike">
                        <a:solidFill>
                          <a:schemeClr val="bg1"/>
                        </a:solidFill>
                        <a:effectLst/>
                        <a:latin typeface="Arial"/>
                      </a:endParaRPr>
                    </a:p>
                  </a:txBody>
                  <a:tcPr marL="9525" marR="9525" marT="9525" marB="0" anchor="b"/>
                </a:tc>
                <a:tc>
                  <a:txBody>
                    <a:bodyPr/>
                    <a:lstStyle/>
                    <a:p>
                      <a:pPr algn="r" fontAlgn="b"/>
                      <a:r>
                        <a:rPr lang="en-US" sz="2000" b="1" u="none" strike="noStrike" dirty="0">
                          <a:solidFill>
                            <a:schemeClr val="bg1"/>
                          </a:solidFill>
                          <a:effectLst/>
                        </a:rPr>
                        <a:t>$4,500,000</a:t>
                      </a:r>
                      <a:endParaRPr lang="en-US" sz="2000" b="1" i="0" u="none" strike="noStrike" dirty="0">
                        <a:solidFill>
                          <a:schemeClr val="bg1"/>
                        </a:solidFill>
                        <a:effectLst/>
                        <a:latin typeface="Arial"/>
                      </a:endParaRPr>
                    </a:p>
                  </a:txBody>
                  <a:tcPr marL="9525" marR="9525" marT="9525" marB="0" anchor="b"/>
                </a:tc>
                <a:extLst>
                  <a:ext uri="{0D108BD9-81ED-4DB2-BD59-A6C34878D82A}">
                    <a16:rowId xmlns:a16="http://schemas.microsoft.com/office/drawing/2014/main" val="10004"/>
                  </a:ext>
                </a:extLst>
              </a:tr>
              <a:tr h="285750">
                <a:tc>
                  <a:txBody>
                    <a:bodyPr/>
                    <a:lstStyle/>
                    <a:p>
                      <a:pPr algn="l" fontAlgn="b"/>
                      <a:r>
                        <a:rPr lang="en-US" sz="2000" b="1" u="none" strike="noStrike">
                          <a:solidFill>
                            <a:schemeClr val="bg1"/>
                          </a:solidFill>
                          <a:effectLst/>
                        </a:rPr>
                        <a:t>Luc Longley </a:t>
                      </a:r>
                      <a:endParaRPr lang="en-US" sz="2000" b="1" i="0" u="none" strike="noStrike">
                        <a:solidFill>
                          <a:schemeClr val="bg1"/>
                        </a:solidFill>
                        <a:effectLst/>
                        <a:latin typeface="Arial"/>
                      </a:endParaRPr>
                    </a:p>
                  </a:txBody>
                  <a:tcPr marL="9525" marR="9525" marT="9525" marB="0" anchor="b"/>
                </a:tc>
                <a:tc>
                  <a:txBody>
                    <a:bodyPr/>
                    <a:lstStyle/>
                    <a:p>
                      <a:pPr algn="r" fontAlgn="b"/>
                      <a:r>
                        <a:rPr lang="en-US" sz="2000" b="1" u="none" strike="noStrike" dirty="0">
                          <a:solidFill>
                            <a:schemeClr val="bg1"/>
                          </a:solidFill>
                          <a:effectLst/>
                        </a:rPr>
                        <a:t>$3,184,900</a:t>
                      </a:r>
                      <a:endParaRPr lang="en-US" sz="2000" b="1" i="0" u="none" strike="noStrike" dirty="0">
                        <a:solidFill>
                          <a:schemeClr val="bg1"/>
                        </a:solidFill>
                        <a:effectLst/>
                        <a:latin typeface="Arial"/>
                      </a:endParaRPr>
                    </a:p>
                  </a:txBody>
                  <a:tcPr marL="9525" marR="9525" marT="9525" marB="0" anchor="b"/>
                </a:tc>
                <a:extLst>
                  <a:ext uri="{0D108BD9-81ED-4DB2-BD59-A6C34878D82A}">
                    <a16:rowId xmlns:a16="http://schemas.microsoft.com/office/drawing/2014/main" val="10005"/>
                  </a:ext>
                </a:extLst>
              </a:tr>
              <a:tr h="285750">
                <a:tc>
                  <a:txBody>
                    <a:bodyPr/>
                    <a:lstStyle/>
                    <a:p>
                      <a:pPr algn="l" fontAlgn="b"/>
                      <a:r>
                        <a:rPr lang="en-US" sz="2000" b="1" u="none" strike="noStrike">
                          <a:solidFill>
                            <a:schemeClr val="bg1"/>
                          </a:solidFill>
                          <a:effectLst/>
                        </a:rPr>
                        <a:t>Scottie Pippen </a:t>
                      </a:r>
                      <a:endParaRPr lang="en-US" sz="2000" b="1" i="0" u="none" strike="noStrike">
                        <a:solidFill>
                          <a:schemeClr val="bg1"/>
                        </a:solidFill>
                        <a:effectLst/>
                        <a:latin typeface="Arial"/>
                      </a:endParaRPr>
                    </a:p>
                  </a:txBody>
                  <a:tcPr marL="9525" marR="9525" marT="9525" marB="0" anchor="b"/>
                </a:tc>
                <a:tc>
                  <a:txBody>
                    <a:bodyPr/>
                    <a:lstStyle/>
                    <a:p>
                      <a:pPr algn="r" fontAlgn="b"/>
                      <a:r>
                        <a:rPr lang="en-US" sz="2000" b="1" u="none" strike="noStrike" dirty="0">
                          <a:solidFill>
                            <a:schemeClr val="bg1"/>
                          </a:solidFill>
                          <a:effectLst/>
                        </a:rPr>
                        <a:t>$2,775,000</a:t>
                      </a:r>
                      <a:endParaRPr lang="en-US" sz="2000" b="1" i="0" u="none" strike="noStrike" dirty="0">
                        <a:solidFill>
                          <a:schemeClr val="bg1"/>
                        </a:solidFill>
                        <a:effectLst/>
                        <a:latin typeface="Arial"/>
                      </a:endParaRPr>
                    </a:p>
                  </a:txBody>
                  <a:tcPr marL="9525" marR="9525" marT="9525" marB="0" anchor="b"/>
                </a:tc>
                <a:extLst>
                  <a:ext uri="{0D108BD9-81ED-4DB2-BD59-A6C34878D82A}">
                    <a16:rowId xmlns:a16="http://schemas.microsoft.com/office/drawing/2014/main" val="10006"/>
                  </a:ext>
                </a:extLst>
              </a:tr>
              <a:tr h="285750">
                <a:tc>
                  <a:txBody>
                    <a:bodyPr/>
                    <a:lstStyle/>
                    <a:p>
                      <a:pPr algn="l" fontAlgn="b"/>
                      <a:r>
                        <a:rPr lang="en-US" sz="2000" b="1" u="none" strike="noStrike" dirty="0">
                          <a:solidFill>
                            <a:schemeClr val="bg1"/>
                          </a:solidFill>
                          <a:effectLst/>
                        </a:rPr>
                        <a:t>Bill </a:t>
                      </a:r>
                      <a:r>
                        <a:rPr lang="en-US" sz="2000" b="1" u="none" strike="noStrike" dirty="0" err="1">
                          <a:solidFill>
                            <a:schemeClr val="bg1"/>
                          </a:solidFill>
                          <a:effectLst/>
                        </a:rPr>
                        <a:t>Wennington</a:t>
                      </a:r>
                      <a:r>
                        <a:rPr lang="en-US" sz="2000" b="1" u="none" strike="noStrike" dirty="0">
                          <a:solidFill>
                            <a:schemeClr val="bg1"/>
                          </a:solidFill>
                          <a:effectLst/>
                        </a:rPr>
                        <a:t> </a:t>
                      </a:r>
                      <a:endParaRPr lang="en-US" sz="2000" b="1" i="0" u="none" strike="noStrike" dirty="0">
                        <a:solidFill>
                          <a:schemeClr val="bg1"/>
                        </a:solidFill>
                        <a:effectLst/>
                        <a:latin typeface="Arial"/>
                      </a:endParaRPr>
                    </a:p>
                  </a:txBody>
                  <a:tcPr marL="9525" marR="9525" marT="9525" marB="0" anchor="b"/>
                </a:tc>
                <a:tc>
                  <a:txBody>
                    <a:bodyPr/>
                    <a:lstStyle/>
                    <a:p>
                      <a:pPr algn="r" fontAlgn="b"/>
                      <a:r>
                        <a:rPr lang="en-US" sz="2000" b="1" u="none" strike="noStrike" dirty="0">
                          <a:solidFill>
                            <a:schemeClr val="bg1"/>
                          </a:solidFill>
                          <a:effectLst/>
                        </a:rPr>
                        <a:t>$1,800,000</a:t>
                      </a:r>
                      <a:endParaRPr lang="en-US" sz="2000" b="1" i="0" u="none" strike="noStrike" dirty="0">
                        <a:solidFill>
                          <a:schemeClr val="bg1"/>
                        </a:solidFill>
                        <a:effectLst/>
                        <a:latin typeface="Arial"/>
                      </a:endParaRPr>
                    </a:p>
                  </a:txBody>
                  <a:tcPr marL="9525" marR="9525" marT="9525" marB="0" anchor="b"/>
                </a:tc>
                <a:extLst>
                  <a:ext uri="{0D108BD9-81ED-4DB2-BD59-A6C34878D82A}">
                    <a16:rowId xmlns:a16="http://schemas.microsoft.com/office/drawing/2014/main" val="10007"/>
                  </a:ext>
                </a:extLst>
              </a:tr>
            </a:tbl>
          </a:graphicData>
        </a:graphic>
      </p:graphicFrame>
      <p:sp>
        <p:nvSpPr>
          <p:cNvPr id="5" name="Title 1">
            <a:extLst>
              <a:ext uri="{FF2B5EF4-FFF2-40B4-BE49-F238E27FC236}">
                <a16:creationId xmlns:a16="http://schemas.microsoft.com/office/drawing/2014/main" id="{E7447456-2E21-41CA-AFD1-EDE66845F8EE}"/>
              </a:ext>
            </a:extLst>
          </p:cNvPr>
          <p:cNvSpPr>
            <a:spLocks noGrp="1"/>
          </p:cNvSpPr>
          <p:nvPr>
            <p:ph type="title"/>
          </p:nvPr>
        </p:nvSpPr>
        <p:spPr>
          <a:xfrm>
            <a:off x="0" y="0"/>
            <a:ext cx="9144000" cy="1143000"/>
          </a:xfrm>
        </p:spPr>
        <p:txBody>
          <a:bodyPr/>
          <a:lstStyle/>
          <a:p>
            <a:r>
              <a:rPr lang="en-US" altLang="en-US" dirty="0"/>
              <a:t>Types of Graphs</a:t>
            </a:r>
          </a:p>
        </p:txBody>
      </p:sp>
    </p:spTree>
    <p:extLst>
      <p:ext uri="{BB962C8B-B14F-4D97-AF65-F5344CB8AC3E}">
        <p14:creationId xmlns:p14="http://schemas.microsoft.com/office/powerpoint/2010/main" val="1558928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a:t>Types of Graphs</a:t>
            </a:r>
          </a:p>
        </p:txBody>
      </p:sp>
      <p:sp>
        <p:nvSpPr>
          <p:cNvPr id="64515" name="Content Placeholder 2"/>
          <p:cNvSpPr>
            <a:spLocks noGrp="1"/>
          </p:cNvSpPr>
          <p:nvPr>
            <p:ph idx="1"/>
          </p:nvPr>
        </p:nvSpPr>
        <p:spPr/>
        <p:txBody>
          <a:bodyPr/>
          <a:lstStyle/>
          <a:p>
            <a:pPr algn="ctr"/>
            <a:r>
              <a:rPr lang="en-US" altLang="en-US"/>
              <a:t>Graphs!!!</a:t>
            </a:r>
          </a:p>
        </p:txBody>
      </p:sp>
      <p:graphicFrame>
        <p:nvGraphicFramePr>
          <p:cNvPr id="4" name="Table 3"/>
          <p:cNvGraphicFramePr>
            <a:graphicFrameLocks noGrp="1"/>
          </p:cNvGraphicFramePr>
          <p:nvPr/>
        </p:nvGraphicFramePr>
        <p:xfrm>
          <a:off x="2209800" y="3352800"/>
          <a:ext cx="4343400" cy="2514600"/>
        </p:xfrm>
        <a:graphic>
          <a:graphicData uri="http://schemas.openxmlformats.org/drawingml/2006/table">
            <a:tbl>
              <a:tblPr>
                <a:tableStyleId>{5C22544A-7EE6-4342-B048-85BDC9FD1C3A}</a:tableStyleId>
              </a:tblPr>
              <a:tblGrid>
                <a:gridCol w="2548034">
                  <a:extLst>
                    <a:ext uri="{9D8B030D-6E8A-4147-A177-3AD203B41FA5}">
                      <a16:colId xmlns:a16="http://schemas.microsoft.com/office/drawing/2014/main" val="20000"/>
                    </a:ext>
                  </a:extLst>
                </a:gridCol>
                <a:gridCol w="1795366">
                  <a:extLst>
                    <a:ext uri="{9D8B030D-6E8A-4147-A177-3AD203B41FA5}">
                      <a16:colId xmlns:a16="http://schemas.microsoft.com/office/drawing/2014/main" val="20001"/>
                    </a:ext>
                  </a:extLst>
                </a:gridCol>
              </a:tblGrid>
              <a:tr h="285750">
                <a:tc>
                  <a:txBody>
                    <a:bodyPr/>
                    <a:lstStyle/>
                    <a:p>
                      <a:pPr algn="l" fontAlgn="b"/>
                      <a:r>
                        <a:rPr lang="en-US" sz="2000" b="1" u="none" strike="noStrike" dirty="0">
                          <a:solidFill>
                            <a:schemeClr val="bg1"/>
                          </a:solidFill>
                          <a:effectLst/>
                        </a:rPr>
                        <a:t>Player   </a:t>
                      </a:r>
                      <a:endParaRPr lang="en-US" sz="2000" b="1" i="0" u="none" strike="noStrike" dirty="0">
                        <a:solidFill>
                          <a:schemeClr val="bg1"/>
                        </a:solidFill>
                        <a:effectLst/>
                        <a:latin typeface="Arial"/>
                      </a:endParaRPr>
                    </a:p>
                  </a:txBody>
                  <a:tcPr marL="9525" marR="9525" marT="9525" marB="0" anchor="b"/>
                </a:tc>
                <a:tc>
                  <a:txBody>
                    <a:bodyPr/>
                    <a:lstStyle/>
                    <a:p>
                      <a:pPr algn="ctr" fontAlgn="b"/>
                      <a:r>
                        <a:rPr lang="en-US" sz="2000" b="1" u="none" strike="noStrike">
                          <a:solidFill>
                            <a:schemeClr val="bg1"/>
                          </a:solidFill>
                          <a:effectLst/>
                        </a:rPr>
                        <a:t>Salary </a:t>
                      </a:r>
                      <a:endParaRPr lang="en-US" sz="2000" b="1" i="0" u="none" strike="noStrike">
                        <a:solidFill>
                          <a:schemeClr val="bg1"/>
                        </a:solidFill>
                        <a:effectLst/>
                        <a:latin typeface="Arial"/>
                      </a:endParaRPr>
                    </a:p>
                  </a:txBody>
                  <a:tcPr marL="9525" marR="9525" marT="9525" marB="0" anchor="b"/>
                </a:tc>
                <a:extLst>
                  <a:ext uri="{0D108BD9-81ED-4DB2-BD59-A6C34878D82A}">
                    <a16:rowId xmlns:a16="http://schemas.microsoft.com/office/drawing/2014/main" val="10000"/>
                  </a:ext>
                </a:extLst>
              </a:tr>
              <a:tr h="285750">
                <a:tc>
                  <a:txBody>
                    <a:bodyPr/>
                    <a:lstStyle/>
                    <a:p>
                      <a:pPr algn="l" fontAlgn="b"/>
                      <a:r>
                        <a:rPr lang="en-US" sz="2000" b="1" u="none" strike="noStrike">
                          <a:solidFill>
                            <a:schemeClr val="bg1"/>
                          </a:solidFill>
                          <a:effectLst/>
                        </a:rPr>
                        <a:t>Michael Jordan </a:t>
                      </a:r>
                      <a:endParaRPr lang="en-US" sz="2000" b="1" i="0" u="none" strike="noStrike">
                        <a:solidFill>
                          <a:schemeClr val="bg1"/>
                        </a:solidFill>
                        <a:effectLst/>
                        <a:latin typeface="Arial"/>
                      </a:endParaRPr>
                    </a:p>
                  </a:txBody>
                  <a:tcPr marL="9525" marR="9525" marT="9525" marB="0" anchor="b"/>
                </a:tc>
                <a:tc>
                  <a:txBody>
                    <a:bodyPr/>
                    <a:lstStyle/>
                    <a:p>
                      <a:pPr algn="r" fontAlgn="b"/>
                      <a:r>
                        <a:rPr lang="en-US" sz="2000" b="1" u="none" strike="noStrike" dirty="0">
                          <a:solidFill>
                            <a:schemeClr val="bg1"/>
                          </a:solidFill>
                          <a:effectLst/>
                        </a:rPr>
                        <a:t>$33,140,000</a:t>
                      </a:r>
                      <a:endParaRPr lang="en-US" sz="2000" b="1" i="0" u="none" strike="noStrike" dirty="0">
                        <a:solidFill>
                          <a:schemeClr val="bg1"/>
                        </a:solidFill>
                        <a:effectLst/>
                        <a:latin typeface="Arial"/>
                      </a:endParaRPr>
                    </a:p>
                  </a:txBody>
                  <a:tcPr marL="9525" marR="9525" marT="9525" marB="0" anchor="b"/>
                </a:tc>
                <a:extLst>
                  <a:ext uri="{0D108BD9-81ED-4DB2-BD59-A6C34878D82A}">
                    <a16:rowId xmlns:a16="http://schemas.microsoft.com/office/drawing/2014/main" val="10001"/>
                  </a:ext>
                </a:extLst>
              </a:tr>
              <a:tr h="285750">
                <a:tc>
                  <a:txBody>
                    <a:bodyPr/>
                    <a:lstStyle/>
                    <a:p>
                      <a:pPr algn="l" fontAlgn="b"/>
                      <a:r>
                        <a:rPr lang="en-US" sz="2000" b="1" u="none" strike="noStrike">
                          <a:solidFill>
                            <a:schemeClr val="bg1"/>
                          </a:solidFill>
                          <a:effectLst/>
                        </a:rPr>
                        <a:t>Ron Harper </a:t>
                      </a:r>
                      <a:endParaRPr lang="en-US" sz="2000" b="1" i="0" u="none" strike="noStrike">
                        <a:solidFill>
                          <a:schemeClr val="bg1"/>
                        </a:solidFill>
                        <a:effectLst/>
                        <a:latin typeface="Arial"/>
                      </a:endParaRPr>
                    </a:p>
                  </a:txBody>
                  <a:tcPr marL="9525" marR="9525" marT="9525" marB="0" anchor="b"/>
                </a:tc>
                <a:tc>
                  <a:txBody>
                    <a:bodyPr/>
                    <a:lstStyle/>
                    <a:p>
                      <a:pPr algn="r" fontAlgn="b"/>
                      <a:r>
                        <a:rPr lang="en-US" sz="2000" b="1" u="none" strike="noStrike" dirty="0">
                          <a:solidFill>
                            <a:schemeClr val="bg1"/>
                          </a:solidFill>
                          <a:effectLst/>
                        </a:rPr>
                        <a:t>$4,560,000</a:t>
                      </a:r>
                      <a:endParaRPr lang="en-US" sz="2000" b="1" i="0" u="none" strike="noStrike" dirty="0">
                        <a:solidFill>
                          <a:schemeClr val="bg1"/>
                        </a:solidFill>
                        <a:effectLst/>
                        <a:latin typeface="Arial"/>
                      </a:endParaRPr>
                    </a:p>
                  </a:txBody>
                  <a:tcPr marL="9525" marR="9525" marT="9525" marB="0" anchor="b"/>
                </a:tc>
                <a:extLst>
                  <a:ext uri="{0D108BD9-81ED-4DB2-BD59-A6C34878D82A}">
                    <a16:rowId xmlns:a16="http://schemas.microsoft.com/office/drawing/2014/main" val="10002"/>
                  </a:ext>
                </a:extLst>
              </a:tr>
              <a:tr h="285750">
                <a:tc>
                  <a:txBody>
                    <a:bodyPr/>
                    <a:lstStyle/>
                    <a:p>
                      <a:pPr algn="l" fontAlgn="b"/>
                      <a:r>
                        <a:rPr lang="en-US" sz="2000" b="1" u="none" strike="noStrike">
                          <a:solidFill>
                            <a:schemeClr val="bg1"/>
                          </a:solidFill>
                          <a:effectLst/>
                        </a:rPr>
                        <a:t>Toni Kukoc </a:t>
                      </a:r>
                      <a:endParaRPr lang="en-US" sz="2000" b="1" i="0" u="none" strike="noStrike">
                        <a:solidFill>
                          <a:schemeClr val="bg1"/>
                        </a:solidFill>
                        <a:effectLst/>
                        <a:latin typeface="Arial"/>
                      </a:endParaRPr>
                    </a:p>
                  </a:txBody>
                  <a:tcPr marL="9525" marR="9525" marT="9525" marB="0" anchor="b"/>
                </a:tc>
                <a:tc>
                  <a:txBody>
                    <a:bodyPr/>
                    <a:lstStyle/>
                    <a:p>
                      <a:pPr algn="r" fontAlgn="b"/>
                      <a:r>
                        <a:rPr lang="en-US" sz="2000" b="1" u="none" strike="noStrike" dirty="0">
                          <a:solidFill>
                            <a:schemeClr val="bg1"/>
                          </a:solidFill>
                          <a:effectLst/>
                        </a:rPr>
                        <a:t>$4,560,000</a:t>
                      </a:r>
                      <a:endParaRPr lang="en-US" sz="2000" b="1" i="0" u="none" strike="noStrike" dirty="0">
                        <a:solidFill>
                          <a:schemeClr val="bg1"/>
                        </a:solidFill>
                        <a:effectLst/>
                        <a:latin typeface="Arial"/>
                      </a:endParaRPr>
                    </a:p>
                  </a:txBody>
                  <a:tcPr marL="9525" marR="9525" marT="9525" marB="0" anchor="b"/>
                </a:tc>
                <a:extLst>
                  <a:ext uri="{0D108BD9-81ED-4DB2-BD59-A6C34878D82A}">
                    <a16:rowId xmlns:a16="http://schemas.microsoft.com/office/drawing/2014/main" val="10003"/>
                  </a:ext>
                </a:extLst>
              </a:tr>
              <a:tr h="285750">
                <a:tc>
                  <a:txBody>
                    <a:bodyPr/>
                    <a:lstStyle/>
                    <a:p>
                      <a:pPr algn="l" fontAlgn="b"/>
                      <a:r>
                        <a:rPr lang="en-US" sz="2000" b="1" u="none" strike="noStrike">
                          <a:solidFill>
                            <a:schemeClr val="bg1"/>
                          </a:solidFill>
                          <a:effectLst/>
                        </a:rPr>
                        <a:t>Dennis Rodman </a:t>
                      </a:r>
                      <a:endParaRPr lang="en-US" sz="2000" b="1" i="0" u="none" strike="noStrike">
                        <a:solidFill>
                          <a:schemeClr val="bg1"/>
                        </a:solidFill>
                        <a:effectLst/>
                        <a:latin typeface="Arial"/>
                      </a:endParaRPr>
                    </a:p>
                  </a:txBody>
                  <a:tcPr marL="9525" marR="9525" marT="9525" marB="0" anchor="b"/>
                </a:tc>
                <a:tc>
                  <a:txBody>
                    <a:bodyPr/>
                    <a:lstStyle/>
                    <a:p>
                      <a:pPr algn="r" fontAlgn="b"/>
                      <a:r>
                        <a:rPr lang="en-US" sz="2000" b="1" u="none" strike="noStrike" dirty="0">
                          <a:solidFill>
                            <a:schemeClr val="bg1"/>
                          </a:solidFill>
                          <a:effectLst/>
                        </a:rPr>
                        <a:t>$4,500,000</a:t>
                      </a:r>
                      <a:endParaRPr lang="en-US" sz="2000" b="1" i="0" u="none" strike="noStrike" dirty="0">
                        <a:solidFill>
                          <a:schemeClr val="bg1"/>
                        </a:solidFill>
                        <a:effectLst/>
                        <a:latin typeface="Arial"/>
                      </a:endParaRPr>
                    </a:p>
                  </a:txBody>
                  <a:tcPr marL="9525" marR="9525" marT="9525" marB="0" anchor="b"/>
                </a:tc>
                <a:extLst>
                  <a:ext uri="{0D108BD9-81ED-4DB2-BD59-A6C34878D82A}">
                    <a16:rowId xmlns:a16="http://schemas.microsoft.com/office/drawing/2014/main" val="10004"/>
                  </a:ext>
                </a:extLst>
              </a:tr>
              <a:tr h="285750">
                <a:tc>
                  <a:txBody>
                    <a:bodyPr/>
                    <a:lstStyle/>
                    <a:p>
                      <a:pPr algn="l" fontAlgn="b"/>
                      <a:r>
                        <a:rPr lang="en-US" sz="2000" b="1" u="none" strike="noStrike">
                          <a:solidFill>
                            <a:schemeClr val="bg1"/>
                          </a:solidFill>
                          <a:effectLst/>
                        </a:rPr>
                        <a:t>Luc Longley </a:t>
                      </a:r>
                      <a:endParaRPr lang="en-US" sz="2000" b="1" i="0" u="none" strike="noStrike">
                        <a:solidFill>
                          <a:schemeClr val="bg1"/>
                        </a:solidFill>
                        <a:effectLst/>
                        <a:latin typeface="Arial"/>
                      </a:endParaRPr>
                    </a:p>
                  </a:txBody>
                  <a:tcPr marL="9525" marR="9525" marT="9525" marB="0" anchor="b"/>
                </a:tc>
                <a:tc>
                  <a:txBody>
                    <a:bodyPr/>
                    <a:lstStyle/>
                    <a:p>
                      <a:pPr algn="r" fontAlgn="b"/>
                      <a:r>
                        <a:rPr lang="en-US" sz="2000" b="1" u="none" strike="noStrike" dirty="0">
                          <a:solidFill>
                            <a:schemeClr val="bg1"/>
                          </a:solidFill>
                          <a:effectLst/>
                        </a:rPr>
                        <a:t>$3,184,900</a:t>
                      </a:r>
                      <a:endParaRPr lang="en-US" sz="2000" b="1" i="0" u="none" strike="noStrike" dirty="0">
                        <a:solidFill>
                          <a:schemeClr val="bg1"/>
                        </a:solidFill>
                        <a:effectLst/>
                        <a:latin typeface="Arial"/>
                      </a:endParaRPr>
                    </a:p>
                  </a:txBody>
                  <a:tcPr marL="9525" marR="9525" marT="9525" marB="0" anchor="b"/>
                </a:tc>
                <a:extLst>
                  <a:ext uri="{0D108BD9-81ED-4DB2-BD59-A6C34878D82A}">
                    <a16:rowId xmlns:a16="http://schemas.microsoft.com/office/drawing/2014/main" val="10005"/>
                  </a:ext>
                </a:extLst>
              </a:tr>
              <a:tr h="285750">
                <a:tc>
                  <a:txBody>
                    <a:bodyPr/>
                    <a:lstStyle/>
                    <a:p>
                      <a:pPr algn="l" fontAlgn="b"/>
                      <a:r>
                        <a:rPr lang="en-US" sz="2000" b="1" u="none" strike="noStrike">
                          <a:solidFill>
                            <a:schemeClr val="bg1"/>
                          </a:solidFill>
                          <a:effectLst/>
                        </a:rPr>
                        <a:t>Scottie Pippen </a:t>
                      </a:r>
                      <a:endParaRPr lang="en-US" sz="2000" b="1" i="0" u="none" strike="noStrike">
                        <a:solidFill>
                          <a:schemeClr val="bg1"/>
                        </a:solidFill>
                        <a:effectLst/>
                        <a:latin typeface="Arial"/>
                      </a:endParaRPr>
                    </a:p>
                  </a:txBody>
                  <a:tcPr marL="9525" marR="9525" marT="9525" marB="0" anchor="b"/>
                </a:tc>
                <a:tc>
                  <a:txBody>
                    <a:bodyPr/>
                    <a:lstStyle/>
                    <a:p>
                      <a:pPr algn="r" fontAlgn="b"/>
                      <a:r>
                        <a:rPr lang="en-US" sz="2000" b="1" u="none" strike="noStrike" dirty="0">
                          <a:solidFill>
                            <a:schemeClr val="bg1"/>
                          </a:solidFill>
                          <a:effectLst/>
                        </a:rPr>
                        <a:t>$2,775,000</a:t>
                      </a:r>
                      <a:endParaRPr lang="en-US" sz="2000" b="1" i="0" u="none" strike="noStrike" dirty="0">
                        <a:solidFill>
                          <a:schemeClr val="bg1"/>
                        </a:solidFill>
                        <a:effectLst/>
                        <a:latin typeface="Arial"/>
                      </a:endParaRPr>
                    </a:p>
                  </a:txBody>
                  <a:tcPr marL="9525" marR="9525" marT="9525" marB="0" anchor="b"/>
                </a:tc>
                <a:extLst>
                  <a:ext uri="{0D108BD9-81ED-4DB2-BD59-A6C34878D82A}">
                    <a16:rowId xmlns:a16="http://schemas.microsoft.com/office/drawing/2014/main" val="10006"/>
                  </a:ext>
                </a:extLst>
              </a:tr>
              <a:tr h="285750">
                <a:tc>
                  <a:txBody>
                    <a:bodyPr/>
                    <a:lstStyle/>
                    <a:p>
                      <a:pPr algn="l" fontAlgn="b"/>
                      <a:r>
                        <a:rPr lang="en-US" sz="2000" b="1" u="none" strike="noStrike" dirty="0">
                          <a:solidFill>
                            <a:schemeClr val="bg1"/>
                          </a:solidFill>
                          <a:effectLst/>
                        </a:rPr>
                        <a:t>Bill </a:t>
                      </a:r>
                      <a:r>
                        <a:rPr lang="en-US" sz="2000" b="1" u="none" strike="noStrike" dirty="0" err="1">
                          <a:solidFill>
                            <a:schemeClr val="bg1"/>
                          </a:solidFill>
                          <a:effectLst/>
                        </a:rPr>
                        <a:t>Wennington</a:t>
                      </a:r>
                      <a:r>
                        <a:rPr lang="en-US" sz="2000" b="1" u="none" strike="noStrike" dirty="0">
                          <a:solidFill>
                            <a:schemeClr val="bg1"/>
                          </a:solidFill>
                          <a:effectLst/>
                        </a:rPr>
                        <a:t> </a:t>
                      </a:r>
                      <a:endParaRPr lang="en-US" sz="2000" b="1" i="0" u="none" strike="noStrike" dirty="0">
                        <a:solidFill>
                          <a:schemeClr val="bg1"/>
                        </a:solidFill>
                        <a:effectLst/>
                        <a:latin typeface="Arial"/>
                      </a:endParaRPr>
                    </a:p>
                  </a:txBody>
                  <a:tcPr marL="9525" marR="9525" marT="9525" marB="0" anchor="b"/>
                </a:tc>
                <a:tc>
                  <a:txBody>
                    <a:bodyPr/>
                    <a:lstStyle/>
                    <a:p>
                      <a:pPr algn="r" fontAlgn="b"/>
                      <a:r>
                        <a:rPr lang="en-US" sz="2000" b="1" u="none" strike="noStrike" dirty="0">
                          <a:solidFill>
                            <a:schemeClr val="bg1"/>
                          </a:solidFill>
                          <a:effectLst/>
                        </a:rPr>
                        <a:t>$1,800,000</a:t>
                      </a:r>
                      <a:endParaRPr lang="en-US" sz="2000" b="1" i="0" u="none" strike="noStrike" dirty="0">
                        <a:solidFill>
                          <a:schemeClr val="bg1"/>
                        </a:solidFill>
                        <a:effectLst/>
                        <a:latin typeface="Arial"/>
                      </a:endParaRPr>
                    </a:p>
                  </a:txBody>
                  <a:tcPr marL="9525" marR="9525" marT="9525"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89863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2"/>
          <p:cNvSpPr>
            <a:spLocks noGrp="1"/>
          </p:cNvSpPr>
          <p:nvPr>
            <p:ph idx="1"/>
          </p:nvPr>
        </p:nvSpPr>
        <p:spPr>
          <a:xfrm>
            <a:off x="152400" y="838200"/>
            <a:ext cx="8839200" cy="5638800"/>
          </a:xfrm>
        </p:spPr>
        <p:txBody>
          <a:bodyPr/>
          <a:lstStyle/>
          <a:p>
            <a:r>
              <a:rPr lang="en-US" altLang="en-US" dirty="0"/>
              <a:t>What does the bar chart tell you?</a:t>
            </a:r>
          </a:p>
        </p:txBody>
      </p:sp>
      <p:pic>
        <p:nvPicPr>
          <p:cNvPr id="655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650" y="2362200"/>
            <a:ext cx="6108700" cy="367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540"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TYPES OF GRAPHS</a:t>
            </a:r>
          </a:p>
          <a:p>
            <a:pPr algn="ctr" eaLnBrk="1" hangingPunct="1">
              <a:spcBef>
                <a:spcPct val="0"/>
              </a:spcBef>
              <a:buFontTx/>
              <a:buNone/>
            </a:pPr>
            <a:r>
              <a:rPr lang="en-US" altLang="en-US" sz="2400" dirty="0">
                <a:solidFill>
                  <a:schemeClr val="bg1"/>
                </a:solidFill>
              </a:rPr>
              <a:t>IN-CLASS PROBLEM 2a</a:t>
            </a:r>
            <a:endParaRPr lang="en-US" altLang="en-US" sz="2400" i="1" dirty="0">
              <a:solidFill>
                <a:schemeClr val="folHlink"/>
              </a:solidFill>
            </a:endParaRPr>
          </a:p>
        </p:txBody>
      </p:sp>
      <p:sp>
        <p:nvSpPr>
          <p:cNvPr id="5" name="Rectangle 4"/>
          <p:cNvSpPr/>
          <p:nvPr/>
        </p:nvSpPr>
        <p:spPr>
          <a:xfrm>
            <a:off x="0" y="65348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2016</a:t>
            </a:r>
          </a:p>
        </p:txBody>
      </p:sp>
    </p:spTree>
    <p:extLst>
      <p:ext uri="{BB962C8B-B14F-4D97-AF65-F5344CB8AC3E}">
        <p14:creationId xmlns:p14="http://schemas.microsoft.com/office/powerpoint/2010/main" val="3854976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a:spLocks noGrp="1"/>
          </p:cNvSpPr>
          <p:nvPr>
            <p:ph idx="1"/>
          </p:nvPr>
        </p:nvSpPr>
        <p:spPr>
          <a:xfrm>
            <a:off x="228600" y="838200"/>
            <a:ext cx="8763000" cy="5638800"/>
          </a:xfrm>
        </p:spPr>
        <p:txBody>
          <a:bodyPr/>
          <a:lstStyle/>
          <a:p>
            <a:r>
              <a:rPr lang="en-US" altLang="en-US" dirty="0"/>
              <a:t>What does the pie chart tell you?</a:t>
            </a:r>
          </a:p>
        </p:txBody>
      </p:sp>
      <p:pic>
        <p:nvPicPr>
          <p:cNvPr id="665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350" y="2362200"/>
            <a:ext cx="5321300" cy="363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564"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TYPES OF GRAPHS</a:t>
            </a:r>
          </a:p>
          <a:p>
            <a:pPr algn="ctr" eaLnBrk="1" hangingPunct="1">
              <a:spcBef>
                <a:spcPct val="0"/>
              </a:spcBef>
              <a:buFontTx/>
              <a:buNone/>
            </a:pPr>
            <a:r>
              <a:rPr lang="en-US" altLang="en-US" sz="2400" dirty="0">
                <a:solidFill>
                  <a:schemeClr val="bg1"/>
                </a:solidFill>
              </a:rPr>
              <a:t>IN-CLASS PROBLEM 2b</a:t>
            </a:r>
            <a:endParaRPr lang="en-US" altLang="en-US" sz="2400" i="1" dirty="0">
              <a:solidFill>
                <a:schemeClr val="folHlink"/>
              </a:solidFill>
            </a:endParaRPr>
          </a:p>
        </p:txBody>
      </p:sp>
      <p:sp>
        <p:nvSpPr>
          <p:cNvPr id="5" name="Rectangle 4"/>
          <p:cNvSpPr/>
          <p:nvPr/>
        </p:nvSpPr>
        <p:spPr>
          <a:xfrm>
            <a:off x="0" y="65348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2016</a:t>
            </a:r>
          </a:p>
        </p:txBody>
      </p:sp>
    </p:spTree>
    <p:extLst>
      <p:ext uri="{BB962C8B-B14F-4D97-AF65-F5344CB8AC3E}">
        <p14:creationId xmlns:p14="http://schemas.microsoft.com/office/powerpoint/2010/main" val="1373301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1143000"/>
          </a:xfrm>
        </p:spPr>
        <p:txBody>
          <a:bodyPr/>
          <a:lstStyle/>
          <a:p>
            <a:r>
              <a:rPr lang="en-US" altLang="en-US"/>
              <a:t>Review</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6629400"/>
            <a:ext cx="9144000" cy="553998"/>
          </a:xfrm>
          <a:prstGeom prst="rect">
            <a:avLst/>
          </a:prstGeom>
        </p:spPr>
        <p:txBody>
          <a:bodyPr wrap="square">
            <a:spAutoFit/>
          </a:bodyPr>
          <a:lstStyle/>
          <a:p>
            <a:r>
              <a:rPr lang="en-US" sz="1500" dirty="0">
                <a:solidFill>
                  <a:srgbClr val="00B0F0"/>
                </a:solidFill>
              </a:rPr>
              <a:t>http://995642590.r.lightningbase-cdn.com/wp-content/uploads/2010/12/looking-back-hrexaminer-v144-cover425px.jpg</a:t>
            </a:r>
          </a:p>
        </p:txBody>
      </p:sp>
    </p:spTree>
    <p:extLst>
      <p:ext uri="{BB962C8B-B14F-4D97-AF65-F5344CB8AC3E}">
        <p14:creationId xmlns:p14="http://schemas.microsoft.com/office/powerpoint/2010/main" val="267753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a:solidFill>
                  <a:srgbClr val="FFFF00"/>
                </a:solidFill>
              </a:rPr>
              <a:t>Questions?</a:t>
            </a:r>
          </a:p>
        </p:txBody>
      </p:sp>
      <p:pic>
        <p:nvPicPr>
          <p:cNvPr id="8601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40495378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a:t>Types of Graphs</a:t>
            </a:r>
          </a:p>
        </p:txBody>
      </p:sp>
      <p:sp>
        <p:nvSpPr>
          <p:cNvPr id="72707" name="Content Placeholder 2"/>
          <p:cNvSpPr>
            <a:spLocks noGrp="1"/>
          </p:cNvSpPr>
          <p:nvPr>
            <p:ph idx="1"/>
          </p:nvPr>
        </p:nvSpPr>
        <p:spPr/>
        <p:txBody>
          <a:bodyPr/>
          <a:lstStyle/>
          <a:p>
            <a:r>
              <a:rPr lang="en-US" altLang="en-US"/>
              <a:t>Pareto plot</a:t>
            </a:r>
          </a:p>
          <a:p>
            <a:endParaRPr lang="en-US" altLang="en-US"/>
          </a:p>
          <a:p>
            <a:r>
              <a:rPr lang="en-US" altLang="en-US"/>
              <a:t>An ordered </a:t>
            </a:r>
          </a:p>
          <a:p>
            <a:r>
              <a:rPr lang="en-US" altLang="en-US"/>
              <a:t>bar chart</a:t>
            </a:r>
          </a:p>
        </p:txBody>
      </p:sp>
      <p:pic>
        <p:nvPicPr>
          <p:cNvPr id="727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066800"/>
            <a:ext cx="4470400" cy="554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6611035"/>
            <a:ext cx="9144000" cy="323165"/>
          </a:xfrm>
          <a:prstGeom prst="rect">
            <a:avLst/>
          </a:prstGeom>
        </p:spPr>
        <p:txBody>
          <a:bodyPr wrap="square">
            <a:spAutoFit/>
          </a:bodyPr>
          <a:lstStyle/>
          <a:p>
            <a:r>
              <a:rPr lang="en-US" sz="1500" dirty="0">
                <a:solidFill>
                  <a:srgbClr val="00B0F0"/>
                </a:solidFill>
              </a:rPr>
              <a:t>http://burnanenergyjournal.com/wp-content/uploads/2011/05/Oil-consumption-by-country-2009.jpg</a:t>
            </a:r>
          </a:p>
        </p:txBody>
      </p:sp>
    </p:spTree>
    <p:extLst>
      <p:ext uri="{BB962C8B-B14F-4D97-AF65-F5344CB8AC3E}">
        <p14:creationId xmlns:p14="http://schemas.microsoft.com/office/powerpoint/2010/main" val="30645704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a:t>Types of Graphs</a:t>
            </a:r>
          </a:p>
        </p:txBody>
      </p:sp>
      <p:sp>
        <p:nvSpPr>
          <p:cNvPr id="70659" name="Content Placeholder 2"/>
          <p:cNvSpPr>
            <a:spLocks noGrp="1"/>
          </p:cNvSpPr>
          <p:nvPr>
            <p:ph idx="1"/>
          </p:nvPr>
        </p:nvSpPr>
        <p:spPr>
          <a:xfrm>
            <a:off x="76200" y="1219200"/>
            <a:ext cx="8991600" cy="5638800"/>
          </a:xfrm>
        </p:spPr>
        <p:txBody>
          <a:bodyPr/>
          <a:lstStyle/>
          <a:p>
            <a:r>
              <a:rPr lang="en-US" altLang="en-US"/>
              <a:t>Bars that are not based on counts</a:t>
            </a:r>
          </a:p>
          <a:p>
            <a:r>
              <a:rPr lang="en-US" altLang="en-US"/>
              <a:t>can be positive or negative</a:t>
            </a:r>
          </a:p>
        </p:txBody>
      </p:sp>
      <p:pic>
        <p:nvPicPr>
          <p:cNvPr id="706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00338"/>
            <a:ext cx="6170613"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6608802"/>
            <a:ext cx="9144000" cy="553998"/>
          </a:xfrm>
          <a:prstGeom prst="rect">
            <a:avLst/>
          </a:prstGeom>
        </p:spPr>
        <p:txBody>
          <a:bodyPr wrap="square">
            <a:spAutoFit/>
          </a:bodyPr>
          <a:lstStyle/>
          <a:p>
            <a:r>
              <a:rPr lang="en-US" sz="1500" dirty="0">
                <a:solidFill>
                  <a:srgbClr val="00B0F0"/>
                </a:solidFill>
              </a:rPr>
              <a:t>http://www.jpowered.com/graphs-and-charts/gallery/images/3d-vertical-bar-graph-multi-600x400.png</a:t>
            </a:r>
          </a:p>
        </p:txBody>
      </p:sp>
    </p:spTree>
    <p:extLst>
      <p:ext uri="{BB962C8B-B14F-4D97-AF65-F5344CB8AC3E}">
        <p14:creationId xmlns:p14="http://schemas.microsoft.com/office/powerpoint/2010/main" val="42789769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altLang="en-US"/>
              <a:t>Types of Graphs</a:t>
            </a:r>
          </a:p>
        </p:txBody>
      </p:sp>
      <p:sp>
        <p:nvSpPr>
          <p:cNvPr id="88067" name="Content Placeholder 2"/>
          <p:cNvSpPr>
            <a:spLocks noGrp="1"/>
          </p:cNvSpPr>
          <p:nvPr>
            <p:ph idx="1"/>
          </p:nvPr>
        </p:nvSpPr>
        <p:spPr/>
        <p:txBody>
          <a:bodyPr/>
          <a:lstStyle/>
          <a:p>
            <a:r>
              <a:rPr lang="en-US" altLang="en-US"/>
              <a:t>We used bar/column graphs to display measurement data (salaries, profit/loss, etc.)</a:t>
            </a:r>
          </a:p>
          <a:p>
            <a:endParaRPr lang="en-US" altLang="en-US"/>
          </a:p>
          <a:p>
            <a:r>
              <a:rPr lang="en-US" altLang="en-US"/>
              <a:t>There are other ways to show measurement data also </a:t>
            </a:r>
          </a:p>
        </p:txBody>
      </p:sp>
    </p:spTree>
    <p:extLst>
      <p:ext uri="{BB962C8B-B14F-4D97-AF65-F5344CB8AC3E}">
        <p14:creationId xmlns:p14="http://schemas.microsoft.com/office/powerpoint/2010/main" val="23415619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tLang="en-US"/>
              <a:t>Types of Graphs</a:t>
            </a:r>
          </a:p>
        </p:txBody>
      </p:sp>
      <p:sp>
        <p:nvSpPr>
          <p:cNvPr id="89091" name="Content Placeholder 2"/>
          <p:cNvSpPr>
            <a:spLocks noGrp="1"/>
          </p:cNvSpPr>
          <p:nvPr>
            <p:ph idx="1"/>
          </p:nvPr>
        </p:nvSpPr>
        <p:spPr/>
        <p:txBody>
          <a:bodyPr/>
          <a:lstStyle/>
          <a:p>
            <a:pPr algn="ctr"/>
            <a:r>
              <a:rPr lang="en-US" altLang="en-US"/>
              <a:t>Scatter plot </a:t>
            </a:r>
          </a:p>
          <a:p>
            <a:r>
              <a:rPr lang="en-US" altLang="en-US"/>
              <a:t>aka: x-y plot</a:t>
            </a:r>
          </a:p>
          <a:p>
            <a:r>
              <a:rPr lang="en-US" altLang="en-US"/>
              <a:t>requires paired data</a:t>
            </a:r>
          </a:p>
          <a:p>
            <a:endParaRPr lang="en-US" altLang="en-US" sz="2000"/>
          </a:p>
          <a:p>
            <a:r>
              <a:rPr lang="en-US" altLang="en-US"/>
              <a:t>you don't split the data into classes or categories</a:t>
            </a:r>
          </a:p>
          <a:p>
            <a:endParaRPr lang="en-US" altLang="en-US"/>
          </a:p>
        </p:txBody>
      </p:sp>
    </p:spTree>
    <p:extLst>
      <p:ext uri="{BB962C8B-B14F-4D97-AF65-F5344CB8AC3E}">
        <p14:creationId xmlns:p14="http://schemas.microsoft.com/office/powerpoint/2010/main" val="22027703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tLang="en-US"/>
              <a:t>Types of Graphs</a:t>
            </a:r>
          </a:p>
        </p:txBody>
      </p:sp>
      <p:sp>
        <p:nvSpPr>
          <p:cNvPr id="90115" name="Content Placeholder 2"/>
          <p:cNvSpPr>
            <a:spLocks noGrp="1"/>
          </p:cNvSpPr>
          <p:nvPr>
            <p:ph idx="1"/>
          </p:nvPr>
        </p:nvSpPr>
        <p:spPr/>
        <p:txBody>
          <a:bodyPr/>
          <a:lstStyle/>
          <a:p>
            <a:pPr algn="ctr"/>
            <a:r>
              <a:rPr lang="en-US" altLang="en-US"/>
              <a:t>Scatter plot</a:t>
            </a:r>
          </a:p>
        </p:txBody>
      </p:sp>
      <p:pic>
        <p:nvPicPr>
          <p:cNvPr id="901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300" y="1930400"/>
            <a:ext cx="4787900" cy="4748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6200" y="6611035"/>
            <a:ext cx="6629400" cy="323165"/>
          </a:xfrm>
          <a:prstGeom prst="rect">
            <a:avLst/>
          </a:prstGeom>
        </p:spPr>
        <p:txBody>
          <a:bodyPr wrap="square">
            <a:spAutoFit/>
          </a:bodyPr>
          <a:lstStyle/>
          <a:p>
            <a:r>
              <a:rPr lang="en-US" sz="1500" dirty="0">
                <a:solidFill>
                  <a:srgbClr val="00B0F0"/>
                </a:solidFill>
              </a:rPr>
              <a:t>https://commons.wikimedia.org/wiki/File:Oldfaithful3.png</a:t>
            </a:r>
          </a:p>
        </p:txBody>
      </p:sp>
    </p:spTree>
    <p:extLst>
      <p:ext uri="{BB962C8B-B14F-4D97-AF65-F5344CB8AC3E}">
        <p14:creationId xmlns:p14="http://schemas.microsoft.com/office/powerpoint/2010/main" val="13368007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ltLang="en-US"/>
              <a:t>Types of Graphs</a:t>
            </a:r>
          </a:p>
        </p:txBody>
      </p:sp>
      <p:sp>
        <p:nvSpPr>
          <p:cNvPr id="91139" name="Content Placeholder 2"/>
          <p:cNvSpPr>
            <a:spLocks noGrp="1"/>
          </p:cNvSpPr>
          <p:nvPr>
            <p:ph idx="1"/>
          </p:nvPr>
        </p:nvSpPr>
        <p:spPr/>
        <p:txBody>
          <a:bodyPr/>
          <a:lstStyle/>
          <a:p>
            <a:pPr algn="ctr"/>
            <a:r>
              <a:rPr lang="en-US" altLang="en-US"/>
              <a:t>Time series plot </a:t>
            </a:r>
          </a:p>
          <a:p>
            <a:r>
              <a:rPr lang="en-US" altLang="en-US"/>
              <a:t>the </a:t>
            </a:r>
            <a:r>
              <a:rPr lang="en-US" altLang="en-US" i="1"/>
              <a:t>x</a:t>
            </a:r>
            <a:r>
              <a:rPr lang="en-US" altLang="en-US"/>
              <a:t>-axis variable is "time"</a:t>
            </a:r>
          </a:p>
          <a:p>
            <a:endParaRPr lang="en-US" altLang="en-US"/>
          </a:p>
        </p:txBody>
      </p:sp>
      <p:pic>
        <p:nvPicPr>
          <p:cNvPr id="911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75" y="2667000"/>
            <a:ext cx="6778625"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65348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2016</a:t>
            </a:r>
          </a:p>
        </p:txBody>
      </p:sp>
    </p:spTree>
    <p:extLst>
      <p:ext uri="{BB962C8B-B14F-4D97-AF65-F5344CB8AC3E}">
        <p14:creationId xmlns:p14="http://schemas.microsoft.com/office/powerpoint/2010/main" val="11839732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a:t>Types of Graphs</a:t>
            </a:r>
          </a:p>
        </p:txBody>
      </p:sp>
      <p:sp>
        <p:nvSpPr>
          <p:cNvPr id="71683" name="Content Placeholder 2"/>
          <p:cNvSpPr>
            <a:spLocks noGrp="1"/>
          </p:cNvSpPr>
          <p:nvPr>
            <p:ph idx="1"/>
          </p:nvPr>
        </p:nvSpPr>
        <p:spPr/>
        <p:txBody>
          <a:bodyPr/>
          <a:lstStyle/>
          <a:p>
            <a:r>
              <a:rPr lang="en-US" altLang="en-US"/>
              <a:t>More exotic types of graphs</a:t>
            </a:r>
          </a:p>
        </p:txBody>
      </p:sp>
    </p:spTree>
    <p:extLst>
      <p:ext uri="{BB962C8B-B14F-4D97-AF65-F5344CB8AC3E}">
        <p14:creationId xmlns:p14="http://schemas.microsoft.com/office/powerpoint/2010/main" val="10785487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a:t>Types of Graphs</a:t>
            </a:r>
          </a:p>
        </p:txBody>
      </p:sp>
      <p:sp>
        <p:nvSpPr>
          <p:cNvPr id="92163" name="Content Placeholder 2"/>
          <p:cNvSpPr>
            <a:spLocks noGrp="1"/>
          </p:cNvSpPr>
          <p:nvPr>
            <p:ph idx="1"/>
          </p:nvPr>
        </p:nvSpPr>
        <p:spPr/>
        <p:txBody>
          <a:bodyPr/>
          <a:lstStyle/>
          <a:p>
            <a:pPr algn="ctr"/>
            <a:r>
              <a:rPr lang="en-US" altLang="en-US"/>
              <a:t>Open/Hi/Low/Close plot</a:t>
            </a:r>
          </a:p>
        </p:txBody>
      </p:sp>
      <p:pic>
        <p:nvPicPr>
          <p:cNvPr id="921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200" y="2057400"/>
            <a:ext cx="5689600" cy="424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632" y="6611035"/>
            <a:ext cx="3583032" cy="323165"/>
          </a:xfrm>
          <a:prstGeom prst="rect">
            <a:avLst/>
          </a:prstGeom>
        </p:spPr>
        <p:txBody>
          <a:bodyPr wrap="none">
            <a:spAutoFit/>
          </a:bodyPr>
          <a:lstStyle/>
          <a:p>
            <a:r>
              <a:rPr lang="en-US" sz="1500" dirty="0">
                <a:solidFill>
                  <a:srgbClr val="00B0F0"/>
                </a:solidFill>
              </a:rPr>
              <a:t>box-plot-ppgr.html/box-plots-005.jpg</a:t>
            </a:r>
          </a:p>
        </p:txBody>
      </p:sp>
    </p:spTree>
    <p:extLst>
      <p:ext uri="{BB962C8B-B14F-4D97-AF65-F5344CB8AC3E}">
        <p14:creationId xmlns:p14="http://schemas.microsoft.com/office/powerpoint/2010/main" val="33079436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itle 1"/>
          <p:cNvSpPr>
            <a:spLocks noGrp="1"/>
          </p:cNvSpPr>
          <p:nvPr>
            <p:ph type="title"/>
          </p:nvPr>
        </p:nvSpPr>
        <p:spPr/>
        <p:txBody>
          <a:bodyPr/>
          <a:lstStyle/>
          <a:p>
            <a:r>
              <a:rPr lang="en-US" altLang="en-US"/>
              <a:t>Types of Graphs</a:t>
            </a:r>
          </a:p>
        </p:txBody>
      </p:sp>
      <p:sp>
        <p:nvSpPr>
          <p:cNvPr id="93188" name="Content Placeholder 2"/>
          <p:cNvSpPr>
            <a:spLocks noGrp="1"/>
          </p:cNvSpPr>
          <p:nvPr>
            <p:ph idx="1"/>
          </p:nvPr>
        </p:nvSpPr>
        <p:spPr>
          <a:xfrm>
            <a:off x="457200" y="990600"/>
            <a:ext cx="8229600" cy="5638800"/>
          </a:xfrm>
        </p:spPr>
        <p:txBody>
          <a:bodyPr/>
          <a:lstStyle/>
          <a:p>
            <a:pPr algn="ctr"/>
            <a:r>
              <a:rPr lang="en-US" altLang="en-US"/>
              <a:t>Bubble chart</a:t>
            </a:r>
          </a:p>
        </p:txBody>
      </p:sp>
      <p:sp>
        <p:nvSpPr>
          <p:cNvPr id="2" name="Rectangle 1"/>
          <p:cNvSpPr/>
          <p:nvPr/>
        </p:nvSpPr>
        <p:spPr>
          <a:xfrm>
            <a:off x="0" y="6611035"/>
            <a:ext cx="9144000" cy="323165"/>
          </a:xfrm>
          <a:prstGeom prst="rect">
            <a:avLst/>
          </a:prstGeom>
        </p:spPr>
        <p:txBody>
          <a:bodyPr wrap="square">
            <a:spAutoFit/>
          </a:bodyPr>
          <a:lstStyle/>
          <a:p>
            <a:r>
              <a:rPr lang="en-US" sz="1500" dirty="0">
                <a:solidFill>
                  <a:srgbClr val="00B0F0"/>
                </a:solidFill>
              </a:rPr>
              <a:t>http://www.unzcloud.com/wp-content/uploads/2010/04/research-graph-target.jpg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67101"/>
            <a:ext cx="6781801" cy="4943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2692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a:t>Statistics!!</a:t>
            </a:r>
          </a:p>
        </p:txBody>
      </p:sp>
      <p:sp>
        <p:nvSpPr>
          <p:cNvPr id="12291" name="Content Placeholder 2"/>
          <p:cNvSpPr>
            <a:spLocks noGrp="1"/>
          </p:cNvSpPr>
          <p:nvPr>
            <p:ph idx="1"/>
          </p:nvPr>
        </p:nvSpPr>
        <p:spPr/>
        <p:txBody>
          <a:bodyPr/>
          <a:lstStyle/>
          <a:p>
            <a:pPr eaLnBrk="1" hangingPunct="1">
              <a:spcBef>
                <a:spcPct val="0"/>
              </a:spcBef>
            </a:pPr>
            <a:r>
              <a:rPr lang="en-US" altLang="en-US" dirty="0">
                <a:cs typeface="Times New Roman" pitchFamily="18" charset="0"/>
              </a:rPr>
              <a:t>Statistics is the mathematics </a:t>
            </a:r>
          </a:p>
          <a:p>
            <a:pPr eaLnBrk="1" hangingPunct="1">
              <a:spcBef>
                <a:spcPct val="0"/>
              </a:spcBef>
            </a:pPr>
            <a:r>
              <a:rPr lang="en-US" altLang="en-US" dirty="0">
                <a:cs typeface="Times New Roman" pitchFamily="18" charset="0"/>
              </a:rPr>
              <a:t>of </a:t>
            </a:r>
            <a:r>
              <a:rPr lang="en-US" altLang="en-US" dirty="0">
                <a:solidFill>
                  <a:srgbClr val="FFC000"/>
                </a:solidFill>
                <a:cs typeface="Times New Roman" pitchFamily="18" charset="0"/>
              </a:rPr>
              <a:t>uncertainty</a:t>
            </a:r>
          </a:p>
          <a:p>
            <a:pPr eaLnBrk="1" hangingPunct="1">
              <a:spcBef>
                <a:spcPct val="0"/>
              </a:spcBef>
            </a:pPr>
            <a:endParaRPr lang="en-US" altLang="en-US" sz="2000" dirty="0">
              <a:cs typeface="Times New Roman" pitchFamily="18" charset="0"/>
            </a:endParaRPr>
          </a:p>
          <a:p>
            <a:pPr eaLnBrk="1" hangingPunct="1">
              <a:spcBef>
                <a:spcPct val="0"/>
              </a:spcBef>
            </a:pPr>
            <a:r>
              <a:rPr lang="en-US" altLang="en-US" dirty="0">
                <a:cs typeface="Times New Roman" pitchFamily="18" charset="0"/>
              </a:rPr>
              <a:t>so, in our uncertain world</a:t>
            </a:r>
          </a:p>
          <a:p>
            <a:pPr eaLnBrk="1" hangingPunct="1">
              <a:spcBef>
                <a:spcPct val="0"/>
              </a:spcBef>
            </a:pPr>
            <a:r>
              <a:rPr lang="en-US" altLang="en-US" dirty="0">
                <a:cs typeface="Times New Roman" pitchFamily="18" charset="0"/>
              </a:rPr>
              <a:t>statistics is the </a:t>
            </a:r>
          </a:p>
          <a:p>
            <a:pPr eaLnBrk="1" hangingPunct="1">
              <a:spcBef>
                <a:spcPct val="0"/>
              </a:spcBef>
            </a:pPr>
            <a:r>
              <a:rPr lang="en-US" altLang="en-US" dirty="0">
                <a:cs typeface="Times New Roman" pitchFamily="18" charset="0"/>
              </a:rPr>
              <a:t>mathematics of </a:t>
            </a:r>
          </a:p>
          <a:p>
            <a:pPr eaLnBrk="1" hangingPunct="1">
              <a:spcBef>
                <a:spcPct val="0"/>
              </a:spcBef>
            </a:pPr>
            <a:r>
              <a:rPr lang="en-US" altLang="en-US" dirty="0">
                <a:solidFill>
                  <a:srgbClr val="FFC000"/>
                </a:solidFill>
                <a:cs typeface="Times New Roman" pitchFamily="18" charset="0"/>
              </a:rPr>
              <a:t>making decisions</a:t>
            </a:r>
            <a:r>
              <a:rPr lang="en-US" altLang="en-US" dirty="0">
                <a:solidFill>
                  <a:srgbClr val="FFC000"/>
                </a:solidFill>
                <a:cs typeface="Arial" charset="0"/>
              </a:rPr>
              <a:t> </a:t>
            </a:r>
            <a:endParaRPr lang="en-US" altLang="en-US" dirty="0">
              <a:solidFill>
                <a:srgbClr val="FFC000"/>
              </a:solidFill>
              <a:cs typeface="Times New Roman" pitchFamily="18" charset="0"/>
            </a:endParaRPr>
          </a:p>
          <a:p>
            <a:endParaRPr lang="en-US" altLang="en-US" dirty="0"/>
          </a:p>
        </p:txBody>
      </p:sp>
      <p:pic>
        <p:nvPicPr>
          <p:cNvPr id="12292" name="Picture 5" descr="http://3.bp.blogspot.com/-02bFBw8Ko5c/T3C-AMYyRMI/AAAAAAAABvE/1kT_3P4Ijos/s1600/Uncertain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279900"/>
            <a:ext cx="38862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705600"/>
            <a:ext cx="9144000" cy="323165"/>
          </a:xfrm>
          <a:prstGeom prst="rect">
            <a:avLst/>
          </a:prstGeom>
        </p:spPr>
        <p:txBody>
          <a:bodyPr wrap="square">
            <a:spAutoFit/>
          </a:bodyPr>
          <a:lstStyle/>
          <a:p>
            <a:r>
              <a:rPr lang="en-US" sz="1500" dirty="0">
                <a:solidFill>
                  <a:srgbClr val="00B0F0"/>
                </a:solidFill>
              </a:rPr>
              <a:t>http://www.webdesignerdepot.com/wp-content/uploads/designer_pet_peeves/confused.jpg</a:t>
            </a:r>
          </a:p>
        </p:txBody>
      </p:sp>
    </p:spTree>
    <p:extLst>
      <p:ext uri="{BB962C8B-B14F-4D97-AF65-F5344CB8AC3E}">
        <p14:creationId xmlns:p14="http://schemas.microsoft.com/office/powerpoint/2010/main" val="31085630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ltLang="en-US"/>
              <a:t>Types of Graphs</a:t>
            </a:r>
          </a:p>
        </p:txBody>
      </p:sp>
      <p:sp>
        <p:nvSpPr>
          <p:cNvPr id="94211" name="Content Placeholder 2"/>
          <p:cNvSpPr>
            <a:spLocks noGrp="1"/>
          </p:cNvSpPr>
          <p:nvPr>
            <p:ph idx="1"/>
          </p:nvPr>
        </p:nvSpPr>
        <p:spPr/>
        <p:txBody>
          <a:bodyPr/>
          <a:lstStyle/>
          <a:p>
            <a:pPr algn="ctr"/>
            <a:r>
              <a:rPr lang="en-US" altLang="en-US"/>
              <a:t>Map graph</a:t>
            </a:r>
          </a:p>
        </p:txBody>
      </p:sp>
      <p:pic>
        <p:nvPicPr>
          <p:cNvPr id="942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150" y="1981200"/>
            <a:ext cx="5581650" cy="455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3996" y="6598890"/>
            <a:ext cx="6858000" cy="323165"/>
          </a:xfrm>
          <a:prstGeom prst="rect">
            <a:avLst/>
          </a:prstGeom>
        </p:spPr>
        <p:txBody>
          <a:bodyPr wrap="square">
            <a:spAutoFit/>
          </a:bodyPr>
          <a:lstStyle/>
          <a:p>
            <a:r>
              <a:rPr lang="en-US" sz="1500" dirty="0">
                <a:solidFill>
                  <a:srgbClr val="00B0F0"/>
                </a:solidFill>
              </a:rPr>
              <a:t>https://tse2.mm.bing.net/th?id=OIP.CIeOrtCE2W1a58te3cv6AgHaGB</a:t>
            </a:r>
          </a:p>
        </p:txBody>
      </p:sp>
    </p:spTree>
    <p:extLst>
      <p:ext uri="{BB962C8B-B14F-4D97-AF65-F5344CB8AC3E}">
        <p14:creationId xmlns:p14="http://schemas.microsoft.com/office/powerpoint/2010/main" val="24465076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altLang="en-US"/>
              <a:t>Rule of Thumb:</a:t>
            </a:r>
          </a:p>
        </p:txBody>
      </p:sp>
      <p:sp>
        <p:nvSpPr>
          <p:cNvPr id="96259" name="Content Placeholder 2"/>
          <p:cNvSpPr>
            <a:spLocks noGrp="1"/>
          </p:cNvSpPr>
          <p:nvPr>
            <p:ph idx="1"/>
          </p:nvPr>
        </p:nvSpPr>
        <p:spPr>
          <a:xfrm>
            <a:off x="457200" y="990600"/>
            <a:ext cx="8229600" cy="5638800"/>
          </a:xfrm>
        </p:spPr>
        <p:txBody>
          <a:bodyPr/>
          <a:lstStyle/>
          <a:p>
            <a:pPr eaLnBrk="1" hangingPunct="1"/>
            <a:r>
              <a:rPr lang="en-US" altLang="en-US" dirty="0"/>
              <a:t>Use column, bar and pie charts for categorical count data</a:t>
            </a:r>
          </a:p>
          <a:p>
            <a:pPr eaLnBrk="1" hangingPunct="1"/>
            <a:endParaRPr lang="en-US" altLang="en-US" sz="1000" dirty="0"/>
          </a:p>
          <a:p>
            <a:pPr eaLnBrk="1" hangingPunct="1"/>
            <a:r>
              <a:rPr lang="en-US" altLang="en-US" dirty="0"/>
              <a:t>Use scatter and area charts for quantitative measurement data</a:t>
            </a:r>
          </a:p>
          <a:p>
            <a:endParaRPr lang="en-US" altLang="en-US" dirty="0"/>
          </a:p>
        </p:txBody>
      </p:sp>
      <p:pic>
        <p:nvPicPr>
          <p:cNvPr id="9626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213" y="4572000"/>
            <a:ext cx="7621587"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65348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2016</a:t>
            </a:r>
          </a:p>
        </p:txBody>
      </p:sp>
    </p:spTree>
    <p:extLst>
      <p:ext uri="{BB962C8B-B14F-4D97-AF65-F5344CB8AC3E}">
        <p14:creationId xmlns:p14="http://schemas.microsoft.com/office/powerpoint/2010/main" val="23487820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a:t>WARNING</a:t>
            </a:r>
          </a:p>
        </p:txBody>
      </p:sp>
      <p:sp>
        <p:nvSpPr>
          <p:cNvPr id="18435" name="Content Placeholder 2"/>
          <p:cNvSpPr>
            <a:spLocks noGrp="1"/>
          </p:cNvSpPr>
          <p:nvPr>
            <p:ph idx="1"/>
          </p:nvPr>
        </p:nvSpPr>
        <p:spPr/>
        <p:txBody>
          <a:bodyPr/>
          <a:lstStyle/>
          <a:p>
            <a:r>
              <a:rPr lang="en-US" altLang="en-US"/>
              <a:t>CEOs have a higher probability of being color blind than the general public</a:t>
            </a:r>
          </a:p>
          <a:p>
            <a:endParaRPr lang="en-US" altLang="en-US"/>
          </a:p>
        </p:txBody>
      </p:sp>
    </p:spTree>
    <p:extLst>
      <p:ext uri="{BB962C8B-B14F-4D97-AF65-F5344CB8AC3E}">
        <p14:creationId xmlns:p14="http://schemas.microsoft.com/office/powerpoint/2010/main" val="30018386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a:t>WARNING</a:t>
            </a:r>
          </a:p>
        </p:txBody>
      </p:sp>
      <p:sp>
        <p:nvSpPr>
          <p:cNvPr id="19459" name="Content Placeholder 2"/>
          <p:cNvSpPr>
            <a:spLocks noGrp="1"/>
          </p:cNvSpPr>
          <p:nvPr>
            <p:ph idx="1"/>
          </p:nvPr>
        </p:nvSpPr>
        <p:spPr/>
        <p:txBody>
          <a:bodyPr/>
          <a:lstStyle/>
          <a:p>
            <a:pPr>
              <a:spcBef>
                <a:spcPct val="0"/>
              </a:spcBef>
            </a:pPr>
            <a:r>
              <a:rPr lang="en-US" altLang="en-US"/>
              <a:t>Use colors with a dark-to-light</a:t>
            </a:r>
          </a:p>
          <a:p>
            <a:pPr>
              <a:spcBef>
                <a:spcPct val="0"/>
              </a:spcBef>
            </a:pPr>
            <a:r>
              <a:rPr lang="en-US" altLang="en-US"/>
              <a:t>component </a:t>
            </a:r>
          </a:p>
        </p:txBody>
      </p:sp>
      <p:pic>
        <p:nvPicPr>
          <p:cNvPr id="1946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24200"/>
            <a:ext cx="45450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988" y="3124200"/>
            <a:ext cx="4545012"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662983" y="65348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2000</a:t>
            </a:r>
          </a:p>
        </p:txBody>
      </p:sp>
    </p:spTree>
    <p:extLst>
      <p:ext uri="{BB962C8B-B14F-4D97-AF65-F5344CB8AC3E}">
        <p14:creationId xmlns:p14="http://schemas.microsoft.com/office/powerpoint/2010/main" val="28102380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dirty="0">
                <a:solidFill>
                  <a:srgbClr val="FFFF00"/>
                </a:solidFill>
              </a:rPr>
              <a:t>Questions?</a:t>
            </a:r>
          </a:p>
        </p:txBody>
      </p:sp>
      <p:pic>
        <p:nvPicPr>
          <p:cNvPr id="9523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32857818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altLang="en-US"/>
              <a:t>Graphs</a:t>
            </a:r>
          </a:p>
        </p:txBody>
      </p:sp>
      <p:sp>
        <p:nvSpPr>
          <p:cNvPr id="128003" name="Content Placeholder 2"/>
          <p:cNvSpPr>
            <a:spLocks noGrp="1"/>
          </p:cNvSpPr>
          <p:nvPr>
            <p:ph idx="1"/>
          </p:nvPr>
        </p:nvSpPr>
        <p:spPr>
          <a:xfrm>
            <a:off x="457200" y="990600"/>
            <a:ext cx="8534400" cy="5638800"/>
          </a:xfrm>
        </p:spPr>
        <p:txBody>
          <a:bodyPr/>
          <a:lstStyle/>
          <a:p>
            <a:pPr eaLnBrk="1" hangingPunct="1"/>
            <a:r>
              <a:rPr lang="en-US" altLang="en-US"/>
              <a:t>Graphs have a psychological component that CANNOT be ignored</a:t>
            </a:r>
          </a:p>
        </p:txBody>
      </p:sp>
    </p:spTree>
    <p:extLst>
      <p:ext uri="{BB962C8B-B14F-4D97-AF65-F5344CB8AC3E}">
        <p14:creationId xmlns:p14="http://schemas.microsoft.com/office/powerpoint/2010/main" val="27391399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altLang="en-US" sz="4600" dirty="0"/>
              <a:t>How to Lie with Statistics</a:t>
            </a:r>
          </a:p>
        </p:txBody>
      </p:sp>
      <p:sp>
        <p:nvSpPr>
          <p:cNvPr id="129027" name="Content Placeholder 2"/>
          <p:cNvSpPr>
            <a:spLocks noGrp="1"/>
          </p:cNvSpPr>
          <p:nvPr>
            <p:ph idx="1"/>
          </p:nvPr>
        </p:nvSpPr>
        <p:spPr/>
        <p:txBody>
          <a:bodyPr/>
          <a:lstStyle/>
          <a:p>
            <a:pPr algn="ctr"/>
            <a:r>
              <a:rPr lang="en-US" altLang="en-US"/>
              <a:t>How to lie with graphs</a:t>
            </a:r>
          </a:p>
        </p:txBody>
      </p:sp>
    </p:spTree>
    <p:extLst>
      <p:ext uri="{BB962C8B-B14F-4D97-AF65-F5344CB8AC3E}">
        <p14:creationId xmlns:p14="http://schemas.microsoft.com/office/powerpoint/2010/main" val="30986628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457200" y="0"/>
            <a:ext cx="8229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eaLnBrk="1" hangingPunct="1">
              <a:spcBef>
                <a:spcPct val="0"/>
              </a:spcBef>
              <a:buFontTx/>
              <a:buNone/>
            </a:pPr>
            <a:endParaRPr lang="en-US" altLang="en-US" sz="4400" dirty="0">
              <a:solidFill>
                <a:srgbClr val="99CC00"/>
              </a:solidFill>
              <a:latin typeface="Arial" charset="0"/>
              <a:cs typeface="Times New Roman" pitchFamily="18" charset="0"/>
            </a:endParaRPr>
          </a:p>
          <a:p>
            <a:pPr algn="ctr" eaLnBrk="1" hangingPunct="1">
              <a:spcBef>
                <a:spcPct val="0"/>
              </a:spcBef>
              <a:buFontTx/>
              <a:buNone/>
            </a:pPr>
            <a:r>
              <a:rPr lang="en-US" altLang="en-US" sz="4800" dirty="0">
                <a:solidFill>
                  <a:srgbClr val="FFFF00"/>
                </a:solidFill>
                <a:cs typeface="Times New Roman" pitchFamily="18" charset="0"/>
              </a:rPr>
              <a:t>Lying with graphs</a:t>
            </a:r>
          </a:p>
          <a:p>
            <a:pPr algn="ctr" eaLnBrk="1" hangingPunct="1">
              <a:spcBef>
                <a:spcPct val="0"/>
              </a:spcBef>
              <a:buFontTx/>
              <a:buNone/>
            </a:pPr>
            <a:endParaRPr lang="en-US" altLang="en-US" sz="4400" dirty="0">
              <a:solidFill>
                <a:schemeClr val="tx1"/>
              </a:solidFill>
              <a:cs typeface="Times New Roman" pitchFamily="18" charset="0"/>
            </a:endParaRPr>
          </a:p>
          <a:p>
            <a:pPr algn="ctr" eaLnBrk="1" hangingPunct="1">
              <a:spcBef>
                <a:spcPct val="0"/>
              </a:spcBef>
              <a:buFontTx/>
              <a:buNone/>
            </a:pPr>
            <a:r>
              <a:rPr lang="en-US" altLang="en-US" sz="4400" dirty="0">
                <a:solidFill>
                  <a:srgbClr val="FFC000"/>
                </a:solidFill>
                <a:cs typeface="Times New Roman" pitchFamily="18" charset="0"/>
              </a:rPr>
              <a:t>Where’s the zero?</a:t>
            </a:r>
          </a:p>
          <a:p>
            <a:pPr algn="ctr" eaLnBrk="1" hangingPunct="1">
              <a:spcBef>
                <a:spcPct val="0"/>
              </a:spcBef>
              <a:buFontTx/>
              <a:buNone/>
            </a:pPr>
            <a:endParaRPr lang="en-US" altLang="en-US" sz="4400" dirty="0">
              <a:solidFill>
                <a:srgbClr val="99CC00"/>
              </a:solidFill>
              <a:cs typeface="Times New Roman" pitchFamily="18" charset="0"/>
            </a:endParaRPr>
          </a:p>
        </p:txBody>
      </p:sp>
    </p:spTree>
    <p:extLst>
      <p:ext uri="{BB962C8B-B14F-4D97-AF65-F5344CB8AC3E}">
        <p14:creationId xmlns:p14="http://schemas.microsoft.com/office/powerpoint/2010/main" val="21842190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1231"/>
          <a:stretch/>
        </p:blipFill>
        <p:spPr bwMode="auto">
          <a:xfrm>
            <a:off x="142875" y="1"/>
            <a:ext cx="8858250" cy="629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38758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90" r="-5290" b="7222"/>
          <a:stretch/>
        </p:blipFill>
        <p:spPr bwMode="auto">
          <a:xfrm>
            <a:off x="336550" y="274320"/>
            <a:ext cx="8858250" cy="6583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65348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2016</a:t>
            </a:r>
          </a:p>
        </p:txBody>
      </p:sp>
    </p:spTree>
    <p:extLst>
      <p:ext uri="{BB962C8B-B14F-4D97-AF65-F5344CB8AC3E}">
        <p14:creationId xmlns:p14="http://schemas.microsoft.com/office/powerpoint/2010/main" val="1253530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a:t>How It Works</a:t>
            </a:r>
          </a:p>
        </p:txBody>
      </p:sp>
      <p:sp>
        <p:nvSpPr>
          <p:cNvPr id="24579" name="Content Placeholder 2"/>
          <p:cNvSpPr>
            <a:spLocks noGrp="1"/>
          </p:cNvSpPr>
          <p:nvPr>
            <p:ph idx="1"/>
          </p:nvPr>
        </p:nvSpPr>
        <p:spPr/>
        <p:txBody>
          <a:bodyPr/>
          <a:lstStyle/>
          <a:p>
            <a:pPr eaLnBrk="1" hangingPunct="1"/>
            <a:r>
              <a:rPr lang="en-US" altLang="en-US" dirty="0">
                <a:cs typeface="Times New Roman" pitchFamily="18" charset="0"/>
              </a:rPr>
              <a:t>The BIG thing we want to answer a question about is called our</a:t>
            </a:r>
          </a:p>
          <a:p>
            <a:pPr eaLnBrk="1" hangingPunct="1"/>
            <a:r>
              <a:rPr lang="en-US" altLang="en-US" dirty="0">
                <a:solidFill>
                  <a:srgbClr val="FFC000"/>
                </a:solidFill>
                <a:cs typeface="Times New Roman" pitchFamily="18" charset="0"/>
              </a:rPr>
              <a:t>POPULATION</a:t>
            </a:r>
          </a:p>
          <a:p>
            <a:pPr eaLnBrk="1" hangingPunct="1"/>
            <a:endParaRPr lang="en-US" altLang="en-US" sz="1400" dirty="0">
              <a:cs typeface="Times New Roman" pitchFamily="18" charset="0"/>
            </a:endParaRPr>
          </a:p>
          <a:p>
            <a:pPr eaLnBrk="1" hangingPunct="1"/>
            <a:r>
              <a:rPr lang="en-US" altLang="en-US" dirty="0">
                <a:cs typeface="Times New Roman" pitchFamily="18" charset="0"/>
              </a:rPr>
              <a:t>The small piece of it we actually take is called our</a:t>
            </a:r>
          </a:p>
          <a:p>
            <a:pPr eaLnBrk="1" hangingPunct="1"/>
            <a:r>
              <a:rPr lang="en-US" altLang="en-US" dirty="0">
                <a:solidFill>
                  <a:srgbClr val="FFC000"/>
                </a:solidFill>
                <a:cs typeface="Times New Roman" pitchFamily="18" charset="0"/>
              </a:rPr>
              <a:t>SAMPLE</a:t>
            </a:r>
          </a:p>
          <a:p>
            <a:endParaRPr lang="en-US" altLang="en-US" dirty="0"/>
          </a:p>
        </p:txBody>
      </p:sp>
    </p:spTree>
    <p:extLst>
      <p:ext uri="{BB962C8B-B14F-4D97-AF65-F5344CB8AC3E}">
        <p14:creationId xmlns:p14="http://schemas.microsoft.com/office/powerpoint/2010/main" val="20705738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3813"/>
            <a:ext cx="5943600" cy="681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65348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2016</a:t>
            </a:r>
          </a:p>
        </p:txBody>
      </p:sp>
    </p:spTree>
    <p:extLst>
      <p:ext uri="{BB962C8B-B14F-4D97-AF65-F5344CB8AC3E}">
        <p14:creationId xmlns:p14="http://schemas.microsoft.com/office/powerpoint/2010/main" val="2052232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What is the “lying’ in the original Terri </a:t>
            </a:r>
            <a:r>
              <a:rPr lang="en-US" dirty="0" err="1"/>
              <a:t>Schiavo</a:t>
            </a:r>
            <a:r>
              <a:rPr lang="en-US" dirty="0"/>
              <a:t> poll graph?</a:t>
            </a:r>
          </a:p>
        </p:txBody>
      </p:sp>
      <p:sp>
        <p:nvSpPr>
          <p:cNvPr id="4"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HOW TO LIE WITH GRAPHS</a:t>
            </a:r>
          </a:p>
          <a:p>
            <a:pPr algn="ctr" eaLnBrk="1" hangingPunct="1">
              <a:spcBef>
                <a:spcPct val="0"/>
              </a:spcBef>
              <a:buFontTx/>
              <a:buNone/>
            </a:pPr>
            <a:r>
              <a:rPr lang="en-US" altLang="en-US" sz="2400" dirty="0">
                <a:solidFill>
                  <a:schemeClr val="bg1"/>
                </a:solidFill>
              </a:rPr>
              <a:t>IN-CLASS PROBLEM 3a</a:t>
            </a:r>
            <a:endParaRPr lang="en-US" altLang="en-US" sz="2400" i="1" dirty="0">
              <a:solidFill>
                <a:schemeClr val="folHlink"/>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286000"/>
            <a:ext cx="5943600" cy="4554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24849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457200" y="0"/>
            <a:ext cx="8229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eaLnBrk="1" hangingPunct="1">
              <a:spcBef>
                <a:spcPct val="0"/>
              </a:spcBef>
              <a:buFontTx/>
              <a:buNone/>
            </a:pPr>
            <a:endParaRPr lang="en-US" altLang="en-US" sz="4400" dirty="0">
              <a:solidFill>
                <a:srgbClr val="99CC00"/>
              </a:solidFill>
              <a:latin typeface="Arial" charset="0"/>
              <a:cs typeface="Times New Roman" pitchFamily="18" charset="0"/>
            </a:endParaRPr>
          </a:p>
          <a:p>
            <a:pPr algn="ctr" eaLnBrk="1" hangingPunct="1">
              <a:spcBef>
                <a:spcPct val="0"/>
              </a:spcBef>
              <a:buFontTx/>
              <a:buNone/>
            </a:pPr>
            <a:r>
              <a:rPr lang="en-US" altLang="en-US" sz="4800" dirty="0">
                <a:solidFill>
                  <a:srgbClr val="FFFF00"/>
                </a:solidFill>
                <a:cs typeface="Times New Roman" pitchFamily="18" charset="0"/>
              </a:rPr>
              <a:t>Lying with graphs</a:t>
            </a:r>
          </a:p>
          <a:p>
            <a:pPr algn="ctr" eaLnBrk="1" hangingPunct="1">
              <a:spcBef>
                <a:spcPct val="0"/>
              </a:spcBef>
              <a:buFontTx/>
              <a:buNone/>
            </a:pPr>
            <a:r>
              <a:rPr lang="en-US" altLang="en-US" sz="4400" dirty="0">
                <a:solidFill>
                  <a:schemeClr val="tx1"/>
                </a:solidFill>
                <a:cs typeface="Times New Roman" pitchFamily="18" charset="0"/>
              </a:rPr>
              <a:t>Tricks our eyes play on us...</a:t>
            </a:r>
          </a:p>
          <a:p>
            <a:pPr algn="ctr" eaLnBrk="1" hangingPunct="1">
              <a:spcBef>
                <a:spcPct val="0"/>
              </a:spcBef>
              <a:buFontTx/>
              <a:buNone/>
            </a:pPr>
            <a:endParaRPr lang="en-US" altLang="en-US" sz="4400" dirty="0">
              <a:solidFill>
                <a:srgbClr val="99CC00"/>
              </a:solidFill>
              <a:cs typeface="Times New Roman" pitchFamily="18" charset="0"/>
            </a:endParaRPr>
          </a:p>
        </p:txBody>
      </p:sp>
    </p:spTree>
    <p:extLst>
      <p:ext uri="{BB962C8B-B14F-4D97-AF65-F5344CB8AC3E}">
        <p14:creationId xmlns:p14="http://schemas.microsoft.com/office/powerpoint/2010/main" val="31066092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38200"/>
            <a:ext cx="7527925"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5171" name="Rectangle 2"/>
          <p:cNvSpPr>
            <a:spLocks noChangeArrowheads="1"/>
          </p:cNvSpPr>
          <p:nvPr/>
        </p:nvSpPr>
        <p:spPr bwMode="auto">
          <a:xfrm>
            <a:off x="304800" y="228600"/>
            <a:ext cx="8382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buFontTx/>
              <a:buNone/>
            </a:pPr>
            <a:r>
              <a:rPr lang="en-US" altLang="en-US" dirty="0">
                <a:solidFill>
                  <a:srgbClr val="FFFF00"/>
                </a:solidFill>
                <a:cs typeface="Tahoma" pitchFamily="34" charset="0"/>
              </a:rPr>
              <a:t>Unintentional Optical Art</a:t>
            </a:r>
            <a:r>
              <a:rPr lang="en-US" altLang="en-US" dirty="0">
                <a:solidFill>
                  <a:srgbClr val="FFFF00"/>
                </a:solidFill>
                <a:cs typeface="Times New Roman" pitchFamily="18" charset="0"/>
              </a:rPr>
              <a:t>?</a:t>
            </a:r>
            <a:endParaRPr lang="en-US" altLang="en-US" dirty="0">
              <a:solidFill>
                <a:srgbClr val="FFFF00"/>
              </a:solidFill>
              <a:cs typeface="Tahoma" pitchFamily="34" charset="0"/>
            </a:endParaRPr>
          </a:p>
          <a:p>
            <a:pPr eaLnBrk="1" hangingPunct="1">
              <a:buFontTx/>
              <a:buNone/>
            </a:pPr>
            <a:r>
              <a:rPr lang="en-US" altLang="en-US" dirty="0">
                <a:solidFill>
                  <a:schemeClr val="tx1"/>
                </a:solidFill>
                <a:latin typeface="Arial" charset="0"/>
                <a:cs typeface="Times New Roman" pitchFamily="18" charset="0"/>
              </a:rPr>
              <a:t> </a:t>
            </a:r>
            <a:endParaRPr lang="en-US" altLang="en-US" dirty="0">
              <a:solidFill>
                <a:schemeClr val="tx1"/>
              </a:solidFill>
              <a:latin typeface="Arial" charset="0"/>
              <a:cs typeface="Tahoma" pitchFamily="34" charset="0"/>
            </a:endParaRPr>
          </a:p>
          <a:p>
            <a:pPr eaLnBrk="1" hangingPunct="1">
              <a:buFontTx/>
              <a:buNone/>
            </a:pPr>
            <a:endParaRPr lang="en-US" altLang="en-US" sz="2600" dirty="0">
              <a:solidFill>
                <a:schemeClr val="tx1"/>
              </a:solidFill>
              <a:latin typeface="Arial" charset="0"/>
              <a:cs typeface="Times New Roman" pitchFamily="18" charset="0"/>
            </a:endParaRPr>
          </a:p>
          <a:p>
            <a:pPr eaLnBrk="1" hangingPunct="1">
              <a:buFontTx/>
              <a:buNone/>
            </a:pPr>
            <a:endParaRPr lang="en-US" altLang="en-US" sz="3200" dirty="0">
              <a:solidFill>
                <a:schemeClr val="tx2"/>
              </a:solidFill>
              <a:latin typeface="Arial" charset="0"/>
              <a:cs typeface="Times New Roman" pitchFamily="18" charset="0"/>
            </a:endParaRPr>
          </a:p>
          <a:p>
            <a:pPr eaLnBrk="1" hangingPunct="1">
              <a:buFontTx/>
              <a:buNone/>
            </a:pPr>
            <a:r>
              <a:rPr lang="en-US" altLang="en-US" sz="2600" dirty="0">
                <a:solidFill>
                  <a:schemeClr val="tx1"/>
                </a:solidFill>
                <a:latin typeface="Arial" charset="0"/>
                <a:cs typeface="Times New Roman" pitchFamily="18" charset="0"/>
              </a:rPr>
              <a:t> </a:t>
            </a:r>
            <a:r>
              <a:rPr lang="en-US" altLang="en-US" sz="1200" dirty="0">
                <a:solidFill>
                  <a:schemeClr val="tx2"/>
                </a:solidFill>
                <a:latin typeface="Arial" charset="0"/>
              </a:rPr>
              <a:t> </a:t>
            </a:r>
          </a:p>
        </p:txBody>
      </p:sp>
      <p:sp>
        <p:nvSpPr>
          <p:cNvPr id="4" name="Rectangle 3"/>
          <p:cNvSpPr/>
          <p:nvPr/>
        </p:nvSpPr>
        <p:spPr>
          <a:xfrm>
            <a:off x="-76200" y="6611035"/>
            <a:ext cx="4572000" cy="323165"/>
          </a:xfrm>
          <a:prstGeom prst="rect">
            <a:avLst/>
          </a:prstGeom>
        </p:spPr>
        <p:txBody>
          <a:bodyPr>
            <a:spAutoFit/>
          </a:bodyPr>
          <a:lstStyle/>
          <a:p>
            <a:r>
              <a:rPr lang="en-US" altLang="en-US" sz="1500" dirty="0">
                <a:solidFill>
                  <a:srgbClr val="00B0F0"/>
                </a:solidFill>
                <a:latin typeface="Arial" charset="0"/>
                <a:cs typeface="Tahoma" pitchFamily="34" charset="0"/>
              </a:rPr>
              <a:t>From: How to Lie with Statistics by Darrell Huff </a:t>
            </a:r>
            <a:endParaRPr lang="en-US" altLang="en-US" sz="1500" dirty="0">
              <a:solidFill>
                <a:srgbClr val="00B0F0"/>
              </a:solidFill>
              <a:cs typeface="Tahoma" pitchFamily="34" charset="0"/>
            </a:endParaRPr>
          </a:p>
        </p:txBody>
      </p:sp>
    </p:spTree>
    <p:extLst>
      <p:ext uri="{BB962C8B-B14F-4D97-AF65-F5344CB8AC3E}">
        <p14:creationId xmlns:p14="http://schemas.microsoft.com/office/powerpoint/2010/main" val="9192682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What is the problem with the Cotton Textiles graph?</a:t>
            </a:r>
          </a:p>
        </p:txBody>
      </p:sp>
      <p:sp>
        <p:nvSpPr>
          <p:cNvPr id="4"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HOW TO LIE WITH GRAPHS</a:t>
            </a:r>
          </a:p>
          <a:p>
            <a:pPr algn="ctr" eaLnBrk="1" hangingPunct="1">
              <a:spcBef>
                <a:spcPct val="0"/>
              </a:spcBef>
              <a:buFontTx/>
              <a:buNone/>
            </a:pPr>
            <a:r>
              <a:rPr lang="en-US" altLang="en-US" sz="2400" dirty="0">
                <a:solidFill>
                  <a:schemeClr val="bg1"/>
                </a:solidFill>
              </a:rPr>
              <a:t>IN-CLASS PROBLEM 3b</a:t>
            </a:r>
            <a:endParaRPr lang="en-US" altLang="en-US" sz="2400" i="1" dirty="0">
              <a:solidFill>
                <a:schemeClr val="folHlink"/>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377" y="2362200"/>
            <a:ext cx="5721223"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6200" y="6611035"/>
            <a:ext cx="4572000" cy="323165"/>
          </a:xfrm>
          <a:prstGeom prst="rect">
            <a:avLst/>
          </a:prstGeom>
        </p:spPr>
        <p:txBody>
          <a:bodyPr>
            <a:spAutoFit/>
          </a:bodyPr>
          <a:lstStyle/>
          <a:p>
            <a:r>
              <a:rPr lang="en-US" altLang="en-US" sz="1500" dirty="0">
                <a:solidFill>
                  <a:srgbClr val="00B0F0"/>
                </a:solidFill>
                <a:latin typeface="Arial" charset="0"/>
                <a:cs typeface="Tahoma" pitchFamily="34" charset="0"/>
              </a:rPr>
              <a:t>From: How to Lie with Statistics by Darrell Huff </a:t>
            </a:r>
            <a:endParaRPr lang="en-US" altLang="en-US" sz="1500" dirty="0">
              <a:solidFill>
                <a:srgbClr val="00B0F0"/>
              </a:solidFill>
              <a:cs typeface="Tahoma" pitchFamily="34" charset="0"/>
            </a:endParaRPr>
          </a:p>
        </p:txBody>
      </p:sp>
    </p:spTree>
    <p:extLst>
      <p:ext uri="{BB962C8B-B14F-4D97-AF65-F5344CB8AC3E}">
        <p14:creationId xmlns:p14="http://schemas.microsoft.com/office/powerpoint/2010/main" val="36815239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228600" y="1395412"/>
            <a:ext cx="8686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eaLnBrk="1" hangingPunct="1">
              <a:spcBef>
                <a:spcPct val="0"/>
              </a:spcBef>
              <a:buFontTx/>
              <a:buNone/>
            </a:pPr>
            <a:r>
              <a:rPr lang="en-US" altLang="en-US" dirty="0">
                <a:cs typeface="Tahoma" pitchFamily="34" charset="0"/>
              </a:rPr>
              <a:t>Just because technology lets you make a 3D </a:t>
            </a:r>
          </a:p>
          <a:p>
            <a:pPr eaLnBrk="1" hangingPunct="1">
              <a:spcBef>
                <a:spcPct val="0"/>
              </a:spcBef>
              <a:buFontTx/>
              <a:buNone/>
            </a:pPr>
            <a:r>
              <a:rPr lang="en-US" altLang="en-US" dirty="0">
                <a:cs typeface="Tahoma" pitchFamily="34" charset="0"/>
              </a:rPr>
              <a:t>graph doesn’t </a:t>
            </a:r>
          </a:p>
          <a:p>
            <a:pPr eaLnBrk="1" hangingPunct="1">
              <a:spcBef>
                <a:spcPct val="0"/>
              </a:spcBef>
              <a:buFontTx/>
              <a:buNone/>
            </a:pPr>
            <a:r>
              <a:rPr lang="en-US" altLang="en-US" dirty="0">
                <a:cs typeface="Tahoma" pitchFamily="34" charset="0"/>
              </a:rPr>
              <a:t>necessarily</a:t>
            </a:r>
          </a:p>
          <a:p>
            <a:pPr eaLnBrk="1" hangingPunct="1">
              <a:spcBef>
                <a:spcPct val="0"/>
              </a:spcBef>
              <a:buFontTx/>
              <a:buNone/>
            </a:pPr>
            <a:r>
              <a:rPr lang="en-US" altLang="en-US" dirty="0">
                <a:cs typeface="Tahoma" pitchFamily="34" charset="0"/>
              </a:rPr>
              <a:t>mean it’s a </a:t>
            </a:r>
          </a:p>
          <a:p>
            <a:pPr eaLnBrk="1" hangingPunct="1">
              <a:spcBef>
                <a:spcPct val="0"/>
              </a:spcBef>
              <a:buFontTx/>
              <a:buNone/>
            </a:pPr>
            <a:r>
              <a:rPr lang="en-US" altLang="en-US" dirty="0">
                <a:cs typeface="Tahoma" pitchFamily="34" charset="0"/>
              </a:rPr>
              <a:t>good idea…</a:t>
            </a:r>
          </a:p>
        </p:txBody>
      </p:sp>
      <p:pic>
        <p:nvPicPr>
          <p:cNvPr id="13619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978025"/>
            <a:ext cx="4724400" cy="487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6200" y="6611035"/>
            <a:ext cx="5486400" cy="323165"/>
          </a:xfrm>
          <a:prstGeom prst="rect">
            <a:avLst/>
          </a:prstGeom>
        </p:spPr>
        <p:txBody>
          <a:bodyPr wrap="square">
            <a:spAutoFit/>
          </a:bodyPr>
          <a:lstStyle/>
          <a:p>
            <a:r>
              <a:rPr lang="en-US" sz="1500" dirty="0">
                <a:solidFill>
                  <a:srgbClr val="00B0F0"/>
                </a:solidFill>
              </a:rPr>
              <a:t>http://www.chartingcontrol.net/gallery/Bars3D.png</a:t>
            </a:r>
          </a:p>
        </p:txBody>
      </p:sp>
      <p:sp>
        <p:nvSpPr>
          <p:cNvPr id="6" name="Title 1">
            <a:extLst>
              <a:ext uri="{FF2B5EF4-FFF2-40B4-BE49-F238E27FC236}">
                <a16:creationId xmlns:a16="http://schemas.microsoft.com/office/drawing/2014/main" id="{AE88233C-8399-4884-AA78-C1561595F153}"/>
              </a:ext>
            </a:extLst>
          </p:cNvPr>
          <p:cNvSpPr>
            <a:spLocks noGrp="1"/>
          </p:cNvSpPr>
          <p:nvPr>
            <p:ph type="title"/>
          </p:nvPr>
        </p:nvSpPr>
        <p:spPr>
          <a:xfrm>
            <a:off x="0" y="0"/>
            <a:ext cx="9144000" cy="1143000"/>
          </a:xfrm>
        </p:spPr>
        <p:txBody>
          <a:bodyPr/>
          <a:lstStyle/>
          <a:p>
            <a:r>
              <a:rPr lang="en-US" altLang="en-US" sz="4600" dirty="0"/>
              <a:t>How to Lie with Graphs</a:t>
            </a:r>
          </a:p>
        </p:txBody>
      </p:sp>
    </p:spTree>
    <p:extLst>
      <p:ext uri="{BB962C8B-B14F-4D97-AF65-F5344CB8AC3E}">
        <p14:creationId xmlns:p14="http://schemas.microsoft.com/office/powerpoint/2010/main" val="20725229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304800"/>
            <a:ext cx="8229600" cy="5638800"/>
          </a:xfrm>
          <a:prstGeom prst="rect">
            <a:avLst/>
          </a:prstGeom>
        </p:spPr>
        <p:txBody>
          <a:bodyPr/>
          <a:lstStyle>
            <a:lvl1pPr marL="342900" indent="-342900" algn="ctr" rtl="0" eaLnBrk="0" fontAlgn="base" hangingPunct="0">
              <a:spcBef>
                <a:spcPts val="600"/>
              </a:spcBef>
              <a:spcAft>
                <a:spcPct val="0"/>
              </a:spcAft>
              <a:buClr>
                <a:schemeClr val="accent1"/>
              </a:buClr>
              <a:defRPr sz="2000" kern="1200" spc="30">
                <a:solidFill>
                  <a:schemeClr val="tx1"/>
                </a:solidFill>
                <a:latin typeface="Arial" charset="0"/>
                <a:ea typeface="+mn-ea"/>
                <a:cs typeface="+mn-cs"/>
              </a:defRPr>
            </a:lvl1pPr>
            <a:lvl2pPr marL="742950" indent="-285750" algn="ctr" rtl="0" eaLnBrk="0" fontAlgn="base" hangingPunct="0">
              <a:spcBef>
                <a:spcPts val="1200"/>
              </a:spcBef>
              <a:spcAft>
                <a:spcPct val="0"/>
              </a:spcAft>
              <a:buClr>
                <a:schemeClr val="accent1"/>
              </a:buClr>
              <a:defRPr kern="1200">
                <a:solidFill>
                  <a:schemeClr val="tx2"/>
                </a:solidFill>
                <a:latin typeface="Arial" charset="0"/>
                <a:ea typeface="+mn-ea"/>
                <a:cs typeface="+mn-cs"/>
              </a:defRPr>
            </a:lvl2pPr>
            <a:lvl3pPr marL="1143000" indent="-228600" algn="ctr" rtl="0" eaLnBrk="0" fontAlgn="base" hangingPunct="0">
              <a:spcBef>
                <a:spcPts val="1200"/>
              </a:spcBef>
              <a:spcAft>
                <a:spcPct val="0"/>
              </a:spcAft>
              <a:buClr>
                <a:schemeClr val="accent1"/>
              </a:buClr>
              <a:defRPr sz="1600" kern="1200">
                <a:solidFill>
                  <a:schemeClr val="tx1"/>
                </a:solidFill>
                <a:latin typeface="Arial" charset="0"/>
                <a:ea typeface="+mn-ea"/>
                <a:cs typeface="+mn-cs"/>
              </a:defRPr>
            </a:lvl3pPr>
            <a:lvl4pPr marL="1600200" indent="-228600" algn="ctr" rtl="0" eaLnBrk="0" fontAlgn="base" hangingPunct="0">
              <a:spcBef>
                <a:spcPts val="1200"/>
              </a:spcBef>
              <a:spcAft>
                <a:spcPct val="0"/>
              </a:spcAft>
              <a:buClr>
                <a:schemeClr val="accent1"/>
              </a:buClr>
              <a:defRPr sz="1400" kern="1200">
                <a:solidFill>
                  <a:schemeClr val="tx2"/>
                </a:solidFill>
                <a:latin typeface="Arial" charset="0"/>
                <a:ea typeface="+mn-ea"/>
                <a:cs typeface="+mn-cs"/>
              </a:defRPr>
            </a:lvl4pPr>
            <a:lvl5pPr marL="2057400" indent="-228600" algn="ctr" rtl="0" eaLnBrk="0" fontAlgn="base" hangingPunct="0">
              <a:spcBef>
                <a:spcPts val="1200"/>
              </a:spcBef>
              <a:spcAft>
                <a:spcPct val="0"/>
              </a:spcAft>
              <a:buClr>
                <a:schemeClr val="accent1"/>
              </a:buClr>
              <a:defRPr sz="1400" kern="1200">
                <a:solidFill>
                  <a:schemeClr val="tx1"/>
                </a:solidFill>
                <a:latin typeface="Arial" charset="0"/>
                <a:ea typeface="+mn-ea"/>
                <a:cs typeface="+mn-cs"/>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a:lstStyle>
          <a:p>
            <a:pPr>
              <a:defRPr/>
            </a:pPr>
            <a:r>
              <a:rPr lang="en-US" altLang="en-US" sz="4000" b="1" dirty="0">
                <a:solidFill>
                  <a:srgbClr val="FFFF00"/>
                </a:solidFill>
                <a:latin typeface="Comic Sans MS" pitchFamily="66" charset="0"/>
              </a:rPr>
              <a:t>The “Too Pretty to Live” graph</a:t>
            </a:r>
          </a:p>
        </p:txBody>
      </p:sp>
      <p:pic>
        <p:nvPicPr>
          <p:cNvPr id="1372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79538"/>
            <a:ext cx="7239000" cy="4868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6200" y="6611035"/>
            <a:ext cx="5486400" cy="323165"/>
          </a:xfrm>
          <a:prstGeom prst="rect">
            <a:avLst/>
          </a:prstGeom>
        </p:spPr>
        <p:txBody>
          <a:bodyPr wrap="square">
            <a:spAutoFit/>
          </a:bodyPr>
          <a:lstStyle/>
          <a:p>
            <a:r>
              <a:rPr lang="en-US" sz="1500" dirty="0">
                <a:solidFill>
                  <a:srgbClr val="00B0F0"/>
                </a:solidFill>
              </a:rPr>
              <a:t>http://www.chartingcontrol.net/gallery/Bars3D.png</a:t>
            </a:r>
          </a:p>
        </p:txBody>
      </p:sp>
    </p:spTree>
    <p:extLst>
      <p:ext uri="{BB962C8B-B14F-4D97-AF65-F5344CB8AC3E}">
        <p14:creationId xmlns:p14="http://schemas.microsoft.com/office/powerpoint/2010/main" val="21898956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228600" y="990600"/>
            <a:ext cx="868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eaLnBrk="1" hangingPunct="1">
              <a:spcBef>
                <a:spcPct val="0"/>
              </a:spcBef>
              <a:buFontTx/>
              <a:buNone/>
            </a:pPr>
            <a:r>
              <a:rPr lang="en-US" altLang="en-US">
                <a:solidFill>
                  <a:srgbClr val="FFFF00"/>
                </a:solidFill>
                <a:cs typeface="Tahoma" pitchFamily="34" charset="0"/>
              </a:rPr>
              <a:t>Sometimes pretty is just lying…</a:t>
            </a:r>
          </a:p>
        </p:txBody>
      </p:sp>
    </p:spTree>
    <p:extLst>
      <p:ext uri="{BB962C8B-B14F-4D97-AF65-F5344CB8AC3E}">
        <p14:creationId xmlns:p14="http://schemas.microsoft.com/office/powerpoint/2010/main" val="23773636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2179"/>
          <a:stretch/>
        </p:blipFill>
        <p:spPr bwMode="auto">
          <a:xfrm>
            <a:off x="495300" y="19050"/>
            <a:ext cx="8153400" cy="683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 y="6611035"/>
            <a:ext cx="4572000" cy="323165"/>
          </a:xfrm>
          <a:prstGeom prst="rect">
            <a:avLst/>
          </a:prstGeom>
        </p:spPr>
        <p:txBody>
          <a:bodyPr>
            <a:spAutoFit/>
          </a:bodyPr>
          <a:lstStyle/>
          <a:p>
            <a:r>
              <a:rPr lang="en-US" altLang="en-US" sz="1500" dirty="0">
                <a:solidFill>
                  <a:srgbClr val="00B0F0"/>
                </a:solidFill>
                <a:latin typeface="Arial" charset="0"/>
                <a:cs typeface="Tahoma" pitchFamily="34" charset="0"/>
              </a:rPr>
              <a:t>From: How to Lie with Statistics by Darrell Huff </a:t>
            </a:r>
            <a:endParaRPr lang="en-US" altLang="en-US" sz="1500" dirty="0">
              <a:solidFill>
                <a:srgbClr val="00B0F0"/>
              </a:solidFill>
              <a:cs typeface="Tahoma" pitchFamily="34" charset="0"/>
            </a:endParaRPr>
          </a:p>
        </p:txBody>
      </p:sp>
    </p:spTree>
    <p:extLst>
      <p:ext uri="{BB962C8B-B14F-4D97-AF65-F5344CB8AC3E}">
        <p14:creationId xmlns:p14="http://schemas.microsoft.com/office/powerpoint/2010/main" val="21786262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228600" y="609600"/>
            <a:ext cx="868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eaLnBrk="1" hangingPunct="1">
              <a:spcBef>
                <a:spcPct val="0"/>
              </a:spcBef>
              <a:buFontTx/>
              <a:buNone/>
            </a:pPr>
            <a:r>
              <a:rPr lang="en-US" altLang="en-US">
                <a:solidFill>
                  <a:srgbClr val="FFFF00"/>
                </a:solidFill>
                <a:cs typeface="Tahoma" pitchFamily="34" charset="0"/>
              </a:rPr>
              <a:t>How the real graph should look:</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1381125"/>
            <a:ext cx="8877300" cy="547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65348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2016</a:t>
            </a:r>
          </a:p>
        </p:txBody>
      </p:sp>
    </p:spTree>
    <p:extLst>
      <p:ext uri="{BB962C8B-B14F-4D97-AF65-F5344CB8AC3E}">
        <p14:creationId xmlns:p14="http://schemas.microsoft.com/office/powerpoint/2010/main" val="941856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a:t>How It Works</a:t>
            </a:r>
          </a:p>
        </p:txBody>
      </p:sp>
      <p:sp>
        <p:nvSpPr>
          <p:cNvPr id="25603" name="Content Placeholder 2"/>
          <p:cNvSpPr>
            <a:spLocks noGrp="1"/>
          </p:cNvSpPr>
          <p:nvPr>
            <p:ph idx="1"/>
          </p:nvPr>
        </p:nvSpPr>
        <p:spPr/>
        <p:txBody>
          <a:bodyPr/>
          <a:lstStyle/>
          <a:p>
            <a:pPr eaLnBrk="1" hangingPunct="1"/>
            <a:r>
              <a:rPr lang="en-US" altLang="en-US" dirty="0">
                <a:cs typeface="Times New Roman" pitchFamily="18" charset="0"/>
              </a:rPr>
              <a:t>The count or measurement we need to answer our question about the population is called a </a:t>
            </a:r>
          </a:p>
          <a:p>
            <a:pPr eaLnBrk="1" hangingPunct="1"/>
            <a:r>
              <a:rPr lang="en-US" altLang="en-US" dirty="0">
                <a:solidFill>
                  <a:srgbClr val="FFC000"/>
                </a:solidFill>
                <a:cs typeface="Times New Roman" pitchFamily="18" charset="0"/>
              </a:rPr>
              <a:t>PARAMETER</a:t>
            </a:r>
          </a:p>
          <a:p>
            <a:pPr eaLnBrk="1" hangingPunct="1"/>
            <a:endParaRPr lang="en-US" altLang="en-US" sz="1400" dirty="0">
              <a:cs typeface="Times New Roman" pitchFamily="18" charset="0"/>
            </a:endParaRPr>
          </a:p>
          <a:p>
            <a:pPr eaLnBrk="1" hangingPunct="1"/>
            <a:r>
              <a:rPr lang="en-US" altLang="en-US" dirty="0">
                <a:cs typeface="Times New Roman" pitchFamily="18" charset="0"/>
              </a:rPr>
              <a:t>The count or measurement we actually take to answer our question using a sample is called a </a:t>
            </a:r>
            <a:r>
              <a:rPr lang="en-US" altLang="en-US" dirty="0">
                <a:solidFill>
                  <a:srgbClr val="FFC000"/>
                </a:solidFill>
                <a:cs typeface="Times New Roman" pitchFamily="18" charset="0"/>
              </a:rPr>
              <a:t>STATISTI</a:t>
            </a:r>
            <a:r>
              <a:rPr lang="en-US" altLang="en-US" dirty="0">
                <a:solidFill>
                  <a:srgbClr val="FFC000"/>
                </a:solidFill>
                <a:latin typeface="Arial" charset="0"/>
                <a:cs typeface="Times New Roman" pitchFamily="18" charset="0"/>
              </a:rPr>
              <a:t>C</a:t>
            </a:r>
          </a:p>
          <a:p>
            <a:endParaRPr lang="en-US" altLang="en-US" dirty="0"/>
          </a:p>
        </p:txBody>
      </p:sp>
    </p:spTree>
    <p:extLst>
      <p:ext uri="{BB962C8B-B14F-4D97-AF65-F5344CB8AC3E}">
        <p14:creationId xmlns:p14="http://schemas.microsoft.com/office/powerpoint/2010/main" val="5640175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38800"/>
          </a:xfrm>
        </p:spPr>
        <p:txBody>
          <a:bodyPr/>
          <a:lstStyle/>
          <a:p>
            <a:r>
              <a:rPr lang="en-US" dirty="0"/>
              <a:t>What is the problem with the Fuel Economy Standards for Autos graph?</a:t>
            </a:r>
          </a:p>
        </p:txBody>
      </p:sp>
      <p:sp>
        <p:nvSpPr>
          <p:cNvPr id="4"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HOW TO LIE WITH GRAPHS</a:t>
            </a:r>
          </a:p>
          <a:p>
            <a:pPr algn="ctr" eaLnBrk="1" hangingPunct="1">
              <a:spcBef>
                <a:spcPct val="0"/>
              </a:spcBef>
              <a:buFontTx/>
              <a:buNone/>
            </a:pPr>
            <a:r>
              <a:rPr lang="en-US" altLang="en-US" sz="2400" dirty="0">
                <a:solidFill>
                  <a:schemeClr val="bg1"/>
                </a:solidFill>
              </a:rPr>
              <a:t>IN-CLASS PROBLEM 3c</a:t>
            </a:r>
            <a:endParaRPr lang="en-US" altLang="en-US" sz="2400" dirty="0">
              <a:solidFill>
                <a:schemeClr val="folHlink"/>
              </a:solidFill>
            </a:endParaRPr>
          </a:p>
        </p:txBody>
      </p:sp>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786"/>
          <a:stretch/>
        </p:blipFill>
        <p:spPr bwMode="auto">
          <a:xfrm>
            <a:off x="3962400" y="2667000"/>
            <a:ext cx="4976462"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6200" y="6611035"/>
            <a:ext cx="4572000" cy="323165"/>
          </a:xfrm>
          <a:prstGeom prst="rect">
            <a:avLst/>
          </a:prstGeom>
        </p:spPr>
        <p:txBody>
          <a:bodyPr>
            <a:spAutoFit/>
          </a:bodyPr>
          <a:lstStyle/>
          <a:p>
            <a:r>
              <a:rPr lang="en-US" altLang="en-US" sz="1500" dirty="0">
                <a:solidFill>
                  <a:srgbClr val="00B0F0"/>
                </a:solidFill>
                <a:latin typeface="Arial" charset="0"/>
                <a:cs typeface="Tahoma" pitchFamily="34" charset="0"/>
              </a:rPr>
              <a:t>From: How to Lie with Statistics by Darrell Huff </a:t>
            </a:r>
            <a:endParaRPr lang="en-US" altLang="en-US" sz="1500" dirty="0">
              <a:solidFill>
                <a:srgbClr val="00B0F0"/>
              </a:solidFill>
              <a:cs typeface="Tahoma" pitchFamily="34" charset="0"/>
            </a:endParaRPr>
          </a:p>
        </p:txBody>
      </p:sp>
    </p:spTree>
    <p:extLst>
      <p:ext uri="{BB962C8B-B14F-4D97-AF65-F5344CB8AC3E}">
        <p14:creationId xmlns:p14="http://schemas.microsoft.com/office/powerpoint/2010/main" val="16054531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228600" y="685800"/>
            <a:ext cx="8839200" cy="597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eaLnBrk="0" hangingPunct="0">
              <a:defRPr/>
            </a:pPr>
            <a:r>
              <a:rPr lang="en-US" sz="3600" b="1" dirty="0">
                <a:ea typeface="Times New Roman" pitchFamily="18" charset="0"/>
                <a:cs typeface="+mn-cs"/>
              </a:rPr>
              <a:t> </a:t>
            </a:r>
            <a:r>
              <a:rPr lang="en-US" sz="4000" b="1" dirty="0">
                <a:solidFill>
                  <a:srgbClr val="FFFF00"/>
                </a:solidFill>
                <a:ea typeface="Times New Roman" pitchFamily="18" charset="0"/>
                <a:cs typeface="+mn-cs"/>
              </a:rPr>
              <a:t>Graphs with an </a:t>
            </a:r>
          </a:p>
          <a:p>
            <a:pPr eaLnBrk="0" hangingPunct="0">
              <a:defRPr/>
            </a:pPr>
            <a:r>
              <a:rPr lang="en-US" sz="4000" b="1" dirty="0">
                <a:solidFill>
                  <a:srgbClr val="FFFF00"/>
                </a:solidFill>
                <a:ea typeface="Times New Roman" pitchFamily="18" charset="0"/>
                <a:cs typeface="+mn-cs"/>
              </a:rPr>
              <a:t>     Agenda</a:t>
            </a:r>
          </a:p>
          <a:p>
            <a:pPr eaLnBrk="0" hangingPunct="0">
              <a:defRPr/>
            </a:pPr>
            <a:endParaRPr lang="en-US" sz="1200" dirty="0">
              <a:cs typeface="+mn-cs"/>
            </a:endParaRPr>
          </a:p>
          <a:p>
            <a:pPr eaLnBrk="0" hangingPunct="0">
              <a:defRPr/>
            </a:pPr>
            <a:r>
              <a:rPr lang="en-US" sz="3000" b="1" dirty="0">
                <a:solidFill>
                  <a:srgbClr val="CCFFFF"/>
                </a:solidFill>
                <a:ea typeface="Times New Roman" pitchFamily="18" charset="0"/>
                <a:cs typeface="+mn-cs"/>
              </a:rPr>
              <a:t>The way a graph is </a:t>
            </a:r>
          </a:p>
          <a:p>
            <a:pPr eaLnBrk="0" hangingPunct="0">
              <a:defRPr/>
            </a:pPr>
            <a:r>
              <a:rPr lang="en-US" sz="3000" b="1" dirty="0">
                <a:solidFill>
                  <a:srgbClr val="CCFFFF"/>
                </a:solidFill>
                <a:ea typeface="Times New Roman" pitchFamily="18" charset="0"/>
                <a:cs typeface="+mn-cs"/>
              </a:rPr>
              <a:t>drawn can have some </a:t>
            </a:r>
          </a:p>
          <a:p>
            <a:pPr eaLnBrk="0" hangingPunct="0">
              <a:defRPr/>
            </a:pPr>
            <a:r>
              <a:rPr lang="en-US" sz="3000" b="1" dirty="0">
                <a:solidFill>
                  <a:srgbClr val="CCFFFF"/>
                </a:solidFill>
                <a:ea typeface="Times New Roman" pitchFamily="18" charset="0"/>
                <a:cs typeface="+mn-cs"/>
              </a:rPr>
              <a:t>powerful psychological </a:t>
            </a:r>
          </a:p>
          <a:p>
            <a:pPr eaLnBrk="0" hangingPunct="0">
              <a:defRPr/>
            </a:pPr>
            <a:r>
              <a:rPr lang="en-US" sz="3000" b="1" dirty="0">
                <a:solidFill>
                  <a:srgbClr val="CCFFFF"/>
                </a:solidFill>
                <a:ea typeface="Times New Roman" pitchFamily="18" charset="0"/>
                <a:cs typeface="+mn-cs"/>
              </a:rPr>
              <a:t>impacts misleading </a:t>
            </a:r>
          </a:p>
          <a:p>
            <a:pPr eaLnBrk="0" hangingPunct="0">
              <a:defRPr/>
            </a:pPr>
            <a:r>
              <a:rPr lang="en-US" sz="3000" b="1" dirty="0">
                <a:solidFill>
                  <a:srgbClr val="CCFFFF"/>
                </a:solidFill>
                <a:ea typeface="Times New Roman" pitchFamily="18" charset="0"/>
                <a:cs typeface="+mn-cs"/>
              </a:rPr>
              <a:t>viewers</a:t>
            </a:r>
          </a:p>
          <a:p>
            <a:pPr eaLnBrk="0" hangingPunct="0">
              <a:defRPr/>
            </a:pPr>
            <a:endParaRPr lang="en-US" sz="2800" b="1" dirty="0">
              <a:solidFill>
                <a:srgbClr val="CCFFFF"/>
              </a:solidFill>
              <a:ea typeface="Times New Roman" pitchFamily="18" charset="0"/>
              <a:cs typeface="+mn-cs"/>
            </a:endParaRPr>
          </a:p>
          <a:p>
            <a:pPr eaLnBrk="0" hangingPunct="0">
              <a:defRPr/>
            </a:pPr>
            <a:r>
              <a:rPr lang="en-US" sz="2800" b="1" dirty="0">
                <a:solidFill>
                  <a:srgbClr val="CCFFFF"/>
                </a:solidFill>
                <a:ea typeface="Times New Roman" pitchFamily="18" charset="0"/>
                <a:cs typeface="+mn-cs"/>
              </a:rPr>
              <a:t>  </a:t>
            </a:r>
          </a:p>
          <a:p>
            <a:pPr eaLnBrk="0" hangingPunct="0">
              <a:defRPr/>
            </a:pPr>
            <a:endParaRPr lang="en-US" sz="1200" b="1" dirty="0">
              <a:solidFill>
                <a:srgbClr val="CCFFFF"/>
              </a:solidFill>
              <a:ea typeface="Times New Roman" pitchFamily="18" charset="0"/>
              <a:cs typeface="+mn-cs"/>
            </a:endParaRPr>
          </a:p>
          <a:p>
            <a:pPr eaLnBrk="0" hangingPunct="0">
              <a:defRPr/>
            </a:pPr>
            <a:endParaRPr lang="en-US" sz="2000" b="1" dirty="0">
              <a:solidFill>
                <a:srgbClr val="CCFFFF"/>
              </a:solidFill>
              <a:ea typeface="Times New Roman" pitchFamily="18" charset="0"/>
              <a:cs typeface="+mn-cs"/>
            </a:endParaRPr>
          </a:p>
          <a:p>
            <a:pPr eaLnBrk="0" hangingPunct="0">
              <a:defRPr/>
            </a:pPr>
            <a:r>
              <a:rPr lang="en-US" sz="1500" b="1" dirty="0">
                <a:solidFill>
                  <a:srgbClr val="CCFFFF"/>
                </a:solidFill>
                <a:ea typeface="Times New Roman" pitchFamily="18" charset="0"/>
                <a:cs typeface="+mn-cs"/>
              </a:rPr>
              <a:t>Data from National </a:t>
            </a:r>
          </a:p>
          <a:p>
            <a:pPr indent="457200" eaLnBrk="0" hangingPunct="0">
              <a:defRPr/>
            </a:pPr>
            <a:r>
              <a:rPr lang="en-US" sz="1500" b="1" dirty="0">
                <a:solidFill>
                  <a:srgbClr val="CCFFFF"/>
                </a:solidFill>
                <a:ea typeface="Times New Roman" pitchFamily="18" charset="0"/>
                <a:cs typeface="+mn-cs"/>
              </a:rPr>
              <a:t>Association of Realtors</a:t>
            </a:r>
            <a:endParaRPr lang="en-US" sz="1500" b="1" dirty="0">
              <a:solidFill>
                <a:srgbClr val="CCFFFF"/>
              </a:solidFill>
              <a:cs typeface="+mn-cs"/>
            </a:endParaRPr>
          </a:p>
          <a:p>
            <a:pPr indent="457200" eaLnBrk="0" hangingPunct="0">
              <a:defRPr/>
            </a:pPr>
            <a:endParaRPr lang="en-US" sz="2800" b="1" dirty="0">
              <a:ea typeface="Times New Roman" pitchFamily="18" charset="0"/>
              <a:cs typeface="+mn-cs"/>
            </a:endParaRPr>
          </a:p>
        </p:txBody>
      </p:sp>
      <p:pic>
        <p:nvPicPr>
          <p:cNvPr id="14131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1200" y="1219200"/>
            <a:ext cx="4546600" cy="559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65348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2016</a:t>
            </a:r>
          </a:p>
        </p:txBody>
      </p:sp>
    </p:spTree>
    <p:extLst>
      <p:ext uri="{BB962C8B-B14F-4D97-AF65-F5344CB8AC3E}">
        <p14:creationId xmlns:p14="http://schemas.microsoft.com/office/powerpoint/2010/main" val="10035899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Which graph </a:t>
            </a:r>
          </a:p>
          <a:p>
            <a:r>
              <a:rPr lang="en-US" dirty="0"/>
              <a:t>(top or bottom) </a:t>
            </a:r>
          </a:p>
          <a:p>
            <a:r>
              <a:rPr lang="en-US" dirty="0"/>
              <a:t>would show a </a:t>
            </a:r>
          </a:p>
          <a:p>
            <a:r>
              <a:rPr lang="en-US" dirty="0"/>
              <a:t>strong, growing </a:t>
            </a:r>
          </a:p>
          <a:p>
            <a:r>
              <a:rPr lang="en-US" dirty="0"/>
              <a:t>housing market?</a:t>
            </a:r>
          </a:p>
          <a:p>
            <a:r>
              <a:rPr lang="en-US" dirty="0"/>
              <a:t> </a:t>
            </a:r>
          </a:p>
          <a:p>
            <a:endParaRPr lang="en-US" dirty="0"/>
          </a:p>
        </p:txBody>
      </p:sp>
      <p:sp>
        <p:nvSpPr>
          <p:cNvPr id="4"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HOW TO LIE WITH GRAPHS</a:t>
            </a:r>
          </a:p>
          <a:p>
            <a:pPr algn="ctr" eaLnBrk="1" hangingPunct="1">
              <a:spcBef>
                <a:spcPct val="0"/>
              </a:spcBef>
              <a:buFontTx/>
              <a:buNone/>
            </a:pPr>
            <a:r>
              <a:rPr lang="en-US" altLang="en-US" sz="2400" dirty="0">
                <a:solidFill>
                  <a:schemeClr val="bg1"/>
                </a:solidFill>
              </a:rPr>
              <a:t>IN-CLASS PROBLEM 3d</a:t>
            </a: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1200" y="1219200"/>
            <a:ext cx="4546600" cy="559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65348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2016</a:t>
            </a:r>
          </a:p>
        </p:txBody>
      </p:sp>
    </p:spTree>
    <p:extLst>
      <p:ext uri="{BB962C8B-B14F-4D97-AF65-F5344CB8AC3E}">
        <p14:creationId xmlns:p14="http://schemas.microsoft.com/office/powerpoint/2010/main" val="40400350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38800"/>
          </a:xfrm>
        </p:spPr>
        <p:txBody>
          <a:bodyPr/>
          <a:lstStyle/>
          <a:p>
            <a:r>
              <a:rPr lang="en-US" dirty="0"/>
              <a:t>Which would </a:t>
            </a:r>
          </a:p>
          <a:p>
            <a:r>
              <a:rPr lang="en-US" dirty="0"/>
              <a:t>show the cost </a:t>
            </a:r>
          </a:p>
          <a:p>
            <a:r>
              <a:rPr lang="en-US" dirty="0"/>
              <a:t>of a new house </a:t>
            </a:r>
          </a:p>
          <a:p>
            <a:r>
              <a:rPr lang="en-US" dirty="0"/>
              <a:t>is not going up </a:t>
            </a:r>
          </a:p>
          <a:p>
            <a:r>
              <a:rPr lang="en-US" dirty="0"/>
              <a:t>as much as </a:t>
            </a:r>
          </a:p>
          <a:p>
            <a:r>
              <a:rPr lang="en-US" dirty="0"/>
              <a:t>people think?</a:t>
            </a:r>
          </a:p>
          <a:p>
            <a:endParaRPr lang="en-US" dirty="0"/>
          </a:p>
        </p:txBody>
      </p:sp>
      <p:sp>
        <p:nvSpPr>
          <p:cNvPr id="4"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HOW TO LIE WITH GRAPHS</a:t>
            </a:r>
          </a:p>
          <a:p>
            <a:pPr algn="ctr" eaLnBrk="1" hangingPunct="1">
              <a:spcBef>
                <a:spcPct val="0"/>
              </a:spcBef>
              <a:buFontTx/>
              <a:buNone/>
            </a:pPr>
            <a:r>
              <a:rPr lang="en-US" altLang="en-US" sz="2400" dirty="0">
                <a:solidFill>
                  <a:schemeClr val="bg1"/>
                </a:solidFill>
              </a:rPr>
              <a:t>IN-CLASS PROBLEM 3e</a:t>
            </a: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1200" y="1219200"/>
            <a:ext cx="4546600" cy="559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65348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2016</a:t>
            </a:r>
          </a:p>
        </p:txBody>
      </p:sp>
    </p:spTree>
    <p:extLst>
      <p:ext uri="{BB962C8B-B14F-4D97-AF65-F5344CB8AC3E}">
        <p14:creationId xmlns:p14="http://schemas.microsoft.com/office/powerpoint/2010/main" val="22855270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114300" y="1066800"/>
            <a:ext cx="89154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eaLnBrk="1" hangingPunct="1">
              <a:spcBef>
                <a:spcPct val="0"/>
              </a:spcBef>
              <a:buFontTx/>
              <a:buNone/>
            </a:pPr>
            <a:r>
              <a:rPr lang="en-US" altLang="en-US">
                <a:cs typeface="Tahoma" pitchFamily="34" charset="0"/>
              </a:rPr>
              <a:t>Graphs made of things that look like real objects are especially dangerous – our minds think “area” or “volume” and not “width” or “height” alone</a:t>
            </a:r>
          </a:p>
          <a:p>
            <a:pPr eaLnBrk="1" hangingPunct="1">
              <a:spcBef>
                <a:spcPct val="0"/>
              </a:spcBef>
              <a:buFontTx/>
              <a:buNone/>
            </a:pPr>
            <a:endParaRPr lang="en-US" altLang="en-US" sz="2800" b="0">
              <a:solidFill>
                <a:schemeClr val="tx1"/>
              </a:solidFill>
              <a:latin typeface="Arial" charset="0"/>
              <a:cs typeface="Tahoma" pitchFamily="34" charset="0"/>
            </a:endParaRPr>
          </a:p>
          <a:p>
            <a:pPr eaLnBrk="1" hangingPunct="1">
              <a:spcBef>
                <a:spcPct val="0"/>
              </a:spcBef>
              <a:buFontTx/>
              <a:buNone/>
            </a:pPr>
            <a:endParaRPr lang="en-US" altLang="en-US" sz="2800" b="0">
              <a:solidFill>
                <a:schemeClr val="tx1"/>
              </a:solidFill>
              <a:latin typeface="Arial" charset="0"/>
              <a:cs typeface="Tahoma" pitchFamily="34" charset="0"/>
            </a:endParaRPr>
          </a:p>
        </p:txBody>
      </p:sp>
    </p:spTree>
    <p:extLst>
      <p:ext uri="{BB962C8B-B14F-4D97-AF65-F5344CB8AC3E}">
        <p14:creationId xmlns:p14="http://schemas.microsoft.com/office/powerpoint/2010/main" val="19729282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2575" y="2819400"/>
            <a:ext cx="6319838"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63" name="Rectangle 2"/>
          <p:cNvSpPr>
            <a:spLocks noChangeArrowheads="1"/>
          </p:cNvSpPr>
          <p:nvPr/>
        </p:nvSpPr>
        <p:spPr bwMode="auto">
          <a:xfrm>
            <a:off x="114300" y="381000"/>
            <a:ext cx="8915400" cy="650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eaLnBrk="1" hangingPunct="1">
              <a:spcBef>
                <a:spcPct val="0"/>
              </a:spcBef>
              <a:buFontTx/>
              <a:buNone/>
            </a:pPr>
            <a:r>
              <a:rPr lang="en-US" altLang="en-US" dirty="0">
                <a:cs typeface="Tahoma" pitchFamily="34" charset="0"/>
              </a:rPr>
              <a:t>The second image is supposed to show that 1940s steel capacity is 1.45 times that of the 1930s  </a:t>
            </a:r>
          </a:p>
          <a:p>
            <a:pPr eaLnBrk="1" hangingPunct="1">
              <a:spcBef>
                <a:spcPct val="0"/>
              </a:spcBef>
              <a:buFontTx/>
              <a:buNone/>
            </a:pPr>
            <a:endParaRPr lang="en-US" altLang="en-US" sz="1200" dirty="0">
              <a:cs typeface="Tahoma" pitchFamily="34" charset="0"/>
            </a:endParaRPr>
          </a:p>
          <a:p>
            <a:pPr eaLnBrk="1" hangingPunct="1">
              <a:spcBef>
                <a:spcPct val="0"/>
              </a:spcBef>
              <a:buFontTx/>
              <a:buNone/>
            </a:pPr>
            <a:r>
              <a:rPr lang="en-US" altLang="en-US" sz="2600" dirty="0">
                <a:cs typeface="Tahoma" pitchFamily="34" charset="0"/>
              </a:rPr>
              <a:t>Our minds </a:t>
            </a:r>
          </a:p>
          <a:p>
            <a:pPr eaLnBrk="1" hangingPunct="1">
              <a:spcBef>
                <a:spcPct val="0"/>
              </a:spcBef>
              <a:buFontTx/>
              <a:buNone/>
            </a:pPr>
            <a:r>
              <a:rPr lang="en-US" altLang="en-US" sz="2600" dirty="0">
                <a:cs typeface="Tahoma" pitchFamily="34" charset="0"/>
              </a:rPr>
              <a:t>think "area" for </a:t>
            </a:r>
          </a:p>
          <a:p>
            <a:pPr eaLnBrk="1" hangingPunct="1">
              <a:spcBef>
                <a:spcPct val="0"/>
              </a:spcBef>
              <a:buFontTx/>
              <a:buNone/>
            </a:pPr>
            <a:r>
              <a:rPr lang="en-US" altLang="en-US" sz="2600" dirty="0">
                <a:cs typeface="Tahoma" pitchFamily="34" charset="0"/>
              </a:rPr>
              <a:t>two-dimensional </a:t>
            </a:r>
          </a:p>
          <a:p>
            <a:pPr eaLnBrk="1" hangingPunct="1">
              <a:spcBef>
                <a:spcPct val="0"/>
              </a:spcBef>
              <a:buFontTx/>
              <a:buNone/>
            </a:pPr>
            <a:r>
              <a:rPr lang="en-US" altLang="en-US" sz="2600" dirty="0">
                <a:cs typeface="Tahoma" pitchFamily="34" charset="0"/>
              </a:rPr>
              <a:t>figures </a:t>
            </a:r>
          </a:p>
          <a:p>
            <a:pPr eaLnBrk="1" hangingPunct="1">
              <a:spcBef>
                <a:spcPct val="0"/>
              </a:spcBef>
              <a:buFontTx/>
              <a:buNone/>
            </a:pPr>
            <a:r>
              <a:rPr lang="en-US" altLang="en-US" sz="2600" dirty="0">
                <a:cs typeface="Tahoma" pitchFamily="34" charset="0"/>
              </a:rPr>
              <a:t>We see this </a:t>
            </a:r>
          </a:p>
          <a:p>
            <a:pPr eaLnBrk="1" hangingPunct="1">
              <a:spcBef>
                <a:spcPct val="0"/>
              </a:spcBef>
              <a:buFontTx/>
              <a:buNone/>
            </a:pPr>
            <a:r>
              <a:rPr lang="en-US" altLang="en-US" sz="2600" dirty="0">
                <a:cs typeface="Tahoma" pitchFamily="34" charset="0"/>
              </a:rPr>
              <a:t>as 1.45 x 1.45 </a:t>
            </a:r>
          </a:p>
          <a:p>
            <a:pPr eaLnBrk="1" hangingPunct="1">
              <a:spcBef>
                <a:spcPct val="0"/>
              </a:spcBef>
              <a:buFontTx/>
              <a:buNone/>
            </a:pPr>
            <a:r>
              <a:rPr lang="en-US" altLang="en-US" sz="2600" dirty="0">
                <a:cs typeface="Tahoma" pitchFamily="34" charset="0"/>
              </a:rPr>
              <a:t>or 2.10 times bigger</a:t>
            </a:r>
          </a:p>
          <a:p>
            <a:pPr eaLnBrk="1" hangingPunct="1">
              <a:spcBef>
                <a:spcPct val="0"/>
              </a:spcBef>
              <a:buFontTx/>
              <a:buNone/>
            </a:pPr>
            <a:endParaRPr lang="en-US" altLang="en-US" sz="2800" b="0" dirty="0">
              <a:latin typeface="Arial" charset="0"/>
              <a:cs typeface="Tahoma" pitchFamily="34" charset="0"/>
            </a:endParaRPr>
          </a:p>
          <a:p>
            <a:pPr eaLnBrk="1" hangingPunct="1">
              <a:spcBef>
                <a:spcPct val="0"/>
              </a:spcBef>
              <a:buFontTx/>
              <a:buNone/>
            </a:pPr>
            <a:endParaRPr lang="en-US" altLang="en-US" sz="2800" b="0" dirty="0">
              <a:latin typeface="Arial" charset="0"/>
              <a:cs typeface="Tahoma" pitchFamily="34" charset="0"/>
            </a:endParaRPr>
          </a:p>
          <a:p>
            <a:pPr eaLnBrk="1" hangingPunct="1">
              <a:spcBef>
                <a:spcPct val="0"/>
              </a:spcBef>
              <a:buFontTx/>
              <a:buNone/>
            </a:pPr>
            <a:endParaRPr lang="en-US" altLang="en-US" sz="3500" b="0" dirty="0">
              <a:latin typeface="Arial" charset="0"/>
              <a:cs typeface="Tahoma" pitchFamily="34" charset="0"/>
            </a:endParaRPr>
          </a:p>
          <a:p>
            <a:pPr eaLnBrk="1" hangingPunct="1">
              <a:spcBef>
                <a:spcPct val="0"/>
              </a:spcBef>
              <a:buFontTx/>
              <a:buNone/>
            </a:pPr>
            <a:r>
              <a:rPr lang="en-US" altLang="en-US" sz="1200" dirty="0">
                <a:latin typeface="Arial" charset="0"/>
                <a:cs typeface="Tahoma" pitchFamily="34" charset="0"/>
              </a:rPr>
              <a:t>From: How to Lie with Statistics by Darrell Huff </a:t>
            </a:r>
            <a:endParaRPr lang="en-US" altLang="en-US" sz="1200" dirty="0">
              <a:cs typeface="Tahoma" pitchFamily="34" charset="0"/>
            </a:endParaRPr>
          </a:p>
        </p:txBody>
      </p:sp>
    </p:spTree>
    <p:extLst>
      <p:ext uri="{BB962C8B-B14F-4D97-AF65-F5344CB8AC3E}">
        <p14:creationId xmlns:p14="http://schemas.microsoft.com/office/powerpoint/2010/main" val="13561680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2575" y="2819400"/>
            <a:ext cx="6319838"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4387" name="Rectangle 2"/>
          <p:cNvSpPr>
            <a:spLocks noChangeArrowheads="1"/>
          </p:cNvSpPr>
          <p:nvPr/>
        </p:nvSpPr>
        <p:spPr bwMode="auto">
          <a:xfrm>
            <a:off x="114300" y="1066800"/>
            <a:ext cx="89154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eaLnBrk="1" hangingPunct="1">
              <a:spcBef>
                <a:spcPct val="0"/>
              </a:spcBef>
              <a:buFontTx/>
              <a:buNone/>
            </a:pPr>
            <a:r>
              <a:rPr lang="en-US" altLang="en-US" dirty="0">
                <a:cs typeface="Tahoma" pitchFamily="34" charset="0"/>
              </a:rPr>
              <a:t>How it should look:</a:t>
            </a:r>
          </a:p>
          <a:p>
            <a:pPr eaLnBrk="1" hangingPunct="1">
              <a:spcBef>
                <a:spcPct val="0"/>
              </a:spcBef>
              <a:buFontTx/>
              <a:buNone/>
            </a:pPr>
            <a:endParaRPr lang="en-US" altLang="en-US" sz="2800" b="0" dirty="0">
              <a:latin typeface="Arial" charset="0"/>
              <a:cs typeface="Tahoma" pitchFamily="34" charset="0"/>
            </a:endParaRPr>
          </a:p>
          <a:p>
            <a:pPr eaLnBrk="1" hangingPunct="1">
              <a:spcBef>
                <a:spcPct val="0"/>
              </a:spcBef>
              <a:buFontTx/>
              <a:buNone/>
            </a:pPr>
            <a:endParaRPr lang="en-US" altLang="en-US" sz="2800" b="0" dirty="0">
              <a:latin typeface="Arial" charset="0"/>
              <a:cs typeface="Tahoma" pitchFamily="34" charset="0"/>
            </a:endParaRPr>
          </a:p>
          <a:p>
            <a:pPr eaLnBrk="1" hangingPunct="1">
              <a:spcBef>
                <a:spcPct val="0"/>
              </a:spcBef>
              <a:buFontTx/>
              <a:buNone/>
            </a:pPr>
            <a:endParaRPr lang="en-US" altLang="en-US" sz="2800" b="0" dirty="0">
              <a:latin typeface="Arial" charset="0"/>
              <a:cs typeface="Tahoma" pitchFamily="34" charset="0"/>
            </a:endParaRPr>
          </a:p>
          <a:p>
            <a:pPr eaLnBrk="1" hangingPunct="1">
              <a:spcBef>
                <a:spcPct val="0"/>
              </a:spcBef>
              <a:buFontTx/>
              <a:buNone/>
            </a:pPr>
            <a:endParaRPr lang="en-US" altLang="en-US" sz="2800" b="0" dirty="0">
              <a:latin typeface="Arial" charset="0"/>
              <a:cs typeface="Tahoma" pitchFamily="34" charset="0"/>
            </a:endParaRPr>
          </a:p>
          <a:p>
            <a:pPr eaLnBrk="1" hangingPunct="1">
              <a:spcBef>
                <a:spcPct val="0"/>
              </a:spcBef>
              <a:buFontTx/>
              <a:buNone/>
            </a:pPr>
            <a:r>
              <a:rPr lang="en-US" altLang="en-US" sz="2600" dirty="0">
                <a:cs typeface="Tahoma" pitchFamily="34" charset="0"/>
              </a:rPr>
              <a:t>The area of the </a:t>
            </a:r>
          </a:p>
          <a:p>
            <a:pPr eaLnBrk="1" hangingPunct="1">
              <a:spcBef>
                <a:spcPct val="0"/>
              </a:spcBef>
              <a:buFontTx/>
              <a:buNone/>
            </a:pPr>
            <a:r>
              <a:rPr lang="en-US" altLang="en-US" sz="2600" dirty="0">
                <a:cs typeface="Tahoma" pitchFamily="34" charset="0"/>
              </a:rPr>
              <a:t>second pic is now </a:t>
            </a:r>
          </a:p>
          <a:p>
            <a:pPr eaLnBrk="1" hangingPunct="1">
              <a:spcBef>
                <a:spcPct val="0"/>
              </a:spcBef>
              <a:buFontTx/>
              <a:buNone/>
            </a:pPr>
            <a:r>
              <a:rPr lang="en-US" altLang="en-US" sz="2600" dirty="0">
                <a:cs typeface="Tahoma" pitchFamily="34" charset="0"/>
              </a:rPr>
              <a:t>1.45 times the </a:t>
            </a:r>
          </a:p>
          <a:p>
            <a:pPr eaLnBrk="1" hangingPunct="1">
              <a:spcBef>
                <a:spcPct val="0"/>
              </a:spcBef>
              <a:buFontTx/>
              <a:buNone/>
            </a:pPr>
            <a:r>
              <a:rPr lang="en-US" altLang="en-US" sz="2600" dirty="0">
                <a:cs typeface="Tahoma" pitchFamily="34" charset="0"/>
              </a:rPr>
              <a:t>first</a:t>
            </a:r>
          </a:p>
          <a:p>
            <a:pPr eaLnBrk="1" hangingPunct="1">
              <a:spcBef>
                <a:spcPct val="0"/>
              </a:spcBef>
              <a:buFontTx/>
              <a:buNone/>
            </a:pPr>
            <a:endParaRPr lang="en-US" altLang="en-US" sz="2600" dirty="0">
              <a:solidFill>
                <a:schemeClr val="tx1"/>
              </a:solidFill>
              <a:cs typeface="Tahoma" pitchFamily="34" charset="0"/>
            </a:endParaRPr>
          </a:p>
        </p:txBody>
      </p:sp>
      <p:sp>
        <p:nvSpPr>
          <p:cNvPr id="4" name="Rectangle 3"/>
          <p:cNvSpPr/>
          <p:nvPr/>
        </p:nvSpPr>
        <p:spPr>
          <a:xfrm>
            <a:off x="0" y="65348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2016</a:t>
            </a:r>
          </a:p>
        </p:txBody>
      </p:sp>
    </p:spTree>
    <p:extLst>
      <p:ext uri="{BB962C8B-B14F-4D97-AF65-F5344CB8AC3E}">
        <p14:creationId xmlns:p14="http://schemas.microsoft.com/office/powerpoint/2010/main" val="33134729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014788"/>
            <a:ext cx="5638800"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5411" name="Rectangle 3"/>
          <p:cNvSpPr>
            <a:spLocks noChangeArrowheads="1"/>
          </p:cNvSpPr>
          <p:nvPr/>
        </p:nvSpPr>
        <p:spPr bwMode="auto">
          <a:xfrm>
            <a:off x="114300" y="409337"/>
            <a:ext cx="8915400"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eaLnBrk="1" hangingPunct="1">
              <a:spcBef>
                <a:spcPct val="0"/>
              </a:spcBef>
              <a:buFontTx/>
              <a:buNone/>
            </a:pPr>
            <a:r>
              <a:rPr lang="en-US" altLang="en-US" dirty="0">
                <a:cs typeface="Tahoma" pitchFamily="34" charset="0"/>
              </a:rPr>
              <a:t>It’s even worse with things that look three dimensional </a:t>
            </a:r>
          </a:p>
          <a:p>
            <a:pPr eaLnBrk="1" hangingPunct="1">
              <a:spcBef>
                <a:spcPct val="0"/>
              </a:spcBef>
              <a:buFontTx/>
              <a:buNone/>
            </a:pPr>
            <a:endParaRPr lang="en-US" altLang="en-US" sz="1200" dirty="0">
              <a:cs typeface="Tahoma" pitchFamily="34" charset="0"/>
            </a:endParaRPr>
          </a:p>
          <a:p>
            <a:pPr eaLnBrk="1" hangingPunct="1">
              <a:spcBef>
                <a:spcPct val="0"/>
              </a:spcBef>
              <a:buFontTx/>
              <a:buNone/>
            </a:pPr>
            <a:r>
              <a:rPr lang="en-US" altLang="en-US" dirty="0">
                <a:cs typeface="Tahoma" pitchFamily="34" charset="0"/>
              </a:rPr>
              <a:t>In 1860, there were 8 million cows in the U.S. vs. 25 million in 1936 (3.125 times more)</a:t>
            </a:r>
          </a:p>
          <a:p>
            <a:pPr eaLnBrk="1" hangingPunct="1">
              <a:spcBef>
                <a:spcPct val="0"/>
              </a:spcBef>
              <a:buFontTx/>
              <a:buNone/>
            </a:pPr>
            <a:endParaRPr lang="en-US" altLang="en-US" sz="1200" dirty="0">
              <a:cs typeface="Tahoma" pitchFamily="34" charset="0"/>
            </a:endParaRPr>
          </a:p>
          <a:p>
            <a:pPr eaLnBrk="1" hangingPunct="1">
              <a:spcBef>
                <a:spcPct val="0"/>
              </a:spcBef>
              <a:buFontTx/>
              <a:buNone/>
            </a:pPr>
            <a:r>
              <a:rPr lang="en-US" altLang="en-US" sz="2600" dirty="0">
                <a:cs typeface="Tahoma" pitchFamily="34" charset="0"/>
              </a:rPr>
              <a:t>Our minds are thinking </a:t>
            </a:r>
          </a:p>
          <a:p>
            <a:pPr eaLnBrk="1" hangingPunct="1">
              <a:spcBef>
                <a:spcPct val="0"/>
              </a:spcBef>
              <a:buFontTx/>
              <a:buNone/>
            </a:pPr>
            <a:r>
              <a:rPr lang="en-US" altLang="en-US" sz="2600" dirty="0">
                <a:cs typeface="Tahoma" pitchFamily="34" charset="0"/>
              </a:rPr>
              <a:t>“volume”: </a:t>
            </a:r>
          </a:p>
          <a:p>
            <a:pPr eaLnBrk="1" hangingPunct="1">
              <a:spcBef>
                <a:spcPct val="0"/>
              </a:spcBef>
              <a:buFontTx/>
              <a:buNone/>
            </a:pPr>
            <a:r>
              <a:rPr lang="en-US" altLang="en-US" sz="2600" dirty="0">
                <a:cs typeface="Tahoma" pitchFamily="34" charset="0"/>
              </a:rPr>
              <a:t>3.125 x 3.125 x 3.125 </a:t>
            </a:r>
          </a:p>
          <a:p>
            <a:pPr eaLnBrk="1" hangingPunct="1">
              <a:spcBef>
                <a:spcPct val="0"/>
              </a:spcBef>
              <a:buFontTx/>
              <a:buNone/>
            </a:pPr>
            <a:r>
              <a:rPr lang="en-US" altLang="en-US" sz="2600" dirty="0">
                <a:cs typeface="Tahoma" pitchFamily="34" charset="0"/>
              </a:rPr>
              <a:t>= 30.518 </a:t>
            </a:r>
          </a:p>
          <a:p>
            <a:pPr eaLnBrk="1" hangingPunct="1">
              <a:spcBef>
                <a:spcPct val="0"/>
              </a:spcBef>
              <a:buFontTx/>
              <a:buNone/>
            </a:pPr>
            <a:r>
              <a:rPr lang="en-US" altLang="en-US" sz="2600" dirty="0">
                <a:cs typeface="Tahoma" pitchFamily="34" charset="0"/>
              </a:rPr>
              <a:t>times bigger!</a:t>
            </a:r>
          </a:p>
          <a:p>
            <a:pPr eaLnBrk="1" hangingPunct="1">
              <a:spcBef>
                <a:spcPct val="0"/>
              </a:spcBef>
              <a:buFontTx/>
              <a:buNone/>
            </a:pPr>
            <a:endParaRPr lang="en-US" altLang="en-US" sz="2600" dirty="0">
              <a:solidFill>
                <a:schemeClr val="tx1"/>
              </a:solidFill>
              <a:cs typeface="Tahoma" pitchFamily="34" charset="0"/>
            </a:endParaRPr>
          </a:p>
          <a:p>
            <a:pPr eaLnBrk="1" hangingPunct="1">
              <a:spcBef>
                <a:spcPct val="0"/>
              </a:spcBef>
              <a:buFontTx/>
              <a:buNone/>
            </a:pPr>
            <a:endParaRPr lang="en-US" altLang="en-US" sz="2600" dirty="0">
              <a:solidFill>
                <a:schemeClr val="tx1"/>
              </a:solidFill>
              <a:cs typeface="Tahoma" pitchFamily="34" charset="0"/>
            </a:endParaRPr>
          </a:p>
          <a:p>
            <a:pPr eaLnBrk="1" hangingPunct="1">
              <a:spcBef>
                <a:spcPct val="0"/>
              </a:spcBef>
              <a:buFontTx/>
              <a:buNone/>
            </a:pPr>
            <a:r>
              <a:rPr lang="en-US" altLang="en-US" sz="1200" dirty="0">
                <a:solidFill>
                  <a:schemeClr val="tx1"/>
                </a:solidFill>
                <a:latin typeface="Arial" charset="0"/>
                <a:cs typeface="Tahoma" pitchFamily="34" charset="0"/>
              </a:rPr>
              <a:t>From: How to Lie with Statistics by Darrell Huff </a:t>
            </a:r>
            <a:endParaRPr lang="en-US" altLang="en-US" sz="1200" dirty="0">
              <a:solidFill>
                <a:schemeClr val="tx1"/>
              </a:solidFill>
              <a:cs typeface="Tahoma" pitchFamily="34" charset="0"/>
            </a:endParaRPr>
          </a:p>
        </p:txBody>
      </p:sp>
    </p:spTree>
    <p:extLst>
      <p:ext uri="{BB962C8B-B14F-4D97-AF65-F5344CB8AC3E}">
        <p14:creationId xmlns:p14="http://schemas.microsoft.com/office/powerpoint/2010/main" val="19750244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788" y="4014788"/>
            <a:ext cx="5637212" cy="280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6435" name="Rectangle 2"/>
          <p:cNvSpPr>
            <a:spLocks noChangeArrowheads="1"/>
          </p:cNvSpPr>
          <p:nvPr/>
        </p:nvSpPr>
        <p:spPr bwMode="auto">
          <a:xfrm>
            <a:off x="114300" y="1066800"/>
            <a:ext cx="8915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eaLnBrk="1" hangingPunct="1">
              <a:spcBef>
                <a:spcPct val="0"/>
              </a:spcBef>
              <a:buFontTx/>
              <a:buNone/>
            </a:pPr>
            <a:r>
              <a:rPr lang="en-US" altLang="en-US">
                <a:cs typeface="Tahoma" pitchFamily="34" charset="0"/>
              </a:rPr>
              <a:t>How it should look:</a:t>
            </a:r>
          </a:p>
          <a:p>
            <a:pPr eaLnBrk="1" hangingPunct="1">
              <a:spcBef>
                <a:spcPct val="0"/>
              </a:spcBef>
              <a:buFontTx/>
              <a:buNone/>
            </a:pPr>
            <a:endParaRPr lang="en-US" altLang="en-US" sz="2800" b="0">
              <a:solidFill>
                <a:schemeClr val="tx1"/>
              </a:solidFill>
              <a:latin typeface="Arial" charset="0"/>
              <a:cs typeface="Tahoma" pitchFamily="34" charset="0"/>
            </a:endParaRPr>
          </a:p>
          <a:p>
            <a:pPr eaLnBrk="1" hangingPunct="1">
              <a:spcBef>
                <a:spcPct val="0"/>
              </a:spcBef>
              <a:buFontTx/>
              <a:buNone/>
            </a:pPr>
            <a:endParaRPr lang="en-US" altLang="en-US" sz="2800" b="0">
              <a:solidFill>
                <a:schemeClr val="tx1"/>
              </a:solidFill>
              <a:latin typeface="Arial" charset="0"/>
              <a:cs typeface="Tahoma" pitchFamily="34" charset="0"/>
            </a:endParaRPr>
          </a:p>
        </p:txBody>
      </p:sp>
      <p:sp>
        <p:nvSpPr>
          <p:cNvPr id="4" name="Rectangle 3"/>
          <p:cNvSpPr/>
          <p:nvPr/>
        </p:nvSpPr>
        <p:spPr>
          <a:xfrm>
            <a:off x="0" y="65348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2016</a:t>
            </a:r>
          </a:p>
        </p:txBody>
      </p:sp>
    </p:spTree>
    <p:extLst>
      <p:ext uri="{BB962C8B-B14F-4D97-AF65-F5344CB8AC3E}">
        <p14:creationId xmlns:p14="http://schemas.microsoft.com/office/powerpoint/2010/main" val="10543457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58875"/>
            <a:ext cx="6629400" cy="569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7459" name="Rectangle 2"/>
          <p:cNvSpPr>
            <a:spLocks noChangeArrowheads="1"/>
          </p:cNvSpPr>
          <p:nvPr/>
        </p:nvSpPr>
        <p:spPr bwMode="auto">
          <a:xfrm>
            <a:off x="228600" y="381000"/>
            <a:ext cx="8915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eaLnBrk="1" hangingPunct="1">
              <a:spcBef>
                <a:spcPct val="0"/>
              </a:spcBef>
              <a:buFontTx/>
              <a:buNone/>
            </a:pPr>
            <a:r>
              <a:rPr lang="en-US" altLang="en-US">
                <a:cs typeface="Tahoma" pitchFamily="34" charset="0"/>
              </a:rPr>
              <a:t>Obviously lying:</a:t>
            </a:r>
          </a:p>
          <a:p>
            <a:pPr eaLnBrk="1" hangingPunct="1">
              <a:spcBef>
                <a:spcPct val="0"/>
              </a:spcBef>
              <a:buFontTx/>
              <a:buNone/>
            </a:pPr>
            <a:endParaRPr lang="en-US" altLang="en-US" sz="2800" b="0">
              <a:solidFill>
                <a:schemeClr val="tx1"/>
              </a:solidFill>
              <a:latin typeface="Arial" charset="0"/>
              <a:cs typeface="Tahoma" pitchFamily="34" charset="0"/>
            </a:endParaRPr>
          </a:p>
          <a:p>
            <a:pPr eaLnBrk="1" hangingPunct="1">
              <a:spcBef>
                <a:spcPct val="0"/>
              </a:spcBef>
              <a:buFontTx/>
              <a:buNone/>
            </a:pPr>
            <a:endParaRPr lang="en-US" altLang="en-US" sz="2800" b="0">
              <a:solidFill>
                <a:schemeClr val="tx1"/>
              </a:solidFill>
              <a:latin typeface="Arial" charset="0"/>
              <a:cs typeface="Tahoma" pitchFamily="34" charset="0"/>
            </a:endParaRPr>
          </a:p>
        </p:txBody>
      </p:sp>
      <p:sp>
        <p:nvSpPr>
          <p:cNvPr id="4" name="Rectangle 3"/>
          <p:cNvSpPr/>
          <p:nvPr/>
        </p:nvSpPr>
        <p:spPr>
          <a:xfrm>
            <a:off x="-76200" y="6611035"/>
            <a:ext cx="4572000" cy="323165"/>
          </a:xfrm>
          <a:prstGeom prst="rect">
            <a:avLst/>
          </a:prstGeom>
        </p:spPr>
        <p:txBody>
          <a:bodyPr>
            <a:spAutoFit/>
          </a:bodyPr>
          <a:lstStyle/>
          <a:p>
            <a:r>
              <a:rPr lang="en-US" altLang="en-US" sz="1500" dirty="0">
                <a:solidFill>
                  <a:srgbClr val="00B0F0"/>
                </a:solidFill>
                <a:latin typeface="Arial" charset="0"/>
                <a:cs typeface="Tahoma" pitchFamily="34" charset="0"/>
              </a:rPr>
              <a:t>From: How to Lie with Statistics by Darrell Huff </a:t>
            </a:r>
            <a:endParaRPr lang="en-US" altLang="en-US" sz="1500" dirty="0">
              <a:solidFill>
                <a:srgbClr val="00B0F0"/>
              </a:solidFill>
              <a:cs typeface="Tahoma" pitchFamily="34" charset="0"/>
            </a:endParaRPr>
          </a:p>
        </p:txBody>
      </p:sp>
    </p:spTree>
    <p:extLst>
      <p:ext uri="{BB962C8B-B14F-4D97-AF65-F5344CB8AC3E}">
        <p14:creationId xmlns:p14="http://schemas.microsoft.com/office/powerpoint/2010/main" val="1208271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a:latin typeface="+mn-lt"/>
              </a:rPr>
              <a:t>Sampling</a:t>
            </a:r>
            <a:endParaRPr lang="en-US" dirty="0">
              <a:latin typeface="+mn-lt"/>
            </a:endParaRPr>
          </a:p>
        </p:txBody>
      </p:sp>
      <p:sp>
        <p:nvSpPr>
          <p:cNvPr id="31747" name="Content Placeholder 2"/>
          <p:cNvSpPr>
            <a:spLocks noGrp="1"/>
          </p:cNvSpPr>
          <p:nvPr>
            <p:ph idx="1"/>
          </p:nvPr>
        </p:nvSpPr>
        <p:spPr/>
        <p:txBody>
          <a:bodyPr/>
          <a:lstStyle/>
          <a:p>
            <a:r>
              <a:rPr lang="en-US" altLang="en-US" dirty="0">
                <a:cs typeface="Times New Roman" pitchFamily="18" charset="0"/>
              </a:rPr>
              <a:t>You want to have a sample that closely resembles your population – a </a:t>
            </a:r>
            <a:r>
              <a:rPr lang="en-US" altLang="en-US" dirty="0">
                <a:solidFill>
                  <a:srgbClr val="FFC000"/>
                </a:solidFill>
                <a:cs typeface="Times New Roman" pitchFamily="18" charset="0"/>
              </a:rPr>
              <a:t>representative</a:t>
            </a:r>
            <a:r>
              <a:rPr lang="en-US" altLang="en-US" dirty="0">
                <a:solidFill>
                  <a:schemeClr val="tx1"/>
                </a:solidFill>
                <a:cs typeface="Times New Roman" pitchFamily="18" charset="0"/>
              </a:rPr>
              <a:t> </a:t>
            </a:r>
            <a:r>
              <a:rPr lang="en-US" altLang="en-US" dirty="0">
                <a:cs typeface="Times New Roman" pitchFamily="18" charset="0"/>
              </a:rPr>
              <a:t>sample</a:t>
            </a:r>
          </a:p>
          <a:p>
            <a:endParaRPr lang="en-US" altLang="en-US" dirty="0"/>
          </a:p>
        </p:txBody>
      </p:sp>
    </p:spTree>
    <p:extLst>
      <p:ext uri="{BB962C8B-B14F-4D97-AF65-F5344CB8AC3E}">
        <p14:creationId xmlns:p14="http://schemas.microsoft.com/office/powerpoint/2010/main" val="2087205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55700"/>
            <a:ext cx="6629400" cy="570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8483" name="Rectangle 2"/>
          <p:cNvSpPr>
            <a:spLocks noChangeArrowheads="1"/>
          </p:cNvSpPr>
          <p:nvPr/>
        </p:nvSpPr>
        <p:spPr bwMode="auto">
          <a:xfrm>
            <a:off x="228600" y="334963"/>
            <a:ext cx="89154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eaLnBrk="1" hangingPunct="1">
              <a:spcBef>
                <a:spcPct val="0"/>
              </a:spcBef>
              <a:buFontTx/>
              <a:buNone/>
            </a:pPr>
            <a:r>
              <a:rPr lang="en-US" altLang="en-US">
                <a:cs typeface="Tahoma" pitchFamily="34" charset="0"/>
              </a:rPr>
              <a:t>How it should look:</a:t>
            </a:r>
          </a:p>
          <a:p>
            <a:pPr eaLnBrk="1" hangingPunct="1">
              <a:spcBef>
                <a:spcPct val="0"/>
              </a:spcBef>
              <a:buFontTx/>
              <a:buNone/>
            </a:pPr>
            <a:endParaRPr lang="en-US" altLang="en-US" sz="2800" b="0">
              <a:solidFill>
                <a:schemeClr val="tx1"/>
              </a:solidFill>
              <a:latin typeface="Arial" charset="0"/>
              <a:cs typeface="Tahoma" pitchFamily="34" charset="0"/>
            </a:endParaRPr>
          </a:p>
          <a:p>
            <a:pPr eaLnBrk="1" hangingPunct="1">
              <a:spcBef>
                <a:spcPct val="0"/>
              </a:spcBef>
              <a:buFontTx/>
              <a:buNone/>
            </a:pPr>
            <a:endParaRPr lang="en-US" altLang="en-US" sz="2800" b="0">
              <a:solidFill>
                <a:schemeClr val="tx1"/>
              </a:solidFill>
              <a:latin typeface="Arial" charset="0"/>
              <a:cs typeface="Tahoma" pitchFamily="34" charset="0"/>
            </a:endParaRPr>
          </a:p>
        </p:txBody>
      </p:sp>
      <p:sp>
        <p:nvSpPr>
          <p:cNvPr id="4" name="Rectangle 3"/>
          <p:cNvSpPr/>
          <p:nvPr/>
        </p:nvSpPr>
        <p:spPr>
          <a:xfrm>
            <a:off x="0" y="65348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2016</a:t>
            </a:r>
          </a:p>
        </p:txBody>
      </p:sp>
    </p:spTree>
    <p:extLst>
      <p:ext uri="{BB962C8B-B14F-4D97-AF65-F5344CB8AC3E}">
        <p14:creationId xmlns:p14="http://schemas.microsoft.com/office/powerpoint/2010/main" val="19177511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What is the problem with using 2D or 3D pictographs? </a:t>
            </a:r>
          </a:p>
        </p:txBody>
      </p:sp>
      <p:sp>
        <p:nvSpPr>
          <p:cNvPr id="4"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HOW TO LIE WITH GRAPHS</a:t>
            </a:r>
          </a:p>
          <a:p>
            <a:pPr algn="ctr" eaLnBrk="1" hangingPunct="1">
              <a:spcBef>
                <a:spcPct val="0"/>
              </a:spcBef>
              <a:buFontTx/>
              <a:buNone/>
            </a:pPr>
            <a:r>
              <a:rPr lang="en-US" altLang="en-US" sz="2400" dirty="0">
                <a:solidFill>
                  <a:schemeClr val="bg1"/>
                </a:solidFill>
              </a:rPr>
              <a:t>IN-CLASS PROBLEM 3f</a:t>
            </a:r>
          </a:p>
        </p:txBody>
      </p:sp>
    </p:spTree>
    <p:extLst>
      <p:ext uri="{BB962C8B-B14F-4D97-AF65-F5344CB8AC3E}">
        <p14:creationId xmlns:p14="http://schemas.microsoft.com/office/powerpoint/2010/main" val="26942051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500" dirty="0"/>
              <a:t>Self-Fulfilling Prophecies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66792"/>
            <a:ext cx="8534400" cy="5702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24829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lstStyle/>
          <a:p>
            <a:r>
              <a:rPr lang="en-US" sz="5500" dirty="0"/>
              <a:t>Self-Fulfilling Prophecies</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425"/>
            <a:ext cx="9144000"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1"/>
          <p:cNvSpPr>
            <a:spLocks noChangeArrowheads="1"/>
          </p:cNvSpPr>
          <p:nvPr/>
        </p:nvSpPr>
        <p:spPr bwMode="auto">
          <a:xfrm>
            <a:off x="0" y="6611035"/>
            <a:ext cx="9144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spcBef>
                <a:spcPct val="0"/>
              </a:spcBef>
              <a:buFontTx/>
              <a:buNone/>
            </a:pPr>
            <a:r>
              <a:rPr lang="en-US" altLang="en-US" sz="1500" b="0" dirty="0">
                <a:solidFill>
                  <a:srgbClr val="00B0F0"/>
                </a:solidFill>
              </a:rPr>
              <a:t>http://globalchangewatch.weebly.com/uploads/5/7/2/1/5721491/304554760.jpg?729</a:t>
            </a:r>
          </a:p>
        </p:txBody>
      </p:sp>
    </p:spTree>
    <p:extLst>
      <p:ext uri="{BB962C8B-B14F-4D97-AF65-F5344CB8AC3E}">
        <p14:creationId xmlns:p14="http://schemas.microsoft.com/office/powerpoint/2010/main" val="3943708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Lie with Videos</a:t>
            </a:r>
          </a:p>
        </p:txBody>
      </p:sp>
      <p:sp>
        <p:nvSpPr>
          <p:cNvPr id="3" name="Content Placeholder 2"/>
          <p:cNvSpPr>
            <a:spLocks noGrp="1"/>
          </p:cNvSpPr>
          <p:nvPr>
            <p:ph idx="1"/>
          </p:nvPr>
        </p:nvSpPr>
        <p:spPr/>
        <p:txBody>
          <a:bodyPr/>
          <a:lstStyle/>
          <a:p>
            <a:r>
              <a:rPr lang="en-US" dirty="0"/>
              <a:t>Video</a:t>
            </a:r>
          </a:p>
          <a:p>
            <a:endParaRPr lang="en-US" dirty="0"/>
          </a:p>
        </p:txBody>
      </p:sp>
    </p:spTree>
    <p:extLst>
      <p:ext uri="{BB962C8B-B14F-4D97-AF65-F5344CB8AC3E}">
        <p14:creationId xmlns:p14="http://schemas.microsoft.com/office/powerpoint/2010/main" val="36522741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a:solidFill>
                  <a:srgbClr val="FFFF00"/>
                </a:solidFill>
              </a:rPr>
              <a:t>Questions?</a:t>
            </a:r>
          </a:p>
        </p:txBody>
      </p:sp>
      <p:pic>
        <p:nvPicPr>
          <p:cNvPr id="593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38579274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a:t>History of Graphs</a:t>
            </a:r>
          </a:p>
        </p:txBody>
      </p:sp>
      <p:sp>
        <p:nvSpPr>
          <p:cNvPr id="19459" name="Content Placeholder 2"/>
          <p:cNvSpPr>
            <a:spLocks noGrp="1"/>
          </p:cNvSpPr>
          <p:nvPr>
            <p:ph idx="1"/>
          </p:nvPr>
        </p:nvSpPr>
        <p:spPr>
          <a:xfrm>
            <a:off x="457200" y="990600"/>
            <a:ext cx="8229600" cy="5638800"/>
          </a:xfrm>
        </p:spPr>
        <p:txBody>
          <a:bodyPr/>
          <a:lstStyle/>
          <a:p>
            <a:r>
              <a:rPr lang="en-US" altLang="en-US"/>
              <a:t>In the 14th century </a:t>
            </a:r>
          </a:p>
          <a:p>
            <a:pPr>
              <a:spcBef>
                <a:spcPct val="0"/>
              </a:spcBef>
            </a:pPr>
            <a:r>
              <a:rPr lang="en-US" altLang="en-US"/>
              <a:t>Nicole Oresme used a </a:t>
            </a:r>
          </a:p>
          <a:p>
            <a:pPr>
              <a:spcBef>
                <a:spcPct val="0"/>
              </a:spcBef>
            </a:pPr>
            <a:r>
              <a:rPr lang="en-US" altLang="en-US"/>
              <a:t>bar chart to plot the</a:t>
            </a:r>
          </a:p>
          <a:p>
            <a:pPr>
              <a:spcBef>
                <a:spcPct val="0"/>
              </a:spcBef>
            </a:pPr>
            <a:r>
              <a:rPr lang="en-US" altLang="en-US"/>
              <a:t>velocity of a constantly accelerating object </a:t>
            </a:r>
          </a:p>
          <a:p>
            <a:pPr>
              <a:spcBef>
                <a:spcPct val="0"/>
              </a:spcBef>
            </a:pPr>
            <a:r>
              <a:rPr lang="en-US" altLang="en-US"/>
              <a:t>vs time</a:t>
            </a:r>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143000"/>
            <a:ext cx="2152650" cy="521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6611035"/>
            <a:ext cx="9144000" cy="323165"/>
          </a:xfrm>
          <a:prstGeom prst="rect">
            <a:avLst/>
          </a:prstGeom>
        </p:spPr>
        <p:txBody>
          <a:bodyPr wrap="square">
            <a:spAutoFit/>
          </a:bodyPr>
          <a:lstStyle/>
          <a:p>
            <a:r>
              <a:rPr lang="en-US" sz="1500" dirty="0">
                <a:solidFill>
                  <a:srgbClr val="00B0F0"/>
                </a:solidFill>
              </a:rPr>
              <a:t>https://infogram.com/blog/the-infallible-bar-chart-types-and-their-purpose/</a:t>
            </a:r>
          </a:p>
        </p:txBody>
      </p:sp>
    </p:spTree>
    <p:extLst>
      <p:ext uri="{BB962C8B-B14F-4D97-AF65-F5344CB8AC3E}">
        <p14:creationId xmlns:p14="http://schemas.microsoft.com/office/powerpoint/2010/main" val="19463284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a:t>History of Graphs</a:t>
            </a:r>
          </a:p>
        </p:txBody>
      </p:sp>
      <p:sp>
        <p:nvSpPr>
          <p:cNvPr id="20483" name="Content Placeholder 2"/>
          <p:cNvSpPr>
            <a:spLocks noGrp="1"/>
          </p:cNvSpPr>
          <p:nvPr>
            <p:ph idx="1"/>
          </p:nvPr>
        </p:nvSpPr>
        <p:spPr>
          <a:xfrm>
            <a:off x="457200" y="990600"/>
            <a:ext cx="8229600" cy="5638800"/>
          </a:xfrm>
        </p:spPr>
        <p:txBody>
          <a:bodyPr/>
          <a:lstStyle/>
          <a:p>
            <a:r>
              <a:rPr lang="en-US" altLang="en-US"/>
              <a:t>Each bar is of equal width, and this is one of the fundamental rules of bar graphs to this very day</a:t>
            </a:r>
          </a:p>
          <a:p>
            <a:endParaRPr lang="en-US" altLang="en-US"/>
          </a:p>
        </p:txBody>
      </p:sp>
    </p:spTree>
    <p:extLst>
      <p:ext uri="{BB962C8B-B14F-4D97-AF65-F5344CB8AC3E}">
        <p14:creationId xmlns:p14="http://schemas.microsoft.com/office/powerpoint/2010/main" val="40648272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a:t>History of Graphs</a:t>
            </a:r>
          </a:p>
        </p:txBody>
      </p:sp>
      <p:sp>
        <p:nvSpPr>
          <p:cNvPr id="21507" name="Content Placeholder 2"/>
          <p:cNvSpPr>
            <a:spLocks noGrp="1"/>
          </p:cNvSpPr>
          <p:nvPr>
            <p:ph idx="1"/>
          </p:nvPr>
        </p:nvSpPr>
        <p:spPr>
          <a:xfrm>
            <a:off x="457200" y="1066800"/>
            <a:ext cx="8229600" cy="5638800"/>
          </a:xfrm>
        </p:spPr>
        <p:txBody>
          <a:bodyPr/>
          <a:lstStyle/>
          <a:p>
            <a:r>
              <a:rPr lang="en-US" altLang="en-US"/>
              <a:t>In the early 1600s René Descartes invented the x-y “scatter” plot</a:t>
            </a:r>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0400"/>
            <a:ext cx="29718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6608802"/>
            <a:ext cx="9144000" cy="276999"/>
          </a:xfrm>
          <a:prstGeom prst="rect">
            <a:avLst/>
          </a:prstGeom>
        </p:spPr>
        <p:txBody>
          <a:bodyPr wrap="square">
            <a:spAutoFit/>
          </a:bodyPr>
          <a:lstStyle/>
          <a:p>
            <a:r>
              <a:rPr lang="en-US" sz="1200" dirty="0">
                <a:solidFill>
                  <a:srgbClr val="00B0F0"/>
                </a:solidFill>
              </a:rPr>
              <a:t>https://en.wikipedia.org/wiki/Ren%C3%A9_Descartes#/media/File:Frans_Hals_-_Portret_van_Ren%C3%A9_Descartes.jpg</a:t>
            </a:r>
          </a:p>
        </p:txBody>
      </p:sp>
    </p:spTree>
    <p:extLst>
      <p:ext uri="{BB962C8B-B14F-4D97-AF65-F5344CB8AC3E}">
        <p14:creationId xmlns:p14="http://schemas.microsoft.com/office/powerpoint/2010/main" val="40509028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a:t>History of Graphs</a:t>
            </a:r>
          </a:p>
        </p:txBody>
      </p:sp>
      <p:sp>
        <p:nvSpPr>
          <p:cNvPr id="22531" name="Content Placeholder 2"/>
          <p:cNvSpPr>
            <a:spLocks noGrp="1"/>
          </p:cNvSpPr>
          <p:nvPr>
            <p:ph idx="1"/>
          </p:nvPr>
        </p:nvSpPr>
        <p:spPr>
          <a:xfrm>
            <a:off x="457200" y="990600"/>
            <a:ext cx="8229600" cy="5638800"/>
          </a:xfrm>
        </p:spPr>
        <p:txBody>
          <a:bodyPr/>
          <a:lstStyle/>
          <a:p>
            <a:r>
              <a:rPr lang="en-US" altLang="en-US"/>
              <a:t>In 1765 Joseph Priestley created a timeline which was a horizontal bar graph</a:t>
            </a:r>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688" y="2971800"/>
            <a:ext cx="7656512" cy="372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6611035"/>
            <a:ext cx="9144000" cy="323165"/>
          </a:xfrm>
          <a:prstGeom prst="rect">
            <a:avLst/>
          </a:prstGeom>
        </p:spPr>
        <p:txBody>
          <a:bodyPr wrap="square">
            <a:spAutoFit/>
          </a:bodyPr>
          <a:lstStyle/>
          <a:p>
            <a:r>
              <a:rPr lang="en-US" sz="1500" dirty="0">
                <a:solidFill>
                  <a:srgbClr val="00B0F0"/>
                </a:solidFill>
              </a:rPr>
              <a:t>http://conversableeconomist.blogspot.com/2017/08/william-playfair-inventor-of-bar-graph.html</a:t>
            </a:r>
          </a:p>
        </p:txBody>
      </p:sp>
    </p:spTree>
    <p:extLst>
      <p:ext uri="{BB962C8B-B14F-4D97-AF65-F5344CB8AC3E}">
        <p14:creationId xmlns:p14="http://schemas.microsoft.com/office/powerpoint/2010/main" val="3272580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a:t>Sampling</a:t>
            </a:r>
          </a:p>
        </p:txBody>
      </p:sp>
      <p:sp>
        <p:nvSpPr>
          <p:cNvPr id="35843" name="Content Placeholder 2"/>
          <p:cNvSpPr>
            <a:spLocks noGrp="1"/>
          </p:cNvSpPr>
          <p:nvPr>
            <p:ph idx="1"/>
          </p:nvPr>
        </p:nvSpPr>
        <p:spPr/>
        <p:txBody>
          <a:bodyPr/>
          <a:lstStyle/>
          <a:p>
            <a:pPr eaLnBrk="1" hangingPunct="1"/>
            <a:r>
              <a:rPr lang="en-US" altLang="en-US" dirty="0">
                <a:cs typeface="Times New Roman" pitchFamily="18" charset="0"/>
              </a:rPr>
              <a:t>How do you make sure your sample statistic is close to your population parameter? </a:t>
            </a:r>
          </a:p>
          <a:p>
            <a:pPr eaLnBrk="1" hangingPunct="1"/>
            <a:r>
              <a:rPr lang="en-US" altLang="en-US" dirty="0">
                <a:cs typeface="Times New Roman" pitchFamily="18" charset="0"/>
              </a:rPr>
              <a:t>Make sure that every element/subject in the population has an equal chance of being in the sample</a:t>
            </a:r>
          </a:p>
          <a:p>
            <a:pPr eaLnBrk="1" hangingPunct="1"/>
            <a:endParaRPr lang="en-US" altLang="en-US" sz="1400" dirty="0">
              <a:cs typeface="Times New Roman" pitchFamily="18" charset="0"/>
            </a:endParaRPr>
          </a:p>
          <a:p>
            <a:pPr algn="ctr" eaLnBrk="1" hangingPunct="1"/>
            <a:r>
              <a:rPr lang="en-US" altLang="en-US" dirty="0">
                <a:cs typeface="Times New Roman" pitchFamily="18" charset="0"/>
              </a:rPr>
              <a:t>a </a:t>
            </a:r>
            <a:r>
              <a:rPr lang="en-US" altLang="en-US" dirty="0">
                <a:solidFill>
                  <a:srgbClr val="FFC000"/>
                </a:solidFill>
                <a:cs typeface="Times New Roman" pitchFamily="18" charset="0"/>
              </a:rPr>
              <a:t>RANDOM</a:t>
            </a:r>
            <a:r>
              <a:rPr lang="en-US" altLang="en-US" dirty="0">
                <a:cs typeface="Times New Roman" pitchFamily="18" charset="0"/>
              </a:rPr>
              <a:t> sample</a:t>
            </a:r>
          </a:p>
          <a:p>
            <a:endParaRPr lang="en-US" altLang="en-US" dirty="0"/>
          </a:p>
        </p:txBody>
      </p:sp>
    </p:spTree>
    <p:extLst>
      <p:ext uri="{BB962C8B-B14F-4D97-AF65-F5344CB8AC3E}">
        <p14:creationId xmlns:p14="http://schemas.microsoft.com/office/powerpoint/2010/main" val="28843736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a:t>History of Graphs</a:t>
            </a:r>
          </a:p>
        </p:txBody>
      </p:sp>
      <p:sp>
        <p:nvSpPr>
          <p:cNvPr id="23555" name="Content Placeholder 2"/>
          <p:cNvSpPr>
            <a:spLocks noGrp="1"/>
          </p:cNvSpPr>
          <p:nvPr>
            <p:ph idx="1"/>
          </p:nvPr>
        </p:nvSpPr>
        <p:spPr>
          <a:xfrm>
            <a:off x="457200" y="990600"/>
            <a:ext cx="8229600" cy="5638800"/>
          </a:xfrm>
        </p:spPr>
        <p:txBody>
          <a:bodyPr/>
          <a:lstStyle/>
          <a:p>
            <a:r>
              <a:rPr lang="en-US" altLang="en-US"/>
              <a:t>In 1780, William Playfair used bar charts to show Scottish imports/exports </a:t>
            </a:r>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971800"/>
            <a:ext cx="53975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6611035"/>
            <a:ext cx="9144000" cy="323165"/>
          </a:xfrm>
          <a:prstGeom prst="rect">
            <a:avLst/>
          </a:prstGeom>
        </p:spPr>
        <p:txBody>
          <a:bodyPr wrap="square">
            <a:spAutoFit/>
          </a:bodyPr>
          <a:lstStyle/>
          <a:p>
            <a:r>
              <a:rPr lang="en-US" sz="1500" dirty="0">
                <a:solidFill>
                  <a:srgbClr val="00B0F0"/>
                </a:solidFill>
              </a:rPr>
              <a:t>http://conversableeconomist.blogspot.com/2017/08/william-playfair-inventor-of-bar-graph.html</a:t>
            </a:r>
          </a:p>
        </p:txBody>
      </p:sp>
    </p:spTree>
    <p:extLst>
      <p:ext uri="{BB962C8B-B14F-4D97-AF65-F5344CB8AC3E}">
        <p14:creationId xmlns:p14="http://schemas.microsoft.com/office/powerpoint/2010/main" val="37437715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a:t>History of Graphs</a:t>
            </a:r>
          </a:p>
        </p:txBody>
      </p:sp>
      <p:sp>
        <p:nvSpPr>
          <p:cNvPr id="24579" name="Content Placeholder 2"/>
          <p:cNvSpPr>
            <a:spLocks noGrp="1"/>
          </p:cNvSpPr>
          <p:nvPr>
            <p:ph idx="1"/>
          </p:nvPr>
        </p:nvSpPr>
        <p:spPr/>
        <p:txBody>
          <a:bodyPr/>
          <a:lstStyle/>
          <a:p>
            <a:r>
              <a:rPr lang="en-US" altLang="en-US"/>
              <a:t>This is the first example of numerical data being split into categories and plotted as bars </a:t>
            </a:r>
          </a:p>
          <a:p>
            <a:endParaRPr lang="en-US" altLang="en-US" sz="2000"/>
          </a:p>
          <a:p>
            <a:r>
              <a:rPr lang="en-US" altLang="en-US"/>
              <a:t>This is the reason Playfair is credited with the invention of the bar chart</a:t>
            </a:r>
          </a:p>
          <a:p>
            <a:endParaRPr lang="en-US" altLang="en-US"/>
          </a:p>
        </p:txBody>
      </p:sp>
    </p:spTree>
    <p:extLst>
      <p:ext uri="{BB962C8B-B14F-4D97-AF65-F5344CB8AC3E}">
        <p14:creationId xmlns:p14="http://schemas.microsoft.com/office/powerpoint/2010/main" val="30122113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a:t>History of Graphs</a:t>
            </a:r>
          </a:p>
        </p:txBody>
      </p:sp>
      <p:sp>
        <p:nvSpPr>
          <p:cNvPr id="25603" name="Content Placeholder 2"/>
          <p:cNvSpPr>
            <a:spLocks noGrp="1"/>
          </p:cNvSpPr>
          <p:nvPr>
            <p:ph idx="1"/>
          </p:nvPr>
        </p:nvSpPr>
        <p:spPr>
          <a:xfrm>
            <a:off x="457200" y="914400"/>
            <a:ext cx="8229600" cy="5638800"/>
          </a:xfrm>
        </p:spPr>
        <p:txBody>
          <a:bodyPr/>
          <a:lstStyle/>
          <a:p>
            <a:r>
              <a:rPr lang="en-US" altLang="en-US"/>
              <a:t>A fancy pie chart by William Playfair 1801</a:t>
            </a:r>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2286000"/>
            <a:ext cx="7834312"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6611035"/>
            <a:ext cx="9144000" cy="323165"/>
          </a:xfrm>
          <a:prstGeom prst="rect">
            <a:avLst/>
          </a:prstGeom>
        </p:spPr>
        <p:txBody>
          <a:bodyPr wrap="square">
            <a:spAutoFit/>
          </a:bodyPr>
          <a:lstStyle/>
          <a:p>
            <a:r>
              <a:rPr lang="en-US" sz="1500" dirty="0">
                <a:solidFill>
                  <a:srgbClr val="00B0F0"/>
                </a:solidFill>
              </a:rPr>
              <a:t>http://conversableeconomist.blogspot.com/2017/08/william-playfair-inventor-of-bar-graph.html</a:t>
            </a:r>
          </a:p>
        </p:txBody>
      </p:sp>
    </p:spTree>
    <p:extLst>
      <p:ext uri="{BB962C8B-B14F-4D97-AF65-F5344CB8AC3E}">
        <p14:creationId xmlns:p14="http://schemas.microsoft.com/office/powerpoint/2010/main" val="3516305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a:t>History of Graphs</a:t>
            </a:r>
          </a:p>
        </p:txBody>
      </p:sp>
      <p:sp>
        <p:nvSpPr>
          <p:cNvPr id="26627" name="Content Placeholder 2"/>
          <p:cNvSpPr>
            <a:spLocks noGrp="1"/>
          </p:cNvSpPr>
          <p:nvPr>
            <p:ph idx="1"/>
          </p:nvPr>
        </p:nvSpPr>
        <p:spPr>
          <a:xfrm>
            <a:off x="457200" y="914400"/>
            <a:ext cx="8229600" cy="5638800"/>
          </a:xfrm>
        </p:spPr>
        <p:txBody>
          <a:bodyPr/>
          <a:lstStyle/>
          <a:p>
            <a:r>
              <a:rPr lang="en-US" altLang="en-US"/>
              <a:t>A close-up of one of the pies:</a:t>
            </a:r>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1651000"/>
            <a:ext cx="5105400" cy="513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6611035"/>
            <a:ext cx="9144000" cy="323165"/>
          </a:xfrm>
          <a:prstGeom prst="rect">
            <a:avLst/>
          </a:prstGeom>
        </p:spPr>
        <p:txBody>
          <a:bodyPr wrap="square">
            <a:spAutoFit/>
          </a:bodyPr>
          <a:lstStyle/>
          <a:p>
            <a:r>
              <a:rPr lang="en-US" sz="1500" dirty="0">
                <a:solidFill>
                  <a:srgbClr val="00B0F0"/>
                </a:solidFill>
              </a:rPr>
              <a:t>http://conversableeconomist.blogspot.com/2017/08/william-playfair-inventor-of-bar-graph.html</a:t>
            </a:r>
          </a:p>
        </p:txBody>
      </p:sp>
    </p:spTree>
    <p:extLst>
      <p:ext uri="{BB962C8B-B14F-4D97-AF65-F5344CB8AC3E}">
        <p14:creationId xmlns:p14="http://schemas.microsoft.com/office/powerpoint/2010/main" val="35043169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a:t>History of Graphs</a:t>
            </a:r>
          </a:p>
        </p:txBody>
      </p:sp>
      <p:sp>
        <p:nvSpPr>
          <p:cNvPr id="27651" name="Content Placeholder 2"/>
          <p:cNvSpPr>
            <a:spLocks noGrp="1"/>
          </p:cNvSpPr>
          <p:nvPr>
            <p:ph idx="1"/>
          </p:nvPr>
        </p:nvSpPr>
        <p:spPr>
          <a:xfrm>
            <a:off x="457200" y="914400"/>
            <a:ext cx="8229600" cy="5638800"/>
          </a:xfrm>
        </p:spPr>
        <p:txBody>
          <a:bodyPr/>
          <a:lstStyle/>
          <a:p>
            <a:r>
              <a:rPr lang="en-US" altLang="en-US"/>
              <a:t>In the early 1800s, Adolphe Quetelet pioneered graphing things over time – the “time series graph”</a:t>
            </a:r>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971800"/>
            <a:ext cx="5257800" cy="350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67200"/>
            <a:ext cx="154940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6599872"/>
            <a:ext cx="2514600" cy="1246495"/>
          </a:xfrm>
          <a:prstGeom prst="rect">
            <a:avLst/>
          </a:prstGeom>
        </p:spPr>
        <p:txBody>
          <a:bodyPr wrap="square">
            <a:spAutoFit/>
          </a:bodyPr>
          <a:lstStyle/>
          <a:p>
            <a:r>
              <a:rPr lang="en-US" sz="1500" dirty="0">
                <a:solidFill>
                  <a:srgbClr val="00B0F0"/>
                </a:solidFill>
              </a:rPr>
              <a:t>https://en.wikipedia.org/wiki/Adolphe_Quetelet#/media/File:Adolphe_Qu%C3%A9telet_by_Joseph-Arnold_Demannez.jpg</a:t>
            </a:r>
          </a:p>
        </p:txBody>
      </p:sp>
      <p:sp>
        <p:nvSpPr>
          <p:cNvPr id="3" name="Rectangle 2"/>
          <p:cNvSpPr/>
          <p:nvPr/>
        </p:nvSpPr>
        <p:spPr>
          <a:xfrm>
            <a:off x="3733800" y="6611736"/>
            <a:ext cx="5486400" cy="553998"/>
          </a:xfrm>
          <a:prstGeom prst="rect">
            <a:avLst/>
          </a:prstGeom>
        </p:spPr>
        <p:txBody>
          <a:bodyPr wrap="square">
            <a:spAutoFit/>
          </a:bodyPr>
          <a:lstStyle/>
          <a:p>
            <a:r>
              <a:rPr lang="en-US" sz="1500" dirty="0">
                <a:solidFill>
                  <a:srgbClr val="00B0F0"/>
                </a:solidFill>
              </a:rPr>
              <a:t>https://ia802606.us.archive.org/12/items/adolphequeteleta00hankuoft/adolphequeteleta00hankuoft.pdf</a:t>
            </a:r>
          </a:p>
        </p:txBody>
      </p:sp>
    </p:spTree>
    <p:extLst>
      <p:ext uri="{BB962C8B-B14F-4D97-AF65-F5344CB8AC3E}">
        <p14:creationId xmlns:p14="http://schemas.microsoft.com/office/powerpoint/2010/main" val="25376664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a:t>Influential Graphs</a:t>
            </a:r>
          </a:p>
        </p:txBody>
      </p:sp>
      <p:sp>
        <p:nvSpPr>
          <p:cNvPr id="28675" name="Content Placeholder 2"/>
          <p:cNvSpPr>
            <a:spLocks noGrp="1"/>
          </p:cNvSpPr>
          <p:nvPr>
            <p:ph idx="1"/>
          </p:nvPr>
        </p:nvSpPr>
        <p:spPr>
          <a:xfrm>
            <a:off x="152400" y="1219200"/>
            <a:ext cx="8229600" cy="5638800"/>
          </a:xfrm>
        </p:spPr>
        <p:txBody>
          <a:bodyPr/>
          <a:lstStyle/>
          <a:p>
            <a:endParaRPr lang="en-US" altLang="en-US" dirty="0"/>
          </a:p>
          <a:p>
            <a:endParaRPr lang="en-US" altLang="en-US" sz="2000" dirty="0"/>
          </a:p>
          <a:p>
            <a:r>
              <a:rPr lang="en-US" altLang="en-US" dirty="0"/>
              <a:t>John Snow’s </a:t>
            </a:r>
          </a:p>
          <a:p>
            <a:pPr>
              <a:spcBef>
                <a:spcPct val="0"/>
              </a:spcBef>
            </a:pPr>
            <a:r>
              <a:rPr lang="en-US" altLang="en-US" dirty="0"/>
              <a:t>dot plot </a:t>
            </a:r>
          </a:p>
          <a:p>
            <a:pPr>
              <a:spcBef>
                <a:spcPct val="0"/>
              </a:spcBef>
            </a:pPr>
            <a:r>
              <a:rPr lang="en-US" altLang="en-US" dirty="0"/>
              <a:t>map of the </a:t>
            </a:r>
          </a:p>
          <a:p>
            <a:pPr>
              <a:spcBef>
                <a:spcPct val="0"/>
              </a:spcBef>
            </a:pPr>
            <a:r>
              <a:rPr lang="en-US" altLang="en-US" dirty="0"/>
              <a:t>London </a:t>
            </a:r>
          </a:p>
          <a:p>
            <a:pPr>
              <a:spcBef>
                <a:spcPct val="0"/>
              </a:spcBef>
            </a:pPr>
            <a:r>
              <a:rPr lang="en-US" altLang="en-US" dirty="0"/>
              <a:t>cholera </a:t>
            </a:r>
          </a:p>
          <a:p>
            <a:pPr>
              <a:spcBef>
                <a:spcPct val="0"/>
              </a:spcBef>
            </a:pPr>
            <a:r>
              <a:rPr lang="en-US" altLang="en-US" dirty="0"/>
              <a:t>epidemic -</a:t>
            </a:r>
          </a:p>
          <a:p>
            <a:pPr>
              <a:spcBef>
                <a:spcPct val="0"/>
              </a:spcBef>
            </a:pPr>
            <a:r>
              <a:rPr lang="en-US" altLang="en-US" dirty="0"/>
              <a:t>1854</a:t>
            </a:r>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066800"/>
            <a:ext cx="5618162"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300" y="1066800"/>
            <a:ext cx="1065383"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6608802"/>
            <a:ext cx="3962400" cy="553998"/>
          </a:xfrm>
          <a:prstGeom prst="rect">
            <a:avLst/>
          </a:prstGeom>
        </p:spPr>
        <p:txBody>
          <a:bodyPr wrap="square">
            <a:spAutoFit/>
          </a:bodyPr>
          <a:lstStyle/>
          <a:p>
            <a:r>
              <a:rPr lang="en-US" sz="1500" dirty="0">
                <a:solidFill>
                  <a:srgbClr val="00B0F0"/>
                </a:solidFill>
              </a:rPr>
              <a:t>https://en.wikipedia.org/wiki/John_Snow#/media/File:John_Snow.jpg</a:t>
            </a:r>
          </a:p>
        </p:txBody>
      </p:sp>
      <p:sp>
        <p:nvSpPr>
          <p:cNvPr id="3" name="Rectangle 2"/>
          <p:cNvSpPr/>
          <p:nvPr/>
        </p:nvSpPr>
        <p:spPr>
          <a:xfrm>
            <a:off x="5084762" y="6608802"/>
            <a:ext cx="3906838" cy="553998"/>
          </a:xfrm>
          <a:prstGeom prst="rect">
            <a:avLst/>
          </a:prstGeom>
        </p:spPr>
        <p:txBody>
          <a:bodyPr wrap="square">
            <a:spAutoFit/>
          </a:bodyPr>
          <a:lstStyle/>
          <a:p>
            <a:r>
              <a:rPr lang="en-US" sz="1500" dirty="0">
                <a:solidFill>
                  <a:srgbClr val="00B0F0"/>
                </a:solidFill>
              </a:rPr>
              <a:t>https://en.wikipedia.org/wiki/John_Snow#/media/File:Snow-cholera-map-1.jpg</a:t>
            </a:r>
          </a:p>
        </p:txBody>
      </p:sp>
    </p:spTree>
    <p:extLst>
      <p:ext uri="{BB962C8B-B14F-4D97-AF65-F5344CB8AC3E}">
        <p14:creationId xmlns:p14="http://schemas.microsoft.com/office/powerpoint/2010/main" val="108242849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a:t>Influential Graphs</a:t>
            </a:r>
          </a:p>
        </p:txBody>
      </p:sp>
      <p:sp>
        <p:nvSpPr>
          <p:cNvPr id="29699" name="Content Placeholder 2"/>
          <p:cNvSpPr>
            <a:spLocks noGrp="1"/>
          </p:cNvSpPr>
          <p:nvPr>
            <p:ph idx="1"/>
          </p:nvPr>
        </p:nvSpPr>
        <p:spPr/>
        <p:txBody>
          <a:bodyPr/>
          <a:lstStyle/>
          <a:p>
            <a:r>
              <a:rPr lang="en-US" altLang="en-US"/>
              <a:t>Florence Nightingale’s “rose” - 1855</a:t>
            </a:r>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600" y="2971800"/>
            <a:ext cx="2692400" cy="360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4663"/>
            <a:ext cx="5715000" cy="3586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6611035"/>
            <a:ext cx="9144000" cy="323165"/>
          </a:xfrm>
          <a:prstGeom prst="rect">
            <a:avLst/>
          </a:prstGeom>
        </p:spPr>
        <p:txBody>
          <a:bodyPr wrap="square">
            <a:spAutoFit/>
          </a:bodyPr>
          <a:lstStyle/>
          <a:p>
            <a:r>
              <a:rPr lang="en-US" sz="1500" dirty="0">
                <a:solidFill>
                  <a:srgbClr val="00B0F0"/>
                </a:solidFill>
              </a:rPr>
              <a:t>http://www.florence-nightingale-avenging-angel.co.uk/blog/wp-content/uploads/2012/01/Rose.jpg</a:t>
            </a:r>
          </a:p>
        </p:txBody>
      </p:sp>
    </p:spTree>
    <p:extLst>
      <p:ext uri="{BB962C8B-B14F-4D97-AF65-F5344CB8AC3E}">
        <p14:creationId xmlns:p14="http://schemas.microsoft.com/office/powerpoint/2010/main" val="14951077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p:txBody>
          <a:bodyPr/>
          <a:lstStyle/>
          <a:p>
            <a:pPr algn="ctr"/>
            <a:r>
              <a:rPr lang="en-US" altLang="en-US"/>
              <a:t>Florence Nightingale </a:t>
            </a:r>
          </a:p>
          <a:p>
            <a:pPr algn="ctr"/>
            <a:r>
              <a:rPr lang="en-US" altLang="en-US"/>
              <a:t>and the ASA</a:t>
            </a:r>
          </a:p>
        </p:txBody>
      </p:sp>
      <p:pic>
        <p:nvPicPr>
          <p:cNvPr id="307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600" y="2971800"/>
            <a:ext cx="2692400" cy="360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6629400"/>
            <a:ext cx="9144000" cy="323165"/>
          </a:xfrm>
          <a:prstGeom prst="rect">
            <a:avLst/>
          </a:prstGeom>
        </p:spPr>
        <p:txBody>
          <a:bodyPr wrap="square">
            <a:spAutoFit/>
          </a:bodyPr>
          <a:lstStyle/>
          <a:p>
            <a:r>
              <a:rPr lang="en-US" sz="1500" dirty="0">
                <a:solidFill>
                  <a:srgbClr val="00B0F0"/>
                </a:solidFill>
              </a:rPr>
              <a:t>http://www.natgeokids.com/wp-content/uploads/2017/08/florence-nightingale-facts-3.jpg</a:t>
            </a:r>
          </a:p>
        </p:txBody>
      </p:sp>
    </p:spTree>
    <p:extLst>
      <p:ext uri="{BB962C8B-B14F-4D97-AF65-F5344CB8AC3E}">
        <p14:creationId xmlns:p14="http://schemas.microsoft.com/office/powerpoint/2010/main" val="25547921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a:t>Influential Graphs</a:t>
            </a:r>
          </a:p>
        </p:txBody>
      </p:sp>
      <p:sp>
        <p:nvSpPr>
          <p:cNvPr id="31747" name="Content Placeholder 2"/>
          <p:cNvSpPr>
            <a:spLocks noGrp="1"/>
          </p:cNvSpPr>
          <p:nvPr>
            <p:ph idx="1"/>
          </p:nvPr>
        </p:nvSpPr>
        <p:spPr/>
        <p:txBody>
          <a:bodyPr/>
          <a:lstStyle/>
          <a:p>
            <a:r>
              <a:rPr lang="en-US" altLang="en-US"/>
              <a:t>Minard’s flow map - 1869</a:t>
            </a:r>
          </a:p>
          <a:p>
            <a:endParaRPr lang="en-US" altLang="en-US"/>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9144000" cy="433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0886" y="6611035"/>
            <a:ext cx="6858000" cy="323165"/>
          </a:xfrm>
          <a:prstGeom prst="rect">
            <a:avLst/>
          </a:prstGeom>
        </p:spPr>
        <p:txBody>
          <a:bodyPr wrap="square">
            <a:spAutoFit/>
          </a:bodyPr>
          <a:lstStyle/>
          <a:p>
            <a:r>
              <a:rPr lang="en-US" sz="1500" dirty="0">
                <a:solidFill>
                  <a:srgbClr val="00B0F0"/>
                </a:solidFill>
              </a:rPr>
              <a:t>https://upload.wikimedia.org/wikipedia/commons/2/29/Minard.png</a:t>
            </a:r>
          </a:p>
        </p:txBody>
      </p:sp>
    </p:spTree>
    <p:extLst>
      <p:ext uri="{BB962C8B-B14F-4D97-AF65-F5344CB8AC3E}">
        <p14:creationId xmlns:p14="http://schemas.microsoft.com/office/powerpoint/2010/main" val="25351179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a:t>Influential Graphs</a:t>
            </a:r>
          </a:p>
        </p:txBody>
      </p:sp>
      <p:sp>
        <p:nvSpPr>
          <p:cNvPr id="32771" name="Content Placeholder 2"/>
          <p:cNvSpPr>
            <a:spLocks noGrp="1"/>
          </p:cNvSpPr>
          <p:nvPr>
            <p:ph idx="1"/>
          </p:nvPr>
        </p:nvSpPr>
        <p:spPr/>
        <p:txBody>
          <a:bodyPr/>
          <a:lstStyle/>
          <a:p>
            <a:r>
              <a:rPr lang="en-US" altLang="en-US"/>
              <a:t>Mann, Bradley and Hughes Hockey Stick graph - 1994</a:t>
            </a:r>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616200"/>
            <a:ext cx="6337300" cy="401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6611035"/>
            <a:ext cx="9144000" cy="323165"/>
          </a:xfrm>
          <a:prstGeom prst="rect">
            <a:avLst/>
          </a:prstGeom>
        </p:spPr>
        <p:txBody>
          <a:bodyPr wrap="square">
            <a:spAutoFit/>
          </a:bodyPr>
          <a:lstStyle/>
          <a:p>
            <a:r>
              <a:rPr lang="en-US" sz="1500" dirty="0">
                <a:solidFill>
                  <a:srgbClr val="00B0F0"/>
                </a:solidFill>
              </a:rPr>
              <a:t>https://news.psu.edu/story/344876/2015/02/14/research/iconic-graph-center-climate-debate</a:t>
            </a:r>
          </a:p>
        </p:txBody>
      </p:sp>
    </p:spTree>
    <p:extLst>
      <p:ext uri="{BB962C8B-B14F-4D97-AF65-F5344CB8AC3E}">
        <p14:creationId xmlns:p14="http://schemas.microsoft.com/office/powerpoint/2010/main" val="1579267779"/>
      </p:ext>
    </p:extLst>
  </p:cSld>
  <p:clrMapOvr>
    <a:masterClrMapping/>
  </p:clrMapOvr>
</p:sld>
</file>

<file path=ppt/theme/theme1.xml><?xml version="1.0" encoding="utf-8"?>
<a:theme xmlns:a="http://schemas.openxmlformats.org/drawingml/2006/main" name="Office Theme">
  <a:themeElements>
    <a:clrScheme name="VikkiDk">
      <a:dk1>
        <a:srgbClr val="FFFFFF"/>
      </a:dk1>
      <a:lt1>
        <a:srgbClr val="000000"/>
      </a:lt1>
      <a:dk2>
        <a:srgbClr val="000000"/>
      </a:dk2>
      <a:lt2>
        <a:srgbClr val="000000"/>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Vikki">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5432</TotalTime>
  <Words>3168</Words>
  <Application>Microsoft Office PowerPoint</Application>
  <PresentationFormat>On-screen Show (4:3)</PresentationFormat>
  <Paragraphs>651</Paragraphs>
  <Slides>136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136</vt:i4>
      </vt:variant>
    </vt:vector>
  </HeadingPairs>
  <TitlesOfParts>
    <vt:vector size="143" baseType="lpstr">
      <vt:lpstr>Arial</vt:lpstr>
      <vt:lpstr>Calibri</vt:lpstr>
      <vt:lpstr>Comic Sans MS</vt:lpstr>
      <vt:lpstr>Garamond</vt:lpstr>
      <vt:lpstr>Times New Roman</vt:lpstr>
      <vt:lpstr>Wingdings</vt:lpstr>
      <vt:lpstr>Office Theme</vt:lpstr>
      <vt:lpstr>PowerPoint Presentation</vt:lpstr>
      <vt:lpstr>What’s Up?</vt:lpstr>
      <vt:lpstr>What’s Up?</vt:lpstr>
      <vt:lpstr>Review</vt:lpstr>
      <vt:lpstr>Statistics!!</vt:lpstr>
      <vt:lpstr>How It Works</vt:lpstr>
      <vt:lpstr>How It Works</vt:lpstr>
      <vt:lpstr>Sampling</vt:lpstr>
      <vt:lpstr>Sampling</vt:lpstr>
      <vt:lpstr>Sampling</vt:lpstr>
      <vt:lpstr>Sampling</vt:lpstr>
      <vt:lpstr>Sampling</vt:lpstr>
      <vt:lpstr>Types of Data</vt:lpstr>
      <vt:lpstr>Types of Data</vt:lpstr>
      <vt:lpstr>PowerPoint Presentation</vt:lpstr>
      <vt:lpstr>Organizing Data</vt:lpstr>
      <vt:lpstr>Organizing Data</vt:lpstr>
      <vt:lpstr>Organizing Data</vt:lpstr>
      <vt:lpstr>Organizing Data</vt:lpstr>
      <vt:lpstr>Graphs</vt:lpstr>
      <vt:lpstr>Graphs</vt:lpstr>
      <vt:lpstr>Graphs</vt:lpstr>
      <vt:lpstr>Graphs</vt:lpstr>
      <vt:lpstr>Graphs</vt:lpstr>
      <vt:lpstr>Excel Graphs</vt:lpstr>
      <vt:lpstr>Excel Graphs</vt:lpstr>
      <vt:lpstr>Excel Graphs</vt:lpstr>
      <vt:lpstr>Excel Graphs</vt:lpstr>
      <vt:lpstr>Excel Graphs</vt:lpstr>
      <vt:lpstr>Excel Graphs</vt:lpstr>
      <vt:lpstr>PowerPoint Presentation</vt:lpstr>
      <vt:lpstr>PowerPoint Presentation</vt:lpstr>
      <vt:lpstr>PowerPoint Presentation</vt:lpstr>
      <vt:lpstr>Types of Graphs</vt:lpstr>
      <vt:lpstr>Types of Graphs</vt:lpstr>
      <vt:lpstr>Types of Graphs</vt:lpstr>
      <vt:lpstr>Types of Graphs</vt:lpstr>
      <vt:lpstr>PowerPoint Presentation</vt:lpstr>
      <vt:lpstr>PowerPoint Presentation</vt:lpstr>
      <vt:lpstr>PowerPoint Presentation</vt:lpstr>
      <vt:lpstr>Types of Graphs</vt:lpstr>
      <vt:lpstr>Types of Graphs</vt:lpstr>
      <vt:lpstr>Types of Graphs</vt:lpstr>
      <vt:lpstr>Types of Graphs</vt:lpstr>
      <vt:lpstr>Types of Graphs</vt:lpstr>
      <vt:lpstr>Types of Graphs</vt:lpstr>
      <vt:lpstr>Types of Graphs</vt:lpstr>
      <vt:lpstr>Types of Graphs</vt:lpstr>
      <vt:lpstr>Types of Graphs</vt:lpstr>
      <vt:lpstr>Types of Graphs</vt:lpstr>
      <vt:lpstr>Rule of Thumb:</vt:lpstr>
      <vt:lpstr>WARNING</vt:lpstr>
      <vt:lpstr>WARNING</vt:lpstr>
      <vt:lpstr>PowerPoint Presentation</vt:lpstr>
      <vt:lpstr>Graphs</vt:lpstr>
      <vt:lpstr>How to Lie with Statistics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Lie with Graphs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Self-Fulfilling Prophecies</vt:lpstr>
      <vt:lpstr>Self-Fulfilling Prophecies</vt:lpstr>
      <vt:lpstr>How to Lie with Videos</vt:lpstr>
      <vt:lpstr>PowerPoint Presentation</vt:lpstr>
      <vt:lpstr>History of Graphs</vt:lpstr>
      <vt:lpstr>History of Graphs</vt:lpstr>
      <vt:lpstr>History of Graphs</vt:lpstr>
      <vt:lpstr>History of Graphs</vt:lpstr>
      <vt:lpstr>History of Graphs</vt:lpstr>
      <vt:lpstr>History of Graphs</vt:lpstr>
      <vt:lpstr>History of Graphs</vt:lpstr>
      <vt:lpstr>History of Graphs</vt:lpstr>
      <vt:lpstr>History of Graphs</vt:lpstr>
      <vt:lpstr>Influential Graphs</vt:lpstr>
      <vt:lpstr>Influential Graphs</vt:lpstr>
      <vt:lpstr>PowerPoint Presentation</vt:lpstr>
      <vt:lpstr>Influential Graphs</vt:lpstr>
      <vt:lpstr>Influential Graphs</vt:lpstr>
      <vt:lpstr>PowerPoint Presentation</vt:lpstr>
      <vt:lpstr>Frequencies</vt:lpstr>
      <vt:lpstr>Frequencies</vt:lpstr>
      <vt:lpstr>PowerPoint Presentation</vt:lpstr>
      <vt:lpstr>PowerPoint Presentation</vt:lpstr>
      <vt:lpstr>Measurement Frequencies</vt:lpstr>
      <vt:lpstr>Measurement Frequencies</vt:lpstr>
      <vt:lpstr>Measurement Frequencies</vt:lpstr>
      <vt:lpstr>Measurement Frequencies</vt:lpstr>
      <vt:lpstr>Measurement Frequencies</vt:lpstr>
      <vt:lpstr>Measurement Frequencies</vt:lpstr>
      <vt:lpstr>Measurement Frequencies</vt:lpstr>
      <vt:lpstr>Measurement Frequencies</vt:lpstr>
      <vt:lpstr>Measurement Frequencies</vt:lpstr>
      <vt:lpstr>Measurement Frequencies</vt:lpstr>
      <vt:lpstr>Measurement Frequencies</vt:lpstr>
      <vt:lpstr>PowerPoint Presentation</vt:lpstr>
      <vt:lpstr>Measurement Frequencies</vt:lpstr>
      <vt:lpstr>Measurement Frequencies</vt:lpstr>
      <vt:lpstr>Measurement Frequencies</vt:lpstr>
      <vt:lpstr>Measurement Frequencies</vt:lpstr>
      <vt:lpstr>PowerPoint Presentation</vt:lpstr>
      <vt:lpstr>PowerPoint Presentation</vt:lpstr>
      <vt:lpstr>Histograms</vt:lpstr>
      <vt:lpstr>Histograms</vt:lpstr>
      <vt:lpstr>Histograms</vt:lpstr>
      <vt:lpstr>Histograms</vt:lpstr>
      <vt:lpstr>Histograms</vt:lpstr>
      <vt:lpstr>Histograms</vt:lpstr>
      <vt:lpstr>Histograms</vt:lpstr>
      <vt:lpstr>Histograms</vt:lpstr>
      <vt:lpstr>Histograms</vt:lpstr>
      <vt:lpstr>Histograms</vt:lpstr>
      <vt:lpstr>Histograms</vt:lpstr>
      <vt:lpstr>PowerPoint Presentation</vt:lpstr>
      <vt:lpstr>Summary</vt:lpstr>
      <vt:lpstr>You Survived!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Vikki French at 049</dc:creator>
  <cp:lastModifiedBy>Vikki French</cp:lastModifiedBy>
  <cp:revision>516</cp:revision>
  <dcterms:created xsi:type="dcterms:W3CDTF">2012-09-06T22:30:26Z</dcterms:created>
  <dcterms:modified xsi:type="dcterms:W3CDTF">2023-02-21T09:27:59Z</dcterms:modified>
</cp:coreProperties>
</file>