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7"/>
  </p:notesMasterIdLst>
  <p:handoutMasterIdLst>
    <p:handoutMasterId r:id="rId118"/>
  </p:handoutMasterIdLst>
  <p:sldIdLst>
    <p:sldId id="256" r:id="rId2"/>
    <p:sldId id="2490" r:id="rId3"/>
    <p:sldId id="2491" r:id="rId4"/>
    <p:sldId id="662" r:id="rId5"/>
    <p:sldId id="489" r:id="rId6"/>
    <p:sldId id="438" r:id="rId7"/>
    <p:sldId id="492" r:id="rId8"/>
    <p:sldId id="610" r:id="rId9"/>
    <p:sldId id="613" r:id="rId10"/>
    <p:sldId id="632" r:id="rId11"/>
    <p:sldId id="630" r:id="rId12"/>
    <p:sldId id="493" r:id="rId13"/>
    <p:sldId id="638" r:id="rId14"/>
    <p:sldId id="642" r:id="rId15"/>
    <p:sldId id="762" r:id="rId16"/>
    <p:sldId id="651" r:id="rId17"/>
    <p:sldId id="652" r:id="rId18"/>
    <p:sldId id="484" r:id="rId19"/>
    <p:sldId id="486" r:id="rId20"/>
    <p:sldId id="488" r:id="rId21"/>
    <p:sldId id="442" r:id="rId22"/>
    <p:sldId id="2775" r:id="rId23"/>
    <p:sldId id="2786" r:id="rId24"/>
    <p:sldId id="592" r:id="rId25"/>
    <p:sldId id="2802" r:id="rId26"/>
    <p:sldId id="2801" r:id="rId27"/>
    <p:sldId id="2661" r:id="rId28"/>
    <p:sldId id="2662" r:id="rId29"/>
    <p:sldId id="2663" r:id="rId30"/>
    <p:sldId id="2666" r:id="rId31"/>
    <p:sldId id="2664" r:id="rId32"/>
    <p:sldId id="2665" r:id="rId33"/>
    <p:sldId id="2667" r:id="rId34"/>
    <p:sldId id="2677" r:id="rId35"/>
    <p:sldId id="2678" r:id="rId36"/>
    <p:sldId id="2679" r:id="rId37"/>
    <p:sldId id="2675" r:id="rId38"/>
    <p:sldId id="2795" r:id="rId39"/>
    <p:sldId id="2796" r:id="rId40"/>
    <p:sldId id="2680" r:id="rId41"/>
    <p:sldId id="2681" r:id="rId42"/>
    <p:sldId id="2682" r:id="rId43"/>
    <p:sldId id="2668" r:id="rId44"/>
    <p:sldId id="2683" r:id="rId45"/>
    <p:sldId id="2685" r:id="rId46"/>
    <p:sldId id="2669" r:id="rId47"/>
    <p:sldId id="2670" r:id="rId48"/>
    <p:sldId id="2686" r:id="rId49"/>
    <p:sldId id="2671" r:id="rId50"/>
    <p:sldId id="2672" r:id="rId51"/>
    <p:sldId id="2673" r:id="rId52"/>
    <p:sldId id="2688" r:id="rId53"/>
    <p:sldId id="2674" r:id="rId54"/>
    <p:sldId id="2687" r:id="rId55"/>
    <p:sldId id="2698" r:id="rId56"/>
    <p:sldId id="2697" r:id="rId57"/>
    <p:sldId id="2689" r:id="rId58"/>
    <p:sldId id="2699" r:id="rId59"/>
    <p:sldId id="2700" r:id="rId60"/>
    <p:sldId id="2701" r:id="rId61"/>
    <p:sldId id="2690" r:id="rId62"/>
    <p:sldId id="2691" r:id="rId63"/>
    <p:sldId id="2692" r:id="rId64"/>
    <p:sldId id="2693" r:id="rId65"/>
    <p:sldId id="2694" r:id="rId66"/>
    <p:sldId id="2707" r:id="rId67"/>
    <p:sldId id="2695" r:id="rId68"/>
    <p:sldId id="2708" r:id="rId69"/>
    <p:sldId id="2709" r:id="rId70"/>
    <p:sldId id="2696" r:id="rId71"/>
    <p:sldId id="2710" r:id="rId72"/>
    <p:sldId id="2711" r:id="rId73"/>
    <p:sldId id="2712" r:id="rId74"/>
    <p:sldId id="2713" r:id="rId75"/>
    <p:sldId id="2714" r:id="rId76"/>
    <p:sldId id="2715" r:id="rId77"/>
    <p:sldId id="2739" r:id="rId78"/>
    <p:sldId id="2740" r:id="rId79"/>
    <p:sldId id="2717" r:id="rId80"/>
    <p:sldId id="2716" r:id="rId81"/>
    <p:sldId id="2741" r:id="rId82"/>
    <p:sldId id="2800" r:id="rId83"/>
    <p:sldId id="2799" r:id="rId84"/>
    <p:sldId id="2742" r:id="rId85"/>
    <p:sldId id="2783" r:id="rId86"/>
    <p:sldId id="2702" r:id="rId87"/>
    <p:sldId id="2719" r:id="rId88"/>
    <p:sldId id="2720" r:id="rId89"/>
    <p:sldId id="2721" r:id="rId90"/>
    <p:sldId id="2722" r:id="rId91"/>
    <p:sldId id="2718" r:id="rId92"/>
    <p:sldId id="2703" r:id="rId93"/>
    <p:sldId id="2704" r:id="rId94"/>
    <p:sldId id="2723" r:id="rId95"/>
    <p:sldId id="2705" r:id="rId96"/>
    <p:sldId id="2706" r:id="rId97"/>
    <p:sldId id="2732" r:id="rId98"/>
    <p:sldId id="2733" r:id="rId99"/>
    <p:sldId id="2724" r:id="rId100"/>
    <p:sldId id="2735" r:id="rId101"/>
    <p:sldId id="2734" r:id="rId102"/>
    <p:sldId id="2725" r:id="rId103"/>
    <p:sldId id="2736" r:id="rId104"/>
    <p:sldId id="2737" r:id="rId105"/>
    <p:sldId id="2726" r:id="rId106"/>
    <p:sldId id="2727" r:id="rId107"/>
    <p:sldId id="2728" r:id="rId108"/>
    <p:sldId id="2729" r:id="rId109"/>
    <p:sldId id="2730" r:id="rId110"/>
    <p:sldId id="2738" r:id="rId111"/>
    <p:sldId id="2798" r:id="rId112"/>
    <p:sldId id="2797" r:id="rId113"/>
    <p:sldId id="2659" r:id="rId114"/>
    <p:sldId id="548" r:id="rId115"/>
    <p:sldId id="1829" r:id="rId1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FFFF"/>
    <a:srgbClr val="FF66FF"/>
    <a:srgbClr val="33FD2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94660"/>
  </p:normalViewPr>
  <p:slideViewPr>
    <p:cSldViewPr>
      <p:cViewPr varScale="1">
        <p:scale>
          <a:sx n="94" d="100"/>
          <a:sy n="94" d="100"/>
        </p:scale>
        <p:origin x="33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handoutMaster" Target="handoutMasters/handout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C41557-EC00-47AD-A3B6-6484700CA67A}" type="datetimeFigureOut">
              <a:rPr lang="en-US"/>
              <a:pPr>
                <a:defRPr/>
              </a:pPr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6CEA775-3D3E-4E30-9643-A0E44CCD0C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88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5719D-C4C7-4F2A-B545-0894EF1668FE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CC1A2-1B64-43D8-BE1B-726ABB0A7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59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CC1A2-1B64-43D8-BE1B-726ABB0A79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11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CC1A2-1B64-43D8-BE1B-726ABB0A799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0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CC1A2-1B64-43D8-BE1B-726ABB0A799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34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CC1A2-1B64-43D8-BE1B-726ABB0A7995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9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CC1A2-1B64-43D8-BE1B-726ABB0A7995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35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194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461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81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456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32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384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44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315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12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76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35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0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4961EA-5F2E-43F8-9702-C717F7144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28"/>
            <a:ext cx="9144000" cy="6861962"/>
          </a:xfrm>
          <a:prstGeom prst="rect">
            <a:avLst/>
          </a:prstGeom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A9653FF7-6CD2-468D-95C0-4B9D44CF6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0"/>
            <a:ext cx="91440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200" b="1" dirty="0">
                <a:solidFill>
                  <a:srgbClr val="FFFF00"/>
                </a:solidFill>
              </a:rPr>
              <a:t>Welcome to </a:t>
            </a:r>
          </a:p>
          <a:p>
            <a:pPr eaLnBrk="1" hangingPunct="1"/>
            <a:r>
              <a:rPr lang="en-US" altLang="en-US" sz="6900" b="1" dirty="0">
                <a:solidFill>
                  <a:srgbClr val="CCFFFF"/>
                </a:solidFill>
              </a:rPr>
              <a:t>Unit 10 </a:t>
            </a:r>
          </a:p>
          <a:p>
            <a:pPr eaLnBrk="1" hangingPunct="1"/>
            <a:r>
              <a:rPr lang="en-US" altLang="en-US" sz="6900" b="1">
                <a:solidFill>
                  <a:srgbClr val="CCFFFF"/>
                </a:solidFill>
              </a:rPr>
              <a:t>Part </a:t>
            </a:r>
            <a:r>
              <a:rPr lang="en-US" altLang="en-US" sz="6900" b="1" dirty="0">
                <a:solidFill>
                  <a:srgbClr val="CCFFFF"/>
                </a:solidFill>
              </a:rPr>
              <a:t>20</a:t>
            </a:r>
            <a:r>
              <a:rPr lang="en-US" altLang="en-US" sz="7500" b="1" dirty="0">
                <a:solidFill>
                  <a:srgbClr val="CCFFFF"/>
                </a:solidFill>
              </a:rPr>
              <a:t>!</a:t>
            </a:r>
          </a:p>
          <a:p>
            <a:pPr eaLnBrk="1" hangingPunct="1"/>
            <a:endParaRPr lang="en-US" altLang="en-US" sz="3000" b="1" dirty="0">
              <a:solidFill>
                <a:srgbClr val="CCFFFF"/>
              </a:solidFill>
            </a:endParaRPr>
          </a:p>
          <a:p>
            <a:pPr eaLnBrk="1" hangingPunct="1"/>
            <a:r>
              <a:rPr lang="en-US" altLang="en-US" sz="4400" b="1" dirty="0">
                <a:solidFill>
                  <a:srgbClr val="CCFFFF"/>
                </a:solidFill>
              </a:rPr>
              <a:t>MATH 207 Integral Calculus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C000"/>
                    </a:solidFill>
                  </a:rPr>
                  <a:t>Scalar multiplication</a:t>
                </a:r>
                <a:r>
                  <a:rPr lang="en-US" dirty="0">
                    <a:solidFill>
                      <a:schemeClr val="tx1"/>
                    </a:solidFill>
                  </a:rPr>
                  <a:t> k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</m:acc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: </a:t>
                </a:r>
              </a:p>
              <a:p>
                <a:r>
                  <a:rPr lang="en-US" dirty="0"/>
                  <a:t>Multiplying a vector by a positive real number changes the magnitude but not the direction </a:t>
                </a:r>
              </a:p>
              <a:p>
                <a:r>
                  <a:rPr lang="en-US" dirty="0"/>
                  <a:t>A negative scalar points </a:t>
                </a:r>
              </a:p>
              <a:p>
                <a:r>
                  <a:rPr lang="en-US" dirty="0"/>
                  <a:t>it in the opposite direction</a:t>
                </a:r>
              </a:p>
              <a:p>
                <a:r>
                  <a:rPr lang="en-US" dirty="0"/>
                  <a:t> 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861654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To calculate a unit tangent vector: </a:t>
                </a:r>
              </a:p>
              <a:p>
                <a:r>
                  <a:rPr lang="en-US" dirty="0"/>
                  <a:t>First, find the derivative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'(t) </a:t>
                </a:r>
              </a:p>
              <a:p>
                <a:r>
                  <a:rPr lang="en-US" dirty="0"/>
                  <a:t>Second, calculate the magnitude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of the derivative</a:t>
                </a:r>
              </a:p>
              <a:p>
                <a:r>
                  <a:rPr lang="en-US" dirty="0"/>
                  <a:t>Third, divide the derivative by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its magnitude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>
                <a:blip r:embed="rId2"/>
                <a:stretch>
                  <a:fillRect l="-2593" t="-1946" r="-5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</p:spTree>
    <p:extLst>
      <p:ext uri="{BB962C8B-B14F-4D97-AF65-F5344CB8AC3E}">
        <p14:creationId xmlns:p14="http://schemas.microsoft.com/office/powerpoint/2010/main" val="405696793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387669-9F1F-4AF9-9E7B-A9B3A778BC02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02349024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Antiderivatives and definite integrals can be extended to vector-valued functions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</p:spTree>
    <p:extLst>
      <p:ext uri="{BB962C8B-B14F-4D97-AF65-F5344CB8AC3E}">
        <p14:creationId xmlns:p14="http://schemas.microsoft.com/office/powerpoint/2010/main" val="354539152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as we can calculate the derivative of a vector-valued function by differentiating the component functions separately, we can calculate the antiderivative in the same way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</p:spTree>
    <p:extLst>
      <p:ext uri="{BB962C8B-B14F-4D97-AF65-F5344CB8AC3E}">
        <p14:creationId xmlns:p14="http://schemas.microsoft.com/office/powerpoint/2010/main" val="366861475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the Fundamental Theorem of Calculus applies to vector-valued functions as well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</p:spTree>
    <p:extLst>
      <p:ext uri="{BB962C8B-B14F-4D97-AF65-F5344CB8AC3E}">
        <p14:creationId xmlns:p14="http://schemas.microsoft.com/office/powerpoint/2010/main" val="188017851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ƒ, g, and h be integrable real-valued functions over the closed interval [</a:t>
            </a:r>
            <a:r>
              <a:rPr lang="en-US" dirty="0" err="1"/>
              <a:t>a,b</a:t>
            </a:r>
            <a:r>
              <a:rPr lang="en-US" dirty="0"/>
              <a:t>]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</p:spTree>
    <p:extLst>
      <p:ext uri="{BB962C8B-B14F-4D97-AF65-F5344CB8AC3E}">
        <p14:creationId xmlns:p14="http://schemas.microsoft.com/office/powerpoint/2010/main" val="195449450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184E720-DDB0-49BE-9B74-6959A410BA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19200"/>
                <a:ext cx="89154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The indefinite integral of a vector-valued function </a:t>
                </a: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 = ƒ(t)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g(t)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 + h(t)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k</m:t>
                        </m:r>
                      </m:e>
                    </m:acc>
                  </m:oMath>
                </a14:m>
                <a:r>
                  <a:rPr lang="en-US" dirty="0"/>
                  <a:t>  is: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∫[ƒ(t)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g(t)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 + h(t)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k</m:t>
                        </m:r>
                      </m:e>
                    </m:acc>
                  </m:oMath>
                </a14:m>
                <a:r>
                  <a:rPr lang="en-US" dirty="0"/>
                  <a:t>] dt =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∫[ƒ(t)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]dt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∫[g(t)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]dt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∫[h(t)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k</m:t>
                        </m:r>
                      </m:e>
                    </m:acc>
                  </m:oMath>
                </a14:m>
                <a:r>
                  <a:rPr lang="en-US" dirty="0"/>
                  <a:t>]dt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184E720-DDB0-49BE-9B74-6959A410BA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19200"/>
                <a:ext cx="8915400" cy="5638800"/>
              </a:xfrm>
              <a:blipFill>
                <a:blip r:embed="rId2"/>
                <a:stretch>
                  <a:fillRect l="-2462" t="-1946" r="-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100083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definite integral includes the limits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</p:spTree>
    <p:extLst>
      <p:ext uri="{BB962C8B-B14F-4D97-AF65-F5344CB8AC3E}">
        <p14:creationId xmlns:p14="http://schemas.microsoft.com/office/powerpoint/2010/main" val="275765396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do the integration for an indefinite integral, each of the components will have its own “+c”</a:t>
            </a:r>
          </a:p>
          <a:p>
            <a:r>
              <a:rPr lang="en-US" dirty="0"/>
              <a:t>Therefore, the integration constants become a constant vector!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</p:spTree>
    <p:extLst>
      <p:ext uri="{BB962C8B-B14F-4D97-AF65-F5344CB8AC3E}">
        <p14:creationId xmlns:p14="http://schemas.microsoft.com/office/powerpoint/2010/main" val="46284800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Find: ∫</a:t>
                </a:r>
                <a:r>
                  <a:rPr lang="en-US" baseline="-25000" dirty="0"/>
                  <a:t>1</a:t>
                </a:r>
                <a:r>
                  <a:rPr lang="en-US" baseline="30000" dirty="0"/>
                  <a:t>3</a:t>
                </a:r>
                <a:r>
                  <a:rPr lang="en-US" dirty="0"/>
                  <a:t>[(2t+4)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(3t</a:t>
                </a:r>
                <a:r>
                  <a:rPr lang="en-US" baseline="30000" dirty="0"/>
                  <a:t>2</a:t>
                </a:r>
                <a:r>
                  <a:rPr lang="en-US" dirty="0"/>
                  <a:t>-4t)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]</a:t>
                </a:r>
                <a:r>
                  <a:rPr lang="en-US" sz="2000" dirty="0"/>
                  <a:t> </a:t>
                </a:r>
                <a:r>
                  <a:rPr lang="en-US" dirty="0"/>
                  <a:t>dt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757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98A6DF-5AF8-4EDE-A94E-F13402E78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46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3"/>
          <a:stretch/>
        </p:blipFill>
        <p:spPr bwMode="auto">
          <a:xfrm>
            <a:off x="1160780" y="2966720"/>
            <a:ext cx="6172200" cy="332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The sum of two vectors is called the </a:t>
                </a:r>
                <a:r>
                  <a:rPr lang="en-US" dirty="0">
                    <a:solidFill>
                      <a:srgbClr val="FFC000"/>
                    </a:solidFill>
                  </a:rPr>
                  <a:t>resultant</a:t>
                </a:r>
                <a:r>
                  <a:rPr lang="en-US" dirty="0"/>
                  <a:t>…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0" smtClean="0">
                                  <a:solidFill>
                                    <a:srgbClr val="92D050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e>
                          </m:mr>
                          <m:mr>
                            <m:e>
                              <m:r>
                                <a:rPr lang="en-US" b="1" i="0" smtClean="0">
                                  <a:solidFill>
                                    <a:srgbClr val="92D050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+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0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mr>
                          <m:mr>
                            <m:e>
                              <m:r>
                                <a:rPr lang="en-US" b="1" i="0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𝟕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0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𝟗</m:t>
                              </m:r>
                            </m:e>
                          </m:mr>
                          <m:mr>
                            <m:e>
                              <m:r>
                                <a:rPr lang="en-US" b="1" i="0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𝟏𝟐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  <a:blipFill rotWithShape="1">
                <a:blip r:embed="rId4"/>
                <a:stretch>
                  <a:fillRect l="-2456" t="-1946" r="-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F84BD1F-D166-4489-9940-F5961324616E}"/>
              </a:ext>
            </a:extLst>
          </p:cNvPr>
          <p:cNvGrpSpPr/>
          <p:nvPr/>
        </p:nvGrpSpPr>
        <p:grpSpPr>
          <a:xfrm>
            <a:off x="685800" y="2895600"/>
            <a:ext cx="6324599" cy="3742111"/>
            <a:chOff x="685800" y="2895600"/>
            <a:chExt cx="6324599" cy="3742111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 bwMode="auto">
            <a:xfrm>
              <a:off x="1114300" y="6172200"/>
              <a:ext cx="5896099" cy="465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r>
                <a:rPr lang="en-US" sz="5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  </a:t>
              </a:r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 bwMode="auto">
            <a:xfrm>
              <a:off x="685800" y="2895600"/>
              <a:ext cx="609600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900"/>
                </a:lnSpc>
                <a:spcBef>
                  <a:spcPts val="0"/>
                </a:spcBef>
              </a:pPr>
              <a:endPara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1211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</a:t>
              </a:r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 bwMode="auto">
            <a:xfrm>
              <a:off x="3721925" y="6172200"/>
              <a:ext cx="2077720" cy="465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 </a:t>
              </a: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flipV="1">
            <a:off x="1266481" y="4963886"/>
            <a:ext cx="1571722" cy="1243554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810274" y="3241277"/>
            <a:ext cx="799825" cy="1756174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266480" y="3253839"/>
            <a:ext cx="2343619" cy="2967457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DC79E84-8819-4D5D-BF54-19D0A24DAE68}"/>
              </a:ext>
            </a:extLst>
          </p:cNvPr>
          <p:cNvSpPr/>
          <p:nvPr/>
        </p:nvSpPr>
        <p:spPr>
          <a:xfrm>
            <a:off x="0" y="6553200"/>
            <a:ext cx="1577676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107536922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Find: ∫</a:t>
                </a:r>
                <a:r>
                  <a:rPr lang="en-US" baseline="-25000" dirty="0"/>
                  <a:t>1</a:t>
                </a:r>
                <a:r>
                  <a:rPr lang="en-US" baseline="30000" dirty="0"/>
                  <a:t>3</a:t>
                </a:r>
                <a:r>
                  <a:rPr lang="en-US" dirty="0"/>
                  <a:t>[(2t+4)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(3t</a:t>
                </a:r>
                <a:r>
                  <a:rPr lang="en-US" baseline="30000" dirty="0"/>
                  <a:t>2</a:t>
                </a:r>
                <a:r>
                  <a:rPr lang="en-US" dirty="0"/>
                  <a:t>-4t)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]</a:t>
                </a:r>
                <a:r>
                  <a:rPr lang="en-US" sz="2000" dirty="0"/>
                  <a:t> </a:t>
                </a:r>
                <a:r>
                  <a:rPr lang="en-US" dirty="0"/>
                  <a:t>dt</a:t>
                </a:r>
              </a:p>
              <a:p>
                <a:r>
                  <a:rPr lang="en-US" dirty="0"/>
                  <a:t>          = </a:t>
                </a:r>
                <a:r>
                  <a:rPr lang="en-US" dirty="0">
                    <a:solidFill>
                      <a:srgbClr val="FFFF00"/>
                    </a:solidFill>
                  </a:rPr>
                  <a:t>16</a:t>
                </a:r>
                <a:r>
                  <a:rPr lang="en-US" sz="20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i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>
                    <a:solidFill>
                      <a:srgbClr val="FFFF00"/>
                    </a:solidFill>
                  </a:rPr>
                  <a:t>+</a:t>
                </a:r>
                <a:r>
                  <a:rPr lang="en-US" sz="2000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>
                    <a:solidFill>
                      <a:srgbClr val="FFFF00"/>
                    </a:solidFill>
                  </a:rPr>
                  <a:t> 10</a:t>
                </a:r>
                <a:r>
                  <a:rPr lang="en-US" sz="20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j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757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98A6DF-5AF8-4EDE-A94E-F13402E78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58867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76308D-2502-4711-AA4B-995694A29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9159343" cy="43988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A84800-C8A7-4177-8687-2338CB7C8A59}"/>
              </a:ext>
            </a:extLst>
          </p:cNvPr>
          <p:cNvSpPr txBox="1"/>
          <p:nvPr/>
        </p:nvSpPr>
        <p:spPr>
          <a:xfrm>
            <a:off x="381000" y="609600"/>
            <a:ext cx="6781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 You do have to click: “Use </a:t>
            </a:r>
            <a:r>
              <a:rPr lang="en-US" sz="2000" dirty="0" err="1"/>
              <a:t>i</a:t>
            </a:r>
            <a:r>
              <a:rPr lang="en-US" sz="2000" dirty="0"/>
              <a:t> as a variable”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0CC2F6-822B-4938-A67C-6C4ABF602E78}"/>
              </a:ext>
            </a:extLst>
          </p:cNvPr>
          <p:cNvSpPr/>
          <p:nvPr/>
        </p:nvSpPr>
        <p:spPr>
          <a:xfrm>
            <a:off x="162790" y="4305300"/>
            <a:ext cx="1970809" cy="40011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6401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69E971-2B92-4FA8-AEBB-5D757E948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1000125"/>
            <a:ext cx="8162925" cy="58578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E9BAB5-3823-433A-AE0B-1C22D595E6DD}"/>
              </a:ext>
            </a:extLst>
          </p:cNvPr>
          <p:cNvSpPr txBox="1"/>
          <p:nvPr/>
        </p:nvSpPr>
        <p:spPr>
          <a:xfrm>
            <a:off x="381000" y="457200"/>
            <a:ext cx="6781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 Again: </a:t>
            </a:r>
            <a:r>
              <a:rPr lang="en-US" sz="2000" dirty="0" err="1"/>
              <a:t>Tah</a:t>
            </a:r>
            <a:r>
              <a:rPr lang="en-US" sz="2000" dirty="0"/>
              <a:t>-Dah!</a:t>
            </a:r>
          </a:p>
        </p:txBody>
      </p:sp>
    </p:spTree>
    <p:extLst>
      <p:ext uri="{BB962C8B-B14F-4D97-AF65-F5344CB8AC3E}">
        <p14:creationId xmlns:p14="http://schemas.microsoft.com/office/powerpoint/2010/main" val="175314028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06689872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Today we studied:</a:t>
            </a:r>
          </a:p>
          <a:p>
            <a:pPr>
              <a:spcBef>
                <a:spcPts val="0"/>
              </a:spcBef>
            </a:pPr>
            <a:r>
              <a:rPr lang="en-US" dirty="0"/>
              <a:t>	Review of vectors</a:t>
            </a:r>
          </a:p>
          <a:p>
            <a:pPr>
              <a:spcBef>
                <a:spcPts val="0"/>
              </a:spcBef>
            </a:pPr>
            <a:r>
              <a:rPr lang="en-US" dirty="0"/>
              <a:t>	Vector calculus</a:t>
            </a:r>
          </a:p>
        </p:txBody>
      </p:sp>
    </p:spTree>
    <p:extLst>
      <p:ext uri="{BB962C8B-B14F-4D97-AF65-F5344CB8AC3E}">
        <p14:creationId xmlns:p14="http://schemas.microsoft.com/office/powerpoint/2010/main" val="415676441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Content Placeholder 2"/>
          <p:cNvSpPr txBox="1">
            <a:spLocks/>
          </p:cNvSpPr>
          <p:nvPr/>
        </p:nvSpPr>
        <p:spPr bwMode="auto">
          <a:xfrm>
            <a:off x="914400" y="62357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 typeface="Arial" charset="0"/>
              <a:buNone/>
            </a:pPr>
            <a:r>
              <a:rPr lang="en-US" altLang="en-US" sz="1200">
                <a:solidFill>
                  <a:srgbClr val="00B0F0"/>
                </a:solidFill>
              </a:rPr>
              <a:t>www.playbuzz.com</a:t>
            </a:r>
          </a:p>
        </p:txBody>
      </p:sp>
    </p:spTree>
    <p:extLst>
      <p:ext uri="{BB962C8B-B14F-4D97-AF65-F5344CB8AC3E}">
        <p14:creationId xmlns:p14="http://schemas.microsoft.com/office/powerpoint/2010/main" val="1207884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pPr algn="ctr"/>
                <a:r>
                  <a:rPr lang="en-US" dirty="0"/>
                  <a:t>Plotting Unit Vectors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vector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is the unit vector whose direction is along the positive </a:t>
                </a:r>
                <a:r>
                  <a:rPr lang="en-US" i="1" dirty="0"/>
                  <a:t>x</a:t>
                </a:r>
                <a:r>
                  <a:rPr lang="en-US" dirty="0"/>
                  <a:t>-axis</a:t>
                </a:r>
              </a:p>
              <a:p>
                <a:pPr>
                  <a:spcBef>
                    <a:spcPts val="0"/>
                  </a:spcBef>
                </a:pPr>
                <a:endParaRPr lang="en-US" sz="2000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vector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 is the unit vector whose direction is along the positive </a:t>
                </a:r>
                <a:r>
                  <a:rPr lang="en-US" i="1" dirty="0"/>
                  <a:t>y</a:t>
                </a:r>
                <a:r>
                  <a:rPr lang="en-US" dirty="0"/>
                  <a:t>-axis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</a:t>
                </a: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0028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So we can write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from (0,0) to (</a:t>
                </a:r>
                <a:r>
                  <a:rPr lang="en-US" dirty="0" err="1"/>
                  <a:t>a,b</a:t>
                </a:r>
                <a:r>
                  <a:rPr lang="en-US" dirty="0"/>
                  <a:t>) as:</a:t>
                </a:r>
              </a:p>
              <a:p>
                <a:pPr>
                  <a:spcBef>
                    <a:spcPts val="0"/>
                  </a:spcBef>
                </a:pPr>
                <a:endParaRPr lang="en-US" sz="2000" dirty="0"/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b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sz="2000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a and b are the </a:t>
                </a:r>
                <a:r>
                  <a:rPr lang="en-US" dirty="0">
                    <a:solidFill>
                      <a:srgbClr val="FFC000"/>
                    </a:solidFill>
                  </a:rPr>
                  <a:t>scalar  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C000"/>
                    </a:solidFill>
                  </a:rPr>
                  <a:t>       components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a is the horizontal component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b is the vertical component</a:t>
                </a:r>
              </a:p>
              <a:p>
                <a:pPr>
                  <a:spcBef>
                    <a:spcPts val="0"/>
                  </a:spcBef>
                </a:pPr>
                <a:r>
                  <a:rPr lang="en-US" b="0" dirty="0"/>
                  <a:t>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  <a:blipFill rotWithShape="1">
                <a:blip r:embed="rId2"/>
                <a:stretch>
                  <a:fillRect l="-245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8534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</p:spPr>
            <p:txBody>
              <a:bodyPr/>
              <a:lstStyle/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b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is called </a:t>
                </a:r>
                <a:r>
                  <a:rPr lang="en-US" dirty="0">
                    <a:solidFill>
                      <a:srgbClr val="FFC000"/>
                    </a:solidFill>
                  </a:rPr>
                  <a:t>component form  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or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C000"/>
                    </a:solidFill>
                  </a:rPr>
                  <a:t>“</a:t>
                </a:r>
                <a:r>
                  <a:rPr lang="en-US" dirty="0" err="1">
                    <a:solidFill>
                      <a:srgbClr val="FFC000"/>
                    </a:solidFill>
                  </a:rPr>
                  <a:t>ai</a:t>
                </a:r>
                <a:r>
                  <a:rPr lang="en-US" dirty="0">
                    <a:solidFill>
                      <a:srgbClr val="FFC000"/>
                    </a:solidFill>
                  </a:rPr>
                  <a:t> + </a:t>
                </a:r>
                <a:r>
                  <a:rPr lang="en-US" dirty="0" err="1">
                    <a:solidFill>
                      <a:srgbClr val="FFC000"/>
                    </a:solidFill>
                  </a:rPr>
                  <a:t>bj</a:t>
                </a:r>
                <a:r>
                  <a:rPr lang="en-US" dirty="0">
                    <a:solidFill>
                      <a:srgbClr val="FFC000"/>
                    </a:solidFill>
                  </a:rPr>
                  <a:t> form”</a:t>
                </a:r>
              </a:p>
              <a:p>
                <a:pPr>
                  <a:spcBef>
                    <a:spcPts val="0"/>
                  </a:spcBef>
                </a:pPr>
                <a:r>
                  <a:rPr lang="en-US" b="0" dirty="0"/>
                  <a:t>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  <a:blipFill rotWithShape="1">
                <a:blip r:embed="rId2"/>
                <a:stretch>
                  <a:fillRect l="-2456" t="-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978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:r>
                  <a:rPr lang="en-US" dirty="0"/>
                  <a:t>Vector Operations</a:t>
                </a:r>
              </a:p>
              <a:p>
                <a:r>
                  <a:rPr lang="en-US" dirty="0"/>
                  <a:t>Vector addition: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a</a:t>
                </a:r>
                <a:r>
                  <a:rPr lang="en-US" baseline="-25000" dirty="0"/>
                  <a:t>1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b</a:t>
                </a:r>
                <a:r>
                  <a:rPr lang="en-US" baseline="-25000" dirty="0"/>
                  <a:t>1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a</a:t>
                </a:r>
                <a:r>
                  <a:rPr lang="en-US" baseline="-25000" dirty="0"/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b</a:t>
                </a:r>
                <a:r>
                  <a:rPr lang="en-US" baseline="-25000" dirty="0"/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(a</a:t>
                </a:r>
                <a:r>
                  <a:rPr lang="en-US" baseline="-25000" dirty="0"/>
                  <a:t>1</a:t>
                </a:r>
                <a:r>
                  <a:rPr lang="en-US" dirty="0"/>
                  <a:t>+a</a:t>
                </a:r>
                <a:r>
                  <a:rPr lang="en-US" baseline="-25000" dirty="0"/>
                  <a:t>2</a:t>
                </a:r>
                <a:r>
                  <a:rPr lang="en-US" dirty="0"/>
                  <a:t>)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(b</a:t>
                </a:r>
                <a:r>
                  <a:rPr lang="en-US" baseline="-25000" dirty="0"/>
                  <a:t>1</a:t>
                </a:r>
                <a:r>
                  <a:rPr lang="en-US" dirty="0"/>
                  <a:t>+b</a:t>
                </a:r>
                <a:r>
                  <a:rPr lang="en-US" baseline="-25000" dirty="0"/>
                  <a:t>2</a:t>
                </a:r>
                <a:r>
                  <a:rPr lang="en-US" dirty="0"/>
                  <a:t>)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7700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component form describes lines in 2-D</a:t>
            </a:r>
          </a:p>
        </p:txBody>
      </p:sp>
    </p:spTree>
    <p:extLst>
      <p:ext uri="{BB962C8B-B14F-4D97-AF65-F5344CB8AC3E}">
        <p14:creationId xmlns:p14="http://schemas.microsoft.com/office/powerpoint/2010/main" val="2031974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can easily do 3-D “lines” (planes):</a:t>
                </a:r>
              </a:p>
              <a:p>
                <a:endParaRPr lang="en-US" sz="2000" dirty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a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b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+ c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k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sz="3000" dirty="0"/>
              </a:p>
              <a:p>
                <a:r>
                  <a:rPr lang="en-US" dirty="0"/>
                  <a:t>You can write lines (planes… whatever) in n-D!</a:t>
                </a:r>
              </a:p>
              <a:p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79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FFC000"/>
                    </a:solidFill>
                  </a:rPr>
                  <a:t>magnitude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algn="ctr"/>
                <a:r>
                  <a:rPr lang="en-US" dirty="0"/>
                  <a:t>||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||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a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1" i="0" dirty="0" smtClean="0"/>
                              <m:t>b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 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6746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pPr algn="ctr"/>
                <a:r>
                  <a:rPr lang="en-US" dirty="0">
                    <a:solidFill>
                      <a:srgbClr val="FFC000"/>
                    </a:solidFill>
                  </a:rPr>
                  <a:t>Position Vector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doesn't start at (0,0):</a:t>
                </a:r>
              </a:p>
              <a:p>
                <a:endParaRPr lang="en-US" sz="2000" dirty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(x</a:t>
                </a:r>
                <a:r>
                  <a:rPr lang="en-US" baseline="-25000" dirty="0"/>
                  <a:t>2</a:t>
                </a:r>
                <a:r>
                  <a:rPr lang="en-US" dirty="0"/>
                  <a:t>-x</a:t>
                </a:r>
                <a:r>
                  <a:rPr lang="en-US" baseline="-25000" dirty="0"/>
                  <a:t>1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(y</a:t>
                </a:r>
                <a:r>
                  <a:rPr lang="en-US" baseline="-25000" dirty="0"/>
                  <a:t>2</a:t>
                </a:r>
                <a:r>
                  <a:rPr lang="en-US" dirty="0"/>
                  <a:t>-y</a:t>
                </a:r>
                <a:r>
                  <a:rPr lang="en-US" baseline="-25000" dirty="0"/>
                  <a:t>1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algn="ctr"/>
                <a:endParaRPr lang="en-US" dirty="0"/>
              </a:p>
              <a:p>
                <a:r>
                  <a:rPr lang="en-US" dirty="0"/>
                  <a:t> </a:t>
                </a: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3169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/>
              <a:t>Review: </a:t>
            </a:r>
          </a:p>
          <a:p>
            <a:r>
              <a:rPr lang="en-US" dirty="0"/>
              <a:t>	Vectors</a:t>
            </a:r>
          </a:p>
          <a:p>
            <a:r>
              <a:rPr lang="en-US" dirty="0"/>
              <a:t>New stuff: </a:t>
            </a:r>
          </a:p>
          <a:p>
            <a:r>
              <a:rPr lang="en-US" dirty="0"/>
              <a:t>	Vector calculus </a:t>
            </a:r>
          </a:p>
        </p:txBody>
      </p:sp>
    </p:spTree>
    <p:extLst>
      <p:ext uri="{BB962C8B-B14F-4D97-AF65-F5344CB8AC3E}">
        <p14:creationId xmlns:p14="http://schemas.microsoft.com/office/powerpoint/2010/main" val="430853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writing a vector in terms of its magnitude and direction:</a:t>
                </a:r>
              </a:p>
              <a:p>
                <a:endParaRPr lang="en-US" sz="2000" dirty="0"/>
              </a:p>
              <a:p>
                <a:pPr algn="ctr"/>
                <a:r>
                  <a:rPr lang="en-US" dirty="0"/>
                  <a:t>	magnitude ||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||           	direction angle </a:t>
                </a:r>
                <a:r>
                  <a:rPr lang="en-US" i="1" dirty="0"/>
                  <a:t>θ</a:t>
                </a:r>
                <a:endParaRPr lang="en-US" dirty="0"/>
              </a:p>
              <a:p>
                <a:endParaRPr lang="en-US" sz="2000" dirty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||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|| (</a:t>
                </a:r>
                <a:r>
                  <a:rPr lang="en-US" dirty="0" err="1"/>
                  <a:t>cos</a:t>
                </a:r>
                <a:r>
                  <a:rPr lang="en-US" i="1" dirty="0" err="1"/>
                  <a:t>θ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:r>
                  <a:rPr lang="en-US" dirty="0" err="1"/>
                  <a:t>sin</a:t>
                </a:r>
                <a:r>
                  <a:rPr lang="en-US" i="1" dirty="0" err="1"/>
                  <a:t>θ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 rotWithShape="1">
                <a:blip r:embed="rId2"/>
                <a:stretch>
                  <a:fillRect l="-2593" t="-1946" r="-1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4374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C000"/>
                    </a:solidFill>
                  </a:rPr>
                  <a:t>Dot Product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-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Multiplying two  </a:t>
                </a:r>
              </a:p>
              <a:p>
                <a:r>
                  <a:rPr lang="en-US" dirty="0"/>
                  <a:t>                      vectors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a</a:t>
                </a:r>
                <a:r>
                  <a:rPr lang="en-US" baseline="-25000" dirty="0"/>
                  <a:t>1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b</a:t>
                </a:r>
                <a:r>
                  <a:rPr lang="en-US" baseline="-25000" dirty="0"/>
                  <a:t>1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a</a:t>
                </a:r>
                <a:r>
                  <a:rPr lang="en-US" baseline="-25000" dirty="0"/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b</a:t>
                </a:r>
                <a:r>
                  <a:rPr lang="en-US" baseline="-25000" dirty="0"/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sz="2000" dirty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●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a</a:t>
                </a:r>
                <a:r>
                  <a:rPr lang="en-US" baseline="-25000" dirty="0"/>
                  <a:t>1</a:t>
                </a:r>
                <a:r>
                  <a:rPr lang="en-US" dirty="0"/>
                  <a:t>a</a:t>
                </a:r>
                <a:r>
                  <a:rPr lang="en-US" baseline="-25000" dirty="0"/>
                  <a:t>2</a:t>
                </a:r>
                <a:r>
                  <a:rPr lang="en-US" dirty="0"/>
                  <a:t> + b</a:t>
                </a:r>
                <a:r>
                  <a:rPr lang="en-US" baseline="-25000" dirty="0"/>
                  <a:t>1</a:t>
                </a:r>
                <a:r>
                  <a:rPr lang="en-US" dirty="0"/>
                  <a:t>b</a:t>
                </a:r>
                <a:r>
                  <a:rPr lang="en-US" baseline="-25000" dirty="0"/>
                  <a:t>2</a:t>
                </a:r>
              </a:p>
              <a:p>
                <a:pPr algn="ctr"/>
                <a:endParaRPr lang="en-US" sz="2000" baseline="-25000" dirty="0"/>
              </a:p>
              <a:p>
                <a:r>
                  <a:rPr lang="en-US" sz="3500" dirty="0"/>
                  <a:t>The dot product is sometimes called the “</a:t>
                </a:r>
                <a:r>
                  <a:rPr lang="en-US" sz="3500" dirty="0">
                    <a:solidFill>
                      <a:srgbClr val="FFC000"/>
                    </a:solidFill>
                  </a:rPr>
                  <a:t>inner product</a:t>
                </a:r>
                <a:r>
                  <a:rPr lang="en-US" sz="3500" dirty="0"/>
                  <a:t>”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 r="-2148" b="-3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7583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C000"/>
                </a:solidFill>
              </a:rPr>
              <a:t>cross product</a:t>
            </a:r>
            <a:r>
              <a:rPr lang="en-US" dirty="0"/>
              <a:t> or </a:t>
            </a:r>
            <a:r>
              <a:rPr lang="en-US" dirty="0">
                <a:solidFill>
                  <a:srgbClr val="FFC000"/>
                </a:solidFill>
              </a:rPr>
              <a:t>vector product</a:t>
            </a:r>
            <a:r>
              <a:rPr lang="en-US" dirty="0"/>
              <a:t> between two vectors notation: 		a </a:t>
            </a:r>
            <a:r>
              <a:rPr lang="en-US" i="0" dirty="0">
                <a:effectLst/>
                <a:latin typeface="Arial Black" panose="020B0A04020102020204" pitchFamily="34" charset="0"/>
              </a:rPr>
              <a:t>×</a:t>
            </a:r>
            <a:r>
              <a:rPr lang="en-US" dirty="0"/>
              <a:t> b </a:t>
            </a:r>
          </a:p>
          <a:p>
            <a:r>
              <a:rPr lang="en-US" dirty="0"/>
              <a:t>(read "a cross b")</a:t>
            </a:r>
          </a:p>
          <a:p>
            <a:r>
              <a:rPr lang="en-US" dirty="0"/>
              <a:t>is a vector that is perpendicular </a:t>
            </a:r>
          </a:p>
          <a:p>
            <a:pPr>
              <a:spcBef>
                <a:spcPts val="0"/>
              </a:spcBef>
            </a:pPr>
            <a:r>
              <a:rPr lang="en-US" dirty="0"/>
              <a:t>to both a and b</a:t>
            </a:r>
          </a:p>
        </p:txBody>
      </p:sp>
    </p:spTree>
    <p:extLst>
      <p:ext uri="{BB962C8B-B14F-4D97-AF65-F5344CB8AC3E}">
        <p14:creationId xmlns:p14="http://schemas.microsoft.com/office/powerpoint/2010/main" val="2541657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AE2D5-8708-4F44-BE08-C764B1C3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D0E8F-355D-42FB-8097-F768B343F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effectLst/>
              </a:rPr>
              <a:t>There is a major difference between dot products and cross products: The result of a dot product is a </a:t>
            </a:r>
            <a:r>
              <a:rPr lang="en-US" i="0" dirty="0">
                <a:solidFill>
                  <a:schemeClr val="tx1"/>
                </a:solidFill>
                <a:effectLst/>
              </a:rPr>
              <a:t>number</a:t>
            </a:r>
            <a:r>
              <a:rPr lang="en-US" i="0" dirty="0">
                <a:effectLst/>
              </a:rPr>
              <a:t> and the result of a cross product is a </a:t>
            </a:r>
            <a:r>
              <a:rPr lang="en-US" i="0" dirty="0">
                <a:solidFill>
                  <a:schemeClr val="tx1"/>
                </a:solidFill>
                <a:effectLst/>
              </a:rPr>
              <a:t>vector</a:t>
            </a:r>
            <a:r>
              <a:rPr lang="en-US" i="0" dirty="0">
                <a:effectLst/>
              </a:rPr>
              <a:t>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82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387669-9F1F-4AF9-9E7B-A9B3A778BC02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66655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37E2D-E1DF-D1F9-745E-0F2FEAE52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the last class!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E4647-75F6-D605-C0C0-FBDC9C0B7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I’ve enjoyed having you in MATH207!</a:t>
            </a:r>
          </a:p>
          <a:p>
            <a:r>
              <a:rPr lang="en-US" dirty="0"/>
              <a:t>I’m wishing you the best in your future career!</a:t>
            </a:r>
          </a:p>
          <a:p>
            <a:r>
              <a:rPr lang="en-US" dirty="0"/>
              <a:t>And Addie the calculus cat does, too!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F0FA1-1FEB-0B3E-BDCF-8940601D7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4003964"/>
            <a:ext cx="1295400" cy="111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18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387669-9F1F-4AF9-9E7B-A9B3A778BC02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483608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FFC000"/>
                    </a:solidFill>
                  </a:rPr>
                  <a:t>vector-valued function</a:t>
                </a:r>
                <a:r>
                  <a:rPr lang="en-US" dirty="0"/>
                  <a:t> is a function of the form</a:t>
                </a:r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 = ƒ(t)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g(t)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+ h(t)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k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sz="2000" dirty="0"/>
              </a:p>
              <a:p>
                <a:r>
                  <a:rPr lang="en-US" dirty="0"/>
                  <a:t>where the component functions  ƒ, g, and h are real-valued functions of the parameter 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 r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</p:spTree>
    <p:extLst>
      <p:ext uri="{BB962C8B-B14F-4D97-AF65-F5344CB8AC3E}">
        <p14:creationId xmlns:p14="http://schemas.microsoft.com/office/powerpoint/2010/main" val="1062139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They are also written: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(t) = ⟨ƒ(t),g(t),h(t)⟩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</p:spTree>
    <p:extLst>
      <p:ext uri="{BB962C8B-B14F-4D97-AF65-F5344CB8AC3E}">
        <p14:creationId xmlns:p14="http://schemas.microsoft.com/office/powerpoint/2010/main" val="2836427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of these </a:t>
            </a:r>
            <a:r>
              <a:rPr lang="en-US" i="0" dirty="0">
                <a:effectLst/>
              </a:rPr>
              <a:t>describe a three-dimensional vector-valued function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</p:spTree>
    <p:extLst>
      <p:ext uri="{BB962C8B-B14F-4D97-AF65-F5344CB8AC3E}">
        <p14:creationId xmlns:p14="http://schemas.microsoft.com/office/powerpoint/2010/main" val="259340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dirty="0"/>
              <a:t>Outcome 7) Solve PROBLEMS by identifying the requirements, making a sketch as appropriate</a:t>
            </a:r>
          </a:p>
          <a:p>
            <a:pPr>
              <a:spcBef>
                <a:spcPts val="0"/>
              </a:spcBef>
            </a:pPr>
            <a:endParaRPr lang="en-US" sz="3200" dirty="0">
              <a:solidFill>
                <a:srgbClr val="FFC000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75720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often use t as a parameter to represent time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</p:spTree>
    <p:extLst>
      <p:ext uri="{BB962C8B-B14F-4D97-AF65-F5344CB8AC3E}">
        <p14:creationId xmlns:p14="http://schemas.microsoft.com/office/powerpoint/2010/main" val="31623684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parameter t can lie between two real numbers:  </a:t>
            </a:r>
            <a:r>
              <a:rPr lang="en-US" dirty="0" err="1"/>
              <a:t>a≤t≤b</a:t>
            </a:r>
            <a:r>
              <a:rPr lang="en-US" dirty="0"/>
              <a:t> </a:t>
            </a:r>
          </a:p>
          <a:p>
            <a:r>
              <a:rPr lang="en-US" dirty="0"/>
              <a:t>Another possibility is that the value of t might take on all real numbers </a:t>
            </a:r>
            <a:r>
              <a:rPr lang="en-US" sz="4000" b="0" dirty="0">
                <a:latin typeface="Cambria Math"/>
                <a:ea typeface="Cambria Math"/>
              </a:rPr>
              <a:t>ℝ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</p:spTree>
    <p:extLst>
      <p:ext uri="{BB962C8B-B14F-4D97-AF65-F5344CB8AC3E}">
        <p14:creationId xmlns:p14="http://schemas.microsoft.com/office/powerpoint/2010/main" val="13789251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component functions themselves may have domain restrictions that enforce restrictions on the value of t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</p:spTree>
    <p:extLst>
      <p:ext uri="{BB962C8B-B14F-4D97-AF65-F5344CB8AC3E}">
        <p14:creationId xmlns:p14="http://schemas.microsoft.com/office/powerpoint/2010/main" val="35194585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(t) = 4cos(t)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+ 3tan(t)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j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Does this function have domain restrictions?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757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117405-CC87-4597-9C60-C2311EBBA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145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(t) = 4cos(t)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+ 3tan(t)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j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Does this function have domain restrictions?</a:t>
                </a:r>
              </a:p>
              <a:p>
                <a:r>
                  <a:rPr lang="en-US" dirty="0"/>
                  <a:t>Split it into its two components:</a:t>
                </a:r>
              </a:p>
              <a:p>
                <a:r>
                  <a:rPr lang="en-US" dirty="0"/>
                  <a:t>4cos(t)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3tan(t)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757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117405-CC87-4597-9C60-C2311EBBA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5018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(t) = 4cos(t)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+ 3tan(t)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j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Does this function have domain restrictions?</a:t>
                </a:r>
              </a:p>
              <a:p>
                <a:r>
                  <a:rPr lang="en-US" dirty="0"/>
                  <a:t>4cos(t)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: </a:t>
                </a:r>
                <a:r>
                  <a:rPr lang="en-US" dirty="0">
                    <a:solidFill>
                      <a:srgbClr val="FFFF00"/>
                    </a:solidFill>
                  </a:rPr>
                  <a:t>none, domain </a:t>
                </a:r>
                <a:r>
                  <a:rPr lang="en-US" b="0" dirty="0">
                    <a:solidFill>
                      <a:srgbClr val="FFFF00"/>
                    </a:solidFill>
                    <a:latin typeface="Cambria Math"/>
                    <a:ea typeface="Cambria Math"/>
                  </a:rPr>
                  <a:t>ℝ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3tan(t)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: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757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117405-CC87-4597-9C60-C2311EBBA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281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(t) = 4cos(t)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+ 3tan(t)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j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Does this function have domain restrictions?</a:t>
                </a:r>
              </a:p>
              <a:p>
                <a:r>
                  <a:rPr lang="en-US" dirty="0"/>
                  <a:t>4cos(t)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: none, domain </a:t>
                </a:r>
                <a:r>
                  <a:rPr lang="en-US" b="0" dirty="0">
                    <a:latin typeface="Cambria Math"/>
                    <a:ea typeface="Cambria Math"/>
                  </a:rPr>
                  <a:t>ℝ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3tan(t)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: </a:t>
                </a:r>
                <a:r>
                  <a:rPr lang="en-US" dirty="0">
                    <a:solidFill>
                      <a:srgbClr val="FFFF00"/>
                    </a:solidFill>
                  </a:rPr>
                  <a:t>not defined for odd multiples of </a:t>
                </a:r>
                <a:r>
                  <a:rPr lang="en-US" b="0" dirty="0">
                    <a:solidFill>
                      <a:srgbClr val="FFFF00"/>
                    </a:solidFill>
                  </a:rPr>
                  <a:t>π</a:t>
                </a:r>
                <a:r>
                  <a:rPr lang="en-US" dirty="0">
                    <a:solidFill>
                      <a:srgbClr val="FFFF00"/>
                    </a:solidFill>
                  </a:rPr>
                  <a:t>/2 </a:t>
                </a:r>
              </a:p>
              <a:p>
                <a:pPr algn="ctr"/>
                <a:r>
                  <a:rPr lang="en-US" dirty="0">
                    <a:solidFill>
                      <a:srgbClr val="FFFF00"/>
                    </a:solidFill>
                  </a:rPr>
                  <a:t>D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baseline="-250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aseline="-25000" dirty="0">
                            <a:solidFill>
                              <a:srgbClr val="FFFF00"/>
                            </a:solidFill>
                          </a:rPr>
                          <m:t>r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= {</a:t>
                </a:r>
                <a:r>
                  <a:rPr lang="en-US" dirty="0" err="1">
                    <a:solidFill>
                      <a:srgbClr val="FFFF00"/>
                    </a:solidFill>
                  </a:rPr>
                  <a:t>t|t</a:t>
                </a:r>
                <a:r>
                  <a:rPr lang="en-US" dirty="0">
                    <a:solidFill>
                      <a:srgbClr val="FFFF00"/>
                    </a:solidFill>
                  </a:rPr>
                  <a:t>≠(2n+1)</a:t>
                </a:r>
                <a:r>
                  <a:rPr lang="en-US" b="0" dirty="0">
                    <a:solidFill>
                      <a:srgbClr val="FFFF00"/>
                    </a:solidFill>
                  </a:rPr>
                  <a:t>π</a:t>
                </a:r>
                <a:r>
                  <a:rPr lang="en-US" dirty="0">
                    <a:solidFill>
                      <a:srgbClr val="FFFF00"/>
                    </a:solidFill>
                  </a:rPr>
                  <a:t>/2}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757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117405-CC87-4597-9C60-C2311EBBA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4200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(t) = 4cos(t)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+ 3tan(t)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j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Evaluate:</a:t>
                </a:r>
              </a:p>
              <a:p>
                <a:endParaRPr lang="en-US" sz="300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(0) =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(</a:t>
                </a:r>
                <a:r>
                  <a:rPr lang="en-US" b="0" dirty="0"/>
                  <a:t>π</a:t>
                </a:r>
                <a:r>
                  <a:rPr lang="en-US" dirty="0"/>
                  <a:t>/2) = 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(2</a:t>
                </a:r>
                <a:r>
                  <a:rPr lang="en-US" b="0" dirty="0"/>
                  <a:t>π/</a:t>
                </a:r>
                <a:r>
                  <a:rPr lang="en-US" dirty="0"/>
                  <a:t>3) =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117405-CC87-4597-9C60-C2311EBBA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0111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(t) = 4cos(t)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+ 3tan(t)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j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Evaluate:</a:t>
                </a:r>
              </a:p>
              <a:p>
                <a:endParaRPr lang="en-US" sz="300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(0) = 4cos(0)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+ 3tan(0)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(</a:t>
                </a:r>
                <a:r>
                  <a:rPr lang="en-US" b="0" dirty="0"/>
                  <a:t>π</a:t>
                </a:r>
                <a:r>
                  <a:rPr lang="en-US" dirty="0"/>
                  <a:t>/2) = 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(2</a:t>
                </a:r>
                <a:r>
                  <a:rPr lang="en-US" b="0" dirty="0"/>
                  <a:t>π/</a:t>
                </a:r>
                <a:r>
                  <a:rPr lang="en-US" dirty="0"/>
                  <a:t>3) =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117405-CC87-4597-9C60-C2311EBBA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42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(t) = 4cos(t)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+ 3tan(t)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j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Evaluate:</a:t>
                </a:r>
              </a:p>
              <a:p>
                <a:endParaRPr lang="en-US" sz="300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(0) = 4cos(0)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+ 3tan(0)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     = 4(1)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+ 3(0)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(</a:t>
                </a:r>
                <a:r>
                  <a:rPr lang="en-US" b="0" dirty="0"/>
                  <a:t>π</a:t>
                </a:r>
                <a:r>
                  <a:rPr lang="en-US" dirty="0"/>
                  <a:t>/2) = 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(2</a:t>
                </a:r>
                <a:r>
                  <a:rPr lang="en-US" b="0" dirty="0"/>
                  <a:t>π/</a:t>
                </a:r>
                <a:r>
                  <a:rPr lang="en-US" dirty="0"/>
                  <a:t>3) =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117405-CC87-4597-9C60-C2311EBBA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147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57BF89-6E49-4857-86FB-F99C38444622}"/>
              </a:ext>
            </a:extLst>
          </p:cNvPr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  <p:extLst>
      <p:ext uri="{BB962C8B-B14F-4D97-AF65-F5344CB8AC3E}">
        <p14:creationId xmlns:p14="http://schemas.microsoft.com/office/powerpoint/2010/main" val="37579372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(t) = 4cos(t)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+ 3tan(t)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j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Evaluate: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(0) = </a:t>
                </a:r>
                <a:r>
                  <a:rPr lang="en-US" dirty="0">
                    <a:solidFill>
                      <a:srgbClr val="FFFF00"/>
                    </a:solidFill>
                  </a:rPr>
                  <a:t>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i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+ 0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j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:r>
                  <a:rPr lang="en-US" dirty="0">
                    <a:solidFill>
                      <a:srgbClr val="FFFF00"/>
                    </a:solidFill>
                  </a:rPr>
                  <a:t>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i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(</a:t>
                </a:r>
                <a:r>
                  <a:rPr lang="en-US" b="0" dirty="0"/>
                  <a:t>π</a:t>
                </a:r>
                <a:r>
                  <a:rPr lang="en-US" dirty="0"/>
                  <a:t>/2) = 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(2</a:t>
                </a:r>
                <a:r>
                  <a:rPr lang="en-US" b="0" dirty="0"/>
                  <a:t>π/</a:t>
                </a:r>
                <a:r>
                  <a:rPr lang="en-US" dirty="0"/>
                  <a:t>3) =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117405-CC87-4597-9C60-C2311EBBA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287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(t) = 4cos(t)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+ 3tan(t)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j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Evaluate: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(0) = </a:t>
                </a:r>
                <a:r>
                  <a:rPr lang="en-US" dirty="0">
                    <a:solidFill>
                      <a:srgbClr val="CCFFFF"/>
                    </a:solidFill>
                  </a:rPr>
                  <a:t>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CCFFFF"/>
                            </a:solidFill>
                          </a:rPr>
                          <m:t>i</m:t>
                        </m:r>
                      </m:e>
                    </m:ac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(</a:t>
                </a:r>
                <a:r>
                  <a:rPr lang="en-US" b="0" dirty="0"/>
                  <a:t>π</a:t>
                </a:r>
                <a:r>
                  <a:rPr lang="en-US" dirty="0"/>
                  <a:t>/2) = </a:t>
                </a:r>
                <a:r>
                  <a:rPr lang="en-US" dirty="0">
                    <a:solidFill>
                      <a:srgbClr val="FFFF00"/>
                    </a:solidFill>
                  </a:rPr>
                  <a:t>0 + </a:t>
                </a:r>
                <a:r>
                  <a:rPr lang="en-US" dirty="0" err="1">
                    <a:solidFill>
                      <a:srgbClr val="FFFF00"/>
                    </a:solidFill>
                  </a:rPr>
                  <a:t>undef</a:t>
                </a:r>
                <a:r>
                  <a:rPr lang="en-US" dirty="0">
                    <a:solidFill>
                      <a:srgbClr val="FFFF00"/>
                    </a:solidFill>
                  </a:rPr>
                  <a:t>/error/∞</a:t>
                </a:r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(2</a:t>
                </a:r>
                <a:r>
                  <a:rPr lang="en-US" b="0" dirty="0"/>
                  <a:t>π/</a:t>
                </a:r>
                <a:r>
                  <a:rPr lang="en-US" dirty="0"/>
                  <a:t>3) =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117405-CC87-4597-9C60-C2311EBBA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220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(t) = 4cos(t)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+ 3tan(t)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j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Evaluate: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(0) = </a:t>
                </a:r>
                <a:r>
                  <a:rPr lang="en-US" dirty="0">
                    <a:solidFill>
                      <a:srgbClr val="CCFFFF"/>
                    </a:solidFill>
                  </a:rPr>
                  <a:t>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CCFFFF"/>
                            </a:solidFill>
                          </a:rPr>
                          <m:t>i</m:t>
                        </m:r>
                      </m:e>
                    </m:ac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(</a:t>
                </a:r>
                <a:r>
                  <a:rPr lang="en-US" b="0" dirty="0"/>
                  <a:t>π</a:t>
                </a:r>
                <a:r>
                  <a:rPr lang="en-US" dirty="0"/>
                  <a:t>/2) = 0 + </a:t>
                </a:r>
                <a:r>
                  <a:rPr lang="en-US" dirty="0" err="1"/>
                  <a:t>undef</a:t>
                </a:r>
                <a:r>
                  <a:rPr lang="en-US" dirty="0"/>
                  <a:t>/error/∞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(2</a:t>
                </a:r>
                <a:r>
                  <a:rPr lang="en-US" b="0" dirty="0"/>
                  <a:t>π/</a:t>
                </a:r>
                <a:r>
                  <a:rPr lang="en-US" dirty="0"/>
                  <a:t>3) = </a:t>
                </a:r>
                <a:r>
                  <a:rPr lang="en-US" dirty="0">
                    <a:solidFill>
                      <a:srgbClr val="FFFF00"/>
                    </a:solidFill>
                  </a:rPr>
                  <a:t>-2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i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- 3sqrt(3)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j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		 </a:t>
                </a:r>
                <a:r>
                  <a:rPr lang="en-US" dirty="0"/>
                  <a:t>≈ </a:t>
                </a:r>
                <a:r>
                  <a:rPr lang="en-US" dirty="0">
                    <a:solidFill>
                      <a:srgbClr val="FFFF00"/>
                    </a:solidFill>
                  </a:rPr>
                  <a:t>-2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i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- 5.196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j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117405-CC87-4597-9C60-C2311EBBA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482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domain of a vector-valued function consists of real numbers</a:t>
            </a:r>
          </a:p>
          <a:p>
            <a:r>
              <a:rPr lang="en-US" dirty="0"/>
              <a:t>The domain can be all real numbers or a subset of the real numbers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</p:spTree>
    <p:extLst>
      <p:ext uri="{BB962C8B-B14F-4D97-AF65-F5344CB8AC3E}">
        <p14:creationId xmlns:p14="http://schemas.microsoft.com/office/powerpoint/2010/main" val="32957219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range of a vector-valued function consists of vectors</a:t>
            </a:r>
          </a:p>
          <a:p>
            <a:r>
              <a:rPr lang="en-US" dirty="0"/>
              <a:t>Each real number in the domain of a vector-valued function is mapped to either a two- or a three-dimensional vector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</p:spTree>
    <p:extLst>
      <p:ext uri="{BB962C8B-B14F-4D97-AF65-F5344CB8AC3E}">
        <p14:creationId xmlns:p14="http://schemas.microsoft.com/office/powerpoint/2010/main" val="7471403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387669-9F1F-4AF9-9E7B-A9B3A778BC02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9392901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graphing a vector-valued function, we typically graph the vectors in the domain of the function in standard position, because doing so guarantees the uniqueness of the graph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</p:spTree>
    <p:extLst>
      <p:ext uri="{BB962C8B-B14F-4D97-AF65-F5344CB8AC3E}">
        <p14:creationId xmlns:p14="http://schemas.microsoft.com/office/powerpoint/2010/main" val="22056964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graph of a vector-valued function of the form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 = ƒ(t)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g(t)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consists of the set of all points  (ƒ(t),g(t))</a:t>
                </a:r>
              </a:p>
              <a:p>
                <a:r>
                  <a:rPr lang="en-US" dirty="0"/>
                  <a:t>The path it traces is called a </a:t>
                </a:r>
                <a:r>
                  <a:rPr lang="en-US" dirty="0">
                    <a:solidFill>
                      <a:srgbClr val="FFC000"/>
                    </a:solidFill>
                  </a:rPr>
                  <a:t>plane curve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 r="-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</p:spTree>
    <p:extLst>
      <p:ext uri="{BB962C8B-B14F-4D97-AF65-F5344CB8AC3E}">
        <p14:creationId xmlns:p14="http://schemas.microsoft.com/office/powerpoint/2010/main" val="4928742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graph of a vector-valued function of the form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 = ƒ(t)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g(t)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 + h(t)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k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consists of the set of all points  (ƒ(t),g(t),h(t))</a:t>
                </a:r>
              </a:p>
              <a:p>
                <a:r>
                  <a:rPr lang="en-US" dirty="0"/>
                  <a:t>The path it traces is called a </a:t>
                </a:r>
                <a:r>
                  <a:rPr lang="en-US" dirty="0">
                    <a:solidFill>
                      <a:srgbClr val="FFC000"/>
                    </a:solidFill>
                  </a:rPr>
                  <a:t>space curve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 r="-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</p:spTree>
    <p:extLst>
      <p:ext uri="{BB962C8B-B14F-4D97-AF65-F5344CB8AC3E}">
        <p14:creationId xmlns:p14="http://schemas.microsoft.com/office/powerpoint/2010/main" val="22713877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effectLst/>
              </a:rPr>
              <a:t>Any representation of a plane curve or space curve using a vector-valued function is called a </a:t>
            </a:r>
            <a:r>
              <a:rPr lang="en-US" i="0" dirty="0">
                <a:solidFill>
                  <a:srgbClr val="FFC000"/>
                </a:solidFill>
                <a:effectLst/>
              </a:rPr>
              <a:t>vector parameterization of the curve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</p:spTree>
    <p:extLst>
      <p:ext uri="{BB962C8B-B14F-4D97-AF65-F5344CB8AC3E}">
        <p14:creationId xmlns:p14="http://schemas.microsoft.com/office/powerpoint/2010/main" val="921490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A vector is a directed line segment - from an initial point P to terminal point Q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742830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plane curve and space curve has an </a:t>
            </a:r>
            <a:r>
              <a:rPr lang="en-US" dirty="0">
                <a:solidFill>
                  <a:srgbClr val="FFC000"/>
                </a:solidFill>
              </a:rPr>
              <a:t>orientation</a:t>
            </a:r>
            <a:r>
              <a:rPr lang="en-US" dirty="0"/>
              <a:t>, indicated by arrows drawn in on the curve, that shows the direction of motion along the curve as the value of the parameter t increases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</p:spTree>
    <p:extLst>
      <p:ext uri="{BB962C8B-B14F-4D97-AF65-F5344CB8AC3E}">
        <p14:creationId xmlns:p14="http://schemas.microsoft.com/office/powerpoint/2010/main" val="38525220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7AC24DA-817B-4CF4-8D58-C7252A0AE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315" y="945297"/>
            <a:ext cx="5372100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CA82B3-A61C-4B3A-A1FD-0A41E4EB17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A 2D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plane curve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graph of:</a:t>
                </a:r>
              </a:p>
              <a:p>
                <a:pPr>
                  <a:spcBef>
                    <a:spcPts val="0"/>
                  </a:spcBef>
                </a:pPr>
                <a:endParaRPr lang="en-US" sz="3000" dirty="0"/>
              </a:p>
              <a:p>
                <a:pPr>
                  <a:spcBef>
                    <a:spcPts val="0"/>
                  </a:spcBef>
                </a:pPr>
                <a:endParaRPr lang="en-US" sz="3000" dirty="0"/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=4cos(t)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+3sin(t)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0≤t≤2</a:t>
                </a:r>
                <a:r>
                  <a:rPr lang="el-GR" b="0" dirty="0"/>
                  <a:t>π</a:t>
                </a:r>
                <a:endParaRPr lang="en-US" b="0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CA82B3-A61C-4B3A-A1FD-0A41E4EB17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>
                <a:blip r:embed="rId3"/>
                <a:stretch>
                  <a:fillRect l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23371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F971D76-8556-4E0E-A343-636E93D92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483164"/>
            <a:ext cx="5943600" cy="4298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A 2D plane curve graph of:</a:t>
                </a: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=(t</a:t>
                </a:r>
                <a:r>
                  <a:rPr lang="en-US" baseline="30000" dirty="0"/>
                  <a:t>2</a:t>
                </a:r>
                <a:r>
                  <a:rPr lang="en-US" dirty="0"/>
                  <a:t>-1)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+(2t-3)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    0≤t≤3</a:t>
                </a:r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5638800"/>
              </a:xfrm>
              <a:blipFill>
                <a:blip r:embed="rId3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</p:spTree>
    <p:extLst>
      <p:ext uri="{BB962C8B-B14F-4D97-AF65-F5344CB8AC3E}">
        <p14:creationId xmlns:p14="http://schemas.microsoft.com/office/powerpoint/2010/main" val="39752907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759F39D-C99F-433C-8683-B3DE846DC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343" y="762000"/>
            <a:ext cx="4316350" cy="59546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3D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space curve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graph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of:</a:t>
                </a:r>
              </a:p>
              <a:p>
                <a:pPr>
                  <a:spcBef>
                    <a:spcPts val="0"/>
                  </a:spcBef>
                </a:pPr>
                <a:endParaRPr lang="en-US" sz="3000" dirty="0"/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=4cos(t)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+4sin(t)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+t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k</m:t>
                        </m:r>
                      </m:e>
                    </m:acc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0≤t≤4</a:t>
                </a:r>
                <a:r>
                  <a:rPr lang="el-GR" b="0" dirty="0"/>
                  <a:t>π</a:t>
                </a:r>
                <a:endParaRPr lang="en-US" b="0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</p:spTree>
    <p:extLst>
      <p:ext uri="{BB962C8B-B14F-4D97-AF65-F5344CB8AC3E}">
        <p14:creationId xmlns:p14="http://schemas.microsoft.com/office/powerpoint/2010/main" val="35189730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graphs are identical</a:t>
            </a:r>
          </a:p>
          <a:p>
            <a:r>
              <a:rPr lang="en-US" dirty="0"/>
              <a:t>This happens because the function describing the second curve is a “</a:t>
            </a:r>
            <a:r>
              <a:rPr lang="en-US" dirty="0">
                <a:solidFill>
                  <a:srgbClr val="FFC000"/>
                </a:solidFill>
              </a:rPr>
              <a:t>reparameterization</a:t>
            </a:r>
            <a:r>
              <a:rPr lang="en-US" dirty="0"/>
              <a:t>” of the function describing the first curve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</p:spTree>
    <p:extLst>
      <p:ext uri="{BB962C8B-B14F-4D97-AF65-F5344CB8AC3E}">
        <p14:creationId xmlns:p14="http://schemas.microsoft.com/office/powerpoint/2010/main" val="17993220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curve has an infinite number of reparameterizations</a:t>
            </a:r>
          </a:p>
          <a:p>
            <a:r>
              <a:rPr lang="en-US" dirty="0"/>
              <a:t>The interval over which t is defined may change, but not the shape of the curve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</p:spTree>
    <p:extLst>
      <p:ext uri="{BB962C8B-B14F-4D97-AF65-F5344CB8AC3E}">
        <p14:creationId xmlns:p14="http://schemas.microsoft.com/office/powerpoint/2010/main" val="18063830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387669-9F1F-4AF9-9E7B-A9B3A778BC02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0236406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may notice a similarity between vector-valued functions and parameterized curves </a:t>
                </a:r>
              </a:p>
              <a:p>
                <a:r>
                  <a:rPr lang="en-US" dirty="0"/>
                  <a:t>In fact, given a vector-valued function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 = ƒ(t)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g(t)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we can define  x=ƒ(t)  and  y=g(t)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 r="-5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</p:spTree>
    <p:extLst>
      <p:ext uri="{BB962C8B-B14F-4D97-AF65-F5344CB8AC3E}">
        <p14:creationId xmlns:p14="http://schemas.microsoft.com/office/powerpoint/2010/main" val="5792281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restriction exists on the values of t (for example, t is restricted to the interval [</a:t>
            </a:r>
            <a:r>
              <a:rPr lang="en-US" dirty="0" err="1"/>
              <a:t>a,b</a:t>
            </a:r>
            <a:r>
              <a:rPr lang="en-US" dirty="0"/>
              <a:t>]  for some constants a&lt;b, then this restriction is enforced on the parameter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</p:spTree>
    <p:extLst>
      <p:ext uri="{BB962C8B-B14F-4D97-AF65-F5344CB8AC3E}">
        <p14:creationId xmlns:p14="http://schemas.microsoft.com/office/powerpoint/2010/main" val="626255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graph of the parameterized </a:t>
            </a:r>
          </a:p>
          <a:p>
            <a:pPr>
              <a:spcBef>
                <a:spcPts val="0"/>
              </a:spcBef>
            </a:pPr>
            <a:r>
              <a:rPr lang="en-US" dirty="0"/>
              <a:t>function would then agree with the graph of the vector-valued function, except that the vector-valued graph would represent vectors rather than points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</p:spTree>
    <p:extLst>
      <p:ext uri="{BB962C8B-B14F-4D97-AF65-F5344CB8AC3E}">
        <p14:creationId xmlns:p14="http://schemas.microsoft.com/office/powerpoint/2010/main" val="3461801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Vectors</a:t>
            </a:r>
            <a:r>
              <a:rPr lang="en-US" dirty="0"/>
              <a:t> have both magnitude and direction </a:t>
            </a:r>
          </a:p>
          <a:p>
            <a:r>
              <a:rPr lang="en-US" dirty="0"/>
              <a:t>(ex: N 5mph)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77656-ED73-42C8-B394-05EE2E31C83B}"/>
              </a:ext>
            </a:extLst>
          </p:cNvPr>
          <p:cNvGrpSpPr/>
          <p:nvPr/>
        </p:nvGrpSpPr>
        <p:grpSpPr>
          <a:xfrm>
            <a:off x="685800" y="3266673"/>
            <a:ext cx="3763316" cy="771927"/>
            <a:chOff x="838200" y="3222957"/>
            <a:chExt cx="3763316" cy="7719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7B1FBF0-5EFB-4B03-85D6-77F1ACD36AB8}"/>
                </a:ext>
              </a:extLst>
            </p:cNvPr>
            <p:cNvSpPr/>
            <p:nvPr/>
          </p:nvSpPr>
          <p:spPr>
            <a:xfrm>
              <a:off x="838200" y="3517830"/>
              <a:ext cx="1534394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dirty="0">
                  <a:solidFill>
                    <a:srgbClr val="CCFFFF"/>
                  </a:solidFill>
                </a:rPr>
                <a:t>direction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8D3383-309F-401C-B70A-B9CC59F92205}"/>
                </a:ext>
              </a:extLst>
            </p:cNvPr>
            <p:cNvSpPr/>
            <p:nvPr/>
          </p:nvSpPr>
          <p:spPr>
            <a:xfrm>
              <a:off x="2895600" y="3517830"/>
              <a:ext cx="1705916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dirty="0">
                  <a:solidFill>
                    <a:srgbClr val="CCFFFF"/>
                  </a:solidFill>
                </a:rPr>
                <a:t>magnitude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BEF72AF-7266-414D-B861-ED3B13CF244C}"/>
                </a:ext>
              </a:extLst>
            </p:cNvPr>
            <p:cNvCxnSpPr/>
            <p:nvPr/>
          </p:nvCxnSpPr>
          <p:spPr>
            <a:xfrm flipV="1">
              <a:off x="1605397" y="3222957"/>
              <a:ext cx="328142" cy="294873"/>
            </a:xfrm>
            <a:prstGeom prst="straightConnector1">
              <a:avLst/>
            </a:prstGeom>
            <a:ln w="47625">
              <a:solidFill>
                <a:srgbClr val="CC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CA94A94-772E-4657-927C-52C26D467E1C}"/>
                </a:ext>
              </a:extLst>
            </p:cNvPr>
            <p:cNvCxnSpPr/>
            <p:nvPr/>
          </p:nvCxnSpPr>
          <p:spPr>
            <a:xfrm flipH="1" flipV="1">
              <a:off x="2895600" y="3249516"/>
              <a:ext cx="457200" cy="294872"/>
            </a:xfrm>
            <a:prstGeom prst="straightConnector1">
              <a:avLst/>
            </a:prstGeom>
            <a:ln w="47625">
              <a:solidFill>
                <a:srgbClr val="CC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37979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Since we can parameterize a curve defined by a function  y=ƒ(x), it is also possible to represent an arbitrary plane curve by a vector-valued function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</p:spTree>
    <p:extLst>
      <p:ext uri="{BB962C8B-B14F-4D97-AF65-F5344CB8AC3E}">
        <p14:creationId xmlns:p14="http://schemas.microsoft.com/office/powerpoint/2010/main" val="15996024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we can do calculus on parametrized functions (remember </a:t>
            </a:r>
            <a:r>
              <a:rPr lang="en-US" dirty="0" err="1"/>
              <a:t>polars</a:t>
            </a:r>
            <a:r>
              <a:rPr lang="en-US" dirty="0"/>
              <a:t>?), this lets us do calculus on vector-valued functions!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</p:spTree>
    <p:extLst>
      <p:ext uri="{BB962C8B-B14F-4D97-AF65-F5344CB8AC3E}">
        <p14:creationId xmlns:p14="http://schemas.microsoft.com/office/powerpoint/2010/main" val="9896025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Limits:</a:t>
                </a:r>
              </a:p>
              <a:p>
                <a:r>
                  <a:rPr lang="en-US" dirty="0"/>
                  <a:t>A vector-valued function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 approaches the limit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L</m:t>
                        </m:r>
                      </m:e>
                    </m:acc>
                  </m:oMath>
                </a14:m>
                <a:r>
                  <a:rPr lang="en-US" dirty="0"/>
                  <a:t> as t  approaches a, written:</a:t>
                </a:r>
              </a:p>
              <a:p>
                <a:pPr algn="ctr"/>
                <a:r>
                  <a:rPr lang="en-US" dirty="0"/>
                  <a:t>Lim</a:t>
                </a:r>
                <a:r>
                  <a:rPr lang="en-US" baseline="-25000" dirty="0"/>
                  <a:t>(</a:t>
                </a:r>
                <a:r>
                  <a:rPr lang="en-US" baseline="-25000" dirty="0" err="1"/>
                  <a:t>t→a</a:t>
                </a:r>
                <a:r>
                  <a:rPr lang="en-US" baseline="-25000" dirty="0"/>
                  <a:t>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(t)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L</m:t>
                        </m:r>
                      </m:e>
                    </m:acc>
                  </m:oMath>
                </a14:m>
                <a:r>
                  <a:rPr lang="en-US" dirty="0"/>
                  <a:t>,</a:t>
                </a:r>
              </a:p>
              <a:p>
                <a:r>
                  <a:rPr lang="en-US" dirty="0"/>
                  <a:t>provided</a:t>
                </a:r>
              </a:p>
              <a:p>
                <a:pPr algn="ctr"/>
                <a:r>
                  <a:rPr lang="en-US" dirty="0"/>
                  <a:t>Lim</a:t>
                </a:r>
                <a:r>
                  <a:rPr lang="en-US" baseline="-25000" dirty="0"/>
                  <a:t>(</a:t>
                </a:r>
                <a:r>
                  <a:rPr lang="en-US" baseline="-25000" dirty="0" err="1"/>
                  <a:t>t→a</a:t>
                </a:r>
                <a:r>
                  <a:rPr lang="en-US" baseline="-25000" dirty="0"/>
                  <a:t>)</a:t>
                </a:r>
                <a:r>
                  <a:rPr lang="en-US" dirty="0"/>
                  <a:t> ∥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(t)-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L</m:t>
                        </m:r>
                      </m:e>
                    </m:acc>
                  </m:oMath>
                </a14:m>
                <a:r>
                  <a:rPr lang="en-US" dirty="0"/>
                  <a:t>∥=0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</p:spTree>
    <p:extLst>
      <p:ext uri="{BB962C8B-B14F-4D97-AF65-F5344CB8AC3E}">
        <p14:creationId xmlns:p14="http://schemas.microsoft.com/office/powerpoint/2010/main" val="36780281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066800"/>
                <a:ext cx="88392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Let  ƒ, g, and h be functions of t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Then the limit of the vector-valued function: 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 = ƒ(t)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g(t)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 + h(t)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k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as t approaches a is given by: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en-US" dirty="0"/>
                  <a:t>Lim</a:t>
                </a:r>
                <a:r>
                  <a:rPr lang="en-US" baseline="-25000" dirty="0"/>
                  <a:t>(</a:t>
                </a:r>
                <a:r>
                  <a:rPr lang="en-US" baseline="-25000" dirty="0" err="1"/>
                  <a:t>t→a</a:t>
                </a:r>
                <a:r>
                  <a:rPr lang="en-US" baseline="-25000" dirty="0"/>
                  <a:t>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(t)</a:t>
                </a:r>
                <a:r>
                  <a:rPr lang="en-US" sz="2000" dirty="0"/>
                  <a:t> </a:t>
                </a:r>
                <a:r>
                  <a:rPr lang="en-US" dirty="0"/>
                  <a:t>=</a:t>
                </a:r>
                <a:r>
                  <a:rPr lang="en-US" sz="2000" dirty="0"/>
                  <a:t> </a:t>
                </a:r>
                <a:r>
                  <a:rPr lang="en-US" dirty="0"/>
                  <a:t>[Lim</a:t>
                </a:r>
                <a:r>
                  <a:rPr lang="en-US" baseline="-25000" dirty="0"/>
                  <a:t>(</a:t>
                </a:r>
                <a:r>
                  <a:rPr lang="en-US" baseline="-25000" dirty="0" err="1"/>
                  <a:t>t→a</a:t>
                </a:r>
                <a:r>
                  <a:rPr lang="en-US" baseline="-25000" dirty="0"/>
                  <a:t>)</a:t>
                </a:r>
                <a:r>
                  <a:rPr lang="en-US" sz="2000" dirty="0"/>
                  <a:t> </a:t>
                </a:r>
                <a:r>
                  <a:rPr lang="en-US" dirty="0"/>
                  <a:t>ƒ(t)]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[Lim</a:t>
                </a:r>
                <a:r>
                  <a:rPr lang="en-US" baseline="-25000" dirty="0"/>
                  <a:t>(</a:t>
                </a:r>
                <a:r>
                  <a:rPr lang="en-US" baseline="-25000" dirty="0" err="1"/>
                  <a:t>t→a</a:t>
                </a:r>
                <a:r>
                  <a:rPr lang="en-US" baseline="-25000" dirty="0"/>
                  <a:t>)</a:t>
                </a:r>
                <a:r>
                  <a:rPr lang="en-US" sz="2000" dirty="0"/>
                  <a:t> </a:t>
                </a:r>
                <a:r>
                  <a:rPr lang="en-US" dirty="0"/>
                  <a:t>g(t)]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j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[Lim</a:t>
                </a:r>
                <a:r>
                  <a:rPr lang="en-US" baseline="-25000" dirty="0"/>
                  <a:t>(</a:t>
                </a:r>
                <a:r>
                  <a:rPr lang="en-US" baseline="-25000" dirty="0" err="1"/>
                  <a:t>t→a</a:t>
                </a:r>
                <a:r>
                  <a:rPr lang="en-US" baseline="-25000" dirty="0"/>
                  <a:t>)</a:t>
                </a:r>
                <a:r>
                  <a:rPr lang="en-US" sz="2000" dirty="0"/>
                  <a:t> </a:t>
                </a:r>
                <a:r>
                  <a:rPr lang="en-US" dirty="0"/>
                  <a:t>h(t)]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k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3000" dirty="0"/>
                  <a:t>provided the limits  Lim</a:t>
                </a:r>
                <a:r>
                  <a:rPr lang="en-US" sz="3000" baseline="-25000" dirty="0"/>
                  <a:t>(</a:t>
                </a:r>
                <a:r>
                  <a:rPr lang="en-US" sz="3000" baseline="-25000" dirty="0" err="1"/>
                  <a:t>t→a</a:t>
                </a:r>
                <a:r>
                  <a:rPr lang="en-US" sz="3000" baseline="-25000" dirty="0"/>
                  <a:t>)</a:t>
                </a:r>
                <a:r>
                  <a:rPr lang="en-US" sz="3200" dirty="0"/>
                  <a:t>ƒ</a:t>
                </a:r>
                <a:r>
                  <a:rPr lang="en-US" sz="3000" dirty="0"/>
                  <a:t>(t), Lim</a:t>
                </a:r>
                <a:r>
                  <a:rPr lang="en-US" sz="3000" baseline="-25000" dirty="0"/>
                  <a:t>(</a:t>
                </a:r>
                <a:r>
                  <a:rPr lang="en-US" sz="3000" baseline="-25000" dirty="0" err="1"/>
                  <a:t>t→a</a:t>
                </a:r>
                <a:r>
                  <a:rPr lang="en-US" sz="3000" baseline="-25000" dirty="0"/>
                  <a:t>)</a:t>
                </a:r>
                <a:r>
                  <a:rPr lang="en-US" sz="3000" dirty="0"/>
                  <a:t>g(t) and Lim</a:t>
                </a:r>
                <a:r>
                  <a:rPr lang="en-US" sz="3000" baseline="-25000" dirty="0"/>
                  <a:t>(</a:t>
                </a:r>
                <a:r>
                  <a:rPr lang="en-US" sz="3000" baseline="-25000" dirty="0" err="1"/>
                  <a:t>t→a</a:t>
                </a:r>
                <a:r>
                  <a:rPr lang="en-US" sz="3000" baseline="-25000" dirty="0"/>
                  <a:t>)</a:t>
                </a:r>
                <a:r>
                  <a:rPr lang="en-US" sz="3000" dirty="0"/>
                  <a:t>h(t) exist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66800"/>
                <a:ext cx="8839200" cy="5638800"/>
              </a:xfrm>
              <a:blipFill>
                <a:blip r:embed="rId2"/>
                <a:stretch>
                  <a:fillRect l="-2483" t="-1946" r="-3172" b="-1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</p:spTree>
    <p:extLst>
      <p:ext uri="{BB962C8B-B14F-4D97-AF65-F5344CB8AC3E}">
        <p14:creationId xmlns:p14="http://schemas.microsoft.com/office/powerpoint/2010/main" val="31156477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effectLst/>
              </a:rPr>
              <a:t>If you can find the limit of a vector-valued function, you can define </a:t>
            </a:r>
            <a:r>
              <a:rPr lang="en-US" i="0" dirty="0">
                <a:solidFill>
                  <a:srgbClr val="FFC000"/>
                </a:solidFill>
                <a:effectLst/>
              </a:rPr>
              <a:t>continuity at a point</a:t>
            </a:r>
            <a:r>
              <a:rPr lang="en-US" i="0" dirty="0">
                <a:effectLst/>
              </a:rPr>
              <a:t> for such a function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</p:spTree>
    <p:extLst>
      <p:ext uri="{BB962C8B-B14F-4D97-AF65-F5344CB8AC3E}">
        <p14:creationId xmlns:p14="http://schemas.microsoft.com/office/powerpoint/2010/main" val="27228039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19200"/>
                <a:ext cx="86868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Let f, g, and h be functions of  t Then, the vector-valued function 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 = ƒ(t)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g(t)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 + h(t)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k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is continuous at point t=a if the following three conditions hold: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(a) exists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Lim</a:t>
                </a:r>
                <a:r>
                  <a:rPr lang="en-US" baseline="-25000" dirty="0"/>
                  <a:t>(</a:t>
                </a:r>
                <a:r>
                  <a:rPr lang="en-US" baseline="-25000" dirty="0" err="1"/>
                  <a:t>t→a</a:t>
                </a:r>
                <a:r>
                  <a:rPr lang="en-US" baseline="-25000" dirty="0"/>
                  <a:t>)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(t) exists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Lim</a:t>
                </a:r>
                <a:r>
                  <a:rPr lang="en-US" baseline="-25000" dirty="0"/>
                  <a:t>(</a:t>
                </a:r>
                <a:r>
                  <a:rPr lang="en-US" baseline="-25000" dirty="0" err="1"/>
                  <a:t>t→a</a:t>
                </a:r>
                <a:r>
                  <a:rPr lang="en-US" baseline="-25000" dirty="0"/>
                  <a:t>)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(t)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(a)</a:t>
                </a: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19200"/>
                <a:ext cx="8686800" cy="5638800"/>
              </a:xfrm>
              <a:blipFill>
                <a:blip r:embed="rId2"/>
                <a:stretch>
                  <a:fillRect l="-2526" t="-1946" r="-4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</p:spTree>
    <p:extLst>
      <p:ext uri="{BB962C8B-B14F-4D97-AF65-F5344CB8AC3E}">
        <p14:creationId xmlns:p14="http://schemas.microsoft.com/office/powerpoint/2010/main" val="10703630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387669-9F1F-4AF9-9E7B-A9B3A778BC02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41057165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know what a vector-valued function is and how to take its limit, the next step is to learn how to differentiate it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</p:spTree>
    <p:extLst>
      <p:ext uri="{BB962C8B-B14F-4D97-AF65-F5344CB8AC3E}">
        <p14:creationId xmlns:p14="http://schemas.microsoft.com/office/powerpoint/2010/main" val="1240465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definition of the derivative of a vector-valued function is nearly identical to the definition of a real-valued function of one variable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</p:spTree>
    <p:extLst>
      <p:ext uri="{BB962C8B-B14F-4D97-AF65-F5344CB8AC3E}">
        <p14:creationId xmlns:p14="http://schemas.microsoft.com/office/powerpoint/2010/main" val="1735132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However, because the range of a vector-valued function consists of vectors, the same is true for the range of the derivative of a vector-valued function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</p:spTree>
    <p:extLst>
      <p:ext uri="{BB962C8B-B14F-4D97-AF65-F5344CB8AC3E}">
        <p14:creationId xmlns:p14="http://schemas.microsoft.com/office/powerpoint/2010/main" val="2501236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FFC000"/>
                    </a:solidFill>
                  </a:rPr>
                  <a:t>Direction</a:t>
                </a:r>
                <a:r>
                  <a:rPr lang="en-US" dirty="0"/>
                  <a:t> can be shown by slope:</a:t>
                </a:r>
              </a:p>
              <a:p>
                <a:r>
                  <a:rPr lang="en-US" dirty="0"/>
                  <a:t>		m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 	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≠0</a:t>
                </a: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  <a:blipFill rotWithShape="1">
                <a:blip r:embed="rId2"/>
                <a:stretch>
                  <a:fillRect l="-245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1288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of the rules for calculating derivatives of real-valued functions can be applied to calculating the derivatives of vector-valued functions as well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</p:spTree>
    <p:extLst>
      <p:ext uri="{BB962C8B-B14F-4D97-AF65-F5344CB8AC3E}">
        <p14:creationId xmlns:p14="http://schemas.microsoft.com/office/powerpoint/2010/main" val="1484030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/>
          <a:lstStyle/>
          <a:p>
            <a:r>
              <a:rPr lang="en-US" dirty="0"/>
              <a:t>A real-valued function can be interpreted as the slope of a tangent line or the instantaneous rate of change of the function</a:t>
            </a:r>
          </a:p>
          <a:p>
            <a:r>
              <a:rPr lang="en-US" dirty="0"/>
              <a:t>The derivative of a vector-valued function can be understood to be an instantaneous rate of change as well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</p:spTree>
    <p:extLst>
      <p:ext uri="{BB962C8B-B14F-4D97-AF65-F5344CB8AC3E}">
        <p14:creationId xmlns:p14="http://schemas.microsoft.com/office/powerpoint/2010/main" val="19691029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/>
          <a:lstStyle/>
          <a:p>
            <a:r>
              <a:rPr lang="en-US" dirty="0"/>
              <a:t>For example, when the function represents the </a:t>
            </a:r>
            <a:r>
              <a:rPr lang="en-US" dirty="0">
                <a:solidFill>
                  <a:schemeClr val="tx1"/>
                </a:solidFill>
              </a:rPr>
              <a:t>position</a:t>
            </a:r>
            <a:r>
              <a:rPr lang="en-US" dirty="0"/>
              <a:t> of an object at a given point in time, the derivative represents its </a:t>
            </a:r>
            <a:r>
              <a:rPr lang="en-US" dirty="0">
                <a:solidFill>
                  <a:schemeClr val="tx1"/>
                </a:solidFill>
              </a:rPr>
              <a:t>velocity</a:t>
            </a:r>
            <a:r>
              <a:rPr lang="en-US" dirty="0"/>
              <a:t> at that same point in time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</p:spTree>
    <p:extLst>
      <p:ext uri="{BB962C8B-B14F-4D97-AF65-F5344CB8AC3E}">
        <p14:creationId xmlns:p14="http://schemas.microsoft.com/office/powerpoint/2010/main" val="342337395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638800"/>
              </a:xfrm>
            </p:spPr>
            <p:txBody>
              <a:bodyPr/>
              <a:lstStyle/>
              <a:p>
                <a:r>
                  <a:rPr lang="en-US" dirty="0"/>
                  <a:t>Find the derivative of: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(t) = (3t+4)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(t</a:t>
                </a:r>
                <a:r>
                  <a:rPr lang="en-US" baseline="30000" dirty="0"/>
                  <a:t>2</a:t>
                </a:r>
                <a:r>
                  <a:rPr lang="en-US" dirty="0"/>
                  <a:t>-4t+3)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j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Just pretend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 are x and y!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638800"/>
              </a:xfrm>
              <a:blipFill>
                <a:blip r:embed="rId2"/>
                <a:stretch>
                  <a:fillRect l="-2571" t="-1946" r="-1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117405-CC87-4597-9C60-C2311EBBA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7329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638800"/>
              </a:xfrm>
            </p:spPr>
            <p:txBody>
              <a:bodyPr/>
              <a:lstStyle/>
              <a:p>
                <a:r>
                  <a:rPr lang="en-US" dirty="0"/>
                  <a:t>Find the derivative of: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(t) = (3t+4)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(t</a:t>
                </a:r>
                <a:r>
                  <a:rPr lang="en-US" baseline="30000" dirty="0"/>
                  <a:t>2</a:t>
                </a:r>
                <a:r>
                  <a:rPr lang="en-US" dirty="0"/>
                  <a:t>-4t+3)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j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Just pretend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 are x and y!</a:t>
                </a:r>
              </a:p>
              <a:p>
                <a:r>
                  <a:rPr lang="en-US" dirty="0"/>
                  <a:t>d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(t)/dt = </a:t>
                </a:r>
                <a:r>
                  <a:rPr lang="en-US" dirty="0">
                    <a:solidFill>
                      <a:srgbClr val="FFFF00"/>
                    </a:solidFill>
                  </a:rPr>
                  <a:t>3</a:t>
                </a:r>
                <a:r>
                  <a:rPr lang="en-US" sz="20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i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+ (2t-4)</a:t>
                </a:r>
                <a:r>
                  <a:rPr lang="en-US" sz="20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j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638800"/>
              </a:xfrm>
              <a:blipFill>
                <a:blip r:embed="rId2"/>
                <a:stretch>
                  <a:fillRect l="-2571" t="-1946" r="-1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117405-CC87-4597-9C60-C2311EBBA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09466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638800"/>
              </a:xfrm>
            </p:spPr>
            <p:txBody>
              <a:bodyPr/>
              <a:lstStyle/>
              <a:p>
                <a:r>
                  <a:rPr lang="en-US" dirty="0"/>
                  <a:t>Find the derivative of: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(t) = 3cos(t)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+ 4sin(t)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j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638800"/>
              </a:xfrm>
              <a:blipFill>
                <a:blip r:embed="rId2"/>
                <a:stretch>
                  <a:fillRect l="-2571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117405-CC87-4597-9C60-C2311EBBA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51534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638800"/>
              </a:xfrm>
            </p:spPr>
            <p:txBody>
              <a:bodyPr/>
              <a:lstStyle/>
              <a:p>
                <a:r>
                  <a:rPr lang="en-US" dirty="0"/>
                  <a:t>Find the derivative of: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(t) = 3cos(t)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+ 4sin(t)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j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d(3cos(t)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+ 4sin(t)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)/dt =</a:t>
                </a:r>
              </a:p>
              <a:p>
                <a:r>
                  <a:rPr lang="en-US" dirty="0"/>
                  <a:t>          = </a:t>
                </a:r>
                <a:r>
                  <a:rPr lang="en-US" dirty="0">
                    <a:solidFill>
                      <a:srgbClr val="FFFF00"/>
                    </a:solidFill>
                  </a:rPr>
                  <a:t>-3sin(t)</a:t>
                </a:r>
                <a:r>
                  <a:rPr lang="en-US" sz="20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i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+ 4cos(t)</a:t>
                </a:r>
                <a:r>
                  <a:rPr lang="en-US" sz="20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j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638800"/>
              </a:xfrm>
              <a:blipFill>
                <a:blip r:embed="rId2"/>
                <a:stretch>
                  <a:fillRect l="-2571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117405-CC87-4597-9C60-C2311EBBA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41545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920D6F6-DA17-48A3-AEA2-D4045376B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3175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1556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19534DE-2022-4184-9C46-24BDC26DC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75" cy="644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0682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Find the derivative of: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(t) = t </a:t>
                </a:r>
                <a:r>
                  <a:rPr lang="en-US" i="1" dirty="0"/>
                  <a:t>ln</a:t>
                </a:r>
                <a:r>
                  <a:rPr lang="en-US" dirty="0"/>
                  <a:t>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+ 5e</a:t>
                </a:r>
                <a:r>
                  <a:rPr lang="en-US" baseline="30000" dirty="0"/>
                  <a:t>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j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686800" cy="5638800"/>
              </a:xfrm>
              <a:blipFill>
                <a:blip r:embed="rId2"/>
                <a:stretch>
                  <a:fillRect l="-252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117405-CC87-4597-9C60-C2311EBBA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89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vectors are designated by only their magnitude and direction…</a:t>
            </a:r>
          </a:p>
          <a:p>
            <a:r>
              <a:rPr lang="en-US" dirty="0"/>
              <a:t>These are all the </a:t>
            </a:r>
          </a:p>
          <a:p>
            <a:pPr>
              <a:spcBef>
                <a:spcPts val="0"/>
              </a:spcBef>
            </a:pPr>
            <a:r>
              <a:rPr lang="en-US" dirty="0"/>
              <a:t>same vector!</a:t>
            </a:r>
          </a:p>
          <a:p>
            <a:r>
              <a:rPr lang="en-US" dirty="0"/>
              <a:t>Location doesn’t </a:t>
            </a:r>
          </a:p>
          <a:p>
            <a:pPr>
              <a:spcBef>
                <a:spcPts val="0"/>
              </a:spcBef>
            </a:pPr>
            <a:r>
              <a:rPr lang="en-US" dirty="0"/>
              <a:t>matter!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C33283C-48ED-4579-8626-DE343AB80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68962"/>
            <a:ext cx="3886200" cy="371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4AF38C0-5B2F-48AE-A08D-D44AF34437B4}"/>
              </a:ext>
            </a:extLst>
          </p:cNvPr>
          <p:cNvCxnSpPr/>
          <p:nvPr/>
        </p:nvCxnSpPr>
        <p:spPr>
          <a:xfrm flipV="1">
            <a:off x="6168570" y="3625954"/>
            <a:ext cx="1899448" cy="377086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5C6B014-9993-438F-A8BF-2E53BBBC8277}"/>
              </a:ext>
            </a:extLst>
          </p:cNvPr>
          <p:cNvCxnSpPr/>
          <p:nvPr/>
        </p:nvCxnSpPr>
        <p:spPr>
          <a:xfrm flipV="1">
            <a:off x="5549789" y="4719042"/>
            <a:ext cx="1899448" cy="377086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554619-5FBC-48E6-8029-155FD6EAD4A5}"/>
              </a:ext>
            </a:extLst>
          </p:cNvPr>
          <p:cNvCxnSpPr/>
          <p:nvPr/>
        </p:nvCxnSpPr>
        <p:spPr>
          <a:xfrm flipV="1">
            <a:off x="6845189" y="5947514"/>
            <a:ext cx="1899448" cy="377086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EBCA1C4-DA01-4532-AC90-68A7848417CC}"/>
              </a:ext>
            </a:extLst>
          </p:cNvPr>
          <p:cNvSpPr/>
          <p:nvPr/>
        </p:nvSpPr>
        <p:spPr>
          <a:xfrm>
            <a:off x="0" y="6553200"/>
            <a:ext cx="1577676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427375146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Find the derivative of: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(t) = t </a:t>
                </a:r>
                <a:r>
                  <a:rPr lang="en-US" i="1" dirty="0"/>
                  <a:t>ln</a:t>
                </a:r>
                <a:r>
                  <a:rPr lang="en-US" dirty="0"/>
                  <a:t>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+ 5e</a:t>
                </a:r>
                <a:r>
                  <a:rPr lang="en-US" baseline="30000" dirty="0"/>
                  <a:t>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j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de-DE" dirty="0"/>
                  <a:t>d(t*</a:t>
                </a:r>
                <a:r>
                  <a:rPr lang="de-DE" i="1" dirty="0"/>
                  <a:t>ln</a:t>
                </a:r>
                <a:r>
                  <a:rPr lang="de-DE" dirty="0"/>
                  <a:t>(t</a:t>
                </a:r>
                <a:r>
                  <a:rPr lang="en-US" dirty="0"/>
                  <a:t>)*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de-DE" dirty="0"/>
                  <a:t>+ 5*</a:t>
                </a:r>
                <a:r>
                  <a:rPr lang="en-US" dirty="0" err="1"/>
                  <a:t>e^</a:t>
                </a:r>
                <a:r>
                  <a:rPr lang="en-US" baseline="30000" dirty="0" err="1"/>
                  <a:t>t</a:t>
                </a:r>
                <a:r>
                  <a:rPr lang="en-US" dirty="0"/>
                  <a:t>*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de-DE" dirty="0"/>
                  <a:t>)/dt = </a:t>
                </a:r>
              </a:p>
              <a:p>
                <a:r>
                  <a:rPr lang="de-DE" dirty="0"/>
                  <a:t>             = </a:t>
                </a:r>
                <a:r>
                  <a:rPr lang="de-DE" dirty="0">
                    <a:solidFill>
                      <a:srgbClr val="FFFF00"/>
                    </a:solidFill>
                  </a:rPr>
                  <a:t>(1+</a:t>
                </a:r>
                <a:r>
                  <a:rPr lang="de-DE" i="1" dirty="0">
                    <a:solidFill>
                      <a:srgbClr val="FFFF00"/>
                    </a:solidFill>
                  </a:rPr>
                  <a:t>ln</a:t>
                </a:r>
                <a:r>
                  <a:rPr lang="de-DE" dirty="0">
                    <a:solidFill>
                      <a:srgbClr val="FFFF00"/>
                    </a:solidFill>
                  </a:rPr>
                  <a:t>(t</a:t>
                </a:r>
                <a:r>
                  <a:rPr lang="en-US" dirty="0">
                    <a:solidFill>
                      <a:srgbClr val="FFFF00"/>
                    </a:solidFill>
                  </a:rPr>
                  <a:t>))</a:t>
                </a:r>
                <a:r>
                  <a:rPr lang="en-US" sz="20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i</m:t>
                        </m:r>
                      </m:e>
                    </m:acc>
                  </m:oMath>
                </a14:m>
                <a:r>
                  <a:rPr lang="de-DE" dirty="0">
                    <a:solidFill>
                      <a:srgbClr val="FFFF00"/>
                    </a:solidFill>
                  </a:rPr>
                  <a:t> + 5</a:t>
                </a:r>
                <a:r>
                  <a:rPr lang="en-US" dirty="0">
                    <a:solidFill>
                      <a:srgbClr val="FFFF00"/>
                    </a:solidFill>
                  </a:rPr>
                  <a:t>e</a:t>
                </a:r>
                <a:r>
                  <a:rPr lang="en-US" baseline="30000" dirty="0">
                    <a:solidFill>
                      <a:srgbClr val="FFFF00"/>
                    </a:solidFill>
                  </a:rPr>
                  <a:t>t</a:t>
                </a:r>
                <a:r>
                  <a:rPr lang="en-US" sz="20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j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686800" cy="5638800"/>
              </a:xfrm>
              <a:blipFill>
                <a:blip r:embed="rId2"/>
                <a:stretch>
                  <a:fillRect l="-252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117405-CC87-4597-9C60-C2311EBBA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2509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56E70FD-7808-4C40-8D13-DCCABF533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9" y="1143000"/>
            <a:ext cx="9105580" cy="457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4DBE73-438E-456F-B70E-924D964CFFA6}"/>
              </a:ext>
            </a:extLst>
          </p:cNvPr>
          <p:cNvSpPr txBox="1"/>
          <p:nvPr/>
        </p:nvSpPr>
        <p:spPr>
          <a:xfrm>
            <a:off x="1600200" y="276255"/>
            <a:ext cx="6477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 I had to change it to x and y or it wouldn’t work!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4A4977-FAF9-41F9-8705-BC4C0407D655}"/>
              </a:ext>
            </a:extLst>
          </p:cNvPr>
          <p:cNvSpPr txBox="1"/>
          <p:nvPr/>
        </p:nvSpPr>
        <p:spPr>
          <a:xfrm>
            <a:off x="1828800" y="609600"/>
            <a:ext cx="6477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 As of 2/22/2022 – it worked fine!</a:t>
            </a:r>
          </a:p>
        </p:txBody>
      </p:sp>
    </p:spTree>
    <p:extLst>
      <p:ext uri="{BB962C8B-B14F-4D97-AF65-F5344CB8AC3E}">
        <p14:creationId xmlns:p14="http://schemas.microsoft.com/office/powerpoint/2010/main" val="254603845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A2EF26-64DB-4116-89E5-E226FA4E8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3" y="1143000"/>
            <a:ext cx="9121054" cy="4358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F6AB89-3132-49D7-9EA1-CF119B425197}"/>
              </a:ext>
            </a:extLst>
          </p:cNvPr>
          <p:cNvSpPr txBox="1"/>
          <p:nvPr/>
        </p:nvSpPr>
        <p:spPr>
          <a:xfrm>
            <a:off x="381000" y="609600"/>
            <a:ext cx="6781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 You do have to click: “Use </a:t>
            </a:r>
            <a:r>
              <a:rPr lang="en-US" sz="2000" dirty="0" err="1"/>
              <a:t>i</a:t>
            </a:r>
            <a:r>
              <a:rPr lang="en-US" sz="2000" dirty="0"/>
              <a:t> as a variable”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6655E72-4763-4549-A906-8247AD7022FC}"/>
              </a:ext>
            </a:extLst>
          </p:cNvPr>
          <p:cNvSpPr/>
          <p:nvPr/>
        </p:nvSpPr>
        <p:spPr>
          <a:xfrm>
            <a:off x="2590800" y="3629890"/>
            <a:ext cx="2286000" cy="40011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6819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E7D7DE1-4270-4A82-A160-B218FCA95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1" y="1143000"/>
            <a:ext cx="9121054" cy="41771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F1D0A3-CBED-43F2-85BE-DA2B7D50D967}"/>
              </a:ext>
            </a:extLst>
          </p:cNvPr>
          <p:cNvSpPr txBox="1"/>
          <p:nvPr/>
        </p:nvSpPr>
        <p:spPr>
          <a:xfrm>
            <a:off x="381000" y="609600"/>
            <a:ext cx="6781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err="1"/>
              <a:t>Tah</a:t>
            </a:r>
            <a:r>
              <a:rPr lang="en-US" sz="2000" dirty="0"/>
              <a:t>-Dah!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AE0103D-BEF6-46B9-8F51-1A44D4B87AB6}"/>
              </a:ext>
            </a:extLst>
          </p:cNvPr>
          <p:cNvSpPr/>
          <p:nvPr/>
        </p:nvSpPr>
        <p:spPr>
          <a:xfrm>
            <a:off x="235527" y="3567545"/>
            <a:ext cx="1970809" cy="40011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9809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76C237D-FBB9-4052-8A1A-3E3996675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3944"/>
            <a:ext cx="9144000" cy="65040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BE48D0-DA29-4158-ACA5-FC469C54E5D4}"/>
              </a:ext>
            </a:extLst>
          </p:cNvPr>
          <p:cNvSpPr txBox="1"/>
          <p:nvPr/>
        </p:nvSpPr>
        <p:spPr>
          <a:xfrm>
            <a:off x="381000" y="0"/>
            <a:ext cx="6781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 Works fine!</a:t>
            </a:r>
          </a:p>
        </p:txBody>
      </p:sp>
    </p:spTree>
    <p:extLst>
      <p:ext uri="{BB962C8B-B14F-4D97-AF65-F5344CB8AC3E}">
        <p14:creationId xmlns:p14="http://schemas.microsoft.com/office/powerpoint/2010/main" val="237413186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A8407F1-8763-4E27-8E09-0454F5472084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77314774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extend to vector-valued functions the properties of the derivative that we presented previously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</p:spTree>
    <p:extLst>
      <p:ext uri="{BB962C8B-B14F-4D97-AF65-F5344CB8AC3E}">
        <p14:creationId xmlns:p14="http://schemas.microsoft.com/office/powerpoint/2010/main" val="136120268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particular, the constant multiple rule, the sum and difference rules, the product rule, and the chain rule all extend to vector-valued functions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</p:spTree>
    <p:extLst>
      <p:ext uri="{BB962C8B-B14F-4D97-AF65-F5344CB8AC3E}">
        <p14:creationId xmlns:p14="http://schemas.microsoft.com/office/powerpoint/2010/main" val="146718608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In the case of the product rule, there are actually three extensions:</a:t>
            </a:r>
          </a:p>
          <a:p>
            <a:pPr>
              <a:spcBef>
                <a:spcPts val="0"/>
              </a:spcBef>
            </a:pPr>
            <a:r>
              <a:rPr lang="en-US" sz="3500" dirty="0"/>
              <a:t>	for a real-valued function 				multiplied by a vector-valued </a:t>
            </a:r>
          </a:p>
          <a:p>
            <a:pPr>
              <a:spcBef>
                <a:spcPts val="0"/>
              </a:spcBef>
            </a:pPr>
            <a:r>
              <a:rPr lang="en-US" sz="3500" dirty="0"/>
              <a:t>		function</a:t>
            </a:r>
          </a:p>
          <a:p>
            <a:pPr>
              <a:spcBef>
                <a:spcPts val="0"/>
              </a:spcBef>
            </a:pPr>
            <a:r>
              <a:rPr lang="en-US" sz="3500" dirty="0"/>
              <a:t>	for the dot product of two </a:t>
            </a:r>
          </a:p>
          <a:p>
            <a:pPr>
              <a:spcBef>
                <a:spcPts val="0"/>
              </a:spcBef>
            </a:pPr>
            <a:r>
              <a:rPr lang="en-US" sz="3500" dirty="0"/>
              <a:t>		vector-valued functions</a:t>
            </a:r>
          </a:p>
          <a:p>
            <a:pPr>
              <a:spcBef>
                <a:spcPts val="0"/>
              </a:spcBef>
            </a:pPr>
            <a:r>
              <a:rPr lang="en-US" sz="3500" dirty="0"/>
              <a:t>	for the cross product of two </a:t>
            </a:r>
          </a:p>
          <a:p>
            <a:pPr>
              <a:spcBef>
                <a:spcPts val="0"/>
              </a:spcBef>
            </a:pPr>
            <a:r>
              <a:rPr lang="en-US" sz="3500" dirty="0"/>
              <a:t>		vector-valued functions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</p:spTree>
    <p:extLst>
      <p:ext uri="{BB962C8B-B14F-4D97-AF65-F5344CB8AC3E}">
        <p14:creationId xmlns:p14="http://schemas.microsoft.com/office/powerpoint/2010/main" val="104682421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u</m:t>
                        </m:r>
                      </m:e>
                    </m:acc>
                  </m:oMath>
                </a14:m>
                <a:r>
                  <a:rPr lang="en-US" dirty="0"/>
                  <a:t> be differentiable vector-valued functions of t, let ƒ be a differentiable real-valued function of t, and let c be a scalar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</p:spTree>
    <p:extLst>
      <p:ext uri="{BB962C8B-B14F-4D97-AF65-F5344CB8AC3E}">
        <p14:creationId xmlns:p14="http://schemas.microsoft.com/office/powerpoint/2010/main" val="3343156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we usually start them at (0,0)</a:t>
            </a:r>
          </a:p>
          <a:p>
            <a:r>
              <a:rPr lang="en-US" dirty="0"/>
              <a:t>(called the </a:t>
            </a:r>
          </a:p>
          <a:p>
            <a:pPr>
              <a:spcBef>
                <a:spcPts val="0"/>
              </a:spcBef>
            </a:pPr>
            <a:r>
              <a:rPr lang="en-US" dirty="0"/>
              <a:t>“</a:t>
            </a:r>
            <a:r>
              <a:rPr lang="en-US" dirty="0">
                <a:solidFill>
                  <a:srgbClr val="FFC000"/>
                </a:solidFill>
              </a:rPr>
              <a:t>standard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C000"/>
                </a:solidFill>
              </a:rPr>
              <a:t>position</a:t>
            </a:r>
            <a:r>
              <a:rPr lang="en-US" dirty="0"/>
              <a:t>”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50616"/>
            <a:ext cx="4209363" cy="402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6829081" y="3287648"/>
            <a:ext cx="2057400" cy="873760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4E2A58D-3357-4D2C-B50F-41A39A265242}"/>
              </a:ext>
            </a:extLst>
          </p:cNvPr>
          <p:cNvSpPr/>
          <p:nvPr/>
        </p:nvSpPr>
        <p:spPr>
          <a:xfrm>
            <a:off x="0" y="6553200"/>
            <a:ext cx="1577676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390041769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B41AF0-9EA3-4ACF-B03A-5601E53D04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18" b="15625"/>
          <a:stretch/>
        </p:blipFill>
        <p:spPr>
          <a:xfrm>
            <a:off x="-1" y="1219200"/>
            <a:ext cx="9104059" cy="4114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8663E9-8B35-4F85-AC3D-AF29C3B43E41}"/>
              </a:ext>
            </a:extLst>
          </p:cNvPr>
          <p:cNvSpPr txBox="1"/>
          <p:nvPr/>
        </p:nvSpPr>
        <p:spPr>
          <a:xfrm>
            <a:off x="1752600" y="3429000"/>
            <a:ext cx="4572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 dot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AB40E8-FA7E-43D9-B118-B1A954D5261F}"/>
              </a:ext>
            </a:extLst>
          </p:cNvPr>
          <p:cNvSpPr txBox="1"/>
          <p:nvPr/>
        </p:nvSpPr>
        <p:spPr>
          <a:xfrm>
            <a:off x="3810000" y="3429000"/>
            <a:ext cx="4572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 dot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75F4CD-37F6-4F41-BACE-4BCE50C1177A}"/>
              </a:ext>
            </a:extLst>
          </p:cNvPr>
          <p:cNvSpPr txBox="1"/>
          <p:nvPr/>
        </p:nvSpPr>
        <p:spPr>
          <a:xfrm>
            <a:off x="5334000" y="3429000"/>
            <a:ext cx="4572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 dot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D9CE97-75CA-4EDE-B27D-014BC29ECFB2}"/>
              </a:ext>
            </a:extLst>
          </p:cNvPr>
          <p:cNvSpPr txBox="1"/>
          <p:nvPr/>
        </p:nvSpPr>
        <p:spPr>
          <a:xfrm>
            <a:off x="4100946" y="4654824"/>
            <a:ext cx="685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multiply</a:t>
            </a:r>
          </a:p>
        </p:txBody>
      </p:sp>
    </p:spTree>
    <p:extLst>
      <p:ext uri="{BB962C8B-B14F-4D97-AF65-F5344CB8AC3E}">
        <p14:creationId xmlns:p14="http://schemas.microsoft.com/office/powerpoint/2010/main" val="136480081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387669-9F1F-4AF9-9E7B-A9B3A778BC02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60746287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Tangent vectors are really important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</p:spTree>
    <p:extLst>
      <p:ext uri="{BB962C8B-B14F-4D97-AF65-F5344CB8AC3E}">
        <p14:creationId xmlns:p14="http://schemas.microsoft.com/office/powerpoint/2010/main" val="311056930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the derivative at a point can be interpreted as the slope of the tangent line to the graph at that point</a:t>
            </a:r>
          </a:p>
          <a:p>
            <a:r>
              <a:rPr lang="en-US" dirty="0"/>
              <a:t>For a vector-valued function, the derivative provides a tangent vector to the curve represented by the function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</p:spTree>
    <p:extLst>
      <p:ext uri="{BB962C8B-B14F-4D97-AF65-F5344CB8AC3E}">
        <p14:creationId xmlns:p14="http://schemas.microsoft.com/office/powerpoint/2010/main" val="312800331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the vector-valued function: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(t) = cos(t)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sin(t)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The derivative of this function is −sin(t)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cos(t)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If we substitute the value  t=</a:t>
                </a:r>
                <a:r>
                  <a:rPr lang="en-US" b="0" dirty="0"/>
                  <a:t>π</a:t>
                </a:r>
                <a:r>
                  <a:rPr lang="en-US" dirty="0"/>
                  <a:t>/6  into both functions, we get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(</a:t>
                </a:r>
                <a:r>
                  <a:rPr lang="en-US" b="0" dirty="0"/>
                  <a:t>π</a:t>
                </a:r>
                <a:r>
                  <a:rPr lang="en-US" dirty="0"/>
                  <a:t>/6)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</m:e>
                    </m:rad>
                  </m:oMath>
                </a14:m>
                <a:r>
                  <a:rPr lang="en-US" dirty="0"/>
                  <a:t>/2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½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 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'(</a:t>
                </a:r>
                <a:r>
                  <a:rPr lang="en-US" b="0" dirty="0"/>
                  <a:t>π</a:t>
                </a:r>
                <a:r>
                  <a:rPr lang="en-US" dirty="0"/>
                  <a:t>/6) = −½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</m:e>
                    </m:rad>
                  </m:oMath>
                </a14:m>
                <a:r>
                  <a:rPr lang="en-US" dirty="0"/>
                  <a:t>/2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 r="-370" b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</p:spTree>
    <p:extLst>
      <p:ext uri="{BB962C8B-B14F-4D97-AF65-F5344CB8AC3E}">
        <p14:creationId xmlns:p14="http://schemas.microsoft.com/office/powerpoint/2010/main" val="266986185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5608E21-E6BB-4CD0-A429-1E67E45F8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226890"/>
            <a:ext cx="5257800" cy="54025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'(</a:t>
                </a:r>
                <a:r>
                  <a:rPr lang="en-US" b="0" dirty="0"/>
                  <a:t>π</a:t>
                </a:r>
                <a:r>
                  <a:rPr lang="en-US" dirty="0"/>
                  <a:t>/6)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is tangent to the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circle at the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point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corresponding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to  t=</a:t>
                </a:r>
                <a:r>
                  <a:rPr lang="en-US" b="0" dirty="0"/>
                  <a:t>π</a:t>
                </a:r>
                <a:r>
                  <a:rPr lang="en-US" dirty="0"/>
                  <a:t>/6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</p:spTree>
    <p:extLst>
      <p:ext uri="{BB962C8B-B14F-4D97-AF65-F5344CB8AC3E}">
        <p14:creationId xmlns:p14="http://schemas.microsoft.com/office/powerpoint/2010/main" val="133074470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:r>
                  <a:rPr lang="en-US" dirty="0"/>
                  <a:t>Principal Unit Tangent Vector</a:t>
                </a:r>
              </a:p>
              <a:p>
                <a:r>
                  <a:rPr lang="en-US" dirty="0"/>
                  <a:t>Let C be a curve defined by a vector-valued function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, and assume that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'(t) exists when  t=t</a:t>
                </a:r>
                <a:r>
                  <a:rPr lang="en-US" baseline="-25000" dirty="0"/>
                  <a:t>0</a:t>
                </a:r>
                <a:r>
                  <a:rPr lang="en-US" dirty="0"/>
                  <a:t>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</p:spTree>
    <p:extLst>
      <p:ext uri="{BB962C8B-B14F-4D97-AF65-F5344CB8AC3E}">
        <p14:creationId xmlns:p14="http://schemas.microsoft.com/office/powerpoint/2010/main" val="180531054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:r>
                  <a:rPr lang="en-US" dirty="0"/>
                  <a:t>Principal Unit Tangent Vector</a:t>
                </a:r>
              </a:p>
              <a:p>
                <a:r>
                  <a:rPr lang="en-US" dirty="0"/>
                  <a:t>A tangent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 at t=t</a:t>
                </a:r>
                <a:r>
                  <a:rPr lang="en-US" baseline="-25000" dirty="0"/>
                  <a:t>0</a:t>
                </a:r>
                <a:r>
                  <a:rPr lang="en-US" dirty="0"/>
                  <a:t> is any vector such that, when the tail of the vector is placed at point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(t</a:t>
                </a:r>
                <a:r>
                  <a:rPr lang="en-US" baseline="-25000" dirty="0"/>
                  <a:t>0</a:t>
                </a:r>
                <a:r>
                  <a:rPr lang="en-US" dirty="0"/>
                  <a:t>)  on the graph,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 is tangent to curve C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'(t</a:t>
                </a:r>
                <a:r>
                  <a:rPr lang="en-US" baseline="-25000" dirty="0"/>
                  <a:t>0</a:t>
                </a:r>
                <a:r>
                  <a:rPr lang="en-US" dirty="0"/>
                  <a:t>) is a tangent vector at point  t=t</a:t>
                </a:r>
                <a:r>
                  <a:rPr lang="en-US" baseline="-25000" dirty="0"/>
                  <a:t>0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 r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</p:spTree>
    <p:extLst>
      <p:ext uri="{BB962C8B-B14F-4D97-AF65-F5344CB8AC3E}">
        <p14:creationId xmlns:p14="http://schemas.microsoft.com/office/powerpoint/2010/main" val="154505057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:r>
                  <a:rPr lang="en-US" dirty="0"/>
                  <a:t>Principal Unit Tangent Vector</a:t>
                </a:r>
              </a:p>
              <a:p>
                <a:r>
                  <a:rPr lang="en-US" dirty="0"/>
                  <a:t>Also, assume that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'(t)≠0 </a:t>
                </a:r>
              </a:p>
              <a:p>
                <a:r>
                  <a:rPr lang="en-US" dirty="0"/>
                  <a:t>The principal unit tangent vector at t is defined to be:</a:t>
                </a:r>
              </a:p>
              <a:p>
                <a:endParaRPr lang="en-US" sz="2000" dirty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T</m:t>
                        </m:r>
                      </m:e>
                    </m:acc>
                  </m:oMath>
                </a14:m>
                <a:r>
                  <a:rPr lang="en-US" dirty="0"/>
                  <a:t>(t)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’(t) / ∥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’(t)∥</a:t>
                </a:r>
              </a:p>
              <a:p>
                <a:endParaRPr lang="en-US" sz="2000" dirty="0"/>
              </a:p>
              <a:p>
                <a:r>
                  <a:rPr lang="en-US" dirty="0"/>
                  <a:t>provided  ∥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(t)∥≠0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</p:spTree>
    <p:extLst>
      <p:ext uri="{BB962C8B-B14F-4D97-AF65-F5344CB8AC3E}">
        <p14:creationId xmlns:p14="http://schemas.microsoft.com/office/powerpoint/2010/main" val="283169163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Vector Calculus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unit tangent vector is exactly what it sounds like: a unit vector that is tangent to the curve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https://math.libretexts.org/Bookshelves/Calculus/Map%3A_Calculus__Early_Transcendentals_(Stewart)/13%3A_Vector_Functions/13.01%3A_Vector_Functions_and_Space_Curves</a:t>
            </a:r>
          </a:p>
        </p:txBody>
      </p:sp>
    </p:spTree>
    <p:extLst>
      <p:ext uri="{BB962C8B-B14F-4D97-AF65-F5344CB8AC3E}">
        <p14:creationId xmlns:p14="http://schemas.microsoft.com/office/powerpoint/2010/main" val="4080302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3982</TotalTime>
  <Words>6495</Words>
  <Application>Microsoft Office PowerPoint</Application>
  <PresentationFormat>On-screen Show (4:3)</PresentationFormat>
  <Paragraphs>548</Paragraphs>
  <Slides>115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115</vt:i4>
      </vt:variant>
    </vt:vector>
  </HeadingPairs>
  <TitlesOfParts>
    <vt:vector size="123" baseType="lpstr">
      <vt:lpstr>Arial</vt:lpstr>
      <vt:lpstr>Arial Black</vt:lpstr>
      <vt:lpstr>Calibri</vt:lpstr>
      <vt:lpstr>Cambria Math</vt:lpstr>
      <vt:lpstr>Comic Sans MS</vt:lpstr>
      <vt:lpstr>Courier New</vt:lpstr>
      <vt:lpstr>Wingdings</vt:lpstr>
      <vt:lpstr>Office Theme</vt:lpstr>
      <vt:lpstr>PowerPoint Presentation</vt:lpstr>
      <vt:lpstr>What’s Up?</vt:lpstr>
      <vt:lpstr>What’s Up?</vt:lpstr>
      <vt:lpstr>Review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Questions?</vt:lpstr>
      <vt:lpstr>This is the last class!</vt:lpstr>
      <vt:lpstr>Questions?</vt:lpstr>
      <vt:lpstr>Vector Calculus</vt:lpstr>
      <vt:lpstr>Vector Calculus</vt:lpstr>
      <vt:lpstr>Vector Calculus</vt:lpstr>
      <vt:lpstr>Vector Calculus</vt:lpstr>
      <vt:lpstr>Vector Calculus</vt:lpstr>
      <vt:lpstr>Vector Calculus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Vector Calculus</vt:lpstr>
      <vt:lpstr>Vector Calculus</vt:lpstr>
      <vt:lpstr>Questions?</vt:lpstr>
      <vt:lpstr>Vector Calculus</vt:lpstr>
      <vt:lpstr>Vector Calculus</vt:lpstr>
      <vt:lpstr>Vector Calculus</vt:lpstr>
      <vt:lpstr>Vector Calculus</vt:lpstr>
      <vt:lpstr>Vector Calculus</vt:lpstr>
      <vt:lpstr>Vector Calculus</vt:lpstr>
      <vt:lpstr>Vector Calculus</vt:lpstr>
      <vt:lpstr>Vector Calculus</vt:lpstr>
      <vt:lpstr>Vector Calculus</vt:lpstr>
      <vt:lpstr>Vector Calculus</vt:lpstr>
      <vt:lpstr>Questions?</vt:lpstr>
      <vt:lpstr>Vector Calculus</vt:lpstr>
      <vt:lpstr>Vector Calculus</vt:lpstr>
      <vt:lpstr>Vector Calculus</vt:lpstr>
      <vt:lpstr>Vector Calculus</vt:lpstr>
      <vt:lpstr>Vector Calculus</vt:lpstr>
      <vt:lpstr>Vector Calculus</vt:lpstr>
      <vt:lpstr>Vector Calculus</vt:lpstr>
      <vt:lpstr>Vector Calculus</vt:lpstr>
      <vt:lpstr>Vector Calculus</vt:lpstr>
      <vt:lpstr>Questions?</vt:lpstr>
      <vt:lpstr>Vector Calculus</vt:lpstr>
      <vt:lpstr>Vector Calculus</vt:lpstr>
      <vt:lpstr>Vector Calculus</vt:lpstr>
      <vt:lpstr>Vector Calculus</vt:lpstr>
      <vt:lpstr>Vector Calculus</vt:lpstr>
      <vt:lpstr>Vector Calculus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Vector Calculus</vt:lpstr>
      <vt:lpstr>Vector Calculus</vt:lpstr>
      <vt:lpstr>Vector Calculus</vt:lpstr>
      <vt:lpstr>Vector Calculus</vt:lpstr>
      <vt:lpstr>Vector Calculus</vt:lpstr>
      <vt:lpstr>Questions?</vt:lpstr>
      <vt:lpstr>Vector Calculus</vt:lpstr>
      <vt:lpstr>Vector Calculus</vt:lpstr>
      <vt:lpstr>Vector Calculus</vt:lpstr>
      <vt:lpstr>Vector Calculus</vt:lpstr>
      <vt:lpstr>Vector Calculus</vt:lpstr>
      <vt:lpstr>Vector Calculus</vt:lpstr>
      <vt:lpstr>Vector Calculus</vt:lpstr>
      <vt:lpstr>Vector Calculus</vt:lpstr>
      <vt:lpstr>Vector Calculus</vt:lpstr>
      <vt:lpstr>Questions?</vt:lpstr>
      <vt:lpstr>Vector Calculus</vt:lpstr>
      <vt:lpstr>Vector Calculus</vt:lpstr>
      <vt:lpstr>Vector Calculus</vt:lpstr>
      <vt:lpstr>Vector Calculus</vt:lpstr>
      <vt:lpstr>Vector Calculus</vt:lpstr>
      <vt:lpstr>Vector Calculus</vt:lpstr>
      <vt:lpstr>Vector Calculus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431</cp:revision>
  <dcterms:created xsi:type="dcterms:W3CDTF">2012-09-06T22:30:26Z</dcterms:created>
  <dcterms:modified xsi:type="dcterms:W3CDTF">2023-01-12T09:12:00Z</dcterms:modified>
</cp:coreProperties>
</file>