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2"/>
  </p:notesMasterIdLst>
  <p:handoutMasterIdLst>
    <p:handoutMasterId r:id="rId173"/>
  </p:handoutMasterIdLst>
  <p:sldIdLst>
    <p:sldId id="256" r:id="rId2"/>
    <p:sldId id="2490" r:id="rId3"/>
    <p:sldId id="2491" r:id="rId4"/>
    <p:sldId id="2492" r:id="rId5"/>
    <p:sldId id="1046" r:id="rId6"/>
    <p:sldId id="1047" r:id="rId7"/>
    <p:sldId id="1048" r:id="rId8"/>
    <p:sldId id="1050" r:id="rId9"/>
    <p:sldId id="1121" r:id="rId10"/>
    <p:sldId id="1005" r:id="rId11"/>
    <p:sldId id="2655" r:id="rId12"/>
    <p:sldId id="2685" r:id="rId13"/>
    <p:sldId id="2686" r:id="rId14"/>
    <p:sldId id="2687" r:id="rId15"/>
    <p:sldId id="2688" r:id="rId16"/>
    <p:sldId id="2690" r:id="rId17"/>
    <p:sldId id="2691" r:id="rId18"/>
    <p:sldId id="2692" r:id="rId19"/>
    <p:sldId id="2693" r:id="rId20"/>
    <p:sldId id="2694" r:id="rId21"/>
    <p:sldId id="2695" r:id="rId22"/>
    <p:sldId id="541" r:id="rId23"/>
    <p:sldId id="2699" r:id="rId24"/>
    <p:sldId id="2696" r:id="rId25"/>
    <p:sldId id="2697" r:id="rId26"/>
    <p:sldId id="2698" r:id="rId27"/>
    <p:sldId id="2700" r:id="rId28"/>
    <p:sldId id="2701" r:id="rId29"/>
    <p:sldId id="2702" r:id="rId30"/>
    <p:sldId id="540" r:id="rId31"/>
    <p:sldId id="439" r:id="rId32"/>
    <p:sldId id="440" r:id="rId33"/>
    <p:sldId id="441" r:id="rId34"/>
    <p:sldId id="483" r:id="rId35"/>
    <p:sldId id="484" r:id="rId36"/>
    <p:sldId id="485" r:id="rId37"/>
    <p:sldId id="487" r:id="rId38"/>
    <p:sldId id="486" r:id="rId39"/>
    <p:sldId id="490" r:id="rId40"/>
    <p:sldId id="493" r:id="rId41"/>
    <p:sldId id="494" r:id="rId42"/>
    <p:sldId id="495" r:id="rId43"/>
    <p:sldId id="497" r:id="rId44"/>
    <p:sldId id="498" r:id="rId45"/>
    <p:sldId id="499" r:id="rId46"/>
    <p:sldId id="2661" r:id="rId47"/>
    <p:sldId id="500" r:id="rId48"/>
    <p:sldId id="501" r:id="rId49"/>
    <p:sldId id="549" r:id="rId50"/>
    <p:sldId id="503" r:id="rId51"/>
    <p:sldId id="504" r:id="rId52"/>
    <p:sldId id="505" r:id="rId53"/>
    <p:sldId id="507" r:id="rId54"/>
    <p:sldId id="508" r:id="rId55"/>
    <p:sldId id="510" r:id="rId56"/>
    <p:sldId id="511" r:id="rId57"/>
    <p:sldId id="512" r:id="rId58"/>
    <p:sldId id="513" r:id="rId59"/>
    <p:sldId id="550" r:id="rId60"/>
    <p:sldId id="551" r:id="rId61"/>
    <p:sldId id="518" r:id="rId62"/>
    <p:sldId id="2857" r:id="rId63"/>
    <p:sldId id="2794" r:id="rId64"/>
    <p:sldId id="2795" r:id="rId65"/>
    <p:sldId id="2796" r:id="rId66"/>
    <p:sldId id="431" r:id="rId67"/>
    <p:sldId id="458" r:id="rId68"/>
    <p:sldId id="459" r:id="rId69"/>
    <p:sldId id="460" r:id="rId70"/>
    <p:sldId id="465" r:id="rId71"/>
    <p:sldId id="461" r:id="rId72"/>
    <p:sldId id="471" r:id="rId73"/>
    <p:sldId id="462" r:id="rId74"/>
    <p:sldId id="463" r:id="rId75"/>
    <p:sldId id="2797" r:id="rId76"/>
    <p:sldId id="2798" r:id="rId77"/>
    <p:sldId id="2799" r:id="rId78"/>
    <p:sldId id="543" r:id="rId79"/>
    <p:sldId id="2800" r:id="rId80"/>
    <p:sldId id="2801" r:id="rId81"/>
    <p:sldId id="2802" r:id="rId82"/>
    <p:sldId id="542" r:id="rId83"/>
    <p:sldId id="2806" r:id="rId84"/>
    <p:sldId id="2807" r:id="rId85"/>
    <p:sldId id="2808" r:id="rId86"/>
    <p:sldId id="2809" r:id="rId87"/>
    <p:sldId id="2810" r:id="rId88"/>
    <p:sldId id="2811" r:id="rId89"/>
    <p:sldId id="2812" r:id="rId90"/>
    <p:sldId id="2813" r:id="rId91"/>
    <p:sldId id="2803" r:id="rId92"/>
    <p:sldId id="2814" r:id="rId93"/>
    <p:sldId id="2805" r:id="rId94"/>
    <p:sldId id="470" r:id="rId95"/>
    <p:sldId id="556" r:id="rId96"/>
    <p:sldId id="2804" r:id="rId97"/>
    <p:sldId id="544" r:id="rId98"/>
    <p:sldId id="546" r:id="rId99"/>
    <p:sldId id="545" r:id="rId100"/>
    <p:sldId id="2815" r:id="rId101"/>
    <p:sldId id="473" r:id="rId102"/>
    <p:sldId id="474" r:id="rId103"/>
    <p:sldId id="2816" r:id="rId104"/>
    <p:sldId id="475" r:id="rId105"/>
    <p:sldId id="476" r:id="rId106"/>
    <p:sldId id="559" r:id="rId107"/>
    <p:sldId id="479" r:id="rId108"/>
    <p:sldId id="2817" r:id="rId109"/>
    <p:sldId id="466" r:id="rId110"/>
    <p:sldId id="2780" r:id="rId111"/>
    <p:sldId id="467" r:id="rId112"/>
    <p:sldId id="2781" r:id="rId113"/>
    <p:sldId id="2785" r:id="rId114"/>
    <p:sldId id="2786" r:id="rId115"/>
    <p:sldId id="2787" r:id="rId116"/>
    <p:sldId id="2788" r:id="rId117"/>
    <p:sldId id="2818" r:id="rId118"/>
    <p:sldId id="2789" r:id="rId119"/>
    <p:sldId id="2790" r:id="rId120"/>
    <p:sldId id="626" r:id="rId121"/>
    <p:sldId id="627" r:id="rId122"/>
    <p:sldId id="628" r:id="rId123"/>
    <p:sldId id="617" r:id="rId124"/>
    <p:sldId id="2819" r:id="rId125"/>
    <p:sldId id="2820" r:id="rId126"/>
    <p:sldId id="2821" r:id="rId127"/>
    <p:sldId id="2822" r:id="rId128"/>
    <p:sldId id="2823" r:id="rId129"/>
    <p:sldId id="2824" r:id="rId130"/>
    <p:sldId id="566" r:id="rId131"/>
    <p:sldId id="2825" r:id="rId132"/>
    <p:sldId id="2826" r:id="rId133"/>
    <p:sldId id="2827" r:id="rId134"/>
    <p:sldId id="2828" r:id="rId135"/>
    <p:sldId id="2829" r:id="rId136"/>
    <p:sldId id="2830" r:id="rId137"/>
    <p:sldId id="2831" r:id="rId138"/>
    <p:sldId id="2832" r:id="rId139"/>
    <p:sldId id="2833" r:id="rId140"/>
    <p:sldId id="2834" r:id="rId141"/>
    <p:sldId id="2835" r:id="rId142"/>
    <p:sldId id="2836" r:id="rId143"/>
    <p:sldId id="579" r:id="rId144"/>
    <p:sldId id="2837" r:id="rId145"/>
    <p:sldId id="2838" r:id="rId146"/>
    <p:sldId id="2839" r:id="rId147"/>
    <p:sldId id="630" r:id="rId148"/>
    <p:sldId id="631" r:id="rId149"/>
    <p:sldId id="581" r:id="rId150"/>
    <p:sldId id="2840" r:id="rId151"/>
    <p:sldId id="2841" r:id="rId152"/>
    <p:sldId id="2842" r:id="rId153"/>
    <p:sldId id="2843" r:id="rId154"/>
    <p:sldId id="2844" r:id="rId155"/>
    <p:sldId id="2845" r:id="rId156"/>
    <p:sldId id="2846" r:id="rId157"/>
    <p:sldId id="2847" r:id="rId158"/>
    <p:sldId id="2848" r:id="rId159"/>
    <p:sldId id="2849" r:id="rId160"/>
    <p:sldId id="2850" r:id="rId161"/>
    <p:sldId id="2851" r:id="rId162"/>
    <p:sldId id="2852" r:id="rId163"/>
    <p:sldId id="2853" r:id="rId164"/>
    <p:sldId id="2854" r:id="rId165"/>
    <p:sldId id="2855" r:id="rId166"/>
    <p:sldId id="2856" r:id="rId167"/>
    <p:sldId id="625" r:id="rId168"/>
    <p:sldId id="2659" r:id="rId169"/>
    <p:sldId id="548" r:id="rId170"/>
    <p:sldId id="588" r:id="rId1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00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6" autoAdjust="0"/>
    <p:restoredTop sz="93148" autoAdjust="0"/>
  </p:normalViewPr>
  <p:slideViewPr>
    <p:cSldViewPr>
      <p:cViewPr varScale="1">
        <p:scale>
          <a:sx n="95" d="100"/>
          <a:sy n="95" d="100"/>
        </p:scale>
        <p:origin x="3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tableStyles" Target="tableStyles.xml"/><Relationship Id="rId172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390A1-F7BA-449E-B338-9B58F9A26E7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6E82-11C3-4603-A460-676DFE037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9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36E82-11C3-4603-A460-676DFE0377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1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8673A-90F7-4296-91BF-86FA1175B692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1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36E82-11C3-4603-A460-676DFE03775A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2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36E82-11C3-4603-A460-676DFE03775A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7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36E82-11C3-4603-A460-676DFE03775A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3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8673A-90F7-4296-91BF-86FA1175B692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9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36E82-11C3-4603-A460-676DFE03775A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5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4961EA-5F2E-43F8-9702-C717F7144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28"/>
            <a:ext cx="9144000" cy="6861962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9653FF7-6CD2-468D-95C0-4B9D44CF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altLang="en-US" sz="6900" b="1" dirty="0">
                <a:solidFill>
                  <a:srgbClr val="CCFFFF"/>
                </a:solidFill>
              </a:rPr>
              <a:t>Unit 9 </a:t>
            </a:r>
          </a:p>
          <a:p>
            <a:pPr eaLnBrk="1" hangingPunct="1"/>
            <a:r>
              <a:rPr lang="en-US" altLang="en-US" sz="6900" b="1">
                <a:solidFill>
                  <a:srgbClr val="CCFFFF"/>
                </a:solidFill>
              </a:rPr>
              <a:t>Part </a:t>
            </a:r>
            <a:r>
              <a:rPr lang="en-US" altLang="en-US" sz="6900" b="1" dirty="0">
                <a:solidFill>
                  <a:srgbClr val="CCFFFF"/>
                </a:solidFill>
              </a:rPr>
              <a:t>17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eaLnBrk="1" hangingPunct="1"/>
            <a:endParaRPr lang="en-US" altLang="en-US" sz="3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207 Integral Calculus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Transforms</a:t>
            </a:r>
            <a:endParaRPr lang="en-US" altLang="en-US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Laplace Transforms are used to reduce a differential equation to an algebra problem</a:t>
            </a:r>
          </a:p>
          <a:p>
            <a:r>
              <a:rPr lang="en-US" dirty="0"/>
              <a:t>They are especially useful when the initial values are zero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 &gt; 0 – the point lies on the terminal side of θ</a:t>
            </a:r>
          </a:p>
          <a:p>
            <a:endParaRPr lang="en-US" sz="2000" dirty="0"/>
          </a:p>
          <a:p>
            <a:r>
              <a:rPr lang="en-US" dirty="0"/>
              <a:t>r &lt; 0 - point lies along the ray </a:t>
            </a:r>
            <a:r>
              <a:rPr lang="en-US" dirty="0">
                <a:solidFill>
                  <a:schemeClr val="tx1"/>
                </a:solidFill>
              </a:rPr>
              <a:t>opposite</a:t>
            </a:r>
            <a:r>
              <a:rPr lang="en-US" dirty="0"/>
              <a:t> the terminal side of θ</a:t>
            </a:r>
          </a:p>
          <a:p>
            <a:endParaRPr lang="en-US" sz="2000" dirty="0"/>
          </a:p>
          <a:p>
            <a:r>
              <a:rPr lang="en-US" dirty="0"/>
              <a:t>r = 0 the point lies on the pole no matter what the value of θ is!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8556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/>
              <a:t>			  As usual, it’s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				easier to DO it 				than to explain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  it!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188"/>
            <a:ext cx="379095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8915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http://ahungryrunner.files.wordpress.com/2013/07/confused-baby.png</a:t>
            </a:r>
          </a:p>
        </p:txBody>
      </p:sp>
    </p:spTree>
    <p:extLst>
      <p:ext uri="{BB962C8B-B14F-4D97-AF65-F5344CB8AC3E}">
        <p14:creationId xmlns:p14="http://schemas.microsoft.com/office/powerpoint/2010/main" val="27375076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Plot (-4,270º)</a:t>
            </a:r>
          </a:p>
          <a:p>
            <a:endParaRPr lang="en-US" sz="2000" dirty="0"/>
          </a:p>
          <a:p>
            <a:r>
              <a:rPr lang="en-US" dirty="0"/>
              <a:t>Plot the angle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57" name="Group 56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Rectangle 58"/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54267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Plot (-4,270º)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Next mirror </a:t>
            </a:r>
          </a:p>
          <a:p>
            <a:pPr>
              <a:spcBef>
                <a:spcPts val="0"/>
              </a:spcBef>
            </a:pPr>
            <a:r>
              <a:rPr lang="en-US" dirty="0"/>
              <a:t>the angle</a:t>
            </a:r>
          </a:p>
          <a:p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57" name="Group 56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Rectangle 58"/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cxnSp>
        <p:nvCxnSpPr>
          <p:cNvPr id="18" name="Straight Connector 17"/>
          <p:cNvCxnSpPr>
            <a:endCxn id="87" idx="4"/>
          </p:cNvCxnSpPr>
          <p:nvPr/>
        </p:nvCxnSpPr>
        <p:spPr>
          <a:xfrm flipH="1">
            <a:off x="5868538" y="4380435"/>
            <a:ext cx="7356" cy="1925170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3359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Plot (-4,270º)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Now plot the </a:t>
            </a:r>
          </a:p>
          <a:p>
            <a:pPr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positiv-ized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point value</a:t>
            </a:r>
          </a:p>
          <a:p>
            <a:pPr>
              <a:spcBef>
                <a:spcPts val="0"/>
              </a:spcBef>
            </a:pPr>
            <a:r>
              <a:rPr lang="en-US" dirty="0"/>
              <a:t>on the </a:t>
            </a:r>
          </a:p>
          <a:p>
            <a:pPr>
              <a:spcBef>
                <a:spcPts val="0"/>
              </a:spcBef>
            </a:pPr>
            <a:r>
              <a:rPr lang="en-US" dirty="0"/>
              <a:t>mirrored </a:t>
            </a:r>
          </a:p>
          <a:p>
            <a:pPr>
              <a:spcBef>
                <a:spcPts val="0"/>
              </a:spcBef>
            </a:pPr>
            <a:r>
              <a:rPr lang="en-US" dirty="0"/>
              <a:t>line</a:t>
            </a:r>
          </a:p>
          <a:p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58" name="Group 57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0" name="Rectangle 59"/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cxnSp>
        <p:nvCxnSpPr>
          <p:cNvPr id="18" name="Straight Connector 17"/>
          <p:cNvCxnSpPr>
            <a:endCxn id="87" idx="4"/>
          </p:cNvCxnSpPr>
          <p:nvPr/>
        </p:nvCxnSpPr>
        <p:spPr>
          <a:xfrm flipH="1">
            <a:off x="5868538" y="4380435"/>
            <a:ext cx="7356" cy="1925170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5867400" y="2438400"/>
            <a:ext cx="7356" cy="1925170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0341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Plot (-4,270º)</a:t>
            </a:r>
          </a:p>
          <a:p>
            <a:endParaRPr lang="en-US" dirty="0"/>
          </a:p>
        </p:txBody>
      </p:sp>
      <p:grpSp>
        <p:nvGrpSpPr>
          <p:cNvPr id="162" name="Group 161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163" name="Group 162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88" name="Rectangle 187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70" name="Oval 169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5" name="Rectangle 164"/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74756" y="1665819"/>
            <a:ext cx="156645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FFC000"/>
                </a:solidFill>
              </a:rPr>
              <a:t>(-4,270º)</a:t>
            </a:r>
          </a:p>
        </p:txBody>
      </p:sp>
      <p:cxnSp>
        <p:nvCxnSpPr>
          <p:cNvPr id="125" name="Straight Connector 124"/>
          <p:cNvCxnSpPr>
            <a:endCxn id="85" idx="4"/>
          </p:cNvCxnSpPr>
          <p:nvPr/>
        </p:nvCxnSpPr>
        <p:spPr>
          <a:xfrm flipH="1">
            <a:off x="5868538" y="4380435"/>
            <a:ext cx="7356" cy="1925170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5867400" y="2438400"/>
            <a:ext cx="7356" cy="1925170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5753100" y="2962619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0032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Plot (-5,-45º)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58" name="Group 57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0" name="Rectangle 59"/>
            <p:cNvSpPr/>
            <p:nvPr/>
          </p:nvSpPr>
          <p:spPr>
            <a:xfrm>
              <a:off x="6390080" y="4341175"/>
              <a:ext cx="28245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1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13607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Plot (-5,-45º)</a:t>
            </a:r>
          </a:p>
          <a:p>
            <a:endParaRPr lang="en-US" sz="2000" dirty="0"/>
          </a:p>
          <a:p>
            <a:r>
              <a:rPr lang="en-US" dirty="0"/>
              <a:t>Did you get </a:t>
            </a:r>
          </a:p>
          <a:p>
            <a:pPr>
              <a:spcBef>
                <a:spcPts val="0"/>
              </a:spcBef>
            </a:pPr>
            <a:r>
              <a:rPr lang="en-US" dirty="0"/>
              <a:t>it right?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260160" y="2080104"/>
            <a:ext cx="5655240" cy="4625496"/>
            <a:chOff x="3260160" y="2080104"/>
            <a:chExt cx="5655240" cy="4625496"/>
          </a:xfrm>
        </p:grpSpPr>
        <p:grpSp>
          <p:nvGrpSpPr>
            <p:cNvPr id="8" name="Group 7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" name="Group 1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Rectangle 17"/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5882261" y="4368404"/>
            <a:ext cx="1438619" cy="1389695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4477421" y="2956948"/>
            <a:ext cx="1444694" cy="1436671"/>
          </a:xfrm>
          <a:prstGeom prst="line">
            <a:avLst/>
          </a:prstGeom>
          <a:ln w="1270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606707" y="3079858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6435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F906A-8CFF-4BC8-85CF-14BEE018F69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9309989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Angles in polar notation can be expressed in either degrees or radians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04335" y="3363354"/>
            <a:ext cx="4111920" cy="3418446"/>
            <a:chOff x="104335" y="3363354"/>
            <a:chExt cx="4111920" cy="3418446"/>
          </a:xfrm>
        </p:grpSpPr>
        <p:grpSp>
          <p:nvGrpSpPr>
            <p:cNvPr id="7" name="Group 6"/>
            <p:cNvGrpSpPr/>
            <p:nvPr/>
          </p:nvGrpSpPr>
          <p:grpSpPr>
            <a:xfrm>
              <a:off x="104335" y="3363354"/>
              <a:ext cx="4111920" cy="3418446"/>
              <a:chOff x="2097740" y="942143"/>
              <a:chExt cx="7052204" cy="588736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7641612" y="2942923"/>
                <a:ext cx="715356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794013" y="3590033"/>
                <a:ext cx="1355931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0º, 360º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392547" y="2313742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011546" y="1761232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45º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437008" y="1304033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60º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55339" y="1021645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75º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069540" y="942143"/>
                <a:ext cx="759344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90º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263652" y="1039573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105º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533967" y="1304033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120º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935940" y="1761232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135º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475195" y="2342288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150º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250141" y="2923342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165º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097740" y="3590033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180º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222410" y="4275832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195º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434853" y="4904542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210º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833614" y="5565045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225º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499880" y="5959074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240º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140492" y="6221216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255º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907776" y="6352450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270º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679139" y="6221216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285º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486138" y="5902454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300º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965174" y="5472621"/>
                <a:ext cx="877562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315º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348536" y="4904544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330º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699681" y="4233840"/>
                <a:ext cx="921550" cy="477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345º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09600" y="3630412"/>
              <a:ext cx="2843510" cy="2840520"/>
              <a:chOff x="609600" y="3630412"/>
              <a:chExt cx="2843510" cy="284052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609600" y="3630412"/>
                <a:ext cx="2843510" cy="2840520"/>
                <a:chOff x="609600" y="3630412"/>
                <a:chExt cx="2843510" cy="284052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609600" y="3630412"/>
                  <a:ext cx="2843510" cy="2831671"/>
                  <a:chOff x="2971800" y="1402080"/>
                  <a:chExt cx="4876800" cy="4876800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971800" y="3838141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rot="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rot="18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27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rot="36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rot="4500000">
                    <a:off x="2971800" y="3840480"/>
                    <a:ext cx="4876800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rot="54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63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72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81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90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9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Oval 10"/>
                <p:cNvSpPr/>
                <p:nvPr/>
              </p:nvSpPr>
              <p:spPr>
                <a:xfrm>
                  <a:off x="1098598" y="4111206"/>
                  <a:ext cx="1894321" cy="1887781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857164" y="3875234"/>
                  <a:ext cx="2367901" cy="2359726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572178" y="4583151"/>
                  <a:ext cx="947160" cy="943890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808968" y="4819124"/>
                  <a:ext cx="473580" cy="471945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609600" y="3639261"/>
                  <a:ext cx="2841481" cy="2831671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1335388" y="4347179"/>
                <a:ext cx="1420740" cy="1415836"/>
              </a:xfrm>
              <a:prstGeom prst="ellipse">
                <a:avLst/>
              </a:prstGeom>
              <a:noFill/>
              <a:ln w="19050">
                <a:solidFill>
                  <a:schemeClr val="tx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292291" y="5026223"/>
              <a:ext cx="2648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65823" y="5026223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22746" y="5026223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00600" y="3410300"/>
            <a:ext cx="4038600" cy="3340464"/>
            <a:chOff x="4800600" y="3410300"/>
            <a:chExt cx="4038600" cy="3340464"/>
          </a:xfrm>
        </p:grpSpPr>
        <p:grpSp>
          <p:nvGrpSpPr>
            <p:cNvPr id="81" name="Group 80"/>
            <p:cNvGrpSpPr/>
            <p:nvPr/>
          </p:nvGrpSpPr>
          <p:grpSpPr>
            <a:xfrm>
              <a:off x="4800600" y="3410300"/>
              <a:ext cx="4038600" cy="3340464"/>
              <a:chOff x="2460973" y="971490"/>
              <a:chExt cx="6865917" cy="576511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8178830" y="2914709"/>
                <a:ext cx="888968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8237830" y="3581400"/>
                <a:ext cx="951649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0, 2</a:t>
                </a:r>
                <a:r>
                  <a:rPr lang="en-US" sz="1200" i="1" dirty="0"/>
                  <a:t>π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907380" y="2305110"/>
                <a:ext cx="77178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18743" y="1752600"/>
                <a:ext cx="77178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000560" y="1352490"/>
                <a:ext cx="77178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333950" y="1051743"/>
                <a:ext cx="1049756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5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491516" y="971490"/>
                <a:ext cx="77178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r>
                  <a:rPr lang="en-US" sz="1200" dirty="0"/>
                  <a:t>/2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423713" y="1003763"/>
                <a:ext cx="1146354" cy="478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7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885975" y="1266781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342040" y="1792818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953403" y="2305110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5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460973" y="2914709"/>
                <a:ext cx="1123337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11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19879" y="3581400"/>
                <a:ext cx="477459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/>
                  <a:t>π</a:t>
                </a:r>
                <a:endParaRPr lang="en-US" sz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460973" y="4267199"/>
                <a:ext cx="1166941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13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953403" y="4865507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7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342040" y="5463989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5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891316" y="5924490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4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274611" y="6180598"/>
                <a:ext cx="1166941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17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339116" y="6258544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3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/2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101116" y="6180598"/>
                <a:ext cx="1166941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19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872127" y="5924490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5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396516" y="5543490"/>
                <a:ext cx="932572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7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853715" y="4953000"/>
                <a:ext cx="1006153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11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8116346" y="4267199"/>
                <a:ext cx="1210544" cy="478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23</a:t>
                </a:r>
                <a:r>
                  <a:rPr lang="en-US" sz="1200" i="1" dirty="0"/>
                  <a:t>π</a:t>
                </a:r>
                <a:r>
                  <a:rPr lang="en-US" sz="12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375427" y="3636480"/>
              <a:ext cx="2854173" cy="2840520"/>
              <a:chOff x="5398984" y="3636480"/>
              <a:chExt cx="2854173" cy="2840520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5409647" y="3636480"/>
                <a:ext cx="2843510" cy="2831671"/>
                <a:chOff x="2971800" y="1402080"/>
                <a:chExt cx="4876800" cy="4876800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5398984" y="3645329"/>
                <a:ext cx="2841481" cy="2831671"/>
                <a:chOff x="5398984" y="3645329"/>
                <a:chExt cx="2841481" cy="2831671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5887982" y="4117274"/>
                  <a:ext cx="1894321" cy="1887781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6124772" y="4353247"/>
                  <a:ext cx="1420740" cy="1415836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5646548" y="3881302"/>
                  <a:ext cx="2367901" cy="2359726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6361562" y="4589219"/>
                  <a:ext cx="947160" cy="943890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6598352" y="4825192"/>
                  <a:ext cx="473580" cy="471945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5398984" y="3645329"/>
                  <a:ext cx="2841481" cy="2831671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9" name="Rectangle 138"/>
            <p:cNvSpPr/>
            <p:nvPr/>
          </p:nvSpPr>
          <p:spPr>
            <a:xfrm>
              <a:off x="7081675" y="5032291"/>
              <a:ext cx="2648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55207" y="5032291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012130" y="5032291"/>
              <a:ext cx="293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554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F906A-8CFF-4BC8-85CF-14BEE018F69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29674327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7EAC33-0D9F-4AB6-9D90-EE570C09C709}"/>
              </a:ext>
            </a:extLst>
          </p:cNvPr>
          <p:cNvGrpSpPr/>
          <p:nvPr/>
        </p:nvGrpSpPr>
        <p:grpSpPr>
          <a:xfrm>
            <a:off x="3816288" y="2286000"/>
            <a:ext cx="5251512" cy="4572000"/>
            <a:chOff x="3926106" y="2286000"/>
            <a:chExt cx="5251512" cy="457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4F873D-F353-4581-869B-AFB3AC94C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6106" y="2324100"/>
              <a:ext cx="5217894" cy="45339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30B27D-AF4F-415D-9D2E-D6DE4C40A351}"/>
                </a:ext>
              </a:extLst>
            </p:cNvPr>
            <p:cNvSpPr txBox="1"/>
            <p:nvPr/>
          </p:nvSpPr>
          <p:spPr>
            <a:xfrm>
              <a:off x="6553200" y="443126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16143C-656C-46BF-A63E-729A09D3D5C6}"/>
                </a:ext>
              </a:extLst>
            </p:cNvPr>
            <p:cNvSpPr txBox="1"/>
            <p:nvPr/>
          </p:nvSpPr>
          <p:spPr>
            <a:xfrm>
              <a:off x="6837830" y="4426785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88E145-7CE3-4868-966D-241A2A57F45C}"/>
                </a:ext>
              </a:extLst>
            </p:cNvPr>
            <p:cNvSpPr txBox="1"/>
            <p:nvPr/>
          </p:nvSpPr>
          <p:spPr>
            <a:xfrm>
              <a:off x="7149353" y="444919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941BB4-9F0F-4133-9630-C52A00A59232}"/>
                </a:ext>
              </a:extLst>
            </p:cNvPr>
            <p:cNvSpPr txBox="1"/>
            <p:nvPr/>
          </p:nvSpPr>
          <p:spPr>
            <a:xfrm>
              <a:off x="7431741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9D836D-1DA3-41E2-AB3B-F4791857862B}"/>
                </a:ext>
              </a:extLst>
            </p:cNvPr>
            <p:cNvSpPr txBox="1"/>
            <p:nvPr/>
          </p:nvSpPr>
          <p:spPr>
            <a:xfrm>
              <a:off x="7756712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8C8325-9648-4168-8FBE-CE32614E91EF}"/>
                </a:ext>
              </a:extLst>
            </p:cNvPr>
            <p:cNvSpPr txBox="1"/>
            <p:nvPr/>
          </p:nvSpPr>
          <p:spPr>
            <a:xfrm>
              <a:off x="8068236" y="4435749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18DC71-C722-4ABC-93C9-72E05FFCD115}"/>
                </a:ext>
              </a:extLst>
            </p:cNvPr>
            <p:cNvSpPr txBox="1"/>
            <p:nvPr/>
          </p:nvSpPr>
          <p:spPr>
            <a:xfrm>
              <a:off x="8220635" y="4359549"/>
              <a:ext cx="9569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0, 2</a:t>
              </a:r>
              <a:r>
                <a:rPr lang="el-GR" sz="2000" dirty="0"/>
                <a:t>π</a:t>
              </a:r>
              <a:endParaRPr lang="en-US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D5207E-2568-487C-85E0-458EA2D52DCF}"/>
                </a:ext>
              </a:extLst>
            </p:cNvPr>
            <p:cNvSpPr txBox="1"/>
            <p:nvPr/>
          </p:nvSpPr>
          <p:spPr>
            <a:xfrm>
              <a:off x="4195047" y="4312945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endParaRPr lang="en-US" sz="15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F3A1BF-5C1E-472F-AAC7-0CBD1E3C9A5D}"/>
                </a:ext>
              </a:extLst>
            </p:cNvPr>
            <p:cNvSpPr txBox="1"/>
            <p:nvPr/>
          </p:nvSpPr>
          <p:spPr>
            <a:xfrm>
              <a:off x="6169523" y="2286000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F3F5E1-99D2-4138-A442-B03B28391C91}"/>
                </a:ext>
              </a:extLst>
            </p:cNvPr>
            <p:cNvSpPr txBox="1"/>
            <p:nvPr/>
          </p:nvSpPr>
          <p:spPr>
            <a:xfrm>
              <a:off x="6135906" y="6415168"/>
              <a:ext cx="7019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8928D6-5248-44FF-A7E4-DE1263FB6076}"/>
                </a:ext>
              </a:extLst>
            </p:cNvPr>
            <p:cNvSpPr txBox="1"/>
            <p:nvPr/>
          </p:nvSpPr>
          <p:spPr>
            <a:xfrm>
              <a:off x="7682535" y="2945187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66D1B2-7880-4B50-935F-E5F71F1C313A}"/>
                </a:ext>
              </a:extLst>
            </p:cNvPr>
            <p:cNvSpPr txBox="1"/>
            <p:nvPr/>
          </p:nvSpPr>
          <p:spPr>
            <a:xfrm>
              <a:off x="4424083" y="2870742"/>
              <a:ext cx="8744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A96B4C-396E-4F29-A6A0-09B051022AFE}"/>
                </a:ext>
              </a:extLst>
            </p:cNvPr>
            <p:cNvSpPr txBox="1"/>
            <p:nvPr/>
          </p:nvSpPr>
          <p:spPr>
            <a:xfrm>
              <a:off x="4424083" y="5858217"/>
              <a:ext cx="7938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5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542CB3-68B5-4F38-AA68-07855C13F97E}"/>
                </a:ext>
              </a:extLst>
            </p:cNvPr>
            <p:cNvSpPr txBox="1"/>
            <p:nvPr/>
          </p:nvSpPr>
          <p:spPr>
            <a:xfrm>
              <a:off x="7655161" y="5791200"/>
              <a:ext cx="7268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7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3F6EDAD-921B-4C29-91E1-356DCB4D6E57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638800"/>
          </a:xfrm>
        </p:spPr>
        <p:txBody>
          <a:bodyPr/>
          <a:lstStyle/>
          <a:p>
            <a:r>
              <a:rPr lang="en-US" dirty="0"/>
              <a:t>So polar graph paper can use either degrees or (everybody’s favorite): </a:t>
            </a:r>
          </a:p>
          <a:p>
            <a:r>
              <a:rPr lang="en-US" dirty="0"/>
              <a:t>   radians!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1582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Degrees are traditionally used in navigation, surveying, and many applied disciplines</a:t>
            </a:r>
          </a:p>
          <a:p>
            <a:endParaRPr lang="en-US" sz="2000" dirty="0"/>
          </a:p>
          <a:p>
            <a:r>
              <a:rPr lang="en-US" dirty="0"/>
              <a:t>Radians are more common in mathematics, physics and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502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FE947F6-4179-4BA9-B8BE-B7CC4C2759D0}"/>
              </a:ext>
            </a:extLst>
          </p:cNvPr>
          <p:cNvGrpSpPr/>
          <p:nvPr/>
        </p:nvGrpSpPr>
        <p:grpSpPr>
          <a:xfrm>
            <a:off x="3926106" y="2286000"/>
            <a:ext cx="5251512" cy="4572000"/>
            <a:chOff x="3926106" y="2286000"/>
            <a:chExt cx="5251512" cy="4572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FC3E571-FE3F-4A14-A935-348D2D1F2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6106" y="2324100"/>
              <a:ext cx="5217894" cy="45339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95C2E6-8E9B-4563-BB0B-80D16C5157BD}"/>
                </a:ext>
              </a:extLst>
            </p:cNvPr>
            <p:cNvSpPr txBox="1"/>
            <p:nvPr/>
          </p:nvSpPr>
          <p:spPr>
            <a:xfrm>
              <a:off x="6553200" y="443126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DF17610-BDBB-4BF8-9B0B-A289E6D0A4D1}"/>
                </a:ext>
              </a:extLst>
            </p:cNvPr>
            <p:cNvSpPr txBox="1"/>
            <p:nvPr/>
          </p:nvSpPr>
          <p:spPr>
            <a:xfrm>
              <a:off x="6837830" y="4426785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6CD57B-44A1-43A2-A1D3-F26F533A2DA2}"/>
                </a:ext>
              </a:extLst>
            </p:cNvPr>
            <p:cNvSpPr txBox="1"/>
            <p:nvPr/>
          </p:nvSpPr>
          <p:spPr>
            <a:xfrm>
              <a:off x="7149353" y="444919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9A8192-1E70-48E3-9464-9B93C71B9D6A}"/>
                </a:ext>
              </a:extLst>
            </p:cNvPr>
            <p:cNvSpPr txBox="1"/>
            <p:nvPr/>
          </p:nvSpPr>
          <p:spPr>
            <a:xfrm>
              <a:off x="7431741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113688B-EC7E-4C73-BAF3-5983816769E9}"/>
                </a:ext>
              </a:extLst>
            </p:cNvPr>
            <p:cNvSpPr txBox="1"/>
            <p:nvPr/>
          </p:nvSpPr>
          <p:spPr>
            <a:xfrm>
              <a:off x="7756712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CE03DA-F023-4B72-856E-11371BA1B8B1}"/>
                </a:ext>
              </a:extLst>
            </p:cNvPr>
            <p:cNvSpPr txBox="1"/>
            <p:nvPr/>
          </p:nvSpPr>
          <p:spPr>
            <a:xfrm>
              <a:off x="8068236" y="4435749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FE5B560-1F09-4498-887E-2CC30A8586AC}"/>
                </a:ext>
              </a:extLst>
            </p:cNvPr>
            <p:cNvSpPr txBox="1"/>
            <p:nvPr/>
          </p:nvSpPr>
          <p:spPr>
            <a:xfrm>
              <a:off x="8220635" y="4359549"/>
              <a:ext cx="9569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0, 2</a:t>
              </a:r>
              <a:r>
                <a:rPr lang="el-GR" sz="2000" dirty="0"/>
                <a:t>π</a:t>
              </a:r>
              <a:endParaRPr lang="en-US" sz="20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358336B-BE78-4CA6-9F7A-F6A9C379181E}"/>
                </a:ext>
              </a:extLst>
            </p:cNvPr>
            <p:cNvSpPr txBox="1"/>
            <p:nvPr/>
          </p:nvSpPr>
          <p:spPr>
            <a:xfrm>
              <a:off x="4195047" y="4312945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endParaRPr lang="en-US" sz="15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92FA32-6563-4FAE-9ECC-BFA7928CF9B6}"/>
                </a:ext>
              </a:extLst>
            </p:cNvPr>
            <p:cNvSpPr txBox="1"/>
            <p:nvPr/>
          </p:nvSpPr>
          <p:spPr>
            <a:xfrm>
              <a:off x="6169523" y="2286000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05C2DF5-9ED7-41A9-8EB6-5FDB480F0016}"/>
                </a:ext>
              </a:extLst>
            </p:cNvPr>
            <p:cNvSpPr txBox="1"/>
            <p:nvPr/>
          </p:nvSpPr>
          <p:spPr>
            <a:xfrm>
              <a:off x="6135906" y="6415168"/>
              <a:ext cx="7019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0CFBB6E-3E59-4179-B3CD-0E95AC3606CF}"/>
                </a:ext>
              </a:extLst>
            </p:cNvPr>
            <p:cNvSpPr txBox="1"/>
            <p:nvPr/>
          </p:nvSpPr>
          <p:spPr>
            <a:xfrm>
              <a:off x="7682535" y="2945187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80F3E20-C9EB-4E14-A8F6-7A82ECFACED0}"/>
                </a:ext>
              </a:extLst>
            </p:cNvPr>
            <p:cNvSpPr txBox="1"/>
            <p:nvPr/>
          </p:nvSpPr>
          <p:spPr>
            <a:xfrm>
              <a:off x="4424083" y="2870742"/>
              <a:ext cx="8744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9BEE0AD-FADB-4CA2-AB27-1ADE10E51F36}"/>
                </a:ext>
              </a:extLst>
            </p:cNvPr>
            <p:cNvSpPr txBox="1"/>
            <p:nvPr/>
          </p:nvSpPr>
          <p:spPr>
            <a:xfrm>
              <a:off x="4424083" y="5858217"/>
              <a:ext cx="7938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5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5D6DBF-D1A5-4505-9992-E82BA7B78543}"/>
                </a:ext>
              </a:extLst>
            </p:cNvPr>
            <p:cNvSpPr txBox="1"/>
            <p:nvPr/>
          </p:nvSpPr>
          <p:spPr>
            <a:xfrm>
              <a:off x="7655161" y="5791200"/>
              <a:ext cx="7268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7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</a:t>
            </a:r>
          </a:p>
          <a:p>
            <a:r>
              <a:rPr lang="en-US" sz="700" dirty="0"/>
              <a:t> 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/>
              <a:t>P = (2.5,5</a:t>
            </a:r>
            <a:r>
              <a:rPr lang="en-US" sz="6000" b="0" dirty="0"/>
              <a:t>π</a:t>
            </a:r>
            <a:r>
              <a:rPr lang="en-US" dirty="0"/>
              <a:t>/4)  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3e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E77E890-2B9F-470F-9EFE-6B544CB31C1F}"/>
              </a:ext>
            </a:extLst>
          </p:cNvPr>
          <p:cNvSpPr/>
          <p:nvPr/>
        </p:nvSpPr>
        <p:spPr>
          <a:xfrm flipH="1" flipV="1">
            <a:off x="4840724" y="1888646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2128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36DA710-7B2E-4DA6-9C04-BD6E6F6A2939}"/>
              </a:ext>
            </a:extLst>
          </p:cNvPr>
          <p:cNvGrpSpPr/>
          <p:nvPr/>
        </p:nvGrpSpPr>
        <p:grpSpPr>
          <a:xfrm>
            <a:off x="3926106" y="2286000"/>
            <a:ext cx="5251512" cy="4572000"/>
            <a:chOff x="3926106" y="2286000"/>
            <a:chExt cx="5251512" cy="4572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03F91D7-FD92-4465-8B45-6E3A14E91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6106" y="2324100"/>
              <a:ext cx="5217894" cy="45339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70240A-1F07-48D5-9E10-EFEECCD19226}"/>
                </a:ext>
              </a:extLst>
            </p:cNvPr>
            <p:cNvSpPr txBox="1"/>
            <p:nvPr/>
          </p:nvSpPr>
          <p:spPr>
            <a:xfrm>
              <a:off x="6553200" y="443126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329A5B-85EE-4E3E-827A-F7067924CD45}"/>
                </a:ext>
              </a:extLst>
            </p:cNvPr>
            <p:cNvSpPr txBox="1"/>
            <p:nvPr/>
          </p:nvSpPr>
          <p:spPr>
            <a:xfrm>
              <a:off x="6837830" y="4426785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D79005-477D-49CA-ABF6-126950FD0FA4}"/>
                </a:ext>
              </a:extLst>
            </p:cNvPr>
            <p:cNvSpPr txBox="1"/>
            <p:nvPr/>
          </p:nvSpPr>
          <p:spPr>
            <a:xfrm>
              <a:off x="7149353" y="444919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353599-5784-453A-9D2C-4C193CDAB840}"/>
                </a:ext>
              </a:extLst>
            </p:cNvPr>
            <p:cNvSpPr txBox="1"/>
            <p:nvPr/>
          </p:nvSpPr>
          <p:spPr>
            <a:xfrm>
              <a:off x="7431741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9DCCF8-B575-402D-9687-A368FC30C9B2}"/>
                </a:ext>
              </a:extLst>
            </p:cNvPr>
            <p:cNvSpPr txBox="1"/>
            <p:nvPr/>
          </p:nvSpPr>
          <p:spPr>
            <a:xfrm>
              <a:off x="7756712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F128E-D77C-4D72-951E-ECFCBE202DE8}"/>
                </a:ext>
              </a:extLst>
            </p:cNvPr>
            <p:cNvSpPr txBox="1"/>
            <p:nvPr/>
          </p:nvSpPr>
          <p:spPr>
            <a:xfrm>
              <a:off x="8068236" y="4435749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A4661F-FBA6-49A9-9861-11496F4230E0}"/>
                </a:ext>
              </a:extLst>
            </p:cNvPr>
            <p:cNvSpPr txBox="1"/>
            <p:nvPr/>
          </p:nvSpPr>
          <p:spPr>
            <a:xfrm>
              <a:off x="8220635" y="4359549"/>
              <a:ext cx="9569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0, 2</a:t>
              </a:r>
              <a:r>
                <a:rPr lang="el-GR" sz="2000" dirty="0"/>
                <a:t>π</a:t>
              </a:r>
              <a:endParaRPr lang="en-US" sz="2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38C1E5-434C-4C3B-B1B0-686A62C83DE0}"/>
                </a:ext>
              </a:extLst>
            </p:cNvPr>
            <p:cNvSpPr txBox="1"/>
            <p:nvPr/>
          </p:nvSpPr>
          <p:spPr>
            <a:xfrm>
              <a:off x="4195047" y="4312945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endParaRPr lang="en-US" sz="15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9A1642-F99D-4B15-9631-62D26F9976F3}"/>
                </a:ext>
              </a:extLst>
            </p:cNvPr>
            <p:cNvSpPr txBox="1"/>
            <p:nvPr/>
          </p:nvSpPr>
          <p:spPr>
            <a:xfrm>
              <a:off x="6169523" y="2286000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1A7358-DE2D-4E6C-A4FA-F90D1988212F}"/>
                </a:ext>
              </a:extLst>
            </p:cNvPr>
            <p:cNvSpPr txBox="1"/>
            <p:nvPr/>
          </p:nvSpPr>
          <p:spPr>
            <a:xfrm>
              <a:off x="6135906" y="6415168"/>
              <a:ext cx="7019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6EFBD00-75A3-4FF4-8339-5B673335972F}"/>
                </a:ext>
              </a:extLst>
            </p:cNvPr>
            <p:cNvSpPr txBox="1"/>
            <p:nvPr/>
          </p:nvSpPr>
          <p:spPr>
            <a:xfrm>
              <a:off x="7682535" y="2945187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21840F4-F557-4160-90EB-DAA6C6C29465}"/>
                </a:ext>
              </a:extLst>
            </p:cNvPr>
            <p:cNvSpPr txBox="1"/>
            <p:nvPr/>
          </p:nvSpPr>
          <p:spPr>
            <a:xfrm>
              <a:off x="4424083" y="2870742"/>
              <a:ext cx="8744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58A342-8E4C-4789-83AE-9CCE130176DB}"/>
                </a:ext>
              </a:extLst>
            </p:cNvPr>
            <p:cNvSpPr txBox="1"/>
            <p:nvPr/>
          </p:nvSpPr>
          <p:spPr>
            <a:xfrm>
              <a:off x="4424083" y="5858217"/>
              <a:ext cx="7938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5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532A7A-C62C-4543-B068-CB4722170BAD}"/>
                </a:ext>
              </a:extLst>
            </p:cNvPr>
            <p:cNvSpPr txBox="1"/>
            <p:nvPr/>
          </p:nvSpPr>
          <p:spPr>
            <a:xfrm>
              <a:off x="7655161" y="5791200"/>
              <a:ext cx="7268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7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</a:t>
            </a:r>
          </a:p>
          <a:p>
            <a:r>
              <a:rPr lang="en-US" sz="700" dirty="0"/>
              <a:t> 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/>
              <a:t>P = (2.5,5</a:t>
            </a:r>
            <a:r>
              <a:rPr lang="en-US" sz="6000" b="0" dirty="0"/>
              <a:t>π</a:t>
            </a:r>
            <a:r>
              <a:rPr lang="en-US" dirty="0"/>
              <a:t>/4)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/>
              <a:t>Did you get it right?  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3e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E77E890-2B9F-470F-9EFE-6B544CB31C1F}"/>
              </a:ext>
            </a:extLst>
          </p:cNvPr>
          <p:cNvSpPr/>
          <p:nvPr/>
        </p:nvSpPr>
        <p:spPr>
          <a:xfrm flipH="1" flipV="1">
            <a:off x="5771286" y="4975412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316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36DA710-7B2E-4DA6-9C04-BD6E6F6A2939}"/>
              </a:ext>
            </a:extLst>
          </p:cNvPr>
          <p:cNvGrpSpPr/>
          <p:nvPr/>
        </p:nvGrpSpPr>
        <p:grpSpPr>
          <a:xfrm>
            <a:off x="3926106" y="2286000"/>
            <a:ext cx="5251512" cy="4572000"/>
            <a:chOff x="3926106" y="2286000"/>
            <a:chExt cx="5251512" cy="4572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03F91D7-FD92-4465-8B45-6E3A14E91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6106" y="2324100"/>
              <a:ext cx="5217894" cy="45339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70240A-1F07-48D5-9E10-EFEECCD19226}"/>
                </a:ext>
              </a:extLst>
            </p:cNvPr>
            <p:cNvSpPr txBox="1"/>
            <p:nvPr/>
          </p:nvSpPr>
          <p:spPr>
            <a:xfrm>
              <a:off x="6553200" y="443126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329A5B-85EE-4E3E-827A-F7067924CD45}"/>
                </a:ext>
              </a:extLst>
            </p:cNvPr>
            <p:cNvSpPr txBox="1"/>
            <p:nvPr/>
          </p:nvSpPr>
          <p:spPr>
            <a:xfrm>
              <a:off x="6837830" y="4426785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D79005-477D-49CA-ABF6-126950FD0FA4}"/>
                </a:ext>
              </a:extLst>
            </p:cNvPr>
            <p:cNvSpPr txBox="1"/>
            <p:nvPr/>
          </p:nvSpPr>
          <p:spPr>
            <a:xfrm>
              <a:off x="7149353" y="444919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353599-5784-453A-9D2C-4C193CDAB840}"/>
                </a:ext>
              </a:extLst>
            </p:cNvPr>
            <p:cNvSpPr txBox="1"/>
            <p:nvPr/>
          </p:nvSpPr>
          <p:spPr>
            <a:xfrm>
              <a:off x="7431741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9DCCF8-B575-402D-9687-A368FC30C9B2}"/>
                </a:ext>
              </a:extLst>
            </p:cNvPr>
            <p:cNvSpPr txBox="1"/>
            <p:nvPr/>
          </p:nvSpPr>
          <p:spPr>
            <a:xfrm>
              <a:off x="7756712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F128E-D77C-4D72-951E-ECFCBE202DE8}"/>
                </a:ext>
              </a:extLst>
            </p:cNvPr>
            <p:cNvSpPr txBox="1"/>
            <p:nvPr/>
          </p:nvSpPr>
          <p:spPr>
            <a:xfrm>
              <a:off x="8068236" y="4435749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A4661F-FBA6-49A9-9861-11496F4230E0}"/>
                </a:ext>
              </a:extLst>
            </p:cNvPr>
            <p:cNvSpPr txBox="1"/>
            <p:nvPr/>
          </p:nvSpPr>
          <p:spPr>
            <a:xfrm>
              <a:off x="8220635" y="4359549"/>
              <a:ext cx="9569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0, 2</a:t>
              </a:r>
              <a:r>
                <a:rPr lang="el-GR" sz="2000" dirty="0"/>
                <a:t>π</a:t>
              </a:r>
              <a:endParaRPr lang="en-US" sz="2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38C1E5-434C-4C3B-B1B0-686A62C83DE0}"/>
                </a:ext>
              </a:extLst>
            </p:cNvPr>
            <p:cNvSpPr txBox="1"/>
            <p:nvPr/>
          </p:nvSpPr>
          <p:spPr>
            <a:xfrm>
              <a:off x="4195047" y="4312945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endParaRPr lang="en-US" sz="15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9A1642-F99D-4B15-9631-62D26F9976F3}"/>
                </a:ext>
              </a:extLst>
            </p:cNvPr>
            <p:cNvSpPr txBox="1"/>
            <p:nvPr/>
          </p:nvSpPr>
          <p:spPr>
            <a:xfrm>
              <a:off x="6169523" y="2286000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1A7358-DE2D-4E6C-A4FA-F90D1988212F}"/>
                </a:ext>
              </a:extLst>
            </p:cNvPr>
            <p:cNvSpPr txBox="1"/>
            <p:nvPr/>
          </p:nvSpPr>
          <p:spPr>
            <a:xfrm>
              <a:off x="6135906" y="6415168"/>
              <a:ext cx="7019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6EFBD00-75A3-4FF4-8339-5B673335972F}"/>
                </a:ext>
              </a:extLst>
            </p:cNvPr>
            <p:cNvSpPr txBox="1"/>
            <p:nvPr/>
          </p:nvSpPr>
          <p:spPr>
            <a:xfrm>
              <a:off x="7682535" y="2945187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21840F4-F557-4160-90EB-DAA6C6C29465}"/>
                </a:ext>
              </a:extLst>
            </p:cNvPr>
            <p:cNvSpPr txBox="1"/>
            <p:nvPr/>
          </p:nvSpPr>
          <p:spPr>
            <a:xfrm>
              <a:off x="4424083" y="2870742"/>
              <a:ext cx="8744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58A342-8E4C-4789-83AE-9CCE130176DB}"/>
                </a:ext>
              </a:extLst>
            </p:cNvPr>
            <p:cNvSpPr txBox="1"/>
            <p:nvPr/>
          </p:nvSpPr>
          <p:spPr>
            <a:xfrm>
              <a:off x="4424083" y="5858217"/>
              <a:ext cx="7938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5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532A7A-C62C-4543-B068-CB4722170BAD}"/>
                </a:ext>
              </a:extLst>
            </p:cNvPr>
            <p:cNvSpPr txBox="1"/>
            <p:nvPr/>
          </p:nvSpPr>
          <p:spPr>
            <a:xfrm>
              <a:off x="7655161" y="5791200"/>
              <a:ext cx="7268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7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</a:t>
            </a:r>
          </a:p>
          <a:p>
            <a:r>
              <a:rPr lang="en-US" sz="700" dirty="0"/>
              <a:t> 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/>
              <a:t>P = (-4,-</a:t>
            </a:r>
            <a:r>
              <a:rPr lang="en-US" sz="6000" b="0" dirty="0"/>
              <a:t>π</a:t>
            </a:r>
            <a:r>
              <a:rPr lang="en-US" dirty="0"/>
              <a:t>/4)  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3f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E77E890-2B9F-470F-9EFE-6B544CB31C1F}"/>
              </a:ext>
            </a:extLst>
          </p:cNvPr>
          <p:cNvSpPr/>
          <p:nvPr/>
        </p:nvSpPr>
        <p:spPr>
          <a:xfrm flipH="1" flipV="1">
            <a:off x="4572000" y="1922547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5856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36DA710-7B2E-4DA6-9C04-BD6E6F6A2939}"/>
              </a:ext>
            </a:extLst>
          </p:cNvPr>
          <p:cNvGrpSpPr/>
          <p:nvPr/>
        </p:nvGrpSpPr>
        <p:grpSpPr>
          <a:xfrm>
            <a:off x="3926106" y="2286000"/>
            <a:ext cx="5251512" cy="4572000"/>
            <a:chOff x="3926106" y="2286000"/>
            <a:chExt cx="5251512" cy="4572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03F91D7-FD92-4465-8B45-6E3A14E91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6106" y="2324100"/>
              <a:ext cx="5217894" cy="45339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70240A-1F07-48D5-9E10-EFEECCD19226}"/>
                </a:ext>
              </a:extLst>
            </p:cNvPr>
            <p:cNvSpPr txBox="1"/>
            <p:nvPr/>
          </p:nvSpPr>
          <p:spPr>
            <a:xfrm>
              <a:off x="6553200" y="443126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329A5B-85EE-4E3E-827A-F7067924CD45}"/>
                </a:ext>
              </a:extLst>
            </p:cNvPr>
            <p:cNvSpPr txBox="1"/>
            <p:nvPr/>
          </p:nvSpPr>
          <p:spPr>
            <a:xfrm>
              <a:off x="6837830" y="4426785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D79005-477D-49CA-ABF6-126950FD0FA4}"/>
                </a:ext>
              </a:extLst>
            </p:cNvPr>
            <p:cNvSpPr txBox="1"/>
            <p:nvPr/>
          </p:nvSpPr>
          <p:spPr>
            <a:xfrm>
              <a:off x="7149353" y="444919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353599-5784-453A-9D2C-4C193CDAB840}"/>
                </a:ext>
              </a:extLst>
            </p:cNvPr>
            <p:cNvSpPr txBox="1"/>
            <p:nvPr/>
          </p:nvSpPr>
          <p:spPr>
            <a:xfrm>
              <a:off x="7431741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9DCCF8-B575-402D-9687-A368FC30C9B2}"/>
                </a:ext>
              </a:extLst>
            </p:cNvPr>
            <p:cNvSpPr txBox="1"/>
            <p:nvPr/>
          </p:nvSpPr>
          <p:spPr>
            <a:xfrm>
              <a:off x="7756712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F128E-D77C-4D72-951E-ECFCBE202DE8}"/>
                </a:ext>
              </a:extLst>
            </p:cNvPr>
            <p:cNvSpPr txBox="1"/>
            <p:nvPr/>
          </p:nvSpPr>
          <p:spPr>
            <a:xfrm>
              <a:off x="8068236" y="4435749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A4661F-FBA6-49A9-9861-11496F4230E0}"/>
                </a:ext>
              </a:extLst>
            </p:cNvPr>
            <p:cNvSpPr txBox="1"/>
            <p:nvPr/>
          </p:nvSpPr>
          <p:spPr>
            <a:xfrm>
              <a:off x="8220635" y="4359549"/>
              <a:ext cx="9569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0, 2</a:t>
              </a:r>
              <a:r>
                <a:rPr lang="el-GR" sz="2000" dirty="0"/>
                <a:t>π</a:t>
              </a:r>
              <a:endParaRPr lang="en-US" sz="2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38C1E5-434C-4C3B-B1B0-686A62C83DE0}"/>
                </a:ext>
              </a:extLst>
            </p:cNvPr>
            <p:cNvSpPr txBox="1"/>
            <p:nvPr/>
          </p:nvSpPr>
          <p:spPr>
            <a:xfrm>
              <a:off x="4195047" y="4312945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endParaRPr lang="en-US" sz="15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9A1642-F99D-4B15-9631-62D26F9976F3}"/>
                </a:ext>
              </a:extLst>
            </p:cNvPr>
            <p:cNvSpPr txBox="1"/>
            <p:nvPr/>
          </p:nvSpPr>
          <p:spPr>
            <a:xfrm>
              <a:off x="6169523" y="2286000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1A7358-DE2D-4E6C-A4FA-F90D1988212F}"/>
                </a:ext>
              </a:extLst>
            </p:cNvPr>
            <p:cNvSpPr txBox="1"/>
            <p:nvPr/>
          </p:nvSpPr>
          <p:spPr>
            <a:xfrm>
              <a:off x="6135906" y="6415168"/>
              <a:ext cx="7019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6EFBD00-75A3-4FF4-8339-5B673335972F}"/>
                </a:ext>
              </a:extLst>
            </p:cNvPr>
            <p:cNvSpPr txBox="1"/>
            <p:nvPr/>
          </p:nvSpPr>
          <p:spPr>
            <a:xfrm>
              <a:off x="7682535" y="2945187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21840F4-F557-4160-90EB-DAA6C6C29465}"/>
                </a:ext>
              </a:extLst>
            </p:cNvPr>
            <p:cNvSpPr txBox="1"/>
            <p:nvPr/>
          </p:nvSpPr>
          <p:spPr>
            <a:xfrm>
              <a:off x="4424083" y="2870742"/>
              <a:ext cx="8744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58A342-8E4C-4789-83AE-9CCE130176DB}"/>
                </a:ext>
              </a:extLst>
            </p:cNvPr>
            <p:cNvSpPr txBox="1"/>
            <p:nvPr/>
          </p:nvSpPr>
          <p:spPr>
            <a:xfrm>
              <a:off x="4424083" y="5858217"/>
              <a:ext cx="7938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5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532A7A-C62C-4543-B068-CB4722170BAD}"/>
                </a:ext>
              </a:extLst>
            </p:cNvPr>
            <p:cNvSpPr txBox="1"/>
            <p:nvPr/>
          </p:nvSpPr>
          <p:spPr>
            <a:xfrm>
              <a:off x="7655161" y="5791200"/>
              <a:ext cx="7268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7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</a:t>
            </a:r>
          </a:p>
          <a:p>
            <a:r>
              <a:rPr lang="en-US" sz="700" dirty="0"/>
              <a:t> 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/>
              <a:t>P = (-4,-</a:t>
            </a:r>
            <a:r>
              <a:rPr lang="en-US" sz="6000" b="0" dirty="0"/>
              <a:t>π</a:t>
            </a:r>
            <a:r>
              <a:rPr lang="en-US" dirty="0"/>
              <a:t>/4) 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/>
              <a:t> 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3f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E77E890-2B9F-470F-9EFE-6B544CB31C1F}"/>
              </a:ext>
            </a:extLst>
          </p:cNvPr>
          <p:cNvSpPr/>
          <p:nvPr/>
        </p:nvSpPr>
        <p:spPr>
          <a:xfrm flipH="1" flipV="1">
            <a:off x="7195553" y="5292763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788D2E-1B06-42FA-A389-011F724D0095}"/>
              </a:ext>
            </a:extLst>
          </p:cNvPr>
          <p:cNvSpPr txBox="1"/>
          <p:nvPr/>
        </p:nvSpPr>
        <p:spPr>
          <a:xfrm>
            <a:off x="7352602" y="5137315"/>
            <a:ext cx="13465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(+4,-</a:t>
            </a:r>
            <a:r>
              <a:rPr lang="en-US" sz="2200" b="0" dirty="0"/>
              <a:t>π</a:t>
            </a:r>
            <a:r>
              <a:rPr lang="en-US" dirty="0"/>
              <a:t>/4) </a:t>
            </a:r>
          </a:p>
        </p:txBody>
      </p:sp>
    </p:spTree>
    <p:extLst>
      <p:ext uri="{BB962C8B-B14F-4D97-AF65-F5344CB8AC3E}">
        <p14:creationId xmlns:p14="http://schemas.microsoft.com/office/powerpoint/2010/main" val="254849769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36DA710-7B2E-4DA6-9C04-BD6E6F6A2939}"/>
              </a:ext>
            </a:extLst>
          </p:cNvPr>
          <p:cNvGrpSpPr/>
          <p:nvPr/>
        </p:nvGrpSpPr>
        <p:grpSpPr>
          <a:xfrm>
            <a:off x="3926106" y="2286000"/>
            <a:ext cx="5251512" cy="4572000"/>
            <a:chOff x="3926106" y="2286000"/>
            <a:chExt cx="5251512" cy="4572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03F91D7-FD92-4465-8B45-6E3A14E91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6106" y="2324100"/>
              <a:ext cx="5217894" cy="45339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70240A-1F07-48D5-9E10-EFEECCD19226}"/>
                </a:ext>
              </a:extLst>
            </p:cNvPr>
            <p:cNvSpPr txBox="1"/>
            <p:nvPr/>
          </p:nvSpPr>
          <p:spPr>
            <a:xfrm>
              <a:off x="6553200" y="443126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2329A5B-85EE-4E3E-827A-F7067924CD45}"/>
                </a:ext>
              </a:extLst>
            </p:cNvPr>
            <p:cNvSpPr txBox="1"/>
            <p:nvPr/>
          </p:nvSpPr>
          <p:spPr>
            <a:xfrm>
              <a:off x="6837830" y="4426785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D79005-477D-49CA-ABF6-126950FD0FA4}"/>
                </a:ext>
              </a:extLst>
            </p:cNvPr>
            <p:cNvSpPr txBox="1"/>
            <p:nvPr/>
          </p:nvSpPr>
          <p:spPr>
            <a:xfrm>
              <a:off x="7149353" y="4449198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353599-5784-453A-9D2C-4C193CDAB840}"/>
                </a:ext>
              </a:extLst>
            </p:cNvPr>
            <p:cNvSpPr txBox="1"/>
            <p:nvPr/>
          </p:nvSpPr>
          <p:spPr>
            <a:xfrm>
              <a:off x="7431741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9DCCF8-B575-402D-9687-A368FC30C9B2}"/>
                </a:ext>
              </a:extLst>
            </p:cNvPr>
            <p:cNvSpPr txBox="1"/>
            <p:nvPr/>
          </p:nvSpPr>
          <p:spPr>
            <a:xfrm>
              <a:off x="7756712" y="4449196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F128E-D77C-4D72-951E-ECFCBE202DE8}"/>
                </a:ext>
              </a:extLst>
            </p:cNvPr>
            <p:cNvSpPr txBox="1"/>
            <p:nvPr/>
          </p:nvSpPr>
          <p:spPr>
            <a:xfrm>
              <a:off x="8068236" y="4435749"/>
              <a:ext cx="248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A4661F-FBA6-49A9-9861-11496F4230E0}"/>
                </a:ext>
              </a:extLst>
            </p:cNvPr>
            <p:cNvSpPr txBox="1"/>
            <p:nvPr/>
          </p:nvSpPr>
          <p:spPr>
            <a:xfrm>
              <a:off x="8220635" y="4359549"/>
              <a:ext cx="9569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0, 2</a:t>
              </a:r>
              <a:r>
                <a:rPr lang="el-GR" sz="2000" dirty="0"/>
                <a:t>π</a:t>
              </a:r>
              <a:endParaRPr lang="en-US" sz="2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38C1E5-434C-4C3B-B1B0-686A62C83DE0}"/>
                </a:ext>
              </a:extLst>
            </p:cNvPr>
            <p:cNvSpPr txBox="1"/>
            <p:nvPr/>
          </p:nvSpPr>
          <p:spPr>
            <a:xfrm>
              <a:off x="4195047" y="4312945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endParaRPr lang="en-US" sz="15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9A1642-F99D-4B15-9631-62D26F9976F3}"/>
                </a:ext>
              </a:extLst>
            </p:cNvPr>
            <p:cNvSpPr txBox="1"/>
            <p:nvPr/>
          </p:nvSpPr>
          <p:spPr>
            <a:xfrm>
              <a:off x="6169523" y="2286000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1A7358-DE2D-4E6C-A4FA-F90D1988212F}"/>
                </a:ext>
              </a:extLst>
            </p:cNvPr>
            <p:cNvSpPr txBox="1"/>
            <p:nvPr/>
          </p:nvSpPr>
          <p:spPr>
            <a:xfrm>
              <a:off x="6135906" y="6415168"/>
              <a:ext cx="7019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6EFBD00-75A3-4FF4-8339-5B673335972F}"/>
                </a:ext>
              </a:extLst>
            </p:cNvPr>
            <p:cNvSpPr txBox="1"/>
            <p:nvPr/>
          </p:nvSpPr>
          <p:spPr>
            <a:xfrm>
              <a:off x="7682535" y="2945187"/>
              <a:ext cx="645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21840F4-F557-4160-90EB-DAA6C6C29465}"/>
                </a:ext>
              </a:extLst>
            </p:cNvPr>
            <p:cNvSpPr txBox="1"/>
            <p:nvPr/>
          </p:nvSpPr>
          <p:spPr>
            <a:xfrm>
              <a:off x="4424083" y="2870742"/>
              <a:ext cx="8744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3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58A342-8E4C-4789-83AE-9CCE130176DB}"/>
                </a:ext>
              </a:extLst>
            </p:cNvPr>
            <p:cNvSpPr txBox="1"/>
            <p:nvPr/>
          </p:nvSpPr>
          <p:spPr>
            <a:xfrm>
              <a:off x="4424083" y="5858217"/>
              <a:ext cx="7938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5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532A7A-C62C-4543-B068-CB4722170BAD}"/>
                </a:ext>
              </a:extLst>
            </p:cNvPr>
            <p:cNvSpPr txBox="1"/>
            <p:nvPr/>
          </p:nvSpPr>
          <p:spPr>
            <a:xfrm>
              <a:off x="7655161" y="5791200"/>
              <a:ext cx="7268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dirty="0"/>
                <a:t>7</a:t>
              </a:r>
              <a:r>
                <a:rPr lang="el-GR" sz="2000" dirty="0"/>
                <a:t>π</a:t>
              </a:r>
              <a:r>
                <a:rPr lang="en-US" sz="1500" dirty="0"/>
                <a:t>/4</a:t>
              </a:r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</a:t>
            </a:r>
          </a:p>
          <a:p>
            <a:r>
              <a:rPr lang="en-US" sz="700" dirty="0"/>
              <a:t> 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/>
              <a:t>P = (-4,-</a:t>
            </a:r>
            <a:r>
              <a:rPr lang="en-US" sz="6000" b="0" dirty="0"/>
              <a:t>π</a:t>
            </a:r>
            <a:r>
              <a:rPr lang="en-US" dirty="0"/>
              <a:t>/4) </a:t>
            </a:r>
          </a:p>
          <a:p>
            <a:pPr>
              <a:lnSpc>
                <a:spcPts val="4000"/>
              </a:lnSpc>
              <a:spcBef>
                <a:spcPts val="960"/>
              </a:spcBef>
            </a:pPr>
            <a:r>
              <a:rPr lang="en-US" dirty="0"/>
              <a:t>Did you get it right? 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3f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E77E890-2B9F-470F-9EFE-6B544CB31C1F}"/>
              </a:ext>
            </a:extLst>
          </p:cNvPr>
          <p:cNvSpPr/>
          <p:nvPr/>
        </p:nvSpPr>
        <p:spPr>
          <a:xfrm flipH="1" flipV="1">
            <a:off x="5446059" y="3566160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788D2E-1B06-42FA-A389-011F724D0095}"/>
              </a:ext>
            </a:extLst>
          </p:cNvPr>
          <p:cNvSpPr txBox="1"/>
          <p:nvPr/>
        </p:nvSpPr>
        <p:spPr>
          <a:xfrm>
            <a:off x="4195047" y="3442156"/>
            <a:ext cx="13465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(-4,-</a:t>
            </a:r>
            <a:r>
              <a:rPr lang="en-US" sz="2200" b="0" dirty="0"/>
              <a:t>π</a:t>
            </a:r>
            <a:r>
              <a:rPr lang="en-US" dirty="0"/>
              <a:t>/4)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975567-D3E7-47C2-AC1B-54133CDBD848}"/>
              </a:ext>
            </a:extLst>
          </p:cNvPr>
          <p:cNvSpPr/>
          <p:nvPr/>
        </p:nvSpPr>
        <p:spPr>
          <a:xfrm flipH="1" flipV="1">
            <a:off x="7195553" y="5292763"/>
            <a:ext cx="182880" cy="18288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8390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F906A-8CFF-4BC8-85CF-14BEE018F69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9854468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84B8E9-405E-4440-AC94-9E7DB7E94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46830" y="1744371"/>
            <a:ext cx="4250740" cy="5791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8F93E-C08C-41C2-8A12-34FA9CD9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037F-B490-4DF7-B3A9-54144D45D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750" dirty="0"/>
              <a:t>In the West, polar graphs were originally created to plot complex numbers</a:t>
            </a:r>
          </a:p>
          <a:p>
            <a:pPr>
              <a:spcBef>
                <a:spcPts val="0"/>
              </a:spcBef>
            </a:pPr>
            <a:r>
              <a:rPr lang="en-US" sz="3750" dirty="0"/>
              <a:t>That way,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sz="3750" dirty="0"/>
              <a:t>no one could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sz="3750" dirty="0"/>
              <a:t>confuse a 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sz="3750" dirty="0"/>
              <a:t>real number 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sz="3750" dirty="0"/>
              <a:t>graph with 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sz="3750" dirty="0"/>
              <a:t>a complex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sz="3750" dirty="0"/>
              <a:t>one</a:t>
            </a:r>
          </a:p>
          <a:p>
            <a:pPr>
              <a:spcBef>
                <a:spcPts val="0"/>
              </a:spcBef>
            </a:pPr>
            <a:endParaRPr lang="en-US" sz="37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579A0-59F2-4336-970B-2E07130BAF8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https://as1.ftcdn.net/v2/jpg/01/60/91/68/500_F_160916843_COfIenCS2NSkxfS8rqbLs20gmNEJzxv2.jpg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58FB8-AF2C-4E39-97AB-25BC87603A6D}"/>
              </a:ext>
            </a:extLst>
          </p:cNvPr>
          <p:cNvSpPr txBox="1"/>
          <p:nvPr/>
        </p:nvSpPr>
        <p:spPr>
          <a:xfrm>
            <a:off x="7009318" y="3366445"/>
            <a:ext cx="1346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3+4i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35F5E3-AF6D-4291-9640-4EF575D04669}"/>
              </a:ext>
            </a:extLst>
          </p:cNvPr>
          <p:cNvSpPr/>
          <p:nvPr/>
        </p:nvSpPr>
        <p:spPr>
          <a:xfrm flipH="1" flipV="1">
            <a:off x="6916273" y="3617456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2864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84B8E9-405E-4440-AC94-9E7DB7E94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46830" y="1744371"/>
            <a:ext cx="4250740" cy="5791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8F93E-C08C-41C2-8A12-34FA9CD9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037F-B490-4DF7-B3A9-54144D45D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750" dirty="0"/>
              <a:t>Well, somebody figured out right away you could plop rectangular graph paper </a:t>
            </a:r>
          </a:p>
          <a:p>
            <a:pPr>
              <a:spcBef>
                <a:spcPts val="0"/>
              </a:spcBef>
            </a:pPr>
            <a:r>
              <a:rPr lang="en-US" sz="3750" dirty="0"/>
              <a:t>right on top</a:t>
            </a:r>
          </a:p>
          <a:p>
            <a:pPr>
              <a:spcBef>
                <a:spcPts val="0"/>
              </a:spcBef>
            </a:pPr>
            <a:r>
              <a:rPr lang="en-US" sz="3750" dirty="0"/>
              <a:t>and make it</a:t>
            </a:r>
          </a:p>
          <a:p>
            <a:pPr>
              <a:spcBef>
                <a:spcPts val="0"/>
              </a:spcBef>
            </a:pPr>
            <a:r>
              <a:rPr lang="en-US" sz="3750" dirty="0"/>
              <a:t>an (</a:t>
            </a:r>
            <a:r>
              <a:rPr lang="en-US" sz="3750" dirty="0" err="1"/>
              <a:t>x,y</a:t>
            </a:r>
            <a:r>
              <a:rPr lang="en-US" sz="3750" dirty="0"/>
              <a:t>) </a:t>
            </a:r>
          </a:p>
          <a:p>
            <a:pPr>
              <a:spcBef>
                <a:spcPts val="0"/>
              </a:spcBef>
            </a:pPr>
            <a:r>
              <a:rPr lang="en-US" sz="3750" dirty="0"/>
              <a:t>graph!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579A0-59F2-4336-970B-2E07130BAF80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https://as1.ftcdn.net/v2/jpg/01/60/91/68/500_F_160916843_COfIenCS2NSkxfS8rqbLs20gmNEJzxv2.jpg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C2C2D-407F-4A1C-ADE0-8107FDA6CE02}"/>
              </a:ext>
            </a:extLst>
          </p:cNvPr>
          <p:cNvSpPr txBox="1"/>
          <p:nvPr/>
        </p:nvSpPr>
        <p:spPr>
          <a:xfrm>
            <a:off x="7009318" y="3366445"/>
            <a:ext cx="1346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3+4i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1D08A1-8535-471C-BCF6-150AB5EEA2EA}"/>
              </a:ext>
            </a:extLst>
          </p:cNvPr>
          <p:cNvSpPr/>
          <p:nvPr/>
        </p:nvSpPr>
        <p:spPr>
          <a:xfrm flipH="1" flipV="1">
            <a:off x="6916273" y="3617456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F03ED6A-FDD9-4554-91A0-187043F66E3D}"/>
              </a:ext>
            </a:extLst>
          </p:cNvPr>
          <p:cNvGrpSpPr/>
          <p:nvPr/>
        </p:nvGrpSpPr>
        <p:grpSpPr>
          <a:xfrm>
            <a:off x="4105100" y="2541494"/>
            <a:ext cx="4268670" cy="4268670"/>
            <a:chOff x="4105100" y="2541494"/>
            <a:chExt cx="4268670" cy="426867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0200A42-2473-4332-8389-36054B0DB70E}"/>
                </a:ext>
              </a:extLst>
            </p:cNvPr>
            <p:cNvGrpSpPr/>
            <p:nvPr/>
          </p:nvGrpSpPr>
          <p:grpSpPr>
            <a:xfrm>
              <a:off x="4105100" y="2541494"/>
              <a:ext cx="4268670" cy="4268670"/>
              <a:chOff x="4105100" y="2541494"/>
              <a:chExt cx="4268670" cy="426867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3799977-FDF1-4D5B-B4FF-7BE351EC6960}"/>
                  </a:ext>
                </a:extLst>
              </p:cNvPr>
              <p:cNvGrpSpPr/>
              <p:nvPr/>
            </p:nvGrpSpPr>
            <p:grpSpPr>
              <a:xfrm>
                <a:off x="4670611" y="2541494"/>
                <a:ext cx="2832848" cy="4268670"/>
                <a:chOff x="4670611" y="2541494"/>
                <a:chExt cx="2832848" cy="4268670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6A54CDCA-DA41-4048-9566-AB704FF50F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12541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F99FAF8-3AAF-4FD2-8D57-E6D238C7A5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70725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636F6598-AADF-45F9-90FD-2C92E2A9C3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28909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FAD1F28F-6EA0-475B-B361-1A4ADBD6A9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7093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B127DAF-047E-4B4A-9283-9FD151006D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45277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8F60332-1FDF-46E6-9931-2DA717764E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03459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C9F37635-84BB-4988-923B-68DE46D220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0611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1702ECF5-B820-435D-8B7F-CB9039B461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28795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80C3839-00BF-4EF4-A883-1D345B2C12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6979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26AE6E0-F5CF-4113-A62A-2B00FBF6F4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45163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E20C02D-C053-4AB6-A89A-7FEDD1B3C9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03347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94C2BFD2-E61D-48AA-837C-43AC09715E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61529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0AC266C-9F26-4FB1-A938-621D21715F1E}"/>
                  </a:ext>
                </a:extLst>
              </p:cNvPr>
              <p:cNvGrpSpPr/>
              <p:nvPr/>
            </p:nvGrpSpPr>
            <p:grpSpPr>
              <a:xfrm rot="5400000">
                <a:off x="4823011" y="2707341"/>
                <a:ext cx="2832848" cy="4268670"/>
                <a:chOff x="4670611" y="2541494"/>
                <a:chExt cx="2832848" cy="4268670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1CB06A7C-7CE5-403C-ACE9-F0F9A58F26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12541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2DCA3287-017B-4B1D-BA0A-99CD2F75FA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70725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D052C57D-1F11-469C-A6EE-F450B3C7F7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28909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EE761F36-F5F3-4684-AB71-1F122AC6D6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7093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3CDE0BA-D3D0-4B8F-909A-9DDF987EBF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45277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FEDCD79D-C46F-4030-9836-F8590E312D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03459" y="2541494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740AE073-0F6C-4A2E-A7F1-AC64DC4112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0611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1611361-EB26-4E57-8956-E134113B8D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28795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753A9D4-644A-469B-A2FB-8B7B394E00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6979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FEC9588-4799-4FD6-8655-EC5339AC23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45163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1686A34-ADF7-46C4-A02E-9AEE0B4F59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03347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65FCF20-AA86-4BE6-B3A0-450D0337BC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61529" y="2559423"/>
                  <a:ext cx="0" cy="4250741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7CBD82-725C-4623-9D38-ED90B23D9F3D}"/>
                </a:ext>
              </a:extLst>
            </p:cNvPr>
            <p:cNvCxnSpPr>
              <a:cxnSpLocks/>
            </p:cNvCxnSpPr>
            <p:nvPr/>
          </p:nvCxnSpPr>
          <p:spPr>
            <a:xfrm>
              <a:off x="7758953" y="2545976"/>
              <a:ext cx="0" cy="425074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038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We’ve looked almost exclusively at functions:</a:t>
            </a:r>
          </a:p>
          <a:p>
            <a:pPr algn="ctr"/>
            <a:r>
              <a:rPr lang="en-US" i="0" dirty="0">
                <a:effectLst/>
              </a:rPr>
              <a:t>y=f(x) or x=h(y)</a:t>
            </a:r>
          </a:p>
        </p:txBody>
      </p:sp>
    </p:spTree>
    <p:extLst>
      <p:ext uri="{BB962C8B-B14F-4D97-AF65-F5344CB8AC3E}">
        <p14:creationId xmlns:p14="http://schemas.microsoft.com/office/powerpoint/2010/main" val="150262349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+ 4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can be graphed: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694122" y="2373868"/>
            <a:ext cx="4129690" cy="4484132"/>
            <a:chOff x="4694122" y="2373868"/>
            <a:chExt cx="4129690" cy="4484132"/>
          </a:xfrm>
        </p:grpSpPr>
        <p:grpSp>
          <p:nvGrpSpPr>
            <p:cNvPr id="27" name="Group 26"/>
            <p:cNvGrpSpPr/>
            <p:nvPr/>
          </p:nvGrpSpPr>
          <p:grpSpPr>
            <a:xfrm>
              <a:off x="4694122" y="2733701"/>
              <a:ext cx="4129690" cy="4124299"/>
              <a:chOff x="4694122" y="2762927"/>
              <a:chExt cx="4129690" cy="4124299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757195" y="2772426"/>
                <a:ext cx="4052714" cy="3876701"/>
                <a:chOff x="5015086" y="2741031"/>
                <a:chExt cx="4052714" cy="3876701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5203335" y="2741031"/>
                  <a:ext cx="3821060" cy="3742500"/>
                  <a:chOff x="5203335" y="2741031"/>
                  <a:chExt cx="3821060" cy="3742500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5203335" y="2741031"/>
                    <a:ext cx="3821060" cy="3742500"/>
                    <a:chOff x="5203335" y="2741031"/>
                    <a:chExt cx="3821060" cy="3742500"/>
                  </a:xfrm>
                </p:grpSpPr>
                <p:pic>
                  <p:nvPicPr>
                    <p:cNvPr id="1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03335" y="2832927"/>
                      <a:ext cx="3821060" cy="36506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15" name="Rectangle 14"/>
                    <p:cNvSpPr/>
                    <p:nvPr/>
                  </p:nvSpPr>
                  <p:spPr>
                    <a:xfrm>
                      <a:off x="7424195" y="4648200"/>
                      <a:ext cx="28886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7924800" y="4648200"/>
                      <a:ext cx="286933" cy="32904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/>
                        <a:t>2</a:t>
                      </a:r>
                    </a:p>
                  </p:txBody>
                </p:sp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8382000" y="4648200"/>
                      <a:ext cx="286933" cy="32904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700" dirty="0"/>
                        <a:t>3</a:t>
                      </a:r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6404135" y="4648200"/>
                      <a:ext cx="38504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-1</a:t>
                      </a:r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5976395" y="4648200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-2</a:t>
                      </a:r>
                    </a:p>
                  </p:txBody>
                </p:sp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5551296" y="4648200"/>
                      <a:ext cx="42191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-3</a:t>
                      </a:r>
                    </a:p>
                  </p:txBody>
                </p:sp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6955007" y="46482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0</a:t>
                      </a:r>
                    </a:p>
                  </p:txBody>
                </p:sp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6864312" y="4038600"/>
                      <a:ext cx="28886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1</a:t>
                      </a:r>
                    </a:p>
                  </p:txBody>
                </p:sp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6814595" y="3581400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2</a:t>
                      </a:r>
                    </a:p>
                  </p:txBody>
                </p:sp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6814595" y="2741031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4</a:t>
                      </a:r>
                    </a:p>
                  </p:txBody>
                </p:sp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6814595" y="3151257"/>
                      <a:ext cx="325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dirty="0"/>
                        <a:t>3</a:t>
                      </a:r>
                    </a:p>
                  </p:txBody>
                </p:sp>
              </p:grpSp>
              <p:sp>
                <p:nvSpPr>
                  <p:cNvPr id="12" name="Rectangle 11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6753017" y="4903857"/>
                    <a:ext cx="373820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-1</a:t>
                    </a:r>
                  </a:p>
                </p:txBody>
              </p:sp>
            </p:grpSp>
            <p:sp>
              <p:nvSpPr>
                <p:cNvPr id="6" name="Rectangle 5"/>
                <p:cNvSpPr/>
                <p:nvPr/>
              </p:nvSpPr>
              <p:spPr>
                <a:xfrm>
                  <a:off x="501508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-4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740890" y="5791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6740890" y="62484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-4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6719331" y="5369059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8742070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</p:grpSp>
          <p:sp>
            <p:nvSpPr>
              <p:cNvPr id="26" name="Oval 25"/>
              <p:cNvSpPr/>
              <p:nvPr/>
            </p:nvSpPr>
            <p:spPr>
              <a:xfrm>
                <a:off x="8137825" y="2772426"/>
                <a:ext cx="228600" cy="2286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4694122" y="4677426"/>
                <a:ext cx="41296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855974" y="2762927"/>
                <a:ext cx="0" cy="41242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>
            <a:xfrm>
              <a:off x="6682036" y="2373868"/>
              <a:ext cx="248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F6434D7-0D5C-477B-B12A-4CE74F8875BD}"/>
              </a:ext>
            </a:extLst>
          </p:cNvPr>
          <p:cNvSpPr txBox="1"/>
          <p:nvPr/>
        </p:nvSpPr>
        <p:spPr>
          <a:xfrm>
            <a:off x="8770459" y="4419600"/>
            <a:ext cx="2973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FF00"/>
                </a:solidFill>
                <a:effectLst/>
                <a:latin typeface="-apple-system"/>
              </a:rPr>
              <a:t>ℝ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5499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electrical engineering, this way of graphing complex numbers is called an </a:t>
            </a:r>
            <a:r>
              <a:rPr lang="en-US" dirty="0">
                <a:solidFill>
                  <a:srgbClr val="FFC000"/>
                </a:solidFill>
              </a:rPr>
              <a:t>Argand Diagram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https://www.electronics-tutorials.ws/accircuits/complex-numbers.html</a:t>
            </a:r>
          </a:p>
        </p:txBody>
      </p:sp>
    </p:spTree>
    <p:extLst>
      <p:ext uri="{BB962C8B-B14F-4D97-AF65-F5344CB8AC3E}">
        <p14:creationId xmlns:p14="http://schemas.microsoft.com/office/powerpoint/2010/main" val="299046226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But, it’s not the same as a true polar graph!</a:t>
            </a:r>
          </a:p>
          <a:p>
            <a:r>
              <a:rPr lang="en-US" dirty="0"/>
              <a:t>How would you graph 30º or 2</a:t>
            </a:r>
            <a:r>
              <a:rPr lang="el-GR" b="0" dirty="0">
                <a:latin typeface="Comic Sans MS"/>
              </a:rPr>
              <a:t>π</a:t>
            </a:r>
            <a:r>
              <a:rPr lang="en-US" dirty="0">
                <a:latin typeface="Comic Sans MS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414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then they needed a way to convert from polar to rectangular in a mathematically accurate way (not just by plopping rectangular graph paper over polar graphs!)</a:t>
            </a:r>
          </a:p>
        </p:txBody>
      </p:sp>
    </p:spTree>
    <p:extLst>
      <p:ext uri="{BB962C8B-B14F-4D97-AF65-F5344CB8AC3E}">
        <p14:creationId xmlns:p14="http://schemas.microsoft.com/office/powerpoint/2010/main" val="416734575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Polar to rectangular conversion</a:t>
            </a:r>
          </a:p>
          <a:p>
            <a:r>
              <a:rPr lang="en-US" dirty="0"/>
              <a:t>If you have a polar point</a:t>
            </a:r>
          </a:p>
          <a:p>
            <a:r>
              <a:rPr lang="en-US" dirty="0"/>
              <a:t>P = (</a:t>
            </a:r>
            <a:r>
              <a:rPr lang="en-US" dirty="0" err="1"/>
              <a:t>r,θ</a:t>
            </a:r>
            <a:r>
              <a:rPr lang="en-US" dirty="0"/>
              <a:t>)</a:t>
            </a:r>
          </a:p>
          <a:p>
            <a:r>
              <a:rPr lang="en-US" dirty="0"/>
              <a:t>To convert to (</a:t>
            </a:r>
            <a:r>
              <a:rPr lang="en-US" dirty="0" err="1"/>
              <a:t>x,y</a:t>
            </a:r>
            <a:r>
              <a:rPr lang="en-US" dirty="0"/>
              <a:t>) coordinates:</a:t>
            </a:r>
          </a:p>
          <a:p>
            <a:pPr algn="ctr"/>
            <a:r>
              <a:rPr lang="en-US" dirty="0"/>
              <a:t>x = r cos θ</a:t>
            </a:r>
          </a:p>
          <a:p>
            <a:pPr algn="ctr"/>
            <a:r>
              <a:rPr lang="en-US" dirty="0"/>
              <a:t>y = r sin 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7974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the rectangular coordinates: </a:t>
            </a:r>
          </a:p>
          <a:p>
            <a:r>
              <a:rPr lang="en-US" dirty="0"/>
              <a:t>P = (-8,</a:t>
            </a:r>
            <a:r>
              <a:rPr lang="en-US" b="0" i="1" dirty="0"/>
              <a:t>π</a:t>
            </a:r>
            <a:r>
              <a:rPr lang="en-US" dirty="0"/>
              <a:t>/6)   	</a:t>
            </a:r>
          </a:p>
          <a:p>
            <a:endParaRPr lang="en-US" sz="500" dirty="0"/>
          </a:p>
          <a:p>
            <a:r>
              <a:rPr lang="en-US" dirty="0"/>
              <a:t>x =</a:t>
            </a:r>
          </a:p>
          <a:p>
            <a:r>
              <a:rPr lang="en-US" dirty="0"/>
              <a:t>y =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2D7E-34EE-4716-AE4C-883D5E8CF74C}"/>
              </a:ext>
            </a:extLst>
          </p:cNvPr>
          <p:cNvSpPr txBox="1"/>
          <p:nvPr/>
        </p:nvSpPr>
        <p:spPr>
          <a:xfrm>
            <a:off x="7372350" y="6150114"/>
            <a:ext cx="177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x = r cos θ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y = r sin θ</a:t>
            </a:r>
          </a:p>
        </p:txBody>
      </p:sp>
    </p:spTree>
    <p:extLst>
      <p:ext uri="{BB962C8B-B14F-4D97-AF65-F5344CB8AC3E}">
        <p14:creationId xmlns:p14="http://schemas.microsoft.com/office/powerpoint/2010/main" val="350907272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rectangular coordinates: </a:t>
                </a:r>
              </a:p>
              <a:p>
                <a:r>
                  <a:rPr lang="en-US" dirty="0"/>
                  <a:t>P = (-8,</a:t>
                </a:r>
                <a:r>
                  <a:rPr lang="en-US" b="0" i="1" dirty="0"/>
                  <a:t>π</a:t>
                </a:r>
                <a:r>
                  <a:rPr lang="en-US" dirty="0"/>
                  <a:t>/6)   	</a:t>
                </a:r>
              </a:p>
              <a:p>
                <a:r>
                  <a:rPr lang="en-US" dirty="0"/>
                  <a:t>x = -8cos(</a:t>
                </a:r>
                <a:r>
                  <a:rPr lang="en-US" b="0" i="1" dirty="0"/>
                  <a:t>π</a:t>
                </a:r>
                <a:r>
                  <a:rPr lang="en-US" dirty="0"/>
                  <a:t>/6) = </a:t>
                </a:r>
                <a:r>
                  <a:rPr lang="en-US" dirty="0">
                    <a:solidFill>
                      <a:srgbClr val="FFFF00"/>
                    </a:solidFill>
                  </a:rPr>
                  <a:t>-8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/2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                 </a:t>
                </a:r>
                <a:r>
                  <a:rPr lang="en-US" dirty="0"/>
                  <a:t> ≈ </a:t>
                </a:r>
                <a:r>
                  <a:rPr lang="en-US" dirty="0">
                    <a:solidFill>
                      <a:srgbClr val="FFFF00"/>
                    </a:solidFill>
                  </a:rPr>
                  <a:t>-6.928</a:t>
                </a:r>
              </a:p>
              <a:p>
                <a:r>
                  <a:rPr lang="en-US" dirty="0"/>
                  <a:t>y = </a:t>
                </a:r>
              </a:p>
              <a:p>
                <a:r>
                  <a:rPr lang="en-US" dirty="0"/>
                  <a:t>	</a:t>
                </a:r>
              </a:p>
              <a:p>
                <a:r>
                  <a:rPr lang="en-US" dirty="0"/>
                  <a:t> 	</a:t>
                </a:r>
              </a:p>
              <a:p>
                <a:endParaRPr lang="en-US" sz="2000" dirty="0"/>
              </a:p>
              <a:p>
                <a:endParaRPr lang="en-US" baseline="50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 r="-2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2D7E-34EE-4716-AE4C-883D5E8CF74C}"/>
              </a:ext>
            </a:extLst>
          </p:cNvPr>
          <p:cNvSpPr txBox="1"/>
          <p:nvPr/>
        </p:nvSpPr>
        <p:spPr>
          <a:xfrm>
            <a:off x="7372350" y="6150114"/>
            <a:ext cx="177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x = r cos θ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y = r sin θ</a:t>
            </a:r>
          </a:p>
        </p:txBody>
      </p:sp>
    </p:spTree>
    <p:extLst>
      <p:ext uri="{BB962C8B-B14F-4D97-AF65-F5344CB8AC3E}">
        <p14:creationId xmlns:p14="http://schemas.microsoft.com/office/powerpoint/2010/main" val="310529361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the rectangular coordinates: </a:t>
            </a:r>
          </a:p>
          <a:p>
            <a:r>
              <a:rPr lang="en-US" dirty="0"/>
              <a:t>P = (-8,</a:t>
            </a:r>
            <a:r>
              <a:rPr lang="en-US" b="0" i="1" dirty="0"/>
              <a:t>π</a:t>
            </a:r>
            <a:r>
              <a:rPr lang="en-US" dirty="0"/>
              <a:t>/6)   	</a:t>
            </a:r>
          </a:p>
          <a:p>
            <a:r>
              <a:rPr lang="en-US" dirty="0"/>
              <a:t>x ≈ -6.928</a:t>
            </a:r>
          </a:p>
          <a:p>
            <a:r>
              <a:rPr lang="en-US" dirty="0"/>
              <a:t>y = -8sin(</a:t>
            </a:r>
            <a:r>
              <a:rPr lang="en-US" b="0" i="1" dirty="0"/>
              <a:t>π</a:t>
            </a:r>
            <a:r>
              <a:rPr lang="en-US" dirty="0"/>
              <a:t>/6) = </a:t>
            </a:r>
            <a:r>
              <a:rPr lang="en-US" dirty="0">
                <a:solidFill>
                  <a:srgbClr val="FFFF00"/>
                </a:solidFill>
              </a:rPr>
              <a:t>-4</a:t>
            </a:r>
          </a:p>
          <a:p>
            <a:r>
              <a:rPr lang="en-US" dirty="0"/>
              <a:t>What quadrant is it in?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2D7E-34EE-4716-AE4C-883D5E8CF74C}"/>
              </a:ext>
            </a:extLst>
          </p:cNvPr>
          <p:cNvSpPr txBox="1"/>
          <p:nvPr/>
        </p:nvSpPr>
        <p:spPr>
          <a:xfrm>
            <a:off x="7372350" y="6150114"/>
            <a:ext cx="177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x = r cos θ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y = r sin θ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83EF3F-9CFB-4AAC-96A4-97E8E2853FDA}"/>
              </a:ext>
            </a:extLst>
          </p:cNvPr>
          <p:cNvGrpSpPr/>
          <p:nvPr/>
        </p:nvGrpSpPr>
        <p:grpSpPr>
          <a:xfrm>
            <a:off x="4229100" y="4724400"/>
            <a:ext cx="1931503" cy="1905000"/>
            <a:chOff x="4229100" y="4724400"/>
            <a:chExt cx="1931503" cy="1905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8170964-3964-4B4D-9BE4-B4D1370A31DB}"/>
                </a:ext>
              </a:extLst>
            </p:cNvPr>
            <p:cNvCxnSpPr/>
            <p:nvPr/>
          </p:nvCxnSpPr>
          <p:spPr>
            <a:xfrm>
              <a:off x="5105400" y="4724400"/>
              <a:ext cx="0" cy="1905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C2A5B-889D-49ED-B88A-F34EBF277D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9100" y="5715000"/>
              <a:ext cx="1752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E84A92-C0CB-40A2-8BDA-74262288BB65}"/>
                </a:ext>
              </a:extLst>
            </p:cNvPr>
            <p:cNvSpPr txBox="1"/>
            <p:nvPr/>
          </p:nvSpPr>
          <p:spPr>
            <a:xfrm>
              <a:off x="5486400" y="4919871"/>
              <a:ext cx="3246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C21F34-FFBA-45DC-B281-4F06B1D55644}"/>
                </a:ext>
              </a:extLst>
            </p:cNvPr>
            <p:cNvSpPr txBox="1"/>
            <p:nvPr/>
          </p:nvSpPr>
          <p:spPr>
            <a:xfrm>
              <a:off x="4406348" y="4929809"/>
              <a:ext cx="55327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7B49B9-7F50-4734-962F-A6829DF2E405}"/>
                </a:ext>
              </a:extLst>
            </p:cNvPr>
            <p:cNvSpPr txBox="1"/>
            <p:nvPr/>
          </p:nvSpPr>
          <p:spPr>
            <a:xfrm>
              <a:off x="4343400" y="5955268"/>
              <a:ext cx="6990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III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02F443-AD51-4FC3-9CDB-8037DEC66914}"/>
                </a:ext>
              </a:extLst>
            </p:cNvPr>
            <p:cNvSpPr txBox="1"/>
            <p:nvPr/>
          </p:nvSpPr>
          <p:spPr>
            <a:xfrm>
              <a:off x="5461552" y="5980188"/>
              <a:ext cx="6990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474509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the rectangular coordinates: </a:t>
            </a:r>
          </a:p>
          <a:p>
            <a:r>
              <a:rPr lang="en-US" dirty="0"/>
              <a:t>P = (-8,</a:t>
            </a:r>
            <a:r>
              <a:rPr lang="en-US" b="0" i="1" dirty="0"/>
              <a:t>π</a:t>
            </a:r>
            <a:r>
              <a:rPr lang="en-US" dirty="0"/>
              <a:t>/6)   	</a:t>
            </a:r>
          </a:p>
          <a:p>
            <a:r>
              <a:rPr lang="en-US" dirty="0"/>
              <a:t>x ≈ -6.928</a:t>
            </a:r>
          </a:p>
          <a:p>
            <a:r>
              <a:rPr lang="en-US" dirty="0"/>
              <a:t>y = -4</a:t>
            </a:r>
          </a:p>
          <a:p>
            <a:r>
              <a:rPr lang="en-US" dirty="0"/>
              <a:t>What quadrant is it in? </a:t>
            </a:r>
            <a:r>
              <a:rPr lang="en-US" dirty="0">
                <a:solidFill>
                  <a:srgbClr val="FFFF00"/>
                </a:solidFill>
              </a:rPr>
              <a:t>III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2D7E-34EE-4716-AE4C-883D5E8CF74C}"/>
              </a:ext>
            </a:extLst>
          </p:cNvPr>
          <p:cNvSpPr txBox="1"/>
          <p:nvPr/>
        </p:nvSpPr>
        <p:spPr>
          <a:xfrm>
            <a:off x="7372350" y="6150114"/>
            <a:ext cx="177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x = r cos θ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y = r sin θ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C20197-4EC7-4548-9B3B-82EEC49E4916}"/>
              </a:ext>
            </a:extLst>
          </p:cNvPr>
          <p:cNvGrpSpPr/>
          <p:nvPr/>
        </p:nvGrpSpPr>
        <p:grpSpPr>
          <a:xfrm>
            <a:off x="4229100" y="4724400"/>
            <a:ext cx="1931503" cy="1905000"/>
            <a:chOff x="4229100" y="4724400"/>
            <a:chExt cx="1931503" cy="1905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7CF871-DBEA-453F-A399-A43B0BC2DAF2}"/>
                </a:ext>
              </a:extLst>
            </p:cNvPr>
            <p:cNvCxnSpPr/>
            <p:nvPr/>
          </p:nvCxnSpPr>
          <p:spPr>
            <a:xfrm>
              <a:off x="5105400" y="4724400"/>
              <a:ext cx="0" cy="1905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CD95A1-2243-4550-90EF-7F6BF53261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9100" y="5715000"/>
              <a:ext cx="1752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E1873D-8378-40E5-93FC-3A9ADEB8A657}"/>
                </a:ext>
              </a:extLst>
            </p:cNvPr>
            <p:cNvSpPr txBox="1"/>
            <p:nvPr/>
          </p:nvSpPr>
          <p:spPr>
            <a:xfrm>
              <a:off x="5486400" y="4919871"/>
              <a:ext cx="3246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EDB1DA-D2B2-44FF-8AD5-6B83CD1E3A31}"/>
                </a:ext>
              </a:extLst>
            </p:cNvPr>
            <p:cNvSpPr txBox="1"/>
            <p:nvPr/>
          </p:nvSpPr>
          <p:spPr>
            <a:xfrm>
              <a:off x="4406348" y="4929809"/>
              <a:ext cx="55327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2F7A32-44FF-4D0C-919A-008F670683AF}"/>
                </a:ext>
              </a:extLst>
            </p:cNvPr>
            <p:cNvSpPr txBox="1"/>
            <p:nvPr/>
          </p:nvSpPr>
          <p:spPr>
            <a:xfrm>
              <a:off x="4343400" y="5955268"/>
              <a:ext cx="6990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III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A51D21-7A28-4E50-9A04-C24EBE492CA0}"/>
                </a:ext>
              </a:extLst>
            </p:cNvPr>
            <p:cNvSpPr txBox="1"/>
            <p:nvPr/>
          </p:nvSpPr>
          <p:spPr>
            <a:xfrm>
              <a:off x="5461552" y="5980188"/>
              <a:ext cx="6990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93549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to Rectangular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Is P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(-8,</a:t>
            </a:r>
            <a:r>
              <a:rPr lang="en-US" b="0" i="1" dirty="0"/>
              <a:t>π</a:t>
            </a:r>
            <a:r>
              <a:rPr lang="en-US" dirty="0"/>
              <a:t>/6) in polar coordinates the same as </a:t>
            </a:r>
          </a:p>
          <a:p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(-6.928,-4) in rectangular?</a:t>
            </a:r>
          </a:p>
        </p:txBody>
      </p:sp>
      <p:sp>
        <p:nvSpPr>
          <p:cNvPr id="135" name="Oval 134"/>
          <p:cNvSpPr/>
          <p:nvPr/>
        </p:nvSpPr>
        <p:spPr>
          <a:xfrm>
            <a:off x="10744200" y="7162800"/>
            <a:ext cx="1828800" cy="1828800"/>
          </a:xfrm>
          <a:prstGeom prst="ellipse">
            <a:avLst/>
          </a:prstGeom>
          <a:noFill/>
          <a:ln w="190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7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The problem is that not all curves or equations that we’d like to look at are functions</a:t>
            </a:r>
          </a:p>
        </p:txBody>
      </p:sp>
    </p:spTree>
    <p:extLst>
      <p:ext uri="{BB962C8B-B14F-4D97-AF65-F5344CB8AC3E}">
        <p14:creationId xmlns:p14="http://schemas.microsoft.com/office/powerpoint/2010/main" val="38493687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6200" y="2438400"/>
            <a:ext cx="4874560" cy="4341231"/>
            <a:chOff x="76200" y="2438400"/>
            <a:chExt cx="4874560" cy="4341231"/>
          </a:xfrm>
        </p:grpSpPr>
        <p:grpSp>
          <p:nvGrpSpPr>
            <p:cNvPr id="13" name="Group 12"/>
            <p:cNvGrpSpPr/>
            <p:nvPr/>
          </p:nvGrpSpPr>
          <p:grpSpPr>
            <a:xfrm>
              <a:off x="838200" y="2819400"/>
              <a:ext cx="3657600" cy="3657600"/>
              <a:chOff x="838200" y="2743200"/>
              <a:chExt cx="3657600" cy="36576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838200" y="2743200"/>
                <a:ext cx="3657600" cy="3657600"/>
                <a:chOff x="797869" y="2743200"/>
                <a:chExt cx="3657600" cy="3657600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1712269" y="3662349"/>
                  <a:ext cx="1828800" cy="182880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2169469" y="4119549"/>
                  <a:ext cx="914400" cy="91440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797869" y="2743200"/>
                  <a:ext cx="3657600" cy="365760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1255069" y="3205149"/>
                  <a:ext cx="2743200" cy="274320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38200" y="2743200"/>
                <a:ext cx="3657600" cy="3657600"/>
                <a:chOff x="838200" y="2743200"/>
                <a:chExt cx="3657600" cy="3657600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54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9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18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27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36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45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63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72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81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90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99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7" name="Group 106"/>
            <p:cNvGrpSpPr/>
            <p:nvPr/>
          </p:nvGrpSpPr>
          <p:grpSpPr>
            <a:xfrm>
              <a:off x="76200" y="2438400"/>
              <a:ext cx="4874560" cy="4341231"/>
              <a:chOff x="2509598" y="1021273"/>
              <a:chExt cx="6558202" cy="5739561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8134673" y="2914710"/>
                <a:ext cx="646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8308914" y="3581400"/>
                <a:ext cx="6896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0, 2</a:t>
                </a:r>
                <a:r>
                  <a:rPr lang="en-US" sz="2000" i="1" dirty="0"/>
                  <a:t>π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885607" y="2305110"/>
                <a:ext cx="559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04607" y="1752600"/>
                <a:ext cx="559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6984031" y="1352490"/>
                <a:ext cx="559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6247049" y="1122017"/>
                <a:ext cx="7633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5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562600" y="1021273"/>
                <a:ext cx="559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r>
                  <a:rPr lang="en-US" sz="1500" dirty="0"/>
                  <a:t>/2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724400" y="1131100"/>
                <a:ext cx="1024194" cy="491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500" dirty="0"/>
                  <a:t>7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047612" y="135249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2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514212" y="175260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3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057012" y="230511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5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509598" y="2914710"/>
                <a:ext cx="8194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11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931634" y="3581400"/>
                <a:ext cx="3449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655287" y="4267200"/>
                <a:ext cx="8499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13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3057012" y="489591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7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438012" y="5463988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5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3962400" y="592449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4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572000" y="6172200"/>
                <a:ext cx="8499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17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523494" y="6360724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3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/2</a:t>
                </a: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6172200" y="6140353"/>
                <a:ext cx="8499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19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943212" y="592449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5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467600" y="554349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7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924800" y="4953000"/>
                <a:ext cx="7328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11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8187431" y="4267200"/>
                <a:ext cx="8803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23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to Rectangular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(-8,</a:t>
            </a:r>
            <a:r>
              <a:rPr lang="en-US" b="0" i="1" dirty="0"/>
              <a:t>π</a:t>
            </a:r>
            <a:r>
              <a:rPr lang="en-US" dirty="0"/>
              <a:t>/6) = (</a:t>
            </a:r>
            <a:r>
              <a:rPr lang="en-US" dirty="0" err="1"/>
              <a:t>x,y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(-6.928,-4)</a:t>
            </a:r>
          </a:p>
          <a:p>
            <a:r>
              <a:rPr lang="en-US" sz="2000" dirty="0"/>
              <a:t>(pretty close – just rounding error) and both are in QIII </a:t>
            </a:r>
          </a:p>
        </p:txBody>
      </p:sp>
      <p:sp>
        <p:nvSpPr>
          <p:cNvPr id="135" name="Oval 134"/>
          <p:cNvSpPr/>
          <p:nvPr/>
        </p:nvSpPr>
        <p:spPr>
          <a:xfrm>
            <a:off x="10744200" y="7162800"/>
            <a:ext cx="1828800" cy="1828800"/>
          </a:xfrm>
          <a:prstGeom prst="ellipse">
            <a:avLst/>
          </a:prstGeom>
          <a:noFill/>
          <a:ln w="190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sp>
        <p:nvSpPr>
          <p:cNvPr id="166" name="Oval 165"/>
          <p:cNvSpPr/>
          <p:nvPr/>
        </p:nvSpPr>
        <p:spPr>
          <a:xfrm>
            <a:off x="954743" y="5450675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166710" y="2806344"/>
            <a:ext cx="3672493" cy="3670656"/>
            <a:chOff x="5166710" y="2806344"/>
            <a:chExt cx="3672493" cy="3670656"/>
          </a:xfrm>
        </p:grpSpPr>
        <p:grpSp>
          <p:nvGrpSpPr>
            <p:cNvPr id="19" name="Group 18"/>
            <p:cNvGrpSpPr/>
            <p:nvPr/>
          </p:nvGrpSpPr>
          <p:grpSpPr>
            <a:xfrm>
              <a:off x="5181600" y="2806344"/>
              <a:ext cx="3657602" cy="3670656"/>
              <a:chOff x="5181600" y="2806344"/>
              <a:chExt cx="3657602" cy="367065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181600" y="2806344"/>
                <a:ext cx="3657602" cy="3670656"/>
                <a:chOff x="5181600" y="2806344"/>
                <a:chExt cx="3657602" cy="3670656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5181600" y="2806344"/>
                  <a:ext cx="3657602" cy="3670656"/>
                  <a:chOff x="5181600" y="2817231"/>
                  <a:chExt cx="3657602" cy="3670656"/>
                </a:xfrm>
              </p:grpSpPr>
              <p:grpSp>
                <p:nvGrpSpPr>
                  <p:cNvPr id="197" name="Group 196"/>
                  <p:cNvGrpSpPr/>
                  <p:nvPr/>
                </p:nvGrpSpPr>
                <p:grpSpPr>
                  <a:xfrm rot="16200000">
                    <a:off x="5181604" y="2830288"/>
                    <a:ext cx="3657600" cy="3657597"/>
                    <a:chOff x="5181600" y="2514600"/>
                    <a:chExt cx="3657600" cy="4124299"/>
                  </a:xfrm>
                </p:grpSpPr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>
                      <a:off x="7467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>
                      <a:off x="7010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>
                      <a:off x="7924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>
                      <a:off x="8382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8839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Straight Connector 202"/>
                    <p:cNvCxnSpPr/>
                    <p:nvPr/>
                  </p:nvCxnSpPr>
                  <p:spPr>
                    <a:xfrm>
                      <a:off x="7696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Straight Connector 203"/>
                    <p:cNvCxnSpPr/>
                    <p:nvPr/>
                  </p:nvCxnSpPr>
                  <p:spPr>
                    <a:xfrm>
                      <a:off x="8153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Straight Connector 204"/>
                    <p:cNvCxnSpPr/>
                    <p:nvPr/>
                  </p:nvCxnSpPr>
                  <p:spPr>
                    <a:xfrm>
                      <a:off x="8610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6" name="Straight Connector 205"/>
                    <p:cNvCxnSpPr/>
                    <p:nvPr/>
                  </p:nvCxnSpPr>
                  <p:spPr>
                    <a:xfrm>
                      <a:off x="7239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>
                      <a:off x="5410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>
                      <a:off x="5867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>
                      <a:off x="6324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>
                      <a:off x="6781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/>
                    <p:cNvCxnSpPr/>
                    <p:nvPr/>
                  </p:nvCxnSpPr>
                  <p:spPr>
                    <a:xfrm>
                      <a:off x="5638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Straight Connector 211"/>
                    <p:cNvCxnSpPr/>
                    <p:nvPr/>
                  </p:nvCxnSpPr>
                  <p:spPr>
                    <a:xfrm>
                      <a:off x="6096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/>
                    <p:cNvCxnSpPr/>
                    <p:nvPr/>
                  </p:nvCxnSpPr>
                  <p:spPr>
                    <a:xfrm>
                      <a:off x="6553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Straight Connector 213"/>
                    <p:cNvCxnSpPr/>
                    <p:nvPr/>
                  </p:nvCxnSpPr>
                  <p:spPr>
                    <a:xfrm>
                      <a:off x="5181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5181600" y="2817231"/>
                    <a:ext cx="3657600" cy="3670656"/>
                    <a:chOff x="5181600" y="2514600"/>
                    <a:chExt cx="3657600" cy="4124299"/>
                  </a:xfrm>
                </p:grpSpPr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>
                      <a:off x="7467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>
                      <a:off x="7010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>
                      <a:off x="7924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>
                      <a:off x="8382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/>
                    <p:cNvCxnSpPr/>
                    <p:nvPr/>
                  </p:nvCxnSpPr>
                  <p:spPr>
                    <a:xfrm>
                      <a:off x="8839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/>
                    <p:cNvCxnSpPr/>
                    <p:nvPr/>
                  </p:nvCxnSpPr>
                  <p:spPr>
                    <a:xfrm>
                      <a:off x="7696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>
                      <a:off x="8153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8610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7239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>
                      <a:off x="5410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>
                      <a:off x="58674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>
                      <a:off x="6324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>
                      <a:off x="6781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>
                      <a:off x="56388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>
                      <a:off x="60960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>
                      <a:off x="65532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>
                      <a:off x="5181600" y="2514600"/>
                      <a:ext cx="0" cy="4124299"/>
                    </a:xfrm>
                    <a:prstGeom prst="line">
                      <a:avLst/>
                    </a:prstGeom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5458314" y="4623958"/>
                  <a:ext cx="3080785" cy="353943"/>
                  <a:chOff x="5458314" y="4623958"/>
                  <a:chExt cx="3080785" cy="353943"/>
                </a:xfrm>
              </p:grpSpPr>
              <p:sp>
                <p:nvSpPr>
                  <p:cNvPr id="215" name="Rectangle 214"/>
                  <p:cNvSpPr/>
                  <p:nvPr/>
                </p:nvSpPr>
                <p:spPr>
                  <a:xfrm>
                    <a:off x="7315200" y="4623958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2</a:t>
                    </a: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7782050" y="4623958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4</a:t>
                    </a: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8221383" y="4623958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6</a:t>
                    </a:r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6366290" y="4623958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-2</a:t>
                    </a:r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5915514" y="4623958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-4</a:t>
                    </a: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5458314" y="4623958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-6</a:t>
                    </a:r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6644792" y="3104352"/>
                  <a:ext cx="409086" cy="3109619"/>
                  <a:chOff x="6644792" y="3104352"/>
                  <a:chExt cx="409086" cy="3109619"/>
                </a:xfrm>
              </p:grpSpPr>
              <p:sp>
                <p:nvSpPr>
                  <p:cNvPr id="221" name="Rectangle 220"/>
                  <p:cNvSpPr/>
                  <p:nvPr/>
                </p:nvSpPr>
                <p:spPr>
                  <a:xfrm>
                    <a:off x="6736162" y="4008649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/>
                      <a:t>2</a:t>
                    </a: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6736162" y="35814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/>
                      <a:t>4</a:t>
                    </a:r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6736162" y="3104352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/>
                      <a:t>6</a:t>
                    </a:r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6644792" y="4940879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/>
                      <a:t>-2</a:t>
                    </a: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6644792" y="5412240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/>
                      <a:t>-4</a:t>
                    </a: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6644792" y="5860028"/>
                    <a:ext cx="40908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700" dirty="0"/>
                      <a:t>-6</a:t>
                    </a:r>
                  </a:p>
                </p:txBody>
              </p:sp>
            </p:grpSp>
          </p:grpSp>
          <p:sp>
            <p:nvSpPr>
              <p:cNvPr id="168" name="Rectangle 167"/>
              <p:cNvSpPr/>
              <p:nvPr/>
            </p:nvSpPr>
            <p:spPr>
              <a:xfrm>
                <a:off x="6858000" y="4495800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</a:t>
                </a:r>
              </a:p>
            </p:txBody>
          </p:sp>
        </p:grpSp>
        <p:cxnSp>
          <p:nvCxnSpPr>
            <p:cNvPr id="94" name="Straight Connector 93"/>
            <p:cNvCxnSpPr/>
            <p:nvPr/>
          </p:nvCxnSpPr>
          <p:spPr>
            <a:xfrm>
              <a:off x="5166710" y="4648200"/>
              <a:ext cx="36724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Oval 166"/>
          <p:cNvSpPr/>
          <p:nvPr/>
        </p:nvSpPr>
        <p:spPr>
          <a:xfrm>
            <a:off x="5334000" y="5421405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1503168-2EBD-45F5-83BA-BB5BCA696B81}"/>
              </a:ext>
            </a:extLst>
          </p:cNvPr>
          <p:cNvSpPr txBox="1"/>
          <p:nvPr/>
        </p:nvSpPr>
        <p:spPr>
          <a:xfrm>
            <a:off x="3667744" y="1152425"/>
            <a:ext cx="345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FFFF"/>
                </a:solidFill>
              </a:rPr>
              <a:t>?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8E28DFF-0466-4233-BEF8-E41F6EB5EBFB}"/>
              </a:ext>
            </a:extLst>
          </p:cNvPr>
          <p:cNvSpPr/>
          <p:nvPr/>
        </p:nvSpPr>
        <p:spPr>
          <a:xfrm>
            <a:off x="2971800" y="4572000"/>
            <a:ext cx="31771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91E9B8C-DB82-424F-BC97-B85DA7EF80D3}"/>
              </a:ext>
            </a:extLst>
          </p:cNvPr>
          <p:cNvSpPr/>
          <p:nvPr/>
        </p:nvSpPr>
        <p:spPr>
          <a:xfrm>
            <a:off x="3429000" y="4572000"/>
            <a:ext cx="31771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4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A7F03D6-9A64-44B4-A9C4-546D116744A2}"/>
              </a:ext>
            </a:extLst>
          </p:cNvPr>
          <p:cNvSpPr/>
          <p:nvPr/>
        </p:nvSpPr>
        <p:spPr>
          <a:xfrm>
            <a:off x="3886200" y="4572000"/>
            <a:ext cx="31771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7000476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the rectangular coordinates: </a:t>
            </a:r>
          </a:p>
          <a:p>
            <a:r>
              <a:rPr lang="en-US" dirty="0"/>
              <a:t>P = (3,</a:t>
            </a:r>
            <a:r>
              <a:rPr lang="en-US" b="0" i="1" dirty="0"/>
              <a:t>π</a:t>
            </a:r>
            <a:r>
              <a:rPr lang="en-US" dirty="0"/>
              <a:t>)   	</a:t>
            </a:r>
          </a:p>
          <a:p>
            <a:r>
              <a:rPr lang="en-US" dirty="0"/>
              <a:t>x = </a:t>
            </a:r>
          </a:p>
          <a:p>
            <a:r>
              <a:rPr lang="en-US" dirty="0"/>
              <a:t>y = 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2D7E-34EE-4716-AE4C-883D5E8CF74C}"/>
              </a:ext>
            </a:extLst>
          </p:cNvPr>
          <p:cNvSpPr txBox="1"/>
          <p:nvPr/>
        </p:nvSpPr>
        <p:spPr>
          <a:xfrm>
            <a:off x="7372350" y="6150114"/>
            <a:ext cx="177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x = r cos θ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y = r sin θ</a:t>
            </a:r>
          </a:p>
        </p:txBody>
      </p:sp>
    </p:spTree>
    <p:extLst>
      <p:ext uri="{BB962C8B-B14F-4D97-AF65-F5344CB8AC3E}">
        <p14:creationId xmlns:p14="http://schemas.microsoft.com/office/powerpoint/2010/main" val="287274300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the rectangular coordinates: </a:t>
            </a:r>
          </a:p>
          <a:p>
            <a:r>
              <a:rPr lang="en-US" dirty="0"/>
              <a:t>P = (3,</a:t>
            </a:r>
            <a:r>
              <a:rPr lang="en-US" b="0" i="1" dirty="0"/>
              <a:t>π</a:t>
            </a:r>
            <a:r>
              <a:rPr lang="en-US" dirty="0"/>
              <a:t>)   	</a:t>
            </a:r>
          </a:p>
          <a:p>
            <a:r>
              <a:rPr lang="en-US" dirty="0"/>
              <a:t>x = 3cos(</a:t>
            </a:r>
            <a:r>
              <a:rPr lang="en-US" b="0" i="1" dirty="0"/>
              <a:t>π</a:t>
            </a:r>
            <a:r>
              <a:rPr lang="en-US" dirty="0"/>
              <a:t>) = </a:t>
            </a:r>
            <a:r>
              <a:rPr lang="en-US" dirty="0">
                <a:solidFill>
                  <a:srgbClr val="FFFF00"/>
                </a:solidFill>
              </a:rPr>
              <a:t>-3</a:t>
            </a:r>
          </a:p>
          <a:p>
            <a:r>
              <a:rPr lang="en-US" dirty="0"/>
              <a:t>y = 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2D7E-34EE-4716-AE4C-883D5E8CF74C}"/>
              </a:ext>
            </a:extLst>
          </p:cNvPr>
          <p:cNvSpPr txBox="1"/>
          <p:nvPr/>
        </p:nvSpPr>
        <p:spPr>
          <a:xfrm>
            <a:off x="7372350" y="6150114"/>
            <a:ext cx="177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x = r cos θ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y = r sin θ</a:t>
            </a:r>
          </a:p>
        </p:txBody>
      </p:sp>
    </p:spTree>
    <p:extLst>
      <p:ext uri="{BB962C8B-B14F-4D97-AF65-F5344CB8AC3E}">
        <p14:creationId xmlns:p14="http://schemas.microsoft.com/office/powerpoint/2010/main" val="339240459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the rectangular coordinates: </a:t>
            </a:r>
          </a:p>
          <a:p>
            <a:r>
              <a:rPr lang="en-US" dirty="0"/>
              <a:t>P = (3,</a:t>
            </a:r>
            <a:r>
              <a:rPr lang="en-US" b="0" i="1" dirty="0"/>
              <a:t>π</a:t>
            </a:r>
            <a:r>
              <a:rPr lang="en-US" dirty="0"/>
              <a:t>)   	</a:t>
            </a:r>
          </a:p>
          <a:p>
            <a:r>
              <a:rPr lang="en-US" dirty="0"/>
              <a:t>x = 3cos(</a:t>
            </a:r>
            <a:r>
              <a:rPr lang="en-US" b="0" i="1" dirty="0"/>
              <a:t>π</a:t>
            </a:r>
            <a:r>
              <a:rPr lang="en-US" dirty="0"/>
              <a:t>) = -3</a:t>
            </a:r>
          </a:p>
          <a:p>
            <a:r>
              <a:rPr lang="en-US" dirty="0"/>
              <a:t>y = 3sin(</a:t>
            </a:r>
            <a:r>
              <a:rPr lang="en-US" b="0" i="1" dirty="0"/>
              <a:t>π</a:t>
            </a:r>
            <a:r>
              <a:rPr lang="en-US" dirty="0"/>
              <a:t>) = </a:t>
            </a:r>
            <a:r>
              <a:rPr lang="en-US" dirty="0">
                <a:solidFill>
                  <a:srgbClr val="FFFF00"/>
                </a:solidFill>
              </a:rPr>
              <a:t>0</a:t>
            </a:r>
          </a:p>
          <a:p>
            <a:r>
              <a:rPr lang="en-US" dirty="0"/>
              <a:t>What quadrant is it in?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2D7E-34EE-4716-AE4C-883D5E8CF74C}"/>
              </a:ext>
            </a:extLst>
          </p:cNvPr>
          <p:cNvSpPr txBox="1"/>
          <p:nvPr/>
        </p:nvSpPr>
        <p:spPr>
          <a:xfrm>
            <a:off x="7372350" y="6150114"/>
            <a:ext cx="177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x = r cos θ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y = r sin θ</a:t>
            </a:r>
          </a:p>
        </p:txBody>
      </p:sp>
    </p:spTree>
    <p:extLst>
      <p:ext uri="{BB962C8B-B14F-4D97-AF65-F5344CB8AC3E}">
        <p14:creationId xmlns:p14="http://schemas.microsoft.com/office/powerpoint/2010/main" val="93451652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 the rectangular coordinates: </a:t>
            </a:r>
          </a:p>
          <a:p>
            <a:r>
              <a:rPr lang="en-US" dirty="0"/>
              <a:t>P = (3,</a:t>
            </a:r>
            <a:r>
              <a:rPr lang="en-US" b="0" i="1" dirty="0"/>
              <a:t>π</a:t>
            </a:r>
            <a:r>
              <a:rPr lang="en-US" dirty="0"/>
              <a:t>)   	</a:t>
            </a:r>
          </a:p>
          <a:p>
            <a:r>
              <a:rPr lang="en-US" dirty="0"/>
              <a:t>x = 3cos(</a:t>
            </a:r>
            <a:r>
              <a:rPr lang="en-US" b="0" i="1" dirty="0"/>
              <a:t>π</a:t>
            </a:r>
            <a:r>
              <a:rPr lang="en-US" dirty="0"/>
              <a:t>) = -3</a:t>
            </a:r>
          </a:p>
          <a:p>
            <a:r>
              <a:rPr lang="en-US" dirty="0"/>
              <a:t>y = 3sin(</a:t>
            </a:r>
            <a:r>
              <a:rPr lang="en-US" b="0" i="1" dirty="0"/>
              <a:t>π</a:t>
            </a:r>
            <a:r>
              <a:rPr lang="en-US" dirty="0"/>
              <a:t>) = 0</a:t>
            </a:r>
          </a:p>
          <a:p>
            <a:r>
              <a:rPr lang="en-US" dirty="0"/>
              <a:t>What quadrant is it in?</a:t>
            </a:r>
          </a:p>
          <a:p>
            <a:r>
              <a:rPr lang="en-US" dirty="0"/>
              <a:t>“</a:t>
            </a:r>
            <a:r>
              <a:rPr lang="en-US" dirty="0" err="1">
                <a:solidFill>
                  <a:srgbClr val="FFFF00"/>
                </a:solidFill>
              </a:rPr>
              <a:t>interquadrantal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2D7E-34EE-4716-AE4C-883D5E8CF74C}"/>
              </a:ext>
            </a:extLst>
          </p:cNvPr>
          <p:cNvSpPr txBox="1"/>
          <p:nvPr/>
        </p:nvSpPr>
        <p:spPr>
          <a:xfrm>
            <a:off x="7372350" y="6150114"/>
            <a:ext cx="1771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FFFF"/>
                </a:solidFill>
              </a:rPr>
              <a:t>x = r cos θ</a:t>
            </a:r>
          </a:p>
          <a:p>
            <a:r>
              <a:rPr lang="en-US" sz="2000" b="1" dirty="0">
                <a:solidFill>
                  <a:srgbClr val="CCFFFF"/>
                </a:solidFill>
              </a:rPr>
              <a:t>y = r sin θ</a:t>
            </a:r>
          </a:p>
        </p:txBody>
      </p:sp>
    </p:spTree>
    <p:extLst>
      <p:ext uri="{BB962C8B-B14F-4D97-AF65-F5344CB8AC3E}">
        <p14:creationId xmlns:p14="http://schemas.microsoft.com/office/powerpoint/2010/main" val="397068583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5E799-6922-4A65-9F5F-F5E5D7B1A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65" y="0"/>
            <a:ext cx="8737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499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FA487F-BACA-49A1-A1C9-6A352EF62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9130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0021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844C13-D4BE-47B3-99A1-E8AA44B10ED7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91769807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Rectangular to Polar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 as easy…</a:t>
                </a:r>
              </a:p>
              <a:p>
                <a:pPr algn="ctr"/>
                <a:r>
                  <a:rPr lang="en-US" dirty="0"/>
                  <a:t>r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y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pPr algn="ctr"/>
                <a:r>
                  <a:rPr lang="en-US" i="1" dirty="0"/>
                  <a:t>θ</a:t>
                </a:r>
                <a:r>
                  <a:rPr lang="en-US" dirty="0"/>
                  <a:t> = arctan (y</a:t>
                </a:r>
                <a:r>
                  <a:rPr lang="en-US" i="1" dirty="0"/>
                  <a:t>/</a:t>
                </a:r>
                <a:r>
                  <a:rPr lang="en-US" dirty="0"/>
                  <a:t>x)</a:t>
                </a:r>
              </a:p>
              <a:p>
                <a:pPr algn="ctr"/>
                <a:r>
                  <a:rPr lang="en-US" dirty="0"/>
                  <a:t>   = tan</a:t>
                </a:r>
                <a:r>
                  <a:rPr lang="en-US" baseline="30000" dirty="0"/>
                  <a:t>-1</a:t>
                </a:r>
                <a:r>
                  <a:rPr lang="en-US" dirty="0"/>
                  <a:t> (</a:t>
                </a:r>
                <a:r>
                  <a:rPr lang="en-US" i="1" dirty="0"/>
                  <a:t>y </a:t>
                </a:r>
                <a:r>
                  <a:rPr lang="en-US" dirty="0"/>
                  <a:t>÷ 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</a:p>
              <a:p>
                <a:pPr algn="ctr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02322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polar coordinates of:</a:t>
                </a:r>
              </a:p>
              <a:p>
                <a:r>
                  <a:rPr lang="en-US" dirty="0"/>
                  <a:t>(</a:t>
                </a:r>
                <a:r>
                  <a:rPr lang="en-US" dirty="0" err="1"/>
                  <a:t>x,y</a:t>
                </a:r>
                <a:r>
                  <a:rPr lang="en-US" dirty="0"/>
                  <a:t>) = (1, 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r>
                  <a:rPr lang="en-US" dirty="0"/>
                  <a:t>) </a:t>
                </a:r>
                <a:r>
                  <a:rPr lang="en-US" sz="2000" dirty="0"/>
                  <a:t>(Can be either degrees or radians)</a:t>
                </a:r>
              </a:p>
              <a:p>
                <a:endParaRPr lang="en-US" sz="2000" dirty="0"/>
              </a:p>
              <a:p>
                <a:pPr>
                  <a:spcBef>
                    <a:spcPts val="0"/>
                  </a:spcBef>
                </a:pPr>
                <a:endParaRPr lang="en-US" sz="3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 = 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r>
                  <a:rPr lang="en-US" sz="4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= </a:t>
                </a: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E61DA7-7DFF-48BB-ABCC-DA09A6D6E367}"/>
                  </a:ext>
                </a:extLst>
              </p:cNvPr>
              <p:cNvSpPr txBox="1"/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r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  	</a:t>
                </a:r>
              </a:p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:r>
                  <a:rPr lang="en-US" sz="2000" dirty="0">
                    <a:solidFill>
                      <a:srgbClr val="CCFFFF"/>
                    </a:solidFill>
                  </a:rPr>
                  <a:t>tan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-1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(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y 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÷ 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x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E61DA7-7DFF-48BB-ABCC-DA09A6D6E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blipFill>
                <a:blip r:embed="rId3"/>
                <a:stretch>
                  <a:fillRect l="-2259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12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Take, for example, a circle</a:t>
            </a:r>
          </a:p>
          <a:p>
            <a:pPr algn="l"/>
            <a:r>
              <a:rPr lang="en-US" i="0" dirty="0">
                <a:effectLst/>
              </a:rPr>
              <a:t>It is easy enough to write down the equation of a circle centered at the origin with radius r: </a:t>
            </a:r>
          </a:p>
          <a:p>
            <a:pPr algn="ctr"/>
            <a:r>
              <a:rPr lang="en-US" i="0" dirty="0">
                <a:effectLst/>
              </a:rPr>
              <a:t>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 + y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 = r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19101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polar coordinates of:</a:t>
                </a:r>
              </a:p>
              <a:p>
                <a:r>
                  <a:rPr lang="en-US" dirty="0"/>
                  <a:t>(</a:t>
                </a:r>
                <a:r>
                  <a:rPr lang="en-US" dirty="0" err="1"/>
                  <a:t>x,y</a:t>
                </a:r>
                <a:r>
                  <a:rPr lang="en-US" dirty="0"/>
                  <a:t>) = (1, 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1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–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3</m:t>
                                </m:r>
                              </m:e>
                            </m:rad>
                            <m:r>
                              <a:rPr lang="en-US" sz="4000" b="1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FFFF00"/>
                    </a:solidFill>
                  </a:rPr>
                  <a:t>2</a:t>
                </a:r>
              </a:p>
              <a:p>
                <a:pPr>
                  <a:spcBef>
                    <a:spcPts val="0"/>
                  </a:spcBef>
                </a:pPr>
                <a:endParaRPr lang="en-US" sz="700" dirty="0">
                  <a:solidFill>
                    <a:srgbClr val="FFFF00"/>
                  </a:solidFill>
                </a:endParaRPr>
              </a:p>
              <a:p>
                <a:r>
                  <a:rPr lang="en-US" sz="4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= </a:t>
                </a: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E7A614-475F-4DC0-A545-225A71F9055A}"/>
                  </a:ext>
                </a:extLst>
              </p:cNvPr>
              <p:cNvSpPr txBox="1"/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r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  	</a:t>
                </a:r>
              </a:p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:r>
                  <a:rPr lang="en-US" sz="2000" dirty="0">
                    <a:solidFill>
                      <a:srgbClr val="CCFFFF"/>
                    </a:solidFill>
                  </a:rPr>
                  <a:t>tan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-1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(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y 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÷ 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x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E7A614-475F-4DC0-A545-225A71F90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blipFill>
                <a:blip r:embed="rId3"/>
                <a:stretch>
                  <a:fillRect l="-2259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56918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polar coordinates of:</a:t>
                </a:r>
              </a:p>
              <a:p>
                <a:r>
                  <a:rPr lang="en-US" dirty="0"/>
                  <a:t>(</a:t>
                </a:r>
                <a:r>
                  <a:rPr lang="en-US" dirty="0" err="1"/>
                  <a:t>x,y</a:t>
                </a:r>
                <a:r>
                  <a:rPr lang="en-US" dirty="0"/>
                  <a:t>) = (1, 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1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–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3</m:t>
                                </m:r>
                              </m:e>
                            </m:rad>
                            <m:r>
                              <a:rPr lang="en-US" sz="4000" b="1" i="1" smtClean="0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rad>
                  </m:oMath>
                </a14:m>
                <a:r>
                  <a:rPr lang="en-US" dirty="0"/>
                  <a:t> = 2</a:t>
                </a:r>
              </a:p>
              <a:p>
                <a:r>
                  <a:rPr lang="en-US" sz="4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 = </a:t>
                </a:r>
                <a:r>
                  <a:rPr lang="en-US" dirty="0"/>
                  <a:t>tan</a:t>
                </a:r>
                <a:r>
                  <a:rPr lang="en-US" baseline="30000" dirty="0"/>
                  <a:t>-1</a:t>
                </a:r>
                <a:r>
                  <a:rPr lang="en-US" sz="4000" b="1" dirty="0">
                    <a:solidFill>
                      <a:srgbClr val="CCFFFF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–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r>
                  <a:rPr lang="en-US" dirty="0"/>
                  <a:t>/1) = </a:t>
                </a:r>
                <a:r>
                  <a:rPr lang="en-US" dirty="0">
                    <a:solidFill>
                      <a:srgbClr val="FFFF00"/>
                    </a:solidFill>
                  </a:rPr>
                  <a:t>2</a:t>
                </a:r>
                <a:r>
                  <a:rPr lang="el-GR" b="0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π</a:t>
                </a:r>
                <a:r>
                  <a:rPr lang="en-US" dirty="0">
                    <a:solidFill>
                      <a:srgbClr val="FFFF00"/>
                    </a:solidFill>
                  </a:rPr>
                  <a:t>/3</a:t>
                </a:r>
                <a:r>
                  <a:rPr lang="en-US" dirty="0"/>
                  <a:t> </a:t>
                </a:r>
                <a:r>
                  <a:rPr lang="en-US" sz="2000" dirty="0"/>
                  <a:t>or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120º</a:t>
                </a:r>
                <a:endParaRPr lang="en-US" b="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8E62C5-F660-47F8-8E30-C1815AE6906E}"/>
                  </a:ext>
                </a:extLst>
              </p:cNvPr>
              <p:cNvSpPr txBox="1"/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r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  	</a:t>
                </a:r>
              </a:p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:r>
                  <a:rPr lang="en-US" sz="2000" dirty="0">
                    <a:solidFill>
                      <a:srgbClr val="CCFFFF"/>
                    </a:solidFill>
                  </a:rPr>
                  <a:t>tan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-1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(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y 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÷ 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x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8E62C5-F660-47F8-8E30-C1815AE69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blipFill>
                <a:blip r:embed="rId3"/>
                <a:stretch>
                  <a:fillRect l="-2259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54899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B8DB0FD7-C72D-4DEB-BD83-1140D017F90C}"/>
              </a:ext>
            </a:extLst>
          </p:cNvPr>
          <p:cNvGrpSpPr/>
          <p:nvPr/>
        </p:nvGrpSpPr>
        <p:grpSpPr>
          <a:xfrm>
            <a:off x="-17854" y="2590800"/>
            <a:ext cx="4590617" cy="4036431"/>
            <a:chOff x="76200" y="2438400"/>
            <a:chExt cx="4874560" cy="4341231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0BD1314-926B-4A92-9196-E9A0B9F16664}"/>
                </a:ext>
              </a:extLst>
            </p:cNvPr>
            <p:cNvGrpSpPr/>
            <p:nvPr/>
          </p:nvGrpSpPr>
          <p:grpSpPr>
            <a:xfrm>
              <a:off x="838200" y="2819400"/>
              <a:ext cx="3657600" cy="3657600"/>
              <a:chOff x="838200" y="2743200"/>
              <a:chExt cx="3657600" cy="3657600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F5D33CD1-7D89-4125-AB44-70F7BC6998B0}"/>
                  </a:ext>
                </a:extLst>
              </p:cNvPr>
              <p:cNvGrpSpPr/>
              <p:nvPr/>
            </p:nvGrpSpPr>
            <p:grpSpPr>
              <a:xfrm>
                <a:off x="838200" y="2743200"/>
                <a:ext cx="3657600" cy="3657600"/>
                <a:chOff x="797869" y="2743200"/>
                <a:chExt cx="3657600" cy="3657600"/>
              </a:xfrm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A3904349-EA01-4736-83F4-0A47E478AEE2}"/>
                    </a:ext>
                  </a:extLst>
                </p:cNvPr>
                <p:cNvSpPr/>
                <p:nvPr/>
              </p:nvSpPr>
              <p:spPr>
                <a:xfrm>
                  <a:off x="1712269" y="3662349"/>
                  <a:ext cx="1828800" cy="182880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B92660E2-2BB4-4465-9C8C-60E7446C2191}"/>
                    </a:ext>
                  </a:extLst>
                </p:cNvPr>
                <p:cNvSpPr/>
                <p:nvPr/>
              </p:nvSpPr>
              <p:spPr>
                <a:xfrm>
                  <a:off x="2169469" y="4119549"/>
                  <a:ext cx="914400" cy="91440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0F511680-FEF1-4916-9296-9C880C32248E}"/>
                    </a:ext>
                  </a:extLst>
                </p:cNvPr>
                <p:cNvSpPr/>
                <p:nvPr/>
              </p:nvSpPr>
              <p:spPr>
                <a:xfrm>
                  <a:off x="797869" y="2743200"/>
                  <a:ext cx="3657600" cy="365760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A91317ED-BFD6-4CBE-9276-45B5B08F49CC}"/>
                    </a:ext>
                  </a:extLst>
                </p:cNvPr>
                <p:cNvSpPr/>
                <p:nvPr/>
              </p:nvSpPr>
              <p:spPr>
                <a:xfrm>
                  <a:off x="1255069" y="3205149"/>
                  <a:ext cx="2743200" cy="274320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2B1344F2-B280-40D1-B6C0-6BA1E1A47953}"/>
                  </a:ext>
                </a:extLst>
              </p:cNvPr>
              <p:cNvGrpSpPr/>
              <p:nvPr/>
            </p:nvGrpSpPr>
            <p:grpSpPr>
              <a:xfrm>
                <a:off x="838200" y="2743200"/>
                <a:ext cx="3657600" cy="3657600"/>
                <a:chOff x="838200" y="2743200"/>
                <a:chExt cx="3657600" cy="3657600"/>
              </a:xfrm>
            </p:grpSpPr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1FEE4F03-22D1-4ED3-A993-F13D71BF8641}"/>
                    </a:ext>
                  </a:extLst>
                </p:cNvPr>
                <p:cNvCxnSpPr/>
                <p:nvPr/>
              </p:nvCxnSpPr>
              <p:spPr>
                <a:xfrm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D75064E6-CCC9-40DB-8BFF-7FADCD325A71}"/>
                    </a:ext>
                  </a:extLst>
                </p:cNvPr>
                <p:cNvCxnSpPr/>
                <p:nvPr/>
              </p:nvCxnSpPr>
              <p:spPr>
                <a:xfrm rot="54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0866FCBB-C4A0-4AFF-A6BC-4ECD1E09976A}"/>
                    </a:ext>
                  </a:extLst>
                </p:cNvPr>
                <p:cNvCxnSpPr/>
                <p:nvPr/>
              </p:nvCxnSpPr>
              <p:spPr>
                <a:xfrm rot="9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F83C4D4F-8B21-4D96-BE01-877E5E0B89CC}"/>
                    </a:ext>
                  </a:extLst>
                </p:cNvPr>
                <p:cNvCxnSpPr/>
                <p:nvPr/>
              </p:nvCxnSpPr>
              <p:spPr>
                <a:xfrm rot="18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FBADC406-662D-4728-AD74-B92EBA3BBAD7}"/>
                    </a:ext>
                  </a:extLst>
                </p:cNvPr>
                <p:cNvCxnSpPr/>
                <p:nvPr/>
              </p:nvCxnSpPr>
              <p:spPr>
                <a:xfrm rot="27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93F03A02-DC6F-48EF-A78F-932271BB76E8}"/>
                    </a:ext>
                  </a:extLst>
                </p:cNvPr>
                <p:cNvCxnSpPr/>
                <p:nvPr/>
              </p:nvCxnSpPr>
              <p:spPr>
                <a:xfrm rot="36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AE5E6DA0-4B57-4523-9053-CC1D6C16A040}"/>
                    </a:ext>
                  </a:extLst>
                </p:cNvPr>
                <p:cNvCxnSpPr/>
                <p:nvPr/>
              </p:nvCxnSpPr>
              <p:spPr>
                <a:xfrm rot="45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37A50644-07B3-4785-B0A5-687A681B015E}"/>
                    </a:ext>
                  </a:extLst>
                </p:cNvPr>
                <p:cNvCxnSpPr/>
                <p:nvPr/>
              </p:nvCxnSpPr>
              <p:spPr>
                <a:xfrm rot="63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3D3992DD-0F28-4AC1-A839-FCE7BB07E8F1}"/>
                    </a:ext>
                  </a:extLst>
                </p:cNvPr>
                <p:cNvCxnSpPr/>
                <p:nvPr/>
              </p:nvCxnSpPr>
              <p:spPr>
                <a:xfrm rot="72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97D2F4AE-9249-453C-AC10-A752704E75F3}"/>
                    </a:ext>
                  </a:extLst>
                </p:cNvPr>
                <p:cNvCxnSpPr/>
                <p:nvPr/>
              </p:nvCxnSpPr>
              <p:spPr>
                <a:xfrm rot="81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5599C552-5663-4255-85A6-5E8D6E326387}"/>
                    </a:ext>
                  </a:extLst>
                </p:cNvPr>
                <p:cNvCxnSpPr/>
                <p:nvPr/>
              </p:nvCxnSpPr>
              <p:spPr>
                <a:xfrm rot="90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D409E70-2DFB-490A-8065-A634F3865B4D}"/>
                    </a:ext>
                  </a:extLst>
                </p:cNvPr>
                <p:cNvCxnSpPr/>
                <p:nvPr/>
              </p:nvCxnSpPr>
              <p:spPr>
                <a:xfrm rot="9900000">
                  <a:off x="838200" y="4572000"/>
                  <a:ext cx="36576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5745841-FFC2-4202-B086-C612489508DA}"/>
                </a:ext>
              </a:extLst>
            </p:cNvPr>
            <p:cNvGrpSpPr/>
            <p:nvPr/>
          </p:nvGrpSpPr>
          <p:grpSpPr>
            <a:xfrm>
              <a:off x="76200" y="2438400"/>
              <a:ext cx="4874560" cy="4341231"/>
              <a:chOff x="2509598" y="1021273"/>
              <a:chExt cx="6558202" cy="5739561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0B5AE63-941F-4945-BF7C-D408CFE07FEF}"/>
                  </a:ext>
                </a:extLst>
              </p:cNvPr>
              <p:cNvSpPr/>
              <p:nvPr/>
            </p:nvSpPr>
            <p:spPr>
              <a:xfrm>
                <a:off x="8134673" y="2914710"/>
                <a:ext cx="646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AC2B03D-A62B-474B-834C-D960301915EC}"/>
                  </a:ext>
                </a:extLst>
              </p:cNvPr>
              <p:cNvSpPr/>
              <p:nvPr/>
            </p:nvSpPr>
            <p:spPr>
              <a:xfrm>
                <a:off x="8308914" y="3581400"/>
                <a:ext cx="6896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0, 2</a:t>
                </a:r>
                <a:r>
                  <a:rPr lang="en-US" sz="2000" i="1" dirty="0"/>
                  <a:t>π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B434CBF-F9CD-4296-8131-4881AD7CF8EB}"/>
                  </a:ext>
                </a:extLst>
              </p:cNvPr>
              <p:cNvSpPr/>
              <p:nvPr/>
            </p:nvSpPr>
            <p:spPr>
              <a:xfrm>
                <a:off x="7885607" y="2305110"/>
                <a:ext cx="559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5290E0-9835-4FCE-890B-12AFC533365B}"/>
                  </a:ext>
                </a:extLst>
              </p:cNvPr>
              <p:cNvSpPr/>
              <p:nvPr/>
            </p:nvSpPr>
            <p:spPr>
              <a:xfrm>
                <a:off x="7504607" y="1752600"/>
                <a:ext cx="559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4865689-0437-4947-B003-1DE53B0D25A9}"/>
                  </a:ext>
                </a:extLst>
              </p:cNvPr>
              <p:cNvSpPr/>
              <p:nvPr/>
            </p:nvSpPr>
            <p:spPr>
              <a:xfrm>
                <a:off x="6984031" y="1352490"/>
                <a:ext cx="559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18F27B8-5BAB-4CC8-A9B3-C43BA234C16C}"/>
                  </a:ext>
                </a:extLst>
              </p:cNvPr>
              <p:cNvSpPr/>
              <p:nvPr/>
            </p:nvSpPr>
            <p:spPr>
              <a:xfrm>
                <a:off x="6247049" y="1122017"/>
                <a:ext cx="7633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5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B94B1E9-3EED-46EA-9D8F-EB0971C9E71C}"/>
                  </a:ext>
                </a:extLst>
              </p:cNvPr>
              <p:cNvSpPr/>
              <p:nvPr/>
            </p:nvSpPr>
            <p:spPr>
              <a:xfrm>
                <a:off x="5562600" y="1021273"/>
                <a:ext cx="559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r>
                  <a:rPr lang="en-US" sz="1500" dirty="0"/>
                  <a:t>/2</a:t>
                </a:r>
                <a:endParaRPr lang="en-US" sz="15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6E188D6-10BD-4BC9-8490-C73B97E5EFBA}"/>
                  </a:ext>
                </a:extLst>
              </p:cNvPr>
              <p:cNvSpPr/>
              <p:nvPr/>
            </p:nvSpPr>
            <p:spPr>
              <a:xfrm>
                <a:off x="4724400" y="1131100"/>
                <a:ext cx="1024194" cy="491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500" dirty="0"/>
                  <a:t>7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55B776F-4584-426B-B25E-EC4A8219EAA8}"/>
                  </a:ext>
                </a:extLst>
              </p:cNvPr>
              <p:cNvSpPr/>
              <p:nvPr/>
            </p:nvSpPr>
            <p:spPr>
              <a:xfrm>
                <a:off x="4047612" y="135249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2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C085001-8D38-4A36-9DC1-4ED0B6222525}"/>
                  </a:ext>
                </a:extLst>
              </p:cNvPr>
              <p:cNvSpPr/>
              <p:nvPr/>
            </p:nvSpPr>
            <p:spPr>
              <a:xfrm>
                <a:off x="3514212" y="175260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3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88382D3-1CEC-49D3-8E29-F95CAB67B796}"/>
                  </a:ext>
                </a:extLst>
              </p:cNvPr>
              <p:cNvSpPr/>
              <p:nvPr/>
            </p:nvSpPr>
            <p:spPr>
              <a:xfrm>
                <a:off x="3057012" y="230511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5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E21CB5E-BC2B-4E9D-A121-B606A6BBDB0D}"/>
                  </a:ext>
                </a:extLst>
              </p:cNvPr>
              <p:cNvSpPr/>
              <p:nvPr/>
            </p:nvSpPr>
            <p:spPr>
              <a:xfrm>
                <a:off x="2509598" y="2914710"/>
                <a:ext cx="8194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11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9AD2419-5241-401C-9C13-DAB68042B85A}"/>
                  </a:ext>
                </a:extLst>
              </p:cNvPr>
              <p:cNvSpPr/>
              <p:nvPr/>
            </p:nvSpPr>
            <p:spPr>
              <a:xfrm>
                <a:off x="2931634" y="3581400"/>
                <a:ext cx="3449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/>
                  <a:t>π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72217EE-FE18-4336-8235-061905E3A61D}"/>
                  </a:ext>
                </a:extLst>
              </p:cNvPr>
              <p:cNvSpPr/>
              <p:nvPr/>
            </p:nvSpPr>
            <p:spPr>
              <a:xfrm>
                <a:off x="2655287" y="4267200"/>
                <a:ext cx="8499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13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DEC654F-11D7-437B-A6E7-7373E5B990A8}"/>
                  </a:ext>
                </a:extLst>
              </p:cNvPr>
              <p:cNvSpPr/>
              <p:nvPr/>
            </p:nvSpPr>
            <p:spPr>
              <a:xfrm>
                <a:off x="3057012" y="489591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7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A6353FF-F1AF-4057-A780-888DBDB80314}"/>
                  </a:ext>
                </a:extLst>
              </p:cNvPr>
              <p:cNvSpPr/>
              <p:nvPr/>
            </p:nvSpPr>
            <p:spPr>
              <a:xfrm>
                <a:off x="3438012" y="5463988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5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8F8F4D30-6F76-4021-B889-E5002F16285E}"/>
                  </a:ext>
                </a:extLst>
              </p:cNvPr>
              <p:cNvSpPr/>
              <p:nvPr/>
            </p:nvSpPr>
            <p:spPr>
              <a:xfrm>
                <a:off x="3962400" y="592449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4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C29754A-BEA6-468D-B7A5-393D4B91911F}"/>
                  </a:ext>
                </a:extLst>
              </p:cNvPr>
              <p:cNvSpPr/>
              <p:nvPr/>
            </p:nvSpPr>
            <p:spPr>
              <a:xfrm>
                <a:off x="4572000" y="6172200"/>
                <a:ext cx="8499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17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865D8E7-69F0-4710-BAED-0543755CA291}"/>
                  </a:ext>
                </a:extLst>
              </p:cNvPr>
              <p:cNvSpPr/>
              <p:nvPr/>
            </p:nvSpPr>
            <p:spPr>
              <a:xfrm>
                <a:off x="5523494" y="6360724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3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/2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CDA514D-75AD-4F8F-8BDD-8D6109D43DF7}"/>
                  </a:ext>
                </a:extLst>
              </p:cNvPr>
              <p:cNvSpPr/>
              <p:nvPr/>
            </p:nvSpPr>
            <p:spPr>
              <a:xfrm>
                <a:off x="6172200" y="6140353"/>
                <a:ext cx="8499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19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84D307-3823-468C-B105-49FA472B8D16}"/>
                  </a:ext>
                </a:extLst>
              </p:cNvPr>
              <p:cNvSpPr/>
              <p:nvPr/>
            </p:nvSpPr>
            <p:spPr>
              <a:xfrm>
                <a:off x="6943212" y="592449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5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/3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A31F44A5-8AA5-4123-AD75-D91F640A7AE2}"/>
                  </a:ext>
                </a:extLst>
              </p:cNvPr>
              <p:cNvSpPr/>
              <p:nvPr/>
            </p:nvSpPr>
            <p:spPr>
              <a:xfrm>
                <a:off x="7467600" y="5543490"/>
                <a:ext cx="676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7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/4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6EA62827-FC7E-4A1D-B492-3B74022244C6}"/>
                  </a:ext>
                </a:extLst>
              </p:cNvPr>
              <p:cNvSpPr/>
              <p:nvPr/>
            </p:nvSpPr>
            <p:spPr>
              <a:xfrm>
                <a:off x="7924800" y="4953000"/>
                <a:ext cx="7328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11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/6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C3BA972A-C8EA-444D-BEAC-B97F845A83CE}"/>
                  </a:ext>
                </a:extLst>
              </p:cNvPr>
              <p:cNvSpPr/>
              <p:nvPr/>
            </p:nvSpPr>
            <p:spPr>
              <a:xfrm>
                <a:off x="8187431" y="4267200"/>
                <a:ext cx="8803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23</a:t>
                </a:r>
                <a:r>
                  <a:rPr lang="en-US" sz="2000" i="1" dirty="0"/>
                  <a:t>π</a:t>
                </a:r>
                <a:r>
                  <a:rPr lang="en-US" sz="1500" dirty="0">
                    <a:solidFill>
                      <a:srgbClr val="FFFF00"/>
                    </a:solidFill>
                  </a:rPr>
                  <a:t>/12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(2,–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0" dirty="0" smtClean="0">
                        <a:solidFill>
                          <a:srgbClr val="CCFFFF"/>
                        </a:solidFill>
                        <a:cs typeface="Arial" panose="020B0604020202020204" pitchFamily="34" charset="0"/>
                      </a:rPr>
                      <m:t>π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CCFFFF"/>
                        </a:solidFill>
                      </a:rPr>
                      <m:t>/3</m:t>
                    </m:r>
                  </m:oMath>
                </a14:m>
                <a:r>
                  <a:rPr lang="en-US" dirty="0"/>
                  <a:t>)            (1, 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Oval 145"/>
          <p:cNvSpPr/>
          <p:nvPr/>
        </p:nvSpPr>
        <p:spPr>
          <a:xfrm>
            <a:off x="2736270" y="5263381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3541E14-2D23-47C7-A15A-EB3B6A6EDAF8}"/>
              </a:ext>
            </a:extLst>
          </p:cNvPr>
          <p:cNvSpPr/>
          <p:nvPr/>
        </p:nvSpPr>
        <p:spPr>
          <a:xfrm>
            <a:off x="2667000" y="4572000"/>
            <a:ext cx="249221" cy="314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1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80D77BA-9011-44E0-8105-F156F08924A7}"/>
              </a:ext>
            </a:extLst>
          </p:cNvPr>
          <p:cNvSpPr/>
          <p:nvPr/>
        </p:nvSpPr>
        <p:spPr>
          <a:xfrm>
            <a:off x="3124200" y="4572000"/>
            <a:ext cx="280338" cy="314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BE921BB-40EE-4B2F-A1B8-E80429022F6D}"/>
              </a:ext>
            </a:extLst>
          </p:cNvPr>
          <p:cNvSpPr/>
          <p:nvPr/>
        </p:nvSpPr>
        <p:spPr>
          <a:xfrm>
            <a:off x="3529662" y="4572000"/>
            <a:ext cx="280338" cy="314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3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983A67F-6403-46C5-8BCB-FCD9D1BDD18D}"/>
              </a:ext>
            </a:extLst>
          </p:cNvPr>
          <p:cNvGrpSpPr/>
          <p:nvPr/>
        </p:nvGrpSpPr>
        <p:grpSpPr>
          <a:xfrm>
            <a:off x="4926726" y="2865950"/>
            <a:ext cx="3966399" cy="3953973"/>
            <a:chOff x="5015086" y="2741031"/>
            <a:chExt cx="4052714" cy="3876701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CA0CB1F0-98BF-44B9-BBCF-D9F2CA58A51D}"/>
                </a:ext>
              </a:extLst>
            </p:cNvPr>
            <p:cNvGrpSpPr/>
            <p:nvPr/>
          </p:nvGrpSpPr>
          <p:grpSpPr>
            <a:xfrm>
              <a:off x="5203335" y="2741031"/>
              <a:ext cx="3821060" cy="3742500"/>
              <a:chOff x="5203335" y="2741031"/>
              <a:chExt cx="3821060" cy="3742500"/>
            </a:xfrm>
          </p:grpSpPr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4A43B10E-0EF6-4293-9D49-29C5F9CFCB83}"/>
                  </a:ext>
                </a:extLst>
              </p:cNvPr>
              <p:cNvGrpSpPr/>
              <p:nvPr/>
            </p:nvGrpSpPr>
            <p:grpSpPr>
              <a:xfrm>
                <a:off x="5203335" y="2741031"/>
                <a:ext cx="3821060" cy="3742500"/>
                <a:chOff x="5203335" y="2741031"/>
                <a:chExt cx="3821060" cy="3742500"/>
              </a:xfrm>
            </p:grpSpPr>
            <p:pic>
              <p:nvPicPr>
                <p:cNvPr id="207" name="Picture 2">
                  <a:extLst>
                    <a:ext uri="{FF2B5EF4-FFF2-40B4-BE49-F238E27FC236}">
                      <a16:creationId xmlns:a16="http://schemas.microsoft.com/office/drawing/2014/main" id="{74B8B78E-7FD9-4821-B295-FDFD110821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3335" y="2832927"/>
                  <a:ext cx="3821060" cy="3650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27A2F37E-2EAD-4905-BB9D-4FB51E0F21E7}"/>
                    </a:ext>
                  </a:extLst>
                </p:cNvPr>
                <p:cNvSpPr/>
                <p:nvPr/>
              </p:nvSpPr>
              <p:spPr>
                <a:xfrm>
                  <a:off x="7424195" y="46482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4EE301DD-7B39-4B09-8979-42D00E7BF5A1}"/>
                    </a:ext>
                  </a:extLst>
                </p:cNvPr>
                <p:cNvSpPr/>
                <p:nvPr/>
              </p:nvSpPr>
              <p:spPr>
                <a:xfrm>
                  <a:off x="79248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</a:t>
                  </a:r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600A0E13-A884-43AE-B140-B61F524ECD16}"/>
                    </a:ext>
                  </a:extLst>
                </p:cNvPr>
                <p:cNvSpPr/>
                <p:nvPr/>
              </p:nvSpPr>
              <p:spPr>
                <a:xfrm>
                  <a:off x="83820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</a:t>
                  </a:r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5A2C39A0-91C4-46F5-B341-D88F54DDEFB4}"/>
                    </a:ext>
                  </a:extLst>
                </p:cNvPr>
                <p:cNvSpPr/>
                <p:nvPr/>
              </p:nvSpPr>
              <p:spPr>
                <a:xfrm>
                  <a:off x="6404135" y="4648200"/>
                  <a:ext cx="3850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-1</a:t>
                  </a:r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B999F6BF-ABE6-4281-9352-3E13F5611EC1}"/>
                    </a:ext>
                  </a:extLst>
                </p:cNvPr>
                <p:cNvSpPr/>
                <p:nvPr/>
              </p:nvSpPr>
              <p:spPr>
                <a:xfrm>
                  <a:off x="5976395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FF6AEE08-C629-4398-9634-52E0566BF1B3}"/>
                    </a:ext>
                  </a:extLst>
                </p:cNvPr>
                <p:cNvSpPr/>
                <p:nvPr/>
              </p:nvSpPr>
              <p:spPr>
                <a:xfrm>
                  <a:off x="555129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B4F7046B-58BF-4B0F-A0BF-67F8C420A647}"/>
                    </a:ext>
                  </a:extLst>
                </p:cNvPr>
                <p:cNvSpPr/>
                <p:nvPr/>
              </p:nvSpPr>
              <p:spPr>
                <a:xfrm>
                  <a:off x="6955007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ADE70F17-91C9-4423-A2B8-138963D2BB17}"/>
                    </a:ext>
                  </a:extLst>
                </p:cNvPr>
                <p:cNvSpPr/>
                <p:nvPr/>
              </p:nvSpPr>
              <p:spPr>
                <a:xfrm>
                  <a:off x="6864312" y="40386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F2A5C4EC-2FEC-422D-81BE-0D3A995256F8}"/>
                    </a:ext>
                  </a:extLst>
                </p:cNvPr>
                <p:cNvSpPr/>
                <p:nvPr/>
              </p:nvSpPr>
              <p:spPr>
                <a:xfrm>
                  <a:off x="6814595" y="35814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D2273339-BC5B-403C-BFD1-C10E9F5AE382}"/>
                    </a:ext>
                  </a:extLst>
                </p:cNvPr>
                <p:cNvSpPr/>
                <p:nvPr/>
              </p:nvSpPr>
              <p:spPr>
                <a:xfrm>
                  <a:off x="6814595" y="2741031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7112CA52-F684-4624-9E1C-4D206DE1ECFB}"/>
                    </a:ext>
                  </a:extLst>
                </p:cNvPr>
                <p:cNvSpPr/>
                <p:nvPr/>
              </p:nvSpPr>
              <p:spPr>
                <a:xfrm>
                  <a:off x="6814595" y="3151257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4FA54315-359A-4421-A8C7-3573197F5B46}"/>
                  </a:ext>
                </a:extLst>
              </p:cNvPr>
              <p:cNvSpPr/>
              <p:nvPr/>
            </p:nvSpPr>
            <p:spPr>
              <a:xfrm>
                <a:off x="6858000" y="4495800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</a:t>
                </a: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A8D7E9F9-4B83-4B48-9C1E-2097830243DC}"/>
                  </a:ext>
                </a:extLst>
              </p:cNvPr>
              <p:cNvSpPr/>
              <p:nvPr/>
            </p:nvSpPr>
            <p:spPr>
              <a:xfrm>
                <a:off x="6753017" y="4903857"/>
                <a:ext cx="37382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-1</a:t>
                </a:r>
              </a:p>
            </p:txBody>
          </p:sp>
        </p:grp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7A8894AD-27D6-431B-A6F4-6BCA4706F430}"/>
                </a:ext>
              </a:extLst>
            </p:cNvPr>
            <p:cNvSpPr/>
            <p:nvPr/>
          </p:nvSpPr>
          <p:spPr>
            <a:xfrm>
              <a:off x="5015086" y="4648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9BAE7532-8B4B-400D-9F2E-C77CFF71EA0C}"/>
                </a:ext>
              </a:extLst>
            </p:cNvPr>
            <p:cNvSpPr/>
            <p:nvPr/>
          </p:nvSpPr>
          <p:spPr>
            <a:xfrm>
              <a:off x="6740890" y="5791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55112569-2607-45C1-A109-1FC6F7B57A30}"/>
                </a:ext>
              </a:extLst>
            </p:cNvPr>
            <p:cNvSpPr/>
            <p:nvPr/>
          </p:nvSpPr>
          <p:spPr>
            <a:xfrm>
              <a:off x="6740890" y="62484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EA6C2B6-D191-4893-8B98-E0930D9BA1CF}"/>
                </a:ext>
              </a:extLst>
            </p:cNvPr>
            <p:cNvSpPr/>
            <p:nvPr/>
          </p:nvSpPr>
          <p:spPr>
            <a:xfrm>
              <a:off x="6719331" y="5369059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100E136B-D342-4712-9258-8EBB44B9DC30}"/>
                </a:ext>
              </a:extLst>
            </p:cNvPr>
            <p:cNvSpPr/>
            <p:nvPr/>
          </p:nvSpPr>
          <p:spPr>
            <a:xfrm>
              <a:off x="8742070" y="464820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219" name="Oval 218">
            <a:extLst>
              <a:ext uri="{FF2B5EF4-FFF2-40B4-BE49-F238E27FC236}">
                <a16:creationId xmlns:a16="http://schemas.microsoft.com/office/drawing/2014/main" id="{B68CA43B-E27A-4310-A488-8F26EE7BB4FF}"/>
              </a:ext>
            </a:extLst>
          </p:cNvPr>
          <p:cNvSpPr/>
          <p:nvPr/>
        </p:nvSpPr>
        <p:spPr>
          <a:xfrm>
            <a:off x="7311581" y="5487293"/>
            <a:ext cx="228600" cy="23315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2518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229601" cy="5638800"/>
          </a:xfrm>
        </p:spPr>
        <p:txBody>
          <a:bodyPr/>
          <a:lstStyle/>
          <a:p>
            <a:r>
              <a:rPr lang="en-US" dirty="0"/>
              <a:t>You have to be VERY careful with these conversions to get the right quadrant!</a:t>
            </a:r>
          </a:p>
          <a:p>
            <a:endParaRPr lang="en-US" sz="2000" dirty="0"/>
          </a:p>
          <a:p>
            <a:r>
              <a:rPr lang="en-US" dirty="0"/>
              <a:t>(You see why we’ve been emphasizing quadrants?)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</p:spTree>
    <p:extLst>
      <p:ext uri="{BB962C8B-B14F-4D97-AF65-F5344CB8AC3E}">
        <p14:creationId xmlns:p14="http://schemas.microsoft.com/office/powerpoint/2010/main" val="262850376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 the polar coordinates of:</a:t>
            </a:r>
          </a:p>
          <a:p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= (0, – 4)</a:t>
            </a:r>
          </a:p>
          <a:p>
            <a:endParaRPr lang="en-US" sz="1000" dirty="0"/>
          </a:p>
          <a:p>
            <a:endParaRPr lang="en-US" sz="1500" dirty="0"/>
          </a:p>
          <a:p>
            <a:pPr>
              <a:spcBef>
                <a:spcPts val="0"/>
              </a:spcBef>
            </a:pPr>
            <a:r>
              <a:rPr lang="en-US" dirty="0"/>
              <a:t>r = </a:t>
            </a:r>
          </a:p>
          <a:p>
            <a:r>
              <a:rPr lang="en-US" i="1" dirty="0"/>
              <a:t>θ</a:t>
            </a:r>
            <a:r>
              <a:rPr lang="en-US" dirty="0"/>
              <a:t> =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879724-C9B0-4AE3-BD3E-D6D7D23B4E9F}"/>
                  </a:ext>
                </a:extLst>
              </p:cNvPr>
              <p:cNvSpPr txBox="1"/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r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  	</a:t>
                </a:r>
              </a:p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:r>
                  <a:rPr lang="en-US" sz="2000" dirty="0">
                    <a:solidFill>
                      <a:srgbClr val="CCFFFF"/>
                    </a:solidFill>
                  </a:rPr>
                  <a:t>tan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-1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(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y 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÷ 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x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879724-C9B0-4AE3-BD3E-D6D7D23B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blipFill>
                <a:blip r:embed="rId2"/>
                <a:stretch>
                  <a:fillRect l="-2259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91385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 the polar coordinates of:</a:t>
                </a:r>
              </a:p>
              <a:p>
                <a:r>
                  <a:rPr lang="en-US" dirty="0"/>
                  <a:t>(</a:t>
                </a:r>
                <a:r>
                  <a:rPr lang="en-US" dirty="0" err="1"/>
                  <a:t>x,y</a:t>
                </a:r>
                <a:r>
                  <a:rPr lang="en-US" dirty="0"/>
                  <a:t>) = (0, – 4)</a:t>
                </a:r>
              </a:p>
              <a:p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−4)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FFFF00"/>
                    </a:solidFill>
                  </a:rPr>
                  <a:t>4</a:t>
                </a:r>
              </a:p>
              <a:p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6785EF-E553-4A83-9ECD-CA2466D44C55}"/>
                  </a:ext>
                </a:extLst>
              </p:cNvPr>
              <p:cNvSpPr txBox="1"/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r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  	</a:t>
                </a:r>
              </a:p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:r>
                  <a:rPr lang="en-US" sz="2000" dirty="0">
                    <a:solidFill>
                      <a:srgbClr val="CCFFFF"/>
                    </a:solidFill>
                  </a:rPr>
                  <a:t>tan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-1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(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y 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÷ 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x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6785EF-E553-4A83-9ECD-CA2466D44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blipFill>
                <a:blip r:embed="rId3"/>
                <a:stretch>
                  <a:fillRect l="-2259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9096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Find the polar coordinates of:</a:t>
                </a:r>
              </a:p>
              <a:p>
                <a:r>
                  <a:rPr lang="en-US" dirty="0"/>
                  <a:t>(</a:t>
                </a:r>
                <a:r>
                  <a:rPr lang="en-US" dirty="0" err="1"/>
                  <a:t>x,y</a:t>
                </a:r>
                <a:r>
                  <a:rPr lang="en-US" dirty="0"/>
                  <a:t>) = (0, – 4)</a:t>
                </a:r>
              </a:p>
              <a:p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−4)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dirty="0"/>
                  <a:t> = 4</a:t>
                </a:r>
              </a:p>
              <a:p>
                <a:r>
                  <a:rPr lang="en-US" i="1" dirty="0"/>
                  <a:t>θ</a:t>
                </a:r>
                <a:r>
                  <a:rPr lang="en-US" dirty="0"/>
                  <a:t> = arctan(-4/0) = </a:t>
                </a:r>
                <a:r>
                  <a:rPr lang="el-GR" b="0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π</a:t>
                </a:r>
                <a:r>
                  <a:rPr lang="en-US" dirty="0">
                    <a:solidFill>
                      <a:srgbClr val="FFFF00"/>
                    </a:solidFill>
                  </a:rPr>
                  <a:t>/2</a:t>
                </a:r>
                <a:r>
                  <a:rPr lang="en-US" dirty="0"/>
                  <a:t> </a:t>
                </a:r>
                <a:r>
                  <a:rPr lang="en-US" sz="2000" dirty="0"/>
                  <a:t>or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90º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77737-076E-4A07-AC0B-E6FE626A9415}"/>
                  </a:ext>
                </a:extLst>
              </p:cNvPr>
              <p:cNvSpPr txBox="1"/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r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CCFFFF"/>
                            </a:solidFill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  	</a:t>
                </a:r>
              </a:p>
              <a:p>
                <a:r>
                  <a:rPr lang="en-US" sz="2000" b="1" i="1" dirty="0">
                    <a:solidFill>
                      <a:srgbClr val="CCFFFF"/>
                    </a:solidFill>
                  </a:rPr>
                  <a:t>θ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:r>
                  <a:rPr lang="en-US" sz="2000" dirty="0">
                    <a:solidFill>
                      <a:srgbClr val="CCFFFF"/>
                    </a:solidFill>
                  </a:rPr>
                  <a:t>tan</a:t>
                </a:r>
                <a:r>
                  <a:rPr lang="en-US" sz="2000" baseline="30000" dirty="0">
                    <a:solidFill>
                      <a:srgbClr val="CCFFFF"/>
                    </a:solidFill>
                  </a:rPr>
                  <a:t>-1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 (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y 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÷ </a:t>
                </a:r>
                <a:r>
                  <a:rPr lang="en-US" sz="2000" b="1" i="1" dirty="0">
                    <a:solidFill>
                      <a:srgbClr val="CCFFFF"/>
                    </a:solidFill>
                  </a:rPr>
                  <a:t>x</a:t>
                </a:r>
                <a:r>
                  <a:rPr lang="en-US" sz="2000" b="1" dirty="0">
                    <a:solidFill>
                      <a:srgbClr val="CCFF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B77737-076E-4A07-AC0B-E6FE626A9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002215"/>
                <a:ext cx="2971800" cy="772840"/>
              </a:xfrm>
              <a:prstGeom prst="rect">
                <a:avLst/>
              </a:prstGeom>
              <a:blipFill>
                <a:blip r:embed="rId3"/>
                <a:stretch>
                  <a:fillRect l="-2259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93560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ctr"/>
                <a:r>
                  <a:rPr lang="en-US" dirty="0"/>
                  <a:t>r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y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 	</a:t>
                </a:r>
              </a:p>
              <a:p>
                <a:pPr algn="ctr"/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r>
                  <a:rPr lang="en-US" dirty="0" err="1"/>
                  <a:t>arctan</a:t>
                </a:r>
                <a:r>
                  <a:rPr lang="en-US" dirty="0"/>
                  <a:t> (y/x)</a:t>
                </a:r>
              </a:p>
              <a:p>
                <a:r>
                  <a:rPr lang="en-US" dirty="0"/>
                  <a:t>Find the polar coordinates of: 	(</a:t>
                </a:r>
                <a:r>
                  <a:rPr lang="en-US" dirty="0" err="1"/>
                  <a:t>x,y</a:t>
                </a:r>
                <a:r>
                  <a:rPr lang="en-US" dirty="0"/>
                  <a:t>) = (0,–4)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</a:t>
                </a:r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(–4)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:r>
                  <a:rPr lang="en-US" dirty="0"/>
                  <a:t>4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:r>
                  <a:rPr lang="en-US" dirty="0"/>
                  <a:t> (–4/0) = 90° </a:t>
                </a:r>
              </a:p>
              <a:p>
                <a:pPr>
                  <a:spcBef>
                    <a:spcPts val="0"/>
                  </a:spcBef>
                </a:pPr>
                <a:endParaRPr lang="en-US" sz="1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Is this the right quadrant?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sz="2500" dirty="0"/>
                  <a:t>(ok… it’s </a:t>
                </a:r>
                <a:r>
                  <a:rPr lang="en-US" sz="2500" dirty="0" err="1"/>
                  <a:t>interquadrantal</a:t>
                </a:r>
                <a:r>
                  <a:rPr lang="en-US" sz="2500" dirty="0"/>
                  <a:t>!)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 r="-1123" b="-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3772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567195" cy="5638800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= (0,–4)</a:t>
            </a:r>
          </a:p>
          <a:p>
            <a:endParaRPr lang="en-US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4038600" y="2590800"/>
            <a:ext cx="4989923" cy="4114799"/>
            <a:chOff x="213411" y="2590800"/>
            <a:chExt cx="4989923" cy="4114799"/>
          </a:xfrm>
        </p:grpSpPr>
        <p:grpSp>
          <p:nvGrpSpPr>
            <p:cNvPr id="125" name="Group 124"/>
            <p:cNvGrpSpPr/>
            <p:nvPr/>
          </p:nvGrpSpPr>
          <p:grpSpPr>
            <a:xfrm>
              <a:off x="213411" y="2590800"/>
              <a:ext cx="4989923" cy="4114799"/>
              <a:chOff x="213411" y="2590800"/>
              <a:chExt cx="4989923" cy="4114799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213411" y="2590800"/>
                <a:ext cx="4989923" cy="4114799"/>
                <a:chOff x="2097740" y="942143"/>
                <a:chExt cx="6978462" cy="5858608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7641612" y="2942923"/>
                  <a:ext cx="633380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7794013" y="3590033"/>
                  <a:ext cx="1282189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0º, 360º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7392546" y="231374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7011546" y="1761232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45º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437008" y="130403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60º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5755339" y="1021646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75º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5069540" y="942143"/>
                  <a:ext cx="67689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90º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263653" y="103957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105º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3533967" y="1304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120º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2935940" y="17612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135º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475195" y="2342287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150º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2250140" y="29233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165º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2097740" y="3590033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180º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22410" y="427583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195º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2434853" y="4904542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210º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833614" y="5565045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225º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3499880" y="595907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240º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4140493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255º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4907776" y="635245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270º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79140" y="6221216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285º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486138" y="5902454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300º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965173" y="5472621"/>
                  <a:ext cx="797561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315º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7348536" y="4904543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330º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7699682" y="4233840"/>
                  <a:ext cx="841078" cy="4483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345º</a:t>
                  </a:r>
                  <a:endParaRPr lang="en-US" sz="1700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762000" y="2913837"/>
                <a:ext cx="3494602" cy="3435930"/>
                <a:chOff x="772598" y="2913837"/>
                <a:chExt cx="3494602" cy="3435930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780061" y="2913837"/>
                  <a:ext cx="3487139" cy="3425226"/>
                  <a:chOff x="2971800" y="1402080"/>
                  <a:chExt cx="4876800" cy="4876800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2971800" y="3838141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8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27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36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4500000">
                    <a:off x="2971800" y="3840480"/>
                    <a:ext cx="4876800" cy="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63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72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81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 rot="90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9900000">
                    <a:off x="2971800" y="3840480"/>
                    <a:ext cx="48768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Oval 77"/>
                <p:cNvSpPr/>
                <p:nvPr/>
              </p:nvSpPr>
              <p:spPr>
                <a:xfrm>
                  <a:off x="1372280" y="3495412"/>
                  <a:ext cx="2323100" cy="2283484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662668" y="3780848"/>
                  <a:ext cx="1742325" cy="171261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076198" y="3209977"/>
                  <a:ext cx="2903875" cy="2854355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953055" y="4066283"/>
                  <a:ext cx="1161550" cy="1141742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243443" y="4351719"/>
                  <a:ext cx="580775" cy="570871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72598" y="2924541"/>
                  <a:ext cx="3484650" cy="342522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5" name="Rectangle 84"/>
            <p:cNvSpPr/>
            <p:nvPr/>
          </p:nvSpPr>
          <p:spPr>
            <a:xfrm>
              <a:off x="3209673" y="4602228"/>
              <a:ext cx="280338" cy="314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16172" y="4602228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</p:grpSp>
      <p:sp>
        <p:nvSpPr>
          <p:cNvPr id="75" name="Oval 74"/>
          <p:cNvSpPr/>
          <p:nvPr/>
        </p:nvSpPr>
        <p:spPr>
          <a:xfrm>
            <a:off x="6223921" y="2810241"/>
            <a:ext cx="228600" cy="2286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4121" y="6235467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76200" y="2828899"/>
            <a:ext cx="4052714" cy="3876701"/>
            <a:chOff x="5015086" y="2741031"/>
            <a:chExt cx="4052714" cy="3876701"/>
          </a:xfrm>
        </p:grpSpPr>
        <p:grpSp>
          <p:nvGrpSpPr>
            <p:cNvPr id="128" name="Group 127"/>
            <p:cNvGrpSpPr/>
            <p:nvPr/>
          </p:nvGrpSpPr>
          <p:grpSpPr>
            <a:xfrm>
              <a:off x="5203335" y="2741031"/>
              <a:ext cx="3821060" cy="3742500"/>
              <a:chOff x="5203335" y="2741031"/>
              <a:chExt cx="3821060" cy="3742500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5203335" y="2741031"/>
                <a:ext cx="3821060" cy="3742500"/>
                <a:chOff x="5203335" y="2741031"/>
                <a:chExt cx="3821060" cy="3742500"/>
              </a:xfrm>
            </p:grpSpPr>
            <p:pic>
              <p:nvPicPr>
                <p:cNvPr id="137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3335" y="2832927"/>
                  <a:ext cx="3821060" cy="3650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8" name="Rectangle 137"/>
                <p:cNvSpPr/>
                <p:nvPr/>
              </p:nvSpPr>
              <p:spPr>
                <a:xfrm>
                  <a:off x="7424195" y="46482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79248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2</a:t>
                  </a:r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8382000" y="4648200"/>
                  <a:ext cx="286933" cy="329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700" dirty="0"/>
                    <a:t>3</a:t>
                  </a:r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404135" y="4648200"/>
                  <a:ext cx="3850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-1</a:t>
                  </a: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5976395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-2</a:t>
                  </a:r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5551296" y="4648200"/>
                  <a:ext cx="4219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-3</a:t>
                  </a: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6955007" y="46482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864312" y="4038600"/>
                  <a:ext cx="28886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6814595" y="3581400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814595" y="2741031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4</a:t>
                  </a:r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6814595" y="3151257"/>
                  <a:ext cx="325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sp>
            <p:nvSpPr>
              <p:cNvPr id="135" name="Rectangle 134"/>
              <p:cNvSpPr/>
              <p:nvPr/>
            </p:nvSpPr>
            <p:spPr>
              <a:xfrm>
                <a:off x="6858000" y="4495800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753017" y="4903857"/>
                <a:ext cx="373820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-1</a:t>
                </a:r>
              </a:p>
            </p:txBody>
          </p:sp>
        </p:grpSp>
        <p:sp>
          <p:nvSpPr>
            <p:cNvPr id="129" name="Rectangle 128"/>
            <p:cNvSpPr/>
            <p:nvPr/>
          </p:nvSpPr>
          <p:spPr>
            <a:xfrm>
              <a:off x="5015086" y="4648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740890" y="57912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740890" y="6248400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-4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719331" y="5369059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742070" y="464820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149" name="Oval 148"/>
          <p:cNvSpPr/>
          <p:nvPr/>
        </p:nvSpPr>
        <p:spPr>
          <a:xfrm>
            <a:off x="2038574" y="6400251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34583594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algn="ctr"/>
                <a:r>
                  <a:rPr lang="en-US" dirty="0"/>
                  <a:t>r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y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 	</a:t>
                </a:r>
              </a:p>
              <a:p>
                <a:pPr algn="ctr"/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r>
                  <a:rPr lang="en-US" dirty="0" err="1"/>
                  <a:t>arctan</a:t>
                </a:r>
                <a:r>
                  <a:rPr lang="en-US" dirty="0"/>
                  <a:t> (y/x)</a:t>
                </a:r>
              </a:p>
              <a:p>
                <a:r>
                  <a:rPr lang="en-US" dirty="0"/>
                  <a:t>Find the polar coordinates of: 	(</a:t>
                </a:r>
                <a:r>
                  <a:rPr lang="en-US" dirty="0" err="1"/>
                  <a:t>x,y</a:t>
                </a:r>
                <a:r>
                  <a:rPr lang="en-US" dirty="0"/>
                  <a:t>) = (0,–4)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r</a:t>
                </a:r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(–4)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sz="15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16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1500" dirty="0"/>
                  <a:t> </a:t>
                </a:r>
                <a:r>
                  <a:rPr lang="en-US" dirty="0"/>
                  <a:t>4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1" dirty="0"/>
                  <a:t>θ</a:t>
                </a:r>
                <a:r>
                  <a:rPr lang="en-US" dirty="0"/>
                  <a:t> = tan</a:t>
                </a:r>
                <a:r>
                  <a:rPr lang="en-US" baseline="30000" dirty="0"/>
                  <a:t>-1</a:t>
                </a:r>
                <a:r>
                  <a:rPr lang="en-US" dirty="0"/>
                  <a:t> (–4/0) = 270°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        or 3</a:t>
                </a:r>
                <a:r>
                  <a:rPr lang="en-US" b="0" dirty="0"/>
                  <a:t>π</a:t>
                </a:r>
                <a:r>
                  <a:rPr lang="en-US" dirty="0"/>
                  <a:t>/2 rad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 rotWithShape="1">
                <a:blip r:embed="rId2"/>
                <a:stretch>
                  <a:fillRect l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7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i="0" dirty="0">
                <a:effectLst/>
              </a:rPr>
              <a:t>However, we will never be able to write the equation of a circle down as function</a:t>
            </a:r>
          </a:p>
        </p:txBody>
      </p:sp>
    </p:spTree>
    <p:extLst>
      <p:ext uri="{BB962C8B-B14F-4D97-AF65-F5344CB8AC3E}">
        <p14:creationId xmlns:p14="http://schemas.microsoft.com/office/powerpoint/2010/main" val="203290223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F67F-DB55-4926-B875-3208BD06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BD391-9EB8-4D1C-B481-718C52BB9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TI84 doesn’t work on this problem, but the TI89 does!</a:t>
            </a:r>
          </a:p>
        </p:txBody>
      </p:sp>
    </p:spTree>
    <p:extLst>
      <p:ext uri="{BB962C8B-B14F-4D97-AF65-F5344CB8AC3E}">
        <p14:creationId xmlns:p14="http://schemas.microsoft.com/office/powerpoint/2010/main" val="198928077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844C13-D4BE-47B3-99A1-E8AA44B10ED7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  <a:p>
            <a:r>
              <a:rPr lang="en-US" dirty="0"/>
              <a:t>	have variables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3438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Converting rectangular equations to polar equations:</a:t>
            </a:r>
          </a:p>
          <a:p>
            <a:r>
              <a:rPr lang="en-US" dirty="0"/>
              <a:t>replace   </a:t>
            </a:r>
          </a:p>
          <a:p>
            <a:r>
              <a:rPr lang="en-US" i="1" dirty="0"/>
              <a:t>	x</a:t>
            </a:r>
            <a:r>
              <a:rPr lang="en-US" dirty="0"/>
              <a:t> with </a:t>
            </a:r>
            <a:r>
              <a:rPr lang="en-US" i="1" dirty="0"/>
              <a:t>r</a:t>
            </a:r>
            <a:r>
              <a:rPr lang="en-US" sz="2000" i="1" dirty="0"/>
              <a:t> </a:t>
            </a:r>
            <a:r>
              <a:rPr lang="en-US" dirty="0" err="1"/>
              <a:t>cos</a:t>
            </a:r>
            <a:r>
              <a:rPr lang="en-US" i="1" dirty="0" err="1"/>
              <a:t>θ</a:t>
            </a:r>
            <a:r>
              <a:rPr lang="en-US" dirty="0"/>
              <a:t>   and   </a:t>
            </a:r>
          </a:p>
          <a:p>
            <a:r>
              <a:rPr lang="en-US" i="1" dirty="0"/>
              <a:t>	y</a:t>
            </a:r>
            <a:r>
              <a:rPr lang="en-US" dirty="0"/>
              <a:t> with </a:t>
            </a:r>
            <a:r>
              <a:rPr lang="en-US" i="1" dirty="0"/>
              <a:t>r</a:t>
            </a:r>
            <a:r>
              <a:rPr lang="en-US" sz="2000" i="1" dirty="0"/>
              <a:t> </a:t>
            </a:r>
            <a:r>
              <a:rPr lang="en-US" dirty="0" err="1"/>
              <a:t>sin</a:t>
            </a:r>
            <a:r>
              <a:rPr lang="en-US" i="1" dirty="0" err="1"/>
              <a:t>θ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7338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is, of course, an example of </a:t>
            </a:r>
            <a:r>
              <a:rPr lang="en-US" dirty="0">
                <a:solidFill>
                  <a:srgbClr val="FFC000"/>
                </a:solidFill>
              </a:rPr>
              <a:t>parametric equations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6886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x = cos t</a:t>
            </a:r>
          </a:p>
          <a:p>
            <a:pPr algn="ctr"/>
            <a:r>
              <a:rPr lang="en-US" dirty="0"/>
              <a:t>y = sin t</a:t>
            </a:r>
          </a:p>
          <a:p>
            <a:endParaRPr lang="en-US" sz="2000" dirty="0"/>
          </a:p>
          <a:p>
            <a:r>
              <a:rPr lang="en-US" dirty="0"/>
              <a:t>Together, these equations are called a </a:t>
            </a:r>
            <a:r>
              <a:rPr lang="en-US" dirty="0">
                <a:solidFill>
                  <a:srgbClr val="FFC000"/>
                </a:solidFill>
              </a:rPr>
              <a:t>parametric representation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of the curve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9636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Converting polar equations to rectangular equations is not easy – </a:t>
            </a:r>
          </a:p>
          <a:p>
            <a:r>
              <a:rPr lang="en-US" dirty="0"/>
              <a:t>you may have to square both sides, </a:t>
            </a:r>
          </a:p>
          <a:p>
            <a:r>
              <a:rPr lang="en-US" dirty="0"/>
              <a:t>take the tangent of both sides, </a:t>
            </a:r>
          </a:p>
          <a:p>
            <a:r>
              <a:rPr lang="en-US" dirty="0"/>
              <a:t>multiply both sides by </a:t>
            </a:r>
            <a:r>
              <a:rPr lang="en-US" i="1" dirty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817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r>
              <a:rPr lang="en-US" dirty="0"/>
              <a:t>	   	r </a:t>
            </a:r>
            <a:r>
              <a:rPr lang="en-US" baseline="30000" dirty="0"/>
              <a:t>2</a:t>
            </a:r>
            <a:r>
              <a:rPr lang="en-US" dirty="0"/>
              <a:t> = 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  </a:t>
            </a:r>
          </a:p>
          <a:p>
            <a:r>
              <a:rPr lang="en-US" dirty="0"/>
              <a:t>		r</a:t>
            </a:r>
            <a:r>
              <a:rPr lang="en-US" sz="2000" dirty="0"/>
              <a:t> </a:t>
            </a:r>
            <a:r>
              <a:rPr lang="en-US" dirty="0" err="1"/>
              <a:t>cosθ</a:t>
            </a:r>
            <a:r>
              <a:rPr lang="en-US" dirty="0"/>
              <a:t> = x  </a:t>
            </a:r>
          </a:p>
          <a:p>
            <a:r>
              <a:rPr lang="en-US" dirty="0"/>
              <a:t>		r</a:t>
            </a:r>
            <a:r>
              <a:rPr lang="en-US" sz="2000" dirty="0"/>
              <a:t> </a:t>
            </a:r>
            <a:r>
              <a:rPr lang="en-US" dirty="0" err="1"/>
              <a:t>sinθ</a:t>
            </a:r>
            <a:r>
              <a:rPr lang="en-US" dirty="0"/>
              <a:t> = y</a:t>
            </a:r>
          </a:p>
          <a:p>
            <a:r>
              <a:rPr lang="en-US" dirty="0"/>
              <a:t>		</a:t>
            </a:r>
            <a:r>
              <a:rPr lang="en-US" dirty="0" err="1"/>
              <a:t>tanθ</a:t>
            </a:r>
            <a:r>
              <a:rPr lang="en-US" dirty="0"/>
              <a:t> = y/x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3416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actually use polar equations for real work…</a:t>
            </a:r>
          </a:p>
          <a:p>
            <a:endParaRPr lang="en-US" sz="2000" dirty="0"/>
          </a:p>
          <a:p>
            <a:r>
              <a:rPr lang="en-US" dirty="0"/>
              <a:t>But mostly you graph them because they change a ho-hum rectangular graph to a really interesting polar 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8233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Equations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066800"/>
            <a:ext cx="5248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14590966_346732725686454_3523543190558736384_n.jpg</a:t>
            </a:r>
          </a:p>
        </p:txBody>
      </p:sp>
    </p:spTree>
    <p:extLst>
      <p:ext uri="{BB962C8B-B14F-4D97-AF65-F5344CB8AC3E}">
        <p14:creationId xmlns:p14="http://schemas.microsoft.com/office/powerpoint/2010/main" val="179911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Sure we can solve for x or y as: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0" dirty="0">
                    <a:effectLst/>
                  </a:rPr>
                  <a:t>y = 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		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y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i="0" dirty="0">
                  <a:effectLst/>
                </a:endParaRPr>
              </a:p>
              <a:p>
                <a:pPr algn="l"/>
                <a:r>
                  <a:rPr lang="en-US" i="0" dirty="0">
                    <a:effectLst/>
                  </a:rPr>
                  <a:t>but there are in fact two functions in each of these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t="-1946"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49180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Equations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04900"/>
            <a:ext cx="61722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14590966_346732725686454_3523543190558736384_q.jpg</a:t>
            </a:r>
          </a:p>
        </p:txBody>
      </p:sp>
    </p:spTree>
    <p:extLst>
      <p:ext uri="{BB962C8B-B14F-4D97-AF65-F5344CB8AC3E}">
        <p14:creationId xmlns:p14="http://schemas.microsoft.com/office/powerpoint/2010/main" val="251863184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Spiral of Archimedes</a:t>
            </a:r>
          </a:p>
          <a:p>
            <a:r>
              <a:rPr lang="en-US" dirty="0"/>
              <a:t>					r = </a:t>
            </a:r>
            <a:r>
              <a:rPr lang="en-US" dirty="0" err="1"/>
              <a:t>aθ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92142"/>
            <a:ext cx="3830758" cy="302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5" y="2068909"/>
            <a:ext cx="4423445" cy="334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826E45-36AE-441A-B236-EE31645EA428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http://www.ceramicforms.com/wp-content/uploads/Nautilus_Cutaway_Logarithmic_Spiral.jpg</a:t>
            </a:r>
          </a:p>
        </p:txBody>
      </p:sp>
    </p:spTree>
    <p:extLst>
      <p:ext uri="{BB962C8B-B14F-4D97-AF65-F5344CB8AC3E}">
        <p14:creationId xmlns:p14="http://schemas.microsoft.com/office/powerpoint/2010/main" val="165766673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"/>
          <a:stretch/>
        </p:blipFill>
        <p:spPr bwMode="auto">
          <a:xfrm>
            <a:off x="9525" y="0"/>
            <a:ext cx="9124950" cy="67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294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http://en.wikipedia.org/wiki/Parametric_equation#mediaviewer/File:Param_02.jpg</a:t>
            </a:r>
          </a:p>
        </p:txBody>
      </p:sp>
    </p:spTree>
    <p:extLst>
      <p:ext uri="{BB962C8B-B14F-4D97-AF65-F5344CB8AC3E}">
        <p14:creationId xmlns:p14="http://schemas.microsoft.com/office/powerpoint/2010/main" val="283377720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D88E1A-A17D-4BE7-B994-2E9FC53D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56" y="0"/>
            <a:ext cx="69846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C0F62-B6E6-4A28-BEC1-4FA0DD0CDA73}"/>
              </a:ext>
            </a:extLst>
          </p:cNvPr>
          <p:cNvSpPr txBox="1"/>
          <p:nvPr/>
        </p:nvSpPr>
        <p:spPr>
          <a:xfrm>
            <a:off x="0" y="66088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https://telegrafi.com/wp-content/uploads/2016/01/dashuria-euml-sht-euml-matematik-euml-partneri-i-pest-euml-euml-sht-euml-ideali_hd.jpg</a:t>
            </a:r>
          </a:p>
        </p:txBody>
      </p:sp>
    </p:spTree>
    <p:extLst>
      <p:ext uri="{BB962C8B-B14F-4D97-AF65-F5344CB8AC3E}">
        <p14:creationId xmlns:p14="http://schemas.microsoft.com/office/powerpoint/2010/main" val="152459933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981075"/>
            <a:ext cx="56483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482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http://en.wikipedia.org/wiki/Parametric_equation#mediaviewer/File:Butterfly_trans01.svg</a:t>
            </a:r>
          </a:p>
        </p:txBody>
      </p:sp>
    </p:spTree>
    <p:extLst>
      <p:ext uri="{BB962C8B-B14F-4D97-AF65-F5344CB8AC3E}">
        <p14:creationId xmlns:p14="http://schemas.microsoft.com/office/powerpoint/2010/main" val="366595075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371599"/>
            <a:ext cx="9131300" cy="40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A166FC-5C29-4DE2-898A-F0C72B44B999}"/>
              </a:ext>
            </a:extLst>
          </p:cNvPr>
          <p:cNvSpPr txBox="1"/>
          <p:nvPr/>
        </p:nvSpPr>
        <p:spPr>
          <a:xfrm>
            <a:off x="12700" y="6608802"/>
            <a:ext cx="9118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http://4.bp.blogspot.com/-969pickI75I/Ud3W-cMdoRI/AAAAAAAACIo/H_umPfzRMeI/s1600/</a:t>
            </a:r>
          </a:p>
          <a:p>
            <a:r>
              <a:rPr lang="en-US" sz="1500" dirty="0">
                <a:solidFill>
                  <a:srgbClr val="00B0F0"/>
                </a:solidFill>
              </a:rPr>
              <a:t>1006005_681476468534370_67717180_n.png</a:t>
            </a:r>
          </a:p>
        </p:txBody>
      </p:sp>
    </p:spTree>
    <p:extLst>
      <p:ext uri="{BB962C8B-B14F-4D97-AF65-F5344CB8AC3E}">
        <p14:creationId xmlns:p14="http://schemas.microsoft.com/office/powerpoint/2010/main" val="114354398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AAE9E-D2B5-40B8-B6CD-A55BFB89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5CBF2-07B1-436E-975A-BEB6AFD6A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graphs, you can use:</a:t>
            </a:r>
          </a:p>
          <a:p>
            <a:r>
              <a:rPr lang="en-US" sz="3200" dirty="0"/>
              <a:t>https://www.geogebra.org/m/jhKUc6Hm</a:t>
            </a:r>
          </a:p>
        </p:txBody>
      </p:sp>
    </p:spTree>
    <p:extLst>
      <p:ext uri="{BB962C8B-B14F-4D97-AF65-F5344CB8AC3E}">
        <p14:creationId xmlns:p14="http://schemas.microsoft.com/office/powerpoint/2010/main" val="205398099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dirty="0"/>
              <a:t>Graphing 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https://www.geogebra.org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086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1288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Today we studied:</a:t>
            </a:r>
          </a:p>
          <a:p>
            <a:pPr>
              <a:spcBef>
                <a:spcPts val="0"/>
              </a:spcBef>
            </a:pPr>
            <a:r>
              <a:rPr lang="en-US" dirty="0"/>
              <a:t>	Review of </a:t>
            </a:r>
            <a:r>
              <a:rPr lang="en-US"/>
              <a:t>integral 				transforms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Polar Coordinates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56764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pPr algn="l"/>
                <a:r>
                  <a:rPr lang="en-US" i="0" dirty="0">
                    <a:effectLst/>
                  </a:rPr>
                  <a:t>Each formula gives a portion of the circle: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i="0" dirty="0">
                    <a:effectLst/>
                  </a:rPr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000" dirty="0"/>
                          <m:t>−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000" i="0" dirty="0">
                    <a:effectLst/>
                  </a:rPr>
                  <a:t> (top) 	   x=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000" dirty="0"/>
                          <m:t>−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y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000" i="0" dirty="0">
                    <a:effectLst/>
                  </a:rPr>
                  <a:t> (right side)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3000" i="0" dirty="0">
                    <a:effectLst/>
                  </a:rPr>
                  <a:t>y=−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000" dirty="0"/>
                          <m:t>−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000" i="0" dirty="0">
                    <a:effectLst/>
                  </a:rPr>
                  <a:t> (bottom)  x=−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000" dirty="0"/>
                          <m:t>−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y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000" i="0" dirty="0">
                    <a:effectLst/>
                  </a:rPr>
                  <a:t> (left side)</a:t>
                </a:r>
                <a:br>
                  <a:rPr lang="en-US" sz="3000" dirty="0"/>
                </a:b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15930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369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Unfortunately, we usually are working on the whole circle, or simply can’t say that we’re going to be working only on one portion of it</a:t>
            </a:r>
          </a:p>
        </p:txBody>
      </p:sp>
    </p:spTree>
    <p:extLst>
      <p:ext uri="{BB962C8B-B14F-4D97-AF65-F5344CB8AC3E}">
        <p14:creationId xmlns:p14="http://schemas.microsoft.com/office/powerpoint/2010/main" val="2990913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Even if we can narrow things down to only one of these portions, the function is still often fairly unpleasant to work with</a:t>
            </a:r>
          </a:p>
        </p:txBody>
      </p:sp>
    </p:spTree>
    <p:extLst>
      <p:ext uri="{BB962C8B-B14F-4D97-AF65-F5344CB8AC3E}">
        <p14:creationId xmlns:p14="http://schemas.microsoft.com/office/powerpoint/2010/main" val="297565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Integral Transforms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</a:t>
            </a:r>
            <a:r>
              <a:rPr lang="en-US" dirty="0" err="1"/>
              <a:t>Parametrics</a:t>
            </a:r>
            <a:endParaRPr lang="en-US" dirty="0"/>
          </a:p>
          <a:p>
            <a:r>
              <a:rPr lang="en-US" dirty="0"/>
              <a:t>	Polars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5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There are also a great many curves out there that we can’t even write down as a single equation in terms of only x and y </a:t>
            </a:r>
          </a:p>
        </p:txBody>
      </p:sp>
    </p:spTree>
    <p:extLst>
      <p:ext uri="{BB962C8B-B14F-4D97-AF65-F5344CB8AC3E}">
        <p14:creationId xmlns:p14="http://schemas.microsoft.com/office/powerpoint/2010/main" val="1290586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So, to deal with some of these problems we introduce </a:t>
            </a:r>
            <a:r>
              <a:rPr lang="en-US" i="0" dirty="0">
                <a:solidFill>
                  <a:srgbClr val="FFC000"/>
                </a:solidFill>
                <a:effectLst/>
              </a:rPr>
              <a:t>parametric equations</a:t>
            </a:r>
          </a:p>
          <a:p>
            <a:pPr algn="l"/>
            <a:endParaRPr lang="en-US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94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Parametric equations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of a curve express the coordinates of the points of the curve as functions of a variable called a “</a:t>
            </a:r>
            <a:r>
              <a:rPr lang="en-US" dirty="0">
                <a:solidFill>
                  <a:srgbClr val="FFC000"/>
                </a:solidFill>
              </a:rPr>
              <a:t>parameter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5106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Instead of defining y in terms of x (y=f(x)) or x in terms of y (x=h(y)) we define both x and y in terms of a third variable called a </a:t>
            </a:r>
            <a:r>
              <a:rPr lang="en-US" i="0" dirty="0">
                <a:solidFill>
                  <a:srgbClr val="FFC000"/>
                </a:solidFill>
                <a:effectLst/>
              </a:rPr>
              <a:t>parameter</a:t>
            </a:r>
            <a:r>
              <a:rPr lang="en-US" i="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454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ctr"/>
            <a:r>
              <a:rPr lang="en-US" i="0" dirty="0">
                <a:effectLst/>
              </a:rPr>
              <a:t>x=f(t)		y=g(t)</a:t>
            </a:r>
          </a:p>
          <a:p>
            <a:pPr algn="l"/>
            <a:r>
              <a:rPr lang="en-US" i="0" dirty="0">
                <a:effectLst/>
              </a:rPr>
              <a:t>This third variable is usually denoted by t (but doesn’t have to be)</a:t>
            </a:r>
          </a:p>
        </p:txBody>
      </p:sp>
    </p:spTree>
    <p:extLst>
      <p:ext uri="{BB962C8B-B14F-4D97-AF65-F5344CB8AC3E}">
        <p14:creationId xmlns:p14="http://schemas.microsoft.com/office/powerpoint/2010/main" val="3804051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Each value of t defines a point (</a:t>
            </a:r>
            <a:r>
              <a:rPr lang="en-US" i="0" dirty="0" err="1">
                <a:effectLst/>
              </a:rPr>
              <a:t>x,y</a:t>
            </a:r>
            <a:r>
              <a:rPr lang="en-US" i="0" dirty="0">
                <a:effectLst/>
              </a:rPr>
              <a:t>)=(f(t),g(t)) that we can plot</a:t>
            </a:r>
          </a:p>
        </p:txBody>
      </p:sp>
    </p:spTree>
    <p:extLst>
      <p:ext uri="{BB962C8B-B14F-4D97-AF65-F5344CB8AC3E}">
        <p14:creationId xmlns:p14="http://schemas.microsoft.com/office/powerpoint/2010/main" val="4076211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The collection of points that we get by letting t be all possible values is the graph of the parametric equations and is called the </a:t>
            </a:r>
            <a:r>
              <a:rPr lang="en-US" i="0" dirty="0">
                <a:solidFill>
                  <a:srgbClr val="FFC000"/>
                </a:solidFill>
                <a:effectLst/>
              </a:rPr>
              <a:t>parametric curve</a:t>
            </a:r>
            <a:endParaRPr lang="en-US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1115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Think of dropping a ping-pong ball into a tub of sloshing water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https://tutorial.math.lamar.edu/classes/calcii/parametriceqn.aspx</a:t>
            </a:r>
          </a:p>
        </p:txBody>
      </p:sp>
    </p:spTree>
    <p:extLst>
      <p:ext uri="{BB962C8B-B14F-4D97-AF65-F5344CB8AC3E}">
        <p14:creationId xmlns:p14="http://schemas.microsoft.com/office/powerpoint/2010/main" val="2265784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The point (</a:t>
            </a:r>
            <a:r>
              <a:rPr lang="en-US" i="0" dirty="0" err="1">
                <a:effectLst/>
              </a:rPr>
              <a:t>x,y</a:t>
            </a:r>
            <a:r>
              <a:rPr lang="en-US" i="0" dirty="0">
                <a:effectLst/>
              </a:rPr>
              <a:t>)=(f(t),g(t)) will represent the location of the ping pong ball in the tank at time 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6F9151-3DD3-4093-8772-2B637C442819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https://tutorial.math.lamar.edu/classes/calcii/parametriceqn.aspx</a:t>
            </a:r>
          </a:p>
        </p:txBody>
      </p:sp>
    </p:spTree>
    <p:extLst>
      <p:ext uri="{BB962C8B-B14F-4D97-AF65-F5344CB8AC3E}">
        <p14:creationId xmlns:p14="http://schemas.microsoft.com/office/powerpoint/2010/main" val="1544262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i="0" dirty="0">
                <a:effectLst/>
              </a:rPr>
              <a:t>he parametric curve will be a trace of all the locations of the ping pong ball including</a:t>
            </a:r>
            <a:r>
              <a:rPr lang="en-US" dirty="0"/>
              <a:t> direction of motion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B94B1-FEE3-479D-916D-1D207A048A05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https://tutorial.math.lamar.edu/classes/calcii/parametriceqn.aspx</a:t>
            </a:r>
          </a:p>
        </p:txBody>
      </p:sp>
    </p:spTree>
    <p:extLst>
      <p:ext uri="{BB962C8B-B14F-4D97-AF65-F5344CB8AC3E}">
        <p14:creationId xmlns:p14="http://schemas.microsoft.com/office/powerpoint/2010/main" val="305314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7) Solve problems by identifying the requirements, making a sketch as appropriate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5720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Parametric functions often occur in dynamics </a:t>
            </a:r>
          </a:p>
          <a:p>
            <a:r>
              <a:rPr lang="en-US" dirty="0"/>
              <a:t>The parameter t represents time </a:t>
            </a:r>
          </a:p>
          <a:p>
            <a:r>
              <a:rPr lang="en-US" dirty="0"/>
              <a:t>(x(t), y(t)) represents the position of a particle as it varies with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http://www3.ul.ie/~mlc/support/Loughborough%20website/chap12/12_3.pdf</a:t>
            </a:r>
          </a:p>
        </p:txBody>
      </p:sp>
    </p:spTree>
    <p:extLst>
      <p:ext uri="{BB962C8B-B14F-4D97-AF65-F5344CB8AC3E}">
        <p14:creationId xmlns:p14="http://schemas.microsoft.com/office/powerpoint/2010/main" val="1617863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calculate the derivative </a:t>
            </a:r>
            <a:r>
              <a:rPr lang="en-US" dirty="0" err="1"/>
              <a:t>dy</a:t>
            </a:r>
            <a:r>
              <a:rPr lang="en-US" dirty="0"/>
              <a:t>/dx from the </a:t>
            </a:r>
            <a:r>
              <a:rPr lang="en-US" dirty="0">
                <a:solidFill>
                  <a:srgbClr val="FFC000"/>
                </a:solidFill>
              </a:rPr>
              <a:t>parametric derivatives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dx/</a:t>
            </a:r>
            <a:r>
              <a:rPr lang="en-US" dirty="0" err="1"/>
              <a:t>dt</a:t>
            </a:r>
            <a:r>
              <a:rPr lang="en-US" dirty="0"/>
              <a:t> and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27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parametric approach to describing a curve:</a:t>
            </a:r>
          </a:p>
          <a:p>
            <a:r>
              <a:rPr lang="fr-FR" dirty="0"/>
              <a:t>x=h(t)  y=g(t)        t</a:t>
            </a:r>
            <a:r>
              <a:rPr lang="fr-FR" baseline="-25000" dirty="0"/>
              <a:t>0</a:t>
            </a:r>
            <a:r>
              <a:rPr lang="fr-FR" dirty="0"/>
              <a:t>≤t≤t</a:t>
            </a:r>
            <a:r>
              <a:rPr lang="fr-FR" baseline="-25000" dirty="0"/>
              <a:t>1</a:t>
            </a:r>
            <a:r>
              <a:rPr lang="fr-FR" dirty="0"/>
              <a:t>   </a:t>
            </a:r>
          </a:p>
          <a:p>
            <a:endParaRPr lang="en-US" sz="3000" dirty="0"/>
          </a:p>
          <a:p>
            <a:r>
              <a:rPr lang="en-US" sz="3000" dirty="0"/>
              <a:t>parametric equations    parametric range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CCF31C-D625-452D-9DD2-60803AD0B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 b="10909"/>
          <a:stretch/>
        </p:blipFill>
        <p:spPr bwMode="auto">
          <a:xfrm>
            <a:off x="685801" y="3341076"/>
            <a:ext cx="2819400" cy="54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F97A986-7268-4188-A6DB-3F8963728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 b="10909"/>
          <a:stretch/>
        </p:blipFill>
        <p:spPr bwMode="auto">
          <a:xfrm>
            <a:off x="5638800" y="3341076"/>
            <a:ext cx="1905000" cy="54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781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dirty="0"/>
              <a:t>As various values of t are chosen within the parameter range, the corresponding values of x, y are calculated from the parametric equations</a:t>
            </a:r>
          </a:p>
        </p:txBody>
      </p:sp>
    </p:spTree>
    <p:extLst>
      <p:ext uri="{BB962C8B-B14F-4D97-AF65-F5344CB8AC3E}">
        <p14:creationId xmlns:p14="http://schemas.microsoft.com/office/powerpoint/2010/main" val="2403463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these points are plotted on an </a:t>
            </a:r>
            <a:r>
              <a:rPr lang="en-US" dirty="0" err="1"/>
              <a:t>xy</a:t>
            </a:r>
            <a:r>
              <a:rPr lang="en-US" dirty="0"/>
              <a:t> plane, they trace out a curve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8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Cartesian equation of this curve is obtained by eliminating the parameter t from the parametric equations</a:t>
            </a:r>
          </a:p>
        </p:txBody>
      </p:sp>
    </p:spTree>
    <p:extLst>
      <p:ext uri="{BB962C8B-B14F-4D97-AF65-F5344CB8AC3E}">
        <p14:creationId xmlns:p14="http://schemas.microsoft.com/office/powerpoint/2010/main" val="2626746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638800"/>
          </a:xfrm>
        </p:spPr>
        <p:txBody>
          <a:bodyPr/>
          <a:lstStyle/>
          <a:p>
            <a:r>
              <a:rPr lang="en-US" dirty="0"/>
              <a:t>Suppose I had a non-function:</a:t>
            </a:r>
          </a:p>
          <a:p>
            <a:pPr algn="ctr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4</a:t>
            </a:r>
          </a:p>
          <a:p>
            <a:r>
              <a:rPr lang="en-US" dirty="0"/>
              <a:t>Are the equations:</a:t>
            </a:r>
          </a:p>
          <a:p>
            <a:r>
              <a:rPr lang="fr-FR" dirty="0"/>
              <a:t>x=2cos(t) y=2sin(t)     0≤t≤2π</a:t>
            </a:r>
          </a:p>
          <a:p>
            <a:endParaRPr lang="fr-FR" dirty="0"/>
          </a:p>
          <a:p>
            <a:r>
              <a:rPr lang="en-US" sz="3000" dirty="0"/>
              <a:t>   parametric equations     parametric range</a:t>
            </a:r>
          </a:p>
          <a:p>
            <a:r>
              <a:rPr lang="en-US" dirty="0"/>
              <a:t>the same?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68B77D9-6DA9-4E88-B6D5-B6BD0FA26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 b="10909"/>
          <a:stretch/>
        </p:blipFill>
        <p:spPr bwMode="auto">
          <a:xfrm>
            <a:off x="76200" y="3810000"/>
            <a:ext cx="5410200" cy="54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49FFD1-95B4-4EA7-B8A3-E1DEFBC95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 b="10909"/>
          <a:stretch/>
        </p:blipFill>
        <p:spPr bwMode="auto">
          <a:xfrm>
            <a:off x="6096000" y="3810000"/>
            <a:ext cx="1905000" cy="54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446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Strategy: eliminate the “t” from both parametric equations</a:t>
            </a:r>
          </a:p>
          <a:p>
            <a:endParaRPr lang="en-US" sz="2000" dirty="0"/>
          </a:p>
          <a:p>
            <a:pPr algn="ctr"/>
            <a:r>
              <a:rPr lang="fr-FR" dirty="0"/>
              <a:t>x=2cos(t)      y=2sin(t)</a:t>
            </a:r>
            <a:r>
              <a:rPr lang="en-US" dirty="0"/>
              <a:t> </a:t>
            </a:r>
          </a:p>
          <a:p>
            <a:endParaRPr lang="en-US" sz="2000" dirty="0"/>
          </a:p>
          <a:p>
            <a:r>
              <a:rPr lang="en-US" dirty="0"/>
              <a:t>We’ll divide both parametric equations by 2, square each and then add them together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21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fr-FR" dirty="0"/>
              <a:t>	</a:t>
            </a:r>
            <a:r>
              <a:rPr lang="fr-FR" u="sng" dirty="0"/>
              <a:t>x</a:t>
            </a:r>
            <a:r>
              <a:rPr lang="fr-FR" dirty="0"/>
              <a:t>   </a:t>
            </a:r>
            <a:r>
              <a:rPr lang="fr-FR" u="sng" dirty="0"/>
              <a:t>2cos(t)</a:t>
            </a:r>
            <a:r>
              <a:rPr lang="fr-FR" dirty="0"/>
              <a:t>		</a:t>
            </a:r>
            <a:r>
              <a:rPr lang="fr-FR" u="sng" dirty="0"/>
              <a:t>y</a:t>
            </a:r>
            <a:r>
              <a:rPr lang="fr-FR" dirty="0"/>
              <a:t>   </a:t>
            </a:r>
            <a:r>
              <a:rPr lang="fr-FR" u="sng" dirty="0"/>
              <a:t>2sin(t)</a:t>
            </a:r>
            <a:r>
              <a:rPr lang="fr-FR" dirty="0"/>
              <a:t> 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2      2		2     2</a:t>
            </a:r>
          </a:p>
          <a:p>
            <a:endParaRPr lang="en-US" sz="2000" dirty="0"/>
          </a:p>
          <a:p>
            <a:r>
              <a:rPr lang="en-US" dirty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0" y="11209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CCFFFF"/>
                </a:solidFill>
                <a:latin typeface="+mn-lt"/>
                <a:cs typeface="+mn-cs"/>
              </a:rPr>
              <a:t>=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6348" y="11209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CCFFFF"/>
                </a:solidFill>
                <a:latin typeface="+mn-lt"/>
                <a:cs typeface="+mn-cs"/>
              </a:rPr>
              <a:t>=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69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fr-FR" dirty="0"/>
              <a:t>	</a:t>
            </a:r>
            <a:r>
              <a:rPr lang="fr-FR" u="sng" dirty="0"/>
              <a:t>x</a:t>
            </a:r>
            <a:r>
              <a:rPr lang="fr-FR" dirty="0"/>
              <a:t>   </a:t>
            </a:r>
            <a:r>
              <a:rPr lang="fr-FR" u="sng" dirty="0"/>
              <a:t>2cos(t)</a:t>
            </a:r>
            <a:r>
              <a:rPr lang="fr-FR" dirty="0"/>
              <a:t>		</a:t>
            </a:r>
            <a:r>
              <a:rPr lang="fr-FR" u="sng" dirty="0"/>
              <a:t>y</a:t>
            </a:r>
            <a:r>
              <a:rPr lang="fr-FR" dirty="0"/>
              <a:t>   </a:t>
            </a:r>
            <a:r>
              <a:rPr lang="fr-FR" u="sng" dirty="0"/>
              <a:t>2sin(t)</a:t>
            </a:r>
            <a:r>
              <a:rPr lang="fr-FR" dirty="0"/>
              <a:t> 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2      2		2     2</a:t>
            </a:r>
          </a:p>
          <a:p>
            <a:endParaRPr lang="en-US" sz="2000" dirty="0"/>
          </a:p>
          <a:p>
            <a:r>
              <a:rPr lang="en-US" dirty="0"/>
              <a:t>	x/2 = cos(t)   y/2 = sin(t)</a:t>
            </a:r>
          </a:p>
          <a:p>
            <a:r>
              <a:rPr lang="en-US" dirty="0"/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11209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CCFFFF"/>
                </a:solidFill>
                <a:latin typeface="+mn-lt"/>
                <a:cs typeface="+mn-cs"/>
              </a:rPr>
              <a:t>=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6348" y="11209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CCFFFF"/>
                </a:solidFill>
                <a:latin typeface="+mn-lt"/>
                <a:cs typeface="+mn-cs"/>
              </a:rPr>
              <a:t>=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7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029730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fr-FR" dirty="0"/>
              <a:t>	</a:t>
            </a:r>
            <a:r>
              <a:rPr lang="fr-FR" u="sng" dirty="0"/>
              <a:t>x</a:t>
            </a:r>
            <a:r>
              <a:rPr lang="fr-FR" dirty="0"/>
              <a:t>   </a:t>
            </a:r>
            <a:r>
              <a:rPr lang="fr-FR" u="sng" dirty="0"/>
              <a:t>2cos(t)</a:t>
            </a:r>
            <a:r>
              <a:rPr lang="fr-FR" dirty="0"/>
              <a:t>		</a:t>
            </a:r>
            <a:r>
              <a:rPr lang="fr-FR" u="sng" dirty="0"/>
              <a:t>y</a:t>
            </a:r>
            <a:r>
              <a:rPr lang="fr-FR" dirty="0"/>
              <a:t>   </a:t>
            </a:r>
            <a:r>
              <a:rPr lang="fr-FR" u="sng" dirty="0"/>
              <a:t>2sin(t)</a:t>
            </a:r>
            <a:r>
              <a:rPr lang="fr-FR" dirty="0"/>
              <a:t> 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2      2		2     2</a:t>
            </a:r>
          </a:p>
          <a:p>
            <a:endParaRPr lang="en-US" sz="2000" dirty="0"/>
          </a:p>
          <a:p>
            <a:r>
              <a:rPr lang="en-US" dirty="0"/>
              <a:t>	x/2 = cos(t)   y/2 = sin(t)</a:t>
            </a:r>
          </a:p>
          <a:p>
            <a:r>
              <a:rPr lang="en-US" dirty="0"/>
              <a:t>   x</a:t>
            </a:r>
            <a:r>
              <a:rPr lang="en-US" baseline="30000" dirty="0"/>
              <a:t>2</a:t>
            </a:r>
            <a:r>
              <a:rPr lang="en-US" dirty="0"/>
              <a:t>/4 = cos</a:t>
            </a:r>
            <a:r>
              <a:rPr lang="en-US" baseline="30000" dirty="0"/>
              <a:t>2</a:t>
            </a:r>
            <a:r>
              <a:rPr lang="en-US" dirty="0"/>
              <a:t>(t)  y</a:t>
            </a:r>
            <a:r>
              <a:rPr lang="en-US" baseline="30000" dirty="0"/>
              <a:t>2</a:t>
            </a:r>
            <a:r>
              <a:rPr lang="en-US" dirty="0"/>
              <a:t>/4 = sin</a:t>
            </a:r>
            <a:r>
              <a:rPr lang="en-US" baseline="30000" dirty="0"/>
              <a:t>2</a:t>
            </a:r>
            <a:r>
              <a:rPr lang="en-US" dirty="0"/>
              <a:t>(t)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11209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CCFFFF"/>
                </a:solidFill>
                <a:latin typeface="+mn-lt"/>
                <a:cs typeface="+mn-cs"/>
              </a:rPr>
              <a:t>=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6348" y="11209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CCFFFF"/>
                </a:solidFill>
                <a:latin typeface="+mn-lt"/>
                <a:cs typeface="+mn-cs"/>
              </a:rPr>
              <a:t>=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13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/4 = cos</a:t>
            </a:r>
            <a:r>
              <a:rPr lang="en-US" baseline="30000" dirty="0"/>
              <a:t>2</a:t>
            </a:r>
            <a:r>
              <a:rPr lang="en-US" dirty="0"/>
              <a:t>(t)  y</a:t>
            </a:r>
            <a:r>
              <a:rPr lang="en-US" baseline="30000" dirty="0"/>
              <a:t>2</a:t>
            </a:r>
            <a:r>
              <a:rPr lang="en-US" dirty="0"/>
              <a:t>/4 = sin</a:t>
            </a:r>
            <a:r>
              <a:rPr lang="en-US" baseline="30000" dirty="0"/>
              <a:t>2</a:t>
            </a:r>
            <a:r>
              <a:rPr lang="en-US" dirty="0"/>
              <a:t>(t)</a:t>
            </a:r>
          </a:p>
          <a:p>
            <a:endParaRPr lang="en-US" sz="2000" dirty="0"/>
          </a:p>
          <a:p>
            <a:r>
              <a:rPr lang="en-US" dirty="0"/>
              <a:t>Now add the two: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 x</a:t>
            </a:r>
            <a:r>
              <a:rPr lang="en-US" baseline="30000" dirty="0"/>
              <a:t>2</a:t>
            </a:r>
            <a:r>
              <a:rPr lang="en-US" dirty="0"/>
              <a:t>/4 + y</a:t>
            </a:r>
            <a:r>
              <a:rPr lang="en-US" baseline="30000" dirty="0"/>
              <a:t>2</a:t>
            </a:r>
            <a:r>
              <a:rPr lang="en-US" dirty="0"/>
              <a:t>/4 = cos</a:t>
            </a:r>
            <a:r>
              <a:rPr lang="en-US" baseline="30000" dirty="0"/>
              <a:t>2</a:t>
            </a:r>
            <a:r>
              <a:rPr lang="en-US" dirty="0"/>
              <a:t>(t) + sin</a:t>
            </a:r>
            <a:r>
              <a:rPr lang="en-US" baseline="30000" dirty="0"/>
              <a:t>2</a:t>
            </a:r>
            <a:r>
              <a:rPr lang="en-US" dirty="0"/>
              <a:t>(t)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8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/4 = cos</a:t>
            </a:r>
            <a:r>
              <a:rPr lang="en-US" baseline="30000" dirty="0"/>
              <a:t>2</a:t>
            </a:r>
            <a:r>
              <a:rPr lang="en-US" dirty="0"/>
              <a:t>(t)  y</a:t>
            </a:r>
            <a:r>
              <a:rPr lang="en-US" baseline="30000" dirty="0"/>
              <a:t>2</a:t>
            </a:r>
            <a:r>
              <a:rPr lang="en-US" dirty="0"/>
              <a:t>/4 = sin</a:t>
            </a:r>
            <a:r>
              <a:rPr lang="en-US" baseline="30000" dirty="0"/>
              <a:t>2</a:t>
            </a:r>
            <a:r>
              <a:rPr lang="en-US" dirty="0"/>
              <a:t>(t)</a:t>
            </a:r>
          </a:p>
          <a:p>
            <a:endParaRPr lang="en-US" sz="2000" dirty="0"/>
          </a:p>
          <a:p>
            <a:r>
              <a:rPr lang="en-US" dirty="0"/>
              <a:t>Now add the two: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 x</a:t>
            </a:r>
            <a:r>
              <a:rPr lang="en-US" baseline="30000" dirty="0"/>
              <a:t>2</a:t>
            </a:r>
            <a:r>
              <a:rPr lang="en-US" dirty="0"/>
              <a:t>/4 + y</a:t>
            </a:r>
            <a:r>
              <a:rPr lang="en-US" baseline="30000" dirty="0"/>
              <a:t>2</a:t>
            </a:r>
            <a:r>
              <a:rPr lang="en-US" dirty="0"/>
              <a:t>/4 = cos</a:t>
            </a:r>
            <a:r>
              <a:rPr lang="en-US" baseline="30000" dirty="0"/>
              <a:t>2</a:t>
            </a:r>
            <a:r>
              <a:rPr lang="en-US" dirty="0"/>
              <a:t>(t) + sin</a:t>
            </a:r>
            <a:r>
              <a:rPr lang="en-US" baseline="30000" dirty="0"/>
              <a:t>2</a:t>
            </a:r>
            <a:r>
              <a:rPr lang="en-US" dirty="0"/>
              <a:t>(t)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But cos</a:t>
            </a:r>
            <a:r>
              <a:rPr lang="en-US" baseline="30000" dirty="0"/>
              <a:t>2</a:t>
            </a:r>
            <a:r>
              <a:rPr lang="en-US" dirty="0"/>
              <a:t>(t) + sin</a:t>
            </a:r>
            <a:r>
              <a:rPr lang="en-US" baseline="30000" dirty="0"/>
              <a:t>2</a:t>
            </a:r>
            <a:r>
              <a:rPr lang="en-US" dirty="0"/>
              <a:t>(t) = 1</a:t>
            </a:r>
          </a:p>
          <a:p>
            <a:pPr>
              <a:spcBef>
                <a:spcPts val="0"/>
              </a:spcBef>
            </a:pPr>
            <a:r>
              <a:rPr lang="en-US" dirty="0"/>
              <a:t>(one of those identities…)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75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/4 + y</a:t>
            </a:r>
            <a:r>
              <a:rPr lang="en-US" baseline="30000" dirty="0"/>
              <a:t>2</a:t>
            </a:r>
            <a:r>
              <a:rPr lang="en-US" dirty="0"/>
              <a:t>/4 = 1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Which means 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4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61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And…</a:t>
            </a:r>
          </a:p>
          <a:p>
            <a:pPr algn="ctr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4</a:t>
            </a:r>
          </a:p>
          <a:p>
            <a:r>
              <a:rPr lang="en-US" i="1" dirty="0"/>
              <a:t>IS</a:t>
            </a:r>
            <a:r>
              <a:rPr lang="en-US" dirty="0"/>
              <a:t> the equation of a circle with center at (0,0) and radius 2 - our original equation!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6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point:</a:t>
            </a:r>
          </a:p>
          <a:p>
            <a:endParaRPr lang="en-US" dirty="0"/>
          </a:p>
          <a:p>
            <a:r>
              <a:rPr lang="en-US" dirty="0"/>
              <a:t>If x = h(t) and y = g(t)</a:t>
            </a:r>
          </a:p>
          <a:p>
            <a:r>
              <a:rPr lang="en-US" dirty="0"/>
              <a:t>Then </a:t>
            </a:r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÷ dx/</a:t>
            </a:r>
            <a:r>
              <a:rPr lang="en-US" dirty="0" err="1"/>
              <a:t>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997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F906A-8CFF-4BC8-85CF-14BEE018F69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6113232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9" y="3124200"/>
            <a:ext cx="661828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Determine the equation of the tangent line to the semi-circle </a:t>
            </a:r>
          </a:p>
          <a:p>
            <a:r>
              <a:rPr lang="fr-FR" dirty="0"/>
              <a:t>x = cos(t)  y = sin(t)    0≤t≤</a:t>
            </a:r>
            <a:r>
              <a:rPr lang="fr-FR" b="0" dirty="0"/>
              <a:t>π</a:t>
            </a:r>
          </a:p>
          <a:p>
            <a:r>
              <a:rPr lang="en-US" dirty="0"/>
              <a:t>at t = </a:t>
            </a:r>
            <a:r>
              <a:rPr lang="el-GR" b="0" dirty="0"/>
              <a:t>π</a:t>
            </a:r>
            <a:r>
              <a:rPr lang="el-GR" dirty="0"/>
              <a:t>/4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39ED9-3E43-4416-95AD-041DAB164811}"/>
              </a:ext>
            </a:extLst>
          </p:cNvPr>
          <p:cNvSpPr/>
          <p:nvPr/>
        </p:nvSpPr>
        <p:spPr>
          <a:xfrm>
            <a:off x="0" y="6553200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1837497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Drawing the tangent line at </a:t>
            </a:r>
          </a:p>
          <a:p>
            <a:r>
              <a:rPr lang="en-US" dirty="0"/>
              <a:t>t = </a:t>
            </a:r>
            <a:r>
              <a:rPr lang="el-GR" b="0" dirty="0"/>
              <a:t>π</a:t>
            </a:r>
            <a:r>
              <a:rPr lang="el-GR" dirty="0"/>
              <a:t>/4</a:t>
            </a:r>
            <a:r>
              <a:rPr lang="en-US" dirty="0"/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9" y="3124200"/>
            <a:ext cx="661828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C38FA0-D7BE-4C37-8A0A-1C7269FADA91}"/>
              </a:ext>
            </a:extLst>
          </p:cNvPr>
          <p:cNvSpPr/>
          <p:nvPr/>
        </p:nvSpPr>
        <p:spPr>
          <a:xfrm>
            <a:off x="0" y="6553200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2458785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The slope of the tangent line will be rise/run = </a:t>
            </a:r>
            <a:r>
              <a:rPr lang="en-US" dirty="0" err="1"/>
              <a:t>dy</a:t>
            </a:r>
            <a:r>
              <a:rPr lang="en-US" dirty="0"/>
              <a:t>/dx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9" y="3124200"/>
            <a:ext cx="661828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5980E9-6E7A-42FD-8F64-0D7D12BD509E}"/>
              </a:ext>
            </a:extLst>
          </p:cNvPr>
          <p:cNvSpPr/>
          <p:nvPr/>
        </p:nvSpPr>
        <p:spPr>
          <a:xfrm>
            <a:off x="0" y="6553200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146549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Transforms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Integrals are functions…</a:t>
            </a:r>
          </a:p>
          <a:p>
            <a:endParaRPr lang="en-US" dirty="0"/>
          </a:p>
          <a:p>
            <a:r>
              <a:rPr lang="en-US" dirty="0"/>
              <a:t>So, we can transform them, just like we transform functions!</a:t>
            </a:r>
          </a:p>
        </p:txBody>
      </p:sp>
    </p:spTree>
    <p:extLst>
      <p:ext uri="{BB962C8B-B14F-4D97-AF65-F5344CB8AC3E}">
        <p14:creationId xmlns:p14="http://schemas.microsoft.com/office/powerpoint/2010/main" val="16749870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638800"/>
          </a:xfrm>
        </p:spPr>
        <p:txBody>
          <a:bodyPr/>
          <a:lstStyle/>
          <a:p>
            <a:r>
              <a:rPr lang="en-US" dirty="0"/>
              <a:t>We’re going to calculate:</a:t>
            </a:r>
          </a:p>
          <a:p>
            <a:pPr algn="ctr"/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÷ dx/</a:t>
            </a:r>
            <a:r>
              <a:rPr lang="en-US" dirty="0" err="1"/>
              <a:t>dt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683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638800"/>
          </a:xfrm>
        </p:spPr>
        <p:txBody>
          <a:bodyPr/>
          <a:lstStyle/>
          <a:p>
            <a:r>
              <a:rPr lang="en-US" dirty="0"/>
              <a:t>We’re going to calculate:</a:t>
            </a:r>
          </a:p>
          <a:p>
            <a:pPr algn="ctr"/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÷ dx/</a:t>
            </a:r>
            <a:r>
              <a:rPr lang="en-US" dirty="0" err="1"/>
              <a:t>dt</a:t>
            </a:r>
            <a:r>
              <a:rPr lang="en-US" dirty="0"/>
              <a:t> </a:t>
            </a:r>
          </a:p>
          <a:p>
            <a:r>
              <a:rPr lang="en-US" dirty="0"/>
              <a:t>	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	= d(sin(t))/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		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137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638800"/>
          </a:xfrm>
        </p:spPr>
        <p:txBody>
          <a:bodyPr/>
          <a:lstStyle/>
          <a:p>
            <a:r>
              <a:rPr lang="en-US" dirty="0"/>
              <a:t>We’re going to calculate:</a:t>
            </a:r>
          </a:p>
          <a:p>
            <a:pPr algn="ctr"/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÷ dx/</a:t>
            </a:r>
            <a:r>
              <a:rPr lang="en-US" dirty="0" err="1"/>
              <a:t>dt</a:t>
            </a:r>
            <a:r>
              <a:rPr lang="en-US" dirty="0"/>
              <a:t> </a:t>
            </a:r>
          </a:p>
          <a:p>
            <a:r>
              <a:rPr lang="en-US" dirty="0"/>
              <a:t>	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	= d(sin(t))/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			= cos(t)</a:t>
            </a:r>
          </a:p>
          <a:p>
            <a:r>
              <a:rPr lang="en-US" dirty="0"/>
              <a:t>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160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638800"/>
          </a:xfrm>
        </p:spPr>
        <p:txBody>
          <a:bodyPr/>
          <a:lstStyle/>
          <a:p>
            <a:r>
              <a:rPr lang="en-US" dirty="0"/>
              <a:t>We’re going to calculate:</a:t>
            </a:r>
          </a:p>
          <a:p>
            <a:pPr algn="ctr"/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÷ dx/</a:t>
            </a:r>
            <a:r>
              <a:rPr lang="en-US" dirty="0" err="1"/>
              <a:t>dt</a:t>
            </a:r>
            <a:r>
              <a:rPr lang="en-US" dirty="0"/>
              <a:t> </a:t>
            </a:r>
          </a:p>
          <a:p>
            <a:r>
              <a:rPr lang="en-US" dirty="0"/>
              <a:t>	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	= d(sin(t))/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			= cos(t)</a:t>
            </a:r>
          </a:p>
          <a:p>
            <a:r>
              <a:rPr lang="en-US" dirty="0"/>
              <a:t>	 dx/</a:t>
            </a:r>
            <a:r>
              <a:rPr lang="en-US" dirty="0" err="1"/>
              <a:t>dt</a:t>
            </a:r>
            <a:r>
              <a:rPr lang="en-US" dirty="0"/>
              <a:t> = d(cos(t))/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		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019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638800"/>
          </a:xfrm>
        </p:spPr>
        <p:txBody>
          <a:bodyPr/>
          <a:lstStyle/>
          <a:p>
            <a:r>
              <a:rPr lang="en-US" dirty="0"/>
              <a:t>We’re going to calculate:</a:t>
            </a:r>
          </a:p>
          <a:p>
            <a:pPr algn="ctr"/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÷ dx/</a:t>
            </a:r>
            <a:r>
              <a:rPr lang="en-US" dirty="0" err="1"/>
              <a:t>dt</a:t>
            </a:r>
            <a:r>
              <a:rPr lang="en-US" dirty="0"/>
              <a:t> </a:t>
            </a:r>
          </a:p>
          <a:p>
            <a:r>
              <a:rPr lang="en-US" dirty="0"/>
              <a:t>	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	= d(sin(t))/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			= cos(t)</a:t>
            </a:r>
          </a:p>
          <a:p>
            <a:r>
              <a:rPr lang="en-US" dirty="0"/>
              <a:t>	 dx/</a:t>
            </a:r>
            <a:r>
              <a:rPr lang="en-US" dirty="0" err="1"/>
              <a:t>dt</a:t>
            </a:r>
            <a:r>
              <a:rPr lang="en-US" dirty="0"/>
              <a:t> = d(cos(t))/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			= -sin(t)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101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r>
              <a:rPr lang="en-US" dirty="0"/>
              <a:t>We’re going to calculate:</a:t>
            </a:r>
          </a:p>
          <a:p>
            <a:r>
              <a:rPr lang="en-US" dirty="0"/>
              <a:t>	 </a:t>
            </a:r>
            <a:r>
              <a:rPr lang="en-US" sz="2300" dirty="0"/>
              <a:t> </a:t>
            </a:r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÷ dx/</a:t>
            </a:r>
            <a:r>
              <a:rPr lang="en-US" dirty="0" err="1"/>
              <a:t>dt</a:t>
            </a:r>
            <a:r>
              <a:rPr lang="en-US" dirty="0"/>
              <a:t> </a:t>
            </a:r>
          </a:p>
          <a:p>
            <a:r>
              <a:rPr lang="en-US" dirty="0"/>
              <a:t>	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	= d(sin(t))/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			= cos(t)</a:t>
            </a:r>
          </a:p>
          <a:p>
            <a:r>
              <a:rPr lang="en-US" dirty="0"/>
              <a:t>	 dx/</a:t>
            </a:r>
            <a:r>
              <a:rPr lang="en-US" dirty="0" err="1"/>
              <a:t>dt</a:t>
            </a:r>
            <a:r>
              <a:rPr lang="en-US" dirty="0"/>
              <a:t> = d(cos(t))/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			= -sin(t)</a:t>
            </a:r>
          </a:p>
          <a:p>
            <a:r>
              <a:rPr lang="en-US" dirty="0"/>
              <a:t>So,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÷ dx/</a:t>
            </a:r>
            <a:r>
              <a:rPr lang="en-US" dirty="0" err="1"/>
              <a:t>dt</a:t>
            </a:r>
            <a:r>
              <a:rPr lang="en-US" dirty="0"/>
              <a:t> = cos(t)/-sin(t)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304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/dx	=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÷ dx/</a:t>
            </a:r>
            <a:r>
              <a:rPr lang="en-US" dirty="0" err="1"/>
              <a:t>dt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	= cos(t)/-sin(t)</a:t>
            </a:r>
          </a:p>
          <a:p>
            <a:r>
              <a:rPr lang="en-US" dirty="0"/>
              <a:t>		= -cot(t)</a:t>
            </a:r>
          </a:p>
          <a:p>
            <a:r>
              <a:rPr lang="en-US" dirty="0"/>
              <a:t>And, at t = </a:t>
            </a:r>
            <a:r>
              <a:rPr lang="el-GR" b="0" dirty="0"/>
              <a:t>π</a:t>
            </a:r>
            <a:r>
              <a:rPr lang="el-GR" dirty="0"/>
              <a:t>/4</a:t>
            </a:r>
            <a:r>
              <a:rPr lang="en-US" dirty="0"/>
              <a:t>:</a:t>
            </a:r>
          </a:p>
          <a:p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/dx = -cot(</a:t>
            </a:r>
            <a:r>
              <a:rPr lang="el-GR" b="0" dirty="0"/>
              <a:t>π</a:t>
            </a:r>
            <a:r>
              <a:rPr lang="el-GR" dirty="0"/>
              <a:t>/4</a:t>
            </a:r>
            <a:r>
              <a:rPr lang="en-US" dirty="0"/>
              <a:t>) = -1</a:t>
            </a:r>
          </a:p>
          <a:p>
            <a:endParaRPr lang="en-US" sz="2000" dirty="0"/>
          </a:p>
          <a:p>
            <a:r>
              <a:rPr lang="en-US" dirty="0"/>
              <a:t>So, -1 is the </a:t>
            </a:r>
            <a:r>
              <a:rPr lang="en-US" dirty="0">
                <a:solidFill>
                  <a:schemeClr val="tx1"/>
                </a:solidFill>
              </a:rPr>
              <a:t>slope</a:t>
            </a:r>
            <a:r>
              <a:rPr lang="en-US" dirty="0"/>
              <a:t> of the tangent line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204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Since the equation of a line is:</a:t>
            </a:r>
          </a:p>
          <a:p>
            <a:pPr algn="ctr"/>
            <a:r>
              <a:rPr lang="en-US" dirty="0"/>
              <a:t>y = mx + b</a:t>
            </a:r>
          </a:p>
          <a:p>
            <a:pPr algn="ctr"/>
            <a:r>
              <a:rPr lang="en-US" dirty="0"/>
              <a:t>y = -1x + b </a:t>
            </a:r>
          </a:p>
          <a:p>
            <a:r>
              <a:rPr lang="en-US" dirty="0"/>
              <a:t>or </a:t>
            </a:r>
          </a:p>
          <a:p>
            <a:pPr algn="ctr"/>
            <a:r>
              <a:rPr lang="en-US" dirty="0"/>
              <a:t>y = -x + b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021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9" y="3124200"/>
            <a:ext cx="661828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The line goes through the point    </a:t>
                </a:r>
              </a:p>
              <a:p>
                <a:r>
                  <a:rPr lang="en-US" dirty="0"/>
                  <a:t>  (</a:t>
                </a:r>
                <a:r>
                  <a:rPr lang="en-US" dirty="0" err="1"/>
                  <a:t>x,y</a:t>
                </a:r>
                <a:r>
                  <a:rPr lang="en-US" dirty="0"/>
                  <a:t>)	= (cos(t),sin(t))</a:t>
                </a:r>
              </a:p>
              <a:p>
                <a:r>
                  <a:rPr lang="en-US" dirty="0"/>
                  <a:t> 		= (cos(</a:t>
                </a:r>
                <a:r>
                  <a:rPr lang="el-GR" b="0" dirty="0"/>
                  <a:t>π</a:t>
                </a:r>
                <a:r>
                  <a:rPr lang="el-GR" dirty="0"/>
                  <a:t>/4</a:t>
                </a:r>
                <a:r>
                  <a:rPr lang="en-US" dirty="0"/>
                  <a:t>),sin(</a:t>
                </a:r>
                <a:r>
                  <a:rPr lang="el-GR" b="0" dirty="0"/>
                  <a:t>π</a:t>
                </a:r>
                <a:r>
                  <a:rPr lang="el-GR" dirty="0"/>
                  <a:t>/4</a:t>
                </a:r>
                <a:r>
                  <a:rPr lang="en-US" dirty="0"/>
                  <a:t>))</a:t>
                </a:r>
              </a:p>
              <a:p>
                <a:r>
                  <a:rPr lang="en-US" dirty="0"/>
                  <a:t>		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/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0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sz="3000" b="1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dirty="0"/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3"/>
                <a:stretch>
                  <a:fillRect l="-2593" t="-1946" r="-10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DCF426-2D50-4F39-B568-BD7806A3764D}"/>
              </a:ext>
            </a:extLst>
          </p:cNvPr>
          <p:cNvSpPr/>
          <p:nvPr/>
        </p:nvSpPr>
        <p:spPr>
          <a:xfrm>
            <a:off x="0" y="6553200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562447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Plug these values in to solve for the tangent line’s intercept “b”:</a:t>
                </a:r>
              </a:p>
              <a:p>
                <a:r>
                  <a:rPr lang="en-US" dirty="0"/>
                  <a:t>y = -x + b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dirty="0"/>
                  <a:t>+ b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dirty="0"/>
                  <a:t>+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dirty="0"/>
                  <a:t>= b</a:t>
                </a:r>
              </a:p>
              <a:p>
                <a:r>
                  <a:rPr lang="en-US" dirty="0"/>
                  <a:t>So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dirty="0" smtClean="0"/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3000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 r="-4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7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Transforms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integral transform is designated </a:t>
                </a:r>
                <a:r>
                  <a:rPr lang="en-US" dirty="0" err="1"/>
                  <a:t>Tƒ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en-US" dirty="0" err="1"/>
                  <a:t>Tƒ</a:t>
                </a:r>
                <a:r>
                  <a:rPr lang="en-US" dirty="0"/>
                  <a:t>(u) =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The input of this transform is a function ƒ, and the output is another function </a:t>
                </a:r>
                <a:r>
                  <a:rPr lang="en-US" dirty="0" err="1"/>
                  <a:t>Tƒ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r="-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8239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And the equation of the tangent line is:</a:t>
                </a:r>
              </a:p>
              <a:p>
                <a:pPr algn="ctr"/>
                <a:r>
                  <a:rPr lang="en-US" dirty="0"/>
                  <a:t>y = -x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3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PARAMETRIC DIFFERENTIATION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256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EE7AD8-9583-455D-A20E-C168BBDA7119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0494176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96E0C-5493-4620-9938-85BAC393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C331-8338-4E82-B012-3A3A1B002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use of parametric equations is in polar coordinates</a:t>
            </a:r>
          </a:p>
        </p:txBody>
      </p:sp>
    </p:spTree>
    <p:extLst>
      <p:ext uri="{BB962C8B-B14F-4D97-AF65-F5344CB8AC3E}">
        <p14:creationId xmlns:p14="http://schemas.microsoft.com/office/powerpoint/2010/main" val="32581124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about square graph paper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1186"/>
            <a:ext cx="6217920" cy="480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4251057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69353C-A68A-40AF-90F8-22EC2DE5B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918012"/>
            <a:ext cx="3939988" cy="393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graphs we have done so far have been plotted on square graph paper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1B531-817D-469F-B836-0449ECB959A5}"/>
              </a:ext>
            </a:extLst>
          </p:cNvPr>
          <p:cNvSpPr txBox="1"/>
          <p:nvPr/>
        </p:nvSpPr>
        <p:spPr>
          <a:xfrm>
            <a:off x="22412" y="6608802"/>
            <a:ext cx="68860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https://www.varsitytutors.com/assets/vt-hotmath-legacy/hotmath_help/topics/graphing-sine-function/sine-graph.gif</a:t>
            </a:r>
          </a:p>
        </p:txBody>
      </p:sp>
    </p:spTree>
    <p:extLst>
      <p:ext uri="{BB962C8B-B14F-4D97-AF65-F5344CB8AC3E}">
        <p14:creationId xmlns:p14="http://schemas.microsoft.com/office/powerpoint/2010/main" val="11955083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C49BF3-D120-4D50-BE56-C23B7FEA0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5"/>
          <a:stretch/>
        </p:blipFill>
        <p:spPr>
          <a:xfrm>
            <a:off x="4563035" y="3808987"/>
            <a:ext cx="4572000" cy="3049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8F93E-C08C-41C2-8A12-34FA9CD9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037F-B490-4DF7-B3A9-54144D45D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have run into some exotic types of graph paper</a:t>
            </a:r>
          </a:p>
          <a:p>
            <a:pPr>
              <a:spcBef>
                <a:spcPts val="0"/>
              </a:spcBef>
            </a:pPr>
            <a:r>
              <a:rPr lang="en-US" dirty="0"/>
              <a:t>This type (log/log) is used to graph relationships between variables that </a:t>
            </a:r>
          </a:p>
          <a:p>
            <a:pPr>
              <a:spcBef>
                <a:spcPts val="0"/>
              </a:spcBef>
            </a:pPr>
            <a:r>
              <a:rPr lang="en-US" dirty="0"/>
              <a:t>change very</a:t>
            </a:r>
          </a:p>
          <a:p>
            <a:pPr>
              <a:spcBef>
                <a:spcPts val="0"/>
              </a:spcBef>
            </a:pPr>
            <a:r>
              <a:rPr lang="en-US" dirty="0"/>
              <a:t>rapidly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84E45-7112-4861-BFB7-7FB7C86E2402}"/>
              </a:ext>
            </a:extLst>
          </p:cNvPr>
          <p:cNvSpPr txBox="1"/>
          <p:nvPr/>
        </p:nvSpPr>
        <p:spPr>
          <a:xfrm>
            <a:off x="8965" y="6532602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https://cdn.eeweb.com/tools/assets/extras/log-log-graph-paper-small.png</a:t>
            </a:r>
          </a:p>
        </p:txBody>
      </p:sp>
    </p:spTree>
    <p:extLst>
      <p:ext uri="{BB962C8B-B14F-4D97-AF65-F5344CB8AC3E}">
        <p14:creationId xmlns:p14="http://schemas.microsoft.com/office/powerpoint/2010/main" val="3782199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648200" cy="478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we’re going to learn about  circular graph paper!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25269267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700s and 800s AD, Arabic astronomers developed methods for calculating the direction and distance to Mecca from any point on Earth</a:t>
            </a:r>
          </a:p>
        </p:txBody>
      </p:sp>
    </p:spTree>
    <p:extLst>
      <p:ext uri="{BB962C8B-B14F-4D97-AF65-F5344CB8AC3E}">
        <p14:creationId xmlns:p14="http://schemas.microsoft.com/office/powerpoint/2010/main" val="25363460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were using </a:t>
            </a:r>
          </a:p>
          <a:p>
            <a:pPr>
              <a:spcBef>
                <a:spcPts val="0"/>
              </a:spcBef>
            </a:pPr>
            <a:r>
              <a:rPr lang="en-US" dirty="0"/>
              <a:t>spherical </a:t>
            </a:r>
          </a:p>
          <a:p>
            <a:pPr>
              <a:spcBef>
                <a:spcPts val="0"/>
              </a:spcBef>
            </a:pPr>
            <a:r>
              <a:rPr lang="en-US" dirty="0"/>
              <a:t>trigonometry</a:t>
            </a:r>
          </a:p>
          <a:p>
            <a:pPr>
              <a:spcBef>
                <a:spcPts val="0"/>
              </a:spcBef>
            </a:pPr>
            <a:r>
              <a:rPr lang="en-US" dirty="0"/>
              <a:t>to do this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648200" cy="478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34200" y="4171623"/>
            <a:ext cx="13468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Mecca</a:t>
            </a:r>
          </a:p>
        </p:txBody>
      </p:sp>
    </p:spTree>
    <p:extLst>
      <p:ext uri="{BB962C8B-B14F-4D97-AF65-F5344CB8AC3E}">
        <p14:creationId xmlns:p14="http://schemas.microsoft.com/office/powerpoint/2010/main" val="7234154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52" y="3571874"/>
            <a:ext cx="3280048" cy="31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US" dirty="0"/>
              <a:t>Just like with square graph paper, polar graph paper has a starting point</a:t>
            </a:r>
          </a:p>
          <a:p>
            <a:endParaRPr lang="en-US" sz="10000" dirty="0">
              <a:solidFill>
                <a:schemeClr val="tx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95" y="3471255"/>
            <a:ext cx="3273805" cy="3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7071360" y="5090160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18360" y="5090160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9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Transforms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We do this because an integral transform "maps" an equation from its original "domain" into another domain</a:t>
            </a:r>
          </a:p>
          <a:p>
            <a:r>
              <a:rPr lang="en-US" dirty="0"/>
              <a:t>Manipulating and solving the equation in the target domain can be much easier</a:t>
            </a:r>
          </a:p>
        </p:txBody>
      </p:sp>
    </p:spTree>
    <p:extLst>
      <p:ext uri="{BB962C8B-B14F-4D97-AF65-F5344CB8AC3E}">
        <p14:creationId xmlns:p14="http://schemas.microsoft.com/office/powerpoint/2010/main" val="26701991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1874"/>
            <a:ext cx="3280048" cy="31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53000"/>
          </a:xfrm>
        </p:spPr>
        <p:txBody>
          <a:bodyPr/>
          <a:lstStyle/>
          <a:p>
            <a:r>
              <a:rPr lang="en-US" dirty="0"/>
              <a:t>For square graph paper, this point is called the </a:t>
            </a:r>
            <a:r>
              <a:rPr lang="en-US" dirty="0">
                <a:solidFill>
                  <a:srgbClr val="FFC000"/>
                </a:solidFill>
              </a:rPr>
              <a:t>origin</a:t>
            </a:r>
          </a:p>
          <a:p>
            <a:r>
              <a:rPr lang="en-US" dirty="0"/>
              <a:t>For polar graph paper, it is called the </a:t>
            </a:r>
            <a:r>
              <a:rPr lang="en-US" dirty="0">
                <a:solidFill>
                  <a:srgbClr val="FFC000"/>
                </a:solidFill>
              </a:rPr>
              <a:t>pole</a:t>
            </a:r>
            <a:endParaRPr lang="en-US" sz="3500" dirty="0">
              <a:solidFill>
                <a:srgbClr val="FFC000"/>
              </a:solidFill>
            </a:endParaRPr>
          </a:p>
          <a:p>
            <a:endParaRPr lang="en-US" sz="35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95" y="3471255"/>
            <a:ext cx="3273805" cy="3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071360" y="5090160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18360" y="5090160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539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square graph paper, the starting position is the right horizontal line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95" y="3471255"/>
            <a:ext cx="3273805" cy="3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1874"/>
            <a:ext cx="3280048" cy="31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173424" y="5138737"/>
            <a:ext cx="1865176" cy="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126424" y="5138737"/>
            <a:ext cx="1865176" cy="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1738630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called the “</a:t>
            </a:r>
            <a:r>
              <a:rPr lang="en-US" dirty="0">
                <a:solidFill>
                  <a:srgbClr val="FFC000"/>
                </a:solidFill>
              </a:rPr>
              <a:t>polar axis</a:t>
            </a:r>
            <a:r>
              <a:rPr lang="en-US" dirty="0"/>
              <a:t>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95" y="3471255"/>
            <a:ext cx="3273805" cy="3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126424" y="5138737"/>
            <a:ext cx="1865176" cy="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41541098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95" y="3471255"/>
            <a:ext cx="3273805" cy="3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1874"/>
            <a:ext cx="3280048" cy="31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029200"/>
          </a:xfrm>
        </p:spPr>
        <p:txBody>
          <a:bodyPr/>
          <a:lstStyle/>
          <a:p>
            <a:r>
              <a:rPr lang="en-US" dirty="0"/>
              <a:t>The rotation for both square and polar graphs is counterclockwise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II      I</a:t>
            </a:r>
          </a:p>
          <a:p>
            <a:endParaRPr lang="en-US" sz="1500" dirty="0"/>
          </a:p>
          <a:p>
            <a:endParaRPr lang="en-US" dirty="0"/>
          </a:p>
          <a:p>
            <a:r>
              <a:rPr lang="en-US" dirty="0"/>
              <a:t> III      IV</a:t>
            </a:r>
          </a:p>
        </p:txBody>
      </p:sp>
      <p:sp>
        <p:nvSpPr>
          <p:cNvPr id="7" name="Arc 6"/>
          <p:cNvSpPr/>
          <p:nvPr/>
        </p:nvSpPr>
        <p:spPr>
          <a:xfrm>
            <a:off x="6096000" y="4114800"/>
            <a:ext cx="2057400" cy="2057400"/>
          </a:xfrm>
          <a:prstGeom prst="arc">
            <a:avLst>
              <a:gd name="adj1" fmla="val 16398340"/>
              <a:gd name="adj2" fmla="val 0"/>
            </a:avLst>
          </a:prstGeom>
          <a:noFill/>
          <a:ln w="63500">
            <a:solidFill>
              <a:srgbClr val="FFC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41350749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for (</a:t>
            </a:r>
            <a:r>
              <a:rPr lang="en-US" dirty="0" err="1"/>
              <a:t>x,y</a:t>
            </a:r>
            <a:r>
              <a:rPr lang="en-US" dirty="0"/>
              <a:t>) coordinates, there are a pair of polar coordinates (r,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endParaRPr lang="en-US" sz="2000" dirty="0"/>
          </a:p>
          <a:p>
            <a:r>
              <a:rPr lang="en-US" dirty="0"/>
              <a:t>These are called the “</a:t>
            </a:r>
            <a:r>
              <a:rPr lang="en-US" dirty="0">
                <a:solidFill>
                  <a:srgbClr val="FFC000"/>
                </a:solidFill>
              </a:rPr>
              <a:t>polar coordinates</a:t>
            </a:r>
            <a:r>
              <a:rPr lang="en-US" dirty="0"/>
              <a:t>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72476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P = (</a:t>
            </a:r>
            <a:r>
              <a:rPr lang="en-US" dirty="0" err="1"/>
              <a:t>r,</a:t>
            </a:r>
            <a:r>
              <a:rPr lang="en-US" i="1" dirty="0" err="1"/>
              <a:t>θ</a:t>
            </a:r>
            <a:r>
              <a:rPr lang="en-US" dirty="0"/>
              <a:t>)</a:t>
            </a:r>
          </a:p>
          <a:p>
            <a:endParaRPr lang="en-US" sz="2000" dirty="0"/>
          </a:p>
          <a:p>
            <a:r>
              <a:rPr lang="en-US" dirty="0"/>
              <a:t>r is the distance (radius) from the pole to P</a:t>
            </a:r>
            <a:r>
              <a:rPr lang="en-US" i="1" dirty="0"/>
              <a:t> </a:t>
            </a:r>
            <a:r>
              <a:rPr lang="en-US" dirty="0"/>
              <a:t>(+,- or 0)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i="1" dirty="0"/>
              <a:t>θ </a:t>
            </a:r>
            <a:r>
              <a:rPr lang="en-US" dirty="0"/>
              <a:t>is the angle from the polar axis to the terminal side of the angle (degrees or radians)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736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is the distance from the pole 	(the radius)</a:t>
            </a:r>
          </a:p>
          <a:p>
            <a:r>
              <a:rPr lang="el-GR" dirty="0"/>
              <a:t>θ</a:t>
            </a:r>
            <a:r>
              <a:rPr lang="en-US" dirty="0"/>
              <a:t> is the angle around the circle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AF77F7-8D7E-4458-9CD6-FCFB9F9BA896}"/>
              </a:ext>
            </a:extLst>
          </p:cNvPr>
          <p:cNvGrpSpPr/>
          <p:nvPr/>
        </p:nvGrpSpPr>
        <p:grpSpPr>
          <a:xfrm>
            <a:off x="609600" y="3352800"/>
            <a:ext cx="3273805" cy="3334964"/>
            <a:chOff x="609600" y="3352800"/>
            <a:chExt cx="3273805" cy="33349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04D0ADB-B61C-423C-8542-0E896A8DA9F3}"/>
                </a:ext>
              </a:extLst>
            </p:cNvPr>
            <p:cNvGrpSpPr/>
            <p:nvPr/>
          </p:nvGrpSpPr>
          <p:grpSpPr>
            <a:xfrm>
              <a:off x="609600" y="3352800"/>
              <a:ext cx="3273805" cy="3334964"/>
              <a:chOff x="5489195" y="3352800"/>
              <a:chExt cx="3273805" cy="3334964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6005F60F-DF85-432C-80EB-CBAF052906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9195" y="3352800"/>
                <a:ext cx="3273805" cy="3334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81ACAD7-E9DD-49E9-962E-B94213246D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26424" y="4202723"/>
                <a:ext cx="470130" cy="817560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F833E98-938D-4420-8F27-C2A0E5B7B8A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20812" y="373380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4000"/>
                  </a:lnSpc>
                </a:pPr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sz="10000" dirty="0">
                    <a:solidFill>
                      <a:srgbClr val="FFC0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.</a:t>
                </a:r>
                <a:r>
                  <a:rPr lang="en-US" sz="10000" dirty="0">
                    <a:solidFill>
                      <a:srgbClr val="FFC000"/>
                    </a:solidFill>
                  </a:rPr>
                  <a:t>        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3863ED-DFEF-4ABA-8125-06D1AC52BF8B}"/>
                </a:ext>
              </a:extLst>
            </p:cNvPr>
            <p:cNvSpPr txBox="1"/>
            <p:nvPr/>
          </p:nvSpPr>
          <p:spPr>
            <a:xfrm>
              <a:off x="2362200" y="3886200"/>
              <a:ext cx="47013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F11E73-5271-4F78-85E3-06CCA2834E54}"/>
              </a:ext>
            </a:extLst>
          </p:cNvPr>
          <p:cNvGrpSpPr/>
          <p:nvPr/>
        </p:nvGrpSpPr>
        <p:grpSpPr>
          <a:xfrm>
            <a:off x="5489195" y="3352800"/>
            <a:ext cx="3273805" cy="3334964"/>
            <a:chOff x="5489195" y="3352800"/>
            <a:chExt cx="3273805" cy="3334964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C3AD4E72-0F35-4A8A-84B0-2238D0E12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9195" y="3352800"/>
              <a:ext cx="3273805" cy="3334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0AC36B2E-22B2-4F3D-A0DF-23DEF4258F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20812" y="3733801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dirty="0">
                  <a:solidFill>
                    <a:srgbClr val="FFC000"/>
                  </a:solidFill>
                </a:rPr>
                <a:t> </a:t>
              </a:r>
              <a:r>
                <a:rPr lang="en-US" sz="10000" dirty="0">
                  <a:solidFill>
                    <a:srgbClr val="FFC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.</a:t>
              </a:r>
              <a:r>
                <a:rPr lang="en-US" sz="10000" dirty="0">
                  <a:solidFill>
                    <a:srgbClr val="FFC000"/>
                  </a:solidFill>
                </a:rPr>
                <a:t>        </a:t>
              </a: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EAF5E9F-65CB-4679-B55B-ACFF5F5AE493}"/>
                </a:ext>
              </a:extLst>
            </p:cNvPr>
            <p:cNvSpPr/>
            <p:nvPr/>
          </p:nvSpPr>
          <p:spPr>
            <a:xfrm>
              <a:off x="6019800" y="3996345"/>
              <a:ext cx="2209800" cy="2057400"/>
            </a:xfrm>
            <a:prstGeom prst="arc">
              <a:avLst>
                <a:gd name="adj1" fmla="val 18326795"/>
                <a:gd name="adj2" fmla="val 21585556"/>
              </a:avLst>
            </a:prstGeom>
            <a:noFill/>
            <a:ln w="63500">
              <a:solidFill>
                <a:srgbClr val="FFFF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09E0F96-985B-4AB7-BAE1-16BB551BFD3E}"/>
              </a:ext>
            </a:extLst>
          </p:cNvPr>
          <p:cNvSpPr txBox="1"/>
          <p:nvPr/>
        </p:nvSpPr>
        <p:spPr>
          <a:xfrm>
            <a:off x="8001000" y="4095690"/>
            <a:ext cx="470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CCFFFF"/>
                </a:solidFill>
              </a:rPr>
              <a:t>θ</a:t>
            </a:r>
            <a:endParaRPr lang="en-US" sz="2000" b="1" dirty="0">
              <a:solidFill>
                <a:srgbClr val="CC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0E2AE-9B8A-437B-91FE-6B771E5682EF}"/>
              </a:ext>
            </a:extLst>
          </p:cNvPr>
          <p:cNvSpPr/>
          <p:nvPr/>
        </p:nvSpPr>
        <p:spPr>
          <a:xfrm>
            <a:off x="0" y="6553200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10658710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is the distance from the pole 	(the radius)</a:t>
            </a:r>
          </a:p>
          <a:p>
            <a:r>
              <a:rPr lang="el-GR" dirty="0"/>
              <a:t>θ</a:t>
            </a:r>
            <a:r>
              <a:rPr lang="en-US" dirty="0"/>
              <a:t> is the angle around the circle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02803"/>
            <a:ext cx="4826000" cy="354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42706891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P = (</a:t>
            </a:r>
            <a:r>
              <a:rPr lang="en-US" dirty="0" err="1"/>
              <a:t>r,</a:t>
            </a:r>
            <a:r>
              <a:rPr lang="en-US" i="1" dirty="0" err="1"/>
              <a:t>θ</a:t>
            </a:r>
            <a:r>
              <a:rPr lang="en-US" dirty="0"/>
              <a:t>)</a:t>
            </a:r>
          </a:p>
          <a:p>
            <a:endParaRPr lang="en-US" sz="2000" dirty="0"/>
          </a:p>
          <a:p>
            <a:r>
              <a:rPr lang="en-US" dirty="0"/>
              <a:t>Hint: plot the angle </a:t>
            </a:r>
            <a:r>
              <a:rPr lang="en-US" i="1" dirty="0"/>
              <a:t>θ</a:t>
            </a:r>
            <a:r>
              <a:rPr lang="en-US" dirty="0"/>
              <a:t> first</a:t>
            </a:r>
          </a:p>
          <a:p>
            <a:r>
              <a:rPr lang="en-US" dirty="0"/>
              <a:t>Then the “r”</a:t>
            </a:r>
          </a:p>
        </p:txBody>
      </p:sp>
    </p:spTree>
    <p:extLst>
      <p:ext uri="{BB962C8B-B14F-4D97-AF65-F5344CB8AC3E}">
        <p14:creationId xmlns:p14="http://schemas.microsoft.com/office/powerpoint/2010/main" val="29907078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029200"/>
          </a:xfrm>
        </p:spPr>
        <p:txBody>
          <a:bodyPr/>
          <a:lstStyle/>
          <a:p>
            <a:r>
              <a:rPr lang="en-US" dirty="0"/>
              <a:t>Plot (2,135º)	</a:t>
            </a:r>
          </a:p>
          <a:p>
            <a:endParaRPr lang="en-US" sz="2000" dirty="0"/>
          </a:p>
          <a:p>
            <a:r>
              <a:rPr lang="en-US" dirty="0"/>
              <a:t>Begin with the </a:t>
            </a:r>
          </a:p>
          <a:p>
            <a:pPr>
              <a:spcBef>
                <a:spcPts val="0"/>
              </a:spcBef>
            </a:pPr>
            <a:r>
              <a:rPr lang="en-US" dirty="0"/>
              <a:t>angle </a:t>
            </a:r>
            <a:r>
              <a:rPr lang="en-US" i="1" dirty="0"/>
              <a:t>θ</a:t>
            </a:r>
            <a:r>
              <a:rPr lang="en-US" dirty="0"/>
              <a:t>=135º</a:t>
            </a:r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56" name="Group 55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8" name="Rectangle 107"/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61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solution is then mapped back to the original domain with the inverse of the integral </a:t>
            </a:r>
          </a:p>
        </p:txBody>
      </p:sp>
    </p:spTree>
    <p:extLst>
      <p:ext uri="{BB962C8B-B14F-4D97-AF65-F5344CB8AC3E}">
        <p14:creationId xmlns:p14="http://schemas.microsoft.com/office/powerpoint/2010/main" val="1118859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029200"/>
          </a:xfrm>
        </p:spPr>
        <p:txBody>
          <a:bodyPr/>
          <a:lstStyle/>
          <a:p>
            <a:r>
              <a:rPr lang="en-US" dirty="0"/>
              <a:t>Plot (2,135º)	</a:t>
            </a:r>
          </a:p>
          <a:p>
            <a:endParaRPr lang="en-US" sz="2000" dirty="0"/>
          </a:p>
          <a:p>
            <a:r>
              <a:rPr lang="en-US" dirty="0"/>
              <a:t>Begin with the </a:t>
            </a:r>
          </a:p>
          <a:p>
            <a:pPr>
              <a:spcBef>
                <a:spcPts val="0"/>
              </a:spcBef>
            </a:pPr>
            <a:r>
              <a:rPr lang="en-US" dirty="0"/>
              <a:t>angle </a:t>
            </a:r>
            <a:r>
              <a:rPr lang="en-US" i="1" dirty="0"/>
              <a:t>θ</a:t>
            </a:r>
            <a:r>
              <a:rPr lang="en-US" dirty="0"/>
              <a:t>=135º</a:t>
            </a:r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57" name="Group 56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112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9" name="Rectangle 108"/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8873B6F-1849-4C1A-B57E-26A7365BCCC5}"/>
              </a:ext>
            </a:extLst>
          </p:cNvPr>
          <p:cNvCxnSpPr/>
          <p:nvPr/>
        </p:nvCxnSpPr>
        <p:spPr>
          <a:xfrm flipH="1" flipV="1">
            <a:off x="4800074" y="2971130"/>
            <a:ext cx="1413140" cy="1409306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7952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029200"/>
          </a:xfrm>
        </p:spPr>
        <p:txBody>
          <a:bodyPr/>
          <a:lstStyle/>
          <a:p>
            <a:r>
              <a:rPr lang="en-US" dirty="0"/>
              <a:t>Plot (2,135º)	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Now find the point </a:t>
            </a:r>
          </a:p>
          <a:p>
            <a:pPr>
              <a:spcBef>
                <a:spcPts val="0"/>
              </a:spcBef>
            </a:pPr>
            <a:r>
              <a:rPr lang="en-US" dirty="0"/>
              <a:t>on the line </a:t>
            </a:r>
          </a:p>
          <a:p>
            <a:pPr>
              <a:spcBef>
                <a:spcPts val="0"/>
              </a:spcBef>
            </a:pPr>
            <a:r>
              <a:rPr lang="en-US" dirty="0"/>
              <a:t>corresponding </a:t>
            </a:r>
          </a:p>
          <a:p>
            <a:pPr>
              <a:spcBef>
                <a:spcPts val="0"/>
              </a:spcBef>
            </a:pPr>
            <a:r>
              <a:rPr lang="en-US" dirty="0"/>
              <a:t>to the </a:t>
            </a:r>
          </a:p>
          <a:p>
            <a:pPr>
              <a:spcBef>
                <a:spcPts val="0"/>
              </a:spcBef>
            </a:pPr>
            <a:r>
              <a:rPr lang="en-US" dirty="0"/>
              <a:t>radius “r”</a:t>
            </a:r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108" name="Group 107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113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0" name="Rectangle 109"/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DBCBDC2-9985-4626-A8B1-286605A03ADB}"/>
              </a:ext>
            </a:extLst>
          </p:cNvPr>
          <p:cNvCxnSpPr/>
          <p:nvPr/>
        </p:nvCxnSpPr>
        <p:spPr>
          <a:xfrm flipH="1" flipV="1">
            <a:off x="4800074" y="2971130"/>
            <a:ext cx="1413140" cy="1409306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0889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dirty="0"/>
              <a:t>Plot (2,135º)	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Because the radius </a:t>
            </a:r>
          </a:p>
          <a:p>
            <a:pPr>
              <a:spcBef>
                <a:spcPts val="0"/>
              </a:spcBef>
            </a:pPr>
            <a:r>
              <a:rPr lang="en-US" dirty="0"/>
              <a:t>is positive, the </a:t>
            </a:r>
          </a:p>
          <a:p>
            <a:pPr>
              <a:spcBef>
                <a:spcPts val="0"/>
              </a:spcBef>
            </a:pPr>
            <a:r>
              <a:rPr lang="en-US" dirty="0"/>
              <a:t>point will be </a:t>
            </a:r>
          </a:p>
          <a:p>
            <a:pPr>
              <a:spcBef>
                <a:spcPts val="0"/>
              </a:spcBef>
            </a:pPr>
            <a:r>
              <a:rPr lang="en-US" dirty="0"/>
              <a:t>along this </a:t>
            </a:r>
          </a:p>
          <a:p>
            <a:pPr>
              <a:spcBef>
                <a:spcPts val="0"/>
              </a:spcBef>
            </a:pPr>
            <a:r>
              <a:rPr lang="en-US" dirty="0"/>
              <a:t>line - it </a:t>
            </a:r>
          </a:p>
          <a:p>
            <a:pPr>
              <a:spcBef>
                <a:spcPts val="0"/>
              </a:spcBef>
            </a:pPr>
            <a:r>
              <a:rPr lang="en-US" dirty="0"/>
              <a:t>will be </a:t>
            </a:r>
          </a:p>
          <a:p>
            <a:pPr>
              <a:spcBef>
                <a:spcPts val="0"/>
              </a:spcBef>
            </a:pPr>
            <a:r>
              <a:rPr lang="en-US" dirty="0"/>
              <a:t>r=2 radii </a:t>
            </a:r>
          </a:p>
          <a:p>
            <a:pPr>
              <a:spcBef>
                <a:spcPts val="0"/>
              </a:spcBef>
            </a:pPr>
            <a:r>
              <a:rPr lang="en-US" dirty="0"/>
              <a:t>from the pole</a:t>
            </a:r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cxnSp>
        <p:nvCxnSpPr>
          <p:cNvPr id="110" name="Straight Connector 109"/>
          <p:cNvCxnSpPr/>
          <p:nvPr/>
        </p:nvCxnSpPr>
        <p:spPr>
          <a:xfrm flipH="1" flipV="1">
            <a:off x="4800074" y="2971130"/>
            <a:ext cx="1413140" cy="1409306"/>
          </a:xfrm>
          <a:prstGeom prst="line">
            <a:avLst/>
          </a:prstGeom>
          <a:ln w="9842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59" name="Group 58"/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16"/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3" name="Rectangle 112"/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sp>
        <p:nvSpPr>
          <p:cNvPr id="165" name="Rectangle 164"/>
          <p:cNvSpPr/>
          <p:nvPr/>
        </p:nvSpPr>
        <p:spPr>
          <a:xfrm>
            <a:off x="5650992" y="3318668"/>
            <a:ext cx="13821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FFC000"/>
                </a:solidFill>
              </a:rPr>
              <a:t>(2,135º)</a:t>
            </a:r>
          </a:p>
        </p:txBody>
      </p:sp>
      <p:sp>
        <p:nvSpPr>
          <p:cNvPr id="111" name="Oval 110"/>
          <p:cNvSpPr/>
          <p:nvPr/>
        </p:nvSpPr>
        <p:spPr>
          <a:xfrm>
            <a:off x="5650340" y="3822706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826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F906A-8CFF-4BC8-85CF-14BEE018F69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3526114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Positive angles</a:t>
            </a:r>
            <a:r>
              <a:rPr lang="en-US" dirty="0"/>
              <a:t> are measured counterclockwise from the polar axis</a:t>
            </a:r>
          </a:p>
          <a:p>
            <a:endParaRPr lang="en-US" sz="2000" dirty="0"/>
          </a:p>
          <a:p>
            <a:r>
              <a:rPr lang="en-US" dirty="0">
                <a:solidFill>
                  <a:srgbClr val="FFC000"/>
                </a:solidFill>
              </a:rPr>
              <a:t>Negative angles</a:t>
            </a:r>
            <a:r>
              <a:rPr lang="en-US" dirty="0"/>
              <a:t> are measured clockwise from the polar axis</a:t>
            </a:r>
          </a:p>
          <a:p>
            <a:r>
              <a:rPr lang="en-US" dirty="0"/>
              <a:t>(you can subtract them from 360º)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202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angle is negative, just rotate it in a clockwise direction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8645606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 </a:t>
            </a:r>
          </a:p>
          <a:p>
            <a:r>
              <a:rPr lang="en-US" dirty="0"/>
              <a:t>P = (3.5,-45º)  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8DD477-51D7-4E8F-AF9B-0E6AA428BF07}"/>
              </a:ext>
            </a:extLst>
          </p:cNvPr>
          <p:cNvSpPr txBox="1"/>
          <p:nvPr/>
        </p:nvSpPr>
        <p:spPr>
          <a:xfrm>
            <a:off x="4482" y="5057507"/>
            <a:ext cx="4605616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 is the distance from the pole </a:t>
            </a:r>
          </a:p>
          <a:p>
            <a:endParaRPr lang="en-US" sz="1050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Positive angles</a:t>
            </a:r>
            <a:r>
              <a:rPr lang="en-US" dirty="0"/>
              <a:t> are measured counterclockwise from the polar axis</a:t>
            </a:r>
          </a:p>
          <a:p>
            <a:endParaRPr lang="en-US" sz="1050" dirty="0"/>
          </a:p>
          <a:p>
            <a:r>
              <a:rPr lang="en-US" dirty="0">
                <a:solidFill>
                  <a:srgbClr val="FFC000"/>
                </a:solidFill>
              </a:rPr>
              <a:t>Negative angles</a:t>
            </a:r>
            <a:r>
              <a:rPr lang="en-US" dirty="0"/>
              <a:t> are measured clockwise from the polar axis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3CC17B-FA36-4586-8582-1FBE8879A700}"/>
              </a:ext>
            </a:extLst>
          </p:cNvPr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EDF6F0F-BC06-4A99-8FC4-D1240D5F18A4}"/>
                </a:ext>
              </a:extLst>
            </p:cNvPr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3BF6C88-0FAD-4A89-BC50-84EBAA5A50CD}"/>
                  </a:ext>
                </a:extLst>
              </p:cNvPr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C9BC625-3119-4B04-BCE2-F1BD11E4CBBE}"/>
                  </a:ext>
                </a:extLst>
              </p:cNvPr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7146748-DF33-4ECE-B0C4-EB4EDE7E04AC}"/>
                  </a:ext>
                </a:extLst>
              </p:cNvPr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FB3B30-5732-4DE9-8C1B-09B17BE89A2A}"/>
                  </a:ext>
                </a:extLst>
              </p:cNvPr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6511B5B-BAFC-4141-B1A3-545F8FF2FA2C}"/>
                  </a:ext>
                </a:extLst>
              </p:cNvPr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B306BCF-B34E-409E-A74E-92211347E9AA}"/>
                  </a:ext>
                </a:extLst>
              </p:cNvPr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855BF84-4143-432C-934A-6E36A791AE87}"/>
                  </a:ext>
                </a:extLst>
              </p:cNvPr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30D2F5-69F1-411C-91C3-BB7DC828810B}"/>
                  </a:ext>
                </a:extLst>
              </p:cNvPr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AAB8731-A524-431C-BF3B-6FEC643E5A25}"/>
                  </a:ext>
                </a:extLst>
              </p:cNvPr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F2BB63-3912-47A1-8A3A-8109520205EC}"/>
                  </a:ext>
                </a:extLst>
              </p:cNvPr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367C5BD-E8A1-4344-A583-71CC0E5C23EE}"/>
                  </a:ext>
                </a:extLst>
              </p:cNvPr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D69242C-206B-45EE-BD58-4DF4D8FDD4BD}"/>
                  </a:ext>
                </a:extLst>
              </p:cNvPr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F940FD8-1487-4F40-B6A0-D9215602CE1A}"/>
                  </a:ext>
                </a:extLst>
              </p:cNvPr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A13075B-8506-402A-907E-79BA0820973D}"/>
                  </a:ext>
                </a:extLst>
              </p:cNvPr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0D4CB97-8A80-46C0-B8E1-B11E30FE991C}"/>
                  </a:ext>
                </a:extLst>
              </p:cNvPr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D1A1095-ABD9-4DD0-9E11-1BC66BD4423A}"/>
                  </a:ext>
                </a:extLst>
              </p:cNvPr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6261BC4-1D08-40F6-97C9-0B3634C95CF5}"/>
                  </a:ext>
                </a:extLst>
              </p:cNvPr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FBD9183-44A4-4EE2-8B2C-C8F6017DE11D}"/>
                  </a:ext>
                </a:extLst>
              </p:cNvPr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5622EA5-3E1A-4C7C-B0B2-331C4AE1DFB9}"/>
                  </a:ext>
                </a:extLst>
              </p:cNvPr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10DD809-DEFC-46C1-9E26-5B8397AC7313}"/>
                  </a:ext>
                </a:extLst>
              </p:cNvPr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F90A38D-6815-4DEB-BC79-B39EAA4FF1B1}"/>
                  </a:ext>
                </a:extLst>
              </p:cNvPr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1CA0753-365F-4428-9775-F656C8F8CFD0}"/>
                  </a:ext>
                </a:extLst>
              </p:cNvPr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E13182B-2796-431A-8CD6-6179B246A3EE}"/>
                  </a:ext>
                </a:extLst>
              </p:cNvPr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6A5AF58-8C38-4F35-84A1-6B647BF5EFBA}"/>
                  </a:ext>
                </a:extLst>
              </p:cNvPr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4B9C5EA-867F-470D-854F-2FC1E0F93DDC}"/>
                </a:ext>
              </a:extLst>
            </p:cNvPr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9334618-F217-4D3C-AAB1-76FCD3944E6E}"/>
                  </a:ext>
                </a:extLst>
              </p:cNvPr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14AD14B-F993-41EE-B600-0CDA0E5E8C49}"/>
                    </a:ext>
                  </a:extLst>
                </p:cNvPr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C050E1D-2AC5-4867-B54F-C527D7B4DAC2}"/>
                    </a:ext>
                  </a:extLst>
                </p:cNvPr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2C37736-1ACF-44F6-AC36-A2E4E411A9AD}"/>
                    </a:ext>
                  </a:extLst>
                </p:cNvPr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FBF5B649-E557-4973-A0A1-47CAD3F2FE0B}"/>
                    </a:ext>
                  </a:extLst>
                </p:cNvPr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C97C627B-D8AB-44AB-ACF3-FBC211ABF334}"/>
                    </a:ext>
                  </a:extLst>
                </p:cNvPr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9405FF9A-4F1C-4414-9322-DAA089DE3B2D}"/>
                    </a:ext>
                  </a:extLst>
                </p:cNvPr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D260F59A-EF69-40D6-B7AA-CF2D7D7FF745}"/>
                    </a:ext>
                  </a:extLst>
                </p:cNvPr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65A71493-EB27-4455-B6A1-16B1A3E8EE10}"/>
                    </a:ext>
                  </a:extLst>
                </p:cNvPr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1DD2900-1655-4316-B055-1DB8FDDF0212}"/>
                    </a:ext>
                  </a:extLst>
                </p:cNvPr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FBAA9D13-2350-426E-B74D-00D1AD810853}"/>
                    </a:ext>
                  </a:extLst>
                </p:cNvPr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7AFB4F8A-D46A-447B-8871-C43093B29A7F}"/>
                    </a:ext>
                  </a:extLst>
                </p:cNvPr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B1F8D021-F3A3-43DB-AE25-0E2DFAF17999}"/>
                    </a:ext>
                  </a:extLst>
                </p:cNvPr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3899574-5A3F-498A-B5B5-9720250B67E6}"/>
                  </a:ext>
                </a:extLst>
              </p:cNvPr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C280D3D-979C-4DE9-91A1-222F81D5F051}"/>
                    </a:ext>
                  </a:extLst>
                </p:cNvPr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5A2A8B17-747F-4F3B-973F-BE09748A3677}"/>
                    </a:ext>
                  </a:extLst>
                </p:cNvPr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9A07B9F7-A3D4-408D-AD0C-F3F3A59D54E9}"/>
                    </a:ext>
                  </a:extLst>
                </p:cNvPr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B932621-37B6-4437-A9DC-E8C1D904E311}"/>
                    </a:ext>
                  </a:extLst>
                </p:cNvPr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8C13FCD3-C093-4D76-9F10-479EB0F7FA23}"/>
                    </a:ext>
                  </a:extLst>
                </p:cNvPr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2EFF469-B00A-4022-96AB-049536F7C39A}"/>
                    </a:ext>
                  </a:extLst>
                </p:cNvPr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1647197-9EEB-4230-8124-C50178DA9F9E}"/>
                </a:ext>
              </a:extLst>
            </p:cNvPr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B08540F-8AC2-419E-913B-1D30978E4386}"/>
                </a:ext>
              </a:extLst>
            </p:cNvPr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42CF578-2CD1-4590-A211-DB61A1746F1C}"/>
                </a:ext>
              </a:extLst>
            </p:cNvPr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45650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 </a:t>
            </a:r>
          </a:p>
          <a:p>
            <a:r>
              <a:rPr lang="en-US" dirty="0"/>
              <a:t>P = (3.5,-45º) </a:t>
            </a:r>
          </a:p>
          <a:p>
            <a:r>
              <a:rPr lang="en-US" dirty="0"/>
              <a:t>Begin with the </a:t>
            </a:r>
          </a:p>
          <a:p>
            <a:pPr>
              <a:spcBef>
                <a:spcPts val="0"/>
              </a:spcBef>
            </a:pPr>
            <a:r>
              <a:rPr lang="en-US" dirty="0"/>
              <a:t>angle </a:t>
            </a:r>
            <a:r>
              <a:rPr lang="en-US" i="1" dirty="0"/>
              <a:t>θ</a:t>
            </a:r>
            <a:r>
              <a:rPr lang="en-US" dirty="0"/>
              <a:t>=-45º</a:t>
            </a:r>
          </a:p>
          <a:p>
            <a:r>
              <a:rPr lang="en-US" dirty="0"/>
              <a:t>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8DD477-51D7-4E8F-AF9B-0E6AA428BF07}"/>
              </a:ext>
            </a:extLst>
          </p:cNvPr>
          <p:cNvSpPr txBox="1"/>
          <p:nvPr/>
        </p:nvSpPr>
        <p:spPr>
          <a:xfrm>
            <a:off x="4482" y="5057507"/>
            <a:ext cx="4605616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 is the distance from the pole </a:t>
            </a:r>
          </a:p>
          <a:p>
            <a:endParaRPr lang="en-US" sz="1050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Positive angles</a:t>
            </a:r>
            <a:r>
              <a:rPr lang="en-US" dirty="0"/>
              <a:t> are measured counterclockwise from the polar axis</a:t>
            </a:r>
          </a:p>
          <a:p>
            <a:endParaRPr lang="en-US" sz="1050" dirty="0"/>
          </a:p>
          <a:p>
            <a:r>
              <a:rPr lang="en-US" dirty="0">
                <a:solidFill>
                  <a:srgbClr val="FFC000"/>
                </a:solidFill>
              </a:rPr>
              <a:t>Negative angles</a:t>
            </a:r>
            <a:r>
              <a:rPr lang="en-US" dirty="0"/>
              <a:t> are measured clockwise from the polar axis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45D98F-8D9A-4494-85D8-A31E702FBFFF}"/>
              </a:ext>
            </a:extLst>
          </p:cNvPr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15B385-C942-4D3E-A272-7FEF13D94E36}"/>
                </a:ext>
              </a:extLst>
            </p:cNvPr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CE888C-0162-4CBA-A363-0572211C02F4}"/>
                  </a:ext>
                </a:extLst>
              </p:cNvPr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FE44ABE-31D7-43BF-B31C-A5A0761618C4}"/>
                  </a:ext>
                </a:extLst>
              </p:cNvPr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E6FA968-9D43-456C-B09E-C63DFEF775A5}"/>
                  </a:ext>
                </a:extLst>
              </p:cNvPr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0DF5E38-3180-46E6-93C0-B15829E94EB6}"/>
                  </a:ext>
                </a:extLst>
              </p:cNvPr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505C33C-4B43-41AF-ABA3-32CDD139C2F4}"/>
                  </a:ext>
                </a:extLst>
              </p:cNvPr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F7E87B6-D309-420D-ABE2-A0178CAD64E0}"/>
                  </a:ext>
                </a:extLst>
              </p:cNvPr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F42BA81-ACD5-44C7-9451-F2B583307B65}"/>
                  </a:ext>
                </a:extLst>
              </p:cNvPr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4BDB2F8-AF75-4D3B-A95B-4CB84E112223}"/>
                  </a:ext>
                </a:extLst>
              </p:cNvPr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F928CA-6EBE-4E02-B193-505015EF1EA4}"/>
                  </a:ext>
                </a:extLst>
              </p:cNvPr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B26639F-C992-437C-B515-73B811DC0266}"/>
                  </a:ext>
                </a:extLst>
              </p:cNvPr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BCC1392-AA5B-4CCC-923C-BD2A182E8A3B}"/>
                  </a:ext>
                </a:extLst>
              </p:cNvPr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87DB3B-6010-461C-AC3E-046A728BFA8B}"/>
                  </a:ext>
                </a:extLst>
              </p:cNvPr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E177947-6699-47F8-B240-307B48F9C20D}"/>
                  </a:ext>
                </a:extLst>
              </p:cNvPr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557C3BF-0556-4FE5-8835-2469B81110DC}"/>
                  </a:ext>
                </a:extLst>
              </p:cNvPr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562B8CF-D8D1-4462-B04A-CC4FDFD72F59}"/>
                  </a:ext>
                </a:extLst>
              </p:cNvPr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151D40-C039-4A10-93A1-78ED4321AF22}"/>
                  </a:ext>
                </a:extLst>
              </p:cNvPr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C33120A-2415-46A3-8CAD-08FFB9D452D0}"/>
                  </a:ext>
                </a:extLst>
              </p:cNvPr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0FDF0F3-1F33-4C31-9C07-525D8B25E682}"/>
                  </a:ext>
                </a:extLst>
              </p:cNvPr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41C5F-CDA1-4172-B07E-9DE59DFED09D}"/>
                  </a:ext>
                </a:extLst>
              </p:cNvPr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D3DE259-208B-4859-B0F9-1294ADF003D1}"/>
                  </a:ext>
                </a:extLst>
              </p:cNvPr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D3B732-CDBA-4299-BD41-20DBEB0CCB9C}"/>
                  </a:ext>
                </a:extLst>
              </p:cNvPr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95888DC-9E62-4CAD-A075-5E6CDB1FF514}"/>
                  </a:ext>
                </a:extLst>
              </p:cNvPr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C2972CA-2BE1-4417-9AA7-431562D19805}"/>
                  </a:ext>
                </a:extLst>
              </p:cNvPr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CF3118B-0C33-4FB9-BA73-7DEAACB6F97F}"/>
                  </a:ext>
                </a:extLst>
              </p:cNvPr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792FC01-B742-4ABA-A0D7-70BF7ED2F243}"/>
                </a:ext>
              </a:extLst>
            </p:cNvPr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0E3D52D-CCEB-4EDB-8C37-E3317705E028}"/>
                  </a:ext>
                </a:extLst>
              </p:cNvPr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A48793F-4C57-4B6B-9389-E5226F74B945}"/>
                    </a:ext>
                  </a:extLst>
                </p:cNvPr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96D0B33-2E8C-4F3F-BA38-360D19C07419}"/>
                    </a:ext>
                  </a:extLst>
                </p:cNvPr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39DB0C4-18A5-4F07-BB57-B1E91709A8C2}"/>
                    </a:ext>
                  </a:extLst>
                </p:cNvPr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FAC3DA7-230B-4E01-ADBE-46FED5799EF6}"/>
                    </a:ext>
                  </a:extLst>
                </p:cNvPr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2B6C1F8-3F1B-40C5-994C-925637528EB8}"/>
                    </a:ext>
                  </a:extLst>
                </p:cNvPr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4AEE078-2300-4BE5-9A16-4D1AE15BEDD2}"/>
                    </a:ext>
                  </a:extLst>
                </p:cNvPr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47DBA43-640F-4D37-A104-2387F7A32D9B}"/>
                    </a:ext>
                  </a:extLst>
                </p:cNvPr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F0D09AA-3104-4BB5-8255-13EA4980E720}"/>
                    </a:ext>
                  </a:extLst>
                </p:cNvPr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1925D90-17C1-4C5A-8684-BBC697F5AE0F}"/>
                    </a:ext>
                  </a:extLst>
                </p:cNvPr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7B71C82-8E6E-48A7-8140-521E5D823CDD}"/>
                    </a:ext>
                  </a:extLst>
                </p:cNvPr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8E4B8BA-2DFC-4AFD-AC2C-E6161F476DC9}"/>
                    </a:ext>
                  </a:extLst>
                </p:cNvPr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12D5CDF-A35C-4399-A6F8-71C3122CEFE4}"/>
                    </a:ext>
                  </a:extLst>
                </p:cNvPr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CBFFE87-DFD4-4509-BA3F-77D409CB61A3}"/>
                  </a:ext>
                </a:extLst>
              </p:cNvPr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B21BE89-248B-43CF-9723-4C590F7C4277}"/>
                    </a:ext>
                  </a:extLst>
                </p:cNvPr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325F33C-D82D-4EC4-B578-7C5F2FD969F6}"/>
                    </a:ext>
                  </a:extLst>
                </p:cNvPr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5A9D942-0F5D-4330-BEAC-02E5DC50E8ED}"/>
                    </a:ext>
                  </a:extLst>
                </p:cNvPr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DB1A592-AEFC-4AC4-B065-EDC9034F73B1}"/>
                    </a:ext>
                  </a:extLst>
                </p:cNvPr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CF08D9F-BFC9-416F-88BF-AC792BCAA64C}"/>
                    </a:ext>
                  </a:extLst>
                </p:cNvPr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CA06B76-FD2A-46B4-B0F9-E8B095C7F82F}"/>
                    </a:ext>
                  </a:extLst>
                </p:cNvPr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962711-5DB3-4F8E-B6A3-1B85B60E2DAA}"/>
                </a:ext>
              </a:extLst>
            </p:cNvPr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F9F5DF-37DD-40FF-A642-16864A883ABE}"/>
                </a:ext>
              </a:extLst>
            </p:cNvPr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32575D-6C69-4032-AA31-DA070D5560D3}"/>
                </a:ext>
              </a:extLst>
            </p:cNvPr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8103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 </a:t>
            </a:r>
          </a:p>
          <a:p>
            <a:r>
              <a:rPr lang="en-US" dirty="0"/>
              <a:t>P = (3.5,-45º) </a:t>
            </a:r>
          </a:p>
          <a:p>
            <a:r>
              <a:rPr lang="en-US" dirty="0"/>
              <a:t>Positive 45º </a:t>
            </a:r>
          </a:p>
          <a:p>
            <a:pPr>
              <a:spcBef>
                <a:spcPts val="0"/>
              </a:spcBef>
            </a:pPr>
            <a:r>
              <a:rPr lang="en-US" dirty="0"/>
              <a:t>would be:</a:t>
            </a:r>
          </a:p>
          <a:p>
            <a:r>
              <a:rPr lang="en-US" dirty="0"/>
              <a:t>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8DD477-51D7-4E8F-AF9B-0E6AA428BF07}"/>
              </a:ext>
            </a:extLst>
          </p:cNvPr>
          <p:cNvSpPr txBox="1"/>
          <p:nvPr/>
        </p:nvSpPr>
        <p:spPr>
          <a:xfrm>
            <a:off x="4482" y="5057507"/>
            <a:ext cx="4605616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 is the distance from the pole </a:t>
            </a:r>
          </a:p>
          <a:p>
            <a:endParaRPr lang="en-US" sz="1050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Positive angles</a:t>
            </a:r>
            <a:r>
              <a:rPr lang="en-US" dirty="0"/>
              <a:t> are measured counterclockwise from the polar axis</a:t>
            </a:r>
          </a:p>
          <a:p>
            <a:endParaRPr lang="en-US" sz="1050" dirty="0"/>
          </a:p>
          <a:p>
            <a:r>
              <a:rPr lang="en-US" dirty="0">
                <a:solidFill>
                  <a:srgbClr val="FFC000"/>
                </a:solidFill>
              </a:rPr>
              <a:t>Negative angles</a:t>
            </a:r>
            <a:r>
              <a:rPr lang="en-US" dirty="0"/>
              <a:t> are measured clockwise from the polar axis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45D98F-8D9A-4494-85D8-A31E702FBFFF}"/>
              </a:ext>
            </a:extLst>
          </p:cNvPr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15B385-C942-4D3E-A272-7FEF13D94E36}"/>
                </a:ext>
              </a:extLst>
            </p:cNvPr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CE888C-0162-4CBA-A363-0572211C02F4}"/>
                  </a:ext>
                </a:extLst>
              </p:cNvPr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FE44ABE-31D7-43BF-B31C-A5A0761618C4}"/>
                  </a:ext>
                </a:extLst>
              </p:cNvPr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E6FA968-9D43-456C-B09E-C63DFEF775A5}"/>
                  </a:ext>
                </a:extLst>
              </p:cNvPr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0DF5E38-3180-46E6-93C0-B15829E94EB6}"/>
                  </a:ext>
                </a:extLst>
              </p:cNvPr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505C33C-4B43-41AF-ABA3-32CDD139C2F4}"/>
                  </a:ext>
                </a:extLst>
              </p:cNvPr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F7E87B6-D309-420D-ABE2-A0178CAD64E0}"/>
                  </a:ext>
                </a:extLst>
              </p:cNvPr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F42BA81-ACD5-44C7-9451-F2B583307B65}"/>
                  </a:ext>
                </a:extLst>
              </p:cNvPr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4BDB2F8-AF75-4D3B-A95B-4CB84E112223}"/>
                  </a:ext>
                </a:extLst>
              </p:cNvPr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F928CA-6EBE-4E02-B193-505015EF1EA4}"/>
                  </a:ext>
                </a:extLst>
              </p:cNvPr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B26639F-C992-437C-B515-73B811DC0266}"/>
                  </a:ext>
                </a:extLst>
              </p:cNvPr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BCC1392-AA5B-4CCC-923C-BD2A182E8A3B}"/>
                  </a:ext>
                </a:extLst>
              </p:cNvPr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87DB3B-6010-461C-AC3E-046A728BFA8B}"/>
                  </a:ext>
                </a:extLst>
              </p:cNvPr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E177947-6699-47F8-B240-307B48F9C20D}"/>
                  </a:ext>
                </a:extLst>
              </p:cNvPr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557C3BF-0556-4FE5-8835-2469B81110DC}"/>
                  </a:ext>
                </a:extLst>
              </p:cNvPr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562B8CF-D8D1-4462-B04A-CC4FDFD72F59}"/>
                  </a:ext>
                </a:extLst>
              </p:cNvPr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151D40-C039-4A10-93A1-78ED4321AF22}"/>
                  </a:ext>
                </a:extLst>
              </p:cNvPr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C33120A-2415-46A3-8CAD-08FFB9D452D0}"/>
                  </a:ext>
                </a:extLst>
              </p:cNvPr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0FDF0F3-1F33-4C31-9C07-525D8B25E682}"/>
                  </a:ext>
                </a:extLst>
              </p:cNvPr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41C5F-CDA1-4172-B07E-9DE59DFED09D}"/>
                  </a:ext>
                </a:extLst>
              </p:cNvPr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D3DE259-208B-4859-B0F9-1294ADF003D1}"/>
                  </a:ext>
                </a:extLst>
              </p:cNvPr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D3B732-CDBA-4299-BD41-20DBEB0CCB9C}"/>
                  </a:ext>
                </a:extLst>
              </p:cNvPr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95888DC-9E62-4CAD-A075-5E6CDB1FF514}"/>
                  </a:ext>
                </a:extLst>
              </p:cNvPr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C2972CA-2BE1-4417-9AA7-431562D19805}"/>
                  </a:ext>
                </a:extLst>
              </p:cNvPr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CF3118B-0C33-4FB9-BA73-7DEAACB6F97F}"/>
                  </a:ext>
                </a:extLst>
              </p:cNvPr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792FC01-B742-4ABA-A0D7-70BF7ED2F243}"/>
                </a:ext>
              </a:extLst>
            </p:cNvPr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0E3D52D-CCEB-4EDB-8C37-E3317705E028}"/>
                  </a:ext>
                </a:extLst>
              </p:cNvPr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A48793F-4C57-4B6B-9389-E5226F74B945}"/>
                    </a:ext>
                  </a:extLst>
                </p:cNvPr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96D0B33-2E8C-4F3F-BA38-360D19C07419}"/>
                    </a:ext>
                  </a:extLst>
                </p:cNvPr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39DB0C4-18A5-4F07-BB57-B1E91709A8C2}"/>
                    </a:ext>
                  </a:extLst>
                </p:cNvPr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FAC3DA7-230B-4E01-ADBE-46FED5799EF6}"/>
                    </a:ext>
                  </a:extLst>
                </p:cNvPr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2B6C1F8-3F1B-40C5-994C-925637528EB8}"/>
                    </a:ext>
                  </a:extLst>
                </p:cNvPr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4AEE078-2300-4BE5-9A16-4D1AE15BEDD2}"/>
                    </a:ext>
                  </a:extLst>
                </p:cNvPr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47DBA43-640F-4D37-A104-2387F7A32D9B}"/>
                    </a:ext>
                  </a:extLst>
                </p:cNvPr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F0D09AA-3104-4BB5-8255-13EA4980E720}"/>
                    </a:ext>
                  </a:extLst>
                </p:cNvPr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1925D90-17C1-4C5A-8684-BBC697F5AE0F}"/>
                    </a:ext>
                  </a:extLst>
                </p:cNvPr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7B71C82-8E6E-48A7-8140-521E5D823CDD}"/>
                    </a:ext>
                  </a:extLst>
                </p:cNvPr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8E4B8BA-2DFC-4AFD-AC2C-E6161F476DC9}"/>
                    </a:ext>
                  </a:extLst>
                </p:cNvPr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12D5CDF-A35C-4399-A6F8-71C3122CEFE4}"/>
                    </a:ext>
                  </a:extLst>
                </p:cNvPr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CBFFE87-DFD4-4509-BA3F-77D409CB61A3}"/>
                  </a:ext>
                </a:extLst>
              </p:cNvPr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B21BE89-248B-43CF-9723-4C590F7C4277}"/>
                    </a:ext>
                  </a:extLst>
                </p:cNvPr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325F33C-D82D-4EC4-B578-7C5F2FD969F6}"/>
                    </a:ext>
                  </a:extLst>
                </p:cNvPr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5A9D942-0F5D-4330-BEAC-02E5DC50E8ED}"/>
                    </a:ext>
                  </a:extLst>
                </p:cNvPr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DB1A592-AEFC-4AC4-B065-EDC9034F73B1}"/>
                    </a:ext>
                  </a:extLst>
                </p:cNvPr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CF08D9F-BFC9-416F-88BF-AC792BCAA64C}"/>
                    </a:ext>
                  </a:extLst>
                </p:cNvPr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CA06B76-FD2A-46B4-B0F9-E8B095C7F82F}"/>
                    </a:ext>
                  </a:extLst>
                </p:cNvPr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962711-5DB3-4F8E-B6A3-1B85B60E2DAA}"/>
                </a:ext>
              </a:extLst>
            </p:cNvPr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F9F5DF-37DD-40FF-A642-16864A883ABE}"/>
                </a:ext>
              </a:extLst>
            </p:cNvPr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32575D-6C69-4032-AA31-DA070D5560D3}"/>
                </a:ext>
              </a:extLst>
            </p:cNvPr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CD5ABAB-C6CE-4870-81E8-F90C8B19ED93}"/>
              </a:ext>
            </a:extLst>
          </p:cNvPr>
          <p:cNvCxnSpPr/>
          <p:nvPr/>
        </p:nvCxnSpPr>
        <p:spPr>
          <a:xfrm flipV="1">
            <a:off x="6187133" y="2980431"/>
            <a:ext cx="1384082" cy="1361301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146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 </a:t>
            </a:r>
          </a:p>
          <a:p>
            <a:r>
              <a:rPr lang="en-US" dirty="0"/>
              <a:t>P = (3.5,-45º) </a:t>
            </a:r>
          </a:p>
          <a:p>
            <a:r>
              <a:rPr lang="en-US" dirty="0"/>
              <a:t>-45º rotates </a:t>
            </a:r>
          </a:p>
          <a:p>
            <a:pPr>
              <a:spcBef>
                <a:spcPts val="0"/>
              </a:spcBef>
            </a:pPr>
            <a:r>
              <a:rPr lang="en-US" dirty="0"/>
              <a:t>clockwise:</a:t>
            </a:r>
          </a:p>
          <a:p>
            <a:r>
              <a:rPr lang="en-US" dirty="0"/>
              <a:t>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8DD477-51D7-4E8F-AF9B-0E6AA428BF07}"/>
              </a:ext>
            </a:extLst>
          </p:cNvPr>
          <p:cNvSpPr txBox="1"/>
          <p:nvPr/>
        </p:nvSpPr>
        <p:spPr>
          <a:xfrm>
            <a:off x="4482" y="5057507"/>
            <a:ext cx="4605616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 is the distance from the pole </a:t>
            </a:r>
          </a:p>
          <a:p>
            <a:endParaRPr lang="en-US" sz="1050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Positive angles</a:t>
            </a:r>
            <a:r>
              <a:rPr lang="en-US" dirty="0"/>
              <a:t> are measured counterclockwise from the polar axis</a:t>
            </a:r>
          </a:p>
          <a:p>
            <a:endParaRPr lang="en-US" sz="1050" dirty="0"/>
          </a:p>
          <a:p>
            <a:r>
              <a:rPr lang="en-US" dirty="0">
                <a:solidFill>
                  <a:srgbClr val="FFC000"/>
                </a:solidFill>
              </a:rPr>
              <a:t>Negative angles</a:t>
            </a:r>
            <a:r>
              <a:rPr lang="en-US" dirty="0"/>
              <a:t> are measured clockwise from the polar axis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45D98F-8D9A-4494-85D8-A31E702FBFFF}"/>
              </a:ext>
            </a:extLst>
          </p:cNvPr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15B385-C942-4D3E-A272-7FEF13D94E36}"/>
                </a:ext>
              </a:extLst>
            </p:cNvPr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CE888C-0162-4CBA-A363-0572211C02F4}"/>
                  </a:ext>
                </a:extLst>
              </p:cNvPr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FE44ABE-31D7-43BF-B31C-A5A0761618C4}"/>
                  </a:ext>
                </a:extLst>
              </p:cNvPr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E6FA968-9D43-456C-B09E-C63DFEF775A5}"/>
                  </a:ext>
                </a:extLst>
              </p:cNvPr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0DF5E38-3180-46E6-93C0-B15829E94EB6}"/>
                  </a:ext>
                </a:extLst>
              </p:cNvPr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505C33C-4B43-41AF-ABA3-32CDD139C2F4}"/>
                  </a:ext>
                </a:extLst>
              </p:cNvPr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F7E87B6-D309-420D-ABE2-A0178CAD64E0}"/>
                  </a:ext>
                </a:extLst>
              </p:cNvPr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F42BA81-ACD5-44C7-9451-F2B583307B65}"/>
                  </a:ext>
                </a:extLst>
              </p:cNvPr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4BDB2F8-AF75-4D3B-A95B-4CB84E112223}"/>
                  </a:ext>
                </a:extLst>
              </p:cNvPr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F928CA-6EBE-4E02-B193-505015EF1EA4}"/>
                  </a:ext>
                </a:extLst>
              </p:cNvPr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B26639F-C992-437C-B515-73B811DC0266}"/>
                  </a:ext>
                </a:extLst>
              </p:cNvPr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BCC1392-AA5B-4CCC-923C-BD2A182E8A3B}"/>
                  </a:ext>
                </a:extLst>
              </p:cNvPr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87DB3B-6010-461C-AC3E-046A728BFA8B}"/>
                  </a:ext>
                </a:extLst>
              </p:cNvPr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E177947-6699-47F8-B240-307B48F9C20D}"/>
                  </a:ext>
                </a:extLst>
              </p:cNvPr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557C3BF-0556-4FE5-8835-2469B81110DC}"/>
                  </a:ext>
                </a:extLst>
              </p:cNvPr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562B8CF-D8D1-4462-B04A-CC4FDFD72F59}"/>
                  </a:ext>
                </a:extLst>
              </p:cNvPr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151D40-C039-4A10-93A1-78ED4321AF22}"/>
                  </a:ext>
                </a:extLst>
              </p:cNvPr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C33120A-2415-46A3-8CAD-08FFB9D452D0}"/>
                  </a:ext>
                </a:extLst>
              </p:cNvPr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0FDF0F3-1F33-4C31-9C07-525D8B25E682}"/>
                  </a:ext>
                </a:extLst>
              </p:cNvPr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41C5F-CDA1-4172-B07E-9DE59DFED09D}"/>
                  </a:ext>
                </a:extLst>
              </p:cNvPr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D3DE259-208B-4859-B0F9-1294ADF003D1}"/>
                  </a:ext>
                </a:extLst>
              </p:cNvPr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D3B732-CDBA-4299-BD41-20DBEB0CCB9C}"/>
                  </a:ext>
                </a:extLst>
              </p:cNvPr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95888DC-9E62-4CAD-A075-5E6CDB1FF514}"/>
                  </a:ext>
                </a:extLst>
              </p:cNvPr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C2972CA-2BE1-4417-9AA7-431562D19805}"/>
                  </a:ext>
                </a:extLst>
              </p:cNvPr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CF3118B-0C33-4FB9-BA73-7DEAACB6F97F}"/>
                  </a:ext>
                </a:extLst>
              </p:cNvPr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792FC01-B742-4ABA-A0D7-70BF7ED2F243}"/>
                </a:ext>
              </a:extLst>
            </p:cNvPr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0E3D52D-CCEB-4EDB-8C37-E3317705E028}"/>
                  </a:ext>
                </a:extLst>
              </p:cNvPr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A48793F-4C57-4B6B-9389-E5226F74B945}"/>
                    </a:ext>
                  </a:extLst>
                </p:cNvPr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96D0B33-2E8C-4F3F-BA38-360D19C07419}"/>
                    </a:ext>
                  </a:extLst>
                </p:cNvPr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39DB0C4-18A5-4F07-BB57-B1E91709A8C2}"/>
                    </a:ext>
                  </a:extLst>
                </p:cNvPr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FAC3DA7-230B-4E01-ADBE-46FED5799EF6}"/>
                    </a:ext>
                  </a:extLst>
                </p:cNvPr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2B6C1F8-3F1B-40C5-994C-925637528EB8}"/>
                    </a:ext>
                  </a:extLst>
                </p:cNvPr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4AEE078-2300-4BE5-9A16-4D1AE15BEDD2}"/>
                    </a:ext>
                  </a:extLst>
                </p:cNvPr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47DBA43-640F-4D37-A104-2387F7A32D9B}"/>
                    </a:ext>
                  </a:extLst>
                </p:cNvPr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F0D09AA-3104-4BB5-8255-13EA4980E720}"/>
                    </a:ext>
                  </a:extLst>
                </p:cNvPr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1925D90-17C1-4C5A-8684-BBC697F5AE0F}"/>
                    </a:ext>
                  </a:extLst>
                </p:cNvPr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7B71C82-8E6E-48A7-8140-521E5D823CDD}"/>
                    </a:ext>
                  </a:extLst>
                </p:cNvPr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8E4B8BA-2DFC-4AFD-AC2C-E6161F476DC9}"/>
                    </a:ext>
                  </a:extLst>
                </p:cNvPr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12D5CDF-A35C-4399-A6F8-71C3122CEFE4}"/>
                    </a:ext>
                  </a:extLst>
                </p:cNvPr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CBFFE87-DFD4-4509-BA3F-77D409CB61A3}"/>
                  </a:ext>
                </a:extLst>
              </p:cNvPr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B21BE89-248B-43CF-9723-4C590F7C4277}"/>
                    </a:ext>
                  </a:extLst>
                </p:cNvPr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325F33C-D82D-4EC4-B578-7C5F2FD969F6}"/>
                    </a:ext>
                  </a:extLst>
                </p:cNvPr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5A9D942-0F5D-4330-BEAC-02E5DC50E8ED}"/>
                    </a:ext>
                  </a:extLst>
                </p:cNvPr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DB1A592-AEFC-4AC4-B065-EDC9034F73B1}"/>
                    </a:ext>
                  </a:extLst>
                </p:cNvPr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CF08D9F-BFC9-416F-88BF-AC792BCAA64C}"/>
                    </a:ext>
                  </a:extLst>
                </p:cNvPr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CA06B76-FD2A-46B4-B0F9-E8B095C7F82F}"/>
                    </a:ext>
                  </a:extLst>
                </p:cNvPr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962711-5DB3-4F8E-B6A3-1B85B60E2DAA}"/>
                </a:ext>
              </a:extLst>
            </p:cNvPr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F9F5DF-37DD-40FF-A642-16864A883ABE}"/>
                </a:ext>
              </a:extLst>
            </p:cNvPr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32575D-6C69-4032-AA31-DA070D5560D3}"/>
                </a:ext>
              </a:extLst>
            </p:cNvPr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CD5ABAB-C6CE-4870-81E8-F90C8B19ED93}"/>
              </a:ext>
            </a:extLst>
          </p:cNvPr>
          <p:cNvCxnSpPr/>
          <p:nvPr/>
        </p:nvCxnSpPr>
        <p:spPr>
          <a:xfrm flipV="1">
            <a:off x="6187133" y="2980431"/>
            <a:ext cx="1384082" cy="1361301"/>
          </a:xfrm>
          <a:prstGeom prst="line">
            <a:avLst/>
          </a:prstGeom>
          <a:ln w="9842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6F229E3D-71B4-41FF-8D26-97F281513E4F}"/>
              </a:ext>
            </a:extLst>
          </p:cNvPr>
          <p:cNvSpPr/>
          <p:nvPr/>
        </p:nvSpPr>
        <p:spPr>
          <a:xfrm>
            <a:off x="7741116" y="6002859"/>
            <a:ext cx="8531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92D050"/>
                </a:solidFill>
              </a:rPr>
              <a:t>-45º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C801255-AF69-419E-8740-8D491D44314D}"/>
              </a:ext>
            </a:extLst>
          </p:cNvPr>
          <p:cNvCxnSpPr/>
          <p:nvPr/>
        </p:nvCxnSpPr>
        <p:spPr>
          <a:xfrm>
            <a:off x="6199366" y="4385647"/>
            <a:ext cx="1381302" cy="1382705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67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Laplace Transform of a function ƒ(t) for t &gt; 0 is defined by the following integral defined over 0 to ∞:</a:t>
            </a:r>
          </a:p>
          <a:p>
            <a:endParaRPr lang="en-US" dirty="0"/>
          </a:p>
          <a:p>
            <a:pPr algn="ctr">
              <a:lnSpc>
                <a:spcPts val="5200"/>
              </a:lnSpc>
              <a:spcBef>
                <a:spcPts val="0"/>
              </a:spcBef>
            </a:pPr>
            <a:r>
              <a:rPr lang="en-US" sz="6000" i="1" dirty="0">
                <a:latin typeface="Monotype Corsiva" panose="03010101010201010101" pitchFamily="66" charset="0"/>
              </a:rPr>
              <a:t>L</a:t>
            </a:r>
            <a:r>
              <a:rPr lang="en-US" dirty="0"/>
              <a:t>{ƒ(t)} = ∫</a:t>
            </a:r>
            <a:r>
              <a:rPr lang="en-US" baseline="-25000" dirty="0"/>
              <a:t>0</a:t>
            </a:r>
            <a:r>
              <a:rPr lang="en-US" baseline="30000" dirty="0"/>
              <a:t>∞</a:t>
            </a:r>
            <a:r>
              <a:rPr lang="en-US" dirty="0"/>
              <a:t> e</a:t>
            </a:r>
            <a:r>
              <a:rPr lang="en-US" baseline="30000" dirty="0"/>
              <a:t> –</a:t>
            </a:r>
            <a:r>
              <a:rPr lang="en-US" baseline="30000" dirty="0" err="1"/>
              <a:t>pt</a:t>
            </a:r>
            <a:r>
              <a:rPr lang="en-US" dirty="0"/>
              <a:t> ƒ(t) </a:t>
            </a:r>
            <a:r>
              <a:rPr lang="en-US" dirty="0" err="1"/>
              <a:t>dt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825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 </a:t>
            </a:r>
          </a:p>
          <a:p>
            <a:r>
              <a:rPr lang="en-US" dirty="0"/>
              <a:t>P = (3.5,-45º) </a:t>
            </a:r>
          </a:p>
          <a:p>
            <a:r>
              <a:rPr lang="en-US" dirty="0"/>
              <a:t>You can </a:t>
            </a:r>
          </a:p>
          <a:p>
            <a:pPr>
              <a:spcBef>
                <a:spcPts val="0"/>
              </a:spcBef>
            </a:pPr>
            <a:r>
              <a:rPr lang="en-US" dirty="0"/>
              <a:t>calculate </a:t>
            </a:r>
          </a:p>
          <a:p>
            <a:pPr>
              <a:spcBef>
                <a:spcPts val="0"/>
              </a:spcBef>
            </a:pPr>
            <a:r>
              <a:rPr lang="en-US" dirty="0"/>
              <a:t>it using </a:t>
            </a:r>
          </a:p>
          <a:p>
            <a:pPr>
              <a:spcBef>
                <a:spcPts val="0"/>
              </a:spcBef>
            </a:pPr>
            <a:r>
              <a:rPr lang="en-US" dirty="0"/>
              <a:t>360 + </a:t>
            </a:r>
            <a:r>
              <a:rPr lang="en-US" i="1" dirty="0"/>
              <a:t>θ</a:t>
            </a:r>
            <a:r>
              <a:rPr lang="en-US" dirty="0"/>
              <a:t>:</a:t>
            </a:r>
          </a:p>
          <a:p>
            <a:pPr>
              <a:spcBef>
                <a:spcPts val="0"/>
              </a:spcBef>
            </a:pPr>
            <a:r>
              <a:rPr lang="en-US" dirty="0"/>
              <a:t>360+(-45)</a:t>
            </a:r>
          </a:p>
          <a:p>
            <a:pPr>
              <a:spcBef>
                <a:spcPts val="0"/>
              </a:spcBef>
            </a:pPr>
            <a:r>
              <a:rPr lang="en-US" dirty="0"/>
              <a:t>   = 315º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45D98F-8D9A-4494-85D8-A31E702FBFFF}"/>
              </a:ext>
            </a:extLst>
          </p:cNvPr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15B385-C942-4D3E-A272-7FEF13D94E36}"/>
                </a:ext>
              </a:extLst>
            </p:cNvPr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CE888C-0162-4CBA-A363-0572211C02F4}"/>
                  </a:ext>
                </a:extLst>
              </p:cNvPr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FE44ABE-31D7-43BF-B31C-A5A0761618C4}"/>
                  </a:ext>
                </a:extLst>
              </p:cNvPr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E6FA968-9D43-456C-B09E-C63DFEF775A5}"/>
                  </a:ext>
                </a:extLst>
              </p:cNvPr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0DF5E38-3180-46E6-93C0-B15829E94EB6}"/>
                  </a:ext>
                </a:extLst>
              </p:cNvPr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505C33C-4B43-41AF-ABA3-32CDD139C2F4}"/>
                  </a:ext>
                </a:extLst>
              </p:cNvPr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F7E87B6-D309-420D-ABE2-A0178CAD64E0}"/>
                  </a:ext>
                </a:extLst>
              </p:cNvPr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F42BA81-ACD5-44C7-9451-F2B583307B65}"/>
                  </a:ext>
                </a:extLst>
              </p:cNvPr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4BDB2F8-AF75-4D3B-A95B-4CB84E112223}"/>
                  </a:ext>
                </a:extLst>
              </p:cNvPr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F928CA-6EBE-4E02-B193-505015EF1EA4}"/>
                  </a:ext>
                </a:extLst>
              </p:cNvPr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B26639F-C992-437C-B515-73B811DC0266}"/>
                  </a:ext>
                </a:extLst>
              </p:cNvPr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BCC1392-AA5B-4CCC-923C-BD2A182E8A3B}"/>
                  </a:ext>
                </a:extLst>
              </p:cNvPr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87DB3B-6010-461C-AC3E-046A728BFA8B}"/>
                  </a:ext>
                </a:extLst>
              </p:cNvPr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E177947-6699-47F8-B240-307B48F9C20D}"/>
                  </a:ext>
                </a:extLst>
              </p:cNvPr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557C3BF-0556-4FE5-8835-2469B81110DC}"/>
                  </a:ext>
                </a:extLst>
              </p:cNvPr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562B8CF-D8D1-4462-B04A-CC4FDFD72F59}"/>
                  </a:ext>
                </a:extLst>
              </p:cNvPr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151D40-C039-4A10-93A1-78ED4321AF22}"/>
                  </a:ext>
                </a:extLst>
              </p:cNvPr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C33120A-2415-46A3-8CAD-08FFB9D452D0}"/>
                  </a:ext>
                </a:extLst>
              </p:cNvPr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0FDF0F3-1F33-4C31-9C07-525D8B25E682}"/>
                  </a:ext>
                </a:extLst>
              </p:cNvPr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41C5F-CDA1-4172-B07E-9DE59DFED09D}"/>
                  </a:ext>
                </a:extLst>
              </p:cNvPr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D3DE259-208B-4859-B0F9-1294ADF003D1}"/>
                  </a:ext>
                </a:extLst>
              </p:cNvPr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D3B732-CDBA-4299-BD41-20DBEB0CCB9C}"/>
                  </a:ext>
                </a:extLst>
              </p:cNvPr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95888DC-9E62-4CAD-A075-5E6CDB1FF514}"/>
                  </a:ext>
                </a:extLst>
              </p:cNvPr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C2972CA-2BE1-4417-9AA7-431562D19805}"/>
                  </a:ext>
                </a:extLst>
              </p:cNvPr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CF3118B-0C33-4FB9-BA73-7DEAACB6F97F}"/>
                  </a:ext>
                </a:extLst>
              </p:cNvPr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792FC01-B742-4ABA-A0D7-70BF7ED2F243}"/>
                </a:ext>
              </a:extLst>
            </p:cNvPr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0E3D52D-CCEB-4EDB-8C37-E3317705E028}"/>
                  </a:ext>
                </a:extLst>
              </p:cNvPr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A48793F-4C57-4B6B-9389-E5226F74B945}"/>
                    </a:ext>
                  </a:extLst>
                </p:cNvPr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96D0B33-2E8C-4F3F-BA38-360D19C07419}"/>
                    </a:ext>
                  </a:extLst>
                </p:cNvPr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39DB0C4-18A5-4F07-BB57-B1E91709A8C2}"/>
                    </a:ext>
                  </a:extLst>
                </p:cNvPr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FAC3DA7-230B-4E01-ADBE-46FED5799EF6}"/>
                    </a:ext>
                  </a:extLst>
                </p:cNvPr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2B6C1F8-3F1B-40C5-994C-925637528EB8}"/>
                    </a:ext>
                  </a:extLst>
                </p:cNvPr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4AEE078-2300-4BE5-9A16-4D1AE15BEDD2}"/>
                    </a:ext>
                  </a:extLst>
                </p:cNvPr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47DBA43-640F-4D37-A104-2387F7A32D9B}"/>
                    </a:ext>
                  </a:extLst>
                </p:cNvPr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F0D09AA-3104-4BB5-8255-13EA4980E720}"/>
                    </a:ext>
                  </a:extLst>
                </p:cNvPr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1925D90-17C1-4C5A-8684-BBC697F5AE0F}"/>
                    </a:ext>
                  </a:extLst>
                </p:cNvPr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7B71C82-8E6E-48A7-8140-521E5D823CDD}"/>
                    </a:ext>
                  </a:extLst>
                </p:cNvPr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8E4B8BA-2DFC-4AFD-AC2C-E6161F476DC9}"/>
                    </a:ext>
                  </a:extLst>
                </p:cNvPr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12D5CDF-A35C-4399-A6F8-71C3122CEFE4}"/>
                    </a:ext>
                  </a:extLst>
                </p:cNvPr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CBFFE87-DFD4-4509-BA3F-77D409CB61A3}"/>
                  </a:ext>
                </a:extLst>
              </p:cNvPr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B21BE89-248B-43CF-9723-4C590F7C4277}"/>
                    </a:ext>
                  </a:extLst>
                </p:cNvPr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325F33C-D82D-4EC4-B578-7C5F2FD969F6}"/>
                    </a:ext>
                  </a:extLst>
                </p:cNvPr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5A9D942-0F5D-4330-BEAC-02E5DC50E8ED}"/>
                    </a:ext>
                  </a:extLst>
                </p:cNvPr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DB1A592-AEFC-4AC4-B065-EDC9034F73B1}"/>
                    </a:ext>
                  </a:extLst>
                </p:cNvPr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CF08D9F-BFC9-416F-88BF-AC792BCAA64C}"/>
                    </a:ext>
                  </a:extLst>
                </p:cNvPr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CA06B76-FD2A-46B4-B0F9-E8B095C7F82F}"/>
                    </a:ext>
                  </a:extLst>
                </p:cNvPr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962711-5DB3-4F8E-B6A3-1B85B60E2DAA}"/>
                </a:ext>
              </a:extLst>
            </p:cNvPr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F9F5DF-37DD-40FF-A642-16864A883ABE}"/>
                </a:ext>
              </a:extLst>
            </p:cNvPr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32575D-6C69-4032-AA31-DA070D5560D3}"/>
                </a:ext>
              </a:extLst>
            </p:cNvPr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CD5ABAB-C6CE-4870-81E8-F90C8B19ED93}"/>
              </a:ext>
            </a:extLst>
          </p:cNvPr>
          <p:cNvCxnSpPr/>
          <p:nvPr/>
        </p:nvCxnSpPr>
        <p:spPr>
          <a:xfrm flipV="1">
            <a:off x="6187133" y="2980431"/>
            <a:ext cx="1384082" cy="1361301"/>
          </a:xfrm>
          <a:prstGeom prst="line">
            <a:avLst/>
          </a:prstGeom>
          <a:ln w="9842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6F229E3D-71B4-41FF-8D26-97F281513E4F}"/>
              </a:ext>
            </a:extLst>
          </p:cNvPr>
          <p:cNvSpPr/>
          <p:nvPr/>
        </p:nvSpPr>
        <p:spPr>
          <a:xfrm>
            <a:off x="7741116" y="6002859"/>
            <a:ext cx="8531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92D050"/>
                </a:solidFill>
              </a:rPr>
              <a:t>-45º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C801255-AF69-419E-8740-8D491D44314D}"/>
              </a:ext>
            </a:extLst>
          </p:cNvPr>
          <p:cNvCxnSpPr/>
          <p:nvPr/>
        </p:nvCxnSpPr>
        <p:spPr>
          <a:xfrm>
            <a:off x="6199366" y="4385647"/>
            <a:ext cx="1381302" cy="1382705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500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 </a:t>
            </a:r>
          </a:p>
          <a:p>
            <a:r>
              <a:rPr lang="en-US" dirty="0"/>
              <a:t>P = (3.5,-45º) </a:t>
            </a:r>
          </a:p>
          <a:p>
            <a:pPr>
              <a:spcBef>
                <a:spcPts val="0"/>
              </a:spcBef>
            </a:pPr>
            <a:r>
              <a:rPr lang="en-US" dirty="0"/>
              <a:t>Now find the </a:t>
            </a:r>
          </a:p>
          <a:p>
            <a:pPr>
              <a:spcBef>
                <a:spcPts val="0"/>
              </a:spcBef>
            </a:pPr>
            <a:r>
              <a:rPr lang="en-US" dirty="0"/>
              <a:t>point on the </a:t>
            </a:r>
          </a:p>
          <a:p>
            <a:pPr>
              <a:spcBef>
                <a:spcPts val="0"/>
              </a:spcBef>
            </a:pPr>
            <a:r>
              <a:rPr lang="en-US" dirty="0"/>
              <a:t>line </a:t>
            </a:r>
          </a:p>
          <a:p>
            <a:pPr>
              <a:spcBef>
                <a:spcPts val="0"/>
              </a:spcBef>
            </a:pPr>
            <a:r>
              <a:rPr lang="en-US" dirty="0"/>
              <a:t>corresponding </a:t>
            </a:r>
          </a:p>
          <a:p>
            <a:pPr>
              <a:spcBef>
                <a:spcPts val="0"/>
              </a:spcBef>
            </a:pPr>
            <a:r>
              <a:rPr lang="en-US" dirty="0"/>
              <a:t>to the </a:t>
            </a:r>
          </a:p>
          <a:p>
            <a:pPr>
              <a:spcBef>
                <a:spcPts val="0"/>
              </a:spcBef>
            </a:pPr>
            <a:r>
              <a:rPr lang="en-US" dirty="0"/>
              <a:t>radius “r”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45D98F-8D9A-4494-85D8-A31E702FBFFF}"/>
              </a:ext>
            </a:extLst>
          </p:cNvPr>
          <p:cNvGrpSpPr/>
          <p:nvPr/>
        </p:nvGrpSpPr>
        <p:grpSpPr>
          <a:xfrm>
            <a:off x="3682431" y="2080104"/>
            <a:ext cx="5554209" cy="4625496"/>
            <a:chOff x="3361191" y="2080104"/>
            <a:chExt cx="5554209" cy="4625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15B385-C942-4D3E-A272-7FEF13D94E36}"/>
                </a:ext>
              </a:extLst>
            </p:cNvPr>
            <p:cNvGrpSpPr/>
            <p:nvPr/>
          </p:nvGrpSpPr>
          <p:grpSpPr>
            <a:xfrm>
              <a:off x="3361191" y="2080104"/>
              <a:ext cx="5554209" cy="4625496"/>
              <a:chOff x="2222410" y="942143"/>
              <a:chExt cx="6853792" cy="585860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CE888C-0162-4CBA-A363-0572211C02F4}"/>
                  </a:ext>
                </a:extLst>
              </p:cNvPr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FE44ABE-31D7-43BF-B31C-A5A0761618C4}"/>
                  </a:ext>
                </a:extLst>
              </p:cNvPr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E6FA968-9D43-456C-B09E-C63DFEF775A5}"/>
                  </a:ext>
                </a:extLst>
              </p:cNvPr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0DF5E38-3180-46E6-93C0-B15829E94EB6}"/>
                  </a:ext>
                </a:extLst>
              </p:cNvPr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505C33C-4B43-41AF-ABA3-32CDD139C2F4}"/>
                  </a:ext>
                </a:extLst>
              </p:cNvPr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F7E87B6-D309-420D-ABE2-A0178CAD64E0}"/>
                  </a:ext>
                </a:extLst>
              </p:cNvPr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F42BA81-ACD5-44C7-9451-F2B583307B65}"/>
                  </a:ext>
                </a:extLst>
              </p:cNvPr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4BDB2F8-AF75-4D3B-A95B-4CB84E112223}"/>
                  </a:ext>
                </a:extLst>
              </p:cNvPr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F928CA-6EBE-4E02-B193-505015EF1EA4}"/>
                  </a:ext>
                </a:extLst>
              </p:cNvPr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B26639F-C992-437C-B515-73B811DC0266}"/>
                  </a:ext>
                </a:extLst>
              </p:cNvPr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BCC1392-AA5B-4CCC-923C-BD2A182E8A3B}"/>
                  </a:ext>
                </a:extLst>
              </p:cNvPr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87DB3B-6010-461C-AC3E-046A728BFA8B}"/>
                  </a:ext>
                </a:extLst>
              </p:cNvPr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557C3BF-0556-4FE5-8835-2469B81110DC}"/>
                  </a:ext>
                </a:extLst>
              </p:cNvPr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562B8CF-D8D1-4462-B04A-CC4FDFD72F59}"/>
                  </a:ext>
                </a:extLst>
              </p:cNvPr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151D40-C039-4A10-93A1-78ED4321AF22}"/>
                  </a:ext>
                </a:extLst>
              </p:cNvPr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C33120A-2415-46A3-8CAD-08FFB9D452D0}"/>
                  </a:ext>
                </a:extLst>
              </p:cNvPr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0FDF0F3-1F33-4C31-9C07-525D8B25E682}"/>
                  </a:ext>
                </a:extLst>
              </p:cNvPr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41C5F-CDA1-4172-B07E-9DE59DFED09D}"/>
                  </a:ext>
                </a:extLst>
              </p:cNvPr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D3DE259-208B-4859-B0F9-1294ADF003D1}"/>
                  </a:ext>
                </a:extLst>
              </p:cNvPr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D3B732-CDBA-4299-BD41-20DBEB0CCB9C}"/>
                  </a:ext>
                </a:extLst>
              </p:cNvPr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95888DC-9E62-4CAD-A075-5E6CDB1FF514}"/>
                  </a:ext>
                </a:extLst>
              </p:cNvPr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C2972CA-2BE1-4417-9AA7-431562D19805}"/>
                  </a:ext>
                </a:extLst>
              </p:cNvPr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CF3118B-0C33-4FB9-BA73-7DEAACB6F97F}"/>
                  </a:ext>
                </a:extLst>
              </p:cNvPr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792FC01-B742-4ABA-A0D7-70BF7ED2F243}"/>
                </a:ext>
              </a:extLst>
            </p:cNvPr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0E3D52D-CCEB-4EDB-8C37-E3317705E028}"/>
                  </a:ext>
                </a:extLst>
              </p:cNvPr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A48793F-4C57-4B6B-9389-E5226F74B945}"/>
                    </a:ext>
                  </a:extLst>
                </p:cNvPr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96D0B33-2E8C-4F3F-BA38-360D19C07419}"/>
                    </a:ext>
                  </a:extLst>
                </p:cNvPr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39DB0C4-18A5-4F07-BB57-B1E91709A8C2}"/>
                    </a:ext>
                  </a:extLst>
                </p:cNvPr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FAC3DA7-230B-4E01-ADBE-46FED5799EF6}"/>
                    </a:ext>
                  </a:extLst>
                </p:cNvPr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2B6C1F8-3F1B-40C5-994C-925637528EB8}"/>
                    </a:ext>
                  </a:extLst>
                </p:cNvPr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4AEE078-2300-4BE5-9A16-4D1AE15BEDD2}"/>
                    </a:ext>
                  </a:extLst>
                </p:cNvPr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47DBA43-640F-4D37-A104-2387F7A32D9B}"/>
                    </a:ext>
                  </a:extLst>
                </p:cNvPr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F0D09AA-3104-4BB5-8255-13EA4980E720}"/>
                    </a:ext>
                  </a:extLst>
                </p:cNvPr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1925D90-17C1-4C5A-8684-BBC697F5AE0F}"/>
                    </a:ext>
                  </a:extLst>
                </p:cNvPr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7B71C82-8E6E-48A7-8140-521E5D823CDD}"/>
                    </a:ext>
                  </a:extLst>
                </p:cNvPr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8E4B8BA-2DFC-4AFD-AC2C-E6161F476DC9}"/>
                    </a:ext>
                  </a:extLst>
                </p:cNvPr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12D5CDF-A35C-4399-A6F8-71C3122CEFE4}"/>
                    </a:ext>
                  </a:extLst>
                </p:cNvPr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CBFFE87-DFD4-4509-BA3F-77D409CB61A3}"/>
                  </a:ext>
                </a:extLst>
              </p:cNvPr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B21BE89-248B-43CF-9723-4C590F7C4277}"/>
                    </a:ext>
                  </a:extLst>
                </p:cNvPr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325F33C-D82D-4EC4-B578-7C5F2FD969F6}"/>
                    </a:ext>
                  </a:extLst>
                </p:cNvPr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5A9D942-0F5D-4330-BEAC-02E5DC50E8ED}"/>
                    </a:ext>
                  </a:extLst>
                </p:cNvPr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DB1A592-AEFC-4AC4-B065-EDC9034F73B1}"/>
                    </a:ext>
                  </a:extLst>
                </p:cNvPr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CF08D9F-BFC9-416F-88BF-AC792BCAA64C}"/>
                    </a:ext>
                  </a:extLst>
                </p:cNvPr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CA06B76-FD2A-46B4-B0F9-E8B095C7F82F}"/>
                    </a:ext>
                  </a:extLst>
                </p:cNvPr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962711-5DB3-4F8E-B6A3-1B85B60E2DAA}"/>
                </a:ext>
              </a:extLst>
            </p:cNvPr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F9F5DF-37DD-40FF-A642-16864A883ABE}"/>
                </a:ext>
              </a:extLst>
            </p:cNvPr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32575D-6C69-4032-AA31-DA070D5560D3}"/>
                </a:ext>
              </a:extLst>
            </p:cNvPr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CD5ABAB-C6CE-4870-81E8-F90C8B19ED93}"/>
              </a:ext>
            </a:extLst>
          </p:cNvPr>
          <p:cNvCxnSpPr/>
          <p:nvPr/>
        </p:nvCxnSpPr>
        <p:spPr>
          <a:xfrm flipV="1">
            <a:off x="6187133" y="2980431"/>
            <a:ext cx="1384082" cy="1361301"/>
          </a:xfrm>
          <a:prstGeom prst="line">
            <a:avLst/>
          </a:prstGeom>
          <a:ln w="9842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6F229E3D-71B4-41FF-8D26-97F281513E4F}"/>
              </a:ext>
            </a:extLst>
          </p:cNvPr>
          <p:cNvSpPr/>
          <p:nvPr/>
        </p:nvSpPr>
        <p:spPr>
          <a:xfrm>
            <a:off x="7741116" y="6002859"/>
            <a:ext cx="8531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92D050"/>
                </a:solidFill>
              </a:rPr>
              <a:t>-45º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C801255-AF69-419E-8740-8D491D44314D}"/>
              </a:ext>
            </a:extLst>
          </p:cNvPr>
          <p:cNvCxnSpPr/>
          <p:nvPr/>
        </p:nvCxnSpPr>
        <p:spPr>
          <a:xfrm>
            <a:off x="6199366" y="4385647"/>
            <a:ext cx="1381302" cy="1382705"/>
          </a:xfrm>
          <a:prstGeom prst="line">
            <a:avLst/>
          </a:prstGeom>
          <a:ln w="984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9267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Plot the polar coordinates: </a:t>
            </a:r>
          </a:p>
          <a:p>
            <a:r>
              <a:rPr lang="en-US" dirty="0"/>
              <a:t>P = (3.5,-45º) </a:t>
            </a:r>
          </a:p>
          <a:p>
            <a:r>
              <a:rPr lang="en-US" dirty="0" err="1"/>
              <a:t>Tah</a:t>
            </a:r>
            <a:r>
              <a:rPr lang="en-US" dirty="0"/>
              <a:t>-dah!</a:t>
            </a:r>
          </a:p>
          <a:p>
            <a:r>
              <a:rPr lang="en-US" dirty="0"/>
              <a:t> 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 	</a:t>
            </a:r>
          </a:p>
          <a:p>
            <a:endParaRPr lang="en-US" sz="2000" dirty="0"/>
          </a:p>
          <a:p>
            <a:endParaRPr lang="en-US" baseline="500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45D98F-8D9A-4494-85D8-A31E702FBFFF}"/>
              </a:ext>
            </a:extLst>
          </p:cNvPr>
          <p:cNvGrpSpPr/>
          <p:nvPr/>
        </p:nvGrpSpPr>
        <p:grpSpPr>
          <a:xfrm>
            <a:off x="3581400" y="2080104"/>
            <a:ext cx="5655240" cy="4625496"/>
            <a:chOff x="3260160" y="2080104"/>
            <a:chExt cx="5655240" cy="4625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15B385-C942-4D3E-A272-7FEF13D94E36}"/>
                </a:ext>
              </a:extLst>
            </p:cNvPr>
            <p:cNvGrpSpPr/>
            <p:nvPr/>
          </p:nvGrpSpPr>
          <p:grpSpPr>
            <a:xfrm>
              <a:off x="3260160" y="2080104"/>
              <a:ext cx="5655240" cy="4625496"/>
              <a:chOff x="2097740" y="942143"/>
              <a:chExt cx="6978462" cy="585860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DCE888C-0162-4CBA-A363-0572211C02F4}"/>
                  </a:ext>
                </a:extLst>
              </p:cNvPr>
              <p:cNvSpPr/>
              <p:nvPr/>
            </p:nvSpPr>
            <p:spPr>
              <a:xfrm>
                <a:off x="7641612" y="2942923"/>
                <a:ext cx="633380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FE44ABE-31D7-43BF-B31C-A5A0761618C4}"/>
                  </a:ext>
                </a:extLst>
              </p:cNvPr>
              <p:cNvSpPr/>
              <p:nvPr/>
            </p:nvSpPr>
            <p:spPr>
              <a:xfrm>
                <a:off x="7794013" y="3590033"/>
                <a:ext cx="1282189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0º, 360º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E6FA968-9D43-456C-B09E-C63DFEF775A5}"/>
                  </a:ext>
                </a:extLst>
              </p:cNvPr>
              <p:cNvSpPr/>
              <p:nvPr/>
            </p:nvSpPr>
            <p:spPr>
              <a:xfrm>
                <a:off x="7392546" y="231374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0DF5E38-3180-46E6-93C0-B15829E94EB6}"/>
                  </a:ext>
                </a:extLst>
              </p:cNvPr>
              <p:cNvSpPr/>
              <p:nvPr/>
            </p:nvSpPr>
            <p:spPr>
              <a:xfrm>
                <a:off x="7011546" y="1761232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505C33C-4B43-41AF-ABA3-32CDD139C2F4}"/>
                  </a:ext>
                </a:extLst>
              </p:cNvPr>
              <p:cNvSpPr/>
              <p:nvPr/>
            </p:nvSpPr>
            <p:spPr>
              <a:xfrm>
                <a:off x="6437008" y="130403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60º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F7E87B6-D309-420D-ABE2-A0178CAD64E0}"/>
                  </a:ext>
                </a:extLst>
              </p:cNvPr>
              <p:cNvSpPr/>
              <p:nvPr/>
            </p:nvSpPr>
            <p:spPr>
              <a:xfrm>
                <a:off x="5755339" y="1021646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75º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F42BA81-ACD5-44C7-9451-F2B583307B65}"/>
                  </a:ext>
                </a:extLst>
              </p:cNvPr>
              <p:cNvSpPr/>
              <p:nvPr/>
            </p:nvSpPr>
            <p:spPr>
              <a:xfrm>
                <a:off x="5069540" y="942143"/>
                <a:ext cx="67689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90º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4BDB2F8-AF75-4D3B-A95B-4CB84E112223}"/>
                  </a:ext>
                </a:extLst>
              </p:cNvPr>
              <p:cNvSpPr/>
              <p:nvPr/>
            </p:nvSpPr>
            <p:spPr>
              <a:xfrm>
                <a:off x="4263653" y="103957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105º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F928CA-6EBE-4E02-B193-505015EF1EA4}"/>
                  </a:ext>
                </a:extLst>
              </p:cNvPr>
              <p:cNvSpPr/>
              <p:nvPr/>
            </p:nvSpPr>
            <p:spPr>
              <a:xfrm>
                <a:off x="3533967" y="1304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120º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B26639F-C992-437C-B515-73B811DC0266}"/>
                  </a:ext>
                </a:extLst>
              </p:cNvPr>
              <p:cNvSpPr/>
              <p:nvPr/>
            </p:nvSpPr>
            <p:spPr>
              <a:xfrm>
                <a:off x="2935940" y="17612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135º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BCC1392-AA5B-4CCC-923C-BD2A182E8A3B}"/>
                  </a:ext>
                </a:extLst>
              </p:cNvPr>
              <p:cNvSpPr/>
              <p:nvPr/>
            </p:nvSpPr>
            <p:spPr>
              <a:xfrm>
                <a:off x="2475195" y="2342287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150º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787DB3B-6010-461C-AC3E-046A728BFA8B}"/>
                  </a:ext>
                </a:extLst>
              </p:cNvPr>
              <p:cNvSpPr/>
              <p:nvPr/>
            </p:nvSpPr>
            <p:spPr>
              <a:xfrm>
                <a:off x="2250140" y="29233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165º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E177947-6699-47F8-B240-307B48F9C20D}"/>
                  </a:ext>
                </a:extLst>
              </p:cNvPr>
              <p:cNvSpPr/>
              <p:nvPr/>
            </p:nvSpPr>
            <p:spPr>
              <a:xfrm>
                <a:off x="2097740" y="3590033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180º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557C3BF-0556-4FE5-8835-2469B81110DC}"/>
                  </a:ext>
                </a:extLst>
              </p:cNvPr>
              <p:cNvSpPr/>
              <p:nvPr/>
            </p:nvSpPr>
            <p:spPr>
              <a:xfrm>
                <a:off x="2222410" y="427583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195º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562B8CF-D8D1-4462-B04A-CC4FDFD72F59}"/>
                  </a:ext>
                </a:extLst>
              </p:cNvPr>
              <p:cNvSpPr/>
              <p:nvPr/>
            </p:nvSpPr>
            <p:spPr>
              <a:xfrm>
                <a:off x="2434853" y="4904542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210º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151D40-C039-4A10-93A1-78ED4321AF22}"/>
                  </a:ext>
                </a:extLst>
              </p:cNvPr>
              <p:cNvSpPr/>
              <p:nvPr/>
            </p:nvSpPr>
            <p:spPr>
              <a:xfrm>
                <a:off x="2833614" y="5565045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225º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C33120A-2415-46A3-8CAD-08FFB9D452D0}"/>
                  </a:ext>
                </a:extLst>
              </p:cNvPr>
              <p:cNvSpPr/>
              <p:nvPr/>
            </p:nvSpPr>
            <p:spPr>
              <a:xfrm>
                <a:off x="3499880" y="595907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240º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0FDF0F3-1F33-4C31-9C07-525D8B25E682}"/>
                  </a:ext>
                </a:extLst>
              </p:cNvPr>
              <p:cNvSpPr/>
              <p:nvPr/>
            </p:nvSpPr>
            <p:spPr>
              <a:xfrm>
                <a:off x="4140493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255º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41C5F-CDA1-4172-B07E-9DE59DFED09D}"/>
                  </a:ext>
                </a:extLst>
              </p:cNvPr>
              <p:cNvSpPr/>
              <p:nvPr/>
            </p:nvSpPr>
            <p:spPr>
              <a:xfrm>
                <a:off x="4907776" y="635245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270º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D3DE259-208B-4859-B0F9-1294ADF003D1}"/>
                  </a:ext>
                </a:extLst>
              </p:cNvPr>
              <p:cNvSpPr/>
              <p:nvPr/>
            </p:nvSpPr>
            <p:spPr>
              <a:xfrm>
                <a:off x="5679140" y="6221216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285º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D3B732-CDBA-4299-BD41-20DBEB0CCB9C}"/>
                  </a:ext>
                </a:extLst>
              </p:cNvPr>
              <p:cNvSpPr/>
              <p:nvPr/>
            </p:nvSpPr>
            <p:spPr>
              <a:xfrm>
                <a:off x="6486138" y="5902454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300º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95888DC-9E62-4CAD-A075-5E6CDB1FF514}"/>
                  </a:ext>
                </a:extLst>
              </p:cNvPr>
              <p:cNvSpPr/>
              <p:nvPr/>
            </p:nvSpPr>
            <p:spPr>
              <a:xfrm>
                <a:off x="6965173" y="5472621"/>
                <a:ext cx="797561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315º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C2972CA-2BE1-4417-9AA7-431562D19805}"/>
                  </a:ext>
                </a:extLst>
              </p:cNvPr>
              <p:cNvSpPr/>
              <p:nvPr/>
            </p:nvSpPr>
            <p:spPr>
              <a:xfrm>
                <a:off x="7348536" y="4904543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330º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CF3118B-0C33-4FB9-BA73-7DEAACB6F97F}"/>
                  </a:ext>
                </a:extLst>
              </p:cNvPr>
              <p:cNvSpPr/>
              <p:nvPr/>
            </p:nvSpPr>
            <p:spPr>
              <a:xfrm>
                <a:off x="7699682" y="4233840"/>
                <a:ext cx="841078" cy="44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/>
                  <a:t>345º</a:t>
                </a:r>
                <a:endParaRPr lang="en-US" sz="17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792FC01-B742-4ABA-A0D7-70BF7ED2F243}"/>
                </a:ext>
              </a:extLst>
            </p:cNvPr>
            <p:cNvGrpSpPr/>
            <p:nvPr/>
          </p:nvGrpSpPr>
          <p:grpSpPr>
            <a:xfrm>
              <a:off x="3886200" y="2443234"/>
              <a:ext cx="3966906" cy="3862371"/>
              <a:chOff x="3893905" y="2443234"/>
              <a:chExt cx="3966906" cy="386237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0E3D52D-CCEB-4EDB-8C37-E3317705E028}"/>
                  </a:ext>
                </a:extLst>
              </p:cNvPr>
              <p:cNvGrpSpPr/>
              <p:nvPr/>
            </p:nvGrpSpPr>
            <p:grpSpPr>
              <a:xfrm>
                <a:off x="3908725" y="2443234"/>
                <a:ext cx="3952086" cy="3850339"/>
                <a:chOff x="2971800" y="1402080"/>
                <a:chExt cx="4876800" cy="487680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A48793F-4C57-4B6B-9389-E5226F74B945}"/>
                    </a:ext>
                  </a:extLst>
                </p:cNvPr>
                <p:cNvCxnSpPr/>
                <p:nvPr/>
              </p:nvCxnSpPr>
              <p:spPr>
                <a:xfrm>
                  <a:off x="2971800" y="3838141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96D0B33-2E8C-4F3F-BA38-360D19C07419}"/>
                    </a:ext>
                  </a:extLst>
                </p:cNvPr>
                <p:cNvCxnSpPr/>
                <p:nvPr/>
              </p:nvCxnSpPr>
              <p:spPr>
                <a:xfrm rot="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39DB0C4-18A5-4F07-BB57-B1E91709A8C2}"/>
                    </a:ext>
                  </a:extLst>
                </p:cNvPr>
                <p:cNvCxnSpPr/>
                <p:nvPr/>
              </p:nvCxnSpPr>
              <p:spPr>
                <a:xfrm rot="18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FAC3DA7-230B-4E01-ADBE-46FED5799EF6}"/>
                    </a:ext>
                  </a:extLst>
                </p:cNvPr>
                <p:cNvCxnSpPr/>
                <p:nvPr/>
              </p:nvCxnSpPr>
              <p:spPr>
                <a:xfrm rot="27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62B6C1F8-3F1B-40C5-994C-925637528EB8}"/>
                    </a:ext>
                  </a:extLst>
                </p:cNvPr>
                <p:cNvCxnSpPr/>
                <p:nvPr/>
              </p:nvCxnSpPr>
              <p:spPr>
                <a:xfrm rot="36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4AEE078-2300-4BE5-9A16-4D1AE15BEDD2}"/>
                    </a:ext>
                  </a:extLst>
                </p:cNvPr>
                <p:cNvCxnSpPr/>
                <p:nvPr/>
              </p:nvCxnSpPr>
              <p:spPr>
                <a:xfrm rot="4500000">
                  <a:off x="2971800" y="3840480"/>
                  <a:ext cx="4876800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47DBA43-640F-4D37-A104-2387F7A32D9B}"/>
                    </a:ext>
                  </a:extLst>
                </p:cNvPr>
                <p:cNvCxnSpPr/>
                <p:nvPr/>
              </p:nvCxnSpPr>
              <p:spPr>
                <a:xfrm rot="54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F0D09AA-3104-4BB5-8255-13EA4980E720}"/>
                    </a:ext>
                  </a:extLst>
                </p:cNvPr>
                <p:cNvCxnSpPr/>
                <p:nvPr/>
              </p:nvCxnSpPr>
              <p:spPr>
                <a:xfrm rot="63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1925D90-17C1-4C5A-8684-BBC697F5AE0F}"/>
                    </a:ext>
                  </a:extLst>
                </p:cNvPr>
                <p:cNvCxnSpPr/>
                <p:nvPr/>
              </p:nvCxnSpPr>
              <p:spPr>
                <a:xfrm rot="72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7B71C82-8E6E-48A7-8140-521E5D823CDD}"/>
                    </a:ext>
                  </a:extLst>
                </p:cNvPr>
                <p:cNvCxnSpPr/>
                <p:nvPr/>
              </p:nvCxnSpPr>
              <p:spPr>
                <a:xfrm rot="81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8E4B8BA-2DFC-4AFD-AC2C-E6161F476DC9}"/>
                    </a:ext>
                  </a:extLst>
                </p:cNvPr>
                <p:cNvCxnSpPr/>
                <p:nvPr/>
              </p:nvCxnSpPr>
              <p:spPr>
                <a:xfrm rot="90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12D5CDF-A35C-4399-A6F8-71C3122CEFE4}"/>
                    </a:ext>
                  </a:extLst>
                </p:cNvPr>
                <p:cNvCxnSpPr/>
                <p:nvPr/>
              </p:nvCxnSpPr>
              <p:spPr>
                <a:xfrm rot="9900000">
                  <a:off x="2971800" y="3840480"/>
                  <a:ext cx="4876800" cy="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CBFFE87-DFD4-4509-BA3F-77D409CB61A3}"/>
                  </a:ext>
                </a:extLst>
              </p:cNvPr>
              <p:cNvGrpSpPr/>
              <p:nvPr/>
            </p:nvGrpSpPr>
            <p:grpSpPr>
              <a:xfrm>
                <a:off x="3893905" y="2455266"/>
                <a:ext cx="3949266" cy="3850339"/>
                <a:chOff x="3893905" y="2455266"/>
                <a:chExt cx="3949266" cy="3850339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B21BE89-248B-43CF-9723-4C590F7C4277}"/>
                    </a:ext>
                  </a:extLst>
                </p:cNvPr>
                <p:cNvSpPr/>
                <p:nvPr/>
              </p:nvSpPr>
              <p:spPr>
                <a:xfrm>
                  <a:off x="4573544" y="3096989"/>
                  <a:ext cx="2632844" cy="256689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325F33C-D82D-4EC4-B578-7C5F2FD969F6}"/>
                    </a:ext>
                  </a:extLst>
                </p:cNvPr>
                <p:cNvSpPr/>
                <p:nvPr/>
              </p:nvSpPr>
              <p:spPr>
                <a:xfrm>
                  <a:off x="4902650" y="3417851"/>
                  <a:ext cx="1974633" cy="1925170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5A9D942-0F5D-4330-BEAC-02E5DC50E8ED}"/>
                    </a:ext>
                  </a:extLst>
                </p:cNvPr>
                <p:cNvSpPr/>
                <p:nvPr/>
              </p:nvSpPr>
              <p:spPr>
                <a:xfrm>
                  <a:off x="4237985" y="2776128"/>
                  <a:ext cx="3291055" cy="320861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ADB1A592-AEFC-4AC4-B065-EDC9034F73B1}"/>
                    </a:ext>
                  </a:extLst>
                </p:cNvPr>
                <p:cNvSpPr/>
                <p:nvPr/>
              </p:nvSpPr>
              <p:spPr>
                <a:xfrm>
                  <a:off x="5231755" y="3738712"/>
                  <a:ext cx="1316422" cy="1283446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CF08D9F-BFC9-416F-88BF-AC792BCAA64C}"/>
                    </a:ext>
                  </a:extLst>
                </p:cNvPr>
                <p:cNvSpPr/>
                <p:nvPr/>
              </p:nvSpPr>
              <p:spPr>
                <a:xfrm>
                  <a:off x="5560861" y="4059574"/>
                  <a:ext cx="658211" cy="641723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CA06B76-FD2A-46B4-B0F9-E8B095C7F82F}"/>
                    </a:ext>
                  </a:extLst>
                </p:cNvPr>
                <p:cNvSpPr/>
                <p:nvPr/>
              </p:nvSpPr>
              <p:spPr>
                <a:xfrm>
                  <a:off x="3893905" y="2455266"/>
                  <a:ext cx="3949266" cy="3850339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962711-5DB3-4F8E-B6A3-1B85B60E2DAA}"/>
                </a:ext>
              </a:extLst>
            </p:cNvPr>
            <p:cNvSpPr/>
            <p:nvPr/>
          </p:nvSpPr>
          <p:spPr>
            <a:xfrm>
              <a:off x="6390080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2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F9F5DF-37DD-40FF-A642-16864A883ABE}"/>
                </a:ext>
              </a:extLst>
            </p:cNvPr>
            <p:cNvSpPr/>
            <p:nvPr/>
          </p:nvSpPr>
          <p:spPr>
            <a:xfrm>
              <a:off x="704822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32575D-6C69-4032-AA31-DA070D5560D3}"/>
                </a:ext>
              </a:extLst>
            </p:cNvPr>
            <p:cNvSpPr/>
            <p:nvPr/>
          </p:nvSpPr>
          <p:spPr>
            <a:xfrm>
              <a:off x="7683285" y="4341175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6</a:t>
              </a:r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672C007-C92A-403E-BDE4-83B31479720E}"/>
              </a:ext>
            </a:extLst>
          </p:cNvPr>
          <p:cNvCxnSpPr/>
          <p:nvPr/>
        </p:nvCxnSpPr>
        <p:spPr>
          <a:xfrm>
            <a:off x="6199366" y="4385647"/>
            <a:ext cx="1381302" cy="1382705"/>
          </a:xfrm>
          <a:prstGeom prst="line">
            <a:avLst/>
          </a:prstGeom>
          <a:ln w="9842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COORDINATES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3DDF6-4C61-4FC5-982F-F23CBDA89303}"/>
              </a:ext>
            </a:extLst>
          </p:cNvPr>
          <p:cNvSpPr/>
          <p:nvPr/>
        </p:nvSpPr>
        <p:spPr>
          <a:xfrm>
            <a:off x="7680511" y="6526595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F5F25B5-31F9-47A7-BADA-3936582D4112}"/>
              </a:ext>
            </a:extLst>
          </p:cNvPr>
          <p:cNvCxnSpPr/>
          <p:nvPr/>
        </p:nvCxnSpPr>
        <p:spPr>
          <a:xfrm flipV="1">
            <a:off x="6187133" y="2980431"/>
            <a:ext cx="1384082" cy="1361301"/>
          </a:xfrm>
          <a:prstGeom prst="line">
            <a:avLst/>
          </a:prstGeom>
          <a:ln w="9842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FB0E280-4C4D-4CAC-A497-D4575357E2F6}"/>
              </a:ext>
            </a:extLst>
          </p:cNvPr>
          <p:cNvSpPr/>
          <p:nvPr/>
        </p:nvSpPr>
        <p:spPr>
          <a:xfrm flipH="1" flipV="1">
            <a:off x="6916271" y="5091953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685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F906A-8CFF-4BC8-85CF-14BEE018F69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3319797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(</a:t>
            </a:r>
            <a:r>
              <a:rPr lang="en-US" dirty="0" err="1"/>
              <a:t>r,</a:t>
            </a:r>
            <a:r>
              <a:rPr lang="en-US" i="1" dirty="0" err="1"/>
              <a:t>θ</a:t>
            </a:r>
            <a:r>
              <a:rPr lang="en-US" sz="2000" i="1" dirty="0"/>
              <a:t> </a:t>
            </a:r>
            <a:r>
              <a:rPr lang="en-US" dirty="0"/>
              <a:t>) is located |</a:t>
            </a:r>
            <a:r>
              <a:rPr lang="en-US" sz="2000" dirty="0"/>
              <a:t> </a:t>
            </a:r>
            <a:r>
              <a:rPr lang="en-US" dirty="0"/>
              <a:t>r</a:t>
            </a:r>
            <a:r>
              <a:rPr lang="en-US" sz="2000" dirty="0"/>
              <a:t> </a:t>
            </a:r>
            <a:r>
              <a:rPr lang="en-US" dirty="0"/>
              <a:t>| units from the pole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51770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radius “r” is negative, it’s a little more complicated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41620987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/>
              <a:t>Remember, when you “</a:t>
            </a:r>
            <a:r>
              <a:rPr lang="en-US" dirty="0" err="1"/>
              <a:t>negativize</a:t>
            </a:r>
            <a:r>
              <a:rPr lang="en-US" dirty="0"/>
              <a:t>” a number, it’s graph mirrors across 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600" y="3200400"/>
            <a:ext cx="8001000" cy="2139566"/>
            <a:chOff x="609600" y="4338918"/>
            <a:chExt cx="8001000" cy="213956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5791200"/>
              <a:ext cx="800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820296" y="5924486"/>
              <a:ext cx="41870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92D050"/>
                  </a:solidFill>
                </a:rPr>
                <a:t>3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5924486"/>
              <a:ext cx="57900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FFC000"/>
                  </a:solidFill>
                </a:rPr>
                <a:t>-3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3400" y="5924486"/>
              <a:ext cx="41870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CCFFFF"/>
                  </a:solidFill>
                </a:rPr>
                <a:t>0</a:t>
              </a:r>
            </a:p>
          </p:txBody>
        </p:sp>
        <p:sp>
          <p:nvSpPr>
            <p:cNvPr id="11" name="Arc 10"/>
            <p:cNvSpPr/>
            <p:nvPr/>
          </p:nvSpPr>
          <p:spPr>
            <a:xfrm>
              <a:off x="2080632" y="4338918"/>
              <a:ext cx="4949016" cy="1981200"/>
            </a:xfrm>
            <a:prstGeom prst="arc">
              <a:avLst>
                <a:gd name="adj1" fmla="val 10884060"/>
                <a:gd name="adj2" fmla="val 0"/>
              </a:avLst>
            </a:prstGeom>
            <a:ln w="635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sp>
        <p:nvSpPr>
          <p:cNvPr id="18" name="Oval 17"/>
          <p:cNvSpPr/>
          <p:nvPr/>
        </p:nvSpPr>
        <p:spPr>
          <a:xfrm>
            <a:off x="6934200" y="44958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27802" y="4538382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27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4610100" y="3048000"/>
            <a:ext cx="0" cy="3198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ordered pair, the “</a:t>
            </a:r>
            <a:r>
              <a:rPr lang="en-US" dirty="0" err="1"/>
              <a:t>negativized</a:t>
            </a:r>
            <a:r>
              <a:rPr lang="en-US" dirty="0"/>
              <a:t>” number mirrors across it’s 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600" y="3200400"/>
            <a:ext cx="8001000" cy="3048000"/>
            <a:chOff x="609600" y="3430484"/>
            <a:chExt cx="8001000" cy="3048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5791200"/>
              <a:ext cx="800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820296" y="5924486"/>
              <a:ext cx="41870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CCFFFF"/>
                  </a:solidFill>
                </a:rPr>
                <a:t>3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5924486"/>
              <a:ext cx="57900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CCFFFF"/>
                  </a:solidFill>
                </a:rPr>
                <a:t>-3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00748" y="5924486"/>
              <a:ext cx="41870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CCFFFF"/>
                  </a:solidFill>
                </a:rPr>
                <a:t>0</a:t>
              </a:r>
            </a:p>
          </p:txBody>
        </p:sp>
        <p:sp>
          <p:nvSpPr>
            <p:cNvPr id="11" name="Arc 10"/>
            <p:cNvSpPr/>
            <p:nvPr/>
          </p:nvSpPr>
          <p:spPr>
            <a:xfrm>
              <a:off x="2080632" y="3430484"/>
              <a:ext cx="4949016" cy="1981200"/>
            </a:xfrm>
            <a:prstGeom prst="arc">
              <a:avLst>
                <a:gd name="adj1" fmla="val 10884060"/>
                <a:gd name="adj2" fmla="val 0"/>
              </a:avLst>
            </a:prstGeom>
            <a:ln w="635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14800" y="5313402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8010" y="4475202"/>
            <a:ext cx="3577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85464" y="4475202"/>
            <a:ext cx="979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92D050"/>
                </a:solidFill>
              </a:rPr>
              <a:t>(3,1)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8744" y="4475202"/>
            <a:ext cx="11400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C000"/>
                </a:solidFill>
              </a:rPr>
              <a:t>(-3,1)</a:t>
            </a:r>
          </a:p>
        </p:txBody>
      </p:sp>
      <p:sp>
        <p:nvSpPr>
          <p:cNvPr id="22" name="Oval 21"/>
          <p:cNvSpPr/>
          <p:nvPr/>
        </p:nvSpPr>
        <p:spPr>
          <a:xfrm>
            <a:off x="6934200" y="4605618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27802" y="46482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914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4610100" y="3048000"/>
            <a:ext cx="0" cy="3198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ordered pair, the “</a:t>
            </a:r>
            <a:r>
              <a:rPr lang="en-US" dirty="0" err="1"/>
              <a:t>negativized</a:t>
            </a:r>
            <a:r>
              <a:rPr lang="en-US" dirty="0"/>
              <a:t>” number mirrors across it’s 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4648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20296" y="4648200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4648200"/>
            <a:ext cx="5790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-3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02989" y="4703802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0</a:t>
            </a:r>
          </a:p>
        </p:txBody>
      </p:sp>
      <p:sp>
        <p:nvSpPr>
          <p:cNvPr id="11" name="Arc 10"/>
          <p:cNvSpPr/>
          <p:nvPr/>
        </p:nvSpPr>
        <p:spPr>
          <a:xfrm rot="16200000">
            <a:off x="5961914" y="3763885"/>
            <a:ext cx="1905000" cy="1941628"/>
          </a:xfrm>
          <a:prstGeom prst="arc">
            <a:avLst>
              <a:gd name="adj1" fmla="val 11385637"/>
              <a:gd name="adj2" fmla="val 20743997"/>
            </a:avLst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14800" y="4399002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8010" y="3505200"/>
            <a:ext cx="3577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85464" y="3505200"/>
            <a:ext cx="979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92D050"/>
                </a:solidFill>
              </a:rPr>
              <a:t>(3,1)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15200" y="5334000"/>
            <a:ext cx="11400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C000"/>
                </a:solidFill>
              </a:rPr>
              <a:t>(3,-1)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77709" y="5410200"/>
            <a:ext cx="5180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-1</a:t>
            </a:r>
          </a:p>
        </p:txBody>
      </p:sp>
      <p:sp>
        <p:nvSpPr>
          <p:cNvPr id="23" name="Oval 22"/>
          <p:cNvSpPr/>
          <p:nvPr/>
        </p:nvSpPr>
        <p:spPr>
          <a:xfrm>
            <a:off x="6911398" y="37338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11398" y="5572899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3840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4610100" y="3048000"/>
            <a:ext cx="0" cy="3198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ordered pair, the “</a:t>
            </a:r>
            <a:r>
              <a:rPr lang="en-US" dirty="0" err="1"/>
              <a:t>negativized</a:t>
            </a:r>
            <a:r>
              <a:rPr lang="en-US" dirty="0"/>
              <a:t>” numbers mirror across both 0s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4648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20296" y="4648200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4648200"/>
            <a:ext cx="5790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-3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14800" y="4399002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38010" y="3505200"/>
            <a:ext cx="3577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85464" y="3505200"/>
            <a:ext cx="979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92D050"/>
                </a:solidFill>
              </a:rPr>
              <a:t>(3,1)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0" y="5410200"/>
            <a:ext cx="13003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C000"/>
                </a:solidFill>
              </a:rPr>
              <a:t>(-3,-1)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02989" y="4703802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77709" y="5410200"/>
            <a:ext cx="5180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CFFFF"/>
                </a:solidFill>
              </a:rPr>
              <a:t>-1</a:t>
            </a:r>
          </a:p>
        </p:txBody>
      </p:sp>
      <p:sp>
        <p:nvSpPr>
          <p:cNvPr id="22" name="Arc 21"/>
          <p:cNvSpPr/>
          <p:nvPr/>
        </p:nvSpPr>
        <p:spPr>
          <a:xfrm>
            <a:off x="2080632" y="3200400"/>
            <a:ext cx="4949016" cy="1981200"/>
          </a:xfrm>
          <a:prstGeom prst="arc">
            <a:avLst>
              <a:gd name="adj1" fmla="val 11178609"/>
              <a:gd name="adj2" fmla="val 20800005"/>
            </a:avLst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6200000">
            <a:off x="1162954" y="3841724"/>
            <a:ext cx="1749321" cy="1941628"/>
          </a:xfrm>
          <a:prstGeom prst="arc">
            <a:avLst>
              <a:gd name="adj1" fmla="val 11385637"/>
              <a:gd name="adj2" fmla="val 20743997"/>
            </a:avLst>
          </a:prstGeom>
          <a:ln w="635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27802" y="55626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11398" y="3733800"/>
            <a:ext cx="2286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65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6193</Words>
  <Application>Microsoft Office PowerPoint</Application>
  <PresentationFormat>On-screen Show (4:3)</PresentationFormat>
  <Paragraphs>1766</Paragraphs>
  <Slides>170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170</vt:i4>
      </vt:variant>
    </vt:vector>
  </HeadingPairs>
  <TitlesOfParts>
    <vt:vector size="180" baseType="lpstr">
      <vt:lpstr>Aharoni</vt:lpstr>
      <vt:lpstr>-apple-system</vt:lpstr>
      <vt:lpstr>Arial</vt:lpstr>
      <vt:lpstr>Calibri</vt:lpstr>
      <vt:lpstr>Cambria Math</vt:lpstr>
      <vt:lpstr>Comic Sans MS</vt:lpstr>
      <vt:lpstr>Monotype Corsiva</vt:lpstr>
      <vt:lpstr>Times New Roman</vt:lpstr>
      <vt:lpstr>Wingdings</vt:lpstr>
      <vt:lpstr>Office Theme</vt:lpstr>
      <vt:lpstr>PowerPoint Presentation</vt:lpstr>
      <vt:lpstr>What’s Up?</vt:lpstr>
      <vt:lpstr>What’s Up?</vt:lpstr>
      <vt:lpstr>Review</vt:lpstr>
      <vt:lpstr>Integral Transforms</vt:lpstr>
      <vt:lpstr>Integral Transforms</vt:lpstr>
      <vt:lpstr>Integral Transforms</vt:lpstr>
      <vt:lpstr>Integral Transforms</vt:lpstr>
      <vt:lpstr>Laplace Transforms</vt:lpstr>
      <vt:lpstr>Laplace Transforms</vt:lpstr>
      <vt:lpstr>Questions?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Parametric Equations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Parametric Equations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PowerPoint Presentation</vt:lpstr>
      <vt:lpstr>PowerPoint Presentation</vt:lpstr>
      <vt:lpstr>PowerPoint Presentation</vt:lpstr>
      <vt:lpstr>PowerPoint Presentation</vt:lpstr>
      <vt:lpstr>Questions?</vt:lpstr>
      <vt:lpstr>Polar Coordinates</vt:lpstr>
      <vt:lpstr>Polar Coordinates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Polar Coordinates</vt:lpstr>
      <vt:lpstr>Polar Coordinates</vt:lpstr>
      <vt:lpstr>Polar Coordinates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PowerPoint Presentation</vt:lpstr>
      <vt:lpstr>PowerPoint Presentation</vt:lpstr>
      <vt:lpstr>PowerPoint Presentation</vt:lpstr>
      <vt:lpstr>PowerPoint Presentation</vt:lpstr>
      <vt:lpstr>Polar to Rectangular</vt:lpstr>
      <vt:lpstr>Polar to Rectangular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Rectangular to Polar</vt:lpstr>
      <vt:lpstr>PowerPoint Presentation</vt:lpstr>
      <vt:lpstr>PowerPoint Presentation</vt:lpstr>
      <vt:lpstr>PowerPoint Presentation</vt:lpstr>
      <vt:lpstr>Polar Coordinates</vt:lpstr>
      <vt:lpstr>Polar Coordinates</vt:lpstr>
      <vt:lpstr>PowerPoint Presentation</vt:lpstr>
      <vt:lpstr>PowerPoint Presentation</vt:lpstr>
      <vt:lpstr>PowerPoint Presentation</vt:lpstr>
      <vt:lpstr>PowerPoint Presentation</vt:lpstr>
      <vt:lpstr>Polar Coordinates</vt:lpstr>
      <vt:lpstr>PowerPoint Presentation</vt:lpstr>
      <vt:lpstr>Polar Coordinates</vt:lpstr>
      <vt:lpstr>Questions?</vt:lpstr>
      <vt:lpstr>Polar Equations</vt:lpstr>
      <vt:lpstr>Polar Equations</vt:lpstr>
      <vt:lpstr>Polar Equations</vt:lpstr>
      <vt:lpstr>Polar Equations</vt:lpstr>
      <vt:lpstr>Polar Equations</vt:lpstr>
      <vt:lpstr>Polar Equations</vt:lpstr>
      <vt:lpstr>Polar Equations</vt:lpstr>
      <vt:lpstr>Polar Equations</vt:lpstr>
      <vt:lpstr>Polar Equations</vt:lpstr>
      <vt:lpstr>Polar Equations</vt:lpstr>
      <vt:lpstr>PowerPoint Presentation</vt:lpstr>
      <vt:lpstr>Polar Equations</vt:lpstr>
      <vt:lpstr>Polar Equations</vt:lpstr>
      <vt:lpstr>Polar Equations</vt:lpstr>
      <vt:lpstr>Polar Coordinates</vt:lpstr>
      <vt:lpstr>Graphing Polar Equations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301</cp:revision>
  <dcterms:created xsi:type="dcterms:W3CDTF">2012-09-06T22:30:26Z</dcterms:created>
  <dcterms:modified xsi:type="dcterms:W3CDTF">2023-01-12T08:42:25Z</dcterms:modified>
</cp:coreProperties>
</file>