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handoutMasterIdLst>
    <p:handoutMasterId r:id="rId150"/>
  </p:handoutMasterIdLst>
  <p:sldIdLst>
    <p:sldId id="256" r:id="rId2"/>
    <p:sldId id="480" r:id="rId3"/>
    <p:sldId id="2476" r:id="rId4"/>
    <p:sldId id="539" r:id="rId5"/>
    <p:sldId id="1475" r:id="rId6"/>
    <p:sldId id="1496" r:id="rId7"/>
    <p:sldId id="1497" r:id="rId8"/>
    <p:sldId id="1498" r:id="rId9"/>
    <p:sldId id="1500" r:id="rId10"/>
    <p:sldId id="1501" r:id="rId11"/>
    <p:sldId id="1477" r:id="rId12"/>
    <p:sldId id="1481" r:id="rId13"/>
    <p:sldId id="2565" r:id="rId14"/>
    <p:sldId id="2566" r:id="rId15"/>
    <p:sldId id="2567" r:id="rId16"/>
    <p:sldId id="1566" r:id="rId17"/>
    <p:sldId id="2568" r:id="rId18"/>
    <p:sldId id="2569" r:id="rId19"/>
    <p:sldId id="2570" r:id="rId20"/>
    <p:sldId id="2504" r:id="rId21"/>
    <p:sldId id="2505" r:id="rId22"/>
    <p:sldId id="2571" r:id="rId23"/>
    <p:sldId id="2572" r:id="rId24"/>
    <p:sldId id="2523" r:id="rId25"/>
    <p:sldId id="2522" r:id="rId26"/>
    <p:sldId id="2507" r:id="rId27"/>
    <p:sldId id="2525" r:id="rId28"/>
    <p:sldId id="2535" r:id="rId29"/>
    <p:sldId id="2573" r:id="rId30"/>
    <p:sldId id="2574" r:id="rId31"/>
    <p:sldId id="2560" r:id="rId32"/>
    <p:sldId id="2613" r:id="rId33"/>
    <p:sldId id="2614" r:id="rId34"/>
    <p:sldId id="1160" r:id="rId35"/>
    <p:sldId id="1199" r:id="rId36"/>
    <p:sldId id="993" r:id="rId37"/>
    <p:sldId id="1187" r:id="rId38"/>
    <p:sldId id="1188" r:id="rId39"/>
    <p:sldId id="1189" r:id="rId40"/>
    <p:sldId id="1190" r:id="rId41"/>
    <p:sldId id="1191" r:id="rId42"/>
    <p:sldId id="1192" r:id="rId43"/>
    <p:sldId id="1193" r:id="rId44"/>
    <p:sldId id="1194" r:id="rId45"/>
    <p:sldId id="1195" r:id="rId46"/>
    <p:sldId id="1196" r:id="rId47"/>
    <p:sldId id="1053" r:id="rId48"/>
    <p:sldId id="1210" r:id="rId49"/>
    <p:sldId id="1054" r:id="rId50"/>
    <p:sldId id="1206" r:id="rId51"/>
    <p:sldId id="1208" r:id="rId52"/>
    <p:sldId id="1211" r:id="rId53"/>
    <p:sldId id="1212" r:id="rId54"/>
    <p:sldId id="1213" r:id="rId55"/>
    <p:sldId id="1215" r:id="rId56"/>
    <p:sldId id="1217" r:id="rId57"/>
    <p:sldId id="1218" r:id="rId58"/>
    <p:sldId id="1219" r:id="rId59"/>
    <p:sldId id="2481" r:id="rId60"/>
    <p:sldId id="1055" r:id="rId61"/>
    <p:sldId id="1046" r:id="rId62"/>
    <p:sldId id="1047" r:id="rId63"/>
    <p:sldId id="1056" r:id="rId64"/>
    <p:sldId id="1057" r:id="rId65"/>
    <p:sldId id="1048" r:id="rId66"/>
    <p:sldId id="1049" r:id="rId67"/>
    <p:sldId id="1050" r:id="rId68"/>
    <p:sldId id="1225" r:id="rId69"/>
    <p:sldId id="1061" r:id="rId70"/>
    <p:sldId id="1222" r:id="rId71"/>
    <p:sldId id="1162" r:id="rId72"/>
    <p:sldId id="1163" r:id="rId73"/>
    <p:sldId id="1164" r:id="rId74"/>
    <p:sldId id="1165" r:id="rId75"/>
    <p:sldId id="1166" r:id="rId76"/>
    <p:sldId id="1168" r:id="rId77"/>
    <p:sldId id="1221" r:id="rId78"/>
    <p:sldId id="1223" r:id="rId79"/>
    <p:sldId id="1224" r:id="rId80"/>
    <p:sldId id="1226" r:id="rId81"/>
    <p:sldId id="1227" r:id="rId82"/>
    <p:sldId id="2482" r:id="rId83"/>
    <p:sldId id="1099" r:id="rId84"/>
    <p:sldId id="1100" r:id="rId85"/>
    <p:sldId id="1068" r:id="rId86"/>
    <p:sldId id="1005" r:id="rId87"/>
    <p:sldId id="1062" r:id="rId88"/>
    <p:sldId id="1064" r:id="rId89"/>
    <p:sldId id="1238" r:id="rId90"/>
    <p:sldId id="1241" r:id="rId91"/>
    <p:sldId id="1240" r:id="rId92"/>
    <p:sldId id="1066" r:id="rId93"/>
    <p:sldId id="1239" r:id="rId94"/>
    <p:sldId id="1122" r:id="rId95"/>
    <p:sldId id="1121" r:id="rId96"/>
    <p:sldId id="1074" r:id="rId97"/>
    <p:sldId id="1069" r:id="rId98"/>
    <p:sldId id="1228" r:id="rId99"/>
    <p:sldId id="1229" r:id="rId100"/>
    <p:sldId id="1230" r:id="rId101"/>
    <p:sldId id="1231" r:id="rId102"/>
    <p:sldId id="2477" r:id="rId103"/>
    <p:sldId id="2478" r:id="rId104"/>
    <p:sldId id="2493" r:id="rId105"/>
    <p:sldId id="2479" r:id="rId106"/>
    <p:sldId id="2494" r:id="rId107"/>
    <p:sldId id="2480" r:id="rId108"/>
    <p:sldId id="2495" r:id="rId109"/>
    <p:sldId id="2483" r:id="rId110"/>
    <p:sldId id="1242" r:id="rId111"/>
    <p:sldId id="1243" r:id="rId112"/>
    <p:sldId id="1244" r:id="rId113"/>
    <p:sldId id="2487" r:id="rId114"/>
    <p:sldId id="2488" r:id="rId115"/>
    <p:sldId id="2496" r:id="rId116"/>
    <p:sldId id="2497" r:id="rId117"/>
    <p:sldId id="2484" r:id="rId118"/>
    <p:sldId id="1248" r:id="rId119"/>
    <p:sldId id="1249" r:id="rId120"/>
    <p:sldId id="1123" r:id="rId121"/>
    <p:sldId id="1101" r:id="rId122"/>
    <p:sldId id="1102" r:id="rId123"/>
    <p:sldId id="1245" r:id="rId124"/>
    <p:sldId id="2490" r:id="rId125"/>
    <p:sldId id="2513" r:id="rId126"/>
    <p:sldId id="2514" r:id="rId127"/>
    <p:sldId id="2509" r:id="rId128"/>
    <p:sldId id="1280" r:id="rId129"/>
    <p:sldId id="2498" r:id="rId130"/>
    <p:sldId id="1282" r:id="rId131"/>
    <p:sldId id="2499" r:id="rId132"/>
    <p:sldId id="2500" r:id="rId133"/>
    <p:sldId id="2510" r:id="rId134"/>
    <p:sldId id="2511" r:id="rId135"/>
    <p:sldId id="2512" r:id="rId136"/>
    <p:sldId id="2508" r:id="rId137"/>
    <p:sldId id="1284" r:id="rId138"/>
    <p:sldId id="2501" r:id="rId139"/>
    <p:sldId id="1286" r:id="rId140"/>
    <p:sldId id="1246" r:id="rId141"/>
    <p:sldId id="2502" r:id="rId142"/>
    <p:sldId id="1252" r:id="rId143"/>
    <p:sldId id="2503" r:id="rId144"/>
    <p:sldId id="2489" r:id="rId145"/>
    <p:sldId id="543" r:id="rId146"/>
    <p:sldId id="1059" r:id="rId147"/>
    <p:sldId id="588" r:id="rId1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5050"/>
    <a:srgbClr val="67F03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35" autoAdjust="0"/>
    <p:restoredTop sz="92052" autoAdjust="0"/>
  </p:normalViewPr>
  <p:slideViewPr>
    <p:cSldViewPr>
      <p:cViewPr varScale="1">
        <p:scale>
          <a:sx n="94" d="100"/>
          <a:sy n="94" d="100"/>
        </p:scale>
        <p:origin x="33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1/12/2023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98F73-ADE2-4AB3-A2A7-DF4ADF33484B}"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1FF58-AC3C-4619-A875-2174D67D80CA}" type="slidenum">
              <a:rPr lang="en-US" smtClean="0"/>
              <a:t>‹#›</a:t>
            </a:fld>
            <a:endParaRPr lang="en-US"/>
          </a:p>
        </p:txBody>
      </p:sp>
    </p:spTree>
    <p:extLst>
      <p:ext uri="{BB962C8B-B14F-4D97-AF65-F5344CB8AC3E}">
        <p14:creationId xmlns:p14="http://schemas.microsoft.com/office/powerpoint/2010/main" val="420179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CAAD8-60CB-46F9-8E0B-585D70DD9A60}" type="slidenum">
              <a:rPr lang="en-US" smtClean="0"/>
              <a:t>19</a:t>
            </a:fld>
            <a:endParaRPr lang="en-US"/>
          </a:p>
        </p:txBody>
      </p:sp>
    </p:spTree>
    <p:extLst>
      <p:ext uri="{BB962C8B-B14F-4D97-AF65-F5344CB8AC3E}">
        <p14:creationId xmlns:p14="http://schemas.microsoft.com/office/powerpoint/2010/main" val="342796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CAAD8-60CB-46F9-8E0B-585D70DD9A60}" type="slidenum">
              <a:rPr lang="en-US" smtClean="0"/>
              <a:t>20</a:t>
            </a:fld>
            <a:endParaRPr lang="en-US"/>
          </a:p>
        </p:txBody>
      </p:sp>
    </p:spTree>
    <p:extLst>
      <p:ext uri="{BB962C8B-B14F-4D97-AF65-F5344CB8AC3E}">
        <p14:creationId xmlns:p14="http://schemas.microsoft.com/office/powerpoint/2010/main" val="428669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CAAD8-60CB-46F9-8E0B-585D70DD9A60}" type="slidenum">
              <a:rPr lang="en-US" smtClean="0"/>
              <a:t>21</a:t>
            </a:fld>
            <a:endParaRPr lang="en-US"/>
          </a:p>
        </p:txBody>
      </p:sp>
    </p:spTree>
    <p:extLst>
      <p:ext uri="{BB962C8B-B14F-4D97-AF65-F5344CB8AC3E}">
        <p14:creationId xmlns:p14="http://schemas.microsoft.com/office/powerpoint/2010/main" val="427683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FF58-AC3C-4619-A875-2174D67D80CA}" type="slidenum">
              <a:rPr lang="en-US" smtClean="0"/>
              <a:t>101</a:t>
            </a:fld>
            <a:endParaRPr lang="en-US"/>
          </a:p>
        </p:txBody>
      </p:sp>
    </p:spTree>
    <p:extLst>
      <p:ext uri="{BB962C8B-B14F-4D97-AF65-F5344CB8AC3E}">
        <p14:creationId xmlns:p14="http://schemas.microsoft.com/office/powerpoint/2010/main" val="427496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1FF58-AC3C-4619-A875-2174D67D80CA}" type="slidenum">
              <a:rPr lang="en-US" smtClean="0"/>
              <a:t>120</a:t>
            </a:fld>
            <a:endParaRPr lang="en-US"/>
          </a:p>
        </p:txBody>
      </p:sp>
    </p:spTree>
    <p:extLst>
      <p:ext uri="{BB962C8B-B14F-4D97-AF65-F5344CB8AC3E}">
        <p14:creationId xmlns:p14="http://schemas.microsoft.com/office/powerpoint/2010/main" val="210577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89AD3-F9B2-411B-BFD8-00CC5AD0EA64}"/>
              </a:ext>
            </a:extLst>
          </p:cNvPr>
          <p:cNvPicPr>
            <a:picLocks noChangeAspect="1"/>
          </p:cNvPicPr>
          <p:nvPr/>
        </p:nvPicPr>
        <p:blipFill>
          <a:blip r:embed="rId2"/>
          <a:stretch>
            <a:fillRect/>
          </a:stretch>
        </p:blipFill>
        <p:spPr>
          <a:xfrm>
            <a:off x="0" y="-2628"/>
            <a:ext cx="9144000" cy="6861962"/>
          </a:xfrm>
          <a:prstGeom prst="rect">
            <a:avLst/>
          </a:prstGeom>
        </p:spPr>
      </p:pic>
      <p:sp>
        <p:nvSpPr>
          <p:cNvPr id="4" name="Rectangle 3"/>
          <p:cNvSpPr/>
          <p:nvPr/>
        </p:nvSpPr>
        <p:spPr>
          <a:xfrm>
            <a:off x="0" y="6629400"/>
            <a:ext cx="9486900" cy="323165"/>
          </a:xfrm>
          <a:prstGeom prst="rect">
            <a:avLst/>
          </a:prstGeom>
        </p:spPr>
        <p:txBody>
          <a:bodyPr wrap="square">
            <a:spAutoFit/>
          </a:bodyPr>
          <a:lstStyle/>
          <a:p>
            <a:r>
              <a:rPr lang="en-US" sz="1500" dirty="0">
                <a:solidFill>
                  <a:srgbClr val="00B0F0"/>
                </a:solidFill>
              </a:rPr>
              <a:t>http://en.wikipedia.org/wiki/Differential_equation#mediaviewer/File:Elmer-pump-heatequation.png</a:t>
            </a:r>
          </a:p>
        </p:txBody>
      </p:sp>
      <p:sp>
        <p:nvSpPr>
          <p:cNvPr id="7" name="Text Box 2">
            <a:extLst>
              <a:ext uri="{FF2B5EF4-FFF2-40B4-BE49-F238E27FC236}">
                <a16:creationId xmlns:a16="http://schemas.microsoft.com/office/drawing/2014/main" id="{252A403A-CFCC-4EB8-9C84-8C919CE2F1D1}"/>
              </a:ext>
            </a:extLst>
          </p:cNvPr>
          <p:cNvSpPr txBox="1">
            <a:spLocks noChangeArrowheads="1"/>
          </p:cNvSpPr>
          <p:nvPr/>
        </p:nvSpPr>
        <p:spPr bwMode="auto">
          <a:xfrm>
            <a:off x="0" y="22860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n-US" sz="7200" b="1" dirty="0">
                <a:solidFill>
                  <a:srgbClr val="FFFF00"/>
                </a:solidFill>
              </a:rPr>
              <a:t>Welcome to </a:t>
            </a:r>
          </a:p>
          <a:p>
            <a:pPr eaLnBrk="1" hangingPunct="1"/>
            <a:r>
              <a:rPr lang="en-US" altLang="en-US" sz="6900" b="1" dirty="0">
                <a:solidFill>
                  <a:srgbClr val="CCFFFF"/>
                </a:solidFill>
              </a:rPr>
              <a:t>Unit 8 </a:t>
            </a:r>
          </a:p>
          <a:p>
            <a:pPr eaLnBrk="1" hangingPunct="1"/>
            <a:r>
              <a:rPr lang="en-US" altLang="en-US" sz="6900" b="1">
                <a:solidFill>
                  <a:srgbClr val="CCFFFF"/>
                </a:solidFill>
              </a:rPr>
              <a:t>Part </a:t>
            </a:r>
            <a:r>
              <a:rPr lang="en-US" altLang="en-US" sz="6900" b="1" dirty="0">
                <a:solidFill>
                  <a:srgbClr val="CCFFFF"/>
                </a:solidFill>
              </a:rPr>
              <a:t>16</a:t>
            </a:r>
            <a:r>
              <a:rPr lang="en-US" altLang="en-US" sz="7500" b="1" dirty="0">
                <a:solidFill>
                  <a:srgbClr val="CCFFFF"/>
                </a:solidFill>
              </a:rPr>
              <a:t>!</a:t>
            </a:r>
          </a:p>
          <a:p>
            <a:pPr eaLnBrk="1" hangingPunct="1"/>
            <a:endParaRPr lang="en-US" altLang="en-US" sz="3000" b="1" dirty="0">
              <a:solidFill>
                <a:srgbClr val="CCFFFF"/>
              </a:solidFill>
            </a:endParaRPr>
          </a:p>
          <a:p>
            <a:pPr eaLnBrk="1" hangingPunct="1"/>
            <a:r>
              <a:rPr lang="en-US" altLang="en-US" sz="4400" b="1" dirty="0">
                <a:solidFill>
                  <a:srgbClr val="CCFFFF"/>
                </a:solidFill>
              </a:rPr>
              <a:t>MATH 207 Integral Calculus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This can also be written:</a:t>
            </a:r>
          </a:p>
          <a:p>
            <a:r>
              <a:rPr lang="en-US" dirty="0"/>
              <a:t>       </a:t>
            </a:r>
            <a:r>
              <a:rPr lang="en-US" u="sng" dirty="0"/>
              <a:t>ƒ</a:t>
            </a:r>
            <a:r>
              <a:rPr lang="en-US" u="sng" baseline="30000" dirty="0"/>
              <a:t>(n) </a:t>
            </a:r>
            <a:r>
              <a:rPr lang="en-US" u="sng" dirty="0"/>
              <a:t>(a)</a:t>
            </a:r>
          </a:p>
          <a:p>
            <a:r>
              <a:rPr lang="en-US" dirty="0"/>
              <a:t>         n!</a:t>
            </a:r>
          </a:p>
          <a:p>
            <a:endParaRPr lang="en-US" dirty="0"/>
          </a:p>
          <a:p>
            <a:r>
              <a:rPr lang="en-US" dirty="0"/>
              <a:t>Where ƒ</a:t>
            </a:r>
            <a:r>
              <a:rPr lang="en-US" baseline="30000" dirty="0"/>
              <a:t>(n) </a:t>
            </a:r>
            <a:r>
              <a:rPr lang="en-US" dirty="0"/>
              <a:t>means the nth derivative of ƒ evaluated at point “a”</a:t>
            </a:r>
          </a:p>
          <a:p>
            <a:endParaRPr lang="en-US" dirty="0"/>
          </a:p>
          <a:p>
            <a:endParaRPr lang="en-US" dirty="0"/>
          </a:p>
        </p:txBody>
      </p:sp>
      <p:sp>
        <p:nvSpPr>
          <p:cNvPr id="4" name="Content Placeholder 2"/>
          <p:cNvSpPr txBox="1">
            <a:spLocks/>
          </p:cNvSpPr>
          <p:nvPr/>
        </p:nvSpPr>
        <p:spPr bwMode="auto">
          <a:xfrm>
            <a:off x="1066800" y="1828800"/>
            <a:ext cx="449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a:t>  ∞</a:t>
            </a:r>
          </a:p>
          <a:p>
            <a:pPr>
              <a:spcBef>
                <a:spcPts val="0"/>
              </a:spcBef>
            </a:pPr>
            <a:r>
              <a:rPr lang="en-US" dirty="0"/>
              <a:t> ∑          (x-b)</a:t>
            </a:r>
            <a:r>
              <a:rPr lang="en-US" baseline="30000" dirty="0"/>
              <a:t>n</a:t>
            </a:r>
            <a:r>
              <a:rPr lang="en-US" dirty="0"/>
              <a:t> </a:t>
            </a:r>
          </a:p>
          <a:p>
            <a:pPr>
              <a:spcBef>
                <a:spcPts val="0"/>
              </a:spcBef>
            </a:pPr>
            <a:r>
              <a:rPr lang="en-US" sz="2700" dirty="0"/>
              <a:t>k=0</a:t>
            </a:r>
          </a:p>
        </p:txBody>
      </p:sp>
    </p:spTree>
    <p:extLst>
      <p:ext uri="{BB962C8B-B14F-4D97-AF65-F5344CB8AC3E}">
        <p14:creationId xmlns:p14="http://schemas.microsoft.com/office/powerpoint/2010/main" val="6659108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Before the TI:</a:t>
            </a:r>
          </a:p>
          <a:p>
            <a:endParaRPr lang="en-US" sz="2000" dirty="0"/>
          </a:p>
          <a:p>
            <a:r>
              <a:rPr lang="en-US" dirty="0"/>
              <a:t>Table of Laplace Transforms in handouts</a:t>
            </a:r>
          </a:p>
          <a:p>
            <a:endParaRPr lang="en-US" sz="2000" dirty="0"/>
          </a:p>
          <a:p>
            <a:r>
              <a:rPr lang="en-US" dirty="0"/>
              <a:t>Note: the table uses the variable "s" (British) while the TI uses the variable "p" (American)</a:t>
            </a:r>
          </a:p>
          <a:p>
            <a:endParaRPr lang="en-US" dirty="0"/>
          </a:p>
        </p:txBody>
      </p:sp>
    </p:spTree>
    <p:extLst>
      <p:ext uri="{BB962C8B-B14F-4D97-AF65-F5344CB8AC3E}">
        <p14:creationId xmlns:p14="http://schemas.microsoft.com/office/powerpoint/2010/main" val="40112507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ƒ(t) = 1</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B8EDA5A-D138-4B7F-A0E3-EADB4B2B02E7}"/>
                  </a:ext>
                </a:extLst>
              </p:cNvPr>
              <p:cNvGraphicFramePr>
                <a:graphicFrameLocks noGrp="1"/>
              </p:cNvGraphicFramePr>
              <p:nvPr>
                <p:extLst>
                  <p:ext uri="{D42A27DB-BD31-4B8C-83A1-F6EECF244321}">
                    <p14:modId xmlns:p14="http://schemas.microsoft.com/office/powerpoint/2010/main" val="558930177"/>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9" name="Table 8">
                <a:extLst>
                  <a:ext uri="{FF2B5EF4-FFF2-40B4-BE49-F238E27FC236}">
                    <a16:creationId xmlns:a16="http://schemas.microsoft.com/office/drawing/2014/main" id="{0B8EDA5A-D138-4B7F-A0E3-EADB4B2B02E7}"/>
                  </a:ext>
                </a:extLst>
              </p:cNvPr>
              <p:cNvGraphicFramePr>
                <a:graphicFrameLocks noGrp="1"/>
              </p:cNvGraphicFramePr>
              <p:nvPr>
                <p:extLst>
                  <p:ext uri="{D42A27DB-BD31-4B8C-83A1-F6EECF244321}">
                    <p14:modId xmlns:p14="http://schemas.microsoft.com/office/powerpoint/2010/main" val="558930177"/>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3"/>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3"/>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6349825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Calculate the Laplace Transform of the function: </a:t>
            </a:r>
            <a:r>
              <a:rPr lang="en-US" i="1" dirty="0"/>
              <a:t> </a:t>
            </a:r>
            <a:r>
              <a:rPr lang="en-US" dirty="0"/>
              <a:t>ƒ(t) = 1</a:t>
            </a:r>
          </a:p>
          <a:p>
            <a:r>
              <a:rPr lang="en-US" dirty="0">
                <a:solidFill>
                  <a:srgbClr val="FFFF00"/>
                </a:solidFill>
              </a:rPr>
              <a:t>F(s) = 1/s</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31897987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g(t) = t</a:t>
            </a: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FC87B2B-7226-4023-8864-D672132C4478}"/>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FC87B2B-7226-4023-8864-D672132C4478}"/>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40072226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g(t) = t</a:t>
            </a:r>
          </a:p>
          <a:p>
            <a:r>
              <a:rPr lang="en-US" dirty="0">
                <a:solidFill>
                  <a:srgbClr val="FFFF00"/>
                </a:solidFill>
              </a:rPr>
              <a:t>G(s) = 1/s</a:t>
            </a:r>
            <a:r>
              <a:rPr lang="en-US" baseline="30000" dirty="0">
                <a:solidFill>
                  <a:srgbClr val="FFFF00"/>
                </a:solidFill>
              </a:rPr>
              <a:t>2</a:t>
            </a: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FC87B2B-7226-4023-8864-D672132C4478}"/>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FC87B2B-7226-4023-8864-D672132C4478}"/>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3170172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ƒ(t) = e</a:t>
            </a:r>
            <a:r>
              <a:rPr lang="en-US" baseline="30000" dirty="0"/>
              <a:t>at</a:t>
            </a: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98BE3A7-3382-4A9B-8037-19A094FA892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4" name="Table 3">
                <a:extLst>
                  <a:ext uri="{FF2B5EF4-FFF2-40B4-BE49-F238E27FC236}">
                    <a16:creationId xmlns:a16="http://schemas.microsoft.com/office/drawing/2014/main" id="{098BE3A7-3382-4A9B-8037-19A094FA892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3938598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ƒ(t) = e</a:t>
            </a:r>
            <a:r>
              <a:rPr lang="en-US" baseline="30000" dirty="0"/>
              <a:t>at</a:t>
            </a:r>
          </a:p>
          <a:p>
            <a:r>
              <a:rPr lang="en-US" dirty="0">
                <a:solidFill>
                  <a:srgbClr val="FFFF00"/>
                </a:solidFill>
              </a:rPr>
              <a:t>F(s) = 1/(s-a)</a:t>
            </a:r>
            <a:endParaRPr lang="en-US" baseline="30000" dirty="0">
              <a:solidFill>
                <a:srgbClr val="FFFF00"/>
              </a:solidFill>
            </a:endParaRP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98BE3A7-3382-4A9B-8037-19A094FA8925}"/>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4" name="Table 3">
                <a:extLst>
                  <a:ext uri="{FF2B5EF4-FFF2-40B4-BE49-F238E27FC236}">
                    <a16:creationId xmlns:a16="http://schemas.microsoft.com/office/drawing/2014/main" id="{098BE3A7-3382-4A9B-8037-19A094FA892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37867965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v(t) = sin4t</a:t>
            </a: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C8EED36-B181-4AD2-B0B8-446434CA625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4" name="Table 3">
                <a:extLst>
                  <a:ext uri="{FF2B5EF4-FFF2-40B4-BE49-F238E27FC236}">
                    <a16:creationId xmlns:a16="http://schemas.microsoft.com/office/drawing/2014/main" id="{1C8EED36-B181-4AD2-B0B8-446434CA625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14743524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r>
              <a:rPr lang="en-US" i="1" dirty="0"/>
              <a:t> </a:t>
            </a:r>
            <a:r>
              <a:rPr lang="en-US" dirty="0"/>
              <a:t>v(t) = sin4t</a:t>
            </a:r>
          </a:p>
          <a:p>
            <a:r>
              <a:rPr lang="en-US" dirty="0">
                <a:solidFill>
                  <a:srgbClr val="FFFF00"/>
                </a:solidFill>
              </a:rPr>
              <a:t>V(s) = 4/(s</a:t>
            </a:r>
            <a:r>
              <a:rPr lang="en-US" baseline="30000" dirty="0">
                <a:solidFill>
                  <a:srgbClr val="FFFF00"/>
                </a:solidFill>
              </a:rPr>
              <a:t>2</a:t>
            </a:r>
            <a:r>
              <a:rPr lang="en-US" dirty="0">
                <a:solidFill>
                  <a:srgbClr val="FFFF00"/>
                </a:solidFill>
              </a:rPr>
              <a:t>+(4)</a:t>
            </a:r>
            <a:r>
              <a:rPr lang="en-US" baseline="30000" dirty="0">
                <a:solidFill>
                  <a:srgbClr val="FFFF00"/>
                </a:solidFill>
              </a:rPr>
              <a:t>2</a:t>
            </a:r>
            <a:r>
              <a:rPr lang="en-US" dirty="0">
                <a:solidFill>
                  <a:srgbClr val="FFFF00"/>
                </a:solidFill>
              </a:rPr>
              <a:t>) = 4/(s</a:t>
            </a:r>
            <a:r>
              <a:rPr lang="en-US" baseline="30000" dirty="0">
                <a:solidFill>
                  <a:srgbClr val="FFFF00"/>
                </a:solidFill>
              </a:rPr>
              <a:t>2</a:t>
            </a:r>
            <a:r>
              <a:rPr lang="en-US" dirty="0">
                <a:solidFill>
                  <a:srgbClr val="FFFF00"/>
                </a:solidFill>
              </a:rPr>
              <a:t>+16)</a:t>
            </a:r>
            <a:endParaRPr lang="en-US" baseline="30000" dirty="0">
              <a:solidFill>
                <a:srgbClr val="FFFF00"/>
              </a:solidFill>
            </a:endParaRPr>
          </a:p>
          <a:p>
            <a:endParaRPr lang="en-US" dirty="0"/>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C8EED36-B181-4AD2-B0B8-446434CA6255}"/>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4" name="Table 3">
                <a:extLst>
                  <a:ext uri="{FF2B5EF4-FFF2-40B4-BE49-F238E27FC236}">
                    <a16:creationId xmlns:a16="http://schemas.microsoft.com/office/drawing/2014/main" id="{1C8EED36-B181-4AD2-B0B8-446434CA6255}"/>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13646845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06774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Any finite number of initial terms of the Taylor series of a function is called a </a:t>
            </a:r>
            <a:r>
              <a:rPr lang="en-US" dirty="0">
                <a:solidFill>
                  <a:srgbClr val="FFC000"/>
                </a:solidFill>
              </a:rPr>
              <a:t>Taylor polynomial</a:t>
            </a:r>
          </a:p>
        </p:txBody>
      </p:sp>
    </p:spTree>
    <p:extLst>
      <p:ext uri="{BB962C8B-B14F-4D97-AF65-F5344CB8AC3E}">
        <p14:creationId xmlns:p14="http://schemas.microsoft.com/office/powerpoint/2010/main" val="19772014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An inverse Laplace Transform brings back the original function</a:t>
            </a:r>
          </a:p>
          <a:p>
            <a:endParaRPr lang="en-US" dirty="0"/>
          </a:p>
        </p:txBody>
      </p:sp>
    </p:spTree>
    <p:extLst>
      <p:ext uri="{BB962C8B-B14F-4D97-AF65-F5344CB8AC3E}">
        <p14:creationId xmlns:p14="http://schemas.microsoft.com/office/powerpoint/2010/main" val="12952607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If F(p) = {ƒ(t)}, then the inverse transform of F(p) is defined as: </a:t>
            </a:r>
          </a:p>
          <a:p>
            <a:pPr algn="ctr"/>
            <a:r>
              <a:rPr lang="en-US" sz="6000" i="1" dirty="0">
                <a:latin typeface="Monotype Corsiva" panose="03010101010201010101" pitchFamily="66" charset="0"/>
              </a:rPr>
              <a:t>L</a:t>
            </a:r>
            <a:r>
              <a:rPr lang="en-US" baseline="30000" dirty="0"/>
              <a:t>-1</a:t>
            </a:r>
            <a:r>
              <a:rPr lang="en-US" dirty="0"/>
              <a:t>F(p) = ƒ(t)</a:t>
            </a:r>
          </a:p>
          <a:p>
            <a:endParaRPr lang="en-US" dirty="0"/>
          </a:p>
        </p:txBody>
      </p:sp>
    </p:spTree>
    <p:extLst>
      <p:ext uri="{BB962C8B-B14F-4D97-AF65-F5344CB8AC3E}">
        <p14:creationId xmlns:p14="http://schemas.microsoft.com/office/powerpoint/2010/main" val="3080146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Look up the F(s) in the “</a:t>
            </a:r>
            <a:r>
              <a:rPr lang="en-US" dirty="0" err="1"/>
              <a:t>LaPlace</a:t>
            </a:r>
            <a:r>
              <a:rPr lang="en-US" dirty="0"/>
              <a:t> Transform of ƒ(t) column in the table</a:t>
            </a:r>
          </a:p>
          <a:p>
            <a:endParaRPr lang="en-US" sz="2000" dirty="0"/>
          </a:p>
          <a:p>
            <a:r>
              <a:rPr lang="en-US" dirty="0"/>
              <a:t>The original function will be in the Time Function ƒ(</a:t>
            </a:r>
            <a:r>
              <a:rPr lang="en-US" i="1" dirty="0"/>
              <a:t>t</a:t>
            </a:r>
            <a:r>
              <a:rPr lang="en-US" dirty="0"/>
              <a:t>) column</a:t>
            </a:r>
          </a:p>
        </p:txBody>
      </p:sp>
    </p:spTree>
    <p:extLst>
      <p:ext uri="{BB962C8B-B14F-4D97-AF65-F5344CB8AC3E}">
        <p14:creationId xmlns:p14="http://schemas.microsoft.com/office/powerpoint/2010/main" val="17706487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r>
              <a:rPr lang="en-US" i="1" dirty="0"/>
              <a:t> </a:t>
            </a:r>
          </a:p>
          <a:p>
            <a:r>
              <a:rPr lang="en-US" dirty="0"/>
              <a:t>F(s) = 1/s</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2546979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r>
              <a:rPr lang="en-US" i="1" dirty="0"/>
              <a:t> </a:t>
            </a:r>
          </a:p>
          <a:p>
            <a:pPr>
              <a:spcBef>
                <a:spcPts val="0"/>
              </a:spcBef>
            </a:pPr>
            <a:r>
              <a:rPr lang="en-US" sz="6000" i="1" dirty="0">
                <a:solidFill>
                  <a:srgbClr val="FFFF00"/>
                </a:solidFill>
                <a:latin typeface="Monotype Corsiva" panose="03010101010201010101" pitchFamily="66" charset="0"/>
              </a:rPr>
              <a:t>L</a:t>
            </a:r>
            <a:r>
              <a:rPr lang="en-US" baseline="30000" dirty="0">
                <a:solidFill>
                  <a:srgbClr val="FFFF00"/>
                </a:solidFill>
              </a:rPr>
              <a:t>-1</a:t>
            </a:r>
            <a:r>
              <a:rPr lang="en-US" dirty="0">
                <a:solidFill>
                  <a:srgbClr val="FFFF00"/>
                </a:solidFill>
              </a:rPr>
              <a:t>(1/s) = 1 = ƒ(t)</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2261139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r>
              <a:rPr lang="en-US" i="1" dirty="0"/>
              <a:t> </a:t>
            </a:r>
          </a:p>
          <a:p>
            <a:r>
              <a:rPr lang="en-US" dirty="0"/>
              <a:t>G(p) = 1/p</a:t>
            </a:r>
            <a:r>
              <a:rPr lang="en-US" baseline="30000" dirty="0"/>
              <a:t>2</a:t>
            </a:r>
            <a:r>
              <a:rPr lang="en-US" dirty="0"/>
              <a:t> </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16221241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r>
              <a:rPr lang="en-US" i="1" dirty="0"/>
              <a:t> </a:t>
            </a:r>
          </a:p>
          <a:p>
            <a:pPr>
              <a:spcBef>
                <a:spcPts val="0"/>
              </a:spcBef>
            </a:pPr>
            <a:r>
              <a:rPr lang="en-US" sz="6000" i="1" dirty="0">
                <a:solidFill>
                  <a:srgbClr val="FFFF00"/>
                </a:solidFill>
                <a:latin typeface="Monotype Corsiva" panose="03010101010201010101" pitchFamily="66" charset="0"/>
              </a:rPr>
              <a:t>L</a:t>
            </a:r>
            <a:r>
              <a:rPr lang="en-US" baseline="30000" dirty="0">
                <a:solidFill>
                  <a:srgbClr val="FFFF00"/>
                </a:solidFill>
              </a:rPr>
              <a:t>-1</a:t>
            </a:r>
            <a:r>
              <a:rPr lang="en-US" dirty="0">
                <a:solidFill>
                  <a:srgbClr val="FFFF00"/>
                </a:solidFill>
              </a:rPr>
              <a:t>(1/p</a:t>
            </a:r>
            <a:r>
              <a:rPr lang="en-US" baseline="30000" dirty="0">
                <a:solidFill>
                  <a:srgbClr val="FFFF00"/>
                </a:solidFill>
              </a:rPr>
              <a:t>2</a:t>
            </a:r>
            <a:r>
              <a:rPr lang="en-US" dirty="0">
                <a:solidFill>
                  <a:srgbClr val="FFFF00"/>
                </a:solidFill>
              </a:rPr>
              <a:t>) = t = g(t)</a:t>
            </a:r>
          </a:p>
          <a:p>
            <a:endParaRPr lang="en-US" dirty="0"/>
          </a:p>
        </p:txBody>
      </p:sp>
      <p:sp>
        <p:nvSpPr>
          <p:cNvPr id="5" name="Rectangle 4">
            <a:extLst>
              <a:ext uri="{FF2B5EF4-FFF2-40B4-BE49-F238E27FC236}">
                <a16:creationId xmlns:a16="http://schemas.microsoft.com/office/drawing/2014/main" id="{3363B2AA-EC0F-42A0-AAC5-AA8F4C7F7D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4572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14:m>
                            <m:oMath xmlns:m="http://schemas.openxmlformats.org/officeDocument/2006/math">
                              <m:r>
                                <m:rPr>
                                  <m:nor/>
                                </m:rPr>
                                <a:rPr lang="en-US" sz="2000" b="1" dirty="0" smtClean="0">
                                  <a:solidFill>
                                    <a:schemeClr val="bg1"/>
                                  </a:solidFill>
                                  <a:effectLst/>
                                </a:rPr>
                                <m:t>s</m:t>
                              </m:r>
                            </m:oMath>
                          </a14:m>
                          <a:r>
                            <a:rPr lang="en-US" sz="2000" b="1" dirty="0">
                              <a:solidFill>
                                <a:schemeClr val="bg1"/>
                              </a:solidFill>
                              <a:effectLst/>
                            </a:rPr>
                            <a:t>/(s</a:t>
                          </a:r>
                          <a:r>
                            <a:rPr lang="en-US" sz="2000" b="1" baseline="30000" dirty="0">
                              <a:solidFill>
                                <a:schemeClr val="bg1"/>
                              </a:solidFill>
                              <a:effectLst/>
                            </a:rPr>
                            <a:t>2</a:t>
                          </a:r>
                          <a:r>
                            <a:rPr lang="en-US" sz="2000" b="1" dirty="0">
                              <a:solidFill>
                                <a:schemeClr val="bg1"/>
                              </a:solidFill>
                              <a:effectLst/>
                            </a:rPr>
                            <a:t>+</a:t>
                          </a:r>
                          <a14:m>
                            <m:oMath xmlns:m="http://schemas.openxmlformats.org/officeDocument/2006/math">
                              <m:r>
                                <a:rPr lang="en-US" sz="2000" b="1" i="1" smtClean="0">
                                  <a:solidFill>
                                    <a:schemeClr val="bg1"/>
                                  </a:solidFill>
                                  <a:effectLst/>
                                  <a:latin typeface="Cambria Math" panose="02040503050406030204" pitchFamily="18" charset="0"/>
                                </a:rPr>
                                <m:t>𝛚</m:t>
                              </m:r>
                            </m:oMath>
                          </a14:m>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902671556"/>
                      </a:ext>
                    </a:extLst>
                  </a:tr>
                </a:tbl>
              </a:graphicData>
            </a:graphic>
          </p:graphicFrame>
        </mc:Choice>
        <mc:Fallback xmlns="">
          <p:graphicFrame>
            <p:nvGraphicFramePr>
              <p:cNvPr id="7" name="Table 6">
                <a:extLst>
                  <a:ext uri="{FF2B5EF4-FFF2-40B4-BE49-F238E27FC236}">
                    <a16:creationId xmlns:a16="http://schemas.microsoft.com/office/drawing/2014/main" id="{60DDCC16-31E0-40B3-94C5-365CECFD580B}"/>
                  </a:ext>
                </a:extLst>
              </p:cNvPr>
              <p:cNvGraphicFramePr>
                <a:graphicFrameLocks noGrp="1"/>
              </p:cNvGraphicFramePr>
              <p:nvPr>
                <p:extLst>
                  <p:ext uri="{D42A27DB-BD31-4B8C-83A1-F6EECF244321}">
                    <p14:modId xmlns:p14="http://schemas.microsoft.com/office/powerpoint/2010/main" val="3642505826"/>
                  </p:ext>
                </p:extLst>
              </p:nvPr>
            </p:nvGraphicFramePr>
            <p:xfrm>
              <a:off x="2590800" y="3962400"/>
              <a:ext cx="6537960" cy="2895600"/>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709265814"/>
                        </a:ext>
                      </a:extLst>
                    </a:gridCol>
                    <a:gridCol w="3413760">
                      <a:extLst>
                        <a:ext uri="{9D8B030D-6E8A-4147-A177-3AD203B41FA5}">
                          <a16:colId xmlns:a16="http://schemas.microsoft.com/office/drawing/2014/main" val="3883536342"/>
                        </a:ext>
                      </a:extLst>
                    </a:gridCol>
                  </a:tblGrid>
                  <a:tr h="609600">
                    <a:tc>
                      <a:txBody>
                        <a:bodyPr/>
                        <a:lstStyle/>
                        <a:p>
                          <a:pPr marL="0" marR="0" algn="ctr">
                            <a:spcBef>
                              <a:spcPts val="0"/>
                            </a:spcBef>
                            <a:spcAft>
                              <a:spcPts val="0"/>
                            </a:spcAft>
                          </a:pPr>
                          <a:r>
                            <a:rPr lang="en-US" sz="2000" dirty="0">
                              <a:effectLst/>
                            </a:rPr>
                            <a:t>Time Function ƒ(t) </a:t>
                          </a:r>
                          <a:br>
                            <a:rPr lang="en-US" sz="2000" dirty="0">
                              <a:effectLst/>
                            </a:rPr>
                          </a:br>
                          <a:r>
                            <a:rPr lang="en-US" sz="2000" dirty="0">
                              <a:effectLst/>
                            </a:rPr>
                            <a:t>  ƒ(t) = L</a:t>
                          </a:r>
                          <a:r>
                            <a:rPr lang="en-US" sz="2000" baseline="30000" dirty="0">
                              <a:effectLst/>
                            </a:rPr>
                            <a:t>-1</a:t>
                          </a:r>
                          <a:r>
                            <a:rPr lang="en-US" sz="2000" dirty="0">
                              <a:effectLst/>
                            </a:rPr>
                            <a:t>{F(s)}</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2000" dirty="0">
                              <a:effectLst/>
                            </a:rPr>
                            <a:t>Laplace Transform of ƒ(t)</a:t>
                          </a:r>
                          <a:br>
                            <a:rPr lang="en-US" sz="2000" dirty="0">
                              <a:effectLst/>
                            </a:rPr>
                          </a:br>
                          <a:r>
                            <a:rPr lang="en-US" sz="2000" dirty="0">
                              <a:effectLst/>
                            </a:rPr>
                            <a:t>F(s) = L{ƒ(t)}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269333665"/>
                      </a:ext>
                    </a:extLst>
                  </a:tr>
                  <a:tr h="457200">
                    <a:tc>
                      <a:txBody>
                        <a:bodyPr/>
                        <a:lstStyle/>
                        <a:p>
                          <a:pPr marL="0" marR="0" algn="ctr">
                            <a:spcBef>
                              <a:spcPts val="0"/>
                            </a:spcBef>
                            <a:spcAft>
                              <a:spcPts val="0"/>
                            </a:spcAft>
                          </a:pPr>
                          <a:r>
                            <a:rPr lang="en-US" sz="2000" dirty="0">
                              <a:effectLst/>
                            </a:rPr>
                            <a:t>1</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030649393"/>
                      </a:ext>
                    </a:extLst>
                  </a:tr>
                  <a:tr h="457200">
                    <a:tc>
                      <a:txBody>
                        <a:bodyPr/>
                        <a:lstStyle/>
                        <a:p>
                          <a:pPr marL="0" marR="0" algn="ctr">
                            <a:spcBef>
                              <a:spcPts val="0"/>
                            </a:spcBef>
                            <a:spcAft>
                              <a:spcPts val="0"/>
                            </a:spcAft>
                          </a:pPr>
                          <a:r>
                            <a:rPr lang="en-US" sz="2000" dirty="0">
                              <a:effectLst/>
                            </a:rPr>
                            <a:t>t (unit-ramp function)</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t>
                          </a:r>
                          <a:r>
                            <a:rPr lang="en-US" sz="2000" b="1" baseline="30000" dirty="0">
                              <a:solidFill>
                                <a:schemeClr val="bg1"/>
                              </a:solidFill>
                              <a:effectLst/>
                            </a:rPr>
                            <a:t>2</a:t>
                          </a:r>
                          <a:r>
                            <a:rPr lang="en-US" sz="2000" b="1" dirty="0">
                              <a:solidFill>
                                <a:schemeClr val="bg1"/>
                              </a:solidFill>
                              <a:effectLst/>
                            </a:rPr>
                            <a:t>    s&gt;0</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2548287692"/>
                      </a:ext>
                    </a:extLst>
                  </a:tr>
                  <a:tr h="457200">
                    <a:tc>
                      <a:txBody>
                        <a:bodyPr/>
                        <a:lstStyle/>
                        <a:p>
                          <a:pPr marL="0" marR="0" algn="ctr">
                            <a:spcBef>
                              <a:spcPts val="0"/>
                            </a:spcBef>
                            <a:spcAft>
                              <a:spcPts val="0"/>
                            </a:spcAft>
                          </a:pPr>
                          <a:r>
                            <a:rPr lang="en-US" sz="2000" dirty="0">
                              <a:effectLst/>
                            </a:rPr>
                            <a:t>e</a:t>
                          </a:r>
                          <a:r>
                            <a:rPr lang="en-US" sz="2000" baseline="30000" dirty="0">
                              <a:effectLst/>
                            </a:rPr>
                            <a:t>at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pPr marL="0" marR="0" algn="ctr">
                            <a:spcBef>
                              <a:spcPts val="0"/>
                            </a:spcBef>
                            <a:spcAft>
                              <a:spcPts val="0"/>
                            </a:spcAft>
                          </a:pPr>
                          <a:r>
                            <a:rPr lang="en-US" sz="2000" b="1" dirty="0">
                              <a:solidFill>
                                <a:schemeClr val="bg1"/>
                              </a:solidFill>
                              <a:effectLst/>
                            </a:rPr>
                            <a:t>1/(s-a)  s&gt;a</a:t>
                          </a:r>
                          <a:endParaRPr lang="en-US" sz="2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4025823183"/>
                      </a:ext>
                    </a:extLst>
                  </a:tr>
                  <a:tr h="457200">
                    <a:tc>
                      <a:txBody>
                        <a:bodyPr/>
                        <a:lstStyle/>
                        <a:p>
                          <a:pPr marL="0" marR="0" algn="ctr">
                            <a:spcBef>
                              <a:spcPts val="0"/>
                            </a:spcBef>
                            <a:spcAft>
                              <a:spcPts val="0"/>
                            </a:spcAft>
                          </a:pPr>
                          <a:r>
                            <a:rPr lang="en-US" sz="2000" dirty="0">
                              <a:effectLst/>
                            </a:rPr>
                            <a:t>sin </a:t>
                          </a:r>
                          <a:r>
                            <a:rPr lang="en-US" sz="2000" dirty="0" err="1">
                              <a:effectLst/>
                            </a:rPr>
                            <a:t>ωt</a:t>
                          </a:r>
                          <a:endParaRPr lang="en-US" sz="2000" dirty="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450667" r="-714" b="-117333"/>
                          </a:stretch>
                        </a:blipFill>
                      </a:tcPr>
                    </a:tc>
                    <a:extLst>
                      <a:ext uri="{0D108BD9-81ED-4DB2-BD59-A6C34878D82A}">
                        <a16:rowId xmlns:a16="http://schemas.microsoft.com/office/drawing/2014/main" val="3463463992"/>
                      </a:ext>
                    </a:extLst>
                  </a:tr>
                  <a:tr h="457200">
                    <a:tc>
                      <a:txBody>
                        <a:bodyPr/>
                        <a:lstStyle/>
                        <a:p>
                          <a:pPr marL="0" marR="0" algn="ctr">
                            <a:spcBef>
                              <a:spcPts val="0"/>
                            </a:spcBef>
                            <a:spcAft>
                              <a:spcPts val="0"/>
                            </a:spcAft>
                          </a:pPr>
                          <a:r>
                            <a:rPr lang="en-US" sz="2000">
                              <a:effectLst/>
                            </a:rPr>
                            <a:t>cos ωt</a:t>
                          </a:r>
                          <a:endParaRPr lang="en-US" sz="2000">
                            <a:effectLst/>
                            <a:latin typeface="Arial" panose="020B0604020202020204" pitchFamily="34" charset="0"/>
                            <a:ea typeface="Times New Roman" panose="02020603050405020304" pitchFamily="18" charset="0"/>
                          </a:endParaRPr>
                        </a:p>
                      </a:txBody>
                      <a:tcPr marL="68580" marR="68580" marT="0" marB="0" anchor="ctr">
                        <a:solidFill>
                          <a:srgbClr val="92D050"/>
                        </a:solidFill>
                      </a:tcPr>
                    </a:tc>
                    <a:tc>
                      <a:txBody>
                        <a:bodyPr/>
                        <a:lstStyle/>
                        <a:p>
                          <a:endParaRPr lang="en-US"/>
                        </a:p>
                      </a:txBody>
                      <a:tcPr marL="68580" marR="68580" marT="0" marB="0" anchor="ctr">
                        <a:blipFill>
                          <a:blip r:embed="rId2"/>
                          <a:stretch>
                            <a:fillRect l="-91964" t="-550667" r="-714" b="-17333"/>
                          </a:stretch>
                        </a:blipFill>
                      </a:tcPr>
                    </a:tc>
                    <a:extLst>
                      <a:ext uri="{0D108BD9-81ED-4DB2-BD59-A6C34878D82A}">
                        <a16:rowId xmlns:a16="http://schemas.microsoft.com/office/drawing/2014/main" val="1902671556"/>
                      </a:ext>
                    </a:extLst>
                  </a:tr>
                </a:tbl>
              </a:graphicData>
            </a:graphic>
          </p:graphicFrame>
        </mc:Fallback>
      </mc:AlternateContent>
    </p:spTree>
    <p:extLst>
      <p:ext uri="{BB962C8B-B14F-4D97-AF65-F5344CB8AC3E}">
        <p14:creationId xmlns:p14="http://schemas.microsoft.com/office/powerpoint/2010/main" val="1046807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6099963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But…</a:t>
            </a:r>
          </a:p>
          <a:p>
            <a:r>
              <a:rPr lang="en-US" dirty="0"/>
              <a:t>What’s the problem with using tables?</a:t>
            </a:r>
          </a:p>
        </p:txBody>
      </p:sp>
    </p:spTree>
    <p:extLst>
      <p:ext uri="{BB962C8B-B14F-4D97-AF65-F5344CB8AC3E}">
        <p14:creationId xmlns:p14="http://schemas.microsoft.com/office/powerpoint/2010/main" val="334305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But…</a:t>
            </a:r>
          </a:p>
          <a:p>
            <a:r>
              <a:rPr lang="en-US" dirty="0"/>
              <a:t>What’s the problem with using tables?</a:t>
            </a:r>
          </a:p>
          <a:p>
            <a:endParaRPr lang="en-US" sz="2000" dirty="0"/>
          </a:p>
          <a:p>
            <a:r>
              <a:rPr lang="en-US" dirty="0"/>
              <a:t>Real-life problems are always too complicated to be on the tables!</a:t>
            </a:r>
          </a:p>
        </p:txBody>
      </p:sp>
    </p:spTree>
    <p:extLst>
      <p:ext uri="{BB962C8B-B14F-4D97-AF65-F5344CB8AC3E}">
        <p14:creationId xmlns:p14="http://schemas.microsoft.com/office/powerpoint/2010/main" val="176019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If a Taylor series is centered at zero, then that series is a Maclaurin series</a:t>
            </a:r>
          </a:p>
          <a:p>
            <a:endParaRPr lang="en-US" dirty="0"/>
          </a:p>
        </p:txBody>
      </p:sp>
    </p:spTree>
    <p:extLst>
      <p:ext uri="{BB962C8B-B14F-4D97-AF65-F5344CB8AC3E}">
        <p14:creationId xmlns:p14="http://schemas.microsoft.com/office/powerpoint/2010/main" val="3608011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CF374-96E5-4784-824F-899221A8D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74800"/>
            <a:ext cx="2286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67769D8-9633-4536-B03C-BBB0166C2C27}"/>
              </a:ext>
            </a:extLst>
          </p:cNvPr>
          <p:cNvPicPr>
            <a:picLocks noChangeAspect="1"/>
          </p:cNvPicPr>
          <p:nvPr/>
        </p:nvPicPr>
        <p:blipFill>
          <a:blip r:embed="rId4"/>
          <a:stretch>
            <a:fillRect/>
          </a:stretch>
        </p:blipFill>
        <p:spPr>
          <a:xfrm>
            <a:off x="4455123" y="1701800"/>
            <a:ext cx="2479077" cy="4953000"/>
          </a:xfrm>
          <a:prstGeom prst="rect">
            <a:avLst/>
          </a:prstGeom>
        </p:spPr>
      </p:pic>
      <p:sp>
        <p:nvSpPr>
          <p:cNvPr id="7" name="TextBox 6">
            <a:extLst>
              <a:ext uri="{FF2B5EF4-FFF2-40B4-BE49-F238E27FC236}">
                <a16:creationId xmlns:a16="http://schemas.microsoft.com/office/drawing/2014/main" id="{2872C60B-1A3E-47E2-B100-87538DAFD2A2}"/>
              </a:ext>
            </a:extLst>
          </p:cNvPr>
          <p:cNvSpPr txBox="1"/>
          <p:nvPr/>
        </p:nvSpPr>
        <p:spPr>
          <a:xfrm>
            <a:off x="81557" y="6553200"/>
            <a:ext cx="3118843" cy="784830"/>
          </a:xfrm>
          <a:prstGeom prst="rect">
            <a:avLst/>
          </a:prstGeom>
          <a:noFill/>
        </p:spPr>
        <p:txBody>
          <a:bodyPr wrap="square">
            <a:spAutoFit/>
          </a:bodyPr>
          <a:lstStyle/>
          <a:p>
            <a:r>
              <a:rPr lang="en-US" sz="1500" dirty="0">
                <a:solidFill>
                  <a:srgbClr val="00B0F0"/>
                </a:solidFill>
              </a:rPr>
              <a:t>https://www.schoolmart.com/wp-content/uploads/2016/04/ti-nspcxii-cas.jpg</a:t>
            </a:r>
          </a:p>
        </p:txBody>
      </p:sp>
      <p:sp>
        <p:nvSpPr>
          <p:cNvPr id="8" name="TextBox 7">
            <a:extLst>
              <a:ext uri="{FF2B5EF4-FFF2-40B4-BE49-F238E27FC236}">
                <a16:creationId xmlns:a16="http://schemas.microsoft.com/office/drawing/2014/main" id="{39EBA0CC-0BEB-4AAB-9D8A-32E8A4DB4E68}"/>
              </a:ext>
            </a:extLst>
          </p:cNvPr>
          <p:cNvSpPr txBox="1"/>
          <p:nvPr/>
        </p:nvSpPr>
        <p:spPr>
          <a:xfrm>
            <a:off x="3276600" y="6574221"/>
            <a:ext cx="3321269" cy="1246495"/>
          </a:xfrm>
          <a:prstGeom prst="rect">
            <a:avLst/>
          </a:prstGeom>
          <a:noFill/>
        </p:spPr>
        <p:txBody>
          <a:bodyPr wrap="square">
            <a:spAutoFit/>
          </a:bodyPr>
          <a:lstStyle/>
          <a:p>
            <a:r>
              <a:rPr lang="en-US" sz="1500" dirty="0">
                <a:solidFill>
                  <a:srgbClr val="00B0F0"/>
                </a:solidFill>
              </a:rPr>
              <a:t>https://www.ubookstore.com/site/product_images/TI-89-Titanium-Calculator_Main-1.jpg?resizeid=6&amp;resizeh=1920&amp;resizew=1920</a:t>
            </a:r>
          </a:p>
        </p:txBody>
      </p:sp>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Our buddy </a:t>
            </a:r>
          </a:p>
          <a:p>
            <a:pPr>
              <a:spcBef>
                <a:spcPts val="0"/>
              </a:spcBef>
            </a:pPr>
            <a:r>
              <a:rPr lang="en-US" dirty="0"/>
              <a:t>needs </a:t>
            </a:r>
          </a:p>
          <a:p>
            <a:pPr>
              <a:spcBef>
                <a:spcPts val="0"/>
              </a:spcBef>
            </a:pPr>
            <a:r>
              <a:rPr lang="en-US" dirty="0"/>
              <a:t>a new app!</a:t>
            </a:r>
          </a:p>
          <a:p>
            <a:endParaRPr lang="en-US" dirty="0"/>
          </a:p>
          <a:p>
            <a:endParaRPr lang="en-US" dirty="0"/>
          </a:p>
        </p:txBody>
      </p:sp>
    </p:spTree>
    <p:extLst>
      <p:ext uri="{BB962C8B-B14F-4D97-AF65-F5344CB8AC3E}">
        <p14:creationId xmlns:p14="http://schemas.microsoft.com/office/powerpoint/2010/main" val="25904199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a:xfrm>
            <a:off x="457200" y="1219200"/>
            <a:ext cx="8229600" cy="5638800"/>
          </a:xfrm>
        </p:spPr>
        <p:txBody>
          <a:bodyPr/>
          <a:lstStyle/>
          <a:p>
            <a:r>
              <a:rPr lang="en-US" dirty="0"/>
              <a:t>Home </a:t>
            </a:r>
          </a:p>
          <a:p>
            <a:r>
              <a:rPr lang="en-US" dirty="0"/>
              <a:t>CATALOG </a:t>
            </a:r>
          </a:p>
          <a:p>
            <a:r>
              <a:rPr lang="en-US" dirty="0"/>
              <a:t>F4 </a:t>
            </a:r>
          </a:p>
          <a:p>
            <a:r>
              <a:rPr lang="en-US" dirty="0"/>
              <a:t>LAPL</a:t>
            </a:r>
            <a:endParaRPr lang="en-US" i="1" dirty="0"/>
          </a:p>
        </p:txBody>
      </p:sp>
      <p:pic>
        <p:nvPicPr>
          <p:cNvPr id="5" name="Picture 4">
            <a:extLst>
              <a:ext uri="{FF2B5EF4-FFF2-40B4-BE49-F238E27FC236}">
                <a16:creationId xmlns:a16="http://schemas.microsoft.com/office/drawing/2014/main" id="{A361CE09-4A2D-4072-B12C-CD259CEB5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74800"/>
            <a:ext cx="2286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FA268D3-F623-49CF-B6C5-5F7C162410B3}"/>
              </a:ext>
            </a:extLst>
          </p:cNvPr>
          <p:cNvPicPr>
            <a:picLocks noChangeAspect="1"/>
          </p:cNvPicPr>
          <p:nvPr/>
        </p:nvPicPr>
        <p:blipFill>
          <a:blip r:embed="rId3"/>
          <a:stretch>
            <a:fillRect/>
          </a:stretch>
        </p:blipFill>
        <p:spPr>
          <a:xfrm>
            <a:off x="4455123" y="1701800"/>
            <a:ext cx="2479077" cy="4953000"/>
          </a:xfrm>
          <a:prstGeom prst="rect">
            <a:avLst/>
          </a:prstGeom>
        </p:spPr>
      </p:pic>
      <p:sp>
        <p:nvSpPr>
          <p:cNvPr id="7" name="TextBox 6">
            <a:extLst>
              <a:ext uri="{FF2B5EF4-FFF2-40B4-BE49-F238E27FC236}">
                <a16:creationId xmlns:a16="http://schemas.microsoft.com/office/drawing/2014/main" id="{1C484F9B-E6C2-4E5C-BA2A-322FFC68D331}"/>
              </a:ext>
            </a:extLst>
          </p:cNvPr>
          <p:cNvSpPr txBox="1"/>
          <p:nvPr/>
        </p:nvSpPr>
        <p:spPr>
          <a:xfrm>
            <a:off x="81557" y="6553200"/>
            <a:ext cx="3118843" cy="784830"/>
          </a:xfrm>
          <a:prstGeom prst="rect">
            <a:avLst/>
          </a:prstGeom>
          <a:noFill/>
        </p:spPr>
        <p:txBody>
          <a:bodyPr wrap="square">
            <a:spAutoFit/>
          </a:bodyPr>
          <a:lstStyle/>
          <a:p>
            <a:r>
              <a:rPr lang="en-US" sz="1500" dirty="0">
                <a:solidFill>
                  <a:srgbClr val="00B0F0"/>
                </a:solidFill>
              </a:rPr>
              <a:t>https://www.schoolmart.com/wp-content/uploads/2016/04/ti-nspcxii-cas.jpg</a:t>
            </a:r>
          </a:p>
        </p:txBody>
      </p:sp>
      <p:sp>
        <p:nvSpPr>
          <p:cNvPr id="8" name="TextBox 7">
            <a:extLst>
              <a:ext uri="{FF2B5EF4-FFF2-40B4-BE49-F238E27FC236}">
                <a16:creationId xmlns:a16="http://schemas.microsoft.com/office/drawing/2014/main" id="{5C688650-2F61-4DE9-A201-60403332F3AE}"/>
              </a:ext>
            </a:extLst>
          </p:cNvPr>
          <p:cNvSpPr txBox="1"/>
          <p:nvPr/>
        </p:nvSpPr>
        <p:spPr>
          <a:xfrm>
            <a:off x="3276600" y="6574221"/>
            <a:ext cx="3321269" cy="1246495"/>
          </a:xfrm>
          <a:prstGeom prst="rect">
            <a:avLst/>
          </a:prstGeom>
          <a:noFill/>
        </p:spPr>
        <p:txBody>
          <a:bodyPr wrap="square">
            <a:spAutoFit/>
          </a:bodyPr>
          <a:lstStyle/>
          <a:p>
            <a:r>
              <a:rPr lang="en-US" sz="1500" dirty="0">
                <a:solidFill>
                  <a:srgbClr val="00B0F0"/>
                </a:solidFill>
              </a:rPr>
              <a:t>https://www.ubookstore.com/site/product_images/TI-89-Titanium-Calculator_Main-1.jpg?resizeid=6&amp;resizeh=1920&amp;resizew=1920</a:t>
            </a:r>
          </a:p>
        </p:txBody>
      </p:sp>
    </p:spTree>
    <p:extLst>
      <p:ext uri="{BB962C8B-B14F-4D97-AF65-F5344CB8AC3E}">
        <p14:creationId xmlns:p14="http://schemas.microsoft.com/office/powerpoint/2010/main" val="33041851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enter the </a:t>
            </a:r>
            <a:r>
              <a:rPr lang="en-US" dirty="0" err="1"/>
              <a:t>DiffEq</a:t>
            </a:r>
            <a:r>
              <a:rPr lang="en-US" dirty="0"/>
              <a:t> </a:t>
            </a:r>
          </a:p>
          <a:p>
            <a:r>
              <a:rPr lang="en-US" dirty="0"/>
              <a:t>comma </a:t>
            </a:r>
            <a:endParaRPr lang="en-US" i="1" dirty="0"/>
          </a:p>
          <a:p>
            <a:r>
              <a:rPr lang="en-US" dirty="0"/>
              <a:t>the independent variable </a:t>
            </a:r>
            <a:endParaRPr lang="en-US" i="1" dirty="0"/>
          </a:p>
          <a:p>
            <a:r>
              <a:rPr lang="en-US" dirty="0"/>
              <a:t>   (on the bottom of the  </a:t>
            </a:r>
          </a:p>
          <a:p>
            <a:r>
              <a:rPr lang="en-US" dirty="0"/>
              <a:t>   derivative ratio)</a:t>
            </a:r>
            <a:endParaRPr lang="en-US" i="1" dirty="0"/>
          </a:p>
          <a:p>
            <a:r>
              <a:rPr lang="en-US" dirty="0"/>
              <a:t>close parenthesis </a:t>
            </a:r>
          </a:p>
          <a:p>
            <a:r>
              <a:rPr lang="en-US" dirty="0"/>
              <a:t>enter</a:t>
            </a:r>
            <a:endParaRPr lang="en-US" i="1" dirty="0"/>
          </a:p>
          <a:p>
            <a:endParaRPr lang="en-US" dirty="0"/>
          </a:p>
        </p:txBody>
      </p:sp>
    </p:spTree>
    <p:extLst>
      <p:ext uri="{BB962C8B-B14F-4D97-AF65-F5344CB8AC3E}">
        <p14:creationId xmlns:p14="http://schemas.microsoft.com/office/powerpoint/2010/main" val="8660708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Note1: The @ numbers are the constants "C" or "K" </a:t>
            </a:r>
            <a:endParaRPr lang="en-US" i="1" dirty="0"/>
          </a:p>
          <a:p>
            <a:endParaRPr lang="en-US" sz="2000" dirty="0"/>
          </a:p>
          <a:p>
            <a:r>
              <a:rPr lang="en-US" dirty="0"/>
              <a:t>Note2: The "s" on this Laplace Transforms sheet is a "p" on the TI</a:t>
            </a:r>
          </a:p>
          <a:p>
            <a:endParaRPr lang="en-US" sz="2000" dirty="0"/>
          </a:p>
          <a:p>
            <a:r>
              <a:rPr lang="en-US" dirty="0"/>
              <a:t>Note3: always include the “</a:t>
            </a:r>
            <a:r>
              <a:rPr lang="en-US" dirty="0">
                <a:latin typeface="Symbol" panose="05050102010706020507" pitchFamily="18" charset="2"/>
              </a:rPr>
              <a:t>*</a:t>
            </a:r>
            <a:r>
              <a:rPr lang="en-US" dirty="0"/>
              <a:t>” </a:t>
            </a:r>
          </a:p>
        </p:txBody>
      </p:sp>
    </p:spTree>
    <p:extLst>
      <p:ext uri="{BB962C8B-B14F-4D97-AF65-F5344CB8AC3E}">
        <p14:creationId xmlns:p14="http://schemas.microsoft.com/office/powerpoint/2010/main" val="2261761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94F90F-4C84-472A-97B0-291DD4BDAAA0}"/>
              </a:ext>
            </a:extLst>
          </p:cNvPr>
          <p:cNvPicPr>
            <a:picLocks noChangeAspect="1"/>
          </p:cNvPicPr>
          <p:nvPr/>
        </p:nvPicPr>
        <p:blipFill>
          <a:blip r:embed="rId2"/>
          <a:stretch>
            <a:fillRect/>
          </a:stretch>
        </p:blipFill>
        <p:spPr>
          <a:xfrm>
            <a:off x="-12500" y="1143000"/>
            <a:ext cx="9156500" cy="4776788"/>
          </a:xfrm>
          <a:prstGeom prst="rect">
            <a:avLst/>
          </a:prstGeom>
        </p:spPr>
      </p:pic>
      <p:sp>
        <p:nvSpPr>
          <p:cNvPr id="3" name="Title 1">
            <a:extLst>
              <a:ext uri="{FF2B5EF4-FFF2-40B4-BE49-F238E27FC236}">
                <a16:creationId xmlns:a16="http://schemas.microsoft.com/office/drawing/2014/main" id="{723933A1-812E-4102-9635-E524F1506732}"/>
              </a:ext>
            </a:extLst>
          </p:cNvPr>
          <p:cNvSpPr>
            <a:spLocks noGrp="1"/>
          </p:cNvSpPr>
          <p:nvPr>
            <p:ph type="title"/>
          </p:nvPr>
        </p:nvSpPr>
        <p:spPr>
          <a:xfrm>
            <a:off x="0" y="0"/>
            <a:ext cx="9144000" cy="1143000"/>
          </a:xfrm>
        </p:spPr>
        <p:txBody>
          <a:bodyPr/>
          <a:lstStyle/>
          <a:p>
            <a:r>
              <a:rPr lang="en-US" dirty="0"/>
              <a:t>Laplace Transforms</a:t>
            </a:r>
          </a:p>
        </p:txBody>
      </p:sp>
    </p:spTree>
    <p:extLst>
      <p:ext uri="{BB962C8B-B14F-4D97-AF65-F5344CB8AC3E}">
        <p14:creationId xmlns:p14="http://schemas.microsoft.com/office/powerpoint/2010/main" val="41051070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A63E-4680-478A-A564-E70BBFBC63DE}"/>
              </a:ext>
            </a:extLst>
          </p:cNvPr>
          <p:cNvSpPr>
            <a:spLocks noGrp="1"/>
          </p:cNvSpPr>
          <p:nvPr>
            <p:ph type="title"/>
          </p:nvPr>
        </p:nvSpPr>
        <p:spPr/>
        <p:txBody>
          <a:bodyPr/>
          <a:lstStyle/>
          <a:p>
            <a:r>
              <a:rPr lang="en-US" dirty="0"/>
              <a:t>Laplace Transforms</a:t>
            </a:r>
          </a:p>
        </p:txBody>
      </p:sp>
      <p:sp>
        <p:nvSpPr>
          <p:cNvPr id="3" name="Content Placeholder 2">
            <a:extLst>
              <a:ext uri="{FF2B5EF4-FFF2-40B4-BE49-F238E27FC236}">
                <a16:creationId xmlns:a16="http://schemas.microsoft.com/office/drawing/2014/main" id="{62975394-237D-484B-A41F-4727A4EFF082}"/>
              </a:ext>
            </a:extLst>
          </p:cNvPr>
          <p:cNvSpPr>
            <a:spLocks noGrp="1"/>
          </p:cNvSpPr>
          <p:nvPr>
            <p:ph idx="1"/>
          </p:nvPr>
        </p:nvSpPr>
        <p:spPr>
          <a:xfrm>
            <a:off x="457200" y="1219200"/>
            <a:ext cx="8686800" cy="5638800"/>
          </a:xfrm>
        </p:spPr>
        <p:txBody>
          <a:bodyPr/>
          <a:lstStyle/>
          <a:p>
            <a:r>
              <a:rPr lang="en-US" dirty="0"/>
              <a:t>Note: with </a:t>
            </a:r>
            <a:r>
              <a:rPr lang="en-US" dirty="0" err="1"/>
              <a:t>WolframAlpha</a:t>
            </a:r>
            <a:r>
              <a:rPr lang="en-US" dirty="0"/>
              <a:t>, you can use: “Laplace Transform”</a:t>
            </a:r>
          </a:p>
          <a:p>
            <a:r>
              <a:rPr lang="en-US" dirty="0"/>
              <a:t>or “Laplace”</a:t>
            </a:r>
          </a:p>
          <a:p>
            <a:r>
              <a:rPr lang="en-US" dirty="0"/>
              <a:t>BUT</a:t>
            </a:r>
          </a:p>
          <a:p>
            <a:r>
              <a:rPr lang="en-US" dirty="0"/>
              <a:t>If you use “</a:t>
            </a:r>
            <a:r>
              <a:rPr lang="en-US" dirty="0" err="1"/>
              <a:t>laplace</a:t>
            </a:r>
            <a:r>
              <a:rPr lang="en-US" dirty="0"/>
              <a:t>” it will give you the Laplace Operator</a:t>
            </a:r>
          </a:p>
          <a:p>
            <a:r>
              <a:rPr lang="en-US" dirty="0"/>
              <a:t>Click “Use the Laplace transform instead” </a:t>
            </a:r>
          </a:p>
        </p:txBody>
      </p:sp>
    </p:spTree>
    <p:extLst>
      <p:ext uri="{BB962C8B-B14F-4D97-AF65-F5344CB8AC3E}">
        <p14:creationId xmlns:p14="http://schemas.microsoft.com/office/powerpoint/2010/main" val="967460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DEBD-53CF-4B25-8754-8E1A11121AD4}"/>
              </a:ext>
            </a:extLst>
          </p:cNvPr>
          <p:cNvSpPr>
            <a:spLocks noGrp="1"/>
          </p:cNvSpPr>
          <p:nvPr>
            <p:ph type="title"/>
          </p:nvPr>
        </p:nvSpPr>
        <p:spPr/>
        <p:txBody>
          <a:bodyPr/>
          <a:lstStyle/>
          <a:p>
            <a:r>
              <a:rPr lang="en-US" dirty="0"/>
              <a:t>Laplace Transforms</a:t>
            </a:r>
          </a:p>
        </p:txBody>
      </p:sp>
      <p:pic>
        <p:nvPicPr>
          <p:cNvPr id="5" name="Picture 4">
            <a:extLst>
              <a:ext uri="{FF2B5EF4-FFF2-40B4-BE49-F238E27FC236}">
                <a16:creationId xmlns:a16="http://schemas.microsoft.com/office/drawing/2014/main" id="{070F844E-922B-466A-BAE0-5DF3046501E7}"/>
              </a:ext>
            </a:extLst>
          </p:cNvPr>
          <p:cNvPicPr>
            <a:picLocks noChangeAspect="1"/>
          </p:cNvPicPr>
          <p:nvPr/>
        </p:nvPicPr>
        <p:blipFill>
          <a:blip r:embed="rId2"/>
          <a:stretch>
            <a:fillRect/>
          </a:stretch>
        </p:blipFill>
        <p:spPr>
          <a:xfrm>
            <a:off x="814387" y="1114425"/>
            <a:ext cx="7515225" cy="5743575"/>
          </a:xfrm>
          <a:prstGeom prst="rect">
            <a:avLst/>
          </a:prstGeom>
        </p:spPr>
      </p:pic>
      <p:sp>
        <p:nvSpPr>
          <p:cNvPr id="6" name="Oval 5">
            <a:extLst>
              <a:ext uri="{FF2B5EF4-FFF2-40B4-BE49-F238E27FC236}">
                <a16:creationId xmlns:a16="http://schemas.microsoft.com/office/drawing/2014/main" id="{9A51E75E-8A71-488E-93B8-F90076B305AA}"/>
              </a:ext>
            </a:extLst>
          </p:cNvPr>
          <p:cNvSpPr/>
          <p:nvPr/>
        </p:nvSpPr>
        <p:spPr>
          <a:xfrm>
            <a:off x="703053" y="3165895"/>
            <a:ext cx="5738813" cy="762000"/>
          </a:xfrm>
          <a:prstGeom prst="ellipse">
            <a:avLst/>
          </a:prstGeom>
          <a:noFill/>
          <a:ln w="635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44243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DB25F-A678-44CF-B960-DE621D54A600}"/>
              </a:ext>
            </a:extLst>
          </p:cNvPr>
          <p:cNvPicPr>
            <a:picLocks noChangeAspect="1"/>
          </p:cNvPicPr>
          <p:nvPr/>
        </p:nvPicPr>
        <p:blipFill>
          <a:blip r:embed="rId2"/>
          <a:stretch>
            <a:fillRect/>
          </a:stretch>
        </p:blipFill>
        <p:spPr>
          <a:xfrm>
            <a:off x="480537" y="0"/>
            <a:ext cx="8182926" cy="6858000"/>
          </a:xfrm>
          <a:prstGeom prst="rect">
            <a:avLst/>
          </a:prstGeom>
        </p:spPr>
      </p:pic>
      <p:sp>
        <p:nvSpPr>
          <p:cNvPr id="6" name="Oval 5">
            <a:extLst>
              <a:ext uri="{FF2B5EF4-FFF2-40B4-BE49-F238E27FC236}">
                <a16:creationId xmlns:a16="http://schemas.microsoft.com/office/drawing/2014/main" id="{58369EF8-E7F8-49A8-863E-E21970C5665E}"/>
              </a:ext>
            </a:extLst>
          </p:cNvPr>
          <p:cNvSpPr/>
          <p:nvPr/>
        </p:nvSpPr>
        <p:spPr>
          <a:xfrm>
            <a:off x="304800" y="5105400"/>
            <a:ext cx="1309703" cy="762000"/>
          </a:xfrm>
          <a:prstGeom prst="ellipse">
            <a:avLst/>
          </a:prstGeom>
          <a:noFill/>
          <a:ln w="635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335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Solve for the Laplace Transform of the function:  </a:t>
            </a:r>
          </a:p>
          <a:p>
            <a:r>
              <a:rPr lang="en-US" dirty="0"/>
              <a:t>ƒ(t) = 6e</a:t>
            </a:r>
            <a:r>
              <a:rPr lang="en-US" baseline="30000" dirty="0"/>
              <a:t>–5t</a:t>
            </a:r>
            <a:endParaRPr lang="en-US" dirty="0"/>
          </a:p>
          <a:p>
            <a:endParaRPr lang="en-US" dirty="0"/>
          </a:p>
        </p:txBody>
      </p:sp>
      <p:sp>
        <p:nvSpPr>
          <p:cNvPr id="5" name="Rectangle 4">
            <a:extLst>
              <a:ext uri="{FF2B5EF4-FFF2-40B4-BE49-F238E27FC236}">
                <a16:creationId xmlns:a16="http://schemas.microsoft.com/office/drawing/2014/main" id="{ACA72316-466E-4F3A-856E-40B24650BBC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15602555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638800"/>
              </a:xfrm>
            </p:spPr>
            <p:txBody>
              <a:bodyPr/>
              <a:lstStyle/>
              <a:p>
                <a:r>
                  <a:rPr lang="en-US" dirty="0"/>
                  <a:t>Solve for the Laplace Transform of the function:  </a:t>
                </a:r>
              </a:p>
              <a:p>
                <a:r>
                  <a:rPr lang="en-US" dirty="0"/>
                  <a:t>ƒ(t) = 6e</a:t>
                </a:r>
                <a:r>
                  <a:rPr lang="en-US" baseline="30000" dirty="0"/>
                  <a:t>–5t</a:t>
                </a:r>
                <a:endParaRPr lang="en-US" dirty="0"/>
              </a:p>
              <a:p>
                <a:r>
                  <a:rPr lang="en-US" dirty="0">
                    <a:solidFill>
                      <a:srgbClr val="FFFF00"/>
                    </a:solidFill>
                  </a:rPr>
                  <a:t>F(p)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dirty="0">
                            <a:solidFill>
                              <a:srgbClr val="FFFF00"/>
                            </a:solidFill>
                          </a:rPr>
                          <m:t>6</m:t>
                        </m:r>
                      </m:num>
                      <m:den>
                        <m:r>
                          <m:rPr>
                            <m:nor/>
                          </m:rPr>
                          <a:rPr lang="en-US" dirty="0">
                            <a:solidFill>
                              <a:srgbClr val="FFFF00"/>
                            </a:solidFill>
                          </a:rPr>
                          <m:t>p</m:t>
                        </m:r>
                        <m:r>
                          <m:rPr>
                            <m:nor/>
                          </m:rPr>
                          <a:rPr lang="en-US" dirty="0">
                            <a:solidFill>
                              <a:srgbClr val="FFFF00"/>
                            </a:solidFill>
                          </a:rPr>
                          <m:t>+5</m:t>
                        </m:r>
                      </m:den>
                    </m:f>
                  </m:oMath>
                </a14:m>
                <a:endParaRPr lang="en-US" dirty="0">
                  <a:solidFill>
                    <a:srgbClr val="FFFF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56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CA72316-466E-4F3A-856E-40B24650BBC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401788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Rule of thumb:</a:t>
            </a:r>
          </a:p>
          <a:p>
            <a:r>
              <a:rPr lang="en-US" dirty="0"/>
              <a:t>If a series is needed for a function whose x values will always be less than 1, use Maclaurin</a:t>
            </a:r>
          </a:p>
          <a:p>
            <a:endParaRPr lang="en-US" dirty="0"/>
          </a:p>
        </p:txBody>
      </p:sp>
    </p:spTree>
    <p:extLst>
      <p:ext uri="{BB962C8B-B14F-4D97-AF65-F5344CB8AC3E}">
        <p14:creationId xmlns:p14="http://schemas.microsoft.com/office/powerpoint/2010/main" val="33028541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p>
          <a:p>
            <a:r>
              <a:rPr lang="en-US" dirty="0"/>
              <a:t>ƒ(t) = 4t</a:t>
            </a:r>
            <a:r>
              <a:rPr lang="en-US" sz="2000" dirty="0"/>
              <a:t> </a:t>
            </a:r>
            <a:r>
              <a:rPr lang="en-US" dirty="0"/>
              <a:t>sin(2t)</a:t>
            </a:r>
          </a:p>
          <a:p>
            <a:endParaRPr lang="en-US" dirty="0"/>
          </a:p>
          <a:p>
            <a:endParaRPr lang="en-US" dirty="0"/>
          </a:p>
          <a:p>
            <a:endParaRPr lang="en-US" dirty="0"/>
          </a:p>
        </p:txBody>
      </p:sp>
      <p:sp>
        <p:nvSpPr>
          <p:cNvPr id="5" name="Rectangle 4">
            <a:extLst>
              <a:ext uri="{FF2B5EF4-FFF2-40B4-BE49-F238E27FC236}">
                <a16:creationId xmlns:a16="http://schemas.microsoft.com/office/drawing/2014/main" id="{798F4683-C326-43ED-90F4-32C320135B5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spTree>
    <p:extLst>
      <p:ext uri="{BB962C8B-B14F-4D97-AF65-F5344CB8AC3E}">
        <p14:creationId xmlns:p14="http://schemas.microsoft.com/office/powerpoint/2010/main" val="17213288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p>
              <a:p>
                <a:r>
                  <a:rPr lang="en-US" dirty="0"/>
                  <a:t>ƒ(t) = 4t</a:t>
                </a:r>
                <a:r>
                  <a:rPr lang="en-US" sz="2000" dirty="0"/>
                  <a:t> </a:t>
                </a:r>
                <a:r>
                  <a:rPr lang="en-US" dirty="0"/>
                  <a:t>sin(2t)</a:t>
                </a:r>
              </a:p>
              <a:p>
                <a:r>
                  <a:rPr lang="en-US" dirty="0">
                    <a:solidFill>
                      <a:srgbClr val="FFFF00"/>
                    </a:solidFill>
                  </a:rPr>
                  <a:t>F(p)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b="1" i="0" dirty="0" smtClean="0">
                            <a:solidFill>
                              <a:srgbClr val="FFFF00"/>
                            </a:solidFill>
                          </a:rPr>
                          <m:t>16</m:t>
                        </m:r>
                        <m:r>
                          <m:rPr>
                            <m:nor/>
                          </m:rPr>
                          <a:rPr lang="en-US" b="1" i="0" dirty="0" smtClean="0">
                            <a:solidFill>
                              <a:srgbClr val="FFFF00"/>
                            </a:solidFill>
                          </a:rPr>
                          <m:t>p</m:t>
                        </m:r>
                        <m:r>
                          <m:rPr>
                            <m:nor/>
                          </m:rPr>
                          <a:rPr lang="en-US" b="1" i="0" baseline="30000" dirty="0" smtClean="0">
                            <a:solidFill>
                              <a:srgbClr val="FFFF00"/>
                            </a:solidFill>
                          </a:rPr>
                          <m:t> </m:t>
                        </m:r>
                      </m:num>
                      <m:den>
                        <m:r>
                          <m:rPr>
                            <m:nor/>
                          </m:rPr>
                          <a:rPr lang="en-US" b="1" i="0" dirty="0" smtClean="0">
                            <a:solidFill>
                              <a:srgbClr val="FFFF00"/>
                            </a:solidFill>
                          </a:rPr>
                          <m:t>(</m:t>
                        </m:r>
                        <m:r>
                          <m:rPr>
                            <m:nor/>
                          </m:rPr>
                          <a:rPr lang="en-US" b="1" i="0" dirty="0" smtClean="0">
                            <a:solidFill>
                              <a:srgbClr val="FFFF00"/>
                            </a:solidFill>
                          </a:rPr>
                          <m:t>p</m:t>
                        </m:r>
                        <m:r>
                          <m:rPr>
                            <m:nor/>
                          </m:rPr>
                          <a:rPr lang="en-US" b="1" i="0" baseline="30000" dirty="0" smtClean="0">
                            <a:solidFill>
                              <a:srgbClr val="FFFF00"/>
                            </a:solidFill>
                          </a:rPr>
                          <m:t>2 </m:t>
                        </m:r>
                        <m:r>
                          <m:rPr>
                            <m:nor/>
                          </m:rPr>
                          <a:rPr lang="en-US" dirty="0">
                            <a:solidFill>
                              <a:srgbClr val="FFFF00"/>
                            </a:solidFill>
                          </a:rPr>
                          <m:t>+</m:t>
                        </m:r>
                        <m:r>
                          <m:rPr>
                            <m:nor/>
                          </m:rPr>
                          <a:rPr lang="en-US" b="1" i="0" dirty="0" smtClean="0">
                            <a:solidFill>
                              <a:srgbClr val="FFFF00"/>
                            </a:solidFill>
                          </a:rPr>
                          <m:t> 4)</m:t>
                        </m:r>
                        <m:r>
                          <m:rPr>
                            <m:nor/>
                          </m:rPr>
                          <a:rPr lang="en-US" b="1" i="0" baseline="30000" dirty="0" smtClean="0">
                            <a:solidFill>
                              <a:srgbClr val="FFFF00"/>
                            </a:solidFill>
                          </a:rPr>
                          <m:t>2</m:t>
                        </m:r>
                      </m:den>
                    </m:f>
                  </m:oMath>
                </a14:m>
                <a:endParaRPr lang="en-US" dirty="0">
                  <a:solidFill>
                    <a:srgbClr val="FFFF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638800"/>
              </a:xfrm>
              <a:blipFill>
                <a:blip r:embed="rId2"/>
                <a:stretch>
                  <a:fillRect l="-2593" t="-194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798F4683-C326-43ED-90F4-32C320135B5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spTree>
    <p:extLst>
      <p:ext uri="{BB962C8B-B14F-4D97-AF65-F5344CB8AC3E}">
        <p14:creationId xmlns:p14="http://schemas.microsoft.com/office/powerpoint/2010/main" val="964408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FDF6-3A45-4F3C-A564-DC7A939EAA03}"/>
              </a:ext>
            </a:extLst>
          </p:cNvPr>
          <p:cNvSpPr>
            <a:spLocks noGrp="1"/>
          </p:cNvSpPr>
          <p:nvPr>
            <p:ph type="title"/>
          </p:nvPr>
        </p:nvSpPr>
        <p:spPr/>
        <p:txBody>
          <a:bodyPr/>
          <a:lstStyle/>
          <a:p>
            <a:r>
              <a:rPr lang="en-US" dirty="0"/>
              <a:t>Laplace Transforms</a:t>
            </a:r>
          </a:p>
        </p:txBody>
      </p:sp>
      <p:sp>
        <p:nvSpPr>
          <p:cNvPr id="3" name="Content Placeholder 2">
            <a:extLst>
              <a:ext uri="{FF2B5EF4-FFF2-40B4-BE49-F238E27FC236}">
                <a16:creationId xmlns:a16="http://schemas.microsoft.com/office/drawing/2014/main" id="{92CECF0C-733C-4EDD-849F-3FAFB9F69999}"/>
              </a:ext>
            </a:extLst>
          </p:cNvPr>
          <p:cNvSpPr>
            <a:spLocks noGrp="1"/>
          </p:cNvSpPr>
          <p:nvPr>
            <p:ph idx="1"/>
          </p:nvPr>
        </p:nvSpPr>
        <p:spPr/>
        <p:txBody>
          <a:bodyPr/>
          <a:lstStyle/>
          <a:p>
            <a:r>
              <a:rPr lang="en-US" dirty="0"/>
              <a:t>OK… so we can find the transform…</a:t>
            </a:r>
          </a:p>
          <a:p>
            <a:r>
              <a:rPr lang="en-US" dirty="0"/>
              <a:t>How about the inverse?</a:t>
            </a:r>
          </a:p>
        </p:txBody>
      </p:sp>
    </p:spTree>
    <p:extLst>
      <p:ext uri="{BB962C8B-B14F-4D97-AF65-F5344CB8AC3E}">
        <p14:creationId xmlns:p14="http://schemas.microsoft.com/office/powerpoint/2010/main" val="17005351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a:xfrm>
            <a:off x="457200" y="1219200"/>
            <a:ext cx="8229600" cy="5638800"/>
          </a:xfrm>
        </p:spPr>
        <p:txBody>
          <a:bodyPr/>
          <a:lstStyle/>
          <a:p>
            <a:r>
              <a:rPr lang="en-US" dirty="0"/>
              <a:t>Home </a:t>
            </a:r>
          </a:p>
          <a:p>
            <a:r>
              <a:rPr lang="en-US" dirty="0"/>
              <a:t>CATALOG </a:t>
            </a:r>
          </a:p>
          <a:p>
            <a:r>
              <a:rPr lang="en-US" dirty="0"/>
              <a:t>F4 </a:t>
            </a:r>
          </a:p>
          <a:p>
            <a:r>
              <a:rPr lang="en-US" dirty="0"/>
              <a:t>INVLAPL</a:t>
            </a:r>
            <a:endParaRPr lang="en-US" i="1" dirty="0"/>
          </a:p>
        </p:txBody>
      </p:sp>
      <p:pic>
        <p:nvPicPr>
          <p:cNvPr id="5" name="Picture 4">
            <a:extLst>
              <a:ext uri="{FF2B5EF4-FFF2-40B4-BE49-F238E27FC236}">
                <a16:creationId xmlns:a16="http://schemas.microsoft.com/office/drawing/2014/main" id="{A361CE09-4A2D-4072-B12C-CD259CEB5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74800"/>
            <a:ext cx="22860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FA268D3-F623-49CF-B6C5-5F7C162410B3}"/>
              </a:ext>
            </a:extLst>
          </p:cNvPr>
          <p:cNvPicPr>
            <a:picLocks noChangeAspect="1"/>
          </p:cNvPicPr>
          <p:nvPr/>
        </p:nvPicPr>
        <p:blipFill>
          <a:blip r:embed="rId3"/>
          <a:stretch>
            <a:fillRect/>
          </a:stretch>
        </p:blipFill>
        <p:spPr>
          <a:xfrm>
            <a:off x="4455123" y="1701800"/>
            <a:ext cx="2479077" cy="4953000"/>
          </a:xfrm>
          <a:prstGeom prst="rect">
            <a:avLst/>
          </a:prstGeom>
        </p:spPr>
      </p:pic>
      <p:sp>
        <p:nvSpPr>
          <p:cNvPr id="7" name="TextBox 6">
            <a:extLst>
              <a:ext uri="{FF2B5EF4-FFF2-40B4-BE49-F238E27FC236}">
                <a16:creationId xmlns:a16="http://schemas.microsoft.com/office/drawing/2014/main" id="{1C484F9B-E6C2-4E5C-BA2A-322FFC68D331}"/>
              </a:ext>
            </a:extLst>
          </p:cNvPr>
          <p:cNvSpPr txBox="1"/>
          <p:nvPr/>
        </p:nvSpPr>
        <p:spPr>
          <a:xfrm>
            <a:off x="81557" y="6553200"/>
            <a:ext cx="3118843" cy="784830"/>
          </a:xfrm>
          <a:prstGeom prst="rect">
            <a:avLst/>
          </a:prstGeom>
          <a:noFill/>
        </p:spPr>
        <p:txBody>
          <a:bodyPr wrap="square">
            <a:spAutoFit/>
          </a:bodyPr>
          <a:lstStyle/>
          <a:p>
            <a:r>
              <a:rPr lang="en-US" sz="1500" dirty="0">
                <a:solidFill>
                  <a:srgbClr val="00B0F0"/>
                </a:solidFill>
              </a:rPr>
              <a:t>https://www.schoolmart.com/wp-content/uploads/2016/04/ti-nspcxii-cas.jpg</a:t>
            </a:r>
          </a:p>
        </p:txBody>
      </p:sp>
      <p:sp>
        <p:nvSpPr>
          <p:cNvPr id="8" name="TextBox 7">
            <a:extLst>
              <a:ext uri="{FF2B5EF4-FFF2-40B4-BE49-F238E27FC236}">
                <a16:creationId xmlns:a16="http://schemas.microsoft.com/office/drawing/2014/main" id="{5C688650-2F61-4DE9-A201-60403332F3AE}"/>
              </a:ext>
            </a:extLst>
          </p:cNvPr>
          <p:cNvSpPr txBox="1"/>
          <p:nvPr/>
        </p:nvSpPr>
        <p:spPr>
          <a:xfrm>
            <a:off x="3276600" y="6574221"/>
            <a:ext cx="3321269" cy="1246495"/>
          </a:xfrm>
          <a:prstGeom prst="rect">
            <a:avLst/>
          </a:prstGeom>
          <a:noFill/>
        </p:spPr>
        <p:txBody>
          <a:bodyPr wrap="square">
            <a:spAutoFit/>
          </a:bodyPr>
          <a:lstStyle/>
          <a:p>
            <a:r>
              <a:rPr lang="en-US" sz="1500" dirty="0">
                <a:solidFill>
                  <a:srgbClr val="00B0F0"/>
                </a:solidFill>
              </a:rPr>
              <a:t>https://www.ubookstore.com/site/product_images/TI-89-Titanium-Calculator_Main-1.jpg?resizeid=6&amp;resizeh=1920&amp;resizew=1920</a:t>
            </a:r>
          </a:p>
        </p:txBody>
      </p:sp>
    </p:spTree>
    <p:extLst>
      <p:ext uri="{BB962C8B-B14F-4D97-AF65-F5344CB8AC3E}">
        <p14:creationId xmlns:p14="http://schemas.microsoft.com/office/powerpoint/2010/main" val="4505320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enter the </a:t>
            </a:r>
            <a:r>
              <a:rPr lang="en-US" dirty="0" err="1"/>
              <a:t>DiffEq</a:t>
            </a:r>
            <a:r>
              <a:rPr lang="en-US" dirty="0"/>
              <a:t> </a:t>
            </a:r>
          </a:p>
          <a:p>
            <a:r>
              <a:rPr lang="en-US" dirty="0"/>
              <a:t>comma </a:t>
            </a:r>
            <a:endParaRPr lang="en-US" i="1" dirty="0"/>
          </a:p>
          <a:p>
            <a:r>
              <a:rPr lang="en-US" dirty="0"/>
              <a:t>p</a:t>
            </a:r>
            <a:endParaRPr lang="en-US" i="1" dirty="0"/>
          </a:p>
          <a:p>
            <a:r>
              <a:rPr lang="en-US" dirty="0"/>
              <a:t>close parenthesis </a:t>
            </a:r>
          </a:p>
          <a:p>
            <a:r>
              <a:rPr lang="en-US" dirty="0"/>
              <a:t>enter</a:t>
            </a:r>
            <a:endParaRPr lang="en-US" i="1" dirty="0"/>
          </a:p>
          <a:p>
            <a:endParaRPr lang="en-US" dirty="0"/>
          </a:p>
        </p:txBody>
      </p:sp>
    </p:spTree>
    <p:extLst>
      <p:ext uri="{BB962C8B-B14F-4D97-AF65-F5344CB8AC3E}">
        <p14:creationId xmlns:p14="http://schemas.microsoft.com/office/powerpoint/2010/main" val="22672094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3DA1-939A-47AD-9C41-F7E539FE41E8}"/>
              </a:ext>
            </a:extLst>
          </p:cNvPr>
          <p:cNvSpPr>
            <a:spLocks noGrp="1"/>
          </p:cNvSpPr>
          <p:nvPr>
            <p:ph type="title"/>
          </p:nvPr>
        </p:nvSpPr>
        <p:spPr/>
        <p:txBody>
          <a:bodyPr/>
          <a:lstStyle/>
          <a:p>
            <a:r>
              <a:rPr lang="en-US" dirty="0"/>
              <a:t>Laplace Transforms</a:t>
            </a:r>
          </a:p>
        </p:txBody>
      </p:sp>
      <p:pic>
        <p:nvPicPr>
          <p:cNvPr id="5" name="Picture 4">
            <a:extLst>
              <a:ext uri="{FF2B5EF4-FFF2-40B4-BE49-F238E27FC236}">
                <a16:creationId xmlns:a16="http://schemas.microsoft.com/office/drawing/2014/main" id="{FD01AB4D-39BE-4ECD-9713-AC15FAB7D9E5}"/>
              </a:ext>
            </a:extLst>
          </p:cNvPr>
          <p:cNvPicPr>
            <a:picLocks noChangeAspect="1"/>
          </p:cNvPicPr>
          <p:nvPr/>
        </p:nvPicPr>
        <p:blipFill>
          <a:blip r:embed="rId2"/>
          <a:stretch>
            <a:fillRect/>
          </a:stretch>
        </p:blipFill>
        <p:spPr>
          <a:xfrm>
            <a:off x="10064" y="1752600"/>
            <a:ext cx="9160004" cy="4876800"/>
          </a:xfrm>
          <a:prstGeom prst="rect">
            <a:avLst/>
          </a:prstGeom>
        </p:spPr>
      </p:pic>
    </p:spTree>
    <p:extLst>
      <p:ext uri="{BB962C8B-B14F-4D97-AF65-F5344CB8AC3E}">
        <p14:creationId xmlns:p14="http://schemas.microsoft.com/office/powerpoint/2010/main" val="36639822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174F-0564-4B8B-9087-CF471BA67023}"/>
              </a:ext>
            </a:extLst>
          </p:cNvPr>
          <p:cNvSpPr>
            <a:spLocks noGrp="1"/>
          </p:cNvSpPr>
          <p:nvPr>
            <p:ph type="title"/>
          </p:nvPr>
        </p:nvSpPr>
        <p:spPr/>
        <p:txBody>
          <a:bodyPr/>
          <a:lstStyle/>
          <a:p>
            <a:r>
              <a:rPr lang="en-US" dirty="0"/>
              <a:t>Laplace Transforms</a:t>
            </a:r>
          </a:p>
        </p:txBody>
      </p:sp>
      <p:pic>
        <p:nvPicPr>
          <p:cNvPr id="5" name="Picture 4">
            <a:extLst>
              <a:ext uri="{FF2B5EF4-FFF2-40B4-BE49-F238E27FC236}">
                <a16:creationId xmlns:a16="http://schemas.microsoft.com/office/drawing/2014/main" id="{881B3D4E-EAA5-4B7F-BBA5-751A6D945BDC}"/>
              </a:ext>
            </a:extLst>
          </p:cNvPr>
          <p:cNvPicPr>
            <a:picLocks noChangeAspect="1"/>
          </p:cNvPicPr>
          <p:nvPr/>
        </p:nvPicPr>
        <p:blipFill rotWithShape="1">
          <a:blip r:embed="rId2"/>
          <a:srcRect b="13333"/>
          <a:stretch/>
        </p:blipFill>
        <p:spPr>
          <a:xfrm>
            <a:off x="442897" y="914400"/>
            <a:ext cx="8258206" cy="5943600"/>
          </a:xfrm>
          <a:prstGeom prst="rect">
            <a:avLst/>
          </a:prstGeom>
        </p:spPr>
      </p:pic>
      <p:sp>
        <p:nvSpPr>
          <p:cNvPr id="6" name="Oval 5">
            <a:extLst>
              <a:ext uri="{FF2B5EF4-FFF2-40B4-BE49-F238E27FC236}">
                <a16:creationId xmlns:a16="http://schemas.microsoft.com/office/drawing/2014/main" id="{58369EF8-E7F8-49A8-863E-E21970C5665E}"/>
              </a:ext>
            </a:extLst>
          </p:cNvPr>
          <p:cNvSpPr/>
          <p:nvPr/>
        </p:nvSpPr>
        <p:spPr>
          <a:xfrm>
            <a:off x="304800" y="6001109"/>
            <a:ext cx="1309703" cy="762000"/>
          </a:xfrm>
          <a:prstGeom prst="ellipse">
            <a:avLst/>
          </a:prstGeom>
          <a:noFill/>
          <a:ln w="635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4951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p>
          <a:p>
            <a:r>
              <a:rPr lang="en-US" dirty="0"/>
              <a:t>F(p) = 3/(p + 4)</a:t>
            </a:r>
          </a:p>
          <a:p>
            <a:endParaRPr lang="en-US" dirty="0"/>
          </a:p>
        </p:txBody>
      </p:sp>
      <p:sp>
        <p:nvSpPr>
          <p:cNvPr id="5" name="Rectangle 4">
            <a:extLst>
              <a:ext uri="{FF2B5EF4-FFF2-40B4-BE49-F238E27FC236}">
                <a16:creationId xmlns:a16="http://schemas.microsoft.com/office/drawing/2014/main" id="{A32C90DA-DA6A-471D-B01C-F3E559FFDF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spTree>
    <p:extLst>
      <p:ext uri="{BB962C8B-B14F-4D97-AF65-F5344CB8AC3E}">
        <p14:creationId xmlns:p14="http://schemas.microsoft.com/office/powerpoint/2010/main" val="41468042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inverse Laplace Transform of the function:  </a:t>
            </a:r>
          </a:p>
          <a:p>
            <a:r>
              <a:rPr lang="en-US" dirty="0"/>
              <a:t>F(p) = 3/(p + 4)</a:t>
            </a:r>
          </a:p>
          <a:p>
            <a:r>
              <a:rPr lang="en-US" dirty="0">
                <a:solidFill>
                  <a:srgbClr val="FFFF00"/>
                </a:solidFill>
              </a:rPr>
              <a:t>ƒ(t) = 3e</a:t>
            </a:r>
            <a:r>
              <a:rPr lang="en-US" baseline="30000" dirty="0">
                <a:solidFill>
                  <a:srgbClr val="FFFF00"/>
                </a:solidFill>
              </a:rPr>
              <a:t>-4t</a:t>
            </a:r>
          </a:p>
          <a:p>
            <a:endParaRPr lang="en-US" dirty="0"/>
          </a:p>
        </p:txBody>
      </p:sp>
      <p:sp>
        <p:nvSpPr>
          <p:cNvPr id="5" name="Rectangle 4">
            <a:extLst>
              <a:ext uri="{FF2B5EF4-FFF2-40B4-BE49-F238E27FC236}">
                <a16:creationId xmlns:a16="http://schemas.microsoft.com/office/drawing/2014/main" id="{A32C90DA-DA6A-471D-B01C-F3E559FFDF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spTree>
    <p:extLst>
      <p:ext uri="{BB962C8B-B14F-4D97-AF65-F5344CB8AC3E}">
        <p14:creationId xmlns:p14="http://schemas.microsoft.com/office/powerpoint/2010/main" val="24764012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Remember, Laplace takes you from the t-domain to the (mythical) “p” domain</a:t>
            </a:r>
          </a:p>
          <a:p>
            <a:endParaRPr lang="en-US" dirty="0"/>
          </a:p>
          <a:p>
            <a:endParaRPr lang="en-US" dirty="0"/>
          </a:p>
        </p:txBody>
      </p:sp>
    </p:spTree>
    <p:extLst>
      <p:ext uri="{BB962C8B-B14F-4D97-AF65-F5344CB8AC3E}">
        <p14:creationId xmlns:p14="http://schemas.microsoft.com/office/powerpoint/2010/main" val="109741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Rule of thumb:</a:t>
            </a:r>
          </a:p>
          <a:p>
            <a:r>
              <a:rPr lang="en-US" dirty="0"/>
              <a:t>For functions whose x values are larger than one, use Taylor</a:t>
            </a:r>
          </a:p>
          <a:p>
            <a:endParaRPr lang="en-US" dirty="0"/>
          </a:p>
        </p:txBody>
      </p:sp>
    </p:spTree>
    <p:extLst>
      <p:ext uri="{BB962C8B-B14F-4D97-AF65-F5344CB8AC3E}">
        <p14:creationId xmlns:p14="http://schemas.microsoft.com/office/powerpoint/2010/main" val="143617409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Solve for the Laplace Transform of the function:  </a:t>
            </a:r>
          </a:p>
          <a:p>
            <a:r>
              <a:rPr lang="en-US" dirty="0"/>
              <a:t>ƒ(t) = 6e</a:t>
            </a:r>
            <a:r>
              <a:rPr lang="en-US" baseline="30000" dirty="0"/>
              <a:t>–5t</a:t>
            </a:r>
            <a:r>
              <a:rPr lang="en-US" dirty="0"/>
              <a:t> + e</a:t>
            </a:r>
            <a:r>
              <a:rPr lang="en-US" baseline="30000" dirty="0"/>
              <a:t>3t</a:t>
            </a:r>
            <a:r>
              <a:rPr lang="en-US" dirty="0"/>
              <a:t> + 5t</a:t>
            </a:r>
            <a:r>
              <a:rPr lang="en-US" baseline="30000" dirty="0"/>
              <a:t>3</a:t>
            </a:r>
            <a:r>
              <a:rPr lang="en-US" dirty="0"/>
              <a:t> – 9 </a:t>
            </a:r>
          </a:p>
          <a:p>
            <a:endParaRPr lang="en-US" dirty="0"/>
          </a:p>
        </p:txBody>
      </p:sp>
      <p:sp>
        <p:nvSpPr>
          <p:cNvPr id="5" name="Rectangle 4">
            <a:extLst>
              <a:ext uri="{FF2B5EF4-FFF2-40B4-BE49-F238E27FC236}">
                <a16:creationId xmlns:a16="http://schemas.microsoft.com/office/drawing/2014/main" id="{E4B951F3-BAA6-4E3E-899A-303C9813BD8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spTree>
    <p:extLst>
      <p:ext uri="{BB962C8B-B14F-4D97-AF65-F5344CB8AC3E}">
        <p14:creationId xmlns:p14="http://schemas.microsoft.com/office/powerpoint/2010/main" val="25666947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638800"/>
              </a:xfrm>
            </p:spPr>
            <p:txBody>
              <a:bodyPr/>
              <a:lstStyle/>
              <a:p>
                <a:r>
                  <a:rPr lang="en-US" dirty="0"/>
                  <a:t>Solve for the Laplace Transform of the function:  </a:t>
                </a:r>
              </a:p>
              <a:p>
                <a:r>
                  <a:rPr lang="en-US" dirty="0"/>
                  <a:t>ƒ(t) = 6e</a:t>
                </a:r>
                <a:r>
                  <a:rPr lang="en-US" baseline="30000" dirty="0"/>
                  <a:t>–5t</a:t>
                </a:r>
                <a:r>
                  <a:rPr lang="en-US" dirty="0"/>
                  <a:t> + e</a:t>
                </a:r>
                <a:r>
                  <a:rPr lang="en-US" baseline="30000" dirty="0"/>
                  <a:t>3t</a:t>
                </a:r>
                <a:r>
                  <a:rPr lang="en-US" dirty="0"/>
                  <a:t> + 5t</a:t>
                </a:r>
                <a:r>
                  <a:rPr lang="en-US" baseline="30000" dirty="0"/>
                  <a:t>3</a:t>
                </a:r>
                <a:r>
                  <a:rPr lang="en-US" dirty="0"/>
                  <a:t> – 9 </a:t>
                </a:r>
              </a:p>
              <a:p>
                <a:r>
                  <a:rPr lang="en-US" dirty="0">
                    <a:solidFill>
                      <a:srgbClr val="FFFF00"/>
                    </a:solidFill>
                  </a:rPr>
                  <a:t>F(p) = </a:t>
                </a:r>
                <a14:m>
                  <m:oMath xmlns:m="http://schemas.openxmlformats.org/officeDocument/2006/math">
                    <m:f>
                      <m:fPr>
                        <m:ctrlPr>
                          <a:rPr lang="en-US" i="1" smtClean="0">
                            <a:solidFill>
                              <a:srgbClr val="FFFF00"/>
                            </a:solidFill>
                            <a:latin typeface="Cambria Math" panose="02040503050406030204" pitchFamily="18" charset="0"/>
                          </a:rPr>
                        </m:ctrlPr>
                      </m:fPr>
                      <m:num>
                        <m:r>
                          <m:rPr>
                            <m:nor/>
                          </m:rPr>
                          <a:rPr lang="en-US" dirty="0">
                            <a:solidFill>
                              <a:srgbClr val="FFFF00"/>
                            </a:solidFill>
                          </a:rPr>
                          <m:t>6</m:t>
                        </m:r>
                      </m:num>
                      <m:den>
                        <m:r>
                          <m:rPr>
                            <m:nor/>
                          </m:rPr>
                          <a:rPr lang="en-US" dirty="0">
                            <a:solidFill>
                              <a:srgbClr val="FFFF00"/>
                            </a:solidFill>
                          </a:rPr>
                          <m:t>p</m:t>
                        </m:r>
                        <m:r>
                          <m:rPr>
                            <m:nor/>
                          </m:rPr>
                          <a:rPr lang="en-US" dirty="0">
                            <a:solidFill>
                              <a:srgbClr val="FFFF00"/>
                            </a:solidFill>
                          </a:rPr>
                          <m:t>+5</m:t>
                        </m:r>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b="1" i="0" dirty="0" smtClean="0">
                            <a:solidFill>
                              <a:srgbClr val="FFFF00"/>
                            </a:solidFill>
                          </a:rPr>
                          <m:t>1</m:t>
                        </m:r>
                      </m:num>
                      <m:den>
                        <m:r>
                          <m:rPr>
                            <m:nor/>
                          </m:rPr>
                          <a:rPr lang="en-US" dirty="0">
                            <a:solidFill>
                              <a:srgbClr val="FFFF00"/>
                            </a:solidFill>
                          </a:rPr>
                          <m:t>p</m:t>
                        </m:r>
                        <m:r>
                          <m:rPr>
                            <m:nor/>
                          </m:rPr>
                          <a:rPr lang="en-US" b="1" i="0" dirty="0" smtClean="0">
                            <a:solidFill>
                              <a:srgbClr val="FFFF00"/>
                            </a:solidFill>
                          </a:rPr>
                          <m:t>−3</m:t>
                        </m:r>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b="1" i="0" dirty="0" smtClean="0">
                            <a:solidFill>
                              <a:srgbClr val="FFFF00"/>
                            </a:solidFill>
                          </a:rPr>
                          <m:t>30</m:t>
                        </m:r>
                      </m:num>
                      <m:den>
                        <m:r>
                          <m:rPr>
                            <m:nor/>
                          </m:rPr>
                          <a:rPr lang="en-US" dirty="0">
                            <a:solidFill>
                              <a:srgbClr val="FFFF00"/>
                            </a:solidFill>
                          </a:rPr>
                          <m:t>p</m:t>
                        </m:r>
                        <m:r>
                          <m:rPr>
                            <m:nor/>
                          </m:rPr>
                          <a:rPr lang="en-US" baseline="30000" dirty="0">
                            <a:solidFill>
                              <a:srgbClr val="FFFF00"/>
                            </a:solidFill>
                          </a:rPr>
                          <m:t>4</m:t>
                        </m:r>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b="1" i="0" dirty="0" smtClean="0">
                            <a:solidFill>
                              <a:srgbClr val="FFFF00"/>
                            </a:solidFill>
                          </a:rPr>
                          <m:t>9</m:t>
                        </m:r>
                      </m:num>
                      <m:den>
                        <m:r>
                          <m:rPr>
                            <m:nor/>
                          </m:rPr>
                          <a:rPr lang="en-US" dirty="0">
                            <a:solidFill>
                              <a:srgbClr val="FFFF00"/>
                            </a:solidFill>
                          </a:rPr>
                          <m:t>p</m:t>
                        </m:r>
                      </m:den>
                    </m:f>
                  </m:oMath>
                </a14:m>
                <a:endParaRPr lang="en-US" dirty="0">
                  <a:solidFill>
                    <a:srgbClr val="FFFF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56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4B951F3-BAA6-4E3E-899A-303C9813BD8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spTree>
    <p:extLst>
      <p:ext uri="{BB962C8B-B14F-4D97-AF65-F5344CB8AC3E}">
        <p14:creationId xmlns:p14="http://schemas.microsoft.com/office/powerpoint/2010/main" val="1526901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p>
          <a:p>
            <a:r>
              <a:rPr lang="en-US" dirty="0"/>
              <a:t>ƒ(t) = t</a:t>
            </a:r>
            <a:r>
              <a:rPr lang="en-US" baseline="30000" dirty="0"/>
              <a:t>2</a:t>
            </a:r>
            <a:r>
              <a:rPr lang="en-US" dirty="0"/>
              <a:t>sin(2t)</a:t>
            </a:r>
          </a:p>
          <a:p>
            <a:endParaRPr lang="en-US" dirty="0"/>
          </a:p>
          <a:p>
            <a:endParaRPr lang="en-US" dirty="0"/>
          </a:p>
        </p:txBody>
      </p:sp>
      <p:sp>
        <p:nvSpPr>
          <p:cNvPr id="5" name="Rectangle 4">
            <a:extLst>
              <a:ext uri="{FF2B5EF4-FFF2-40B4-BE49-F238E27FC236}">
                <a16:creationId xmlns:a16="http://schemas.microsoft.com/office/drawing/2014/main" id="{5312F942-15C9-4CD3-8AC5-5A96FCFA9F4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Tree>
    <p:extLst>
      <p:ext uri="{BB962C8B-B14F-4D97-AF65-F5344CB8AC3E}">
        <p14:creationId xmlns:p14="http://schemas.microsoft.com/office/powerpoint/2010/main" val="11491086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5638800"/>
              </a:xfrm>
            </p:spPr>
            <p:txBody>
              <a:bodyPr/>
              <a:lstStyle/>
              <a:p>
                <a:r>
                  <a:rPr lang="en-US" dirty="0"/>
                  <a:t>Solve for the Laplace Transform of the function:  </a:t>
                </a:r>
              </a:p>
              <a:p>
                <a:r>
                  <a:rPr lang="en-US" dirty="0"/>
                  <a:t>ƒ(t) = t</a:t>
                </a:r>
                <a:r>
                  <a:rPr lang="en-US" baseline="30000" dirty="0"/>
                  <a:t>2</a:t>
                </a:r>
                <a:r>
                  <a:rPr lang="en-US" dirty="0"/>
                  <a:t>sin(2t)</a:t>
                </a:r>
              </a:p>
              <a:p>
                <a:r>
                  <a:rPr lang="en-US" dirty="0">
                    <a:solidFill>
                      <a:srgbClr val="FFFF00"/>
                    </a:solidFill>
                  </a:rPr>
                  <a:t>F(p) = </a:t>
                </a:r>
                <a14:m>
                  <m:oMath xmlns:m="http://schemas.openxmlformats.org/officeDocument/2006/math">
                    <m:f>
                      <m:fPr>
                        <m:ctrlPr>
                          <a:rPr lang="en-US" i="1">
                            <a:solidFill>
                              <a:srgbClr val="FFFF00"/>
                            </a:solidFill>
                            <a:latin typeface="Cambria Math" panose="02040503050406030204" pitchFamily="18" charset="0"/>
                          </a:rPr>
                        </m:ctrlPr>
                      </m:fPr>
                      <m:num>
                        <m:r>
                          <m:rPr>
                            <m:nor/>
                          </m:rPr>
                          <a:rPr lang="en-US" b="1" i="0" dirty="0" smtClean="0">
                            <a:solidFill>
                              <a:srgbClr val="FFFF00"/>
                            </a:solidFill>
                          </a:rPr>
                          <m:t>12</m:t>
                        </m:r>
                        <m:r>
                          <m:rPr>
                            <m:nor/>
                          </m:rPr>
                          <a:rPr lang="en-US" b="1" i="0" dirty="0" smtClean="0">
                            <a:solidFill>
                              <a:srgbClr val="FFFF00"/>
                            </a:solidFill>
                          </a:rPr>
                          <m:t>p</m:t>
                        </m:r>
                        <m:r>
                          <m:rPr>
                            <m:nor/>
                          </m:rPr>
                          <a:rPr lang="en-US" baseline="30000" dirty="0">
                            <a:solidFill>
                              <a:srgbClr val="FFFF00"/>
                            </a:solidFill>
                          </a:rPr>
                          <m:t>2</m:t>
                        </m:r>
                        <m:r>
                          <m:rPr>
                            <m:nor/>
                          </m:rPr>
                          <a:rPr lang="en-US" b="1" i="0" baseline="30000" dirty="0" smtClean="0">
                            <a:solidFill>
                              <a:srgbClr val="FFFF00"/>
                            </a:solidFill>
                          </a:rPr>
                          <m:t> </m:t>
                        </m:r>
                        <m:r>
                          <m:rPr>
                            <m:nor/>
                          </m:rPr>
                          <a:rPr lang="en-US" b="1" i="0" dirty="0" smtClean="0">
                            <a:solidFill>
                              <a:srgbClr val="FFFF00"/>
                            </a:solidFill>
                          </a:rPr>
                          <m:t>− 16</m:t>
                        </m:r>
                      </m:num>
                      <m:den>
                        <m:r>
                          <m:rPr>
                            <m:nor/>
                          </m:rPr>
                          <a:rPr lang="en-US" b="1" i="0" dirty="0" smtClean="0">
                            <a:solidFill>
                              <a:srgbClr val="FFFF00"/>
                            </a:solidFill>
                          </a:rPr>
                          <m:t>(</m:t>
                        </m:r>
                        <m:r>
                          <m:rPr>
                            <m:nor/>
                          </m:rPr>
                          <a:rPr lang="en-US" b="1" i="0" dirty="0" smtClean="0">
                            <a:solidFill>
                              <a:srgbClr val="FFFF00"/>
                            </a:solidFill>
                          </a:rPr>
                          <m:t>p</m:t>
                        </m:r>
                        <m:r>
                          <m:rPr>
                            <m:nor/>
                          </m:rPr>
                          <a:rPr lang="en-US" b="1" i="0" baseline="30000" dirty="0" smtClean="0">
                            <a:solidFill>
                              <a:srgbClr val="FFFF00"/>
                            </a:solidFill>
                          </a:rPr>
                          <m:t>2 </m:t>
                        </m:r>
                        <m:r>
                          <m:rPr>
                            <m:nor/>
                          </m:rPr>
                          <a:rPr lang="en-US" dirty="0">
                            <a:solidFill>
                              <a:srgbClr val="FFFF00"/>
                            </a:solidFill>
                          </a:rPr>
                          <m:t>+</m:t>
                        </m:r>
                        <m:r>
                          <m:rPr>
                            <m:nor/>
                          </m:rPr>
                          <a:rPr lang="en-US" b="1" i="0" dirty="0" smtClean="0">
                            <a:solidFill>
                              <a:srgbClr val="FFFF00"/>
                            </a:solidFill>
                          </a:rPr>
                          <m:t> 4)</m:t>
                        </m:r>
                        <m:r>
                          <m:rPr>
                            <m:nor/>
                          </m:rPr>
                          <a:rPr lang="en-US" b="1" i="0" baseline="30000" dirty="0" smtClean="0">
                            <a:solidFill>
                              <a:srgbClr val="FFFF00"/>
                            </a:solidFill>
                          </a:rPr>
                          <m:t>3</m:t>
                        </m:r>
                      </m:den>
                    </m:f>
                  </m:oMath>
                </a14:m>
                <a:endParaRPr lang="en-US" dirty="0">
                  <a:solidFill>
                    <a:srgbClr val="FFFF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638800"/>
              </a:xfrm>
              <a:blipFill>
                <a:blip r:embed="rId2"/>
                <a:stretch>
                  <a:fillRect l="-2593" t="-194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312F942-15C9-4CD3-8AC5-5A96FCFA9F4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LAPLACE TRANSFORMS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spTree>
    <p:extLst>
      <p:ext uri="{BB962C8B-B14F-4D97-AF65-F5344CB8AC3E}">
        <p14:creationId xmlns:p14="http://schemas.microsoft.com/office/powerpoint/2010/main" val="26919061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232F-780D-4224-A487-39B4D3DC8A1C}"/>
              </a:ext>
            </a:extLst>
          </p:cNvPr>
          <p:cNvSpPr>
            <a:spLocks noGrp="1"/>
          </p:cNvSpPr>
          <p:nvPr>
            <p:ph type="title"/>
          </p:nvPr>
        </p:nvSpPr>
        <p:spPr/>
        <p:txBody>
          <a:bodyPr/>
          <a:lstStyle/>
          <a:p>
            <a:r>
              <a:rPr lang="en-US" dirty="0"/>
              <a:t>Laplace Transforms</a:t>
            </a:r>
          </a:p>
        </p:txBody>
      </p:sp>
      <p:sp>
        <p:nvSpPr>
          <p:cNvPr id="3" name="Content Placeholder 2">
            <a:extLst>
              <a:ext uri="{FF2B5EF4-FFF2-40B4-BE49-F238E27FC236}">
                <a16:creationId xmlns:a16="http://schemas.microsoft.com/office/drawing/2014/main" id="{921FAE97-EE20-4EE5-9BC1-FB78C2FC2554}"/>
              </a:ext>
            </a:extLst>
          </p:cNvPr>
          <p:cNvSpPr>
            <a:spLocks noGrp="1"/>
          </p:cNvSpPr>
          <p:nvPr>
            <p:ph idx="1"/>
          </p:nvPr>
        </p:nvSpPr>
        <p:spPr/>
        <p:txBody>
          <a:bodyPr/>
          <a:lstStyle/>
          <a:p>
            <a:r>
              <a:rPr lang="en-US" sz="3500" dirty="0"/>
              <a:t>https://www.emathhelp.net/calculators/differential-equations/laplace-transform-calculator/?f=1</a:t>
            </a:r>
          </a:p>
          <a:p>
            <a:endParaRPr lang="en-US" sz="3500" dirty="0"/>
          </a:p>
          <a:p>
            <a:r>
              <a:rPr lang="en-US" sz="3500" dirty="0"/>
              <a:t>https://www.emathhelp.net/calculators/differential-equations/inverse-laplace-transform-calculator/?f=1%2Fs</a:t>
            </a:r>
          </a:p>
        </p:txBody>
      </p:sp>
    </p:spTree>
    <p:extLst>
      <p:ext uri="{BB962C8B-B14F-4D97-AF65-F5344CB8AC3E}">
        <p14:creationId xmlns:p14="http://schemas.microsoft.com/office/powerpoint/2010/main" val="31204537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sz="3800" dirty="0"/>
              <a:t>Today we studied:</a:t>
            </a:r>
          </a:p>
          <a:p>
            <a:r>
              <a:rPr lang="en-US" sz="3800" dirty="0"/>
              <a:t>	Review of Taylor and Fourier 		Series</a:t>
            </a:r>
            <a:endParaRPr lang="en-US" sz="3600" dirty="0"/>
          </a:p>
          <a:p>
            <a:pPr>
              <a:spcBef>
                <a:spcPts val="0"/>
              </a:spcBef>
            </a:pPr>
            <a:r>
              <a:rPr lang="en-US" sz="3800" dirty="0"/>
              <a:t>	Integral Transforms</a:t>
            </a:r>
          </a:p>
          <a:p>
            <a:pPr>
              <a:spcBef>
                <a:spcPts val="0"/>
              </a:spcBef>
            </a:pPr>
            <a:r>
              <a:rPr lang="en-US" sz="3800" dirty="0"/>
              <a:t>		What are they?</a:t>
            </a:r>
          </a:p>
          <a:p>
            <a:pPr>
              <a:spcBef>
                <a:spcPts val="0"/>
              </a:spcBef>
            </a:pPr>
            <a:r>
              <a:rPr lang="en-US" sz="3800" dirty="0"/>
              <a:t>		History</a:t>
            </a:r>
          </a:p>
          <a:p>
            <a:pPr>
              <a:spcBef>
                <a:spcPts val="0"/>
              </a:spcBef>
            </a:pPr>
            <a:r>
              <a:rPr lang="en-US" sz="3800" dirty="0"/>
              <a:t>		Fourier Transforms</a:t>
            </a:r>
          </a:p>
          <a:p>
            <a:pPr>
              <a:spcBef>
                <a:spcPts val="0"/>
              </a:spcBef>
            </a:pPr>
            <a:r>
              <a:rPr lang="en-US" sz="3800" dirty="0"/>
              <a:t>		Laplace Transforms</a:t>
            </a:r>
          </a:p>
        </p:txBody>
      </p:sp>
    </p:spTree>
    <p:extLst>
      <p:ext uri="{BB962C8B-B14F-4D97-AF65-F5344CB8AC3E}">
        <p14:creationId xmlns:p14="http://schemas.microsoft.com/office/powerpoint/2010/main" val="7239008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You Survived!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36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Rule of thumb:</a:t>
            </a:r>
          </a:p>
          <a:p>
            <a:r>
              <a:rPr lang="en-US" dirty="0"/>
              <a:t>For quick convergence in Taylor, use a “b” value close to the common x values</a:t>
            </a:r>
          </a:p>
          <a:p>
            <a:endParaRPr lang="en-US" dirty="0"/>
          </a:p>
        </p:txBody>
      </p:sp>
    </p:spTree>
    <p:extLst>
      <p:ext uri="{BB962C8B-B14F-4D97-AF65-F5344CB8AC3E}">
        <p14:creationId xmlns:p14="http://schemas.microsoft.com/office/powerpoint/2010/main" val="357636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Taylor seems to be more common in electronics than Maclaurin</a:t>
            </a:r>
          </a:p>
        </p:txBody>
      </p:sp>
    </p:spTree>
    <p:extLst>
      <p:ext uri="{BB962C8B-B14F-4D97-AF65-F5344CB8AC3E}">
        <p14:creationId xmlns:p14="http://schemas.microsoft.com/office/powerpoint/2010/main" val="81560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457200" y="1219200"/>
            <a:ext cx="8382000" cy="5638800"/>
          </a:xfrm>
        </p:spPr>
        <p:txBody>
          <a:bodyPr/>
          <a:lstStyle/>
          <a:p>
            <a:r>
              <a:rPr lang="en-US" dirty="0"/>
              <a:t>The sine wave is a continuous periodic wave</a:t>
            </a:r>
          </a:p>
        </p:txBody>
      </p:sp>
    </p:spTree>
    <p:extLst>
      <p:ext uri="{BB962C8B-B14F-4D97-AF65-F5344CB8AC3E}">
        <p14:creationId xmlns:p14="http://schemas.microsoft.com/office/powerpoint/2010/main" val="370945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457200" y="1219200"/>
            <a:ext cx="8382000" cy="5638800"/>
          </a:xfrm>
        </p:spPr>
        <p:txBody>
          <a:bodyPr/>
          <a:lstStyle/>
          <a:p>
            <a:r>
              <a:rPr lang="en-US" dirty="0"/>
              <a:t>The sine wave is a continuous periodic wave</a:t>
            </a:r>
          </a:p>
          <a:p>
            <a:r>
              <a:rPr lang="en-US" dirty="0"/>
              <a:t>Not all waves are continuous</a:t>
            </a:r>
          </a:p>
        </p:txBody>
      </p:sp>
    </p:spTree>
    <p:extLst>
      <p:ext uri="{BB962C8B-B14F-4D97-AF65-F5344CB8AC3E}">
        <p14:creationId xmlns:p14="http://schemas.microsoft.com/office/powerpoint/2010/main" val="403416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A6C495-04AA-403E-BFD2-525ACC8F285D}"/>
              </a:ext>
            </a:extLst>
          </p:cNvPr>
          <p:cNvPicPr>
            <a:picLocks noChangeAspect="1"/>
          </p:cNvPicPr>
          <p:nvPr/>
        </p:nvPicPr>
        <p:blipFill>
          <a:blip r:embed="rId3"/>
          <a:stretch>
            <a:fillRect/>
          </a:stretch>
        </p:blipFill>
        <p:spPr>
          <a:xfrm>
            <a:off x="0" y="2438400"/>
            <a:ext cx="9144000" cy="4419600"/>
          </a:xfrm>
          <a:prstGeom prst="rect">
            <a:avLst/>
          </a:prstGeom>
        </p:spPr>
      </p:pic>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304800" y="1219200"/>
            <a:ext cx="8686800" cy="5638800"/>
          </a:xfrm>
        </p:spPr>
        <p:txBody>
          <a:bodyPr/>
          <a:lstStyle/>
          <a:p>
            <a:r>
              <a:rPr lang="en-US" dirty="0"/>
              <a:t>The square wave is not continuous over a complete cycle T</a:t>
            </a:r>
          </a:p>
        </p:txBody>
      </p:sp>
      <p:sp>
        <p:nvSpPr>
          <p:cNvPr id="7" name="TextBox 6">
            <a:extLst>
              <a:ext uri="{FF2B5EF4-FFF2-40B4-BE49-F238E27FC236}">
                <a16:creationId xmlns:a16="http://schemas.microsoft.com/office/drawing/2014/main" id="{1DBFF814-5C28-4A2D-AECE-418A66E579C7}"/>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https://www.researchgate.net/publication/312928999/figure/fig1/AS:669069531430915@1536530015313/Square-wave-with-fifty-percent-duty-cycle-and-zero-volt-DC-offset.png</a:t>
            </a:r>
          </a:p>
        </p:txBody>
      </p:sp>
      <p:sp>
        <p:nvSpPr>
          <p:cNvPr id="8" name="TextBox 7">
            <a:extLst>
              <a:ext uri="{FF2B5EF4-FFF2-40B4-BE49-F238E27FC236}">
                <a16:creationId xmlns:a16="http://schemas.microsoft.com/office/drawing/2014/main" id="{D480B56A-ECFB-47A2-90A0-3148B1FF2463}"/>
              </a:ext>
            </a:extLst>
          </p:cNvPr>
          <p:cNvSpPr txBox="1"/>
          <p:nvPr/>
        </p:nvSpPr>
        <p:spPr>
          <a:xfrm>
            <a:off x="3733800" y="3124200"/>
            <a:ext cx="533400" cy="400110"/>
          </a:xfrm>
          <a:prstGeom prst="rect">
            <a:avLst/>
          </a:prstGeom>
          <a:solidFill>
            <a:schemeClr val="bg1"/>
          </a:solidFill>
        </p:spPr>
        <p:txBody>
          <a:bodyPr wrap="square">
            <a:spAutoFit/>
          </a:bodyPr>
          <a:lstStyle/>
          <a:p>
            <a:r>
              <a:rPr lang="en-US" sz="2000" dirty="0" err="1">
                <a:solidFill>
                  <a:srgbClr val="CCFFFF"/>
                </a:solidFill>
              </a:rPr>
              <a:t>V</a:t>
            </a:r>
            <a:r>
              <a:rPr lang="en-US" sz="2000" baseline="-25000" dirty="0" err="1">
                <a:solidFill>
                  <a:srgbClr val="CCFFFF"/>
                </a:solidFill>
              </a:rPr>
              <a:t>m</a:t>
            </a:r>
            <a:endParaRPr lang="en-US" sz="2000" dirty="0">
              <a:solidFill>
                <a:srgbClr val="CCFFFF"/>
              </a:solidFill>
            </a:endParaRPr>
          </a:p>
        </p:txBody>
      </p:sp>
      <p:sp>
        <p:nvSpPr>
          <p:cNvPr id="9" name="TextBox 8">
            <a:extLst>
              <a:ext uri="{FF2B5EF4-FFF2-40B4-BE49-F238E27FC236}">
                <a16:creationId xmlns:a16="http://schemas.microsoft.com/office/drawing/2014/main" id="{5D2C679B-411A-4B44-854F-0D9EBE8DF8E9}"/>
              </a:ext>
            </a:extLst>
          </p:cNvPr>
          <p:cNvSpPr txBox="1"/>
          <p:nvPr/>
        </p:nvSpPr>
        <p:spPr>
          <a:xfrm>
            <a:off x="4419600" y="6153090"/>
            <a:ext cx="762000" cy="400110"/>
          </a:xfrm>
          <a:prstGeom prst="rect">
            <a:avLst/>
          </a:prstGeom>
          <a:solidFill>
            <a:schemeClr val="bg1"/>
          </a:solidFill>
        </p:spPr>
        <p:txBody>
          <a:bodyPr wrap="square">
            <a:spAutoFit/>
          </a:bodyPr>
          <a:lstStyle/>
          <a:p>
            <a:r>
              <a:rPr lang="en-US" sz="2000" dirty="0">
                <a:solidFill>
                  <a:srgbClr val="CCFFFF"/>
                </a:solidFill>
              </a:rPr>
              <a:t>-</a:t>
            </a:r>
            <a:r>
              <a:rPr lang="en-US" sz="2000" dirty="0" err="1">
                <a:solidFill>
                  <a:srgbClr val="CCFFFF"/>
                </a:solidFill>
              </a:rPr>
              <a:t>V</a:t>
            </a:r>
            <a:r>
              <a:rPr lang="en-US" sz="2000" baseline="-25000" dirty="0" err="1">
                <a:solidFill>
                  <a:srgbClr val="CCFFFF"/>
                </a:solidFill>
              </a:rPr>
              <a:t>m</a:t>
            </a:r>
            <a:endParaRPr lang="en-US" sz="2000" dirty="0">
              <a:solidFill>
                <a:srgbClr val="CCFFFF"/>
              </a:solidFill>
            </a:endParaRPr>
          </a:p>
        </p:txBody>
      </p:sp>
    </p:spTree>
    <p:extLst>
      <p:ext uri="{BB962C8B-B14F-4D97-AF65-F5344CB8AC3E}">
        <p14:creationId xmlns:p14="http://schemas.microsoft.com/office/powerpoint/2010/main" val="266633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Review: </a:t>
            </a:r>
          </a:p>
          <a:p>
            <a:r>
              <a:rPr lang="en-US" dirty="0"/>
              <a:t>	Taylor and Fourier Series</a:t>
            </a:r>
          </a:p>
          <a:p>
            <a:r>
              <a:rPr lang="en-US" dirty="0"/>
              <a:t>New stuff: </a:t>
            </a:r>
          </a:p>
          <a:p>
            <a:r>
              <a:rPr lang="en-US" dirty="0"/>
              <a:t>	Transforms!</a:t>
            </a:r>
          </a:p>
          <a:p>
            <a:endParaRPr lang="en-US" dirty="0"/>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3268CD-DD56-4D1E-BB85-3718E075C12E}"/>
              </a:ext>
            </a:extLst>
          </p:cNvPr>
          <p:cNvPicPr>
            <a:picLocks noChangeAspect="1"/>
          </p:cNvPicPr>
          <p:nvPr/>
        </p:nvPicPr>
        <p:blipFill>
          <a:blip r:embed="rId3"/>
          <a:stretch>
            <a:fillRect/>
          </a:stretch>
        </p:blipFill>
        <p:spPr>
          <a:xfrm>
            <a:off x="0" y="2438400"/>
            <a:ext cx="9144000" cy="4419600"/>
          </a:xfrm>
          <a:prstGeom prst="rect">
            <a:avLst/>
          </a:prstGeom>
        </p:spPr>
      </p:pic>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304800" y="1219200"/>
            <a:ext cx="8686800" cy="5638800"/>
          </a:xfrm>
        </p:spPr>
        <p:txBody>
          <a:bodyPr/>
          <a:lstStyle/>
          <a:p>
            <a:r>
              <a:rPr lang="en-US" dirty="0"/>
              <a:t>There is no simple equation to describe it</a:t>
            </a:r>
          </a:p>
        </p:txBody>
      </p:sp>
      <p:sp>
        <p:nvSpPr>
          <p:cNvPr id="7" name="TextBox 6">
            <a:extLst>
              <a:ext uri="{FF2B5EF4-FFF2-40B4-BE49-F238E27FC236}">
                <a16:creationId xmlns:a16="http://schemas.microsoft.com/office/drawing/2014/main" id="{1DBFF814-5C28-4A2D-AECE-418A66E579C7}"/>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https://www.researchgate.net/publication/312928999/figure/fig1/AS:669069531430915@1536530015313/Square-wave-with-fifty-percent-duty-cycle-and-zero-volt-DC-offset.png</a:t>
            </a:r>
          </a:p>
        </p:txBody>
      </p:sp>
      <p:sp>
        <p:nvSpPr>
          <p:cNvPr id="6" name="TextBox 5">
            <a:extLst>
              <a:ext uri="{FF2B5EF4-FFF2-40B4-BE49-F238E27FC236}">
                <a16:creationId xmlns:a16="http://schemas.microsoft.com/office/drawing/2014/main" id="{18072B34-2258-4029-8AC0-65BC02ADA614}"/>
              </a:ext>
            </a:extLst>
          </p:cNvPr>
          <p:cNvSpPr txBox="1"/>
          <p:nvPr/>
        </p:nvSpPr>
        <p:spPr>
          <a:xfrm>
            <a:off x="3733800" y="3124200"/>
            <a:ext cx="533400" cy="400110"/>
          </a:xfrm>
          <a:prstGeom prst="rect">
            <a:avLst/>
          </a:prstGeom>
          <a:solidFill>
            <a:schemeClr val="bg1"/>
          </a:solidFill>
        </p:spPr>
        <p:txBody>
          <a:bodyPr wrap="square">
            <a:spAutoFit/>
          </a:bodyPr>
          <a:lstStyle/>
          <a:p>
            <a:r>
              <a:rPr lang="en-US" sz="2000" dirty="0" err="1">
                <a:solidFill>
                  <a:srgbClr val="CCFFFF"/>
                </a:solidFill>
              </a:rPr>
              <a:t>V</a:t>
            </a:r>
            <a:r>
              <a:rPr lang="en-US" sz="2000" baseline="-25000" dirty="0" err="1">
                <a:solidFill>
                  <a:srgbClr val="CCFFFF"/>
                </a:solidFill>
              </a:rPr>
              <a:t>m</a:t>
            </a:r>
            <a:endParaRPr lang="en-US" sz="2000" dirty="0">
              <a:solidFill>
                <a:srgbClr val="CCFFFF"/>
              </a:solidFill>
            </a:endParaRPr>
          </a:p>
        </p:txBody>
      </p:sp>
      <p:sp>
        <p:nvSpPr>
          <p:cNvPr id="8" name="TextBox 7">
            <a:extLst>
              <a:ext uri="{FF2B5EF4-FFF2-40B4-BE49-F238E27FC236}">
                <a16:creationId xmlns:a16="http://schemas.microsoft.com/office/drawing/2014/main" id="{F0CDEF7B-3EC1-4137-981F-FEC635459209}"/>
              </a:ext>
            </a:extLst>
          </p:cNvPr>
          <p:cNvSpPr txBox="1"/>
          <p:nvPr/>
        </p:nvSpPr>
        <p:spPr>
          <a:xfrm>
            <a:off x="4419600" y="6153090"/>
            <a:ext cx="762000" cy="400110"/>
          </a:xfrm>
          <a:prstGeom prst="rect">
            <a:avLst/>
          </a:prstGeom>
          <a:solidFill>
            <a:schemeClr val="bg1"/>
          </a:solidFill>
        </p:spPr>
        <p:txBody>
          <a:bodyPr wrap="square">
            <a:spAutoFit/>
          </a:bodyPr>
          <a:lstStyle/>
          <a:p>
            <a:r>
              <a:rPr lang="en-US" sz="2000" dirty="0">
                <a:solidFill>
                  <a:srgbClr val="CCFFFF"/>
                </a:solidFill>
              </a:rPr>
              <a:t>-</a:t>
            </a:r>
            <a:r>
              <a:rPr lang="en-US" sz="2000" dirty="0" err="1">
                <a:solidFill>
                  <a:srgbClr val="CCFFFF"/>
                </a:solidFill>
              </a:rPr>
              <a:t>V</a:t>
            </a:r>
            <a:r>
              <a:rPr lang="en-US" sz="2000" baseline="-25000" dirty="0" err="1">
                <a:solidFill>
                  <a:srgbClr val="CCFFFF"/>
                </a:solidFill>
              </a:rPr>
              <a:t>m</a:t>
            </a:r>
            <a:endParaRPr lang="en-US" sz="2000" dirty="0">
              <a:solidFill>
                <a:srgbClr val="CCFFFF"/>
              </a:solidFill>
            </a:endParaRPr>
          </a:p>
        </p:txBody>
      </p:sp>
    </p:spTree>
    <p:extLst>
      <p:ext uri="{BB962C8B-B14F-4D97-AF65-F5344CB8AC3E}">
        <p14:creationId xmlns:p14="http://schemas.microsoft.com/office/powerpoint/2010/main" val="49794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304800" y="1219200"/>
            <a:ext cx="8686800" cy="5638800"/>
          </a:xfrm>
        </p:spPr>
        <p:txBody>
          <a:bodyPr/>
          <a:lstStyle/>
          <a:p>
            <a:r>
              <a:rPr lang="en-US" dirty="0"/>
              <a:t>Mathematical convention describes it piece-by-piece </a:t>
            </a:r>
            <a:endParaRPr lang="en-US" baseline="-25000" dirty="0"/>
          </a:p>
        </p:txBody>
      </p:sp>
      <p:pic>
        <p:nvPicPr>
          <p:cNvPr id="16" name="Picture 15">
            <a:extLst>
              <a:ext uri="{FF2B5EF4-FFF2-40B4-BE49-F238E27FC236}">
                <a16:creationId xmlns:a16="http://schemas.microsoft.com/office/drawing/2014/main" id="{085DA3D6-2ACD-4D1B-AD6F-D821C5D3B05D}"/>
              </a:ext>
            </a:extLst>
          </p:cNvPr>
          <p:cNvPicPr>
            <a:picLocks noChangeAspect="1"/>
          </p:cNvPicPr>
          <p:nvPr/>
        </p:nvPicPr>
        <p:blipFill>
          <a:blip r:embed="rId3"/>
          <a:stretch>
            <a:fillRect/>
          </a:stretch>
        </p:blipFill>
        <p:spPr>
          <a:xfrm>
            <a:off x="4725034" y="4648200"/>
            <a:ext cx="4418965" cy="2135833"/>
          </a:xfrm>
          <a:prstGeom prst="rect">
            <a:avLst/>
          </a:prstGeom>
        </p:spPr>
      </p:pic>
      <p:sp>
        <p:nvSpPr>
          <p:cNvPr id="8" name="TextBox 7">
            <a:extLst>
              <a:ext uri="{FF2B5EF4-FFF2-40B4-BE49-F238E27FC236}">
                <a16:creationId xmlns:a16="http://schemas.microsoft.com/office/drawing/2014/main" id="{00EBC22B-DF07-4B16-9130-8DBAC3CD77A9}"/>
              </a:ext>
            </a:extLst>
          </p:cNvPr>
          <p:cNvSpPr txBox="1"/>
          <p:nvPr/>
        </p:nvSpPr>
        <p:spPr>
          <a:xfrm>
            <a:off x="6248400" y="5010835"/>
            <a:ext cx="533400" cy="323165"/>
          </a:xfrm>
          <a:prstGeom prst="rect">
            <a:avLst/>
          </a:prstGeom>
          <a:solidFill>
            <a:schemeClr val="bg1"/>
          </a:solidFill>
        </p:spPr>
        <p:txBody>
          <a:bodyPr wrap="square">
            <a:spAutoFit/>
          </a:bodyPr>
          <a:lstStyle/>
          <a:p>
            <a:pPr algn="r"/>
            <a:r>
              <a:rPr lang="en-US" sz="1500" dirty="0" err="1">
                <a:solidFill>
                  <a:srgbClr val="CCFFFF"/>
                </a:solidFill>
              </a:rPr>
              <a:t>V</a:t>
            </a:r>
            <a:r>
              <a:rPr lang="en-US" sz="1500" baseline="-25000" dirty="0" err="1">
                <a:solidFill>
                  <a:srgbClr val="CCFFFF"/>
                </a:solidFill>
              </a:rPr>
              <a:t>m</a:t>
            </a:r>
            <a:endParaRPr lang="en-US" sz="1500" dirty="0">
              <a:solidFill>
                <a:srgbClr val="CCFFFF"/>
              </a:solidFill>
            </a:endParaRPr>
          </a:p>
        </p:txBody>
      </p:sp>
      <p:sp>
        <p:nvSpPr>
          <p:cNvPr id="9" name="TextBox 8">
            <a:extLst>
              <a:ext uri="{FF2B5EF4-FFF2-40B4-BE49-F238E27FC236}">
                <a16:creationId xmlns:a16="http://schemas.microsoft.com/office/drawing/2014/main" id="{C5694B5C-824E-4D2A-8185-2D5B6E5DA7A1}"/>
              </a:ext>
            </a:extLst>
          </p:cNvPr>
          <p:cNvSpPr txBox="1"/>
          <p:nvPr/>
        </p:nvSpPr>
        <p:spPr>
          <a:xfrm>
            <a:off x="6858000" y="6382435"/>
            <a:ext cx="533400" cy="323165"/>
          </a:xfrm>
          <a:prstGeom prst="rect">
            <a:avLst/>
          </a:prstGeom>
          <a:solidFill>
            <a:schemeClr val="bg1"/>
          </a:solidFill>
        </p:spPr>
        <p:txBody>
          <a:bodyPr wrap="square">
            <a:spAutoFit/>
          </a:bodyPr>
          <a:lstStyle/>
          <a:p>
            <a:r>
              <a:rPr lang="en-US" sz="1500" dirty="0">
                <a:solidFill>
                  <a:srgbClr val="CCFFFF"/>
                </a:solidFill>
              </a:rPr>
              <a:t>-</a:t>
            </a:r>
            <a:r>
              <a:rPr lang="en-US" sz="1500" dirty="0" err="1">
                <a:solidFill>
                  <a:srgbClr val="CCFFFF"/>
                </a:solidFill>
              </a:rPr>
              <a:t>V</a:t>
            </a:r>
            <a:r>
              <a:rPr lang="en-US" sz="1500" baseline="-25000" dirty="0" err="1">
                <a:solidFill>
                  <a:srgbClr val="CCFFFF"/>
                </a:solidFill>
              </a:rPr>
              <a:t>m</a:t>
            </a:r>
            <a:endParaRPr lang="en-US" sz="1500" dirty="0">
              <a:solidFill>
                <a:srgbClr val="CCFFFF"/>
              </a:solidFill>
            </a:endParaRPr>
          </a:p>
        </p:txBody>
      </p:sp>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7" name="TextBox 6">
            <a:extLst>
              <a:ext uri="{FF2B5EF4-FFF2-40B4-BE49-F238E27FC236}">
                <a16:creationId xmlns:a16="http://schemas.microsoft.com/office/drawing/2014/main" id="{1DBFF814-5C28-4A2D-AECE-418A66E579C7}"/>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https://www.researchgate.net/publication/312928999/figure/fig1/AS:669069531430915@1536530015313/Square-wave-with-fifty-percent-duty-cycle-and-zero-volt-DC-offset.png</a:t>
            </a:r>
          </a:p>
        </p:txBody>
      </p:sp>
      <p:grpSp>
        <p:nvGrpSpPr>
          <p:cNvPr id="23" name="Group 22">
            <a:extLst>
              <a:ext uri="{FF2B5EF4-FFF2-40B4-BE49-F238E27FC236}">
                <a16:creationId xmlns:a16="http://schemas.microsoft.com/office/drawing/2014/main" id="{562DA880-C329-4851-B2D1-C7CB778A7D05}"/>
              </a:ext>
            </a:extLst>
          </p:cNvPr>
          <p:cNvGrpSpPr/>
          <p:nvPr/>
        </p:nvGrpSpPr>
        <p:grpSpPr>
          <a:xfrm>
            <a:off x="1143000" y="2662048"/>
            <a:ext cx="7162800" cy="3010619"/>
            <a:chOff x="1524000" y="2628181"/>
            <a:chExt cx="7162800" cy="3010619"/>
          </a:xfrm>
        </p:grpSpPr>
        <p:grpSp>
          <p:nvGrpSpPr>
            <p:cNvPr id="6" name="Group 5">
              <a:extLst>
                <a:ext uri="{FF2B5EF4-FFF2-40B4-BE49-F238E27FC236}">
                  <a16:creationId xmlns:a16="http://schemas.microsoft.com/office/drawing/2014/main" id="{007B3BBA-1402-40FF-92A6-47A494A07F8A}"/>
                </a:ext>
              </a:extLst>
            </p:cNvPr>
            <p:cNvGrpSpPr/>
            <p:nvPr/>
          </p:nvGrpSpPr>
          <p:grpSpPr>
            <a:xfrm>
              <a:off x="1524000" y="2628181"/>
              <a:ext cx="7162800" cy="3010619"/>
              <a:chOff x="1524000" y="3847381"/>
              <a:chExt cx="7162800" cy="3010619"/>
            </a:xfrm>
          </p:grpSpPr>
          <p:sp>
            <p:nvSpPr>
              <p:cNvPr id="11" name="Content Placeholder 2">
                <a:extLst>
                  <a:ext uri="{FF2B5EF4-FFF2-40B4-BE49-F238E27FC236}">
                    <a16:creationId xmlns:a16="http://schemas.microsoft.com/office/drawing/2014/main" id="{933AB824-08E9-4AE5-A831-6C37BD99E921}"/>
                  </a:ext>
                </a:extLst>
              </p:cNvPr>
              <p:cNvSpPr txBox="1">
                <a:spLocks/>
              </p:cNvSpPr>
              <p:nvPr/>
            </p:nvSpPr>
            <p:spPr bwMode="auto">
              <a:xfrm>
                <a:off x="1524000" y="3847381"/>
                <a:ext cx="7162800" cy="30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a:p>
                <a:endParaRPr lang="en-US" sz="2000" dirty="0"/>
              </a:p>
              <a:p>
                <a:r>
                  <a:rPr lang="en-US" dirty="0"/>
                  <a:t>v(t) =  </a:t>
                </a:r>
              </a:p>
            </p:txBody>
          </p:sp>
          <p:sp>
            <p:nvSpPr>
              <p:cNvPr id="13" name="Content Placeholder 2">
                <a:extLst>
                  <a:ext uri="{FF2B5EF4-FFF2-40B4-BE49-F238E27FC236}">
                    <a16:creationId xmlns:a16="http://schemas.microsoft.com/office/drawing/2014/main" id="{418D333F-55D4-42ED-ABDE-BD69C820032F}"/>
                  </a:ext>
                </a:extLst>
              </p:cNvPr>
              <p:cNvSpPr txBox="1">
                <a:spLocks/>
              </p:cNvSpPr>
              <p:nvPr/>
            </p:nvSpPr>
            <p:spPr bwMode="auto">
              <a:xfrm>
                <a:off x="3733800" y="3962400"/>
                <a:ext cx="403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V</a:t>
                </a:r>
                <a:r>
                  <a:rPr lang="en-US" baseline="-25000" dirty="0" err="1"/>
                  <a:t>m</a:t>
                </a:r>
                <a:r>
                  <a:rPr lang="en-US" dirty="0"/>
                  <a:t>    0&lt;t&lt;T/2</a:t>
                </a:r>
              </a:p>
              <a:p>
                <a:r>
                  <a:rPr lang="en-US" dirty="0"/>
                  <a:t>-</a:t>
                </a:r>
                <a:r>
                  <a:rPr lang="en-US" dirty="0" err="1"/>
                  <a:t>V</a:t>
                </a:r>
                <a:r>
                  <a:rPr lang="en-US" baseline="-25000" dirty="0" err="1"/>
                  <a:t>m</a:t>
                </a:r>
                <a:r>
                  <a:rPr lang="en-US" dirty="0"/>
                  <a:t>   T/2&lt;t&lt;T</a:t>
                </a:r>
              </a:p>
              <a:p>
                <a:r>
                  <a:rPr lang="en-US" dirty="0"/>
                  <a:t>period T</a:t>
                </a:r>
              </a:p>
            </p:txBody>
          </p:sp>
        </p:grpSp>
        <p:grpSp>
          <p:nvGrpSpPr>
            <p:cNvPr id="22" name="Group 21">
              <a:extLst>
                <a:ext uri="{FF2B5EF4-FFF2-40B4-BE49-F238E27FC236}">
                  <a16:creationId xmlns:a16="http://schemas.microsoft.com/office/drawing/2014/main" id="{B5CE9BBC-B211-42A2-AB08-8879238AECC7}"/>
                </a:ext>
              </a:extLst>
            </p:cNvPr>
            <p:cNvGrpSpPr/>
            <p:nvPr/>
          </p:nvGrpSpPr>
          <p:grpSpPr>
            <a:xfrm>
              <a:off x="3200400" y="2761565"/>
              <a:ext cx="474133" cy="2191435"/>
              <a:chOff x="3395134" y="2685365"/>
              <a:chExt cx="474133" cy="2191435"/>
            </a:xfrm>
          </p:grpSpPr>
          <p:cxnSp>
            <p:nvCxnSpPr>
              <p:cNvPr id="18" name="Straight Connector 17">
                <a:extLst>
                  <a:ext uri="{FF2B5EF4-FFF2-40B4-BE49-F238E27FC236}">
                    <a16:creationId xmlns:a16="http://schemas.microsoft.com/office/drawing/2014/main" id="{EC1CCFE5-7132-47BA-B98F-92AA7871B72E}"/>
                  </a:ext>
                </a:extLst>
              </p:cNvPr>
              <p:cNvCxnSpPr/>
              <p:nvPr/>
            </p:nvCxnSpPr>
            <p:spPr>
              <a:xfrm>
                <a:off x="3429000" y="2685365"/>
                <a:ext cx="0" cy="2191435"/>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2E473F-3C8C-4A79-84D4-68728A7035C9}"/>
                  </a:ext>
                </a:extLst>
              </p:cNvPr>
              <p:cNvCxnSpPr>
                <a:cxnSpLocks/>
              </p:cNvCxnSpPr>
              <p:nvPr/>
            </p:nvCxnSpPr>
            <p:spPr>
              <a:xfrm flipH="1">
                <a:off x="3395134" y="4842933"/>
                <a:ext cx="457200" cy="0"/>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837ED4-161C-4F79-A476-B6D3AD335C68}"/>
                  </a:ext>
                </a:extLst>
              </p:cNvPr>
              <p:cNvCxnSpPr>
                <a:cxnSpLocks/>
              </p:cNvCxnSpPr>
              <p:nvPr/>
            </p:nvCxnSpPr>
            <p:spPr>
              <a:xfrm flipH="1">
                <a:off x="3412067" y="2692400"/>
                <a:ext cx="457200" cy="0"/>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B2FFB425-E825-43BA-B1AC-1EB2568E6852}"/>
              </a:ext>
            </a:extLst>
          </p:cNvPr>
          <p:cNvGrpSpPr/>
          <p:nvPr/>
        </p:nvGrpSpPr>
        <p:grpSpPr>
          <a:xfrm>
            <a:off x="7374467" y="2777067"/>
            <a:ext cx="474133" cy="2191435"/>
            <a:chOff x="2971800" y="3963513"/>
            <a:chExt cx="474133" cy="2191435"/>
          </a:xfrm>
        </p:grpSpPr>
        <p:cxnSp>
          <p:nvCxnSpPr>
            <p:cNvPr id="25" name="Straight Connector 24">
              <a:extLst>
                <a:ext uri="{FF2B5EF4-FFF2-40B4-BE49-F238E27FC236}">
                  <a16:creationId xmlns:a16="http://schemas.microsoft.com/office/drawing/2014/main" id="{FA797861-5CB1-4801-A52B-87F27543B17C}"/>
                </a:ext>
              </a:extLst>
            </p:cNvPr>
            <p:cNvCxnSpPr/>
            <p:nvPr/>
          </p:nvCxnSpPr>
          <p:spPr>
            <a:xfrm>
              <a:off x="3402481" y="3963513"/>
              <a:ext cx="0" cy="2191435"/>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8231C-03D4-4BDE-B079-D47C92F0B4BC}"/>
                </a:ext>
              </a:extLst>
            </p:cNvPr>
            <p:cNvCxnSpPr>
              <a:cxnSpLocks/>
            </p:cNvCxnSpPr>
            <p:nvPr/>
          </p:nvCxnSpPr>
          <p:spPr>
            <a:xfrm flipH="1">
              <a:off x="2971800" y="6138333"/>
              <a:ext cx="457200" cy="0"/>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7F8983-342A-4C37-9183-739679530168}"/>
                </a:ext>
              </a:extLst>
            </p:cNvPr>
            <p:cNvCxnSpPr>
              <a:cxnSpLocks/>
            </p:cNvCxnSpPr>
            <p:nvPr/>
          </p:nvCxnSpPr>
          <p:spPr>
            <a:xfrm flipH="1">
              <a:off x="2988733" y="3987800"/>
              <a:ext cx="457200" cy="0"/>
            </a:xfrm>
            <a:prstGeom prst="line">
              <a:avLst/>
            </a:prstGeom>
            <a:ln w="63500">
              <a:solidFill>
                <a:srgbClr val="CC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37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457200" y="1219200"/>
            <a:ext cx="8382000" cy="5638800"/>
          </a:xfrm>
        </p:spPr>
        <p:txBody>
          <a:bodyPr/>
          <a:lstStyle/>
          <a:p>
            <a:r>
              <a:rPr lang="en-US" dirty="0"/>
              <a:t>These functions can be integrated only piece-by-piece</a:t>
            </a:r>
          </a:p>
        </p:txBody>
      </p:sp>
    </p:spTree>
    <p:extLst>
      <p:ext uri="{BB962C8B-B14F-4D97-AF65-F5344CB8AC3E}">
        <p14:creationId xmlns:p14="http://schemas.microsoft.com/office/powerpoint/2010/main" val="152647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5" name="Content Placeholder 4"/>
          <p:cNvSpPr>
            <a:spLocks noGrp="1"/>
          </p:cNvSpPr>
          <p:nvPr>
            <p:ph idx="1"/>
          </p:nvPr>
        </p:nvSpPr>
        <p:spPr/>
        <p:txBody>
          <a:bodyPr/>
          <a:lstStyle/>
          <a:p>
            <a:pPr>
              <a:spcBef>
                <a:spcPts val="0"/>
              </a:spcBef>
            </a:pPr>
            <a:r>
              <a:rPr lang="en-US" dirty="0"/>
              <a:t>Jean-Baptiste Joseph Fourier (1768-1830) discovered any periodic equation could be </a:t>
            </a:r>
          </a:p>
          <a:p>
            <a:pPr>
              <a:spcBef>
                <a:spcPts val="0"/>
              </a:spcBef>
            </a:pPr>
            <a:r>
              <a:rPr lang="en-US" dirty="0"/>
              <a:t>			written as an infinite </a:t>
            </a:r>
          </a:p>
          <a:p>
            <a:pPr>
              <a:spcBef>
                <a:spcPts val="0"/>
              </a:spcBef>
            </a:pPr>
            <a:r>
              <a:rPr lang="en-US" dirty="0"/>
              <a:t>			series of sine and </a:t>
            </a:r>
          </a:p>
          <a:p>
            <a:pPr>
              <a:spcBef>
                <a:spcPts val="0"/>
              </a:spcBef>
            </a:pPr>
            <a:r>
              <a:rPr lang="en-US" dirty="0"/>
              <a:t>			cosine terms</a:t>
            </a:r>
          </a:p>
          <a:p>
            <a:pPr>
              <a:spcBef>
                <a:spcPts val="0"/>
              </a:spcBef>
            </a:pPr>
            <a:r>
              <a:rPr lang="en-US" dirty="0"/>
              <a:t>			called a </a:t>
            </a:r>
            <a:r>
              <a:rPr lang="en-US" dirty="0">
                <a:solidFill>
                  <a:srgbClr val="FFC000"/>
                </a:solidFill>
              </a:rPr>
              <a:t>Fourier </a:t>
            </a:r>
          </a:p>
          <a:p>
            <a:pPr>
              <a:spcBef>
                <a:spcPts val="0"/>
              </a:spcBef>
            </a:pPr>
            <a:r>
              <a:rPr lang="en-US" dirty="0">
                <a:solidFill>
                  <a:srgbClr val="FFC000"/>
                </a:solidFill>
              </a:rPr>
              <a:t>			Series</a:t>
            </a:r>
            <a:endParaRPr lang="en-US" dirty="0"/>
          </a:p>
          <a:p>
            <a:pPr>
              <a:spcBef>
                <a:spcPts val="0"/>
              </a:spcBef>
            </a:pP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3292534"/>
            <a:ext cx="2877671" cy="356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78F7638-B638-46D7-B487-A58247AC6E78}"/>
              </a:ext>
            </a:extLst>
          </p:cNvPr>
          <p:cNvSpPr txBox="1"/>
          <p:nvPr/>
        </p:nvSpPr>
        <p:spPr>
          <a:xfrm>
            <a:off x="2590800" y="6608802"/>
            <a:ext cx="6858000" cy="323165"/>
          </a:xfrm>
          <a:prstGeom prst="rect">
            <a:avLst/>
          </a:prstGeom>
          <a:noFill/>
        </p:spPr>
        <p:txBody>
          <a:bodyPr wrap="square">
            <a:spAutoFit/>
          </a:bodyPr>
          <a:lstStyle/>
          <a:p>
            <a:r>
              <a:rPr lang="en-US" sz="1500" dirty="0">
                <a:solidFill>
                  <a:srgbClr val="00B0F0"/>
                </a:solidFill>
              </a:rPr>
              <a:t>https://en.wikipedia.org/wiki/Joseph_Fourier#/media/File:Fourier2.jpg</a:t>
            </a:r>
          </a:p>
        </p:txBody>
      </p:sp>
    </p:spTree>
    <p:extLst>
      <p:ext uri="{BB962C8B-B14F-4D97-AF65-F5344CB8AC3E}">
        <p14:creationId xmlns:p14="http://schemas.microsoft.com/office/powerpoint/2010/main" val="250533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457200" y="1219200"/>
            <a:ext cx="8382000" cy="5638800"/>
          </a:xfrm>
        </p:spPr>
        <p:txBody>
          <a:bodyPr/>
          <a:lstStyle/>
          <a:p>
            <a:r>
              <a:rPr lang="en-US" dirty="0"/>
              <a:t>As you add sine/cosine waves of increasingly higher frequency, the approximation gets better and better</a:t>
            </a:r>
          </a:p>
          <a:p>
            <a:r>
              <a:rPr lang="en-US" dirty="0"/>
              <a:t>The addition of higher frequencies better approximates the details, (i.e., the change in slope) in the original function</a:t>
            </a:r>
          </a:p>
        </p:txBody>
      </p:sp>
    </p:spTree>
    <p:extLst>
      <p:ext uri="{BB962C8B-B14F-4D97-AF65-F5344CB8AC3E}">
        <p14:creationId xmlns:p14="http://schemas.microsoft.com/office/powerpoint/2010/main" val="250111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48D4E1-12DE-4FB4-95C6-4DB30D54A2DE}"/>
              </a:ext>
            </a:extLst>
          </p:cNvPr>
          <p:cNvSpPr>
            <a:spLocks noGrp="1"/>
          </p:cNvSpPr>
          <p:nvPr>
            <p:ph idx="1"/>
          </p:nvPr>
        </p:nvSpPr>
        <p:spPr>
          <a:xfrm>
            <a:off x="457200" y="1219200"/>
            <a:ext cx="8382000" cy="5638800"/>
          </a:xfrm>
        </p:spPr>
        <p:txBody>
          <a:bodyPr/>
          <a:lstStyle/>
          <a:p>
            <a:r>
              <a:rPr lang="en-US" dirty="0"/>
              <a:t>Sum of </a:t>
            </a:r>
            <a:r>
              <a:rPr lang="en-US" dirty="0" err="1"/>
              <a:t>a</a:t>
            </a:r>
            <a:r>
              <a:rPr lang="en-US" baseline="-25000" dirty="0" err="1"/>
              <a:t>n</a:t>
            </a:r>
            <a:r>
              <a:rPr lang="en-US" dirty="0" err="1"/>
              <a:t>cos</a:t>
            </a:r>
            <a:r>
              <a:rPr lang="en-US" dirty="0"/>
              <a:t>(n</a:t>
            </a:r>
            <a:r>
              <a:rPr lang="en-US" sz="3000" b="0"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ω</a:t>
            </a:r>
            <a:r>
              <a:rPr lang="en-US" baseline="-25000" dirty="0">
                <a:latin typeface="Arial" panose="020B0604020202020204" pitchFamily="34" charset="0"/>
                <a:cs typeface="Arial" panose="020B0604020202020204" pitchFamily="34" charset="0"/>
              </a:rPr>
              <a:t>0</a:t>
            </a:r>
            <a:r>
              <a:rPr lang="en-US" dirty="0"/>
              <a:t>,t) n= 0 to 4</a:t>
            </a:r>
          </a:p>
        </p:txBody>
      </p:sp>
      <p:sp>
        <p:nvSpPr>
          <p:cNvPr id="2" name="Title 1">
            <a:extLst>
              <a:ext uri="{FF2B5EF4-FFF2-40B4-BE49-F238E27FC236}">
                <a16:creationId xmlns:a16="http://schemas.microsoft.com/office/drawing/2014/main" id="{49E04B7D-06D9-418D-A4D8-EC451E16BD2E}"/>
              </a:ext>
            </a:extLst>
          </p:cNvPr>
          <p:cNvSpPr>
            <a:spLocks noGrp="1"/>
          </p:cNvSpPr>
          <p:nvPr>
            <p:ph type="title"/>
          </p:nvPr>
        </p:nvSpPr>
        <p:spPr/>
        <p:txBody>
          <a:bodyPr/>
          <a:lstStyle/>
          <a:p>
            <a:r>
              <a:rPr lang="en-US" dirty="0"/>
              <a:t>Fourier Series</a:t>
            </a:r>
          </a:p>
        </p:txBody>
      </p:sp>
      <p:sp>
        <p:nvSpPr>
          <p:cNvPr id="14" name="TextBox 13">
            <a:extLst>
              <a:ext uri="{FF2B5EF4-FFF2-40B4-BE49-F238E27FC236}">
                <a16:creationId xmlns:a16="http://schemas.microsoft.com/office/drawing/2014/main" id="{9F74C712-EC76-4423-B3B8-09C708406E5B}"/>
              </a:ext>
            </a:extLst>
          </p:cNvPr>
          <p:cNvSpPr txBox="1"/>
          <p:nvPr/>
        </p:nvSpPr>
        <p:spPr>
          <a:xfrm>
            <a:off x="0" y="6629400"/>
            <a:ext cx="6858000" cy="323165"/>
          </a:xfrm>
          <a:prstGeom prst="rect">
            <a:avLst/>
          </a:prstGeom>
          <a:noFill/>
        </p:spPr>
        <p:txBody>
          <a:bodyPr wrap="square">
            <a:spAutoFit/>
          </a:bodyPr>
          <a:lstStyle/>
          <a:p>
            <a:r>
              <a:rPr lang="en-US" sz="1500" dirty="0">
                <a:solidFill>
                  <a:srgbClr val="00B0F0"/>
                </a:solidFill>
              </a:rPr>
              <a:t>https://lpsa.swarthmore.edu/Fourier/Series/WhyFS.html</a:t>
            </a:r>
          </a:p>
        </p:txBody>
      </p:sp>
      <p:pic>
        <p:nvPicPr>
          <p:cNvPr id="11" name="Picture 10">
            <a:extLst>
              <a:ext uri="{FF2B5EF4-FFF2-40B4-BE49-F238E27FC236}">
                <a16:creationId xmlns:a16="http://schemas.microsoft.com/office/drawing/2014/main" id="{E661175E-390F-479B-8CC9-5AC1348C5EC4}"/>
              </a:ext>
            </a:extLst>
          </p:cNvPr>
          <p:cNvPicPr>
            <a:picLocks noChangeAspect="1"/>
          </p:cNvPicPr>
          <p:nvPr/>
        </p:nvPicPr>
        <p:blipFill>
          <a:blip r:embed="rId2"/>
          <a:stretch>
            <a:fillRect/>
          </a:stretch>
        </p:blipFill>
        <p:spPr>
          <a:xfrm>
            <a:off x="171450" y="2286000"/>
            <a:ext cx="8972550" cy="1809750"/>
          </a:xfrm>
          <a:prstGeom prst="rect">
            <a:avLst/>
          </a:prstGeom>
        </p:spPr>
      </p:pic>
      <p:pic>
        <p:nvPicPr>
          <p:cNvPr id="15" name="Picture 14">
            <a:extLst>
              <a:ext uri="{FF2B5EF4-FFF2-40B4-BE49-F238E27FC236}">
                <a16:creationId xmlns:a16="http://schemas.microsoft.com/office/drawing/2014/main" id="{D0C51790-8CA9-4F8B-BC56-7796D0E897D9}"/>
              </a:ext>
            </a:extLst>
          </p:cNvPr>
          <p:cNvPicPr>
            <a:picLocks noChangeAspect="1"/>
          </p:cNvPicPr>
          <p:nvPr/>
        </p:nvPicPr>
        <p:blipFill>
          <a:blip r:embed="rId3"/>
          <a:stretch>
            <a:fillRect/>
          </a:stretch>
        </p:blipFill>
        <p:spPr>
          <a:xfrm>
            <a:off x="1590675" y="4191000"/>
            <a:ext cx="6029325" cy="1800225"/>
          </a:xfrm>
          <a:prstGeom prst="rect">
            <a:avLst/>
          </a:prstGeom>
        </p:spPr>
      </p:pic>
    </p:spTree>
    <p:extLst>
      <p:ext uri="{BB962C8B-B14F-4D97-AF65-F5344CB8AC3E}">
        <p14:creationId xmlns:p14="http://schemas.microsoft.com/office/powerpoint/2010/main" val="322370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CE0-0ADB-499B-B64B-746E96DFA5D3}"/>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AAA28424-B8FD-4BE7-B663-059090DDA363}"/>
              </a:ext>
            </a:extLst>
          </p:cNvPr>
          <p:cNvSpPr>
            <a:spLocks noGrp="1"/>
          </p:cNvSpPr>
          <p:nvPr>
            <p:ph idx="1"/>
          </p:nvPr>
        </p:nvSpPr>
        <p:spPr>
          <a:xfrm>
            <a:off x="457200" y="1219200"/>
            <a:ext cx="8382000" cy="5638800"/>
          </a:xfrm>
        </p:spPr>
        <p:txBody>
          <a:bodyPr/>
          <a:lstStyle/>
          <a:p>
            <a:r>
              <a:rPr lang="en-US" dirty="0"/>
              <a:t>Today we use Fourier series to describe the many periodic waveforms of voltage and current that appear in the field of electronics</a:t>
            </a:r>
          </a:p>
        </p:txBody>
      </p:sp>
    </p:spTree>
    <p:extLst>
      <p:ext uri="{BB962C8B-B14F-4D97-AF65-F5344CB8AC3E}">
        <p14:creationId xmlns:p14="http://schemas.microsoft.com/office/powerpoint/2010/main" val="2756091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D49-DAC2-48C9-8FBD-931A978065F7}"/>
              </a:ext>
            </a:extLst>
          </p:cNvPr>
          <p:cNvSpPr>
            <a:spLocks noGrp="1"/>
          </p:cNvSpPr>
          <p:nvPr>
            <p:ph type="title"/>
          </p:nvPr>
        </p:nvSpPr>
        <p:spPr/>
        <p:txBody>
          <a:bodyPr/>
          <a:lstStyle/>
          <a:p>
            <a:r>
              <a:rPr lang="en-US" dirty="0"/>
              <a:t>Fourier Series</a:t>
            </a:r>
          </a:p>
        </p:txBody>
      </p:sp>
      <p:sp>
        <p:nvSpPr>
          <p:cNvPr id="4" name="Content Placeholder 3">
            <a:extLst>
              <a:ext uri="{FF2B5EF4-FFF2-40B4-BE49-F238E27FC236}">
                <a16:creationId xmlns:a16="http://schemas.microsoft.com/office/drawing/2014/main" id="{E71EDB5D-F3DB-4A90-8AAA-1247CF7F1FB4}"/>
              </a:ext>
            </a:extLst>
          </p:cNvPr>
          <p:cNvSpPr>
            <a:spLocks noGrp="1"/>
          </p:cNvSpPr>
          <p:nvPr>
            <p:ph idx="1"/>
          </p:nvPr>
        </p:nvSpPr>
        <p:spPr/>
        <p:txBody>
          <a:bodyPr/>
          <a:lstStyle/>
          <a:p>
            <a:r>
              <a:rPr lang="en-US" dirty="0"/>
              <a:t>Trigonometric:</a:t>
            </a:r>
          </a:p>
          <a:p>
            <a:endParaRPr lang="en-US" dirty="0"/>
          </a:p>
          <a:p>
            <a:endParaRPr lang="en-US" dirty="0"/>
          </a:p>
          <a:p>
            <a:r>
              <a:rPr lang="en-US" dirty="0"/>
              <a:t>Exponential:</a:t>
            </a:r>
          </a:p>
          <a:p>
            <a:endParaRPr lang="en-US" dirty="0"/>
          </a:p>
          <a:p>
            <a:endParaRPr lang="en-US" dirty="0"/>
          </a:p>
        </p:txBody>
      </p:sp>
      <p:sp>
        <p:nvSpPr>
          <p:cNvPr id="5" name="TextBox 4">
            <a:extLst>
              <a:ext uri="{FF2B5EF4-FFF2-40B4-BE49-F238E27FC236}">
                <a16:creationId xmlns:a16="http://schemas.microsoft.com/office/drawing/2014/main" id="{DEE5C3FE-4F1F-49C0-AB00-86521708C537}"/>
              </a:ext>
            </a:extLst>
          </p:cNvPr>
          <p:cNvSpPr txBox="1"/>
          <p:nvPr/>
        </p:nvSpPr>
        <p:spPr>
          <a:xfrm>
            <a:off x="304800" y="1905000"/>
            <a:ext cx="8686800" cy="1400383"/>
          </a:xfrm>
          <a:prstGeom prst="rect">
            <a:avLst/>
          </a:prstGeom>
          <a:noFill/>
        </p:spPr>
        <p:txBody>
          <a:bodyPr wrap="square">
            <a:spAutoFit/>
          </a:bodyPr>
          <a:lstStyle/>
          <a:p>
            <a:r>
              <a:rPr lang="en-US" sz="2500" b="1" dirty="0">
                <a:solidFill>
                  <a:srgbClr val="CCFFFF"/>
                </a:solidFill>
              </a:rPr>
              <a:t>                   </a:t>
            </a:r>
            <a:r>
              <a:rPr lang="en-US" sz="1500" b="1" dirty="0">
                <a:solidFill>
                  <a:srgbClr val="CCFFFF"/>
                </a:solidFill>
              </a:rPr>
              <a:t> </a:t>
            </a:r>
            <a:r>
              <a:rPr lang="en-US" sz="2500" b="1" dirty="0">
                <a:solidFill>
                  <a:srgbClr val="CCFFFF"/>
                </a:solidFill>
              </a:rPr>
              <a:t>∞</a:t>
            </a:r>
          </a:p>
          <a:p>
            <a:pPr>
              <a:spcBef>
                <a:spcPts val="0"/>
              </a:spcBef>
            </a:pPr>
            <a:r>
              <a:rPr lang="en-US" sz="3500" b="1" dirty="0">
                <a:solidFill>
                  <a:srgbClr val="CCFFFF"/>
                </a:solidFill>
              </a:rPr>
              <a:t>x(t) = a</a:t>
            </a:r>
            <a:r>
              <a:rPr lang="en-US" sz="3500" b="1" baseline="-25000" dirty="0">
                <a:solidFill>
                  <a:srgbClr val="CCFFFF"/>
                </a:solidFill>
              </a:rPr>
              <a:t>0</a:t>
            </a:r>
            <a:r>
              <a:rPr lang="en-US" sz="3500" b="1" dirty="0">
                <a:solidFill>
                  <a:srgbClr val="CCFFFF"/>
                </a:solidFill>
              </a:rPr>
              <a:t> + ∑ (</a:t>
            </a:r>
            <a:r>
              <a:rPr lang="en-US" sz="3500" b="1" dirty="0" err="1">
                <a:solidFill>
                  <a:srgbClr val="CCFFFF"/>
                </a:solidFill>
              </a:rPr>
              <a:t>a</a:t>
            </a:r>
            <a:r>
              <a:rPr lang="en-US" sz="3500" b="1" baseline="-25000" dirty="0" err="1">
                <a:solidFill>
                  <a:srgbClr val="CCFFFF"/>
                </a:solidFill>
              </a:rPr>
              <a:t>n</a:t>
            </a:r>
            <a:r>
              <a:rPr lang="en-US" sz="3500" b="1" dirty="0" err="1">
                <a:solidFill>
                  <a:srgbClr val="CCFFFF"/>
                </a:solidFill>
              </a:rPr>
              <a:t>cos</a:t>
            </a:r>
            <a:r>
              <a:rPr lang="en-US" sz="3500" b="1" dirty="0">
                <a:solidFill>
                  <a:srgbClr val="CCFFFF"/>
                </a:solidFill>
              </a:rPr>
              <a:t>(n</a:t>
            </a:r>
            <a:r>
              <a:rPr lang="el-GR" sz="3500" b="1" dirty="0">
                <a:solidFill>
                  <a:srgbClr val="CCFFFF"/>
                </a:solidFill>
              </a:rPr>
              <a:t>ω</a:t>
            </a:r>
            <a:r>
              <a:rPr lang="el-GR" sz="3500" b="1" baseline="-25000" dirty="0">
                <a:solidFill>
                  <a:srgbClr val="CCFFFF"/>
                </a:solidFill>
              </a:rPr>
              <a:t>0</a:t>
            </a:r>
            <a:r>
              <a:rPr lang="en-US" sz="3500" b="1" dirty="0">
                <a:solidFill>
                  <a:srgbClr val="CCFFFF"/>
                </a:solidFill>
              </a:rPr>
              <a:t>t)+</a:t>
            </a:r>
            <a:r>
              <a:rPr lang="en-US" sz="3500" b="1" dirty="0" err="1">
                <a:solidFill>
                  <a:srgbClr val="CCFFFF"/>
                </a:solidFill>
              </a:rPr>
              <a:t>b</a:t>
            </a:r>
            <a:r>
              <a:rPr lang="en-US" sz="3500" b="1" baseline="-25000" dirty="0" err="1">
                <a:solidFill>
                  <a:srgbClr val="CCFFFF"/>
                </a:solidFill>
              </a:rPr>
              <a:t>n</a:t>
            </a:r>
            <a:r>
              <a:rPr lang="en-US" sz="3500" b="1" dirty="0" err="1">
                <a:solidFill>
                  <a:srgbClr val="CCFFFF"/>
                </a:solidFill>
              </a:rPr>
              <a:t>sin</a:t>
            </a:r>
            <a:r>
              <a:rPr lang="en-US" sz="3500" b="1" dirty="0">
                <a:solidFill>
                  <a:srgbClr val="CCFFFF"/>
                </a:solidFill>
              </a:rPr>
              <a:t>(n</a:t>
            </a:r>
            <a:r>
              <a:rPr lang="el-GR" sz="3500" b="1" dirty="0">
                <a:solidFill>
                  <a:srgbClr val="CCFFFF"/>
                </a:solidFill>
              </a:rPr>
              <a:t>ω</a:t>
            </a:r>
            <a:r>
              <a:rPr lang="el-GR" sz="3500" b="1" baseline="-25000" dirty="0">
                <a:solidFill>
                  <a:srgbClr val="CCFFFF"/>
                </a:solidFill>
              </a:rPr>
              <a:t>0</a:t>
            </a:r>
            <a:r>
              <a:rPr lang="en-US" sz="3500" b="1" dirty="0">
                <a:solidFill>
                  <a:srgbClr val="CCFFFF"/>
                </a:solidFill>
              </a:rPr>
              <a:t>t))</a:t>
            </a:r>
          </a:p>
          <a:p>
            <a:r>
              <a:rPr lang="en-US" sz="2500" b="1" dirty="0">
                <a:solidFill>
                  <a:srgbClr val="CCFFFF"/>
                </a:solidFill>
              </a:rPr>
              <a:t>                  n=0</a:t>
            </a:r>
          </a:p>
        </p:txBody>
      </p:sp>
      <p:sp>
        <p:nvSpPr>
          <p:cNvPr id="6" name="TextBox 5">
            <a:extLst>
              <a:ext uri="{FF2B5EF4-FFF2-40B4-BE49-F238E27FC236}">
                <a16:creationId xmlns:a16="http://schemas.microsoft.com/office/drawing/2014/main" id="{371D6446-2000-40D5-8143-8BA8893F3DB4}"/>
              </a:ext>
            </a:extLst>
          </p:cNvPr>
          <p:cNvSpPr txBox="1"/>
          <p:nvPr/>
        </p:nvSpPr>
        <p:spPr>
          <a:xfrm>
            <a:off x="304800" y="4086017"/>
            <a:ext cx="8686800" cy="1400383"/>
          </a:xfrm>
          <a:prstGeom prst="rect">
            <a:avLst/>
          </a:prstGeom>
          <a:noFill/>
        </p:spPr>
        <p:txBody>
          <a:bodyPr wrap="square">
            <a:spAutoFit/>
          </a:bodyPr>
          <a:lstStyle/>
          <a:p>
            <a:r>
              <a:rPr lang="en-US" sz="2500" b="1" dirty="0">
                <a:solidFill>
                  <a:srgbClr val="CCFFFF"/>
                </a:solidFill>
              </a:rPr>
              <a:t>            </a:t>
            </a:r>
            <a:r>
              <a:rPr lang="en-US" sz="1500" b="1" dirty="0">
                <a:solidFill>
                  <a:srgbClr val="CCFFFF"/>
                </a:solidFill>
              </a:rPr>
              <a:t> </a:t>
            </a:r>
            <a:r>
              <a:rPr lang="en-US" sz="2500" b="1" dirty="0">
                <a:solidFill>
                  <a:srgbClr val="CCFFFF"/>
                </a:solidFill>
              </a:rPr>
              <a:t>∞</a:t>
            </a:r>
          </a:p>
          <a:p>
            <a:pPr>
              <a:spcBef>
                <a:spcPts val="0"/>
              </a:spcBef>
            </a:pPr>
            <a:r>
              <a:rPr lang="en-US" sz="3500" b="1" dirty="0">
                <a:solidFill>
                  <a:srgbClr val="CCFFFF"/>
                </a:solidFill>
              </a:rPr>
              <a:t>x(t) = ∑ (</a:t>
            </a:r>
            <a:r>
              <a:rPr lang="en-US" sz="3500" b="1" dirty="0" err="1">
                <a:solidFill>
                  <a:srgbClr val="CCFFFF"/>
                </a:solidFill>
              </a:rPr>
              <a:t>c</a:t>
            </a:r>
            <a:r>
              <a:rPr lang="en-US" sz="3500" b="1" baseline="-25000" dirty="0" err="1">
                <a:solidFill>
                  <a:srgbClr val="CCFFFF"/>
                </a:solidFill>
              </a:rPr>
              <a:t>n</a:t>
            </a:r>
            <a:r>
              <a:rPr lang="en-US" sz="3500" b="1" dirty="0" err="1">
                <a:solidFill>
                  <a:srgbClr val="CCFFFF"/>
                </a:solidFill>
              </a:rPr>
              <a:t>e</a:t>
            </a:r>
            <a:r>
              <a:rPr lang="en-US" sz="3500" b="1" baseline="30000" dirty="0" err="1">
                <a:solidFill>
                  <a:srgbClr val="CCFFFF"/>
                </a:solidFill>
              </a:rPr>
              <a:t>jn</a:t>
            </a:r>
            <a:r>
              <a:rPr lang="el-GR" sz="3500" b="1" baseline="30000" dirty="0">
                <a:solidFill>
                  <a:srgbClr val="CCFFFF"/>
                </a:solidFill>
              </a:rPr>
              <a:t>ω</a:t>
            </a:r>
            <a:r>
              <a:rPr lang="el-GR" sz="2000" b="1" baseline="30000" dirty="0">
                <a:solidFill>
                  <a:srgbClr val="CCFFFF"/>
                </a:solidFill>
              </a:rPr>
              <a:t>0</a:t>
            </a:r>
            <a:r>
              <a:rPr lang="en-US" sz="3500" b="1" baseline="30000" dirty="0">
                <a:solidFill>
                  <a:srgbClr val="CCFFFF"/>
                </a:solidFill>
              </a:rPr>
              <a:t>t</a:t>
            </a:r>
            <a:r>
              <a:rPr lang="en-US" sz="3500" b="1" dirty="0">
                <a:solidFill>
                  <a:srgbClr val="CCFFFF"/>
                </a:solidFill>
              </a:rPr>
              <a:t>)</a:t>
            </a:r>
            <a:endParaRPr lang="en-US" sz="3500" b="1" baseline="30000" dirty="0">
              <a:solidFill>
                <a:srgbClr val="CCFFFF"/>
              </a:solidFill>
            </a:endParaRPr>
          </a:p>
          <a:p>
            <a:r>
              <a:rPr lang="en-US" sz="2500" b="1" dirty="0">
                <a:solidFill>
                  <a:srgbClr val="CCFFFF"/>
                </a:solidFill>
              </a:rPr>
              <a:t>          n=0</a:t>
            </a:r>
          </a:p>
        </p:txBody>
      </p:sp>
    </p:spTree>
    <p:extLst>
      <p:ext uri="{BB962C8B-B14F-4D97-AF65-F5344CB8AC3E}">
        <p14:creationId xmlns:p14="http://schemas.microsoft.com/office/powerpoint/2010/main" val="427735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D49-DAC2-48C9-8FBD-931A978065F7}"/>
              </a:ext>
            </a:extLst>
          </p:cNvPr>
          <p:cNvSpPr>
            <a:spLocks noGrp="1"/>
          </p:cNvSpPr>
          <p:nvPr>
            <p:ph type="title"/>
          </p:nvPr>
        </p:nvSpPr>
        <p:spPr/>
        <p:txBody>
          <a:bodyPr/>
          <a:lstStyle/>
          <a:p>
            <a:r>
              <a:rPr lang="en-US" dirty="0"/>
              <a:t>Fourier Series</a:t>
            </a:r>
          </a:p>
        </p:txBody>
      </p:sp>
      <p:sp>
        <p:nvSpPr>
          <p:cNvPr id="4" name="Content Placeholder 3">
            <a:extLst>
              <a:ext uri="{FF2B5EF4-FFF2-40B4-BE49-F238E27FC236}">
                <a16:creationId xmlns:a16="http://schemas.microsoft.com/office/drawing/2014/main" id="{E71EDB5D-F3DB-4A90-8AAA-1247CF7F1FB4}"/>
              </a:ext>
            </a:extLst>
          </p:cNvPr>
          <p:cNvSpPr>
            <a:spLocks noGrp="1"/>
          </p:cNvSpPr>
          <p:nvPr>
            <p:ph idx="1"/>
          </p:nvPr>
        </p:nvSpPr>
        <p:spPr/>
        <p:txBody>
          <a:bodyPr/>
          <a:lstStyle/>
          <a:p>
            <a:r>
              <a:rPr lang="en-US" dirty="0"/>
              <a:t>“Even” functions are represented by cosines (which are even)</a:t>
            </a:r>
          </a:p>
          <a:p>
            <a:r>
              <a:rPr lang="en-US" dirty="0"/>
              <a:t>“Odd” functions are represented by sines (which are odd)</a:t>
            </a:r>
          </a:p>
          <a:p>
            <a:r>
              <a:rPr lang="en-US" dirty="0"/>
              <a:t>“Arbitrary” functions include both</a:t>
            </a:r>
          </a:p>
        </p:txBody>
      </p:sp>
    </p:spTree>
    <p:extLst>
      <p:ext uri="{BB962C8B-B14F-4D97-AF65-F5344CB8AC3E}">
        <p14:creationId xmlns:p14="http://schemas.microsoft.com/office/powerpoint/2010/main" val="408380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D49-DAC2-48C9-8FBD-931A978065F7}"/>
              </a:ext>
            </a:extLst>
          </p:cNvPr>
          <p:cNvSpPr>
            <a:spLocks noGrp="1"/>
          </p:cNvSpPr>
          <p:nvPr>
            <p:ph type="title"/>
          </p:nvPr>
        </p:nvSpPr>
        <p:spPr/>
        <p:txBody>
          <a:bodyPr/>
          <a:lstStyle/>
          <a:p>
            <a:r>
              <a:rPr lang="en-US" dirty="0"/>
              <a:t>Fourier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4B2870-AC2B-4FA1-96FD-4B67D7812ED8}"/>
                  </a:ext>
                </a:extLst>
              </p:cNvPr>
              <p:cNvSpPr>
                <a:spLocks noGrp="1"/>
              </p:cNvSpPr>
              <p:nvPr>
                <p:ph idx="1"/>
              </p:nvPr>
            </p:nvSpPr>
            <p:spPr>
              <a:xfrm>
                <a:off x="76200" y="1219200"/>
                <a:ext cx="8991600" cy="5638800"/>
              </a:xfrm>
            </p:spPr>
            <p:txBody>
              <a:bodyPr/>
              <a:lstStyle/>
              <a:p>
                <a:pPr>
                  <a:spcBef>
                    <a:spcPts val="0"/>
                  </a:spcBef>
                </a:pPr>
                <a:r>
                  <a:rPr lang="en-US" dirty="0"/>
                  <a:t>ƒ(t)</a:t>
                </a:r>
                <a:r>
                  <a:rPr lang="en-US" sz="2000" dirty="0"/>
                  <a:t> </a:t>
                </a:r>
                <a:r>
                  <a:rPr lang="en-US" dirty="0"/>
                  <a:t>=</a:t>
                </a:r>
                <a:r>
                  <a:rPr lang="en-US" sz="2000" dirty="0"/>
                  <a:t> </a:t>
                </a:r>
                <a14:m>
                  <m:oMath xmlns:m="http://schemas.openxmlformats.org/officeDocument/2006/math">
                    <m:f>
                      <m:fPr>
                        <m:ctrlPr>
                          <a:rPr lang="en-US" sz="3000" i="1" smtClean="0">
                            <a:latin typeface="Cambria Math" panose="02040503050406030204" pitchFamily="18" charset="0"/>
                          </a:rPr>
                        </m:ctrlPr>
                      </m:fPr>
                      <m:num>
                        <m:r>
                          <m:rPr>
                            <m:nor/>
                          </m:rPr>
                          <a:rPr lang="en-US" sz="3000" dirty="0"/>
                          <m:t>a</m:t>
                        </m:r>
                        <m:r>
                          <m:rPr>
                            <m:nor/>
                          </m:rPr>
                          <a:rPr lang="en-US" sz="3000" baseline="-25000" dirty="0"/>
                          <m:t>0</m:t>
                        </m:r>
                      </m:num>
                      <m:den>
                        <m:r>
                          <m:rPr>
                            <m:nor/>
                          </m:rPr>
                          <a:rPr lang="en-US" sz="3000" dirty="0"/>
                          <m:t>2</m:t>
                        </m:r>
                      </m:den>
                    </m:f>
                  </m:oMath>
                </a14:m>
                <a:r>
                  <a:rPr lang="en-US" sz="2000" dirty="0"/>
                  <a:t> </a:t>
                </a:r>
                <a:r>
                  <a:rPr lang="en-US" dirty="0"/>
                  <a:t>+</a:t>
                </a:r>
                <a:r>
                  <a:rPr lang="en-US" sz="2000" dirty="0"/>
                  <a:t> </a:t>
                </a:r>
                <a:r>
                  <a:rPr lang="en-US" dirty="0"/>
                  <a:t>a</a:t>
                </a:r>
                <a:r>
                  <a:rPr lang="en-US" baseline="-25000" dirty="0"/>
                  <a:t>1</a:t>
                </a:r>
                <a:r>
                  <a:rPr lang="en-US" dirty="0"/>
                  <a:t>cos</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m:rPr>
                                <m:nor/>
                              </m:rPr>
                              <a:rPr lang="en-US" dirty="0"/>
                              <m:t>2</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sz="2000" dirty="0"/>
                  <a:t> </a:t>
                </a:r>
                <a:r>
                  <a:rPr lang="en-US" dirty="0"/>
                  <a:t>+</a:t>
                </a:r>
                <a:r>
                  <a:rPr lang="en-US" sz="2000" dirty="0"/>
                  <a:t> </a:t>
                </a:r>
                <a:r>
                  <a:rPr lang="en-US" dirty="0"/>
                  <a:t>a</a:t>
                </a:r>
                <a:r>
                  <a:rPr lang="en-US" baseline="-25000" dirty="0"/>
                  <a:t>2</a:t>
                </a:r>
                <a:r>
                  <a:rPr lang="en-US" dirty="0"/>
                  <a:t>cos</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n-US" b="1" i="0" dirty="0" smtClean="0"/>
                              <m:t>4</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sz="2000" dirty="0"/>
                  <a:t> </a:t>
                </a:r>
                <a:r>
                  <a:rPr lang="en-US" dirty="0"/>
                  <a:t>+ +…+</a:t>
                </a:r>
                <a:r>
                  <a:rPr lang="en-US" sz="2000" dirty="0"/>
                  <a:t> </a:t>
                </a:r>
                <a:r>
                  <a:rPr lang="en-US" dirty="0" err="1"/>
                  <a:t>a</a:t>
                </a:r>
                <a:r>
                  <a:rPr lang="en-US" baseline="-25000" dirty="0" err="1"/>
                  <a:t>n</a:t>
                </a:r>
                <a:r>
                  <a:rPr lang="en-US" dirty="0" err="1"/>
                  <a:t>cos</a:t>
                </a:r>
                <a14:m>
                  <m:oMath xmlns:m="http://schemas.openxmlformats.org/officeDocument/2006/math">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m:rPr>
                                <m:nor/>
                              </m:rPr>
                              <a:rPr lang="en-US" dirty="0"/>
                              <m:t>2</m:t>
                            </m:r>
                            <m:r>
                              <m:rPr>
                                <m:nor/>
                              </m:rPr>
                              <a:rPr lang="en-US" b="1" i="0" dirty="0" smtClean="0"/>
                              <m:t>n</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sz="2000" dirty="0"/>
                  <a:t> </a:t>
                </a:r>
                <a:r>
                  <a:rPr lang="en-US" dirty="0"/>
                  <a:t>+…+</a:t>
                </a:r>
                <a:r>
                  <a:rPr lang="en-US" sz="2000" dirty="0"/>
                  <a:t> </a:t>
                </a:r>
                <a:r>
                  <a:rPr lang="en-US" dirty="0"/>
                  <a:t>b</a:t>
                </a:r>
                <a:r>
                  <a:rPr lang="en-US" baseline="-25000" dirty="0"/>
                  <a:t>1</a:t>
                </a:r>
                <a:r>
                  <a:rPr lang="en-US" dirty="0"/>
                  <a:t>sin</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n-US" dirty="0"/>
                              <m:t>2</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sz="2000" dirty="0"/>
                  <a:t> </a:t>
                </a:r>
                <a:r>
                  <a:rPr lang="en-US" dirty="0"/>
                  <a:t>+</a:t>
                </a:r>
              </a:p>
              <a:p>
                <a:pPr>
                  <a:spcBef>
                    <a:spcPts val="0"/>
                  </a:spcBef>
                </a:pPr>
                <a:r>
                  <a:rPr lang="en-US" dirty="0"/>
                  <a:t>+</a:t>
                </a:r>
                <a:r>
                  <a:rPr lang="en-US" sz="2000" dirty="0"/>
                  <a:t> </a:t>
                </a:r>
                <a:r>
                  <a:rPr lang="en-US" dirty="0"/>
                  <a:t>b</a:t>
                </a:r>
                <a:r>
                  <a:rPr lang="en-US" baseline="-25000" dirty="0"/>
                  <a:t>2</a:t>
                </a:r>
                <a:r>
                  <a:rPr lang="en-US" dirty="0"/>
                  <a:t>sin</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n-US" b="1" i="0" dirty="0" smtClean="0"/>
                              <m:t>4</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sz="2000" dirty="0"/>
                  <a:t> </a:t>
                </a:r>
                <a:r>
                  <a:rPr lang="en-US" dirty="0"/>
                  <a:t>+…+</a:t>
                </a:r>
                <a:r>
                  <a:rPr lang="en-US" sz="2000" dirty="0"/>
                  <a:t> </a:t>
                </a:r>
                <a:r>
                  <a:rPr lang="en-US" dirty="0" err="1"/>
                  <a:t>b</a:t>
                </a:r>
                <a:r>
                  <a:rPr lang="en-US" baseline="-25000" dirty="0" err="1"/>
                  <a:t>n</a:t>
                </a:r>
                <a:r>
                  <a:rPr lang="en-US" dirty="0" err="1"/>
                  <a:t>sin</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n-US" dirty="0"/>
                              <m:t>2</m:t>
                            </m:r>
                            <m:r>
                              <m:rPr>
                                <m:nor/>
                              </m:rPr>
                              <a:rPr lang="en-US" b="1" i="0" dirty="0" smtClean="0"/>
                              <m:t>n</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dirty="0"/>
                  <a:t>+…</a:t>
                </a:r>
              </a:p>
            </p:txBody>
          </p:sp>
        </mc:Choice>
        <mc:Fallback xmlns="">
          <p:sp>
            <p:nvSpPr>
              <p:cNvPr id="3" name="Content Placeholder 2">
                <a:extLst>
                  <a:ext uri="{FF2B5EF4-FFF2-40B4-BE49-F238E27FC236}">
                    <a16:creationId xmlns:a16="http://schemas.microsoft.com/office/drawing/2014/main" id="{184B2870-AC2B-4FA1-96FD-4B67D7812ED8}"/>
                  </a:ext>
                </a:extLst>
              </p:cNvPr>
              <p:cNvSpPr>
                <a:spLocks noGrp="1" noRot="1" noChangeAspect="1" noMove="1" noResize="1" noEditPoints="1" noAdjustHandles="1" noChangeArrowheads="1" noChangeShapeType="1" noTextEdit="1"/>
              </p:cNvSpPr>
              <p:nvPr>
                <p:ph idx="1"/>
              </p:nvPr>
            </p:nvSpPr>
            <p:spPr>
              <a:xfrm>
                <a:off x="76200" y="1219200"/>
                <a:ext cx="8991600" cy="5638800"/>
              </a:xfrm>
              <a:blipFill>
                <a:blip r:embed="rId2"/>
                <a:stretch>
                  <a:fillRect l="-2441" r="-1966"/>
                </a:stretch>
              </a:blipFill>
            </p:spPr>
            <p:txBody>
              <a:bodyPr/>
              <a:lstStyle/>
              <a:p>
                <a:r>
                  <a:rPr lang="en-US">
                    <a:noFill/>
                  </a:rPr>
                  <a:t> </a:t>
                </a:r>
              </a:p>
            </p:txBody>
          </p:sp>
        </mc:Fallback>
      </mc:AlternateContent>
    </p:spTree>
    <p:extLst>
      <p:ext uri="{BB962C8B-B14F-4D97-AF65-F5344CB8AC3E}">
        <p14:creationId xmlns:p14="http://schemas.microsoft.com/office/powerpoint/2010/main" val="279292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1) Demonstrate a high level of proficiency in differentiation and integration for linear, polynomial, rational, trigonometric, inverse trigonometric, exponential and logarithmic function, including using the method of substitution, integration by parts and partial fraction decomposition </a:t>
            </a:r>
          </a:p>
          <a:p>
            <a:pPr>
              <a:spcBef>
                <a:spcPts val="0"/>
              </a:spcBef>
            </a:pPr>
            <a:r>
              <a:rPr lang="en-US" sz="3200" dirty="0"/>
              <a:t>Outcome 7) Solve problems by identifying the requirements, making a sketch as appropriate</a:t>
            </a:r>
          </a:p>
          <a:p>
            <a:pPr>
              <a:spcBef>
                <a:spcPts val="0"/>
              </a:spcBef>
            </a:pPr>
            <a:endParaRPr lang="en-US" sz="3200" dirty="0">
              <a:solidFill>
                <a:srgbClr val="FFC000"/>
              </a:solidFill>
            </a:endParaRPr>
          </a:p>
          <a:p>
            <a:endParaRPr lang="en-US" sz="3200" dirty="0"/>
          </a:p>
        </p:txBody>
      </p:sp>
    </p:spTree>
    <p:extLst>
      <p:ext uri="{BB962C8B-B14F-4D97-AF65-F5344CB8AC3E}">
        <p14:creationId xmlns:p14="http://schemas.microsoft.com/office/powerpoint/2010/main" val="3512508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D49-DAC2-48C9-8FBD-931A978065F7}"/>
              </a:ext>
            </a:extLst>
          </p:cNvPr>
          <p:cNvSpPr>
            <a:spLocks noGrp="1"/>
          </p:cNvSpPr>
          <p:nvPr>
            <p:ph type="title"/>
          </p:nvPr>
        </p:nvSpPr>
        <p:spPr/>
        <p:txBody>
          <a:bodyPr/>
          <a:lstStyle/>
          <a:p>
            <a:r>
              <a:rPr lang="en-US" dirty="0"/>
              <a:t>Fourier Series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4B2870-AC2B-4FA1-96FD-4B67D7812ED8}"/>
                  </a:ext>
                </a:extLst>
              </p:cNvPr>
              <p:cNvSpPr>
                <a:spLocks noGrp="1"/>
              </p:cNvSpPr>
              <p:nvPr>
                <p:ph idx="1"/>
              </p:nvPr>
            </p:nvSpPr>
            <p:spPr>
              <a:xfrm>
                <a:off x="228600" y="1219200"/>
                <a:ext cx="8915400" cy="5638800"/>
              </a:xfrm>
            </p:spPr>
            <p:txBody>
              <a:bodyPr/>
              <a:lstStyle/>
              <a:p>
                <a:pPr>
                  <a:spcBef>
                    <a:spcPts val="0"/>
                  </a:spcBef>
                </a:pPr>
                <a:r>
                  <a:rPr lang="en-US" dirty="0"/>
                  <a:t>where:</a:t>
                </a:r>
              </a:p>
              <a:p>
                <a:pPr>
                  <a:spcBef>
                    <a:spcPts val="0"/>
                  </a:spcBef>
                </a:pPr>
                <a:r>
                  <a:rPr lang="en-US" dirty="0"/>
                  <a:t>a</a:t>
                </a:r>
                <a:r>
                  <a:rPr lang="en-US" baseline="-25000" dirty="0"/>
                  <a:t>0</a:t>
                </a:r>
                <a:r>
                  <a:rPr lang="en-US" dirty="0"/>
                  <a:t> = 2/T </a:t>
                </a:r>
                <a:r>
                  <a:rPr lang="en-US" i="1" dirty="0">
                    <a:effectLst/>
                    <a:latin typeface="Courier New" panose="02070309020205020404" pitchFamily="49" charset="0"/>
                    <a:ea typeface="Times New Roman" panose="02020603050405020304" pitchFamily="18" charset="0"/>
                  </a:rPr>
                  <a:t>∫</a:t>
                </a:r>
                <a:r>
                  <a:rPr lang="en-US" baseline="-25000" dirty="0">
                    <a:effectLst/>
                    <a:ea typeface="Times New Roman" panose="02020603050405020304" pitchFamily="18" charset="0"/>
                  </a:rPr>
                  <a:t>0</a:t>
                </a:r>
                <a:r>
                  <a:rPr lang="en-US" baseline="30000" dirty="0">
                    <a:effectLst/>
                    <a:ea typeface="Times New Roman" panose="02020603050405020304" pitchFamily="18" charset="0"/>
                  </a:rPr>
                  <a:t>T</a:t>
                </a:r>
                <a:r>
                  <a:rPr lang="en-US" i="1" dirty="0">
                    <a:effectLst/>
                    <a:latin typeface="Times New Roman" panose="02020603050405020304" pitchFamily="18" charset="0"/>
                    <a:ea typeface="Times New Roman" panose="02020603050405020304" pitchFamily="18" charset="0"/>
                  </a:rPr>
                  <a:t> </a:t>
                </a:r>
                <a:r>
                  <a:rPr lang="en-US" dirty="0"/>
                  <a:t>ƒ(t)</a:t>
                </a:r>
                <a:r>
                  <a:rPr lang="en-US" sz="2000" dirty="0"/>
                  <a:t> </a:t>
                </a:r>
                <a:r>
                  <a:rPr lang="en-US" dirty="0"/>
                  <a:t>dt</a:t>
                </a:r>
              </a:p>
              <a:p>
                <a:pPr>
                  <a:spcBef>
                    <a:spcPts val="0"/>
                  </a:spcBef>
                </a:pPr>
                <a:r>
                  <a:rPr lang="en-US" dirty="0"/>
                  <a:t>a</a:t>
                </a:r>
                <a:r>
                  <a:rPr lang="en-US" baseline="-25000" dirty="0"/>
                  <a:t>n</a:t>
                </a:r>
                <a:r>
                  <a:rPr lang="en-US" dirty="0"/>
                  <a:t> = 2/T </a:t>
                </a:r>
                <a:r>
                  <a:rPr lang="en-US" i="1" dirty="0">
                    <a:latin typeface="Courier New" panose="02070309020205020404" pitchFamily="49" charset="0"/>
                    <a:ea typeface="Times New Roman" panose="02020603050405020304" pitchFamily="18" charset="0"/>
                  </a:rPr>
                  <a:t>∫</a:t>
                </a:r>
                <a:r>
                  <a:rPr lang="en-US" baseline="-25000" dirty="0">
                    <a:ea typeface="Times New Roman" panose="02020603050405020304" pitchFamily="18" charset="0"/>
                  </a:rPr>
                  <a:t>0</a:t>
                </a:r>
                <a:r>
                  <a:rPr lang="en-US" baseline="30000" dirty="0">
                    <a:ea typeface="Times New Roman" panose="02020603050405020304" pitchFamily="18" charset="0"/>
                  </a:rPr>
                  <a:t>T</a:t>
                </a:r>
                <a:r>
                  <a:rPr lang="en-US" i="1" dirty="0">
                    <a:latin typeface="Times New Roman" panose="02020603050405020304" pitchFamily="18" charset="0"/>
                    <a:ea typeface="Times New Roman" panose="02020603050405020304" pitchFamily="18" charset="0"/>
                  </a:rPr>
                  <a:t> </a:t>
                </a:r>
                <a:r>
                  <a:rPr lang="en-US" dirty="0"/>
                  <a:t>ƒ(t) cos</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m:rPr>
                                <m:nor/>
                              </m:rPr>
                              <a:rPr lang="en-US" dirty="0"/>
                              <m:t>2</m:t>
                            </m:r>
                            <m:r>
                              <m:rPr>
                                <m:nor/>
                              </m:rPr>
                              <a:rPr lang="en-US" b="1" i="0" dirty="0" smtClean="0"/>
                              <m:t>n</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dirty="0"/>
                  <a:t> dt</a:t>
                </a:r>
              </a:p>
              <a:p>
                <a:pPr>
                  <a:spcBef>
                    <a:spcPts val="0"/>
                  </a:spcBef>
                </a:pPr>
                <a:r>
                  <a:rPr lang="en-US" dirty="0"/>
                  <a:t>b</a:t>
                </a:r>
                <a:r>
                  <a:rPr lang="en-US" baseline="-25000" dirty="0"/>
                  <a:t>n</a:t>
                </a:r>
                <a:r>
                  <a:rPr lang="en-US" dirty="0"/>
                  <a:t> = 2/T </a:t>
                </a:r>
                <a:r>
                  <a:rPr lang="en-US" i="1" dirty="0">
                    <a:latin typeface="Courier New" panose="02070309020205020404" pitchFamily="49" charset="0"/>
                    <a:ea typeface="Times New Roman" panose="02020603050405020304" pitchFamily="18" charset="0"/>
                  </a:rPr>
                  <a:t>∫</a:t>
                </a:r>
                <a:r>
                  <a:rPr lang="en-US" baseline="-25000" dirty="0">
                    <a:ea typeface="Times New Roman" panose="02020603050405020304" pitchFamily="18" charset="0"/>
                  </a:rPr>
                  <a:t>0</a:t>
                </a:r>
                <a:r>
                  <a:rPr lang="en-US" baseline="30000" dirty="0">
                    <a:ea typeface="Times New Roman" panose="02020603050405020304" pitchFamily="18" charset="0"/>
                  </a:rPr>
                  <a:t>T</a:t>
                </a:r>
                <a:r>
                  <a:rPr lang="en-US" i="1" dirty="0">
                    <a:latin typeface="Times New Roman" panose="02020603050405020304" pitchFamily="18" charset="0"/>
                    <a:ea typeface="Times New Roman" panose="02020603050405020304" pitchFamily="18" charset="0"/>
                  </a:rPr>
                  <a:t> </a:t>
                </a:r>
                <a:r>
                  <a:rPr lang="en-US" dirty="0"/>
                  <a:t>ƒ(t) sin</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n-US" dirty="0"/>
                              <m:t>2</m:t>
                            </m:r>
                            <m:r>
                              <m:rPr>
                                <m:nor/>
                              </m:rPr>
                              <a:rPr lang="en-US" b="1" i="0" dirty="0" smtClean="0"/>
                              <m:t>n</m:t>
                            </m:r>
                            <m:r>
                              <m:rPr>
                                <m:nor/>
                              </m:rPr>
                              <a:rPr lang="el-GR" b="0" dirty="0">
                                <a:cs typeface="Arial" panose="020B0604020202020204" pitchFamily="34" charset="0"/>
                              </a:rPr>
                              <m:t>π</m:t>
                            </m:r>
                            <m:r>
                              <m:rPr>
                                <m:nor/>
                              </m:rPr>
                              <a:rPr lang="en-US" dirty="0"/>
                              <m:t>t</m:t>
                            </m:r>
                          </m:num>
                          <m:den>
                            <m:r>
                              <m:rPr>
                                <m:nor/>
                              </m:rPr>
                              <a:rPr lang="en-US" dirty="0"/>
                              <m:t>T</m:t>
                            </m:r>
                          </m:den>
                        </m:f>
                      </m:e>
                    </m:d>
                  </m:oMath>
                </a14:m>
                <a:r>
                  <a:rPr lang="en-US" dirty="0"/>
                  <a:t> dt</a:t>
                </a:r>
              </a:p>
            </p:txBody>
          </p:sp>
        </mc:Choice>
        <mc:Fallback xmlns="">
          <p:sp>
            <p:nvSpPr>
              <p:cNvPr id="3" name="Content Placeholder 2">
                <a:extLst>
                  <a:ext uri="{FF2B5EF4-FFF2-40B4-BE49-F238E27FC236}">
                    <a16:creationId xmlns:a16="http://schemas.microsoft.com/office/drawing/2014/main" id="{184B2870-AC2B-4FA1-96FD-4B67D7812ED8}"/>
                  </a:ext>
                </a:extLst>
              </p:cNvPr>
              <p:cNvSpPr>
                <a:spLocks noGrp="1" noRot="1" noChangeAspect="1" noMove="1" noResize="1" noEditPoints="1" noAdjustHandles="1" noChangeArrowheads="1" noChangeShapeType="1" noTextEdit="1"/>
              </p:cNvSpPr>
              <p:nvPr>
                <p:ph idx="1"/>
              </p:nvPr>
            </p:nvSpPr>
            <p:spPr>
              <a:xfrm>
                <a:off x="228600" y="1219200"/>
                <a:ext cx="8915400" cy="5638800"/>
              </a:xfrm>
              <a:blipFill>
                <a:blip r:embed="rId2"/>
                <a:stretch>
                  <a:fillRect l="-2462" t="-1946"/>
                </a:stretch>
              </a:blipFill>
            </p:spPr>
            <p:txBody>
              <a:bodyPr/>
              <a:lstStyle/>
              <a:p>
                <a:r>
                  <a:rPr lang="en-US">
                    <a:noFill/>
                  </a:rPr>
                  <a:t> </a:t>
                </a:r>
              </a:p>
            </p:txBody>
          </p:sp>
        </mc:Fallback>
      </mc:AlternateContent>
    </p:spTree>
    <p:extLst>
      <p:ext uri="{BB962C8B-B14F-4D97-AF65-F5344CB8AC3E}">
        <p14:creationId xmlns:p14="http://schemas.microsoft.com/office/powerpoint/2010/main" val="284706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D49-DAC2-48C9-8FBD-931A978065F7}"/>
              </a:ext>
            </a:extLst>
          </p:cNvPr>
          <p:cNvSpPr>
            <a:spLocks noGrp="1"/>
          </p:cNvSpPr>
          <p:nvPr>
            <p:ph type="title"/>
          </p:nvPr>
        </p:nvSpPr>
        <p:spPr/>
        <p:txBody>
          <a:bodyPr/>
          <a:lstStyle/>
          <a:p>
            <a:r>
              <a:rPr lang="en-US" dirty="0"/>
              <a:t>Fourier Series</a:t>
            </a:r>
          </a:p>
        </p:txBody>
      </p:sp>
      <p:sp>
        <p:nvSpPr>
          <p:cNvPr id="3" name="Content Placeholder 2">
            <a:extLst>
              <a:ext uri="{FF2B5EF4-FFF2-40B4-BE49-F238E27FC236}">
                <a16:creationId xmlns:a16="http://schemas.microsoft.com/office/drawing/2014/main" id="{184B2870-AC2B-4FA1-96FD-4B67D7812ED8}"/>
              </a:ext>
            </a:extLst>
          </p:cNvPr>
          <p:cNvSpPr>
            <a:spLocks noGrp="1"/>
          </p:cNvSpPr>
          <p:nvPr>
            <p:ph idx="1"/>
          </p:nvPr>
        </p:nvSpPr>
        <p:spPr>
          <a:xfrm>
            <a:off x="381000" y="1219200"/>
            <a:ext cx="8382000" cy="5638800"/>
          </a:xfrm>
        </p:spPr>
        <p:txBody>
          <a:bodyPr/>
          <a:lstStyle/>
          <a:p>
            <a:pPr>
              <a:spcBef>
                <a:spcPts val="0"/>
              </a:spcBef>
            </a:pPr>
            <a:r>
              <a:rPr lang="en-US" dirty="0"/>
              <a:t>The different coefficients a</a:t>
            </a:r>
            <a:r>
              <a:rPr lang="en-US" baseline="-25000" dirty="0"/>
              <a:t>0</a:t>
            </a:r>
            <a:r>
              <a:rPr lang="en-US" dirty="0"/>
              <a:t>, a</a:t>
            </a:r>
            <a:r>
              <a:rPr lang="en-US" baseline="-25000" dirty="0"/>
              <a:t>n</a:t>
            </a:r>
            <a:r>
              <a:rPr lang="en-US" dirty="0"/>
              <a:t>, b</a:t>
            </a:r>
            <a:r>
              <a:rPr lang="en-US" baseline="-25000" dirty="0"/>
              <a:t>n</a:t>
            </a:r>
            <a:r>
              <a:rPr lang="en-US" dirty="0"/>
              <a:t> show how much of each frequency the function contains</a:t>
            </a:r>
          </a:p>
        </p:txBody>
      </p:sp>
    </p:spTree>
    <p:extLst>
      <p:ext uri="{BB962C8B-B14F-4D97-AF65-F5344CB8AC3E}">
        <p14:creationId xmlns:p14="http://schemas.microsoft.com/office/powerpoint/2010/main" val="158135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AB-80A5-4A59-A5BD-74D890A42229}"/>
              </a:ext>
            </a:extLst>
          </p:cNvPr>
          <p:cNvSpPr>
            <a:spLocks noGrp="1"/>
          </p:cNvSpPr>
          <p:nvPr>
            <p:ph type="title"/>
          </p:nvPr>
        </p:nvSpPr>
        <p:spPr/>
        <p:txBody>
          <a:bodyPr/>
          <a:lstStyle/>
          <a:p>
            <a:r>
              <a:rPr lang="en-US" dirty="0"/>
              <a:t>Spectrum Analysis</a:t>
            </a:r>
          </a:p>
        </p:txBody>
      </p:sp>
      <p:sp>
        <p:nvSpPr>
          <p:cNvPr id="3" name="Content Placeholder 2">
            <a:extLst>
              <a:ext uri="{FF2B5EF4-FFF2-40B4-BE49-F238E27FC236}">
                <a16:creationId xmlns:a16="http://schemas.microsoft.com/office/drawing/2014/main" id="{B600B264-B872-487E-B68F-B13F8B9EA16E}"/>
              </a:ext>
            </a:extLst>
          </p:cNvPr>
          <p:cNvSpPr>
            <a:spLocks noGrp="1"/>
          </p:cNvSpPr>
          <p:nvPr>
            <p:ph idx="1"/>
          </p:nvPr>
        </p:nvSpPr>
        <p:spPr/>
        <p:txBody>
          <a:bodyPr/>
          <a:lstStyle/>
          <a:p>
            <a:r>
              <a:rPr lang="en-US" dirty="0"/>
              <a:t>Graphs are used of the frequency components in the Fourier series</a:t>
            </a:r>
          </a:p>
        </p:txBody>
      </p:sp>
      <p:pic>
        <p:nvPicPr>
          <p:cNvPr id="7" name="Picture 6">
            <a:extLst>
              <a:ext uri="{FF2B5EF4-FFF2-40B4-BE49-F238E27FC236}">
                <a16:creationId xmlns:a16="http://schemas.microsoft.com/office/drawing/2014/main" id="{B92E3214-E027-408E-9800-149AF4515162}"/>
              </a:ext>
            </a:extLst>
          </p:cNvPr>
          <p:cNvPicPr>
            <a:picLocks noChangeAspect="1"/>
          </p:cNvPicPr>
          <p:nvPr/>
        </p:nvPicPr>
        <p:blipFill>
          <a:blip r:embed="rId2"/>
          <a:stretch>
            <a:fillRect/>
          </a:stretch>
        </p:blipFill>
        <p:spPr>
          <a:xfrm>
            <a:off x="4312696" y="2484966"/>
            <a:ext cx="4631279" cy="4144433"/>
          </a:xfrm>
          <a:prstGeom prst="rect">
            <a:avLst/>
          </a:prstGeom>
        </p:spPr>
      </p:pic>
      <p:sp>
        <p:nvSpPr>
          <p:cNvPr id="9" name="TextBox 8">
            <a:extLst>
              <a:ext uri="{FF2B5EF4-FFF2-40B4-BE49-F238E27FC236}">
                <a16:creationId xmlns:a16="http://schemas.microsoft.com/office/drawing/2014/main" id="{F2B2C3CC-2A0B-4BFB-9B3E-8F5ADDD998D0}"/>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https://home.cc.umanitoba.ca/~krussll/138/sec4/spectrum1.gif</a:t>
            </a:r>
          </a:p>
        </p:txBody>
      </p:sp>
    </p:spTree>
    <p:extLst>
      <p:ext uri="{BB962C8B-B14F-4D97-AF65-F5344CB8AC3E}">
        <p14:creationId xmlns:p14="http://schemas.microsoft.com/office/powerpoint/2010/main" val="203947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AB-80A5-4A59-A5BD-74D890A42229}"/>
              </a:ext>
            </a:extLst>
          </p:cNvPr>
          <p:cNvSpPr>
            <a:spLocks noGrp="1"/>
          </p:cNvSpPr>
          <p:nvPr>
            <p:ph type="title"/>
          </p:nvPr>
        </p:nvSpPr>
        <p:spPr/>
        <p:txBody>
          <a:bodyPr/>
          <a:lstStyle/>
          <a:p>
            <a:r>
              <a:rPr lang="en-US" dirty="0"/>
              <a:t>Spectrum Analysis</a:t>
            </a:r>
          </a:p>
        </p:txBody>
      </p:sp>
      <p:sp>
        <p:nvSpPr>
          <p:cNvPr id="3" name="Content Placeholder 2">
            <a:extLst>
              <a:ext uri="{FF2B5EF4-FFF2-40B4-BE49-F238E27FC236}">
                <a16:creationId xmlns:a16="http://schemas.microsoft.com/office/drawing/2014/main" id="{B600B264-B872-487E-B68F-B13F8B9EA16E}"/>
              </a:ext>
            </a:extLst>
          </p:cNvPr>
          <p:cNvSpPr>
            <a:spLocks noGrp="1"/>
          </p:cNvSpPr>
          <p:nvPr>
            <p:ph idx="1"/>
          </p:nvPr>
        </p:nvSpPr>
        <p:spPr/>
        <p:txBody>
          <a:bodyPr/>
          <a:lstStyle/>
          <a:p>
            <a:r>
              <a:rPr lang="en-US" dirty="0"/>
              <a:t>These are useful because they show the relative contributions of the various frequencies in the overall wave</a:t>
            </a:r>
          </a:p>
        </p:txBody>
      </p:sp>
    </p:spTree>
    <p:extLst>
      <p:ext uri="{BB962C8B-B14F-4D97-AF65-F5344CB8AC3E}">
        <p14:creationId xmlns:p14="http://schemas.microsoft.com/office/powerpoint/2010/main" val="4045597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786F5A2-A860-41FB-92B1-80B5708D0C91}"/>
              </a:ext>
            </a:extLst>
          </p:cNvPr>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4188742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In a factory, the inputs are the components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819400"/>
            <a:ext cx="44577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934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a:t>Review of Functions</a:t>
            </a:r>
            <a:endParaRPr lang="en-US" altLang="en-US" dirty="0"/>
          </a:p>
        </p:txBody>
      </p:sp>
      <p:sp>
        <p:nvSpPr>
          <p:cNvPr id="2" name="Content Placeholder 1"/>
          <p:cNvSpPr>
            <a:spLocks noGrp="1"/>
          </p:cNvSpPr>
          <p:nvPr>
            <p:ph idx="1"/>
          </p:nvPr>
        </p:nvSpPr>
        <p:spPr/>
        <p:txBody>
          <a:bodyPr/>
          <a:lstStyle/>
          <a:p>
            <a:r>
              <a:rPr lang="en-US" dirty="0"/>
              <a:t>The output is the final product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2590800"/>
            <a:ext cx="45434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1143000"/>
            <a:ext cx="8229600" cy="5638800"/>
          </a:xfrm>
        </p:spPr>
        <p:txBody>
          <a:bodyPr/>
          <a:lstStyle/>
          <a:p>
            <a:r>
              <a:rPr lang="en-US" dirty="0"/>
              <a:t>Leibnitz came up with a way to express real-world processes with inputs and outputs </a:t>
            </a:r>
          </a:p>
          <a:p>
            <a:pPr>
              <a:spcBef>
                <a:spcPts val="0"/>
              </a:spcBef>
            </a:pPr>
            <a:r>
              <a:rPr lang="en-US" dirty="0"/>
              <a:t>             mathematically – </a:t>
            </a:r>
          </a:p>
          <a:p>
            <a:pPr>
              <a:spcBef>
                <a:spcPts val="0"/>
              </a:spcBef>
            </a:pPr>
            <a:r>
              <a:rPr lang="en-US" dirty="0"/>
              <a:t>             </a:t>
            </a:r>
          </a:p>
        </p:txBody>
      </p:sp>
      <p:pic>
        <p:nvPicPr>
          <p:cNvPr id="4" name="Picture 3"/>
          <p:cNvPicPr>
            <a:picLocks noChangeAspect="1"/>
          </p:cNvPicPr>
          <p:nvPr/>
        </p:nvPicPr>
        <p:blipFill>
          <a:blip r:embed="rId2"/>
          <a:stretch>
            <a:fillRect/>
          </a:stretch>
        </p:blipFill>
        <p:spPr>
          <a:xfrm>
            <a:off x="0" y="3218576"/>
            <a:ext cx="2895600" cy="3639424"/>
          </a:xfrm>
          <a:prstGeom prst="rect">
            <a:avLst/>
          </a:prstGeom>
        </p:spPr>
      </p:pic>
      <p:sp>
        <p:nvSpPr>
          <p:cNvPr id="5" name="Rectangle 4"/>
          <p:cNvSpPr/>
          <p:nvPr/>
        </p:nvSpPr>
        <p:spPr>
          <a:xfrm>
            <a:off x="2895600" y="6748790"/>
            <a:ext cx="6248400" cy="261610"/>
          </a:xfrm>
          <a:prstGeom prst="rect">
            <a:avLst/>
          </a:prstGeom>
        </p:spPr>
        <p:txBody>
          <a:bodyPr wrap="square">
            <a:spAutoFit/>
          </a:bodyPr>
          <a:lstStyle/>
          <a:p>
            <a:r>
              <a:rPr lang="en-US" sz="1100" dirty="0">
                <a:solidFill>
                  <a:schemeClr val="tx2">
                    <a:lumMod val="50000"/>
                    <a:lumOff val="50000"/>
                  </a:schemeClr>
                </a:solidFill>
              </a:rPr>
              <a:t>http://upload.wikimedia.org/wikipedia/commons/6/6a/Gottfried_Wilhelm_von_Leibniz.jpg</a:t>
            </a:r>
          </a:p>
        </p:txBody>
      </p:sp>
    </p:spTree>
    <p:extLst>
      <p:ext uri="{BB962C8B-B14F-4D97-AF65-F5344CB8AC3E}">
        <p14:creationId xmlns:p14="http://schemas.microsoft.com/office/powerpoint/2010/main" val="1223065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1143000"/>
            <a:ext cx="8229600" cy="5638800"/>
          </a:xfrm>
        </p:spPr>
        <p:txBody>
          <a:bodyPr/>
          <a:lstStyle/>
          <a:p>
            <a:r>
              <a:rPr lang="en-US" dirty="0"/>
              <a:t>Leibnitz came up with a way to express real-world processes with inputs and outputs </a:t>
            </a:r>
          </a:p>
          <a:p>
            <a:pPr>
              <a:spcBef>
                <a:spcPts val="0"/>
              </a:spcBef>
            </a:pPr>
            <a:r>
              <a:rPr lang="en-US" dirty="0"/>
              <a:t>             mathematically – </a:t>
            </a:r>
          </a:p>
          <a:p>
            <a:pPr>
              <a:spcBef>
                <a:spcPts val="0"/>
              </a:spcBef>
            </a:pPr>
            <a:r>
              <a:rPr lang="en-US" dirty="0"/>
              <a:t>                   functions!</a:t>
            </a:r>
          </a:p>
          <a:p>
            <a:endParaRPr lang="en-US" dirty="0"/>
          </a:p>
        </p:txBody>
      </p:sp>
      <p:pic>
        <p:nvPicPr>
          <p:cNvPr id="4" name="Picture 3"/>
          <p:cNvPicPr>
            <a:picLocks noChangeAspect="1"/>
          </p:cNvPicPr>
          <p:nvPr/>
        </p:nvPicPr>
        <p:blipFill>
          <a:blip r:embed="rId2"/>
          <a:stretch>
            <a:fillRect/>
          </a:stretch>
        </p:blipFill>
        <p:spPr>
          <a:xfrm>
            <a:off x="0" y="3218576"/>
            <a:ext cx="2895600" cy="3639424"/>
          </a:xfrm>
          <a:prstGeom prst="rect">
            <a:avLst/>
          </a:prstGeom>
        </p:spPr>
      </p:pic>
    </p:spTree>
    <p:extLst>
      <p:ext uri="{BB962C8B-B14F-4D97-AF65-F5344CB8AC3E}">
        <p14:creationId xmlns:p14="http://schemas.microsoft.com/office/powerpoint/2010/main" val="865006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074" y="1219200"/>
            <a:ext cx="58578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44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What value the output turns out to be depends on what the input value is</a:t>
            </a:r>
          </a:p>
          <a:p>
            <a:endParaRPr lang="en-US" dirty="0"/>
          </a:p>
          <a:p>
            <a:r>
              <a:rPr lang="en-US" dirty="0"/>
              <a:t>The output variable is often called the “dependent” variable</a:t>
            </a:r>
          </a:p>
          <a:p>
            <a:endParaRPr lang="en-US" dirty="0"/>
          </a:p>
        </p:txBody>
      </p:sp>
    </p:spTree>
    <p:extLst>
      <p:ext uri="{BB962C8B-B14F-4D97-AF65-F5344CB8AC3E}">
        <p14:creationId xmlns:p14="http://schemas.microsoft.com/office/powerpoint/2010/main" val="3547431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The input is called the “independent” variable because it’s value comes from an outside (sometimes uncontrollable) source</a:t>
            </a:r>
          </a:p>
          <a:p>
            <a:endParaRPr lang="en-US" dirty="0"/>
          </a:p>
        </p:txBody>
      </p:sp>
    </p:spTree>
    <p:extLst>
      <p:ext uri="{BB962C8B-B14F-4D97-AF65-F5344CB8AC3E}">
        <p14:creationId xmlns:p14="http://schemas.microsoft.com/office/powerpoint/2010/main" val="139554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When you have a certain input, you want to be able to forecast exactly what the output will be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 y="4109280"/>
            <a:ext cx="3509010" cy="223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329" y="4090230"/>
            <a:ext cx="3010871" cy="225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114800" y="5216940"/>
            <a:ext cx="1371600" cy="0"/>
          </a:xfrm>
          <a:prstGeom prst="straightConnector1">
            <a:avLst/>
          </a:prstGeom>
          <a:ln w="1270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1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You don’t want several possible outputs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2947230"/>
            <a:ext cx="3509010" cy="223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133600"/>
            <a:ext cx="2245360" cy="168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4150360" y="2973846"/>
            <a:ext cx="1371600" cy="962104"/>
          </a:xfrm>
          <a:prstGeom prst="straightConnector1">
            <a:avLst/>
          </a:prstGeom>
          <a:ln w="1270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50360" y="3935950"/>
            <a:ext cx="1371600" cy="1017050"/>
          </a:xfrm>
          <a:prstGeom prst="straightConnector1">
            <a:avLst/>
          </a:prstGeom>
          <a:ln w="1270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440" y="3935950"/>
            <a:ext cx="16668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633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For a formula to be a function,  every x (input) can have only one y (output)</a:t>
            </a:r>
          </a:p>
        </p:txBody>
      </p:sp>
    </p:spTree>
    <p:extLst>
      <p:ext uri="{BB962C8B-B14F-4D97-AF65-F5344CB8AC3E}">
        <p14:creationId xmlns:p14="http://schemas.microsoft.com/office/powerpoint/2010/main" val="2687308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1066800"/>
            <a:ext cx="8229600" cy="5638800"/>
          </a:xfrm>
        </p:spPr>
        <p:txBody>
          <a:bodyPr/>
          <a:lstStyle/>
          <a:p>
            <a:r>
              <a:rPr lang="en-US" dirty="0"/>
              <a:t>When you graph a function, none of the points fall on a vertical line</a:t>
            </a:r>
          </a:p>
          <a:p>
            <a:endParaRPr lang="en-US" sz="2000" dirty="0"/>
          </a:p>
          <a:p>
            <a:r>
              <a:rPr lang="en-US" sz="2000" dirty="0"/>
              <a:t>a function                            not a function</a:t>
            </a:r>
          </a:p>
          <a:p>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4162282" cy="2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4127500" cy="2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29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pPr>
              <a:spcBef>
                <a:spcPts val="0"/>
              </a:spcBef>
            </a:pPr>
            <a:r>
              <a:rPr lang="en-US" dirty="0"/>
              <a:t>Naturally, there is a special symbol for functions</a:t>
            </a:r>
          </a:p>
          <a:p>
            <a:pPr>
              <a:spcBef>
                <a:spcPts val="0"/>
              </a:spcBef>
            </a:pPr>
            <a:r>
              <a:rPr lang="en-US" dirty="0"/>
              <a:t>Alexis Claude </a:t>
            </a:r>
            <a:r>
              <a:rPr lang="en-US" dirty="0" err="1"/>
              <a:t>Clairaut</a:t>
            </a:r>
            <a:r>
              <a:rPr lang="en-US" dirty="0"/>
              <a:t> </a:t>
            </a:r>
          </a:p>
          <a:p>
            <a:pPr>
              <a:spcBef>
                <a:spcPts val="0"/>
              </a:spcBef>
            </a:pPr>
            <a:r>
              <a:rPr lang="en-US" dirty="0"/>
              <a:t>            introduced the          </a:t>
            </a:r>
          </a:p>
          <a:p>
            <a:pPr>
              <a:spcBef>
                <a:spcPts val="0"/>
              </a:spcBef>
            </a:pPr>
            <a:r>
              <a:rPr lang="en-US" dirty="0"/>
              <a:t>            notation "ƒ(x)" </a:t>
            </a:r>
          </a:p>
          <a:p>
            <a:pPr>
              <a:spcBef>
                <a:spcPts val="0"/>
              </a:spcBef>
            </a:pPr>
            <a:r>
              <a:rPr lang="en-US" dirty="0"/>
              <a:t>            in 1734</a:t>
            </a:r>
          </a:p>
          <a:p>
            <a:endParaRPr lang="en-US" dirty="0"/>
          </a:p>
        </p:txBody>
      </p:sp>
      <p:pic>
        <p:nvPicPr>
          <p:cNvPr id="4" name="Picture 3"/>
          <p:cNvPicPr>
            <a:picLocks noChangeAspect="1"/>
          </p:cNvPicPr>
          <p:nvPr/>
        </p:nvPicPr>
        <p:blipFill>
          <a:blip r:embed="rId2"/>
          <a:stretch>
            <a:fillRect/>
          </a:stretch>
        </p:blipFill>
        <p:spPr>
          <a:xfrm>
            <a:off x="0" y="3473987"/>
            <a:ext cx="2895600" cy="3384014"/>
          </a:xfrm>
          <a:prstGeom prst="rect">
            <a:avLst/>
          </a:prstGeom>
        </p:spPr>
      </p:pic>
      <p:sp>
        <p:nvSpPr>
          <p:cNvPr id="5" name="Rectangle 4"/>
          <p:cNvSpPr/>
          <p:nvPr/>
        </p:nvSpPr>
        <p:spPr>
          <a:xfrm>
            <a:off x="2895600" y="6705600"/>
            <a:ext cx="6248400" cy="230832"/>
          </a:xfrm>
          <a:prstGeom prst="rect">
            <a:avLst/>
          </a:prstGeom>
        </p:spPr>
        <p:txBody>
          <a:bodyPr wrap="square">
            <a:spAutoFit/>
          </a:bodyPr>
          <a:lstStyle/>
          <a:p>
            <a:r>
              <a:rPr lang="en-US" sz="900" dirty="0">
                <a:solidFill>
                  <a:schemeClr val="tx2">
                    <a:lumMod val="50000"/>
                    <a:lumOff val="50000"/>
                  </a:schemeClr>
                </a:solidFill>
              </a:rPr>
              <a:t>http://upload.wikimedia.org/wikipedia/commons/thumb/a/a0/Alexis_Clairault.jpg/250px-Alexis_Clairault.jpg</a:t>
            </a:r>
          </a:p>
        </p:txBody>
      </p:sp>
    </p:spTree>
    <p:extLst>
      <p:ext uri="{BB962C8B-B14F-4D97-AF65-F5344CB8AC3E}">
        <p14:creationId xmlns:p14="http://schemas.microsoft.com/office/powerpoint/2010/main" val="2686795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1219200"/>
            <a:ext cx="8229600" cy="5638800"/>
          </a:xfrm>
        </p:spPr>
        <p:txBody>
          <a:bodyPr/>
          <a:lstStyle/>
          <a:p>
            <a:r>
              <a:rPr lang="en-US" dirty="0"/>
              <a:t>ƒ(x)  shows that the formula uses “x” as the input and that the output depends on it </a:t>
            </a:r>
          </a:p>
          <a:p>
            <a:pPr eaLnBrk="1" hangingPunct="1"/>
            <a:endParaRPr lang="en-US" dirty="0"/>
          </a:p>
        </p:txBody>
      </p:sp>
    </p:spTree>
    <p:extLst>
      <p:ext uri="{BB962C8B-B14F-4D97-AF65-F5344CB8AC3E}">
        <p14:creationId xmlns:p14="http://schemas.microsoft.com/office/powerpoint/2010/main" val="1911327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When you evaluate a function, you need to substitute the given value for x in the formula</a:t>
            </a:r>
          </a:p>
          <a:p>
            <a:endParaRPr lang="en-US" sz="2000" dirty="0"/>
          </a:p>
          <a:p>
            <a:r>
              <a:rPr lang="en-US" dirty="0"/>
              <a:t>ƒ(3)  means  “evaluate the function for x=3”</a:t>
            </a:r>
          </a:p>
          <a:p>
            <a:endParaRPr lang="en-US" dirty="0"/>
          </a:p>
          <a:p>
            <a:endParaRPr lang="en-US" dirty="0"/>
          </a:p>
        </p:txBody>
      </p:sp>
    </p:spTree>
    <p:extLst>
      <p:ext uri="{BB962C8B-B14F-4D97-AF65-F5344CB8AC3E}">
        <p14:creationId xmlns:p14="http://schemas.microsoft.com/office/powerpoint/2010/main" val="2563200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1219200"/>
            <a:ext cx="8686800" cy="5638800"/>
          </a:xfrm>
        </p:spPr>
        <p:txBody>
          <a:bodyPr/>
          <a:lstStyle/>
          <a:p>
            <a:r>
              <a:rPr lang="en-US" dirty="0"/>
              <a:t>The “legal” values for a function are called:</a:t>
            </a:r>
          </a:p>
          <a:p>
            <a:r>
              <a:rPr lang="en-US" dirty="0"/>
              <a:t>	Domain - the </a:t>
            </a:r>
            <a:r>
              <a:rPr lang="en-US" dirty="0" err="1"/>
              <a:t>xs</a:t>
            </a:r>
            <a:endParaRPr lang="en-US" dirty="0"/>
          </a:p>
          <a:p>
            <a:r>
              <a:rPr lang="en-US" dirty="0"/>
              <a:t>	Range - the </a:t>
            </a:r>
            <a:r>
              <a:rPr lang="en-US" dirty="0" err="1"/>
              <a:t>ys</a:t>
            </a:r>
            <a:endParaRPr lang="en-US" dirty="0"/>
          </a:p>
        </p:txBody>
      </p:sp>
    </p:spTree>
    <p:extLst>
      <p:ext uri="{BB962C8B-B14F-4D97-AF65-F5344CB8AC3E}">
        <p14:creationId xmlns:p14="http://schemas.microsoft.com/office/powerpoint/2010/main" val="269722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a:xfrm>
            <a:off x="228600" y="1219200"/>
            <a:ext cx="8686800" cy="5638800"/>
          </a:xfrm>
        </p:spPr>
        <p:txBody>
          <a:bodyPr/>
          <a:lstStyle/>
          <a:p>
            <a:r>
              <a:rPr lang="en-US" dirty="0"/>
              <a:t>Remember when we used a geometric series to estimate 1/(1-x)?</a:t>
            </a:r>
          </a:p>
          <a:p>
            <a:endParaRPr lang="en-US" dirty="0"/>
          </a:p>
          <a:p>
            <a:r>
              <a:rPr lang="en-US" dirty="0"/>
              <a:t>It worked when x was less than 1</a:t>
            </a:r>
          </a:p>
          <a:p>
            <a:r>
              <a:rPr lang="en-US" dirty="0"/>
              <a:t>It didn’t work for larger values of x</a:t>
            </a:r>
          </a:p>
        </p:txBody>
      </p:sp>
    </p:spTree>
    <p:extLst>
      <p:ext uri="{BB962C8B-B14F-4D97-AF65-F5344CB8AC3E}">
        <p14:creationId xmlns:p14="http://schemas.microsoft.com/office/powerpoint/2010/main" val="2444611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914400"/>
            <a:ext cx="8229600" cy="5638800"/>
          </a:xfrm>
        </p:spPr>
        <p:txBody>
          <a:bodyPr/>
          <a:lstStyle/>
          <a:p>
            <a:r>
              <a:rPr lang="en-US" dirty="0"/>
              <a:t>Transforming functions</a:t>
            </a:r>
          </a:p>
          <a:p>
            <a:r>
              <a:rPr lang="en-US" dirty="0"/>
              <a:t>vertical shifts: </a:t>
            </a:r>
          </a:p>
          <a:p>
            <a:r>
              <a:rPr lang="en-US" i="1" dirty="0"/>
              <a:t>  </a:t>
            </a:r>
            <a:r>
              <a:rPr lang="en-US" dirty="0"/>
              <a:t>ƒ(x) + c    plus shifts up</a:t>
            </a:r>
          </a:p>
          <a:p>
            <a:r>
              <a:rPr lang="en-US" i="1" dirty="0"/>
              <a:t>  </a:t>
            </a:r>
            <a:r>
              <a:rPr lang="en-US" dirty="0"/>
              <a:t>ƒ(x) - c    minus shifts down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61674"/>
            <a:ext cx="5257800" cy="309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724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733093"/>
            <a:ext cx="5257800" cy="312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a:xfrm>
            <a:off x="457200" y="914400"/>
            <a:ext cx="8229600" cy="5638800"/>
          </a:xfrm>
        </p:spPr>
        <p:txBody>
          <a:bodyPr/>
          <a:lstStyle/>
          <a:p>
            <a:r>
              <a:rPr lang="en-US" dirty="0"/>
              <a:t>Transforming functions</a:t>
            </a:r>
          </a:p>
          <a:p>
            <a:r>
              <a:rPr lang="en-US" dirty="0"/>
              <a:t>vertical stretch: </a:t>
            </a:r>
          </a:p>
          <a:p>
            <a:r>
              <a:rPr lang="en-US" i="1" dirty="0"/>
              <a:t>  </a:t>
            </a:r>
            <a:r>
              <a:rPr lang="en-US" dirty="0"/>
              <a:t>ƒ(x) </a:t>
            </a:r>
            <a:r>
              <a:rPr lang="en-US" sz="3000" b="0" dirty="0">
                <a:latin typeface="Arial" panose="020B0604020202020204" pitchFamily="34" charset="0"/>
                <a:cs typeface="Arial" panose="020B0604020202020204" pitchFamily="34" charset="0"/>
              </a:rPr>
              <a:t>×</a:t>
            </a:r>
            <a:r>
              <a:rPr lang="en-US" dirty="0"/>
              <a:t> c    stretches</a:t>
            </a:r>
          </a:p>
          <a:p>
            <a:r>
              <a:rPr lang="en-US" i="1" dirty="0"/>
              <a:t>  </a:t>
            </a:r>
            <a:r>
              <a:rPr lang="en-US" dirty="0"/>
              <a:t>ƒ(x) ÷ c    squashes</a:t>
            </a:r>
          </a:p>
          <a:p>
            <a:endParaRPr lang="en-US" dirty="0"/>
          </a:p>
        </p:txBody>
      </p:sp>
    </p:spTree>
    <p:extLst>
      <p:ext uri="{BB962C8B-B14F-4D97-AF65-F5344CB8AC3E}">
        <p14:creationId xmlns:p14="http://schemas.microsoft.com/office/powerpoint/2010/main" val="718243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Any operations done to the function outside of the parentheses affects the “y” values</a:t>
            </a:r>
          </a:p>
          <a:p>
            <a:endParaRPr lang="en-US" sz="2000" dirty="0"/>
          </a:p>
          <a:p>
            <a:r>
              <a:rPr lang="en-US" dirty="0"/>
              <a:t>These operations lead to an intuitive result</a:t>
            </a:r>
          </a:p>
          <a:p>
            <a:endParaRPr lang="en-US" dirty="0"/>
          </a:p>
        </p:txBody>
      </p:sp>
    </p:spTree>
    <p:extLst>
      <p:ext uri="{BB962C8B-B14F-4D97-AF65-F5344CB8AC3E}">
        <p14:creationId xmlns:p14="http://schemas.microsoft.com/office/powerpoint/2010/main" val="2781861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Any operations done to the function inside the parentheses affects the “x” values</a:t>
            </a:r>
          </a:p>
          <a:p>
            <a:endParaRPr lang="en-US" sz="2000" dirty="0"/>
          </a:p>
          <a:p>
            <a:r>
              <a:rPr lang="en-US" dirty="0"/>
              <a:t>These operations lead to an counterintuitive result</a:t>
            </a:r>
          </a:p>
          <a:p>
            <a:endParaRPr lang="en-US" dirty="0"/>
          </a:p>
        </p:txBody>
      </p:sp>
    </p:spTree>
    <p:extLst>
      <p:ext uri="{BB962C8B-B14F-4D97-AF65-F5344CB8AC3E}">
        <p14:creationId xmlns:p14="http://schemas.microsoft.com/office/powerpoint/2010/main" val="276816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horizontal shifts: </a:t>
            </a:r>
          </a:p>
          <a:p>
            <a:r>
              <a:rPr lang="en-US" i="1" dirty="0"/>
              <a:t>  </a:t>
            </a:r>
            <a:r>
              <a:rPr lang="en-US" dirty="0"/>
              <a:t>ƒ(x + c)    shifts left</a:t>
            </a:r>
          </a:p>
          <a:p>
            <a:r>
              <a:rPr lang="en-US" i="1" dirty="0"/>
              <a:t>  </a:t>
            </a:r>
            <a:r>
              <a:rPr lang="en-US" dirty="0"/>
              <a:t>ƒ(x - c)    shifts right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498588"/>
            <a:ext cx="5277251" cy="313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229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horizontal shifts: </a:t>
            </a:r>
          </a:p>
          <a:p>
            <a:r>
              <a:rPr lang="en-US" i="1" dirty="0"/>
              <a:t>  </a:t>
            </a:r>
            <a:r>
              <a:rPr lang="en-US" dirty="0"/>
              <a:t>ƒ(x </a:t>
            </a:r>
            <a:r>
              <a:rPr lang="en-US" sz="3000" b="0" dirty="0">
                <a:latin typeface="Arial" panose="020B0604020202020204" pitchFamily="34" charset="0"/>
                <a:cs typeface="Arial" panose="020B0604020202020204" pitchFamily="34" charset="0"/>
              </a:rPr>
              <a:t>×</a:t>
            </a:r>
            <a:r>
              <a:rPr lang="en-US" dirty="0"/>
              <a:t> c)    squashes</a:t>
            </a:r>
          </a:p>
          <a:p>
            <a:r>
              <a:rPr lang="en-US" i="1" dirty="0"/>
              <a:t>  </a:t>
            </a:r>
            <a:r>
              <a:rPr lang="en-US" dirty="0"/>
              <a:t>ƒ(x ÷ c)    stretches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912" y="3489570"/>
            <a:ext cx="5276398" cy="31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842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pPr algn="ctr"/>
            <a:r>
              <a:rPr lang="en-US" dirty="0"/>
              <a:t>Another way to look at it:</a:t>
            </a:r>
          </a:p>
          <a:p>
            <a:pPr algn="ctr"/>
            <a:r>
              <a:rPr lang="en-US" dirty="0"/>
              <a:t>y-transformations affect the graph but keep the graph paper the same</a:t>
            </a:r>
          </a:p>
          <a:p>
            <a:pPr algn="ctr"/>
            <a:r>
              <a:rPr lang="en-US" dirty="0"/>
              <a:t>x-transformations keep the graph the same but modify the graph paper</a:t>
            </a:r>
          </a:p>
          <a:p>
            <a:endParaRPr lang="en-US" dirty="0"/>
          </a:p>
        </p:txBody>
      </p:sp>
    </p:spTree>
    <p:extLst>
      <p:ext uri="{BB962C8B-B14F-4D97-AF65-F5344CB8AC3E}">
        <p14:creationId xmlns:p14="http://schemas.microsoft.com/office/powerpoint/2010/main" val="2987775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ƒ(x + c)    </a:t>
            </a:r>
          </a:p>
          <a:p>
            <a:r>
              <a:rPr lang="en-US" dirty="0"/>
              <a:t>shifts the </a:t>
            </a:r>
          </a:p>
          <a:p>
            <a:pPr>
              <a:spcBef>
                <a:spcPts val="0"/>
              </a:spcBef>
            </a:pPr>
            <a:r>
              <a:rPr lang="en-US" dirty="0"/>
              <a:t>origin right</a:t>
            </a:r>
          </a:p>
          <a:p>
            <a:pPr>
              <a:spcBef>
                <a:spcPts val="0"/>
              </a:spcBef>
            </a:pPr>
            <a:r>
              <a:rPr lang="en-US" dirty="0"/>
              <a:t>(which shifts</a:t>
            </a:r>
          </a:p>
          <a:p>
            <a:pPr>
              <a:spcBef>
                <a:spcPts val="0"/>
              </a:spcBef>
            </a:pPr>
            <a:r>
              <a:rPr lang="en-US" dirty="0"/>
              <a:t>the graph left)</a:t>
            </a:r>
          </a:p>
          <a:p>
            <a:endParaRPr lang="en-US" dirty="0"/>
          </a:p>
        </p:txBody>
      </p:sp>
      <p:pic>
        <p:nvPicPr>
          <p:cNvPr id="4" name="Content Placeholder 1"/>
          <p:cNvPicPr>
            <a:picLocks noChangeAspect="1"/>
          </p:cNvPicPr>
          <p:nvPr/>
        </p:nvPicPr>
        <p:blipFill>
          <a:blip r:embed="rId2"/>
          <a:stretch>
            <a:fillRect/>
          </a:stretch>
        </p:blipFill>
        <p:spPr bwMode="auto">
          <a:xfrm>
            <a:off x="4449416" y="1143000"/>
            <a:ext cx="45243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4449417" y="3943350"/>
            <a:ext cx="4524375" cy="2686050"/>
          </a:xfrm>
          <a:prstGeom prst="rect">
            <a:avLst/>
          </a:prstGeom>
        </p:spPr>
      </p:pic>
    </p:spTree>
    <p:extLst>
      <p:ext uri="{BB962C8B-B14F-4D97-AF65-F5344CB8AC3E}">
        <p14:creationId xmlns:p14="http://schemas.microsoft.com/office/powerpoint/2010/main" val="1149445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p>
        </p:txBody>
      </p:sp>
      <p:sp>
        <p:nvSpPr>
          <p:cNvPr id="3" name="Content Placeholder 2"/>
          <p:cNvSpPr>
            <a:spLocks noGrp="1"/>
          </p:cNvSpPr>
          <p:nvPr>
            <p:ph idx="1"/>
          </p:nvPr>
        </p:nvSpPr>
        <p:spPr/>
        <p:txBody>
          <a:bodyPr/>
          <a:lstStyle/>
          <a:p>
            <a:r>
              <a:rPr lang="en-US" dirty="0"/>
              <a:t>ƒ(x - c)    </a:t>
            </a:r>
          </a:p>
          <a:p>
            <a:r>
              <a:rPr lang="en-US" dirty="0"/>
              <a:t>shifts the </a:t>
            </a:r>
          </a:p>
          <a:p>
            <a:pPr>
              <a:spcBef>
                <a:spcPts val="0"/>
              </a:spcBef>
            </a:pPr>
            <a:r>
              <a:rPr lang="en-US" dirty="0"/>
              <a:t>origin left</a:t>
            </a:r>
          </a:p>
          <a:p>
            <a:pPr>
              <a:spcBef>
                <a:spcPts val="0"/>
              </a:spcBef>
            </a:pPr>
            <a:r>
              <a:rPr lang="en-US" dirty="0"/>
              <a:t>(which shifts</a:t>
            </a:r>
          </a:p>
          <a:p>
            <a:pPr>
              <a:spcBef>
                <a:spcPts val="0"/>
              </a:spcBef>
            </a:pPr>
            <a:r>
              <a:rPr lang="en-US" dirty="0"/>
              <a:t>the graph </a:t>
            </a:r>
          </a:p>
          <a:p>
            <a:pPr>
              <a:spcBef>
                <a:spcPts val="0"/>
              </a:spcBef>
            </a:pPr>
            <a:r>
              <a:rPr lang="en-US" dirty="0"/>
              <a:t>right)</a:t>
            </a:r>
          </a:p>
        </p:txBody>
      </p:sp>
      <p:pic>
        <p:nvPicPr>
          <p:cNvPr id="4" name="Content Placeholder 1"/>
          <p:cNvPicPr>
            <a:picLocks noChangeAspect="1"/>
          </p:cNvPicPr>
          <p:nvPr/>
        </p:nvPicPr>
        <p:blipFill>
          <a:blip r:embed="rId2"/>
          <a:stretch>
            <a:fillRect/>
          </a:stretch>
        </p:blipFill>
        <p:spPr bwMode="auto">
          <a:xfrm>
            <a:off x="4449416" y="1143000"/>
            <a:ext cx="45243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970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72313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In general,</a:t>
            </a:r>
          </a:p>
          <a:p>
            <a:endParaRPr lang="en-US" sz="2000" dirty="0"/>
          </a:p>
          <a:p>
            <a:r>
              <a:rPr lang="en-US" dirty="0"/>
              <a:t>When x is large, many terms are needed to give an accurate </a:t>
            </a:r>
          </a:p>
          <a:p>
            <a:r>
              <a:rPr lang="en-US" dirty="0"/>
              <a:t>approximation for ƒ(x)</a:t>
            </a:r>
          </a:p>
          <a:p>
            <a:endParaRPr lang="en-US" sz="2000" dirty="0"/>
          </a:p>
          <a:p>
            <a:r>
              <a:rPr lang="en-US" dirty="0"/>
              <a:t>When x is less than 1, only a few terms are needed</a:t>
            </a:r>
          </a:p>
          <a:p>
            <a:endParaRPr lang="en-US" dirty="0"/>
          </a:p>
          <a:p>
            <a:endParaRPr lang="en-US" dirty="0"/>
          </a:p>
        </p:txBody>
      </p:sp>
    </p:spTree>
    <p:extLst>
      <p:ext uri="{BB962C8B-B14F-4D97-AF65-F5344CB8AC3E}">
        <p14:creationId xmlns:p14="http://schemas.microsoft.com/office/powerpoint/2010/main" val="468293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a:xfrm>
            <a:off x="457200" y="1219200"/>
            <a:ext cx="8229600" cy="5638800"/>
          </a:xfrm>
        </p:spPr>
        <p:txBody>
          <a:bodyPr/>
          <a:lstStyle/>
          <a:p>
            <a:r>
              <a:rPr lang="en-US" dirty="0"/>
              <a:t>Integrals are functions…</a:t>
            </a:r>
          </a:p>
          <a:p>
            <a:endParaRPr lang="en-US" dirty="0"/>
          </a:p>
        </p:txBody>
      </p:sp>
    </p:spTree>
    <p:extLst>
      <p:ext uri="{BB962C8B-B14F-4D97-AF65-F5344CB8AC3E}">
        <p14:creationId xmlns:p14="http://schemas.microsoft.com/office/powerpoint/2010/main" val="4248131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5" name="Content Placeholder 4"/>
          <p:cNvSpPr>
            <a:spLocks noGrp="1"/>
          </p:cNvSpPr>
          <p:nvPr>
            <p:ph idx="1"/>
          </p:nvPr>
        </p:nvSpPr>
        <p:spPr/>
        <p:txBody>
          <a:bodyPr/>
          <a:lstStyle/>
          <a:p>
            <a:r>
              <a:rPr lang="en-US" dirty="0"/>
              <a:t>Integrals are functions…</a:t>
            </a:r>
          </a:p>
          <a:p>
            <a:endParaRPr lang="en-US" dirty="0"/>
          </a:p>
          <a:p>
            <a:r>
              <a:rPr lang="en-US" dirty="0"/>
              <a:t>So we can transform them, too!</a:t>
            </a:r>
          </a:p>
        </p:txBody>
      </p:sp>
    </p:spTree>
    <p:extLst>
      <p:ext uri="{BB962C8B-B14F-4D97-AF65-F5344CB8AC3E}">
        <p14:creationId xmlns:p14="http://schemas.microsoft.com/office/powerpoint/2010/main" val="1674987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a:t>An integral transform is designated </a:t>
                </a:r>
                <a:r>
                  <a:rPr lang="en-US" dirty="0" err="1"/>
                  <a:t>Tƒ</a:t>
                </a:r>
                <a:r>
                  <a:rPr lang="en-US" dirty="0"/>
                  <a:t>:</a:t>
                </a:r>
              </a:p>
              <a:p>
                <a:pPr algn="ctr"/>
                <a:r>
                  <a:rPr lang="en-US" dirty="0" err="1"/>
                  <a:t>Tƒ</a:t>
                </a:r>
                <a:r>
                  <a:rPr lang="en-US" dirty="0"/>
                  <a:t>(u) = </a:t>
                </a:r>
                <a14:m>
                  <m:oMath xmlns:m="http://schemas.openxmlformats.org/officeDocument/2006/math">
                    <m:nary>
                      <m:naryPr>
                        <m:limLoc m:val="subSup"/>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a:rPr>
                              <m:t>𝑡</m:t>
                            </m:r>
                          </m:e>
                          <m:sub>
                            <m:r>
                              <a:rPr lang="en-US" i="1">
                                <a:latin typeface="Cambria Math"/>
                              </a:rPr>
                              <m:t>1</m:t>
                            </m:r>
                          </m:sub>
                        </m:sSub>
                      </m:sub>
                      <m:sup>
                        <m:sSub>
                          <m:sSubPr>
                            <m:ctrlPr>
                              <a:rPr lang="en-US" i="1">
                                <a:latin typeface="Cambria Math" panose="02040503050406030204" pitchFamily="18" charset="0"/>
                              </a:rPr>
                            </m:ctrlPr>
                          </m:sSubPr>
                          <m:e>
                            <m:r>
                              <a:rPr lang="en-US" i="1">
                                <a:latin typeface="Cambria Math"/>
                              </a:rPr>
                              <m:t>𝑡</m:t>
                            </m:r>
                          </m:e>
                          <m:sub>
                            <m:r>
                              <a:rPr lang="en-US" i="1">
                                <a:latin typeface="Cambria Math"/>
                              </a:rPr>
                              <m:t>2</m:t>
                            </m:r>
                          </m:sub>
                        </m:sSub>
                      </m:sup>
                      <m:e>
                        <m:r>
                          <a:rPr lang="en-US" i="1">
                            <a:latin typeface="Cambria Math"/>
                          </a:rPr>
                          <m:t>𝐾</m:t>
                        </m:r>
                        <m:d>
                          <m:dPr>
                            <m:ctrlPr>
                              <a:rPr lang="en-US" i="1">
                                <a:latin typeface="Cambria Math" panose="02040503050406030204" pitchFamily="18" charset="0"/>
                              </a:rPr>
                            </m:ctrlPr>
                          </m:dPr>
                          <m:e>
                            <m:r>
                              <a:rPr lang="en-US" i="1">
                                <a:latin typeface="Cambria Math"/>
                              </a:rPr>
                              <m:t>𝑡</m:t>
                            </m:r>
                            <m:r>
                              <a:rPr lang="en-US" i="1">
                                <a:latin typeface="Cambria Math"/>
                              </a:rPr>
                              <m:t>,</m:t>
                            </m:r>
                            <m:r>
                              <a:rPr lang="en-US" i="1">
                                <a:latin typeface="Cambria Math"/>
                              </a:rPr>
                              <m:t>𝑢</m:t>
                            </m:r>
                          </m:e>
                        </m:d>
                        <m:r>
                          <a:rPr lang="en-US" i="1">
                            <a:latin typeface="Cambria Math"/>
                          </a:rPr>
                          <m:t>𝑓</m:t>
                        </m:r>
                        <m:d>
                          <m:dPr>
                            <m:ctrlPr>
                              <a:rPr lang="en-US" i="1">
                                <a:latin typeface="Cambria Math" panose="02040503050406030204" pitchFamily="18" charset="0"/>
                              </a:rPr>
                            </m:ctrlPr>
                          </m:dPr>
                          <m:e>
                            <m:r>
                              <a:rPr lang="en-US" i="1">
                                <a:latin typeface="Cambria Math"/>
                              </a:rPr>
                              <m:t>𝑡</m:t>
                            </m:r>
                          </m:e>
                        </m:d>
                        <m:r>
                          <a:rPr lang="en-US" i="1">
                            <a:latin typeface="Cambria Math"/>
                          </a:rPr>
                          <m:t>𝑑𝑡</m:t>
                        </m:r>
                      </m:e>
                    </m:nary>
                  </m:oMath>
                </a14:m>
                <a:endParaRPr lang="en-US" dirty="0"/>
              </a:p>
              <a:p>
                <a:r>
                  <a:rPr lang="en-US" dirty="0"/>
                  <a:t>The input of this transform is a function ƒ, and the output is another function </a:t>
                </a:r>
                <a:r>
                  <a:rPr lang="en-US" dirty="0" err="1"/>
                  <a:t>Tƒ</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2593" t="-1946" r="-4815"/>
                </a:stretch>
              </a:blipFill>
            </p:spPr>
            <p:txBody>
              <a:bodyPr/>
              <a:lstStyle/>
              <a:p>
                <a:r>
                  <a:rPr lang="en-US">
                    <a:noFill/>
                  </a:rPr>
                  <a:t> </a:t>
                </a:r>
              </a:p>
            </p:txBody>
          </p:sp>
        </mc:Fallback>
      </mc:AlternateContent>
    </p:spTree>
    <p:extLst>
      <p:ext uri="{BB962C8B-B14F-4D97-AF65-F5344CB8AC3E}">
        <p14:creationId xmlns:p14="http://schemas.microsoft.com/office/powerpoint/2010/main" val="2156823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Why would we want to do such a crazy thing???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28575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90800" y="6629400"/>
            <a:ext cx="6553200" cy="323165"/>
          </a:xfrm>
          <a:prstGeom prst="rect">
            <a:avLst/>
          </a:prstGeom>
        </p:spPr>
        <p:txBody>
          <a:bodyPr wrap="square">
            <a:spAutoFit/>
          </a:bodyPr>
          <a:lstStyle/>
          <a:p>
            <a:r>
              <a:rPr lang="en-US" sz="1500" dirty="0">
                <a:solidFill>
                  <a:srgbClr val="00B0F0"/>
                </a:solidFill>
              </a:rPr>
              <a:t>http://ahungryrunner.files.wordpress.com/2013/07/confused-baby.png</a:t>
            </a:r>
          </a:p>
        </p:txBody>
      </p:sp>
    </p:spTree>
    <p:extLst>
      <p:ext uri="{BB962C8B-B14F-4D97-AF65-F5344CB8AC3E}">
        <p14:creationId xmlns:p14="http://schemas.microsoft.com/office/powerpoint/2010/main" val="769401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Many problems are hard to solve in their original form</a:t>
            </a:r>
          </a:p>
        </p:txBody>
      </p:sp>
    </p:spTree>
    <p:extLst>
      <p:ext uri="{BB962C8B-B14F-4D97-AF65-F5344CB8AC3E}">
        <p14:creationId xmlns:p14="http://schemas.microsoft.com/office/powerpoint/2010/main" val="1031425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4" name="Content Placeholder 3"/>
          <p:cNvSpPr>
            <a:spLocks noGrp="1"/>
          </p:cNvSpPr>
          <p:nvPr>
            <p:ph idx="1"/>
          </p:nvPr>
        </p:nvSpPr>
        <p:spPr>
          <a:xfrm>
            <a:off x="457200" y="1219200"/>
            <a:ext cx="8229600" cy="5638800"/>
          </a:xfrm>
        </p:spPr>
        <p:txBody>
          <a:bodyPr/>
          <a:lstStyle/>
          <a:p>
            <a:r>
              <a:rPr lang="en-US" dirty="0"/>
              <a:t>An integral transform "maps" an equation from its original "domain" into another domain</a:t>
            </a:r>
          </a:p>
        </p:txBody>
      </p:sp>
    </p:spTree>
    <p:extLst>
      <p:ext uri="{BB962C8B-B14F-4D97-AF65-F5344CB8AC3E}">
        <p14:creationId xmlns:p14="http://schemas.microsoft.com/office/powerpoint/2010/main" val="2670199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Manipulating and solving the equation in the target domain can be much easier </a:t>
            </a:r>
          </a:p>
        </p:txBody>
      </p:sp>
    </p:spTree>
    <p:extLst>
      <p:ext uri="{BB962C8B-B14F-4D97-AF65-F5344CB8AC3E}">
        <p14:creationId xmlns:p14="http://schemas.microsoft.com/office/powerpoint/2010/main" val="2901693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The solution is then mapped back to the original domain with the inverse of the integral </a:t>
            </a:r>
          </a:p>
        </p:txBody>
      </p:sp>
    </p:spTree>
    <p:extLst>
      <p:ext uri="{BB962C8B-B14F-4D97-AF65-F5344CB8AC3E}">
        <p14:creationId xmlns:p14="http://schemas.microsoft.com/office/powerpoint/2010/main" val="111885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A Tale of Two Frenchmen…</a:t>
            </a:r>
          </a:p>
        </p:txBody>
      </p:sp>
    </p:spTree>
    <p:extLst>
      <p:ext uri="{BB962C8B-B14F-4D97-AF65-F5344CB8AC3E}">
        <p14:creationId xmlns:p14="http://schemas.microsoft.com/office/powerpoint/2010/main" val="3699557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5" name="Content Placeholder 4"/>
          <p:cNvSpPr>
            <a:spLocks noGrp="1"/>
          </p:cNvSpPr>
          <p:nvPr>
            <p:ph idx="1"/>
          </p:nvPr>
        </p:nvSpPr>
        <p:spPr/>
        <p:txBody>
          <a:bodyPr/>
          <a:lstStyle/>
          <a:p>
            <a:pPr>
              <a:spcBef>
                <a:spcPts val="0"/>
              </a:spcBef>
            </a:pPr>
            <a:r>
              <a:rPr lang="en-US" dirty="0"/>
              <a:t>Jean-Baptiste Joseph Fourier (1768-1830) worked on these transforms to make solving </a:t>
            </a:r>
          </a:p>
          <a:p>
            <a:pPr>
              <a:spcBef>
                <a:spcPts val="0"/>
              </a:spcBef>
            </a:pPr>
            <a:r>
              <a:rPr lang="en-US" dirty="0"/>
              <a:t>            complex problems </a:t>
            </a:r>
          </a:p>
          <a:p>
            <a:pPr>
              <a:spcBef>
                <a:spcPts val="0"/>
              </a:spcBef>
            </a:pPr>
            <a:r>
              <a:rPr lang="en-US" dirty="0"/>
              <a:t>            easier</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3292534"/>
            <a:ext cx="2877671" cy="356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78F7638-B638-46D7-B487-A58247AC6E78}"/>
              </a:ext>
            </a:extLst>
          </p:cNvPr>
          <p:cNvSpPr txBox="1"/>
          <p:nvPr/>
        </p:nvSpPr>
        <p:spPr>
          <a:xfrm>
            <a:off x="2590800" y="6608802"/>
            <a:ext cx="6858000" cy="323165"/>
          </a:xfrm>
          <a:prstGeom prst="rect">
            <a:avLst/>
          </a:prstGeom>
          <a:noFill/>
        </p:spPr>
        <p:txBody>
          <a:bodyPr wrap="square">
            <a:spAutoFit/>
          </a:bodyPr>
          <a:lstStyle/>
          <a:p>
            <a:r>
              <a:rPr lang="en-US" sz="1500" dirty="0">
                <a:solidFill>
                  <a:srgbClr val="00B0F0"/>
                </a:solidFill>
              </a:rPr>
              <a:t>https://en.wikipedia.org/wiki/Joseph_Fourier#/media/File:Fourier2.jpg</a:t>
            </a:r>
          </a:p>
        </p:txBody>
      </p:sp>
    </p:spTree>
    <p:extLst>
      <p:ext uri="{BB962C8B-B14F-4D97-AF65-F5344CB8AC3E}">
        <p14:creationId xmlns:p14="http://schemas.microsoft.com/office/powerpoint/2010/main" val="409735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The </a:t>
            </a:r>
            <a:r>
              <a:rPr lang="en-US" dirty="0">
                <a:solidFill>
                  <a:srgbClr val="FFC000"/>
                </a:solidFill>
              </a:rPr>
              <a:t>Taylor Series</a:t>
            </a:r>
            <a:r>
              <a:rPr lang="en-US" dirty="0"/>
              <a:t> was invented to develop estimation series for large values of x</a:t>
            </a:r>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4638"/>
            <a:ext cx="2514600" cy="303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65" y="6380946"/>
            <a:ext cx="2178802" cy="477054"/>
          </a:xfrm>
          <a:prstGeom prst="rect">
            <a:avLst/>
          </a:prstGeom>
        </p:spPr>
        <p:txBody>
          <a:bodyPr wrap="none">
            <a:spAutoFit/>
          </a:bodyPr>
          <a:lstStyle/>
          <a:p>
            <a:r>
              <a:rPr lang="en-US" sz="2500" b="1" dirty="0">
                <a:solidFill>
                  <a:srgbClr val="CCFFFF"/>
                </a:solidFill>
              </a:rPr>
              <a:t>Brook Taylor</a:t>
            </a:r>
          </a:p>
        </p:txBody>
      </p:sp>
      <p:sp>
        <p:nvSpPr>
          <p:cNvPr id="7" name="TextBox 6">
            <a:extLst>
              <a:ext uri="{FF2B5EF4-FFF2-40B4-BE49-F238E27FC236}">
                <a16:creationId xmlns:a16="http://schemas.microsoft.com/office/drawing/2014/main" id="{1870FE92-8E4C-4B9A-A8F6-8A1D7FEA838A}"/>
              </a:ext>
            </a:extLst>
          </p:cNvPr>
          <p:cNvSpPr txBox="1"/>
          <p:nvPr/>
        </p:nvSpPr>
        <p:spPr>
          <a:xfrm>
            <a:off x="2345765" y="6581001"/>
            <a:ext cx="6823635" cy="553998"/>
          </a:xfrm>
          <a:prstGeom prst="rect">
            <a:avLst/>
          </a:prstGeom>
          <a:noFill/>
        </p:spPr>
        <p:txBody>
          <a:bodyPr wrap="square">
            <a:spAutoFit/>
          </a:bodyPr>
          <a:lstStyle/>
          <a:p>
            <a:r>
              <a:rPr lang="en-US" sz="1500" dirty="0">
                <a:solidFill>
                  <a:srgbClr val="00B0F0"/>
                </a:solidFill>
              </a:rPr>
              <a:t>https://upload.wikimedia.org/wikipedia/commons/thumb/2/25/BTaylor.jpg/220px-BTaylor.jpg</a:t>
            </a:r>
          </a:p>
        </p:txBody>
      </p:sp>
    </p:spTree>
    <p:extLst>
      <p:ext uri="{BB962C8B-B14F-4D97-AF65-F5344CB8AC3E}">
        <p14:creationId xmlns:p14="http://schemas.microsoft.com/office/powerpoint/2010/main" val="1745502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Fourier introduced the transform in his study of heat transfer</a:t>
            </a:r>
          </a:p>
          <a:p>
            <a:endParaRPr lang="en-US" dirty="0"/>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http://upload.wikimedia.org/wikipedia/commons/thumb/9/97/Temp_Rod_homobc.svg/300px-Temp_Rod_homobc.svg.png</a:t>
            </a:r>
          </a:p>
        </p:txBody>
      </p:sp>
      <p:pic>
        <p:nvPicPr>
          <p:cNvPr id="6" name="Picture 5">
            <a:extLst>
              <a:ext uri="{FF2B5EF4-FFF2-40B4-BE49-F238E27FC236}">
                <a16:creationId xmlns:a16="http://schemas.microsoft.com/office/drawing/2014/main" id="{4B35F401-D7B7-4864-BBEA-C7E4F882F297}"/>
              </a:ext>
            </a:extLst>
          </p:cNvPr>
          <p:cNvPicPr>
            <a:picLocks noChangeAspect="1"/>
          </p:cNvPicPr>
          <p:nvPr/>
        </p:nvPicPr>
        <p:blipFill>
          <a:blip r:embed="rId2"/>
          <a:stretch>
            <a:fillRect/>
          </a:stretch>
        </p:blipFill>
        <p:spPr>
          <a:xfrm>
            <a:off x="457200" y="3124200"/>
            <a:ext cx="8165803" cy="3484602"/>
          </a:xfrm>
          <a:prstGeom prst="rect">
            <a:avLst/>
          </a:prstGeom>
        </p:spPr>
      </p:pic>
    </p:spTree>
    <p:extLst>
      <p:ext uri="{BB962C8B-B14F-4D97-AF65-F5344CB8AC3E}">
        <p14:creationId xmlns:p14="http://schemas.microsoft.com/office/powerpoint/2010/main" val="1407571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210424" cy="567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835E5D3-63FB-4D4F-BCE8-2D004FC02AD3}"/>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http://wpcontent.answcdn.com/wikipedia/commons/thumb/0/04/Sawtooth_pi.svg/400px-Sawtooth_pi.svg.png</a:t>
            </a:r>
          </a:p>
        </p:txBody>
      </p:sp>
    </p:spTree>
    <p:extLst>
      <p:ext uri="{BB962C8B-B14F-4D97-AF65-F5344CB8AC3E}">
        <p14:creationId xmlns:p14="http://schemas.microsoft.com/office/powerpoint/2010/main" val="3779118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decompose a function of time (a signal) into the frequencies that make it up</a:t>
            </a:r>
          </a:p>
          <a:p>
            <a:endParaRPr lang="en-US" sz="2000" dirty="0"/>
          </a:p>
          <a:p>
            <a:r>
              <a:rPr lang="en-US" dirty="0"/>
              <a:t>Example: a musical chord can be expressed as the amplitude (or loudness) of its constituent notes</a:t>
            </a:r>
          </a:p>
          <a:p>
            <a:endParaRPr lang="en-US" dirty="0"/>
          </a:p>
        </p:txBody>
      </p:sp>
    </p:spTree>
    <p:extLst>
      <p:ext uri="{BB962C8B-B14F-4D97-AF65-F5344CB8AC3E}">
        <p14:creationId xmlns:p14="http://schemas.microsoft.com/office/powerpoint/2010/main" val="2905238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For many functions of practical interest one can define an operation that reverses this: the inverse Fourier transformation, also called </a:t>
            </a:r>
            <a:r>
              <a:rPr lang="en-US" dirty="0">
                <a:solidFill>
                  <a:srgbClr val="FFC000"/>
                </a:solidFill>
              </a:rPr>
              <a:t>Fourier synthesis</a:t>
            </a:r>
          </a:p>
        </p:txBody>
      </p:sp>
    </p:spTree>
    <p:extLst>
      <p:ext uri="{BB962C8B-B14F-4D97-AF65-F5344CB8AC3E}">
        <p14:creationId xmlns:p14="http://schemas.microsoft.com/office/powerpoint/2010/main" val="1140077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The Fourier synthesis of a frequency domain representation combines the contributions of all the different frequencies to recover the original function of time</a:t>
            </a:r>
          </a:p>
          <a:p>
            <a:endParaRPr lang="en-US" dirty="0"/>
          </a:p>
        </p:txBody>
      </p:sp>
    </p:spTree>
    <p:extLst>
      <p:ext uri="{BB962C8B-B14F-4D97-AF65-F5344CB8AC3E}">
        <p14:creationId xmlns:p14="http://schemas.microsoft.com/office/powerpoint/2010/main" val="39928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Any linear time-invariant system, such as an electronic filter applied to a signal, can be expressed relatively simply as an operation on frequencies</a:t>
            </a:r>
          </a:p>
        </p:txBody>
      </p:sp>
    </p:spTree>
    <p:extLst>
      <p:ext uri="{BB962C8B-B14F-4D97-AF65-F5344CB8AC3E}">
        <p14:creationId xmlns:p14="http://schemas.microsoft.com/office/powerpoint/2010/main" val="13940772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Significant simplification is often achieved by transforming time functions to the frequency domain, performing the desired operations, and transforming the result back to time</a:t>
            </a:r>
          </a:p>
        </p:txBody>
      </p:sp>
    </p:spTree>
    <p:extLst>
      <p:ext uri="{BB962C8B-B14F-4D97-AF65-F5344CB8AC3E}">
        <p14:creationId xmlns:p14="http://schemas.microsoft.com/office/powerpoint/2010/main" val="1115032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09" y="2021701"/>
            <a:ext cx="7821613"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7D6DDA9-E388-4ED8-92C4-EEDBE521F212}"/>
              </a:ext>
            </a:extLst>
          </p:cNvPr>
          <p:cNvSpPr txBox="1"/>
          <p:nvPr/>
        </p:nvSpPr>
        <p:spPr>
          <a:xfrm>
            <a:off x="4554416" y="6608802"/>
            <a:ext cx="4589584" cy="1015663"/>
          </a:xfrm>
          <a:prstGeom prst="rect">
            <a:avLst/>
          </a:prstGeom>
          <a:noFill/>
        </p:spPr>
        <p:txBody>
          <a:bodyPr wrap="square">
            <a:spAutoFit/>
          </a:bodyPr>
          <a:lstStyle/>
          <a:p>
            <a:r>
              <a:rPr lang="en-US" sz="1500" dirty="0">
                <a:solidFill>
                  <a:srgbClr val="00B0F0"/>
                </a:solidFill>
              </a:rPr>
              <a:t>http://www.flw88.net/img/aHR0cDovL2ltZzUuaW1ndG4uYmRpbWcuY29tL2l0L3U9MjU0NDYwMjM0MCwxMTQ5OTg5NTY3JmZtPTIzJmdwPTAuanBn.jpg</a:t>
            </a:r>
          </a:p>
        </p:txBody>
      </p:sp>
      <p:sp>
        <p:nvSpPr>
          <p:cNvPr id="7" name="TextBox 6">
            <a:extLst>
              <a:ext uri="{FF2B5EF4-FFF2-40B4-BE49-F238E27FC236}">
                <a16:creationId xmlns:a16="http://schemas.microsoft.com/office/drawing/2014/main" id="{3254A747-8031-47A1-83B1-F5F4C499E04F}"/>
              </a:ext>
            </a:extLst>
          </p:cNvPr>
          <p:cNvSpPr txBox="1"/>
          <p:nvPr/>
        </p:nvSpPr>
        <p:spPr>
          <a:xfrm>
            <a:off x="-18378" y="6608802"/>
            <a:ext cx="4589584" cy="553998"/>
          </a:xfrm>
          <a:prstGeom prst="rect">
            <a:avLst/>
          </a:prstGeom>
          <a:noFill/>
        </p:spPr>
        <p:txBody>
          <a:bodyPr wrap="square">
            <a:spAutoFit/>
          </a:bodyPr>
          <a:lstStyle/>
          <a:p>
            <a:r>
              <a:rPr lang="en-US" sz="1500" dirty="0">
                <a:solidFill>
                  <a:srgbClr val="00B0F0"/>
                </a:solidFill>
              </a:rPr>
              <a:t>https://thumbs.gfycat.com/HospitableDigitalGrosbeak-poster.jpg</a:t>
            </a:r>
          </a:p>
        </p:txBody>
      </p:sp>
    </p:spTree>
    <p:extLst>
      <p:ext uri="{BB962C8B-B14F-4D97-AF65-F5344CB8AC3E}">
        <p14:creationId xmlns:p14="http://schemas.microsoft.com/office/powerpoint/2010/main" val="1918515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These are popular in physics:</a:t>
            </a:r>
          </a:p>
          <a:p>
            <a:pPr marL="457200" lvl="1" indent="0">
              <a:buNone/>
            </a:pPr>
            <a:r>
              <a:rPr lang="en-US" dirty="0"/>
              <a:t>	Particle diffusion</a:t>
            </a:r>
          </a:p>
          <a:p>
            <a:pPr marL="457200" lvl="1" indent="0">
              <a:buNone/>
            </a:pPr>
            <a:r>
              <a:rPr lang="en-US" dirty="0"/>
              <a:t>	Brownian motion</a:t>
            </a:r>
          </a:p>
          <a:p>
            <a:pPr marL="457200" lvl="1" indent="0">
              <a:buNone/>
            </a:pPr>
            <a:r>
              <a:rPr lang="en-US" dirty="0"/>
              <a:t>	Schrödinger’s equation</a:t>
            </a:r>
          </a:p>
          <a:p>
            <a:endParaRPr lang="en-US" dirty="0"/>
          </a:p>
        </p:txBody>
      </p:sp>
    </p:spTree>
    <p:extLst>
      <p:ext uri="{BB962C8B-B14F-4D97-AF65-F5344CB8AC3E}">
        <p14:creationId xmlns:p14="http://schemas.microsoft.com/office/powerpoint/2010/main" val="24880030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Transforms</a:t>
            </a:r>
          </a:p>
        </p:txBody>
      </p:sp>
      <p:sp>
        <p:nvSpPr>
          <p:cNvPr id="3" name="Content Placeholder 2"/>
          <p:cNvSpPr>
            <a:spLocks noGrp="1"/>
          </p:cNvSpPr>
          <p:nvPr>
            <p:ph idx="1"/>
          </p:nvPr>
        </p:nvSpPr>
        <p:spPr/>
        <p:txBody>
          <a:bodyPr/>
          <a:lstStyle/>
          <a:p>
            <a:r>
              <a:rPr lang="en-US" dirty="0"/>
              <a:t>They use partial derivatives </a:t>
            </a:r>
          </a:p>
        </p:txBody>
      </p:sp>
    </p:spTree>
    <p:extLst>
      <p:ext uri="{BB962C8B-B14F-4D97-AF65-F5344CB8AC3E}">
        <p14:creationId xmlns:p14="http://schemas.microsoft.com/office/powerpoint/2010/main" val="111189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A </a:t>
            </a:r>
            <a:r>
              <a:rPr lang="en-US" dirty="0">
                <a:solidFill>
                  <a:srgbClr val="FFC000"/>
                </a:solidFill>
              </a:rPr>
              <a:t>Taylor series </a:t>
            </a:r>
            <a:r>
              <a:rPr lang="en-US" dirty="0"/>
              <a:t>is writing a function as an infinite sum of the function's derivatives at a single point</a:t>
            </a:r>
          </a:p>
          <a:p>
            <a:endParaRPr lang="en-US" dirty="0"/>
          </a:p>
        </p:txBody>
      </p:sp>
    </p:spTree>
    <p:extLst>
      <p:ext uri="{BB962C8B-B14F-4D97-AF65-F5344CB8AC3E}">
        <p14:creationId xmlns:p14="http://schemas.microsoft.com/office/powerpoint/2010/main" val="1769427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870418-496B-4665-9841-FB864D60CEAF}"/>
              </a:ext>
            </a:extLst>
          </p:cNvPr>
          <p:cNvPicPr>
            <a:picLocks noChangeAspect="1"/>
          </p:cNvPicPr>
          <p:nvPr/>
        </p:nvPicPr>
        <p:blipFill>
          <a:blip r:embed="rId2"/>
          <a:stretch>
            <a:fillRect/>
          </a:stretch>
        </p:blipFill>
        <p:spPr>
          <a:xfrm>
            <a:off x="90487" y="190500"/>
            <a:ext cx="8963025" cy="6477000"/>
          </a:xfrm>
          <a:prstGeom prst="rect">
            <a:avLst/>
          </a:prstGeom>
        </p:spPr>
      </p:pic>
    </p:spTree>
    <p:extLst>
      <p:ext uri="{BB962C8B-B14F-4D97-AF65-F5344CB8AC3E}">
        <p14:creationId xmlns:p14="http://schemas.microsoft.com/office/powerpoint/2010/main" val="366449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91"/>
          <a:stretch/>
        </p:blipFill>
        <p:spPr bwMode="auto">
          <a:xfrm>
            <a:off x="1434353" y="0"/>
            <a:ext cx="63380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254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216884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So… if Fourier Transforms are good for solving hard problems containing partial derivatives</a:t>
            </a:r>
          </a:p>
          <a:p>
            <a:endParaRPr lang="en-US" dirty="0"/>
          </a:p>
        </p:txBody>
      </p:sp>
    </p:spTree>
    <p:extLst>
      <p:ext uri="{BB962C8B-B14F-4D97-AF65-F5344CB8AC3E}">
        <p14:creationId xmlns:p14="http://schemas.microsoft.com/office/powerpoint/2010/main" val="1339060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Transforms</a:t>
            </a:r>
          </a:p>
        </p:txBody>
      </p:sp>
      <p:sp>
        <p:nvSpPr>
          <p:cNvPr id="3" name="Content Placeholder 2"/>
          <p:cNvSpPr>
            <a:spLocks noGrp="1"/>
          </p:cNvSpPr>
          <p:nvPr>
            <p:ph idx="1"/>
          </p:nvPr>
        </p:nvSpPr>
        <p:spPr/>
        <p:txBody>
          <a:bodyPr/>
          <a:lstStyle/>
          <a:p>
            <a:r>
              <a:rPr lang="en-US" dirty="0"/>
              <a:t>So… if Fourier Transforms are good for solving hard problems containing partial derivatives</a:t>
            </a:r>
          </a:p>
          <a:p>
            <a:endParaRPr lang="en-US" dirty="0"/>
          </a:p>
          <a:p>
            <a:pPr algn="ctr"/>
            <a:r>
              <a:rPr lang="en-US" dirty="0"/>
              <a:t>HOW ABOUT THE ONES WE CAN DO NOW???</a:t>
            </a:r>
          </a:p>
        </p:txBody>
      </p:sp>
    </p:spTree>
    <p:extLst>
      <p:ext uri="{BB962C8B-B14F-4D97-AF65-F5344CB8AC3E}">
        <p14:creationId xmlns:p14="http://schemas.microsoft.com/office/powerpoint/2010/main" val="3788576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14461"/>
            <a:ext cx="4267200" cy="474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Pierre-Simon, marquis de Laplace  (1749-1827) </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http://upload.wikimedia.org/wikipedia/commons/b/bf/Pierre-Simon,_marquis_de_Laplace_(1745-1827)_-_Gu%C3%A9rin.jpg</a:t>
            </a:r>
          </a:p>
        </p:txBody>
      </p:sp>
    </p:spTree>
    <p:extLst>
      <p:ext uri="{BB962C8B-B14F-4D97-AF65-F5344CB8AC3E}">
        <p14:creationId xmlns:p14="http://schemas.microsoft.com/office/powerpoint/2010/main" val="1027447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Laplace Transforms</a:t>
            </a:r>
            <a:endParaRPr lang="en-US" altLang="en-US" dirty="0"/>
          </a:p>
        </p:txBody>
      </p:sp>
      <p:sp>
        <p:nvSpPr>
          <p:cNvPr id="76803" name="Content Placeholder 2"/>
          <p:cNvSpPr>
            <a:spLocks noGrp="1"/>
          </p:cNvSpPr>
          <p:nvPr>
            <p:ph idx="1"/>
          </p:nvPr>
        </p:nvSpPr>
        <p:spPr>
          <a:xfrm>
            <a:off x="457200" y="1219200"/>
            <a:ext cx="8534400" cy="5638800"/>
          </a:xfrm>
        </p:spPr>
        <p:txBody>
          <a:bodyPr/>
          <a:lstStyle/>
          <a:p>
            <a:r>
              <a:rPr lang="en-US" dirty="0"/>
              <a:t>Laplace Transforms are used to reduce a differential equation to an algebra problem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a:xfrm>
            <a:off x="457200" y="1219200"/>
            <a:ext cx="8686800" cy="5638800"/>
          </a:xfrm>
        </p:spPr>
        <p:txBody>
          <a:bodyPr/>
          <a:lstStyle/>
          <a:p>
            <a:r>
              <a:rPr lang="en-US" dirty="0"/>
              <a:t>Laplace Transforms are especially useful when the initial values are zero</a:t>
            </a:r>
          </a:p>
          <a:p>
            <a:endParaRPr lang="en-US" dirty="0"/>
          </a:p>
        </p:txBody>
      </p:sp>
    </p:spTree>
    <p:extLst>
      <p:ext uri="{BB962C8B-B14F-4D97-AF65-F5344CB8AC3E}">
        <p14:creationId xmlns:p14="http://schemas.microsoft.com/office/powerpoint/2010/main" val="3862470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a:xfrm>
            <a:off x="457200" y="1219200"/>
            <a:ext cx="8534400" cy="5638800"/>
          </a:xfrm>
        </p:spPr>
        <p:txBody>
          <a:bodyPr/>
          <a:lstStyle/>
          <a:p>
            <a:r>
              <a:rPr lang="en-US" dirty="0"/>
              <a:t>The Laplace Transform is widely used in electronic engineering applications, especially where the driving force is discontinuous</a:t>
            </a:r>
          </a:p>
        </p:txBody>
      </p:sp>
    </p:spTree>
    <p:extLst>
      <p:ext uri="{BB962C8B-B14F-4D97-AF65-F5344CB8AC3E}">
        <p14:creationId xmlns:p14="http://schemas.microsoft.com/office/powerpoint/2010/main" val="2283078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In engineering applications, we frequently encounter functions whose values change abruptly at specified values of time t </a:t>
            </a:r>
          </a:p>
          <a:p>
            <a:endParaRPr lang="en-US" dirty="0"/>
          </a:p>
        </p:txBody>
      </p:sp>
    </p:spTree>
    <p:extLst>
      <p:ext uri="{BB962C8B-B14F-4D97-AF65-F5344CB8AC3E}">
        <p14:creationId xmlns:p14="http://schemas.microsoft.com/office/powerpoint/2010/main" val="188555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p>
        </p:txBody>
      </p:sp>
      <p:sp>
        <p:nvSpPr>
          <p:cNvPr id="3" name="Content Placeholder 2"/>
          <p:cNvSpPr>
            <a:spLocks noGrp="1"/>
          </p:cNvSpPr>
          <p:nvPr>
            <p:ph idx="1"/>
          </p:nvPr>
        </p:nvSpPr>
        <p:spPr/>
        <p:txBody>
          <a:bodyPr/>
          <a:lstStyle/>
          <a:p>
            <a:r>
              <a:rPr lang="en-US" dirty="0"/>
              <a:t>With an offset of “b”, the Taylor series is:</a:t>
            </a:r>
          </a:p>
          <a:p>
            <a:endParaRPr lang="en-US" sz="2000" dirty="0"/>
          </a:p>
          <a:p>
            <a:r>
              <a:rPr lang="en-US" dirty="0"/>
              <a:t>ƒ(x) = ƒ(a)  +</a:t>
            </a:r>
            <a:r>
              <a:rPr lang="en-US" i="1" dirty="0"/>
              <a:t> </a:t>
            </a:r>
            <a:r>
              <a:rPr lang="en-US" dirty="0"/>
              <a:t>ƒ</a:t>
            </a:r>
            <a:r>
              <a:rPr lang="en-US" sz="1000" dirty="0"/>
              <a:t> </a:t>
            </a:r>
            <a:r>
              <a:rPr lang="en-US" dirty="0"/>
              <a:t>'(a)(x-b) + </a:t>
            </a:r>
          </a:p>
          <a:p>
            <a:r>
              <a:rPr lang="en-US" dirty="0"/>
              <a:t>      ƒ</a:t>
            </a:r>
            <a:r>
              <a:rPr lang="en-US" sz="1000" dirty="0"/>
              <a:t> </a:t>
            </a:r>
            <a:r>
              <a:rPr lang="en-US" dirty="0"/>
              <a:t>''(a)(x-b)</a:t>
            </a:r>
            <a:r>
              <a:rPr lang="en-US" baseline="30000" dirty="0"/>
              <a:t>2</a:t>
            </a:r>
            <a:r>
              <a:rPr lang="en-US" dirty="0"/>
              <a:t>/2 + </a:t>
            </a:r>
          </a:p>
          <a:p>
            <a:r>
              <a:rPr lang="en-US" dirty="0"/>
              <a:t>      ƒ</a:t>
            </a:r>
            <a:r>
              <a:rPr lang="en-US" sz="1000" dirty="0"/>
              <a:t> </a:t>
            </a:r>
            <a:r>
              <a:rPr lang="en-US" dirty="0"/>
              <a:t>'''(a)(x-b)</a:t>
            </a:r>
            <a:r>
              <a:rPr lang="en-US" baseline="30000" dirty="0"/>
              <a:t>3</a:t>
            </a:r>
            <a:r>
              <a:rPr lang="en-US" dirty="0"/>
              <a:t>/3! + </a:t>
            </a:r>
          </a:p>
          <a:p>
            <a:r>
              <a:rPr lang="en-US" dirty="0"/>
              <a:t>      ƒ</a:t>
            </a:r>
            <a:r>
              <a:rPr lang="en-US" sz="1000" dirty="0"/>
              <a:t> </a:t>
            </a:r>
            <a:r>
              <a:rPr lang="en-US" dirty="0"/>
              <a:t>''''(a)(x-b)</a:t>
            </a:r>
            <a:r>
              <a:rPr lang="en-US" baseline="30000" dirty="0"/>
              <a:t>4</a:t>
            </a:r>
            <a:r>
              <a:rPr lang="en-US" dirty="0"/>
              <a:t>/4! + …</a:t>
            </a:r>
          </a:p>
          <a:p>
            <a:endParaRPr lang="en-US" dirty="0"/>
          </a:p>
        </p:txBody>
      </p:sp>
    </p:spTree>
    <p:extLst>
      <p:ext uri="{BB962C8B-B14F-4D97-AF65-F5344CB8AC3E}">
        <p14:creationId xmlns:p14="http://schemas.microsoft.com/office/powerpoint/2010/main" val="3544267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One common example is when a voltage is switched on or off in an electrical circuit at a specified value of time t</a:t>
            </a:r>
          </a:p>
          <a:p>
            <a:endParaRPr lang="en-US" dirty="0"/>
          </a:p>
        </p:txBody>
      </p:sp>
    </p:spTree>
    <p:extLst>
      <p:ext uri="{BB962C8B-B14F-4D97-AF65-F5344CB8AC3E}">
        <p14:creationId xmlns:p14="http://schemas.microsoft.com/office/powerpoint/2010/main" val="1239772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The value of </a:t>
            </a:r>
            <a:r>
              <a:rPr lang="en-US" i="1" dirty="0"/>
              <a:t>t</a:t>
            </a:r>
            <a:r>
              <a:rPr lang="en-US" dirty="0"/>
              <a:t> = 0 is usually taken as a convenient time to switch on or off the given voltage</a:t>
            </a:r>
          </a:p>
        </p:txBody>
      </p:sp>
    </p:spTree>
    <p:extLst>
      <p:ext uri="{BB962C8B-B14F-4D97-AF65-F5344CB8AC3E}">
        <p14:creationId xmlns:p14="http://schemas.microsoft.com/office/powerpoint/2010/main" val="3017716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a:xfrm>
            <a:off x="457200" y="1066800"/>
            <a:ext cx="8229600" cy="5638800"/>
          </a:xfrm>
        </p:spPr>
        <p:txBody>
          <a:bodyPr/>
          <a:lstStyle/>
          <a:p>
            <a:r>
              <a:rPr lang="en-US" dirty="0"/>
              <a:t>The Laplace Transform is often used in circuit analysis, and simple conversions to the s-Domain of circuit elements can be made </a:t>
            </a:r>
          </a:p>
          <a:p>
            <a:r>
              <a:rPr lang="en-US" dirty="0"/>
              <a:t>Circuit elements can be transformed into impedances, very similar to </a:t>
            </a:r>
            <a:r>
              <a:rPr lang="en-US" dirty="0" err="1"/>
              <a:t>phasor</a:t>
            </a:r>
            <a:r>
              <a:rPr lang="en-US" dirty="0"/>
              <a:t> impedances</a:t>
            </a:r>
          </a:p>
          <a:p>
            <a:endParaRPr lang="en-US" dirty="0"/>
          </a:p>
          <a:p>
            <a:endParaRPr lang="en-US" dirty="0"/>
          </a:p>
        </p:txBody>
      </p:sp>
    </p:spTree>
    <p:extLst>
      <p:ext uri="{BB962C8B-B14F-4D97-AF65-F5344CB8AC3E}">
        <p14:creationId xmlns:p14="http://schemas.microsoft.com/office/powerpoint/2010/main" val="32370461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Also used in:</a:t>
            </a:r>
          </a:p>
          <a:p>
            <a:r>
              <a:rPr lang="en-US" dirty="0"/>
              <a:t>	PID controllers</a:t>
            </a:r>
          </a:p>
          <a:p>
            <a:pPr>
              <a:spcBef>
                <a:spcPts val="0"/>
              </a:spcBef>
            </a:pPr>
            <a:r>
              <a:rPr lang="en-US" dirty="0"/>
              <a:t>	DC motor speed control </a:t>
            </a:r>
          </a:p>
          <a:p>
            <a:pPr>
              <a:spcBef>
                <a:spcPts val="0"/>
              </a:spcBef>
            </a:pPr>
            <a:r>
              <a:rPr lang="en-US" dirty="0"/>
              <a:t>		systems</a:t>
            </a:r>
          </a:p>
          <a:p>
            <a:pPr>
              <a:spcBef>
                <a:spcPts val="0"/>
              </a:spcBef>
            </a:pPr>
            <a:r>
              <a:rPr lang="en-US" dirty="0"/>
              <a:t>	DC motor position control </a:t>
            </a:r>
          </a:p>
          <a:p>
            <a:pPr>
              <a:spcBef>
                <a:spcPts val="0"/>
              </a:spcBef>
            </a:pPr>
            <a:r>
              <a:rPr lang="en-US" dirty="0"/>
              <a:t>		systems</a:t>
            </a:r>
          </a:p>
          <a:p>
            <a:endParaRPr lang="en-US" dirty="0"/>
          </a:p>
        </p:txBody>
      </p:sp>
    </p:spTree>
    <p:extLst>
      <p:ext uri="{BB962C8B-B14F-4D97-AF65-F5344CB8AC3E}">
        <p14:creationId xmlns:p14="http://schemas.microsoft.com/office/powerpoint/2010/main" val="2151500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ts val="5000"/>
                  </a:lnSpc>
                  <a:spcBef>
                    <a:spcPts val="0"/>
                  </a:spcBef>
                </a:pPr>
                <a:r>
                  <a:rPr lang="en-US" dirty="0"/>
                  <a:t>A Laplace Transform is symbolized by:</a:t>
                </a:r>
              </a:p>
              <a:p>
                <a:pPr>
                  <a:lnSpc>
                    <a:spcPts val="5000"/>
                  </a:lnSpc>
                  <a:spcBef>
                    <a:spcPts val="0"/>
                  </a:spcBef>
                </a:pPr>
                <a:r>
                  <a:rPr lang="en-US" dirty="0"/>
                  <a:t> </a:t>
                </a:r>
              </a:p>
              <a:p>
                <a:pPr algn="ctr">
                  <a:lnSpc>
                    <a:spcPts val="5000"/>
                  </a:lnSpc>
                  <a:spcBef>
                    <a:spcPts val="0"/>
                  </a:spcBef>
                </a:pPr>
                <a:r>
                  <a:rPr lang="en-US" sz="6000" i="1" dirty="0">
                    <a:latin typeface="Monotype Corsiva" panose="03010101010201010101" pitchFamily="66" charset="0"/>
                  </a:rPr>
                  <a:t>L</a:t>
                </a:r>
                <a:r>
                  <a:rPr lang="en-US" i="1" dirty="0"/>
                  <a:t> </a:t>
                </a:r>
                <a:r>
                  <a:rPr lang="en-US" dirty="0"/>
                  <a:t>or </a:t>
                </a:r>
                <a14:m>
                  <m:oMath xmlns:m="http://schemas.openxmlformats.org/officeDocument/2006/math">
                    <m:r>
                      <a:rPr lang="en-US" sz="6000" i="1">
                        <a:latin typeface="Cambria Math"/>
                      </a:rPr>
                      <m:t>𝐿</m:t>
                    </m:r>
                  </m:oMath>
                </a14:m>
                <a:endParaRPr lang="en-US" sz="6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593" t="-2054"/>
                </a:stretch>
              </a:blipFill>
            </p:spPr>
            <p:txBody>
              <a:bodyPr/>
              <a:lstStyle/>
              <a:p>
                <a:r>
                  <a:rPr lang="en-US">
                    <a:noFill/>
                  </a:rPr>
                  <a:t> </a:t>
                </a:r>
              </a:p>
            </p:txBody>
          </p:sp>
        </mc:Fallback>
      </mc:AlternateContent>
    </p:spTree>
    <p:extLst>
      <p:ext uri="{BB962C8B-B14F-4D97-AF65-F5344CB8AC3E}">
        <p14:creationId xmlns:p14="http://schemas.microsoft.com/office/powerpoint/2010/main" val="25673937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The Laplace Transform of a function ƒ(t) for t &gt; 0 is defined by the following integral defined over 0 to ∞:</a:t>
            </a:r>
          </a:p>
          <a:p>
            <a:endParaRPr lang="en-US" dirty="0"/>
          </a:p>
          <a:p>
            <a:pPr algn="ctr">
              <a:lnSpc>
                <a:spcPts val="5200"/>
              </a:lnSpc>
              <a:spcBef>
                <a:spcPts val="0"/>
              </a:spcBef>
            </a:pPr>
            <a:r>
              <a:rPr lang="en-US" sz="6000" i="1" dirty="0">
                <a:latin typeface="Monotype Corsiva" panose="03010101010201010101" pitchFamily="66" charset="0"/>
              </a:rPr>
              <a:t>L</a:t>
            </a:r>
            <a:r>
              <a:rPr lang="en-US" dirty="0"/>
              <a:t>{ƒ(t)} = ∫</a:t>
            </a:r>
            <a:r>
              <a:rPr lang="en-US" baseline="-25000" dirty="0"/>
              <a:t>0</a:t>
            </a:r>
            <a:r>
              <a:rPr lang="en-US" baseline="30000" dirty="0"/>
              <a:t>∞</a:t>
            </a:r>
            <a:r>
              <a:rPr lang="en-US" dirty="0"/>
              <a:t> e</a:t>
            </a:r>
            <a:r>
              <a:rPr lang="en-US" baseline="30000" dirty="0"/>
              <a:t> –</a:t>
            </a:r>
            <a:r>
              <a:rPr lang="en-US" baseline="30000" dirty="0" err="1"/>
              <a:t>pt</a:t>
            </a:r>
            <a:r>
              <a:rPr lang="en-US" dirty="0"/>
              <a:t> ƒ(t) </a:t>
            </a:r>
            <a:r>
              <a:rPr lang="en-US" dirty="0" err="1"/>
              <a:t>dt</a:t>
            </a:r>
            <a:endParaRPr lang="en-US" dirty="0"/>
          </a:p>
          <a:p>
            <a:endParaRPr lang="en-US" dirty="0"/>
          </a:p>
        </p:txBody>
      </p:sp>
    </p:spTree>
    <p:extLst>
      <p:ext uri="{BB962C8B-B14F-4D97-AF65-F5344CB8AC3E}">
        <p14:creationId xmlns:p14="http://schemas.microsoft.com/office/powerpoint/2010/main" val="29580825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4" name="Content Placeholder 3"/>
          <p:cNvSpPr>
            <a:spLocks noGrp="1"/>
          </p:cNvSpPr>
          <p:nvPr>
            <p:ph idx="1"/>
          </p:nvPr>
        </p:nvSpPr>
        <p:spPr/>
        <p:txBody>
          <a:bodyPr/>
          <a:lstStyle/>
          <a:p>
            <a:r>
              <a:rPr lang="en-US" dirty="0"/>
              <a:t>The resulting expression is a function of p, which we write as F(p)</a:t>
            </a:r>
          </a:p>
        </p:txBody>
      </p:sp>
    </p:spTree>
    <p:extLst>
      <p:ext uri="{BB962C8B-B14F-4D97-AF65-F5344CB8AC3E}">
        <p14:creationId xmlns:p14="http://schemas.microsoft.com/office/powerpoint/2010/main" val="37551478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 </a:t>
            </a:r>
          </a:p>
          <a:p>
            <a:endParaRPr lang="en-US" dirty="0"/>
          </a:p>
        </p:txBody>
      </p:sp>
      <p:sp>
        <p:nvSpPr>
          <p:cNvPr id="4" name="Content Placeholder 1"/>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words we say: </a:t>
            </a:r>
          </a:p>
          <a:p>
            <a:r>
              <a:rPr lang="en-US" dirty="0"/>
              <a:t>The Laplace Transform of ƒ(t) equals function F of p</a:t>
            </a:r>
          </a:p>
        </p:txBody>
      </p:sp>
    </p:spTree>
    <p:extLst>
      <p:ext uri="{BB962C8B-B14F-4D97-AF65-F5344CB8AC3E}">
        <p14:creationId xmlns:p14="http://schemas.microsoft.com/office/powerpoint/2010/main" val="33666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and write it as:</a:t>
            </a:r>
          </a:p>
          <a:p>
            <a:pPr algn="ctr"/>
            <a:r>
              <a:rPr lang="en-US" sz="6000" i="1" dirty="0">
                <a:latin typeface="Monotype Corsiva" panose="03010101010201010101" pitchFamily="66" charset="0"/>
              </a:rPr>
              <a:t>L</a:t>
            </a:r>
            <a:r>
              <a:rPr lang="en-US" dirty="0"/>
              <a:t>{ƒ(t)} = F(p)</a:t>
            </a:r>
          </a:p>
          <a:p>
            <a:endParaRPr lang="en-US" dirty="0"/>
          </a:p>
        </p:txBody>
      </p:sp>
    </p:spTree>
    <p:extLst>
      <p:ext uri="{BB962C8B-B14F-4D97-AF65-F5344CB8AC3E}">
        <p14:creationId xmlns:p14="http://schemas.microsoft.com/office/powerpoint/2010/main" val="3209787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Transforms</a:t>
            </a:r>
          </a:p>
        </p:txBody>
      </p:sp>
      <p:sp>
        <p:nvSpPr>
          <p:cNvPr id="3" name="Content Placeholder 2"/>
          <p:cNvSpPr>
            <a:spLocks noGrp="1"/>
          </p:cNvSpPr>
          <p:nvPr>
            <p:ph idx="1"/>
          </p:nvPr>
        </p:nvSpPr>
        <p:spPr/>
        <p:txBody>
          <a:bodyPr/>
          <a:lstStyle/>
          <a:p>
            <a:r>
              <a:rPr lang="en-US" dirty="0"/>
              <a:t>Similarly, the Laplace Transform of a function g(t) would be written:</a:t>
            </a:r>
          </a:p>
          <a:p>
            <a:pPr algn="ctr"/>
            <a:r>
              <a:rPr lang="en-US" sz="6000" i="1" dirty="0">
                <a:latin typeface="Monotype Corsiva" panose="03010101010201010101" pitchFamily="66" charset="0"/>
              </a:rPr>
              <a:t>L</a:t>
            </a:r>
            <a:r>
              <a:rPr lang="en-US" dirty="0"/>
              <a:t>{g(t)} = G(p)</a:t>
            </a:r>
          </a:p>
          <a:p>
            <a:endParaRPr lang="en-US" dirty="0"/>
          </a:p>
        </p:txBody>
      </p:sp>
    </p:spTree>
    <p:extLst>
      <p:ext uri="{BB962C8B-B14F-4D97-AF65-F5344CB8AC3E}">
        <p14:creationId xmlns:p14="http://schemas.microsoft.com/office/powerpoint/2010/main" val="3705028602"/>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5809</TotalTime>
  <Words>4769</Words>
  <Application>Microsoft Office PowerPoint</Application>
  <PresentationFormat>On-screen Show (4:3)</PresentationFormat>
  <Paragraphs>681</Paragraphs>
  <Slides>147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147</vt:i4>
      </vt:variant>
    </vt:vector>
  </HeadingPairs>
  <TitlesOfParts>
    <vt:vector size="157" baseType="lpstr">
      <vt:lpstr>Arial</vt:lpstr>
      <vt:lpstr>Calibri</vt:lpstr>
      <vt:lpstr>Cambria Math</vt:lpstr>
      <vt:lpstr>Comic Sans MS</vt:lpstr>
      <vt:lpstr>Courier New</vt:lpstr>
      <vt:lpstr>Monotype Corsiva</vt:lpstr>
      <vt:lpstr>Symbol</vt:lpstr>
      <vt:lpstr>Times New Roman</vt:lpstr>
      <vt:lpstr>Wingdings</vt:lpstr>
      <vt:lpstr>Office Theme</vt:lpstr>
      <vt:lpstr>PowerPoint Presentation</vt:lpstr>
      <vt:lpstr>What’s Up?</vt:lpstr>
      <vt:lpstr>What’s Up?</vt:lpstr>
      <vt:lpstr>Review</vt:lpstr>
      <vt:lpstr>Taylor Series</vt:lpstr>
      <vt:lpstr>Taylor Series</vt:lpstr>
      <vt:lpstr>Taylor Series</vt:lpstr>
      <vt:lpstr>Taylor Series</vt:lpstr>
      <vt:lpstr>Taylor Series</vt:lpstr>
      <vt:lpstr>Taylor Series</vt:lpstr>
      <vt:lpstr>Taylor Series</vt:lpstr>
      <vt:lpstr>Taylor Series</vt:lpstr>
      <vt:lpstr>Taylor Series</vt:lpstr>
      <vt:lpstr>Taylor Series</vt:lpstr>
      <vt:lpstr>Taylor Series</vt:lpstr>
      <vt:lpstr>Taylor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Fourier Series</vt:lpstr>
      <vt:lpstr>Spectrum Analysis</vt:lpstr>
      <vt:lpstr>Spectrum Analysis</vt:lpstr>
      <vt:lpstr>PowerPoint Presentation</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Review of Functions</vt:lpstr>
      <vt:lpstr>Questions?</vt:lpstr>
      <vt:lpstr>Integral Transforms</vt:lpstr>
      <vt:lpstr>Integral Transforms</vt:lpstr>
      <vt:lpstr>Integral Transforms</vt:lpstr>
      <vt:lpstr>Integral Transforms</vt:lpstr>
      <vt:lpstr>Integral Transforms</vt:lpstr>
      <vt:lpstr>Integral Transforms</vt:lpstr>
      <vt:lpstr>Integral Transforms</vt:lpstr>
      <vt:lpstr>Integral Transforms</vt:lpstr>
      <vt:lpstr>Integral Transforms</vt:lpstr>
      <vt:lpstr>Fourier Transforms</vt:lpstr>
      <vt:lpstr>Fourier Transforms</vt:lpstr>
      <vt:lpstr>Fourier Transforms</vt:lpstr>
      <vt:lpstr>Fourier Transforms</vt:lpstr>
      <vt:lpstr>Fourier Transforms</vt:lpstr>
      <vt:lpstr>Fourier Transforms</vt:lpstr>
      <vt:lpstr>Fourier Transforms</vt:lpstr>
      <vt:lpstr>Fourier Transforms</vt:lpstr>
      <vt:lpstr>Fourier Transforms</vt:lpstr>
      <vt:lpstr>Fourier Transforms</vt:lpstr>
      <vt:lpstr>Fourier Transforms</vt:lpstr>
      <vt:lpstr>PowerPoint Presentation</vt:lpstr>
      <vt:lpstr>PowerPoint Presentation</vt:lpstr>
      <vt:lpstr>Questions?</vt:lpstr>
      <vt:lpstr>Integral Transforms</vt:lpstr>
      <vt:lpstr>Integral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Laplace Transforms</vt:lpstr>
      <vt:lpstr>Laplace Transforms</vt:lpstr>
      <vt:lpstr>Laplace Transforms</vt:lpstr>
      <vt:lpstr>PowerPoint Presentation</vt:lpstr>
      <vt:lpstr>PowerPoint Presentation</vt:lpstr>
      <vt:lpstr>PowerPoint Presentation</vt:lpstr>
      <vt:lpstr>PowerPoint Presentation</vt:lpstr>
      <vt:lpstr>Questions?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Laplace Transforms</vt:lpstr>
      <vt:lpstr>PowerPoint Presentation</vt:lpstr>
      <vt:lpstr>PowerPoint Presentation</vt:lpstr>
      <vt:lpstr>PowerPoint Presentation</vt:lpstr>
      <vt:lpstr>PowerPoint Presentation</vt:lpstr>
      <vt:lpstr>PowerPoint Presentation</vt:lpstr>
      <vt:lpstr>Laplace Transforms</vt:lpstr>
      <vt:lpstr>Laplace Transforms</vt:lpstr>
      <vt:lpstr>Laplace Transforms</vt:lpstr>
      <vt:lpstr>Laplace Transforms</vt:lpstr>
      <vt:lpstr>Laplace Transforms</vt:lpstr>
      <vt:lpstr>PowerPoint Presentation</vt:lpstr>
      <vt:lpstr>PowerPoint Presentation</vt:lpstr>
      <vt:lpstr>Laplace Transforms</vt:lpstr>
      <vt:lpstr>PowerPoint Presentation</vt:lpstr>
      <vt:lpstr>PowerPoint Presentation</vt:lpstr>
      <vt:lpstr>PowerPoint Presentation</vt:lpstr>
      <vt:lpstr>PowerPoint Presentation</vt:lpstr>
      <vt:lpstr>Laplace Transforms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613</cp:revision>
  <dcterms:created xsi:type="dcterms:W3CDTF">2012-09-06T22:30:26Z</dcterms:created>
  <dcterms:modified xsi:type="dcterms:W3CDTF">2023-01-12T08:40:27Z</dcterms:modified>
</cp:coreProperties>
</file>