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4"/>
  </p:notesMasterIdLst>
  <p:handoutMasterIdLst>
    <p:handoutMasterId r:id="rId155"/>
  </p:handoutMasterIdLst>
  <p:sldIdLst>
    <p:sldId id="256" r:id="rId2"/>
    <p:sldId id="2490" r:id="rId3"/>
    <p:sldId id="2491" r:id="rId4"/>
    <p:sldId id="2492" r:id="rId5"/>
    <p:sldId id="1397" r:id="rId6"/>
    <p:sldId id="1404" r:id="rId7"/>
    <p:sldId id="1410" r:id="rId8"/>
    <p:sldId id="1414" r:id="rId9"/>
    <p:sldId id="1421" r:id="rId10"/>
    <p:sldId id="1513" r:id="rId11"/>
    <p:sldId id="2569" r:id="rId12"/>
    <p:sldId id="2493" r:id="rId13"/>
    <p:sldId id="1502" r:id="rId14"/>
    <p:sldId id="2622" r:id="rId15"/>
    <p:sldId id="2624" r:id="rId16"/>
    <p:sldId id="2623" r:id="rId17"/>
    <p:sldId id="1503" r:id="rId18"/>
    <p:sldId id="2654" r:id="rId19"/>
    <p:sldId id="1475" r:id="rId20"/>
    <p:sldId id="1496" r:id="rId21"/>
    <p:sldId id="1497" r:id="rId22"/>
    <p:sldId id="1476" r:id="rId23"/>
    <p:sldId id="1498" r:id="rId24"/>
    <p:sldId id="1500" r:id="rId25"/>
    <p:sldId id="1501" r:id="rId26"/>
    <p:sldId id="1477" r:id="rId27"/>
    <p:sldId id="1478" r:id="rId28"/>
    <p:sldId id="2627" r:id="rId29"/>
    <p:sldId id="2628" r:id="rId30"/>
    <p:sldId id="1479" r:id="rId31"/>
    <p:sldId id="1480" r:id="rId32"/>
    <p:sldId id="1481" r:id="rId33"/>
    <p:sldId id="2565" r:id="rId34"/>
    <p:sldId id="2566" r:id="rId35"/>
    <p:sldId id="2567" r:id="rId36"/>
    <p:sldId id="1566" r:id="rId37"/>
    <p:sldId id="1561" r:id="rId38"/>
    <p:sldId id="2572" r:id="rId39"/>
    <p:sldId id="2570" r:id="rId40"/>
    <p:sldId id="2573" r:id="rId41"/>
    <p:sldId id="2574" r:id="rId42"/>
    <p:sldId id="2575" r:id="rId43"/>
    <p:sldId id="2576" r:id="rId44"/>
    <p:sldId id="2577" r:id="rId45"/>
    <p:sldId id="2635" r:id="rId46"/>
    <p:sldId id="2636" r:id="rId47"/>
    <p:sldId id="2580" r:id="rId48"/>
    <p:sldId id="2578" r:id="rId49"/>
    <p:sldId id="2581" r:id="rId50"/>
    <p:sldId id="2579" r:id="rId51"/>
    <p:sldId id="2582" r:id="rId52"/>
    <p:sldId id="2625" r:id="rId53"/>
    <p:sldId id="2583" r:id="rId54"/>
    <p:sldId id="2584" r:id="rId55"/>
    <p:sldId id="2626" r:id="rId56"/>
    <p:sldId id="2585" r:id="rId57"/>
    <p:sldId id="2586" r:id="rId58"/>
    <p:sldId id="2587" r:id="rId59"/>
    <p:sldId id="2588" r:id="rId60"/>
    <p:sldId id="2589" r:id="rId61"/>
    <p:sldId id="2591" r:id="rId62"/>
    <p:sldId id="2592" r:id="rId63"/>
    <p:sldId id="2590" r:id="rId64"/>
    <p:sldId id="2593" r:id="rId65"/>
    <p:sldId id="2594" r:id="rId66"/>
    <p:sldId id="2595" r:id="rId67"/>
    <p:sldId id="2596" r:id="rId68"/>
    <p:sldId id="2597" r:id="rId69"/>
    <p:sldId id="2598" r:id="rId70"/>
    <p:sldId id="2599" r:id="rId71"/>
    <p:sldId id="2600" r:id="rId72"/>
    <p:sldId id="2602" r:id="rId73"/>
    <p:sldId id="2601" r:id="rId74"/>
    <p:sldId id="2603" r:id="rId75"/>
    <p:sldId id="2604" r:id="rId76"/>
    <p:sldId id="2571" r:id="rId77"/>
    <p:sldId id="2494" r:id="rId78"/>
    <p:sldId id="2495" r:id="rId79"/>
    <p:sldId id="2496" r:id="rId80"/>
    <p:sldId id="2497" r:id="rId81"/>
    <p:sldId id="2498" r:id="rId82"/>
    <p:sldId id="674" r:id="rId83"/>
    <p:sldId id="2499" r:id="rId84"/>
    <p:sldId id="2504" r:id="rId85"/>
    <p:sldId id="2505" r:id="rId86"/>
    <p:sldId id="2500" r:id="rId87"/>
    <p:sldId id="2501" r:id="rId88"/>
    <p:sldId id="2502" r:id="rId89"/>
    <p:sldId id="2503" r:id="rId90"/>
    <p:sldId id="539" r:id="rId91"/>
    <p:sldId id="1061" r:id="rId92"/>
    <p:sldId id="2506" r:id="rId93"/>
    <p:sldId id="2507" r:id="rId94"/>
    <p:sldId id="2530" r:id="rId95"/>
    <p:sldId id="2523" r:id="rId96"/>
    <p:sldId id="2526" r:id="rId97"/>
    <p:sldId id="2527" r:id="rId98"/>
    <p:sldId id="2528" r:id="rId99"/>
    <p:sldId id="2529" r:id="rId100"/>
    <p:sldId id="2534" r:id="rId101"/>
    <p:sldId id="2632" r:id="rId102"/>
    <p:sldId id="2535" r:id="rId103"/>
    <p:sldId id="2634" r:id="rId104"/>
    <p:sldId id="2633" r:id="rId105"/>
    <p:sldId id="2537" r:id="rId106"/>
    <p:sldId id="2538" r:id="rId107"/>
    <p:sldId id="2539" r:id="rId108"/>
    <p:sldId id="2540" r:id="rId109"/>
    <p:sldId id="2541" r:id="rId110"/>
    <p:sldId id="2542" r:id="rId111"/>
    <p:sldId id="2629" r:id="rId112"/>
    <p:sldId id="2650" r:id="rId113"/>
    <p:sldId id="2509" r:id="rId114"/>
    <p:sldId id="2510" r:id="rId115"/>
    <p:sldId id="2560" r:id="rId116"/>
    <p:sldId id="2561" r:id="rId117"/>
    <p:sldId id="2563" r:id="rId118"/>
    <p:sldId id="2511" r:id="rId119"/>
    <p:sldId id="2512" r:id="rId120"/>
    <p:sldId id="2562" r:id="rId121"/>
    <p:sldId id="2514" r:id="rId122"/>
    <p:sldId id="2651" r:id="rId123"/>
    <p:sldId id="1282" r:id="rId124"/>
    <p:sldId id="2652" r:id="rId125"/>
    <p:sldId id="2653" r:id="rId126"/>
    <p:sldId id="2546" r:id="rId127"/>
    <p:sldId id="2638" r:id="rId128"/>
    <p:sldId id="2548" r:id="rId129"/>
    <p:sldId id="2637" r:id="rId130"/>
    <p:sldId id="2639" r:id="rId131"/>
    <p:sldId id="2549" r:id="rId132"/>
    <p:sldId id="2550" r:id="rId133"/>
    <p:sldId id="2564" r:id="rId134"/>
    <p:sldId id="2544" r:id="rId135"/>
    <p:sldId id="2513" r:id="rId136"/>
    <p:sldId id="2515" r:id="rId137"/>
    <p:sldId id="2516" r:id="rId138"/>
    <p:sldId id="2648" r:id="rId139"/>
    <p:sldId id="2610" r:id="rId140"/>
    <p:sldId id="1485" r:id="rId141"/>
    <p:sldId id="2606" r:id="rId142"/>
    <p:sldId id="2607" r:id="rId143"/>
    <p:sldId id="2608" r:id="rId144"/>
    <p:sldId id="2613" r:id="rId145"/>
    <p:sldId id="2614" r:id="rId146"/>
    <p:sldId id="2615" r:id="rId147"/>
    <p:sldId id="2616" r:id="rId148"/>
    <p:sldId id="2618" r:id="rId149"/>
    <p:sldId id="2619" r:id="rId150"/>
    <p:sldId id="543" r:id="rId151"/>
    <p:sldId id="1059" r:id="rId152"/>
    <p:sldId id="588" r:id="rId1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8BE1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3" autoAdjust="0"/>
    <p:restoredTop sz="94660"/>
  </p:normalViewPr>
  <p:slideViewPr>
    <p:cSldViewPr>
      <p:cViewPr varScale="1">
        <p:scale>
          <a:sx n="96" d="100"/>
          <a:sy n="96" d="100"/>
        </p:scale>
        <p:origin x="3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09908-97E1-45C8-B585-BAD76526A84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CAAD8-60CB-46F9-8E0B-585D70DD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7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CAAD8-60CB-46F9-8E0B-585D70DD9A6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6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CAAD8-60CB-46F9-8E0B-585D70DD9A6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9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CAAD8-60CB-46F9-8E0B-585D70DD9A6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CAAD8-60CB-46F9-8E0B-585D70DD9A60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CAAD8-60CB-46F9-8E0B-585D70DD9A60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CAAD8-60CB-46F9-8E0B-585D70DD9A60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0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CAAD8-60CB-46F9-8E0B-585D70DD9A60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5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CAAD8-60CB-46F9-8E0B-585D70DD9A60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32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CAAD8-60CB-46F9-8E0B-585D70DD9A60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0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961EA-5F2E-43F8-9702-C717F714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8"/>
            <a:ext cx="9144000" cy="6861962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9653FF7-6CD2-468D-95C0-4B9D44CF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Unit 8 </a:t>
            </a:r>
          </a:p>
          <a:p>
            <a:pPr eaLnBrk="1" hangingPunct="1"/>
            <a:r>
              <a:rPr lang="en-US" altLang="en-US" sz="6900" b="1">
                <a:solidFill>
                  <a:srgbClr val="CCFFFF"/>
                </a:solidFill>
              </a:rPr>
              <a:t>Part </a:t>
            </a:r>
            <a:r>
              <a:rPr lang="en-US" altLang="en-US" sz="6900" b="1" dirty="0">
                <a:solidFill>
                  <a:srgbClr val="CCFFFF"/>
                </a:solidFill>
              </a:rPr>
              <a:t>15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eaLnBrk="1" hangingPunct="1"/>
            <a:endParaRPr lang="en-US" altLang="en-US" sz="3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207 Integral Calculus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Maclaurin series</a:t>
            </a:r>
            <a:r>
              <a:rPr lang="en-US" dirty="0"/>
              <a:t> approximates a function by using an infinite sum of the function's </a:t>
            </a:r>
            <a:r>
              <a:rPr lang="en-US" dirty="0">
                <a:solidFill>
                  <a:schemeClr val="tx1"/>
                </a:solidFill>
              </a:rPr>
              <a:t>derivatives</a:t>
            </a:r>
            <a:r>
              <a:rPr lang="en-US" dirty="0"/>
              <a:t> at x=0 </a:t>
            </a:r>
          </a:p>
          <a:p>
            <a:endParaRPr lang="en-US" sz="2000" dirty="0"/>
          </a:p>
          <a:p>
            <a:r>
              <a:rPr lang="en-US" dirty="0"/>
              <a:t>ƒ(x) = ƒ(0)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'(0)x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''(0)x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      </a:t>
            </a:r>
          </a:p>
          <a:p>
            <a:r>
              <a:rPr lang="en-US" sz="2000" dirty="0"/>
              <a:t>      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''''(0)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/4! 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376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F9A755-18D9-45BB-916C-A67AA2B89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774" b="14151"/>
          <a:stretch/>
        </p:blipFill>
        <p:spPr>
          <a:xfrm>
            <a:off x="2912533" y="5147732"/>
            <a:ext cx="3183467" cy="1540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47ECD0-F670-4B87-849A-89B1B0F8A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575" y="5143500"/>
            <a:ext cx="2943225" cy="171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DB5D-F3DB-4A90-8AAA-1247CF7F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4th harmonic</a:t>
            </a:r>
            <a:r>
              <a:rPr lang="en-US" dirty="0"/>
              <a:t> (</a:t>
            </a:r>
            <a:r>
              <a:rPr lang="en-US" dirty="0">
                <a:solidFill>
                  <a:srgbClr val="FFC000"/>
                </a:solidFill>
              </a:rPr>
              <a:t>frequency</a:t>
            </a:r>
            <a:r>
              <a:rPr lang="en-US" dirty="0"/>
              <a:t>) (n=4) has exactly four oscillations in one period, T=1, of the original function</a:t>
            </a:r>
          </a:p>
          <a:p>
            <a:r>
              <a:rPr lang="en-US" dirty="0"/>
              <a:t>Added to the earlier harmonics gives a better “fit”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3ADC4E-0618-4173-AD9C-AE0F86DF3696}"/>
              </a:ext>
            </a:extLst>
          </p:cNvPr>
          <p:cNvSpPr txBox="1"/>
          <p:nvPr/>
        </p:nvSpPr>
        <p:spPr>
          <a:xfrm>
            <a:off x="0" y="6629400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https://lpsa.swarthmore.edu/Fourier/Series/WhyFS.html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46392-3BF7-A84B-4D23-CC890E0BC9AB}"/>
              </a:ext>
            </a:extLst>
          </p:cNvPr>
          <p:cNvSpPr txBox="1"/>
          <p:nvPr/>
        </p:nvSpPr>
        <p:spPr>
          <a:xfrm>
            <a:off x="7391400" y="4876800"/>
            <a:ext cx="91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A little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more fitting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10860-0552-C5B5-E34D-E7515E4BBEF0}"/>
              </a:ext>
            </a:extLst>
          </p:cNvPr>
          <p:cNvSpPr txBox="1"/>
          <p:nvPr/>
        </p:nvSpPr>
        <p:spPr>
          <a:xfrm>
            <a:off x="8153400" y="6096000"/>
            <a:ext cx="91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A little more fitting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C0849-1022-E0C1-1D2F-0745A23C3813}"/>
              </a:ext>
            </a:extLst>
          </p:cNvPr>
          <p:cNvSpPr txBox="1"/>
          <p:nvPr/>
        </p:nvSpPr>
        <p:spPr>
          <a:xfrm>
            <a:off x="6629400" y="6096000"/>
            <a:ext cx="91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A little more fitting</a:t>
            </a:r>
          </a:p>
        </p:txBody>
      </p:sp>
    </p:spTree>
    <p:extLst>
      <p:ext uri="{BB962C8B-B14F-4D97-AF65-F5344CB8AC3E}">
        <p14:creationId xmlns:p14="http://schemas.microsoft.com/office/powerpoint/2010/main" val="384171685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F142-F590-1579-13C8-1A4C3C4C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904AC-4590-B753-F656-41B5615EA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the terms add up: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C1979-3AEF-5D65-FF1D-965325308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79" y="2228850"/>
            <a:ext cx="7925666" cy="4629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95409E-96EF-3E84-3579-8FAA8E51A548}"/>
              </a:ext>
            </a:extLst>
          </p:cNvPr>
          <p:cNvSpPr txBox="1"/>
          <p:nvPr/>
        </p:nvSpPr>
        <p:spPr>
          <a:xfrm>
            <a:off x="-7374" y="6549583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https://tikz.net/fourier_series/</a:t>
            </a:r>
          </a:p>
        </p:txBody>
      </p:sp>
    </p:spTree>
    <p:extLst>
      <p:ext uri="{BB962C8B-B14F-4D97-AF65-F5344CB8AC3E}">
        <p14:creationId xmlns:p14="http://schemas.microsoft.com/office/powerpoint/2010/main" val="20008524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DB5D-F3DB-4A90-8AAA-1247CF7F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“Even” functions are represented by cosines (which are even)</a:t>
            </a:r>
          </a:p>
          <a:p>
            <a:r>
              <a:rPr lang="en-US" dirty="0"/>
              <a:t>“Odd” functions are represented by sines (which are odd)</a:t>
            </a:r>
          </a:p>
          <a:p>
            <a:r>
              <a:rPr lang="en-US" dirty="0"/>
              <a:t>“Arbitrary” functions include both</a:t>
            </a:r>
          </a:p>
        </p:txBody>
      </p:sp>
    </p:spTree>
    <p:extLst>
      <p:ext uri="{BB962C8B-B14F-4D97-AF65-F5344CB8AC3E}">
        <p14:creationId xmlns:p14="http://schemas.microsoft.com/office/powerpoint/2010/main" val="408380192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8D10-751E-2BDA-B841-EC408A4C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6B151-9132-BAA3-720E-AF14CB5E8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Odd function</a:t>
            </a:r>
          </a:p>
          <a:p>
            <a:r>
              <a:rPr lang="en-US" dirty="0"/>
              <a:t>  use sines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Even function</a:t>
            </a:r>
          </a:p>
          <a:p>
            <a:r>
              <a:rPr lang="en-US" dirty="0"/>
              <a:t>  use cosines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44D16-50E1-08A6-00A5-45B3FCCA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990600"/>
            <a:ext cx="4259826" cy="3205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450C7C-A27C-E2E0-4801-26E471B3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998505"/>
            <a:ext cx="4440026" cy="237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80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C18EBA-D15D-410C-82CE-5F5846A392E4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18773762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DB5D-F3DB-4A90-8AAA-1247CF7F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certain limitations inherent in the use of the Fourier Series, but these are almost never a problem in engineering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58716610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DB5D-F3DB-4A90-8AAA-1247CF7F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Fourier series converges: </a:t>
            </a:r>
          </a:p>
          <a:p>
            <a:r>
              <a:rPr lang="en-US" dirty="0"/>
              <a:t>if  ∫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(t) dt &lt; ∞ (as long as the function is not infinite over a finite interval)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7421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DB5D-F3DB-4A90-8AAA-1247CF7F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Fourier series converges: </a:t>
            </a:r>
          </a:p>
          <a:p>
            <a:r>
              <a:rPr lang="en-US" dirty="0"/>
              <a:t>if 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 has a finite number of discontinuities in one period</a:t>
            </a:r>
          </a:p>
        </p:txBody>
      </p:sp>
    </p:spTree>
    <p:extLst>
      <p:ext uri="{BB962C8B-B14F-4D97-AF65-F5344CB8AC3E}">
        <p14:creationId xmlns:p14="http://schemas.microsoft.com/office/powerpoint/2010/main" val="38465896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DB5D-F3DB-4A90-8AAA-1247CF7F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Fourier series converges: </a:t>
            </a:r>
          </a:p>
          <a:p>
            <a:r>
              <a:rPr lang="en-US" dirty="0"/>
              <a:t>if 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 has a finite number of maxima and minima in one period</a:t>
            </a:r>
          </a:p>
        </p:txBody>
      </p:sp>
    </p:spTree>
    <p:extLst>
      <p:ext uri="{BB962C8B-B14F-4D97-AF65-F5344CB8AC3E}">
        <p14:creationId xmlns:p14="http://schemas.microsoft.com/office/powerpoint/2010/main" val="31984903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DB5D-F3DB-4A90-8AAA-1247CF7F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Fourier series converges: </a:t>
            </a:r>
          </a:p>
          <a:p>
            <a:r>
              <a:rPr lang="en-US" dirty="0"/>
              <a:t>except at discontinuities, where it converges to the midpoint of the discontinuity</a:t>
            </a:r>
          </a:p>
        </p:txBody>
      </p:sp>
    </p:spTree>
    <p:extLst>
      <p:ext uri="{BB962C8B-B14F-4D97-AF65-F5344CB8AC3E}">
        <p14:creationId xmlns:p14="http://schemas.microsoft.com/office/powerpoint/2010/main" val="273423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Maclaurin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821EEF-E9E8-4F47-8DAA-41949934A969}"/>
              </a:ext>
            </a:extLst>
          </p:cNvPr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Maclaurin series works best when x&lt;1</a:t>
            </a:r>
          </a:p>
          <a:p>
            <a:r>
              <a:rPr lang="en-US" dirty="0"/>
              <a:t>This is because the x</a:t>
            </a:r>
            <a:r>
              <a:rPr lang="en-US" baseline="30000" dirty="0"/>
              <a:t>3</a:t>
            </a:r>
            <a:r>
              <a:rPr lang="en-US" dirty="0"/>
              <a:t>, x</a:t>
            </a:r>
            <a:r>
              <a:rPr lang="en-US" baseline="30000" dirty="0"/>
              <a:t>4</a:t>
            </a:r>
            <a:r>
              <a:rPr lang="en-US" dirty="0"/>
              <a:t>, … terms tend to become zero</a:t>
            </a:r>
          </a:p>
        </p:txBody>
      </p:sp>
    </p:spTree>
    <p:extLst>
      <p:ext uri="{BB962C8B-B14F-4D97-AF65-F5344CB8AC3E}">
        <p14:creationId xmlns:p14="http://schemas.microsoft.com/office/powerpoint/2010/main" val="18096492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DB5D-F3DB-4A90-8AAA-1247CF7F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discontinuity there is an overshoot (Gibb's phenomenon - about 9% for a square wave). However this discontinuity becomes vanishingly narrow (and it's area, and energy, are zero), and therefore irrelevant as we sum up more terms of the series</a:t>
            </a:r>
          </a:p>
        </p:txBody>
      </p:sp>
    </p:spTree>
    <p:extLst>
      <p:ext uri="{BB962C8B-B14F-4D97-AF65-F5344CB8AC3E}">
        <p14:creationId xmlns:p14="http://schemas.microsoft.com/office/powerpoint/2010/main" val="128827682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F142-F590-1579-13C8-1A4C3C4C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CCA676-4372-5747-D32B-BD80C25BD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95412"/>
            <a:ext cx="6353175" cy="5286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74B5BB-C29A-C491-40F0-C250E7EF8B0F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https://www.researchgate.net/figure/Fourier-series-approximation-of-a-square-wave-N-is-the-number-of-number-of-terms-used-to_fig1_337768291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9A576-746E-27FA-577D-8CBF42A3EC33}"/>
              </a:ext>
            </a:extLst>
          </p:cNvPr>
          <p:cNvSpPr txBox="1"/>
          <p:nvPr/>
        </p:nvSpPr>
        <p:spPr>
          <a:xfrm>
            <a:off x="1600200" y="1255375"/>
            <a:ext cx="2079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Gibb’s overshoot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4251CC-71CC-3E88-907F-90641422B7F2}"/>
              </a:ext>
            </a:extLst>
          </p:cNvPr>
          <p:cNvCxnSpPr>
            <a:cxnSpLocks/>
          </p:cNvCxnSpPr>
          <p:nvPr/>
        </p:nvCxnSpPr>
        <p:spPr>
          <a:xfrm>
            <a:off x="2362200" y="1624707"/>
            <a:ext cx="457200" cy="514729"/>
          </a:xfrm>
          <a:prstGeom prst="straightConnector1">
            <a:avLst/>
          </a:prstGeom>
          <a:ln w="349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0397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6145118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4B2870-AC2B-4FA1-96FD-4B67D7812E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219200"/>
                <a:ext cx="8991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ƒ(t)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a</m:t>
                        </m:r>
                        <m:r>
                          <m:rPr>
                            <m:nor/>
                          </m:rPr>
                          <a:rPr lang="en-US" sz="3000" baseline="-25000" dirty="0"/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l-GR" b="0" dirty="0">
                                <a:cs typeface="Arial" panose="020B0604020202020204" pitchFamily="34" charset="0"/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a</a:t>
                </a:r>
                <a:r>
                  <a:rPr lang="en-US" baseline="-25000" dirty="0"/>
                  <a:t>2</a:t>
                </a:r>
                <a:r>
                  <a:rPr lang="en-US" dirty="0"/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l-GR" b="0" dirty="0">
                                <a:cs typeface="Arial" panose="020B0604020202020204" pitchFamily="34" charset="0"/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 +…+</a:t>
                </a:r>
                <a:r>
                  <a:rPr lang="en-US" sz="2000" dirty="0"/>
                  <a:t> </a:t>
                </a:r>
                <a:r>
                  <a:rPr lang="en-US" dirty="0" err="1"/>
                  <a:t>a</a:t>
                </a:r>
                <a:r>
                  <a:rPr lang="en-US" baseline="-25000" dirty="0" err="1"/>
                  <a:t>n</a:t>
                </a:r>
                <a:r>
                  <a:rPr lang="en-US" dirty="0" err="1"/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b="0" dirty="0">
                                <a:cs typeface="Arial" panose="020B0604020202020204" pitchFamily="34" charset="0"/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+…+</a:t>
                </a:r>
                <a:r>
                  <a:rPr lang="en-US" sz="2000" dirty="0"/>
                  <a:t> </a:t>
                </a:r>
                <a:r>
                  <a:rPr lang="en-US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l-GR" b="0" dirty="0">
                                <a:cs typeface="Arial" panose="020B0604020202020204" pitchFamily="34" charset="0"/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b</a:t>
                </a:r>
                <a:r>
                  <a:rPr lang="en-US" baseline="-25000" dirty="0"/>
                  <a:t>2</a:t>
                </a:r>
                <a:r>
                  <a:rPr lang="en-US" dirty="0"/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l-GR" b="0" dirty="0">
                                <a:cs typeface="Arial" panose="020B0604020202020204" pitchFamily="34" charset="0"/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+…+</a:t>
                </a:r>
                <a:r>
                  <a:rPr lang="en-US" sz="2000" dirty="0"/>
                  <a:t>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 err="1"/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b="0" dirty="0">
                                <a:cs typeface="Arial" panose="020B0604020202020204" pitchFamily="34" charset="0"/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+…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4B2870-AC2B-4FA1-96FD-4B67D7812E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19200"/>
                <a:ext cx="8991600" cy="5638800"/>
              </a:xfrm>
              <a:blipFill>
                <a:blip r:embed="rId3"/>
                <a:stretch>
                  <a:fillRect l="-2441" r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92461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4B2870-AC2B-4FA1-96FD-4B67D7812E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915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where: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</a:t>
                </a:r>
                <a:r>
                  <a:rPr lang="en-US" baseline="-25000" dirty="0"/>
                  <a:t>0</a:t>
                </a:r>
                <a:r>
                  <a:rPr lang="en-US" dirty="0"/>
                  <a:t> = 2/T </a:t>
                </a:r>
                <a:r>
                  <a:rPr lang="en-US" i="1" dirty="0"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</a:rPr>
                  <a:t>∫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0</a:t>
                </a:r>
                <a:r>
                  <a:rPr lang="en-US" baseline="30000" dirty="0">
                    <a:effectLst/>
                    <a:ea typeface="Times New Roman" panose="02020603050405020304" pitchFamily="18" charset="0"/>
                  </a:rPr>
                  <a:t>T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/>
                  <a:t>ƒ(t)</a:t>
                </a:r>
                <a:r>
                  <a:rPr lang="en-US" sz="2000" dirty="0"/>
                  <a:t> </a:t>
                </a:r>
                <a:r>
                  <a:rPr lang="en-US" dirty="0"/>
                  <a:t>dt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</a:t>
                </a:r>
                <a:r>
                  <a:rPr lang="en-US" baseline="-25000" dirty="0"/>
                  <a:t>n</a:t>
                </a:r>
                <a:r>
                  <a:rPr lang="en-US" dirty="0"/>
                  <a:t> = 2/T </a:t>
                </a:r>
                <a:r>
                  <a:rPr lang="en-US" i="1" dirty="0">
                    <a:latin typeface="Courier New" panose="02070309020205020404" pitchFamily="49" charset="0"/>
                    <a:ea typeface="Times New Roman" panose="02020603050405020304" pitchFamily="18" charset="0"/>
                  </a:rPr>
                  <a:t>∫</a:t>
                </a:r>
                <a:r>
                  <a:rPr lang="en-US" baseline="-25000" dirty="0">
                    <a:ea typeface="Times New Roman" panose="02020603050405020304" pitchFamily="18" charset="0"/>
                  </a:rPr>
                  <a:t>0</a:t>
                </a:r>
                <a:r>
                  <a:rPr lang="en-US" baseline="30000" dirty="0">
                    <a:ea typeface="Times New Roman" panose="02020603050405020304" pitchFamily="18" charset="0"/>
                  </a:rPr>
                  <a:t>T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/>
                  <a:t>ƒ(t) 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b="0" dirty="0">
                                <a:cs typeface="Arial" panose="020B0604020202020204" pitchFamily="34" charset="0"/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dt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</a:t>
                </a:r>
                <a:r>
                  <a:rPr lang="en-US" baseline="-25000" dirty="0"/>
                  <a:t>n</a:t>
                </a:r>
                <a:r>
                  <a:rPr lang="en-US" dirty="0"/>
                  <a:t> = 2/T </a:t>
                </a:r>
                <a:r>
                  <a:rPr lang="en-US" i="1" dirty="0">
                    <a:latin typeface="Courier New" panose="02070309020205020404" pitchFamily="49" charset="0"/>
                    <a:ea typeface="Times New Roman" panose="02020603050405020304" pitchFamily="18" charset="0"/>
                  </a:rPr>
                  <a:t>∫</a:t>
                </a:r>
                <a:r>
                  <a:rPr lang="en-US" baseline="-25000" dirty="0">
                    <a:ea typeface="Times New Roman" panose="02020603050405020304" pitchFamily="18" charset="0"/>
                  </a:rPr>
                  <a:t>0</a:t>
                </a:r>
                <a:r>
                  <a:rPr lang="en-US" baseline="30000" dirty="0">
                    <a:ea typeface="Times New Roman" panose="02020603050405020304" pitchFamily="18" charset="0"/>
                  </a:rPr>
                  <a:t>T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/>
                  <a:t>ƒ(t) 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b="0" dirty="0">
                                <a:cs typeface="Arial" panose="020B0604020202020204" pitchFamily="34" charset="0"/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dt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4B2870-AC2B-4FA1-96FD-4B67D7812E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915400" cy="5638800"/>
              </a:xfrm>
              <a:blipFill>
                <a:blip r:embed="rId2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06529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B2870-AC2B-4FA1-96FD-4B67D781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different coefficients a</a:t>
            </a:r>
            <a:r>
              <a:rPr lang="en-US" baseline="-25000" dirty="0"/>
              <a:t>0</a:t>
            </a:r>
            <a:r>
              <a:rPr lang="en-US" dirty="0"/>
              <a:t>, a</a:t>
            </a:r>
            <a:r>
              <a:rPr lang="en-US" baseline="-25000" dirty="0"/>
              <a:t>n</a:t>
            </a:r>
            <a:r>
              <a:rPr lang="en-US" dirty="0"/>
              <a:t>, b</a:t>
            </a:r>
            <a:r>
              <a:rPr lang="en-US" baseline="-25000" dirty="0"/>
              <a:t>n</a:t>
            </a:r>
            <a:r>
              <a:rPr lang="en-US" dirty="0"/>
              <a:t> show how much of each frequency the function contains</a:t>
            </a:r>
          </a:p>
        </p:txBody>
      </p:sp>
    </p:spTree>
    <p:extLst>
      <p:ext uri="{BB962C8B-B14F-4D97-AF65-F5344CB8AC3E}">
        <p14:creationId xmlns:p14="http://schemas.microsoft.com/office/powerpoint/2010/main" val="158135260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B2870-AC2B-4FA1-96FD-4B67D781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is much larger than a</a:t>
            </a:r>
            <a:r>
              <a:rPr lang="en-US" baseline="-25000" dirty="0"/>
              <a:t>2</a:t>
            </a:r>
            <a:r>
              <a:rPr lang="en-US" dirty="0"/>
              <a:t>, then the function contains a lot more of the one-oscillation frequency than the two-oscillation frequency</a:t>
            </a:r>
          </a:p>
        </p:txBody>
      </p:sp>
    </p:spTree>
    <p:extLst>
      <p:ext uri="{BB962C8B-B14F-4D97-AF65-F5344CB8AC3E}">
        <p14:creationId xmlns:p14="http://schemas.microsoft.com/office/powerpoint/2010/main" val="419155992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B2870-AC2B-4FA1-96FD-4B67D781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This begins to move us into signal processing and spectral analysis</a:t>
            </a:r>
          </a:p>
        </p:txBody>
      </p:sp>
    </p:spTree>
    <p:extLst>
      <p:ext uri="{BB962C8B-B14F-4D97-AF65-F5344CB8AC3E}">
        <p14:creationId xmlns:p14="http://schemas.microsoft.com/office/powerpoint/2010/main" val="5054047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DB5D-F3DB-4A90-8AAA-1247CF7F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tell the calculations are going to be painful?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280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DB5D-F3DB-4A90-8AAA-1247CF7F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tell this is going to be painful?</a:t>
            </a:r>
          </a:p>
          <a:p>
            <a:r>
              <a:rPr lang="en-US" dirty="0"/>
              <a:t>Can you tell your calculator/</a:t>
            </a:r>
          </a:p>
          <a:p>
            <a:pPr>
              <a:spcBef>
                <a:spcPts val="0"/>
              </a:spcBef>
            </a:pPr>
            <a:r>
              <a:rPr lang="en-US" dirty="0"/>
              <a:t>computer is going to once again be your best friend?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8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8902722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DB5D-F3DB-4A90-8AAA-1247CF7F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tell this is going to be painful?</a:t>
            </a:r>
          </a:p>
          <a:p>
            <a:r>
              <a:rPr lang="en-US" dirty="0"/>
              <a:t>Can you tell your calculator/</a:t>
            </a:r>
          </a:p>
          <a:p>
            <a:pPr>
              <a:spcBef>
                <a:spcPts val="0"/>
              </a:spcBef>
            </a:pPr>
            <a:r>
              <a:rPr lang="en-US" dirty="0"/>
              <a:t>computer is going to once again be your best friend?</a:t>
            </a:r>
          </a:p>
          <a:p>
            <a:r>
              <a:rPr lang="en-US" dirty="0"/>
              <a:t>Alas that it were so! These are so awful even calculators and computers are baffled!</a:t>
            </a:r>
          </a:p>
        </p:txBody>
      </p:sp>
    </p:spTree>
    <p:extLst>
      <p:ext uri="{BB962C8B-B14F-4D97-AF65-F5344CB8AC3E}">
        <p14:creationId xmlns:p14="http://schemas.microsoft.com/office/powerpoint/2010/main" val="370796547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C34D05D-70F4-418D-9BDE-972E18EC9E14}"/>
              </a:ext>
            </a:extLst>
          </p:cNvPr>
          <p:cNvGrpSpPr/>
          <p:nvPr/>
        </p:nvGrpSpPr>
        <p:grpSpPr>
          <a:xfrm>
            <a:off x="10885" y="2045025"/>
            <a:ext cx="8523515" cy="2957188"/>
            <a:chOff x="10885" y="2045025"/>
            <a:chExt cx="8523515" cy="2957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1B3823-17E4-4A79-BDA5-45E79537142E}"/>
                </a:ext>
              </a:extLst>
            </p:cNvPr>
            <p:cNvGrpSpPr/>
            <p:nvPr/>
          </p:nvGrpSpPr>
          <p:grpSpPr>
            <a:xfrm>
              <a:off x="10885" y="2045025"/>
              <a:ext cx="8523515" cy="2957188"/>
              <a:chOff x="152400" y="3886200"/>
              <a:chExt cx="8523515" cy="293441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C75CB6-22F9-41DA-813A-6B69DE5048D9}"/>
                  </a:ext>
                </a:extLst>
              </p:cNvPr>
              <p:cNvGrpSpPr/>
              <p:nvPr/>
            </p:nvGrpSpPr>
            <p:grpSpPr>
              <a:xfrm>
                <a:off x="152400" y="3886200"/>
                <a:ext cx="8523515" cy="2934419"/>
                <a:chOff x="1524000" y="2628181"/>
                <a:chExt cx="7458076" cy="301061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9570ADC-BD7B-4B49-9440-D34BE8FBD600}"/>
                    </a:ext>
                  </a:extLst>
                </p:cNvPr>
                <p:cNvGrpSpPr/>
                <p:nvPr/>
              </p:nvGrpSpPr>
              <p:grpSpPr>
                <a:xfrm>
                  <a:off x="1524000" y="2628181"/>
                  <a:ext cx="7458076" cy="3010619"/>
                  <a:chOff x="1524000" y="3847381"/>
                  <a:chExt cx="7458076" cy="3010619"/>
                </a:xfrm>
              </p:grpSpPr>
              <p:sp>
                <p:nvSpPr>
                  <p:cNvPr id="17" name="Content Placeholder 2">
                    <a:extLst>
                      <a:ext uri="{FF2B5EF4-FFF2-40B4-BE49-F238E27FC236}">
                        <a16:creationId xmlns:a16="http://schemas.microsoft.com/office/drawing/2014/main" id="{57A296CE-2334-49B9-85E5-D41C48EC9F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524000" y="3847381"/>
                    <a:ext cx="7162800" cy="3010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2000" dirty="0"/>
                  </a:p>
                  <a:p>
                    <a:endParaRPr lang="en-US" sz="2000" dirty="0"/>
                  </a:p>
                  <a:p>
                    <a:r>
                      <a:rPr lang="en-US" dirty="0"/>
                      <a:t>v(t) =  </a:t>
                    </a:r>
                  </a:p>
                </p:txBody>
              </p:sp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86158017-61A4-4DDC-9AA7-06165AD06E6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3190875" y="3962400"/>
                    <a:ext cx="5791201" cy="1752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/>
                      <a:t>10  0&lt;t&lt;1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sz="2000" dirty="0"/>
                      <a:t> </a:t>
                    </a:r>
                    <a:r>
                      <a:rPr lang="en-US" dirty="0"/>
                      <a:t>0  1&lt;t&lt;2</a:t>
                    </a:r>
                  </a:p>
                  <a:p>
                    <a:r>
                      <a:rPr lang="en-US" dirty="0"/>
                      <a:t>period T=2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D507300-D7D8-4284-9B3E-979E2C381059}"/>
                    </a:ext>
                  </a:extLst>
                </p:cNvPr>
                <p:cNvGrpSpPr/>
                <p:nvPr/>
              </p:nvGrpSpPr>
              <p:grpSpPr>
                <a:xfrm>
                  <a:off x="2904048" y="2768600"/>
                  <a:ext cx="457200" cy="2356816"/>
                  <a:chOff x="3098782" y="2692400"/>
                  <a:chExt cx="457200" cy="235681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B5130839-4F28-41E2-B66B-26195CD38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2646" y="2692400"/>
                    <a:ext cx="0" cy="2356816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4B268835-5D33-4A28-8C78-18E9DAE693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98782" y="5015349"/>
                    <a:ext cx="457200" cy="0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66374FB-01B2-4220-A4DD-3152A247AF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3558" y="4058108"/>
                <a:ext cx="522514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686FAF-3259-4FB9-A61D-F327A729699F}"/>
                </a:ext>
              </a:extLst>
            </p:cNvPr>
            <p:cNvCxnSpPr>
              <a:cxnSpLocks/>
            </p:cNvCxnSpPr>
            <p:nvPr/>
          </p:nvCxnSpPr>
          <p:spPr>
            <a:xfrm>
              <a:off x="4929040" y="2182952"/>
              <a:ext cx="0" cy="2314988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F907FC-8082-48AE-BAD1-9CCF36719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526" y="4462534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111BFA-FF5C-41E8-9821-4E5FD63D8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486" y="2216127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Fourier series of the pulse voltage waveform: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FOURIER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5F39E3-8BD6-403B-843A-D5385E381A69}"/>
              </a:ext>
            </a:extLst>
          </p:cNvPr>
          <p:cNvGrpSpPr/>
          <p:nvPr/>
        </p:nvGrpSpPr>
        <p:grpSpPr>
          <a:xfrm>
            <a:off x="4953000" y="1981200"/>
            <a:ext cx="4062571" cy="1831017"/>
            <a:chOff x="4964521" y="1981200"/>
            <a:chExt cx="4062571" cy="1831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DBB32C-63F6-427F-9993-794F3223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1981200"/>
              <a:ext cx="3845492" cy="17764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A04847-142C-4045-BD78-21D2D9B5A565}"/>
                </a:ext>
              </a:extLst>
            </p:cNvPr>
            <p:cNvSpPr txBox="1"/>
            <p:nvPr/>
          </p:nvSpPr>
          <p:spPr>
            <a:xfrm>
              <a:off x="5486400" y="3486835"/>
              <a:ext cx="3048000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rgbClr val="CCFFFF"/>
                  </a:solidFill>
                </a:rPr>
                <a:t>0             1              2             3    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8515A3-2D19-415D-9D7A-1D766F00F2F5}"/>
                </a:ext>
              </a:extLst>
            </p:cNvPr>
            <p:cNvSpPr txBox="1"/>
            <p:nvPr/>
          </p:nvSpPr>
          <p:spPr>
            <a:xfrm>
              <a:off x="4964521" y="2286000"/>
              <a:ext cx="598096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500" dirty="0">
                  <a:solidFill>
                    <a:srgbClr val="CCFFFF"/>
                  </a:solidFill>
                </a:rPr>
                <a:t>10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D881DAE-FAFF-4320-8DC7-F877FD9962F6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856C8D-759B-4ABB-9319-90CC011835D8}"/>
                  </a:ext>
                </a:extLst>
              </p:cNvPr>
              <p:cNvSpPr txBox="1"/>
              <p:nvPr/>
            </p:nvSpPr>
            <p:spPr>
              <a:xfrm>
                <a:off x="0" y="5212241"/>
                <a:ext cx="9144000" cy="1874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ƒ(t)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5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55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1550" baseline="-25000" dirty="0">
                            <a:solidFill>
                              <a:srgbClr val="CCFFFF"/>
                            </a:solidFill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550" dirty="0">
                            <a:solidFill>
                              <a:srgbClr val="CCFFFF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1550" dirty="0">
                    <a:solidFill>
                      <a:srgbClr val="CCFFFF"/>
                    </a:solidFill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1550" dirty="0">
                    <a:solidFill>
                      <a:srgbClr val="CCFFFF"/>
                    </a:solidFill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…+ 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a</a:t>
                </a:r>
                <a:r>
                  <a:rPr lang="en-US" sz="1550" baseline="-25000" dirty="0" err="1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b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1550" dirty="0">
                    <a:solidFill>
                      <a:srgbClr val="CCFFFF"/>
                    </a:solidFill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b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1550" dirty="0">
                    <a:solidFill>
                      <a:srgbClr val="CCFFFF"/>
                    </a:solidFill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+…+ 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b</a:t>
                </a:r>
                <a:r>
                  <a:rPr lang="en-US" sz="1550" baseline="-25000" dirty="0" err="1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endParaRPr lang="en-US" sz="1550" dirty="0">
                  <a:solidFill>
                    <a:srgbClr val="CCFFFF"/>
                  </a:solidFill>
                </a:endParaRPr>
              </a:p>
              <a:p>
                <a:pPr algn="r"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0</a:t>
                </a:r>
                <a:r>
                  <a:rPr lang="en-US" sz="1550" dirty="0">
                    <a:solidFill>
                      <a:srgbClr val="CCFFFF"/>
                    </a:solidFill>
                  </a:rPr>
                  <a:t> = 2/T </a:t>
                </a:r>
                <a:r>
                  <a:rPr lang="en-US" sz="1550" i="1" dirty="0">
                    <a:solidFill>
                      <a:srgbClr val="CCFFFF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</a:rPr>
                  <a:t>∫</a:t>
                </a:r>
                <a:r>
                  <a:rPr lang="en-US" sz="1550" baseline="-25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0</a:t>
                </a:r>
                <a:r>
                  <a:rPr lang="en-US" sz="1550" baseline="30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T</a:t>
                </a:r>
                <a:r>
                  <a:rPr lang="en-US" sz="1550" i="1" dirty="0">
                    <a:solidFill>
                      <a:srgbClr val="CC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550" dirty="0">
                    <a:solidFill>
                      <a:srgbClr val="CCFFFF"/>
                    </a:solidFill>
                  </a:rPr>
                  <a:t>ƒ(t) dt                .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>
                    <a:solidFill>
                      <a:srgbClr val="CCFFFF"/>
                    </a:solidFill>
                  </a:rPr>
                  <a:t> = 2/T </a:t>
                </a:r>
                <a:r>
                  <a:rPr lang="en-US" sz="1550" i="1" dirty="0">
                    <a:solidFill>
                      <a:srgbClr val="CCFFFF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</a:rPr>
                  <a:t>∫</a:t>
                </a:r>
                <a:r>
                  <a:rPr lang="en-US" sz="1550" baseline="-25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0</a:t>
                </a:r>
                <a:r>
                  <a:rPr lang="en-US" sz="1550" baseline="30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T</a:t>
                </a:r>
                <a:r>
                  <a:rPr lang="en-US" sz="1550" i="1" dirty="0">
                    <a:solidFill>
                      <a:srgbClr val="CC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550" dirty="0">
                    <a:solidFill>
                      <a:srgbClr val="CCFFFF"/>
                    </a:solidFill>
                  </a:rPr>
                  <a:t>ƒ(t) 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dt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b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>
                    <a:solidFill>
                      <a:srgbClr val="CCFFFF"/>
                    </a:solidFill>
                  </a:rPr>
                  <a:t> = 2/T </a:t>
                </a:r>
                <a:r>
                  <a:rPr lang="en-US" sz="1550" i="1" dirty="0">
                    <a:solidFill>
                      <a:srgbClr val="CCFFFF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</a:rPr>
                  <a:t>∫</a:t>
                </a:r>
                <a:r>
                  <a:rPr lang="en-US" sz="1550" baseline="-25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0</a:t>
                </a:r>
                <a:r>
                  <a:rPr lang="en-US" sz="1550" baseline="30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T</a:t>
                </a:r>
                <a:r>
                  <a:rPr lang="en-US" sz="1550" i="1" dirty="0">
                    <a:solidFill>
                      <a:srgbClr val="CC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550" dirty="0">
                    <a:solidFill>
                      <a:srgbClr val="CCFFFF"/>
                    </a:solidFill>
                  </a:rPr>
                  <a:t>ƒ(t) 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dt</a:t>
                </a:r>
              </a:p>
              <a:p>
                <a:pPr>
                  <a:spcBef>
                    <a:spcPts val="0"/>
                  </a:spcBef>
                </a:pPr>
                <a:endParaRPr lang="en-US" sz="155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856C8D-759B-4ABB-9319-90CC01183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12241"/>
                <a:ext cx="9144000" cy="1874359"/>
              </a:xfrm>
              <a:prstGeom prst="rect">
                <a:avLst/>
              </a:prstGeom>
              <a:blipFill>
                <a:blip r:embed="rId3"/>
                <a:stretch>
                  <a:fillRect l="-267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88658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C34D05D-70F4-418D-9BDE-972E18EC9E14}"/>
              </a:ext>
            </a:extLst>
          </p:cNvPr>
          <p:cNvGrpSpPr/>
          <p:nvPr/>
        </p:nvGrpSpPr>
        <p:grpSpPr>
          <a:xfrm>
            <a:off x="10885" y="2045025"/>
            <a:ext cx="8523515" cy="2957188"/>
            <a:chOff x="10885" y="2045025"/>
            <a:chExt cx="8523515" cy="2957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1B3823-17E4-4A79-BDA5-45E79537142E}"/>
                </a:ext>
              </a:extLst>
            </p:cNvPr>
            <p:cNvGrpSpPr/>
            <p:nvPr/>
          </p:nvGrpSpPr>
          <p:grpSpPr>
            <a:xfrm>
              <a:off x="10885" y="2045025"/>
              <a:ext cx="8523515" cy="2957188"/>
              <a:chOff x="152400" y="3886200"/>
              <a:chExt cx="8523515" cy="293441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C75CB6-22F9-41DA-813A-6B69DE5048D9}"/>
                  </a:ext>
                </a:extLst>
              </p:cNvPr>
              <p:cNvGrpSpPr/>
              <p:nvPr/>
            </p:nvGrpSpPr>
            <p:grpSpPr>
              <a:xfrm>
                <a:off x="152400" y="3886200"/>
                <a:ext cx="8523515" cy="2934419"/>
                <a:chOff x="1524000" y="2628181"/>
                <a:chExt cx="7458076" cy="301061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9570ADC-BD7B-4B49-9440-D34BE8FBD600}"/>
                    </a:ext>
                  </a:extLst>
                </p:cNvPr>
                <p:cNvGrpSpPr/>
                <p:nvPr/>
              </p:nvGrpSpPr>
              <p:grpSpPr>
                <a:xfrm>
                  <a:off x="1524000" y="2628181"/>
                  <a:ext cx="7458076" cy="3010619"/>
                  <a:chOff x="1524000" y="3847381"/>
                  <a:chExt cx="7458076" cy="3010619"/>
                </a:xfrm>
              </p:grpSpPr>
              <p:sp>
                <p:nvSpPr>
                  <p:cNvPr id="17" name="Content Placeholder 2">
                    <a:extLst>
                      <a:ext uri="{FF2B5EF4-FFF2-40B4-BE49-F238E27FC236}">
                        <a16:creationId xmlns:a16="http://schemas.microsoft.com/office/drawing/2014/main" id="{57A296CE-2334-49B9-85E5-D41C48EC9F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524000" y="3847381"/>
                    <a:ext cx="7162800" cy="3010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2000" dirty="0"/>
                  </a:p>
                  <a:p>
                    <a:endParaRPr lang="en-US" sz="2000" dirty="0"/>
                  </a:p>
                  <a:p>
                    <a:r>
                      <a:rPr lang="en-US" dirty="0"/>
                      <a:t>v(t) =  </a:t>
                    </a:r>
                  </a:p>
                </p:txBody>
              </p:sp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86158017-61A4-4DDC-9AA7-06165AD06E6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3190875" y="3962400"/>
                    <a:ext cx="5791201" cy="1752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/>
                      <a:t>10  0&lt;t&lt;1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sz="2000" dirty="0"/>
                      <a:t> </a:t>
                    </a:r>
                    <a:r>
                      <a:rPr lang="en-US" dirty="0"/>
                      <a:t>0  1&lt;t&lt;2</a:t>
                    </a:r>
                  </a:p>
                  <a:p>
                    <a:r>
                      <a:rPr lang="en-US" dirty="0"/>
                      <a:t>period T=2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D507300-D7D8-4284-9B3E-979E2C381059}"/>
                    </a:ext>
                  </a:extLst>
                </p:cNvPr>
                <p:cNvGrpSpPr/>
                <p:nvPr/>
              </p:nvGrpSpPr>
              <p:grpSpPr>
                <a:xfrm>
                  <a:off x="2904048" y="2768600"/>
                  <a:ext cx="457200" cy="2356816"/>
                  <a:chOff x="3098782" y="2692400"/>
                  <a:chExt cx="457200" cy="235681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B5130839-4F28-41E2-B66B-26195CD38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2646" y="2692400"/>
                    <a:ext cx="0" cy="2356816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4B268835-5D33-4A28-8C78-18E9DAE693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98782" y="5015349"/>
                    <a:ext cx="457200" cy="0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66374FB-01B2-4220-A4DD-3152A247AF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3558" y="4058108"/>
                <a:ext cx="522514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686FAF-3259-4FB9-A61D-F327A729699F}"/>
                </a:ext>
              </a:extLst>
            </p:cNvPr>
            <p:cNvCxnSpPr>
              <a:cxnSpLocks/>
            </p:cNvCxnSpPr>
            <p:nvPr/>
          </p:nvCxnSpPr>
          <p:spPr>
            <a:xfrm>
              <a:off x="4929040" y="2182952"/>
              <a:ext cx="0" cy="2314988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F907FC-8082-48AE-BAD1-9CCF36719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526" y="4462534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111BFA-FF5C-41E8-9821-4E5FD63D8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486" y="2216127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8200"/>
            <a:ext cx="8675915" cy="6019800"/>
          </a:xfrm>
        </p:spPr>
        <p:txBody>
          <a:bodyPr/>
          <a:lstStyle/>
          <a:p>
            <a:r>
              <a:rPr lang="en-US" dirty="0"/>
              <a:t>Find the Fourier series of the pulse voltage waveform: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= 2/T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ƒ(t)</a:t>
            </a:r>
            <a:r>
              <a:rPr lang="en-US" sz="2000" dirty="0"/>
              <a:t> </a:t>
            </a:r>
            <a:r>
              <a:rPr lang="en-US" dirty="0"/>
              <a:t>dt = </a:t>
            </a:r>
          </a:p>
          <a:p>
            <a:r>
              <a:rPr lang="en-US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FOURIER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5F39E3-8BD6-403B-843A-D5385E381A69}"/>
              </a:ext>
            </a:extLst>
          </p:cNvPr>
          <p:cNvGrpSpPr/>
          <p:nvPr/>
        </p:nvGrpSpPr>
        <p:grpSpPr>
          <a:xfrm>
            <a:off x="4953000" y="1981200"/>
            <a:ext cx="4062571" cy="1831017"/>
            <a:chOff x="4964521" y="1981200"/>
            <a:chExt cx="4062571" cy="1831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DBB32C-63F6-427F-9993-794F3223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1981200"/>
              <a:ext cx="3845492" cy="17764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A04847-142C-4045-BD78-21D2D9B5A565}"/>
                </a:ext>
              </a:extLst>
            </p:cNvPr>
            <p:cNvSpPr txBox="1"/>
            <p:nvPr/>
          </p:nvSpPr>
          <p:spPr>
            <a:xfrm>
              <a:off x="5486400" y="3486835"/>
              <a:ext cx="3048000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rgbClr val="CCFFFF"/>
                  </a:solidFill>
                </a:rPr>
                <a:t>0             1              2             3    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8515A3-2D19-415D-9D7A-1D766F00F2F5}"/>
                </a:ext>
              </a:extLst>
            </p:cNvPr>
            <p:cNvSpPr txBox="1"/>
            <p:nvPr/>
          </p:nvSpPr>
          <p:spPr>
            <a:xfrm>
              <a:off x="4964521" y="2286000"/>
              <a:ext cx="598096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500" dirty="0">
                  <a:solidFill>
                    <a:srgbClr val="CCFFFF"/>
                  </a:solidFill>
                </a:rPr>
                <a:t>10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249DF41-863E-4C20-9887-B52D4752848E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D6A2361-303E-42A4-AB19-ED8C1EBE0C6B}"/>
                  </a:ext>
                </a:extLst>
              </p:cNvPr>
              <p:cNvSpPr txBox="1"/>
              <p:nvPr/>
            </p:nvSpPr>
            <p:spPr>
              <a:xfrm>
                <a:off x="0" y="5212241"/>
                <a:ext cx="9144000" cy="1874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ƒ(t)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5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55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1550" baseline="-25000" dirty="0">
                            <a:solidFill>
                              <a:srgbClr val="CCFFFF"/>
                            </a:solidFill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550" dirty="0">
                            <a:solidFill>
                              <a:srgbClr val="CCFFFF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1550" dirty="0">
                    <a:solidFill>
                      <a:srgbClr val="CCFFFF"/>
                    </a:solidFill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1550" dirty="0">
                    <a:solidFill>
                      <a:srgbClr val="CCFFFF"/>
                    </a:solidFill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…+ 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a</a:t>
                </a:r>
                <a:r>
                  <a:rPr lang="en-US" sz="1550" baseline="-25000" dirty="0" err="1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b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1550" dirty="0">
                    <a:solidFill>
                      <a:srgbClr val="CCFFFF"/>
                    </a:solidFill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b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1550" dirty="0">
                    <a:solidFill>
                      <a:srgbClr val="CCFFFF"/>
                    </a:solidFill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+…+ 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b</a:t>
                </a:r>
                <a:r>
                  <a:rPr lang="en-US" sz="1550" baseline="-25000" dirty="0" err="1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endParaRPr lang="en-US" sz="1550" dirty="0">
                  <a:solidFill>
                    <a:srgbClr val="CCFFFF"/>
                  </a:solidFill>
                </a:endParaRPr>
              </a:p>
              <a:p>
                <a:pPr algn="r"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0</a:t>
                </a:r>
                <a:r>
                  <a:rPr lang="en-US" sz="1550" dirty="0">
                    <a:solidFill>
                      <a:srgbClr val="CCFFFF"/>
                    </a:solidFill>
                  </a:rPr>
                  <a:t> = 2/T </a:t>
                </a:r>
                <a:r>
                  <a:rPr lang="en-US" sz="1550" i="1" dirty="0">
                    <a:solidFill>
                      <a:srgbClr val="CCFFFF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</a:rPr>
                  <a:t>∫</a:t>
                </a:r>
                <a:r>
                  <a:rPr lang="en-US" sz="1550" baseline="-25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0</a:t>
                </a:r>
                <a:r>
                  <a:rPr lang="en-US" sz="1550" baseline="30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T</a:t>
                </a:r>
                <a:r>
                  <a:rPr lang="en-US" sz="1550" i="1" dirty="0">
                    <a:solidFill>
                      <a:srgbClr val="CC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550" dirty="0">
                    <a:solidFill>
                      <a:srgbClr val="CCFFFF"/>
                    </a:solidFill>
                  </a:rPr>
                  <a:t>ƒ(t) dt                .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>
                    <a:solidFill>
                      <a:srgbClr val="CCFFFF"/>
                    </a:solidFill>
                  </a:rPr>
                  <a:t> = 2/T </a:t>
                </a:r>
                <a:r>
                  <a:rPr lang="en-US" sz="1550" i="1" dirty="0">
                    <a:solidFill>
                      <a:srgbClr val="CCFFFF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</a:rPr>
                  <a:t>∫</a:t>
                </a:r>
                <a:r>
                  <a:rPr lang="en-US" sz="1550" baseline="-25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0</a:t>
                </a:r>
                <a:r>
                  <a:rPr lang="en-US" sz="1550" baseline="30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T</a:t>
                </a:r>
                <a:r>
                  <a:rPr lang="en-US" sz="1550" i="1" dirty="0">
                    <a:solidFill>
                      <a:srgbClr val="CC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550" dirty="0">
                    <a:solidFill>
                      <a:srgbClr val="CCFFFF"/>
                    </a:solidFill>
                  </a:rPr>
                  <a:t>ƒ(t) 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dt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b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>
                    <a:solidFill>
                      <a:srgbClr val="CCFFFF"/>
                    </a:solidFill>
                  </a:rPr>
                  <a:t> = 2/T </a:t>
                </a:r>
                <a:r>
                  <a:rPr lang="en-US" sz="1550" i="1" dirty="0">
                    <a:solidFill>
                      <a:srgbClr val="CCFFFF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</a:rPr>
                  <a:t>∫</a:t>
                </a:r>
                <a:r>
                  <a:rPr lang="en-US" sz="1550" baseline="-25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0</a:t>
                </a:r>
                <a:r>
                  <a:rPr lang="en-US" sz="1550" baseline="30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T</a:t>
                </a:r>
                <a:r>
                  <a:rPr lang="en-US" sz="1550" i="1" dirty="0">
                    <a:solidFill>
                      <a:srgbClr val="CC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550" dirty="0">
                    <a:solidFill>
                      <a:srgbClr val="CCFFFF"/>
                    </a:solidFill>
                  </a:rPr>
                  <a:t>ƒ(t) 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dt</a:t>
                </a:r>
              </a:p>
              <a:p>
                <a:pPr>
                  <a:spcBef>
                    <a:spcPts val="0"/>
                  </a:spcBef>
                </a:pPr>
                <a:endParaRPr lang="en-US" sz="155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D6A2361-303E-42A4-AB19-ED8C1EBE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12241"/>
                <a:ext cx="9144000" cy="1874359"/>
              </a:xfrm>
              <a:prstGeom prst="rect">
                <a:avLst/>
              </a:prstGeom>
              <a:blipFill>
                <a:blip r:embed="rId3"/>
                <a:stretch>
                  <a:fillRect l="-267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80940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C34D05D-70F4-418D-9BDE-972E18EC9E14}"/>
              </a:ext>
            </a:extLst>
          </p:cNvPr>
          <p:cNvGrpSpPr/>
          <p:nvPr/>
        </p:nvGrpSpPr>
        <p:grpSpPr>
          <a:xfrm>
            <a:off x="10885" y="2045025"/>
            <a:ext cx="8523515" cy="2957188"/>
            <a:chOff x="10885" y="2045025"/>
            <a:chExt cx="8523515" cy="2957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1B3823-17E4-4A79-BDA5-45E79537142E}"/>
                </a:ext>
              </a:extLst>
            </p:cNvPr>
            <p:cNvGrpSpPr/>
            <p:nvPr/>
          </p:nvGrpSpPr>
          <p:grpSpPr>
            <a:xfrm>
              <a:off x="10885" y="2045025"/>
              <a:ext cx="8523515" cy="2957188"/>
              <a:chOff x="152400" y="3886200"/>
              <a:chExt cx="8523515" cy="293441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C75CB6-22F9-41DA-813A-6B69DE5048D9}"/>
                  </a:ext>
                </a:extLst>
              </p:cNvPr>
              <p:cNvGrpSpPr/>
              <p:nvPr/>
            </p:nvGrpSpPr>
            <p:grpSpPr>
              <a:xfrm>
                <a:off x="152400" y="3886200"/>
                <a:ext cx="8523515" cy="2934419"/>
                <a:chOff x="1524000" y="2628181"/>
                <a:chExt cx="7458076" cy="301061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9570ADC-BD7B-4B49-9440-D34BE8FBD600}"/>
                    </a:ext>
                  </a:extLst>
                </p:cNvPr>
                <p:cNvGrpSpPr/>
                <p:nvPr/>
              </p:nvGrpSpPr>
              <p:grpSpPr>
                <a:xfrm>
                  <a:off x="1524000" y="2628181"/>
                  <a:ext cx="7458076" cy="3010619"/>
                  <a:chOff x="1524000" y="3847381"/>
                  <a:chExt cx="7458076" cy="3010619"/>
                </a:xfrm>
              </p:grpSpPr>
              <p:sp>
                <p:nvSpPr>
                  <p:cNvPr id="17" name="Content Placeholder 2">
                    <a:extLst>
                      <a:ext uri="{FF2B5EF4-FFF2-40B4-BE49-F238E27FC236}">
                        <a16:creationId xmlns:a16="http://schemas.microsoft.com/office/drawing/2014/main" id="{57A296CE-2334-49B9-85E5-D41C48EC9F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524000" y="3847381"/>
                    <a:ext cx="7162800" cy="3010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2000" dirty="0"/>
                  </a:p>
                  <a:p>
                    <a:endParaRPr lang="en-US" sz="2000" dirty="0"/>
                  </a:p>
                  <a:p>
                    <a:r>
                      <a:rPr lang="en-US" dirty="0"/>
                      <a:t>v(t) =  </a:t>
                    </a:r>
                  </a:p>
                </p:txBody>
              </p:sp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86158017-61A4-4DDC-9AA7-06165AD06E6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3190875" y="3962400"/>
                    <a:ext cx="5791201" cy="1752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/>
                      <a:t>10  0&lt;t&lt;1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sz="2000" dirty="0"/>
                      <a:t> </a:t>
                    </a:r>
                    <a:r>
                      <a:rPr lang="en-US" dirty="0"/>
                      <a:t>0  1&lt;t&lt;2</a:t>
                    </a:r>
                  </a:p>
                  <a:p>
                    <a:r>
                      <a:rPr lang="en-US" dirty="0"/>
                      <a:t>period T=2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D507300-D7D8-4284-9B3E-979E2C381059}"/>
                    </a:ext>
                  </a:extLst>
                </p:cNvPr>
                <p:cNvGrpSpPr/>
                <p:nvPr/>
              </p:nvGrpSpPr>
              <p:grpSpPr>
                <a:xfrm>
                  <a:off x="2904048" y="2768600"/>
                  <a:ext cx="457200" cy="2356816"/>
                  <a:chOff x="3098782" y="2692400"/>
                  <a:chExt cx="457200" cy="235681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B5130839-4F28-41E2-B66B-26195CD38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2646" y="2692400"/>
                    <a:ext cx="0" cy="2356816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4B268835-5D33-4A28-8C78-18E9DAE693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98782" y="5015349"/>
                    <a:ext cx="457200" cy="0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66374FB-01B2-4220-A4DD-3152A247AF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3558" y="4058108"/>
                <a:ext cx="522514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686FAF-3259-4FB9-A61D-F327A729699F}"/>
                </a:ext>
              </a:extLst>
            </p:cNvPr>
            <p:cNvCxnSpPr>
              <a:cxnSpLocks/>
            </p:cNvCxnSpPr>
            <p:nvPr/>
          </p:nvCxnSpPr>
          <p:spPr>
            <a:xfrm>
              <a:off x="4929040" y="2182952"/>
              <a:ext cx="0" cy="2314988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F907FC-8082-48AE-BAD1-9CCF36719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526" y="4462534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111BFA-FF5C-41E8-9821-4E5FD63D8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486" y="2216127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8200"/>
            <a:ext cx="8675915" cy="6019800"/>
          </a:xfrm>
        </p:spPr>
        <p:txBody>
          <a:bodyPr/>
          <a:lstStyle/>
          <a:p>
            <a:r>
              <a:rPr lang="en-US" dirty="0"/>
              <a:t>Find the Fourier series of the pulse voltage waveform: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= 2/T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ƒ(t)</a:t>
            </a:r>
            <a:r>
              <a:rPr lang="en-US" sz="2000" dirty="0"/>
              <a:t> </a:t>
            </a:r>
            <a:r>
              <a:rPr lang="en-US" dirty="0"/>
              <a:t>dt</a:t>
            </a:r>
          </a:p>
          <a:p>
            <a:r>
              <a:rPr lang="en-US" dirty="0"/>
              <a:t>   </a:t>
            </a:r>
            <a:r>
              <a:rPr lang="en-US" sz="1000" dirty="0"/>
              <a:t> </a:t>
            </a:r>
            <a:r>
              <a:rPr lang="en-US" dirty="0"/>
              <a:t>= 2/2[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10</a:t>
            </a:r>
            <a:r>
              <a:rPr lang="en-US" sz="2000" dirty="0"/>
              <a:t> </a:t>
            </a:r>
            <a:r>
              <a:rPr lang="en-US" dirty="0"/>
              <a:t>dt +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0</a:t>
            </a:r>
            <a:r>
              <a:rPr lang="en-US" sz="2000" dirty="0"/>
              <a:t> </a:t>
            </a:r>
            <a:r>
              <a:rPr lang="en-US" dirty="0"/>
              <a:t>dt]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FOURIER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5F39E3-8BD6-403B-843A-D5385E381A69}"/>
              </a:ext>
            </a:extLst>
          </p:cNvPr>
          <p:cNvGrpSpPr/>
          <p:nvPr/>
        </p:nvGrpSpPr>
        <p:grpSpPr>
          <a:xfrm>
            <a:off x="4953000" y="1981200"/>
            <a:ext cx="4062571" cy="1831017"/>
            <a:chOff x="4964521" y="1981200"/>
            <a:chExt cx="4062571" cy="1831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DBB32C-63F6-427F-9993-794F3223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1981200"/>
              <a:ext cx="3845492" cy="17764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A04847-142C-4045-BD78-21D2D9B5A565}"/>
                </a:ext>
              </a:extLst>
            </p:cNvPr>
            <p:cNvSpPr txBox="1"/>
            <p:nvPr/>
          </p:nvSpPr>
          <p:spPr>
            <a:xfrm>
              <a:off x="5486400" y="3486835"/>
              <a:ext cx="3048000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rgbClr val="CCFFFF"/>
                  </a:solidFill>
                </a:rPr>
                <a:t>0             1              2             3    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8515A3-2D19-415D-9D7A-1D766F00F2F5}"/>
                </a:ext>
              </a:extLst>
            </p:cNvPr>
            <p:cNvSpPr txBox="1"/>
            <p:nvPr/>
          </p:nvSpPr>
          <p:spPr>
            <a:xfrm>
              <a:off x="4964521" y="2286000"/>
              <a:ext cx="598096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500" dirty="0">
                  <a:solidFill>
                    <a:srgbClr val="CCFFFF"/>
                  </a:solidFill>
                </a:rPr>
                <a:t>10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249DF41-863E-4C20-9887-B52D4752848E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72132885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C34D05D-70F4-418D-9BDE-972E18EC9E14}"/>
              </a:ext>
            </a:extLst>
          </p:cNvPr>
          <p:cNvGrpSpPr/>
          <p:nvPr/>
        </p:nvGrpSpPr>
        <p:grpSpPr>
          <a:xfrm>
            <a:off x="10885" y="2045025"/>
            <a:ext cx="8523515" cy="2957188"/>
            <a:chOff x="10885" y="2045025"/>
            <a:chExt cx="8523515" cy="2957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1B3823-17E4-4A79-BDA5-45E79537142E}"/>
                </a:ext>
              </a:extLst>
            </p:cNvPr>
            <p:cNvGrpSpPr/>
            <p:nvPr/>
          </p:nvGrpSpPr>
          <p:grpSpPr>
            <a:xfrm>
              <a:off x="10885" y="2045025"/>
              <a:ext cx="8523515" cy="2957188"/>
              <a:chOff x="152400" y="3886200"/>
              <a:chExt cx="8523515" cy="293441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C75CB6-22F9-41DA-813A-6B69DE5048D9}"/>
                  </a:ext>
                </a:extLst>
              </p:cNvPr>
              <p:cNvGrpSpPr/>
              <p:nvPr/>
            </p:nvGrpSpPr>
            <p:grpSpPr>
              <a:xfrm>
                <a:off x="152400" y="3886200"/>
                <a:ext cx="8523515" cy="2934419"/>
                <a:chOff x="1524000" y="2628181"/>
                <a:chExt cx="7458076" cy="301061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9570ADC-BD7B-4B49-9440-D34BE8FBD600}"/>
                    </a:ext>
                  </a:extLst>
                </p:cNvPr>
                <p:cNvGrpSpPr/>
                <p:nvPr/>
              </p:nvGrpSpPr>
              <p:grpSpPr>
                <a:xfrm>
                  <a:off x="1524000" y="2628181"/>
                  <a:ext cx="7458076" cy="3010619"/>
                  <a:chOff x="1524000" y="3847381"/>
                  <a:chExt cx="7458076" cy="3010619"/>
                </a:xfrm>
              </p:grpSpPr>
              <p:sp>
                <p:nvSpPr>
                  <p:cNvPr id="17" name="Content Placeholder 2">
                    <a:extLst>
                      <a:ext uri="{FF2B5EF4-FFF2-40B4-BE49-F238E27FC236}">
                        <a16:creationId xmlns:a16="http://schemas.microsoft.com/office/drawing/2014/main" id="{57A296CE-2334-49B9-85E5-D41C48EC9F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524000" y="3847381"/>
                    <a:ext cx="7162800" cy="3010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2000" dirty="0"/>
                  </a:p>
                  <a:p>
                    <a:endParaRPr lang="en-US" sz="2000" dirty="0"/>
                  </a:p>
                  <a:p>
                    <a:r>
                      <a:rPr lang="en-US" dirty="0"/>
                      <a:t>v(t) =  </a:t>
                    </a:r>
                  </a:p>
                </p:txBody>
              </p:sp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86158017-61A4-4DDC-9AA7-06165AD06E6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3190875" y="3962400"/>
                    <a:ext cx="5791201" cy="1752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/>
                      <a:t>10  0&lt;t&lt;1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sz="2000" dirty="0"/>
                      <a:t> </a:t>
                    </a:r>
                    <a:r>
                      <a:rPr lang="en-US" dirty="0"/>
                      <a:t>0  1&lt;t&lt;2</a:t>
                    </a:r>
                  </a:p>
                  <a:p>
                    <a:r>
                      <a:rPr lang="en-US" dirty="0"/>
                      <a:t>period T=2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D507300-D7D8-4284-9B3E-979E2C381059}"/>
                    </a:ext>
                  </a:extLst>
                </p:cNvPr>
                <p:cNvGrpSpPr/>
                <p:nvPr/>
              </p:nvGrpSpPr>
              <p:grpSpPr>
                <a:xfrm>
                  <a:off x="2904048" y="2768600"/>
                  <a:ext cx="457200" cy="2356816"/>
                  <a:chOff x="3098782" y="2692400"/>
                  <a:chExt cx="457200" cy="235681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B5130839-4F28-41E2-B66B-26195CD38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2646" y="2692400"/>
                    <a:ext cx="0" cy="2356816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4B268835-5D33-4A28-8C78-18E9DAE693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98782" y="5015349"/>
                    <a:ext cx="457200" cy="0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66374FB-01B2-4220-A4DD-3152A247AF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3558" y="4058108"/>
                <a:ext cx="522514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686FAF-3259-4FB9-A61D-F327A729699F}"/>
                </a:ext>
              </a:extLst>
            </p:cNvPr>
            <p:cNvCxnSpPr>
              <a:cxnSpLocks/>
            </p:cNvCxnSpPr>
            <p:nvPr/>
          </p:nvCxnSpPr>
          <p:spPr>
            <a:xfrm>
              <a:off x="4929040" y="2182952"/>
              <a:ext cx="0" cy="2314988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F907FC-8082-48AE-BAD1-9CCF36719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526" y="4462534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111BFA-FF5C-41E8-9821-4E5FD63D8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486" y="2216127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8200"/>
            <a:ext cx="8675915" cy="6019800"/>
          </a:xfrm>
        </p:spPr>
        <p:txBody>
          <a:bodyPr/>
          <a:lstStyle/>
          <a:p>
            <a:r>
              <a:rPr lang="en-US" dirty="0"/>
              <a:t>Find the Fourier series of the pulse voltage waveform: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= 2/T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ƒ(t)</a:t>
            </a:r>
            <a:r>
              <a:rPr lang="en-US" sz="2000" dirty="0"/>
              <a:t> </a:t>
            </a:r>
            <a:r>
              <a:rPr lang="en-US" dirty="0"/>
              <a:t>dt</a:t>
            </a:r>
          </a:p>
          <a:p>
            <a:r>
              <a:rPr lang="en-US" dirty="0"/>
              <a:t>   </a:t>
            </a:r>
            <a:r>
              <a:rPr lang="en-US" sz="1000" dirty="0"/>
              <a:t> </a:t>
            </a:r>
            <a:r>
              <a:rPr lang="en-US" dirty="0"/>
              <a:t>= 2/2[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10</a:t>
            </a:r>
            <a:r>
              <a:rPr lang="en-US" sz="2000" dirty="0"/>
              <a:t> </a:t>
            </a:r>
            <a:r>
              <a:rPr lang="en-US" dirty="0"/>
              <a:t>dt +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0</a:t>
            </a:r>
            <a:r>
              <a:rPr lang="en-US" sz="2000" dirty="0"/>
              <a:t> </a:t>
            </a:r>
            <a:r>
              <a:rPr lang="en-US" dirty="0"/>
              <a:t>dt]</a:t>
            </a:r>
          </a:p>
          <a:p>
            <a:r>
              <a:rPr lang="en-US" dirty="0"/>
              <a:t>   </a:t>
            </a:r>
            <a:r>
              <a:rPr lang="en-US" sz="2000" dirty="0"/>
              <a:t> </a:t>
            </a:r>
            <a:r>
              <a:rPr lang="en-US" dirty="0"/>
              <a:t>= 2/2[10t|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+0 = </a:t>
            </a:r>
            <a:r>
              <a:rPr lang="en-US" dirty="0">
                <a:solidFill>
                  <a:srgbClr val="FFFF00"/>
                </a:solidFill>
              </a:rPr>
              <a:t>10</a:t>
            </a:r>
            <a:r>
              <a:rPr lang="en-US" dirty="0"/>
              <a:t> </a:t>
            </a:r>
            <a:r>
              <a:rPr lang="en-US" sz="1800" dirty="0"/>
              <a:t>that’s the easy one!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FOURIER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5F39E3-8BD6-403B-843A-D5385E381A69}"/>
              </a:ext>
            </a:extLst>
          </p:cNvPr>
          <p:cNvGrpSpPr/>
          <p:nvPr/>
        </p:nvGrpSpPr>
        <p:grpSpPr>
          <a:xfrm>
            <a:off x="4953000" y="1981200"/>
            <a:ext cx="4062571" cy="1831017"/>
            <a:chOff x="4964521" y="1981200"/>
            <a:chExt cx="4062571" cy="1831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DBB32C-63F6-427F-9993-794F3223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1981200"/>
              <a:ext cx="3845492" cy="17764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A04847-142C-4045-BD78-21D2D9B5A565}"/>
                </a:ext>
              </a:extLst>
            </p:cNvPr>
            <p:cNvSpPr txBox="1"/>
            <p:nvPr/>
          </p:nvSpPr>
          <p:spPr>
            <a:xfrm>
              <a:off x="5486400" y="3486835"/>
              <a:ext cx="3048000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rgbClr val="CCFFFF"/>
                  </a:solidFill>
                </a:rPr>
                <a:t>0             1              2             3    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8515A3-2D19-415D-9D7A-1D766F00F2F5}"/>
                </a:ext>
              </a:extLst>
            </p:cNvPr>
            <p:cNvSpPr txBox="1"/>
            <p:nvPr/>
          </p:nvSpPr>
          <p:spPr>
            <a:xfrm>
              <a:off x="4964521" y="2286000"/>
              <a:ext cx="598096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500" dirty="0">
                  <a:solidFill>
                    <a:srgbClr val="CCFFFF"/>
                  </a:solidFill>
                </a:rPr>
                <a:t>10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249DF41-863E-4C20-9887-B52D4752848E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94086263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C34D05D-70F4-418D-9BDE-972E18EC9E14}"/>
              </a:ext>
            </a:extLst>
          </p:cNvPr>
          <p:cNvGrpSpPr/>
          <p:nvPr/>
        </p:nvGrpSpPr>
        <p:grpSpPr>
          <a:xfrm>
            <a:off x="10885" y="2045025"/>
            <a:ext cx="8523515" cy="2957188"/>
            <a:chOff x="10885" y="2045025"/>
            <a:chExt cx="8523515" cy="2957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1B3823-17E4-4A79-BDA5-45E79537142E}"/>
                </a:ext>
              </a:extLst>
            </p:cNvPr>
            <p:cNvGrpSpPr/>
            <p:nvPr/>
          </p:nvGrpSpPr>
          <p:grpSpPr>
            <a:xfrm>
              <a:off x="10885" y="2045025"/>
              <a:ext cx="8523515" cy="2957188"/>
              <a:chOff x="152400" y="3886200"/>
              <a:chExt cx="8523515" cy="293441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C75CB6-22F9-41DA-813A-6B69DE5048D9}"/>
                  </a:ext>
                </a:extLst>
              </p:cNvPr>
              <p:cNvGrpSpPr/>
              <p:nvPr/>
            </p:nvGrpSpPr>
            <p:grpSpPr>
              <a:xfrm>
                <a:off x="152400" y="3886200"/>
                <a:ext cx="8523515" cy="2934419"/>
                <a:chOff x="1524000" y="2628181"/>
                <a:chExt cx="7458076" cy="301061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9570ADC-BD7B-4B49-9440-D34BE8FBD600}"/>
                    </a:ext>
                  </a:extLst>
                </p:cNvPr>
                <p:cNvGrpSpPr/>
                <p:nvPr/>
              </p:nvGrpSpPr>
              <p:grpSpPr>
                <a:xfrm>
                  <a:off x="1524000" y="2628181"/>
                  <a:ext cx="7458076" cy="3010619"/>
                  <a:chOff x="1524000" y="3847381"/>
                  <a:chExt cx="7458076" cy="3010619"/>
                </a:xfrm>
              </p:grpSpPr>
              <p:sp>
                <p:nvSpPr>
                  <p:cNvPr id="17" name="Content Placeholder 2">
                    <a:extLst>
                      <a:ext uri="{FF2B5EF4-FFF2-40B4-BE49-F238E27FC236}">
                        <a16:creationId xmlns:a16="http://schemas.microsoft.com/office/drawing/2014/main" id="{57A296CE-2334-49B9-85E5-D41C48EC9F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524000" y="3847381"/>
                    <a:ext cx="7162800" cy="3010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2000" dirty="0"/>
                  </a:p>
                  <a:p>
                    <a:endParaRPr lang="en-US" sz="2000" dirty="0"/>
                  </a:p>
                  <a:p>
                    <a:r>
                      <a:rPr lang="en-US" dirty="0"/>
                      <a:t>v(t) =  </a:t>
                    </a:r>
                  </a:p>
                </p:txBody>
              </p:sp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86158017-61A4-4DDC-9AA7-06165AD06E6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3190875" y="3962400"/>
                    <a:ext cx="5791201" cy="1752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/>
                      <a:t>10  0&lt;t&lt;1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sz="2000" dirty="0"/>
                      <a:t> </a:t>
                    </a:r>
                    <a:r>
                      <a:rPr lang="en-US" dirty="0"/>
                      <a:t>0  1&lt;t&lt;2</a:t>
                    </a:r>
                  </a:p>
                  <a:p>
                    <a:r>
                      <a:rPr lang="en-US" dirty="0"/>
                      <a:t>period T=2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D507300-D7D8-4284-9B3E-979E2C381059}"/>
                    </a:ext>
                  </a:extLst>
                </p:cNvPr>
                <p:cNvGrpSpPr/>
                <p:nvPr/>
              </p:nvGrpSpPr>
              <p:grpSpPr>
                <a:xfrm>
                  <a:off x="2904048" y="2768600"/>
                  <a:ext cx="457200" cy="2356816"/>
                  <a:chOff x="3098782" y="2692400"/>
                  <a:chExt cx="457200" cy="235681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B5130839-4F28-41E2-B66B-26195CD38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2646" y="2692400"/>
                    <a:ext cx="0" cy="2356816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4B268835-5D33-4A28-8C78-18E9DAE693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98782" y="5015349"/>
                    <a:ext cx="457200" cy="0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66374FB-01B2-4220-A4DD-3152A247AF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3558" y="4058108"/>
                <a:ext cx="522514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686FAF-3259-4FB9-A61D-F327A729699F}"/>
                </a:ext>
              </a:extLst>
            </p:cNvPr>
            <p:cNvCxnSpPr>
              <a:cxnSpLocks/>
            </p:cNvCxnSpPr>
            <p:nvPr/>
          </p:nvCxnSpPr>
          <p:spPr>
            <a:xfrm>
              <a:off x="4929040" y="2182952"/>
              <a:ext cx="0" cy="2314988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F907FC-8082-48AE-BAD1-9CCF36719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526" y="4462534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111BFA-FF5C-41E8-9821-4E5FD63D8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486" y="2216127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8200"/>
            <a:ext cx="8675915" cy="6019800"/>
          </a:xfrm>
        </p:spPr>
        <p:txBody>
          <a:bodyPr/>
          <a:lstStyle/>
          <a:p>
            <a:r>
              <a:rPr lang="en-US" dirty="0"/>
              <a:t>Find the Fourier series of the pulse voltage waveform: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2/T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ƒ(t) cos(2n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t/T) dt</a:t>
            </a:r>
          </a:p>
          <a:p>
            <a:r>
              <a:rPr lang="en-US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FOURIER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5F39E3-8BD6-403B-843A-D5385E381A69}"/>
              </a:ext>
            </a:extLst>
          </p:cNvPr>
          <p:cNvGrpSpPr/>
          <p:nvPr/>
        </p:nvGrpSpPr>
        <p:grpSpPr>
          <a:xfrm>
            <a:off x="4953000" y="1981200"/>
            <a:ext cx="4062571" cy="1831017"/>
            <a:chOff x="4964521" y="1981200"/>
            <a:chExt cx="4062571" cy="1831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DBB32C-63F6-427F-9993-794F3223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1981200"/>
              <a:ext cx="3845492" cy="17764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A04847-142C-4045-BD78-21D2D9B5A565}"/>
                </a:ext>
              </a:extLst>
            </p:cNvPr>
            <p:cNvSpPr txBox="1"/>
            <p:nvPr/>
          </p:nvSpPr>
          <p:spPr>
            <a:xfrm>
              <a:off x="5486400" y="3486835"/>
              <a:ext cx="3048000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rgbClr val="CCFFFF"/>
                  </a:solidFill>
                </a:rPr>
                <a:t>0             1              2             3    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8515A3-2D19-415D-9D7A-1D766F00F2F5}"/>
                </a:ext>
              </a:extLst>
            </p:cNvPr>
            <p:cNvSpPr txBox="1"/>
            <p:nvPr/>
          </p:nvSpPr>
          <p:spPr>
            <a:xfrm>
              <a:off x="4964521" y="2286000"/>
              <a:ext cx="598096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500" dirty="0">
                  <a:solidFill>
                    <a:srgbClr val="CCFFFF"/>
                  </a:solidFill>
                </a:rPr>
                <a:t>10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BB60B89-99DC-4BAB-8E30-835FE33B42AB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B3E4D5-9883-44AC-BE0E-880003553AC2}"/>
                  </a:ext>
                </a:extLst>
              </p:cNvPr>
              <p:cNvSpPr txBox="1"/>
              <p:nvPr/>
            </p:nvSpPr>
            <p:spPr>
              <a:xfrm>
                <a:off x="0" y="5212241"/>
                <a:ext cx="9144000" cy="1874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ƒ(t)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5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55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1550" baseline="-25000" dirty="0">
                            <a:solidFill>
                              <a:srgbClr val="CCFFFF"/>
                            </a:solidFill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550" dirty="0">
                            <a:solidFill>
                              <a:srgbClr val="CCFFFF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1550" dirty="0">
                    <a:solidFill>
                      <a:srgbClr val="CCFFFF"/>
                    </a:solidFill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1550" dirty="0">
                    <a:solidFill>
                      <a:srgbClr val="CCFFFF"/>
                    </a:solidFill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…+ 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a</a:t>
                </a:r>
                <a:r>
                  <a:rPr lang="en-US" sz="1550" baseline="-25000" dirty="0" err="1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b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1550" dirty="0">
                    <a:solidFill>
                      <a:srgbClr val="CCFFFF"/>
                    </a:solidFill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b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1550" dirty="0">
                    <a:solidFill>
                      <a:srgbClr val="CCFFFF"/>
                    </a:solidFill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+…+ 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b</a:t>
                </a:r>
                <a:r>
                  <a:rPr lang="en-US" sz="1550" baseline="-25000" dirty="0" err="1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endParaRPr lang="en-US" sz="1550" dirty="0">
                  <a:solidFill>
                    <a:srgbClr val="CCFFFF"/>
                  </a:solidFill>
                </a:endParaRPr>
              </a:p>
              <a:p>
                <a:pPr algn="r"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0</a:t>
                </a:r>
                <a:r>
                  <a:rPr lang="en-US" sz="1550" dirty="0">
                    <a:solidFill>
                      <a:srgbClr val="CCFFFF"/>
                    </a:solidFill>
                  </a:rPr>
                  <a:t> = 2/T </a:t>
                </a:r>
                <a:r>
                  <a:rPr lang="en-US" sz="1550" i="1" dirty="0">
                    <a:solidFill>
                      <a:srgbClr val="CCFFFF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</a:rPr>
                  <a:t>∫</a:t>
                </a:r>
                <a:r>
                  <a:rPr lang="en-US" sz="1550" baseline="-25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0</a:t>
                </a:r>
                <a:r>
                  <a:rPr lang="en-US" sz="1550" baseline="30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T</a:t>
                </a:r>
                <a:r>
                  <a:rPr lang="en-US" sz="1550" i="1" dirty="0">
                    <a:solidFill>
                      <a:srgbClr val="CC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550" dirty="0">
                    <a:solidFill>
                      <a:srgbClr val="CCFFFF"/>
                    </a:solidFill>
                  </a:rPr>
                  <a:t>ƒ(t) dt                .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>
                    <a:solidFill>
                      <a:srgbClr val="CCFFFF"/>
                    </a:solidFill>
                  </a:rPr>
                  <a:t> = 2/T </a:t>
                </a:r>
                <a:r>
                  <a:rPr lang="en-US" sz="1550" i="1" dirty="0">
                    <a:solidFill>
                      <a:srgbClr val="CCFFFF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</a:rPr>
                  <a:t>∫</a:t>
                </a:r>
                <a:r>
                  <a:rPr lang="en-US" sz="1550" baseline="-25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0</a:t>
                </a:r>
                <a:r>
                  <a:rPr lang="en-US" sz="1550" baseline="30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T</a:t>
                </a:r>
                <a:r>
                  <a:rPr lang="en-US" sz="1550" i="1" dirty="0">
                    <a:solidFill>
                      <a:srgbClr val="CC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550" dirty="0">
                    <a:solidFill>
                      <a:srgbClr val="CCFFFF"/>
                    </a:solidFill>
                  </a:rPr>
                  <a:t>ƒ(t) 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dt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b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>
                    <a:solidFill>
                      <a:srgbClr val="CCFFFF"/>
                    </a:solidFill>
                  </a:rPr>
                  <a:t> = 2/T </a:t>
                </a:r>
                <a:r>
                  <a:rPr lang="en-US" sz="1550" i="1" dirty="0">
                    <a:solidFill>
                      <a:srgbClr val="CCFFFF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</a:rPr>
                  <a:t>∫</a:t>
                </a:r>
                <a:r>
                  <a:rPr lang="en-US" sz="1550" baseline="-25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0</a:t>
                </a:r>
                <a:r>
                  <a:rPr lang="en-US" sz="1550" baseline="30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T</a:t>
                </a:r>
                <a:r>
                  <a:rPr lang="en-US" sz="1550" i="1" dirty="0">
                    <a:solidFill>
                      <a:srgbClr val="CC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550" dirty="0">
                    <a:solidFill>
                      <a:srgbClr val="CCFFFF"/>
                    </a:solidFill>
                  </a:rPr>
                  <a:t>ƒ(t) 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dt</a:t>
                </a:r>
              </a:p>
              <a:p>
                <a:pPr>
                  <a:spcBef>
                    <a:spcPts val="0"/>
                  </a:spcBef>
                </a:pPr>
                <a:endParaRPr lang="en-US" sz="155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B3E4D5-9883-44AC-BE0E-880003553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12241"/>
                <a:ext cx="9144000" cy="1874359"/>
              </a:xfrm>
              <a:prstGeom prst="rect">
                <a:avLst/>
              </a:prstGeom>
              <a:blipFill>
                <a:blip r:embed="rId3"/>
                <a:stretch>
                  <a:fillRect l="-267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85260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C34D05D-70F4-418D-9BDE-972E18EC9E14}"/>
              </a:ext>
            </a:extLst>
          </p:cNvPr>
          <p:cNvGrpSpPr/>
          <p:nvPr/>
        </p:nvGrpSpPr>
        <p:grpSpPr>
          <a:xfrm>
            <a:off x="10885" y="2045025"/>
            <a:ext cx="8523515" cy="2957188"/>
            <a:chOff x="10885" y="2045025"/>
            <a:chExt cx="8523515" cy="2957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1B3823-17E4-4A79-BDA5-45E79537142E}"/>
                </a:ext>
              </a:extLst>
            </p:cNvPr>
            <p:cNvGrpSpPr/>
            <p:nvPr/>
          </p:nvGrpSpPr>
          <p:grpSpPr>
            <a:xfrm>
              <a:off x="10885" y="2045025"/>
              <a:ext cx="8523515" cy="2957188"/>
              <a:chOff x="152400" y="3886200"/>
              <a:chExt cx="8523515" cy="293441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C75CB6-22F9-41DA-813A-6B69DE5048D9}"/>
                  </a:ext>
                </a:extLst>
              </p:cNvPr>
              <p:cNvGrpSpPr/>
              <p:nvPr/>
            </p:nvGrpSpPr>
            <p:grpSpPr>
              <a:xfrm>
                <a:off x="152400" y="3886200"/>
                <a:ext cx="8523515" cy="2934419"/>
                <a:chOff x="1524000" y="2628181"/>
                <a:chExt cx="7458076" cy="301061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9570ADC-BD7B-4B49-9440-D34BE8FBD600}"/>
                    </a:ext>
                  </a:extLst>
                </p:cNvPr>
                <p:cNvGrpSpPr/>
                <p:nvPr/>
              </p:nvGrpSpPr>
              <p:grpSpPr>
                <a:xfrm>
                  <a:off x="1524000" y="2628181"/>
                  <a:ext cx="7458076" cy="3010619"/>
                  <a:chOff x="1524000" y="3847381"/>
                  <a:chExt cx="7458076" cy="3010619"/>
                </a:xfrm>
              </p:grpSpPr>
              <p:sp>
                <p:nvSpPr>
                  <p:cNvPr id="17" name="Content Placeholder 2">
                    <a:extLst>
                      <a:ext uri="{FF2B5EF4-FFF2-40B4-BE49-F238E27FC236}">
                        <a16:creationId xmlns:a16="http://schemas.microsoft.com/office/drawing/2014/main" id="{57A296CE-2334-49B9-85E5-D41C48EC9F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524000" y="3847381"/>
                    <a:ext cx="7162800" cy="3010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2000" dirty="0"/>
                  </a:p>
                  <a:p>
                    <a:endParaRPr lang="en-US" sz="2000" dirty="0"/>
                  </a:p>
                  <a:p>
                    <a:r>
                      <a:rPr lang="en-US" dirty="0"/>
                      <a:t>v(t) =  </a:t>
                    </a:r>
                  </a:p>
                </p:txBody>
              </p:sp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86158017-61A4-4DDC-9AA7-06165AD06E6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3190875" y="3962400"/>
                    <a:ext cx="5791201" cy="1752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/>
                      <a:t>10  0&lt;t&lt;1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sz="2000" dirty="0"/>
                      <a:t> </a:t>
                    </a:r>
                    <a:r>
                      <a:rPr lang="en-US" dirty="0"/>
                      <a:t>0  1&lt;t&lt;2</a:t>
                    </a:r>
                  </a:p>
                  <a:p>
                    <a:r>
                      <a:rPr lang="en-US" dirty="0"/>
                      <a:t>period T=2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D507300-D7D8-4284-9B3E-979E2C381059}"/>
                    </a:ext>
                  </a:extLst>
                </p:cNvPr>
                <p:cNvGrpSpPr/>
                <p:nvPr/>
              </p:nvGrpSpPr>
              <p:grpSpPr>
                <a:xfrm>
                  <a:off x="2904048" y="2768600"/>
                  <a:ext cx="457200" cy="2356816"/>
                  <a:chOff x="3098782" y="2692400"/>
                  <a:chExt cx="457200" cy="235681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B5130839-4F28-41E2-B66B-26195CD38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2646" y="2692400"/>
                    <a:ext cx="0" cy="2356816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4B268835-5D33-4A28-8C78-18E9DAE693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98782" y="5015349"/>
                    <a:ext cx="457200" cy="0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66374FB-01B2-4220-A4DD-3152A247AF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3558" y="4058108"/>
                <a:ext cx="522514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686FAF-3259-4FB9-A61D-F327A729699F}"/>
                </a:ext>
              </a:extLst>
            </p:cNvPr>
            <p:cNvCxnSpPr>
              <a:cxnSpLocks/>
            </p:cNvCxnSpPr>
            <p:nvPr/>
          </p:nvCxnSpPr>
          <p:spPr>
            <a:xfrm>
              <a:off x="4929040" y="2182952"/>
              <a:ext cx="0" cy="2314988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F907FC-8082-48AE-BAD1-9CCF36719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526" y="4462534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111BFA-FF5C-41E8-9821-4E5FD63D8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486" y="2216127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8200"/>
            <a:ext cx="8675915" cy="6019800"/>
          </a:xfrm>
        </p:spPr>
        <p:txBody>
          <a:bodyPr/>
          <a:lstStyle/>
          <a:p>
            <a:r>
              <a:rPr lang="en-US" dirty="0"/>
              <a:t>Find the Fourier series of the pulse voltage waveform: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2/T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ƒ(t) cos(2n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/T) t dt</a:t>
            </a:r>
          </a:p>
          <a:p>
            <a:r>
              <a:rPr lang="en-US" dirty="0"/>
              <a:t>   </a:t>
            </a:r>
            <a:r>
              <a:rPr lang="en-US" sz="1000" dirty="0"/>
              <a:t> </a:t>
            </a:r>
            <a:r>
              <a:rPr lang="en-US" dirty="0"/>
              <a:t>= 2/2[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10cos(2n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t/2) dt +</a:t>
            </a:r>
          </a:p>
          <a:p>
            <a:r>
              <a:rPr lang="en-US" dirty="0"/>
              <a:t>  +</a:t>
            </a:r>
            <a:r>
              <a:rPr lang="en-US" sz="2000" dirty="0"/>
              <a:t>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0</a:t>
            </a:r>
            <a:r>
              <a:rPr lang="en-US" sz="2000" dirty="0"/>
              <a:t> </a:t>
            </a:r>
            <a:r>
              <a:rPr lang="en-US" dirty="0"/>
              <a:t>dt]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10/n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b="0" dirty="0">
                <a:cs typeface="Arial" panose="020B0604020202020204" pitchFamily="34" charset="0"/>
              </a:rPr>
              <a:t> </a:t>
            </a:r>
            <a:r>
              <a:rPr lang="en-US" dirty="0"/>
              <a:t>sin(n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|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0</a:t>
            </a:r>
            <a:endParaRPr lang="en-US" sz="18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FOURIER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5F39E3-8BD6-403B-843A-D5385E381A69}"/>
              </a:ext>
            </a:extLst>
          </p:cNvPr>
          <p:cNvGrpSpPr/>
          <p:nvPr/>
        </p:nvGrpSpPr>
        <p:grpSpPr>
          <a:xfrm>
            <a:off x="4953000" y="1981200"/>
            <a:ext cx="4062571" cy="1831017"/>
            <a:chOff x="4964521" y="1981200"/>
            <a:chExt cx="4062571" cy="1831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DBB32C-63F6-427F-9993-794F3223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1981200"/>
              <a:ext cx="3845492" cy="17764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A04847-142C-4045-BD78-21D2D9B5A565}"/>
                </a:ext>
              </a:extLst>
            </p:cNvPr>
            <p:cNvSpPr txBox="1"/>
            <p:nvPr/>
          </p:nvSpPr>
          <p:spPr>
            <a:xfrm>
              <a:off x="5486400" y="3486835"/>
              <a:ext cx="3048000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rgbClr val="CCFFFF"/>
                  </a:solidFill>
                </a:rPr>
                <a:t>0             1              2             3    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8515A3-2D19-415D-9D7A-1D766F00F2F5}"/>
                </a:ext>
              </a:extLst>
            </p:cNvPr>
            <p:cNvSpPr txBox="1"/>
            <p:nvPr/>
          </p:nvSpPr>
          <p:spPr>
            <a:xfrm>
              <a:off x="4964521" y="2286000"/>
              <a:ext cx="598096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500" dirty="0">
                  <a:solidFill>
                    <a:srgbClr val="CCFFFF"/>
                  </a:solidFill>
                </a:rPr>
                <a:t>10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BB60B89-99DC-4BAB-8E30-835FE33B42AB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58635339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C34D05D-70F4-418D-9BDE-972E18EC9E14}"/>
              </a:ext>
            </a:extLst>
          </p:cNvPr>
          <p:cNvGrpSpPr/>
          <p:nvPr/>
        </p:nvGrpSpPr>
        <p:grpSpPr>
          <a:xfrm>
            <a:off x="10885" y="2045025"/>
            <a:ext cx="8523515" cy="2957188"/>
            <a:chOff x="10885" y="2045025"/>
            <a:chExt cx="8523515" cy="2957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1B3823-17E4-4A79-BDA5-45E79537142E}"/>
                </a:ext>
              </a:extLst>
            </p:cNvPr>
            <p:cNvGrpSpPr/>
            <p:nvPr/>
          </p:nvGrpSpPr>
          <p:grpSpPr>
            <a:xfrm>
              <a:off x="10885" y="2045025"/>
              <a:ext cx="8523515" cy="2957188"/>
              <a:chOff x="152400" y="3886200"/>
              <a:chExt cx="8523515" cy="293441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C75CB6-22F9-41DA-813A-6B69DE5048D9}"/>
                  </a:ext>
                </a:extLst>
              </p:cNvPr>
              <p:cNvGrpSpPr/>
              <p:nvPr/>
            </p:nvGrpSpPr>
            <p:grpSpPr>
              <a:xfrm>
                <a:off x="152400" y="3886200"/>
                <a:ext cx="8523515" cy="2934419"/>
                <a:chOff x="1524000" y="2628181"/>
                <a:chExt cx="7458076" cy="301061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9570ADC-BD7B-4B49-9440-D34BE8FBD600}"/>
                    </a:ext>
                  </a:extLst>
                </p:cNvPr>
                <p:cNvGrpSpPr/>
                <p:nvPr/>
              </p:nvGrpSpPr>
              <p:grpSpPr>
                <a:xfrm>
                  <a:off x="1524000" y="2628181"/>
                  <a:ext cx="7458076" cy="3010619"/>
                  <a:chOff x="1524000" y="3847381"/>
                  <a:chExt cx="7458076" cy="3010619"/>
                </a:xfrm>
              </p:grpSpPr>
              <p:sp>
                <p:nvSpPr>
                  <p:cNvPr id="17" name="Content Placeholder 2">
                    <a:extLst>
                      <a:ext uri="{FF2B5EF4-FFF2-40B4-BE49-F238E27FC236}">
                        <a16:creationId xmlns:a16="http://schemas.microsoft.com/office/drawing/2014/main" id="{57A296CE-2334-49B9-85E5-D41C48EC9F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524000" y="3847381"/>
                    <a:ext cx="7162800" cy="3010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2000" dirty="0"/>
                  </a:p>
                  <a:p>
                    <a:endParaRPr lang="en-US" sz="2000" dirty="0"/>
                  </a:p>
                  <a:p>
                    <a:r>
                      <a:rPr lang="en-US" dirty="0"/>
                      <a:t>v(t) =  </a:t>
                    </a:r>
                  </a:p>
                </p:txBody>
              </p:sp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86158017-61A4-4DDC-9AA7-06165AD06E6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3190875" y="3962400"/>
                    <a:ext cx="5791201" cy="1752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/>
                      <a:t>10  0&lt;t&lt;1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sz="2000" dirty="0"/>
                      <a:t> </a:t>
                    </a:r>
                    <a:r>
                      <a:rPr lang="en-US" dirty="0"/>
                      <a:t>0  1&lt;t&lt;2</a:t>
                    </a:r>
                  </a:p>
                  <a:p>
                    <a:r>
                      <a:rPr lang="en-US" dirty="0"/>
                      <a:t>period T=2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D507300-D7D8-4284-9B3E-979E2C381059}"/>
                    </a:ext>
                  </a:extLst>
                </p:cNvPr>
                <p:cNvGrpSpPr/>
                <p:nvPr/>
              </p:nvGrpSpPr>
              <p:grpSpPr>
                <a:xfrm>
                  <a:off x="2904048" y="2768600"/>
                  <a:ext cx="457200" cy="2356816"/>
                  <a:chOff x="3098782" y="2692400"/>
                  <a:chExt cx="457200" cy="235681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B5130839-4F28-41E2-B66B-26195CD38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2646" y="2692400"/>
                    <a:ext cx="0" cy="2356816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4B268835-5D33-4A28-8C78-18E9DAE693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98782" y="5015349"/>
                    <a:ext cx="457200" cy="0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66374FB-01B2-4220-A4DD-3152A247AF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3558" y="4058108"/>
                <a:ext cx="522514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686FAF-3259-4FB9-A61D-F327A729699F}"/>
                </a:ext>
              </a:extLst>
            </p:cNvPr>
            <p:cNvCxnSpPr>
              <a:cxnSpLocks/>
            </p:cNvCxnSpPr>
            <p:nvPr/>
          </p:nvCxnSpPr>
          <p:spPr>
            <a:xfrm>
              <a:off x="4929040" y="2182952"/>
              <a:ext cx="0" cy="2314988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F907FC-8082-48AE-BAD1-9CCF36719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526" y="4462534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111BFA-FF5C-41E8-9821-4E5FD63D8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486" y="2216127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8200"/>
            <a:ext cx="8675915" cy="6019800"/>
          </a:xfrm>
        </p:spPr>
        <p:txBody>
          <a:bodyPr/>
          <a:lstStyle/>
          <a:p>
            <a:r>
              <a:rPr lang="en-US" dirty="0"/>
              <a:t>Find the Fourier series of the pulse voltage waveform: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0</a:t>
            </a:r>
            <a:endParaRPr lang="en-US" sz="1800" dirty="0">
              <a:solidFill>
                <a:srgbClr val="FFFF00"/>
              </a:solidFill>
            </a:endParaRPr>
          </a:p>
          <a:p>
            <a:r>
              <a:rPr lang="en-US" dirty="0"/>
              <a:t>Means all the “cos” terms go away!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FOURIER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5F39E3-8BD6-403B-843A-D5385E381A69}"/>
              </a:ext>
            </a:extLst>
          </p:cNvPr>
          <p:cNvGrpSpPr/>
          <p:nvPr/>
        </p:nvGrpSpPr>
        <p:grpSpPr>
          <a:xfrm>
            <a:off x="4953000" y="1981200"/>
            <a:ext cx="4062571" cy="1831017"/>
            <a:chOff x="4964521" y="1981200"/>
            <a:chExt cx="4062571" cy="1831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DBB32C-63F6-427F-9993-794F3223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1981200"/>
              <a:ext cx="3845492" cy="17764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A04847-142C-4045-BD78-21D2D9B5A565}"/>
                </a:ext>
              </a:extLst>
            </p:cNvPr>
            <p:cNvSpPr txBox="1"/>
            <p:nvPr/>
          </p:nvSpPr>
          <p:spPr>
            <a:xfrm>
              <a:off x="5486400" y="3486835"/>
              <a:ext cx="3048000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rgbClr val="CCFFFF"/>
                  </a:solidFill>
                </a:rPr>
                <a:t>0             1              2             3    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8515A3-2D19-415D-9D7A-1D766F00F2F5}"/>
                </a:ext>
              </a:extLst>
            </p:cNvPr>
            <p:cNvSpPr txBox="1"/>
            <p:nvPr/>
          </p:nvSpPr>
          <p:spPr>
            <a:xfrm>
              <a:off x="4964521" y="2286000"/>
              <a:ext cx="598096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500" dirty="0">
                  <a:solidFill>
                    <a:srgbClr val="CCFFFF"/>
                  </a:solidFill>
                </a:rPr>
                <a:t>10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BB60B89-99DC-4BAB-8E30-835FE33B42AB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45964335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C34D05D-70F4-418D-9BDE-972E18EC9E14}"/>
              </a:ext>
            </a:extLst>
          </p:cNvPr>
          <p:cNvGrpSpPr/>
          <p:nvPr/>
        </p:nvGrpSpPr>
        <p:grpSpPr>
          <a:xfrm>
            <a:off x="10885" y="2045025"/>
            <a:ext cx="8523515" cy="2957188"/>
            <a:chOff x="10885" y="2045025"/>
            <a:chExt cx="8523515" cy="2957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1B3823-17E4-4A79-BDA5-45E79537142E}"/>
                </a:ext>
              </a:extLst>
            </p:cNvPr>
            <p:cNvGrpSpPr/>
            <p:nvPr/>
          </p:nvGrpSpPr>
          <p:grpSpPr>
            <a:xfrm>
              <a:off x="10885" y="2045025"/>
              <a:ext cx="8523515" cy="2957188"/>
              <a:chOff x="152400" y="3886200"/>
              <a:chExt cx="8523515" cy="293441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C75CB6-22F9-41DA-813A-6B69DE5048D9}"/>
                  </a:ext>
                </a:extLst>
              </p:cNvPr>
              <p:cNvGrpSpPr/>
              <p:nvPr/>
            </p:nvGrpSpPr>
            <p:grpSpPr>
              <a:xfrm>
                <a:off x="152400" y="3886200"/>
                <a:ext cx="8523515" cy="2934419"/>
                <a:chOff x="1524000" y="2628181"/>
                <a:chExt cx="7458076" cy="301061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9570ADC-BD7B-4B49-9440-D34BE8FBD600}"/>
                    </a:ext>
                  </a:extLst>
                </p:cNvPr>
                <p:cNvGrpSpPr/>
                <p:nvPr/>
              </p:nvGrpSpPr>
              <p:grpSpPr>
                <a:xfrm>
                  <a:off x="1524000" y="2628181"/>
                  <a:ext cx="7458076" cy="3010619"/>
                  <a:chOff x="1524000" y="3847381"/>
                  <a:chExt cx="7458076" cy="3010619"/>
                </a:xfrm>
              </p:grpSpPr>
              <p:sp>
                <p:nvSpPr>
                  <p:cNvPr id="17" name="Content Placeholder 2">
                    <a:extLst>
                      <a:ext uri="{FF2B5EF4-FFF2-40B4-BE49-F238E27FC236}">
                        <a16:creationId xmlns:a16="http://schemas.microsoft.com/office/drawing/2014/main" id="{57A296CE-2334-49B9-85E5-D41C48EC9F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524000" y="3847381"/>
                    <a:ext cx="7162800" cy="3010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2000" dirty="0"/>
                  </a:p>
                  <a:p>
                    <a:endParaRPr lang="en-US" sz="2000" dirty="0"/>
                  </a:p>
                  <a:p>
                    <a:r>
                      <a:rPr lang="en-US" dirty="0"/>
                      <a:t>v(t) =  </a:t>
                    </a:r>
                  </a:p>
                </p:txBody>
              </p:sp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86158017-61A4-4DDC-9AA7-06165AD06E6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3190875" y="3962400"/>
                    <a:ext cx="5791201" cy="1752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/>
                      <a:t>10  0&lt;t&lt;1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sz="2000" dirty="0"/>
                      <a:t> </a:t>
                    </a:r>
                    <a:r>
                      <a:rPr lang="en-US" dirty="0"/>
                      <a:t>0  1&lt;t&lt;2</a:t>
                    </a:r>
                  </a:p>
                  <a:p>
                    <a:r>
                      <a:rPr lang="en-US" dirty="0"/>
                      <a:t>period T=2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D507300-D7D8-4284-9B3E-979E2C381059}"/>
                    </a:ext>
                  </a:extLst>
                </p:cNvPr>
                <p:cNvGrpSpPr/>
                <p:nvPr/>
              </p:nvGrpSpPr>
              <p:grpSpPr>
                <a:xfrm>
                  <a:off x="2904048" y="2768600"/>
                  <a:ext cx="457200" cy="2356816"/>
                  <a:chOff x="3098782" y="2692400"/>
                  <a:chExt cx="457200" cy="235681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B5130839-4F28-41E2-B66B-26195CD38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2646" y="2692400"/>
                    <a:ext cx="0" cy="2356816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4B268835-5D33-4A28-8C78-18E9DAE693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98782" y="5015349"/>
                    <a:ext cx="457200" cy="0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66374FB-01B2-4220-A4DD-3152A247AF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3558" y="4058108"/>
                <a:ext cx="522514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686FAF-3259-4FB9-A61D-F327A729699F}"/>
                </a:ext>
              </a:extLst>
            </p:cNvPr>
            <p:cNvCxnSpPr>
              <a:cxnSpLocks/>
            </p:cNvCxnSpPr>
            <p:nvPr/>
          </p:nvCxnSpPr>
          <p:spPr>
            <a:xfrm>
              <a:off x="4929040" y="2182952"/>
              <a:ext cx="0" cy="2314988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F907FC-8082-48AE-BAD1-9CCF36719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526" y="4462534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111BFA-FF5C-41E8-9821-4E5FD63D8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486" y="2216127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8200"/>
            <a:ext cx="8675915" cy="6019800"/>
          </a:xfrm>
        </p:spPr>
        <p:txBody>
          <a:bodyPr/>
          <a:lstStyle/>
          <a:p>
            <a:r>
              <a:rPr lang="en-US" dirty="0"/>
              <a:t>Find the Fourier series of the pulse voltage waveform: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b</a:t>
            </a:r>
            <a:r>
              <a:rPr lang="en-US" baseline="-25000" dirty="0"/>
              <a:t>n</a:t>
            </a:r>
            <a:r>
              <a:rPr lang="en-US" dirty="0"/>
              <a:t> = 2/T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ƒ(t) sin(2n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/T) t dt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FOURIER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5F39E3-8BD6-403B-843A-D5385E381A69}"/>
              </a:ext>
            </a:extLst>
          </p:cNvPr>
          <p:cNvGrpSpPr/>
          <p:nvPr/>
        </p:nvGrpSpPr>
        <p:grpSpPr>
          <a:xfrm>
            <a:off x="4953000" y="1981200"/>
            <a:ext cx="4062571" cy="1831017"/>
            <a:chOff x="4964521" y="1981200"/>
            <a:chExt cx="4062571" cy="1831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DBB32C-63F6-427F-9993-794F3223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1981200"/>
              <a:ext cx="3845492" cy="17764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A04847-142C-4045-BD78-21D2D9B5A565}"/>
                </a:ext>
              </a:extLst>
            </p:cNvPr>
            <p:cNvSpPr txBox="1"/>
            <p:nvPr/>
          </p:nvSpPr>
          <p:spPr>
            <a:xfrm>
              <a:off x="5486400" y="3486835"/>
              <a:ext cx="3048000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rgbClr val="CCFFFF"/>
                  </a:solidFill>
                </a:rPr>
                <a:t>0             1              2             3    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8515A3-2D19-415D-9D7A-1D766F00F2F5}"/>
                </a:ext>
              </a:extLst>
            </p:cNvPr>
            <p:cNvSpPr txBox="1"/>
            <p:nvPr/>
          </p:nvSpPr>
          <p:spPr>
            <a:xfrm>
              <a:off x="4964521" y="2286000"/>
              <a:ext cx="598096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500" dirty="0">
                  <a:solidFill>
                    <a:srgbClr val="CCFFFF"/>
                  </a:solidFill>
                </a:rPr>
                <a:t>10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5E37FE0-058A-4264-9061-CF3A4927BFDF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38AA80-9A36-47E0-B4E7-8267F0C62C7E}"/>
                  </a:ext>
                </a:extLst>
              </p:cNvPr>
              <p:cNvSpPr txBox="1"/>
              <p:nvPr/>
            </p:nvSpPr>
            <p:spPr>
              <a:xfrm>
                <a:off x="0" y="5212241"/>
                <a:ext cx="9144000" cy="1874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ƒ(t)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5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55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1550" baseline="-25000" dirty="0">
                            <a:solidFill>
                              <a:srgbClr val="CCFFFF"/>
                            </a:solidFill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550" dirty="0">
                            <a:solidFill>
                              <a:srgbClr val="CCFFFF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1550" dirty="0">
                    <a:solidFill>
                      <a:srgbClr val="CCFFFF"/>
                    </a:solidFill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1550" dirty="0">
                    <a:solidFill>
                      <a:srgbClr val="CCFFFF"/>
                    </a:solidFill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…+ 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a</a:t>
                </a:r>
                <a:r>
                  <a:rPr lang="en-US" sz="1550" baseline="-25000" dirty="0" err="1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b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1550" dirty="0">
                    <a:solidFill>
                      <a:srgbClr val="CCFFFF"/>
                    </a:solidFill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 b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1550" dirty="0">
                    <a:solidFill>
                      <a:srgbClr val="CCFFFF"/>
                    </a:solidFill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+…+ 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b</a:t>
                </a:r>
                <a:r>
                  <a:rPr lang="en-US" sz="1550" baseline="-25000" dirty="0" err="1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 err="1">
                    <a:solidFill>
                      <a:srgbClr val="CCFFFF"/>
                    </a:solidFill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endParaRPr lang="en-US" sz="1550" dirty="0">
                  <a:solidFill>
                    <a:srgbClr val="CCFFFF"/>
                  </a:solidFill>
                </a:endParaRPr>
              </a:p>
              <a:p>
                <a:pPr algn="r"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0</a:t>
                </a:r>
                <a:r>
                  <a:rPr lang="en-US" sz="1550" dirty="0">
                    <a:solidFill>
                      <a:srgbClr val="CCFFFF"/>
                    </a:solidFill>
                  </a:rPr>
                  <a:t> = 2/T </a:t>
                </a:r>
                <a:r>
                  <a:rPr lang="en-US" sz="1550" i="1" dirty="0">
                    <a:solidFill>
                      <a:srgbClr val="CCFFFF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</a:rPr>
                  <a:t>∫</a:t>
                </a:r>
                <a:r>
                  <a:rPr lang="en-US" sz="1550" baseline="-25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0</a:t>
                </a:r>
                <a:r>
                  <a:rPr lang="en-US" sz="1550" baseline="30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T</a:t>
                </a:r>
                <a:r>
                  <a:rPr lang="en-US" sz="1550" i="1" dirty="0">
                    <a:solidFill>
                      <a:srgbClr val="CC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550" dirty="0">
                    <a:solidFill>
                      <a:srgbClr val="CCFFFF"/>
                    </a:solidFill>
                  </a:rPr>
                  <a:t>ƒ(t) dt                .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a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>
                    <a:solidFill>
                      <a:srgbClr val="CCFFFF"/>
                    </a:solidFill>
                  </a:rPr>
                  <a:t> = 2/T </a:t>
                </a:r>
                <a:r>
                  <a:rPr lang="en-US" sz="1550" i="1" dirty="0">
                    <a:solidFill>
                      <a:srgbClr val="CCFFFF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</a:rPr>
                  <a:t>∫</a:t>
                </a:r>
                <a:r>
                  <a:rPr lang="en-US" sz="1550" baseline="-25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0</a:t>
                </a:r>
                <a:r>
                  <a:rPr lang="en-US" sz="1550" baseline="30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T</a:t>
                </a:r>
                <a:r>
                  <a:rPr lang="en-US" sz="1550" i="1" dirty="0">
                    <a:solidFill>
                      <a:srgbClr val="CC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550" dirty="0">
                    <a:solidFill>
                      <a:srgbClr val="CCFFFF"/>
                    </a:solidFill>
                  </a:rPr>
                  <a:t>ƒ(t) 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dt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1550" dirty="0">
                    <a:solidFill>
                      <a:srgbClr val="CCFFFF"/>
                    </a:solidFill>
                  </a:rPr>
                  <a:t>b</a:t>
                </a:r>
                <a:r>
                  <a:rPr lang="en-US" sz="1550" baseline="-25000" dirty="0">
                    <a:solidFill>
                      <a:srgbClr val="CCFFFF"/>
                    </a:solidFill>
                  </a:rPr>
                  <a:t>n</a:t>
                </a:r>
                <a:r>
                  <a:rPr lang="en-US" sz="1550" dirty="0">
                    <a:solidFill>
                      <a:srgbClr val="CCFFFF"/>
                    </a:solidFill>
                  </a:rPr>
                  <a:t> = 2/T </a:t>
                </a:r>
                <a:r>
                  <a:rPr lang="en-US" sz="1550" i="1" dirty="0">
                    <a:solidFill>
                      <a:srgbClr val="CCFFFF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</a:rPr>
                  <a:t>∫</a:t>
                </a:r>
                <a:r>
                  <a:rPr lang="en-US" sz="1550" baseline="-25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0</a:t>
                </a:r>
                <a:r>
                  <a:rPr lang="en-US" sz="1550" baseline="30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T</a:t>
                </a:r>
                <a:r>
                  <a:rPr lang="en-US" sz="1550" i="1" dirty="0">
                    <a:solidFill>
                      <a:srgbClr val="CC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550" dirty="0">
                    <a:solidFill>
                      <a:srgbClr val="CCFFFF"/>
                    </a:solidFill>
                  </a:rPr>
                  <a:t>ƒ(t) 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5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5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550" b="1" i="0" dirty="0" smtClean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1550" b="0" dirty="0">
                                <a:solidFill>
                                  <a:srgbClr val="CCFFFF"/>
                                </a:solidFill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550" dirty="0">
                                <a:solidFill>
                                  <a:srgbClr val="CCFFFF"/>
                                </a:solidFill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550" dirty="0">
                    <a:solidFill>
                      <a:srgbClr val="CCFFFF"/>
                    </a:solidFill>
                  </a:rPr>
                  <a:t> dt</a:t>
                </a:r>
              </a:p>
              <a:p>
                <a:pPr>
                  <a:spcBef>
                    <a:spcPts val="0"/>
                  </a:spcBef>
                </a:pPr>
                <a:endParaRPr lang="en-US" sz="155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38AA80-9A36-47E0-B4E7-8267F0C6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12241"/>
                <a:ext cx="9144000" cy="1874359"/>
              </a:xfrm>
              <a:prstGeom prst="rect">
                <a:avLst/>
              </a:prstGeom>
              <a:blipFill>
                <a:blip r:embed="rId3"/>
                <a:stretch>
                  <a:fillRect l="-267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77213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C34D05D-70F4-418D-9BDE-972E18EC9E14}"/>
              </a:ext>
            </a:extLst>
          </p:cNvPr>
          <p:cNvGrpSpPr/>
          <p:nvPr/>
        </p:nvGrpSpPr>
        <p:grpSpPr>
          <a:xfrm>
            <a:off x="10885" y="2045025"/>
            <a:ext cx="8523515" cy="2957188"/>
            <a:chOff x="10885" y="2045025"/>
            <a:chExt cx="8523515" cy="2957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1B3823-17E4-4A79-BDA5-45E79537142E}"/>
                </a:ext>
              </a:extLst>
            </p:cNvPr>
            <p:cNvGrpSpPr/>
            <p:nvPr/>
          </p:nvGrpSpPr>
          <p:grpSpPr>
            <a:xfrm>
              <a:off x="10885" y="2045025"/>
              <a:ext cx="8523515" cy="2957188"/>
              <a:chOff x="152400" y="3886200"/>
              <a:chExt cx="8523515" cy="293441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C75CB6-22F9-41DA-813A-6B69DE5048D9}"/>
                  </a:ext>
                </a:extLst>
              </p:cNvPr>
              <p:cNvGrpSpPr/>
              <p:nvPr/>
            </p:nvGrpSpPr>
            <p:grpSpPr>
              <a:xfrm>
                <a:off x="152400" y="3886200"/>
                <a:ext cx="8523515" cy="2934419"/>
                <a:chOff x="1524000" y="2628181"/>
                <a:chExt cx="7458076" cy="301061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9570ADC-BD7B-4B49-9440-D34BE8FBD600}"/>
                    </a:ext>
                  </a:extLst>
                </p:cNvPr>
                <p:cNvGrpSpPr/>
                <p:nvPr/>
              </p:nvGrpSpPr>
              <p:grpSpPr>
                <a:xfrm>
                  <a:off x="1524000" y="2628181"/>
                  <a:ext cx="7458076" cy="3010619"/>
                  <a:chOff x="1524000" y="3847381"/>
                  <a:chExt cx="7458076" cy="3010619"/>
                </a:xfrm>
              </p:grpSpPr>
              <p:sp>
                <p:nvSpPr>
                  <p:cNvPr id="17" name="Content Placeholder 2">
                    <a:extLst>
                      <a:ext uri="{FF2B5EF4-FFF2-40B4-BE49-F238E27FC236}">
                        <a16:creationId xmlns:a16="http://schemas.microsoft.com/office/drawing/2014/main" id="{57A296CE-2334-49B9-85E5-D41C48EC9F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524000" y="3847381"/>
                    <a:ext cx="7162800" cy="3010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2000" dirty="0"/>
                  </a:p>
                  <a:p>
                    <a:endParaRPr lang="en-US" sz="2000" dirty="0"/>
                  </a:p>
                  <a:p>
                    <a:r>
                      <a:rPr lang="en-US" dirty="0"/>
                      <a:t>v(t) =  </a:t>
                    </a:r>
                  </a:p>
                </p:txBody>
              </p:sp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86158017-61A4-4DDC-9AA7-06165AD06E6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3190875" y="3962400"/>
                    <a:ext cx="5791201" cy="1752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/>
                      <a:t>10  0&lt;t&lt;1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sz="2000" dirty="0"/>
                      <a:t> </a:t>
                    </a:r>
                    <a:r>
                      <a:rPr lang="en-US" dirty="0"/>
                      <a:t>0  1&lt;t&lt;2</a:t>
                    </a:r>
                  </a:p>
                  <a:p>
                    <a:r>
                      <a:rPr lang="en-US" dirty="0"/>
                      <a:t>period T=2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D507300-D7D8-4284-9B3E-979E2C381059}"/>
                    </a:ext>
                  </a:extLst>
                </p:cNvPr>
                <p:cNvGrpSpPr/>
                <p:nvPr/>
              </p:nvGrpSpPr>
              <p:grpSpPr>
                <a:xfrm>
                  <a:off x="2904048" y="2768600"/>
                  <a:ext cx="457200" cy="2356816"/>
                  <a:chOff x="3098782" y="2692400"/>
                  <a:chExt cx="457200" cy="235681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B5130839-4F28-41E2-B66B-26195CD38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2646" y="2692400"/>
                    <a:ext cx="0" cy="2356816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4B268835-5D33-4A28-8C78-18E9DAE693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98782" y="5015349"/>
                    <a:ext cx="457200" cy="0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66374FB-01B2-4220-A4DD-3152A247AF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3558" y="4058108"/>
                <a:ext cx="522514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686FAF-3259-4FB9-A61D-F327A729699F}"/>
                </a:ext>
              </a:extLst>
            </p:cNvPr>
            <p:cNvCxnSpPr>
              <a:cxnSpLocks/>
            </p:cNvCxnSpPr>
            <p:nvPr/>
          </p:nvCxnSpPr>
          <p:spPr>
            <a:xfrm>
              <a:off x="4929040" y="2182952"/>
              <a:ext cx="0" cy="2314988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F907FC-8082-48AE-BAD1-9CCF36719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526" y="4462534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111BFA-FF5C-41E8-9821-4E5FD63D8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486" y="2216127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8200"/>
            <a:ext cx="8675915" cy="6019800"/>
          </a:xfrm>
        </p:spPr>
        <p:txBody>
          <a:bodyPr/>
          <a:lstStyle/>
          <a:p>
            <a:r>
              <a:rPr lang="en-US" dirty="0"/>
              <a:t>Find the Fourier series of the pulse voltage waveform: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b</a:t>
            </a:r>
            <a:r>
              <a:rPr lang="en-US" baseline="-25000" dirty="0"/>
              <a:t>n</a:t>
            </a:r>
            <a:r>
              <a:rPr lang="en-US" dirty="0"/>
              <a:t> = 2/T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ƒ(t) sin(2n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t/T) dt</a:t>
            </a:r>
          </a:p>
          <a:p>
            <a:r>
              <a:rPr lang="en-US" dirty="0"/>
              <a:t>   </a:t>
            </a:r>
            <a:r>
              <a:rPr lang="en-US" sz="1000" dirty="0"/>
              <a:t> </a:t>
            </a:r>
            <a:r>
              <a:rPr lang="en-US" dirty="0"/>
              <a:t>= 2/2[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10sin(2n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t</a:t>
            </a:r>
            <a:r>
              <a:rPr lang="en-US" dirty="0"/>
              <a:t>/2) dt +</a:t>
            </a:r>
          </a:p>
          <a:p>
            <a:r>
              <a:rPr lang="en-US" dirty="0"/>
              <a:t>   +</a:t>
            </a:r>
            <a:r>
              <a:rPr lang="en-US" sz="2000" dirty="0"/>
              <a:t>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0</a:t>
            </a:r>
            <a:r>
              <a:rPr lang="en-US" sz="2000" dirty="0"/>
              <a:t> </a:t>
            </a:r>
            <a:r>
              <a:rPr lang="en-US" dirty="0"/>
              <a:t>dt]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-10cos(n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t</a:t>
            </a:r>
            <a:r>
              <a:rPr lang="en-US" dirty="0"/>
              <a:t>)/n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sz="2000" b="0" dirty="0">
                <a:cs typeface="Arial" panose="020B0604020202020204" pitchFamily="34" charset="0"/>
              </a:rPr>
              <a:t> </a:t>
            </a:r>
            <a:r>
              <a:rPr lang="en-US" dirty="0"/>
              <a:t>|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FOURIER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5F39E3-8BD6-403B-843A-D5385E381A69}"/>
              </a:ext>
            </a:extLst>
          </p:cNvPr>
          <p:cNvGrpSpPr/>
          <p:nvPr/>
        </p:nvGrpSpPr>
        <p:grpSpPr>
          <a:xfrm>
            <a:off x="4953000" y="1981200"/>
            <a:ext cx="4062571" cy="1831017"/>
            <a:chOff x="4964521" y="1981200"/>
            <a:chExt cx="4062571" cy="1831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DBB32C-63F6-427F-9993-794F3223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1981200"/>
              <a:ext cx="3845492" cy="17764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A04847-142C-4045-BD78-21D2D9B5A565}"/>
                </a:ext>
              </a:extLst>
            </p:cNvPr>
            <p:cNvSpPr txBox="1"/>
            <p:nvPr/>
          </p:nvSpPr>
          <p:spPr>
            <a:xfrm>
              <a:off x="5486400" y="3486835"/>
              <a:ext cx="3048000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rgbClr val="CCFFFF"/>
                  </a:solidFill>
                </a:rPr>
                <a:t>0             1              2             3    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8515A3-2D19-415D-9D7A-1D766F00F2F5}"/>
                </a:ext>
              </a:extLst>
            </p:cNvPr>
            <p:cNvSpPr txBox="1"/>
            <p:nvPr/>
          </p:nvSpPr>
          <p:spPr>
            <a:xfrm>
              <a:off x="4964521" y="2286000"/>
              <a:ext cx="598096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500" dirty="0">
                  <a:solidFill>
                    <a:srgbClr val="CCFFFF"/>
                  </a:solidFill>
                </a:rPr>
                <a:t>10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5E37FE0-058A-4264-9061-CF3A4927BFDF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63737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Greek philosopher Zeno considered the problem of summing an infinite series to achieve a finite result, but rejected it as an impossibility: the result was Zeno's paradox</a:t>
            </a:r>
          </a:p>
        </p:txBody>
      </p:sp>
    </p:spTree>
    <p:extLst>
      <p:ext uri="{BB962C8B-B14F-4D97-AF65-F5344CB8AC3E}">
        <p14:creationId xmlns:p14="http://schemas.microsoft.com/office/powerpoint/2010/main" val="428877518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C34D05D-70F4-418D-9BDE-972E18EC9E14}"/>
              </a:ext>
            </a:extLst>
          </p:cNvPr>
          <p:cNvGrpSpPr/>
          <p:nvPr/>
        </p:nvGrpSpPr>
        <p:grpSpPr>
          <a:xfrm>
            <a:off x="10885" y="2045025"/>
            <a:ext cx="8523515" cy="2957188"/>
            <a:chOff x="10885" y="2045025"/>
            <a:chExt cx="8523515" cy="2957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1B3823-17E4-4A79-BDA5-45E79537142E}"/>
                </a:ext>
              </a:extLst>
            </p:cNvPr>
            <p:cNvGrpSpPr/>
            <p:nvPr/>
          </p:nvGrpSpPr>
          <p:grpSpPr>
            <a:xfrm>
              <a:off x="10885" y="2045025"/>
              <a:ext cx="8523515" cy="2957188"/>
              <a:chOff x="152400" y="3886200"/>
              <a:chExt cx="8523515" cy="293441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C75CB6-22F9-41DA-813A-6B69DE5048D9}"/>
                  </a:ext>
                </a:extLst>
              </p:cNvPr>
              <p:cNvGrpSpPr/>
              <p:nvPr/>
            </p:nvGrpSpPr>
            <p:grpSpPr>
              <a:xfrm>
                <a:off x="152400" y="3886200"/>
                <a:ext cx="8523515" cy="2934419"/>
                <a:chOff x="1524000" y="2628181"/>
                <a:chExt cx="7458076" cy="301061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9570ADC-BD7B-4B49-9440-D34BE8FBD600}"/>
                    </a:ext>
                  </a:extLst>
                </p:cNvPr>
                <p:cNvGrpSpPr/>
                <p:nvPr/>
              </p:nvGrpSpPr>
              <p:grpSpPr>
                <a:xfrm>
                  <a:off x="1524000" y="2628181"/>
                  <a:ext cx="7458076" cy="3010619"/>
                  <a:chOff x="1524000" y="3847381"/>
                  <a:chExt cx="7458076" cy="3010619"/>
                </a:xfrm>
              </p:grpSpPr>
              <p:sp>
                <p:nvSpPr>
                  <p:cNvPr id="17" name="Content Placeholder 2">
                    <a:extLst>
                      <a:ext uri="{FF2B5EF4-FFF2-40B4-BE49-F238E27FC236}">
                        <a16:creationId xmlns:a16="http://schemas.microsoft.com/office/drawing/2014/main" id="{57A296CE-2334-49B9-85E5-D41C48EC9F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524000" y="3847381"/>
                    <a:ext cx="7162800" cy="3010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2000" dirty="0"/>
                  </a:p>
                  <a:p>
                    <a:endParaRPr lang="en-US" sz="2000" dirty="0"/>
                  </a:p>
                  <a:p>
                    <a:r>
                      <a:rPr lang="en-US" dirty="0"/>
                      <a:t>v(t) =  </a:t>
                    </a:r>
                  </a:p>
                </p:txBody>
              </p:sp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86158017-61A4-4DDC-9AA7-06165AD06E6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3190875" y="3962400"/>
                    <a:ext cx="5791201" cy="1752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/>
                      <a:t>10  0&lt;t&lt;1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sz="2000" dirty="0"/>
                      <a:t> </a:t>
                    </a:r>
                    <a:r>
                      <a:rPr lang="en-US" dirty="0"/>
                      <a:t>0  1&lt;t&lt;2</a:t>
                    </a:r>
                  </a:p>
                  <a:p>
                    <a:r>
                      <a:rPr lang="en-US" dirty="0"/>
                      <a:t>period T=2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D507300-D7D8-4284-9B3E-979E2C381059}"/>
                    </a:ext>
                  </a:extLst>
                </p:cNvPr>
                <p:cNvGrpSpPr/>
                <p:nvPr/>
              </p:nvGrpSpPr>
              <p:grpSpPr>
                <a:xfrm>
                  <a:off x="2904048" y="2768600"/>
                  <a:ext cx="457200" cy="2356816"/>
                  <a:chOff x="3098782" y="2692400"/>
                  <a:chExt cx="457200" cy="235681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B5130839-4F28-41E2-B66B-26195CD38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2646" y="2692400"/>
                    <a:ext cx="0" cy="2356816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4B268835-5D33-4A28-8C78-18E9DAE693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98782" y="5015349"/>
                    <a:ext cx="457200" cy="0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66374FB-01B2-4220-A4DD-3152A247AF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3558" y="4058108"/>
                <a:ext cx="522514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686FAF-3259-4FB9-A61D-F327A729699F}"/>
                </a:ext>
              </a:extLst>
            </p:cNvPr>
            <p:cNvCxnSpPr>
              <a:cxnSpLocks/>
            </p:cNvCxnSpPr>
            <p:nvPr/>
          </p:nvCxnSpPr>
          <p:spPr>
            <a:xfrm>
              <a:off x="4929040" y="2182952"/>
              <a:ext cx="0" cy="2314988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F907FC-8082-48AE-BAD1-9CCF36719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526" y="4462534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111BFA-FF5C-41E8-9821-4E5FD63D8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486" y="2216127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8200"/>
            <a:ext cx="8675915" cy="6019800"/>
          </a:xfrm>
        </p:spPr>
        <p:txBody>
          <a:bodyPr/>
          <a:lstStyle/>
          <a:p>
            <a:r>
              <a:rPr lang="en-US" dirty="0"/>
              <a:t>Find the Fourier series of the pulse voltage waveform: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b</a:t>
            </a:r>
            <a:r>
              <a:rPr lang="en-US" baseline="-25000" dirty="0"/>
              <a:t>n</a:t>
            </a:r>
            <a:r>
              <a:rPr lang="en-US" dirty="0"/>
              <a:t> = -10cos(n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t</a:t>
            </a:r>
            <a:r>
              <a:rPr lang="en-US" dirty="0"/>
              <a:t>)/n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sz="2000" b="0" dirty="0">
                <a:cs typeface="Arial" panose="020B0604020202020204" pitchFamily="34" charset="0"/>
              </a:rPr>
              <a:t> </a:t>
            </a:r>
            <a:r>
              <a:rPr lang="en-US" dirty="0"/>
              <a:t>|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1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r>
              <a:rPr lang="en-US" dirty="0"/>
              <a:t>   </a:t>
            </a:r>
            <a:r>
              <a:rPr lang="en-US" sz="1000" dirty="0"/>
              <a:t> </a:t>
            </a:r>
            <a:r>
              <a:rPr lang="en-US" dirty="0"/>
              <a:t>= -10(cos(n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)</a:t>
            </a:r>
            <a:r>
              <a:rPr lang="en-US" b="0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– 1)</a:t>
            </a:r>
            <a:r>
              <a:rPr lang="en-US" dirty="0"/>
              <a:t>/n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FOURIER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5F39E3-8BD6-403B-843A-D5385E381A69}"/>
              </a:ext>
            </a:extLst>
          </p:cNvPr>
          <p:cNvGrpSpPr/>
          <p:nvPr/>
        </p:nvGrpSpPr>
        <p:grpSpPr>
          <a:xfrm>
            <a:off x="4953000" y="1981200"/>
            <a:ext cx="4062571" cy="1831017"/>
            <a:chOff x="4964521" y="1981200"/>
            <a:chExt cx="4062571" cy="1831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DBB32C-63F6-427F-9993-794F3223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1981200"/>
              <a:ext cx="3845492" cy="17764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A04847-142C-4045-BD78-21D2D9B5A565}"/>
                </a:ext>
              </a:extLst>
            </p:cNvPr>
            <p:cNvSpPr txBox="1"/>
            <p:nvPr/>
          </p:nvSpPr>
          <p:spPr>
            <a:xfrm>
              <a:off x="5486400" y="3486835"/>
              <a:ext cx="3048000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rgbClr val="CCFFFF"/>
                  </a:solidFill>
                </a:rPr>
                <a:t>0             1              2             3    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8515A3-2D19-415D-9D7A-1D766F00F2F5}"/>
                </a:ext>
              </a:extLst>
            </p:cNvPr>
            <p:cNvSpPr txBox="1"/>
            <p:nvPr/>
          </p:nvSpPr>
          <p:spPr>
            <a:xfrm>
              <a:off x="4964521" y="2286000"/>
              <a:ext cx="598096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500" dirty="0">
                  <a:solidFill>
                    <a:srgbClr val="CCFFFF"/>
                  </a:solidFill>
                </a:rPr>
                <a:t>10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5E37FE0-058A-4264-9061-CF3A4927BFDF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45D023-1DDC-4080-B719-8E960BF28511}"/>
              </a:ext>
            </a:extLst>
          </p:cNvPr>
          <p:cNvSpPr txBox="1"/>
          <p:nvPr/>
        </p:nvSpPr>
        <p:spPr>
          <a:xfrm>
            <a:off x="4997514" y="5122358"/>
            <a:ext cx="95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FFFF"/>
                </a:solidFill>
              </a:rPr>
              <a:t>cos(0)</a:t>
            </a:r>
          </a:p>
        </p:txBody>
      </p:sp>
    </p:spTree>
    <p:extLst>
      <p:ext uri="{BB962C8B-B14F-4D97-AF65-F5344CB8AC3E}">
        <p14:creationId xmlns:p14="http://schemas.microsoft.com/office/powerpoint/2010/main" val="59139397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C34D05D-70F4-418D-9BDE-972E18EC9E14}"/>
              </a:ext>
            </a:extLst>
          </p:cNvPr>
          <p:cNvGrpSpPr/>
          <p:nvPr/>
        </p:nvGrpSpPr>
        <p:grpSpPr>
          <a:xfrm>
            <a:off x="10885" y="2045025"/>
            <a:ext cx="8523515" cy="2957188"/>
            <a:chOff x="10885" y="2045025"/>
            <a:chExt cx="8523515" cy="2957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1B3823-17E4-4A79-BDA5-45E79537142E}"/>
                </a:ext>
              </a:extLst>
            </p:cNvPr>
            <p:cNvGrpSpPr/>
            <p:nvPr/>
          </p:nvGrpSpPr>
          <p:grpSpPr>
            <a:xfrm>
              <a:off x="10885" y="2045025"/>
              <a:ext cx="8523515" cy="2957188"/>
              <a:chOff x="152400" y="3886200"/>
              <a:chExt cx="8523515" cy="293441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C75CB6-22F9-41DA-813A-6B69DE5048D9}"/>
                  </a:ext>
                </a:extLst>
              </p:cNvPr>
              <p:cNvGrpSpPr/>
              <p:nvPr/>
            </p:nvGrpSpPr>
            <p:grpSpPr>
              <a:xfrm>
                <a:off x="152400" y="3886200"/>
                <a:ext cx="8523515" cy="2934419"/>
                <a:chOff x="1524000" y="2628181"/>
                <a:chExt cx="7458076" cy="301061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9570ADC-BD7B-4B49-9440-D34BE8FBD600}"/>
                    </a:ext>
                  </a:extLst>
                </p:cNvPr>
                <p:cNvGrpSpPr/>
                <p:nvPr/>
              </p:nvGrpSpPr>
              <p:grpSpPr>
                <a:xfrm>
                  <a:off x="1524000" y="2628181"/>
                  <a:ext cx="7458076" cy="3010619"/>
                  <a:chOff x="1524000" y="3847381"/>
                  <a:chExt cx="7458076" cy="3010619"/>
                </a:xfrm>
              </p:grpSpPr>
              <p:sp>
                <p:nvSpPr>
                  <p:cNvPr id="17" name="Content Placeholder 2">
                    <a:extLst>
                      <a:ext uri="{FF2B5EF4-FFF2-40B4-BE49-F238E27FC236}">
                        <a16:creationId xmlns:a16="http://schemas.microsoft.com/office/drawing/2014/main" id="{57A296CE-2334-49B9-85E5-D41C48EC9F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524000" y="3847381"/>
                    <a:ext cx="7162800" cy="3010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2000" dirty="0"/>
                  </a:p>
                  <a:p>
                    <a:endParaRPr lang="en-US" sz="2000" dirty="0"/>
                  </a:p>
                  <a:p>
                    <a:r>
                      <a:rPr lang="en-US" dirty="0"/>
                      <a:t>v(t) =  </a:t>
                    </a:r>
                  </a:p>
                </p:txBody>
              </p:sp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86158017-61A4-4DDC-9AA7-06165AD06E6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3190875" y="3962400"/>
                    <a:ext cx="5791201" cy="1752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/>
                      <a:t>10  0&lt;t&lt;1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sz="2000" dirty="0"/>
                      <a:t> </a:t>
                    </a:r>
                    <a:r>
                      <a:rPr lang="en-US" dirty="0"/>
                      <a:t>0  1&lt;t&lt;2</a:t>
                    </a:r>
                  </a:p>
                  <a:p>
                    <a:r>
                      <a:rPr lang="en-US" dirty="0"/>
                      <a:t>period T=2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D507300-D7D8-4284-9B3E-979E2C381059}"/>
                    </a:ext>
                  </a:extLst>
                </p:cNvPr>
                <p:cNvGrpSpPr/>
                <p:nvPr/>
              </p:nvGrpSpPr>
              <p:grpSpPr>
                <a:xfrm>
                  <a:off x="2904048" y="2768600"/>
                  <a:ext cx="457200" cy="2356816"/>
                  <a:chOff x="3098782" y="2692400"/>
                  <a:chExt cx="457200" cy="235681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B5130839-4F28-41E2-B66B-26195CD38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2646" y="2692400"/>
                    <a:ext cx="0" cy="2356816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4B268835-5D33-4A28-8C78-18E9DAE693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98782" y="5015349"/>
                    <a:ext cx="457200" cy="0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66374FB-01B2-4220-A4DD-3152A247AF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3558" y="4058108"/>
                <a:ext cx="522514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686FAF-3259-4FB9-A61D-F327A729699F}"/>
                </a:ext>
              </a:extLst>
            </p:cNvPr>
            <p:cNvCxnSpPr>
              <a:cxnSpLocks/>
            </p:cNvCxnSpPr>
            <p:nvPr/>
          </p:nvCxnSpPr>
          <p:spPr>
            <a:xfrm>
              <a:off x="4929040" y="2182952"/>
              <a:ext cx="0" cy="2314988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F907FC-8082-48AE-BAD1-9CCF36719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526" y="4462534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111BFA-FF5C-41E8-9821-4E5FD63D8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486" y="2216127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8200"/>
            <a:ext cx="8675915" cy="6019800"/>
          </a:xfrm>
        </p:spPr>
        <p:txBody>
          <a:bodyPr/>
          <a:lstStyle/>
          <a:p>
            <a:r>
              <a:rPr lang="en-US" dirty="0"/>
              <a:t>Find the Fourier series of the pulse voltage waveform: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b</a:t>
            </a:r>
            <a:r>
              <a:rPr lang="en-US" baseline="-25000" dirty="0"/>
              <a:t>n</a:t>
            </a:r>
            <a:r>
              <a:rPr lang="en-US" dirty="0"/>
              <a:t> = -10(cos(n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)</a:t>
            </a:r>
            <a:r>
              <a:rPr lang="en-US" b="0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– 1)</a:t>
            </a:r>
            <a:r>
              <a:rPr lang="en-US" dirty="0"/>
              <a:t>/n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endParaRPr lang="en-US" dirty="0"/>
          </a:p>
          <a:p>
            <a:r>
              <a:rPr lang="en-US" dirty="0"/>
              <a:t>When n is even:  	b</a:t>
            </a:r>
            <a:r>
              <a:rPr lang="en-US" baseline="-25000" dirty="0"/>
              <a:t>n</a:t>
            </a:r>
            <a:r>
              <a:rPr lang="en-US" dirty="0"/>
              <a:t> = 0</a:t>
            </a:r>
          </a:p>
          <a:p>
            <a:r>
              <a:rPr lang="en-US" dirty="0"/>
              <a:t>When n is odd:  	b</a:t>
            </a:r>
            <a:r>
              <a:rPr lang="en-US" baseline="-25000" dirty="0"/>
              <a:t>n</a:t>
            </a:r>
            <a:r>
              <a:rPr lang="en-US" dirty="0"/>
              <a:t> = 20/n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endParaRPr lang="en-US" b="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FOURIER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5F39E3-8BD6-403B-843A-D5385E381A69}"/>
              </a:ext>
            </a:extLst>
          </p:cNvPr>
          <p:cNvGrpSpPr/>
          <p:nvPr/>
        </p:nvGrpSpPr>
        <p:grpSpPr>
          <a:xfrm>
            <a:off x="4953000" y="1981200"/>
            <a:ext cx="4062571" cy="1831017"/>
            <a:chOff x="4964521" y="1981200"/>
            <a:chExt cx="4062571" cy="1831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DBB32C-63F6-427F-9993-794F3223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1981200"/>
              <a:ext cx="3845492" cy="17764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A04847-142C-4045-BD78-21D2D9B5A565}"/>
                </a:ext>
              </a:extLst>
            </p:cNvPr>
            <p:cNvSpPr txBox="1"/>
            <p:nvPr/>
          </p:nvSpPr>
          <p:spPr>
            <a:xfrm>
              <a:off x="5486400" y="3486835"/>
              <a:ext cx="3048000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rgbClr val="CCFFFF"/>
                  </a:solidFill>
                </a:rPr>
                <a:t>0             1              2             3    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8515A3-2D19-415D-9D7A-1D766F00F2F5}"/>
                </a:ext>
              </a:extLst>
            </p:cNvPr>
            <p:cNvSpPr txBox="1"/>
            <p:nvPr/>
          </p:nvSpPr>
          <p:spPr>
            <a:xfrm>
              <a:off x="4964521" y="2286000"/>
              <a:ext cx="598096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500" dirty="0">
                  <a:solidFill>
                    <a:srgbClr val="CCFFFF"/>
                  </a:solidFill>
                </a:rPr>
                <a:t>10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6B94833-29C6-43E2-BED3-DC3291641BEF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3AB6F1-CE45-4258-A200-E1D8E31BABB6}"/>
              </a:ext>
            </a:extLst>
          </p:cNvPr>
          <p:cNvSpPr txBox="1"/>
          <p:nvPr/>
        </p:nvSpPr>
        <p:spPr>
          <a:xfrm>
            <a:off x="3478384" y="5192757"/>
            <a:ext cx="1450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FFFF"/>
                </a:solidFill>
              </a:rPr>
              <a:t>cos(n</a:t>
            </a:r>
            <a:r>
              <a:rPr lang="el-GR" b="1" dirty="0">
                <a:solidFill>
                  <a:srgbClr val="CCFFFF"/>
                </a:solidFill>
                <a:cs typeface="Arial" panose="020B0604020202020204" pitchFamily="34" charset="0"/>
              </a:rPr>
              <a:t>π</a:t>
            </a:r>
            <a:r>
              <a:rPr lang="en-US" b="1" dirty="0">
                <a:solidFill>
                  <a:srgbClr val="CCFFFF"/>
                </a:solidFill>
              </a:rPr>
              <a:t>) =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8CB966-1798-4D39-A07E-ABC22F5D787A}"/>
              </a:ext>
            </a:extLst>
          </p:cNvPr>
          <p:cNvSpPr txBox="1"/>
          <p:nvPr/>
        </p:nvSpPr>
        <p:spPr>
          <a:xfrm>
            <a:off x="2895600" y="5879068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FFFF"/>
                </a:solidFill>
              </a:rPr>
              <a:t>cos(n</a:t>
            </a:r>
            <a:r>
              <a:rPr lang="el-GR" b="1" dirty="0">
                <a:solidFill>
                  <a:srgbClr val="CCFFFF"/>
                </a:solidFill>
                <a:cs typeface="Arial" panose="020B0604020202020204" pitchFamily="34" charset="0"/>
              </a:rPr>
              <a:t>π</a:t>
            </a:r>
            <a:r>
              <a:rPr lang="en-US" b="1" dirty="0">
                <a:solidFill>
                  <a:srgbClr val="CCFFFF"/>
                </a:solidFill>
              </a:rPr>
              <a:t>) = -1</a:t>
            </a:r>
          </a:p>
        </p:txBody>
      </p:sp>
    </p:spTree>
    <p:extLst>
      <p:ext uri="{BB962C8B-B14F-4D97-AF65-F5344CB8AC3E}">
        <p14:creationId xmlns:p14="http://schemas.microsoft.com/office/powerpoint/2010/main" val="58731242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838200"/>
                <a:ext cx="8675915" cy="6019800"/>
              </a:xfrm>
            </p:spPr>
            <p:txBody>
              <a:bodyPr/>
              <a:lstStyle/>
              <a:p>
                <a:r>
                  <a:rPr lang="en-US" dirty="0"/>
                  <a:t>The Fourier series of the pulse voltage waveform: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1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ƒ(t)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/>
                  <a:t>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b="0" dirty="0">
                            <a:cs typeface="Arial" panose="020B0604020202020204" pitchFamily="34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n-US" dirty="0"/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l-GR" b="0" dirty="0">
                                <a:cs typeface="Arial" panose="020B0604020202020204" pitchFamily="34" charset="0"/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l-GR" b="0" dirty="0">
                            <a:cs typeface="Arial" panose="020B0604020202020204" pitchFamily="34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n-US" dirty="0"/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6</m:t>
                            </m:r>
                            <m:r>
                              <m:rPr>
                                <m:nor/>
                              </m:rPr>
                              <a:rPr lang="el-GR" b="0" dirty="0">
                                <a:cs typeface="Arial" panose="020B0604020202020204" pitchFamily="34" charset="0"/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+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5</m:t>
                        </m:r>
                        <m:r>
                          <m:rPr>
                            <m:nor/>
                          </m:rPr>
                          <a:rPr lang="el-GR" b="0" dirty="0">
                            <a:cs typeface="Arial" panose="020B0604020202020204" pitchFamily="34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n-US" dirty="0"/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10</m:t>
                            </m:r>
                            <m:r>
                              <m:rPr>
                                <m:nor/>
                              </m:rPr>
                              <a:rPr lang="el-GR" b="0" dirty="0">
                                <a:cs typeface="Arial" panose="020B0604020202020204" pitchFamily="34" charset="0"/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7</m:t>
                        </m:r>
                        <m:r>
                          <m:rPr>
                            <m:nor/>
                          </m:rPr>
                          <a:rPr lang="el-GR" b="0" dirty="0">
                            <a:cs typeface="Arial" panose="020B0604020202020204" pitchFamily="34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n-US" dirty="0"/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l-GR" b="0" dirty="0">
                                <a:cs typeface="Arial" panose="020B0604020202020204" pitchFamily="34" charset="0"/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+…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838200"/>
                <a:ext cx="8675915" cy="6019800"/>
              </a:xfrm>
              <a:blipFill>
                <a:blip r:embed="rId3"/>
                <a:stretch>
                  <a:fillRect l="-2460" t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FOURIER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5F39E3-8BD6-403B-843A-D5385E381A69}"/>
              </a:ext>
            </a:extLst>
          </p:cNvPr>
          <p:cNvGrpSpPr/>
          <p:nvPr/>
        </p:nvGrpSpPr>
        <p:grpSpPr>
          <a:xfrm>
            <a:off x="4953000" y="1981200"/>
            <a:ext cx="4062571" cy="1831017"/>
            <a:chOff x="4964521" y="1981200"/>
            <a:chExt cx="4062571" cy="1831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DBB32C-63F6-427F-9993-794F3223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981200"/>
              <a:ext cx="3845492" cy="17764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A04847-142C-4045-BD78-21D2D9B5A565}"/>
                </a:ext>
              </a:extLst>
            </p:cNvPr>
            <p:cNvSpPr txBox="1"/>
            <p:nvPr/>
          </p:nvSpPr>
          <p:spPr>
            <a:xfrm>
              <a:off x="5486400" y="3486835"/>
              <a:ext cx="3048000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rgbClr val="CCFFFF"/>
                  </a:solidFill>
                </a:rPr>
                <a:t>0             1              2             3    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8515A3-2D19-415D-9D7A-1D766F00F2F5}"/>
                </a:ext>
              </a:extLst>
            </p:cNvPr>
            <p:cNvSpPr txBox="1"/>
            <p:nvPr/>
          </p:nvSpPr>
          <p:spPr>
            <a:xfrm>
              <a:off x="4964521" y="2286000"/>
              <a:ext cx="598096" cy="3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500" dirty="0">
                  <a:solidFill>
                    <a:srgbClr val="CCFFFF"/>
                  </a:solidFill>
                </a:rPr>
                <a:t>10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29B56C5-2E36-4609-B243-AD005D6067C6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846E08-D099-44F4-9477-3FECAB50CCEF}"/>
              </a:ext>
            </a:extLst>
          </p:cNvPr>
          <p:cNvGrpSpPr/>
          <p:nvPr/>
        </p:nvGrpSpPr>
        <p:grpSpPr>
          <a:xfrm>
            <a:off x="10885" y="2045025"/>
            <a:ext cx="8523515" cy="2957188"/>
            <a:chOff x="10885" y="2045025"/>
            <a:chExt cx="8523515" cy="295718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F6A9B38-6845-46E8-9B52-FF5D6E423AE6}"/>
                </a:ext>
              </a:extLst>
            </p:cNvPr>
            <p:cNvGrpSpPr/>
            <p:nvPr/>
          </p:nvGrpSpPr>
          <p:grpSpPr>
            <a:xfrm>
              <a:off x="10885" y="2045025"/>
              <a:ext cx="8523515" cy="2957188"/>
              <a:chOff x="152400" y="3886200"/>
              <a:chExt cx="8523515" cy="293441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1970E42-C2A9-4DF9-9E3A-16D22B33444D}"/>
                  </a:ext>
                </a:extLst>
              </p:cNvPr>
              <p:cNvGrpSpPr/>
              <p:nvPr/>
            </p:nvGrpSpPr>
            <p:grpSpPr>
              <a:xfrm>
                <a:off x="152400" y="3886200"/>
                <a:ext cx="8523515" cy="2934419"/>
                <a:chOff x="1524000" y="2628181"/>
                <a:chExt cx="7458076" cy="3010619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585C89D0-2C91-414C-A8D5-71FD7FD76042}"/>
                    </a:ext>
                  </a:extLst>
                </p:cNvPr>
                <p:cNvGrpSpPr/>
                <p:nvPr/>
              </p:nvGrpSpPr>
              <p:grpSpPr>
                <a:xfrm>
                  <a:off x="1524000" y="2628181"/>
                  <a:ext cx="7458076" cy="3010619"/>
                  <a:chOff x="1524000" y="3847381"/>
                  <a:chExt cx="7458076" cy="3010619"/>
                </a:xfrm>
              </p:grpSpPr>
              <p:sp>
                <p:nvSpPr>
                  <p:cNvPr id="36" name="Content Placeholder 2">
                    <a:extLst>
                      <a:ext uri="{FF2B5EF4-FFF2-40B4-BE49-F238E27FC236}">
                        <a16:creationId xmlns:a16="http://schemas.microsoft.com/office/drawing/2014/main" id="{08437561-85D2-46B1-946F-B19BEE1CC1D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524000" y="3847381"/>
                    <a:ext cx="7162800" cy="3010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2000" dirty="0"/>
                  </a:p>
                  <a:p>
                    <a:endParaRPr lang="en-US" sz="2000" dirty="0"/>
                  </a:p>
                  <a:p>
                    <a:r>
                      <a:rPr lang="en-US" dirty="0"/>
                      <a:t>v(t) =  </a:t>
                    </a:r>
                  </a:p>
                </p:txBody>
              </p:sp>
              <p:sp>
                <p:nvSpPr>
                  <p:cNvPr id="37" name="Content Placeholder 2">
                    <a:extLst>
                      <a:ext uri="{FF2B5EF4-FFF2-40B4-BE49-F238E27FC236}">
                        <a16:creationId xmlns:a16="http://schemas.microsoft.com/office/drawing/2014/main" id="{6DC06C5F-5F7F-46CF-BA81-BCD80AD25BE0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3190875" y="3962400"/>
                    <a:ext cx="5791201" cy="1752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/>
                      <a:t>10  0&lt;t&lt;1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sz="2000" dirty="0"/>
                      <a:t> </a:t>
                    </a:r>
                    <a:r>
                      <a:rPr lang="en-US" dirty="0"/>
                      <a:t>0  1&lt;t&lt;2</a:t>
                    </a:r>
                  </a:p>
                  <a:p>
                    <a:r>
                      <a:rPr lang="en-US" dirty="0"/>
                      <a:t>period T=2</a:t>
                    </a:r>
                  </a:p>
                </p:txBody>
              </p: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C8020971-FF19-410F-AE2D-25D0669DC1E8}"/>
                    </a:ext>
                  </a:extLst>
                </p:cNvPr>
                <p:cNvGrpSpPr/>
                <p:nvPr/>
              </p:nvGrpSpPr>
              <p:grpSpPr>
                <a:xfrm>
                  <a:off x="2904048" y="2768600"/>
                  <a:ext cx="457200" cy="2356816"/>
                  <a:chOff x="3098782" y="2692400"/>
                  <a:chExt cx="457200" cy="2356816"/>
                </a:xfrm>
              </p:grpSpPr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2C835A21-3984-44BA-B12B-A36651F2AD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2646" y="2692400"/>
                    <a:ext cx="0" cy="2356816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266EC14E-2618-4A4A-B47D-4DC8382BDA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98782" y="5015349"/>
                    <a:ext cx="457200" cy="0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5C9CBCC-B3AB-4955-889A-0DE33F8A8E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3558" y="4058108"/>
                <a:ext cx="522514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ECC5641-6B2D-4DBD-8DDA-13B8DE148410}"/>
                </a:ext>
              </a:extLst>
            </p:cNvPr>
            <p:cNvCxnSpPr>
              <a:cxnSpLocks/>
            </p:cNvCxnSpPr>
            <p:nvPr/>
          </p:nvCxnSpPr>
          <p:spPr>
            <a:xfrm>
              <a:off x="4929040" y="2182952"/>
              <a:ext cx="0" cy="2314988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F5C013C-80F9-447B-B075-DAD62FD9A6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526" y="4462534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E9C42C5-ED71-4BDE-B9B7-CFE7041275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486" y="2216127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717484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8200"/>
            <a:ext cx="8675915" cy="6019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It makes sense that the cosines are not included while the sines </a:t>
            </a:r>
          </a:p>
          <a:p>
            <a:pPr>
              <a:spcBef>
                <a:spcPts val="0"/>
              </a:spcBef>
            </a:pPr>
            <a:r>
              <a:rPr lang="en-US" dirty="0"/>
              <a:t>are:</a:t>
            </a:r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FOURIER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D3EFC72-8326-4938-AE35-5E5A4BC7C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29000"/>
            <a:ext cx="4067175" cy="28098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4E6CB5-D752-49B2-9097-BDEDDE5F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156" y="3390899"/>
            <a:ext cx="4000500" cy="28860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623EC04-3BFC-4EFB-A53F-7A7BBCEF10ED}"/>
              </a:ext>
            </a:extLst>
          </p:cNvPr>
          <p:cNvSpPr txBox="1"/>
          <p:nvPr/>
        </p:nvSpPr>
        <p:spPr>
          <a:xfrm>
            <a:off x="1295400" y="5257800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4A8DB1-C2FD-4D54-8311-F30061CD9B60}"/>
              </a:ext>
            </a:extLst>
          </p:cNvPr>
          <p:cNvSpPr txBox="1"/>
          <p:nvPr/>
        </p:nvSpPr>
        <p:spPr>
          <a:xfrm>
            <a:off x="5133976" y="5300133"/>
            <a:ext cx="1371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cosine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8C8A22-90D9-436B-9D1D-E53C8F72634E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4213695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2BAB-80A5-4A59-A5BD-74D890A4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B264-B872-487E-B68F-B13F8B9E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use Wolfram Alpha, you have to convert the cycle into radians</a:t>
            </a:r>
          </a:p>
        </p:txBody>
      </p:sp>
    </p:spTree>
    <p:extLst>
      <p:ext uri="{BB962C8B-B14F-4D97-AF65-F5344CB8AC3E}">
        <p14:creationId xmlns:p14="http://schemas.microsoft.com/office/powerpoint/2010/main" val="261198430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961BC-E863-4523-90E1-836E40CA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r>
              <a:rPr lang="fr-FR" sz="3500" dirty="0" err="1"/>
              <a:t>ExptoTrig</a:t>
            </a:r>
            <a:r>
              <a:rPr lang="fr-FR" sz="3500" dirty="0"/>
              <a:t>[</a:t>
            </a:r>
            <a:r>
              <a:rPr lang="fr-FR" sz="3500" dirty="0" err="1"/>
              <a:t>FourierSeries</a:t>
            </a:r>
            <a:r>
              <a:rPr lang="fr-FR" sz="3500" dirty="0"/>
              <a:t>[</a:t>
            </a:r>
            <a:r>
              <a:rPr lang="fr-FR" sz="3500" dirty="0" err="1"/>
              <a:t>Piecewise</a:t>
            </a:r>
            <a:r>
              <a:rPr lang="fr-FR" sz="3500" dirty="0"/>
              <a:t>[{{10,0&lt;t&lt;1pi},{0,1pi&lt;t&lt;2pi}}],t,5]]</a:t>
            </a:r>
            <a:endParaRPr lang="en-US" sz="3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46A2A4-9728-4795-B29E-5E4C33A29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FOURIER 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0577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F3D2BC-A8B5-4C6E-9306-890F0E610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3"/>
            <a:ext cx="9138830" cy="68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5176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357F96-5915-4DC6-80C7-6070C1A9F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83492"/>
            <a:ext cx="9170582" cy="41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6670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D88DC-FB9A-5044-50B0-98516F0A7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00" y="0"/>
            <a:ext cx="546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0413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2BAB-80A5-4A59-A5BD-74D890A4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B264-B872-487E-B68F-B13F8B9E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Symbolab</a:t>
            </a:r>
            <a:r>
              <a:rPr lang="en-US" dirty="0"/>
              <a:t> has a Fourier series button, but seems unable to handle piecewise Fourier series</a:t>
            </a:r>
          </a:p>
        </p:txBody>
      </p:sp>
    </p:spTree>
    <p:extLst>
      <p:ext uri="{BB962C8B-B14F-4D97-AF65-F5344CB8AC3E}">
        <p14:creationId xmlns:p14="http://schemas.microsoft.com/office/powerpoint/2010/main" val="183609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9B34E7-923F-41F8-B002-28E86B18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" y="914400"/>
            <a:ext cx="9135318" cy="502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C0913B-3303-48A1-9E45-0DC135DDD05F}"/>
              </a:ext>
            </a:extLst>
          </p:cNvPr>
          <p:cNvSpPr txBox="1"/>
          <p:nvPr/>
        </p:nvSpPr>
        <p:spPr>
          <a:xfrm>
            <a:off x="4572000" y="1524000"/>
            <a:ext cx="289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Motion is a change of position over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E191A-0BFF-42E5-B9B6-4AF8C42B0459}"/>
              </a:ext>
            </a:extLst>
          </p:cNvPr>
          <p:cNvSpPr txBox="1"/>
          <p:nvPr/>
        </p:nvSpPr>
        <p:spPr>
          <a:xfrm>
            <a:off x="5791200" y="2870537"/>
            <a:ext cx="289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At any INSTANT, no change of position takes place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7CD14-E122-4468-BE64-F2B4A3DD911C}"/>
              </a:ext>
            </a:extLst>
          </p:cNvPr>
          <p:cNvSpPr txBox="1"/>
          <p:nvPr/>
        </p:nvSpPr>
        <p:spPr>
          <a:xfrm>
            <a:off x="0" y="6608802"/>
            <a:ext cx="91353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https://lh3.googleusercontent.com/proxy/oCsIsvTd6J1M-ASQNw5u5XbMXeTZ8Yfi953qz0SR2i81</a:t>
            </a:r>
          </a:p>
          <a:p>
            <a:r>
              <a:rPr lang="en-US" sz="1500" dirty="0">
                <a:solidFill>
                  <a:srgbClr val="00B0F0"/>
                </a:solidFill>
              </a:rPr>
              <a:t>whEze0JWvw5Y0tpohuziOZln2vLrORgh0raQy4UlKvz-LDlbMpE8vwy_8ExqIsejy8Qo_VF_nbHOmIcr</a:t>
            </a:r>
          </a:p>
        </p:txBody>
      </p:sp>
    </p:spTree>
    <p:extLst>
      <p:ext uri="{BB962C8B-B14F-4D97-AF65-F5344CB8AC3E}">
        <p14:creationId xmlns:p14="http://schemas.microsoft.com/office/powerpoint/2010/main" val="147605221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B7EB91-9114-4F24-8A2D-DAF19796396F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36391400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2BAB-80A5-4A59-A5BD-74D890A4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B264-B872-487E-B68F-B13F8B9E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Fourier analysis is the study of approximating functions using the sum of sine and cosine terms</a:t>
            </a:r>
          </a:p>
          <a:p>
            <a:r>
              <a:rPr lang="en-US" dirty="0"/>
              <a:t>This sum is called the Fourier series representation of the function</a:t>
            </a:r>
          </a:p>
        </p:txBody>
      </p:sp>
    </p:spTree>
    <p:extLst>
      <p:ext uri="{BB962C8B-B14F-4D97-AF65-F5344CB8AC3E}">
        <p14:creationId xmlns:p14="http://schemas.microsoft.com/office/powerpoint/2010/main" val="308822882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2BAB-80A5-4A59-A5BD-74D890A4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B264-B872-487E-B68F-B13F8B9E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Spectrum analysis is identical to Fourier analysis except that instead of approximating a function, the sum of sine and cosine terms approximates a time series that includes a random component</a:t>
            </a:r>
          </a:p>
        </p:txBody>
      </p:sp>
    </p:spTree>
    <p:extLst>
      <p:ext uri="{BB962C8B-B14F-4D97-AF65-F5344CB8AC3E}">
        <p14:creationId xmlns:p14="http://schemas.microsoft.com/office/powerpoint/2010/main" val="373980870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2BAB-80A5-4A59-A5BD-74D890A4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B264-B872-487E-B68F-B13F8B9E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where engineering and statistics become the same thing!</a:t>
            </a:r>
          </a:p>
        </p:txBody>
      </p:sp>
    </p:spTree>
    <p:extLst>
      <p:ext uri="{BB962C8B-B14F-4D97-AF65-F5344CB8AC3E}">
        <p14:creationId xmlns:p14="http://schemas.microsoft.com/office/powerpoint/2010/main" val="248756959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2BAB-80A5-4A59-A5BD-74D890A4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B264-B872-487E-B68F-B13F8B9E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are used of the frequency components in the Fourier series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E3214-E027-408E-9800-149AF4515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696" y="2484966"/>
            <a:ext cx="4631279" cy="41444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B2C3CC-2A0B-4BFB-9B3E-8F5ADDD998D0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https://home.cc.umanitoba.ca/~krussll/138/sec4/spectrum1.gif</a:t>
            </a:r>
          </a:p>
        </p:txBody>
      </p:sp>
    </p:spTree>
    <p:extLst>
      <p:ext uri="{BB962C8B-B14F-4D97-AF65-F5344CB8AC3E}">
        <p14:creationId xmlns:p14="http://schemas.microsoft.com/office/powerpoint/2010/main" val="203947746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2BAB-80A5-4A59-A5BD-74D890A4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B264-B872-487E-B68F-B13F8B9E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useful because they show the relative contributions of the various frequencies in the overall wave</a:t>
            </a:r>
          </a:p>
        </p:txBody>
      </p:sp>
    </p:spTree>
    <p:extLst>
      <p:ext uri="{BB962C8B-B14F-4D97-AF65-F5344CB8AC3E}">
        <p14:creationId xmlns:p14="http://schemas.microsoft.com/office/powerpoint/2010/main" val="404559749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2BAB-80A5-4A59-A5BD-74D890A4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B264-B872-487E-B68F-B13F8B9E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Knowing the spectrum of a complex waveform allows us to extract the frequency components we choose using resonant circuit theory</a:t>
            </a:r>
          </a:p>
        </p:txBody>
      </p:sp>
    </p:spTree>
    <p:extLst>
      <p:ext uri="{BB962C8B-B14F-4D97-AF65-F5344CB8AC3E}">
        <p14:creationId xmlns:p14="http://schemas.microsoft.com/office/powerpoint/2010/main" val="55896412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400E1F0-DD24-4A61-AA7C-DE84B8701D5C}"/>
              </a:ext>
            </a:extLst>
          </p:cNvPr>
          <p:cNvSpPr txBox="1">
            <a:spLocks/>
          </p:cNvSpPr>
          <p:nvPr/>
        </p:nvSpPr>
        <p:spPr bwMode="auto">
          <a:xfrm>
            <a:off x="76200" y="990600"/>
            <a:ext cx="8991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What is the frequency with the greatest contribution to the overall wave?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What is the frequency with the contribution closest to 20%?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SPECTRUM ANALYSIS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5a,b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55DC39-6FBB-46C1-9F1B-6B10755842B8}"/>
              </a:ext>
            </a:extLst>
          </p:cNvPr>
          <p:cNvGrpSpPr/>
          <p:nvPr/>
        </p:nvGrpSpPr>
        <p:grpSpPr>
          <a:xfrm>
            <a:off x="2514600" y="2230919"/>
            <a:ext cx="5486400" cy="2264881"/>
            <a:chOff x="2514600" y="2230919"/>
            <a:chExt cx="5486400" cy="226488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7C90AFA-626F-4D33-AD31-9840561BC1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51464" y="3657600"/>
              <a:ext cx="4363736" cy="0"/>
            </a:xfrm>
            <a:prstGeom prst="line">
              <a:avLst/>
            </a:prstGeom>
            <a:ln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BE5431-2878-4878-A585-CB6F048E1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1800" y="3124200"/>
              <a:ext cx="4363736" cy="0"/>
            </a:xfrm>
            <a:prstGeom prst="line">
              <a:avLst/>
            </a:prstGeom>
            <a:ln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96401E4-39F8-4433-AB4F-FD300500C7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1800" y="2667000"/>
              <a:ext cx="4363736" cy="0"/>
            </a:xfrm>
            <a:prstGeom prst="line">
              <a:avLst/>
            </a:prstGeom>
            <a:ln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3B4A023-018E-4621-9BAE-E75AD929457F}"/>
                </a:ext>
              </a:extLst>
            </p:cNvPr>
            <p:cNvGrpSpPr/>
            <p:nvPr/>
          </p:nvGrpSpPr>
          <p:grpSpPr>
            <a:xfrm>
              <a:off x="2514600" y="2230919"/>
              <a:ext cx="5486400" cy="2264881"/>
              <a:chOff x="2514600" y="2383319"/>
              <a:chExt cx="5486400" cy="2264881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F56F1F4-60D5-4D7F-8B07-2C4ED33AF2B1}"/>
                  </a:ext>
                </a:extLst>
              </p:cNvPr>
              <p:cNvGrpSpPr/>
              <p:nvPr/>
            </p:nvGrpSpPr>
            <p:grpSpPr>
              <a:xfrm>
                <a:off x="2514600" y="2667000"/>
                <a:ext cx="4945808" cy="1981200"/>
                <a:chOff x="4572000" y="2438400"/>
                <a:chExt cx="4945808" cy="1981200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E23301DF-0832-4CCF-B7AB-09F6E4A70155}"/>
                    </a:ext>
                  </a:extLst>
                </p:cNvPr>
                <p:cNvGrpSpPr/>
                <p:nvPr/>
              </p:nvGrpSpPr>
              <p:grpSpPr>
                <a:xfrm>
                  <a:off x="4578871" y="3408418"/>
                  <a:ext cx="4938937" cy="1011182"/>
                  <a:chOff x="5116904" y="2720401"/>
                  <a:chExt cx="4938937" cy="1011182"/>
                </a:xfrm>
              </p:grpSpPr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6B44FC6C-6256-4FB7-9E6E-90D959A2EEF8}"/>
                      </a:ext>
                    </a:extLst>
                  </p:cNvPr>
                  <p:cNvSpPr txBox="1"/>
                  <p:nvPr/>
                </p:nvSpPr>
                <p:spPr>
                  <a:xfrm>
                    <a:off x="5474877" y="3408418"/>
                    <a:ext cx="4580964" cy="3231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500" dirty="0">
                        <a:solidFill>
                          <a:srgbClr val="CCFFFF"/>
                        </a:solidFill>
                      </a:rPr>
                      <a:t>0     100Hz     200Hz    300Hz   400Hz   500Hz    </a:t>
                    </a: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F3242D51-74EA-4710-8293-249F3AE2174F}"/>
                      </a:ext>
                    </a:extLst>
                  </p:cNvPr>
                  <p:cNvSpPr txBox="1"/>
                  <p:nvPr/>
                </p:nvSpPr>
                <p:spPr>
                  <a:xfrm>
                    <a:off x="5116904" y="2720401"/>
                    <a:ext cx="598096" cy="32538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sz="1500" dirty="0">
                        <a:solidFill>
                          <a:srgbClr val="CCFFFF"/>
                        </a:solidFill>
                      </a:rPr>
                      <a:t>10</a:t>
                    </a:r>
                  </a:p>
                </p:txBody>
              </p:sp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8C759E5-B0A5-4F51-A533-B40B05D7B57F}"/>
                    </a:ext>
                  </a:extLst>
                </p:cNvPr>
                <p:cNvSpPr txBox="1"/>
                <p:nvPr/>
              </p:nvSpPr>
              <p:spPr>
                <a:xfrm>
                  <a:off x="4572000" y="2895600"/>
                  <a:ext cx="598096" cy="3253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500" dirty="0">
                      <a:solidFill>
                        <a:srgbClr val="CCFFFF"/>
                      </a:solidFill>
                    </a:rPr>
                    <a:t>20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2C22DA32-4436-4C03-8785-82A521869D24}"/>
                    </a:ext>
                  </a:extLst>
                </p:cNvPr>
                <p:cNvSpPr txBox="1"/>
                <p:nvPr/>
              </p:nvSpPr>
              <p:spPr>
                <a:xfrm>
                  <a:off x="4583504" y="2438400"/>
                  <a:ext cx="598096" cy="3253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500" dirty="0">
                      <a:solidFill>
                        <a:srgbClr val="CCFFFF"/>
                      </a:solidFill>
                    </a:rPr>
                    <a:t>30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9DE02A6-2A88-4EE5-8BD9-CC3D7ED20650}"/>
                  </a:ext>
                </a:extLst>
              </p:cNvPr>
              <p:cNvGrpSpPr/>
              <p:nvPr/>
            </p:nvGrpSpPr>
            <p:grpSpPr>
              <a:xfrm>
                <a:off x="2933806" y="2383319"/>
                <a:ext cx="5067194" cy="2112481"/>
                <a:chOff x="2933806" y="2362200"/>
                <a:chExt cx="5067194" cy="2112481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CE3DE967-795B-4855-8AFA-837FBF114EDA}"/>
                    </a:ext>
                  </a:extLst>
                </p:cNvPr>
                <p:cNvGrpSpPr/>
                <p:nvPr/>
              </p:nvGrpSpPr>
              <p:grpSpPr>
                <a:xfrm>
                  <a:off x="2933806" y="2731532"/>
                  <a:ext cx="5067194" cy="1743149"/>
                  <a:chOff x="5275460" y="1826583"/>
                  <a:chExt cx="5067194" cy="1743149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CD0AD17B-F050-4C0C-AD09-38FA88CB98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600" y="1826583"/>
                    <a:ext cx="0" cy="172606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FBD2FD73-F851-41EA-B0D7-7D979F988950}"/>
                      </a:ext>
                    </a:extLst>
                  </p:cNvPr>
                  <p:cNvGrpSpPr/>
                  <p:nvPr/>
                </p:nvGrpSpPr>
                <p:grpSpPr>
                  <a:xfrm>
                    <a:off x="5275460" y="3200400"/>
                    <a:ext cx="5067194" cy="369332"/>
                    <a:chOff x="5242804" y="3252158"/>
                    <a:chExt cx="5067194" cy="369332"/>
                  </a:xfrm>
                </p:grpSpPr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40F6F6D5-8ADC-4F32-AE5F-10F1C10FFD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5242804" y="3429000"/>
                      <a:ext cx="4363736" cy="0"/>
                    </a:xfrm>
                    <a:prstGeom prst="line">
                      <a:avLst/>
                    </a:prstGeom>
                    <a:ln>
                      <a:head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DA070145-0824-4374-AEED-5F320B82B7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06540" y="3252158"/>
                      <a:ext cx="70345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dirty="0" err="1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freq</a:t>
                      </a:r>
                      <a:endParaRPr lang="en-US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790CA60-AC5C-47D5-8DF3-2E519859B2DC}"/>
                    </a:ext>
                  </a:extLst>
                </p:cNvPr>
                <p:cNvSpPr txBox="1"/>
                <p:nvPr/>
              </p:nvSpPr>
              <p:spPr>
                <a:xfrm>
                  <a:off x="3048000" y="2362200"/>
                  <a:ext cx="48019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tx1">
                          <a:lumMod val="65000"/>
                        </a:schemeClr>
                      </a:solidFill>
                    </a:rPr>
                    <a:t>%</a:t>
                  </a: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C425BEB1-FFF6-4DEF-B5A7-CDDC4E607A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657600" y="3060756"/>
                  <a:ext cx="1" cy="1234440"/>
                </a:xfrm>
                <a:prstGeom prst="line">
                  <a:avLst/>
                </a:prstGeom>
                <a:ln w="63500">
                  <a:solidFill>
                    <a:srgbClr val="8BE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3E2CE95E-100C-403D-B0B0-B94F9A505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572000" y="3594565"/>
                  <a:ext cx="2" cy="700631"/>
                </a:xfrm>
                <a:prstGeom prst="line">
                  <a:avLst/>
                </a:prstGeom>
                <a:ln w="63500">
                  <a:solidFill>
                    <a:srgbClr val="8BE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19F33FF0-073F-4650-9A27-750F65FF42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165011" y="3314796"/>
                  <a:ext cx="7189" cy="980400"/>
                </a:xfrm>
                <a:prstGeom prst="line">
                  <a:avLst/>
                </a:prstGeom>
                <a:ln w="63500">
                  <a:solidFill>
                    <a:srgbClr val="8BE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3C3B2631-E6AE-4855-8441-645B0FF2E2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399730" y="3681514"/>
                  <a:ext cx="1" cy="613682"/>
                </a:xfrm>
                <a:prstGeom prst="line">
                  <a:avLst/>
                </a:prstGeom>
                <a:ln w="63500">
                  <a:solidFill>
                    <a:srgbClr val="8BE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DB264E5D-AB53-4386-8D15-B44159242B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34202" y="2923596"/>
                  <a:ext cx="3278" cy="1371600"/>
                </a:xfrm>
                <a:prstGeom prst="line">
                  <a:avLst/>
                </a:prstGeom>
                <a:ln w="63500">
                  <a:solidFill>
                    <a:srgbClr val="8BE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52F89F3-8BF6-4F1F-8B99-2E665EED5A04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6358232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400E1F0-DD24-4A61-AA7C-DE84B8701D5C}"/>
              </a:ext>
            </a:extLst>
          </p:cNvPr>
          <p:cNvSpPr txBox="1">
            <a:spLocks/>
          </p:cNvSpPr>
          <p:nvPr/>
        </p:nvSpPr>
        <p:spPr bwMode="auto">
          <a:xfrm>
            <a:off x="76200" y="990600"/>
            <a:ext cx="8991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What is the frequency with the greatest contribution to the overall wave?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500Hz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What is the frequency with the contribution closest to 20%?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SPECTRUM ANALYSIS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5a,b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655A946-D0AA-40D1-8CBB-056A2051D795}"/>
              </a:ext>
            </a:extLst>
          </p:cNvPr>
          <p:cNvGrpSpPr/>
          <p:nvPr/>
        </p:nvGrpSpPr>
        <p:grpSpPr>
          <a:xfrm>
            <a:off x="2514600" y="2230919"/>
            <a:ext cx="5486400" cy="2264881"/>
            <a:chOff x="2514600" y="2230919"/>
            <a:chExt cx="5486400" cy="2264881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30CD20D-90B9-44B7-A0DB-A2BE4C84C4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51464" y="3657600"/>
              <a:ext cx="4363736" cy="0"/>
            </a:xfrm>
            <a:prstGeom prst="line">
              <a:avLst/>
            </a:prstGeom>
            <a:ln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A91509E-0F53-402C-8C7F-98E405A51E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1800" y="3124200"/>
              <a:ext cx="4363736" cy="0"/>
            </a:xfrm>
            <a:prstGeom prst="line">
              <a:avLst/>
            </a:prstGeom>
            <a:ln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EBB387-5CD9-4184-A7E0-A13FE7C789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1800" y="2667000"/>
              <a:ext cx="4363736" cy="0"/>
            </a:xfrm>
            <a:prstGeom prst="line">
              <a:avLst/>
            </a:prstGeom>
            <a:ln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C4244A8-D986-4C91-A787-65766AC22F3E}"/>
                </a:ext>
              </a:extLst>
            </p:cNvPr>
            <p:cNvGrpSpPr/>
            <p:nvPr/>
          </p:nvGrpSpPr>
          <p:grpSpPr>
            <a:xfrm>
              <a:off x="2514600" y="2230919"/>
              <a:ext cx="5486400" cy="2264881"/>
              <a:chOff x="2514600" y="2383319"/>
              <a:chExt cx="5486400" cy="226488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C6D7347D-4D4F-4B81-95BB-D763D63527E6}"/>
                  </a:ext>
                </a:extLst>
              </p:cNvPr>
              <p:cNvGrpSpPr/>
              <p:nvPr/>
            </p:nvGrpSpPr>
            <p:grpSpPr>
              <a:xfrm>
                <a:off x="2514600" y="2667000"/>
                <a:ext cx="4945808" cy="1981200"/>
                <a:chOff x="4572000" y="2438400"/>
                <a:chExt cx="4945808" cy="1981200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7838262B-9CEF-422D-A724-459717C940F6}"/>
                    </a:ext>
                  </a:extLst>
                </p:cNvPr>
                <p:cNvGrpSpPr/>
                <p:nvPr/>
              </p:nvGrpSpPr>
              <p:grpSpPr>
                <a:xfrm>
                  <a:off x="4578871" y="3408418"/>
                  <a:ext cx="4938937" cy="1011182"/>
                  <a:chOff x="5116904" y="2720401"/>
                  <a:chExt cx="4938937" cy="1011182"/>
                </a:xfrm>
              </p:grpSpPr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29DF165A-2879-44BE-AFF6-068AF80A95EB}"/>
                      </a:ext>
                    </a:extLst>
                  </p:cNvPr>
                  <p:cNvSpPr txBox="1"/>
                  <p:nvPr/>
                </p:nvSpPr>
                <p:spPr>
                  <a:xfrm>
                    <a:off x="5474877" y="3408418"/>
                    <a:ext cx="4580964" cy="3231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500" dirty="0">
                        <a:solidFill>
                          <a:srgbClr val="CCFFFF"/>
                        </a:solidFill>
                      </a:rPr>
                      <a:t>0     100Hz     200Hz    300Hz   400Hz   500Hz    </a:t>
                    </a:r>
                  </a:p>
                </p:txBody>
              </p: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C2DCF6DF-5237-479A-8BCE-FAE6BE85FA40}"/>
                      </a:ext>
                    </a:extLst>
                  </p:cNvPr>
                  <p:cNvSpPr txBox="1"/>
                  <p:nvPr/>
                </p:nvSpPr>
                <p:spPr>
                  <a:xfrm>
                    <a:off x="5116904" y="2720401"/>
                    <a:ext cx="598096" cy="32538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sz="1500" dirty="0">
                        <a:solidFill>
                          <a:srgbClr val="CCFFFF"/>
                        </a:solidFill>
                      </a:rPr>
                      <a:t>10</a:t>
                    </a:r>
                  </a:p>
                </p:txBody>
              </p:sp>
            </p:grp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90BBF7E7-FA47-4254-B8FD-34DA0512DE6A}"/>
                    </a:ext>
                  </a:extLst>
                </p:cNvPr>
                <p:cNvSpPr txBox="1"/>
                <p:nvPr/>
              </p:nvSpPr>
              <p:spPr>
                <a:xfrm>
                  <a:off x="4572000" y="2895600"/>
                  <a:ext cx="598096" cy="3253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500" dirty="0">
                      <a:solidFill>
                        <a:srgbClr val="CCFFFF"/>
                      </a:solidFill>
                    </a:rPr>
                    <a:t>20</a:t>
                  </a: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20EA0CFF-0C86-49EE-8D50-56201B27A9AC}"/>
                    </a:ext>
                  </a:extLst>
                </p:cNvPr>
                <p:cNvSpPr txBox="1"/>
                <p:nvPr/>
              </p:nvSpPr>
              <p:spPr>
                <a:xfrm>
                  <a:off x="4583504" y="2438400"/>
                  <a:ext cx="598096" cy="3253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500" dirty="0">
                      <a:solidFill>
                        <a:srgbClr val="CCFFFF"/>
                      </a:solidFill>
                    </a:rPr>
                    <a:t>30</a:t>
                  </a: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9BDDD3D4-4FA2-4FEC-A667-4C48F6798B07}"/>
                  </a:ext>
                </a:extLst>
              </p:cNvPr>
              <p:cNvGrpSpPr/>
              <p:nvPr/>
            </p:nvGrpSpPr>
            <p:grpSpPr>
              <a:xfrm>
                <a:off x="2933806" y="2383319"/>
                <a:ext cx="5067194" cy="2112481"/>
                <a:chOff x="2933806" y="2362200"/>
                <a:chExt cx="5067194" cy="2112481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3AF9D343-4DBD-4C60-82D1-CF365DB6FD98}"/>
                    </a:ext>
                  </a:extLst>
                </p:cNvPr>
                <p:cNvGrpSpPr/>
                <p:nvPr/>
              </p:nvGrpSpPr>
              <p:grpSpPr>
                <a:xfrm>
                  <a:off x="2933806" y="2731532"/>
                  <a:ext cx="5067194" cy="1743149"/>
                  <a:chOff x="5275460" y="1826583"/>
                  <a:chExt cx="5067194" cy="1743149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4A1BD067-3B59-4CE0-8662-1E0692FECF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600" y="1826583"/>
                    <a:ext cx="0" cy="172606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31BB87DE-6DC1-42EC-ACAA-4321BDBD7018}"/>
                      </a:ext>
                    </a:extLst>
                  </p:cNvPr>
                  <p:cNvGrpSpPr/>
                  <p:nvPr/>
                </p:nvGrpSpPr>
                <p:grpSpPr>
                  <a:xfrm>
                    <a:off x="5275460" y="3200400"/>
                    <a:ext cx="5067194" cy="369332"/>
                    <a:chOff x="5242804" y="3252158"/>
                    <a:chExt cx="5067194" cy="369332"/>
                  </a:xfrm>
                </p:grpSpPr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B38BB0EA-5966-4C78-9C82-311107E754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5242804" y="3429000"/>
                      <a:ext cx="4363736" cy="0"/>
                    </a:xfrm>
                    <a:prstGeom prst="line">
                      <a:avLst/>
                    </a:prstGeom>
                    <a:ln>
                      <a:head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C304826B-8C4F-41C8-9571-6D782FA99D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06540" y="3252158"/>
                      <a:ext cx="70345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dirty="0" err="1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freq</a:t>
                      </a:r>
                      <a:endParaRPr lang="en-US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B855CB-1D67-49C8-8568-A256288D4B8B}"/>
                    </a:ext>
                  </a:extLst>
                </p:cNvPr>
                <p:cNvSpPr txBox="1"/>
                <p:nvPr/>
              </p:nvSpPr>
              <p:spPr>
                <a:xfrm>
                  <a:off x="3048000" y="2362200"/>
                  <a:ext cx="48019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tx1">
                          <a:lumMod val="65000"/>
                        </a:schemeClr>
                      </a:solidFill>
                    </a:rPr>
                    <a:t>%</a:t>
                  </a:r>
                </a:p>
              </p:txBody>
            </p: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D66A5F84-D8F1-46CC-BD25-BBB3F3B120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657600" y="3060756"/>
                  <a:ext cx="1" cy="1234440"/>
                </a:xfrm>
                <a:prstGeom prst="line">
                  <a:avLst/>
                </a:prstGeom>
                <a:ln w="63500">
                  <a:solidFill>
                    <a:srgbClr val="8BE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7F5637F4-9844-44A7-AEB8-0A150B3376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572000" y="3594565"/>
                  <a:ext cx="2" cy="700631"/>
                </a:xfrm>
                <a:prstGeom prst="line">
                  <a:avLst/>
                </a:prstGeom>
                <a:ln w="63500">
                  <a:solidFill>
                    <a:srgbClr val="8BE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8BE2A405-BACB-4C48-966A-69DDBB6C86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165011" y="3314796"/>
                  <a:ext cx="7189" cy="980400"/>
                </a:xfrm>
                <a:prstGeom prst="line">
                  <a:avLst/>
                </a:prstGeom>
                <a:ln w="63500">
                  <a:solidFill>
                    <a:srgbClr val="8BE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65033EA2-644B-4055-8E6A-098E199AE3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399730" y="3681514"/>
                  <a:ext cx="1" cy="613682"/>
                </a:xfrm>
                <a:prstGeom prst="line">
                  <a:avLst/>
                </a:prstGeom>
                <a:ln w="63500">
                  <a:solidFill>
                    <a:srgbClr val="8BE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22798AA6-3E74-457B-BBA7-A4EDE87C36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34202" y="2923596"/>
                  <a:ext cx="3278" cy="1371600"/>
                </a:xfrm>
                <a:prstGeom prst="line">
                  <a:avLst/>
                </a:prstGeom>
                <a:ln w="63500">
                  <a:solidFill>
                    <a:srgbClr val="8BE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BF6A7B02-6D09-4CD5-B192-3415C5B8C908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84812829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400E1F0-DD24-4A61-AA7C-DE84B8701D5C}"/>
              </a:ext>
            </a:extLst>
          </p:cNvPr>
          <p:cNvSpPr txBox="1">
            <a:spLocks/>
          </p:cNvSpPr>
          <p:nvPr/>
        </p:nvSpPr>
        <p:spPr bwMode="auto">
          <a:xfrm>
            <a:off x="76200" y="990600"/>
            <a:ext cx="8991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What is the frequency with the greatest contribution to the overall wave?</a:t>
            </a:r>
          </a:p>
          <a:p>
            <a:pPr>
              <a:spcBef>
                <a:spcPts val="0"/>
              </a:spcBef>
            </a:pPr>
            <a:r>
              <a:rPr lang="en-US" dirty="0"/>
              <a:t>500Hz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What is the frequency with the contribution closest to 20%?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400Hz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F4683-C326-43ED-90F4-32C32013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SPECTRUM ANALYSIS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5a,b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C92C57-7D6A-47A9-8D61-9B1103DBA8AD}"/>
              </a:ext>
            </a:extLst>
          </p:cNvPr>
          <p:cNvGrpSpPr/>
          <p:nvPr/>
        </p:nvGrpSpPr>
        <p:grpSpPr>
          <a:xfrm>
            <a:off x="2514600" y="2230919"/>
            <a:ext cx="5486400" cy="2264881"/>
            <a:chOff x="2514600" y="2230919"/>
            <a:chExt cx="5486400" cy="2264881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73CA8C6-871F-42D9-B8F7-E0AED6C9A8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51464" y="3657600"/>
              <a:ext cx="4363736" cy="0"/>
            </a:xfrm>
            <a:prstGeom prst="line">
              <a:avLst/>
            </a:prstGeom>
            <a:ln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98BFE4-4BAE-44C6-97B4-8EA031F5C3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1800" y="3124200"/>
              <a:ext cx="4363736" cy="0"/>
            </a:xfrm>
            <a:prstGeom prst="line">
              <a:avLst/>
            </a:prstGeom>
            <a:ln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F5D3780-732F-4E54-9B3F-04018FFAA7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1800" y="2667000"/>
              <a:ext cx="4363736" cy="0"/>
            </a:xfrm>
            <a:prstGeom prst="line">
              <a:avLst/>
            </a:prstGeom>
            <a:ln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9F89130-4BCC-4BC0-A297-44B7B4B81707}"/>
                </a:ext>
              </a:extLst>
            </p:cNvPr>
            <p:cNvGrpSpPr/>
            <p:nvPr/>
          </p:nvGrpSpPr>
          <p:grpSpPr>
            <a:xfrm>
              <a:off x="2514600" y="2230919"/>
              <a:ext cx="5486400" cy="2264881"/>
              <a:chOff x="2514600" y="2383319"/>
              <a:chExt cx="5486400" cy="2264881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0CFC51A-AA87-45E1-A8EC-98EF107F4E61}"/>
                  </a:ext>
                </a:extLst>
              </p:cNvPr>
              <p:cNvGrpSpPr/>
              <p:nvPr/>
            </p:nvGrpSpPr>
            <p:grpSpPr>
              <a:xfrm>
                <a:off x="2514600" y="2667000"/>
                <a:ext cx="4945808" cy="1981200"/>
                <a:chOff x="4572000" y="2438400"/>
                <a:chExt cx="4945808" cy="1981200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D8AD2B4-0A2D-41C1-BB91-DAD8A237482C}"/>
                    </a:ext>
                  </a:extLst>
                </p:cNvPr>
                <p:cNvGrpSpPr/>
                <p:nvPr/>
              </p:nvGrpSpPr>
              <p:grpSpPr>
                <a:xfrm>
                  <a:off x="4578871" y="3408418"/>
                  <a:ext cx="4938937" cy="1011182"/>
                  <a:chOff x="5116904" y="2720401"/>
                  <a:chExt cx="4938937" cy="1011182"/>
                </a:xfrm>
              </p:grpSpPr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51592D43-B647-4936-9FAA-6CF8528FAD56}"/>
                      </a:ext>
                    </a:extLst>
                  </p:cNvPr>
                  <p:cNvSpPr txBox="1"/>
                  <p:nvPr/>
                </p:nvSpPr>
                <p:spPr>
                  <a:xfrm>
                    <a:off x="5474877" y="3408418"/>
                    <a:ext cx="4580964" cy="3231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500" dirty="0">
                        <a:solidFill>
                          <a:srgbClr val="CCFFFF"/>
                        </a:solidFill>
                      </a:rPr>
                      <a:t>0     100Hz     200Hz    300Hz   400Hz   500Hz    </a:t>
                    </a: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C45D3C8-3BAB-4AFA-9CF9-19B81B053358}"/>
                      </a:ext>
                    </a:extLst>
                  </p:cNvPr>
                  <p:cNvSpPr txBox="1"/>
                  <p:nvPr/>
                </p:nvSpPr>
                <p:spPr>
                  <a:xfrm>
                    <a:off x="5116904" y="2720401"/>
                    <a:ext cx="598096" cy="32538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sz="1500" dirty="0">
                        <a:solidFill>
                          <a:srgbClr val="CCFFFF"/>
                        </a:solidFill>
                      </a:rPr>
                      <a:t>10</a:t>
                    </a:r>
                  </a:p>
                </p:txBody>
              </p:sp>
            </p:grp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4CBF7B7-E956-4F6D-A418-7208F5A5231D}"/>
                    </a:ext>
                  </a:extLst>
                </p:cNvPr>
                <p:cNvSpPr txBox="1"/>
                <p:nvPr/>
              </p:nvSpPr>
              <p:spPr>
                <a:xfrm>
                  <a:off x="4572000" y="2895600"/>
                  <a:ext cx="598096" cy="3253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500" dirty="0">
                      <a:solidFill>
                        <a:srgbClr val="CCFFFF"/>
                      </a:solidFill>
                    </a:rPr>
                    <a:t>20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D0B7D44-C8B0-4BC0-BF0E-DD4E8F87E29D}"/>
                    </a:ext>
                  </a:extLst>
                </p:cNvPr>
                <p:cNvSpPr txBox="1"/>
                <p:nvPr/>
              </p:nvSpPr>
              <p:spPr>
                <a:xfrm>
                  <a:off x="4583504" y="2438400"/>
                  <a:ext cx="598096" cy="3253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500" dirty="0">
                      <a:solidFill>
                        <a:srgbClr val="CCFFFF"/>
                      </a:solidFill>
                    </a:rPr>
                    <a:t>30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C49C8E7-8E6E-41DB-BFEB-9174436DEEE1}"/>
                  </a:ext>
                </a:extLst>
              </p:cNvPr>
              <p:cNvGrpSpPr/>
              <p:nvPr/>
            </p:nvGrpSpPr>
            <p:grpSpPr>
              <a:xfrm>
                <a:off x="2933806" y="2383319"/>
                <a:ext cx="5067194" cy="2112481"/>
                <a:chOff x="2933806" y="2362200"/>
                <a:chExt cx="5067194" cy="2112481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625CDF2D-410D-4F74-AAA1-9E1798B4F507}"/>
                    </a:ext>
                  </a:extLst>
                </p:cNvPr>
                <p:cNvGrpSpPr/>
                <p:nvPr/>
              </p:nvGrpSpPr>
              <p:grpSpPr>
                <a:xfrm>
                  <a:off x="2933806" y="2731532"/>
                  <a:ext cx="5067194" cy="1743149"/>
                  <a:chOff x="5275460" y="1826583"/>
                  <a:chExt cx="5067194" cy="1743149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4CB1B799-1DD4-4083-B8FA-9045FDBEE5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600" y="1826583"/>
                    <a:ext cx="0" cy="172606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0C492BBE-31C9-4F8D-80BB-9C0A37CA79D4}"/>
                      </a:ext>
                    </a:extLst>
                  </p:cNvPr>
                  <p:cNvGrpSpPr/>
                  <p:nvPr/>
                </p:nvGrpSpPr>
                <p:grpSpPr>
                  <a:xfrm>
                    <a:off x="5275460" y="3200400"/>
                    <a:ext cx="5067194" cy="369332"/>
                    <a:chOff x="5242804" y="3252158"/>
                    <a:chExt cx="5067194" cy="369332"/>
                  </a:xfrm>
                </p:grpSpPr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9D1EBA7C-21F4-414D-A94E-B3C9E87841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5242804" y="3429000"/>
                      <a:ext cx="4363736" cy="0"/>
                    </a:xfrm>
                    <a:prstGeom prst="line">
                      <a:avLst/>
                    </a:prstGeom>
                    <a:ln>
                      <a:head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11C9BEAE-49D9-4EA9-8486-5A43CDEFFB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06540" y="3252158"/>
                      <a:ext cx="70345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dirty="0" err="1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freq</a:t>
                      </a:r>
                      <a:endParaRPr lang="en-US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CE2FB64-6ED7-4717-B759-66E7F3B2B93B}"/>
                    </a:ext>
                  </a:extLst>
                </p:cNvPr>
                <p:cNvSpPr txBox="1"/>
                <p:nvPr/>
              </p:nvSpPr>
              <p:spPr>
                <a:xfrm>
                  <a:off x="3048000" y="2362200"/>
                  <a:ext cx="48019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tx1">
                          <a:lumMod val="65000"/>
                        </a:schemeClr>
                      </a:solidFill>
                    </a:rPr>
                    <a:t>%</a:t>
                  </a:r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07D5D90-9F37-4F88-8F6A-017FD046BE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657600" y="3060756"/>
                  <a:ext cx="1" cy="1234440"/>
                </a:xfrm>
                <a:prstGeom prst="line">
                  <a:avLst/>
                </a:prstGeom>
                <a:ln w="63500">
                  <a:solidFill>
                    <a:srgbClr val="8BE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C227EE1-C118-46A4-A18A-8D5F901BE1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572000" y="3594565"/>
                  <a:ext cx="2" cy="700631"/>
                </a:xfrm>
                <a:prstGeom prst="line">
                  <a:avLst/>
                </a:prstGeom>
                <a:ln w="63500">
                  <a:solidFill>
                    <a:srgbClr val="8BE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528C917-85D3-404E-ACDA-152361B2A7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165011" y="3314796"/>
                  <a:ext cx="7189" cy="980400"/>
                </a:xfrm>
                <a:prstGeom prst="line">
                  <a:avLst/>
                </a:prstGeom>
                <a:ln w="63500">
                  <a:solidFill>
                    <a:srgbClr val="8BE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60FA02C-0645-4938-932B-3077DBC486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399730" y="3681514"/>
                  <a:ext cx="1" cy="613682"/>
                </a:xfrm>
                <a:prstGeom prst="line">
                  <a:avLst/>
                </a:prstGeom>
                <a:ln w="63500">
                  <a:solidFill>
                    <a:srgbClr val="8BE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FF976448-6D67-4D94-943D-D0D1E567B5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34202" y="2923596"/>
                  <a:ext cx="3278" cy="1371600"/>
                </a:xfrm>
                <a:prstGeom prst="line">
                  <a:avLst/>
                </a:prstGeom>
                <a:ln w="63500">
                  <a:solidFill>
                    <a:srgbClr val="8BE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C1FE78FA-0931-42ED-A3CC-4ACDB71CE7BC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55743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E8019-97A4-48BB-A13B-3A5B7F673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3" y="1511866"/>
            <a:ext cx="9097755" cy="38221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C0913B-3303-48A1-9E45-0DC135DDD05F}"/>
              </a:ext>
            </a:extLst>
          </p:cNvPr>
          <p:cNvSpPr txBox="1"/>
          <p:nvPr/>
        </p:nvSpPr>
        <p:spPr>
          <a:xfrm>
            <a:off x="533400" y="1905000"/>
            <a:ext cx="2514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Therefore there can be no motion at any instant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E191A-0BFF-42E5-B9B6-4AF8C42B0459}"/>
              </a:ext>
            </a:extLst>
          </p:cNvPr>
          <p:cNvSpPr txBox="1"/>
          <p:nvPr/>
        </p:nvSpPr>
        <p:spPr>
          <a:xfrm>
            <a:off x="6629400" y="1981200"/>
            <a:ext cx="1905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But time is a succession of instants…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7CD14-E122-4468-BE64-F2B4A3DD911C}"/>
              </a:ext>
            </a:extLst>
          </p:cNvPr>
          <p:cNvSpPr txBox="1"/>
          <p:nvPr/>
        </p:nvSpPr>
        <p:spPr>
          <a:xfrm>
            <a:off x="0" y="6608802"/>
            <a:ext cx="91353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https://lh3.googleusercontent.com/proxy/oCsIsvTd6J1M-ASQNw5u5XbMXeTZ8Yfi953qz0SR2i81</a:t>
            </a:r>
          </a:p>
          <a:p>
            <a:r>
              <a:rPr lang="en-US" sz="1500" dirty="0">
                <a:solidFill>
                  <a:srgbClr val="00B0F0"/>
                </a:solidFill>
              </a:rPr>
              <a:t>whEze0JWvw5Y0tpohuziOZln2vLrORgh0raQy4UlKvz-LDlbMpE8vwy_8ExqIsejy8Qo_VF_nbHOmIcr</a:t>
            </a:r>
          </a:p>
        </p:txBody>
      </p:sp>
    </p:spTree>
    <p:extLst>
      <p:ext uri="{BB962C8B-B14F-4D97-AF65-F5344CB8AC3E}">
        <p14:creationId xmlns:p14="http://schemas.microsoft.com/office/powerpoint/2010/main" val="169892918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/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Review of Power and 				Maclaurin series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Taylor series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Fourier series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Spectrum Analysis</a:t>
            </a:r>
          </a:p>
        </p:txBody>
      </p:sp>
    </p:spTree>
    <p:extLst>
      <p:ext uri="{BB962C8B-B14F-4D97-AF65-F5344CB8AC3E}">
        <p14:creationId xmlns:p14="http://schemas.microsoft.com/office/powerpoint/2010/main" val="72390084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36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AF1CDC-E220-4F43-81B0-536C7AADB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8785058" cy="39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C0913B-3303-48A1-9E45-0DC135DDD05F}"/>
              </a:ext>
            </a:extLst>
          </p:cNvPr>
          <p:cNvSpPr txBox="1"/>
          <p:nvPr/>
        </p:nvSpPr>
        <p:spPr>
          <a:xfrm>
            <a:off x="1828800" y="1752600"/>
            <a:ext cx="2057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Therefore motion never takes place!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E191A-0BFF-42E5-B9B6-4AF8C42B0459}"/>
              </a:ext>
            </a:extLst>
          </p:cNvPr>
          <p:cNvSpPr txBox="1"/>
          <p:nvPr/>
        </p:nvSpPr>
        <p:spPr>
          <a:xfrm>
            <a:off x="7239000" y="2260431"/>
            <a:ext cx="15527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Hey! How did I get over here?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7CD14-E122-4468-BE64-F2B4A3DD911C}"/>
              </a:ext>
            </a:extLst>
          </p:cNvPr>
          <p:cNvSpPr txBox="1"/>
          <p:nvPr/>
        </p:nvSpPr>
        <p:spPr>
          <a:xfrm>
            <a:off x="0" y="6608802"/>
            <a:ext cx="91353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https://lh3.googleusercontent.com/proxy/oCsIsvTd6J1M-ASQNw5u5XbMXeTZ8Yfi953qz0SR2i81</a:t>
            </a:r>
          </a:p>
          <a:p>
            <a:r>
              <a:rPr lang="en-US" sz="1500" dirty="0">
                <a:solidFill>
                  <a:srgbClr val="00B0F0"/>
                </a:solidFill>
              </a:rPr>
              <a:t>whEze0JWvw5Y0tpohuziOZln2vLrORgh0raQy4UlKvz-LDlbMpE8vwy_8ExqIsejy8Qo_VF_nbHOmIcr</a:t>
            </a:r>
          </a:p>
        </p:txBody>
      </p:sp>
    </p:spTree>
    <p:extLst>
      <p:ext uri="{BB962C8B-B14F-4D97-AF65-F5344CB8AC3E}">
        <p14:creationId xmlns:p14="http://schemas.microsoft.com/office/powerpoint/2010/main" val="140335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was through </a:t>
            </a:r>
            <a:r>
              <a:rPr lang="en-US" dirty="0" err="1"/>
              <a:t>Archimedes's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method of exhaustion</a:t>
            </a:r>
            <a:r>
              <a:rPr lang="en-US" dirty="0"/>
              <a:t> that an infinite number of progressive subdivisions could be performed to achieve a finite result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6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9BF97-E854-01A3-69ED-50B09E46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BE8EF-EFD8-B953-28AD-C2EE5E2D0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all of calculus is used to show Zeno was wrong (or at least not very useful in the real world)</a:t>
            </a:r>
          </a:p>
        </p:txBody>
      </p:sp>
    </p:spTree>
    <p:extLst>
      <p:ext uri="{BB962C8B-B14F-4D97-AF65-F5344CB8AC3E}">
        <p14:creationId xmlns:p14="http://schemas.microsoft.com/office/powerpoint/2010/main" val="3714608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/>
              <a:t>Remember when we used a geometric series to estimate 1/(1-x)?</a:t>
            </a:r>
          </a:p>
          <a:p>
            <a:endParaRPr lang="en-US" dirty="0"/>
          </a:p>
          <a:p>
            <a:r>
              <a:rPr lang="en-US" dirty="0"/>
              <a:t>It worked when x was less than 1</a:t>
            </a:r>
          </a:p>
          <a:p>
            <a:r>
              <a:rPr lang="en-US" dirty="0"/>
              <a:t>It didn’t work for larger values of x</a:t>
            </a:r>
          </a:p>
        </p:txBody>
      </p:sp>
    </p:spTree>
    <p:extLst>
      <p:ext uri="{BB962C8B-B14F-4D97-AF65-F5344CB8AC3E}">
        <p14:creationId xmlns:p14="http://schemas.microsoft.com/office/powerpoint/2010/main" val="244461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Power series and Maclaurin 			series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Taylor series </a:t>
            </a:r>
          </a:p>
          <a:p>
            <a:r>
              <a:rPr lang="en-US" dirty="0"/>
              <a:t>    Fourier series </a:t>
            </a:r>
          </a:p>
        </p:txBody>
      </p:sp>
    </p:spTree>
    <p:extLst>
      <p:ext uri="{BB962C8B-B14F-4D97-AF65-F5344CB8AC3E}">
        <p14:creationId xmlns:p14="http://schemas.microsoft.com/office/powerpoint/2010/main" val="43085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</a:t>
            </a:r>
          </a:p>
          <a:p>
            <a:endParaRPr lang="en-US" sz="2000" dirty="0"/>
          </a:p>
          <a:p>
            <a:r>
              <a:rPr lang="en-US" dirty="0"/>
              <a:t>When x is large, many terms are needed to give an accurate </a:t>
            </a:r>
          </a:p>
          <a:p>
            <a:r>
              <a:rPr lang="en-US" dirty="0"/>
              <a:t>approximation for ƒ(x)</a:t>
            </a:r>
          </a:p>
          <a:p>
            <a:endParaRPr lang="en-US" sz="2000" dirty="0"/>
          </a:p>
          <a:p>
            <a:r>
              <a:rPr lang="en-US" dirty="0"/>
              <a:t>When x is less than 1, only a few terms are needed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93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Taylor Series</a:t>
            </a:r>
            <a:r>
              <a:rPr lang="en-US" dirty="0"/>
              <a:t> was invented to develop estimation series for large values of 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638"/>
            <a:ext cx="2514600" cy="303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65" y="6380946"/>
            <a:ext cx="21788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Brook Taylor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0FE92-8E4C-4B9A-A8F6-8A1D7FEA838A}"/>
              </a:ext>
            </a:extLst>
          </p:cNvPr>
          <p:cNvSpPr txBox="1"/>
          <p:nvPr/>
        </p:nvSpPr>
        <p:spPr>
          <a:xfrm>
            <a:off x="2345765" y="6581001"/>
            <a:ext cx="68236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https://upload.wikimedia.org/wikipedia/commons/thumb/2/25/BTaylor.jpg/220px-BTaylor.jpg</a:t>
            </a:r>
          </a:p>
        </p:txBody>
      </p:sp>
    </p:spTree>
    <p:extLst>
      <p:ext uri="{BB962C8B-B14F-4D97-AF65-F5344CB8AC3E}">
        <p14:creationId xmlns:p14="http://schemas.microsoft.com/office/powerpoint/2010/main" val="1745502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common practice to approximate a function by using a finite number of terms from its Taylor series</a:t>
            </a:r>
          </a:p>
        </p:txBody>
      </p:sp>
    </p:spTree>
    <p:extLst>
      <p:ext uri="{BB962C8B-B14F-4D97-AF65-F5344CB8AC3E}">
        <p14:creationId xmlns:p14="http://schemas.microsoft.com/office/powerpoint/2010/main" val="1152828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Taylor series </a:t>
            </a:r>
            <a:r>
              <a:rPr lang="en-US" dirty="0"/>
              <a:t>is writing a function as an infinite sum of the function's derivatives at a single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27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offset of “b”, the Taylor series is:</a:t>
            </a:r>
          </a:p>
          <a:p>
            <a:endParaRPr lang="en-US" sz="2000" dirty="0"/>
          </a:p>
          <a:p>
            <a:r>
              <a:rPr lang="en-US" dirty="0"/>
              <a:t>ƒ(x) = ƒ(a)  +</a:t>
            </a:r>
            <a:r>
              <a:rPr lang="en-US" i="1" dirty="0"/>
              <a:t> </a:t>
            </a:r>
            <a:r>
              <a:rPr lang="en-US" dirty="0"/>
              <a:t>ƒ</a:t>
            </a:r>
            <a:r>
              <a:rPr lang="en-US" sz="1000" dirty="0"/>
              <a:t> </a:t>
            </a:r>
            <a:r>
              <a:rPr lang="en-US" dirty="0"/>
              <a:t>'(a)(x-b) + </a:t>
            </a:r>
          </a:p>
          <a:p>
            <a:r>
              <a:rPr lang="en-US" dirty="0"/>
              <a:t>      ƒ</a:t>
            </a:r>
            <a:r>
              <a:rPr lang="en-US" sz="1000" dirty="0"/>
              <a:t> </a:t>
            </a:r>
            <a:r>
              <a:rPr lang="en-US" dirty="0"/>
              <a:t>''(a)(x-b)</a:t>
            </a:r>
            <a:r>
              <a:rPr lang="en-US" baseline="30000" dirty="0"/>
              <a:t>2</a:t>
            </a:r>
            <a:r>
              <a:rPr lang="en-US" dirty="0"/>
              <a:t>/2 + </a:t>
            </a:r>
          </a:p>
          <a:p>
            <a:r>
              <a:rPr lang="en-US" dirty="0"/>
              <a:t>      ƒ</a:t>
            </a:r>
            <a:r>
              <a:rPr lang="en-US" sz="1000" dirty="0"/>
              <a:t> </a:t>
            </a:r>
            <a:r>
              <a:rPr lang="en-US" dirty="0"/>
              <a:t>'''(a)(x-b)</a:t>
            </a:r>
            <a:r>
              <a:rPr lang="en-US" baseline="30000" dirty="0"/>
              <a:t>3</a:t>
            </a:r>
            <a:r>
              <a:rPr lang="en-US" dirty="0"/>
              <a:t>/3! + </a:t>
            </a:r>
          </a:p>
          <a:p>
            <a:r>
              <a:rPr lang="en-US" dirty="0"/>
              <a:t>      ƒ</a:t>
            </a:r>
            <a:r>
              <a:rPr lang="en-US" sz="1000" dirty="0"/>
              <a:t> </a:t>
            </a:r>
            <a:r>
              <a:rPr lang="en-US" dirty="0"/>
              <a:t>''''(a)(x-b)</a:t>
            </a:r>
            <a:r>
              <a:rPr lang="en-US" baseline="30000" dirty="0"/>
              <a:t>4</a:t>
            </a:r>
            <a:r>
              <a:rPr lang="en-US" dirty="0"/>
              <a:t>/4! +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67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can also be written:</a:t>
            </a:r>
          </a:p>
          <a:p>
            <a:r>
              <a:rPr lang="en-US" dirty="0"/>
              <a:t>       </a:t>
            </a:r>
            <a:r>
              <a:rPr lang="en-US" u="sng" dirty="0"/>
              <a:t>ƒ</a:t>
            </a:r>
            <a:r>
              <a:rPr lang="en-US" u="sng" baseline="30000" dirty="0"/>
              <a:t>(n) </a:t>
            </a:r>
            <a:r>
              <a:rPr lang="en-US" u="sng" dirty="0"/>
              <a:t>(a)</a:t>
            </a:r>
          </a:p>
          <a:p>
            <a:r>
              <a:rPr lang="en-US" dirty="0"/>
              <a:t>         n!</a:t>
            </a:r>
          </a:p>
          <a:p>
            <a:endParaRPr lang="en-US" dirty="0"/>
          </a:p>
          <a:p>
            <a:r>
              <a:rPr lang="en-US" dirty="0"/>
              <a:t>Where ƒ</a:t>
            </a:r>
            <a:r>
              <a:rPr lang="en-US" baseline="30000" dirty="0"/>
              <a:t>(n) </a:t>
            </a:r>
            <a:r>
              <a:rPr lang="en-US" dirty="0"/>
              <a:t>means the nth derivative of ƒ evaluated at point “a”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66800" y="1828800"/>
            <a:ext cx="4495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         (x-b)</a:t>
            </a:r>
            <a:r>
              <a:rPr lang="en-US" baseline="30000" dirty="0"/>
              <a:t>n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sz="2700" dirty="0"/>
              <a:t>n=0</a:t>
            </a:r>
          </a:p>
        </p:txBody>
      </p:sp>
    </p:spTree>
    <p:extLst>
      <p:ext uri="{BB962C8B-B14F-4D97-AF65-F5344CB8AC3E}">
        <p14:creationId xmlns:p14="http://schemas.microsoft.com/office/powerpoint/2010/main" val="665910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finite number of initial terms of the Taylor series of a function is called a </a:t>
            </a:r>
            <a:r>
              <a:rPr lang="en-US" dirty="0">
                <a:solidFill>
                  <a:srgbClr val="FFC000"/>
                </a:solidFill>
              </a:rPr>
              <a:t>Taylor polynomial</a:t>
            </a:r>
          </a:p>
        </p:txBody>
      </p:sp>
    </p:spTree>
    <p:extLst>
      <p:ext uri="{BB962C8B-B14F-4D97-AF65-F5344CB8AC3E}">
        <p14:creationId xmlns:p14="http://schemas.microsoft.com/office/powerpoint/2010/main" val="1977201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1/(1-x)</a:t>
            </a:r>
          </a:p>
          <a:p>
            <a:r>
              <a:rPr lang="en-US" dirty="0"/>
              <a:t>We used long division to find:</a:t>
            </a:r>
          </a:p>
          <a:p>
            <a:endParaRPr lang="en-US" sz="2000" dirty="0"/>
          </a:p>
          <a:p>
            <a:r>
              <a:rPr lang="en-US" dirty="0"/>
              <a:t>1/(1-x) = 1 + x + x</a:t>
            </a:r>
            <a:r>
              <a:rPr lang="en-US" baseline="30000" dirty="0"/>
              <a:t>2 </a:t>
            </a:r>
            <a:r>
              <a:rPr lang="en-US" dirty="0"/>
              <a:t>+ x</a:t>
            </a:r>
            <a:r>
              <a:rPr lang="en-US" baseline="30000" dirty="0"/>
              <a:t>3 </a:t>
            </a:r>
            <a:r>
              <a:rPr lang="en-US" dirty="0"/>
              <a:t>+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86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Taylor series for 1/x is:</a:t>
            </a:r>
          </a:p>
          <a:p>
            <a:endParaRPr lang="en-US" sz="2000" dirty="0"/>
          </a:p>
          <a:p>
            <a:r>
              <a:rPr lang="en-US" dirty="0"/>
              <a:t>1 – (x-b) + (x-b)</a:t>
            </a:r>
            <a:r>
              <a:rPr lang="en-US" baseline="30000" dirty="0"/>
              <a:t>2</a:t>
            </a:r>
            <a:r>
              <a:rPr lang="en-US" dirty="0"/>
              <a:t> – (x-b)</a:t>
            </a:r>
            <a:r>
              <a:rPr lang="en-US" baseline="30000" dirty="0"/>
              <a:t>3</a:t>
            </a:r>
            <a:r>
              <a:rPr lang="en-US" dirty="0"/>
              <a:t> + …</a:t>
            </a:r>
          </a:p>
          <a:p>
            <a:endParaRPr lang="en-US" dirty="0"/>
          </a:p>
          <a:p>
            <a:r>
              <a:rPr lang="en-US" dirty="0"/>
              <a:t>For our series:</a:t>
            </a:r>
          </a:p>
          <a:p>
            <a:r>
              <a:rPr lang="en-US" dirty="0"/>
              <a:t>1/(1-x) = 1 + x + x</a:t>
            </a:r>
            <a:r>
              <a:rPr lang="en-US" baseline="30000" dirty="0"/>
              <a:t>2 </a:t>
            </a:r>
            <a:r>
              <a:rPr lang="en-US" dirty="0"/>
              <a:t>+ x</a:t>
            </a:r>
            <a:r>
              <a:rPr lang="en-US" baseline="30000" dirty="0"/>
              <a:t>3 </a:t>
            </a:r>
            <a:r>
              <a:rPr lang="en-US" dirty="0"/>
              <a:t>+ …</a:t>
            </a:r>
          </a:p>
          <a:p>
            <a:r>
              <a:rPr lang="en-US" dirty="0"/>
              <a:t>is there a “b”?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CD709-8D5F-46D2-8B2E-5E558146C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70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Taylor series for 1/x is:</a:t>
            </a:r>
          </a:p>
          <a:p>
            <a:endParaRPr lang="en-US" sz="2000" dirty="0"/>
          </a:p>
          <a:p>
            <a:r>
              <a:rPr lang="en-US" dirty="0"/>
              <a:t>1 – (x-b) + (x-b)</a:t>
            </a:r>
            <a:r>
              <a:rPr lang="en-US" baseline="30000" dirty="0"/>
              <a:t>2</a:t>
            </a:r>
            <a:r>
              <a:rPr lang="en-US" dirty="0"/>
              <a:t> – (x-b)</a:t>
            </a:r>
            <a:r>
              <a:rPr lang="en-US" baseline="30000" dirty="0"/>
              <a:t>3</a:t>
            </a:r>
            <a:r>
              <a:rPr lang="en-US" dirty="0"/>
              <a:t> + …</a:t>
            </a:r>
          </a:p>
          <a:p>
            <a:endParaRPr lang="en-US" dirty="0"/>
          </a:p>
          <a:p>
            <a:r>
              <a:rPr lang="en-US" dirty="0"/>
              <a:t>For our series:</a:t>
            </a:r>
          </a:p>
          <a:p>
            <a:r>
              <a:rPr lang="en-US" dirty="0"/>
              <a:t>1/(1-x) = 1 + x + x</a:t>
            </a:r>
            <a:r>
              <a:rPr lang="en-US" baseline="30000" dirty="0"/>
              <a:t>2 </a:t>
            </a:r>
            <a:r>
              <a:rPr lang="en-US" dirty="0"/>
              <a:t>+ x</a:t>
            </a:r>
            <a:r>
              <a:rPr lang="en-US" baseline="30000" dirty="0"/>
              <a:t>3 </a:t>
            </a:r>
            <a:r>
              <a:rPr lang="en-US" dirty="0"/>
              <a:t>+ …</a:t>
            </a:r>
          </a:p>
          <a:p>
            <a:r>
              <a:rPr lang="en-US" dirty="0"/>
              <a:t>is there a “b”? </a:t>
            </a:r>
            <a:r>
              <a:rPr lang="en-US" dirty="0">
                <a:solidFill>
                  <a:srgbClr val="FFFF00"/>
                </a:solidFill>
              </a:rPr>
              <a:t>No</a:t>
            </a:r>
            <a:r>
              <a:rPr lang="en-US" dirty="0"/>
              <a:t>, because Taylor is an alternating series!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CD709-8D5F-46D2-8B2E-5E558146C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8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3) Approximate functions using </a:t>
            </a:r>
            <a:r>
              <a:rPr lang="en-US" sz="3200" dirty="0">
                <a:solidFill>
                  <a:srgbClr val="FFC000"/>
                </a:solidFill>
              </a:rPr>
              <a:t>Taylor</a:t>
            </a:r>
            <a:r>
              <a:rPr lang="en-US" sz="3200" dirty="0"/>
              <a:t> and </a:t>
            </a:r>
            <a:r>
              <a:rPr lang="en-US" sz="3200" dirty="0" err="1"/>
              <a:t>MacLaurin</a:t>
            </a:r>
            <a:r>
              <a:rPr lang="en-US" sz="3200" dirty="0"/>
              <a:t> polynomials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Outcome 7) Solve problems by identifying the requirements, making a sketch as appropriate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5720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Taylor series for 1/x is:</a:t>
            </a:r>
          </a:p>
          <a:p>
            <a:endParaRPr lang="en-US" sz="2000" dirty="0"/>
          </a:p>
          <a:p>
            <a:r>
              <a:rPr lang="en-US" dirty="0"/>
              <a:t>1 – (x-b) + (x-b)</a:t>
            </a:r>
            <a:r>
              <a:rPr lang="en-US" baseline="30000" dirty="0"/>
              <a:t>2</a:t>
            </a:r>
            <a:r>
              <a:rPr lang="en-US" dirty="0"/>
              <a:t> – (x-b)</a:t>
            </a:r>
            <a:r>
              <a:rPr lang="en-US" baseline="30000" dirty="0"/>
              <a:t>3</a:t>
            </a:r>
            <a:r>
              <a:rPr lang="en-US" dirty="0"/>
              <a:t> + …</a:t>
            </a:r>
          </a:p>
          <a:p>
            <a:endParaRPr lang="en-US" dirty="0"/>
          </a:p>
          <a:p>
            <a:r>
              <a:rPr lang="en-US" dirty="0"/>
              <a:t>Express this series for b=1?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CD709-8D5F-46D2-8B2E-5E558146C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4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Taylor series for 1/x is:</a:t>
            </a:r>
          </a:p>
          <a:p>
            <a:endParaRPr lang="en-US" sz="2000" dirty="0"/>
          </a:p>
          <a:p>
            <a:r>
              <a:rPr lang="en-US" dirty="0"/>
              <a:t>1 – (x-b) + (x-b)</a:t>
            </a:r>
            <a:r>
              <a:rPr lang="en-US" baseline="30000" dirty="0"/>
              <a:t>2</a:t>
            </a:r>
            <a:r>
              <a:rPr lang="en-US" dirty="0"/>
              <a:t> – (x-b)</a:t>
            </a:r>
            <a:r>
              <a:rPr lang="en-US" baseline="30000" dirty="0"/>
              <a:t>3</a:t>
            </a:r>
            <a:r>
              <a:rPr lang="en-US" dirty="0"/>
              <a:t> + …</a:t>
            </a:r>
          </a:p>
          <a:p>
            <a:endParaRPr lang="en-US" dirty="0"/>
          </a:p>
          <a:p>
            <a:r>
              <a:rPr lang="en-US" dirty="0"/>
              <a:t>This series for b=</a:t>
            </a:r>
            <a:r>
              <a:rPr lang="en-US" dirty="0">
                <a:solidFill>
                  <a:srgbClr val="FFC000"/>
                </a:solidFill>
              </a:rPr>
              <a:t>1</a:t>
            </a:r>
            <a:r>
              <a:rPr lang="en-US" dirty="0"/>
              <a:t>:</a:t>
            </a:r>
          </a:p>
          <a:p>
            <a:endParaRPr lang="en-US" sz="2000" dirty="0"/>
          </a:p>
          <a:p>
            <a:r>
              <a:rPr lang="en-US" dirty="0"/>
              <a:t>1 – (x-</a:t>
            </a:r>
            <a:r>
              <a:rPr lang="en-US" dirty="0">
                <a:solidFill>
                  <a:srgbClr val="FFC000"/>
                </a:solidFill>
              </a:rPr>
              <a:t>1</a:t>
            </a:r>
            <a:r>
              <a:rPr lang="en-US" dirty="0"/>
              <a:t>) + (x-</a:t>
            </a:r>
            <a:r>
              <a:rPr lang="en-US" dirty="0">
                <a:solidFill>
                  <a:srgbClr val="FFC000"/>
                </a:solidFill>
              </a:rPr>
              <a:t>1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– (x-</a:t>
            </a:r>
            <a:r>
              <a:rPr lang="en-US" dirty="0">
                <a:solidFill>
                  <a:srgbClr val="FFC000"/>
                </a:solidFill>
              </a:rPr>
              <a:t>1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 + …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47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Taylor series is centered at zero, then that series is a Maclaurin series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11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of thumb:</a:t>
            </a:r>
          </a:p>
          <a:p>
            <a:r>
              <a:rPr lang="en-US" dirty="0"/>
              <a:t>If a series is needed for a function whose x values will always be less than 1, use Maclaurin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54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of thumb:</a:t>
            </a:r>
          </a:p>
          <a:p>
            <a:r>
              <a:rPr lang="en-US" dirty="0"/>
              <a:t>For functions whose x values are larger than one, use Taylor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74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of thumb:</a:t>
            </a:r>
          </a:p>
          <a:p>
            <a:r>
              <a:rPr lang="en-US" dirty="0"/>
              <a:t>For quick convergence in Taylor, use a “b” value close to the common x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64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Taylor seems to be more common in electronics than Maclaurin</a:t>
            </a:r>
          </a:p>
        </p:txBody>
      </p:sp>
    </p:spTree>
    <p:extLst>
      <p:ext uri="{BB962C8B-B14F-4D97-AF65-F5344CB8AC3E}">
        <p14:creationId xmlns:p14="http://schemas.microsoft.com/office/powerpoint/2010/main" val="815603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E6B3DF-845F-4F4E-8CA5-B468C5806C33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21535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class we used a Maclaurin series to approximate e</a:t>
            </a:r>
            <a:r>
              <a:rPr lang="en-US" baseline="30000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It worked fine for x=0.15 but not for x=4.65</a:t>
            </a:r>
          </a:p>
        </p:txBody>
      </p:sp>
    </p:spTree>
    <p:extLst>
      <p:ext uri="{BB962C8B-B14F-4D97-AF65-F5344CB8AC3E}">
        <p14:creationId xmlns:p14="http://schemas.microsoft.com/office/powerpoint/2010/main" val="429835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a Taylor series for e</a:t>
            </a:r>
            <a:r>
              <a:rPr lang="en-US" baseline="30000" dirty="0"/>
              <a:t>x</a:t>
            </a:r>
            <a:r>
              <a:rPr lang="en-US" dirty="0"/>
              <a:t> that converges with a few terms for x values near 5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73C81-66C2-E926-D247-DA1E80FF5C3D}"/>
              </a:ext>
            </a:extLst>
          </p:cNvPr>
          <p:cNvSpPr txBox="1"/>
          <p:nvPr/>
        </p:nvSpPr>
        <p:spPr>
          <a:xfrm>
            <a:off x="4114800" y="5830669"/>
            <a:ext cx="4727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We’ll be using this to find the value for x=4.65 (which is close to “5”)</a:t>
            </a:r>
          </a:p>
        </p:txBody>
      </p:sp>
    </p:spTree>
    <p:extLst>
      <p:ext uri="{BB962C8B-B14F-4D97-AF65-F5344CB8AC3E}">
        <p14:creationId xmlns:p14="http://schemas.microsoft.com/office/powerpoint/2010/main" val="142036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029730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a Taylor series for e</a:t>
                </a:r>
                <a:r>
                  <a:rPr lang="en-US" baseline="30000" dirty="0"/>
                  <a:t>x</a:t>
                </a:r>
                <a:r>
                  <a:rPr lang="en-US" dirty="0"/>
                  <a:t> that converges with a few terms for x values near 5</a:t>
                </a:r>
              </a:p>
              <a:p>
                <a:r>
                  <a:rPr lang="en-US" dirty="0"/>
                  <a:t>ƒ(x)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/>
                  <a:t>ƒ(a)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i="1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:r>
                  <a:rPr lang="en-US" dirty="0"/>
                  <a:t>'(a)(x-b)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+</a:t>
                </a:r>
                <a:r>
                  <a:rPr lang="en-US" sz="2000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′′</m:t>
                    </m:r>
                  </m:oMath>
                </a14:m>
                <a:r>
                  <a:rPr lang="en-US" dirty="0"/>
                  <a:t>(a)(x-b)</a:t>
                </a:r>
                <a:r>
                  <a:rPr lang="en-US" baseline="30000" dirty="0"/>
                  <a:t>2</a:t>
                </a:r>
                <a:r>
                  <a:rPr lang="en-US" dirty="0"/>
                  <a:t>/2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′′′</m:t>
                    </m:r>
                  </m:oMath>
                </a14:m>
                <a:r>
                  <a:rPr lang="en-US" dirty="0"/>
                  <a:t>(a)(x-b)</a:t>
                </a:r>
                <a:r>
                  <a:rPr lang="en-US" baseline="30000" dirty="0"/>
                  <a:t>3</a:t>
                </a:r>
                <a:r>
                  <a:rPr lang="en-US" dirty="0"/>
                  <a:t>/3!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+</a:t>
                </a:r>
                <a:r>
                  <a:rPr lang="en-US" sz="2000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′′′′</m:t>
                    </m:r>
                  </m:oMath>
                </a14:m>
                <a:r>
                  <a:rPr lang="en-US" dirty="0"/>
                  <a:t>(a)(x-b)</a:t>
                </a:r>
                <a:r>
                  <a:rPr lang="en-US" baseline="30000" dirty="0"/>
                  <a:t>4</a:t>
                </a:r>
                <a:r>
                  <a:rPr lang="en-US" dirty="0"/>
                  <a:t>/4!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</a:p>
              <a:p>
                <a:r>
                  <a:rPr lang="en-US" dirty="0"/>
                  <a:t>What is “b”?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89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a Taylor series for e</a:t>
                </a:r>
                <a:r>
                  <a:rPr lang="en-US" baseline="30000" dirty="0"/>
                  <a:t>x</a:t>
                </a:r>
                <a:r>
                  <a:rPr lang="en-US" dirty="0"/>
                  <a:t> that converges with a few terms for x values near 5</a:t>
                </a:r>
              </a:p>
              <a:p>
                <a:r>
                  <a:rPr lang="en-US" dirty="0"/>
                  <a:t>ƒ(x)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/>
                  <a:t>ƒ(a)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i="1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:r>
                  <a:rPr lang="en-US" dirty="0"/>
                  <a:t>'(a)(x-</a:t>
                </a:r>
                <a:r>
                  <a:rPr lang="en-US" dirty="0">
                    <a:solidFill>
                      <a:srgbClr val="FFFF00"/>
                    </a:solidFill>
                  </a:rPr>
                  <a:t>5</a:t>
                </a:r>
                <a:r>
                  <a:rPr lang="en-US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+</a:t>
                </a:r>
                <a:r>
                  <a:rPr lang="en-US" sz="2000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′′</m:t>
                    </m:r>
                  </m:oMath>
                </a14:m>
                <a:r>
                  <a:rPr lang="en-US" dirty="0"/>
                  <a:t>(a)(x-</a:t>
                </a:r>
                <a:r>
                  <a:rPr lang="en-US" dirty="0">
                    <a:solidFill>
                      <a:srgbClr val="FFFF00"/>
                    </a:solidFill>
                  </a:rPr>
                  <a:t>5</a:t>
                </a:r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/>
                  <a:t>/2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′′′</m:t>
                    </m:r>
                  </m:oMath>
                </a14:m>
                <a:r>
                  <a:rPr lang="en-US" dirty="0"/>
                  <a:t>(a)(x-</a:t>
                </a:r>
                <a:r>
                  <a:rPr lang="en-US" dirty="0">
                    <a:solidFill>
                      <a:srgbClr val="FFFF00"/>
                    </a:solidFill>
                  </a:rPr>
                  <a:t>5</a:t>
                </a:r>
                <a:r>
                  <a:rPr lang="en-US" dirty="0"/>
                  <a:t>)</a:t>
                </a:r>
                <a:r>
                  <a:rPr lang="en-US" baseline="30000" dirty="0"/>
                  <a:t>3</a:t>
                </a:r>
                <a:r>
                  <a:rPr lang="en-US" dirty="0"/>
                  <a:t>/3!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+</a:t>
                </a:r>
                <a:r>
                  <a:rPr lang="en-US" sz="2000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′′′′</m:t>
                    </m:r>
                  </m:oMath>
                </a14:m>
                <a:r>
                  <a:rPr lang="en-US" dirty="0"/>
                  <a:t>(a)(x-</a:t>
                </a:r>
                <a:r>
                  <a:rPr lang="en-US" dirty="0">
                    <a:solidFill>
                      <a:srgbClr val="FFFF00"/>
                    </a:solidFill>
                  </a:rPr>
                  <a:t>5</a:t>
                </a:r>
                <a:r>
                  <a:rPr lang="en-US" dirty="0"/>
                  <a:t>)</a:t>
                </a:r>
                <a:r>
                  <a:rPr lang="en-US" baseline="30000" dirty="0"/>
                  <a:t>4</a:t>
                </a:r>
                <a:r>
                  <a:rPr lang="en-US" dirty="0"/>
                  <a:t>/4!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</a:p>
              <a:p>
                <a:r>
                  <a:rPr lang="en-US" dirty="0"/>
                  <a:t>What is “b”? </a:t>
                </a:r>
                <a:r>
                  <a:rPr lang="en-US" dirty="0">
                    <a:solidFill>
                      <a:srgbClr val="FFFF00"/>
                    </a:solidFill>
                  </a:rPr>
                  <a:t>5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Find ƒ</a:t>
                </a:r>
                <a:r>
                  <a:rPr lang="en-US" sz="1000" dirty="0"/>
                  <a:t> </a:t>
                </a:r>
                <a:r>
                  <a:rPr lang="en-US" dirty="0"/>
                  <a:t>(5):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4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BD8E3-5FCC-5899-C99E-2F66FECE665C}"/>
              </a:ext>
            </a:extLst>
          </p:cNvPr>
          <p:cNvSpPr txBox="1"/>
          <p:nvPr/>
        </p:nvSpPr>
        <p:spPr>
          <a:xfrm>
            <a:off x="3200400" y="5562600"/>
            <a:ext cx="2652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means we’re also using “a” as 5</a:t>
            </a:r>
          </a:p>
        </p:txBody>
      </p:sp>
    </p:spTree>
    <p:extLst>
      <p:ext uri="{BB962C8B-B14F-4D97-AF65-F5344CB8AC3E}">
        <p14:creationId xmlns:p14="http://schemas.microsoft.com/office/powerpoint/2010/main" val="3479503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a Taylor series for e</a:t>
                </a:r>
                <a:r>
                  <a:rPr lang="en-US" baseline="30000" dirty="0"/>
                  <a:t>x</a:t>
                </a:r>
                <a:r>
                  <a:rPr lang="en-US" dirty="0"/>
                  <a:t> that converges with a few terms for x values near 5</a:t>
                </a:r>
              </a:p>
              <a:p>
                <a:r>
                  <a:rPr lang="en-US" dirty="0"/>
                  <a:t>ƒ(x)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e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5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+</a:t>
                </a:r>
                <a:r>
                  <a:rPr lang="en-US" sz="2000" i="1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:r>
                  <a:rPr lang="en-US" dirty="0"/>
                  <a:t>'(a)(x-5)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+</a:t>
                </a:r>
                <a:r>
                  <a:rPr lang="en-US" sz="2000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′′</m:t>
                    </m:r>
                  </m:oMath>
                </a14:m>
                <a:r>
                  <a:rPr lang="en-US" dirty="0"/>
                  <a:t>(a)(x-5)</a:t>
                </a:r>
                <a:r>
                  <a:rPr lang="en-US" baseline="30000" dirty="0"/>
                  <a:t>2</a:t>
                </a:r>
                <a:r>
                  <a:rPr lang="en-US" dirty="0"/>
                  <a:t>/2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′′′</m:t>
                    </m:r>
                  </m:oMath>
                </a14:m>
                <a:r>
                  <a:rPr lang="en-US" dirty="0"/>
                  <a:t>(a)(x-5)</a:t>
                </a:r>
                <a:r>
                  <a:rPr lang="en-US" baseline="30000" dirty="0"/>
                  <a:t>3</a:t>
                </a:r>
                <a:r>
                  <a:rPr lang="en-US" dirty="0"/>
                  <a:t>/3!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+</a:t>
                </a:r>
                <a:r>
                  <a:rPr lang="en-US" sz="2000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′′′′</m:t>
                    </m:r>
                  </m:oMath>
                </a14:m>
                <a:r>
                  <a:rPr lang="en-US" dirty="0"/>
                  <a:t>(a)(x-5)</a:t>
                </a:r>
                <a:r>
                  <a:rPr lang="en-US" baseline="30000" dirty="0"/>
                  <a:t>4</a:t>
                </a:r>
                <a:r>
                  <a:rPr lang="en-US" dirty="0"/>
                  <a:t>/4!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</a:p>
              <a:p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:r>
                  <a:rPr lang="en-US" dirty="0"/>
                  <a:t>(5) = </a:t>
                </a:r>
                <a:r>
                  <a:rPr lang="en-US" dirty="0">
                    <a:solidFill>
                      <a:srgbClr val="FFFF00"/>
                    </a:solidFill>
                  </a:rPr>
                  <a:t>e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5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≈</a:t>
                </a:r>
                <a:r>
                  <a:rPr lang="en-US" dirty="0">
                    <a:solidFill>
                      <a:srgbClr val="FFFF00"/>
                    </a:solidFill>
                  </a:rPr>
                  <a:t> 148.413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Find ƒ</a:t>
                </a:r>
                <a:r>
                  <a:rPr lang="en-US" sz="1000" dirty="0"/>
                  <a:t> </a:t>
                </a:r>
                <a:r>
                  <a:rPr lang="en-US" dirty="0"/>
                  <a:t>'(5):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4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14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a Taylor series for e</a:t>
                </a:r>
                <a:r>
                  <a:rPr lang="en-US" baseline="30000" dirty="0"/>
                  <a:t>x</a:t>
                </a:r>
                <a:r>
                  <a:rPr lang="en-US" dirty="0"/>
                  <a:t> that converges with a few terms for x values near 5</a:t>
                </a:r>
              </a:p>
              <a:p>
                <a:r>
                  <a:rPr lang="en-US" dirty="0"/>
                  <a:t>ƒ(x)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/>
                  <a:t>e</a:t>
                </a:r>
                <a:r>
                  <a:rPr lang="en-US" baseline="30000" dirty="0"/>
                  <a:t>5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i="1" dirty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e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5</a:t>
                </a:r>
                <a:r>
                  <a:rPr lang="en-US" dirty="0"/>
                  <a:t>(x-5)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+</a:t>
                </a:r>
                <a:r>
                  <a:rPr lang="en-US" sz="2000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′′</m:t>
                    </m:r>
                  </m:oMath>
                </a14:m>
                <a:r>
                  <a:rPr lang="en-US" dirty="0"/>
                  <a:t>(a)(x-5)</a:t>
                </a:r>
                <a:r>
                  <a:rPr lang="en-US" baseline="30000" dirty="0"/>
                  <a:t>2</a:t>
                </a:r>
                <a:r>
                  <a:rPr lang="en-US" dirty="0"/>
                  <a:t>/2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′′′</m:t>
                    </m:r>
                  </m:oMath>
                </a14:m>
                <a:r>
                  <a:rPr lang="en-US" dirty="0"/>
                  <a:t>(a)(x-5)</a:t>
                </a:r>
                <a:r>
                  <a:rPr lang="en-US" baseline="30000" dirty="0"/>
                  <a:t>3</a:t>
                </a:r>
                <a:r>
                  <a:rPr lang="en-US" dirty="0"/>
                  <a:t>/3!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+</a:t>
                </a:r>
                <a:r>
                  <a:rPr lang="en-US" sz="2000" dirty="0"/>
                  <a:t> </a:t>
                </a:r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′′′′</m:t>
                    </m:r>
                  </m:oMath>
                </a14:m>
                <a:r>
                  <a:rPr lang="en-US" dirty="0"/>
                  <a:t>(a)(x-5)</a:t>
                </a:r>
                <a:r>
                  <a:rPr lang="en-US" baseline="30000" dirty="0"/>
                  <a:t>4</a:t>
                </a:r>
                <a:r>
                  <a:rPr lang="en-US" dirty="0"/>
                  <a:t>/4!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…</a:t>
                </a:r>
              </a:p>
              <a:p>
                <a:r>
                  <a:rPr lang="en-US" dirty="0"/>
                  <a:t>ƒ</a:t>
                </a:r>
                <a:r>
                  <a:rPr lang="en-US" sz="1000" dirty="0"/>
                  <a:t> </a:t>
                </a:r>
                <a:r>
                  <a:rPr lang="en-US" dirty="0"/>
                  <a:t>(5) = e</a:t>
                </a:r>
                <a:r>
                  <a:rPr lang="en-US" baseline="30000" dirty="0"/>
                  <a:t>5</a:t>
                </a:r>
                <a:r>
                  <a:rPr lang="en-US" dirty="0"/>
                  <a:t>  </a:t>
                </a:r>
              </a:p>
              <a:p>
                <a:r>
                  <a:rPr lang="en-US" dirty="0"/>
                  <a:t>Find ƒ</a:t>
                </a:r>
                <a:r>
                  <a:rPr lang="en-US" sz="1000" dirty="0"/>
                  <a:t> </a:t>
                </a:r>
                <a:r>
                  <a:rPr lang="en-US" dirty="0"/>
                  <a:t>'(5) = </a:t>
                </a:r>
                <a:r>
                  <a:rPr lang="en-US" dirty="0">
                    <a:solidFill>
                      <a:srgbClr val="FFFF00"/>
                    </a:solidFill>
                  </a:rPr>
                  <a:t>e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5</a:t>
                </a:r>
                <a:r>
                  <a:rPr lang="en-US" dirty="0"/>
                  <a:t>   and so on…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4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34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a Taylor series for e</a:t>
            </a:r>
            <a:r>
              <a:rPr lang="en-US" baseline="30000" dirty="0"/>
              <a:t>x</a:t>
            </a:r>
            <a:r>
              <a:rPr lang="en-US" dirty="0"/>
              <a:t> that converges with a few terms for x values near 5</a:t>
            </a:r>
          </a:p>
          <a:p>
            <a:r>
              <a:rPr lang="en-US" dirty="0"/>
              <a:t>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i="1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dirty="0"/>
              <a:t>(x-5)</a:t>
            </a:r>
            <a:r>
              <a:rPr lang="en-US" sz="2000" dirty="0"/>
              <a:t> </a:t>
            </a:r>
            <a:r>
              <a:rPr lang="en-US" dirty="0"/>
              <a:t>+ </a:t>
            </a:r>
          </a:p>
          <a:p>
            <a:pPr>
              <a:spcBef>
                <a:spcPts val="0"/>
              </a:spcBef>
            </a:pPr>
            <a:r>
              <a:rPr lang="en-US" dirty="0"/>
              <a:t> +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dirty="0"/>
              <a:t>(x-5)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dirty="0"/>
              <a:t>(x-5)</a:t>
            </a:r>
            <a:r>
              <a:rPr lang="en-US" baseline="30000" dirty="0"/>
              <a:t>3</a:t>
            </a:r>
            <a:r>
              <a:rPr lang="en-US" dirty="0"/>
              <a:t>/3!</a:t>
            </a:r>
            <a:r>
              <a:rPr lang="en-US" sz="2000" dirty="0"/>
              <a:t> </a:t>
            </a:r>
            <a:r>
              <a:rPr lang="en-US" dirty="0"/>
              <a:t>+ </a:t>
            </a:r>
          </a:p>
          <a:p>
            <a:pPr>
              <a:spcBef>
                <a:spcPts val="0"/>
              </a:spcBef>
            </a:pPr>
            <a:r>
              <a:rPr lang="en-US" dirty="0"/>
              <a:t> +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dirty="0"/>
              <a:t>(x-5)</a:t>
            </a:r>
            <a:r>
              <a:rPr lang="en-US" baseline="30000" dirty="0"/>
              <a:t>4</a:t>
            </a:r>
            <a:r>
              <a:rPr lang="en-US" dirty="0"/>
              <a:t>/4!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</a:t>
            </a:r>
          </a:p>
          <a:p>
            <a:pPr>
              <a:spcBef>
                <a:spcPts val="0"/>
              </a:spcBef>
            </a:pPr>
            <a:r>
              <a:rPr lang="en-US" dirty="0"/>
              <a:t>Or:</a:t>
            </a:r>
          </a:p>
          <a:p>
            <a:r>
              <a:rPr lang="en-US" dirty="0"/>
              <a:t>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/2+</a:t>
            </a:r>
          </a:p>
          <a:p>
            <a:r>
              <a:rPr lang="en-US" dirty="0"/>
              <a:t>    +(x-5)</a:t>
            </a:r>
            <a:r>
              <a:rPr lang="en-US" baseline="30000" dirty="0"/>
              <a:t>3</a:t>
            </a:r>
            <a:r>
              <a:rPr lang="en-US" dirty="0"/>
              <a:t>/3!+(x-5)</a:t>
            </a:r>
            <a:r>
              <a:rPr lang="en-US" baseline="30000" dirty="0"/>
              <a:t>4</a:t>
            </a:r>
            <a:r>
              <a:rPr lang="en-US" dirty="0"/>
              <a:t>/4!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67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Use this series and your calculator (or Wolfram) to find e</a:t>
            </a:r>
            <a:r>
              <a:rPr lang="en-US" baseline="30000" dirty="0"/>
              <a:t>4.65</a:t>
            </a:r>
            <a:r>
              <a:rPr lang="en-US" dirty="0"/>
              <a:t> 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23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Use your calculator (or Wolfram) to find e</a:t>
            </a:r>
            <a:r>
              <a:rPr lang="en-US" baseline="30000" dirty="0"/>
              <a:t>4.65</a:t>
            </a:r>
            <a:r>
              <a:rPr lang="en-US" dirty="0"/>
              <a:t> ≈ </a:t>
            </a:r>
            <a:r>
              <a:rPr lang="en-US" sz="4000" dirty="0">
                <a:solidFill>
                  <a:srgbClr val="FFFF00"/>
                </a:solidFill>
              </a:rPr>
              <a:t>104.5849856</a:t>
            </a:r>
            <a:endParaRPr lang="en-US" dirty="0">
              <a:solidFill>
                <a:srgbClr val="FFFF00"/>
              </a:solidFill>
            </a:endParaRP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29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Use this Taylor series to find e</a:t>
            </a:r>
            <a:r>
              <a:rPr lang="en-US" baseline="30000" dirty="0"/>
              <a:t>4.65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/2+</a:t>
            </a:r>
          </a:p>
          <a:p>
            <a:r>
              <a:rPr lang="en-US" dirty="0"/>
              <a:t>    +(x-5)</a:t>
            </a:r>
            <a:r>
              <a:rPr lang="en-US" baseline="30000" dirty="0"/>
              <a:t>3</a:t>
            </a:r>
            <a:r>
              <a:rPr lang="en-US" dirty="0"/>
              <a:t>/3!+(x-5)</a:t>
            </a:r>
            <a:r>
              <a:rPr lang="en-US" baseline="30000" dirty="0"/>
              <a:t>4</a:t>
            </a:r>
            <a:r>
              <a:rPr lang="en-US" dirty="0"/>
              <a:t>/4!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…)</a:t>
            </a:r>
          </a:p>
          <a:p>
            <a:pPr>
              <a:spcBef>
                <a:spcPts val="0"/>
              </a:spcBef>
            </a:pPr>
            <a:r>
              <a:rPr lang="en-US" dirty="0"/>
              <a:t>One term:</a:t>
            </a:r>
          </a:p>
          <a:p>
            <a:pPr>
              <a:spcBef>
                <a:spcPts val="0"/>
              </a:spcBef>
            </a:pPr>
            <a:r>
              <a:rPr lang="en-US" dirty="0"/>
              <a:t>ƒ(4.65)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196F0-8553-4DBA-EF92-6AA31CF7B8D1}"/>
              </a:ext>
            </a:extLst>
          </p:cNvPr>
          <p:cNvSpPr txBox="1"/>
          <p:nvPr/>
        </p:nvSpPr>
        <p:spPr>
          <a:xfrm>
            <a:off x="4419600" y="1447800"/>
            <a:ext cx="3883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Which we know is ≈ 104.5849856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34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Use this Taylor series to find e</a:t>
            </a:r>
            <a:r>
              <a:rPr lang="en-US" baseline="30000" dirty="0"/>
              <a:t>4.65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/2+</a:t>
            </a:r>
          </a:p>
          <a:p>
            <a:r>
              <a:rPr lang="en-US" dirty="0"/>
              <a:t>    +(x-5)</a:t>
            </a:r>
            <a:r>
              <a:rPr lang="en-US" baseline="30000" dirty="0"/>
              <a:t>3</a:t>
            </a:r>
            <a:r>
              <a:rPr lang="en-US" dirty="0"/>
              <a:t>/3!+(x-5)</a:t>
            </a:r>
            <a:r>
              <a:rPr lang="en-US" baseline="30000" dirty="0"/>
              <a:t>4</a:t>
            </a:r>
            <a:r>
              <a:rPr lang="en-US" dirty="0"/>
              <a:t>/4!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…)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One</a:t>
            </a:r>
            <a:r>
              <a:rPr lang="en-US" dirty="0"/>
              <a:t> term:</a:t>
            </a:r>
          </a:p>
          <a:p>
            <a:pPr>
              <a:spcBef>
                <a:spcPts val="0"/>
              </a:spcBef>
            </a:pPr>
            <a:r>
              <a:rPr lang="en-US" dirty="0"/>
              <a:t>ƒ(4.65)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(1) ≈ </a:t>
            </a:r>
            <a:r>
              <a:rPr lang="en-US" dirty="0">
                <a:solidFill>
                  <a:srgbClr val="FFFF00"/>
                </a:solidFill>
              </a:rPr>
              <a:t>148.4131591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7820F-DC6D-4049-BF6F-C1C781EDF591}"/>
              </a:ext>
            </a:extLst>
          </p:cNvPr>
          <p:cNvSpPr txBox="1"/>
          <p:nvPr/>
        </p:nvSpPr>
        <p:spPr>
          <a:xfrm>
            <a:off x="6416615" y="5257800"/>
            <a:ext cx="228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vs 104.5849856</a:t>
            </a:r>
          </a:p>
          <a:p>
            <a:r>
              <a:rPr lang="en-US" sz="2000" dirty="0">
                <a:solidFill>
                  <a:srgbClr val="CCFFFF"/>
                </a:solidFill>
              </a:rPr>
              <a:t>Already a lot closer than the 33.2187 we got using </a:t>
            </a:r>
            <a:r>
              <a:rPr lang="en-US" sz="2000" dirty="0" err="1">
                <a:solidFill>
                  <a:srgbClr val="CCFFFF"/>
                </a:solidFill>
              </a:rPr>
              <a:t>MacLaurin</a:t>
            </a:r>
            <a:r>
              <a:rPr lang="en-US" sz="2000" dirty="0">
                <a:solidFill>
                  <a:srgbClr val="CCFFFF"/>
                </a:solidFill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A2B7A0-1C90-710D-E40B-10352DADF99C}"/>
              </a:ext>
            </a:extLst>
          </p:cNvPr>
          <p:cNvSpPr txBox="1"/>
          <p:nvPr/>
        </p:nvSpPr>
        <p:spPr>
          <a:xfrm>
            <a:off x="4419600" y="1447800"/>
            <a:ext cx="3883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Which we know is ≈ 104.5849856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06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Use this Taylor series to find e</a:t>
            </a:r>
            <a:r>
              <a:rPr lang="en-US" baseline="30000" dirty="0"/>
              <a:t>4.65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/2+</a:t>
            </a:r>
          </a:p>
          <a:p>
            <a:r>
              <a:rPr lang="en-US" dirty="0"/>
              <a:t>    +(x-5)</a:t>
            </a:r>
            <a:r>
              <a:rPr lang="en-US" baseline="30000" dirty="0"/>
              <a:t>3</a:t>
            </a:r>
            <a:r>
              <a:rPr lang="en-US" dirty="0"/>
              <a:t>/3!+(x-5)</a:t>
            </a:r>
            <a:r>
              <a:rPr lang="en-US" baseline="30000" dirty="0"/>
              <a:t>4</a:t>
            </a:r>
            <a:r>
              <a:rPr lang="en-US" dirty="0"/>
              <a:t>/4!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…)</a:t>
            </a:r>
          </a:p>
          <a:p>
            <a:pPr>
              <a:spcBef>
                <a:spcPts val="0"/>
              </a:spcBef>
            </a:pPr>
            <a:r>
              <a:rPr lang="en-US" dirty="0"/>
              <a:t>Try </a:t>
            </a:r>
            <a:r>
              <a:rPr lang="en-US" dirty="0">
                <a:solidFill>
                  <a:srgbClr val="FFC000"/>
                </a:solidFill>
              </a:rPr>
              <a:t>two</a:t>
            </a:r>
            <a:r>
              <a:rPr lang="en-US" dirty="0"/>
              <a:t> terms:</a:t>
            </a:r>
          </a:p>
          <a:p>
            <a:pPr>
              <a:spcBef>
                <a:spcPts val="0"/>
              </a:spcBef>
            </a:pPr>
            <a:r>
              <a:rPr lang="en-US" dirty="0"/>
              <a:t>ƒ(4.65)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(1+(x-5)) </a:t>
            </a:r>
          </a:p>
          <a:p>
            <a:pPr>
              <a:spcBef>
                <a:spcPts val="0"/>
              </a:spcBef>
            </a:pPr>
            <a:r>
              <a:rPr lang="en-US" dirty="0"/>
              <a:t>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A4883-7711-D686-BBFB-BCF8316824AA}"/>
              </a:ext>
            </a:extLst>
          </p:cNvPr>
          <p:cNvSpPr txBox="1"/>
          <p:nvPr/>
        </p:nvSpPr>
        <p:spPr>
          <a:xfrm>
            <a:off x="4419600" y="1447800"/>
            <a:ext cx="3883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Which we know is ≈ 104.5849856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1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638800"/>
          </a:xfrm>
        </p:spPr>
        <p:txBody>
          <a:bodyPr/>
          <a:lstStyle/>
          <a:p>
            <a:r>
              <a:rPr lang="en-US" dirty="0"/>
              <a:t>A standard series is the </a:t>
            </a:r>
            <a:r>
              <a:rPr lang="en-US" dirty="0">
                <a:solidFill>
                  <a:srgbClr val="FFC000"/>
                </a:solidFill>
              </a:rPr>
              <a:t>power series (p-series)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/>
              <a:t>ƒ = a</a:t>
            </a:r>
            <a:r>
              <a:rPr lang="en-US" baseline="-25000" dirty="0"/>
              <a:t>0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u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u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u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n</a:t>
            </a:r>
            <a:r>
              <a:rPr lang="en-US" dirty="0" err="1"/>
              <a:t>u</a:t>
            </a:r>
            <a:r>
              <a:rPr lang="en-US" baseline="30000" dirty="0" err="1"/>
              <a:t>n</a:t>
            </a:r>
            <a:r>
              <a:rPr lang="en-US" dirty="0"/>
              <a:t> +</a:t>
            </a:r>
            <a:r>
              <a:rPr lang="en-US" sz="2000" dirty="0"/>
              <a:t> </a:t>
            </a:r>
            <a:r>
              <a:rPr lang="en-US" dirty="0"/>
              <a:t>…</a:t>
            </a:r>
            <a:r>
              <a:rPr lang="en-US" sz="2000" dirty="0"/>
              <a:t> </a:t>
            </a:r>
            <a:endParaRPr lang="en-US" baseline="30000" dirty="0">
              <a:solidFill>
                <a:schemeClr val="tx1"/>
              </a:solidFill>
            </a:endParaRPr>
          </a:p>
          <a:p>
            <a:r>
              <a:rPr lang="en-US" dirty="0"/>
              <a:t>u will be some function of x</a:t>
            </a:r>
          </a:p>
          <a:p>
            <a:r>
              <a:rPr lang="en-US" dirty="0"/>
              <a:t>the a’s are the coefficients of </a:t>
            </a:r>
          </a:p>
          <a:p>
            <a:r>
              <a:rPr lang="en-US" dirty="0"/>
              <a:t>	each term in the series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206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Use this Taylor series to find e</a:t>
            </a:r>
            <a:r>
              <a:rPr lang="en-US" baseline="30000" dirty="0"/>
              <a:t>4.65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/2+</a:t>
            </a:r>
          </a:p>
          <a:p>
            <a:r>
              <a:rPr lang="en-US" dirty="0"/>
              <a:t>    +(x-5)</a:t>
            </a:r>
            <a:r>
              <a:rPr lang="en-US" baseline="30000" dirty="0"/>
              <a:t>3</a:t>
            </a:r>
            <a:r>
              <a:rPr lang="en-US" dirty="0"/>
              <a:t>/3!+(x-5)</a:t>
            </a:r>
            <a:r>
              <a:rPr lang="en-US" baseline="30000" dirty="0"/>
              <a:t>4</a:t>
            </a:r>
            <a:r>
              <a:rPr lang="en-US" dirty="0"/>
              <a:t>/4!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…)</a:t>
            </a:r>
          </a:p>
          <a:p>
            <a:pPr>
              <a:spcBef>
                <a:spcPts val="0"/>
              </a:spcBef>
            </a:pPr>
            <a:r>
              <a:rPr lang="en-US" dirty="0"/>
              <a:t>Try two terms:</a:t>
            </a:r>
          </a:p>
          <a:p>
            <a:pPr>
              <a:spcBef>
                <a:spcPts val="0"/>
              </a:spcBef>
            </a:pPr>
            <a:r>
              <a:rPr lang="en-US" dirty="0"/>
              <a:t>ƒ(4.65)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(1+(x-5)) </a:t>
            </a:r>
          </a:p>
          <a:p>
            <a:pPr>
              <a:spcBef>
                <a:spcPts val="0"/>
              </a:spcBef>
            </a:pPr>
            <a:r>
              <a:rPr lang="en-US" dirty="0"/>
              <a:t>         ≈ </a:t>
            </a:r>
            <a:r>
              <a:rPr lang="en-US" dirty="0">
                <a:solidFill>
                  <a:srgbClr val="FFFF00"/>
                </a:solidFill>
              </a:rPr>
              <a:t>96.46855342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F090D-67D0-4838-B750-80FCA4A873F9}"/>
              </a:ext>
            </a:extLst>
          </p:cNvPr>
          <p:cNvSpPr txBox="1"/>
          <p:nvPr/>
        </p:nvSpPr>
        <p:spPr>
          <a:xfrm>
            <a:off x="6553200" y="5619690"/>
            <a:ext cx="228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vs 104.5849856</a:t>
            </a:r>
          </a:p>
          <a:p>
            <a:r>
              <a:rPr lang="en-US" sz="2000" dirty="0">
                <a:solidFill>
                  <a:srgbClr val="CCFFFF"/>
                </a:solidFill>
              </a:rPr>
              <a:t>Getting closer!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C969B-5D66-49E0-B8FE-3852DC4226B4}"/>
              </a:ext>
            </a:extLst>
          </p:cNvPr>
          <p:cNvSpPr txBox="1"/>
          <p:nvPr/>
        </p:nvSpPr>
        <p:spPr>
          <a:xfrm>
            <a:off x="4419600" y="4343400"/>
            <a:ext cx="914400" cy="379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-0.35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F4213-6B72-4702-A20F-0681D9401B8A}"/>
              </a:ext>
            </a:extLst>
          </p:cNvPr>
          <p:cNvSpPr txBox="1"/>
          <p:nvPr/>
        </p:nvSpPr>
        <p:spPr>
          <a:xfrm>
            <a:off x="2286000" y="4355068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148.4131591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38B7F-BCF3-C1B0-9FF9-59719A5CD41F}"/>
              </a:ext>
            </a:extLst>
          </p:cNvPr>
          <p:cNvSpPr txBox="1"/>
          <p:nvPr/>
        </p:nvSpPr>
        <p:spPr>
          <a:xfrm>
            <a:off x="4419600" y="1447800"/>
            <a:ext cx="3883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Which we know is ≈ 104.5849856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057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Use this Taylor series to find e</a:t>
            </a:r>
            <a:r>
              <a:rPr lang="en-US" baseline="30000" dirty="0"/>
              <a:t>4.65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/2+</a:t>
            </a:r>
          </a:p>
          <a:p>
            <a:r>
              <a:rPr lang="en-US" dirty="0"/>
              <a:t>    +(x-5)</a:t>
            </a:r>
            <a:r>
              <a:rPr lang="en-US" baseline="30000" dirty="0"/>
              <a:t>3</a:t>
            </a:r>
            <a:r>
              <a:rPr lang="en-US" dirty="0"/>
              <a:t>/3!+(x-5)</a:t>
            </a:r>
            <a:r>
              <a:rPr lang="en-US" baseline="30000" dirty="0"/>
              <a:t>4</a:t>
            </a:r>
            <a:r>
              <a:rPr lang="en-US" dirty="0"/>
              <a:t>/4!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…)</a:t>
            </a:r>
          </a:p>
          <a:p>
            <a:pPr>
              <a:spcBef>
                <a:spcPts val="0"/>
              </a:spcBef>
            </a:pPr>
            <a:r>
              <a:rPr lang="en-US" dirty="0"/>
              <a:t>Try </a:t>
            </a:r>
            <a:r>
              <a:rPr lang="en-US" dirty="0">
                <a:solidFill>
                  <a:srgbClr val="FFC000"/>
                </a:solidFill>
              </a:rPr>
              <a:t>three</a:t>
            </a:r>
            <a:r>
              <a:rPr lang="en-US" dirty="0"/>
              <a:t> terms:</a:t>
            </a:r>
          </a:p>
          <a:p>
            <a:pPr>
              <a:spcBef>
                <a:spcPts val="0"/>
              </a:spcBef>
            </a:pPr>
            <a:r>
              <a:rPr lang="en-US" dirty="0"/>
              <a:t>ƒ(4.65)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/2) </a:t>
            </a:r>
          </a:p>
          <a:p>
            <a:pPr>
              <a:spcBef>
                <a:spcPts val="0"/>
              </a:spcBef>
            </a:pPr>
            <a:r>
              <a:rPr lang="en-US" dirty="0"/>
              <a:t>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1D904-01A6-4F14-A991-41F792B32C68}"/>
              </a:ext>
            </a:extLst>
          </p:cNvPr>
          <p:cNvSpPr txBox="1"/>
          <p:nvPr/>
        </p:nvSpPr>
        <p:spPr>
          <a:xfrm>
            <a:off x="4419600" y="4343400"/>
            <a:ext cx="914400" cy="379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-0.35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E5800-4784-46F6-9E7F-FF6833001E42}"/>
              </a:ext>
            </a:extLst>
          </p:cNvPr>
          <p:cNvSpPr txBox="1"/>
          <p:nvPr/>
        </p:nvSpPr>
        <p:spPr>
          <a:xfrm>
            <a:off x="6019800" y="4343400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0.06125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621B6-1826-BFEB-C3F8-3BDB8089347D}"/>
              </a:ext>
            </a:extLst>
          </p:cNvPr>
          <p:cNvSpPr txBox="1"/>
          <p:nvPr/>
        </p:nvSpPr>
        <p:spPr>
          <a:xfrm>
            <a:off x="4419600" y="1447800"/>
            <a:ext cx="3883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Which we know is ≈ 104.5849856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034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B72E-0526-406B-971B-1B97E4EEB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WolframAlpha</a:t>
            </a:r>
            <a:r>
              <a:rPr lang="en-US" dirty="0"/>
              <a:t>:</a:t>
            </a:r>
          </a:p>
          <a:p>
            <a:r>
              <a:rPr lang="en-US" dirty="0"/>
              <a:t>e^5 (1+(4.65-5)+(4.65-5)^2/2)</a:t>
            </a:r>
          </a:p>
          <a:p>
            <a:endParaRPr lang="en-US" dirty="0"/>
          </a:p>
          <a:p>
            <a:r>
              <a:rPr lang="en-US" dirty="0"/>
              <a:t>On the TI-89:</a:t>
            </a:r>
          </a:p>
          <a:p>
            <a:r>
              <a:rPr lang="en-US" dirty="0"/>
              <a:t>e^5*(1+(4.65-5)+(4.65-5)^2/2)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A01AB8-9688-40DD-B164-696EA9B1D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0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Use this Taylor series to find e</a:t>
            </a:r>
            <a:r>
              <a:rPr lang="en-US" baseline="30000" dirty="0"/>
              <a:t>4.65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/2+</a:t>
            </a:r>
          </a:p>
          <a:p>
            <a:r>
              <a:rPr lang="en-US" dirty="0"/>
              <a:t>    +(x-5)</a:t>
            </a:r>
            <a:r>
              <a:rPr lang="en-US" baseline="30000" dirty="0"/>
              <a:t>3</a:t>
            </a:r>
            <a:r>
              <a:rPr lang="en-US" dirty="0"/>
              <a:t>/3!+(x-5)</a:t>
            </a:r>
            <a:r>
              <a:rPr lang="en-US" baseline="30000" dirty="0"/>
              <a:t>4</a:t>
            </a:r>
            <a:r>
              <a:rPr lang="en-US" dirty="0"/>
              <a:t>/4!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…)</a:t>
            </a:r>
          </a:p>
          <a:p>
            <a:pPr>
              <a:spcBef>
                <a:spcPts val="0"/>
              </a:spcBef>
            </a:pPr>
            <a:r>
              <a:rPr lang="en-US" dirty="0"/>
              <a:t>Try three terms:</a:t>
            </a:r>
          </a:p>
          <a:p>
            <a:pPr>
              <a:spcBef>
                <a:spcPts val="0"/>
              </a:spcBef>
            </a:pPr>
            <a:r>
              <a:rPr lang="en-US" dirty="0"/>
              <a:t>ƒ(4.65)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/2) </a:t>
            </a:r>
          </a:p>
          <a:p>
            <a:pPr>
              <a:spcBef>
                <a:spcPts val="0"/>
              </a:spcBef>
            </a:pPr>
            <a:r>
              <a:rPr lang="en-US" dirty="0"/>
              <a:t>         ≈ </a:t>
            </a:r>
            <a:r>
              <a:rPr lang="en-US" dirty="0">
                <a:solidFill>
                  <a:srgbClr val="FFFF00"/>
                </a:solidFill>
              </a:rPr>
              <a:t>105.5588594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F090D-67D0-4838-B750-80FCA4A873F9}"/>
              </a:ext>
            </a:extLst>
          </p:cNvPr>
          <p:cNvSpPr txBox="1"/>
          <p:nvPr/>
        </p:nvSpPr>
        <p:spPr>
          <a:xfrm>
            <a:off x="6553200" y="5619690"/>
            <a:ext cx="228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vs 104.5849856</a:t>
            </a:r>
          </a:p>
          <a:p>
            <a:r>
              <a:rPr lang="en-US" sz="2000" dirty="0">
                <a:solidFill>
                  <a:srgbClr val="CCFFFF"/>
                </a:solidFill>
              </a:rPr>
              <a:t>Even closer!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5C70F-4373-490D-B0A1-A8F95906B5EF}"/>
              </a:ext>
            </a:extLst>
          </p:cNvPr>
          <p:cNvSpPr txBox="1"/>
          <p:nvPr/>
        </p:nvSpPr>
        <p:spPr>
          <a:xfrm>
            <a:off x="4419600" y="4343400"/>
            <a:ext cx="914400" cy="379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-0.35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123C9-026B-4E9A-AA0E-8740D017C3C8}"/>
              </a:ext>
            </a:extLst>
          </p:cNvPr>
          <p:cNvSpPr txBox="1"/>
          <p:nvPr/>
        </p:nvSpPr>
        <p:spPr>
          <a:xfrm>
            <a:off x="6019800" y="4343400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0.06125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4FF1F-36C8-B1D7-D0A5-61CCF9D71E9B}"/>
              </a:ext>
            </a:extLst>
          </p:cNvPr>
          <p:cNvSpPr txBox="1"/>
          <p:nvPr/>
        </p:nvSpPr>
        <p:spPr>
          <a:xfrm>
            <a:off x="4419600" y="1447800"/>
            <a:ext cx="3883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Which we know is ≈ 104.5849856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280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Use this Taylor series to find e</a:t>
            </a:r>
            <a:r>
              <a:rPr lang="en-US" baseline="30000" dirty="0"/>
              <a:t>4.65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/2+</a:t>
            </a:r>
          </a:p>
          <a:p>
            <a:r>
              <a:rPr lang="en-US" dirty="0"/>
              <a:t>    +(x-5)</a:t>
            </a:r>
            <a:r>
              <a:rPr lang="en-US" baseline="30000" dirty="0"/>
              <a:t>3</a:t>
            </a:r>
            <a:r>
              <a:rPr lang="en-US" dirty="0"/>
              <a:t>/3!+(x-5)</a:t>
            </a:r>
            <a:r>
              <a:rPr lang="en-US" baseline="30000" dirty="0"/>
              <a:t>4</a:t>
            </a:r>
            <a:r>
              <a:rPr lang="en-US" dirty="0"/>
              <a:t>/4!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…)</a:t>
            </a:r>
          </a:p>
          <a:p>
            <a:pPr>
              <a:spcBef>
                <a:spcPts val="0"/>
              </a:spcBef>
            </a:pPr>
            <a:r>
              <a:rPr lang="en-US" dirty="0"/>
              <a:t>Try four terms:</a:t>
            </a:r>
          </a:p>
          <a:p>
            <a:pPr>
              <a:spcBef>
                <a:spcPts val="0"/>
              </a:spcBef>
            </a:pPr>
            <a:r>
              <a:rPr lang="en-US" dirty="0"/>
              <a:t>ƒ(4.65)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+(x-5)</a:t>
            </a:r>
            <a:r>
              <a:rPr lang="en-US" baseline="30000" dirty="0"/>
              <a:t>3</a:t>
            </a:r>
            <a:r>
              <a:rPr lang="en-US" dirty="0"/>
              <a:t>/3!) </a:t>
            </a:r>
          </a:p>
          <a:p>
            <a:pPr>
              <a:spcBef>
                <a:spcPts val="0"/>
              </a:spcBef>
            </a:pPr>
            <a:r>
              <a:rPr lang="en-US" dirty="0"/>
              <a:t>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02798-7F8E-476C-8950-E3E84A46D541}"/>
              </a:ext>
            </a:extLst>
          </p:cNvPr>
          <p:cNvSpPr txBox="1"/>
          <p:nvPr/>
        </p:nvSpPr>
        <p:spPr>
          <a:xfrm>
            <a:off x="4419600" y="4343400"/>
            <a:ext cx="914400" cy="379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-0.35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667E7-4249-4B06-800E-6042C1D0F3EC}"/>
              </a:ext>
            </a:extLst>
          </p:cNvPr>
          <p:cNvSpPr txBox="1"/>
          <p:nvPr/>
        </p:nvSpPr>
        <p:spPr>
          <a:xfrm>
            <a:off x="6019800" y="4343400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0.06125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43AD1-DCF1-49AA-A25B-2FE7D060B59C}"/>
              </a:ext>
            </a:extLst>
          </p:cNvPr>
          <p:cNvSpPr txBox="1"/>
          <p:nvPr/>
        </p:nvSpPr>
        <p:spPr>
          <a:xfrm>
            <a:off x="3124200" y="4953000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-0.007145833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CC9E4-5B72-F467-5ABA-0B5BD6B3390C}"/>
              </a:ext>
            </a:extLst>
          </p:cNvPr>
          <p:cNvSpPr txBox="1"/>
          <p:nvPr/>
        </p:nvSpPr>
        <p:spPr>
          <a:xfrm>
            <a:off x="4419600" y="1447800"/>
            <a:ext cx="3883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Which we know is ≈ 104.5849856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536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B72E-0526-406B-971B-1B97E4EEB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WolframAlpha</a:t>
            </a:r>
            <a:r>
              <a:rPr lang="en-US" dirty="0"/>
              <a:t>:</a:t>
            </a:r>
          </a:p>
          <a:p>
            <a:r>
              <a:rPr lang="en-US" dirty="0"/>
              <a:t>e^5 (1+(4.65-5)+(4.65-5)^2/2 +(4.65-5)^3/3!))</a:t>
            </a:r>
          </a:p>
          <a:p>
            <a:endParaRPr lang="en-US" dirty="0"/>
          </a:p>
          <a:p>
            <a:r>
              <a:rPr lang="en-US" dirty="0"/>
              <a:t>On the TI-89:</a:t>
            </a:r>
          </a:p>
          <a:p>
            <a:r>
              <a:rPr lang="en-US" dirty="0"/>
              <a:t>e^5*(1+(4.65-5)+(4.65-5)^2/2 +(4.65-5)^3/3!)</a:t>
            </a:r>
          </a:p>
          <a:p>
            <a:r>
              <a:rPr lang="en-US" dirty="0"/>
              <a:t>        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2BE0A7-493F-4FEC-AC1E-24F0B678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6EB1B-030C-4B23-B6A7-6AD5536E8732}"/>
              </a:ext>
            </a:extLst>
          </p:cNvPr>
          <p:cNvSpPr txBox="1"/>
          <p:nvPr/>
        </p:nvSpPr>
        <p:spPr>
          <a:xfrm>
            <a:off x="4343400" y="6172200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5 7 1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68E65B-408A-4157-B95A-30358D4B4C4F}"/>
              </a:ext>
            </a:extLst>
          </p:cNvPr>
          <p:cNvCxnSpPr>
            <a:cxnSpLocks/>
          </p:cNvCxnSpPr>
          <p:nvPr/>
        </p:nvCxnSpPr>
        <p:spPr>
          <a:xfrm>
            <a:off x="4229100" y="6008132"/>
            <a:ext cx="223630" cy="207138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95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Use this Taylor series to find e</a:t>
            </a:r>
            <a:r>
              <a:rPr lang="en-US" baseline="30000" dirty="0"/>
              <a:t>4.65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/2+</a:t>
            </a:r>
          </a:p>
          <a:p>
            <a:r>
              <a:rPr lang="en-US" dirty="0"/>
              <a:t>    +(x-5)</a:t>
            </a:r>
            <a:r>
              <a:rPr lang="en-US" baseline="30000" dirty="0"/>
              <a:t>3</a:t>
            </a:r>
            <a:r>
              <a:rPr lang="en-US" dirty="0"/>
              <a:t>/3!+(x-5)</a:t>
            </a:r>
            <a:r>
              <a:rPr lang="en-US" baseline="30000" dirty="0"/>
              <a:t>4</a:t>
            </a:r>
            <a:r>
              <a:rPr lang="en-US" dirty="0"/>
              <a:t>/4!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…)</a:t>
            </a:r>
          </a:p>
          <a:p>
            <a:pPr>
              <a:spcBef>
                <a:spcPts val="0"/>
              </a:spcBef>
            </a:pPr>
            <a:r>
              <a:rPr lang="en-US" dirty="0"/>
              <a:t>Try four terms:</a:t>
            </a:r>
          </a:p>
          <a:p>
            <a:pPr>
              <a:spcBef>
                <a:spcPts val="0"/>
              </a:spcBef>
            </a:pPr>
            <a:r>
              <a:rPr lang="en-US" dirty="0"/>
              <a:t>ƒ(4.65)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+(x-5)</a:t>
            </a:r>
            <a:r>
              <a:rPr lang="en-US" baseline="30000" dirty="0"/>
              <a:t>3</a:t>
            </a:r>
            <a:r>
              <a:rPr lang="en-US" dirty="0"/>
              <a:t>/3!) </a:t>
            </a:r>
          </a:p>
          <a:p>
            <a:pPr>
              <a:spcBef>
                <a:spcPts val="0"/>
              </a:spcBef>
            </a:pPr>
            <a:r>
              <a:rPr lang="en-US" dirty="0"/>
              <a:t>         ≈ </a:t>
            </a:r>
            <a:r>
              <a:rPr lang="en-US" dirty="0">
                <a:solidFill>
                  <a:srgbClr val="FFFF00"/>
                </a:solidFill>
              </a:rPr>
              <a:t>104.4983237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F090D-67D0-4838-B750-80FCA4A873F9}"/>
              </a:ext>
            </a:extLst>
          </p:cNvPr>
          <p:cNvSpPr txBox="1"/>
          <p:nvPr/>
        </p:nvSpPr>
        <p:spPr>
          <a:xfrm>
            <a:off x="6553200" y="5619690"/>
            <a:ext cx="228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vs 104.5849856</a:t>
            </a:r>
          </a:p>
          <a:p>
            <a:r>
              <a:rPr lang="en-US" sz="2000" dirty="0">
                <a:solidFill>
                  <a:srgbClr val="CCFFFF"/>
                </a:solidFill>
              </a:rPr>
              <a:t>Getting closer!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9A66A-0EE3-4923-B58A-B61751139D47}"/>
              </a:ext>
            </a:extLst>
          </p:cNvPr>
          <p:cNvSpPr txBox="1"/>
          <p:nvPr/>
        </p:nvSpPr>
        <p:spPr>
          <a:xfrm>
            <a:off x="4419600" y="4343400"/>
            <a:ext cx="914400" cy="379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-0.35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5059B-A3EC-4211-B616-05FB08267D4A}"/>
              </a:ext>
            </a:extLst>
          </p:cNvPr>
          <p:cNvSpPr txBox="1"/>
          <p:nvPr/>
        </p:nvSpPr>
        <p:spPr>
          <a:xfrm>
            <a:off x="6019800" y="4343400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0.06125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5BAA6-EFAB-4842-9847-F46099858412}"/>
              </a:ext>
            </a:extLst>
          </p:cNvPr>
          <p:cNvSpPr txBox="1"/>
          <p:nvPr/>
        </p:nvSpPr>
        <p:spPr>
          <a:xfrm>
            <a:off x="3124200" y="4953000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-0.007145833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615A0-1C2D-9075-F140-3B852AAA8412}"/>
              </a:ext>
            </a:extLst>
          </p:cNvPr>
          <p:cNvSpPr txBox="1"/>
          <p:nvPr/>
        </p:nvSpPr>
        <p:spPr>
          <a:xfrm>
            <a:off x="4419600" y="1447800"/>
            <a:ext cx="3883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Which we know is ≈ 104.5849856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21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Use this Taylor series to find e</a:t>
            </a:r>
            <a:r>
              <a:rPr lang="en-US" baseline="30000" dirty="0"/>
              <a:t>4.65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/2+</a:t>
            </a:r>
          </a:p>
          <a:p>
            <a:r>
              <a:rPr lang="en-US" dirty="0"/>
              <a:t>    +(x-5)</a:t>
            </a:r>
            <a:r>
              <a:rPr lang="en-US" baseline="30000" dirty="0"/>
              <a:t>3</a:t>
            </a:r>
            <a:r>
              <a:rPr lang="en-US" dirty="0"/>
              <a:t>/3!+(x-5)</a:t>
            </a:r>
            <a:r>
              <a:rPr lang="en-US" baseline="30000" dirty="0"/>
              <a:t>4</a:t>
            </a:r>
            <a:r>
              <a:rPr lang="en-US" dirty="0"/>
              <a:t>/4!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…)</a:t>
            </a:r>
          </a:p>
          <a:p>
            <a:pPr>
              <a:spcBef>
                <a:spcPts val="0"/>
              </a:spcBef>
            </a:pPr>
            <a:r>
              <a:rPr lang="en-US" dirty="0"/>
              <a:t>Try </a:t>
            </a:r>
            <a:r>
              <a:rPr lang="en-US" dirty="0">
                <a:solidFill>
                  <a:srgbClr val="FFC000"/>
                </a:solidFill>
              </a:rPr>
              <a:t>five </a:t>
            </a:r>
            <a:r>
              <a:rPr lang="en-US" dirty="0"/>
              <a:t>terms:</a:t>
            </a:r>
          </a:p>
          <a:p>
            <a:pPr>
              <a:spcBef>
                <a:spcPts val="0"/>
              </a:spcBef>
            </a:pPr>
            <a:r>
              <a:rPr lang="en-US" dirty="0"/>
              <a:t>ƒ(4.65)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+(x-5)</a:t>
            </a:r>
            <a:r>
              <a:rPr lang="en-US" baseline="30000" dirty="0"/>
              <a:t>3</a:t>
            </a:r>
            <a:r>
              <a:rPr lang="en-US" dirty="0"/>
              <a:t>/3!+(x-5)</a:t>
            </a:r>
            <a:r>
              <a:rPr lang="en-US" baseline="30000" dirty="0"/>
              <a:t>4</a:t>
            </a:r>
            <a:r>
              <a:rPr lang="en-US" dirty="0"/>
              <a:t>/4!</a:t>
            </a:r>
            <a:r>
              <a:rPr lang="en-US" sz="2000" dirty="0"/>
              <a:t> </a:t>
            </a:r>
            <a:r>
              <a:rPr lang="en-US" dirty="0"/>
              <a:t>) </a:t>
            </a:r>
          </a:p>
          <a:p>
            <a:pPr>
              <a:spcBef>
                <a:spcPts val="0"/>
              </a:spcBef>
            </a:pPr>
            <a:r>
              <a:rPr lang="en-US" dirty="0"/>
              <a:t>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9A66A-0EE3-4923-B58A-B61751139D47}"/>
              </a:ext>
            </a:extLst>
          </p:cNvPr>
          <p:cNvSpPr txBox="1"/>
          <p:nvPr/>
        </p:nvSpPr>
        <p:spPr>
          <a:xfrm>
            <a:off x="4419600" y="4343400"/>
            <a:ext cx="914400" cy="379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-0.35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5059B-A3EC-4211-B616-05FB08267D4A}"/>
              </a:ext>
            </a:extLst>
          </p:cNvPr>
          <p:cNvSpPr txBox="1"/>
          <p:nvPr/>
        </p:nvSpPr>
        <p:spPr>
          <a:xfrm>
            <a:off x="6019800" y="4343400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0.06125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5BAA6-EFAB-4842-9847-F46099858412}"/>
              </a:ext>
            </a:extLst>
          </p:cNvPr>
          <p:cNvSpPr txBox="1"/>
          <p:nvPr/>
        </p:nvSpPr>
        <p:spPr>
          <a:xfrm>
            <a:off x="3124200" y="4953000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-0.007145833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567FD-6252-471D-B40E-C4613D1C1C23}"/>
              </a:ext>
            </a:extLst>
          </p:cNvPr>
          <p:cNvSpPr txBox="1"/>
          <p:nvPr/>
        </p:nvSpPr>
        <p:spPr>
          <a:xfrm>
            <a:off x="5943600" y="4953000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0.00062526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F8DAC-4A32-F8EE-9B11-A4CF041D0836}"/>
              </a:ext>
            </a:extLst>
          </p:cNvPr>
          <p:cNvSpPr txBox="1"/>
          <p:nvPr/>
        </p:nvSpPr>
        <p:spPr>
          <a:xfrm>
            <a:off x="4419600" y="1447800"/>
            <a:ext cx="3883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Which we know is ≈ 104.5849856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343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Use this Taylor series to find e</a:t>
            </a:r>
            <a:r>
              <a:rPr lang="en-US" baseline="30000" dirty="0"/>
              <a:t>4.65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/2+</a:t>
            </a:r>
          </a:p>
          <a:p>
            <a:r>
              <a:rPr lang="en-US" dirty="0"/>
              <a:t>    +(x-5)</a:t>
            </a:r>
            <a:r>
              <a:rPr lang="en-US" baseline="30000" dirty="0"/>
              <a:t>3</a:t>
            </a:r>
            <a:r>
              <a:rPr lang="en-US" dirty="0"/>
              <a:t>/3!+(x-5)</a:t>
            </a:r>
            <a:r>
              <a:rPr lang="en-US" baseline="30000" dirty="0"/>
              <a:t>4</a:t>
            </a:r>
            <a:r>
              <a:rPr lang="en-US" dirty="0"/>
              <a:t>/4!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…)</a:t>
            </a:r>
          </a:p>
          <a:p>
            <a:pPr>
              <a:spcBef>
                <a:spcPts val="0"/>
              </a:spcBef>
            </a:pPr>
            <a:r>
              <a:rPr lang="en-US" dirty="0"/>
              <a:t>Try five terms:</a:t>
            </a:r>
          </a:p>
          <a:p>
            <a:pPr>
              <a:spcBef>
                <a:spcPts val="0"/>
              </a:spcBef>
            </a:pPr>
            <a:r>
              <a:rPr lang="en-US" dirty="0"/>
              <a:t>ƒ(4.65)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(1+(x-5)+(x-5)</a:t>
            </a:r>
            <a:r>
              <a:rPr lang="en-US" baseline="30000" dirty="0"/>
              <a:t>2</a:t>
            </a:r>
            <a:r>
              <a:rPr lang="en-US" dirty="0"/>
              <a:t>/2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+(x-5)</a:t>
            </a:r>
            <a:r>
              <a:rPr lang="en-US" baseline="30000" dirty="0"/>
              <a:t>3</a:t>
            </a:r>
            <a:r>
              <a:rPr lang="en-US" dirty="0"/>
              <a:t>/3!+(x-5)</a:t>
            </a:r>
            <a:r>
              <a:rPr lang="en-US" baseline="30000" dirty="0"/>
              <a:t>4</a:t>
            </a:r>
            <a:r>
              <a:rPr lang="en-US" dirty="0"/>
              <a:t>/4!</a:t>
            </a:r>
            <a:r>
              <a:rPr lang="en-US" sz="2000" dirty="0"/>
              <a:t> </a:t>
            </a:r>
            <a:r>
              <a:rPr lang="en-US" dirty="0"/>
              <a:t>) </a:t>
            </a:r>
          </a:p>
          <a:p>
            <a:pPr>
              <a:spcBef>
                <a:spcPts val="0"/>
              </a:spcBef>
            </a:pPr>
            <a:r>
              <a:rPr lang="en-US" dirty="0"/>
              <a:t>         ≈ </a:t>
            </a:r>
            <a:r>
              <a:rPr lang="en-US" dirty="0">
                <a:solidFill>
                  <a:srgbClr val="FFFF00"/>
                </a:solidFill>
              </a:rPr>
              <a:t>104.5911206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F090D-67D0-4838-B750-80FCA4A873F9}"/>
              </a:ext>
            </a:extLst>
          </p:cNvPr>
          <p:cNvSpPr txBox="1"/>
          <p:nvPr/>
        </p:nvSpPr>
        <p:spPr>
          <a:xfrm>
            <a:off x="6553200" y="5619690"/>
            <a:ext cx="228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vs 104.5849856</a:t>
            </a:r>
          </a:p>
          <a:p>
            <a:r>
              <a:rPr lang="en-US" sz="2000" dirty="0">
                <a:solidFill>
                  <a:srgbClr val="CCFFFF"/>
                </a:solidFill>
              </a:rPr>
              <a:t>Really close!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9A66A-0EE3-4923-B58A-B61751139D47}"/>
              </a:ext>
            </a:extLst>
          </p:cNvPr>
          <p:cNvSpPr txBox="1"/>
          <p:nvPr/>
        </p:nvSpPr>
        <p:spPr>
          <a:xfrm>
            <a:off x="4419600" y="4343400"/>
            <a:ext cx="914400" cy="379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-0.35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5059B-A3EC-4211-B616-05FB08267D4A}"/>
              </a:ext>
            </a:extLst>
          </p:cNvPr>
          <p:cNvSpPr txBox="1"/>
          <p:nvPr/>
        </p:nvSpPr>
        <p:spPr>
          <a:xfrm>
            <a:off x="6019800" y="4343400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0.06125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5BAA6-EFAB-4842-9847-F46099858412}"/>
              </a:ext>
            </a:extLst>
          </p:cNvPr>
          <p:cNvSpPr txBox="1"/>
          <p:nvPr/>
        </p:nvSpPr>
        <p:spPr>
          <a:xfrm>
            <a:off x="3124200" y="4953000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-0.007145833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9F326-80C3-45A5-8CF9-D861796C4367}"/>
              </a:ext>
            </a:extLst>
          </p:cNvPr>
          <p:cNvSpPr txBox="1"/>
          <p:nvPr/>
        </p:nvSpPr>
        <p:spPr>
          <a:xfrm>
            <a:off x="5943600" y="4953000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0.00062526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7E11AA-0B5E-E54F-53A2-608C4C0EDC3E}"/>
              </a:ext>
            </a:extLst>
          </p:cNvPr>
          <p:cNvSpPr txBox="1"/>
          <p:nvPr/>
        </p:nvSpPr>
        <p:spPr>
          <a:xfrm>
            <a:off x="4419600" y="1447800"/>
            <a:ext cx="3883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Which we know is ≈ 104.5849856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778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Using the Maclaurin series, it would have taken 11 iterations to get “</a:t>
            </a:r>
            <a:r>
              <a:rPr lang="en-US"/>
              <a:t>really” close</a:t>
            </a:r>
            <a:endParaRPr lang="en-US" dirty="0"/>
          </a:p>
          <a:p>
            <a:r>
              <a:rPr lang="en-US" dirty="0"/>
              <a:t>Using Taylor, it took 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1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geometric series is a special case of the power series</a:t>
            </a:r>
          </a:p>
          <a:p>
            <a:endParaRPr lang="en-US" sz="2000" dirty="0"/>
          </a:p>
          <a:p>
            <a:r>
              <a:rPr lang="en-US" dirty="0"/>
              <a:t>Geometric series:</a:t>
            </a:r>
          </a:p>
          <a:p>
            <a:r>
              <a:rPr lang="en-US" dirty="0"/>
              <a:t>y = 1 + x + x</a:t>
            </a:r>
            <a:r>
              <a:rPr lang="en-US" baseline="30000" dirty="0"/>
              <a:t>2</a:t>
            </a:r>
            <a:r>
              <a:rPr lang="en-US" dirty="0"/>
              <a:t> + x</a:t>
            </a:r>
            <a:r>
              <a:rPr lang="en-US" baseline="30000" dirty="0"/>
              <a:t>3</a:t>
            </a:r>
            <a:r>
              <a:rPr lang="en-US" dirty="0"/>
              <a:t> + …</a:t>
            </a:r>
          </a:p>
          <a:p>
            <a:r>
              <a:rPr lang="en-US" dirty="0"/>
              <a:t>Power series:</a:t>
            </a:r>
          </a:p>
          <a:p>
            <a:r>
              <a:rPr lang="en-US" dirty="0"/>
              <a:t>y = a</a:t>
            </a:r>
            <a:r>
              <a:rPr lang="en-US" baseline="-25000" dirty="0"/>
              <a:t>0</a:t>
            </a:r>
            <a:r>
              <a:rPr lang="en-US" dirty="0"/>
              <a:t> +a</a:t>
            </a:r>
            <a:r>
              <a:rPr lang="en-US" baseline="-25000" dirty="0"/>
              <a:t>1</a:t>
            </a:r>
            <a:r>
              <a:rPr lang="en-US" dirty="0"/>
              <a:t>u + a</a:t>
            </a:r>
            <a:r>
              <a:rPr lang="en-US" baseline="-25000" dirty="0"/>
              <a:t>2</a:t>
            </a:r>
            <a:r>
              <a:rPr lang="en-US" dirty="0"/>
              <a:t>u</a:t>
            </a:r>
            <a:r>
              <a:rPr lang="en-US" baseline="30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u</a:t>
            </a:r>
            <a:r>
              <a:rPr lang="en-US" baseline="30000" dirty="0"/>
              <a:t>3</a:t>
            </a:r>
            <a:r>
              <a:rPr lang="en-US" dirty="0"/>
              <a:t> + …</a:t>
            </a:r>
          </a:p>
        </p:txBody>
      </p:sp>
    </p:spTree>
    <p:extLst>
      <p:ext uri="{BB962C8B-B14F-4D97-AF65-F5344CB8AC3E}">
        <p14:creationId xmlns:p14="http://schemas.microsoft.com/office/powerpoint/2010/main" val="7535711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E6B3DF-845F-4F4E-8CA5-B468C5806C33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9651990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8424-B8FD-4BE7-B663-059090D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AC circuits consisting of components having unity values (R=1ohm, L=1henry, C=1farad, Vs=1volt) are useful for studying resonance (easier arithmetic!)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135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28424-B8FD-4BE7-B663-059090DDA3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The voltage on a 1farad capacitor in a series circuit also containing a 1-volt source with radian frequency </a:t>
                </a:r>
                <a:r>
                  <a:rPr lang="el-GR" dirty="0"/>
                  <a:t>ω</a:t>
                </a:r>
                <a:r>
                  <a:rPr lang="en-US" dirty="0"/>
                  <a:t>, a 1-ohm resistance and a 1-henry coil is modeled by:</a:t>
                </a:r>
              </a:p>
              <a:p>
                <a:pPr algn="ctr"/>
                <a:r>
                  <a:rPr lang="en-US" dirty="0"/>
                  <a:t>V =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l-GR" dirty="0"/>
                          <m:t>ω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l-GR" dirty="0"/>
                          <m:t>ω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+1</m:t>
                        </m:r>
                      </m:e>
                    </m:rad>
                  </m:oMath>
                </a14:m>
                <a:r>
                  <a:rPr lang="en-US" dirty="0"/>
                  <a:t> = (</a:t>
                </a:r>
                <a:r>
                  <a:rPr lang="el-GR" dirty="0"/>
                  <a:t>ω</a:t>
                </a:r>
                <a:r>
                  <a:rPr lang="en-US" baseline="30000" dirty="0"/>
                  <a:t>4</a:t>
                </a:r>
                <a:r>
                  <a:rPr lang="en-US" dirty="0"/>
                  <a:t>-</a:t>
                </a:r>
                <a:r>
                  <a:rPr lang="el-GR" dirty="0"/>
                  <a:t>ω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-0.5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28424-B8FD-4BE7-B663-059090DDA3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148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534400" cy="5638800"/>
          </a:xfrm>
        </p:spPr>
        <p:txBody>
          <a:bodyPr/>
          <a:lstStyle/>
          <a:p>
            <a:r>
              <a:rPr lang="en-US" dirty="0"/>
              <a:t>Find a 3-term Taylor series for V = (</a:t>
            </a:r>
            <a:r>
              <a:rPr lang="el-GR" dirty="0"/>
              <a:t>ω</a:t>
            </a:r>
            <a:r>
              <a:rPr lang="en-US" baseline="30000" dirty="0"/>
              <a:t>4</a:t>
            </a:r>
            <a:r>
              <a:rPr lang="en-US" dirty="0"/>
              <a:t>-</a:t>
            </a:r>
            <a:r>
              <a:rPr lang="el-GR" dirty="0"/>
              <a:t>ω</a:t>
            </a:r>
            <a:r>
              <a:rPr lang="en-US" baseline="30000" dirty="0"/>
              <a:t>2</a:t>
            </a:r>
            <a:r>
              <a:rPr lang="en-US" dirty="0"/>
              <a:t>+1)</a:t>
            </a:r>
            <a:r>
              <a:rPr lang="en-US" baseline="30000" dirty="0"/>
              <a:t>-0.5</a:t>
            </a:r>
            <a:r>
              <a:rPr lang="en-US" dirty="0"/>
              <a:t> for values of </a:t>
            </a:r>
            <a:r>
              <a:rPr lang="el-GR" dirty="0"/>
              <a:t>ω</a:t>
            </a:r>
            <a:r>
              <a:rPr lang="en-US" dirty="0"/>
              <a:t> near 1</a:t>
            </a:r>
          </a:p>
          <a:p>
            <a:pPr>
              <a:spcBef>
                <a:spcPts val="0"/>
              </a:spcBef>
            </a:pPr>
            <a:r>
              <a:rPr lang="en-US" dirty="0"/>
              <a:t>First term?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1ADD27-1F19-4DBA-A8AD-63BB8B43D096}"/>
                  </a:ext>
                </a:extLst>
              </p:cNvPr>
              <p:cNvSpPr txBox="1"/>
              <p:nvPr/>
            </p:nvSpPr>
            <p:spPr>
              <a:xfrm>
                <a:off x="0" y="645789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ƒ(x) = ƒ(a) +</a:t>
                </a:r>
                <a:r>
                  <a:rPr lang="en-US" sz="2000" i="1" dirty="0">
                    <a:solidFill>
                      <a:srgbClr val="CCFFFF"/>
                    </a:solidFill>
                  </a:rPr>
                  <a:t> </a:t>
                </a:r>
                <a:r>
                  <a:rPr lang="en-US" sz="2000" dirty="0">
                    <a:solidFill>
                      <a:srgbClr val="CCFFFF"/>
                    </a:solidFill>
                  </a:rPr>
                  <a:t>ƒ '(a)(x-b) + 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>
                        <a:solidFill>
                          <a:srgbClr val="CCFFFF"/>
                        </a:solidFill>
                      </a:rPr>
                      <m:t>′′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(a)(x-b)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/2 + 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CCFFFF"/>
                        </a:solidFill>
                      </a:rPr>
                      <m:t>′′′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(a)(x-b)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3</a:t>
                </a:r>
                <a:r>
                  <a:rPr lang="en-US" sz="2000" dirty="0">
                    <a:solidFill>
                      <a:srgbClr val="CCFFFF"/>
                    </a:solidFill>
                  </a:rPr>
                  <a:t>/3! + 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CCFFFF"/>
                        </a:solidFill>
                      </a:rPr>
                      <m:t>′′′′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(a)(x-b)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4</a:t>
                </a:r>
                <a:r>
                  <a:rPr lang="en-US" sz="2000" dirty="0">
                    <a:solidFill>
                      <a:srgbClr val="CCFFFF"/>
                    </a:solidFill>
                  </a:rPr>
                  <a:t>/4! + …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1ADD27-1F19-4DBA-A8AD-63BB8B43D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57890"/>
                <a:ext cx="9144000" cy="400110"/>
              </a:xfrm>
              <a:prstGeom prst="rect">
                <a:avLst/>
              </a:prstGeom>
              <a:blipFill>
                <a:blip r:embed="rId2"/>
                <a:stretch>
                  <a:fillRect l="-66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6340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534400" cy="5638800"/>
          </a:xfrm>
        </p:spPr>
        <p:txBody>
          <a:bodyPr/>
          <a:lstStyle/>
          <a:p>
            <a:r>
              <a:rPr lang="en-US" dirty="0"/>
              <a:t>Find a 3-term Taylor series for V = (</a:t>
            </a:r>
            <a:r>
              <a:rPr lang="el-GR" dirty="0"/>
              <a:t>ω</a:t>
            </a:r>
            <a:r>
              <a:rPr lang="en-US" baseline="30000" dirty="0"/>
              <a:t>4</a:t>
            </a:r>
            <a:r>
              <a:rPr lang="en-US" dirty="0"/>
              <a:t>-</a:t>
            </a:r>
            <a:r>
              <a:rPr lang="el-GR" dirty="0"/>
              <a:t>ω</a:t>
            </a:r>
            <a:r>
              <a:rPr lang="en-US" baseline="30000" dirty="0"/>
              <a:t>2</a:t>
            </a:r>
            <a:r>
              <a:rPr lang="en-US" dirty="0"/>
              <a:t>+1)</a:t>
            </a:r>
            <a:r>
              <a:rPr lang="en-US" baseline="30000" dirty="0"/>
              <a:t>-0.5</a:t>
            </a:r>
            <a:r>
              <a:rPr lang="en-US" dirty="0"/>
              <a:t> for values of </a:t>
            </a:r>
            <a:r>
              <a:rPr lang="el-GR" dirty="0"/>
              <a:t>ω</a:t>
            </a:r>
            <a:r>
              <a:rPr lang="en-US" dirty="0"/>
              <a:t> near 1</a:t>
            </a:r>
          </a:p>
          <a:p>
            <a:pPr>
              <a:spcBef>
                <a:spcPts val="0"/>
              </a:spcBef>
            </a:pPr>
            <a:r>
              <a:rPr lang="en-US" dirty="0"/>
              <a:t>First term?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V = (</a:t>
            </a:r>
            <a:r>
              <a:rPr lang="el-GR" dirty="0">
                <a:solidFill>
                  <a:srgbClr val="FFFF00"/>
                </a:solidFill>
              </a:rPr>
              <a:t>ω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l-GR" dirty="0">
                <a:solidFill>
                  <a:srgbClr val="FFFF00"/>
                </a:solidFill>
              </a:rPr>
              <a:t>ω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+1)</a:t>
            </a:r>
            <a:r>
              <a:rPr lang="en-US" baseline="30000" dirty="0">
                <a:solidFill>
                  <a:srgbClr val="FFFF00"/>
                </a:solidFill>
              </a:rPr>
              <a:t>-0.5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First derivative?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4908E6-11DA-4799-81AB-E46B94288361}"/>
                  </a:ext>
                </a:extLst>
              </p:cNvPr>
              <p:cNvSpPr txBox="1"/>
              <p:nvPr/>
            </p:nvSpPr>
            <p:spPr>
              <a:xfrm>
                <a:off x="0" y="645789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ƒ(x) = ƒ(a) +</a:t>
                </a:r>
                <a:r>
                  <a:rPr lang="en-US" sz="2000" i="1" dirty="0">
                    <a:solidFill>
                      <a:srgbClr val="CCFFFF"/>
                    </a:solidFill>
                  </a:rPr>
                  <a:t> </a:t>
                </a:r>
                <a:r>
                  <a:rPr lang="en-US" sz="2000" dirty="0">
                    <a:solidFill>
                      <a:srgbClr val="CCFFFF"/>
                    </a:solidFill>
                  </a:rPr>
                  <a:t>ƒ '(a)(x-b) + 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>
                        <a:solidFill>
                          <a:srgbClr val="CCFFFF"/>
                        </a:solidFill>
                      </a:rPr>
                      <m:t>′′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(a)(x-b)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/2 + 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CCFFFF"/>
                        </a:solidFill>
                      </a:rPr>
                      <m:t>′′′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(a)(x-b)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3</a:t>
                </a:r>
                <a:r>
                  <a:rPr lang="en-US" sz="2000" dirty="0">
                    <a:solidFill>
                      <a:srgbClr val="CCFFFF"/>
                    </a:solidFill>
                  </a:rPr>
                  <a:t>/3! + 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CCFFFF"/>
                        </a:solidFill>
                      </a:rPr>
                      <m:t>′′′′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(a)(x-b)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4</a:t>
                </a:r>
                <a:r>
                  <a:rPr lang="en-US" sz="2000" dirty="0">
                    <a:solidFill>
                      <a:srgbClr val="CCFFFF"/>
                    </a:solidFill>
                  </a:rPr>
                  <a:t>/4! + 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4908E6-11DA-4799-81AB-E46B94288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57890"/>
                <a:ext cx="9144000" cy="400110"/>
              </a:xfrm>
              <a:prstGeom prst="rect">
                <a:avLst/>
              </a:prstGeom>
              <a:blipFill>
                <a:blip r:embed="rId2"/>
                <a:stretch>
                  <a:fillRect l="-66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6136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Find a 3-term Taylor series for V = (</a:t>
                </a:r>
                <a:r>
                  <a:rPr lang="el-GR" dirty="0"/>
                  <a:t>ω</a:t>
                </a:r>
                <a:r>
                  <a:rPr lang="en-US" baseline="30000" dirty="0"/>
                  <a:t>4</a:t>
                </a:r>
                <a:r>
                  <a:rPr lang="en-US" dirty="0"/>
                  <a:t>-</a:t>
                </a:r>
                <a:r>
                  <a:rPr lang="el-GR" dirty="0"/>
                  <a:t>ω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-0.5</a:t>
                </a:r>
                <a:r>
                  <a:rPr lang="en-US" dirty="0"/>
                  <a:t> for values of </a:t>
                </a:r>
                <a:r>
                  <a:rPr lang="el-GR" dirty="0"/>
                  <a:t>ω</a:t>
                </a:r>
                <a:r>
                  <a:rPr lang="en-US" dirty="0"/>
                  <a:t> near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 = (</a:t>
                </a:r>
                <a:r>
                  <a:rPr lang="el-GR" dirty="0"/>
                  <a:t>ω</a:t>
                </a:r>
                <a:r>
                  <a:rPr lang="en-US" baseline="30000" dirty="0"/>
                  <a:t>4</a:t>
                </a:r>
                <a:r>
                  <a:rPr lang="en-US" dirty="0"/>
                  <a:t>-</a:t>
                </a:r>
                <a:r>
                  <a:rPr lang="el-GR" dirty="0"/>
                  <a:t>ω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-0.5</a:t>
                </a:r>
                <a:r>
                  <a:rPr lang="en-US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First derivative?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FFFF00"/>
                        </a:solidFill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= -0.5(</a:t>
                </a:r>
                <a:r>
                  <a:rPr lang="el-GR" dirty="0">
                    <a:solidFill>
                      <a:srgbClr val="FFFF00"/>
                    </a:solidFill>
                  </a:rPr>
                  <a:t>ω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4</a:t>
                </a:r>
                <a:r>
                  <a:rPr lang="en-US" dirty="0">
                    <a:solidFill>
                      <a:srgbClr val="FFFF00"/>
                    </a:solidFill>
                  </a:rPr>
                  <a:t>-</a:t>
                </a:r>
                <a:r>
                  <a:rPr lang="el-GR" dirty="0">
                    <a:solidFill>
                      <a:srgbClr val="FFFF00"/>
                    </a:solidFill>
                  </a:rPr>
                  <a:t>ω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dirty="0">
                    <a:solidFill>
                      <a:srgbClr val="FFFF00"/>
                    </a:solidFill>
                  </a:rPr>
                  <a:t>+1)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-1.5</a:t>
                </a:r>
                <a:r>
                  <a:rPr lang="en-US" dirty="0">
                    <a:solidFill>
                      <a:srgbClr val="FFFF00"/>
                    </a:solidFill>
                  </a:rPr>
                  <a:t>(4</a:t>
                </a:r>
                <a:r>
                  <a:rPr lang="el-GR" dirty="0">
                    <a:solidFill>
                      <a:srgbClr val="FFFF00"/>
                    </a:solidFill>
                  </a:rPr>
                  <a:t>ω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3</a:t>
                </a:r>
                <a:r>
                  <a:rPr lang="en-US" dirty="0">
                    <a:solidFill>
                      <a:srgbClr val="FFFF00"/>
                    </a:solidFill>
                  </a:rPr>
                  <a:t>-2</a:t>
                </a:r>
                <a:r>
                  <a:rPr lang="el-GR" dirty="0">
                    <a:solidFill>
                      <a:srgbClr val="FFFF00"/>
                    </a:solidFill>
                  </a:rPr>
                  <a:t>ω</a:t>
                </a:r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   = (</a:t>
                </a:r>
                <a:r>
                  <a:rPr lang="el-GR" dirty="0">
                    <a:solidFill>
                      <a:srgbClr val="FFFF00"/>
                    </a:solidFill>
                  </a:rPr>
                  <a:t>ω</a:t>
                </a:r>
                <a:r>
                  <a:rPr lang="en-US" dirty="0">
                    <a:solidFill>
                      <a:srgbClr val="FFFF00"/>
                    </a:solidFill>
                  </a:rPr>
                  <a:t>-2</a:t>
                </a:r>
                <a:r>
                  <a:rPr lang="el-GR" dirty="0">
                    <a:solidFill>
                      <a:srgbClr val="FFFF00"/>
                    </a:solidFill>
                  </a:rPr>
                  <a:t>ω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3</a:t>
                </a:r>
                <a:r>
                  <a:rPr lang="en-US" dirty="0">
                    <a:solidFill>
                      <a:srgbClr val="FFFF00"/>
                    </a:solidFill>
                  </a:rPr>
                  <a:t>)/(</a:t>
                </a:r>
                <a:r>
                  <a:rPr lang="el-GR" dirty="0">
                    <a:solidFill>
                      <a:srgbClr val="FFFF00"/>
                    </a:solidFill>
                  </a:rPr>
                  <a:t>ω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4</a:t>
                </a:r>
                <a:r>
                  <a:rPr lang="en-US" dirty="0">
                    <a:solidFill>
                      <a:srgbClr val="FFFF00"/>
                    </a:solidFill>
                  </a:rPr>
                  <a:t>-</a:t>
                </a:r>
                <a:r>
                  <a:rPr lang="el-GR" dirty="0">
                    <a:solidFill>
                      <a:srgbClr val="FFFF00"/>
                    </a:solidFill>
                  </a:rPr>
                  <a:t>ω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dirty="0">
                    <a:solidFill>
                      <a:srgbClr val="FFFF00"/>
                    </a:solidFill>
                  </a:rPr>
                  <a:t>+1)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-1.5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Second derivative?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534400" cy="5638800"/>
              </a:xfrm>
              <a:blipFill>
                <a:blip r:embed="rId2"/>
                <a:stretch>
                  <a:fillRect l="-2500" t="-1946"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E1D2CD-F02B-40B1-B5FE-4D9B139F45BA}"/>
                  </a:ext>
                </a:extLst>
              </p:cNvPr>
              <p:cNvSpPr txBox="1"/>
              <p:nvPr/>
            </p:nvSpPr>
            <p:spPr>
              <a:xfrm>
                <a:off x="0" y="645789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ƒ(x) = ƒ(a) +</a:t>
                </a:r>
                <a:r>
                  <a:rPr lang="en-US" sz="2000" i="1" dirty="0">
                    <a:solidFill>
                      <a:srgbClr val="CCFFFF"/>
                    </a:solidFill>
                  </a:rPr>
                  <a:t> </a:t>
                </a:r>
                <a:r>
                  <a:rPr lang="en-US" sz="2000" dirty="0">
                    <a:solidFill>
                      <a:srgbClr val="CCFFFF"/>
                    </a:solidFill>
                  </a:rPr>
                  <a:t>ƒ '(a)(x-b) + 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>
                        <a:solidFill>
                          <a:srgbClr val="CCFFFF"/>
                        </a:solidFill>
                      </a:rPr>
                      <m:t>′′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(a)(x-b)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/2 + 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CCFFFF"/>
                        </a:solidFill>
                      </a:rPr>
                      <m:t>′′′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(a)(x-b)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3</a:t>
                </a:r>
                <a:r>
                  <a:rPr lang="en-US" sz="2000" dirty="0">
                    <a:solidFill>
                      <a:srgbClr val="CCFFFF"/>
                    </a:solidFill>
                  </a:rPr>
                  <a:t>/3! + 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CCFFFF"/>
                        </a:solidFill>
                      </a:rPr>
                      <m:t>′′′′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(a)(x-b)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4</a:t>
                </a:r>
                <a:r>
                  <a:rPr lang="en-US" sz="2000" dirty="0">
                    <a:solidFill>
                      <a:srgbClr val="CCFFFF"/>
                    </a:solidFill>
                  </a:rPr>
                  <a:t>/4! + 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E1D2CD-F02B-40B1-B5FE-4D9B139F4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57890"/>
                <a:ext cx="9144000" cy="400110"/>
              </a:xfrm>
              <a:prstGeom prst="rect">
                <a:avLst/>
              </a:prstGeom>
              <a:blipFill>
                <a:blip r:embed="rId3"/>
                <a:stretch>
                  <a:fillRect l="-66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6675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Find a 3-term Taylor series for V = (</a:t>
                </a:r>
                <a:r>
                  <a:rPr lang="el-GR" dirty="0"/>
                  <a:t>ω</a:t>
                </a:r>
                <a:r>
                  <a:rPr lang="en-US" baseline="30000" dirty="0"/>
                  <a:t>4</a:t>
                </a:r>
                <a:r>
                  <a:rPr lang="en-US" dirty="0"/>
                  <a:t>-</a:t>
                </a:r>
                <a:r>
                  <a:rPr lang="el-GR" dirty="0"/>
                  <a:t>ω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-0.5</a:t>
                </a:r>
                <a:r>
                  <a:rPr lang="en-US" dirty="0"/>
                  <a:t> for values of </a:t>
                </a:r>
                <a:r>
                  <a:rPr lang="el-GR" dirty="0"/>
                  <a:t>ω</a:t>
                </a:r>
                <a:r>
                  <a:rPr lang="en-US" dirty="0"/>
                  <a:t> near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 = (</a:t>
                </a:r>
                <a:r>
                  <a:rPr lang="el-GR" dirty="0"/>
                  <a:t>ω</a:t>
                </a:r>
                <a:r>
                  <a:rPr lang="en-US" baseline="30000" dirty="0"/>
                  <a:t>4</a:t>
                </a:r>
                <a:r>
                  <a:rPr lang="en-US" dirty="0"/>
                  <a:t>-</a:t>
                </a:r>
                <a:r>
                  <a:rPr lang="el-GR" dirty="0"/>
                  <a:t>ω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-0.5</a:t>
                </a:r>
                <a:r>
                  <a:rPr lang="en-US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CCFFFF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CCFFFF"/>
                        </a:solidFill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CCFFFF"/>
                    </a:solidFill>
                  </a:rPr>
                  <a:t> = -0.5(</a:t>
                </a:r>
                <a:r>
                  <a:rPr lang="el-GR" dirty="0">
                    <a:solidFill>
                      <a:srgbClr val="CCFFFF"/>
                    </a:solidFill>
                  </a:rPr>
                  <a:t>ω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4</a:t>
                </a:r>
                <a:r>
                  <a:rPr lang="en-US" dirty="0">
                    <a:solidFill>
                      <a:srgbClr val="CCFFFF"/>
                    </a:solidFill>
                  </a:rPr>
                  <a:t>-</a:t>
                </a:r>
                <a:r>
                  <a:rPr lang="el-GR" dirty="0">
                    <a:solidFill>
                      <a:srgbClr val="CCFFFF"/>
                    </a:solidFill>
                  </a:rPr>
                  <a:t>ω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2</a:t>
                </a:r>
                <a:r>
                  <a:rPr lang="en-US" dirty="0">
                    <a:solidFill>
                      <a:srgbClr val="CCFFFF"/>
                    </a:solidFill>
                  </a:rPr>
                  <a:t>+1)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-1.5</a:t>
                </a:r>
                <a:r>
                  <a:rPr lang="en-US" dirty="0">
                    <a:solidFill>
                      <a:srgbClr val="CCFFFF"/>
                    </a:solidFill>
                  </a:rPr>
                  <a:t>(4</a:t>
                </a:r>
                <a:r>
                  <a:rPr lang="el-GR" dirty="0">
                    <a:solidFill>
                      <a:srgbClr val="CCFFFF"/>
                    </a:solidFill>
                  </a:rPr>
                  <a:t>ω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3</a:t>
                </a:r>
                <a:r>
                  <a:rPr lang="en-US" dirty="0">
                    <a:solidFill>
                      <a:srgbClr val="CCFFFF"/>
                    </a:solidFill>
                  </a:rPr>
                  <a:t>-2</a:t>
                </a:r>
                <a:r>
                  <a:rPr lang="el-GR" dirty="0">
                    <a:solidFill>
                      <a:srgbClr val="CCFFFF"/>
                    </a:solidFill>
                  </a:rPr>
                  <a:t>ω</a:t>
                </a:r>
                <a:r>
                  <a:rPr lang="en-US" dirty="0">
                    <a:solidFill>
                      <a:srgbClr val="CCFFFF"/>
                    </a:solidFill>
                  </a:rPr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Second derivative?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FFFF00"/>
                        </a:solidFill>
                      </a:rPr>
                      <m:t>′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FF00"/>
                        </a:solidFill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= 0.75(</a:t>
                </a:r>
                <a:r>
                  <a:rPr lang="el-GR" dirty="0">
                    <a:solidFill>
                      <a:srgbClr val="FFFF00"/>
                    </a:solidFill>
                  </a:rPr>
                  <a:t>ω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4</a:t>
                </a:r>
                <a:r>
                  <a:rPr lang="en-US" dirty="0">
                    <a:solidFill>
                      <a:srgbClr val="FFFF00"/>
                    </a:solidFill>
                  </a:rPr>
                  <a:t>-</a:t>
                </a:r>
                <a:r>
                  <a:rPr lang="el-GR" dirty="0">
                    <a:solidFill>
                      <a:srgbClr val="FFFF00"/>
                    </a:solidFill>
                  </a:rPr>
                  <a:t>ω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dirty="0">
                    <a:solidFill>
                      <a:srgbClr val="FFFF00"/>
                    </a:solidFill>
                  </a:rPr>
                  <a:t>+1)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-2.5</a:t>
                </a:r>
                <a:r>
                  <a:rPr lang="en-US" dirty="0">
                    <a:solidFill>
                      <a:srgbClr val="FFFF00"/>
                    </a:solidFill>
                  </a:rPr>
                  <a:t>(4</a:t>
                </a:r>
                <a:r>
                  <a:rPr lang="el-GR" dirty="0">
                    <a:solidFill>
                      <a:srgbClr val="FFFF00"/>
                    </a:solidFill>
                  </a:rPr>
                  <a:t>ω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3</a:t>
                </a:r>
                <a:r>
                  <a:rPr lang="en-US" dirty="0">
                    <a:solidFill>
                      <a:srgbClr val="FFFF00"/>
                    </a:solidFill>
                  </a:rPr>
                  <a:t>-2</a:t>
                </a:r>
                <a:r>
                  <a:rPr lang="el-GR" dirty="0">
                    <a:solidFill>
                      <a:srgbClr val="FFFF00"/>
                    </a:solidFill>
                  </a:rPr>
                  <a:t>ω</a:t>
                </a:r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</a:t>
                </a:r>
                <a:r>
                  <a:rPr lang="en-US" dirty="0">
                    <a:solidFill>
                      <a:srgbClr val="FFFF00"/>
                    </a:solidFill>
                  </a:rPr>
                  <a:t>- 0.5(12</a:t>
                </a:r>
                <a:r>
                  <a:rPr lang="el-GR" dirty="0">
                    <a:solidFill>
                      <a:srgbClr val="FFFF00"/>
                    </a:solidFill>
                  </a:rPr>
                  <a:t>ω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dirty="0">
                    <a:solidFill>
                      <a:srgbClr val="FFFF00"/>
                    </a:solidFill>
                  </a:rPr>
                  <a:t>-2)(</a:t>
                </a:r>
                <a:r>
                  <a:rPr lang="el-GR" dirty="0">
                    <a:solidFill>
                      <a:srgbClr val="FFFF00"/>
                    </a:solidFill>
                  </a:rPr>
                  <a:t>ω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4</a:t>
                </a:r>
                <a:r>
                  <a:rPr lang="en-US" dirty="0">
                    <a:solidFill>
                      <a:srgbClr val="FFFF00"/>
                    </a:solidFill>
                  </a:rPr>
                  <a:t>-</a:t>
                </a:r>
                <a:r>
                  <a:rPr lang="el-GR" dirty="0">
                    <a:solidFill>
                      <a:srgbClr val="FFFF00"/>
                    </a:solidFill>
                  </a:rPr>
                  <a:t>ω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dirty="0">
                    <a:solidFill>
                      <a:srgbClr val="FFFF00"/>
                    </a:solidFill>
                  </a:rPr>
                  <a:t>+1)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-1.5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Plug in </a:t>
                </a:r>
                <a:r>
                  <a:rPr lang="el-GR" dirty="0">
                    <a:solidFill>
                      <a:srgbClr val="CCFFFF"/>
                    </a:solidFill>
                  </a:rPr>
                  <a:t>ω</a:t>
                </a:r>
                <a:r>
                  <a:rPr lang="en-US" dirty="0">
                    <a:solidFill>
                      <a:srgbClr val="CCFFFF"/>
                    </a:solidFill>
                  </a:rPr>
                  <a:t>=1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534400" cy="5638800"/>
              </a:xfrm>
              <a:blipFill>
                <a:blip r:embed="rId2"/>
                <a:stretch>
                  <a:fillRect l="-2500" t="-1946" r="-643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27EE8F-909E-4260-9B33-33938AAC9497}"/>
                  </a:ext>
                </a:extLst>
              </p:cNvPr>
              <p:cNvSpPr txBox="1"/>
              <p:nvPr/>
            </p:nvSpPr>
            <p:spPr>
              <a:xfrm>
                <a:off x="0" y="645789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ƒ(x) = ƒ(a) +</a:t>
                </a:r>
                <a:r>
                  <a:rPr lang="en-US" sz="2000" i="1" dirty="0">
                    <a:solidFill>
                      <a:srgbClr val="CCFFFF"/>
                    </a:solidFill>
                  </a:rPr>
                  <a:t> </a:t>
                </a:r>
                <a:r>
                  <a:rPr lang="en-US" sz="2000" dirty="0">
                    <a:solidFill>
                      <a:srgbClr val="CCFFFF"/>
                    </a:solidFill>
                  </a:rPr>
                  <a:t>ƒ '(a)(x-b) + 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>
                        <a:solidFill>
                          <a:srgbClr val="CCFFFF"/>
                        </a:solidFill>
                      </a:rPr>
                      <m:t>′′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(a)(x-b)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/2 + 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CCFFFF"/>
                        </a:solidFill>
                      </a:rPr>
                      <m:t>′′′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(a)(x-b)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3</a:t>
                </a:r>
                <a:r>
                  <a:rPr lang="en-US" sz="2000" dirty="0">
                    <a:solidFill>
                      <a:srgbClr val="CCFFFF"/>
                    </a:solidFill>
                  </a:rPr>
                  <a:t>/3!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27EE8F-909E-4260-9B33-33938AAC9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57890"/>
                <a:ext cx="9144000" cy="400110"/>
              </a:xfrm>
              <a:prstGeom prst="rect">
                <a:avLst/>
              </a:prstGeom>
              <a:blipFill>
                <a:blip r:embed="rId3"/>
                <a:stretch>
                  <a:fillRect l="-66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2021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Find a 3-term Taylor series for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 = (</a:t>
                </a:r>
                <a:r>
                  <a:rPr lang="el-GR" dirty="0"/>
                  <a:t>ω</a:t>
                </a:r>
                <a:r>
                  <a:rPr lang="en-US" baseline="30000" dirty="0"/>
                  <a:t>4</a:t>
                </a:r>
                <a:r>
                  <a:rPr lang="en-US" dirty="0"/>
                  <a:t>-</a:t>
                </a:r>
                <a:r>
                  <a:rPr lang="el-GR" dirty="0"/>
                  <a:t>ω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-0.5</a:t>
                </a:r>
                <a:r>
                  <a:rPr lang="en-US" dirty="0"/>
                  <a:t> for values of </a:t>
                </a:r>
                <a:r>
                  <a:rPr lang="el-GR" dirty="0"/>
                  <a:t>ω</a:t>
                </a:r>
                <a:r>
                  <a:rPr lang="en-US" dirty="0"/>
                  <a:t> near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V(1)=</a:t>
                </a:r>
                <a:r>
                  <a:rPr lang="en-US" sz="2000" dirty="0"/>
                  <a:t> </a:t>
                </a:r>
                <a:r>
                  <a:rPr lang="en-US" dirty="0"/>
                  <a:t>(</a:t>
                </a:r>
                <a:r>
                  <a:rPr lang="el-GR" dirty="0"/>
                  <a:t>ω</a:t>
                </a:r>
                <a:r>
                  <a:rPr lang="en-US" baseline="30000" dirty="0"/>
                  <a:t>4</a:t>
                </a:r>
                <a:r>
                  <a:rPr lang="en-US" dirty="0"/>
                  <a:t>-</a:t>
                </a:r>
                <a:r>
                  <a:rPr lang="el-GR" dirty="0"/>
                  <a:t>ω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-0.5</a:t>
                </a:r>
                <a:r>
                  <a:rPr lang="en-US" dirty="0"/>
                  <a:t>=(1</a:t>
                </a:r>
                <a:r>
                  <a:rPr lang="en-US" baseline="30000" dirty="0"/>
                  <a:t>4</a:t>
                </a:r>
                <a:r>
                  <a:rPr lang="en-US" dirty="0"/>
                  <a:t>-1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-0.5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CFFFF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CCFFFF"/>
                        </a:solidFill>
                      </a:rPr>
                      <m:t>′</m:t>
                    </m:r>
                  </m:oMath>
                </a14:m>
                <a:r>
                  <a:rPr lang="en-US" dirty="0"/>
                  <a:t>(1)</a:t>
                </a:r>
                <a:r>
                  <a:rPr lang="en-US" sz="2000" dirty="0"/>
                  <a:t> </a:t>
                </a:r>
                <a:r>
                  <a:rPr lang="en-US" dirty="0">
                    <a:solidFill>
                      <a:srgbClr val="CCFFFF"/>
                    </a:solidFill>
                  </a:rPr>
                  <a:t>=</a:t>
                </a:r>
                <a:r>
                  <a:rPr lang="en-US" sz="2000" dirty="0"/>
                  <a:t> </a:t>
                </a:r>
                <a:endParaRPr lang="en-US" sz="2000" dirty="0">
                  <a:solidFill>
                    <a:srgbClr val="CCFFFF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CCFFFF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CCFFFF"/>
                        </a:solidFill>
                      </a:rPr>
                      <m:t>′</m:t>
                    </m:r>
                    <m:r>
                      <m:rPr>
                        <m:nor/>
                      </m:rPr>
                      <a:rPr lang="en-US" dirty="0"/>
                      <m:t>′</m:t>
                    </m:r>
                  </m:oMath>
                </a14:m>
                <a:r>
                  <a:rPr lang="en-US" dirty="0"/>
                  <a:t>(1)</a:t>
                </a:r>
                <a:r>
                  <a:rPr lang="en-US" dirty="0">
                    <a:solidFill>
                      <a:srgbClr val="CCFFFF"/>
                    </a:solidFill>
                  </a:rPr>
                  <a:t>=</a:t>
                </a:r>
                <a:r>
                  <a:rPr lang="en-US" sz="20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991600" cy="5638800"/>
              </a:xfrm>
              <a:blipFill>
                <a:blip r:embed="rId2"/>
                <a:stretch>
                  <a:fillRect l="-237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B3FF90-BB2A-4C42-8380-99EA50A25CBB}"/>
                  </a:ext>
                </a:extLst>
              </p:cNvPr>
              <p:cNvSpPr txBox="1"/>
              <p:nvPr/>
            </p:nvSpPr>
            <p:spPr>
              <a:xfrm>
                <a:off x="0" y="645789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ƒ(x) = ƒ(a) +</a:t>
                </a:r>
                <a:r>
                  <a:rPr lang="en-US" sz="2000" i="1" dirty="0">
                    <a:solidFill>
                      <a:srgbClr val="CCFFFF"/>
                    </a:solidFill>
                  </a:rPr>
                  <a:t> </a:t>
                </a:r>
                <a:r>
                  <a:rPr lang="en-US" sz="2000" dirty="0">
                    <a:solidFill>
                      <a:srgbClr val="CCFFFF"/>
                    </a:solidFill>
                  </a:rPr>
                  <a:t>ƒ '(a)(x-b) + 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>
                        <a:solidFill>
                          <a:srgbClr val="CCFFFF"/>
                        </a:solidFill>
                      </a:rPr>
                      <m:t>′′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(a)(x-b)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/2 + 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CCFFFF"/>
                        </a:solidFill>
                      </a:rPr>
                      <m:t>′′′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(a)(x-b)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3</a:t>
                </a:r>
                <a:r>
                  <a:rPr lang="en-US" sz="2000" dirty="0">
                    <a:solidFill>
                      <a:srgbClr val="CCFFFF"/>
                    </a:solidFill>
                  </a:rPr>
                  <a:t>/3!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B3FF90-BB2A-4C42-8380-99EA50A25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57890"/>
                <a:ext cx="9144000" cy="400110"/>
              </a:xfrm>
              <a:prstGeom prst="rect">
                <a:avLst/>
              </a:prstGeom>
              <a:blipFill>
                <a:blip r:embed="rId3"/>
                <a:stretch>
                  <a:fillRect l="-66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9614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Find a 3-term Taylor series for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 = (</a:t>
                </a:r>
                <a:r>
                  <a:rPr lang="el-GR" dirty="0"/>
                  <a:t>ω</a:t>
                </a:r>
                <a:r>
                  <a:rPr lang="en-US" baseline="30000" dirty="0"/>
                  <a:t>4</a:t>
                </a:r>
                <a:r>
                  <a:rPr lang="en-US" dirty="0"/>
                  <a:t>-</a:t>
                </a:r>
                <a:r>
                  <a:rPr lang="el-GR" dirty="0"/>
                  <a:t>ω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-0.5</a:t>
                </a:r>
                <a:r>
                  <a:rPr lang="en-US" dirty="0"/>
                  <a:t> for values of </a:t>
                </a:r>
                <a:r>
                  <a:rPr lang="el-GR" dirty="0"/>
                  <a:t>ω</a:t>
                </a:r>
                <a:r>
                  <a:rPr lang="en-US" dirty="0"/>
                  <a:t> near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V(1) =</a:t>
                </a:r>
                <a:r>
                  <a:rPr lang="en-US" sz="2000" dirty="0"/>
                  <a:t> </a:t>
                </a:r>
                <a:r>
                  <a:rPr lang="en-US" dirty="0"/>
                  <a:t>(1</a:t>
                </a:r>
                <a:r>
                  <a:rPr lang="en-US" baseline="30000" dirty="0"/>
                  <a:t>4</a:t>
                </a:r>
                <a:r>
                  <a:rPr lang="en-US" dirty="0"/>
                  <a:t>-1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-0.5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CCFFFF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CCFFFF"/>
                        </a:solidFill>
                      </a:rPr>
                      <m:t>′</m:t>
                    </m:r>
                  </m:oMath>
                </a14:m>
                <a:r>
                  <a:rPr lang="en-US" dirty="0"/>
                  <a:t>(1)</a:t>
                </a:r>
                <a:r>
                  <a:rPr lang="en-US" sz="2000" dirty="0"/>
                  <a:t> </a:t>
                </a:r>
                <a:r>
                  <a:rPr lang="en-US" dirty="0">
                    <a:solidFill>
                      <a:srgbClr val="CCFFFF"/>
                    </a:solidFill>
                  </a:rPr>
                  <a:t>=</a:t>
                </a:r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  <a:r>
                  <a:rPr lang="en-US" dirty="0">
                    <a:solidFill>
                      <a:srgbClr val="CCFFFF"/>
                    </a:solidFill>
                  </a:rPr>
                  <a:t>-0.5(1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4</a:t>
                </a:r>
                <a:r>
                  <a:rPr lang="en-US" dirty="0">
                    <a:solidFill>
                      <a:srgbClr val="CCFFFF"/>
                    </a:solidFill>
                  </a:rPr>
                  <a:t>-</a:t>
                </a:r>
                <a:r>
                  <a:rPr lang="en-US" dirty="0"/>
                  <a:t>1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2</a:t>
                </a:r>
                <a:r>
                  <a:rPr lang="en-US" dirty="0">
                    <a:solidFill>
                      <a:srgbClr val="CCFFFF"/>
                    </a:solidFill>
                  </a:rPr>
                  <a:t>+1)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-1.5</a:t>
                </a:r>
                <a:r>
                  <a:rPr lang="en-US" dirty="0">
                    <a:solidFill>
                      <a:srgbClr val="CCFFFF"/>
                    </a:solidFill>
                  </a:rPr>
                  <a:t>(4(1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3</a:t>
                </a:r>
                <a:r>
                  <a:rPr lang="en-US" dirty="0">
                    <a:solidFill>
                      <a:srgbClr val="CCFFFF"/>
                    </a:solidFill>
                  </a:rPr>
                  <a:t>)-2(1))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CCFFFF"/>
                    </a:solidFill>
                  </a:rPr>
                  <a:t>     </a:t>
                </a:r>
                <a:r>
                  <a:rPr lang="en-US" sz="3000" dirty="0">
                    <a:solidFill>
                      <a:srgbClr val="CCFFFF"/>
                    </a:solidFill>
                  </a:rPr>
                  <a:t> </a:t>
                </a:r>
                <a:r>
                  <a:rPr lang="en-US" dirty="0">
                    <a:solidFill>
                      <a:srgbClr val="CCFFFF"/>
                    </a:solidFill>
                  </a:rPr>
                  <a:t>=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CCFFFF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CCFFFF"/>
                        </a:solidFill>
                      </a:rPr>
                      <m:t>′</m:t>
                    </m:r>
                    <m:r>
                      <m:rPr>
                        <m:nor/>
                      </m:rPr>
                      <a:rPr lang="en-US" dirty="0"/>
                      <m:t>′</m:t>
                    </m:r>
                  </m:oMath>
                </a14:m>
                <a:r>
                  <a:rPr lang="en-US" dirty="0"/>
                  <a:t>(1)</a:t>
                </a:r>
                <a:r>
                  <a:rPr lang="en-US" dirty="0">
                    <a:solidFill>
                      <a:srgbClr val="CCFFFF"/>
                    </a:solidFill>
                  </a:rPr>
                  <a:t>=</a:t>
                </a:r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991600" cy="5638800"/>
              </a:xfrm>
              <a:blipFill>
                <a:blip r:embed="rId2"/>
                <a:stretch>
                  <a:fillRect l="-2373" t="-1946" r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193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Find a 3-term Taylor series for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 = (</a:t>
                </a:r>
                <a:r>
                  <a:rPr lang="el-GR" dirty="0"/>
                  <a:t>ω</a:t>
                </a:r>
                <a:r>
                  <a:rPr lang="en-US" baseline="30000" dirty="0"/>
                  <a:t>4</a:t>
                </a:r>
                <a:r>
                  <a:rPr lang="en-US" dirty="0"/>
                  <a:t>-</a:t>
                </a:r>
                <a:r>
                  <a:rPr lang="el-GR" dirty="0"/>
                  <a:t>ω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-0.5</a:t>
                </a:r>
                <a:r>
                  <a:rPr lang="en-US" dirty="0"/>
                  <a:t> for values of </a:t>
                </a:r>
                <a:r>
                  <a:rPr lang="el-GR" dirty="0"/>
                  <a:t>ω</a:t>
                </a:r>
                <a:r>
                  <a:rPr lang="en-US" dirty="0"/>
                  <a:t> near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V(1) =</a:t>
                </a:r>
                <a:r>
                  <a:rPr lang="en-US" sz="2000" dirty="0"/>
                  <a:t> </a:t>
                </a:r>
                <a:r>
                  <a:rPr lang="en-US" dirty="0"/>
                  <a:t>(1</a:t>
                </a:r>
                <a:r>
                  <a:rPr lang="en-US" baseline="30000" dirty="0"/>
                  <a:t>4</a:t>
                </a:r>
                <a:r>
                  <a:rPr lang="en-US" dirty="0"/>
                  <a:t>-1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-0.5</a:t>
                </a:r>
                <a:r>
                  <a:rPr lang="en-US" dirty="0"/>
                  <a:t> =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CCFFFF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CCFFFF"/>
                        </a:solidFill>
                      </a:rPr>
                      <m:t>′</m:t>
                    </m:r>
                  </m:oMath>
                </a14:m>
                <a:r>
                  <a:rPr lang="en-US" dirty="0"/>
                  <a:t>(1)</a:t>
                </a:r>
                <a:r>
                  <a:rPr lang="en-US" sz="2000" dirty="0"/>
                  <a:t> </a:t>
                </a:r>
                <a:r>
                  <a:rPr lang="en-US" dirty="0">
                    <a:solidFill>
                      <a:srgbClr val="CCFFFF"/>
                    </a:solidFill>
                  </a:rPr>
                  <a:t>=</a:t>
                </a:r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  <a:r>
                  <a:rPr lang="en-US" dirty="0">
                    <a:solidFill>
                      <a:srgbClr val="CCFFFF"/>
                    </a:solidFill>
                  </a:rPr>
                  <a:t>-0.5(1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4</a:t>
                </a:r>
                <a:r>
                  <a:rPr lang="en-US" dirty="0">
                    <a:solidFill>
                      <a:srgbClr val="CCFFFF"/>
                    </a:solidFill>
                  </a:rPr>
                  <a:t>-</a:t>
                </a:r>
                <a:r>
                  <a:rPr lang="en-US" dirty="0"/>
                  <a:t>1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2</a:t>
                </a:r>
                <a:r>
                  <a:rPr lang="en-US" dirty="0">
                    <a:solidFill>
                      <a:srgbClr val="CCFFFF"/>
                    </a:solidFill>
                  </a:rPr>
                  <a:t>+1)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-1.5</a:t>
                </a:r>
                <a:r>
                  <a:rPr lang="en-US" dirty="0">
                    <a:solidFill>
                      <a:srgbClr val="CCFFFF"/>
                    </a:solidFill>
                  </a:rPr>
                  <a:t>(4(1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3</a:t>
                </a:r>
                <a:r>
                  <a:rPr lang="en-US" dirty="0">
                    <a:solidFill>
                      <a:srgbClr val="CCFFFF"/>
                    </a:solidFill>
                  </a:rPr>
                  <a:t>)-2(1))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CCFFFF"/>
                    </a:solidFill>
                  </a:rPr>
                  <a:t>     </a:t>
                </a:r>
                <a:r>
                  <a:rPr lang="en-US" sz="3000" dirty="0">
                    <a:solidFill>
                      <a:srgbClr val="CCFFFF"/>
                    </a:solidFill>
                  </a:rPr>
                  <a:t> </a:t>
                </a:r>
                <a:r>
                  <a:rPr lang="en-US" dirty="0">
                    <a:solidFill>
                      <a:srgbClr val="CCFFFF"/>
                    </a:solidFill>
                  </a:rPr>
                  <a:t>= </a:t>
                </a:r>
                <a:r>
                  <a:rPr lang="en-US" dirty="0">
                    <a:solidFill>
                      <a:srgbClr val="FFFF00"/>
                    </a:solidFill>
                  </a:rPr>
                  <a:t>-1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CCFFFF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CCFFFF"/>
                        </a:solidFill>
                      </a:rPr>
                      <m:t>′</m:t>
                    </m:r>
                    <m:r>
                      <m:rPr>
                        <m:nor/>
                      </m:rPr>
                      <a:rPr lang="en-US" dirty="0"/>
                      <m:t>′</m:t>
                    </m:r>
                  </m:oMath>
                </a14:m>
                <a:r>
                  <a:rPr lang="en-US" dirty="0"/>
                  <a:t>(1)</a:t>
                </a:r>
                <a:r>
                  <a:rPr lang="en-US" dirty="0">
                    <a:solidFill>
                      <a:srgbClr val="CCFFFF"/>
                    </a:solidFill>
                  </a:rPr>
                  <a:t>=</a:t>
                </a:r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  <a:r>
                  <a:rPr lang="en-US" dirty="0"/>
                  <a:t>0.75(1</a:t>
                </a:r>
                <a:r>
                  <a:rPr lang="en-US" baseline="30000" dirty="0"/>
                  <a:t>4</a:t>
                </a:r>
                <a:r>
                  <a:rPr lang="en-US" dirty="0"/>
                  <a:t>-1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-2.5</a:t>
                </a:r>
                <a:r>
                  <a:rPr lang="en-US" dirty="0"/>
                  <a:t>(4(1</a:t>
                </a:r>
                <a:r>
                  <a:rPr lang="en-US" baseline="30000" dirty="0"/>
                  <a:t>3</a:t>
                </a:r>
                <a:r>
                  <a:rPr lang="en-US" dirty="0"/>
                  <a:t>)-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2(1))</a:t>
                </a:r>
                <a:r>
                  <a:rPr lang="en-US" baseline="30000" dirty="0"/>
                  <a:t>2</a:t>
                </a:r>
                <a:r>
                  <a:rPr lang="en-US" dirty="0"/>
                  <a:t>-0.5(12(1</a:t>
                </a:r>
                <a:r>
                  <a:rPr lang="en-US" baseline="30000" dirty="0"/>
                  <a:t>2</a:t>
                </a:r>
                <a:r>
                  <a:rPr lang="en-US" dirty="0"/>
                  <a:t>)-2)(1</a:t>
                </a:r>
                <a:r>
                  <a:rPr lang="en-US" baseline="30000" dirty="0"/>
                  <a:t>4</a:t>
                </a:r>
                <a:r>
                  <a:rPr lang="en-US" dirty="0"/>
                  <a:t>-1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-1.5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</a:t>
                </a:r>
                <a:r>
                  <a:rPr lang="en-US" sz="3500" dirty="0"/>
                  <a:t> </a:t>
                </a:r>
                <a:r>
                  <a:rPr lang="en-US" dirty="0"/>
                  <a:t>= </a:t>
                </a:r>
                <a:endParaRPr lang="en-US" dirty="0">
                  <a:solidFill>
                    <a:srgbClr val="CCFFFF"/>
                  </a:solidFill>
                </a:endParaRP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991600" cy="5638800"/>
              </a:xfrm>
              <a:blipFill>
                <a:blip r:embed="rId2"/>
                <a:stretch>
                  <a:fillRect l="-2373" t="-1946" r="-2102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8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General form of a power series: </a:t>
            </a:r>
          </a:p>
          <a:p>
            <a:endParaRPr lang="en-US" sz="2000" dirty="0"/>
          </a:p>
          <a:p>
            <a:r>
              <a:rPr lang="en-US" dirty="0"/>
              <a:t>ƒ(x) =    a</a:t>
            </a:r>
            <a:r>
              <a:rPr lang="en-US" baseline="-25000" dirty="0"/>
              <a:t>n</a:t>
            </a:r>
            <a:r>
              <a:rPr lang="en-US" dirty="0"/>
              <a:t>(</a:t>
            </a:r>
            <a:r>
              <a:rPr lang="en-US" dirty="0" err="1"/>
              <a:t>x-c</a:t>
            </a:r>
            <a:r>
              <a:rPr lang="en-US" dirty="0"/>
              <a:t>)</a:t>
            </a:r>
            <a:r>
              <a:rPr lang="en-US" baseline="30000" dirty="0"/>
              <a:t>n</a:t>
            </a:r>
          </a:p>
          <a:p>
            <a:endParaRPr lang="en-US" baseline="30000" dirty="0"/>
          </a:p>
          <a:p>
            <a:r>
              <a:rPr lang="en-US" dirty="0"/>
              <a:t>     = a</a:t>
            </a:r>
            <a:r>
              <a:rPr lang="en-US" baseline="-25000" dirty="0"/>
              <a:t>0</a:t>
            </a:r>
            <a:r>
              <a:rPr lang="en-US" dirty="0"/>
              <a:t>(</a:t>
            </a:r>
            <a:r>
              <a:rPr lang="en-US" dirty="0" err="1"/>
              <a:t>x-c</a:t>
            </a:r>
            <a:r>
              <a:rPr lang="en-US" dirty="0"/>
              <a:t>)</a:t>
            </a:r>
            <a:r>
              <a:rPr lang="en-US" baseline="30000" dirty="0"/>
              <a:t>0 </a:t>
            </a:r>
            <a:r>
              <a:rPr lang="en-US" dirty="0"/>
              <a:t>+</a:t>
            </a:r>
            <a:r>
              <a:rPr lang="en-US" baseline="30000" dirty="0"/>
              <a:t> 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 err="1"/>
              <a:t>x-c</a:t>
            </a:r>
            <a:r>
              <a:rPr lang="en-US" dirty="0"/>
              <a:t>)</a:t>
            </a:r>
            <a:r>
              <a:rPr lang="en-US" baseline="30000" dirty="0"/>
              <a:t>1 </a:t>
            </a:r>
            <a:r>
              <a:rPr lang="en-US" dirty="0"/>
              <a:t>+</a:t>
            </a:r>
            <a:r>
              <a:rPr lang="en-US" baseline="30000" dirty="0"/>
              <a:t> </a:t>
            </a:r>
          </a:p>
          <a:p>
            <a:r>
              <a:rPr lang="en-US" baseline="30000" dirty="0"/>
              <a:t>           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x-c</a:t>
            </a:r>
            <a:r>
              <a:rPr lang="en-US" dirty="0"/>
              <a:t>)</a:t>
            </a:r>
            <a:r>
              <a:rPr lang="en-US" baseline="30000" dirty="0"/>
              <a:t>2 </a:t>
            </a:r>
            <a:r>
              <a:rPr lang="en-US" dirty="0"/>
              <a:t>+ a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x-c</a:t>
            </a:r>
            <a:r>
              <a:rPr lang="en-US" dirty="0"/>
              <a:t>)</a:t>
            </a:r>
            <a:r>
              <a:rPr lang="en-US" baseline="30000" dirty="0"/>
              <a:t>3 </a:t>
            </a:r>
            <a:r>
              <a:rPr lang="en-US" dirty="0"/>
              <a:t>+</a:t>
            </a:r>
            <a:r>
              <a:rPr lang="en-US" baseline="30000" dirty="0"/>
              <a:t> </a:t>
            </a:r>
            <a:r>
              <a:rPr lang="en-US" dirty="0"/>
              <a:t>…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81200" y="19050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</a:t>
            </a:r>
          </a:p>
          <a:p>
            <a:pPr>
              <a:spcBef>
                <a:spcPts val="0"/>
              </a:spcBef>
            </a:pPr>
            <a:r>
              <a:rPr lang="en-US" sz="2700" dirty="0"/>
              <a:t>n=0</a:t>
            </a:r>
          </a:p>
        </p:txBody>
      </p:sp>
    </p:spTree>
    <p:extLst>
      <p:ext uri="{BB962C8B-B14F-4D97-AF65-F5344CB8AC3E}">
        <p14:creationId xmlns:p14="http://schemas.microsoft.com/office/powerpoint/2010/main" val="28895922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Find a 3-term Taylor series for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 = (</a:t>
                </a:r>
                <a:r>
                  <a:rPr lang="el-GR" dirty="0"/>
                  <a:t>ω</a:t>
                </a:r>
                <a:r>
                  <a:rPr lang="en-US" baseline="30000" dirty="0"/>
                  <a:t>4</a:t>
                </a:r>
                <a:r>
                  <a:rPr lang="en-US" dirty="0"/>
                  <a:t>-</a:t>
                </a:r>
                <a:r>
                  <a:rPr lang="el-GR" dirty="0"/>
                  <a:t>ω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-0.5</a:t>
                </a:r>
                <a:r>
                  <a:rPr lang="en-US" dirty="0"/>
                  <a:t> for values of </a:t>
                </a:r>
                <a:r>
                  <a:rPr lang="el-GR" dirty="0"/>
                  <a:t>ω</a:t>
                </a:r>
                <a:r>
                  <a:rPr lang="en-US" dirty="0"/>
                  <a:t> near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V(1) =</a:t>
                </a:r>
                <a:r>
                  <a:rPr lang="en-US" sz="2000" dirty="0"/>
                  <a:t> </a:t>
                </a:r>
                <a:r>
                  <a:rPr lang="en-US" dirty="0"/>
                  <a:t>(1</a:t>
                </a:r>
                <a:r>
                  <a:rPr lang="en-US" baseline="30000" dirty="0"/>
                  <a:t>4</a:t>
                </a:r>
                <a:r>
                  <a:rPr lang="en-US" dirty="0"/>
                  <a:t>-1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-0.5</a:t>
                </a:r>
                <a:r>
                  <a:rPr lang="en-US" dirty="0"/>
                  <a:t> =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CCFFFF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CCFFFF"/>
                        </a:solidFill>
                      </a:rPr>
                      <m:t>′</m:t>
                    </m:r>
                  </m:oMath>
                </a14:m>
                <a:r>
                  <a:rPr lang="en-US" dirty="0"/>
                  <a:t>(1)</a:t>
                </a:r>
                <a:r>
                  <a:rPr lang="en-US" sz="2000" dirty="0"/>
                  <a:t> </a:t>
                </a:r>
                <a:r>
                  <a:rPr lang="en-US" dirty="0">
                    <a:solidFill>
                      <a:srgbClr val="CCFFFF"/>
                    </a:solidFill>
                  </a:rPr>
                  <a:t>=</a:t>
                </a:r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  <a:r>
                  <a:rPr lang="en-US" dirty="0">
                    <a:solidFill>
                      <a:srgbClr val="CCFFFF"/>
                    </a:solidFill>
                  </a:rPr>
                  <a:t>-0.5(1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4</a:t>
                </a:r>
                <a:r>
                  <a:rPr lang="en-US" dirty="0">
                    <a:solidFill>
                      <a:srgbClr val="CCFFFF"/>
                    </a:solidFill>
                  </a:rPr>
                  <a:t>-</a:t>
                </a:r>
                <a:r>
                  <a:rPr lang="en-US" dirty="0"/>
                  <a:t>1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2</a:t>
                </a:r>
                <a:r>
                  <a:rPr lang="en-US" dirty="0">
                    <a:solidFill>
                      <a:srgbClr val="CCFFFF"/>
                    </a:solidFill>
                  </a:rPr>
                  <a:t>+1)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-1.5</a:t>
                </a:r>
                <a:r>
                  <a:rPr lang="en-US" dirty="0">
                    <a:solidFill>
                      <a:srgbClr val="CCFFFF"/>
                    </a:solidFill>
                  </a:rPr>
                  <a:t>(4(1</a:t>
                </a:r>
                <a:r>
                  <a:rPr lang="en-US" baseline="30000" dirty="0">
                    <a:solidFill>
                      <a:srgbClr val="CCFFFF"/>
                    </a:solidFill>
                  </a:rPr>
                  <a:t>3</a:t>
                </a:r>
                <a:r>
                  <a:rPr lang="en-US" dirty="0">
                    <a:solidFill>
                      <a:srgbClr val="CCFFFF"/>
                    </a:solidFill>
                  </a:rPr>
                  <a:t>)-2(1))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CCFFFF"/>
                    </a:solidFill>
                  </a:rPr>
                  <a:t>     </a:t>
                </a:r>
                <a:r>
                  <a:rPr lang="en-US" sz="3000" dirty="0">
                    <a:solidFill>
                      <a:srgbClr val="CCFFFF"/>
                    </a:solidFill>
                  </a:rPr>
                  <a:t> </a:t>
                </a:r>
                <a:r>
                  <a:rPr lang="en-US" dirty="0">
                    <a:solidFill>
                      <a:srgbClr val="CCFFFF"/>
                    </a:solidFill>
                  </a:rPr>
                  <a:t>= -1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CCFFFF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CCFFFF"/>
                        </a:solidFill>
                      </a:rPr>
                      <m:t>′</m:t>
                    </m:r>
                    <m:r>
                      <m:rPr>
                        <m:nor/>
                      </m:rPr>
                      <a:rPr lang="en-US" dirty="0"/>
                      <m:t>′</m:t>
                    </m:r>
                  </m:oMath>
                </a14:m>
                <a:r>
                  <a:rPr lang="en-US" dirty="0"/>
                  <a:t>(1)</a:t>
                </a:r>
                <a:r>
                  <a:rPr lang="en-US" dirty="0">
                    <a:solidFill>
                      <a:srgbClr val="CCFFFF"/>
                    </a:solidFill>
                  </a:rPr>
                  <a:t>=</a:t>
                </a:r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  <a:r>
                  <a:rPr lang="en-US" dirty="0"/>
                  <a:t>0.75(1</a:t>
                </a:r>
                <a:r>
                  <a:rPr lang="en-US" baseline="30000" dirty="0"/>
                  <a:t>4</a:t>
                </a:r>
                <a:r>
                  <a:rPr lang="en-US" dirty="0"/>
                  <a:t>-1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-2.5</a:t>
                </a:r>
                <a:r>
                  <a:rPr lang="en-US" dirty="0"/>
                  <a:t>(4(1</a:t>
                </a:r>
                <a:r>
                  <a:rPr lang="en-US" baseline="30000" dirty="0"/>
                  <a:t>3</a:t>
                </a:r>
                <a:r>
                  <a:rPr lang="en-US" dirty="0"/>
                  <a:t>)-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2(1))</a:t>
                </a:r>
                <a:r>
                  <a:rPr lang="en-US" baseline="30000" dirty="0"/>
                  <a:t>2</a:t>
                </a:r>
                <a:r>
                  <a:rPr lang="en-US" dirty="0"/>
                  <a:t>-0.5(12(1</a:t>
                </a:r>
                <a:r>
                  <a:rPr lang="en-US" baseline="30000" dirty="0"/>
                  <a:t>2</a:t>
                </a:r>
                <a:r>
                  <a:rPr lang="en-US" dirty="0"/>
                  <a:t>)-2)(1</a:t>
                </a:r>
                <a:r>
                  <a:rPr lang="en-US" baseline="30000" dirty="0"/>
                  <a:t>4</a:t>
                </a:r>
                <a:r>
                  <a:rPr lang="en-US" dirty="0"/>
                  <a:t>-1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-1.5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</a:t>
                </a:r>
                <a:r>
                  <a:rPr lang="en-US" sz="3500" dirty="0"/>
                  <a:t> </a:t>
                </a:r>
                <a:r>
                  <a:rPr lang="en-US" dirty="0"/>
                  <a:t>= </a:t>
                </a:r>
                <a:r>
                  <a:rPr lang="en-US" dirty="0">
                    <a:solidFill>
                      <a:srgbClr val="FFFF00"/>
                    </a:solidFill>
                  </a:rPr>
                  <a:t>-2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991600" cy="5638800"/>
              </a:xfrm>
              <a:blipFill>
                <a:blip r:embed="rId2"/>
                <a:stretch>
                  <a:fillRect l="-2373" t="-1946" r="-2102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225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dirty="0"/>
                  <a:t>Find a 3-term Taylor series for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 = (</a:t>
                </a:r>
                <a:r>
                  <a:rPr lang="el-GR" dirty="0"/>
                  <a:t>ω</a:t>
                </a:r>
                <a:r>
                  <a:rPr lang="en-US" baseline="30000" dirty="0"/>
                  <a:t>4</a:t>
                </a:r>
                <a:r>
                  <a:rPr lang="en-US" dirty="0"/>
                  <a:t>-</a:t>
                </a:r>
                <a:r>
                  <a:rPr lang="el-GR" dirty="0"/>
                  <a:t>ω</a:t>
                </a:r>
                <a:r>
                  <a:rPr lang="en-US" baseline="30000" dirty="0"/>
                  <a:t>2</a:t>
                </a:r>
                <a:r>
                  <a:rPr lang="en-US" dirty="0"/>
                  <a:t>+1)</a:t>
                </a:r>
                <a:r>
                  <a:rPr lang="en-US" baseline="30000" dirty="0"/>
                  <a:t>-0.5</a:t>
                </a:r>
                <a:r>
                  <a:rPr lang="en-US" dirty="0"/>
                  <a:t> for values of </a:t>
                </a:r>
                <a:r>
                  <a:rPr lang="el-GR" dirty="0"/>
                  <a:t>ω</a:t>
                </a:r>
                <a:r>
                  <a:rPr lang="en-US" dirty="0"/>
                  <a:t> near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V(1) =</a:t>
                </a:r>
                <a:r>
                  <a:rPr lang="en-US" sz="2000" dirty="0"/>
                  <a:t> </a:t>
                </a:r>
                <a:r>
                  <a:rPr lang="en-US" dirty="0"/>
                  <a:t>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CCFFFF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CCFFFF"/>
                        </a:solidFill>
                      </a:rPr>
                      <m:t>′</m:t>
                    </m:r>
                  </m:oMath>
                </a14:m>
                <a:r>
                  <a:rPr lang="en-US" dirty="0"/>
                  <a:t>(1)</a:t>
                </a:r>
                <a:r>
                  <a:rPr lang="en-US" sz="2000" dirty="0"/>
                  <a:t> </a:t>
                </a:r>
                <a:r>
                  <a:rPr lang="en-US" dirty="0">
                    <a:solidFill>
                      <a:srgbClr val="CCFFFF"/>
                    </a:solidFill>
                  </a:rPr>
                  <a:t>=</a:t>
                </a:r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  <a:r>
                  <a:rPr lang="en-US" dirty="0">
                    <a:solidFill>
                      <a:srgbClr val="CCFFFF"/>
                    </a:solidFill>
                  </a:rPr>
                  <a:t>-1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CCFFFF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CCFFFF"/>
                        </a:solidFill>
                      </a:rPr>
                      <m:t>′</m:t>
                    </m:r>
                    <m:r>
                      <m:rPr>
                        <m:nor/>
                      </m:rPr>
                      <a:rPr lang="en-US" dirty="0"/>
                      <m:t>′</m:t>
                    </m:r>
                  </m:oMath>
                </a14:m>
                <a:r>
                  <a:rPr lang="en-US" dirty="0"/>
                  <a:t>(1)</a:t>
                </a:r>
                <a:r>
                  <a:rPr lang="en-US" dirty="0">
                    <a:solidFill>
                      <a:srgbClr val="CCFFFF"/>
                    </a:solidFill>
                  </a:rPr>
                  <a:t>=</a:t>
                </a:r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  <a:r>
                  <a:rPr lang="en-US" dirty="0"/>
                  <a:t>-2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So the series is: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700" dirty="0"/>
                  <a:t>V = V(1) + </a:t>
                </a:r>
                <a:r>
                  <a:rPr lang="en-US" sz="3700" dirty="0">
                    <a:solidFill>
                      <a:srgbClr val="CCFFFF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700" dirty="0" smtClean="0">
                        <a:solidFill>
                          <a:srgbClr val="CCFFFF"/>
                        </a:solidFill>
                      </a:rPr>
                      <m:t>′</m:t>
                    </m:r>
                  </m:oMath>
                </a14:m>
                <a:r>
                  <a:rPr lang="en-US" sz="3700" dirty="0"/>
                  <a:t>(1)(</a:t>
                </a:r>
                <a:r>
                  <a:rPr lang="el-GR" sz="3700" dirty="0"/>
                  <a:t>ω</a:t>
                </a:r>
                <a:r>
                  <a:rPr lang="en-US" sz="3700" dirty="0"/>
                  <a:t>-1) + 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700" dirty="0"/>
                      <m:t>′′</m:t>
                    </m:r>
                  </m:oMath>
                </a14:m>
                <a:r>
                  <a:rPr lang="en-US" sz="3700" dirty="0"/>
                  <a:t>(1)(</a:t>
                </a:r>
                <a:r>
                  <a:rPr lang="el-GR" sz="3700" dirty="0"/>
                  <a:t>ω</a:t>
                </a:r>
                <a:r>
                  <a:rPr lang="en-US" sz="3700" dirty="0"/>
                  <a:t>-1)</a:t>
                </a:r>
                <a:r>
                  <a:rPr lang="en-US" sz="3700" baseline="30000" dirty="0"/>
                  <a:t>2</a:t>
                </a:r>
                <a:r>
                  <a:rPr lang="en-US" sz="3700" dirty="0"/>
                  <a:t>/2!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700" dirty="0"/>
                  <a:t>  </a:t>
                </a:r>
                <a:r>
                  <a:rPr lang="en-US" sz="2000" dirty="0"/>
                  <a:t> </a:t>
                </a:r>
                <a:r>
                  <a:rPr lang="en-US" sz="3700" dirty="0"/>
                  <a:t>= 1 – (</a:t>
                </a:r>
                <a:r>
                  <a:rPr lang="el-GR" sz="3700" dirty="0"/>
                  <a:t>ω</a:t>
                </a:r>
                <a:r>
                  <a:rPr lang="en-US" sz="3700" dirty="0"/>
                  <a:t>-1) – 2/2(</a:t>
                </a:r>
                <a:r>
                  <a:rPr lang="el-GR" sz="3700" dirty="0"/>
                  <a:t>ω</a:t>
                </a:r>
                <a:r>
                  <a:rPr lang="en-US" sz="3700" dirty="0"/>
                  <a:t>-1)</a:t>
                </a:r>
                <a:r>
                  <a:rPr lang="en-US" sz="3700" baseline="30000" dirty="0"/>
                  <a:t>2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700" baseline="30000" dirty="0"/>
                  <a:t>   </a:t>
                </a:r>
                <a:r>
                  <a:rPr lang="en-US" sz="3000" baseline="30000" dirty="0"/>
                  <a:t> </a:t>
                </a:r>
                <a:r>
                  <a:rPr lang="en-US" sz="3700" dirty="0"/>
                  <a:t>= </a:t>
                </a:r>
                <a:r>
                  <a:rPr lang="en-US" sz="3700" dirty="0">
                    <a:solidFill>
                      <a:srgbClr val="FFFF00"/>
                    </a:solidFill>
                  </a:rPr>
                  <a:t>1 + </a:t>
                </a:r>
                <a:r>
                  <a:rPr lang="el-GR" sz="3700" dirty="0">
                    <a:solidFill>
                      <a:srgbClr val="FFFF00"/>
                    </a:solidFill>
                  </a:rPr>
                  <a:t>ω</a:t>
                </a:r>
                <a:r>
                  <a:rPr lang="en-US" sz="3700" dirty="0">
                    <a:solidFill>
                      <a:srgbClr val="FFFF00"/>
                    </a:solidFill>
                  </a:rPr>
                  <a:t> – </a:t>
                </a:r>
                <a:r>
                  <a:rPr lang="el-GR" sz="3700" dirty="0">
                    <a:solidFill>
                      <a:srgbClr val="FFFF00"/>
                    </a:solidFill>
                  </a:rPr>
                  <a:t>ω</a:t>
                </a:r>
                <a:r>
                  <a:rPr lang="en-US" sz="3700" baseline="30000" dirty="0">
                    <a:solidFill>
                      <a:srgbClr val="FFFF00"/>
                    </a:solidFill>
                  </a:rPr>
                  <a:t>2</a:t>
                </a:r>
                <a:endParaRPr lang="en-US" sz="3700" dirty="0">
                  <a:solidFill>
                    <a:srgbClr val="FFFF00"/>
                  </a:solidFill>
                </a:endParaRP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2"/>
                <a:stretch>
                  <a:fillRect l="-2333" t="-1946" r="-1733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815D3-AC2A-8AE6-B8D4-EED8468ABC16}"/>
              </a:ext>
            </a:extLst>
          </p:cNvPr>
          <p:cNvSpPr txBox="1"/>
          <p:nvPr/>
        </p:nvSpPr>
        <p:spPr>
          <a:xfrm>
            <a:off x="1676400" y="5562600"/>
            <a:ext cx="882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CCFFFF"/>
                </a:solidFill>
              </a:rPr>
              <a:t>2 – </a:t>
            </a:r>
            <a:r>
              <a:rPr lang="el-GR" sz="1800" dirty="0">
                <a:solidFill>
                  <a:srgbClr val="CCFFFF"/>
                </a:solidFill>
              </a:rPr>
              <a:t>ω</a:t>
            </a:r>
            <a:endParaRPr lang="en-US" sz="1800" dirty="0">
              <a:solidFill>
                <a:srgbClr val="CC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94F63-0990-83BD-2CA4-9A87FB82623C}"/>
              </a:ext>
            </a:extLst>
          </p:cNvPr>
          <p:cNvSpPr txBox="1"/>
          <p:nvPr/>
        </p:nvSpPr>
        <p:spPr>
          <a:xfrm>
            <a:off x="3962400" y="5549998"/>
            <a:ext cx="1720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CCFFFF"/>
                </a:solidFill>
              </a:rPr>
              <a:t>- (</a:t>
            </a:r>
            <a:r>
              <a:rPr lang="el-GR" sz="1800" dirty="0">
                <a:solidFill>
                  <a:srgbClr val="CCFFFF"/>
                </a:solidFill>
              </a:rPr>
              <a:t>ω</a:t>
            </a:r>
            <a:r>
              <a:rPr lang="en-US" sz="1800" baseline="30000" dirty="0">
                <a:solidFill>
                  <a:srgbClr val="CCFFFF"/>
                </a:solidFill>
              </a:rPr>
              <a:t>2 </a:t>
            </a:r>
            <a:r>
              <a:rPr lang="en-US" sz="1800" dirty="0">
                <a:solidFill>
                  <a:srgbClr val="CCFFFF"/>
                </a:solidFill>
              </a:rPr>
              <a:t>- 2</a:t>
            </a:r>
            <a:r>
              <a:rPr lang="el-GR" sz="1800" dirty="0">
                <a:solidFill>
                  <a:srgbClr val="CCFFFF"/>
                </a:solidFill>
              </a:rPr>
              <a:t>ω</a:t>
            </a:r>
            <a:r>
              <a:rPr lang="en-US" sz="1800" dirty="0">
                <a:solidFill>
                  <a:srgbClr val="CCFFFF"/>
                </a:solidFill>
              </a:rPr>
              <a:t> + 1)</a:t>
            </a:r>
          </a:p>
        </p:txBody>
      </p:sp>
    </p:spTree>
    <p:extLst>
      <p:ext uri="{BB962C8B-B14F-4D97-AF65-F5344CB8AC3E}">
        <p14:creationId xmlns:p14="http://schemas.microsoft.com/office/powerpoint/2010/main" val="30568704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r>
              <a:rPr lang="en-US" dirty="0"/>
              <a:t>What would the value of this Taylor series be for </a:t>
            </a:r>
            <a:r>
              <a:rPr lang="el-GR" dirty="0"/>
              <a:t>ω</a:t>
            </a:r>
            <a:r>
              <a:rPr lang="en-US" dirty="0"/>
              <a:t>=1.05?</a:t>
            </a:r>
          </a:p>
          <a:p>
            <a:pPr>
              <a:spcBef>
                <a:spcPts val="0"/>
              </a:spcBef>
            </a:pPr>
            <a:r>
              <a:rPr lang="en-US" dirty="0"/>
              <a:t>V = 1 + </a:t>
            </a:r>
            <a:r>
              <a:rPr lang="el-GR" dirty="0"/>
              <a:t>ω</a:t>
            </a:r>
            <a:r>
              <a:rPr lang="en-US" dirty="0"/>
              <a:t> – </a:t>
            </a:r>
            <a:r>
              <a:rPr lang="el-GR" dirty="0"/>
              <a:t>ω</a:t>
            </a:r>
            <a:r>
              <a:rPr lang="en-US" baseline="30000" dirty="0"/>
              <a:t>2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125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r>
              <a:rPr lang="en-US" dirty="0"/>
              <a:t>What would the value of this Taylor series be for </a:t>
            </a:r>
            <a:r>
              <a:rPr lang="el-GR" dirty="0"/>
              <a:t>ω</a:t>
            </a:r>
            <a:r>
              <a:rPr lang="en-US" dirty="0"/>
              <a:t>=1.05?</a:t>
            </a:r>
          </a:p>
          <a:p>
            <a:pPr>
              <a:spcBef>
                <a:spcPts val="0"/>
              </a:spcBef>
            </a:pPr>
            <a:r>
              <a:rPr lang="en-US" dirty="0"/>
              <a:t>V = 1 + </a:t>
            </a:r>
            <a:r>
              <a:rPr lang="el-GR" dirty="0"/>
              <a:t>ω</a:t>
            </a:r>
            <a:r>
              <a:rPr lang="en-US" dirty="0"/>
              <a:t> – </a:t>
            </a:r>
            <a:r>
              <a:rPr lang="el-GR" dirty="0"/>
              <a:t>ω</a:t>
            </a:r>
            <a:r>
              <a:rPr lang="en-US" baseline="30000" dirty="0"/>
              <a:t>2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sz="2000" dirty="0"/>
              <a:t> </a:t>
            </a:r>
            <a:r>
              <a:rPr lang="en-US" dirty="0"/>
              <a:t>= 1 + 1.05 – 1.1025 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sz="2000" dirty="0"/>
              <a:t> </a:t>
            </a:r>
            <a:r>
              <a:rPr lang="en-US" dirty="0"/>
              <a:t>= 0.9475 </a:t>
            </a:r>
            <a:r>
              <a:rPr lang="en-US" sz="2000" dirty="0" err="1"/>
              <a:t>whats</a:t>
            </a:r>
            <a:r>
              <a:rPr lang="en-US" sz="2000" dirty="0"/>
              <a:t>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576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r>
              <a:rPr lang="en-US" dirty="0"/>
              <a:t>What would the value of this Taylor series be for </a:t>
            </a:r>
            <a:r>
              <a:rPr lang="el-GR" dirty="0"/>
              <a:t>ω</a:t>
            </a:r>
            <a:r>
              <a:rPr lang="en-US" dirty="0"/>
              <a:t>=1.05?</a:t>
            </a:r>
          </a:p>
          <a:p>
            <a:pPr>
              <a:spcBef>
                <a:spcPts val="0"/>
              </a:spcBef>
            </a:pPr>
            <a:r>
              <a:rPr lang="en-US" dirty="0"/>
              <a:t>V = 1 + </a:t>
            </a:r>
            <a:r>
              <a:rPr lang="el-GR" dirty="0"/>
              <a:t>ω</a:t>
            </a:r>
            <a:r>
              <a:rPr lang="en-US" dirty="0"/>
              <a:t> – </a:t>
            </a:r>
            <a:r>
              <a:rPr lang="el-GR" dirty="0"/>
              <a:t>ω</a:t>
            </a:r>
            <a:r>
              <a:rPr lang="en-US" baseline="30000" dirty="0"/>
              <a:t>2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sz="2000" dirty="0"/>
              <a:t> </a:t>
            </a:r>
            <a:r>
              <a:rPr lang="en-US" dirty="0"/>
              <a:t>= 1 + 1.05 – 1.1025 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0.9475 volts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Check it against the original function: V = (</a:t>
            </a:r>
            <a:r>
              <a:rPr lang="el-GR" dirty="0"/>
              <a:t>ω</a:t>
            </a:r>
            <a:r>
              <a:rPr lang="en-US" baseline="30000" dirty="0"/>
              <a:t>4</a:t>
            </a:r>
            <a:r>
              <a:rPr lang="en-US" dirty="0"/>
              <a:t>-</a:t>
            </a:r>
            <a:r>
              <a:rPr lang="el-GR" dirty="0"/>
              <a:t>ω</a:t>
            </a:r>
            <a:r>
              <a:rPr lang="en-US" baseline="30000" dirty="0"/>
              <a:t>2</a:t>
            </a:r>
            <a:r>
              <a:rPr lang="en-US" dirty="0"/>
              <a:t>+1)</a:t>
            </a:r>
            <a:r>
              <a:rPr lang="en-US" baseline="30000" dirty="0"/>
              <a:t>-0.5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353-D0BD-6107-0E69-57F3269C8AD2}"/>
              </a:ext>
            </a:extLst>
          </p:cNvPr>
          <p:cNvSpPr txBox="1"/>
          <p:nvPr/>
        </p:nvSpPr>
        <p:spPr>
          <a:xfrm>
            <a:off x="3505200" y="4290536"/>
            <a:ext cx="1573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1.21550625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B5D4B-1F83-D23A-A860-B2EC0CE67BC6}"/>
              </a:ext>
            </a:extLst>
          </p:cNvPr>
          <p:cNvSpPr txBox="1"/>
          <p:nvPr/>
        </p:nvSpPr>
        <p:spPr>
          <a:xfrm>
            <a:off x="4800600" y="5376394"/>
            <a:ext cx="1573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1.1025 </a:t>
            </a:r>
          </a:p>
        </p:txBody>
      </p:sp>
    </p:spTree>
    <p:extLst>
      <p:ext uri="{BB962C8B-B14F-4D97-AF65-F5344CB8AC3E}">
        <p14:creationId xmlns:p14="http://schemas.microsoft.com/office/powerpoint/2010/main" val="30416388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r>
              <a:rPr lang="en-US" dirty="0"/>
              <a:t>What would the value of this Taylor series be for </a:t>
            </a:r>
            <a:r>
              <a:rPr lang="el-GR" dirty="0"/>
              <a:t>ω</a:t>
            </a:r>
            <a:r>
              <a:rPr lang="en-US" dirty="0"/>
              <a:t>=1.05?</a:t>
            </a:r>
          </a:p>
          <a:p>
            <a:pPr>
              <a:spcBef>
                <a:spcPts val="0"/>
              </a:spcBef>
            </a:pPr>
            <a:r>
              <a:rPr lang="en-US" dirty="0"/>
              <a:t>V = 1 + </a:t>
            </a:r>
            <a:r>
              <a:rPr lang="el-GR" dirty="0"/>
              <a:t>ω</a:t>
            </a:r>
            <a:r>
              <a:rPr lang="en-US" dirty="0"/>
              <a:t> – </a:t>
            </a:r>
            <a:r>
              <a:rPr lang="el-GR" dirty="0"/>
              <a:t>ω</a:t>
            </a:r>
            <a:r>
              <a:rPr lang="en-US" baseline="30000" dirty="0"/>
              <a:t>2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sz="2000" dirty="0"/>
              <a:t> </a:t>
            </a:r>
            <a:r>
              <a:rPr lang="en-US" dirty="0"/>
              <a:t>= 1 + 1.05 – 1.1025 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sz="2000" dirty="0"/>
              <a:t> </a:t>
            </a:r>
            <a:r>
              <a:rPr lang="en-US" dirty="0"/>
              <a:t>= 0.9475 volts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V = (1.05</a:t>
            </a:r>
            <a:r>
              <a:rPr lang="en-US" baseline="30000" dirty="0"/>
              <a:t>4</a:t>
            </a:r>
            <a:r>
              <a:rPr lang="en-US" dirty="0"/>
              <a:t>-1.05</a:t>
            </a:r>
            <a:r>
              <a:rPr lang="en-US" baseline="30000" dirty="0"/>
              <a:t>2</a:t>
            </a:r>
            <a:r>
              <a:rPr lang="en-US" dirty="0"/>
              <a:t>+1)</a:t>
            </a:r>
            <a:r>
              <a:rPr lang="en-US" baseline="30000" dirty="0"/>
              <a:t>-0.5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sz="2000" dirty="0"/>
              <a:t> </a:t>
            </a:r>
            <a:r>
              <a:rPr lang="en-US" dirty="0"/>
              <a:t>≈ </a:t>
            </a:r>
            <a:r>
              <a:rPr lang="en-US" dirty="0">
                <a:solidFill>
                  <a:srgbClr val="FFFF00"/>
                </a:solidFill>
              </a:rPr>
              <a:t>0.94785283 volts</a:t>
            </a:r>
          </a:p>
          <a:p>
            <a:pPr>
              <a:spcBef>
                <a:spcPts val="0"/>
              </a:spcBef>
            </a:pPr>
            <a:r>
              <a:rPr lang="en-US" dirty="0"/>
              <a:t>Is this close enough?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7A3A7-37A9-4BC4-A345-A0A82758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TAYLOR SERIES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079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E6B3DF-845F-4F4E-8CA5-B468C5806C33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3002596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7A01A-30BE-45DF-A654-726C6997C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35"/>
          <a:stretch/>
        </p:blipFill>
        <p:spPr>
          <a:xfrm>
            <a:off x="1" y="3048000"/>
            <a:ext cx="9144000" cy="3733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8424-B8FD-4BE7-B663-059090D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When you study AC circuits you learn the most common periodic voltage waveform: the sine wave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60C32-C008-40C3-AF5E-486FA47101FF}"/>
              </a:ext>
            </a:extLst>
          </p:cNvPr>
          <p:cNvSpPr txBox="1"/>
          <p:nvPr/>
        </p:nvSpPr>
        <p:spPr>
          <a:xfrm>
            <a:off x="0" y="6629400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https://www.allaboutcircuits.com/uploads/articles/L10-1.gif</a:t>
            </a:r>
          </a:p>
        </p:txBody>
      </p:sp>
    </p:spTree>
    <p:extLst>
      <p:ext uri="{BB962C8B-B14F-4D97-AF65-F5344CB8AC3E}">
        <p14:creationId xmlns:p14="http://schemas.microsoft.com/office/powerpoint/2010/main" val="19943518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C32191-3527-416A-B95E-EE5F0391E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665130"/>
            <a:ext cx="4724400" cy="3008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8424-B8FD-4BE7-B663-059090D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This waveform’s equation contains all the necessary characteristics to completely describe it as an oscilloscope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A3A35-DB56-4905-A312-A36359CD653C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https://www.edn.com/rescued-analog-oscilloscope-works-fine-still-has-value/</a:t>
            </a:r>
          </a:p>
        </p:txBody>
      </p:sp>
    </p:spTree>
    <p:extLst>
      <p:ext uri="{BB962C8B-B14F-4D97-AF65-F5344CB8AC3E}">
        <p14:creationId xmlns:p14="http://schemas.microsoft.com/office/powerpoint/2010/main" val="6328342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28424-B8FD-4BE7-B663-059090DDA3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82000" cy="5638800"/>
              </a:xfrm>
            </p:spPr>
            <p:txBody>
              <a:bodyPr/>
              <a:lstStyle/>
              <a:p>
                <a:r>
                  <a:rPr lang="en-US" dirty="0"/>
                  <a:t>The oscilloscope equation is: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 =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m</a:t>
                </a:r>
                <a:r>
                  <a:rPr lang="en-US" dirty="0" err="1"/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l-GR" b="0" dirty="0">
                                <a:cs typeface="Arial" panose="020B0604020202020204" pitchFamily="34" charset="0"/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i="1" dirty="0">
                            <a:cs typeface="Arial" panose="020B0604020202020204" pitchFamily="34" charset="0"/>
                          </a:rPr>
                          <m:t>±</m:t>
                        </m:r>
                        <m:r>
                          <m:rPr>
                            <m:nor/>
                          </m:rPr>
                          <a:rPr lang="el-GR" i="1" dirty="0">
                            <a:cs typeface="Arial" panose="020B0604020202020204" pitchFamily="34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where v is the instantaneous voltage at time t</a:t>
                </a:r>
              </a:p>
              <a:p>
                <a:r>
                  <a:rPr lang="en-US" dirty="0" err="1"/>
                  <a:t>V</a:t>
                </a:r>
                <a:r>
                  <a:rPr lang="en-US" baseline="-25000" dirty="0" err="1"/>
                  <a:t>m</a:t>
                </a:r>
                <a:r>
                  <a:rPr lang="en-US" dirty="0"/>
                  <a:t> is the peak voltage</a:t>
                </a:r>
              </a:p>
              <a:p>
                <a:r>
                  <a:rPr lang="en-US" dirty="0"/>
                  <a:t>T is the time period of the wave</a:t>
                </a:r>
              </a:p>
              <a:p>
                <a:r>
                  <a:rPr lang="en-US" i="1" dirty="0">
                    <a:cs typeface="Arial" panose="020B0604020202020204" pitchFamily="34" charset="0"/>
                  </a:rPr>
                  <a:t>θ </a:t>
                </a:r>
                <a:r>
                  <a:rPr lang="en-US" dirty="0"/>
                  <a:t>is the phase angle in radians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28424-B8FD-4BE7-B663-059090DDA3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82000" cy="5638800"/>
              </a:xfrm>
              <a:blipFill>
                <a:blip r:embed="rId2"/>
                <a:stretch>
                  <a:fillRect l="-2545" t="-1946" r="-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55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Negative powers are not permitted in a power series</a:t>
            </a:r>
          </a:p>
          <a:p>
            <a:endParaRPr lang="en-US" sz="2000" dirty="0"/>
          </a:p>
          <a:p>
            <a:r>
              <a:rPr lang="en-US" dirty="0"/>
              <a:t>Fractional powers are also not allowed</a:t>
            </a:r>
          </a:p>
          <a:p>
            <a:endParaRPr lang="en-US" sz="2000" dirty="0"/>
          </a:p>
          <a:p>
            <a:r>
              <a:rPr lang="en-US" dirty="0"/>
              <a:t>The coefficients a</a:t>
            </a:r>
            <a:r>
              <a:rPr lang="en-US" baseline="-25000" dirty="0"/>
              <a:t>n</a:t>
            </a:r>
            <a:r>
              <a:rPr lang="en-US" dirty="0"/>
              <a:t> are not allowed to depend on 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711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8424-B8FD-4BE7-B663-059090D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The sine wave is a continuous periodic wave</a:t>
            </a:r>
          </a:p>
        </p:txBody>
      </p:sp>
    </p:spTree>
    <p:extLst>
      <p:ext uri="{BB962C8B-B14F-4D97-AF65-F5344CB8AC3E}">
        <p14:creationId xmlns:p14="http://schemas.microsoft.com/office/powerpoint/2010/main" val="37094517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8424-B8FD-4BE7-B663-059090D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The sine wave is a continuous periodic wave</a:t>
            </a:r>
          </a:p>
          <a:p>
            <a:r>
              <a:rPr lang="en-US" dirty="0"/>
              <a:t>Not all waves are continuous</a:t>
            </a:r>
          </a:p>
        </p:txBody>
      </p:sp>
    </p:spTree>
    <p:extLst>
      <p:ext uri="{BB962C8B-B14F-4D97-AF65-F5344CB8AC3E}">
        <p14:creationId xmlns:p14="http://schemas.microsoft.com/office/powerpoint/2010/main" val="40341686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The Heaviside function H (named after the electrical engineer Oliver Heaviside (1850–1925)) is defined by</a:t>
            </a:r>
          </a:p>
          <a:p>
            <a:endParaRPr lang="en-US" altLang="en-US" sz="2000" dirty="0"/>
          </a:p>
          <a:p>
            <a:r>
              <a:rPr lang="en-US" altLang="en-US" dirty="0"/>
              <a:t>H(t)=</a:t>
            </a:r>
          </a:p>
          <a:p>
            <a:endParaRPr lang="en-US" alt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2C96FE-8E0F-4AE1-9902-D6433B3D33AD}"/>
              </a:ext>
            </a:extLst>
          </p:cNvPr>
          <p:cNvGrpSpPr/>
          <p:nvPr/>
        </p:nvGrpSpPr>
        <p:grpSpPr>
          <a:xfrm>
            <a:off x="1828800" y="3657600"/>
            <a:ext cx="3009901" cy="2246769"/>
            <a:chOff x="4838699" y="2971800"/>
            <a:chExt cx="3009901" cy="22467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E49383-4C8D-4B5B-AF0D-D772CB6A39A6}"/>
                </a:ext>
              </a:extLst>
            </p:cNvPr>
            <p:cNvSpPr txBox="1"/>
            <p:nvPr/>
          </p:nvSpPr>
          <p:spPr>
            <a:xfrm>
              <a:off x="5334000" y="3200400"/>
              <a:ext cx="25146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CCFFFF"/>
                  </a:solidFill>
                </a:rPr>
                <a:t>0 if t&lt;0</a:t>
              </a:r>
            </a:p>
            <a:p>
              <a:r>
                <a:rPr lang="en-US" altLang="en-US" sz="4000" b="1" dirty="0">
                  <a:solidFill>
                    <a:srgbClr val="CCFFFF"/>
                  </a:solidFill>
                </a:rPr>
                <a:t>1 if t≥0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83724D-27A1-4E41-8DCF-5706DC59FD7D}"/>
                </a:ext>
              </a:extLst>
            </p:cNvPr>
            <p:cNvSpPr txBox="1"/>
            <p:nvPr/>
          </p:nvSpPr>
          <p:spPr>
            <a:xfrm>
              <a:off x="4838699" y="2971800"/>
              <a:ext cx="57150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0000" dirty="0">
                  <a:solidFill>
                    <a:srgbClr val="CC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{</a:t>
              </a:r>
            </a:p>
            <a:p>
              <a:endParaRPr lang="en-US" altLang="en-US" sz="40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EA53C9-A7CA-411A-A6F9-B9DF88055F71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https://en.wikipedia.org/wiki/Oliver_Heaviside#/media/File:Oheaviside.jpg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961084-F1D6-400E-8B49-38BD47390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3773283"/>
            <a:ext cx="3009901" cy="30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085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A6C495-04AA-403E-BFD2-525ACC8F2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9144000" cy="3733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8424-B8FD-4BE7-B663-059090D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The square wave (Heaviside function) is not continuous over a complete cycle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FF814-5C28-4A2D-AECE-418A66E579C7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https://www.researchgate.net/publication/312928999/figure/fig1/AS:669069531430915@1536530015313/Square-wave-with-fifty-percent-duty-cycle-and-zero-volt-DC-offset.png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80B56A-ECFB-47A2-90A0-3148B1FF2463}"/>
              </a:ext>
            </a:extLst>
          </p:cNvPr>
          <p:cNvSpPr txBox="1"/>
          <p:nvPr/>
        </p:nvSpPr>
        <p:spPr>
          <a:xfrm>
            <a:off x="3733800" y="37338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V</a:t>
            </a:r>
            <a:r>
              <a:rPr lang="en-US" sz="2000" baseline="-25000" dirty="0" err="1">
                <a:solidFill>
                  <a:srgbClr val="CCFFFF"/>
                </a:solidFill>
              </a:rPr>
              <a:t>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C679B-411A-4B44-854F-0D9EBE8DF8E9}"/>
              </a:ext>
            </a:extLst>
          </p:cNvPr>
          <p:cNvSpPr txBox="1"/>
          <p:nvPr/>
        </p:nvSpPr>
        <p:spPr>
          <a:xfrm>
            <a:off x="4419600" y="6153090"/>
            <a:ext cx="762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-</a:t>
            </a:r>
            <a:r>
              <a:rPr lang="en-US" sz="2000" dirty="0" err="1">
                <a:solidFill>
                  <a:srgbClr val="CCFFFF"/>
                </a:solidFill>
              </a:rPr>
              <a:t>V</a:t>
            </a:r>
            <a:r>
              <a:rPr lang="en-US" sz="2000" baseline="-25000" dirty="0" err="1">
                <a:solidFill>
                  <a:srgbClr val="CCFFFF"/>
                </a:solidFill>
              </a:rPr>
              <a:t>m</a:t>
            </a:r>
            <a:endParaRPr lang="en-US" sz="2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399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8424-B8FD-4BE7-B663-059090D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There is no simple equation to describe 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FF814-5C28-4A2D-AECE-418A66E579C7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https://www.researchgate.net/publication/312928999/figure/fig1/AS:669069531430915@1536530015313/Square-wave-with-fifty-percent-duty-cycle-and-zero-volt-DC-offset.png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6B1E77-B437-CF42-177E-E65820790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9144000" cy="3733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B2D802-93CC-1F4C-D80F-ED86AE0BD666}"/>
              </a:ext>
            </a:extLst>
          </p:cNvPr>
          <p:cNvSpPr txBox="1"/>
          <p:nvPr/>
        </p:nvSpPr>
        <p:spPr>
          <a:xfrm>
            <a:off x="3733800" y="37338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V</a:t>
            </a:r>
            <a:r>
              <a:rPr lang="en-US" sz="2000" baseline="-25000" dirty="0" err="1">
                <a:solidFill>
                  <a:srgbClr val="CCFFFF"/>
                </a:solidFill>
              </a:rPr>
              <a:t>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2A2B58-B907-92BA-C4F7-F775155BB8E6}"/>
              </a:ext>
            </a:extLst>
          </p:cNvPr>
          <p:cNvSpPr txBox="1"/>
          <p:nvPr/>
        </p:nvSpPr>
        <p:spPr>
          <a:xfrm>
            <a:off x="4419600" y="6153090"/>
            <a:ext cx="762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-</a:t>
            </a:r>
            <a:r>
              <a:rPr lang="en-US" sz="2000" dirty="0" err="1">
                <a:solidFill>
                  <a:srgbClr val="CCFFFF"/>
                </a:solidFill>
              </a:rPr>
              <a:t>V</a:t>
            </a:r>
            <a:r>
              <a:rPr lang="en-US" sz="2000" baseline="-25000" dirty="0" err="1">
                <a:solidFill>
                  <a:srgbClr val="CCFFFF"/>
                </a:solidFill>
              </a:rPr>
              <a:t>m</a:t>
            </a:r>
            <a:endParaRPr lang="en-US" sz="2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480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8424-B8FD-4BE7-B663-059090D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Mathematical convention describes it piece-by-piece </a:t>
            </a:r>
            <a:endParaRPr lang="en-US" baseline="-25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5DA3D6-2ACD-4D1B-AD6F-D821C5D3B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034" y="4648200"/>
            <a:ext cx="4418965" cy="21358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BC22B-DF07-4B16-9130-8DBAC3CD77A9}"/>
              </a:ext>
            </a:extLst>
          </p:cNvPr>
          <p:cNvSpPr txBox="1"/>
          <p:nvPr/>
        </p:nvSpPr>
        <p:spPr>
          <a:xfrm>
            <a:off x="6248400" y="5010835"/>
            <a:ext cx="533400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500" dirty="0" err="1">
                <a:solidFill>
                  <a:srgbClr val="CCFFFF"/>
                </a:solidFill>
              </a:rPr>
              <a:t>V</a:t>
            </a:r>
            <a:r>
              <a:rPr lang="en-US" sz="1500" baseline="-25000" dirty="0" err="1">
                <a:solidFill>
                  <a:srgbClr val="CCFFFF"/>
                </a:solidFill>
              </a:rPr>
              <a:t>m</a:t>
            </a:r>
            <a:endParaRPr lang="en-US" sz="1500" dirty="0">
              <a:solidFill>
                <a:srgbClr val="CC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94B5C-824E-4D2A-8185-2D5B6E5DA7A1}"/>
              </a:ext>
            </a:extLst>
          </p:cNvPr>
          <p:cNvSpPr txBox="1"/>
          <p:nvPr/>
        </p:nvSpPr>
        <p:spPr>
          <a:xfrm>
            <a:off x="6858000" y="6382435"/>
            <a:ext cx="533400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CFFFF"/>
                </a:solidFill>
              </a:rPr>
              <a:t>-</a:t>
            </a:r>
            <a:r>
              <a:rPr lang="en-US" sz="1500" dirty="0" err="1">
                <a:solidFill>
                  <a:srgbClr val="CCFFFF"/>
                </a:solidFill>
              </a:rPr>
              <a:t>V</a:t>
            </a:r>
            <a:r>
              <a:rPr lang="en-US" sz="1500" baseline="-25000" dirty="0" err="1">
                <a:solidFill>
                  <a:srgbClr val="CCFFFF"/>
                </a:solidFill>
              </a:rPr>
              <a:t>m</a:t>
            </a:r>
            <a:endParaRPr lang="en-US" sz="1500" dirty="0">
              <a:solidFill>
                <a:srgbClr val="CC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FF814-5C28-4A2D-AECE-418A66E579C7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https://www.researchgate.net/publication/312928999/figure/fig1/AS:669069531430915@1536530015313/Square-wave-with-fifty-percent-duty-cycle-and-zero-volt-DC-offset.png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2DA880-C329-4851-B2D1-C7CB778A7D05}"/>
              </a:ext>
            </a:extLst>
          </p:cNvPr>
          <p:cNvGrpSpPr/>
          <p:nvPr/>
        </p:nvGrpSpPr>
        <p:grpSpPr>
          <a:xfrm>
            <a:off x="1143000" y="2662048"/>
            <a:ext cx="7162800" cy="3010619"/>
            <a:chOff x="1524000" y="2628181"/>
            <a:chExt cx="7162800" cy="301061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07B3BBA-1402-40FF-92A6-47A494A07F8A}"/>
                </a:ext>
              </a:extLst>
            </p:cNvPr>
            <p:cNvGrpSpPr/>
            <p:nvPr/>
          </p:nvGrpSpPr>
          <p:grpSpPr>
            <a:xfrm>
              <a:off x="1524000" y="2628181"/>
              <a:ext cx="7162800" cy="3010619"/>
              <a:chOff x="1524000" y="3847381"/>
              <a:chExt cx="7162800" cy="3010619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33AB824-08E9-4AE5-A831-6C37BD99E92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4000" y="3847381"/>
                <a:ext cx="7162800" cy="3010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dirty="0"/>
                  <a:t>v(t) =  </a:t>
                </a:r>
              </a:p>
            </p:txBody>
          </p:sp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18D333F-55D4-42ED-ABDE-BD69C820032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733800" y="3962400"/>
                <a:ext cx="4038600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V</a:t>
                </a:r>
                <a:r>
                  <a:rPr lang="en-US" baseline="-25000" dirty="0" err="1"/>
                  <a:t>m</a:t>
                </a:r>
                <a:r>
                  <a:rPr lang="en-US" dirty="0"/>
                  <a:t>    0&lt;t&lt;T/2</a:t>
                </a:r>
              </a:p>
              <a:p>
                <a:r>
                  <a:rPr lang="en-US" dirty="0"/>
                  <a:t>-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m</a:t>
                </a:r>
                <a:r>
                  <a:rPr lang="en-US" dirty="0"/>
                  <a:t>   T/2&lt;t&lt;T</a:t>
                </a:r>
              </a:p>
              <a:p>
                <a:r>
                  <a:rPr lang="en-US" dirty="0"/>
                  <a:t>period T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5CE9BBC-B211-42A2-AB08-8879238AECC7}"/>
                </a:ext>
              </a:extLst>
            </p:cNvPr>
            <p:cNvGrpSpPr/>
            <p:nvPr/>
          </p:nvGrpSpPr>
          <p:grpSpPr>
            <a:xfrm>
              <a:off x="3200400" y="2761565"/>
              <a:ext cx="474133" cy="2191435"/>
              <a:chOff x="3395134" y="2685365"/>
              <a:chExt cx="474133" cy="2191435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C1CCFE5-7132-47BA-B98F-92AA7871B72E}"/>
                  </a:ext>
                </a:extLst>
              </p:cNvPr>
              <p:cNvCxnSpPr/>
              <p:nvPr/>
            </p:nvCxnSpPr>
            <p:spPr>
              <a:xfrm>
                <a:off x="3429000" y="2685365"/>
                <a:ext cx="0" cy="2191435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42E473F-3C8C-4A79-84D4-68728A7035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95134" y="4842933"/>
                <a:ext cx="457200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0837ED4-161C-4F79-A476-B6D3AD335C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12067" y="2692400"/>
                <a:ext cx="457200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FFB425-E825-43BA-B1AC-1EB2568E6852}"/>
              </a:ext>
            </a:extLst>
          </p:cNvPr>
          <p:cNvGrpSpPr/>
          <p:nvPr/>
        </p:nvGrpSpPr>
        <p:grpSpPr>
          <a:xfrm>
            <a:off x="7374467" y="2777067"/>
            <a:ext cx="474133" cy="2191435"/>
            <a:chOff x="2971800" y="3963513"/>
            <a:chExt cx="474133" cy="219143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797861-5CB1-4801-A52B-87F27543B17C}"/>
                </a:ext>
              </a:extLst>
            </p:cNvPr>
            <p:cNvCxnSpPr/>
            <p:nvPr/>
          </p:nvCxnSpPr>
          <p:spPr>
            <a:xfrm>
              <a:off x="3402481" y="3963513"/>
              <a:ext cx="0" cy="2191435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718231C-03D4-4BDE-B079-D47C92F0B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1800" y="6138333"/>
              <a:ext cx="4572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7F8983-342A-4C37-9183-7396795301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8733" y="3987800"/>
              <a:ext cx="4572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03785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7B5025-C204-40DD-88FE-3E4E92FDAAA9}"/>
              </a:ext>
            </a:extLst>
          </p:cNvPr>
          <p:cNvGrpSpPr/>
          <p:nvPr/>
        </p:nvGrpSpPr>
        <p:grpSpPr>
          <a:xfrm>
            <a:off x="1143000" y="3694981"/>
            <a:ext cx="7162800" cy="3010619"/>
            <a:chOff x="1524000" y="2628181"/>
            <a:chExt cx="7162800" cy="301061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78A51CA-144C-4098-8CD9-E70CA8A1C911}"/>
                </a:ext>
              </a:extLst>
            </p:cNvPr>
            <p:cNvGrpSpPr/>
            <p:nvPr/>
          </p:nvGrpSpPr>
          <p:grpSpPr>
            <a:xfrm>
              <a:off x="1524000" y="2628181"/>
              <a:ext cx="7162800" cy="3010619"/>
              <a:chOff x="1524000" y="3847381"/>
              <a:chExt cx="7162800" cy="3010619"/>
            </a:xfrm>
          </p:grpSpPr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A1C55B8C-612B-4635-9051-AA7D0B8C757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4000" y="3847381"/>
                <a:ext cx="7162800" cy="3010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dirty="0"/>
                  <a:t>v(t) =  </a:t>
                </a:r>
              </a:p>
            </p:txBody>
          </p:sp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4451CFFE-44B9-427B-A763-3BCBB0F05EF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733799" y="3962400"/>
                <a:ext cx="4648181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5t    0≤t&lt;1 sec</a:t>
                </a:r>
              </a:p>
              <a:p>
                <a:r>
                  <a:rPr lang="en-US" dirty="0"/>
                  <a:t>0     1&lt;t≤2 sec</a:t>
                </a:r>
              </a:p>
              <a:p>
                <a:r>
                  <a:rPr lang="en-US" dirty="0"/>
                  <a:t>period T = 2 sec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634D78D-DE47-4734-BA26-B92C83CA3649}"/>
                </a:ext>
              </a:extLst>
            </p:cNvPr>
            <p:cNvGrpSpPr/>
            <p:nvPr/>
          </p:nvGrpSpPr>
          <p:grpSpPr>
            <a:xfrm>
              <a:off x="3200400" y="2761565"/>
              <a:ext cx="474133" cy="2191435"/>
              <a:chOff x="3395134" y="2685365"/>
              <a:chExt cx="474133" cy="2191435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5C90C9B-1CBC-4895-90C5-911B37067821}"/>
                  </a:ext>
                </a:extLst>
              </p:cNvPr>
              <p:cNvCxnSpPr/>
              <p:nvPr/>
            </p:nvCxnSpPr>
            <p:spPr>
              <a:xfrm>
                <a:off x="3429000" y="2685365"/>
                <a:ext cx="0" cy="2191435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78825C2-1579-42E7-AEB4-76FA7D039D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95134" y="4842933"/>
                <a:ext cx="457200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2DCC8D2-26B7-4F38-9C27-57DBF6BDC7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12067" y="2692400"/>
                <a:ext cx="457200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8424-B8FD-4BE7-B663-059090D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Ramp waves are similar  v = 5t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D18846-C0B8-4E52-A656-AFF6298F7399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https://4.bp.blogspot.com/-QG45lniljYA/WfibOVK003I/AAAAAAAAAwE/</a:t>
            </a:r>
          </a:p>
          <a:p>
            <a:r>
              <a:rPr lang="en-US" sz="1500" dirty="0">
                <a:solidFill>
                  <a:srgbClr val="00B0F0"/>
                </a:solidFill>
              </a:rPr>
              <a:t>vjYj1UQM8lYOZMiM8XPsR_QKtEzAbF83wCLcBGAs/s1600/sawtooth%2Bwave.jpg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9FFA18-8281-4B6F-99DD-EDD622ED2481}"/>
              </a:ext>
            </a:extLst>
          </p:cNvPr>
          <p:cNvGrpSpPr/>
          <p:nvPr/>
        </p:nvGrpSpPr>
        <p:grpSpPr>
          <a:xfrm>
            <a:off x="2133600" y="2057400"/>
            <a:ext cx="5181601" cy="1413778"/>
            <a:chOff x="2276435" y="2116822"/>
            <a:chExt cx="5181601" cy="141377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4B3D304-E857-48BD-9108-4C37F6E4CE7F}"/>
                </a:ext>
              </a:extLst>
            </p:cNvPr>
            <p:cNvGrpSpPr/>
            <p:nvPr/>
          </p:nvGrpSpPr>
          <p:grpSpPr>
            <a:xfrm>
              <a:off x="2276435" y="2116822"/>
              <a:ext cx="5181601" cy="1413778"/>
              <a:chOff x="1981199" y="2209800"/>
              <a:chExt cx="5181601" cy="141377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0EEFBC-71CE-4EA9-9D44-CD159AA8FB56}"/>
                  </a:ext>
                </a:extLst>
              </p:cNvPr>
              <p:cNvSpPr txBox="1"/>
              <p:nvPr/>
            </p:nvSpPr>
            <p:spPr>
              <a:xfrm>
                <a:off x="5575300" y="3100576"/>
                <a:ext cx="685800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00" dirty="0">
                    <a:solidFill>
                      <a:srgbClr val="CCFFFF"/>
                    </a:solidFill>
                  </a:rPr>
                  <a:t>t sec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2851E07-A768-43EE-ACD1-BA54C1CC96DB}"/>
                  </a:ext>
                </a:extLst>
              </p:cNvPr>
              <p:cNvGrpSpPr/>
              <p:nvPr/>
            </p:nvGrpSpPr>
            <p:grpSpPr>
              <a:xfrm>
                <a:off x="1981199" y="2209800"/>
                <a:ext cx="5181601" cy="1413778"/>
                <a:chOff x="1981199" y="2795587"/>
                <a:chExt cx="5181601" cy="1413778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927F1913-96CD-46DA-A41B-2D7FBDFEA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30328"/>
                <a:stretch/>
              </p:blipFill>
              <p:spPr>
                <a:xfrm>
                  <a:off x="2247900" y="2795587"/>
                  <a:ext cx="3238500" cy="1266825"/>
                </a:xfrm>
                <a:prstGeom prst="rect">
                  <a:avLst/>
                </a:prstGeom>
              </p:spPr>
            </p:pic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8F34079-CBC7-4BD1-B60C-8AFE66EE5565}"/>
                    </a:ext>
                  </a:extLst>
                </p:cNvPr>
                <p:cNvSpPr txBox="1"/>
                <p:nvPr/>
              </p:nvSpPr>
              <p:spPr>
                <a:xfrm>
                  <a:off x="1981199" y="2971800"/>
                  <a:ext cx="606725" cy="3234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500" dirty="0">
                      <a:solidFill>
                        <a:srgbClr val="CCFFFF"/>
                      </a:solidFill>
                    </a:rPr>
                    <a:t>5v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423BD17-89AF-4A75-B7CB-7FBC6F4E0AF2}"/>
                    </a:ext>
                  </a:extLst>
                </p:cNvPr>
                <p:cNvSpPr txBox="1"/>
                <p:nvPr/>
              </p:nvSpPr>
              <p:spPr>
                <a:xfrm>
                  <a:off x="1981200" y="3657600"/>
                  <a:ext cx="533400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500" dirty="0">
                      <a:solidFill>
                        <a:srgbClr val="CCFFFF"/>
                      </a:solidFill>
                    </a:rPr>
                    <a:t>0v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43C74CC-C0E9-4CC7-9ECA-69A70A2A5E68}"/>
                    </a:ext>
                  </a:extLst>
                </p:cNvPr>
                <p:cNvSpPr txBox="1"/>
                <p:nvPr/>
              </p:nvSpPr>
              <p:spPr>
                <a:xfrm>
                  <a:off x="2362200" y="3886200"/>
                  <a:ext cx="4800600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500" dirty="0">
                      <a:solidFill>
                        <a:srgbClr val="CCFFFF"/>
                      </a:solidFill>
                    </a:rPr>
                    <a:t>0             1             2            3           </a:t>
                  </a:r>
                </a:p>
              </p:txBody>
            </p: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BB8E2A-1EBE-405C-B07F-C53217B3DA21}"/>
                </a:ext>
              </a:extLst>
            </p:cNvPr>
            <p:cNvSpPr txBox="1"/>
            <p:nvPr/>
          </p:nvSpPr>
          <p:spPr>
            <a:xfrm rot="18958687">
              <a:off x="2576112" y="2473980"/>
              <a:ext cx="10159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v = 5t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D02D708-EB4F-46DB-A40E-206C276B75C2}"/>
              </a:ext>
            </a:extLst>
          </p:cNvPr>
          <p:cNvCxnSpPr>
            <a:cxnSpLocks/>
          </p:cNvCxnSpPr>
          <p:nvPr/>
        </p:nvCxnSpPr>
        <p:spPr>
          <a:xfrm flipV="1">
            <a:off x="2438400" y="1981200"/>
            <a:ext cx="0" cy="1124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ACFEAF1-8F12-4A12-BEBD-FA5CE9A907EE}"/>
              </a:ext>
            </a:extLst>
          </p:cNvPr>
          <p:cNvGrpSpPr/>
          <p:nvPr/>
        </p:nvGrpSpPr>
        <p:grpSpPr>
          <a:xfrm>
            <a:off x="7603067" y="3810000"/>
            <a:ext cx="474133" cy="2191435"/>
            <a:chOff x="2971800" y="3963513"/>
            <a:chExt cx="474133" cy="219143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AD8C5E-96B1-4411-A0BB-2B6B88D7C2AD}"/>
                </a:ext>
              </a:extLst>
            </p:cNvPr>
            <p:cNvCxnSpPr/>
            <p:nvPr/>
          </p:nvCxnSpPr>
          <p:spPr>
            <a:xfrm>
              <a:off x="3402481" y="3963513"/>
              <a:ext cx="0" cy="2191435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87DAD0-53E3-49C0-9AF2-1B85241C27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1800" y="6138333"/>
              <a:ext cx="4572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E33F59-7BB9-4815-AE4C-726837D82E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8733" y="3987800"/>
              <a:ext cx="4572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76366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8424-B8FD-4BE7-B663-059090D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Ditto for a half-rectified sine wave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05F06-EC16-4876-9781-852C93B6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07" y="2459665"/>
            <a:ext cx="6134986" cy="1350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2AC8B1-75A3-48E2-A176-216DAFB2D940}"/>
              </a:ext>
            </a:extLst>
          </p:cNvPr>
          <p:cNvSpPr txBox="1"/>
          <p:nvPr/>
        </p:nvSpPr>
        <p:spPr>
          <a:xfrm>
            <a:off x="0" y="6608802"/>
            <a:ext cx="1504507" cy="325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A8A8E-3551-4BD7-AE2D-3827DB126CC2}"/>
              </a:ext>
            </a:extLst>
          </p:cNvPr>
          <p:cNvSpPr txBox="1"/>
          <p:nvPr/>
        </p:nvSpPr>
        <p:spPr>
          <a:xfrm>
            <a:off x="1447800" y="3639235"/>
            <a:ext cx="5791200" cy="325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CFFFF"/>
                </a:solidFill>
              </a:rPr>
              <a:t>0ms                      17ms                      34ms                      51ms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50FF3-516A-4095-B831-83BCD32C08B5}"/>
              </a:ext>
            </a:extLst>
          </p:cNvPr>
          <p:cNvSpPr txBox="1"/>
          <p:nvPr/>
        </p:nvSpPr>
        <p:spPr>
          <a:xfrm>
            <a:off x="990600" y="2514600"/>
            <a:ext cx="606725" cy="323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CFFFF"/>
                </a:solidFill>
              </a:rPr>
              <a:t>170v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A9D49C-891B-4559-A746-E5C752E338CA}"/>
              </a:ext>
            </a:extLst>
          </p:cNvPr>
          <p:cNvGrpSpPr/>
          <p:nvPr/>
        </p:nvGrpSpPr>
        <p:grpSpPr>
          <a:xfrm>
            <a:off x="315685" y="4075981"/>
            <a:ext cx="8523515" cy="2934419"/>
            <a:chOff x="152400" y="3886200"/>
            <a:chExt cx="8523515" cy="293441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60BB4E-9E34-4BBA-B940-77502EC16B6D}"/>
                </a:ext>
              </a:extLst>
            </p:cNvPr>
            <p:cNvGrpSpPr/>
            <p:nvPr/>
          </p:nvGrpSpPr>
          <p:grpSpPr>
            <a:xfrm>
              <a:off x="152400" y="3886200"/>
              <a:ext cx="8523515" cy="2934419"/>
              <a:chOff x="1524000" y="2628181"/>
              <a:chExt cx="7458076" cy="301061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89C9F8D-97F0-495F-8606-62556E7E5BF4}"/>
                  </a:ext>
                </a:extLst>
              </p:cNvPr>
              <p:cNvGrpSpPr/>
              <p:nvPr/>
            </p:nvGrpSpPr>
            <p:grpSpPr>
              <a:xfrm>
                <a:off x="1524000" y="2628181"/>
                <a:ext cx="7458076" cy="3010619"/>
                <a:chOff x="1524000" y="3847381"/>
                <a:chExt cx="7458076" cy="3010619"/>
              </a:xfrm>
            </p:grpSpPr>
            <p:sp>
              <p:nvSpPr>
                <p:cNvPr id="15" name="Content Placeholder 2">
                  <a:extLst>
                    <a:ext uri="{FF2B5EF4-FFF2-40B4-BE49-F238E27FC236}">
                      <a16:creationId xmlns:a16="http://schemas.microsoft.com/office/drawing/2014/main" id="{F1AB6949-401C-491F-A70C-27DA4AFAA810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24000" y="3847381"/>
                  <a:ext cx="7162800" cy="30106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/>
                </a:p>
                <a:p>
                  <a:endParaRPr lang="en-US" sz="2000" dirty="0"/>
                </a:p>
                <a:p>
                  <a:r>
                    <a:rPr lang="en-US" dirty="0"/>
                    <a:t>v(t) =  </a:t>
                  </a:r>
                </a:p>
              </p:txBody>
            </p:sp>
            <p:sp>
              <p:nvSpPr>
                <p:cNvPr id="16" name="Content Placeholder 2">
                  <a:extLst>
                    <a:ext uri="{FF2B5EF4-FFF2-40B4-BE49-F238E27FC236}">
                      <a16:creationId xmlns:a16="http://schemas.microsoft.com/office/drawing/2014/main" id="{801DE190-F3C7-45DC-9CF9-33F725EA5EA0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3190875" y="3962400"/>
                  <a:ext cx="5791201" cy="1752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/>
                    <a:t>170sin(377t)  0≤t≤17 </a:t>
                  </a:r>
                  <a:r>
                    <a:rPr lang="en-US" dirty="0" err="1"/>
                    <a:t>ms</a:t>
                  </a:r>
                  <a:endParaRPr lang="en-US" dirty="0"/>
                </a:p>
                <a:p>
                  <a:r>
                    <a:rPr lang="en-US" dirty="0"/>
                    <a:t>0           17ms≤t≤34 </a:t>
                  </a:r>
                  <a:r>
                    <a:rPr lang="en-US" dirty="0" err="1"/>
                    <a:t>ms</a:t>
                  </a:r>
                  <a:endParaRPr lang="en-US" dirty="0"/>
                </a:p>
                <a:p>
                  <a:r>
                    <a:rPr lang="en-US" dirty="0"/>
                    <a:t>period T = 34 </a:t>
                  </a:r>
                  <a:r>
                    <a:rPr lang="en-US" dirty="0" err="1"/>
                    <a:t>ms</a:t>
                  </a:r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0953478-4D9B-4C43-AE0A-CCC4734CB60B}"/>
                  </a:ext>
                </a:extLst>
              </p:cNvPr>
              <p:cNvGrpSpPr/>
              <p:nvPr/>
            </p:nvGrpSpPr>
            <p:grpSpPr>
              <a:xfrm>
                <a:off x="2904048" y="2768600"/>
                <a:ext cx="457200" cy="2356816"/>
                <a:chOff x="3098782" y="2692400"/>
                <a:chExt cx="457200" cy="2356816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872ADF9C-9269-43BB-BF1E-77088F939D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32646" y="2692400"/>
                  <a:ext cx="0" cy="2356816"/>
                </a:xfrm>
                <a:prstGeom prst="line">
                  <a:avLst/>
                </a:prstGeom>
                <a:ln w="635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1039CEA-14EB-4D73-B762-3EB5214A58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98782" y="5015349"/>
                  <a:ext cx="457200" cy="0"/>
                </a:xfrm>
                <a:prstGeom prst="line">
                  <a:avLst/>
                </a:prstGeom>
                <a:ln w="635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0964947-0BC6-4ACA-AC50-1AD59D6F17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4358" y="4063041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7DF513-F0AA-4316-BA94-6B8C23418771}"/>
              </a:ext>
            </a:extLst>
          </p:cNvPr>
          <p:cNvCxnSpPr>
            <a:cxnSpLocks/>
          </p:cNvCxnSpPr>
          <p:nvPr/>
        </p:nvCxnSpPr>
        <p:spPr>
          <a:xfrm flipV="1">
            <a:off x="1532467" y="2514600"/>
            <a:ext cx="0" cy="1124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55BEA6E-4AFB-464E-88C4-5B0F88A8F07A}"/>
              </a:ext>
            </a:extLst>
          </p:cNvPr>
          <p:cNvGrpSpPr/>
          <p:nvPr/>
        </p:nvGrpSpPr>
        <p:grpSpPr>
          <a:xfrm>
            <a:off x="8423076" y="4230614"/>
            <a:ext cx="568524" cy="2297164"/>
            <a:chOff x="8408699" y="4394608"/>
            <a:chExt cx="568524" cy="229716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2B69A59-0EE7-4F17-9447-7E6F167B92E6}"/>
                </a:ext>
              </a:extLst>
            </p:cNvPr>
            <p:cNvCxnSpPr>
              <a:cxnSpLocks/>
            </p:cNvCxnSpPr>
            <p:nvPr/>
          </p:nvCxnSpPr>
          <p:spPr>
            <a:xfrm>
              <a:off x="8931213" y="4394608"/>
              <a:ext cx="0" cy="2297164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43C4AB-B0FA-43F8-A914-14332876A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4709" y="6646653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FA0B4B-E060-451E-A62F-350C0FBC04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8699" y="4405222"/>
              <a:ext cx="522514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47014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8424-B8FD-4BE7-B663-059090D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…and a staircase waveform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1F4AA-5D27-4888-9D8F-87CD5FEBD408}"/>
              </a:ext>
            </a:extLst>
          </p:cNvPr>
          <p:cNvSpPr txBox="1"/>
          <p:nvPr/>
        </p:nvSpPr>
        <p:spPr>
          <a:xfrm>
            <a:off x="0" y="6608802"/>
            <a:ext cx="1504507" cy="325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D01759C-2B8C-4AD5-A40E-D6B5154E4F33}"/>
              </a:ext>
            </a:extLst>
          </p:cNvPr>
          <p:cNvGrpSpPr/>
          <p:nvPr/>
        </p:nvGrpSpPr>
        <p:grpSpPr>
          <a:xfrm>
            <a:off x="4354921" y="1884418"/>
            <a:ext cx="4408079" cy="1701863"/>
            <a:chOff x="3669104" y="1884418"/>
            <a:chExt cx="4408079" cy="17018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15AA558-BA58-40B9-B13F-FEDB5A54EBA4}"/>
                </a:ext>
              </a:extLst>
            </p:cNvPr>
            <p:cNvGrpSpPr/>
            <p:nvPr/>
          </p:nvGrpSpPr>
          <p:grpSpPr>
            <a:xfrm>
              <a:off x="4038600" y="1981200"/>
              <a:ext cx="4038583" cy="1605081"/>
              <a:chOff x="3200400" y="1992946"/>
              <a:chExt cx="4876783" cy="224933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8FF5A75-3AF4-49C8-A147-76B80BE287D7}"/>
                  </a:ext>
                </a:extLst>
              </p:cNvPr>
              <p:cNvGrpSpPr/>
              <p:nvPr/>
            </p:nvGrpSpPr>
            <p:grpSpPr>
              <a:xfrm>
                <a:off x="3200400" y="1992946"/>
                <a:ext cx="4800600" cy="1893254"/>
                <a:chOff x="1143000" y="1988288"/>
                <a:chExt cx="6858000" cy="2881423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28562DC0-DDC2-406F-B3D8-FDB7C42F7B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76918" y="1988288"/>
                  <a:ext cx="5924401" cy="2881423"/>
                </a:xfrm>
                <a:prstGeom prst="rect">
                  <a:avLst/>
                </a:prstGeom>
              </p:spPr>
            </p:pic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0BCE92B9-685C-466C-BF3E-A7B31F171560}"/>
                    </a:ext>
                  </a:extLst>
                </p:cNvPr>
                <p:cNvCxnSpPr/>
                <p:nvPr/>
              </p:nvCxnSpPr>
              <p:spPr>
                <a:xfrm>
                  <a:off x="1143000" y="4724400"/>
                  <a:ext cx="6858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2B42C61-6B8C-46C1-AD4C-CBEE854488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18866" y="2040804"/>
                  <a:ext cx="0" cy="17287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07BC18-60BA-4F78-81B3-619A5369123E}"/>
                  </a:ext>
                </a:extLst>
              </p:cNvPr>
              <p:cNvSpPr txBox="1"/>
              <p:nvPr/>
            </p:nvSpPr>
            <p:spPr>
              <a:xfrm>
                <a:off x="3276600" y="3789402"/>
                <a:ext cx="4800583" cy="452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00" dirty="0">
                    <a:solidFill>
                      <a:srgbClr val="CCFFFF"/>
                    </a:solidFill>
                  </a:rPr>
                  <a:t>0ms  1ms 2ms 3ms  4ms 5ms 6ms 7ms         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7871F23-66CE-4279-805E-69E1B1949F08}"/>
                </a:ext>
              </a:extLst>
            </p:cNvPr>
            <p:cNvGrpSpPr/>
            <p:nvPr/>
          </p:nvGrpSpPr>
          <p:grpSpPr>
            <a:xfrm>
              <a:off x="3669104" y="1884418"/>
              <a:ext cx="598096" cy="1108795"/>
              <a:chOff x="3516704" y="1884418"/>
              <a:chExt cx="598096" cy="11087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7AB2F0-8B66-4F0E-B00A-544550006AAA}"/>
                  </a:ext>
                </a:extLst>
              </p:cNvPr>
              <p:cNvSpPr txBox="1"/>
              <p:nvPr/>
            </p:nvSpPr>
            <p:spPr>
              <a:xfrm>
                <a:off x="3516704" y="2667831"/>
                <a:ext cx="598096" cy="325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500" dirty="0">
                    <a:solidFill>
                      <a:srgbClr val="CCFFFF"/>
                    </a:solidFill>
                  </a:rPr>
                  <a:t>5v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B606FC-7F0E-4DB1-8723-909F7B8F2869}"/>
                  </a:ext>
                </a:extLst>
              </p:cNvPr>
              <p:cNvSpPr txBox="1"/>
              <p:nvPr/>
            </p:nvSpPr>
            <p:spPr>
              <a:xfrm>
                <a:off x="3516704" y="2286000"/>
                <a:ext cx="598096" cy="325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500" dirty="0">
                    <a:solidFill>
                      <a:srgbClr val="CCFFFF"/>
                    </a:solidFill>
                  </a:rPr>
                  <a:t>10v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6C98E8-3037-4894-A9AA-1F7FB03FEB30}"/>
                  </a:ext>
                </a:extLst>
              </p:cNvPr>
              <p:cNvSpPr txBox="1"/>
              <p:nvPr/>
            </p:nvSpPr>
            <p:spPr>
              <a:xfrm>
                <a:off x="3516704" y="1884418"/>
                <a:ext cx="598096" cy="325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500" dirty="0">
                    <a:solidFill>
                      <a:srgbClr val="CCFFFF"/>
                    </a:solidFill>
                  </a:rPr>
                  <a:t>15v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BD79DA-E435-40B5-B8BE-1FA65779C6D8}"/>
              </a:ext>
            </a:extLst>
          </p:cNvPr>
          <p:cNvGrpSpPr/>
          <p:nvPr/>
        </p:nvGrpSpPr>
        <p:grpSpPr>
          <a:xfrm>
            <a:off x="315685" y="4075981"/>
            <a:ext cx="8523515" cy="2934419"/>
            <a:chOff x="315685" y="4075981"/>
            <a:chExt cx="8523515" cy="293441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E081084-58D1-4A83-BDCB-B1713BF5AED9}"/>
                </a:ext>
              </a:extLst>
            </p:cNvPr>
            <p:cNvGrpSpPr/>
            <p:nvPr/>
          </p:nvGrpSpPr>
          <p:grpSpPr>
            <a:xfrm>
              <a:off x="315685" y="4075981"/>
              <a:ext cx="8523515" cy="2934419"/>
              <a:chOff x="152400" y="3886200"/>
              <a:chExt cx="8523515" cy="293441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213346F-45AC-407D-8809-F5FE6DEE76E9}"/>
                  </a:ext>
                </a:extLst>
              </p:cNvPr>
              <p:cNvGrpSpPr/>
              <p:nvPr/>
            </p:nvGrpSpPr>
            <p:grpSpPr>
              <a:xfrm>
                <a:off x="152400" y="3886200"/>
                <a:ext cx="8523515" cy="2934419"/>
                <a:chOff x="1524000" y="2628181"/>
                <a:chExt cx="7458076" cy="3010619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B91A9695-D9E7-48E4-9792-BFA4E28197D6}"/>
                    </a:ext>
                  </a:extLst>
                </p:cNvPr>
                <p:cNvGrpSpPr/>
                <p:nvPr/>
              </p:nvGrpSpPr>
              <p:grpSpPr>
                <a:xfrm>
                  <a:off x="1524000" y="2628181"/>
                  <a:ext cx="7458076" cy="3010619"/>
                  <a:chOff x="1524000" y="3847381"/>
                  <a:chExt cx="7458076" cy="3010619"/>
                </a:xfrm>
              </p:grpSpPr>
              <p:sp>
                <p:nvSpPr>
                  <p:cNvPr id="24" name="Content Placeholder 2">
                    <a:extLst>
                      <a:ext uri="{FF2B5EF4-FFF2-40B4-BE49-F238E27FC236}">
                        <a16:creationId xmlns:a16="http://schemas.microsoft.com/office/drawing/2014/main" id="{1BCBBFCB-0B18-4671-91D7-CE2693D6353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524000" y="3847381"/>
                    <a:ext cx="7162800" cy="3010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2000" dirty="0"/>
                  </a:p>
                  <a:p>
                    <a:endParaRPr lang="en-US" sz="2000" dirty="0"/>
                  </a:p>
                  <a:p>
                    <a:r>
                      <a:rPr lang="en-US" dirty="0"/>
                      <a:t>v(t) =  </a:t>
                    </a:r>
                  </a:p>
                </p:txBody>
              </p:sp>
              <p:sp>
                <p:nvSpPr>
                  <p:cNvPr id="25" name="Content Placeholder 2">
                    <a:extLst>
                      <a:ext uri="{FF2B5EF4-FFF2-40B4-BE49-F238E27FC236}">
                        <a16:creationId xmlns:a16="http://schemas.microsoft.com/office/drawing/2014/main" id="{5E53F430-0AE0-4D23-9AC0-9DB0B88659F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3190875" y="3962400"/>
                    <a:ext cx="5791201" cy="1752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None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28700" indent="-5715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§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4000" b="1" kern="1200">
                        <a:solidFill>
                          <a:srgbClr val="CCFFFF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ts val="0"/>
                      </a:spcBef>
                    </a:pPr>
                    <a:r>
                      <a:rPr lang="en-US" sz="3000" dirty="0"/>
                      <a:t> </a:t>
                    </a:r>
                    <a:r>
                      <a:rPr lang="en-US" sz="2800" dirty="0"/>
                      <a:t>5  0&lt;t&lt;1ms</a:t>
                    </a:r>
                  </a:p>
                  <a:p>
                    <a:pPr marL="514350" indent="-514350">
                      <a:spcBef>
                        <a:spcPts val="0"/>
                      </a:spcBef>
                      <a:buAutoNum type="arabicPlain" startAt="10"/>
                    </a:pPr>
                    <a:r>
                      <a:rPr lang="en-US" sz="2800" dirty="0"/>
                      <a:t> 1&lt;t&lt;2ms</a:t>
                    </a:r>
                  </a:p>
                  <a:p>
                    <a:pPr>
                      <a:spcBef>
                        <a:spcPts val="0"/>
                      </a:spcBef>
                    </a:pPr>
                    <a:r>
                      <a:rPr lang="en-US" sz="2800" dirty="0"/>
                      <a:t>15  2&lt;t&lt;3ms</a:t>
                    </a:r>
                  </a:p>
                  <a:p>
                    <a:pPr>
                      <a:spcBef>
                        <a:spcPts val="0"/>
                      </a:spcBef>
                    </a:pPr>
                    <a:r>
                      <a:rPr lang="en-US" sz="2800" dirty="0"/>
                      <a:t>0    3&lt;t&lt;4ms</a:t>
                    </a:r>
                  </a:p>
                  <a:p>
                    <a:pPr>
                      <a:spcBef>
                        <a:spcPts val="0"/>
                      </a:spcBef>
                    </a:pPr>
                    <a:r>
                      <a:rPr lang="en-US" sz="2800" dirty="0"/>
                      <a:t>period T = 4 </a:t>
                    </a:r>
                    <a:r>
                      <a:rPr lang="en-US" sz="2800" dirty="0" err="1"/>
                      <a:t>ms</a:t>
                    </a:r>
                    <a:endParaRPr lang="en-US" sz="2800" dirty="0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2D67738F-672D-4024-9B8A-DA89393EF5F4}"/>
                    </a:ext>
                  </a:extLst>
                </p:cNvPr>
                <p:cNvGrpSpPr/>
                <p:nvPr/>
              </p:nvGrpSpPr>
              <p:grpSpPr>
                <a:xfrm>
                  <a:off x="2873855" y="2812912"/>
                  <a:ext cx="457200" cy="2356816"/>
                  <a:chOff x="3068589" y="2736712"/>
                  <a:chExt cx="457200" cy="2356816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C1005F0-B96C-4E25-A1DB-DAAF2BB591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02454" y="2736712"/>
                    <a:ext cx="0" cy="2356816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0BD4BDCD-BED4-4A09-9B95-F00A653AF7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68589" y="5059661"/>
                    <a:ext cx="457200" cy="0"/>
                  </a:xfrm>
                  <a:prstGeom prst="line">
                    <a:avLst/>
                  </a:prstGeom>
                  <a:ln w="63500">
                    <a:solidFill>
                      <a:srgbClr val="CC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BCE62BE-4DBE-4A58-80E6-D0170029AA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00841" y="4088978"/>
                <a:ext cx="522514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D903C1E-3299-44F6-A073-AA4750F9E412}"/>
                </a:ext>
              </a:extLst>
            </p:cNvPr>
            <p:cNvGrpSpPr/>
            <p:nvPr/>
          </p:nvGrpSpPr>
          <p:grpSpPr>
            <a:xfrm>
              <a:off x="5181600" y="4256036"/>
              <a:ext cx="533400" cy="2297164"/>
              <a:chOff x="5181600" y="4256036"/>
              <a:chExt cx="533400" cy="229716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065B706-7791-413D-9334-67F2121905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92486" y="6520190"/>
                <a:ext cx="522514" cy="0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5704C4D-1DDD-42A5-9CFF-A522E9666E32}"/>
                  </a:ext>
                </a:extLst>
              </p:cNvPr>
              <p:cNvGrpSpPr/>
              <p:nvPr/>
            </p:nvGrpSpPr>
            <p:grpSpPr>
              <a:xfrm>
                <a:off x="5181600" y="4256036"/>
                <a:ext cx="522514" cy="2297164"/>
                <a:chOff x="2016526" y="4408436"/>
                <a:chExt cx="522514" cy="2297164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7824C207-EC33-41C1-8630-19ABD8E881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5306" y="4408436"/>
                  <a:ext cx="0" cy="2297164"/>
                </a:xfrm>
                <a:prstGeom prst="line">
                  <a:avLst/>
                </a:prstGeom>
                <a:ln w="635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406AB42-D338-430B-B898-8295F92225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16526" y="4431159"/>
                  <a:ext cx="522514" cy="0"/>
                </a:xfrm>
                <a:prstGeom prst="line">
                  <a:avLst/>
                </a:prstGeom>
                <a:ln w="635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1572972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8424-B8FD-4BE7-B663-059090D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These functions can be integrated only piece-by-piece</a:t>
            </a:r>
          </a:p>
        </p:txBody>
      </p:sp>
    </p:spTree>
    <p:extLst>
      <p:ext uri="{BB962C8B-B14F-4D97-AF65-F5344CB8AC3E}">
        <p14:creationId xmlns:p14="http://schemas.microsoft.com/office/powerpoint/2010/main" val="152647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power series ƒ(x) in powers of (</a:t>
            </a:r>
            <a:r>
              <a:rPr lang="en-US" dirty="0" err="1"/>
              <a:t>x-c</a:t>
            </a:r>
            <a:r>
              <a:rPr lang="en-US" dirty="0"/>
              <a:t>) will converge at x = c</a:t>
            </a:r>
          </a:p>
          <a:p>
            <a:endParaRPr lang="en-US" sz="2000" dirty="0"/>
          </a:p>
          <a:p>
            <a:r>
              <a:rPr lang="en-US" dirty="0"/>
              <a:t>A number r such that the series converges whenever </a:t>
            </a:r>
          </a:p>
          <a:p>
            <a:r>
              <a:rPr lang="en-US" dirty="0"/>
              <a:t>|</a:t>
            </a:r>
            <a:r>
              <a:rPr lang="en-US" dirty="0" err="1"/>
              <a:t>x−c</a:t>
            </a:r>
            <a:r>
              <a:rPr lang="en-US" dirty="0"/>
              <a:t>|&lt;r and diverges whenever |</a:t>
            </a:r>
            <a:r>
              <a:rPr lang="en-US" dirty="0" err="1"/>
              <a:t>x−c</a:t>
            </a:r>
            <a:r>
              <a:rPr lang="en-US" dirty="0"/>
              <a:t>|&gt;r is called the </a:t>
            </a:r>
            <a:r>
              <a:rPr lang="en-US" dirty="0">
                <a:solidFill>
                  <a:srgbClr val="FFC000"/>
                </a:solidFill>
              </a:rPr>
              <a:t>radius of convergence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of the power series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747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69FCF3-1F33-46F2-9E37-AC08DEF23E5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7826452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Jean-Baptiste Joseph Fourier (1768-1830) developed the  heat equation  in 1822 to 				describe the 					temperature at a 				point within a mass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3292534"/>
            <a:ext cx="2877671" cy="35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8F7638-B638-46D7-B487-A58247AC6E78}"/>
              </a:ext>
            </a:extLst>
          </p:cNvPr>
          <p:cNvSpPr txBox="1"/>
          <p:nvPr/>
        </p:nvSpPr>
        <p:spPr>
          <a:xfrm>
            <a:off x="2590800" y="6608802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https://en.wikipedia.org/wiki/Joseph_Fourier#/media/File:Fourier2.jpg</a:t>
            </a:r>
          </a:p>
        </p:txBody>
      </p:sp>
    </p:spTree>
    <p:extLst>
      <p:ext uri="{BB962C8B-B14F-4D97-AF65-F5344CB8AC3E}">
        <p14:creationId xmlns:p14="http://schemas.microsoft.com/office/powerpoint/2010/main" val="409735519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8424-B8FD-4BE7-B663-059090D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Fourier discovered his equation could be written as an infinite series of sine and cosine terms</a:t>
            </a:r>
          </a:p>
          <a:p>
            <a:r>
              <a:rPr lang="en-US" dirty="0"/>
              <a:t>He later generalized that to ANY periodic function</a:t>
            </a:r>
          </a:p>
        </p:txBody>
      </p:sp>
    </p:spTree>
    <p:extLst>
      <p:ext uri="{BB962C8B-B14F-4D97-AF65-F5344CB8AC3E}">
        <p14:creationId xmlns:p14="http://schemas.microsoft.com/office/powerpoint/2010/main" val="36749799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8424-B8FD-4BE7-B663-059090D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Today we use Fourier series to describe the many periodic waveforms of voltage and current that appear in the field of electronics</a:t>
            </a:r>
          </a:p>
        </p:txBody>
      </p:sp>
    </p:spTree>
    <p:extLst>
      <p:ext uri="{BB962C8B-B14F-4D97-AF65-F5344CB8AC3E}">
        <p14:creationId xmlns:p14="http://schemas.microsoft.com/office/powerpoint/2010/main" val="27560917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CF1E-8478-4E62-BC05-93F778F6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F0292-DAF9-4B59-A71E-E38458B92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function can be represented as a sum of sines and cosines of different frequencies called a </a:t>
            </a:r>
            <a:r>
              <a:rPr lang="en-US" dirty="0">
                <a:solidFill>
                  <a:srgbClr val="FFC000"/>
                </a:solidFill>
              </a:rPr>
              <a:t>Fourier Series</a:t>
            </a:r>
          </a:p>
        </p:txBody>
      </p:sp>
    </p:spTree>
    <p:extLst>
      <p:ext uri="{BB962C8B-B14F-4D97-AF65-F5344CB8AC3E}">
        <p14:creationId xmlns:p14="http://schemas.microsoft.com/office/powerpoint/2010/main" val="23339391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9CE0-0ADB-499B-B64B-746E96D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8424-B8FD-4BE7-B663-059090D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As you add sine waves of increasingly higher frequency, the approximation gets better and better</a:t>
            </a:r>
          </a:p>
          <a:p>
            <a:r>
              <a:rPr lang="en-US" dirty="0"/>
              <a:t>The addition of higher frequencies better approximates the details, (i.e., the change in slope) in the original function</a:t>
            </a:r>
          </a:p>
        </p:txBody>
      </p:sp>
    </p:spTree>
    <p:extLst>
      <p:ext uri="{BB962C8B-B14F-4D97-AF65-F5344CB8AC3E}">
        <p14:creationId xmlns:p14="http://schemas.microsoft.com/office/powerpoint/2010/main" val="25011161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892F9D-838E-4E7A-A31E-6EED0BF07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780"/>
          <a:stretch/>
        </p:blipFill>
        <p:spPr>
          <a:xfrm>
            <a:off x="2895600" y="5191664"/>
            <a:ext cx="3200400" cy="1509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86685-E871-42C9-8278-851F75AFC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031" y="5103376"/>
            <a:ext cx="2886075" cy="171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DB5D-F3DB-4A90-8AAA-1247CF7F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is a constant term</a:t>
            </a:r>
          </a:p>
          <a:p>
            <a:r>
              <a:rPr lang="en-US" dirty="0"/>
              <a:t>It is the average value of the original function </a:t>
            </a:r>
          </a:p>
          <a:p>
            <a:r>
              <a:rPr lang="en-US" dirty="0"/>
              <a:t>This is often called the </a:t>
            </a:r>
            <a:r>
              <a:rPr lang="en-US" dirty="0">
                <a:solidFill>
                  <a:srgbClr val="FFC000"/>
                </a:solidFill>
              </a:rPr>
              <a:t>DC</a:t>
            </a:r>
            <a:r>
              <a:rPr lang="en-US" dirty="0"/>
              <a:t> or the </a:t>
            </a:r>
            <a:r>
              <a:rPr lang="en-US" dirty="0">
                <a:solidFill>
                  <a:srgbClr val="FFC000"/>
                </a:solidFill>
              </a:rPr>
              <a:t>zero frequency component</a:t>
            </a:r>
            <a:r>
              <a:rPr lang="en-US" dirty="0"/>
              <a:t> of the Fourier series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02221-15C3-4895-A287-E4BAA4C3E1F4}"/>
              </a:ext>
            </a:extLst>
          </p:cNvPr>
          <p:cNvSpPr txBox="1"/>
          <p:nvPr/>
        </p:nvSpPr>
        <p:spPr>
          <a:xfrm>
            <a:off x="0" y="6629400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https://lpsa.swarthmore.edu/Fourier/Series/WhyFS.html</a:t>
            </a:r>
          </a:p>
        </p:txBody>
      </p:sp>
    </p:spTree>
    <p:extLst>
      <p:ext uri="{BB962C8B-B14F-4D97-AF65-F5344CB8AC3E}">
        <p14:creationId xmlns:p14="http://schemas.microsoft.com/office/powerpoint/2010/main" val="26968655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83E5F1-88EF-4945-8DF7-98F6E1F8F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912"/>
          <a:stretch/>
        </p:blipFill>
        <p:spPr>
          <a:xfrm>
            <a:off x="2899039" y="5124091"/>
            <a:ext cx="3120761" cy="1604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2F9CC1-F8CD-4D54-A1A6-A3D599BA1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5142021"/>
            <a:ext cx="2924175" cy="173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DB5D-F3DB-4A90-8AAA-1247CF7F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19200"/>
            <a:ext cx="8672423" cy="5638800"/>
          </a:xfrm>
        </p:spPr>
        <p:txBody>
          <a:bodyPr/>
          <a:lstStyle/>
          <a:p>
            <a:r>
              <a:rPr lang="en-US" dirty="0"/>
              <a:t>The second component a</a:t>
            </a:r>
            <a:r>
              <a:rPr lang="en-US" baseline="-25000" dirty="0"/>
              <a:t>1</a:t>
            </a:r>
            <a:r>
              <a:rPr lang="en-US" dirty="0"/>
              <a:t>cos(ω</a:t>
            </a:r>
            <a:r>
              <a:rPr lang="en-US" baseline="-25000" dirty="0"/>
              <a:t>0</a:t>
            </a:r>
            <a:r>
              <a:rPr lang="en-US" dirty="0"/>
              <a:t>t) has exactly one oscillation of the cosine in the period T=1</a:t>
            </a:r>
          </a:p>
          <a:p>
            <a:r>
              <a:rPr lang="en-US" dirty="0"/>
              <a:t>We call this the </a:t>
            </a:r>
            <a:r>
              <a:rPr lang="en-US" dirty="0">
                <a:solidFill>
                  <a:srgbClr val="FFC000"/>
                </a:solidFill>
              </a:rPr>
              <a:t>1st</a:t>
            </a:r>
            <a:r>
              <a:rPr lang="en-US" dirty="0"/>
              <a:t> or </a:t>
            </a:r>
            <a:r>
              <a:rPr lang="en-US" dirty="0">
                <a:solidFill>
                  <a:srgbClr val="FFC000"/>
                </a:solidFill>
              </a:rPr>
              <a:t>fundamental harmonic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frequency</a:t>
            </a:r>
            <a:r>
              <a:rPr lang="en-US" dirty="0"/>
              <a:t>)</a:t>
            </a:r>
          </a:p>
          <a:p>
            <a:r>
              <a:rPr lang="en-US" dirty="0"/>
              <a:t>Adding a</a:t>
            </a:r>
            <a:r>
              <a:rPr lang="en-US" baseline="-25000" dirty="0"/>
              <a:t>0</a:t>
            </a:r>
            <a:r>
              <a:rPr lang="en-US" dirty="0"/>
              <a:t> adjusts its vertical location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B0F1D-FC96-484D-A764-1EFF55825D83}"/>
              </a:ext>
            </a:extLst>
          </p:cNvPr>
          <p:cNvSpPr txBox="1"/>
          <p:nvPr/>
        </p:nvSpPr>
        <p:spPr>
          <a:xfrm>
            <a:off x="0" y="6629400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https://lpsa.swarthmore.edu/Fourier/Series/WhyFS.html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309E9-A192-D8C8-B58F-C528071D128E}"/>
              </a:ext>
            </a:extLst>
          </p:cNvPr>
          <p:cNvSpPr txBox="1"/>
          <p:nvPr/>
        </p:nvSpPr>
        <p:spPr>
          <a:xfrm>
            <a:off x="7086600" y="5198731"/>
            <a:ext cx="1800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0 </a:t>
            </a:r>
            <a:r>
              <a:rPr lang="en-US" dirty="0">
                <a:solidFill>
                  <a:srgbClr val="00B050"/>
                </a:solidFill>
              </a:rPr>
              <a:t>+ a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cos(ω</a:t>
            </a:r>
            <a:r>
              <a:rPr lang="en-US" baseline="-25000" dirty="0">
                <a:solidFill>
                  <a:srgbClr val="00B050"/>
                </a:solidFill>
              </a:rPr>
              <a:t>0</a:t>
            </a:r>
            <a:r>
              <a:rPr lang="en-US" dirty="0">
                <a:solidFill>
                  <a:srgbClr val="00B050"/>
                </a:solidFill>
              </a:rPr>
              <a:t>t)</a:t>
            </a:r>
          </a:p>
        </p:txBody>
      </p:sp>
    </p:spTree>
    <p:extLst>
      <p:ext uri="{BB962C8B-B14F-4D97-AF65-F5344CB8AC3E}">
        <p14:creationId xmlns:p14="http://schemas.microsoft.com/office/powerpoint/2010/main" val="355745711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72EE1C-2F68-49C0-B8C7-91C4F738D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774"/>
          <a:stretch/>
        </p:blipFill>
        <p:spPr>
          <a:xfrm>
            <a:off x="2912533" y="5140032"/>
            <a:ext cx="3183467" cy="1582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29E364-898F-41F2-90AE-C9FBED6EF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133975"/>
            <a:ext cx="2914650" cy="1724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DB5D-F3DB-4A90-8AAA-1247CF7F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2nd harmonic</a:t>
            </a:r>
            <a:r>
              <a:rPr lang="en-US" dirty="0"/>
              <a:t> (</a:t>
            </a:r>
            <a:r>
              <a:rPr lang="en-US" dirty="0">
                <a:solidFill>
                  <a:srgbClr val="FFC000"/>
                </a:solidFill>
              </a:rPr>
              <a:t>frequency</a:t>
            </a:r>
            <a:r>
              <a:rPr lang="en-US" dirty="0"/>
              <a:t>) (n=2) has exactly two oscillations in one period T=1 of the original function </a:t>
            </a:r>
          </a:p>
          <a:p>
            <a:r>
              <a:rPr lang="en-US" dirty="0"/>
              <a:t>Added to the zero-eth and first harmonic still looks like a cosine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62D2E-284A-4062-8F73-F85997CA8A30}"/>
              </a:ext>
            </a:extLst>
          </p:cNvPr>
          <p:cNvSpPr txBox="1"/>
          <p:nvPr/>
        </p:nvSpPr>
        <p:spPr>
          <a:xfrm>
            <a:off x="0" y="6629400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https://lpsa.swarthmore.edu/Fourier/Series/WhyFS.html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83B02-F1A6-A0C5-5E40-68BCC92E121E}"/>
              </a:ext>
            </a:extLst>
          </p:cNvPr>
          <p:cNvSpPr txBox="1"/>
          <p:nvPr/>
        </p:nvSpPr>
        <p:spPr>
          <a:xfrm>
            <a:off x="6629400" y="6019800"/>
            <a:ext cx="91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A little fitting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4073F-5560-9567-202A-DF6FAC90B9AD}"/>
              </a:ext>
            </a:extLst>
          </p:cNvPr>
          <p:cNvSpPr txBox="1"/>
          <p:nvPr/>
        </p:nvSpPr>
        <p:spPr>
          <a:xfrm>
            <a:off x="8153400" y="6019800"/>
            <a:ext cx="91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A little fitting</a:t>
            </a:r>
          </a:p>
        </p:txBody>
      </p:sp>
    </p:spTree>
    <p:extLst>
      <p:ext uri="{BB962C8B-B14F-4D97-AF65-F5344CB8AC3E}">
        <p14:creationId xmlns:p14="http://schemas.microsoft.com/office/powerpoint/2010/main" val="1696606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ED2CC9-69CE-47D4-9FC4-8464A1F41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774"/>
          <a:stretch/>
        </p:blipFill>
        <p:spPr>
          <a:xfrm>
            <a:off x="2912533" y="5130800"/>
            <a:ext cx="3183467" cy="1591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869F5B-D328-4940-A5ED-A0122638C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50" y="5130800"/>
            <a:ext cx="2914650" cy="1724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D5D49-DAC2-48C9-8FBD-931A978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DB5D-F3DB-4A90-8AAA-1247CF7F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3rd harmonic</a:t>
            </a:r>
            <a:r>
              <a:rPr lang="en-US" dirty="0"/>
              <a:t> (</a:t>
            </a:r>
            <a:r>
              <a:rPr lang="en-US" dirty="0">
                <a:solidFill>
                  <a:srgbClr val="FFC000"/>
                </a:solidFill>
              </a:rPr>
              <a:t>frequency</a:t>
            </a:r>
            <a:r>
              <a:rPr lang="en-US" dirty="0"/>
              <a:t>) (n=3) has exactly three oscillations in one period, T=1, of the original function</a:t>
            </a:r>
          </a:p>
          <a:p>
            <a:r>
              <a:rPr lang="en-US" dirty="0"/>
              <a:t>Added to the earlier harmonics you begin to get some “fitting”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3ADC4E-0618-4173-AD9C-AE0F86DF3696}"/>
              </a:ext>
            </a:extLst>
          </p:cNvPr>
          <p:cNvSpPr txBox="1"/>
          <p:nvPr/>
        </p:nvSpPr>
        <p:spPr>
          <a:xfrm>
            <a:off x="0" y="6629400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https://lpsa.swarthmore.edu/Fourier/Series/WhyFS.html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53B3D-5495-3DDD-D30A-26C2D9FD0BBE}"/>
              </a:ext>
            </a:extLst>
          </p:cNvPr>
          <p:cNvSpPr txBox="1"/>
          <p:nvPr/>
        </p:nvSpPr>
        <p:spPr>
          <a:xfrm>
            <a:off x="7391400" y="5105400"/>
            <a:ext cx="91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A little fitting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26FBF-A2FA-E193-662A-4A69A782F113}"/>
              </a:ext>
            </a:extLst>
          </p:cNvPr>
          <p:cNvSpPr txBox="1"/>
          <p:nvPr/>
        </p:nvSpPr>
        <p:spPr>
          <a:xfrm>
            <a:off x="8153400" y="6096000"/>
            <a:ext cx="91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A little more fitting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E396D-DC6C-B09E-1456-533048A67E6B}"/>
              </a:ext>
            </a:extLst>
          </p:cNvPr>
          <p:cNvSpPr txBox="1"/>
          <p:nvPr/>
        </p:nvSpPr>
        <p:spPr>
          <a:xfrm>
            <a:off x="6629400" y="6096000"/>
            <a:ext cx="91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A little more fitting</a:t>
            </a:r>
          </a:p>
        </p:txBody>
      </p:sp>
    </p:spTree>
    <p:extLst>
      <p:ext uri="{BB962C8B-B14F-4D97-AF65-F5344CB8AC3E}">
        <p14:creationId xmlns:p14="http://schemas.microsoft.com/office/powerpoint/2010/main" val="1791356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6582</Words>
  <Application>Microsoft Office PowerPoint</Application>
  <PresentationFormat>On-screen Show (4:3)</PresentationFormat>
  <Paragraphs>1033</Paragraphs>
  <Slides>152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61" baseType="lpstr">
      <vt:lpstr>Arial</vt:lpstr>
      <vt:lpstr>Calibri</vt:lpstr>
      <vt:lpstr>Calibri Light</vt:lpstr>
      <vt:lpstr>Cambria Math</vt:lpstr>
      <vt:lpstr>Comic Sans MS</vt:lpstr>
      <vt:lpstr>Courier New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Standard Series</vt:lpstr>
      <vt:lpstr>Power Series</vt:lpstr>
      <vt:lpstr>Power Series</vt:lpstr>
      <vt:lpstr>Power Series</vt:lpstr>
      <vt:lpstr>Power Series</vt:lpstr>
      <vt:lpstr>Maclaurin Series</vt:lpstr>
      <vt:lpstr>Maclaurin Series</vt:lpstr>
      <vt:lpstr>Questions?</vt:lpstr>
      <vt:lpstr>Taylor Series</vt:lpstr>
      <vt:lpstr>PowerPoint Presentation</vt:lpstr>
      <vt:lpstr>PowerPoint Presentation</vt:lpstr>
      <vt:lpstr>PowerPoint Presentation</vt:lpstr>
      <vt:lpstr>Taylor Series</vt:lpstr>
      <vt:lpstr>Taylor Series</vt:lpstr>
      <vt:lpstr>Taylor Series</vt:lpstr>
      <vt:lpstr>Taylor Series</vt:lpstr>
      <vt:lpstr>Taylor Series</vt:lpstr>
      <vt:lpstr>Taylor Series</vt:lpstr>
      <vt:lpstr>Taylor Series</vt:lpstr>
      <vt:lpstr>Taylor Series</vt:lpstr>
      <vt:lpstr>Taylor Series</vt:lpstr>
      <vt:lpstr>Taylor Series</vt:lpstr>
      <vt:lpstr>Taylor Series</vt:lpstr>
      <vt:lpstr>PowerPoint Presentation</vt:lpstr>
      <vt:lpstr>PowerPoint Presentation</vt:lpstr>
      <vt:lpstr>PowerPoint Presentation</vt:lpstr>
      <vt:lpstr>PowerPoint Presentation</vt:lpstr>
      <vt:lpstr>Taylor Series</vt:lpstr>
      <vt:lpstr>Taylor Series</vt:lpstr>
      <vt:lpstr>Taylor Series</vt:lpstr>
      <vt:lpstr>Taylor Series</vt:lpstr>
      <vt:lpstr>Taylor Series</vt:lpstr>
      <vt:lpstr>Questions</vt:lpstr>
      <vt:lpstr>Taylor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Taylor Series</vt:lpstr>
      <vt:lpstr>Taylor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Fourier Series</vt:lpstr>
      <vt:lpstr>Fourier Series</vt:lpstr>
      <vt:lpstr>Fourier Series</vt:lpstr>
      <vt:lpstr>Fourier Series</vt:lpstr>
      <vt:lpstr>Fourier Series</vt:lpstr>
      <vt:lpstr>Continuity</vt:lpstr>
      <vt:lpstr>Fourier Series</vt:lpstr>
      <vt:lpstr>Fourier Series</vt:lpstr>
      <vt:lpstr>Fourier Series</vt:lpstr>
      <vt:lpstr>Fourier Series</vt:lpstr>
      <vt:lpstr>Fourier Series</vt:lpstr>
      <vt:lpstr>Fourier Series</vt:lpstr>
      <vt:lpstr>Fourier Series</vt:lpstr>
      <vt:lpstr>Questions?</vt:lpstr>
      <vt:lpstr>Fourier Series</vt:lpstr>
      <vt:lpstr>Fourier Series</vt:lpstr>
      <vt:lpstr>Fourier Series</vt:lpstr>
      <vt:lpstr>Fourier Series</vt:lpstr>
      <vt:lpstr>Fourier Series</vt:lpstr>
      <vt:lpstr>Fourier Series</vt:lpstr>
      <vt:lpstr>Fourier Series</vt:lpstr>
      <vt:lpstr>Fourier Series</vt:lpstr>
      <vt:lpstr>Fourier Series</vt:lpstr>
      <vt:lpstr>Fourier Series</vt:lpstr>
      <vt:lpstr>Fourier Series</vt:lpstr>
      <vt:lpstr>Fourier Series</vt:lpstr>
      <vt:lpstr>Fourier Series</vt:lpstr>
      <vt:lpstr>Questions?</vt:lpstr>
      <vt:lpstr>Fourier Series</vt:lpstr>
      <vt:lpstr>Fourier Series</vt:lpstr>
      <vt:lpstr>Fourier Series</vt:lpstr>
      <vt:lpstr>Fourier Series</vt:lpstr>
      <vt:lpstr>Fourier Series</vt:lpstr>
      <vt:lpstr>Fourier Series</vt:lpstr>
      <vt:lpstr>Fourier Series</vt:lpstr>
      <vt:lpstr>Questions?</vt:lpstr>
      <vt:lpstr>Fourier Series</vt:lpstr>
      <vt:lpstr>Fourier Series</vt:lpstr>
      <vt:lpstr>Fourier Series</vt:lpstr>
      <vt:lpstr>Fourier Series</vt:lpstr>
      <vt:lpstr>Fourier Series</vt:lpstr>
      <vt:lpstr>Fourier Series</vt:lpstr>
      <vt:lpstr>Fourier Series</vt:lpstr>
      <vt:lpstr>Fourier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Fourier Series</vt:lpstr>
      <vt:lpstr>PowerPoint Presentation</vt:lpstr>
      <vt:lpstr>PowerPoint Presentation</vt:lpstr>
      <vt:lpstr>PowerPoint Presentation</vt:lpstr>
      <vt:lpstr>PowerPoint Presentation</vt:lpstr>
      <vt:lpstr>Fourier Series</vt:lpstr>
      <vt:lpstr>Questions?</vt:lpstr>
      <vt:lpstr>Spectrum Analysis</vt:lpstr>
      <vt:lpstr>Spectrum Analysis</vt:lpstr>
      <vt:lpstr>Spectrum Analysis</vt:lpstr>
      <vt:lpstr>Spectrum Analysis</vt:lpstr>
      <vt:lpstr>Spectrum Analysis</vt:lpstr>
      <vt:lpstr>Spectrum Analysis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326</cp:revision>
  <dcterms:created xsi:type="dcterms:W3CDTF">2012-09-06T22:30:26Z</dcterms:created>
  <dcterms:modified xsi:type="dcterms:W3CDTF">2023-01-12T08:39:01Z</dcterms:modified>
</cp:coreProperties>
</file>