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9"/>
  </p:notesMasterIdLst>
  <p:handoutMasterIdLst>
    <p:handoutMasterId r:id="rId170"/>
  </p:handoutMasterIdLst>
  <p:sldIdLst>
    <p:sldId id="256" r:id="rId2"/>
    <p:sldId id="480" r:id="rId3"/>
    <p:sldId id="2198" r:id="rId4"/>
    <p:sldId id="539" r:id="rId5"/>
    <p:sldId id="1265" r:id="rId6"/>
    <p:sldId id="1266" r:id="rId7"/>
    <p:sldId id="1278" r:id="rId8"/>
    <p:sldId id="1268" r:id="rId9"/>
    <p:sldId id="1270" r:id="rId10"/>
    <p:sldId id="1269" r:id="rId11"/>
    <p:sldId id="1272" r:id="rId12"/>
    <p:sldId id="1273" r:id="rId13"/>
    <p:sldId id="1271" r:id="rId14"/>
    <p:sldId id="1324" r:id="rId15"/>
    <p:sldId id="1327" r:id="rId16"/>
    <p:sldId id="1329" r:id="rId17"/>
    <p:sldId id="1332" r:id="rId18"/>
    <p:sldId id="1342" r:id="rId19"/>
    <p:sldId id="1274" r:id="rId20"/>
    <p:sldId id="1393" r:id="rId21"/>
    <p:sldId id="1275" r:id="rId22"/>
    <p:sldId id="1280" r:id="rId23"/>
    <p:sldId id="1286" r:id="rId24"/>
    <p:sldId id="2596" r:id="rId25"/>
    <p:sldId id="1287" r:id="rId26"/>
    <p:sldId id="1288" r:id="rId27"/>
    <p:sldId id="2585" r:id="rId28"/>
    <p:sldId id="1290" r:id="rId29"/>
    <p:sldId id="1291" r:id="rId30"/>
    <p:sldId id="1292" r:id="rId31"/>
    <p:sldId id="2584" r:id="rId32"/>
    <p:sldId id="1293" r:id="rId33"/>
    <p:sldId id="1294" r:id="rId34"/>
    <p:sldId id="1425" r:id="rId35"/>
    <p:sldId id="1396" r:id="rId36"/>
    <p:sldId id="2500" r:id="rId37"/>
    <p:sldId id="2501" r:id="rId38"/>
    <p:sldId id="2502" r:id="rId39"/>
    <p:sldId id="2503" r:id="rId40"/>
    <p:sldId id="2504" r:id="rId41"/>
    <p:sldId id="1343" r:id="rId42"/>
    <p:sldId id="2506" r:id="rId43"/>
    <p:sldId id="2505" r:id="rId44"/>
    <p:sldId id="2507" r:id="rId45"/>
    <p:sldId id="2508" r:id="rId46"/>
    <p:sldId id="2509" r:id="rId47"/>
    <p:sldId id="1344" r:id="rId48"/>
    <p:sldId id="1345" r:id="rId49"/>
    <p:sldId id="1346" r:id="rId50"/>
    <p:sldId id="1348" r:id="rId51"/>
    <p:sldId id="2510" r:id="rId52"/>
    <p:sldId id="1349" r:id="rId53"/>
    <p:sldId id="1347" r:id="rId54"/>
    <p:sldId id="2562" r:id="rId55"/>
    <p:sldId id="2563" r:id="rId56"/>
    <p:sldId id="2564" r:id="rId57"/>
    <p:sldId id="1350" r:id="rId58"/>
    <p:sldId id="2511" r:id="rId59"/>
    <p:sldId id="1351" r:id="rId60"/>
    <p:sldId id="2512" r:id="rId61"/>
    <p:sldId id="1352" r:id="rId62"/>
    <p:sldId id="1295" r:id="rId63"/>
    <p:sldId id="1296" r:id="rId64"/>
    <p:sldId id="1297" r:id="rId65"/>
    <p:sldId id="1298" r:id="rId66"/>
    <p:sldId id="2561" r:id="rId67"/>
    <p:sldId id="2560" r:id="rId68"/>
    <p:sldId id="1300" r:id="rId69"/>
    <p:sldId id="1301" r:id="rId70"/>
    <p:sldId id="2581" r:id="rId71"/>
    <p:sldId id="1302" r:id="rId72"/>
    <p:sldId id="1303" r:id="rId73"/>
    <p:sldId id="1359" r:id="rId74"/>
    <p:sldId id="2597" r:id="rId75"/>
    <p:sldId id="1364" r:id="rId76"/>
    <p:sldId id="1365" r:id="rId77"/>
    <p:sldId id="2582" r:id="rId78"/>
    <p:sldId id="1360" r:id="rId79"/>
    <p:sldId id="1361" r:id="rId80"/>
    <p:sldId id="1362" r:id="rId81"/>
    <p:sldId id="1368" r:id="rId82"/>
    <p:sldId id="449" r:id="rId83"/>
    <p:sldId id="455" r:id="rId84"/>
    <p:sldId id="1390" r:id="rId85"/>
    <p:sldId id="458" r:id="rId86"/>
    <p:sldId id="464" r:id="rId87"/>
    <p:sldId id="1391" r:id="rId88"/>
    <p:sldId id="2526" r:id="rId89"/>
    <p:sldId id="2527" r:id="rId90"/>
    <p:sldId id="2528" r:id="rId91"/>
    <p:sldId id="1356" r:id="rId92"/>
    <p:sldId id="2529" r:id="rId93"/>
    <p:sldId id="1353" r:id="rId94"/>
    <p:sldId id="1354" r:id="rId95"/>
    <p:sldId id="435" r:id="rId96"/>
    <p:sldId id="1357" r:id="rId97"/>
    <p:sldId id="1371" r:id="rId98"/>
    <p:sldId id="1372" r:id="rId99"/>
    <p:sldId id="2484" r:id="rId100"/>
    <p:sldId id="2513" r:id="rId101"/>
    <p:sldId id="2515" r:id="rId102"/>
    <p:sldId id="2516" r:id="rId103"/>
    <p:sldId id="2525" r:id="rId104"/>
    <p:sldId id="2517" r:id="rId105"/>
    <p:sldId id="1373" r:id="rId106"/>
    <p:sldId id="2522" r:id="rId107"/>
    <p:sldId id="2523" r:id="rId108"/>
    <p:sldId id="2518" r:id="rId109"/>
    <p:sldId id="2519" r:id="rId110"/>
    <p:sldId id="2520" r:id="rId111"/>
    <p:sldId id="2521" r:id="rId112"/>
    <p:sldId id="2524" r:id="rId113"/>
    <p:sldId id="1375" r:id="rId114"/>
    <p:sldId id="1376" r:id="rId115"/>
    <p:sldId id="1377" r:id="rId116"/>
    <p:sldId id="1383" r:id="rId117"/>
    <p:sldId id="2532" r:id="rId118"/>
    <p:sldId id="2565" r:id="rId119"/>
    <p:sldId id="2566" r:id="rId120"/>
    <p:sldId id="2567" r:id="rId121"/>
    <p:sldId id="2568" r:id="rId122"/>
    <p:sldId id="2537" r:id="rId123"/>
    <p:sldId id="2547" r:id="rId124"/>
    <p:sldId id="2541" r:id="rId125"/>
    <p:sldId id="2530" r:id="rId126"/>
    <p:sldId id="1378" r:id="rId127"/>
    <p:sldId id="2570" r:id="rId128"/>
    <p:sldId id="1384" r:id="rId129"/>
    <p:sldId id="2573" r:id="rId130"/>
    <p:sldId id="2574" r:id="rId131"/>
    <p:sldId id="2575" r:id="rId132"/>
    <p:sldId id="2576" r:id="rId133"/>
    <p:sldId id="2572" r:id="rId134"/>
    <p:sldId id="2578" r:id="rId135"/>
    <p:sldId id="2579" r:id="rId136"/>
    <p:sldId id="2571" r:id="rId137"/>
    <p:sldId id="2577" r:id="rId138"/>
    <p:sldId id="2569" r:id="rId139"/>
    <p:sldId id="1385" r:id="rId140"/>
    <p:sldId id="1387" r:id="rId141"/>
    <p:sldId id="2548" r:id="rId142"/>
    <p:sldId id="2542" r:id="rId143"/>
    <p:sldId id="2580" r:id="rId144"/>
    <p:sldId id="2531" r:id="rId145"/>
    <p:sldId id="1388" r:id="rId146"/>
    <p:sldId id="2539" r:id="rId147"/>
    <p:sldId id="2543" r:id="rId148"/>
    <p:sldId id="2544" r:id="rId149"/>
    <p:sldId id="2545" r:id="rId150"/>
    <p:sldId id="2546" r:id="rId151"/>
    <p:sldId id="2549" r:id="rId152"/>
    <p:sldId id="2550" r:id="rId153"/>
    <p:sldId id="2488" r:id="rId154"/>
    <p:sldId id="2486" r:id="rId155"/>
    <p:sldId id="2551" r:id="rId156"/>
    <p:sldId id="2552" r:id="rId157"/>
    <p:sldId id="2553" r:id="rId158"/>
    <p:sldId id="2554" r:id="rId159"/>
    <p:sldId id="2555" r:id="rId160"/>
    <p:sldId id="2556" r:id="rId161"/>
    <p:sldId id="2557" r:id="rId162"/>
    <p:sldId id="2558" r:id="rId163"/>
    <p:sldId id="2559" r:id="rId164"/>
    <p:sldId id="2598" r:id="rId165"/>
    <p:sldId id="2494" r:id="rId166"/>
    <p:sldId id="2497" r:id="rId167"/>
    <p:sldId id="2496" r:id="rId1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3" autoAdjust="0"/>
    <p:restoredTop sz="94660"/>
  </p:normalViewPr>
  <p:slideViewPr>
    <p:cSldViewPr>
      <p:cViewPr varScale="1">
        <p:scale>
          <a:sx n="94" d="100"/>
          <a:sy n="94" d="100"/>
        </p:scale>
        <p:origin x="3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852E-15CD-48AD-B466-E5DDAE8EF5B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F5C7-5B17-4A3C-A36F-3FE70259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1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5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1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7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13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sequences are often formed by a formula that uses one term to calculate the next term in the sequence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76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8E29DC4-BD09-4768-9B73-CB173856D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693"/>
          <a:stretch/>
        </p:blipFill>
        <p:spPr>
          <a:xfrm>
            <a:off x="152400" y="1143001"/>
            <a:ext cx="88392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5CDD5-026E-42AB-AB3A-DD7608611EE3}"/>
              </a:ext>
            </a:extLst>
          </p:cNvPr>
          <p:cNvSpPr txBox="1"/>
          <p:nvPr/>
        </p:nvSpPr>
        <p:spPr>
          <a:xfrm>
            <a:off x="1752600" y="2641937"/>
            <a:ext cx="9736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…..</a:t>
            </a:r>
            <a:r>
              <a:rPr lang="en-US" sz="1500" dirty="0"/>
              <a:t>is greater than or equal to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AA4B27-8BBC-41E5-BF6F-5168571EEF01}"/>
              </a:ext>
            </a:extLst>
          </p:cNvPr>
          <p:cNvCxnSpPr>
            <a:cxnSpLocks/>
          </p:cNvCxnSpPr>
          <p:nvPr/>
        </p:nvCxnSpPr>
        <p:spPr>
          <a:xfrm flipV="1">
            <a:off x="2167467" y="2539664"/>
            <a:ext cx="118533" cy="28820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98496F-90AB-47D3-9C96-8D55001ECC98}"/>
              </a:ext>
            </a:extLst>
          </p:cNvPr>
          <p:cNvCxnSpPr>
            <a:cxnSpLocks/>
          </p:cNvCxnSpPr>
          <p:nvPr/>
        </p:nvCxnSpPr>
        <p:spPr>
          <a:xfrm flipH="1">
            <a:off x="2243667" y="3581400"/>
            <a:ext cx="118533" cy="17568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10ADB03-8B3D-4434-B9E3-BE2B3A659DB0}"/>
              </a:ext>
            </a:extLst>
          </p:cNvPr>
          <p:cNvSpPr txBox="1"/>
          <p:nvPr/>
        </p:nvSpPr>
        <p:spPr>
          <a:xfrm>
            <a:off x="0" y="6606570"/>
            <a:ext cx="899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https://www.khanacademy.org/math/integral-calculus/sequences_series_approx_calc/</a:t>
            </a:r>
          </a:p>
          <a:p>
            <a:r>
              <a:rPr lang="en-US" sz="1500" b="0" dirty="0">
                <a:solidFill>
                  <a:srgbClr val="00B0F0"/>
                </a:solidFill>
              </a:rPr>
              <a:t>convergence-divergence-tests/v/harmonic-series-divergent</a:t>
            </a:r>
          </a:p>
        </p:txBody>
      </p:sp>
    </p:spTree>
    <p:extLst>
      <p:ext uri="{BB962C8B-B14F-4D97-AF65-F5344CB8AC3E}">
        <p14:creationId xmlns:p14="http://schemas.microsoft.com/office/powerpoint/2010/main" val="18585398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4E5BD6-1BB1-4D01-989E-FAFF1B2F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8309"/>
          <a:stretch/>
        </p:blipFill>
        <p:spPr>
          <a:xfrm>
            <a:off x="152400" y="1143000"/>
            <a:ext cx="8839200" cy="4495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B1F58-B55B-44FF-86A8-E7C536C9A7B4}"/>
              </a:ext>
            </a:extLst>
          </p:cNvPr>
          <p:cNvSpPr txBox="1"/>
          <p:nvPr/>
        </p:nvSpPr>
        <p:spPr>
          <a:xfrm>
            <a:off x="0" y="6606570"/>
            <a:ext cx="899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https://www.khanacademy.org/math/integral-calculus/sequences_series_approx_calc/</a:t>
            </a:r>
          </a:p>
          <a:p>
            <a:r>
              <a:rPr lang="en-US" sz="1500" b="0" dirty="0">
                <a:solidFill>
                  <a:srgbClr val="00B0F0"/>
                </a:solidFill>
              </a:rPr>
              <a:t>convergence-divergence-tests/v/harmonic-series-divergent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5CDD5-026E-42AB-AB3A-DD7608611EE3}"/>
              </a:ext>
            </a:extLst>
          </p:cNvPr>
          <p:cNvSpPr txBox="1"/>
          <p:nvPr/>
        </p:nvSpPr>
        <p:spPr>
          <a:xfrm>
            <a:off x="1752600" y="2641937"/>
            <a:ext cx="9736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…..</a:t>
            </a:r>
            <a:r>
              <a:rPr lang="en-US" sz="1500" dirty="0"/>
              <a:t>is greater than or equal to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AA4B27-8BBC-41E5-BF6F-5168571EEF01}"/>
              </a:ext>
            </a:extLst>
          </p:cNvPr>
          <p:cNvCxnSpPr>
            <a:cxnSpLocks/>
          </p:cNvCxnSpPr>
          <p:nvPr/>
        </p:nvCxnSpPr>
        <p:spPr>
          <a:xfrm flipV="1">
            <a:off x="2167467" y="2539664"/>
            <a:ext cx="118533" cy="28820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98496F-90AB-47D3-9C96-8D55001ECC98}"/>
              </a:ext>
            </a:extLst>
          </p:cNvPr>
          <p:cNvCxnSpPr>
            <a:cxnSpLocks/>
          </p:cNvCxnSpPr>
          <p:nvPr/>
        </p:nvCxnSpPr>
        <p:spPr>
          <a:xfrm flipH="1">
            <a:off x="2243667" y="3581400"/>
            <a:ext cx="118533" cy="17568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926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4E5BD6-1BB1-4D01-989E-FAFF1B2F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24"/>
          <a:stretch/>
        </p:blipFill>
        <p:spPr>
          <a:xfrm>
            <a:off x="152400" y="1143000"/>
            <a:ext cx="8839200" cy="5463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5CDD5-026E-42AB-AB3A-DD7608611EE3}"/>
              </a:ext>
            </a:extLst>
          </p:cNvPr>
          <p:cNvSpPr txBox="1"/>
          <p:nvPr/>
        </p:nvSpPr>
        <p:spPr>
          <a:xfrm>
            <a:off x="1752600" y="2641937"/>
            <a:ext cx="9736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…..</a:t>
            </a:r>
            <a:r>
              <a:rPr lang="en-US" sz="1500" dirty="0"/>
              <a:t>is greater than or equal to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AA4B27-8BBC-41E5-BF6F-5168571EEF01}"/>
              </a:ext>
            </a:extLst>
          </p:cNvPr>
          <p:cNvCxnSpPr>
            <a:cxnSpLocks/>
          </p:cNvCxnSpPr>
          <p:nvPr/>
        </p:nvCxnSpPr>
        <p:spPr>
          <a:xfrm flipV="1">
            <a:off x="2167467" y="2539664"/>
            <a:ext cx="118533" cy="288203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98496F-90AB-47D3-9C96-8D55001ECC98}"/>
              </a:ext>
            </a:extLst>
          </p:cNvPr>
          <p:cNvCxnSpPr>
            <a:cxnSpLocks/>
          </p:cNvCxnSpPr>
          <p:nvPr/>
        </p:nvCxnSpPr>
        <p:spPr>
          <a:xfrm flipH="1">
            <a:off x="2243667" y="3581400"/>
            <a:ext cx="118533" cy="17568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813ECF-F505-466C-B3FA-AB07038F76F6}"/>
              </a:ext>
            </a:extLst>
          </p:cNvPr>
          <p:cNvSpPr txBox="1"/>
          <p:nvPr/>
        </p:nvSpPr>
        <p:spPr>
          <a:xfrm>
            <a:off x="0" y="6606570"/>
            <a:ext cx="899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https://www.khanacademy.org/math/integral-calculus/sequences_series_approx_calc/</a:t>
            </a:r>
          </a:p>
          <a:p>
            <a:r>
              <a:rPr lang="en-US" sz="1500" b="0" dirty="0">
                <a:solidFill>
                  <a:srgbClr val="00B0F0"/>
                </a:solidFill>
              </a:rPr>
              <a:t>convergence-divergence-tests/v/harmonic-series-divergent</a:t>
            </a:r>
          </a:p>
        </p:txBody>
      </p:sp>
    </p:spTree>
    <p:extLst>
      <p:ext uri="{BB962C8B-B14F-4D97-AF65-F5344CB8AC3E}">
        <p14:creationId xmlns:p14="http://schemas.microsoft.com/office/powerpoint/2010/main" val="41279924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E2053-29D4-410D-9417-4E2879172519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C906F2-0510-4BEE-9F6C-154E764C7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04368"/>
              </p:ext>
            </p:extLst>
          </p:nvPr>
        </p:nvGraphicFramePr>
        <p:xfrm>
          <a:off x="1676400" y="2514600"/>
          <a:ext cx="6094565" cy="415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476520" imgH="2371680" progId="Paint.Picture">
                  <p:embed/>
                </p:oleObj>
              </mc:Choice>
              <mc:Fallback>
                <p:oleObj name="Bitmap Image" r:id="rId3" imgW="3476520" imgH="2371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514600"/>
                        <a:ext cx="6094565" cy="415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C10B53-7C90-4D47-B839-8830A8C5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So even though it LOOKS like it is convergent… it’s not!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97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E62282-A728-4595-94D2-7572AEC2779B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927567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Divergence Test</a:t>
            </a:r>
          </a:p>
          <a:p>
            <a:r>
              <a:rPr lang="en-US" dirty="0"/>
              <a:t>Cannot be used to prove </a:t>
            </a:r>
          </a:p>
          <a:p>
            <a:pPr>
              <a:spcBef>
                <a:spcPts val="0"/>
              </a:spcBef>
            </a:pPr>
            <a:r>
              <a:rPr lang="en-US" dirty="0"/>
              <a:t>	convergence </a:t>
            </a:r>
          </a:p>
          <a:p>
            <a:r>
              <a:rPr lang="en-US" dirty="0"/>
              <a:t>Form of series:</a:t>
            </a:r>
          </a:p>
          <a:p>
            <a:endParaRPr lang="en-US" dirty="0"/>
          </a:p>
          <a:p>
            <a:r>
              <a:rPr lang="en-US" dirty="0"/>
              <a:t>Condition for divergence: </a:t>
            </a:r>
          </a:p>
          <a:p>
            <a:r>
              <a:rPr lang="en-US" dirty="0"/>
              <a:t>           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≠  0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57400" y="55626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k→∞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31242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075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Do NOT misuse this test!</a:t>
            </a:r>
          </a:p>
          <a:p>
            <a:r>
              <a:rPr lang="en-US" dirty="0"/>
              <a:t>It</a:t>
            </a:r>
            <a:r>
              <a:rPr lang="en-US" i="0" dirty="0">
                <a:effectLst/>
              </a:rPr>
              <a:t> only says that a series is guaranteed to diverge if the series terms don’t go to zero in the limit</a:t>
            </a:r>
          </a:p>
          <a:p>
            <a:r>
              <a:rPr lang="en-US" i="0" dirty="0">
                <a:effectLst/>
              </a:rPr>
              <a:t>If the series terms do happen to go to zero, the series may or may not converge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682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One of the more common mistakes that students make when they first get into series is to assume that if     a</a:t>
            </a:r>
            <a:r>
              <a:rPr lang="en-US" i="0" baseline="-25000" dirty="0">
                <a:effectLst/>
              </a:rPr>
              <a:t>n</a:t>
            </a:r>
            <a:r>
              <a:rPr lang="en-US" i="0" dirty="0">
                <a:effectLst/>
              </a:rPr>
              <a:t> = 0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then ∑ a</a:t>
            </a:r>
            <a:r>
              <a:rPr lang="en-US" i="0" baseline="-25000" dirty="0">
                <a:effectLst/>
              </a:rPr>
              <a:t>n</a:t>
            </a:r>
            <a:r>
              <a:rPr lang="en-US" i="0" dirty="0">
                <a:effectLst/>
              </a:rPr>
              <a:t> will converge</a:t>
            </a:r>
          </a:p>
          <a:p>
            <a:r>
              <a:rPr lang="en-US" i="0" dirty="0">
                <a:effectLst/>
              </a:rPr>
              <a:t>But there is just no way to guarantee this - so be careful!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C4829-56B7-4941-A518-31D574E0CFCD}"/>
              </a:ext>
            </a:extLst>
          </p:cNvPr>
          <p:cNvSpPr txBox="1"/>
          <p:nvPr/>
        </p:nvSpPr>
        <p:spPr>
          <a:xfrm>
            <a:off x="5638800" y="2975029"/>
            <a:ext cx="9144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1800" b="1" dirty="0">
                <a:solidFill>
                  <a:srgbClr val="CCFFFF"/>
                </a:solidFill>
              </a:rPr>
              <a:t>n</a:t>
            </a:r>
            <a:r>
              <a:rPr lang="en-US" sz="18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1800" b="1" dirty="0">
                <a:solidFill>
                  <a:srgbClr val="CCFFFF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10944546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Does it converge?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4478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n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7C1B1-E8EC-4576-A31C-255BC602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3,4,5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10714C-2B64-4030-B7D5-4B1C26E2EA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n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10714C-2B64-4030-B7D5-4B1C26E2E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039C90-F8E7-4D13-BFF5-08B960870596}"/>
              </a:ext>
            </a:extLst>
          </p:cNvPr>
          <p:cNvSpPr txBox="1">
            <a:spLocks/>
          </p:cNvSpPr>
          <p:nvPr/>
        </p:nvSpPr>
        <p:spPr bwMode="auto">
          <a:xfrm>
            <a:off x="609600" y="50292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(-1)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372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Does it converge?</a:t>
            </a:r>
          </a:p>
          <a:p>
            <a:endParaRPr lang="en-US" sz="1700" dirty="0"/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FF00"/>
                </a:solidFill>
              </a:rPr>
              <a:t>it diverges</a:t>
            </a:r>
            <a:r>
              <a:rPr lang="en-US" dirty="0"/>
              <a:t>:     = </a:t>
            </a:r>
            <a:r>
              <a:rPr lang="en-US" sz="4000" dirty="0"/>
              <a:t>∞</a:t>
            </a:r>
          </a:p>
          <a:p>
            <a:endParaRPr lang="en-US" dirty="0"/>
          </a:p>
          <a:p>
            <a:endParaRPr lang="en-US" sz="3000" dirty="0"/>
          </a:p>
          <a:p>
            <a:r>
              <a:rPr lang="en-US" dirty="0"/>
              <a:t>  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4478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n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7C1B1-E8EC-4576-A31C-255BC602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3,4,5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30B23-7D63-4F73-97DE-E36F3F625171}"/>
              </a:ext>
            </a:extLst>
          </p:cNvPr>
          <p:cNvSpPr txBox="1"/>
          <p:nvPr/>
        </p:nvSpPr>
        <p:spPr>
          <a:xfrm>
            <a:off x="5334000" y="18288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5DB5BB-5D3E-4939-8D6C-F0205497982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n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5DB5BB-5D3E-4939-8D6C-F0205497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522984-0E90-4C68-9E33-DF50ECA59FCF}"/>
              </a:ext>
            </a:extLst>
          </p:cNvPr>
          <p:cNvSpPr txBox="1">
            <a:spLocks/>
          </p:cNvSpPr>
          <p:nvPr/>
        </p:nvSpPr>
        <p:spPr bwMode="auto">
          <a:xfrm>
            <a:off x="609600" y="50292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(-1)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These are called “</a:t>
            </a:r>
            <a:r>
              <a:rPr lang="en-US" dirty="0">
                <a:solidFill>
                  <a:srgbClr val="FFC000"/>
                </a:solidFill>
              </a:rPr>
              <a:t>recursion formulas</a:t>
            </a:r>
            <a:r>
              <a:rPr lang="en-US" dirty="0"/>
              <a:t>” - the formula calculates each term based on the previous term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435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Does it converge?</a:t>
            </a:r>
          </a:p>
          <a:p>
            <a:endParaRPr lang="en-US" sz="1700" dirty="0"/>
          </a:p>
          <a:p>
            <a:r>
              <a:rPr lang="en-US" dirty="0"/>
              <a:t>        it diverges:     = </a:t>
            </a:r>
            <a:r>
              <a:rPr lang="en-US" sz="4000" dirty="0"/>
              <a:t>∞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        </a:t>
            </a:r>
            <a:r>
              <a:rPr lang="en-US" dirty="0">
                <a:solidFill>
                  <a:srgbClr val="FFFF00"/>
                </a:solidFill>
              </a:rPr>
              <a:t>it may converge</a:t>
            </a:r>
            <a:r>
              <a:rPr lang="en-US" dirty="0"/>
              <a:t>:    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7C1B1-E8EC-4576-A31C-255BC602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3,4,5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30B23-7D63-4F73-97DE-E36F3F625171}"/>
              </a:ext>
            </a:extLst>
          </p:cNvPr>
          <p:cNvSpPr txBox="1"/>
          <p:nvPr/>
        </p:nvSpPr>
        <p:spPr>
          <a:xfrm>
            <a:off x="5334000" y="18288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0DFB0-DC2A-4821-B633-01894183CF6A}"/>
              </a:ext>
            </a:extLst>
          </p:cNvPr>
          <p:cNvSpPr txBox="1"/>
          <p:nvPr/>
        </p:nvSpPr>
        <p:spPr>
          <a:xfrm>
            <a:off x="6705600" y="36576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0C9279-E694-4680-BC36-F58A612FEE4A}"/>
              </a:ext>
            </a:extLst>
          </p:cNvPr>
          <p:cNvSpPr txBox="1">
            <a:spLocks/>
          </p:cNvSpPr>
          <p:nvPr/>
        </p:nvSpPr>
        <p:spPr bwMode="auto">
          <a:xfrm>
            <a:off x="609600" y="14478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n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A70AE71-CC6B-4CE7-BC34-3CD44AE5CBC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n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A70AE71-CC6B-4CE7-BC34-3CD44AE5C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051AE6-FB9B-449F-AA62-17B302D16E78}"/>
              </a:ext>
            </a:extLst>
          </p:cNvPr>
          <p:cNvSpPr txBox="1">
            <a:spLocks/>
          </p:cNvSpPr>
          <p:nvPr/>
        </p:nvSpPr>
        <p:spPr bwMode="auto">
          <a:xfrm>
            <a:off x="609600" y="50292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(-1)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50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Does it converge?</a:t>
            </a:r>
          </a:p>
          <a:p>
            <a:endParaRPr lang="en-US" sz="1700" dirty="0"/>
          </a:p>
          <a:p>
            <a:r>
              <a:rPr lang="en-US" dirty="0"/>
              <a:t>        it diverges:     = </a:t>
            </a:r>
            <a:r>
              <a:rPr lang="en-US" sz="4000" dirty="0"/>
              <a:t>∞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        it may converge:     = 0</a:t>
            </a:r>
          </a:p>
          <a:p>
            <a:endParaRPr lang="en-US" dirty="0"/>
          </a:p>
          <a:p>
            <a:endParaRPr lang="en-US" sz="1700" dirty="0"/>
          </a:p>
          <a:p>
            <a:r>
              <a:rPr lang="en-US" dirty="0"/>
              <a:t>            </a:t>
            </a:r>
            <a:r>
              <a:rPr lang="en-US" dirty="0">
                <a:solidFill>
                  <a:srgbClr val="FFFF00"/>
                </a:solidFill>
              </a:rPr>
              <a:t>it diverges</a:t>
            </a:r>
            <a:r>
              <a:rPr lang="en-US" dirty="0"/>
              <a:t>:     = 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7C1B1-E8EC-4576-A31C-255BC602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3,4,5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30B23-7D63-4F73-97DE-E36F3F625171}"/>
              </a:ext>
            </a:extLst>
          </p:cNvPr>
          <p:cNvSpPr txBox="1"/>
          <p:nvPr/>
        </p:nvSpPr>
        <p:spPr>
          <a:xfrm>
            <a:off x="5334000" y="18288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0DFB0-DC2A-4821-B633-01894183CF6A}"/>
              </a:ext>
            </a:extLst>
          </p:cNvPr>
          <p:cNvSpPr txBox="1"/>
          <p:nvPr/>
        </p:nvSpPr>
        <p:spPr>
          <a:xfrm>
            <a:off x="6705600" y="3664059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0C9279-E694-4680-BC36-F58A612FEE4A}"/>
              </a:ext>
            </a:extLst>
          </p:cNvPr>
          <p:cNvSpPr txBox="1">
            <a:spLocks/>
          </p:cNvSpPr>
          <p:nvPr/>
        </p:nvSpPr>
        <p:spPr bwMode="auto">
          <a:xfrm>
            <a:off x="609600" y="14478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n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A70AE71-CC6B-4CE7-BC34-3CD44AE5CBC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n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A70AE71-CC6B-4CE7-BC34-3CD44AE5C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385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EBEA1A-B6BE-4531-BBB4-4E5576C6C85A}"/>
              </a:ext>
            </a:extLst>
          </p:cNvPr>
          <p:cNvSpPr txBox="1">
            <a:spLocks/>
          </p:cNvSpPr>
          <p:nvPr/>
        </p:nvSpPr>
        <p:spPr bwMode="auto">
          <a:xfrm>
            <a:off x="609600" y="50292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(-1)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sz="2700" dirty="0"/>
              <a:t>n=1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D0F7C-74EF-4792-8037-599FD6FF2D32}"/>
              </a:ext>
            </a:extLst>
          </p:cNvPr>
          <p:cNvSpPr txBox="1"/>
          <p:nvPr/>
        </p:nvSpPr>
        <p:spPr>
          <a:xfrm>
            <a:off x="6172200" y="5340459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454155-83A6-4627-B2BE-96E00EC41DB6}"/>
              </a:ext>
            </a:extLst>
          </p:cNvPr>
          <p:cNvSpPr txBox="1"/>
          <p:nvPr/>
        </p:nvSpPr>
        <p:spPr>
          <a:xfrm>
            <a:off x="7617843" y="5486400"/>
            <a:ext cx="121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doesn’t exist</a:t>
            </a:r>
          </a:p>
        </p:txBody>
      </p:sp>
    </p:spTree>
    <p:extLst>
      <p:ext uri="{BB962C8B-B14F-4D97-AF65-F5344CB8AC3E}">
        <p14:creationId xmlns:p14="http://schemas.microsoft.com/office/powerpoint/2010/main" val="10323918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E62282-A728-4595-94D2-7572AEC2779B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268986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Integral Tests</a:t>
            </a:r>
          </a:p>
          <a:p>
            <a:pPr>
              <a:spcBef>
                <a:spcPts val="0"/>
              </a:spcBef>
            </a:pPr>
            <a:r>
              <a:rPr lang="en-US" dirty="0"/>
              <a:t>Suppose ƒ is a continuous, positive, decreasing function for  x≥1 and let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=ƒ(k) for k=1,2,3,… 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dirty="0"/>
              <a:t>then         and </a:t>
            </a:r>
            <a:r>
              <a:rPr lang="en-US" b="0" dirty="0"/>
              <a:t>	</a:t>
            </a:r>
            <a:r>
              <a:rPr lang="en-US" dirty="0"/>
              <a:t>∫</a:t>
            </a:r>
            <a:r>
              <a:rPr lang="en-US" baseline="-25000" dirty="0"/>
              <a:t>1</a:t>
            </a:r>
            <a:r>
              <a:rPr lang="en-US" baseline="30000" dirty="0"/>
              <a:t>∞</a:t>
            </a:r>
            <a:r>
              <a:rPr lang="en-US" dirty="0"/>
              <a:t> ƒ(x) dx</a:t>
            </a:r>
          </a:p>
          <a:p>
            <a:pPr>
              <a:spcBef>
                <a:spcPts val="0"/>
              </a:spcBef>
            </a:pPr>
            <a:r>
              <a:rPr lang="en-US" sz="3000" b="0" dirty="0"/>
              <a:t> 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dirty="0"/>
              <a:t>either both converge or both diverge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99294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927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the case of convergence, the value of the integral is </a:t>
            </a:r>
            <a:r>
              <a:rPr lang="en-US" i="1" dirty="0"/>
              <a:t>not</a:t>
            </a:r>
            <a:r>
              <a:rPr lang="en-US" dirty="0"/>
              <a:t>, in </a:t>
            </a:r>
          </a:p>
          <a:p>
            <a:pPr>
              <a:spcBef>
                <a:spcPts val="0"/>
              </a:spcBef>
            </a:pPr>
            <a:r>
              <a:rPr lang="en-US" dirty="0"/>
              <a:t>general, equal to the value of the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400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Integral test is used to </a:t>
            </a:r>
          </a:p>
          <a:p>
            <a:pPr>
              <a:spcBef>
                <a:spcPts val="0"/>
              </a:spcBef>
            </a:pPr>
            <a:r>
              <a:rPr lang="en-US" dirty="0"/>
              <a:t>    analyze the convergence of </a:t>
            </a:r>
          </a:p>
          <a:p>
            <a:pPr>
              <a:spcBef>
                <a:spcPts val="0"/>
              </a:spcBef>
            </a:pPr>
            <a:r>
              <a:rPr lang="en-US" dirty="0"/>
              <a:t>    an entire family of infinite </a:t>
            </a:r>
          </a:p>
          <a:p>
            <a:pPr>
              <a:spcBef>
                <a:spcPts val="0"/>
              </a:spcBef>
            </a:pPr>
            <a:r>
              <a:rPr lang="en-US" dirty="0"/>
              <a:t>    series               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known as the p-series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657600" y="32004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3200400"/>
                <a:ext cx="3276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3346" t="-3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5555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what values of p does the </a:t>
            </a:r>
          </a:p>
          <a:p>
            <a:pPr>
              <a:spcBef>
                <a:spcPts val="0"/>
              </a:spcBef>
            </a:pPr>
            <a:r>
              <a:rPr lang="en-US" dirty="0"/>
              <a:t>    p-series converge?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</p:spTree>
    <p:extLst>
      <p:ext uri="{BB962C8B-B14F-4D97-AF65-F5344CB8AC3E}">
        <p14:creationId xmlns:p14="http://schemas.microsoft.com/office/powerpoint/2010/main" val="489773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what values of p does the </a:t>
            </a:r>
          </a:p>
          <a:p>
            <a:pPr>
              <a:spcBef>
                <a:spcPts val="0"/>
              </a:spcBef>
            </a:pPr>
            <a:r>
              <a:rPr lang="en-US" dirty="0"/>
              <a:t>    p-series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	 </a:t>
            </a:r>
          </a:p>
          <a:p>
            <a:pPr>
              <a:spcBef>
                <a:spcPts val="0"/>
              </a:spcBef>
            </a:pPr>
            <a:r>
              <a:rPr lang="en-US" dirty="0"/>
              <a:t>						try p=0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3203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what values of p does the </a:t>
            </a:r>
          </a:p>
          <a:p>
            <a:pPr>
              <a:spcBef>
                <a:spcPts val="0"/>
              </a:spcBef>
            </a:pPr>
            <a:r>
              <a:rPr lang="en-US" dirty="0"/>
              <a:t>    p-series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	 </a:t>
            </a:r>
          </a:p>
          <a:p>
            <a:pPr>
              <a:spcBef>
                <a:spcPts val="0"/>
              </a:spcBef>
            </a:pPr>
            <a:r>
              <a:rPr lang="en-US" dirty="0"/>
              <a:t>						try p=0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diverges 				</a:t>
            </a:r>
            <a:r>
              <a:rPr lang="en-US" dirty="0"/>
              <a:t>try p=1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47759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what values of p does the </a:t>
            </a:r>
          </a:p>
          <a:p>
            <a:pPr>
              <a:spcBef>
                <a:spcPts val="0"/>
              </a:spcBef>
            </a:pPr>
            <a:r>
              <a:rPr lang="en-US" dirty="0"/>
              <a:t>    p-series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	 </a:t>
            </a:r>
          </a:p>
          <a:p>
            <a:pPr>
              <a:spcBef>
                <a:spcPts val="0"/>
              </a:spcBef>
            </a:pPr>
            <a:r>
              <a:rPr lang="en-US" dirty="0"/>
              <a:t>						try p=1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diverges 				</a:t>
            </a:r>
            <a:r>
              <a:rPr lang="en-US" dirty="0"/>
              <a:t>try p=2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30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be given a starting term to evaluate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6203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what values of p does the </a:t>
            </a:r>
          </a:p>
          <a:p>
            <a:pPr>
              <a:spcBef>
                <a:spcPts val="0"/>
              </a:spcBef>
            </a:pPr>
            <a:r>
              <a:rPr lang="en-US" dirty="0"/>
              <a:t>    p-series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	 </a:t>
            </a:r>
          </a:p>
          <a:p>
            <a:pPr>
              <a:spcBef>
                <a:spcPts val="0"/>
              </a:spcBef>
            </a:pPr>
            <a:r>
              <a:rPr lang="en-US" dirty="0"/>
              <a:t>						try p=2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Converges! </a:t>
            </a:r>
            <a:r>
              <a:rPr lang="en-US" dirty="0"/>
              <a:t>Something happens between p=1 and p=2</a:t>
            </a:r>
          </a:p>
          <a:p>
            <a:pPr>
              <a:spcBef>
                <a:spcPts val="0"/>
              </a:spcBef>
            </a:pPr>
            <a:r>
              <a:rPr lang="en-US" dirty="0"/>
              <a:t>Try p=1.0000001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2001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what values of p does the </a:t>
            </a:r>
          </a:p>
          <a:p>
            <a:pPr>
              <a:spcBef>
                <a:spcPts val="0"/>
              </a:spcBef>
            </a:pPr>
            <a:r>
              <a:rPr lang="en-US" dirty="0"/>
              <a:t>    p-series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	 </a:t>
            </a:r>
          </a:p>
          <a:p>
            <a:pPr>
              <a:spcBef>
                <a:spcPts val="0"/>
              </a:spcBef>
            </a:pPr>
            <a:r>
              <a:rPr lang="en-US" dirty="0"/>
              <a:t>						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try p=1.0000001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Converges!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converges for p&gt;1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B88E2A-B5C3-4602-8B75-60608C87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9812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1B1BD3F-ED92-45B3-A6AF-9525C800F8D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8768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>
                    <a:solidFill>
                      <a:srgbClr val="FFFF00"/>
                    </a:solidFill>
                  </a:rPr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>
                            <a:solidFill>
                              <a:srgbClr val="FFFF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>
                            <a:solidFill>
                              <a:srgbClr val="FFFF00"/>
                            </a:solidFill>
                          </a:rPr>
                          <m:t>p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700" dirty="0">
                    <a:solidFill>
                      <a:srgbClr val="FFFF00"/>
                    </a:solidFill>
                  </a:rPr>
                  <a:t>k=1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1B1BD3F-ED92-45B3-A6AF-9525C800F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8768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7249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000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dirty="0">
                <a:solidFill>
                  <a:srgbClr val="CCFFFF"/>
                </a:solidFill>
              </a:rPr>
              <a:t>converges for p&gt;1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This is called the </a:t>
            </a:r>
            <a:r>
              <a:rPr lang="en-US" dirty="0">
                <a:solidFill>
                  <a:srgbClr val="FFC000"/>
                </a:solidFill>
              </a:rPr>
              <a:t>p-series test </a:t>
            </a:r>
            <a:r>
              <a:rPr lang="en-US" dirty="0"/>
              <a:t>or</a:t>
            </a:r>
            <a:r>
              <a:rPr lang="en-US" dirty="0">
                <a:solidFill>
                  <a:srgbClr val="FFC000"/>
                </a:solidFill>
              </a:rPr>
              <a:t> power series test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8FBBD5-5E3E-4078-825B-D6621002EC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5667" y="9144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8FBBD5-5E3E-4078-825B-D6621002E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667" y="9144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7034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99F9F-815A-48A6-B6E5-CDACA9EE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419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03DB1F-AC22-4ACC-8D29-F0E258AB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24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E62282-A728-4595-94D2-7572AEC2779B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28947916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5638800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Ratio tests</a:t>
                </a:r>
              </a:p>
              <a:p>
                <a:r>
                  <a:rPr lang="en-US" dirty="0"/>
                  <a:t>Suppose we have a series ∑ a</a:t>
                </a:r>
                <a:r>
                  <a:rPr lang="en-US" baseline="-25000" dirty="0"/>
                  <a:t>n</a:t>
                </a:r>
              </a:p>
              <a:p>
                <a:r>
                  <a:rPr lang="en-US" dirty="0"/>
                  <a:t>Find the ratio “r” of any term 	to the preceding term: </a:t>
                </a:r>
              </a:p>
              <a:p>
                <a:r>
                  <a:rPr lang="en-US" dirty="0"/>
                  <a:t>	r = a</a:t>
                </a:r>
                <a:r>
                  <a:rPr lang="en-US" baseline="-25000" dirty="0"/>
                  <a:t>n+1</a:t>
                </a:r>
                <a:r>
                  <a:rPr lang="en-US" dirty="0"/>
                  <a:t>/a</a:t>
                </a:r>
                <a:r>
                  <a:rPr lang="en-US" baseline="-25000" dirty="0"/>
                  <a:t>n</a:t>
                </a:r>
              </a:p>
              <a:p>
                <a:r>
                  <a:rPr lang="en-US" dirty="0"/>
                  <a:t>Find the limit L of |r| as n→∞: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L =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2000" dirty="0"/>
                            <m:t>lim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US" sz="2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→∞ </m:t>
                          </m:r>
                        </m:e>
                      </m:mr>
                    </m:m>
                  </m:oMath>
                </a14:m>
                <a:r>
                  <a:rPr lang="en-US" dirty="0"/>
                  <a:t>|r|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5638800"/>
              </a:xfrm>
              <a:blipFill>
                <a:blip r:embed="rId2"/>
                <a:stretch>
                  <a:fillRect l="-2545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06F071-B12F-432B-A778-544839FC63EB}"/>
              </a:ext>
            </a:extLst>
          </p:cNvPr>
          <p:cNvSpPr txBox="1">
            <a:spLocks/>
          </p:cNvSpPr>
          <p:nvPr/>
        </p:nvSpPr>
        <p:spPr bwMode="auto">
          <a:xfrm>
            <a:off x="3048000" y="5257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482342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5638800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Ratio tests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L =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2000" dirty="0"/>
                            <m:t>lim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en-US" sz="2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→∞ </m:t>
                          </m:r>
                        </m:e>
                      </m:mr>
                    </m:m>
                  </m:oMath>
                </a14:m>
                <a:r>
                  <a:rPr lang="en-US" dirty="0"/>
                  <a:t>r </a:t>
                </a:r>
              </a:p>
              <a:p>
                <a:r>
                  <a:rPr lang="en-US" dirty="0"/>
                  <a:t>The series is convergent if L</a:t>
                </a:r>
                <a:r>
                  <a:rPr lang="en-US" dirty="0">
                    <a:solidFill>
                      <a:srgbClr val="FFC000"/>
                    </a:solidFill>
                  </a:rPr>
                  <a:t>&lt;</a:t>
                </a:r>
                <a:r>
                  <a:rPr lang="en-US" dirty="0"/>
                  <a:t>1 It is divergent if L</a:t>
                </a:r>
                <a:r>
                  <a:rPr lang="en-US" dirty="0">
                    <a:solidFill>
                      <a:srgbClr val="FFC000"/>
                    </a:solidFill>
                  </a:rPr>
                  <a:t>&gt;</a:t>
                </a:r>
                <a:r>
                  <a:rPr lang="en-US" dirty="0"/>
                  <a:t>1 or if the 	ratio →∞ as n→∞  </a:t>
                </a:r>
              </a:p>
              <a:p>
                <a:r>
                  <a:rPr lang="en-US" dirty="0"/>
                  <a:t>If L </a:t>
                </a:r>
                <a:r>
                  <a:rPr lang="en-US" dirty="0">
                    <a:solidFill>
                      <a:srgbClr val="FFC000"/>
                    </a:solidFill>
                  </a:rPr>
                  <a:t>=</a:t>
                </a:r>
                <a:r>
                  <a:rPr lang="en-US" dirty="0"/>
                  <a:t> 1, the test fails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5638800"/>
              </a:xfrm>
              <a:blipFill>
                <a:blip r:embed="rId2"/>
                <a:stretch>
                  <a:fillRect l="-2545" t="-1946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6515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dirty="0"/>
              <a:t>converge?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6A47B-5AF1-4D9B-A03D-DA13ED03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2715B7-8666-4918-9848-091B926D5302}"/>
              </a:ext>
            </a:extLst>
          </p:cNvPr>
          <p:cNvGrpSpPr/>
          <p:nvPr/>
        </p:nvGrpSpPr>
        <p:grpSpPr>
          <a:xfrm>
            <a:off x="6705600" y="5486400"/>
            <a:ext cx="2443942" cy="1374576"/>
            <a:chOff x="6705600" y="5791200"/>
            <a:chExt cx="2443942" cy="13745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8E3F5-08CB-4ACB-8E19-7C1D2B222BD4}"/>
                </a:ext>
              </a:extLst>
            </p:cNvPr>
            <p:cNvSpPr txBox="1"/>
            <p:nvPr/>
          </p:nvSpPr>
          <p:spPr>
            <a:xfrm>
              <a:off x="6705600" y="5842337"/>
              <a:ext cx="24439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L =       r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convergent if L&lt;1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divergent if L&gt;1 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inconclusive if L=1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5CFA8C3-5F62-49CA-8F84-67FAB45D61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6600" y="5791200"/>
              <a:ext cx="685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 dirty="0"/>
                <a:t> lim</a:t>
              </a:r>
            </a:p>
            <a:p>
              <a:pPr>
                <a:spcBef>
                  <a:spcPts val="0"/>
                </a:spcBef>
              </a:pPr>
              <a:r>
                <a:rPr lang="en-US" sz="1500" b="0" dirty="0"/>
                <a:t>n→∞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09937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dirty="0"/>
              <a:t>converge?</a:t>
            </a:r>
          </a:p>
          <a:p>
            <a:r>
              <a:rPr lang="en-US" dirty="0"/>
              <a:t>First find the general form of each term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6A47B-5AF1-4D9B-A03D-DA13ED03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evaluate a sequence by plugging in the requested numbers for each term</a:t>
            </a:r>
          </a:p>
        </p:txBody>
      </p:sp>
    </p:spTree>
    <p:extLst>
      <p:ext uri="{BB962C8B-B14F-4D97-AF65-F5344CB8AC3E}">
        <p14:creationId xmlns:p14="http://schemas.microsoft.com/office/powerpoint/2010/main" val="14872478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dirty="0"/>
              <a:t>converge?</a:t>
            </a:r>
          </a:p>
          <a:p>
            <a:r>
              <a:rPr lang="en-US" dirty="0"/>
              <a:t>First find the general form of each term:</a:t>
            </a:r>
          </a:p>
          <a:p>
            <a:r>
              <a:rPr lang="en-US" dirty="0"/>
              <a:t>something/something </a:t>
            </a:r>
          </a:p>
          <a:p>
            <a:r>
              <a:rPr lang="en-US" dirty="0"/>
              <a:t>as “n” is counting up 1,2,3,…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6A47B-5AF1-4D9B-A03D-DA13ED03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1478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dirty="0"/>
              <a:t>converge?</a:t>
            </a:r>
          </a:p>
          <a:p>
            <a:r>
              <a:rPr lang="en-US" dirty="0"/>
              <a:t>First find the general form of each term:</a:t>
            </a:r>
          </a:p>
          <a:p>
            <a:r>
              <a:rPr lang="en-US" dirty="0"/>
              <a:t>n/something </a:t>
            </a:r>
          </a:p>
          <a:p>
            <a:r>
              <a:rPr lang="en-US" dirty="0"/>
              <a:t>as “n” is counting up 1,2,3,…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6A47B-5AF1-4D9B-A03D-DA13ED03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131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dirty="0"/>
              <a:t>converge?</a:t>
            </a:r>
          </a:p>
          <a:p>
            <a:r>
              <a:rPr lang="en-US" dirty="0"/>
              <a:t>First find the general form of each term:</a:t>
            </a:r>
          </a:p>
          <a:p>
            <a:r>
              <a:rPr lang="en-US" dirty="0">
                <a:solidFill>
                  <a:srgbClr val="FFFF00"/>
                </a:solidFill>
              </a:rPr>
              <a:t>n/2</a:t>
            </a:r>
            <a:r>
              <a:rPr lang="en-US" baseline="30000" dirty="0">
                <a:solidFill>
                  <a:srgbClr val="FFFF00"/>
                </a:solidFill>
              </a:rPr>
              <a:t>n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/>
              <a:t>as “n” is counting up 1,2,3,…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6A47B-5AF1-4D9B-A03D-DA13ED03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55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r>
              <a:rPr lang="en-US" dirty="0"/>
              <a:t>converge?</a:t>
            </a:r>
          </a:p>
          <a:p>
            <a:r>
              <a:rPr lang="en-US" dirty="0"/>
              <a:t>Each term </a:t>
            </a:r>
            <a:r>
              <a:rPr lang="en-US" sz="4000" b="1" dirty="0">
                <a:solidFill>
                  <a:srgbClr val="CCFFFF"/>
                </a:solidFill>
              </a:rPr>
              <a:t>a</a:t>
            </a:r>
            <a:r>
              <a:rPr lang="en-US" sz="4000" b="1" baseline="-25000" dirty="0">
                <a:solidFill>
                  <a:srgbClr val="CCFFFF"/>
                </a:solidFill>
              </a:rPr>
              <a:t>n</a:t>
            </a:r>
            <a:r>
              <a:rPr lang="en-US" dirty="0"/>
              <a:t> is: n/2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r>
              <a:rPr lang="en-US" dirty="0"/>
              <a:t>So another way of writing this series is: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C1B19-2007-47B3-A3DA-E62E7131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F1F5C7-5695-47DB-AC45-E31D1CA22254}"/>
              </a:ext>
            </a:extLst>
          </p:cNvPr>
          <p:cNvGrpSpPr/>
          <p:nvPr/>
        </p:nvGrpSpPr>
        <p:grpSpPr>
          <a:xfrm>
            <a:off x="6705600" y="5486400"/>
            <a:ext cx="2443942" cy="1374576"/>
            <a:chOff x="6705600" y="5791200"/>
            <a:chExt cx="2443942" cy="13745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AA3CC0-67B5-41BA-B4D9-A88437BDADF9}"/>
                </a:ext>
              </a:extLst>
            </p:cNvPr>
            <p:cNvSpPr txBox="1"/>
            <p:nvPr/>
          </p:nvSpPr>
          <p:spPr>
            <a:xfrm>
              <a:off x="6705600" y="5842337"/>
              <a:ext cx="24439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L =       r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convergent if L&lt;1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divergent if L&gt;1 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inconclusive if L=1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6BCB38E-FFF4-4C29-8ED4-29079BB92C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6600" y="5791200"/>
              <a:ext cx="685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 dirty="0"/>
                <a:t> lim</a:t>
              </a:r>
            </a:p>
            <a:p>
              <a:pPr>
                <a:spcBef>
                  <a:spcPts val="0"/>
                </a:spcBef>
              </a:pPr>
              <a:r>
                <a:rPr lang="en-US" sz="1500" b="0" dirty="0"/>
                <a:t>n→∞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F09F9F-A191-46EE-8322-732516B79C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29000" y="43434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1" i="0" dirty="0" smtClean="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n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F09F9F-A191-46EE-8322-732516B79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3434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8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993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CFFFF"/>
                </a:solidFill>
              </a:rPr>
              <a:t>Remember the power series: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dirty="0">
                <a:solidFill>
                  <a:srgbClr val="CCFFFF"/>
                </a:solidFill>
              </a:rPr>
              <a:t>converges for p&gt;1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CCFFFF"/>
              </a:solidFill>
            </a:endParaRPr>
          </a:p>
          <a:p>
            <a:r>
              <a:rPr lang="en-US" dirty="0"/>
              <a:t>We’ve got: </a:t>
            </a:r>
          </a:p>
          <a:p>
            <a:endParaRPr lang="en-US" dirty="0"/>
          </a:p>
          <a:p>
            <a:r>
              <a:rPr lang="en-US" dirty="0"/>
              <a:t>So will this series converge?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8FBBD5-5E3E-4078-825B-D6621002EC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3716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8FBBD5-5E3E-4078-825B-D6621002E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3716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059915-F366-4243-9EA8-5AF013BB95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29000" y="28194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1" i="0" dirty="0" smtClean="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n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059915-F366-4243-9EA8-5AF013BB9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28194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8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5602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CFFFF"/>
                </a:solidFill>
              </a:rPr>
              <a:t>Remember the power series: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dirty="0">
                <a:solidFill>
                  <a:srgbClr val="CCFFFF"/>
                </a:solidFill>
              </a:rPr>
              <a:t>converges for p&gt;1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CCFFFF"/>
              </a:solidFill>
            </a:endParaRPr>
          </a:p>
          <a:p>
            <a:r>
              <a:rPr lang="en-US" dirty="0"/>
              <a:t>We’ve got: </a:t>
            </a:r>
          </a:p>
          <a:p>
            <a:endParaRPr lang="en-US" dirty="0"/>
          </a:p>
          <a:p>
            <a:r>
              <a:rPr lang="en-US" dirty="0"/>
              <a:t>So will this series converge? </a:t>
            </a:r>
            <a:r>
              <a:rPr lang="en-US" dirty="0">
                <a:solidFill>
                  <a:srgbClr val="FFFF00"/>
                </a:solidFill>
              </a:rPr>
              <a:t>yep</a:t>
            </a:r>
          </a:p>
          <a:p>
            <a:r>
              <a:rPr lang="en-US" dirty="0"/>
              <a:t>Let’s test it using the Ratio Test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B9883-164B-47A8-A9F7-5C7791407D1A}"/>
              </a:ext>
            </a:extLst>
          </p:cNvPr>
          <p:cNvSpPr txBox="1"/>
          <p:nvPr/>
        </p:nvSpPr>
        <p:spPr>
          <a:xfrm>
            <a:off x="0" y="662940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https://tutorial.math.lamar.edu/Classes/CalcII/IntegralTest.aspx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8FBBD5-5E3E-4078-825B-D6621002EC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3716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8FBBD5-5E3E-4078-825B-D6621002E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371600"/>
                <a:ext cx="3276600" cy="1828800"/>
              </a:xfrm>
              <a:prstGeom prst="rect">
                <a:avLst/>
              </a:prstGeom>
              <a:blipFill>
                <a:blip r:embed="rId2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059915-F366-4243-9EA8-5AF013BB95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29000" y="28194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1" i="0" dirty="0" smtClean="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n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059915-F366-4243-9EA8-5AF013BB9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28194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8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0702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1258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dirty="0"/>
              <a:t>converge?</a:t>
            </a:r>
          </a:p>
          <a:p>
            <a:r>
              <a:rPr lang="en-US" dirty="0"/>
              <a:t>Each term </a:t>
            </a:r>
            <a:r>
              <a:rPr lang="en-US" sz="4000" b="1" dirty="0">
                <a:solidFill>
                  <a:srgbClr val="CCFFFF"/>
                </a:solidFill>
              </a:rPr>
              <a:t>a</a:t>
            </a:r>
            <a:r>
              <a:rPr lang="en-US" sz="4000" b="1" baseline="-25000" dirty="0">
                <a:solidFill>
                  <a:srgbClr val="CCFFFF"/>
                </a:solidFill>
              </a:rPr>
              <a:t>n</a:t>
            </a:r>
            <a:r>
              <a:rPr lang="en-US" dirty="0"/>
              <a:t> is: n/2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r>
              <a:rPr lang="en-US" dirty="0"/>
              <a:t>For the Ratio Test, find “r”: a</a:t>
            </a:r>
            <a:r>
              <a:rPr lang="en-US" baseline="-25000" dirty="0"/>
              <a:t>n+1</a:t>
            </a:r>
            <a:r>
              <a:rPr lang="en-US" dirty="0"/>
              <a:t>/a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6A47B-5AF1-4D9B-A03D-DA13ED03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2715B7-8666-4918-9848-091B926D5302}"/>
              </a:ext>
            </a:extLst>
          </p:cNvPr>
          <p:cNvGrpSpPr/>
          <p:nvPr/>
        </p:nvGrpSpPr>
        <p:grpSpPr>
          <a:xfrm>
            <a:off x="6705600" y="5486400"/>
            <a:ext cx="2443942" cy="1374576"/>
            <a:chOff x="6705600" y="5791200"/>
            <a:chExt cx="2443942" cy="13745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8E3F5-08CB-4ACB-8E19-7C1D2B222BD4}"/>
                </a:ext>
              </a:extLst>
            </p:cNvPr>
            <p:cNvSpPr txBox="1"/>
            <p:nvPr/>
          </p:nvSpPr>
          <p:spPr>
            <a:xfrm>
              <a:off x="6705600" y="5842337"/>
              <a:ext cx="24439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L =       r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convergent if L&lt;1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divergent if L&gt;1 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inconclusive if L=1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5CFA8C3-5F62-49CA-8F84-67FAB45D61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6600" y="5791200"/>
              <a:ext cx="685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 dirty="0"/>
                <a:t> lim</a:t>
              </a:r>
            </a:p>
            <a:p>
              <a:pPr>
                <a:spcBef>
                  <a:spcPts val="0"/>
                </a:spcBef>
              </a:pPr>
              <a:r>
                <a:rPr lang="en-US" sz="1500" b="0" dirty="0"/>
                <a:t>n→∞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4965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Does 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  </a:t>
            </a:r>
          </a:p>
          <a:p>
            <a:r>
              <a:rPr lang="en-US" dirty="0"/>
              <a:t>converge?</a:t>
            </a:r>
          </a:p>
          <a:p>
            <a:r>
              <a:rPr lang="en-US" dirty="0"/>
              <a:t>Each term </a:t>
            </a:r>
            <a:r>
              <a:rPr lang="en-US" sz="4000" b="1" dirty="0">
                <a:solidFill>
                  <a:srgbClr val="CCFFFF"/>
                </a:solidFill>
              </a:rPr>
              <a:t>a</a:t>
            </a:r>
            <a:r>
              <a:rPr lang="en-US" sz="4000" b="1" baseline="-25000" dirty="0">
                <a:solidFill>
                  <a:srgbClr val="CCFFFF"/>
                </a:solidFill>
              </a:rPr>
              <a:t>n</a:t>
            </a:r>
            <a:r>
              <a:rPr lang="en-US" dirty="0"/>
              <a:t> is: n/2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r>
              <a:rPr lang="en-US" dirty="0"/>
              <a:t>               </a:t>
            </a:r>
            <a:r>
              <a:rPr lang="en-US" u="sng" dirty="0"/>
              <a:t>(n+1)/2</a:t>
            </a:r>
            <a:r>
              <a:rPr lang="en-US" u="sng" baseline="30000" dirty="0"/>
              <a:t>(n+1)</a:t>
            </a:r>
            <a:r>
              <a:rPr lang="en-US" dirty="0"/>
              <a:t> </a:t>
            </a:r>
          </a:p>
          <a:p>
            <a:r>
              <a:rPr lang="en-US" dirty="0"/>
              <a:t>                  n/2</a:t>
            </a:r>
            <a:r>
              <a:rPr lang="en-US" baseline="30000" dirty="0"/>
              <a:t>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6A47B-5AF1-4D9B-A03D-DA13ED03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0BA69-EF54-4545-A4F4-88582B6B5ABA}"/>
              </a:ext>
            </a:extLst>
          </p:cNvPr>
          <p:cNvSpPr txBox="1"/>
          <p:nvPr/>
        </p:nvSpPr>
        <p:spPr>
          <a:xfrm>
            <a:off x="457200" y="40927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r = a</a:t>
            </a:r>
            <a:r>
              <a:rPr lang="en-US" sz="4000" b="1" baseline="-25000" dirty="0">
                <a:solidFill>
                  <a:srgbClr val="CCFFFF"/>
                </a:solidFill>
              </a:rPr>
              <a:t>n+1</a:t>
            </a:r>
            <a:r>
              <a:rPr lang="en-US" sz="4000" b="1" dirty="0">
                <a:solidFill>
                  <a:srgbClr val="CCFFFF"/>
                </a:solidFill>
              </a:rPr>
              <a:t>/a</a:t>
            </a:r>
            <a:r>
              <a:rPr lang="en-US" sz="4000" b="1" baseline="-25000" dirty="0">
                <a:solidFill>
                  <a:srgbClr val="CCFFFF"/>
                </a:solidFill>
              </a:rPr>
              <a:t>n</a:t>
            </a:r>
            <a:r>
              <a:rPr lang="en-US" sz="4000" b="1" dirty="0">
                <a:solidFill>
                  <a:srgbClr val="CCFFFF"/>
                </a:solidFill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36427094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r>
              <a:rPr lang="en-US" dirty="0"/>
              <a:t>has a ratio of one term to the previous that can be written:</a:t>
            </a:r>
          </a:p>
          <a:p>
            <a:r>
              <a:rPr lang="en-US" dirty="0"/>
              <a:t>		</a:t>
            </a:r>
            <a:r>
              <a:rPr lang="en-US" u="sng" dirty="0"/>
              <a:t>(n+1)/2</a:t>
            </a:r>
            <a:r>
              <a:rPr lang="en-US" u="sng" baseline="30000" dirty="0"/>
              <a:t>n+1</a:t>
            </a:r>
            <a:endParaRPr lang="en-US" u="sng" dirty="0"/>
          </a:p>
          <a:p>
            <a:pPr>
              <a:spcBef>
                <a:spcPts val="0"/>
              </a:spcBef>
            </a:pPr>
            <a:r>
              <a:rPr lang="en-US" dirty="0"/>
              <a:t>		  (n/2</a:t>
            </a:r>
            <a:r>
              <a:rPr lang="en-US" baseline="30000" dirty="0"/>
              <a:t>n</a:t>
            </a:r>
            <a:r>
              <a:rPr lang="en-US" dirty="0"/>
              <a:t>)  </a:t>
            </a:r>
          </a:p>
          <a:p>
            <a:r>
              <a:rPr lang="en-US" dirty="0"/>
              <a:t>      </a:t>
            </a:r>
            <a:r>
              <a:rPr lang="en-US" sz="3000" dirty="0"/>
              <a:t> </a:t>
            </a:r>
            <a:r>
              <a:rPr lang="en-US" dirty="0"/>
              <a:t>= (n + 1)/2n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C1B19-2007-47B3-A3DA-E62E7131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CB2FB-B61A-4BBF-B21B-69CBA785E748}"/>
              </a:ext>
            </a:extLst>
          </p:cNvPr>
          <p:cNvSpPr txBox="1"/>
          <p:nvPr/>
        </p:nvSpPr>
        <p:spPr>
          <a:xfrm>
            <a:off x="1143000" y="3886200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r =                </a:t>
            </a:r>
            <a:r>
              <a:rPr lang="en-US" sz="2000" b="1" dirty="0">
                <a:solidFill>
                  <a:srgbClr val="CCFFFF"/>
                </a:solidFill>
              </a:rPr>
              <a:t>a little algebra later…</a:t>
            </a:r>
            <a:r>
              <a:rPr lang="en-US" sz="4000" b="1" dirty="0">
                <a:solidFill>
                  <a:srgbClr val="CCFFFF"/>
                </a:solidFill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F1F5C7-5695-47DB-AC45-E31D1CA22254}"/>
              </a:ext>
            </a:extLst>
          </p:cNvPr>
          <p:cNvGrpSpPr/>
          <p:nvPr/>
        </p:nvGrpSpPr>
        <p:grpSpPr>
          <a:xfrm>
            <a:off x="6705600" y="5486400"/>
            <a:ext cx="2443942" cy="1374576"/>
            <a:chOff x="6705600" y="5791200"/>
            <a:chExt cx="2443942" cy="13745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AA3CC0-67B5-41BA-B4D9-A88437BDADF9}"/>
                </a:ext>
              </a:extLst>
            </p:cNvPr>
            <p:cNvSpPr txBox="1"/>
            <p:nvPr/>
          </p:nvSpPr>
          <p:spPr>
            <a:xfrm>
              <a:off x="6705600" y="5842337"/>
              <a:ext cx="24439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L =       r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convergent if L&lt;1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divergent if L&gt;1 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inconclusive if L=1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6BCB38E-FFF4-4C29-8ED4-29079BB92C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6600" y="5791200"/>
              <a:ext cx="685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 dirty="0"/>
                <a:t> lim</a:t>
              </a:r>
            </a:p>
            <a:p>
              <a:pPr>
                <a:spcBef>
                  <a:spcPts val="0"/>
                </a:spcBef>
              </a:pPr>
              <a:r>
                <a:rPr lang="en-US" sz="1500" b="0" dirty="0"/>
                <a:t>n→∞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2272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r = (n + 1)/2n</a:t>
            </a:r>
            <a:endParaRPr lang="en-US" baseline="30000" dirty="0"/>
          </a:p>
          <a:p>
            <a:r>
              <a:rPr lang="en-US" dirty="0"/>
              <a:t>Then L =     (n+1)/2</a:t>
            </a:r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/>
              <a:t>) </a:t>
            </a:r>
          </a:p>
          <a:p>
            <a:endParaRPr lang="en-US" sz="1000" dirty="0"/>
          </a:p>
          <a:p>
            <a:r>
              <a:rPr lang="en-US" dirty="0"/>
              <a:t>         =     (n/</a:t>
            </a:r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/>
              <a:t> +1/</a:t>
            </a:r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/>
              <a:t>) / 2</a:t>
            </a:r>
          </a:p>
          <a:p>
            <a:r>
              <a:rPr lang="en-US" dirty="0"/>
              <a:t>         =     (1+(1/n))/2 </a:t>
            </a:r>
          </a:p>
          <a:p>
            <a:r>
              <a:rPr lang="en-US" dirty="0"/>
              <a:t>         = (1+(1/</a:t>
            </a:r>
            <a:r>
              <a:rPr lang="en-US" sz="4000" dirty="0"/>
              <a:t>∞</a:t>
            </a:r>
            <a:r>
              <a:rPr lang="en-US" dirty="0"/>
              <a:t>))/2 </a:t>
            </a:r>
          </a:p>
          <a:p>
            <a:r>
              <a:rPr lang="en-US" dirty="0"/>
              <a:t>         = 1/2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C1B19-2007-47B3-A3DA-E62E7131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82C494-9671-4B7E-B820-9F730C4B160D}"/>
              </a:ext>
            </a:extLst>
          </p:cNvPr>
          <p:cNvSpPr txBox="1">
            <a:spLocks/>
          </p:cNvSpPr>
          <p:nvPr/>
        </p:nvSpPr>
        <p:spPr bwMode="auto">
          <a:xfrm>
            <a:off x="2895600" y="28956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n→∞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A3EDE2-0F90-49AA-A584-668E4F21775A}"/>
              </a:ext>
            </a:extLst>
          </p:cNvPr>
          <p:cNvSpPr txBox="1">
            <a:spLocks/>
          </p:cNvSpPr>
          <p:nvPr/>
        </p:nvSpPr>
        <p:spPr bwMode="auto">
          <a:xfrm>
            <a:off x="2895600" y="44196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n→∞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859B79-1DA4-47B4-A6B6-FFA924B26B75}"/>
              </a:ext>
            </a:extLst>
          </p:cNvPr>
          <p:cNvGrpSpPr/>
          <p:nvPr/>
        </p:nvGrpSpPr>
        <p:grpSpPr>
          <a:xfrm>
            <a:off x="6705600" y="5486400"/>
            <a:ext cx="2443942" cy="1374576"/>
            <a:chOff x="6705600" y="5791200"/>
            <a:chExt cx="2443942" cy="13745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A2F859-F220-43FB-807B-30722EE13CDC}"/>
                </a:ext>
              </a:extLst>
            </p:cNvPr>
            <p:cNvSpPr txBox="1"/>
            <p:nvPr/>
          </p:nvSpPr>
          <p:spPr>
            <a:xfrm>
              <a:off x="6705600" y="5842337"/>
              <a:ext cx="24439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L =       r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convergent if L&lt;1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divergent if L&gt;1 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inconclusive if L=1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AF735B5-51BC-4910-8C13-6F4C4A3AAC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6600" y="5791200"/>
              <a:ext cx="685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 dirty="0"/>
                <a:t> lim</a:t>
              </a:r>
            </a:p>
            <a:p>
              <a:pPr>
                <a:spcBef>
                  <a:spcPts val="0"/>
                </a:spcBef>
              </a:pPr>
              <a:r>
                <a:rPr lang="en-US" sz="1500" b="0" dirty="0"/>
                <a:t>n→∞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654E60-7B4F-FEBC-D60F-2F1A82E6C9BB}"/>
              </a:ext>
            </a:extLst>
          </p:cNvPr>
          <p:cNvSpPr txBox="1">
            <a:spLocks/>
          </p:cNvSpPr>
          <p:nvPr/>
        </p:nvSpPr>
        <p:spPr bwMode="auto">
          <a:xfrm>
            <a:off x="2895600" y="36576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n→∞</a:t>
            </a:r>
          </a:p>
        </p:txBody>
      </p:sp>
    </p:spTree>
    <p:extLst>
      <p:ext uri="{BB962C8B-B14F-4D97-AF65-F5344CB8AC3E}">
        <p14:creationId xmlns:p14="http://schemas.microsoft.com/office/powerpoint/2010/main" val="428562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sequences are discrete points, not a smooth function!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082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The series </a:t>
            </a:r>
          </a:p>
          <a:p>
            <a:r>
              <a:rPr lang="en-US" dirty="0"/>
              <a:t>1/2 + 2/4 + 3/8 + … + n/2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r = (n + 1)/2n</a:t>
            </a:r>
            <a:endParaRPr lang="en-US" baseline="30000" dirty="0"/>
          </a:p>
          <a:p>
            <a:r>
              <a:rPr lang="en-US" dirty="0"/>
              <a:t>Then L = 1/2</a:t>
            </a:r>
          </a:p>
          <a:p>
            <a:r>
              <a:rPr lang="en-US" dirty="0"/>
              <a:t>Because L = 1/2 (which is &lt; 1), </a:t>
            </a:r>
          </a:p>
          <a:p>
            <a:r>
              <a:rPr lang="en-US" dirty="0"/>
              <a:t>it is </a:t>
            </a:r>
            <a:r>
              <a:rPr lang="en-US" dirty="0">
                <a:solidFill>
                  <a:srgbClr val="FFFF00"/>
                </a:solidFill>
              </a:rPr>
              <a:t>convergent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A51C-2496-4348-8B15-57DDBC5C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5D8674-9C83-4CC6-9EDA-F32E51E99D1A}"/>
              </a:ext>
            </a:extLst>
          </p:cNvPr>
          <p:cNvGrpSpPr/>
          <p:nvPr/>
        </p:nvGrpSpPr>
        <p:grpSpPr>
          <a:xfrm>
            <a:off x="6705600" y="5486400"/>
            <a:ext cx="2443942" cy="1374576"/>
            <a:chOff x="6705600" y="5791200"/>
            <a:chExt cx="2443942" cy="13745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6B81A4-3BF7-4D01-AFDF-1C0B4E086926}"/>
                </a:ext>
              </a:extLst>
            </p:cNvPr>
            <p:cNvSpPr txBox="1"/>
            <p:nvPr/>
          </p:nvSpPr>
          <p:spPr>
            <a:xfrm>
              <a:off x="6705600" y="5842337"/>
              <a:ext cx="24439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L =       r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convergent if L&lt;1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divergent if L&gt;1 </a:t>
              </a:r>
            </a:p>
            <a:p>
              <a:r>
                <a:rPr lang="en-US" sz="2000" dirty="0">
                  <a:solidFill>
                    <a:srgbClr val="CCFFFF"/>
                  </a:solidFill>
                </a:rPr>
                <a:t>inconclusive if L=1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C2F7B66-281E-4B79-B65A-CA4923B0C0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86600" y="5791200"/>
              <a:ext cx="685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 dirty="0"/>
                <a:t> lim</a:t>
              </a:r>
            </a:p>
            <a:p>
              <a:pPr>
                <a:spcBef>
                  <a:spcPts val="0"/>
                </a:spcBef>
              </a:pPr>
              <a:r>
                <a:rPr lang="en-US" sz="1500" b="0" dirty="0"/>
                <a:t>n→∞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26563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862A6-07A7-4BB1-9CEC-9FC08504B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4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82085-A38D-4C36-87EC-1AFFC64F1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675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AE88B-3A9D-4E45-AA64-95B5292ED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haven’t figured out how to get the convergence value (the sum) out of </a:t>
            </a:r>
            <a:r>
              <a:rPr lang="en-US" dirty="0" err="1"/>
              <a:t>Symbolab</a:t>
            </a:r>
            <a:r>
              <a:rPr lang="en-US" dirty="0"/>
              <a:t>…</a:t>
            </a:r>
          </a:p>
          <a:p>
            <a:r>
              <a:rPr lang="en-US" dirty="0"/>
              <a:t>(I’m sure you can…)</a:t>
            </a:r>
          </a:p>
          <a:p>
            <a:r>
              <a:rPr lang="en-US" dirty="0"/>
              <a:t>(Still not 7/11/2022)</a:t>
            </a:r>
          </a:p>
        </p:txBody>
      </p:sp>
    </p:spTree>
    <p:extLst>
      <p:ext uri="{BB962C8B-B14F-4D97-AF65-F5344CB8AC3E}">
        <p14:creationId xmlns:p14="http://schemas.microsoft.com/office/powerpoint/2010/main" val="309659491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E62282-A728-4595-94D2-7572AEC2779B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7675341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Root tests</a:t>
            </a:r>
            <a:r>
              <a:rPr lang="en-US" dirty="0"/>
              <a:t> </a:t>
            </a:r>
          </a:p>
          <a:p>
            <a:r>
              <a:rPr lang="en-US" dirty="0"/>
              <a:t>Let       be an infinite series </a:t>
            </a:r>
          </a:p>
          <a:p>
            <a:endParaRPr lang="en-US" sz="1000" dirty="0"/>
          </a:p>
          <a:p>
            <a:r>
              <a:rPr lang="en-US" dirty="0"/>
              <a:t>   with nonnegative terms </a:t>
            </a:r>
          </a:p>
          <a:p>
            <a:r>
              <a:rPr lang="en-US" dirty="0"/>
              <a:t>   and let p =     (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  <a:r>
              <a:rPr lang="en-US" baseline="30000" dirty="0"/>
              <a:t>1/k</a:t>
            </a:r>
            <a:endParaRPr lang="en-US" dirty="0"/>
          </a:p>
          <a:p>
            <a:pPr lvl="0"/>
            <a:r>
              <a:rPr lang="en-US" dirty="0"/>
              <a:t>1. If  0≤p&lt;1 the series converges</a:t>
            </a:r>
          </a:p>
          <a:p>
            <a:r>
              <a:rPr lang="en-US" dirty="0"/>
              <a:t>2. If p&gt;1, (including p=∞), the series diverges</a:t>
            </a:r>
          </a:p>
          <a:p>
            <a:r>
              <a:rPr lang="en-US" dirty="0"/>
              <a:t>3. If p=1, the test is inconclusive</a:t>
            </a:r>
          </a:p>
          <a:p>
            <a:pPr lvl="0"/>
            <a:r>
              <a:rPr lang="en-US" dirty="0"/>
              <a:t> 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1219200" y="1143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k</m:t>
                        </m:r>
                        <m:r>
                          <m:rPr>
                            <m:nor/>
                          </m:rPr>
                          <a:rPr lang="en-US" sz="2500" b="1" i="0" baseline="30000" dirty="0" smtClean="0"/>
                          <m:t>p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2700" dirty="0"/>
                  <a:t>k=1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1143000"/>
                <a:ext cx="3276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3346" t="-3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86200" y="32004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k→∞</a:t>
            </a:r>
          </a:p>
        </p:txBody>
      </p:sp>
    </p:spTree>
    <p:extLst>
      <p:ext uri="{BB962C8B-B14F-4D97-AF65-F5344CB8AC3E}">
        <p14:creationId xmlns:p14="http://schemas.microsoft.com/office/powerpoint/2010/main" val="331306854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for what values of n does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3000" dirty="0">
                <a:cs typeface="Arial" panose="020B0604020202020204" pitchFamily="34" charset="0"/>
              </a:rPr>
              <a:t>∞</a:t>
            </a:r>
          </a:p>
          <a:p>
            <a:pPr>
              <a:spcBef>
                <a:spcPts val="0"/>
              </a:spcBef>
            </a:pPr>
            <a:r>
              <a:rPr lang="en-US" dirty="0"/>
              <a:t>  ∑ 1/k</a:t>
            </a:r>
            <a:r>
              <a:rPr lang="en-US" baseline="30000" dirty="0"/>
              <a:t>1/n</a:t>
            </a:r>
            <a:r>
              <a:rPr lang="en-US" dirty="0"/>
              <a:t>    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000" dirty="0">
                <a:cs typeface="Arial" panose="020B0604020202020204" pitchFamily="34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A51C-2496-4348-8B15-57DDBC5C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A63E-66D8-4784-B7C8-F84F70C638FD}"/>
              </a:ext>
            </a:extLst>
          </p:cNvPr>
          <p:cNvSpPr txBox="1"/>
          <p:nvPr/>
        </p:nvSpPr>
        <p:spPr>
          <a:xfrm>
            <a:off x="2895600" y="5808470"/>
            <a:ext cx="6248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 0≤lim</a:t>
            </a:r>
            <a:r>
              <a:rPr lang="en-US" sz="1500" baseline="-25000" dirty="0">
                <a:solidFill>
                  <a:srgbClr val="CCFFFF"/>
                </a:solidFill>
              </a:rPr>
              <a:t>k→∞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&lt;1 the series converges</a:t>
            </a:r>
          </a:p>
          <a:p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&gt;1, (including p=∞), the series diverges</a:t>
            </a:r>
          </a:p>
          <a:p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=1, the test is inconclusive</a:t>
            </a:r>
          </a:p>
        </p:txBody>
      </p:sp>
    </p:spTree>
    <p:extLst>
      <p:ext uri="{BB962C8B-B14F-4D97-AF65-F5344CB8AC3E}">
        <p14:creationId xmlns:p14="http://schemas.microsoft.com/office/powerpoint/2010/main" val="287858647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for what values of n does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3000" dirty="0">
                <a:cs typeface="Arial" panose="020B0604020202020204" pitchFamily="34" charset="0"/>
              </a:rPr>
              <a:t>∞</a:t>
            </a:r>
          </a:p>
          <a:p>
            <a:pPr>
              <a:spcBef>
                <a:spcPts val="0"/>
              </a:spcBef>
            </a:pPr>
            <a:r>
              <a:rPr lang="en-US" dirty="0"/>
              <a:t>  ∑ 1/k</a:t>
            </a:r>
            <a:r>
              <a:rPr lang="en-US" baseline="30000" dirty="0"/>
              <a:t>1/n</a:t>
            </a:r>
            <a:r>
              <a:rPr lang="en-US" dirty="0"/>
              <a:t>    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000" dirty="0">
                <a:cs typeface="Arial" panose="020B0604020202020204" pitchFamily="34" charset="0"/>
              </a:rPr>
              <a:t>0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n=1?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A51C-2496-4348-8B15-57DDBC5C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A63E-66D8-4784-B7C8-F84F70C638FD}"/>
              </a:ext>
            </a:extLst>
          </p:cNvPr>
          <p:cNvSpPr txBox="1"/>
          <p:nvPr/>
        </p:nvSpPr>
        <p:spPr>
          <a:xfrm>
            <a:off x="2209800" y="5808470"/>
            <a:ext cx="693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1. If  0≤lim</a:t>
            </a:r>
            <a:r>
              <a:rPr lang="en-US" sz="1500" baseline="-25000" dirty="0">
                <a:solidFill>
                  <a:srgbClr val="CCFFFF"/>
                </a:solidFill>
              </a:rPr>
              <a:t>k→∞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&lt;1 the series converges</a:t>
            </a:r>
          </a:p>
          <a:p>
            <a:r>
              <a:rPr lang="en-US" sz="2000" dirty="0">
                <a:solidFill>
                  <a:srgbClr val="CCFFFF"/>
                </a:solidFill>
              </a:rPr>
              <a:t>2. If </a:t>
            </a:r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&gt;1, (including p=∞), the series diverges</a:t>
            </a:r>
          </a:p>
          <a:p>
            <a:r>
              <a:rPr lang="en-US" sz="2000" dirty="0">
                <a:solidFill>
                  <a:srgbClr val="CCFFFF"/>
                </a:solidFill>
              </a:rPr>
              <a:t>3. If </a:t>
            </a:r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=1, the test is inconclusive</a:t>
            </a:r>
          </a:p>
        </p:txBody>
      </p:sp>
    </p:spTree>
    <p:extLst>
      <p:ext uri="{BB962C8B-B14F-4D97-AF65-F5344CB8AC3E}">
        <p14:creationId xmlns:p14="http://schemas.microsoft.com/office/powerpoint/2010/main" val="30716270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for what values of n does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3000" dirty="0">
                <a:cs typeface="Arial" panose="020B0604020202020204" pitchFamily="34" charset="0"/>
              </a:rPr>
              <a:t>∞</a:t>
            </a:r>
          </a:p>
          <a:p>
            <a:pPr>
              <a:spcBef>
                <a:spcPts val="0"/>
              </a:spcBef>
            </a:pPr>
            <a:r>
              <a:rPr lang="en-US" dirty="0"/>
              <a:t>  ∑ 1/k</a:t>
            </a:r>
            <a:r>
              <a:rPr lang="en-US" baseline="30000" dirty="0"/>
              <a:t>1/n</a:t>
            </a:r>
            <a:r>
              <a:rPr lang="en-US" dirty="0"/>
              <a:t>    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000" dirty="0">
                <a:cs typeface="Arial" panose="020B0604020202020204" pitchFamily="34" charset="0"/>
              </a:rPr>
              <a:t>0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n=1?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diverges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n=2? 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A51C-2496-4348-8B15-57DDBC5C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A63E-66D8-4784-B7C8-F84F70C638FD}"/>
              </a:ext>
            </a:extLst>
          </p:cNvPr>
          <p:cNvSpPr txBox="1"/>
          <p:nvPr/>
        </p:nvSpPr>
        <p:spPr>
          <a:xfrm>
            <a:off x="2209800" y="5808470"/>
            <a:ext cx="693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1. If  0≤lim</a:t>
            </a:r>
            <a:r>
              <a:rPr lang="en-US" sz="1500" baseline="-25000" dirty="0">
                <a:solidFill>
                  <a:srgbClr val="CCFFFF"/>
                </a:solidFill>
              </a:rPr>
              <a:t>k→∞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&lt;1 the series converges</a:t>
            </a:r>
          </a:p>
          <a:p>
            <a:r>
              <a:rPr lang="en-US" sz="2000" dirty="0">
                <a:solidFill>
                  <a:srgbClr val="CCFFFF"/>
                </a:solidFill>
              </a:rPr>
              <a:t>2. If </a:t>
            </a:r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&gt;1, (including p=∞), the series diverges</a:t>
            </a:r>
          </a:p>
          <a:p>
            <a:r>
              <a:rPr lang="en-US" sz="2000" dirty="0">
                <a:solidFill>
                  <a:srgbClr val="CCFFFF"/>
                </a:solidFill>
              </a:rPr>
              <a:t>3. If </a:t>
            </a:r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=1, the test is inconclusive</a:t>
            </a:r>
          </a:p>
        </p:txBody>
      </p:sp>
    </p:spTree>
    <p:extLst>
      <p:ext uri="{BB962C8B-B14F-4D97-AF65-F5344CB8AC3E}">
        <p14:creationId xmlns:p14="http://schemas.microsoft.com/office/powerpoint/2010/main" val="390670041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for what values of n does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3000" dirty="0">
                <a:cs typeface="Arial" panose="020B0604020202020204" pitchFamily="34" charset="0"/>
              </a:rPr>
              <a:t>∞</a:t>
            </a:r>
          </a:p>
          <a:p>
            <a:pPr>
              <a:spcBef>
                <a:spcPts val="0"/>
              </a:spcBef>
            </a:pPr>
            <a:r>
              <a:rPr lang="en-US" dirty="0"/>
              <a:t>  ∑ 1/k</a:t>
            </a:r>
            <a:r>
              <a:rPr lang="en-US" baseline="30000" dirty="0"/>
              <a:t>1/n</a:t>
            </a:r>
            <a:r>
              <a:rPr lang="en-US" dirty="0"/>
              <a:t>    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000" dirty="0">
                <a:cs typeface="Arial" panose="020B0604020202020204" pitchFamily="34" charset="0"/>
              </a:rPr>
              <a:t>0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n=1? diverges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n=2?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diverges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n=½? 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A51C-2496-4348-8B15-57DDBC5C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A63E-66D8-4784-B7C8-F84F70C638FD}"/>
              </a:ext>
            </a:extLst>
          </p:cNvPr>
          <p:cNvSpPr txBox="1"/>
          <p:nvPr/>
        </p:nvSpPr>
        <p:spPr>
          <a:xfrm>
            <a:off x="2209800" y="5808470"/>
            <a:ext cx="693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1. If  0≤lim</a:t>
            </a:r>
            <a:r>
              <a:rPr lang="en-US" sz="1500" baseline="-25000" dirty="0">
                <a:solidFill>
                  <a:srgbClr val="CCFFFF"/>
                </a:solidFill>
              </a:rPr>
              <a:t>k→∞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&lt;1 the series converges</a:t>
            </a:r>
          </a:p>
          <a:p>
            <a:r>
              <a:rPr lang="en-US" sz="2000" dirty="0">
                <a:solidFill>
                  <a:srgbClr val="CCFFFF"/>
                </a:solidFill>
              </a:rPr>
              <a:t>2. If </a:t>
            </a:r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&gt;1, (including p=∞), the series diverges</a:t>
            </a:r>
          </a:p>
          <a:p>
            <a:r>
              <a:rPr lang="en-US" sz="2000" dirty="0">
                <a:solidFill>
                  <a:srgbClr val="CCFFFF"/>
                </a:solidFill>
              </a:rPr>
              <a:t>3. If </a:t>
            </a:r>
            <a:r>
              <a:rPr lang="en-US" sz="2000" dirty="0" err="1">
                <a:solidFill>
                  <a:srgbClr val="CCFFFF"/>
                </a:solidFill>
              </a:rPr>
              <a:t>lim</a:t>
            </a:r>
            <a:r>
              <a:rPr lang="en-US" sz="1500" baseline="-25000" dirty="0" err="1">
                <a:solidFill>
                  <a:srgbClr val="CCFFFF"/>
                </a:solidFill>
              </a:rPr>
              <a:t>k</a:t>
            </a:r>
            <a:r>
              <a:rPr lang="en-US" sz="1500" baseline="-25000" dirty="0">
                <a:solidFill>
                  <a:srgbClr val="CCFFFF"/>
                </a:solidFill>
              </a:rPr>
              <a:t>→∞</a:t>
            </a:r>
            <a:r>
              <a:rPr lang="en-US" sz="15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n-US" sz="2000" dirty="0" err="1">
                <a:solidFill>
                  <a:srgbClr val="CCFFFF"/>
                </a:solidFill>
              </a:rPr>
              <a:t>a</a:t>
            </a:r>
            <a:r>
              <a:rPr lang="en-US" sz="2000" baseline="-25000" dirty="0" err="1">
                <a:solidFill>
                  <a:srgbClr val="CCFFFF"/>
                </a:solidFill>
              </a:rPr>
              <a:t>k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  <a:r>
              <a:rPr lang="en-US" sz="2000" baseline="30000" dirty="0">
                <a:solidFill>
                  <a:srgbClr val="CCFFFF"/>
                </a:solidFill>
              </a:rPr>
              <a:t>1/k </a:t>
            </a:r>
            <a:r>
              <a:rPr lang="en-US" sz="2000" dirty="0">
                <a:solidFill>
                  <a:srgbClr val="CCFFFF"/>
                </a:solidFill>
              </a:rPr>
              <a:t>=1, the test is inconclusive</a:t>
            </a:r>
          </a:p>
        </p:txBody>
      </p:sp>
    </p:spTree>
    <p:extLst>
      <p:ext uri="{BB962C8B-B14F-4D97-AF65-F5344CB8AC3E}">
        <p14:creationId xmlns:p14="http://schemas.microsoft.com/office/powerpoint/2010/main" val="106425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Arithmetic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</a:t>
            </a:r>
            <a:r>
              <a:rPr lang="en-US" dirty="0">
                <a:solidFill>
                  <a:schemeClr val="tx1"/>
                </a:solidFill>
              </a:rPr>
              <a:t>differs</a:t>
            </a:r>
            <a:r>
              <a:rPr lang="en-US" dirty="0"/>
              <a:t> from the preceding </a:t>
            </a:r>
            <a:r>
              <a:rPr lang="en-US" dirty="0">
                <a:solidFill>
                  <a:schemeClr val="tx1"/>
                </a:solidFill>
              </a:rPr>
              <a:t>by a constant </a:t>
            </a:r>
            <a:r>
              <a:rPr lang="en-US" dirty="0"/>
              <a:t>amount (positive or negative)</a:t>
            </a:r>
          </a:p>
          <a:p>
            <a:r>
              <a:rPr lang="en-US" dirty="0"/>
              <a:t>		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659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for what values of n does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3000" dirty="0">
                <a:cs typeface="Arial" panose="020B0604020202020204" pitchFamily="34" charset="0"/>
              </a:rPr>
              <a:t>∞</a:t>
            </a:r>
          </a:p>
          <a:p>
            <a:pPr>
              <a:spcBef>
                <a:spcPts val="0"/>
              </a:spcBef>
            </a:pPr>
            <a:r>
              <a:rPr lang="en-US" dirty="0"/>
              <a:t>  ∑ 1/k</a:t>
            </a:r>
            <a:r>
              <a:rPr lang="en-US" baseline="30000" dirty="0"/>
              <a:t>1/n</a:t>
            </a:r>
            <a:r>
              <a:rPr lang="en-US" dirty="0"/>
              <a:t>    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000" dirty="0">
                <a:cs typeface="Arial" panose="020B0604020202020204" pitchFamily="34" charset="0"/>
              </a:rPr>
              <a:t>0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n=1? diverges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n=2? diverges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n=½?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converges!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Try n=0.999999? 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A51C-2496-4348-8B15-57DDBC5C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452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for what values of n does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</a:t>
            </a:r>
            <a:r>
              <a:rPr lang="en-US" sz="3000" dirty="0">
                <a:cs typeface="Arial" panose="020B0604020202020204" pitchFamily="34" charset="0"/>
              </a:rPr>
              <a:t>∞</a:t>
            </a:r>
          </a:p>
          <a:p>
            <a:pPr>
              <a:spcBef>
                <a:spcPts val="0"/>
              </a:spcBef>
            </a:pPr>
            <a:r>
              <a:rPr lang="en-US" dirty="0"/>
              <a:t>  ∑ 1/k</a:t>
            </a:r>
            <a:r>
              <a:rPr lang="en-US" baseline="30000" dirty="0"/>
              <a:t>1/n</a:t>
            </a:r>
            <a:r>
              <a:rPr lang="en-US" dirty="0"/>
              <a:t>     converge?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000" dirty="0">
                <a:cs typeface="Arial" panose="020B0604020202020204" pitchFamily="34" charset="0"/>
              </a:rPr>
              <a:t>0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n=1? diverges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n=2? diverges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For n=½? converges!</a:t>
            </a:r>
          </a:p>
          <a:p>
            <a:pPr>
              <a:spcBef>
                <a:spcPts val="960"/>
              </a:spcBef>
            </a:pPr>
            <a:r>
              <a:rPr lang="en-US" dirty="0">
                <a:cs typeface="Arial" panose="020B0604020202020204" pitchFamily="34" charset="0"/>
              </a:rPr>
              <a:t>Try n=0.999999?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converges!</a:t>
            </a: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>
              <a:spcBef>
                <a:spcPts val="960"/>
              </a:spcBef>
            </a:pP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7A51C-2496-4348-8B15-57DDBC5C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0561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4F2D9-F3F4-4A4A-A581-B7980774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7304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C368B-0DC2-40F1-804A-7373A92362F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726012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Alternating series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&gt;0   0&lt;a</a:t>
            </a:r>
            <a:r>
              <a:rPr lang="en-US" baseline="-25000" dirty="0"/>
              <a:t>k+1</a:t>
            </a:r>
            <a:r>
              <a:rPr lang="en-US" dirty="0"/>
              <a:t>≤a</a:t>
            </a:r>
            <a:r>
              <a:rPr lang="en-US" baseline="-25000" dirty="0"/>
              <a:t>k</a:t>
            </a:r>
            <a:endParaRPr lang="en-US" dirty="0"/>
          </a:p>
          <a:p>
            <a:r>
              <a:rPr lang="en-US" dirty="0"/>
              <a:t>What does this graph look like?</a:t>
            </a:r>
          </a:p>
          <a:p>
            <a:r>
              <a:rPr lang="en-US" dirty="0"/>
              <a:t>Convergence where     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= 0</a:t>
            </a:r>
          </a:p>
          <a:p>
            <a:r>
              <a:rPr lang="en-US" dirty="0"/>
              <a:t>Divergence where     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≠ 0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86400" y="4876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k→∞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54864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k→∞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00400" y="18288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(-1)</a:t>
            </a:r>
            <a:r>
              <a:rPr lang="en-US" baseline="30000" dirty="0" err="1"/>
              <a:t>k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1774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C368B-0DC2-40F1-804A-7373A92362F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2010039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68EA-47C1-4884-B34A-495BF9F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BF2E-0E97-4CB5-B0CC-24B65156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r>
              <a:rPr lang="en-US" dirty="0"/>
              <a:t>1) If it looks like the series terms don’t converge to zero, use the Divergence Test</a:t>
            </a:r>
          </a:p>
        </p:txBody>
      </p:sp>
    </p:spTree>
    <p:extLst>
      <p:ext uri="{BB962C8B-B14F-4D97-AF65-F5344CB8AC3E}">
        <p14:creationId xmlns:p14="http://schemas.microsoft.com/office/powerpoint/2010/main" val="399601727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68EA-47C1-4884-B34A-495BF9F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BF2E-0E97-4CB5-B0CC-24B65156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r>
              <a:rPr lang="en-US" dirty="0"/>
              <a:t>2) Is it a p-series? </a:t>
            </a:r>
          </a:p>
          <a:p>
            <a:r>
              <a:rPr lang="en-US" dirty="0"/>
              <a:t>These converge if p&gt;1</a:t>
            </a:r>
          </a:p>
          <a:p>
            <a:r>
              <a:rPr lang="en-US" dirty="0"/>
              <a:t>3) Is it a geometric series? </a:t>
            </a:r>
          </a:p>
          <a:p>
            <a:r>
              <a:rPr lang="en-US" dirty="0"/>
              <a:t>These converge if |r|&lt;1</a:t>
            </a:r>
          </a:p>
        </p:txBody>
      </p:sp>
    </p:spTree>
    <p:extLst>
      <p:ext uri="{BB962C8B-B14F-4D97-AF65-F5344CB8AC3E}">
        <p14:creationId xmlns:p14="http://schemas.microsoft.com/office/powerpoint/2010/main" val="93234139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68EA-47C1-4884-B34A-495BF9F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BF2E-0E97-4CB5-B0CC-24B65156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r>
              <a:rPr lang="en-US" dirty="0"/>
              <a:t>4) Is it ALMOST a p-series or geometric series? </a:t>
            </a:r>
          </a:p>
          <a:p>
            <a:r>
              <a:rPr lang="en-US" dirty="0"/>
              <a:t>Try the Comparison Test</a:t>
            </a:r>
          </a:p>
        </p:txBody>
      </p:sp>
    </p:spTree>
    <p:extLst>
      <p:ext uri="{BB962C8B-B14F-4D97-AF65-F5344CB8AC3E}">
        <p14:creationId xmlns:p14="http://schemas.microsoft.com/office/powerpoint/2010/main" val="28664316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68EA-47C1-4884-B34A-495BF9F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BF2E-0E97-4CB5-B0CC-24B65156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r>
              <a:rPr lang="en-US" dirty="0"/>
              <a:t>5) Is the series a rational expression? </a:t>
            </a:r>
          </a:p>
          <a:p>
            <a:r>
              <a:rPr lang="en-US" dirty="0"/>
              <a:t>Try the Comparison Test and/or the Limit Comparison Test</a:t>
            </a:r>
          </a:p>
        </p:txBody>
      </p:sp>
    </p:spTree>
    <p:extLst>
      <p:ext uri="{BB962C8B-B14F-4D97-AF65-F5344CB8AC3E}">
        <p14:creationId xmlns:p14="http://schemas.microsoft.com/office/powerpoint/2010/main" val="195659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Geometric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is a common </a:t>
            </a:r>
          </a:p>
          <a:p>
            <a:r>
              <a:rPr lang="en-US" dirty="0">
                <a:solidFill>
                  <a:schemeClr val="tx1"/>
                </a:solidFill>
              </a:rPr>
              <a:t>multiple</a:t>
            </a:r>
            <a:r>
              <a:rPr lang="en-US" dirty="0"/>
              <a:t> (positive or negative) of the previous term</a:t>
            </a:r>
          </a:p>
          <a:p>
            <a:r>
              <a:rPr lang="en-US" dirty="0"/>
              <a:t>			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940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68EA-47C1-4884-B34A-495BF9F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BF2E-0E97-4CB5-B0CC-24B65156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r>
              <a:rPr lang="en-US" dirty="0"/>
              <a:t>6) Does the series contain factorials or constants raised to powers involving n? </a:t>
            </a:r>
          </a:p>
          <a:p>
            <a:r>
              <a:rPr lang="en-US" dirty="0"/>
              <a:t>Try the Ratio Test </a:t>
            </a:r>
          </a:p>
        </p:txBody>
      </p:sp>
    </p:spTree>
    <p:extLst>
      <p:ext uri="{BB962C8B-B14F-4D97-AF65-F5344CB8AC3E}">
        <p14:creationId xmlns:p14="http://schemas.microsoft.com/office/powerpoint/2010/main" val="155142573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68EA-47C1-4884-B34A-495BF9F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BF2E-0E97-4CB5-B0CC-24B65156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r>
              <a:rPr lang="en-US" dirty="0"/>
              <a:t>7) Can the series terms be written in the form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=(b</a:t>
            </a:r>
            <a:r>
              <a:rPr lang="en-US" baseline="-25000" dirty="0"/>
              <a:t>n</a:t>
            </a:r>
            <a:r>
              <a:rPr lang="en-US" dirty="0"/>
              <a:t>)</a:t>
            </a:r>
            <a:r>
              <a:rPr lang="en-US" baseline="30000" dirty="0"/>
              <a:t>n</a:t>
            </a:r>
            <a:r>
              <a:rPr lang="en-US" dirty="0"/>
              <a:t>? </a:t>
            </a:r>
          </a:p>
          <a:p>
            <a:r>
              <a:rPr lang="en-US" dirty="0"/>
              <a:t>Try the Root Test</a:t>
            </a:r>
          </a:p>
        </p:txBody>
      </p:sp>
    </p:spTree>
    <p:extLst>
      <p:ext uri="{BB962C8B-B14F-4D97-AF65-F5344CB8AC3E}">
        <p14:creationId xmlns:p14="http://schemas.microsoft.com/office/powerpoint/2010/main" val="423081699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68EA-47C1-4884-B34A-495BF9F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BF2E-0E97-4CB5-B0CC-24B65156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r>
              <a:rPr lang="en-US" dirty="0"/>
              <a:t>8) Is it an alternating sequence?</a:t>
            </a:r>
          </a:p>
          <a:p>
            <a:r>
              <a:rPr lang="en-US" dirty="0"/>
              <a:t>Try the Alternating Series Test</a:t>
            </a:r>
          </a:p>
        </p:txBody>
      </p:sp>
    </p:spTree>
    <p:extLst>
      <p:ext uri="{BB962C8B-B14F-4D97-AF65-F5344CB8AC3E}">
        <p14:creationId xmlns:p14="http://schemas.microsoft.com/office/powerpoint/2010/main" val="214243163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B80CC-F20A-4FE2-BB42-902E35A3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40298"/>
            <a:ext cx="4184374" cy="46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F7051-5238-440F-80A9-E3DA3424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Aren’t you GLAD you live in the age of </a:t>
            </a:r>
            <a:r>
              <a:rPr lang="en-US" dirty="0" err="1"/>
              <a:t>WolframAlpha</a:t>
            </a:r>
            <a:r>
              <a:rPr lang="en-US" dirty="0"/>
              <a:t>/</a:t>
            </a:r>
          </a:p>
          <a:p>
            <a:r>
              <a:rPr lang="en-US" dirty="0" err="1"/>
              <a:t>Symbolab</a:t>
            </a:r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7F740-7641-474F-8CD7-FFFA222603BD}"/>
              </a:ext>
            </a:extLst>
          </p:cNvPr>
          <p:cNvSpPr/>
          <p:nvPr/>
        </p:nvSpPr>
        <p:spPr>
          <a:xfrm>
            <a:off x="0" y="65326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http://l7.alamy.com/zooms/1e68251a782547fea9e24ad09cd85a6d/full-body-asian-male-university-student-in-graduation-gown-thumb-up-dagnd3.jpg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F0CC9B-3636-4165-9571-DACC9EE8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Series Convergence</a:t>
            </a:r>
          </a:p>
        </p:txBody>
      </p:sp>
    </p:spTree>
    <p:extLst>
      <p:ext uri="{BB962C8B-B14F-4D97-AF65-F5344CB8AC3E}">
        <p14:creationId xmlns:p14="http://schemas.microsoft.com/office/powerpoint/2010/main" val="340911292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FD21-C2A3-2012-DEC0-378B3F5D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8912-9D47-D51E-0D6E-E26DF75E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Symbolab</a:t>
            </a:r>
            <a:r>
              <a:rPr lang="en-US" dirty="0"/>
              <a:t> checks using: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C91D3-9D07-AF2A-87AE-84733A94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1199"/>
            <a:ext cx="2362200" cy="47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459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7722447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sequences and series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Convergence and divergence</a:t>
            </a:r>
          </a:p>
        </p:txBody>
      </p:sp>
    </p:spTree>
    <p:extLst>
      <p:ext uri="{BB962C8B-B14F-4D97-AF65-F5344CB8AC3E}">
        <p14:creationId xmlns:p14="http://schemas.microsoft.com/office/powerpoint/2010/main" val="397921924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9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Limit</a:t>
            </a:r>
            <a:r>
              <a:rPr lang="en-US" dirty="0"/>
              <a:t> of a sequence  </a:t>
            </a:r>
          </a:p>
          <a:p>
            <a:r>
              <a:rPr lang="en-US" dirty="0"/>
              <a:t>if the terms of a sequence approach a specific number, we say the limit of the sequence exists and it </a:t>
            </a:r>
            <a:r>
              <a:rPr lang="en-US" dirty="0">
                <a:solidFill>
                  <a:schemeClr val="tx1"/>
                </a:solidFill>
              </a:rPr>
              <a:t>converges</a:t>
            </a:r>
            <a:r>
              <a:rPr lang="en-US" dirty="0"/>
              <a:t> to the number</a:t>
            </a:r>
          </a:p>
        </p:txBody>
      </p:sp>
    </p:spTree>
    <p:extLst>
      <p:ext uri="{BB962C8B-B14F-4D97-AF65-F5344CB8AC3E}">
        <p14:creationId xmlns:p14="http://schemas.microsoft.com/office/powerpoint/2010/main" val="317236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Alternating Sequence</a:t>
            </a:r>
            <a:r>
              <a:rPr lang="en-US" dirty="0"/>
              <a:t>:</a:t>
            </a:r>
          </a:p>
          <a:p>
            <a:r>
              <a:rPr lang="en-US" dirty="0"/>
              <a:t>Each term: (-1)</a:t>
            </a:r>
            <a:r>
              <a:rPr lang="en-US" baseline="30000" dirty="0"/>
              <a:t>n</a:t>
            </a:r>
            <a:r>
              <a:rPr lang="en-US" dirty="0"/>
              <a:t> a</a:t>
            </a:r>
            <a:r>
              <a:rPr lang="en-US" baseline="-25000" dirty="0"/>
              <a:t>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5 -5  5 -5  5 -5  5 -5</a:t>
            </a:r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BA9FF3-8045-4297-8DDF-09FEC0D1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340100"/>
            <a:ext cx="5054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F11C6B-FF79-4C40-A6FA-D7D8D7363A45}"/>
              </a:ext>
            </a:extLst>
          </p:cNvPr>
          <p:cNvSpPr/>
          <p:nvPr/>
        </p:nvSpPr>
        <p:spPr>
          <a:xfrm>
            <a:off x="13446" y="6604084"/>
            <a:ext cx="9130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http://www.cs.cas.cz/portal/AlgoMath/MathematicalAnalysis/InfiniteSeriesAndProducts/InfiniteSeries/SeriesWithArbitraryTerms/HTMLFiles/AlternatingSeries_38.gif</a:t>
            </a:r>
          </a:p>
        </p:txBody>
      </p:sp>
    </p:spTree>
    <p:extLst>
      <p:ext uri="{BB962C8B-B14F-4D97-AF65-F5344CB8AC3E}">
        <p14:creationId xmlns:p14="http://schemas.microsoft.com/office/powerpoint/2010/main" val="254931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combine the numbers in a sequence into a single number, it’s called a “</a:t>
            </a:r>
            <a:r>
              <a:rPr lang="en-US" dirty="0">
                <a:solidFill>
                  <a:srgbClr val="FFC000"/>
                </a:solidFill>
              </a:rPr>
              <a:t>series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5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Series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Convergence and Divergence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usually done by adding up all of the terms or multiplying all of them together</a:t>
            </a:r>
          </a:p>
        </p:txBody>
      </p:sp>
    </p:spTree>
    <p:extLst>
      <p:ext uri="{BB962C8B-B14F-4D97-AF65-F5344CB8AC3E}">
        <p14:creationId xmlns:p14="http://schemas.microsoft.com/office/powerpoint/2010/main" val="2394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math class… so there’s always a new symbol!</a:t>
            </a:r>
          </a:p>
          <a:p>
            <a:r>
              <a:rPr lang="en-US" dirty="0"/>
              <a:t>				</a:t>
            </a:r>
            <a:r>
              <a:rPr lang="en-US" sz="10000" dirty="0"/>
              <a:t>∑</a:t>
            </a:r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add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64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have written:</a:t>
            </a:r>
          </a:p>
          <a:p>
            <a:r>
              <a:rPr lang="en-US" dirty="0"/>
              <a:t>What is the sum of the first 10 counting numbers?</a:t>
            </a:r>
          </a:p>
          <a:p>
            <a:r>
              <a:rPr lang="en-US" dirty="0"/>
              <a:t>as:</a:t>
            </a:r>
          </a:p>
          <a:p>
            <a:endParaRPr lang="en-US" sz="2000" dirty="0"/>
          </a:p>
          <a:p>
            <a:pPr algn="ctr"/>
            <a:r>
              <a:rPr lang="en-US" dirty="0"/>
              <a:t>∑1 2 3…10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2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use ∑ with a formula:</a:t>
            </a:r>
          </a:p>
          <a:p>
            <a:r>
              <a:rPr lang="en-US" sz="2700" dirty="0"/>
              <a:t>			 10</a:t>
            </a:r>
          </a:p>
          <a:p>
            <a:pPr>
              <a:spcBef>
                <a:spcPts val="0"/>
              </a:spcBef>
            </a:pPr>
            <a:r>
              <a:rPr lang="en-US" dirty="0"/>
              <a:t>			∑ n</a:t>
            </a:r>
          </a:p>
          <a:p>
            <a:r>
              <a:rPr lang="en-US" sz="2700" dirty="0"/>
              <a:t>			n=1</a:t>
            </a:r>
          </a:p>
          <a:p>
            <a:endParaRPr lang="en-US" sz="2000" dirty="0"/>
          </a:p>
          <a:p>
            <a:r>
              <a:rPr lang="en-US" dirty="0"/>
              <a:t>This means “add up the n’s where n goes from 1 to 10”</a:t>
            </a:r>
          </a:p>
        </p:txBody>
      </p:sp>
    </p:spTree>
    <p:extLst>
      <p:ext uri="{BB962C8B-B14F-4D97-AF65-F5344CB8AC3E}">
        <p14:creationId xmlns:p14="http://schemas.microsoft.com/office/powerpoint/2010/main" val="2851961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math class… so there’s always a new symbol!</a:t>
            </a:r>
          </a:p>
          <a:p>
            <a:r>
              <a:rPr lang="en-US" dirty="0"/>
              <a:t>				</a:t>
            </a:r>
            <a:r>
              <a:rPr lang="el-GR" sz="10000" dirty="0"/>
              <a:t>Π</a:t>
            </a:r>
            <a:endParaRPr lang="en-US" sz="10000" dirty="0"/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multiply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07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new symbols!</a:t>
            </a:r>
          </a:p>
          <a:p>
            <a:endParaRPr lang="en-US" dirty="0"/>
          </a:p>
          <a:p>
            <a:r>
              <a:rPr lang="en-US" dirty="0"/>
              <a:t>Factorial notation</a:t>
            </a:r>
            <a:endParaRPr lang="en-US" u="sng" dirty="0"/>
          </a:p>
          <a:p>
            <a:r>
              <a:rPr lang="en-US" dirty="0"/>
              <a:t>	n! = n(n-1)(n-2)...3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37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4! would be:</a:t>
            </a:r>
          </a:p>
          <a:p>
            <a:endParaRPr lang="en-US" sz="2000" dirty="0"/>
          </a:p>
          <a:p>
            <a:r>
              <a:rPr lang="en-US" dirty="0"/>
              <a:t>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(4-1)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(4-2)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(4-3)</a:t>
            </a:r>
          </a:p>
          <a:p>
            <a:endParaRPr lang="en-US" sz="2000" dirty="0">
              <a:latin typeface="Symbol" panose="05050102010706020507" pitchFamily="18" charset="2"/>
            </a:endParaRPr>
          </a:p>
          <a:p>
            <a:r>
              <a:rPr lang="en-US" dirty="0"/>
              <a:t>Don’t go to 4-4 (that would be zero…)</a:t>
            </a:r>
          </a:p>
          <a:p>
            <a:endParaRPr lang="en-US" dirty="0"/>
          </a:p>
          <a:p>
            <a:r>
              <a:rPr lang="en-US" dirty="0"/>
              <a:t>4! = 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 =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0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Factorials are used a LOT in what are called “counting” problems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35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sequence of numbers {a</a:t>
            </a:r>
            <a:r>
              <a:rPr lang="en-US" baseline="-25000" dirty="0"/>
              <a:t>n</a:t>
            </a:r>
            <a:r>
              <a:rPr lang="en-US" dirty="0"/>
              <a:t>}, the sum of the terms of this sequence: </a:t>
            </a:r>
          </a:p>
          <a:p>
            <a:pPr algn="ctr"/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  <a:r>
              <a:rPr lang="en-US" dirty="0"/>
              <a:t> + ...  </a:t>
            </a:r>
          </a:p>
          <a:p>
            <a:r>
              <a:rPr lang="en-US" dirty="0"/>
              <a:t>is called an </a:t>
            </a:r>
            <a:r>
              <a:rPr lang="en-US" dirty="0">
                <a:solidFill>
                  <a:srgbClr val="FFC000"/>
                </a:solidFill>
              </a:rPr>
              <a:t>infinite series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65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sequence Sn defined by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	= a</a:t>
            </a:r>
            <a:r>
              <a:rPr lang="en-US" baseline="-25000" dirty="0"/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  	     n</a:t>
            </a:r>
          </a:p>
          <a:p>
            <a:r>
              <a:rPr lang="en-US" dirty="0"/>
              <a:t>  	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baseline="-25000" dirty="0"/>
          </a:p>
          <a:p>
            <a:r>
              <a:rPr lang="en-US" sz="2700" dirty="0"/>
              <a:t>  	   k=1</a:t>
            </a:r>
          </a:p>
          <a:p>
            <a:r>
              <a:rPr lang="en-US" dirty="0"/>
              <a:t>is the </a:t>
            </a:r>
            <a:r>
              <a:rPr lang="en-US" dirty="0">
                <a:solidFill>
                  <a:srgbClr val="FFC000"/>
                </a:solidFill>
              </a:rPr>
              <a:t>sequence of partial sums of the series</a:t>
            </a:r>
          </a:p>
        </p:txBody>
      </p:sp>
    </p:spTree>
    <p:extLst>
      <p:ext uri="{BB962C8B-B14F-4D97-AF65-F5344CB8AC3E}">
        <p14:creationId xmlns:p14="http://schemas.microsoft.com/office/powerpoint/2010/main" val="25756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4) Determine </a:t>
            </a:r>
            <a:r>
              <a:rPr lang="en-US" sz="3200" dirty="0">
                <a:solidFill>
                  <a:srgbClr val="FFC000"/>
                </a:solidFill>
              </a:rPr>
              <a:t>convergence or divergence of improper integrals using the comparison test and by direct computation</a:t>
            </a: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S</a:t>
            </a:r>
            <a:r>
              <a:rPr lang="en-US" baseline="-25000" dirty="0"/>
              <a:t>n</a:t>
            </a:r>
            <a:r>
              <a:rPr lang="en-US" dirty="0"/>
              <a:t> is the </a:t>
            </a:r>
            <a:r>
              <a:rPr lang="en-US" dirty="0">
                <a:solidFill>
                  <a:srgbClr val="FFC000"/>
                </a:solidFill>
              </a:rPr>
              <a:t>nth partial sum</a:t>
            </a:r>
          </a:p>
        </p:txBody>
      </p:sp>
    </p:spTree>
    <p:extLst>
      <p:ext uri="{BB962C8B-B14F-4D97-AF65-F5344CB8AC3E}">
        <p14:creationId xmlns:p14="http://schemas.microsoft.com/office/powerpoint/2010/main" val="916217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C368B-0DC2-40F1-804A-7373A92362F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3191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sequence of partial sums converge to a limit L, then we can say that the series </a:t>
            </a:r>
            <a:r>
              <a:rPr lang="en-US" dirty="0">
                <a:solidFill>
                  <a:srgbClr val="FFC000"/>
                </a:solidFill>
              </a:rPr>
              <a:t>converges</a:t>
            </a:r>
            <a:r>
              <a:rPr lang="en-US" dirty="0"/>
              <a:t> and its sum is L </a:t>
            </a:r>
            <a:r>
              <a:rPr lang="en-US" b="0" dirty="0"/>
              <a:t>	</a:t>
            </a:r>
          </a:p>
          <a:p>
            <a:endParaRPr lang="en-US" b="0" dirty="0"/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81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sequence of partial sums of the series does not converge, then the series </a:t>
            </a:r>
            <a:r>
              <a:rPr lang="en-US" dirty="0">
                <a:solidFill>
                  <a:srgbClr val="FFC000"/>
                </a:solidFill>
              </a:rPr>
              <a:t>diverges</a:t>
            </a:r>
          </a:p>
        </p:txBody>
      </p:sp>
    </p:spTree>
    <p:extLst>
      <p:ext uri="{BB962C8B-B14F-4D97-AF65-F5344CB8AC3E}">
        <p14:creationId xmlns:p14="http://schemas.microsoft.com/office/powerpoint/2010/main" val="1383394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formula for the sum of an arithmetic series is:</a:t>
                </a:r>
              </a:p>
              <a:p>
                <a:pPr algn="ctr"/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922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Similarly,  the sum of a geometric series is:</a:t>
                </a:r>
              </a:p>
              <a:p>
                <a:pPr algn="ctr"/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4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So, how do you come up with a series to estimate a function?</a:t>
            </a:r>
          </a:p>
        </p:txBody>
      </p:sp>
    </p:spTree>
    <p:extLst>
      <p:ext uri="{BB962C8B-B14F-4D97-AF65-F5344CB8AC3E}">
        <p14:creationId xmlns:p14="http://schemas.microsoft.com/office/powerpoint/2010/main" val="3770224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There are some different ways…</a:t>
            </a:r>
          </a:p>
          <a:p>
            <a:r>
              <a:rPr lang="en-US" dirty="0"/>
              <a:t>But one popular way is through long division</a:t>
            </a:r>
          </a:p>
          <a:p>
            <a:r>
              <a:rPr lang="en-US" dirty="0"/>
              <a:t>(Remember long division?)</a:t>
            </a:r>
          </a:p>
        </p:txBody>
      </p:sp>
    </p:spTree>
    <p:extLst>
      <p:ext uri="{BB962C8B-B14F-4D97-AF65-F5344CB8AC3E}">
        <p14:creationId xmlns:p14="http://schemas.microsoft.com/office/powerpoint/2010/main" val="1416959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Suppose you wanted a series to estimate: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79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90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89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53F6A-4909-41AF-A7D1-56C61D830BF0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2860372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53F6A-4909-41AF-A7D1-56C61D830BF0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1310926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3410823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</p:spTree>
    <p:extLst>
      <p:ext uri="{BB962C8B-B14F-4D97-AF65-F5344CB8AC3E}">
        <p14:creationId xmlns:p14="http://schemas.microsoft.com/office/powerpoint/2010/main" val="3360175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ED3C7-E533-415D-ADC1-375DB8ED4686}"/>
              </a:ext>
            </a:extLst>
          </p:cNvPr>
          <p:cNvSpPr txBox="1"/>
          <p:nvPr/>
        </p:nvSpPr>
        <p:spPr>
          <a:xfrm>
            <a:off x="3276600" y="5464314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 )</a:t>
            </a:r>
          </a:p>
        </p:txBody>
      </p:sp>
    </p:spTree>
    <p:extLst>
      <p:ext uri="{BB962C8B-B14F-4D97-AF65-F5344CB8AC3E}">
        <p14:creationId xmlns:p14="http://schemas.microsoft.com/office/powerpoint/2010/main" val="2747484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      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3"/>
                <a:stretch>
                  <a:fillRect l="-2593" t="-1946" b="-6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1800" y="2933700"/>
            <a:ext cx="228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  <a:p>
            <a:r>
              <a:rPr lang="en-US" dirty="0"/>
              <a:t>¯¯¯¯¯¯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1BBBB-924D-4AC6-BB01-121B21095EA3}"/>
              </a:ext>
            </a:extLst>
          </p:cNvPr>
          <p:cNvSpPr txBox="1"/>
          <p:nvPr/>
        </p:nvSpPr>
        <p:spPr>
          <a:xfrm>
            <a:off x="2667000" y="426720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ED3C7-E533-415D-ADC1-375DB8ED4686}"/>
              </a:ext>
            </a:extLst>
          </p:cNvPr>
          <p:cNvSpPr txBox="1"/>
          <p:nvPr/>
        </p:nvSpPr>
        <p:spPr>
          <a:xfrm>
            <a:off x="3276600" y="5464314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-(     )</a:t>
            </a:r>
          </a:p>
        </p:txBody>
      </p:sp>
    </p:spTree>
    <p:extLst>
      <p:ext uri="{BB962C8B-B14F-4D97-AF65-F5344CB8AC3E}">
        <p14:creationId xmlns:p14="http://schemas.microsoft.com/office/powerpoint/2010/main" val="2362425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Generating a series by long division: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1 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sz="2000" dirty="0"/>
                  <a:t> </a:t>
                </a:r>
                <a:r>
                  <a:rPr lang="en-US" dirty="0"/>
                  <a:t>x  + </a:t>
                </a:r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1-x )1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</a:t>
                </a:r>
                <a:r>
                  <a:rPr lang="en-US" u="sng" dirty="0"/>
                  <a:t>1-x</a:t>
                </a:r>
                <a:r>
                  <a:rPr lang="en-US" dirty="0"/>
                  <a:t>             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</a:t>
                </a:r>
                <a:r>
                  <a:rPr lang="en-US" sz="2000" dirty="0"/>
                  <a:t> </a:t>
                </a:r>
                <a:r>
                  <a:rPr lang="en-US" dirty="0"/>
                  <a:t>+x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</a:t>
                </a:r>
                <a:r>
                  <a:rPr lang="en-US" u="sng" dirty="0"/>
                  <a:t>x-x</a:t>
                </a:r>
                <a:r>
                  <a:rPr lang="en-US" u="sng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      x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>
                <a:blip r:embed="rId2"/>
                <a:stretch>
                  <a:fillRect l="-2593" t="-1946" b="-6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1800" y="2933700"/>
            <a:ext cx="441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¯¯¯¯¯¯¯¯¯¯¯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46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</a:t>
                </a:r>
              </a:p>
              <a:p>
                <a:endParaRPr lang="en-US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86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are ordered lists</a:t>
            </a:r>
          </a:p>
        </p:txBody>
      </p:sp>
    </p:spTree>
    <p:extLst>
      <p:ext uri="{BB962C8B-B14F-4D97-AF65-F5344CB8AC3E}">
        <p14:creationId xmlns:p14="http://schemas.microsoft.com/office/powerpoint/2010/main" val="2935824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Plug in x=5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92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Plug in x=5: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-0.25</a:t>
                </a:r>
              </a:p>
              <a:p>
                <a:r>
                  <a:rPr lang="en-US" dirty="0"/>
                  <a:t>1+5+5</a:t>
                </a:r>
                <a:r>
                  <a:rPr lang="en-US" baseline="30000" dirty="0"/>
                  <a:t>2</a:t>
                </a:r>
                <a:r>
                  <a:rPr lang="en-US" dirty="0"/>
                  <a:t>+5</a:t>
                </a:r>
                <a:r>
                  <a:rPr lang="en-US" baseline="30000" dirty="0"/>
                  <a:t>3</a:t>
                </a:r>
                <a:r>
                  <a:rPr lang="en-US" dirty="0"/>
                  <a:t>+… = some huge number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r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79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Plug in x=5</a:t>
                </a:r>
              </a:p>
              <a:p>
                <a:r>
                  <a:rPr lang="en-US" dirty="0"/>
                  <a:t>Is the series a good estimator of the original function at x=5? </a:t>
                </a:r>
                <a:r>
                  <a:rPr lang="en-US" dirty="0">
                    <a:solidFill>
                      <a:srgbClr val="FFFF00"/>
                    </a:solidFill>
                  </a:rPr>
                  <a:t>Nope…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500" r="-929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0FEAFA-D2C2-41DC-9F4C-90769F83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53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not, the series is said to </a:t>
            </a:r>
            <a:r>
              <a:rPr lang="en-US" dirty="0">
                <a:solidFill>
                  <a:srgbClr val="FFC000"/>
                </a:solidFill>
              </a:rPr>
              <a:t>diverge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7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Try x=-5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84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1577" y="7620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Try x=-5: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−5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0.16666667</a:t>
                </a:r>
              </a:p>
              <a:p>
                <a:r>
                  <a:rPr lang="en-US" dirty="0"/>
                  <a:t>1+(-5)+(-5)</a:t>
                </a:r>
                <a:r>
                  <a:rPr lang="en-US" baseline="30000" dirty="0"/>
                  <a:t>2</a:t>
                </a:r>
                <a:r>
                  <a:rPr lang="en-US" dirty="0"/>
                  <a:t>+(-5)</a:t>
                </a:r>
                <a:r>
                  <a:rPr lang="en-US" baseline="30000" dirty="0"/>
                  <a:t>3</a:t>
                </a:r>
                <a:r>
                  <a:rPr lang="en-US" dirty="0"/>
                  <a:t>+… = an expanding alternating sequence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577" y="762000"/>
                <a:ext cx="8686800" cy="5638800"/>
              </a:xfrm>
              <a:blipFill>
                <a:blip r:embed="rId2"/>
                <a:stretch>
                  <a:fillRect l="-2456" b="-10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41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Try x=-5</a:t>
                </a:r>
              </a:p>
              <a:p>
                <a:r>
                  <a:rPr lang="en-US" dirty="0"/>
                  <a:t>Is the series a good estimator of the original function at x=-5? </a:t>
                </a:r>
                <a:r>
                  <a:rPr lang="en-US" dirty="0">
                    <a:solidFill>
                      <a:srgbClr val="FFFF00"/>
                    </a:solidFill>
                  </a:rPr>
                  <a:t>Nope. Not for that one either.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500" r="-3357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0FEAFA-D2C2-41DC-9F4C-90769F83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67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Plug in x=½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500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342E99-E3C9-4BA6-8707-78D8A833A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5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Plug in x=½: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(1−½)</m:t>
                        </m:r>
                      </m:den>
                    </m:f>
                  </m:oMath>
                </a14:m>
                <a:r>
                  <a:rPr lang="en-US" dirty="0"/>
                  <a:t> = 2</a:t>
                </a:r>
              </a:p>
              <a:p>
                <a:r>
                  <a:rPr lang="en-US" dirty="0"/>
                  <a:t>1+½+½</a:t>
                </a:r>
                <a:r>
                  <a:rPr lang="en-US" baseline="30000" dirty="0"/>
                  <a:t>2</a:t>
                </a:r>
                <a:r>
                  <a:rPr lang="en-US" dirty="0"/>
                  <a:t>+½</a:t>
                </a:r>
                <a:r>
                  <a:rPr lang="en-US" baseline="30000" dirty="0"/>
                  <a:t>3</a:t>
                </a:r>
                <a:r>
                  <a:rPr lang="en-US" dirty="0"/>
                  <a:t> = 1.875 …</a:t>
                </a:r>
                <a:r>
                  <a:rPr lang="en-US" sz="2500" dirty="0" err="1"/>
                  <a:t>gettin</a:t>
                </a:r>
                <a:r>
                  <a:rPr lang="en-US" sz="2500" dirty="0"/>
                  <a:t>’ close to 2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500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342E99-E3C9-4BA6-8707-78D8A833A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4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Plug in x=½ </a:t>
                </a:r>
              </a:p>
              <a:p>
                <a:r>
                  <a:rPr lang="en-US" dirty="0"/>
                  <a:t>Is the series a good estimator of the original function?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500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0F2C6C7-B1B1-454F-B3AB-C6A944F2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2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don’t have to be numbers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95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r>
                  <a:rPr lang="en-US" dirty="0"/>
                  <a:t>Plug in x=½ </a:t>
                </a:r>
              </a:p>
              <a:p>
                <a:r>
                  <a:rPr lang="en-US" dirty="0"/>
                  <a:t>Is the series a good estimator of the original function?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Yes, for ½ but not for 5 or -5…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>
                <a:blip r:embed="rId2"/>
                <a:stretch>
                  <a:fillRect l="-2500" r="-929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0F2C6C7-B1B1-454F-B3AB-C6A944F2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32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so, the series is said to </a:t>
            </a:r>
            <a:r>
              <a:rPr lang="en-US" dirty="0">
                <a:solidFill>
                  <a:srgbClr val="FFC000"/>
                </a:solidFill>
              </a:rPr>
              <a:t>converge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603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the original function equal the series?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10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the original function equal the series?</a:t>
            </a:r>
          </a:p>
          <a:p>
            <a:endParaRPr lang="en-US" dirty="0"/>
          </a:p>
          <a:p>
            <a:r>
              <a:rPr lang="en-US" dirty="0"/>
              <a:t>A good estimator converges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27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the original function equal the series?</a:t>
            </a:r>
          </a:p>
          <a:p>
            <a:endParaRPr lang="en-US" dirty="0"/>
          </a:p>
          <a:p>
            <a:r>
              <a:rPr lang="en-US" dirty="0"/>
              <a:t>A good estimator converges</a:t>
            </a:r>
          </a:p>
          <a:p>
            <a:r>
              <a:rPr lang="en-US" dirty="0"/>
              <a:t>A bad estimator diverges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Range of convergence</a:t>
            </a:r>
          </a:p>
          <a:p>
            <a:r>
              <a:rPr lang="en-US" dirty="0"/>
              <a:t>Where is the series a good estimator of the original?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60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111CD6-75D9-49C2-8566-347A8F45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</a:t>
                </a:r>
              </a:p>
              <a:p>
                <a:r>
                  <a:rPr lang="en-US" dirty="0"/>
                  <a:t>What is the range of convergence?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r="-4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30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111CD6-75D9-49C2-8566-347A8F45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</a:t>
                </a:r>
              </a:p>
              <a:p>
                <a:r>
                  <a:rPr lang="en-US" dirty="0"/>
                  <a:t>What is the range of convergence? </a:t>
                </a:r>
              </a:p>
              <a:p>
                <a:r>
                  <a:rPr lang="en-US" dirty="0"/>
                  <a:t>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converges to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when |x|&lt;1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5638800"/>
              </a:xfrm>
              <a:blipFill>
                <a:blip r:embed="rId2"/>
                <a:stretch>
                  <a:fillRect l="-2373" r="-4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2813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series</a:t>
            </a:r>
          </a:p>
          <a:p>
            <a:pPr algn="ctr"/>
            <a:r>
              <a:rPr lang="en-US" dirty="0"/>
              <a:t>1 + x + x</a:t>
            </a:r>
            <a:r>
              <a:rPr lang="en-US" baseline="30000" dirty="0"/>
              <a:t>2</a:t>
            </a:r>
            <a:r>
              <a:rPr lang="en-US" dirty="0"/>
              <a:t> + x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r>
              <a:rPr lang="en-US" dirty="0"/>
              <a:t>is a </a:t>
            </a:r>
            <a:r>
              <a:rPr lang="en-US" dirty="0">
                <a:solidFill>
                  <a:srgbClr val="FFC000"/>
                </a:solidFill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5039064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geometric series: </a:t>
            </a:r>
          </a:p>
          <a:p>
            <a:pPr algn="ctr"/>
            <a:r>
              <a:rPr lang="en-US" dirty="0"/>
              <a:t>a + ax + ax</a:t>
            </a:r>
            <a:r>
              <a:rPr lang="en-US" baseline="30000" dirty="0"/>
              <a:t>2</a:t>
            </a:r>
            <a:r>
              <a:rPr lang="en-US" dirty="0"/>
              <a:t> + ax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sz="2000" dirty="0"/>
          </a:p>
          <a:p>
            <a:r>
              <a:rPr lang="en-US" dirty="0"/>
              <a:t>           = </a:t>
            </a:r>
          </a:p>
          <a:p>
            <a:endParaRPr lang="en-US" dirty="0"/>
          </a:p>
          <a:p>
            <a:r>
              <a:rPr lang="en-US" dirty="0"/>
              <a:t>if |x|&lt;1 then the geometric series will converge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52800" y="2667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ar</a:t>
            </a:r>
            <a:r>
              <a:rPr lang="en-US" baseline="30000" dirty="0"/>
              <a:t>k-1</a:t>
            </a:r>
            <a:r>
              <a:rPr lang="en-US" dirty="0"/>
              <a:t>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member of a sequence is called a “</a:t>
            </a:r>
            <a:r>
              <a:rPr lang="en-US" dirty="0">
                <a:solidFill>
                  <a:srgbClr val="FFC000"/>
                </a:solidFill>
              </a:rPr>
              <a:t>term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417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Remember,  the sum of a geometric series is:</a:t>
                </a:r>
              </a:p>
              <a:p>
                <a:pPr algn="ctr"/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1841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geometric series: </a:t>
                </a:r>
              </a:p>
              <a:p>
                <a:pPr algn="ctr"/>
                <a:r>
                  <a:rPr lang="en-US" dirty="0"/>
                  <a:t>a + ax + ax</a:t>
                </a:r>
                <a:r>
                  <a:rPr lang="en-US" baseline="30000" dirty="0"/>
                  <a:t>2</a:t>
                </a:r>
                <a:r>
                  <a:rPr lang="en-US" dirty="0"/>
                  <a:t> + ax</a:t>
                </a:r>
                <a:r>
                  <a:rPr lang="en-US" baseline="30000" dirty="0"/>
                  <a:t>3</a:t>
                </a:r>
                <a:r>
                  <a:rPr lang="en-US" dirty="0"/>
                  <a:t> + …</a:t>
                </a:r>
              </a:p>
              <a:p>
                <a:r>
                  <a:rPr lang="en-US" dirty="0"/>
                  <a:t>if |x|&lt;1 then the geometric series will converge</a:t>
                </a:r>
              </a:p>
              <a:p>
                <a:r>
                  <a:rPr lang="en-US" dirty="0"/>
                  <a:t>and its sum will be:</a:t>
                </a:r>
              </a:p>
              <a:p>
                <a:pPr algn="ctr"/>
                <a:r>
                  <a:rPr lang="en-US" dirty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325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geometric series: </a:t>
            </a:r>
          </a:p>
          <a:p>
            <a:pPr algn="ctr"/>
            <a:r>
              <a:rPr lang="en-US" dirty="0"/>
              <a:t>a + ax + ax</a:t>
            </a:r>
            <a:r>
              <a:rPr lang="en-US" baseline="30000" dirty="0"/>
              <a:t>2</a:t>
            </a:r>
            <a:r>
              <a:rPr lang="en-US" dirty="0"/>
              <a:t> + ax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sz="2000" dirty="0"/>
          </a:p>
          <a:p>
            <a:r>
              <a:rPr lang="en-US" dirty="0"/>
              <a:t>           =</a:t>
            </a:r>
          </a:p>
          <a:p>
            <a:endParaRPr lang="en-US" dirty="0"/>
          </a:p>
          <a:p>
            <a:r>
              <a:rPr lang="en-US" dirty="0"/>
              <a:t>if |r|≥1 then the geometric series will diverge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52800" y="2667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ar</a:t>
            </a:r>
            <a:r>
              <a:rPr lang="en-US" baseline="30000" dirty="0"/>
              <a:t>k-1</a:t>
            </a:r>
            <a:r>
              <a:rPr lang="en-US" dirty="0"/>
              <a:t>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95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768542" cy="5638800"/>
              </a:xfrm>
            </p:spPr>
            <p:txBody>
              <a:bodyPr/>
              <a:lstStyle/>
              <a:p>
                <a:r>
                  <a:rPr lang="en-US" dirty="0"/>
                  <a:t>Given the series: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192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  <m:r>
                      <a:rPr lang="en-US" sz="25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−1 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+ …</a:t>
                </a:r>
              </a:p>
              <a:p>
                <a:endParaRPr lang="en-US" sz="2000" dirty="0"/>
              </a:p>
              <a:p>
                <a:r>
                  <a:rPr lang="en-US" dirty="0"/>
                  <a:t>Our series:       </a:t>
                </a:r>
              </a:p>
              <a:p>
                <a:endParaRPr lang="en-US" dirty="0"/>
              </a:p>
              <a:p>
                <a:r>
                  <a:rPr lang="en-US" dirty="0"/>
                  <a:t>Geometric series:</a:t>
                </a:r>
              </a:p>
              <a:p>
                <a:endParaRPr lang="en-US" dirty="0"/>
              </a:p>
              <a:p>
                <a:r>
                  <a:rPr lang="en-US" dirty="0"/>
                  <a:t>Identify: is it a geometric series?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768542" cy="5638800"/>
              </a:xfrm>
              <a:blipFill>
                <a:blip r:embed="rId2"/>
                <a:stretch>
                  <a:fillRect l="-2503" t="-1946" r="-4659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953000" y="2286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>
                    <a:solidFill>
                      <a:srgbClr val="FFFF00"/>
                    </a:solidFill>
                  </a:rPr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>
                            <a:solidFill>
                              <a:srgbClr val="FFFF00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n-1</a:t>
                </a:r>
                <a:r>
                  <a:rPr lang="en-US" dirty="0">
                    <a:solidFill>
                      <a:srgbClr val="FFFF00"/>
                    </a:solidFill>
                  </a:rPr>
                  <a:t>  </a:t>
                </a:r>
              </a:p>
              <a:p>
                <a:r>
                  <a:rPr lang="en-US" sz="2700" dirty="0">
                    <a:solidFill>
                      <a:srgbClr val="FFFF00"/>
                    </a:solidFill>
                  </a:rPr>
                  <a:t>n=1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22860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8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3000" y="3810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a r</a:t>
            </a:r>
            <a:r>
              <a:rPr lang="en-US" baseline="30000" dirty="0"/>
              <a:t>k-1</a:t>
            </a:r>
            <a:r>
              <a:rPr lang="en-US" dirty="0"/>
              <a:t>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88AD22-8B4E-461D-85D9-4A1A27B82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576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768542" cy="5638800"/>
              </a:xfrm>
            </p:spPr>
            <p:txBody>
              <a:bodyPr/>
              <a:lstStyle/>
              <a:p>
                <a:r>
                  <a:rPr lang="en-US" dirty="0"/>
                  <a:t>Given the series: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192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  <m:r>
                      <a:rPr lang="en-US" sz="25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−1 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+ …</a:t>
                </a:r>
              </a:p>
              <a:p>
                <a:endParaRPr lang="en-US" sz="2000" dirty="0"/>
              </a:p>
              <a:p>
                <a:r>
                  <a:rPr lang="en-US" dirty="0"/>
                  <a:t>Our series:       </a:t>
                </a:r>
              </a:p>
              <a:p>
                <a:endParaRPr lang="en-US" dirty="0"/>
              </a:p>
              <a:p>
                <a:r>
                  <a:rPr lang="en-US" dirty="0"/>
                  <a:t>Geometric series:</a:t>
                </a:r>
              </a:p>
              <a:p>
                <a:endParaRPr lang="en-US" dirty="0"/>
              </a:p>
              <a:p>
                <a:r>
                  <a:rPr lang="en-US" dirty="0"/>
                  <a:t>Is it a geometric series?  </a:t>
                </a:r>
                <a:r>
                  <a:rPr lang="en-US" dirty="0">
                    <a:solidFill>
                      <a:srgbClr val="FFFF00"/>
                    </a:solidFill>
                  </a:rPr>
                  <a:t>Yep!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768542" cy="5638800"/>
              </a:xfrm>
              <a:blipFill>
                <a:blip r:embed="rId2"/>
                <a:stretch>
                  <a:fillRect l="-2503" t="-1946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953000" y="2286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>
                    <a:solidFill>
                      <a:srgbClr val="FFFF00"/>
                    </a:solidFill>
                  </a:rPr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>
                            <a:solidFill>
                              <a:srgbClr val="FFFF00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n-1</a:t>
                </a:r>
                <a:r>
                  <a:rPr lang="en-US" dirty="0">
                    <a:solidFill>
                      <a:srgbClr val="FFFF00"/>
                    </a:solidFill>
                  </a:rPr>
                  <a:t>  </a:t>
                </a:r>
              </a:p>
              <a:p>
                <a:r>
                  <a:rPr lang="en-US" sz="2700" dirty="0">
                    <a:solidFill>
                      <a:srgbClr val="FFFF00"/>
                    </a:solidFill>
                  </a:rPr>
                  <a:t>n=1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22860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8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3000" y="3810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a r</a:t>
            </a:r>
            <a:r>
              <a:rPr lang="en-US" baseline="30000" dirty="0"/>
              <a:t>k-1</a:t>
            </a:r>
            <a:r>
              <a:rPr lang="en-US" dirty="0"/>
              <a:t> </a:t>
            </a:r>
          </a:p>
          <a:p>
            <a:r>
              <a:rPr lang="en-US" sz="2700" dirty="0"/>
              <a:t>k=1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88AD22-8B4E-461D-85D9-4A1A27B82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114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Given the series: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192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  <m:r>
                      <a:rPr lang="en-US" sz="25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−1 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+ …</a:t>
                </a:r>
              </a:p>
              <a:p>
                <a:endParaRPr lang="en-US" sz="2000" dirty="0"/>
              </a:p>
              <a:p>
                <a:r>
                  <a:rPr lang="en-US" dirty="0"/>
                  <a:t>Our series: </a:t>
                </a:r>
              </a:p>
              <a:p>
                <a:endParaRPr lang="en-US" dirty="0"/>
              </a:p>
              <a:p>
                <a:r>
                  <a:rPr lang="en-US" dirty="0"/>
                  <a:t>Geometric series:</a:t>
                </a:r>
              </a:p>
              <a:p>
                <a:endParaRPr lang="en-US" dirty="0"/>
              </a:p>
              <a:p>
                <a:r>
                  <a:rPr lang="en-US" dirty="0"/>
                  <a:t>Identify a? Identify r? 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686800" cy="5638800"/>
              </a:xfrm>
              <a:blipFill>
                <a:blip r:embed="rId2"/>
                <a:stretch>
                  <a:fillRect l="-2526" t="-1946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5105400" y="2286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n-1</a:t>
                </a:r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22860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8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3810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a r</a:t>
            </a:r>
            <a:r>
              <a:rPr lang="en-US" baseline="30000" dirty="0"/>
              <a:t>k-1</a:t>
            </a:r>
            <a:r>
              <a:rPr lang="en-US" dirty="0"/>
              <a:t>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F1492-E8F9-4C56-809E-5B449EE0E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136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Given the series: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192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  <m:r>
                      <a:rPr lang="en-US" sz="25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−1 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+ …</a:t>
                </a:r>
              </a:p>
              <a:p>
                <a:endParaRPr lang="en-US" sz="2000" dirty="0"/>
              </a:p>
              <a:p>
                <a:r>
                  <a:rPr lang="en-US" dirty="0"/>
                  <a:t>Our series: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Geometric series: 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r=¼ </a:t>
                </a:r>
                <a:r>
                  <a:rPr lang="en-US" dirty="0"/>
                  <a:t> Will it converge?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534400" cy="5638800"/>
              </a:xfrm>
              <a:blipFill>
                <a:blip r:embed="rId2"/>
                <a:stretch>
                  <a:fillRect l="-2571" t="-1946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5105400" y="2286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n-1</a:t>
                </a:r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22860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8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3810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a r</a:t>
            </a:r>
            <a:r>
              <a:rPr lang="en-US" baseline="30000" dirty="0"/>
              <a:t>k-1</a:t>
            </a:r>
            <a:r>
              <a:rPr lang="en-US" dirty="0"/>
              <a:t>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31437-4965-4154-BFB5-5431AA686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F6BB3-4128-0D7B-CEDF-8440DCB1ECA1}"/>
              </a:ext>
            </a:extLst>
          </p:cNvPr>
          <p:cNvSpPr txBox="1"/>
          <p:nvPr/>
        </p:nvSpPr>
        <p:spPr>
          <a:xfrm>
            <a:off x="4114800" y="6488668"/>
            <a:ext cx="5255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|r|&lt;1 then the geometric series will converge</a:t>
            </a:r>
          </a:p>
        </p:txBody>
      </p:sp>
    </p:spTree>
    <p:extLst>
      <p:ext uri="{BB962C8B-B14F-4D97-AF65-F5344CB8AC3E}">
        <p14:creationId xmlns:p14="http://schemas.microsoft.com/office/powerpoint/2010/main" val="26392471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geometric series: </a:t>
            </a:r>
          </a:p>
          <a:p>
            <a:pPr algn="ctr"/>
            <a:r>
              <a:rPr lang="en-US" dirty="0"/>
              <a:t>a + </a:t>
            </a:r>
            <a:r>
              <a:rPr lang="en-US" dirty="0" err="1"/>
              <a:t>ar</a:t>
            </a:r>
            <a:r>
              <a:rPr lang="en-US" dirty="0"/>
              <a:t> + ar</a:t>
            </a:r>
            <a:r>
              <a:rPr lang="en-US" baseline="30000" dirty="0"/>
              <a:t>2</a:t>
            </a:r>
            <a:r>
              <a:rPr lang="en-US" dirty="0"/>
              <a:t> + ar</a:t>
            </a:r>
            <a:r>
              <a:rPr lang="en-US" baseline="30000" dirty="0"/>
              <a:t>3</a:t>
            </a:r>
            <a:r>
              <a:rPr lang="en-US" dirty="0"/>
              <a:t> + …</a:t>
            </a:r>
          </a:p>
          <a:p>
            <a:endParaRPr lang="en-US" sz="2000" dirty="0"/>
          </a:p>
          <a:p>
            <a:r>
              <a:rPr lang="en-US" dirty="0"/>
              <a:t>           =</a:t>
            </a:r>
          </a:p>
          <a:p>
            <a:endParaRPr lang="en-US" dirty="0"/>
          </a:p>
          <a:p>
            <a:r>
              <a:rPr lang="en-US" dirty="0"/>
              <a:t>if |r|&lt;1 then the geometric series will converge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52800" y="2667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  ∞</a:t>
            </a:r>
          </a:p>
          <a:p>
            <a:pPr>
              <a:spcBef>
                <a:spcPts val="0"/>
              </a:spcBef>
            </a:pPr>
            <a:r>
              <a:rPr lang="en-US" dirty="0"/>
              <a:t> ∑ a r</a:t>
            </a:r>
            <a:r>
              <a:rPr lang="en-US" baseline="30000" dirty="0"/>
              <a:t>k-1</a:t>
            </a:r>
            <a:r>
              <a:rPr lang="en-US" dirty="0"/>
              <a:t> </a:t>
            </a:r>
          </a:p>
          <a:p>
            <a:r>
              <a:rPr lang="en-US" sz="2700" dirty="0"/>
              <a:t>k=1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017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Given the series: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192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  <m:r>
                      <a:rPr lang="en-US" sz="25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−1 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+ …</a:t>
                </a:r>
              </a:p>
              <a:p>
                <a:endParaRPr lang="en-US" sz="2000" dirty="0"/>
              </a:p>
              <a:p>
                <a:r>
                  <a:rPr lang="en-US" dirty="0"/>
                  <a:t>Our series: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Because it is a geometric series with r=¼ (which is &lt;1) </a:t>
                </a:r>
                <a:r>
                  <a:rPr lang="en-US" dirty="0">
                    <a:solidFill>
                      <a:srgbClr val="FFFF00"/>
                    </a:solidFill>
                  </a:rPr>
                  <a:t>it will converge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0" y="2286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n-1</a:t>
                </a:r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2860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C2EBAE-1D33-428C-AD1F-1D72A4F8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147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Given the series: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192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  <m:r>
                      <a:rPr lang="en-US" sz="25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−1 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+ …</a:t>
                </a:r>
              </a:p>
              <a:p>
                <a:endParaRPr lang="en-US" sz="2000" dirty="0"/>
              </a:p>
              <a:p>
                <a:r>
                  <a:rPr lang="en-US" dirty="0"/>
                  <a:t>Our series: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Calculate its sum:</a:t>
                </a:r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0" y="2286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n-1</a:t>
                </a:r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2860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D43058-A5E0-410A-8EA8-8CE649EAB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16C46-4C76-4A74-AB89-D2295E432362}"/>
                  </a:ext>
                </a:extLst>
              </p:cNvPr>
              <p:cNvSpPr txBox="1"/>
              <p:nvPr/>
            </p:nvSpPr>
            <p:spPr>
              <a:xfrm>
                <a:off x="8001000" y="6291755"/>
                <a:ext cx="1143000" cy="566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16C46-4C76-4A74-AB89-D2295E43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6291755"/>
                <a:ext cx="1143000" cy="566245"/>
              </a:xfrm>
              <a:prstGeom prst="rect">
                <a:avLst/>
              </a:prstGeom>
              <a:blipFill>
                <a:blip r:embed="rId4"/>
                <a:stretch>
                  <a:fillRect l="-5882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12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term is designated by a subscript:</a:t>
            </a:r>
          </a:p>
          <a:p>
            <a:endParaRPr lang="en-US" sz="1000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n, ...</a:t>
            </a:r>
          </a:p>
          <a:p>
            <a:endParaRPr lang="en-US" dirty="0"/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term in the sequence </a:t>
            </a:r>
          </a:p>
          <a:p>
            <a:pPr>
              <a:spcBef>
                <a:spcPts val="0"/>
              </a:spcBef>
            </a:pPr>
            <a:r>
              <a:rPr lang="en-US" dirty="0"/>
              <a:t>	is  a</a:t>
            </a:r>
            <a:r>
              <a:rPr lang="en-US" baseline="-25000" dirty="0"/>
              <a:t>2</a:t>
            </a:r>
          </a:p>
          <a:p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 term is a</a:t>
            </a:r>
            <a:r>
              <a:rPr lang="en-US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44956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Given the series: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48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192</m:t>
                        </m:r>
                      </m:den>
                    </m:f>
                  </m:oMath>
                </a14:m>
                <a:r>
                  <a:rPr lang="en-US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  <m:r>
                      <a:rPr lang="en-US" sz="25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4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−1 </m:t>
                        </m:r>
                      </m:den>
                    </m:f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+ …</a:t>
                </a:r>
              </a:p>
              <a:p>
                <a:endParaRPr lang="en-US" sz="2000" dirty="0"/>
              </a:p>
              <a:p>
                <a:r>
                  <a:rPr lang="en-US" dirty="0"/>
                  <a:t>Our series: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Calculate its sum: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r=¼</a:t>
                </a:r>
              </a:p>
              <a:p>
                <a:r>
                  <a:rPr lang="en-US" dirty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1−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1/3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1/4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1/3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/4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9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0" y="2286000"/>
                <a:ext cx="3276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  ∞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dirty="0"/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1" i="0" dirty="0" smtClean="0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n-1</a:t>
                </a:r>
                <a:r>
                  <a:rPr lang="en-US" dirty="0"/>
                  <a:t>  </a:t>
                </a:r>
              </a:p>
              <a:p>
                <a:r>
                  <a:rPr lang="en-US" sz="2700" dirty="0"/>
                  <a:t>n=1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286000"/>
                <a:ext cx="3276600" cy="1828800"/>
              </a:xfrm>
              <a:prstGeom prst="rect">
                <a:avLst/>
              </a:prstGeom>
              <a:blipFill>
                <a:blip r:embed="rId3"/>
                <a:stretch>
                  <a:fillRect l="-3532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767C1B1-E8EC-4576-A31C-255BC602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 CONVERGENCE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B7933-F055-4D29-900C-472C10547982}"/>
                  </a:ext>
                </a:extLst>
              </p:cNvPr>
              <p:cNvSpPr txBox="1"/>
              <p:nvPr/>
            </p:nvSpPr>
            <p:spPr>
              <a:xfrm>
                <a:off x="8001000" y="6291755"/>
                <a:ext cx="1143000" cy="566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B7933-F055-4D29-900C-472C1054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6291755"/>
                <a:ext cx="1143000" cy="566245"/>
              </a:xfrm>
              <a:prstGeom prst="rect">
                <a:avLst/>
              </a:prstGeom>
              <a:blipFill>
                <a:blip r:embed="rId4"/>
                <a:stretch>
                  <a:fillRect l="-5882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3092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E62282-A728-4595-94D2-7572AEC2779B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677186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Means repeating a process until you reach a goal</a:t>
            </a:r>
          </a:p>
        </p:txBody>
      </p:sp>
    </p:spTree>
    <p:extLst>
      <p:ext uri="{BB962C8B-B14F-4D97-AF65-F5344CB8AC3E}">
        <p14:creationId xmlns:p14="http://schemas.microsoft.com/office/powerpoint/2010/main" val="26610901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  <a:endParaRPr lang="en-US" altLang="en-US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Iteration is used by your calculator and in computer software to do calculations</a:t>
            </a:r>
          </a:p>
        </p:txBody>
      </p:sp>
    </p:spTree>
    <p:extLst>
      <p:ext uri="{BB962C8B-B14F-4D97-AF65-F5344CB8AC3E}">
        <p14:creationId xmlns:p14="http://schemas.microsoft.com/office/powerpoint/2010/main" val="28404213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formulas in calculators and </a:t>
            </a:r>
          </a:p>
          <a:p>
            <a:r>
              <a:rPr lang="en-US" dirty="0"/>
              <a:t>	computers are not lookup </a:t>
            </a:r>
          </a:p>
          <a:p>
            <a:r>
              <a:rPr lang="en-US" dirty="0"/>
              <a:t>	tables</a:t>
            </a:r>
          </a:p>
          <a:p>
            <a:r>
              <a:rPr lang="en-US" dirty="0"/>
              <a:t>The formulas are calculated </a:t>
            </a:r>
          </a:p>
          <a:p>
            <a:r>
              <a:rPr lang="en-US" dirty="0"/>
              <a:t>	using series approximations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073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  <a:endParaRPr lang="en-US" altLang="en-US" dirty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calculator has a formula for every function that will zero in on the right answer after a short number of calculations</a:t>
            </a:r>
          </a:p>
        </p:txBody>
      </p:sp>
    </p:spTree>
    <p:extLst>
      <p:ext uri="{BB962C8B-B14F-4D97-AF65-F5344CB8AC3E}">
        <p14:creationId xmlns:p14="http://schemas.microsoft.com/office/powerpoint/2010/main" val="29699069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Calculator formula for the sine:</a:t>
                </a:r>
                <a:endParaRPr lang="en-US" altLang="en-US" sz="2000" dirty="0"/>
              </a:p>
              <a:p>
                <a:r>
                  <a:rPr lang="en-US" sz="3000" dirty="0"/>
                  <a:t>sin(</a:t>
                </a:r>
                <a:r>
                  <a:rPr lang="el-GR" sz="3600" dirty="0"/>
                  <a:t>θ</a:t>
                </a:r>
                <a:r>
                  <a:rPr lang="en-US" sz="3000" dirty="0"/>
                  <a:t>) = </a:t>
                </a:r>
                <a:r>
                  <a:rPr lang="el-GR" sz="3600" dirty="0"/>
                  <a:t>θ</a:t>
                </a:r>
                <a:r>
                  <a:rPr lang="en-US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sz="3600" dirty="0"/>
                              <m:t>θ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en-US" sz="3600" dirty="0"/>
                              <m:t>3 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1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2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3</m:t>
                        </m:r>
                      </m:den>
                    </m:f>
                  </m:oMath>
                </a14:m>
                <a:r>
                  <a:rPr lang="en-US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sz="3200" dirty="0"/>
                              <m:t>θ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en-US" sz="3600" b="1" i="0" dirty="0" smtClean="0"/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altLang="en-US" sz="3600" dirty="0"/>
                              <m:t> 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1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2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3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5</m:t>
                        </m:r>
                      </m:den>
                    </m:f>
                  </m:oMath>
                </a14:m>
                <a:r>
                  <a:rPr lang="en-US" sz="3000" dirty="0"/>
                  <a:t> - ...</a:t>
                </a:r>
              </a:p>
              <a:p>
                <a:endParaRPr lang="en-US" altLang="en-US" sz="3000" dirty="0"/>
              </a:p>
              <a:p>
                <a:r>
                  <a:rPr lang="en-US" altLang="en-US" dirty="0"/>
                  <a:t>This works for all values of </a:t>
                </a:r>
                <a:r>
                  <a:rPr lang="el-GR" dirty="0"/>
                  <a:t>θ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177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4731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Companies look for:</a:t>
            </a:r>
          </a:p>
          <a:p>
            <a:r>
              <a:rPr lang="en-US" dirty="0"/>
              <a:t>	accurate approximations</a:t>
            </a:r>
          </a:p>
          <a:p>
            <a:r>
              <a:rPr lang="en-US" dirty="0"/>
              <a:t>	approximations that </a:t>
            </a:r>
          </a:p>
          <a:p>
            <a:r>
              <a:rPr lang="en-US" dirty="0"/>
              <a:t>		converge quickly (after </a:t>
            </a:r>
          </a:p>
          <a:p>
            <a:r>
              <a:rPr lang="en-US" dirty="0"/>
              <a:t>		only a few iterations)</a:t>
            </a:r>
          </a:p>
        </p:txBody>
      </p:sp>
    </p:spTree>
    <p:extLst>
      <p:ext uri="{BB962C8B-B14F-4D97-AF65-F5344CB8AC3E}">
        <p14:creationId xmlns:p14="http://schemas.microsoft.com/office/powerpoint/2010/main" val="21518269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Obviously, only series that converge are of interest</a:t>
            </a:r>
          </a:p>
        </p:txBody>
      </p:sp>
    </p:spTree>
    <p:extLst>
      <p:ext uri="{BB962C8B-B14F-4D97-AF65-F5344CB8AC3E}">
        <p14:creationId xmlns:p14="http://schemas.microsoft.com/office/powerpoint/2010/main" val="28299223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Obviously, only series that converge are of interest</a:t>
            </a:r>
          </a:p>
          <a:p>
            <a:r>
              <a:rPr lang="en-US" dirty="0"/>
              <a:t>… so, how can we tell if a series converges?</a:t>
            </a:r>
          </a:p>
        </p:txBody>
      </p:sp>
    </p:spTree>
    <p:extLst>
      <p:ext uri="{BB962C8B-B14F-4D97-AF65-F5344CB8AC3E}">
        <p14:creationId xmlns:p14="http://schemas.microsoft.com/office/powerpoint/2010/main" val="132944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infinite sequence</a:t>
            </a:r>
            <a:r>
              <a:rPr lang="en-US" dirty="0"/>
              <a:t> goes on forever: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</a:t>
            </a:r>
          </a:p>
          <a:p>
            <a:endParaRPr lang="en-US" sz="2000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finite sequence</a:t>
            </a:r>
            <a:r>
              <a:rPr lang="en-US" dirty="0"/>
              <a:t> stops at some point: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12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80453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dirty="0"/>
              <a:t>Obviously, only series that converge are of interest</a:t>
            </a:r>
          </a:p>
          <a:p>
            <a:r>
              <a:rPr lang="en-US" dirty="0"/>
              <a:t>… so, how can we tell if a series converges?</a:t>
            </a:r>
          </a:p>
          <a:p>
            <a:r>
              <a:rPr lang="en-US" dirty="0"/>
              <a:t>… because it is such an important topic, lots of methods have been developed to test for convergence </a:t>
            </a:r>
          </a:p>
        </p:txBody>
      </p:sp>
    </p:spTree>
    <p:extLst>
      <p:ext uri="{BB962C8B-B14F-4D97-AF65-F5344CB8AC3E}">
        <p14:creationId xmlns:p14="http://schemas.microsoft.com/office/powerpoint/2010/main" val="25567524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Divergence &amp; Convergence Tests</a:t>
            </a:r>
          </a:p>
          <a:p>
            <a:endParaRPr lang="en-US" sz="2000" dirty="0"/>
          </a:p>
          <a:p>
            <a:r>
              <a:rPr lang="en-US" dirty="0"/>
              <a:t>If      ≠ 0, then the series </a:t>
            </a:r>
          </a:p>
          <a:p>
            <a:r>
              <a:rPr lang="en-US" dirty="0"/>
              <a:t>    diverges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C952E-01D6-485A-9CC5-7262CF0AE256}"/>
              </a:ext>
            </a:extLst>
          </p:cNvPr>
          <p:cNvSpPr txBox="1"/>
          <p:nvPr/>
        </p:nvSpPr>
        <p:spPr>
          <a:xfrm>
            <a:off x="1447800" y="22098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29874086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Divergence &amp; Convergence Tests</a:t>
            </a:r>
          </a:p>
          <a:p>
            <a:endParaRPr lang="en-US" sz="2000" dirty="0"/>
          </a:p>
          <a:p>
            <a:r>
              <a:rPr lang="en-US" dirty="0"/>
              <a:t>If a series converges, then the        </a:t>
            </a:r>
          </a:p>
          <a:p>
            <a:r>
              <a:rPr lang="en-US" dirty="0"/>
              <a:t>        = 0</a:t>
            </a:r>
          </a:p>
          <a:p>
            <a:endParaRPr lang="en-US" sz="2000" dirty="0"/>
          </a:p>
          <a:p>
            <a:r>
              <a:rPr lang="en-US" dirty="0"/>
              <a:t>But… if      = 0, there is still </a:t>
            </a:r>
          </a:p>
          <a:p>
            <a:pPr>
              <a:spcBef>
                <a:spcPts val="0"/>
              </a:spcBef>
            </a:pPr>
            <a:r>
              <a:rPr lang="en-US" dirty="0"/>
              <a:t>	no guarantee the series </a:t>
            </a:r>
          </a:p>
          <a:p>
            <a:pPr>
              <a:spcBef>
                <a:spcPts val="0"/>
              </a:spcBef>
            </a:pPr>
            <a:r>
              <a:rPr lang="en-US" dirty="0"/>
              <a:t>    converges!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3BECB-AFD1-440D-9257-E17E51C21A8A}"/>
              </a:ext>
            </a:extLst>
          </p:cNvPr>
          <p:cNvSpPr txBox="1"/>
          <p:nvPr/>
        </p:nvSpPr>
        <p:spPr>
          <a:xfrm>
            <a:off x="1371600" y="2947481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21BA1-D052-4D15-928B-6EB2454B92E4}"/>
              </a:ext>
            </a:extLst>
          </p:cNvPr>
          <p:cNvSpPr txBox="1"/>
          <p:nvPr/>
        </p:nvSpPr>
        <p:spPr>
          <a:xfrm>
            <a:off x="2667000" y="4038600"/>
            <a:ext cx="914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CFFFF"/>
                </a:solidFill>
              </a:rPr>
              <a:t>lim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n</a:t>
            </a:r>
            <a:r>
              <a:rPr lang="en-US" sz="2000" b="1" dirty="0">
                <a:solidFill>
                  <a:srgbClr val="CCFFFF"/>
                </a:solidFill>
                <a:latin typeface="Arial" panose="020B0604020202020204" pitchFamily="34" charset="0"/>
              </a:rPr>
              <a:t>→</a:t>
            </a:r>
            <a:r>
              <a:rPr lang="en-US" sz="2000" b="1" dirty="0">
                <a:solidFill>
                  <a:srgbClr val="CCFFFF"/>
                </a:solidFill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507166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Squeeze theorem</a:t>
            </a:r>
            <a:r>
              <a:rPr lang="en-US" dirty="0"/>
              <a:t> for sequences: </a:t>
            </a:r>
          </a:p>
          <a:p>
            <a:r>
              <a:rPr lang="en-US" dirty="0"/>
              <a:t>Let {a</a:t>
            </a:r>
            <a:r>
              <a:rPr lang="en-US" baseline="-25000" dirty="0"/>
              <a:t>n</a:t>
            </a:r>
            <a:r>
              <a:rPr lang="en-US" dirty="0"/>
              <a:t>} {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} and {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} be </a:t>
            </a:r>
          </a:p>
          <a:p>
            <a:r>
              <a:rPr lang="en-US" dirty="0"/>
              <a:t>   sequences </a:t>
            </a:r>
          </a:p>
          <a:p>
            <a:r>
              <a:rPr lang="en-US" dirty="0"/>
              <a:t>With a</a:t>
            </a:r>
            <a:r>
              <a:rPr lang="en-US" baseline="-25000" dirty="0"/>
              <a:t>n</a:t>
            </a:r>
            <a:r>
              <a:rPr lang="en-US" dirty="0"/>
              <a:t> ≤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 ≤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 for all integers </a:t>
            </a:r>
          </a:p>
          <a:p>
            <a:r>
              <a:rPr lang="en-US" dirty="0"/>
              <a:t>   n greater than some index N</a:t>
            </a:r>
          </a:p>
          <a:p>
            <a:r>
              <a:rPr lang="en-US" sz="1000" dirty="0"/>
              <a:t>  </a:t>
            </a:r>
          </a:p>
          <a:p>
            <a:r>
              <a:rPr lang="en-US" dirty="0"/>
              <a:t>If     a</a:t>
            </a:r>
            <a:r>
              <a:rPr lang="en-US" baseline="-25000" dirty="0"/>
              <a:t>n </a:t>
            </a:r>
            <a:r>
              <a:rPr lang="en-US" dirty="0"/>
              <a:t>=    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= L   </a:t>
            </a:r>
          </a:p>
          <a:p>
            <a:r>
              <a:rPr lang="en-US" dirty="0"/>
              <a:t>   then    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 = L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4876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n→∞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00400" y="4876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n→∞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8400" y="5638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lim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n→∞</a:t>
            </a:r>
          </a:p>
        </p:txBody>
      </p:sp>
    </p:spTree>
    <p:extLst>
      <p:ext uri="{BB962C8B-B14F-4D97-AF65-F5344CB8AC3E}">
        <p14:creationId xmlns:p14="http://schemas.microsoft.com/office/powerpoint/2010/main" val="8085192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19800" cy="521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028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A1FEC96B-FB64-4299-94B5-658672BC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1925"/>
            <a:ext cx="43434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18C37-A48C-49A9-8DD3-6EE10862DDBE}"/>
              </a:ext>
            </a:extLst>
          </p:cNvPr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http://brownsharpie.courtneygibbons.org/wp-content/comics/2008-11-10-squeeze.jpg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Harmonic series</a:t>
            </a:r>
            <a:r>
              <a:rPr lang="en-US" dirty="0"/>
              <a:t>:</a:t>
            </a:r>
          </a:p>
          <a:p>
            <a:r>
              <a:rPr lang="en-US" dirty="0"/>
              <a:t>1 + 1/2 + 1/3 + 1/4 + 1/5 + …</a:t>
            </a:r>
          </a:p>
          <a:p>
            <a:r>
              <a:rPr lang="en-US" dirty="0"/>
              <a:t>Does it converge?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13875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Harmonic series:</a:t>
            </a:r>
          </a:p>
          <a:p>
            <a:r>
              <a:rPr lang="en-US" dirty="0"/>
              <a:t>1 + 1/2 + 1/3 + 1/4 + 1/5 + …</a:t>
            </a:r>
          </a:p>
          <a:p>
            <a:r>
              <a:rPr lang="en-US" dirty="0"/>
              <a:t>Does it converge?</a:t>
            </a:r>
          </a:p>
          <a:p>
            <a:r>
              <a:rPr lang="en-US" dirty="0"/>
              <a:t>The series increases but at a </a:t>
            </a:r>
          </a:p>
          <a:p>
            <a:pPr>
              <a:spcBef>
                <a:spcPts val="0"/>
              </a:spcBef>
            </a:pPr>
            <a:r>
              <a:rPr lang="en-US" dirty="0"/>
              <a:t>	decreasing rate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610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Harmonic series:</a:t>
            </a:r>
          </a:p>
          <a:p>
            <a:r>
              <a:rPr lang="en-US" dirty="0"/>
              <a:t>1 + 1/2 + 1/3 + 1/4 + 1/5 + …</a:t>
            </a:r>
          </a:p>
          <a:p>
            <a:r>
              <a:rPr lang="en-US" dirty="0"/>
              <a:t>Does it converge?</a:t>
            </a:r>
          </a:p>
          <a:p>
            <a:r>
              <a:rPr lang="en-US" dirty="0"/>
              <a:t>The series increases but at a </a:t>
            </a:r>
          </a:p>
          <a:p>
            <a:pPr>
              <a:spcBef>
                <a:spcPts val="0"/>
              </a:spcBef>
            </a:pPr>
            <a:r>
              <a:rPr lang="en-US" dirty="0"/>
              <a:t>	decreasing rate</a:t>
            </a:r>
          </a:p>
          <a:p>
            <a:r>
              <a:rPr lang="en-US" dirty="0"/>
              <a:t>Even though the terms tend to </a:t>
            </a:r>
          </a:p>
          <a:p>
            <a:pPr>
              <a:spcBef>
                <a:spcPts val="0"/>
              </a:spcBef>
            </a:pPr>
            <a:r>
              <a:rPr lang="en-US" dirty="0"/>
              <a:t>	zero, the series diverges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	(believe it or not!)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088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Nicole Oresme (Oh-</a:t>
            </a:r>
            <a:r>
              <a:rPr lang="en-US" dirty="0" err="1"/>
              <a:t>rehm</a:t>
            </a:r>
            <a:r>
              <a:rPr lang="en-US" dirty="0"/>
              <a:t>) (1300s France) used the squeeze theorem to show that the harmonic series actually is divergent!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B1F58-B55B-44FF-86A8-E7C536C9A7B4}"/>
              </a:ext>
            </a:extLst>
          </p:cNvPr>
          <p:cNvSpPr txBox="1"/>
          <p:nvPr/>
        </p:nvSpPr>
        <p:spPr>
          <a:xfrm>
            <a:off x="0" y="6606570"/>
            <a:ext cx="899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https://www.khanacademy.org/math/integral-calculus/sequences_series_</a:t>
            </a:r>
          </a:p>
          <a:p>
            <a:r>
              <a:rPr lang="en-US" sz="1500" b="0" dirty="0" err="1">
                <a:solidFill>
                  <a:srgbClr val="00B0F0"/>
                </a:solidFill>
              </a:rPr>
              <a:t>approx_calc</a:t>
            </a:r>
            <a:r>
              <a:rPr lang="en-US" sz="1500" b="0" dirty="0">
                <a:solidFill>
                  <a:srgbClr val="00B0F0"/>
                </a:solidFill>
              </a:rPr>
              <a:t>/convergence-divergence-tests/v/harmonic-series-divergent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193D2-3395-4645-AF74-2C25E34D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91" y="3763926"/>
            <a:ext cx="2615609" cy="30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5692</Words>
  <Application>Microsoft Office PowerPoint</Application>
  <PresentationFormat>On-screen Show (4:3)</PresentationFormat>
  <Paragraphs>1155</Paragraphs>
  <Slides>167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75" baseType="lpstr">
      <vt:lpstr>Arial</vt:lpstr>
      <vt:lpstr>Calibri</vt:lpstr>
      <vt:lpstr>Cambria Math</vt:lpstr>
      <vt:lpstr>Comic Sans MS</vt:lpstr>
      <vt:lpstr>Symbol</vt:lpstr>
      <vt:lpstr>Wingdings</vt:lpstr>
      <vt:lpstr>Office Theme</vt:lpstr>
      <vt:lpstr>Bitmap Image</vt:lpstr>
      <vt:lpstr>PowerPoint Presentation</vt:lpstr>
      <vt:lpstr>What’s Up?</vt:lpstr>
      <vt:lpstr>What’s Up?</vt:lpstr>
      <vt:lpstr>Review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Series</vt:lpstr>
      <vt:lpstr>Series</vt:lpstr>
      <vt:lpstr>Series</vt:lpstr>
      <vt:lpstr>Series</vt:lpstr>
      <vt:lpstr>Series</vt:lpstr>
      <vt:lpstr>Series</vt:lpstr>
      <vt:lpstr>Series</vt:lpstr>
      <vt:lpstr>Series</vt:lpstr>
      <vt:lpstr>Series</vt:lpstr>
      <vt:lpstr>Series</vt:lpstr>
      <vt:lpstr>Series</vt:lpstr>
      <vt:lpstr>Series</vt:lpstr>
      <vt:lpstr>Questions?</vt:lpstr>
      <vt:lpstr>Series Convergence</vt:lpstr>
      <vt:lpstr>Series Convergence</vt:lpstr>
      <vt:lpstr>Standard Series</vt:lpstr>
      <vt:lpstr>Standard Series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PowerPoint Presentation</vt:lpstr>
      <vt:lpstr>PowerPoint Presentation</vt:lpstr>
      <vt:lpstr>PowerPoint Presentation</vt:lpstr>
      <vt:lpstr>Series Convergence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 Convergence</vt:lpstr>
      <vt:lpstr>Series Convergence</vt:lpstr>
      <vt:lpstr>Series Convergence</vt:lpstr>
      <vt:lpstr>Series Convergence</vt:lpstr>
      <vt:lpstr>Series Convergence</vt:lpstr>
      <vt:lpstr>PowerPoint Presentation</vt:lpstr>
      <vt:lpstr>PowerPoint Presentation</vt:lpstr>
      <vt:lpstr>Series Convergence</vt:lpstr>
      <vt:lpstr>Series Convergence</vt:lpstr>
      <vt:lpstr>Standard Series</vt:lpstr>
      <vt:lpstr>Series Convergence</vt:lpstr>
      <vt:lpstr>Series Convergence</vt:lpstr>
      <vt:lpstr>PowerPoint Presentation</vt:lpstr>
      <vt:lpstr>PowerPoint Presentation</vt:lpstr>
      <vt:lpstr>PowerPoint Presentation</vt:lpstr>
      <vt:lpstr>PowerPoint Presentation</vt:lpstr>
      <vt:lpstr>Series Convergence</vt:lpstr>
      <vt:lpstr>PowerPoint Presentation</vt:lpstr>
      <vt:lpstr>PowerPoint Presentation</vt:lpstr>
      <vt:lpstr>PowerPoint Presentation</vt:lpstr>
      <vt:lpstr>Questions?</vt:lpstr>
      <vt:lpstr>Iteration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PowerPoint Presentation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Questions?</vt:lpstr>
      <vt:lpstr>Series Convergence</vt:lpstr>
      <vt:lpstr>Series Convergence</vt:lpstr>
      <vt:lpstr>Series Convergence</vt:lpstr>
      <vt:lpstr>PowerPoint Presentation</vt:lpstr>
      <vt:lpstr>PowerPoint Presentation</vt:lpstr>
      <vt:lpstr>PowerPoint Presentation</vt:lpstr>
      <vt:lpstr>PowerPoint Presentation</vt:lpstr>
      <vt:lpstr>Questions?</vt:lpstr>
      <vt:lpstr>Series Convergence</vt:lpstr>
      <vt:lpstr>Series Convergence</vt:lpstr>
      <vt:lpstr>Series Convergence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Series Convergence</vt:lpstr>
      <vt:lpstr>Series Convergence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 Convergence</vt:lpstr>
      <vt:lpstr>Questions?</vt:lpstr>
      <vt:lpstr>Series Convergence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Series Convergence</vt:lpstr>
      <vt:lpstr>Questions?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259</cp:revision>
  <dcterms:created xsi:type="dcterms:W3CDTF">2012-09-06T22:30:26Z</dcterms:created>
  <dcterms:modified xsi:type="dcterms:W3CDTF">2023-01-12T08:35:06Z</dcterms:modified>
</cp:coreProperties>
</file>