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5"/>
  </p:notesMasterIdLst>
  <p:handoutMasterIdLst>
    <p:handoutMasterId r:id="rId156"/>
  </p:handoutMasterIdLst>
  <p:sldIdLst>
    <p:sldId id="256" r:id="rId2"/>
    <p:sldId id="480" r:id="rId3"/>
    <p:sldId id="2198" r:id="rId4"/>
    <p:sldId id="539" r:id="rId5"/>
    <p:sldId id="2648" r:id="rId6"/>
    <p:sldId id="2649" r:id="rId7"/>
    <p:sldId id="2650" r:id="rId8"/>
    <p:sldId id="2651" r:id="rId9"/>
    <p:sldId id="2652" r:id="rId10"/>
    <p:sldId id="2653" r:id="rId11"/>
    <p:sldId id="2654" r:id="rId12"/>
    <p:sldId id="2655" r:id="rId13"/>
    <p:sldId id="2646" r:id="rId14"/>
    <p:sldId id="2656" r:id="rId15"/>
    <p:sldId id="2657" r:id="rId16"/>
    <p:sldId id="2658" r:id="rId17"/>
    <p:sldId id="2659" r:id="rId18"/>
    <p:sldId id="2660" r:id="rId19"/>
    <p:sldId id="2485" r:id="rId20"/>
    <p:sldId id="1332" r:id="rId21"/>
    <p:sldId id="1333" r:id="rId22"/>
    <p:sldId id="1334" r:id="rId23"/>
    <p:sldId id="1335" r:id="rId24"/>
    <p:sldId id="1336" r:id="rId25"/>
    <p:sldId id="1337" r:id="rId26"/>
    <p:sldId id="1338" r:id="rId27"/>
    <p:sldId id="1339" r:id="rId28"/>
    <p:sldId id="1342" r:id="rId29"/>
    <p:sldId id="1340" r:id="rId30"/>
    <p:sldId id="1341" r:id="rId31"/>
    <p:sldId id="2498" r:id="rId32"/>
    <p:sldId id="2200" r:id="rId33"/>
    <p:sldId id="2532" r:id="rId34"/>
    <p:sldId id="2552" r:id="rId35"/>
    <p:sldId id="2530" r:id="rId36"/>
    <p:sldId id="2712" r:id="rId37"/>
    <p:sldId id="2535" r:id="rId38"/>
    <p:sldId id="2534" r:id="rId39"/>
    <p:sldId id="2531" r:id="rId40"/>
    <p:sldId id="2533" r:id="rId41"/>
    <p:sldId id="2537" r:id="rId42"/>
    <p:sldId id="2538" r:id="rId43"/>
    <p:sldId id="2539" r:id="rId44"/>
    <p:sldId id="2540" r:id="rId45"/>
    <p:sldId id="2542" r:id="rId46"/>
    <p:sldId id="2544" r:id="rId47"/>
    <p:sldId id="2587" r:id="rId48"/>
    <p:sldId id="2668" r:id="rId49"/>
    <p:sldId id="2669" r:id="rId50"/>
    <p:sldId id="2545" r:id="rId51"/>
    <p:sldId id="2546" r:id="rId52"/>
    <p:sldId id="2547" r:id="rId53"/>
    <p:sldId id="2548" r:id="rId54"/>
    <p:sldId id="2550" r:id="rId55"/>
    <p:sldId id="2551" r:id="rId56"/>
    <p:sldId id="2571" r:id="rId57"/>
    <p:sldId id="1274" r:id="rId58"/>
    <p:sldId id="1393" r:id="rId59"/>
    <p:sldId id="1314" r:id="rId60"/>
    <p:sldId id="1315" r:id="rId61"/>
    <p:sldId id="1316" r:id="rId62"/>
    <p:sldId id="1275" r:id="rId63"/>
    <p:sldId id="2596" r:id="rId64"/>
    <p:sldId id="1280" r:id="rId65"/>
    <p:sldId id="2557" r:id="rId66"/>
    <p:sldId id="1317" r:id="rId67"/>
    <p:sldId id="1318" r:id="rId68"/>
    <p:sldId id="1319" r:id="rId69"/>
    <p:sldId id="2529" r:id="rId70"/>
    <p:sldId id="2672" r:id="rId71"/>
    <p:sldId id="2673" r:id="rId72"/>
    <p:sldId id="2674" r:id="rId73"/>
    <p:sldId id="2675" r:id="rId74"/>
    <p:sldId id="2700" r:id="rId75"/>
    <p:sldId id="2701" r:id="rId76"/>
    <p:sldId id="2702" r:id="rId77"/>
    <p:sldId id="2709" r:id="rId78"/>
    <p:sldId id="2671" r:id="rId79"/>
    <p:sldId id="2677" r:id="rId80"/>
    <p:sldId id="2690" r:id="rId81"/>
    <p:sldId id="2676" r:id="rId82"/>
    <p:sldId id="2678" r:id="rId83"/>
    <p:sldId id="2680" r:id="rId84"/>
    <p:sldId id="2681" r:id="rId85"/>
    <p:sldId id="2679" r:id="rId86"/>
    <p:sldId id="2682" r:id="rId87"/>
    <p:sldId id="2683" r:id="rId88"/>
    <p:sldId id="2558" r:id="rId89"/>
    <p:sldId id="2684" r:id="rId90"/>
    <p:sldId id="2691" r:id="rId91"/>
    <p:sldId id="2685" r:id="rId92"/>
    <p:sldId id="2686" r:id="rId93"/>
    <p:sldId id="2687" r:id="rId94"/>
    <p:sldId id="2688" r:id="rId95"/>
    <p:sldId id="2689" r:id="rId96"/>
    <p:sldId id="2692" r:id="rId97"/>
    <p:sldId id="2693" r:id="rId98"/>
    <p:sldId id="2694" r:id="rId99"/>
    <p:sldId id="2695" r:id="rId100"/>
    <p:sldId id="2696" r:id="rId101"/>
    <p:sldId id="2697" r:id="rId102"/>
    <p:sldId id="2698" r:id="rId103"/>
    <p:sldId id="2699" r:id="rId104"/>
    <p:sldId id="2556" r:id="rId105"/>
    <p:sldId id="1289" r:id="rId106"/>
    <p:sldId id="1290" r:id="rId107"/>
    <p:sldId id="1291" r:id="rId108"/>
    <p:sldId id="1292" r:id="rId109"/>
    <p:sldId id="2662" r:id="rId110"/>
    <p:sldId id="2664" r:id="rId111"/>
    <p:sldId id="2663" r:id="rId112"/>
    <p:sldId id="2661" r:id="rId113"/>
    <p:sldId id="2665" r:id="rId114"/>
    <p:sldId id="2666" r:id="rId115"/>
    <p:sldId id="1287" r:id="rId116"/>
    <p:sldId id="1288" r:id="rId117"/>
    <p:sldId id="2711" r:id="rId118"/>
    <p:sldId id="2710" r:id="rId119"/>
    <p:sldId id="2597" r:id="rId120"/>
    <p:sldId id="1321" r:id="rId121"/>
    <p:sldId id="2499" r:id="rId122"/>
    <p:sldId id="2501" r:id="rId123"/>
    <p:sldId id="2500" r:id="rId124"/>
    <p:sldId id="2722" r:id="rId125"/>
    <p:sldId id="2716" r:id="rId126"/>
    <p:sldId id="2717" r:id="rId127"/>
    <p:sldId id="2718" r:id="rId128"/>
    <p:sldId id="2719" r:id="rId129"/>
    <p:sldId id="2715" r:id="rId130"/>
    <p:sldId id="2720" r:id="rId131"/>
    <p:sldId id="2721" r:id="rId132"/>
    <p:sldId id="2510" r:id="rId133"/>
    <p:sldId id="2559" r:id="rId134"/>
    <p:sldId id="722" r:id="rId135"/>
    <p:sldId id="2560" r:id="rId136"/>
    <p:sldId id="2561" r:id="rId137"/>
    <p:sldId id="2562" r:id="rId138"/>
    <p:sldId id="2563" r:id="rId139"/>
    <p:sldId id="2564" r:id="rId140"/>
    <p:sldId id="2565" r:id="rId141"/>
    <p:sldId id="2566" r:id="rId142"/>
    <p:sldId id="2567" r:id="rId143"/>
    <p:sldId id="2568" r:id="rId144"/>
    <p:sldId id="2569" r:id="rId145"/>
    <p:sldId id="2667" r:id="rId146"/>
    <p:sldId id="2707" r:id="rId147"/>
    <p:sldId id="2704" r:id="rId148"/>
    <p:sldId id="2714" r:id="rId149"/>
    <p:sldId id="2705" r:id="rId150"/>
    <p:sldId id="2706" r:id="rId151"/>
    <p:sldId id="2494" r:id="rId152"/>
    <p:sldId id="1059" r:id="rId153"/>
    <p:sldId id="2495" r:id="rId1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D03B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2" autoAdjust="0"/>
    <p:restoredTop sz="94660"/>
  </p:normalViewPr>
  <p:slideViewPr>
    <p:cSldViewPr>
      <p:cViewPr varScale="1">
        <p:scale>
          <a:sx n="90" d="100"/>
          <a:sy n="90" d="100"/>
        </p:scale>
        <p:origin x="9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67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tableStyles" Target="tableStyle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C41557-EC00-47AD-A3B6-6484700CA67A}" type="datetimeFigureOut">
              <a:rPr lang="en-US"/>
              <a:pPr>
                <a:defRPr/>
              </a:pPr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6CEA775-3D3E-4E30-9643-A0E44CCD0C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88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852E-15CD-48AD-B466-E5DDAE8EF5B0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2F5C7-5B17-4A3C-A36F-3FE702597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5700" b="1" i="0" baseline="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800" b="1" i="0" baseline="0">
                <a:solidFill>
                  <a:srgbClr val="CC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5194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82296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4613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81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>
            <a:lvl1pPr marL="0" indent="0">
              <a:buNone/>
              <a:defRPr/>
            </a:lvl1pPr>
            <a:lvl2pPr marL="1028700" indent="-571500">
              <a:buFont typeface="Arial" pitchFamily="34" charset="0"/>
              <a:buChar char="•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560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532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384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8276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8276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44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3151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21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476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35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4000" b="1" kern="1200">
          <a:solidFill>
            <a:srgbClr val="CC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89AD3-F9B2-411B-BFD8-00CC5AD0E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28"/>
            <a:ext cx="9144000" cy="6861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629400"/>
            <a:ext cx="94869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http://en.wikipedia.org/wiki/Differential_equation#mediaviewer/File:Elmer-pump-heatequation.png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52A403A-CFCC-4EB8-9C84-8C919CE2F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91440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7200" b="1" dirty="0">
                <a:solidFill>
                  <a:srgbClr val="FFFF00"/>
                </a:solidFill>
              </a:rPr>
              <a:t>Welcome to </a:t>
            </a:r>
          </a:p>
          <a:p>
            <a:pPr eaLnBrk="1" hangingPunct="1"/>
            <a:r>
              <a:rPr lang="en-US" altLang="en-US" sz="6900" b="1" dirty="0">
                <a:solidFill>
                  <a:srgbClr val="CCFFFF"/>
                </a:solidFill>
              </a:rPr>
              <a:t>Unit 6 </a:t>
            </a:r>
          </a:p>
          <a:p>
            <a:pPr eaLnBrk="1" hangingPunct="1"/>
            <a:r>
              <a:rPr lang="en-US" altLang="en-US" sz="6900" b="1">
                <a:solidFill>
                  <a:srgbClr val="CCFFFF"/>
                </a:solidFill>
              </a:rPr>
              <a:t>Part </a:t>
            </a:r>
            <a:r>
              <a:rPr lang="en-US" altLang="en-US" sz="6900" b="1" dirty="0">
                <a:solidFill>
                  <a:srgbClr val="CCFFFF"/>
                </a:solidFill>
              </a:rPr>
              <a:t>12</a:t>
            </a:r>
            <a:r>
              <a:rPr lang="en-US" altLang="en-US" sz="7500" b="1" dirty="0">
                <a:solidFill>
                  <a:srgbClr val="CCFFFF"/>
                </a:solidFill>
              </a:rPr>
              <a:t>!</a:t>
            </a:r>
          </a:p>
          <a:p>
            <a:pPr eaLnBrk="1" hangingPunct="1"/>
            <a:endParaRPr lang="en-US" altLang="en-US" sz="3000" b="1" dirty="0">
              <a:solidFill>
                <a:srgbClr val="CCFFFF"/>
              </a:solidFill>
            </a:endParaRPr>
          </a:p>
          <a:p>
            <a:pPr eaLnBrk="1" hangingPunct="1"/>
            <a:r>
              <a:rPr lang="en-US" altLang="en-US" sz="4400" b="1" dirty="0">
                <a:solidFill>
                  <a:srgbClr val="CCFFFF"/>
                </a:solidFill>
              </a:rPr>
              <a:t>MATH 207 Integral Calculus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Numerical sequences are often formed by a formula that uses one term to calculate the next term in the sequence</a:t>
            </a:r>
          </a:p>
          <a:p>
            <a:r>
              <a:rPr lang="en-US" dirty="0"/>
              <a:t>You </a:t>
            </a:r>
            <a:r>
              <a:rPr lang="en-US" dirty="0">
                <a:solidFill>
                  <a:srgbClr val="FFC000"/>
                </a:solidFill>
              </a:rPr>
              <a:t>evaluate </a:t>
            </a:r>
            <a:r>
              <a:rPr lang="en-US" dirty="0"/>
              <a:t>the sequence by plugging in the requested numbers for each term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8106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33D11C-CBFB-426E-B78E-37761B686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9" y="0"/>
            <a:ext cx="904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776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A1C3FE-E64A-4CC6-91E7-783D66F51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3" y="0"/>
            <a:ext cx="8861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543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65A122-E884-45E1-93CF-2E5AB0501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-10571"/>
            <a:ext cx="8673451" cy="686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1078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D46687-2942-4C7D-B2D2-2F31DEA7F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24" y="0"/>
            <a:ext cx="60491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7074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393313440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Infinite series vs partial sum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0" dirty="0"/>
          </a:p>
          <a:p>
            <a:r>
              <a:rPr lang="en-US" b="0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7888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sequence of numbers {a</a:t>
            </a:r>
            <a:r>
              <a:rPr lang="en-US" baseline="-25000" dirty="0"/>
              <a:t>n</a:t>
            </a:r>
            <a:r>
              <a:rPr lang="en-US" dirty="0"/>
              <a:t>}, the sum of the terms of this sequence: </a:t>
            </a:r>
          </a:p>
          <a:p>
            <a:pPr algn="ctr"/>
            <a:r>
              <a:rPr lang="en-US" dirty="0"/>
              <a:t>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  <a:r>
              <a:rPr lang="en-US" dirty="0"/>
              <a:t> + ...  </a:t>
            </a:r>
          </a:p>
          <a:p>
            <a:r>
              <a:rPr lang="en-US" dirty="0"/>
              <a:t>is called an </a:t>
            </a:r>
            <a:r>
              <a:rPr lang="en-US" dirty="0">
                <a:solidFill>
                  <a:srgbClr val="FFC000"/>
                </a:solidFill>
              </a:rPr>
              <a:t>infinite series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355845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The sequence S</a:t>
            </a:r>
            <a:r>
              <a:rPr lang="en-US" baseline="-25000" dirty="0"/>
              <a:t>n</a:t>
            </a:r>
            <a:r>
              <a:rPr lang="en-US" dirty="0"/>
              <a:t> defined by</a:t>
            </a:r>
          </a:p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	= a</a:t>
            </a:r>
            <a:r>
              <a:rPr lang="en-US" baseline="-25000" dirty="0"/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r>
              <a:rPr lang="en-US" sz="2700" dirty="0"/>
              <a:t>  	     n</a:t>
            </a:r>
          </a:p>
          <a:p>
            <a:r>
              <a:rPr lang="en-US" dirty="0"/>
              <a:t>  	= ∑ 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endParaRPr lang="en-US" baseline="-25000" dirty="0"/>
          </a:p>
          <a:p>
            <a:r>
              <a:rPr lang="en-US" sz="2700" dirty="0"/>
              <a:t>  	   k=1</a:t>
            </a:r>
          </a:p>
          <a:p>
            <a:r>
              <a:rPr lang="en-US" dirty="0"/>
              <a:t>is the </a:t>
            </a:r>
            <a:r>
              <a:rPr lang="en-US" dirty="0">
                <a:solidFill>
                  <a:srgbClr val="FFC000"/>
                </a:solidFill>
              </a:rPr>
              <a:t>sequence of partial sums of the series</a:t>
            </a:r>
          </a:p>
        </p:txBody>
      </p:sp>
    </p:spTree>
    <p:extLst>
      <p:ext uri="{BB962C8B-B14F-4D97-AF65-F5344CB8AC3E}">
        <p14:creationId xmlns:p14="http://schemas.microsoft.com/office/powerpoint/2010/main" val="425527596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number S</a:t>
            </a:r>
            <a:r>
              <a:rPr lang="en-US" baseline="-25000" dirty="0"/>
              <a:t>n</a:t>
            </a:r>
            <a:r>
              <a:rPr lang="en-US" dirty="0"/>
              <a:t> is the </a:t>
            </a:r>
            <a:r>
              <a:rPr lang="en-US" dirty="0">
                <a:solidFill>
                  <a:srgbClr val="FFC000"/>
                </a:solidFill>
              </a:rPr>
              <a:t>nth partial sum</a:t>
            </a:r>
          </a:p>
        </p:txBody>
      </p:sp>
    </p:spTree>
    <p:extLst>
      <p:ext uri="{BB962C8B-B14F-4D97-AF65-F5344CB8AC3E}">
        <p14:creationId xmlns:p14="http://schemas.microsoft.com/office/powerpoint/2010/main" val="423226997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it a partial sum or an infinite series?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pPr>
              <a:spcBef>
                <a:spcPts val="0"/>
              </a:spcBef>
            </a:pPr>
            <a:endParaRPr lang="en-US" baseline="-25000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80D1D-CE26-46F4-AC98-49F87CC9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59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“</a:t>
            </a:r>
            <a:r>
              <a:rPr lang="en-US" dirty="0">
                <a:solidFill>
                  <a:srgbClr val="FFC000"/>
                </a:solidFill>
              </a:rPr>
              <a:t>Recursion formulas</a:t>
            </a:r>
            <a:r>
              <a:rPr lang="en-US" dirty="0"/>
              <a:t>” - the formula calculates each term based on the previous term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algn="ctr">
              <a:spcBef>
                <a:spcPts val="0"/>
              </a:spcBef>
            </a:pPr>
            <a:r>
              <a:rPr lang="en-US" dirty="0"/>
              <a:t>Ex: 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k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2169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it a partial sum or an infinite series?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	partial sum</a:t>
            </a:r>
          </a:p>
          <a:p>
            <a:pPr>
              <a:spcBef>
                <a:spcPts val="0"/>
              </a:spcBef>
            </a:pPr>
            <a:endParaRPr lang="en-US" baseline="-25000" dirty="0"/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</a:t>
            </a: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80D1D-CE26-46F4-AC98-49F87CC9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1452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Is it a partial sum or an infinite series?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+ a</a:t>
            </a:r>
            <a:r>
              <a:rPr lang="en-US" baseline="-25000" dirty="0"/>
              <a:t>n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rgbClr val="FFFF00"/>
                </a:solidFill>
              </a:rPr>
              <a:t>		partial sum</a:t>
            </a:r>
          </a:p>
          <a:p>
            <a:pPr>
              <a:spcBef>
                <a:spcPts val="0"/>
              </a:spcBef>
            </a:pPr>
            <a:endParaRPr lang="en-US" baseline="-25000" dirty="0"/>
          </a:p>
          <a:p>
            <a:pPr>
              <a:spcBef>
                <a:spcPts val="0"/>
              </a:spcBef>
            </a:pPr>
            <a:r>
              <a:rPr lang="en-US" dirty="0"/>
              <a:t>S</a:t>
            </a:r>
            <a:r>
              <a:rPr lang="en-US" baseline="-25000" dirty="0"/>
              <a:t>n</a:t>
            </a:r>
            <a:r>
              <a:rPr lang="en-US" dirty="0"/>
              <a:t>	= a</a:t>
            </a:r>
            <a:r>
              <a:rPr lang="en-US" baseline="-25000" dirty="0"/>
              <a:t>1</a:t>
            </a:r>
            <a:r>
              <a:rPr lang="en-US" dirty="0"/>
              <a:t> + a</a:t>
            </a:r>
            <a:r>
              <a:rPr lang="en-US" baseline="-25000" dirty="0"/>
              <a:t>2</a:t>
            </a:r>
            <a:r>
              <a:rPr lang="en-US" dirty="0"/>
              <a:t> + a</a:t>
            </a:r>
            <a:r>
              <a:rPr lang="en-US" baseline="-25000" dirty="0"/>
              <a:t>3</a:t>
            </a:r>
            <a:r>
              <a:rPr lang="en-US" dirty="0"/>
              <a:t> + ... </a:t>
            </a:r>
          </a:p>
          <a:p>
            <a:pPr>
              <a:spcBef>
                <a:spcPts val="0"/>
              </a:spcBef>
            </a:pPr>
            <a:r>
              <a:rPr lang="en-US" dirty="0"/>
              <a:t>		</a:t>
            </a:r>
            <a:r>
              <a:rPr lang="en-US" dirty="0">
                <a:solidFill>
                  <a:srgbClr val="FFFF00"/>
                </a:solidFill>
              </a:rPr>
              <a:t>infinite series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80D1D-CE26-46F4-AC98-49F87CC9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5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13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C368B-0DC2-40F1-804A-7373A92362F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71212186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of the series we have investigated so far have been summation 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27362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 series are not as common, but there is one that is critical in many calculations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7516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Factorial notation</a:t>
            </a:r>
            <a:endParaRPr lang="en-US" u="sng" dirty="0"/>
          </a:p>
          <a:p>
            <a:r>
              <a:rPr lang="en-US" dirty="0"/>
              <a:t>	n! = n(n-1)(n-2)...3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2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1</a:t>
            </a:r>
          </a:p>
          <a:p>
            <a:endParaRPr lang="en-US" dirty="0"/>
          </a:p>
          <a:p>
            <a:r>
              <a:rPr lang="en-US" dirty="0"/>
              <a:t>(More new symbols)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379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4! would be:</a:t>
            </a:r>
          </a:p>
          <a:p>
            <a:endParaRPr lang="en-US" sz="2000" dirty="0"/>
          </a:p>
          <a:p>
            <a:r>
              <a:rPr lang="en-US" dirty="0"/>
              <a:t>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(4-1)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(4-2)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(4-3)</a:t>
            </a:r>
          </a:p>
          <a:p>
            <a:endParaRPr lang="en-US" sz="2000" dirty="0">
              <a:latin typeface="Symbol" panose="05050102010706020507" pitchFamily="18" charset="2"/>
            </a:endParaRPr>
          </a:p>
          <a:p>
            <a:r>
              <a:rPr lang="en-US" dirty="0"/>
              <a:t>Don’t go to 4-4 (that would be zero…)</a:t>
            </a:r>
          </a:p>
          <a:p>
            <a:endParaRPr lang="en-US" dirty="0"/>
          </a:p>
          <a:p>
            <a:r>
              <a:rPr lang="en-US" dirty="0"/>
              <a:t>4! = 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 = 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1094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4! would be:</a:t>
            </a:r>
          </a:p>
          <a:p>
            <a:endParaRPr lang="en-US" sz="2000" dirty="0"/>
          </a:p>
          <a:p>
            <a:r>
              <a:rPr lang="en-US" dirty="0"/>
              <a:t>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(4-1)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(4-2)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(4-3)</a:t>
            </a:r>
          </a:p>
          <a:p>
            <a:endParaRPr lang="en-US" sz="2000" dirty="0">
              <a:latin typeface="Symbol" panose="05050102010706020507" pitchFamily="18" charset="2"/>
            </a:endParaRPr>
          </a:p>
          <a:p>
            <a:r>
              <a:rPr lang="en-US" dirty="0"/>
              <a:t>Don’t go to 4-4 (that would be zero…)</a:t>
            </a:r>
          </a:p>
          <a:p>
            <a:endParaRPr lang="en-US" dirty="0"/>
          </a:p>
          <a:p>
            <a:r>
              <a:rPr lang="en-US" dirty="0"/>
              <a:t>4! = 4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3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2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 = </a:t>
            </a:r>
            <a:r>
              <a:rPr lang="en-US" dirty="0">
                <a:solidFill>
                  <a:srgbClr val="FFFF00"/>
                </a:solidFill>
              </a:rPr>
              <a:t>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3333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73891-151A-4DE3-862D-4816A187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1AEE-E227-4E5D-B294-36AB9697D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  <a:p>
            <a:r>
              <a:rPr lang="en-US" dirty="0"/>
              <a:t>Prob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one down 4)</a:t>
            </a:r>
          </a:p>
          <a:p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809324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TI89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baseline="30000" dirty="0">
                <a:solidFill>
                  <a:srgbClr val="FFFF00"/>
                </a:solidFill>
              </a:rPr>
              <a:t>nd</a:t>
            </a:r>
            <a:r>
              <a:rPr lang="en-US" dirty="0">
                <a:solidFill>
                  <a:srgbClr val="FFFF00"/>
                </a:solidFill>
              </a:rPr>
              <a:t> 5</a:t>
            </a:r>
            <a:r>
              <a:rPr lang="en-US" dirty="0"/>
              <a:t> (Math)</a:t>
            </a:r>
          </a:p>
          <a:p>
            <a:r>
              <a:rPr lang="en-US" dirty="0">
                <a:solidFill>
                  <a:srgbClr val="FFFF00"/>
                </a:solidFill>
              </a:rPr>
              <a:t>7</a:t>
            </a:r>
            <a:r>
              <a:rPr lang="en-US" dirty="0"/>
              <a:t>: Probability</a:t>
            </a:r>
          </a:p>
          <a:p>
            <a:r>
              <a:rPr lang="en-US" dirty="0">
                <a:solidFill>
                  <a:srgbClr val="FFFF00"/>
                </a:solidFill>
              </a:rPr>
              <a:t>1</a:t>
            </a:r>
            <a:r>
              <a:rPr lang="en-US" dirty="0"/>
              <a:t>: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9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to be given a starting term (usually a</a:t>
            </a:r>
            <a:r>
              <a:rPr lang="en-US" baseline="-25000" dirty="0"/>
              <a:t>1</a:t>
            </a:r>
            <a:r>
              <a:rPr lang="en-US" dirty="0"/>
              <a:t>) to evaluate these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9258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192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           </a:t>
            </a:r>
            <a:r>
              <a:rPr lang="en-US" dirty="0">
                <a:solidFill>
                  <a:srgbClr val="FFFF00"/>
                </a:solidFill>
              </a:rPr>
              <a:t>120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    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    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767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           </a:t>
            </a:r>
            <a:r>
              <a:rPr lang="en-US" dirty="0">
                <a:solidFill>
                  <a:srgbClr val="FFFF00"/>
                </a:solidFill>
              </a:rPr>
              <a:t>120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      </a:t>
            </a:r>
            <a:r>
              <a:rPr lang="en-US" dirty="0">
                <a:solidFill>
                  <a:srgbClr val="FFFF00"/>
                </a:solidFill>
              </a:rPr>
              <a:t>362,880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       </a:t>
            </a: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881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Calculate 5!   ?           </a:t>
            </a:r>
            <a:r>
              <a:rPr lang="en-US" dirty="0">
                <a:solidFill>
                  <a:srgbClr val="FFFF00"/>
                </a:solidFill>
              </a:rPr>
              <a:t>120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   ?      </a:t>
            </a:r>
            <a:r>
              <a:rPr lang="en-US" dirty="0">
                <a:solidFill>
                  <a:srgbClr val="FFFF00"/>
                </a:solidFill>
              </a:rPr>
              <a:t>362,880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9!/5!   ?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pPr>
              <a:spcBef>
                <a:spcPts val="0"/>
              </a:spcBef>
            </a:pPr>
            <a:endParaRPr lang="en-US" dirty="0">
              <a:solidFill>
                <a:srgbClr val="FFFF00"/>
              </a:solidFill>
            </a:endParaRP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430770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  <a:p>
            <a:r>
              <a:rPr lang="en-US" dirty="0"/>
              <a:t>   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0E841-59C7-8579-A836-40DFBE8E0354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406120620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  <a:p>
            <a:r>
              <a:rPr lang="en-US" dirty="0"/>
              <a:t>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A7525-8EDA-9BCD-9818-69D2211BFFAC}"/>
              </a:ext>
            </a:extLst>
          </p:cNvPr>
          <p:cNvGrpSpPr/>
          <p:nvPr/>
        </p:nvGrpSpPr>
        <p:grpSpPr>
          <a:xfrm>
            <a:off x="5715000" y="2293374"/>
            <a:ext cx="1752600" cy="1288026"/>
            <a:chOff x="5715000" y="2293374"/>
            <a:chExt cx="1752600" cy="1288026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E94E35-7112-D780-0044-59C7CA304288}"/>
                </a:ext>
              </a:extLst>
            </p:cNvPr>
            <p:cNvCxnSpPr/>
            <p:nvPr/>
          </p:nvCxnSpPr>
          <p:spPr>
            <a:xfrm flipH="1">
              <a:off x="6858000" y="2293374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D0405D-100F-47A8-4783-8DC5EC45248F}"/>
                </a:ext>
              </a:extLst>
            </p:cNvPr>
            <p:cNvCxnSpPr/>
            <p:nvPr/>
          </p:nvCxnSpPr>
          <p:spPr>
            <a:xfrm flipH="1">
              <a:off x="5715000" y="2971800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0E841-59C7-8579-A836-40DFBE8E0354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259154127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  <a:p>
            <a:r>
              <a:rPr lang="en-US" dirty="0"/>
              <a:t>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A7525-8EDA-9BCD-9818-69D2211BFFAC}"/>
              </a:ext>
            </a:extLst>
          </p:cNvPr>
          <p:cNvGrpSpPr/>
          <p:nvPr/>
        </p:nvGrpSpPr>
        <p:grpSpPr>
          <a:xfrm>
            <a:off x="5105400" y="2293374"/>
            <a:ext cx="2362200" cy="1295400"/>
            <a:chOff x="5105400" y="2293374"/>
            <a:chExt cx="2362200" cy="12954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E94E35-7112-D780-0044-59C7CA304288}"/>
                </a:ext>
              </a:extLst>
            </p:cNvPr>
            <p:cNvCxnSpPr/>
            <p:nvPr/>
          </p:nvCxnSpPr>
          <p:spPr>
            <a:xfrm flipH="1">
              <a:off x="6858000" y="2293374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D0405D-100F-47A8-4783-8DC5EC45248F}"/>
                </a:ext>
              </a:extLst>
            </p:cNvPr>
            <p:cNvCxnSpPr/>
            <p:nvPr/>
          </p:nvCxnSpPr>
          <p:spPr>
            <a:xfrm flipH="1">
              <a:off x="5715000" y="2971800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31DA88-E66D-22DA-C345-49CE6D4277C2}"/>
                </a:ext>
              </a:extLst>
            </p:cNvPr>
            <p:cNvCxnSpPr/>
            <p:nvPr/>
          </p:nvCxnSpPr>
          <p:spPr>
            <a:xfrm flipH="1">
              <a:off x="6338455" y="2300301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A3BC3F-2727-37A1-D9CF-AFEE54BFD6FA}"/>
                </a:ext>
              </a:extLst>
            </p:cNvPr>
            <p:cNvCxnSpPr/>
            <p:nvPr/>
          </p:nvCxnSpPr>
          <p:spPr>
            <a:xfrm flipH="1">
              <a:off x="5105400" y="2979174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FEFF27-5206-75A1-C7D2-BAF31EC9A6BD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395327211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  <a:p>
            <a:r>
              <a:rPr lang="en-US" dirty="0"/>
              <a:t>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A7525-8EDA-9BCD-9818-69D2211BFFAC}"/>
              </a:ext>
            </a:extLst>
          </p:cNvPr>
          <p:cNvGrpSpPr/>
          <p:nvPr/>
        </p:nvGrpSpPr>
        <p:grpSpPr>
          <a:xfrm>
            <a:off x="4495800" y="2286000"/>
            <a:ext cx="2971800" cy="1302774"/>
            <a:chOff x="4495800" y="2286000"/>
            <a:chExt cx="2971800" cy="13027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E94E35-7112-D780-0044-59C7CA304288}"/>
                </a:ext>
              </a:extLst>
            </p:cNvPr>
            <p:cNvCxnSpPr/>
            <p:nvPr/>
          </p:nvCxnSpPr>
          <p:spPr>
            <a:xfrm flipH="1">
              <a:off x="6858000" y="2293374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D0405D-100F-47A8-4783-8DC5EC45248F}"/>
                </a:ext>
              </a:extLst>
            </p:cNvPr>
            <p:cNvCxnSpPr/>
            <p:nvPr/>
          </p:nvCxnSpPr>
          <p:spPr>
            <a:xfrm flipH="1">
              <a:off x="5715000" y="2971800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31DA88-E66D-22DA-C345-49CE6D4277C2}"/>
                </a:ext>
              </a:extLst>
            </p:cNvPr>
            <p:cNvCxnSpPr/>
            <p:nvPr/>
          </p:nvCxnSpPr>
          <p:spPr>
            <a:xfrm flipH="1">
              <a:off x="6338455" y="2300301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A3BC3F-2727-37A1-D9CF-AFEE54BFD6FA}"/>
                </a:ext>
              </a:extLst>
            </p:cNvPr>
            <p:cNvCxnSpPr/>
            <p:nvPr/>
          </p:nvCxnSpPr>
          <p:spPr>
            <a:xfrm flipH="1">
              <a:off x="5105400" y="2979174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4FD7A-F5CC-4D97-2089-606B58E97C22}"/>
                </a:ext>
              </a:extLst>
            </p:cNvPr>
            <p:cNvCxnSpPr/>
            <p:nvPr/>
          </p:nvCxnSpPr>
          <p:spPr>
            <a:xfrm flipH="1">
              <a:off x="5818910" y="2286000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7790D7-44A1-75A0-A88C-6C80209B2A16}"/>
                </a:ext>
              </a:extLst>
            </p:cNvPr>
            <p:cNvCxnSpPr/>
            <p:nvPr/>
          </p:nvCxnSpPr>
          <p:spPr>
            <a:xfrm flipH="1">
              <a:off x="4495800" y="2979174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4C7A1E-5B4E-9771-B18E-61FD66127598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73043745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A7525-8EDA-9BCD-9818-69D2211BFFAC}"/>
              </a:ext>
            </a:extLst>
          </p:cNvPr>
          <p:cNvGrpSpPr/>
          <p:nvPr/>
        </p:nvGrpSpPr>
        <p:grpSpPr>
          <a:xfrm>
            <a:off x="4038601" y="2286000"/>
            <a:ext cx="3428999" cy="1302774"/>
            <a:chOff x="4038601" y="2286000"/>
            <a:chExt cx="3428999" cy="13027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E94E35-7112-D780-0044-59C7CA304288}"/>
                </a:ext>
              </a:extLst>
            </p:cNvPr>
            <p:cNvCxnSpPr/>
            <p:nvPr/>
          </p:nvCxnSpPr>
          <p:spPr>
            <a:xfrm flipH="1">
              <a:off x="6858000" y="2293374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D0405D-100F-47A8-4783-8DC5EC45248F}"/>
                </a:ext>
              </a:extLst>
            </p:cNvPr>
            <p:cNvCxnSpPr/>
            <p:nvPr/>
          </p:nvCxnSpPr>
          <p:spPr>
            <a:xfrm flipH="1">
              <a:off x="5715000" y="2971800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31DA88-E66D-22DA-C345-49CE6D4277C2}"/>
                </a:ext>
              </a:extLst>
            </p:cNvPr>
            <p:cNvCxnSpPr/>
            <p:nvPr/>
          </p:nvCxnSpPr>
          <p:spPr>
            <a:xfrm flipH="1">
              <a:off x="6338455" y="2300301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A3BC3F-2727-37A1-D9CF-AFEE54BFD6FA}"/>
                </a:ext>
              </a:extLst>
            </p:cNvPr>
            <p:cNvCxnSpPr/>
            <p:nvPr/>
          </p:nvCxnSpPr>
          <p:spPr>
            <a:xfrm flipH="1">
              <a:off x="5105400" y="2979174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4FD7A-F5CC-4D97-2089-606B58E97C22}"/>
                </a:ext>
              </a:extLst>
            </p:cNvPr>
            <p:cNvCxnSpPr/>
            <p:nvPr/>
          </p:nvCxnSpPr>
          <p:spPr>
            <a:xfrm flipH="1">
              <a:off x="5818910" y="2286000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7790D7-44A1-75A0-A88C-6C80209B2A16}"/>
                </a:ext>
              </a:extLst>
            </p:cNvPr>
            <p:cNvCxnSpPr/>
            <p:nvPr/>
          </p:nvCxnSpPr>
          <p:spPr>
            <a:xfrm flipH="1">
              <a:off x="4495800" y="2979174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863AE8-DD13-D986-03CF-EDAC056E11BF}"/>
                </a:ext>
              </a:extLst>
            </p:cNvPr>
            <p:cNvCxnSpPr/>
            <p:nvPr/>
          </p:nvCxnSpPr>
          <p:spPr>
            <a:xfrm flipH="1">
              <a:off x="5257801" y="2286000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903B39-313C-5566-E58C-58C2B90A33BB}"/>
                </a:ext>
              </a:extLst>
            </p:cNvPr>
            <p:cNvCxnSpPr/>
            <p:nvPr/>
          </p:nvCxnSpPr>
          <p:spPr>
            <a:xfrm flipH="1">
              <a:off x="4038601" y="2979174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0C1A10-58C4-F778-CA59-E90261404A31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7725343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  <a:p>
            <a:r>
              <a:rPr lang="en-US" dirty="0"/>
              <a:t>    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A7525-8EDA-9BCD-9818-69D2211BFFAC}"/>
              </a:ext>
            </a:extLst>
          </p:cNvPr>
          <p:cNvGrpSpPr/>
          <p:nvPr/>
        </p:nvGrpSpPr>
        <p:grpSpPr>
          <a:xfrm>
            <a:off x="3352800" y="2286000"/>
            <a:ext cx="4114800" cy="1302774"/>
            <a:chOff x="3352800" y="2286000"/>
            <a:chExt cx="4114800" cy="13027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E94E35-7112-D780-0044-59C7CA304288}"/>
                </a:ext>
              </a:extLst>
            </p:cNvPr>
            <p:cNvCxnSpPr/>
            <p:nvPr/>
          </p:nvCxnSpPr>
          <p:spPr>
            <a:xfrm flipH="1">
              <a:off x="6858000" y="2293374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D0405D-100F-47A8-4783-8DC5EC45248F}"/>
                </a:ext>
              </a:extLst>
            </p:cNvPr>
            <p:cNvCxnSpPr/>
            <p:nvPr/>
          </p:nvCxnSpPr>
          <p:spPr>
            <a:xfrm flipH="1">
              <a:off x="5715000" y="2971800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31DA88-E66D-22DA-C345-49CE6D4277C2}"/>
                </a:ext>
              </a:extLst>
            </p:cNvPr>
            <p:cNvCxnSpPr/>
            <p:nvPr/>
          </p:nvCxnSpPr>
          <p:spPr>
            <a:xfrm flipH="1">
              <a:off x="6338455" y="2300301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A3BC3F-2727-37A1-D9CF-AFEE54BFD6FA}"/>
                </a:ext>
              </a:extLst>
            </p:cNvPr>
            <p:cNvCxnSpPr/>
            <p:nvPr/>
          </p:nvCxnSpPr>
          <p:spPr>
            <a:xfrm flipH="1">
              <a:off x="5105400" y="2979174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4FD7A-F5CC-4D97-2089-606B58E97C22}"/>
                </a:ext>
              </a:extLst>
            </p:cNvPr>
            <p:cNvCxnSpPr/>
            <p:nvPr/>
          </p:nvCxnSpPr>
          <p:spPr>
            <a:xfrm flipH="1">
              <a:off x="5818910" y="2286000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7790D7-44A1-75A0-A88C-6C80209B2A16}"/>
                </a:ext>
              </a:extLst>
            </p:cNvPr>
            <p:cNvCxnSpPr/>
            <p:nvPr/>
          </p:nvCxnSpPr>
          <p:spPr>
            <a:xfrm flipH="1">
              <a:off x="4495800" y="2979174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863AE8-DD13-D986-03CF-EDAC056E11BF}"/>
                </a:ext>
              </a:extLst>
            </p:cNvPr>
            <p:cNvCxnSpPr/>
            <p:nvPr/>
          </p:nvCxnSpPr>
          <p:spPr>
            <a:xfrm flipH="1">
              <a:off x="5257801" y="2286000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903B39-313C-5566-E58C-58C2B90A33BB}"/>
                </a:ext>
              </a:extLst>
            </p:cNvPr>
            <p:cNvCxnSpPr/>
            <p:nvPr/>
          </p:nvCxnSpPr>
          <p:spPr>
            <a:xfrm flipH="1">
              <a:off x="4038601" y="2979174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5FDE11-35C2-4432-5B8E-A0E254CE5F8A}"/>
                </a:ext>
              </a:extLst>
            </p:cNvPr>
            <p:cNvCxnSpPr/>
            <p:nvPr/>
          </p:nvCxnSpPr>
          <p:spPr>
            <a:xfrm flipH="1">
              <a:off x="4648201" y="2286000"/>
              <a:ext cx="609600" cy="609600"/>
            </a:xfrm>
            <a:prstGeom prst="line">
              <a:avLst/>
            </a:prstGeom>
            <a:ln w="44450">
              <a:solidFill>
                <a:srgbClr val="CD03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A64787-3490-0BD4-BDB5-3AE2F28DE2A7}"/>
                </a:ext>
              </a:extLst>
            </p:cNvPr>
            <p:cNvCxnSpPr/>
            <p:nvPr/>
          </p:nvCxnSpPr>
          <p:spPr>
            <a:xfrm flipH="1">
              <a:off x="3352800" y="2979174"/>
              <a:ext cx="609600" cy="609600"/>
            </a:xfrm>
            <a:prstGeom prst="line">
              <a:avLst/>
            </a:prstGeom>
            <a:ln w="44450">
              <a:solidFill>
                <a:srgbClr val="CD03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2F614-351C-7F56-8E95-E0420F14FD2F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3106655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38C3-4AC6-45A6-91A7-B8B783F79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68589-2C11-46BE-997C-7D72B444F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Remember, we said that a model that relies on the previous value to forecast the next value is called a “</a:t>
            </a:r>
            <a:r>
              <a:rPr lang="en-US" dirty="0">
                <a:solidFill>
                  <a:srgbClr val="FFC000"/>
                </a:solidFill>
              </a:rPr>
              <a:t>time series</a:t>
            </a:r>
            <a:r>
              <a:rPr lang="en-US" dirty="0"/>
              <a:t>” model</a:t>
            </a:r>
          </a:p>
          <a:p>
            <a:r>
              <a:rPr lang="en-US" dirty="0"/>
              <a:t>Time series models are all recursion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1591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  <a:p>
            <a:r>
              <a:rPr lang="en-US" dirty="0"/>
              <a:t>      = 9*8*7*6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A7525-8EDA-9BCD-9818-69D2211BFFAC}"/>
              </a:ext>
            </a:extLst>
          </p:cNvPr>
          <p:cNvGrpSpPr/>
          <p:nvPr/>
        </p:nvGrpSpPr>
        <p:grpSpPr>
          <a:xfrm>
            <a:off x="3352800" y="2286000"/>
            <a:ext cx="4114800" cy="1302774"/>
            <a:chOff x="3352800" y="2286000"/>
            <a:chExt cx="4114800" cy="13027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E94E35-7112-D780-0044-59C7CA304288}"/>
                </a:ext>
              </a:extLst>
            </p:cNvPr>
            <p:cNvCxnSpPr/>
            <p:nvPr/>
          </p:nvCxnSpPr>
          <p:spPr>
            <a:xfrm flipH="1">
              <a:off x="6858000" y="2293374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D0405D-100F-47A8-4783-8DC5EC45248F}"/>
                </a:ext>
              </a:extLst>
            </p:cNvPr>
            <p:cNvCxnSpPr/>
            <p:nvPr/>
          </p:nvCxnSpPr>
          <p:spPr>
            <a:xfrm flipH="1">
              <a:off x="5715000" y="2971800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31DA88-E66D-22DA-C345-49CE6D4277C2}"/>
                </a:ext>
              </a:extLst>
            </p:cNvPr>
            <p:cNvCxnSpPr/>
            <p:nvPr/>
          </p:nvCxnSpPr>
          <p:spPr>
            <a:xfrm flipH="1">
              <a:off x="6338455" y="2300301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A3BC3F-2727-37A1-D9CF-AFEE54BFD6FA}"/>
                </a:ext>
              </a:extLst>
            </p:cNvPr>
            <p:cNvCxnSpPr/>
            <p:nvPr/>
          </p:nvCxnSpPr>
          <p:spPr>
            <a:xfrm flipH="1">
              <a:off x="5105400" y="2979174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4FD7A-F5CC-4D97-2089-606B58E97C22}"/>
                </a:ext>
              </a:extLst>
            </p:cNvPr>
            <p:cNvCxnSpPr/>
            <p:nvPr/>
          </p:nvCxnSpPr>
          <p:spPr>
            <a:xfrm flipH="1">
              <a:off x="5818910" y="2286000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7790D7-44A1-75A0-A88C-6C80209B2A16}"/>
                </a:ext>
              </a:extLst>
            </p:cNvPr>
            <p:cNvCxnSpPr/>
            <p:nvPr/>
          </p:nvCxnSpPr>
          <p:spPr>
            <a:xfrm flipH="1">
              <a:off x="4495800" y="2979174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863AE8-DD13-D986-03CF-EDAC056E11BF}"/>
                </a:ext>
              </a:extLst>
            </p:cNvPr>
            <p:cNvCxnSpPr/>
            <p:nvPr/>
          </p:nvCxnSpPr>
          <p:spPr>
            <a:xfrm flipH="1">
              <a:off x="5257801" y="2286000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903B39-313C-5566-E58C-58C2B90A33BB}"/>
                </a:ext>
              </a:extLst>
            </p:cNvPr>
            <p:cNvCxnSpPr/>
            <p:nvPr/>
          </p:nvCxnSpPr>
          <p:spPr>
            <a:xfrm flipH="1">
              <a:off x="4038601" y="2979174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5FDE11-35C2-4432-5B8E-A0E254CE5F8A}"/>
                </a:ext>
              </a:extLst>
            </p:cNvPr>
            <p:cNvCxnSpPr/>
            <p:nvPr/>
          </p:nvCxnSpPr>
          <p:spPr>
            <a:xfrm flipH="1">
              <a:off x="4648201" y="2286000"/>
              <a:ext cx="609600" cy="609600"/>
            </a:xfrm>
            <a:prstGeom prst="line">
              <a:avLst/>
            </a:prstGeom>
            <a:ln w="44450">
              <a:solidFill>
                <a:srgbClr val="CD03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A64787-3490-0BD4-BDB5-3AE2F28DE2A7}"/>
                </a:ext>
              </a:extLst>
            </p:cNvPr>
            <p:cNvCxnSpPr/>
            <p:nvPr/>
          </p:nvCxnSpPr>
          <p:spPr>
            <a:xfrm flipH="1">
              <a:off x="3352800" y="2979174"/>
              <a:ext cx="609600" cy="609600"/>
            </a:xfrm>
            <a:prstGeom prst="line">
              <a:avLst/>
            </a:prstGeom>
            <a:ln w="44450">
              <a:solidFill>
                <a:srgbClr val="CD03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2F614-351C-7F56-8E95-E0420F14FD2F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15855047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0B515-A490-74F5-6959-282DAE82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9!/5!   =      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u="sng" dirty="0"/>
              <a:t>9*8*7*6*5*4*3*2*1</a:t>
            </a:r>
          </a:p>
          <a:p>
            <a:r>
              <a:rPr lang="en-US" dirty="0"/>
              <a:t>	         5*4*3*2*1</a:t>
            </a:r>
          </a:p>
          <a:p>
            <a:r>
              <a:rPr lang="en-US" dirty="0"/>
              <a:t>      = 9*8*7*6       = </a:t>
            </a:r>
            <a:r>
              <a:rPr lang="en-US" dirty="0">
                <a:solidFill>
                  <a:srgbClr val="FFFF00"/>
                </a:solidFill>
              </a:rPr>
              <a:t>3024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C4A7525-8EDA-9BCD-9818-69D2211BFFAC}"/>
              </a:ext>
            </a:extLst>
          </p:cNvPr>
          <p:cNvGrpSpPr/>
          <p:nvPr/>
        </p:nvGrpSpPr>
        <p:grpSpPr>
          <a:xfrm>
            <a:off x="3352800" y="2286000"/>
            <a:ext cx="4114800" cy="1302774"/>
            <a:chOff x="3352800" y="2286000"/>
            <a:chExt cx="4114800" cy="130277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BE94E35-7112-D780-0044-59C7CA304288}"/>
                </a:ext>
              </a:extLst>
            </p:cNvPr>
            <p:cNvCxnSpPr/>
            <p:nvPr/>
          </p:nvCxnSpPr>
          <p:spPr>
            <a:xfrm flipH="1">
              <a:off x="6858000" y="2293374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D0405D-100F-47A8-4783-8DC5EC45248F}"/>
                </a:ext>
              </a:extLst>
            </p:cNvPr>
            <p:cNvCxnSpPr/>
            <p:nvPr/>
          </p:nvCxnSpPr>
          <p:spPr>
            <a:xfrm flipH="1">
              <a:off x="5715000" y="2971800"/>
              <a:ext cx="609600" cy="609600"/>
            </a:xfrm>
            <a:prstGeom prst="line">
              <a:avLst/>
            </a:prstGeom>
            <a:ln w="444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D31DA88-E66D-22DA-C345-49CE6D4277C2}"/>
                </a:ext>
              </a:extLst>
            </p:cNvPr>
            <p:cNvCxnSpPr/>
            <p:nvPr/>
          </p:nvCxnSpPr>
          <p:spPr>
            <a:xfrm flipH="1">
              <a:off x="6338455" y="2300301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A3BC3F-2727-37A1-D9CF-AFEE54BFD6FA}"/>
                </a:ext>
              </a:extLst>
            </p:cNvPr>
            <p:cNvCxnSpPr/>
            <p:nvPr/>
          </p:nvCxnSpPr>
          <p:spPr>
            <a:xfrm flipH="1">
              <a:off x="5105400" y="2979174"/>
              <a:ext cx="609600" cy="609600"/>
            </a:xfrm>
            <a:prstGeom prst="line">
              <a:avLst/>
            </a:prstGeom>
            <a:ln w="444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454FD7A-F5CC-4D97-2089-606B58E97C22}"/>
                </a:ext>
              </a:extLst>
            </p:cNvPr>
            <p:cNvCxnSpPr/>
            <p:nvPr/>
          </p:nvCxnSpPr>
          <p:spPr>
            <a:xfrm flipH="1">
              <a:off x="5818910" y="2286000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7790D7-44A1-75A0-A88C-6C80209B2A16}"/>
                </a:ext>
              </a:extLst>
            </p:cNvPr>
            <p:cNvCxnSpPr/>
            <p:nvPr/>
          </p:nvCxnSpPr>
          <p:spPr>
            <a:xfrm flipH="1">
              <a:off x="4495800" y="2979174"/>
              <a:ext cx="609600" cy="609600"/>
            </a:xfrm>
            <a:prstGeom prst="line">
              <a:avLst/>
            </a:prstGeom>
            <a:ln w="444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5863AE8-DD13-D986-03CF-EDAC056E11BF}"/>
                </a:ext>
              </a:extLst>
            </p:cNvPr>
            <p:cNvCxnSpPr/>
            <p:nvPr/>
          </p:nvCxnSpPr>
          <p:spPr>
            <a:xfrm flipH="1">
              <a:off x="5257801" y="2286000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0903B39-313C-5566-E58C-58C2B90A33BB}"/>
                </a:ext>
              </a:extLst>
            </p:cNvPr>
            <p:cNvCxnSpPr/>
            <p:nvPr/>
          </p:nvCxnSpPr>
          <p:spPr>
            <a:xfrm flipH="1">
              <a:off x="4038601" y="2979174"/>
              <a:ext cx="609600" cy="60960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55FDE11-35C2-4432-5B8E-A0E254CE5F8A}"/>
                </a:ext>
              </a:extLst>
            </p:cNvPr>
            <p:cNvCxnSpPr/>
            <p:nvPr/>
          </p:nvCxnSpPr>
          <p:spPr>
            <a:xfrm flipH="1">
              <a:off x="4648201" y="2286000"/>
              <a:ext cx="609600" cy="609600"/>
            </a:xfrm>
            <a:prstGeom prst="line">
              <a:avLst/>
            </a:prstGeom>
            <a:ln w="44450">
              <a:solidFill>
                <a:srgbClr val="CD03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0A64787-3490-0BD4-BDB5-3AE2F28DE2A7}"/>
                </a:ext>
              </a:extLst>
            </p:cNvPr>
            <p:cNvCxnSpPr/>
            <p:nvPr/>
          </p:nvCxnSpPr>
          <p:spPr>
            <a:xfrm flipH="1">
              <a:off x="3352800" y="2979174"/>
              <a:ext cx="609600" cy="609600"/>
            </a:xfrm>
            <a:prstGeom prst="line">
              <a:avLst/>
            </a:prstGeom>
            <a:ln w="44450">
              <a:solidFill>
                <a:srgbClr val="CD03B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C8567-6D04-49DB-9C75-FA4A2BAD8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6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52F614-351C-7F56-8E95-E0420F14FD2F}"/>
              </a:ext>
            </a:extLst>
          </p:cNvPr>
          <p:cNvSpPr txBox="1"/>
          <p:nvPr/>
        </p:nvSpPr>
        <p:spPr>
          <a:xfrm>
            <a:off x="459658" y="2568714"/>
            <a:ext cx="19025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CCFFFF"/>
                </a:solidFill>
              </a:rPr>
              <a:t>9!/5! = </a:t>
            </a:r>
          </a:p>
        </p:txBody>
      </p:sp>
    </p:spTree>
    <p:extLst>
      <p:ext uri="{BB962C8B-B14F-4D97-AF65-F5344CB8AC3E}">
        <p14:creationId xmlns:p14="http://schemas.microsoft.com/office/powerpoint/2010/main" val="371728969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0174823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Factorials are used a LOT in what are called “counting” problems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3507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A safe code has four numbers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first number can be any number between 1-9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second can be any number 1-9 not used as the first number 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third can be any number 1-9 not used as the first two numbers</a:t>
            </a:r>
          </a:p>
          <a:p>
            <a:pPr>
              <a:spcBef>
                <a:spcPts val="600"/>
              </a:spcBef>
            </a:pPr>
            <a:r>
              <a:rPr lang="en-US" sz="3500" dirty="0"/>
              <a:t>The fourth can be any number 1-9 not used as the first three numbers</a:t>
            </a:r>
          </a:p>
          <a:p>
            <a:pPr>
              <a:spcBef>
                <a:spcPts val="600"/>
              </a:spcBef>
            </a:pPr>
            <a:r>
              <a:rPr lang="en-US" dirty="0"/>
              <a:t>How many codes are there?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11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</p:spTree>
    <p:extLst>
      <p:ext uri="{BB962C8B-B14F-4D97-AF65-F5344CB8AC3E}">
        <p14:creationId xmlns:p14="http://schemas.microsoft.com/office/powerpoint/2010/main" val="21984396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</p:spTree>
    <p:extLst>
      <p:ext uri="{BB962C8B-B14F-4D97-AF65-F5344CB8AC3E}">
        <p14:creationId xmlns:p14="http://schemas.microsoft.com/office/powerpoint/2010/main" val="103545669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8BBC-313D-41C7-A13F-A75D54CD9CC1}"/>
              </a:ext>
            </a:extLst>
          </p:cNvPr>
          <p:cNvSpPr txBox="1"/>
          <p:nvPr/>
        </p:nvSpPr>
        <p:spPr>
          <a:xfrm>
            <a:off x="4953000" y="2362200"/>
            <a:ext cx="152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third can be any number 1-9 not used as the first two numbers</a:t>
            </a:r>
          </a:p>
        </p:txBody>
      </p:sp>
    </p:spTree>
    <p:extLst>
      <p:ext uri="{BB962C8B-B14F-4D97-AF65-F5344CB8AC3E}">
        <p14:creationId xmlns:p14="http://schemas.microsoft.com/office/powerpoint/2010/main" val="726562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 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8BBC-313D-41C7-A13F-A75D54CD9CC1}"/>
              </a:ext>
            </a:extLst>
          </p:cNvPr>
          <p:cNvSpPr txBox="1"/>
          <p:nvPr/>
        </p:nvSpPr>
        <p:spPr>
          <a:xfrm>
            <a:off x="4953000" y="2362200"/>
            <a:ext cx="152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third can be any number 1-9 not used as the first two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F6B6DB-D7E7-4316-8823-A99EA791E86C}"/>
              </a:ext>
            </a:extLst>
          </p:cNvPr>
          <p:cNvSpPr txBox="1"/>
          <p:nvPr/>
        </p:nvSpPr>
        <p:spPr>
          <a:xfrm>
            <a:off x="6705600" y="2362200"/>
            <a:ext cx="1828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fourth can be any number 1-9 not used as the first three numbers</a:t>
            </a:r>
          </a:p>
        </p:txBody>
      </p:sp>
    </p:spTree>
    <p:extLst>
      <p:ext uri="{BB962C8B-B14F-4D97-AF65-F5344CB8AC3E}">
        <p14:creationId xmlns:p14="http://schemas.microsoft.com/office/powerpoint/2010/main" val="360389987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000" dirty="0"/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6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6CA0A-2B79-4DD0-8CDF-CA0567B4567B}"/>
              </a:ext>
            </a:extLst>
          </p:cNvPr>
          <p:cNvSpPr txBox="1"/>
          <p:nvPr/>
        </p:nvSpPr>
        <p:spPr>
          <a:xfrm>
            <a:off x="1447800" y="2334161"/>
            <a:ext cx="18288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first number can be any number between 1-9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D24BD3-78E7-4207-AEB8-5893ACD9391A}"/>
              </a:ext>
            </a:extLst>
          </p:cNvPr>
          <p:cNvSpPr txBox="1"/>
          <p:nvPr/>
        </p:nvSpPr>
        <p:spPr>
          <a:xfrm>
            <a:off x="3124200" y="2362200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second can be any number 1-9 not used as the first number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618BBC-313D-41C7-A13F-A75D54CD9CC1}"/>
              </a:ext>
            </a:extLst>
          </p:cNvPr>
          <p:cNvSpPr txBox="1"/>
          <p:nvPr/>
        </p:nvSpPr>
        <p:spPr>
          <a:xfrm>
            <a:off x="4953000" y="2362200"/>
            <a:ext cx="1524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third can be any number 1-9 not used as the first two numbers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F6B6DB-D7E7-4316-8823-A99EA791E86C}"/>
              </a:ext>
            </a:extLst>
          </p:cNvPr>
          <p:cNvSpPr txBox="1"/>
          <p:nvPr/>
        </p:nvSpPr>
        <p:spPr>
          <a:xfrm>
            <a:off x="6705600" y="2362200"/>
            <a:ext cx="18288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The fourth can be any number 1-9 not used as the first three numbers</a:t>
            </a:r>
          </a:p>
        </p:txBody>
      </p:sp>
    </p:spTree>
    <p:extLst>
      <p:ext uri="{BB962C8B-B14F-4D97-AF65-F5344CB8AC3E}">
        <p14:creationId xmlns:p14="http://schemas.microsoft.com/office/powerpoint/2010/main" val="321988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note: sequences are </a:t>
            </a:r>
            <a:r>
              <a:rPr lang="en-US" dirty="0">
                <a:solidFill>
                  <a:schemeClr val="tx1"/>
                </a:solidFill>
              </a:rPr>
              <a:t>discrete points</a:t>
            </a:r>
            <a:r>
              <a:rPr lang="en-US" dirty="0"/>
              <a:t>, not a smooth function!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7290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6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So how many codes? Hmm…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593882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1  </a:t>
            </a:r>
            <a:r>
              <a:rPr lang="en-US" u="sng" dirty="0">
                <a:solidFill>
                  <a:schemeClr val="bg1"/>
                </a:solidFill>
              </a:rPr>
              <a:t>.    7  .    6  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Well, if we only had two slots and there were nine possibilities in the first slot and only 1 in the second, there would be 9 codes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6509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2  </a:t>
            </a:r>
            <a:r>
              <a:rPr lang="en-US" u="sng" dirty="0">
                <a:solidFill>
                  <a:schemeClr val="bg1"/>
                </a:solidFill>
              </a:rPr>
              <a:t>.    7  .    6  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If we only had two slots and there were nine possibilities in the first slot and only 2 in the second, there would be 9+9 or </a:t>
            </a:r>
          </a:p>
          <a:p>
            <a:pPr>
              <a:spcBef>
                <a:spcPts val="0"/>
              </a:spcBef>
            </a:pPr>
            <a:r>
              <a:rPr lang="en-US" dirty="0"/>
              <a:t>18 codes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9015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2  </a:t>
            </a:r>
            <a:r>
              <a:rPr lang="en-US" u="sng" dirty="0">
                <a:solidFill>
                  <a:schemeClr val="bg1"/>
                </a:solidFill>
              </a:rPr>
              <a:t>.    7  .    6  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So, we are obviously </a:t>
            </a:r>
            <a:r>
              <a:rPr lang="en-US" dirty="0">
                <a:solidFill>
                  <a:schemeClr val="tx1"/>
                </a:solidFill>
              </a:rPr>
              <a:t>multiplying </a:t>
            </a:r>
            <a:r>
              <a:rPr lang="en-US" dirty="0"/>
              <a:t>the numbers in each slot to find the total number of codes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54284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6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Total number of codes = </a:t>
            </a:r>
          </a:p>
          <a:p>
            <a:r>
              <a:rPr lang="en-US" dirty="0"/>
              <a:t> = 9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8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7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6 = 3024</a:t>
            </a:r>
          </a:p>
          <a:p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833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Calculate how many codes are there?</a:t>
            </a:r>
          </a:p>
          <a:p>
            <a:pPr algn="ctr"/>
            <a:r>
              <a:rPr lang="en-US" u="sng" dirty="0"/>
              <a:t>  9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8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7  </a:t>
            </a:r>
            <a:r>
              <a:rPr lang="en-US" u="sng" dirty="0">
                <a:solidFill>
                  <a:schemeClr val="bg1"/>
                </a:solidFill>
              </a:rPr>
              <a:t>.  </a:t>
            </a:r>
            <a:r>
              <a:rPr lang="en-US" u="sng" dirty="0"/>
              <a:t>  6  </a:t>
            </a:r>
            <a:r>
              <a:rPr lang="en-US" u="sng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/>
              <a:t>Total number of codes = </a:t>
            </a:r>
          </a:p>
          <a:p>
            <a:r>
              <a:rPr lang="en-US" dirty="0"/>
              <a:t> = 9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8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7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6 = 3024</a:t>
            </a:r>
          </a:p>
          <a:p>
            <a:r>
              <a:rPr lang="en-US" dirty="0"/>
              <a:t>Which is (of course) 9!/5!</a:t>
            </a:r>
          </a:p>
          <a:p>
            <a:endParaRPr lang="en-US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sz="35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67783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674805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flu virus has 16 proteins that can vary in its makeup, but only two affect humans:</a:t>
            </a:r>
          </a:p>
          <a:p>
            <a:r>
              <a:rPr lang="en-US" i="0" dirty="0">
                <a:effectLst/>
              </a:rPr>
              <a:t>hemagglutinin (H</a:t>
            </a:r>
            <a:r>
              <a:rPr lang="en-US" dirty="0"/>
              <a:t>)</a:t>
            </a:r>
            <a:r>
              <a:rPr lang="en-US" i="0" dirty="0">
                <a:effectLst/>
              </a:rPr>
              <a:t>, of which there are 16 (H1 to H16) </a:t>
            </a:r>
            <a:r>
              <a:rPr lang="en-US" sz="3000" i="0" dirty="0">
                <a:effectLst/>
              </a:rPr>
              <a:t>(how it gets into your cells to replicate)</a:t>
            </a:r>
            <a:r>
              <a:rPr lang="en-US" i="0" dirty="0">
                <a:effectLst/>
              </a:rPr>
              <a:t>, and neuraminidase (N), of which there are nine (N1 to N9) </a:t>
            </a:r>
            <a:r>
              <a:rPr lang="en-US" sz="3000" i="0" dirty="0">
                <a:effectLst/>
              </a:rPr>
              <a:t>(how it gets out of your cells to spread)</a:t>
            </a:r>
            <a:endParaRPr lang="en-US" sz="3000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A30AD-353C-45D3-CE91-6BF8C65424A7}"/>
              </a:ext>
            </a:extLst>
          </p:cNvPr>
          <p:cNvSpPr txBox="1"/>
          <p:nvPr/>
        </p:nvSpPr>
        <p:spPr>
          <a:xfrm>
            <a:off x="13138" y="6534835"/>
            <a:ext cx="4711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https://www.sinobiological.com/research/virus/influenza-hemagglutinin-subtypes#:~:text=</a:t>
            </a:r>
          </a:p>
          <a:p>
            <a:r>
              <a:rPr lang="en-US" sz="1600" dirty="0">
                <a:solidFill>
                  <a:srgbClr val="00B0F0"/>
                </a:solidFill>
              </a:rPr>
              <a:t>There%20are%2016%20different%20types,H3N2%2C%20most%20commonly%20infect%20humans.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32D83-958E-5318-F073-722C6863D663}"/>
              </a:ext>
            </a:extLst>
          </p:cNvPr>
          <p:cNvSpPr txBox="1"/>
          <p:nvPr/>
        </p:nvSpPr>
        <p:spPr>
          <a:xfrm>
            <a:off x="4724400" y="6553200"/>
            <a:ext cx="47979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Influenza Hemagglutinin (HA) subtypes and Flu Virus Strains (sinobiological.com)</a:t>
            </a:r>
          </a:p>
        </p:txBody>
      </p:sp>
    </p:spTree>
    <p:extLst>
      <p:ext uri="{BB962C8B-B14F-4D97-AF65-F5344CB8AC3E}">
        <p14:creationId xmlns:p14="http://schemas.microsoft.com/office/powerpoint/2010/main" val="137005307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flu virus has 16 proteins that can vary in its makeup, but only two affect humans:</a:t>
            </a:r>
          </a:p>
          <a:p>
            <a:r>
              <a:rPr lang="en-US" i="0" dirty="0">
                <a:effectLst/>
              </a:rPr>
              <a:t>hemagglutinin (H</a:t>
            </a:r>
            <a:r>
              <a:rPr lang="en-US" dirty="0"/>
              <a:t>)</a:t>
            </a:r>
            <a:r>
              <a:rPr lang="en-US" i="0" dirty="0">
                <a:effectLst/>
              </a:rPr>
              <a:t>, of which there are 16 (H1 to H16), and neuraminidase (N), of which there are nine (N1 to N9)</a:t>
            </a:r>
          </a:p>
          <a:p>
            <a:r>
              <a:rPr lang="en-US" dirty="0"/>
              <a:t>For example: H1N1 was the 1918 killer flu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951882-F605-33C8-9580-9086B517766E}"/>
              </a:ext>
            </a:extLst>
          </p:cNvPr>
          <p:cNvSpPr txBox="1"/>
          <p:nvPr/>
        </p:nvSpPr>
        <p:spPr>
          <a:xfrm>
            <a:off x="13138" y="6534835"/>
            <a:ext cx="4711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https://www.sinobiological.com/research/virus/influenza-hemagglutinin-subtypes#:~:text=</a:t>
            </a:r>
          </a:p>
          <a:p>
            <a:r>
              <a:rPr lang="en-US" sz="1600" dirty="0">
                <a:solidFill>
                  <a:srgbClr val="00B0F0"/>
                </a:solidFill>
              </a:rPr>
              <a:t>There%20are%2016%20different%20types,H3N2%2C%20most%20commonly%20infect%20humans.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9DA62-5658-56F1-0198-590E34882BA8}"/>
              </a:ext>
            </a:extLst>
          </p:cNvPr>
          <p:cNvSpPr txBox="1"/>
          <p:nvPr/>
        </p:nvSpPr>
        <p:spPr>
          <a:xfrm>
            <a:off x="4724400" y="6553200"/>
            <a:ext cx="47979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Influenza Hemagglutinin (HA) subtypes and Flu Virus Strains (sinobiological.com)</a:t>
            </a:r>
          </a:p>
        </p:txBody>
      </p:sp>
    </p:spTree>
    <p:extLst>
      <p:ext uri="{BB962C8B-B14F-4D97-AF65-F5344CB8AC3E}">
        <p14:creationId xmlns:p14="http://schemas.microsoft.com/office/powerpoint/2010/main" val="168867091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flu virus has 16 proteins that can vary in its makeup, but only two affect humans:</a:t>
            </a:r>
          </a:p>
          <a:p>
            <a:r>
              <a:rPr lang="en-US" i="0" dirty="0">
                <a:effectLst/>
              </a:rPr>
              <a:t>hemagglutinin (H</a:t>
            </a:r>
            <a:r>
              <a:rPr lang="en-US" dirty="0"/>
              <a:t>)</a:t>
            </a:r>
            <a:r>
              <a:rPr lang="en-US" i="0" dirty="0">
                <a:effectLst/>
              </a:rPr>
              <a:t>, of which there are 16 (H1 to H16), and neuraminidase (N), of which there are nine (N1 to N9)</a:t>
            </a:r>
            <a:endParaRPr lang="en-US" dirty="0"/>
          </a:p>
          <a:p>
            <a:r>
              <a:rPr lang="en-US" dirty="0"/>
              <a:t>How many different flu varieties are there?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96C35-76ED-5A7A-A222-CF2EBB59B70F}"/>
              </a:ext>
            </a:extLst>
          </p:cNvPr>
          <p:cNvSpPr txBox="1"/>
          <p:nvPr/>
        </p:nvSpPr>
        <p:spPr>
          <a:xfrm>
            <a:off x="13138" y="6534835"/>
            <a:ext cx="4711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https://www.sinobiological.com/research/virus/influenza-hemagglutinin-subtypes#:~:text=</a:t>
            </a:r>
          </a:p>
          <a:p>
            <a:r>
              <a:rPr lang="en-US" sz="1600" dirty="0">
                <a:solidFill>
                  <a:srgbClr val="00B0F0"/>
                </a:solidFill>
              </a:rPr>
              <a:t>There%20are%2016%20different%20types,H3N2%2C%20most%20commonly%20infect%20humans.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4E964E-4CDF-4C60-52DF-B48ED1F379CE}"/>
              </a:ext>
            </a:extLst>
          </p:cNvPr>
          <p:cNvSpPr txBox="1"/>
          <p:nvPr/>
        </p:nvSpPr>
        <p:spPr>
          <a:xfrm>
            <a:off x="4724400" y="6553200"/>
            <a:ext cx="47979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Influenza Hemagglutinin (HA) subtypes and Flu Virus Strains (sinobiological.com)</a:t>
            </a:r>
          </a:p>
        </p:txBody>
      </p:sp>
    </p:spTree>
    <p:extLst>
      <p:ext uri="{BB962C8B-B14F-4D97-AF65-F5344CB8AC3E}">
        <p14:creationId xmlns:p14="http://schemas.microsoft.com/office/powerpoint/2010/main" val="2189265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Arithmetic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</a:t>
            </a:r>
            <a:r>
              <a:rPr lang="en-US" dirty="0">
                <a:solidFill>
                  <a:schemeClr val="tx1"/>
                </a:solidFill>
              </a:rPr>
              <a:t>differs</a:t>
            </a:r>
            <a:r>
              <a:rPr lang="en-US" dirty="0"/>
              <a:t> from the preceding </a:t>
            </a:r>
            <a:r>
              <a:rPr lang="en-US" dirty="0">
                <a:solidFill>
                  <a:schemeClr val="tx1"/>
                </a:solidFill>
              </a:rPr>
              <a:t>by a constant </a:t>
            </a:r>
            <a:r>
              <a:rPr lang="en-US" dirty="0"/>
              <a:t>amount (positive or negative)</a:t>
            </a:r>
          </a:p>
          <a:p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start with a</a:t>
            </a:r>
            <a:r>
              <a:rPr lang="en-US" baseline="-25000" dirty="0"/>
              <a:t>1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increase each time by "d"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3454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838200"/>
            <a:ext cx="8686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1pPr>
            <a:lvl2pPr marL="1028700" indent="-571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 kern="1200">
                <a:solidFill>
                  <a:srgbClr val="CC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flu virus has 16 proteins that can vary in its makeup, but only two affect humans:</a:t>
            </a:r>
          </a:p>
          <a:p>
            <a:r>
              <a:rPr lang="en-US" i="0" dirty="0">
                <a:effectLst/>
              </a:rPr>
              <a:t>hemagglutinin (H</a:t>
            </a:r>
            <a:r>
              <a:rPr lang="en-US" dirty="0"/>
              <a:t>)</a:t>
            </a:r>
            <a:r>
              <a:rPr lang="en-US" i="0" dirty="0">
                <a:effectLst/>
              </a:rPr>
              <a:t>, of which there are 16 (H1 to H16), and neuraminidase (N), of which there are nine (N1 to N9)</a:t>
            </a:r>
            <a:endParaRPr lang="en-US" dirty="0"/>
          </a:p>
          <a:p>
            <a:r>
              <a:rPr lang="en-US" dirty="0"/>
              <a:t>How many different flu varieties are there? 16×9 = </a:t>
            </a:r>
            <a:r>
              <a:rPr lang="en-US" dirty="0">
                <a:solidFill>
                  <a:srgbClr val="FFFF00"/>
                </a:solidFill>
              </a:rPr>
              <a:t>144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COUNTING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7b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00068-2997-065B-A6E1-B8C4EB6CFDA9}"/>
              </a:ext>
            </a:extLst>
          </p:cNvPr>
          <p:cNvSpPr txBox="1"/>
          <p:nvPr/>
        </p:nvSpPr>
        <p:spPr>
          <a:xfrm>
            <a:off x="13138" y="6534835"/>
            <a:ext cx="47112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</a:rPr>
              <a:t>https://www.sinobiological.com/research/virus/influenza-hemagglutinin-subtypes#:~:text=</a:t>
            </a:r>
          </a:p>
          <a:p>
            <a:r>
              <a:rPr lang="en-US" sz="1600" dirty="0">
                <a:solidFill>
                  <a:srgbClr val="00B0F0"/>
                </a:solidFill>
              </a:rPr>
              <a:t>There%20are%2016%20different%20types,H3N2%2C%20most%20commonly%20infect%20humans.</a:t>
            </a:r>
            <a:endParaRPr lang="en-US" sz="1500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2EFD5-BDDD-45A9-9F64-12BB1B311976}"/>
              </a:ext>
            </a:extLst>
          </p:cNvPr>
          <p:cNvSpPr txBox="1"/>
          <p:nvPr/>
        </p:nvSpPr>
        <p:spPr>
          <a:xfrm>
            <a:off x="4724400" y="6553200"/>
            <a:ext cx="47979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Influenza Hemagglutinin (HA) subtypes and Flu Virus Strains (sinobiological.com)</a:t>
            </a:r>
          </a:p>
        </p:txBody>
      </p:sp>
    </p:spTree>
    <p:extLst>
      <p:ext uri="{BB962C8B-B14F-4D97-AF65-F5344CB8AC3E}">
        <p14:creationId xmlns:p14="http://schemas.microsoft.com/office/powerpoint/2010/main" val="258660182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48000" cy="320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00200" y="914400"/>
            <a:ext cx="7239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>
                <a:solidFill>
                  <a:srgbClr val="FFFF00"/>
                </a:solidFill>
              </a:rPr>
              <a:t>     Questions?</a:t>
            </a:r>
          </a:p>
          <a:p>
            <a:pPr algn="ctr" eaLnBrk="1" hangingPunct="1"/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53200"/>
            <a:ext cx="292419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</a:t>
            </a:r>
            <a:r>
              <a:rPr lang="en-US" sz="1500" dirty="0">
                <a:solidFill>
                  <a:srgbClr val="00B0F0"/>
                </a:solidFill>
              </a:rPr>
              <a:t>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877224477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sz="3800" dirty="0"/>
              <a:t>Today we studied: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Review of sequences </a:t>
            </a:r>
          </a:p>
          <a:p>
            <a:pPr>
              <a:spcBef>
                <a:spcPts val="0"/>
              </a:spcBef>
            </a:pPr>
            <a:r>
              <a:rPr lang="en-US" sz="3800" dirty="0"/>
              <a:t>	Series</a:t>
            </a:r>
          </a:p>
        </p:txBody>
      </p:sp>
    </p:spTree>
    <p:extLst>
      <p:ext uri="{BB962C8B-B14F-4D97-AF65-F5344CB8AC3E}">
        <p14:creationId xmlns:p14="http://schemas.microsoft.com/office/powerpoint/2010/main" val="723900845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You Survived!</a:t>
            </a:r>
          </a:p>
        </p:txBody>
      </p:sp>
      <p:pic>
        <p:nvPicPr>
          <p:cNvPr id="819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8713"/>
            <a:ext cx="9144000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Content Placeholder 2"/>
          <p:cNvSpPr txBox="1">
            <a:spLocks/>
          </p:cNvSpPr>
          <p:nvPr/>
        </p:nvSpPr>
        <p:spPr bwMode="auto">
          <a:xfrm>
            <a:off x="914400" y="62357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1028700" indent="-5715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>
              <a:buFont typeface="Arial" charset="0"/>
              <a:buNone/>
            </a:pPr>
            <a:endParaRPr lang="en-US" altLang="en-US" sz="20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en-US" altLang="en-US" sz="1200">
                <a:solidFill>
                  <a:srgbClr val="00B0F0"/>
                </a:solidFill>
              </a:rPr>
              <a:t>www.playbuzz.com</a:t>
            </a:r>
          </a:p>
        </p:txBody>
      </p:sp>
    </p:spTree>
    <p:extLst>
      <p:ext uri="{BB962C8B-B14F-4D97-AF65-F5344CB8AC3E}">
        <p14:creationId xmlns:p14="http://schemas.microsoft.com/office/powerpoint/2010/main" val="223640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recursion formula for an arithmetic sequence is: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n-1</a:t>
            </a:r>
            <a:r>
              <a:rPr lang="en-US" dirty="0"/>
              <a:t> + d</a:t>
            </a:r>
          </a:p>
          <a:p>
            <a:endParaRPr lang="en-US" dirty="0"/>
          </a:p>
          <a:p>
            <a:r>
              <a:rPr lang="en-US" dirty="0"/>
              <a:t>You can calculate any term in an arithmetic sequence using: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+(n-1)d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E8CF7-873E-4E1D-8544-FB799EFA8B77}"/>
              </a:ext>
            </a:extLst>
          </p:cNvPr>
          <p:cNvSpPr txBox="1"/>
          <p:nvPr/>
        </p:nvSpPr>
        <p:spPr>
          <a:xfrm>
            <a:off x="3733800" y="2952690"/>
            <a:ext cx="3505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“d” stands for “difference”</a:t>
            </a:r>
          </a:p>
        </p:txBody>
      </p:sp>
    </p:spTree>
    <p:extLst>
      <p:ext uri="{BB962C8B-B14F-4D97-AF65-F5344CB8AC3E}">
        <p14:creationId xmlns:p14="http://schemas.microsoft.com/office/powerpoint/2010/main" val="4241840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Geometric Sequences</a:t>
            </a:r>
            <a:r>
              <a:rPr lang="en-US" dirty="0"/>
              <a:t>:</a:t>
            </a:r>
          </a:p>
          <a:p>
            <a:r>
              <a:rPr lang="en-US" dirty="0"/>
              <a:t>Each term in the sequence (after the first) is a common </a:t>
            </a:r>
          </a:p>
          <a:p>
            <a:r>
              <a:rPr lang="en-US" dirty="0">
                <a:solidFill>
                  <a:schemeClr val="tx1"/>
                </a:solidFill>
              </a:rPr>
              <a:t>multiple</a:t>
            </a:r>
            <a:r>
              <a:rPr lang="en-US" dirty="0"/>
              <a:t> (positive or negative) of the previous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04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recursion formula for a geometric sequence is: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r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/>
              <a:t>a</a:t>
            </a:r>
            <a:r>
              <a:rPr lang="en-US" baseline="-25000" dirty="0"/>
              <a:t>n-1</a:t>
            </a:r>
          </a:p>
          <a:p>
            <a:endParaRPr lang="en-US" baseline="-25000" dirty="0"/>
          </a:p>
          <a:p>
            <a:r>
              <a:rPr lang="en-US" dirty="0"/>
              <a:t>You can calculate any term in a geometric sequence using:</a:t>
            </a:r>
          </a:p>
          <a:p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 = a</a:t>
            </a:r>
            <a:r>
              <a:rPr lang="en-US" baseline="-25000" dirty="0"/>
              <a:t>1</a:t>
            </a:r>
            <a:r>
              <a:rPr lang="en-US" dirty="0"/>
              <a:t>r</a:t>
            </a:r>
            <a:r>
              <a:rPr lang="en-US" sz="2000" baseline="30000" dirty="0"/>
              <a:t> </a:t>
            </a:r>
            <a:r>
              <a:rPr lang="en-US" baseline="30000" dirty="0"/>
              <a:t>n-1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3ED084-E77C-4D19-9CA9-96BC183E141C}"/>
              </a:ext>
            </a:extLst>
          </p:cNvPr>
          <p:cNvSpPr txBox="1"/>
          <p:nvPr/>
        </p:nvSpPr>
        <p:spPr>
          <a:xfrm>
            <a:off x="3733800" y="3028890"/>
            <a:ext cx="2743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CCFFFF"/>
                </a:solidFill>
              </a:rPr>
              <a:t>“r” stands for “ratio”</a:t>
            </a:r>
          </a:p>
        </p:txBody>
      </p:sp>
    </p:spTree>
    <p:extLst>
      <p:ext uri="{BB962C8B-B14F-4D97-AF65-F5344CB8AC3E}">
        <p14:creationId xmlns:p14="http://schemas.microsoft.com/office/powerpoint/2010/main" val="1397094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3970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r>
              <a:rPr lang="en-US" dirty="0"/>
              <a:t>Review: </a:t>
            </a:r>
          </a:p>
          <a:p>
            <a:r>
              <a:rPr lang="en-US" dirty="0"/>
              <a:t>	Sequences</a:t>
            </a:r>
          </a:p>
          <a:p>
            <a:r>
              <a:rPr lang="en-US" dirty="0"/>
              <a:t>New stuff: </a:t>
            </a:r>
          </a:p>
          <a:p>
            <a:r>
              <a:rPr lang="en-US" dirty="0"/>
              <a:t>	Series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83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Limit</a:t>
            </a:r>
            <a:r>
              <a:rPr lang="en-US" dirty="0"/>
              <a:t> of a sequence  </a:t>
            </a:r>
          </a:p>
          <a:p>
            <a:r>
              <a:rPr lang="en-US" dirty="0"/>
              <a:t>if the terms of a sequence approach a specific number, we say the limit of the sequence exists and it </a:t>
            </a:r>
            <a:r>
              <a:rPr lang="en-US" dirty="0">
                <a:solidFill>
                  <a:schemeClr val="tx1"/>
                </a:solidFill>
              </a:rPr>
              <a:t>converges</a:t>
            </a:r>
            <a:r>
              <a:rPr lang="en-US" dirty="0"/>
              <a:t> to the number</a:t>
            </a:r>
          </a:p>
        </p:txBody>
      </p:sp>
    </p:spTree>
    <p:extLst>
      <p:ext uri="{BB962C8B-B14F-4D97-AF65-F5344CB8AC3E}">
        <p14:creationId xmlns:p14="http://schemas.microsoft.com/office/powerpoint/2010/main" val="3172367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09800"/>
            <a:ext cx="84391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height of a bouncing ball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9144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http://people.rit.edu/andpph/photofile-sci/bouncing-ball-7810.jpg</a:t>
            </a:r>
          </a:p>
        </p:txBody>
      </p:sp>
    </p:spTree>
    <p:extLst>
      <p:ext uri="{BB962C8B-B14F-4D97-AF65-F5344CB8AC3E}">
        <p14:creationId xmlns:p14="http://schemas.microsoft.com/office/powerpoint/2010/main" val="17854038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Monotonic</a:t>
            </a:r>
            <a:r>
              <a:rPr lang="en-US" dirty="0"/>
              <a:t> – either increasing or decreasing only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819400"/>
            <a:ext cx="88757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3350" y="6673334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http://epa.gov/ncct/edr/images/nonmonotoniccurves2.jpg</a:t>
            </a:r>
          </a:p>
        </p:txBody>
      </p:sp>
    </p:spTree>
    <p:extLst>
      <p:ext uri="{BB962C8B-B14F-4D97-AF65-F5344CB8AC3E}">
        <p14:creationId xmlns:p14="http://schemas.microsoft.com/office/powerpoint/2010/main" val="909841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Non-decreasing</a:t>
            </a:r>
            <a:r>
              <a:rPr lang="en-US" dirty="0"/>
              <a:t> – each term is greater than or equal to </a:t>
            </a:r>
          </a:p>
          <a:p>
            <a:pPr>
              <a:spcBef>
                <a:spcPts val="0"/>
              </a:spcBef>
            </a:pPr>
            <a:r>
              <a:rPr lang="en-US" dirty="0"/>
              <a:t>the preceding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2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>
                <a:solidFill>
                  <a:srgbClr val="FFC000"/>
                </a:solidFill>
              </a:rPr>
              <a:t>Non-increasing</a:t>
            </a:r>
            <a:r>
              <a:rPr lang="en-US" dirty="0"/>
              <a:t> – each term is less than or equal to the preceding term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298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11035"/>
            <a:ext cx="685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http://img.tfd.com/ggse/2c/gsed_0001_0016_0_img4169.png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E7FEF9-F494-4C57-AA9D-F3121DF4E3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89204"/>
              </p:ext>
            </p:extLst>
          </p:nvPr>
        </p:nvGraphicFramePr>
        <p:xfrm>
          <a:off x="381000" y="1229456"/>
          <a:ext cx="8382000" cy="51816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413094974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117645648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9009783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Nondecreasing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2858454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Nonincreasing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3569515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Increasing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4081707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l-GR" sz="2500" b="1" dirty="0">
                          <a:solidFill>
                            <a:schemeClr val="tx1"/>
                          </a:solidFill>
                          <a:effectLst/>
                        </a:rPr>
                        <a:t>Δ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ƒ(x) </a:t>
                      </a: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0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Decreasing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T="457200" marB="457200" anchor="ctr" anchorCtr="1"/>
                </a:tc>
                <a:extLst>
                  <a:ext uri="{0D108BD9-81ED-4DB2-BD59-A6C34878D82A}">
                    <a16:rowId xmlns:a16="http://schemas.microsoft.com/office/drawing/2014/main" val="151201779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4230FD3-92DC-4917-A2F2-FF4CF80C3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371" y="1524000"/>
            <a:ext cx="1676400" cy="736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FA1FFD-51F3-4365-9D6D-50B963CE4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371" y="2839487"/>
            <a:ext cx="1648343" cy="792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7D8BA-10E2-4268-8BBA-FC0AFFB44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371" y="4037644"/>
            <a:ext cx="1690429" cy="813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048A45-3C64-41B9-8A5F-3BA19C2FF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371" y="5367158"/>
            <a:ext cx="1690429" cy="85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32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Bounded</a:t>
            </a:r>
            <a:r>
              <a:rPr lang="en-US" dirty="0"/>
              <a:t> – all terms are less than or equal to some finite number in magnitude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420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541923"/>
            <a:ext cx="3403600" cy="2706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37846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212" y="1143000"/>
            <a:ext cx="3429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500" y="6608802"/>
            <a:ext cx="3086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http://math.feld.cvut.cz/mt/txta/1/gifa1/pc3aa1ba.gif</a:t>
            </a:r>
          </a:p>
        </p:txBody>
      </p:sp>
      <p:sp>
        <p:nvSpPr>
          <p:cNvPr id="8" name="Rectangle 7"/>
          <p:cNvSpPr/>
          <p:nvPr/>
        </p:nvSpPr>
        <p:spPr>
          <a:xfrm>
            <a:off x="6172200" y="6604337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http://upload.wikimedia.org/wikipedia/commons/thumb/f/f4/Cauchy_sequence_illustration2.png/250px-Cauchy_sequence_illustration2.png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149600" y="6599872"/>
            <a:ext cx="3098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http://upload.wikimedia.org/wikipedia/commons/thumb/e/e4/Converging_Sequence_example.svg/320px-Converging_Sequence_example.svg.png</a:t>
            </a:r>
          </a:p>
        </p:txBody>
      </p:sp>
    </p:spTree>
    <p:extLst>
      <p:ext uri="{BB962C8B-B14F-4D97-AF65-F5344CB8AC3E}">
        <p14:creationId xmlns:p14="http://schemas.microsoft.com/office/powerpoint/2010/main" val="944728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Alternating Sequence</a:t>
            </a:r>
            <a:r>
              <a:rPr lang="en-US" dirty="0"/>
              <a:t>:</a:t>
            </a:r>
          </a:p>
          <a:p>
            <a:r>
              <a:rPr lang="en-US" dirty="0"/>
              <a:t>Each term: (-1)</a:t>
            </a:r>
            <a:r>
              <a:rPr lang="en-US" baseline="30000" dirty="0"/>
              <a:t>n</a:t>
            </a:r>
            <a:r>
              <a:rPr lang="en-US" dirty="0"/>
              <a:t> a</a:t>
            </a:r>
            <a:r>
              <a:rPr lang="en-US" baseline="-25000" dirty="0"/>
              <a:t>n</a:t>
            </a:r>
            <a:r>
              <a:rPr lang="en-US" dirty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312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pPr algn="ctr"/>
            <a:r>
              <a:rPr lang="en-US" dirty="0"/>
              <a:t>5 -5  5 -5  5 -5  5 -5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2819400"/>
            <a:ext cx="50546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446" y="6604084"/>
            <a:ext cx="91305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http://www.cs.cas.cz/portal/AlgoMath/MathematicalAnalysis/InfiniteSeriesAndProducts/InfiniteSeries/SeriesWithArbitraryTerms/HTMLFiles/AlternatingSeries_38.gif</a:t>
            </a:r>
          </a:p>
        </p:txBody>
      </p:sp>
    </p:spTree>
    <p:extLst>
      <p:ext uri="{BB962C8B-B14F-4D97-AF65-F5344CB8AC3E}">
        <p14:creationId xmlns:p14="http://schemas.microsoft.com/office/powerpoint/2010/main" val="2589818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200" dirty="0"/>
              <a:t>Outcome 4) Determine convergence or divergence of improper integrals using the comparison test and by direct computation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Outcome 7) Solve problems by identifying the requirements, making a sketch as appropriate</a:t>
            </a:r>
          </a:p>
          <a:p>
            <a:pPr>
              <a:spcBef>
                <a:spcPts val="0"/>
              </a:spcBef>
            </a:pPr>
            <a:endParaRPr lang="en-US" sz="3200" dirty="0">
              <a:solidFill>
                <a:srgbClr val="FFC00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5080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Is this an alternating sequence?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7" y="1905000"/>
            <a:ext cx="744557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858" y="6604084"/>
            <a:ext cx="91081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http://www.cs.cas.cz/portal/AlgoMath/MathematicalAnalysis/InfiniteSeriesAndProducts/InfiniteSeries/SeriesWithArbitraryTerms/HTMLFiles/AlternatingSeries_28.gif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A5893-4894-422A-B0D8-056B28AE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48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27" y="1905000"/>
            <a:ext cx="744557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en-US" dirty="0"/>
              <a:t>Is this an alternating sequence?</a:t>
            </a:r>
          </a:p>
          <a:p>
            <a:r>
              <a:rPr lang="en-US" dirty="0"/>
              <a:t>            </a:t>
            </a:r>
            <a:r>
              <a:rPr lang="en-US" dirty="0">
                <a:solidFill>
                  <a:srgbClr val="FFFF00"/>
                </a:solidFill>
              </a:rPr>
              <a:t>yes, it 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58" y="6604084"/>
            <a:ext cx="91081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http://www.cs.cas.cz/portal/AlgoMath/MathematicalAnalysis/InfiniteSeriesAndProducts/InfiniteSeries/SeriesWithArbitraryTerms/HTMLFiles/AlternatingSeries_28.gif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0A5893-4894-422A-B0D8-056B28AEC1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9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28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71294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can be a mixture of arithmetic and geometric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89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can be a mixture of arithmetic and geometric</a:t>
            </a:r>
          </a:p>
          <a:p>
            <a:r>
              <a:rPr lang="en-US" dirty="0"/>
              <a:t>This is actually VERY common in the real world!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478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is this a geometric or an arithmetic sequence?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7176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is this a geometric or an arithmetic sequence?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7F3A21-4AA9-E717-26CF-1E51BD5962E6}"/>
              </a:ext>
            </a:extLst>
          </p:cNvPr>
          <p:cNvSpPr txBox="1"/>
          <p:nvPr/>
        </p:nvSpPr>
        <p:spPr>
          <a:xfrm>
            <a:off x="5715000" y="1905000"/>
            <a:ext cx="358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Geometric: * 1.5% each month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44E5E-65EB-3124-268A-BB5AC72C60EC}"/>
              </a:ext>
            </a:extLst>
          </p:cNvPr>
          <p:cNvSpPr txBox="1"/>
          <p:nvPr/>
        </p:nvSpPr>
        <p:spPr>
          <a:xfrm>
            <a:off x="2133600" y="2514600"/>
            <a:ext cx="373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Arithmetic: -80 fish per month</a:t>
            </a:r>
          </a:p>
        </p:txBody>
      </p:sp>
    </p:spTree>
    <p:extLst>
      <p:ext uri="{BB962C8B-B14F-4D97-AF65-F5344CB8AC3E}">
        <p14:creationId xmlns:p14="http://schemas.microsoft.com/office/powerpoint/2010/main" val="27633837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is this a geometric or an arithmetic sequence? </a:t>
            </a:r>
            <a:r>
              <a:rPr lang="en-US" dirty="0">
                <a:solidFill>
                  <a:srgbClr val="FFFF00"/>
                </a:solidFill>
              </a:rPr>
              <a:t>both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28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r?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485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Rate = 1.5% = 0.015</a:t>
            </a:r>
          </a:p>
          <a:p>
            <a:pPr>
              <a:spcBef>
                <a:spcPts val="0"/>
              </a:spcBef>
            </a:pPr>
            <a:r>
              <a:rPr lang="en-US" dirty="0"/>
              <a:t>But… if we multiply each recursive term by 0.015 the population will decrease each month! </a:t>
            </a:r>
          </a:p>
          <a:p>
            <a:pPr>
              <a:spcBef>
                <a:spcPts val="0"/>
              </a:spcBef>
            </a:pPr>
            <a:r>
              <a:rPr lang="en-US" dirty="0"/>
              <a:t>Now what?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5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608802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</a:rPr>
              <a:t>http://995642590.r.lightningbase-cdn.com/wp-content/uploads/2010/12/looking-back-hrexaminer-v144-cover425px.jpg</a:t>
            </a:r>
          </a:p>
        </p:txBody>
      </p:sp>
    </p:spTree>
    <p:extLst>
      <p:ext uri="{BB962C8B-B14F-4D97-AF65-F5344CB8AC3E}">
        <p14:creationId xmlns:p14="http://schemas.microsoft.com/office/powerpoint/2010/main" val="3620157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Rate = 1.5% = 0.015</a:t>
            </a:r>
          </a:p>
          <a:p>
            <a:pPr>
              <a:spcBef>
                <a:spcPts val="0"/>
              </a:spcBef>
            </a:pPr>
            <a:r>
              <a:rPr lang="en-US" dirty="0"/>
              <a:t>But… if we multiply each recursive term by 0.015 the population will decrease each month! </a:t>
            </a:r>
          </a:p>
          <a:p>
            <a:pPr>
              <a:spcBef>
                <a:spcPts val="0"/>
              </a:spcBef>
            </a:pPr>
            <a:r>
              <a:rPr lang="en-US" dirty="0"/>
              <a:t>For r as a multiplier use </a:t>
            </a:r>
          </a:p>
          <a:p>
            <a:pPr>
              <a:spcBef>
                <a:spcPts val="0"/>
              </a:spcBef>
            </a:pPr>
            <a:r>
              <a:rPr lang="en-US" dirty="0"/>
              <a:t>r = 1 + 0.015 = </a:t>
            </a:r>
            <a:r>
              <a:rPr lang="en-US" dirty="0">
                <a:solidFill>
                  <a:srgbClr val="FFFF00"/>
                </a:solidFill>
              </a:rPr>
              <a:t>1.015</a:t>
            </a:r>
          </a:p>
          <a:p>
            <a:pPr>
              <a:spcBef>
                <a:spcPts val="0"/>
              </a:spcBef>
            </a:pPr>
            <a:r>
              <a:rPr lang="en-US" dirty="0"/>
              <a:t>That will give a 0.015 increase each month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159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d?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56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d? </a:t>
            </a:r>
            <a:r>
              <a:rPr lang="en-US" dirty="0">
                <a:solidFill>
                  <a:srgbClr val="FFFF00"/>
                </a:solidFill>
              </a:rPr>
              <a:t>-80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1c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631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F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44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 fishery manager knows that the fish population naturally increases at a rate of 1.5% per month. 80 fish are harvested each month. F</a:t>
            </a:r>
            <a:r>
              <a:rPr lang="en-US" baseline="-25000" dirty="0"/>
              <a:t>0</a:t>
            </a:r>
            <a:r>
              <a:rPr lang="en-US" dirty="0"/>
              <a:t> = 4000 fish. Let 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be the fish population after the nth month.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Identify what is F</a:t>
            </a:r>
            <a:r>
              <a:rPr lang="en-US" baseline="-25000" dirty="0"/>
              <a:t>0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4000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1d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682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k = -80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Find the fish population at the end of the fourth month F</a:t>
            </a:r>
            <a:r>
              <a:rPr lang="en-US" baseline="-25000" dirty="0"/>
              <a:t>4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50D9ED-C137-4948-9D64-21A7AA06A7AB}"/>
              </a:ext>
            </a:extLst>
          </p:cNvPr>
          <p:cNvGrpSpPr/>
          <p:nvPr/>
        </p:nvGrpSpPr>
        <p:grpSpPr>
          <a:xfrm>
            <a:off x="6019800" y="5638800"/>
            <a:ext cx="3124200" cy="1238310"/>
            <a:chOff x="6019800" y="5410200"/>
            <a:chExt cx="3124200" cy="123831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D941A34-5C9C-430A-93D5-107BE63310B3}"/>
                </a:ext>
              </a:extLst>
            </p:cNvPr>
            <p:cNvSpPr txBox="1"/>
            <p:nvPr/>
          </p:nvSpPr>
          <p:spPr>
            <a:xfrm>
              <a:off x="7315200" y="5943600"/>
              <a:ext cx="15240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 = r</a:t>
              </a:r>
              <a:r>
                <a:rPr lang="en-US" sz="2000" baseline="30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1</a:t>
              </a:r>
              <a:endParaRPr lang="en-US" sz="2000" dirty="0">
                <a:solidFill>
                  <a:srgbClr val="CCFF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41E86C4-639E-47A3-86A3-A7F49231C22D}"/>
                </a:ext>
              </a:extLst>
            </p:cNvPr>
            <p:cNvSpPr txBox="1"/>
            <p:nvPr/>
          </p:nvSpPr>
          <p:spPr>
            <a:xfrm>
              <a:off x="7315200" y="5638800"/>
              <a:ext cx="1447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 = 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1</a:t>
              </a:r>
              <a:r>
                <a:rPr lang="en-US" sz="2000" dirty="0">
                  <a:solidFill>
                    <a:srgbClr val="CCFFFF"/>
                  </a:solidFill>
                </a:rPr>
                <a:t>+nd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746D3A-3D19-427E-8BE5-C404360FF20B}"/>
                </a:ext>
              </a:extLst>
            </p:cNvPr>
            <p:cNvSpPr txBox="1"/>
            <p:nvPr/>
          </p:nvSpPr>
          <p:spPr>
            <a:xfrm>
              <a:off x="7315200" y="6248400"/>
              <a:ext cx="18288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 = r</a:t>
              </a:r>
              <a:r>
                <a:rPr lang="en-US" sz="2000" baseline="30000" dirty="0">
                  <a:solidFill>
                    <a:srgbClr val="CCFFFF"/>
                  </a:solidFill>
                </a:rPr>
                <a:t>n</a:t>
              </a:r>
              <a:r>
                <a:rPr lang="en-US" sz="2000" dirty="0">
                  <a:solidFill>
                    <a:srgbClr val="CCFFFF"/>
                  </a:solidFill>
                </a:rPr>
                <a:t>a</a:t>
              </a:r>
              <a:r>
                <a:rPr lang="en-US" sz="2000" baseline="-25000" dirty="0">
                  <a:solidFill>
                    <a:srgbClr val="CCFFFF"/>
                  </a:solidFill>
                </a:rPr>
                <a:t>1</a:t>
              </a:r>
              <a:r>
                <a:rPr lang="en-US" sz="2000" dirty="0">
                  <a:solidFill>
                    <a:srgbClr val="CCFFFF"/>
                  </a:solidFill>
                </a:rPr>
                <a:t>+nd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774884-63E0-4935-9184-987D55B282D5}"/>
                </a:ext>
              </a:extLst>
            </p:cNvPr>
            <p:cNvSpPr txBox="1"/>
            <p:nvPr/>
          </p:nvSpPr>
          <p:spPr>
            <a:xfrm>
              <a:off x="6019800" y="5410200"/>
              <a:ext cx="2895600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CCFFFF"/>
                  </a:solidFill>
                </a:rPr>
                <a:t>Tempting, but wrong: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4175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-term model: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r(F</a:t>
            </a:r>
            <a:r>
              <a:rPr lang="en-US" baseline="-25000" dirty="0"/>
              <a:t>n-1</a:t>
            </a:r>
            <a:r>
              <a:rPr lang="en-US" dirty="0"/>
              <a:t>) + 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92D050"/>
                </a:solidFill>
              </a:rPr>
              <a:t>r(F</a:t>
            </a:r>
            <a:r>
              <a:rPr lang="en-US" baseline="-25000" dirty="0">
                <a:solidFill>
                  <a:srgbClr val="92D050"/>
                </a:solidFill>
              </a:rPr>
              <a:t>0</a:t>
            </a:r>
            <a:r>
              <a:rPr lang="en-US" dirty="0">
                <a:solidFill>
                  <a:srgbClr val="92D050"/>
                </a:solidFill>
              </a:rPr>
              <a:t>)+d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r(F</a:t>
            </a:r>
            <a:r>
              <a:rPr lang="en-US" baseline="-25000" dirty="0"/>
              <a:t>1</a:t>
            </a:r>
            <a:r>
              <a:rPr lang="en-US" dirty="0"/>
              <a:t>)+d = r(</a:t>
            </a:r>
            <a:r>
              <a:rPr lang="en-US" dirty="0">
                <a:solidFill>
                  <a:srgbClr val="92D050"/>
                </a:solidFill>
              </a:rPr>
              <a:t>rF</a:t>
            </a:r>
            <a:r>
              <a:rPr lang="en-US" baseline="-25000" dirty="0">
                <a:solidFill>
                  <a:srgbClr val="92D050"/>
                </a:solidFill>
              </a:rPr>
              <a:t>0</a:t>
            </a:r>
            <a:r>
              <a:rPr lang="en-US" dirty="0">
                <a:solidFill>
                  <a:srgbClr val="92D050"/>
                </a:solidFill>
              </a:rPr>
              <a:t>+d</a:t>
            </a:r>
            <a:r>
              <a:rPr lang="en-US" dirty="0"/>
              <a:t>)+d  </a:t>
            </a:r>
          </a:p>
          <a:p>
            <a:pPr>
              <a:spcBef>
                <a:spcPts val="0"/>
              </a:spcBef>
            </a:pPr>
            <a:r>
              <a:rPr lang="en-US" sz="1500" dirty="0"/>
              <a:t>         </a:t>
            </a:r>
            <a:r>
              <a:rPr lang="en-US" dirty="0"/>
              <a:t>= r</a:t>
            </a:r>
            <a:r>
              <a:rPr lang="en-US" baseline="30000" dirty="0"/>
              <a:t>2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+rd+d = 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baseline="-25000" dirty="0">
                <a:solidFill>
                  <a:srgbClr val="FFC000"/>
                </a:solidFill>
              </a:rPr>
              <a:t>0</a:t>
            </a:r>
            <a:r>
              <a:rPr lang="en-US" dirty="0">
                <a:solidFill>
                  <a:srgbClr val="FFC000"/>
                </a:solidFill>
              </a:rPr>
              <a:t>+(r+1)d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3</a:t>
            </a:r>
            <a:r>
              <a:rPr lang="en-US" dirty="0"/>
              <a:t> = r(F</a:t>
            </a:r>
            <a:r>
              <a:rPr lang="en-US" baseline="-25000" dirty="0"/>
              <a:t>2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r(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baseline="-25000" dirty="0">
                <a:solidFill>
                  <a:srgbClr val="FFC000"/>
                </a:solidFill>
              </a:rPr>
              <a:t>0</a:t>
            </a:r>
            <a:r>
              <a:rPr lang="en-US" dirty="0">
                <a:solidFill>
                  <a:srgbClr val="FFC000"/>
                </a:solidFill>
              </a:rPr>
              <a:t>+(r+1)d</a:t>
            </a:r>
            <a:r>
              <a:rPr lang="en-US" dirty="0"/>
              <a:t>)+d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2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baseline="30000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aseline="-25000" dirty="0">
                <a:solidFill>
                  <a:srgbClr val="00B0F0"/>
                </a:solidFill>
              </a:rPr>
              <a:t>0</a:t>
            </a:r>
            <a:r>
              <a:rPr lang="en-US" dirty="0">
                <a:solidFill>
                  <a:srgbClr val="00B0F0"/>
                </a:solidFill>
              </a:rPr>
              <a:t>+(r</a:t>
            </a:r>
            <a:r>
              <a:rPr lang="en-US" baseline="30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+r+1)d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0998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-term model: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r(F</a:t>
            </a:r>
            <a:r>
              <a:rPr lang="en-US" baseline="-25000" dirty="0"/>
              <a:t>n-1</a:t>
            </a:r>
            <a:r>
              <a:rPr lang="en-US" dirty="0"/>
              <a:t>) + 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92D050"/>
                </a:solidFill>
              </a:rPr>
              <a:t>r(F</a:t>
            </a:r>
            <a:r>
              <a:rPr lang="en-US" baseline="-25000" dirty="0">
                <a:solidFill>
                  <a:srgbClr val="92D050"/>
                </a:solidFill>
              </a:rPr>
              <a:t>0</a:t>
            </a:r>
            <a:r>
              <a:rPr lang="en-US" dirty="0">
                <a:solidFill>
                  <a:srgbClr val="92D050"/>
                </a:solidFill>
              </a:rPr>
              <a:t>)+d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baseline="-25000" dirty="0">
                <a:solidFill>
                  <a:srgbClr val="FFC000"/>
                </a:solidFill>
              </a:rPr>
              <a:t>0</a:t>
            </a:r>
            <a:r>
              <a:rPr lang="en-US" dirty="0">
                <a:solidFill>
                  <a:srgbClr val="FFC000"/>
                </a:solidFill>
              </a:rPr>
              <a:t>+(r+1)d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baseline="30000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aseline="-25000" dirty="0">
                <a:solidFill>
                  <a:srgbClr val="00B0F0"/>
                </a:solidFill>
              </a:rPr>
              <a:t>0</a:t>
            </a:r>
            <a:r>
              <a:rPr lang="en-US" dirty="0">
                <a:solidFill>
                  <a:srgbClr val="00B0F0"/>
                </a:solidFill>
              </a:rPr>
              <a:t>+(r</a:t>
            </a:r>
            <a:r>
              <a:rPr lang="en-US" baseline="30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r(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baseline="30000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aseline="-25000" dirty="0">
                <a:solidFill>
                  <a:srgbClr val="00B0F0"/>
                </a:solidFill>
              </a:rPr>
              <a:t>0</a:t>
            </a:r>
            <a:r>
              <a:rPr lang="en-US" dirty="0">
                <a:solidFill>
                  <a:srgbClr val="00B0F0"/>
                </a:solidFill>
              </a:rPr>
              <a:t>+(r</a:t>
            </a:r>
            <a:r>
              <a:rPr lang="en-US" baseline="30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+r+1)d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+r)</a:t>
            </a:r>
            <a:r>
              <a:rPr lang="en-US" dirty="0" err="1"/>
              <a:t>d+d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+(r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+r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Are we done?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2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-term model: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dirty="0" err="1"/>
              <a:t>F</a:t>
            </a:r>
            <a:r>
              <a:rPr lang="en-US" baseline="-25000" dirty="0" err="1"/>
              <a:t>n</a:t>
            </a:r>
            <a:r>
              <a:rPr lang="en-US" dirty="0"/>
              <a:t> = r(F</a:t>
            </a:r>
            <a:r>
              <a:rPr lang="en-US" baseline="-25000" dirty="0"/>
              <a:t>n-1</a:t>
            </a:r>
            <a:r>
              <a:rPr lang="en-US" dirty="0"/>
              <a:t>) + d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>
                <a:solidFill>
                  <a:srgbClr val="92D050"/>
                </a:solidFill>
              </a:rPr>
              <a:t>r(F</a:t>
            </a:r>
            <a:r>
              <a:rPr lang="en-US" baseline="-25000" dirty="0">
                <a:solidFill>
                  <a:srgbClr val="92D050"/>
                </a:solidFill>
              </a:rPr>
              <a:t>0</a:t>
            </a:r>
            <a:r>
              <a:rPr lang="en-US" dirty="0">
                <a:solidFill>
                  <a:srgbClr val="92D050"/>
                </a:solidFill>
              </a:rPr>
              <a:t>)+d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FFC000"/>
                </a:solidFill>
              </a:rPr>
              <a:t>r</a:t>
            </a:r>
            <a:r>
              <a:rPr lang="en-US" baseline="30000" dirty="0">
                <a:solidFill>
                  <a:srgbClr val="FFC000"/>
                </a:solidFill>
              </a:rPr>
              <a:t>2</a:t>
            </a:r>
            <a:r>
              <a:rPr lang="en-US" dirty="0">
                <a:solidFill>
                  <a:srgbClr val="FFC000"/>
                </a:solidFill>
              </a:rPr>
              <a:t>F</a:t>
            </a:r>
            <a:r>
              <a:rPr lang="en-US" baseline="-25000" dirty="0">
                <a:solidFill>
                  <a:srgbClr val="FFC000"/>
                </a:solidFill>
              </a:rPr>
              <a:t>0</a:t>
            </a:r>
            <a:r>
              <a:rPr lang="en-US" dirty="0">
                <a:solidFill>
                  <a:srgbClr val="FFC000"/>
                </a:solidFill>
              </a:rPr>
              <a:t>+(r+1)d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3</a:t>
            </a:r>
            <a:r>
              <a:rPr lang="en-US" dirty="0"/>
              <a:t> = 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baseline="30000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aseline="-25000" dirty="0">
                <a:solidFill>
                  <a:srgbClr val="00B0F0"/>
                </a:solidFill>
              </a:rPr>
              <a:t>0</a:t>
            </a:r>
            <a:r>
              <a:rPr lang="en-US" dirty="0">
                <a:solidFill>
                  <a:srgbClr val="00B0F0"/>
                </a:solidFill>
              </a:rPr>
              <a:t>+(r</a:t>
            </a:r>
            <a:r>
              <a:rPr lang="en-US" baseline="30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r(</a:t>
            </a:r>
            <a:r>
              <a:rPr lang="en-US" dirty="0">
                <a:solidFill>
                  <a:srgbClr val="00B0F0"/>
                </a:solidFill>
              </a:rPr>
              <a:t>r</a:t>
            </a:r>
            <a:r>
              <a:rPr lang="en-US" baseline="30000" dirty="0">
                <a:solidFill>
                  <a:srgbClr val="00B0F0"/>
                </a:solidFill>
              </a:rPr>
              <a:t>3</a:t>
            </a:r>
            <a:r>
              <a:rPr lang="en-US" dirty="0">
                <a:solidFill>
                  <a:srgbClr val="00B0F0"/>
                </a:solidFill>
              </a:rPr>
              <a:t>F</a:t>
            </a:r>
            <a:r>
              <a:rPr lang="en-US" baseline="-25000" dirty="0">
                <a:solidFill>
                  <a:srgbClr val="00B0F0"/>
                </a:solidFill>
              </a:rPr>
              <a:t>0</a:t>
            </a:r>
            <a:r>
              <a:rPr lang="en-US" dirty="0">
                <a:solidFill>
                  <a:srgbClr val="00B0F0"/>
                </a:solidFill>
              </a:rPr>
              <a:t>+(r</a:t>
            </a:r>
            <a:r>
              <a:rPr lang="en-US" baseline="30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+r+1)d</a:t>
            </a:r>
            <a:r>
              <a:rPr lang="en-US" dirty="0"/>
              <a:t>)+d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+r)</a:t>
            </a:r>
            <a:r>
              <a:rPr lang="en-US" dirty="0" err="1"/>
              <a:t>d+d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   </a:t>
            </a:r>
            <a:r>
              <a:rPr lang="en-US" sz="15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+(r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+r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Whew! Yes!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431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E8375-B6FC-49FC-A5D1-38588D290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Our F</a:t>
            </a:r>
            <a:r>
              <a:rPr lang="en-US" baseline="-25000" dirty="0"/>
              <a:t>0</a:t>
            </a:r>
            <a:r>
              <a:rPr lang="en-US" dirty="0"/>
              <a:t> is the </a:t>
            </a:r>
            <a:r>
              <a:rPr lang="en-US" i="1" dirty="0"/>
              <a:t>beginning</a:t>
            </a:r>
            <a:r>
              <a:rPr lang="en-US" dirty="0"/>
              <a:t> of the first month</a:t>
            </a:r>
          </a:p>
          <a:p>
            <a:r>
              <a:rPr lang="en-US" dirty="0"/>
              <a:t>F</a:t>
            </a:r>
            <a:r>
              <a:rPr lang="en-US" baseline="-25000" dirty="0"/>
              <a:t>1</a:t>
            </a:r>
            <a:r>
              <a:rPr lang="en-US" dirty="0"/>
              <a:t> is the end of the first month</a:t>
            </a:r>
          </a:p>
          <a:p>
            <a:r>
              <a:rPr lang="en-US" dirty="0"/>
              <a:t>So F</a:t>
            </a:r>
            <a:r>
              <a:rPr lang="en-US" baseline="-25000" dirty="0"/>
              <a:t>4</a:t>
            </a:r>
            <a:r>
              <a:rPr lang="en-US" dirty="0"/>
              <a:t> is the end of the 4</a:t>
            </a:r>
            <a:r>
              <a:rPr lang="en-US" baseline="30000" dirty="0"/>
              <a:t>th</a:t>
            </a:r>
            <a:r>
              <a:rPr lang="en-US" dirty="0"/>
              <a:t> month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6344B0-601E-49A8-82FA-4D1DD7450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2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Sequences are ordered lists</a:t>
            </a:r>
          </a:p>
        </p:txBody>
      </p:sp>
    </p:spTree>
    <p:extLst>
      <p:ext uri="{BB962C8B-B14F-4D97-AF65-F5344CB8AC3E}">
        <p14:creationId xmlns:p14="http://schemas.microsoft.com/office/powerpoint/2010/main" val="38901524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+(r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+r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+r+1)d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837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+(r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+r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+r+1)d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+(1.015)+1)(-80)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3918.18 </a:t>
            </a:r>
            <a:r>
              <a:rPr lang="en-US" sz="2000" dirty="0" err="1"/>
              <a:t>whats</a:t>
            </a:r>
            <a:r>
              <a:rPr lang="en-US" sz="2000" dirty="0"/>
              <a:t>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4482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+(r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+r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+r+1)d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+(1.015)+1)(-80)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3918.18 fish </a:t>
            </a:r>
            <a:r>
              <a:rPr lang="en-US" sz="2000" dirty="0"/>
              <a:t>but is it?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2794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d = -80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+(r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+r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+r+1)d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+(1.015)+1)(-80)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</a:t>
            </a:r>
            <a:r>
              <a:rPr lang="en-US" dirty="0">
                <a:solidFill>
                  <a:srgbClr val="FFFF00"/>
                </a:solidFill>
              </a:rPr>
              <a:t>3918 fish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sz="3000" dirty="0"/>
              <a:t>so is harvesting 80 fish per month too many?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1e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05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Try: d = </a:t>
            </a:r>
            <a:r>
              <a:rPr lang="en-US" dirty="0">
                <a:solidFill>
                  <a:srgbClr val="FFC000"/>
                </a:solidFill>
              </a:rPr>
              <a:t>-79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baseline="30000" dirty="0">
                <a:solidFill>
                  <a:srgbClr val="FF0000"/>
                </a:solidFill>
              </a:rPr>
              <a:t>4</a:t>
            </a: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FF0000"/>
                </a:solidFill>
              </a:rPr>
              <a:t>+(r</a:t>
            </a:r>
            <a:r>
              <a:rPr lang="en-US" baseline="30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+r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+r+1)d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+(1.015)+1)(-79)</a:t>
            </a:r>
          </a:p>
          <a:p>
            <a:pPr>
              <a:spcBef>
                <a:spcPts val="0"/>
              </a:spcBef>
            </a:pPr>
            <a:r>
              <a:rPr lang="en-US" dirty="0"/>
              <a:t>    ≈ 3922 fish </a:t>
            </a:r>
            <a:r>
              <a:rPr lang="en-US" sz="2000" dirty="0"/>
              <a:t>not good enough!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4238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686800" cy="5638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 = 1.015 </a:t>
            </a:r>
          </a:p>
          <a:p>
            <a:pPr>
              <a:spcBef>
                <a:spcPts val="0"/>
              </a:spcBef>
            </a:pPr>
            <a:r>
              <a:rPr lang="en-US" dirty="0"/>
              <a:t>Try: d = </a:t>
            </a:r>
            <a:r>
              <a:rPr lang="en-US" dirty="0">
                <a:solidFill>
                  <a:srgbClr val="FFFF00"/>
                </a:solidFill>
              </a:rPr>
              <a:t>-60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 = 4000 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r</a:t>
            </a:r>
            <a:r>
              <a:rPr lang="en-US" baseline="30000" dirty="0"/>
              <a:t>4</a:t>
            </a:r>
            <a:r>
              <a:rPr lang="en-US" dirty="0"/>
              <a:t>F</a:t>
            </a:r>
            <a:r>
              <a:rPr lang="en-US" baseline="-25000" dirty="0"/>
              <a:t>0</a:t>
            </a:r>
            <a:r>
              <a:rPr lang="en-US" dirty="0"/>
              <a:t>+(r</a:t>
            </a:r>
            <a:r>
              <a:rPr lang="en-US" baseline="30000" dirty="0"/>
              <a:t>3</a:t>
            </a:r>
            <a:r>
              <a:rPr lang="en-US" dirty="0"/>
              <a:t>+r</a:t>
            </a:r>
            <a:r>
              <a:rPr lang="en-US" baseline="30000" dirty="0"/>
              <a:t>2</a:t>
            </a:r>
            <a:r>
              <a:rPr lang="en-US" dirty="0"/>
              <a:t>+r+1)d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fish population at the end of the fourth month</a:t>
            </a:r>
          </a:p>
          <a:p>
            <a:pPr>
              <a:spcBef>
                <a:spcPts val="0"/>
              </a:spcBef>
            </a:pPr>
            <a:r>
              <a:rPr lang="en-US" dirty="0"/>
              <a:t>F</a:t>
            </a:r>
            <a:r>
              <a:rPr lang="en-US" baseline="-25000" dirty="0"/>
              <a:t>4</a:t>
            </a:r>
            <a:r>
              <a:rPr lang="en-US" dirty="0"/>
              <a:t> = (1.015)</a:t>
            </a:r>
            <a:r>
              <a:rPr lang="en-US" baseline="30000" dirty="0"/>
              <a:t>4</a:t>
            </a:r>
            <a:r>
              <a:rPr lang="en-US" dirty="0"/>
              <a:t>(4000)+((1.015)</a:t>
            </a:r>
            <a:r>
              <a:rPr lang="en-US" baseline="30000" dirty="0"/>
              <a:t>3</a:t>
            </a:r>
            <a:r>
              <a:rPr lang="en-US" dirty="0"/>
              <a:t>+</a:t>
            </a:r>
          </a:p>
          <a:p>
            <a:pPr>
              <a:spcBef>
                <a:spcPts val="0"/>
              </a:spcBef>
            </a:pPr>
            <a:r>
              <a:rPr lang="en-US" dirty="0"/>
              <a:t>      (1.015)</a:t>
            </a:r>
            <a:r>
              <a:rPr lang="en-US" baseline="30000" dirty="0"/>
              <a:t>2</a:t>
            </a:r>
            <a:r>
              <a:rPr lang="en-US" dirty="0"/>
              <a:t>+(1.015)+1)(-60)</a:t>
            </a:r>
          </a:p>
          <a:p>
            <a:pPr>
              <a:spcBef>
                <a:spcPts val="0"/>
              </a:spcBef>
            </a:pPr>
            <a:r>
              <a:rPr lang="en-US" dirty="0"/>
              <a:t>    ≈ 4000 fish </a:t>
            </a:r>
            <a:r>
              <a:rPr lang="en-US" sz="2000" dirty="0"/>
              <a:t>if none die from natural causes!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SEQUENCES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1f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40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779943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combine the numbers in a sequence into a single number, it’s called a “</a:t>
            </a:r>
            <a:r>
              <a:rPr lang="en-US" dirty="0">
                <a:solidFill>
                  <a:srgbClr val="FFC000"/>
                </a:solidFill>
              </a:rPr>
              <a:t>series</a:t>
            </a:r>
            <a:r>
              <a:rPr lang="en-US" dirty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151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usually done by adding up all of the terms or multiplying all of them together</a:t>
            </a:r>
          </a:p>
        </p:txBody>
      </p:sp>
    </p:spTree>
    <p:extLst>
      <p:ext uri="{BB962C8B-B14F-4D97-AF65-F5344CB8AC3E}">
        <p14:creationId xmlns:p14="http://schemas.microsoft.com/office/powerpoint/2010/main" val="23948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10 counting numbers?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60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don’t have to be numbers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133600"/>
            <a:ext cx="7391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2738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What is the sum of the first 10 counting numbers?</a:t>
            </a:r>
          </a:p>
          <a:p>
            <a:endParaRPr lang="en-US" dirty="0"/>
          </a:p>
          <a:p>
            <a:pPr algn="ctr"/>
            <a:r>
              <a:rPr lang="en-US" dirty="0"/>
              <a:t>1+2+3+4+5+6+7+8+9+10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5C21F5-2AB3-4150-B0D7-323A76672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3137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Here’s a trick:</a:t>
            </a:r>
          </a:p>
          <a:p>
            <a:endParaRPr lang="en-US" sz="2000" dirty="0"/>
          </a:p>
          <a:p>
            <a:r>
              <a:rPr lang="en-US" dirty="0"/>
              <a:t>	1 + 10 = 11</a:t>
            </a:r>
          </a:p>
          <a:p>
            <a:r>
              <a:rPr lang="en-US" dirty="0"/>
              <a:t>	2 +  </a:t>
            </a:r>
            <a:r>
              <a:rPr lang="en-US" sz="2000" dirty="0"/>
              <a:t> </a:t>
            </a:r>
            <a:r>
              <a:rPr lang="en-US" dirty="0"/>
              <a:t>9 = 11</a:t>
            </a:r>
          </a:p>
          <a:p>
            <a:r>
              <a:rPr lang="en-US" dirty="0"/>
              <a:t>	3 +  </a:t>
            </a:r>
            <a:r>
              <a:rPr lang="en-US" sz="2000" dirty="0"/>
              <a:t> </a:t>
            </a:r>
            <a:r>
              <a:rPr lang="en-US" dirty="0"/>
              <a:t>8 = 11</a:t>
            </a:r>
          </a:p>
          <a:p>
            <a:r>
              <a:rPr lang="en-US" dirty="0"/>
              <a:t>	4 +  </a:t>
            </a:r>
            <a:r>
              <a:rPr lang="en-US" sz="2000" dirty="0"/>
              <a:t> </a:t>
            </a:r>
            <a:r>
              <a:rPr lang="en-US" dirty="0"/>
              <a:t>7 = 11</a:t>
            </a:r>
          </a:p>
          <a:p>
            <a:r>
              <a:rPr lang="en-US" dirty="0"/>
              <a:t>	5 +  </a:t>
            </a:r>
            <a:r>
              <a:rPr lang="en-US" sz="2000" dirty="0"/>
              <a:t> </a:t>
            </a:r>
            <a:r>
              <a:rPr lang="en-US" dirty="0"/>
              <a:t>6 = 11</a:t>
            </a:r>
          </a:p>
          <a:p>
            <a:endParaRPr lang="en-US" sz="2000" dirty="0"/>
          </a:p>
          <a:p>
            <a:r>
              <a:rPr lang="en-US" dirty="0"/>
              <a:t>So the answer is 5 </a:t>
            </a:r>
            <a:r>
              <a:rPr lang="en-US" sz="3000" b="0" dirty="0"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en-US" dirty="0"/>
              <a:t> 11 = 55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758D72-6311-4739-94D6-D02786903E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2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332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math class… so there’s always a new symbol!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n-US" sz="10000" dirty="0"/>
              <a:t>∑</a:t>
            </a:r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add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6465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multiply them all together rather than adding them:</a:t>
            </a:r>
          </a:p>
          <a:p>
            <a:pPr>
              <a:spcBef>
                <a:spcPts val="0"/>
              </a:spcBef>
            </a:pPr>
            <a:r>
              <a:rPr lang="en-US" dirty="0"/>
              <a:t>				</a:t>
            </a:r>
            <a:r>
              <a:rPr lang="el-GR" sz="10000" dirty="0"/>
              <a:t>Π</a:t>
            </a:r>
            <a:endParaRPr lang="en-US" sz="10000" dirty="0"/>
          </a:p>
          <a:p>
            <a:r>
              <a:rPr lang="en-US" dirty="0"/>
              <a:t>means “</a:t>
            </a:r>
            <a:r>
              <a:rPr lang="en-US" dirty="0">
                <a:solidFill>
                  <a:schemeClr val="tx1"/>
                </a:solidFill>
              </a:rPr>
              <a:t>multiply ‘em up!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407652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could have written:</a:t>
            </a:r>
          </a:p>
          <a:p>
            <a:r>
              <a:rPr lang="en-US" dirty="0"/>
              <a:t>What is the sum of the first 10 counting numbers?</a:t>
            </a:r>
          </a:p>
          <a:p>
            <a:r>
              <a:rPr lang="en-US" dirty="0"/>
              <a:t>as:</a:t>
            </a:r>
          </a:p>
          <a:p>
            <a:endParaRPr lang="en-US" sz="2000" dirty="0"/>
          </a:p>
          <a:p>
            <a:pPr algn="ctr"/>
            <a:r>
              <a:rPr lang="en-US" dirty="0"/>
              <a:t>∑ 1 2 3…10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264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usually use ∑ with a formula:</a:t>
            </a:r>
          </a:p>
          <a:p>
            <a:endParaRPr lang="en-US" sz="2700" dirty="0"/>
          </a:p>
          <a:p>
            <a:endParaRPr lang="en-US" sz="2700" dirty="0"/>
          </a:p>
          <a:p>
            <a:r>
              <a:rPr lang="en-US" dirty="0"/>
              <a:t>This means “add up the n’s where n goes from 1 to 10”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5D635-4C75-4288-A3B0-26AAF2A5D8AD}"/>
              </a:ext>
            </a:extLst>
          </p:cNvPr>
          <p:cNvSpPr txBox="1"/>
          <p:nvPr/>
        </p:nvSpPr>
        <p:spPr>
          <a:xfrm>
            <a:off x="3657600" y="1981200"/>
            <a:ext cx="1524000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CCFFFF"/>
                </a:solidFill>
              </a:rPr>
              <a:t>  10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solidFill>
                  <a:srgbClr val="CCFFFF"/>
                </a:solidFill>
              </a:rPr>
              <a:t>∑  n</a:t>
            </a:r>
          </a:p>
          <a:p>
            <a:r>
              <a:rPr lang="en-US" sz="2500" b="1" dirty="0">
                <a:solidFill>
                  <a:srgbClr val="CCFFFF"/>
                </a:solidFill>
              </a:rPr>
              <a:t>n=1</a:t>
            </a:r>
          </a:p>
        </p:txBody>
      </p:sp>
    </p:spTree>
    <p:extLst>
      <p:ext uri="{BB962C8B-B14F-4D97-AF65-F5344CB8AC3E}">
        <p14:creationId xmlns:p14="http://schemas.microsoft.com/office/powerpoint/2010/main" val="211673997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5456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92342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  <a:p>
            <a:endParaRPr lang="en-US" dirty="0"/>
          </a:p>
          <a:p>
            <a:r>
              <a:rPr lang="en-US" dirty="0"/>
              <a:t>Just start adding up the (n + 1)s</a:t>
            </a:r>
          </a:p>
          <a:p>
            <a:r>
              <a:rPr lang="en-US" dirty="0"/>
              <a:t>Plugging in n=1, n=2, n=3, n=4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020BE-D05C-463B-97DD-35C45CFB22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844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  <a:p>
            <a:r>
              <a:rPr lang="en-US" dirty="0"/>
              <a:t>		= 1 + 1</a:t>
            </a:r>
          </a:p>
          <a:p>
            <a:r>
              <a:rPr lang="en-US" dirty="0"/>
              <a:t>		 + 2 + 1</a:t>
            </a:r>
          </a:p>
          <a:p>
            <a:r>
              <a:rPr lang="en-US" dirty="0"/>
              <a:t>		 + 3 + 1</a:t>
            </a:r>
          </a:p>
          <a:p>
            <a:r>
              <a:rPr lang="en-US" dirty="0"/>
              <a:t>		 + 4 + 1</a:t>
            </a:r>
          </a:p>
          <a:p>
            <a:r>
              <a:rPr lang="en-US" dirty="0"/>
              <a:t>		= 2 + 3 + 4 + 5 =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80D1D-CE26-46F4-AC98-49F87CC9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38800"/>
          </a:xfrm>
        </p:spPr>
        <p:txBody>
          <a:bodyPr/>
          <a:lstStyle/>
          <a:p>
            <a:r>
              <a:rPr lang="en-US" sz="2700" dirty="0"/>
              <a:t>						  4</a:t>
            </a:r>
          </a:p>
          <a:p>
            <a:pPr>
              <a:spcBef>
                <a:spcPts val="0"/>
              </a:spcBef>
            </a:pPr>
            <a:r>
              <a:rPr lang="en-US" dirty="0"/>
              <a:t>Calculate the series	∑ (n + 1)</a:t>
            </a:r>
          </a:p>
          <a:p>
            <a:r>
              <a:rPr lang="en-US" sz="2700" dirty="0"/>
              <a:t>						n=1</a:t>
            </a:r>
          </a:p>
          <a:p>
            <a:r>
              <a:rPr lang="en-US" dirty="0"/>
              <a:t>		=  1 + 1</a:t>
            </a:r>
          </a:p>
          <a:p>
            <a:r>
              <a:rPr lang="en-US" dirty="0"/>
              <a:t>		 + 2 + 1</a:t>
            </a:r>
          </a:p>
          <a:p>
            <a:r>
              <a:rPr lang="en-US" dirty="0"/>
              <a:t>		 + 3 + 1</a:t>
            </a:r>
          </a:p>
          <a:p>
            <a:r>
              <a:rPr lang="en-US" dirty="0"/>
              <a:t>		 + 4 + 1</a:t>
            </a:r>
          </a:p>
          <a:p>
            <a:r>
              <a:rPr lang="en-US" dirty="0"/>
              <a:t>		= 2 + 3 + 4 + 5 = </a:t>
            </a:r>
            <a:r>
              <a:rPr lang="en-US" dirty="0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80D1D-CE26-46F4-AC98-49F87CC94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5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member of a sequence is called a “</a:t>
            </a:r>
            <a:r>
              <a:rPr lang="en-US" dirty="0">
                <a:solidFill>
                  <a:srgbClr val="FFC000"/>
                </a:solidFill>
              </a:rPr>
              <a:t>term</a:t>
            </a:r>
            <a:r>
              <a:rPr lang="en-US" dirty="0"/>
              <a:t>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774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118AF-F2CE-4AA4-8BDF-8A93405401A2}"/>
              </a:ext>
            </a:extLst>
          </p:cNvPr>
          <p:cNvSpPr txBox="1"/>
          <p:nvPr/>
        </p:nvSpPr>
        <p:spPr>
          <a:xfrm>
            <a:off x="533400" y="1410831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(2n)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15CB7-80CD-4C5B-B210-30C28F8D764D}"/>
              </a:ext>
            </a:extLst>
          </p:cNvPr>
          <p:cNvSpPr txBox="1"/>
          <p:nvPr/>
        </p:nvSpPr>
        <p:spPr>
          <a:xfrm>
            <a:off x="533400" y="30169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(3n+2)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1EDE2-B1D2-49A5-84F5-94369B8521FB}"/>
              </a:ext>
            </a:extLst>
          </p:cNvPr>
          <p:cNvSpPr txBox="1"/>
          <p:nvPr/>
        </p:nvSpPr>
        <p:spPr>
          <a:xfrm>
            <a:off x="533400" y="46933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4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(n</a:t>
            </a:r>
            <a:r>
              <a:rPr lang="en-US" sz="4000" b="1" baseline="300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n=2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9498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</a:t>
            </a:r>
          </a:p>
          <a:p>
            <a:endParaRPr lang="en-US" sz="2000" dirty="0"/>
          </a:p>
          <a:p>
            <a:r>
              <a:rPr lang="en-US" dirty="0"/>
              <a:t>         = 2(1)+2(2)+2(3) = </a:t>
            </a:r>
            <a:r>
              <a:rPr lang="en-US" dirty="0">
                <a:solidFill>
                  <a:srgbClr val="FFFF00"/>
                </a:solidFill>
              </a:rPr>
              <a:t>12</a:t>
            </a:r>
          </a:p>
          <a:p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118AF-F2CE-4AA4-8BDF-8A93405401A2}"/>
              </a:ext>
            </a:extLst>
          </p:cNvPr>
          <p:cNvSpPr txBox="1"/>
          <p:nvPr/>
        </p:nvSpPr>
        <p:spPr>
          <a:xfrm>
            <a:off x="533400" y="1410831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(2n)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15CB7-80CD-4C5B-B210-30C28F8D764D}"/>
              </a:ext>
            </a:extLst>
          </p:cNvPr>
          <p:cNvSpPr txBox="1"/>
          <p:nvPr/>
        </p:nvSpPr>
        <p:spPr>
          <a:xfrm>
            <a:off x="533400" y="30169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(3n+2)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1EDE2-B1D2-49A5-84F5-94369B8521FB}"/>
              </a:ext>
            </a:extLst>
          </p:cNvPr>
          <p:cNvSpPr txBox="1"/>
          <p:nvPr/>
        </p:nvSpPr>
        <p:spPr>
          <a:xfrm>
            <a:off x="533400" y="46933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4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(n</a:t>
            </a:r>
            <a:r>
              <a:rPr lang="en-US" sz="4000" b="1" baseline="300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n=2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598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</a:t>
            </a:r>
          </a:p>
          <a:p>
            <a:endParaRPr lang="en-US" sz="2000" dirty="0"/>
          </a:p>
          <a:p>
            <a:r>
              <a:rPr lang="en-US" dirty="0"/>
              <a:t>         = 2(1)+2(2)+2(3) = 12</a:t>
            </a:r>
          </a:p>
          <a:p>
            <a:endParaRPr lang="en-US" sz="4500" dirty="0"/>
          </a:p>
          <a:p>
            <a:r>
              <a:rPr lang="en-US" dirty="0"/>
              <a:t>            = </a:t>
            </a:r>
            <a:r>
              <a:rPr lang="en-US" sz="2000" dirty="0"/>
              <a:t>3(1)+2 + 3(2)+2 + 3(3)+2</a:t>
            </a:r>
            <a:r>
              <a:rPr lang="en-US" dirty="0"/>
              <a:t> = </a:t>
            </a:r>
            <a:r>
              <a:rPr lang="en-US" dirty="0">
                <a:solidFill>
                  <a:srgbClr val="FFFF00"/>
                </a:solidFill>
              </a:rPr>
              <a:t>24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118AF-F2CE-4AA4-8BDF-8A93405401A2}"/>
              </a:ext>
            </a:extLst>
          </p:cNvPr>
          <p:cNvSpPr txBox="1"/>
          <p:nvPr/>
        </p:nvSpPr>
        <p:spPr>
          <a:xfrm>
            <a:off x="533400" y="1410831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(2n)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15CB7-80CD-4C5B-B210-30C28F8D764D}"/>
              </a:ext>
            </a:extLst>
          </p:cNvPr>
          <p:cNvSpPr txBox="1"/>
          <p:nvPr/>
        </p:nvSpPr>
        <p:spPr>
          <a:xfrm>
            <a:off x="533400" y="30169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(3n+2)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1EDE2-B1D2-49A5-84F5-94369B8521FB}"/>
              </a:ext>
            </a:extLst>
          </p:cNvPr>
          <p:cNvSpPr txBox="1"/>
          <p:nvPr/>
        </p:nvSpPr>
        <p:spPr>
          <a:xfrm>
            <a:off x="533400" y="46933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4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(n</a:t>
            </a:r>
            <a:r>
              <a:rPr lang="en-US" sz="4000" b="1" baseline="300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n=2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68996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Calculate: </a:t>
            </a:r>
          </a:p>
          <a:p>
            <a:endParaRPr lang="en-US" sz="2000" dirty="0"/>
          </a:p>
          <a:p>
            <a:r>
              <a:rPr lang="en-US" dirty="0"/>
              <a:t>         = 2(1)+2(2)+2(3) = 12</a:t>
            </a:r>
          </a:p>
          <a:p>
            <a:endParaRPr lang="en-US" sz="4500" dirty="0"/>
          </a:p>
          <a:p>
            <a:r>
              <a:rPr lang="en-US" dirty="0"/>
              <a:t>            = </a:t>
            </a:r>
            <a:r>
              <a:rPr lang="en-US" sz="2000" dirty="0"/>
              <a:t>3(1)+2 + 3(2)+2 + 3(3)+2</a:t>
            </a:r>
            <a:r>
              <a:rPr lang="en-US" dirty="0"/>
              <a:t> = 24</a:t>
            </a:r>
          </a:p>
          <a:p>
            <a:endParaRPr lang="en-US" sz="5000" dirty="0"/>
          </a:p>
          <a:p>
            <a:r>
              <a:rPr lang="en-US" dirty="0"/>
              <a:t>         = 2</a:t>
            </a:r>
            <a:r>
              <a:rPr lang="en-US" baseline="30000" dirty="0"/>
              <a:t>2</a:t>
            </a:r>
            <a:r>
              <a:rPr lang="en-US" dirty="0"/>
              <a:t>+3</a:t>
            </a:r>
            <a:r>
              <a:rPr lang="en-US" baseline="30000" dirty="0"/>
              <a:t>2</a:t>
            </a:r>
            <a:r>
              <a:rPr lang="en-US" dirty="0"/>
              <a:t>+4</a:t>
            </a:r>
            <a:r>
              <a:rPr lang="en-US" baseline="30000" dirty="0"/>
              <a:t>2 </a:t>
            </a:r>
            <a:r>
              <a:rPr lang="en-US" dirty="0"/>
              <a:t>= </a:t>
            </a:r>
            <a:r>
              <a:rPr lang="en-US" dirty="0">
                <a:solidFill>
                  <a:srgbClr val="FFFF00"/>
                </a:solidFill>
              </a:rPr>
              <a:t>29</a:t>
            </a:r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3b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8118AF-F2CE-4AA4-8BDF-8A93405401A2}"/>
              </a:ext>
            </a:extLst>
          </p:cNvPr>
          <p:cNvSpPr txBox="1"/>
          <p:nvPr/>
        </p:nvSpPr>
        <p:spPr>
          <a:xfrm>
            <a:off x="533400" y="1410831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(2n)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715CB7-80CD-4C5B-B210-30C28F8D764D}"/>
              </a:ext>
            </a:extLst>
          </p:cNvPr>
          <p:cNvSpPr txBox="1"/>
          <p:nvPr/>
        </p:nvSpPr>
        <p:spPr>
          <a:xfrm>
            <a:off x="533400" y="30169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3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(3n+2)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n=1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1EDE2-B1D2-49A5-84F5-94369B8521FB}"/>
              </a:ext>
            </a:extLst>
          </p:cNvPr>
          <p:cNvSpPr txBox="1"/>
          <p:nvPr/>
        </p:nvSpPr>
        <p:spPr>
          <a:xfrm>
            <a:off x="533400" y="4693384"/>
            <a:ext cx="304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CCFFFF"/>
                </a:solidFill>
                <a:latin typeface="+mn-lt"/>
              </a:rPr>
              <a:t>  4</a:t>
            </a:r>
          </a:p>
          <a:p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 ∑ (n</a:t>
            </a:r>
            <a:r>
              <a:rPr lang="en-US" sz="4000" b="1" baseline="30000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2</a:t>
            </a:r>
            <a:r>
              <a:rPr lang="en-US" sz="4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)</a:t>
            </a:r>
          </a:p>
          <a:p>
            <a:r>
              <a:rPr lang="en-US" sz="3000" b="1" dirty="0">
                <a:solidFill>
                  <a:srgbClr val="CCFFFF"/>
                </a:solidFill>
                <a:effectLst/>
                <a:latin typeface="+mn-lt"/>
                <a:ea typeface="Times New Roman" panose="02020603050405020304" pitchFamily="18" charset="0"/>
              </a:rPr>
              <a:t>n=2</a:t>
            </a:r>
            <a:endParaRPr lang="en-US" sz="4000" b="1" dirty="0">
              <a:solidFill>
                <a:srgbClr val="CC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313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the TI89:</a:t>
            </a:r>
          </a:p>
          <a:p>
            <a:r>
              <a:rPr lang="en-US" dirty="0">
                <a:solidFill>
                  <a:srgbClr val="FFFF00"/>
                </a:solidFill>
              </a:rPr>
              <a:t>F3</a:t>
            </a:r>
            <a:r>
              <a:rPr lang="en-US" dirty="0"/>
              <a:t> (Calc)</a:t>
            </a:r>
          </a:p>
          <a:p>
            <a:r>
              <a:rPr lang="en-US" dirty="0">
                <a:solidFill>
                  <a:srgbClr val="FFFF00"/>
                </a:solidFill>
              </a:rPr>
              <a:t>4</a:t>
            </a:r>
            <a:r>
              <a:rPr lang="en-US" dirty="0"/>
              <a:t>: ∑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BC9E3-0AC7-442C-A3F1-4B54360D7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33600"/>
            <a:ext cx="5376863" cy="444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7789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A7347A-CC71-4A56-9CE1-5935D9D56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4" y="0"/>
            <a:ext cx="8610600" cy="686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0756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16A020-F28E-4FAD-8DE6-996669845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276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51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51D5A-DB28-471E-863F-CECE741B2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TI84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CCC5F-57E7-4BFB-B942-29E39E7A8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  <a:p>
            <a:r>
              <a:rPr lang="en-US" dirty="0"/>
              <a:t>0 or scroll to:</a:t>
            </a:r>
          </a:p>
          <a:p>
            <a:r>
              <a:rPr lang="en-US" dirty="0"/>
              <a:t>Summation ∑(</a:t>
            </a:r>
          </a:p>
        </p:txBody>
      </p:sp>
    </p:spTree>
    <p:extLst>
      <p:ext uri="{BB962C8B-B14F-4D97-AF65-F5344CB8AC3E}">
        <p14:creationId xmlns:p14="http://schemas.microsoft.com/office/powerpoint/2010/main" val="198310461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5263170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sum of the first n terms of an arithmetic sequence is:</a:t>
            </a:r>
          </a:p>
          <a:p>
            <a:r>
              <a:rPr lang="en-US" sz="3000" dirty="0"/>
              <a:t>          n           </a:t>
            </a:r>
            <a:r>
              <a:rPr lang="en-US" sz="3000" dirty="0" err="1"/>
              <a:t>n</a:t>
            </a:r>
            <a:endParaRPr lang="en-US" sz="3000" dirty="0"/>
          </a:p>
          <a:p>
            <a:r>
              <a:rPr lang="en-US" sz="4000" b="1" dirty="0">
                <a:solidFill>
                  <a:srgbClr val="CCFFFF"/>
                </a:solidFill>
              </a:rPr>
              <a:t>S</a:t>
            </a:r>
            <a:r>
              <a:rPr lang="en-US" sz="4000" b="1" baseline="-25000" dirty="0">
                <a:solidFill>
                  <a:srgbClr val="CCFFFF"/>
                </a:solidFill>
              </a:rPr>
              <a:t>n</a:t>
            </a:r>
            <a:r>
              <a:rPr lang="en-US" sz="4000" b="1" dirty="0">
                <a:solidFill>
                  <a:srgbClr val="CCFFFF"/>
                </a:solidFill>
              </a:rPr>
              <a:t> =  ∑ </a:t>
            </a:r>
            <a:r>
              <a:rPr lang="en-US" sz="4000" b="1" dirty="0" err="1">
                <a:solidFill>
                  <a:srgbClr val="CCFFFF"/>
                </a:solidFill>
              </a:rPr>
              <a:t>a</a:t>
            </a:r>
            <a:r>
              <a:rPr lang="en-US" sz="4000" b="1" baseline="-25000" dirty="0" err="1">
                <a:solidFill>
                  <a:srgbClr val="CCFFFF"/>
                </a:solidFill>
              </a:rPr>
              <a:t>k</a:t>
            </a:r>
            <a:r>
              <a:rPr lang="en-US" sz="4000" b="1" dirty="0">
                <a:solidFill>
                  <a:srgbClr val="CCFFFF"/>
                </a:solidFill>
              </a:rPr>
              <a:t> =  ∑ </a:t>
            </a:r>
            <a:r>
              <a:rPr lang="en-US" dirty="0">
                <a:effectLst/>
                <a:ea typeface="Times New Roman" panose="02020603050405020304" pitchFamily="18" charset="0"/>
              </a:rPr>
              <a:t>(a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>
                <a:effectLst/>
                <a:ea typeface="Times New Roman" panose="02020603050405020304" pitchFamily="18" charset="0"/>
              </a:rPr>
              <a:t>+(k-1)d)</a:t>
            </a:r>
            <a:endParaRPr lang="en-US" b="1" dirty="0">
              <a:solidFill>
                <a:srgbClr val="CCFFFF"/>
              </a:solidFill>
            </a:endParaRPr>
          </a:p>
          <a:p>
            <a:r>
              <a:rPr lang="en-US" sz="3000" dirty="0"/>
              <a:t>        k=1        k=1</a:t>
            </a:r>
          </a:p>
          <a:p>
            <a:r>
              <a:rPr lang="en-US" dirty="0"/>
              <a:t>   </a:t>
            </a:r>
            <a:r>
              <a:rPr lang="en-US" sz="2000" dirty="0"/>
              <a:t> </a:t>
            </a:r>
            <a:r>
              <a:rPr lang="en-US" dirty="0"/>
              <a:t>= (n/2) (2a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+(n – 1) d)</a:t>
            </a:r>
          </a:p>
        </p:txBody>
      </p:sp>
    </p:spTree>
    <p:extLst>
      <p:ext uri="{BB962C8B-B14F-4D97-AF65-F5344CB8AC3E}">
        <p14:creationId xmlns:p14="http://schemas.microsoft.com/office/powerpoint/2010/main" val="240256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term is designated by a subscript:</a:t>
            </a:r>
          </a:p>
          <a:p>
            <a:endParaRPr lang="en-US" sz="1000" dirty="0"/>
          </a:p>
          <a:p>
            <a:pPr algn="ctr"/>
            <a:r>
              <a:rPr lang="en-US" dirty="0"/>
              <a:t>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n, ...</a:t>
            </a:r>
          </a:p>
          <a:p>
            <a:endParaRPr lang="en-US" dirty="0"/>
          </a:p>
          <a:p>
            <a:r>
              <a:rPr lang="en-US" dirty="0"/>
              <a:t>The 2</a:t>
            </a:r>
            <a:r>
              <a:rPr lang="en-US" baseline="30000" dirty="0"/>
              <a:t>nd</a:t>
            </a:r>
            <a:r>
              <a:rPr lang="en-US" dirty="0"/>
              <a:t> term in the sequence </a:t>
            </a:r>
          </a:p>
          <a:p>
            <a:pPr>
              <a:spcBef>
                <a:spcPts val="0"/>
              </a:spcBef>
            </a:pPr>
            <a:r>
              <a:rPr lang="en-US" dirty="0"/>
              <a:t>	is  a</a:t>
            </a:r>
            <a:r>
              <a:rPr lang="en-US" baseline="-25000" dirty="0"/>
              <a:t>2</a:t>
            </a:r>
          </a:p>
          <a:p>
            <a:r>
              <a:rPr lang="en-US" dirty="0"/>
              <a:t>The n</a:t>
            </a:r>
            <a:r>
              <a:rPr lang="en-US" baseline="30000" dirty="0"/>
              <a:t>th</a:t>
            </a:r>
            <a:r>
              <a:rPr lang="en-US" dirty="0"/>
              <a:t> term is a</a:t>
            </a:r>
            <a:r>
              <a:rPr lang="en-US" baseline="-25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716408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1 4 7 10 13…</a:t>
            </a:r>
          </a:p>
          <a:p>
            <a:r>
              <a:rPr lang="en-US" dirty="0"/>
              <a:t>Is it an arithmetic sequence? </a:t>
            </a:r>
          </a:p>
          <a:p>
            <a:endParaRPr lang="en-US" sz="2000" dirty="0"/>
          </a:p>
          <a:p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283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1 4 7 10 13… </a:t>
            </a:r>
          </a:p>
          <a:p>
            <a:r>
              <a:rPr lang="en-US" dirty="0"/>
              <a:t>Is it an arithmetic sequence? </a:t>
            </a:r>
          </a:p>
          <a:p>
            <a:r>
              <a:rPr lang="en-US" dirty="0">
                <a:solidFill>
                  <a:srgbClr val="FFFF00"/>
                </a:solidFill>
              </a:rPr>
              <a:t>Yep!</a:t>
            </a:r>
          </a:p>
          <a:p>
            <a:endParaRPr lang="en-US" sz="2000" dirty="0"/>
          </a:p>
          <a:p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FAD57-EAD8-4B90-9B49-FFE82EF1EA25}"/>
              </a:ext>
            </a:extLst>
          </p:cNvPr>
          <p:cNvSpPr txBox="1"/>
          <p:nvPr/>
        </p:nvSpPr>
        <p:spPr>
          <a:xfrm>
            <a:off x="6324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b="1" baseline="-25000" dirty="0">
                <a:solidFill>
                  <a:schemeClr val="tx1">
                    <a:lumMod val="95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dirty="0"/>
              <a:t>(n/2) (2a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+(n – 1) d)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313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1 4 7 10 13…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r>
              <a:rPr lang="en-US" dirty="0"/>
              <a:t>What is d?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DAB29-95A1-4810-B87C-454AE05D5073}"/>
              </a:ext>
            </a:extLst>
          </p:cNvPr>
          <p:cNvSpPr txBox="1"/>
          <p:nvPr/>
        </p:nvSpPr>
        <p:spPr>
          <a:xfrm>
            <a:off x="6324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b="1" baseline="-25000" dirty="0">
                <a:solidFill>
                  <a:schemeClr val="tx1">
                    <a:lumMod val="95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dirty="0"/>
              <a:t>(n/2) (2a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+(n – 1) d)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3697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1 4 7 10 13…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1</a:t>
            </a:r>
          </a:p>
          <a:p>
            <a:pPr>
              <a:spcBef>
                <a:spcPts val="0"/>
              </a:spcBef>
            </a:pPr>
            <a:r>
              <a:rPr lang="en-US" dirty="0"/>
              <a:t>What is d? 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D3022C-475D-4C0D-9D63-A28CD8B6BCB5}"/>
              </a:ext>
            </a:extLst>
          </p:cNvPr>
          <p:cNvSpPr txBox="1"/>
          <p:nvPr/>
        </p:nvSpPr>
        <p:spPr>
          <a:xfrm>
            <a:off x="6324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b="1" baseline="-25000" dirty="0">
                <a:solidFill>
                  <a:schemeClr val="tx1">
                    <a:lumMod val="95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dirty="0"/>
              <a:t>(n/2) (2a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+(n – 1) d)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774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1 4 7 10 13…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1</a:t>
            </a:r>
          </a:p>
          <a:p>
            <a:pPr>
              <a:spcBef>
                <a:spcPts val="0"/>
              </a:spcBef>
            </a:pPr>
            <a:r>
              <a:rPr lang="en-US" dirty="0"/>
              <a:t>What is d?</a:t>
            </a:r>
            <a:r>
              <a:rPr lang="en-US" dirty="0">
                <a:solidFill>
                  <a:srgbClr val="FFFF00"/>
                </a:solidFill>
              </a:rPr>
              <a:t>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C7910F-56DA-41A6-A008-4EDE92D31AD1}"/>
              </a:ext>
            </a:extLst>
          </p:cNvPr>
          <p:cNvSpPr txBox="1"/>
          <p:nvPr/>
        </p:nvSpPr>
        <p:spPr>
          <a:xfrm>
            <a:off x="6324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b="1" baseline="-25000" dirty="0">
                <a:solidFill>
                  <a:schemeClr val="tx1">
                    <a:lumMod val="95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dirty="0"/>
              <a:t>(n/2) (2a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+(n – 1) d)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903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1 4 7 10 13…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1</a:t>
            </a:r>
          </a:p>
          <a:p>
            <a:pPr>
              <a:spcBef>
                <a:spcPts val="0"/>
              </a:spcBef>
            </a:pPr>
            <a:r>
              <a:rPr lang="en-US" dirty="0"/>
              <a:t>What is d?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  <a:r>
              <a:rPr lang="en-US" dirty="0">
                <a:solidFill>
                  <a:srgbClr val="FFFF00"/>
                </a:solidFill>
              </a:rPr>
              <a:t>12</a:t>
            </a:r>
          </a:p>
          <a:p>
            <a:r>
              <a:rPr lang="en-US" dirty="0"/>
              <a:t>What is the sum S</a:t>
            </a:r>
            <a:r>
              <a:rPr lang="en-US" baseline="-25000" dirty="0"/>
              <a:t>n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F0600-66C4-4A3F-9DF7-C9AAB6AE3D2D}"/>
              </a:ext>
            </a:extLst>
          </p:cNvPr>
          <p:cNvSpPr txBox="1"/>
          <p:nvPr/>
        </p:nvSpPr>
        <p:spPr>
          <a:xfrm>
            <a:off x="6324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b="1" baseline="-25000" dirty="0">
                <a:solidFill>
                  <a:schemeClr val="tx1">
                    <a:lumMod val="95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dirty="0"/>
              <a:t>(n/2) (2a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+(n – 1) d)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119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1 4 7 10 13…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1</a:t>
            </a:r>
          </a:p>
          <a:p>
            <a:pPr>
              <a:spcBef>
                <a:spcPts val="0"/>
              </a:spcBef>
            </a:pPr>
            <a:r>
              <a:rPr lang="en-US" dirty="0"/>
              <a:t>What is d?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  <a:r>
              <a:rPr lang="en-US" dirty="0">
                <a:solidFill>
                  <a:srgbClr val="FFFF00"/>
                </a:solidFill>
              </a:rPr>
              <a:t>12</a:t>
            </a:r>
          </a:p>
          <a:p>
            <a:r>
              <a:rPr lang="en-US" dirty="0"/>
              <a:t>What is the sum S</a:t>
            </a:r>
            <a:r>
              <a:rPr lang="en-US" baseline="-25000" dirty="0"/>
              <a:t>n</a:t>
            </a:r>
            <a:r>
              <a:rPr lang="en-US" dirty="0"/>
              <a:t>?</a:t>
            </a:r>
          </a:p>
          <a:p>
            <a:r>
              <a:rPr lang="en-US" dirty="0"/>
              <a:t>(12/2) (2(1)+(12–1)(3)) = </a:t>
            </a:r>
            <a:r>
              <a:rPr lang="en-US" dirty="0">
                <a:solidFill>
                  <a:srgbClr val="FFFF00"/>
                </a:solidFill>
              </a:rPr>
              <a:t>210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4a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2F0600-66C4-4A3F-9DF7-C9AAB6AE3D2D}"/>
              </a:ext>
            </a:extLst>
          </p:cNvPr>
          <p:cNvSpPr txBox="1"/>
          <p:nvPr/>
        </p:nvSpPr>
        <p:spPr>
          <a:xfrm>
            <a:off x="6324600" y="6488668"/>
            <a:ext cx="2819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b="1" baseline="-25000" dirty="0">
                <a:solidFill>
                  <a:schemeClr val="tx1">
                    <a:lumMod val="95000"/>
                  </a:schemeClr>
                </a:solidFill>
              </a:rPr>
              <a:t>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= </a:t>
            </a:r>
            <a:r>
              <a:rPr lang="en-US" dirty="0"/>
              <a:t>(n/2) (2a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+(n – 1) d)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51328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4000" b="1">
                <a:solidFill>
                  <a:srgbClr val="CCFFFF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4000" b="1">
                <a:solidFill>
                  <a:srgbClr val="CCFFFF"/>
                </a:solidFill>
                <a:latin typeface="Comic Sans MS" pitchFamily="66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4000" b="1">
                <a:solidFill>
                  <a:srgbClr val="CCFFFF"/>
                </a:solidFill>
                <a:latin typeface="Comic Sans MS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>
                <a:solidFill>
                  <a:srgbClr val="FFFF00"/>
                </a:solidFill>
              </a:rPr>
              <a:t>Questions?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397000"/>
            <a:ext cx="38608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7DB5315-AB29-4E39-877C-34331378D4D4}"/>
              </a:ext>
            </a:extLst>
          </p:cNvPr>
          <p:cNvSpPr/>
          <p:nvPr/>
        </p:nvSpPr>
        <p:spPr>
          <a:xfrm>
            <a:off x="0" y="6553200"/>
            <a:ext cx="304282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</a:rPr>
              <a:t>http://i.imgur.com/aliTlT3.jpg</a:t>
            </a:r>
          </a:p>
        </p:txBody>
      </p:sp>
    </p:spTree>
    <p:extLst>
      <p:ext uri="{BB962C8B-B14F-4D97-AF65-F5344CB8AC3E}">
        <p14:creationId xmlns:p14="http://schemas.microsoft.com/office/powerpoint/2010/main" val="103133150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The sum of the first n terms of a geometric sequence is given by</a:t>
            </a:r>
          </a:p>
          <a:p>
            <a:r>
              <a:rPr lang="en-US" sz="3000" dirty="0"/>
              <a:t>          n</a:t>
            </a:r>
          </a:p>
          <a:p>
            <a:r>
              <a:rPr lang="en-US" sz="4000" b="1" dirty="0">
                <a:solidFill>
                  <a:srgbClr val="CCFFFF"/>
                </a:solidFill>
              </a:rPr>
              <a:t>S</a:t>
            </a:r>
            <a:r>
              <a:rPr lang="en-US" sz="4000" b="1" baseline="-25000" dirty="0">
                <a:solidFill>
                  <a:srgbClr val="CCFFFF"/>
                </a:solidFill>
              </a:rPr>
              <a:t>n</a:t>
            </a:r>
            <a:r>
              <a:rPr lang="en-US" sz="4000" b="1" dirty="0">
                <a:solidFill>
                  <a:srgbClr val="CCFFFF"/>
                </a:solidFill>
              </a:rPr>
              <a:t> =  ∑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4000" b="1" dirty="0">
                <a:solidFill>
                  <a:srgbClr val="CCFFFF"/>
                </a:solidFill>
              </a:rPr>
              <a:t>r</a:t>
            </a:r>
            <a:r>
              <a:rPr lang="en-US" sz="4000" b="1" baseline="30000" dirty="0">
                <a:solidFill>
                  <a:srgbClr val="CCFFFF"/>
                </a:solidFill>
              </a:rPr>
              <a:t>k </a:t>
            </a:r>
            <a:r>
              <a:rPr lang="en-US" dirty="0"/>
              <a:t>=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 </a:t>
            </a:r>
            <a:r>
              <a:rPr lang="en-US" dirty="0"/>
              <a:t>(1-r</a:t>
            </a:r>
            <a:r>
              <a:rPr lang="en-US" baseline="30000" dirty="0"/>
              <a:t>n+1</a:t>
            </a:r>
            <a:r>
              <a:rPr lang="en-US" dirty="0"/>
              <a:t>)/(1-r)</a:t>
            </a:r>
          </a:p>
          <a:p>
            <a:r>
              <a:rPr lang="en-US" sz="3000" dirty="0"/>
              <a:t>        k=1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679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2 6 18 54 162… </a:t>
            </a:r>
          </a:p>
          <a:p>
            <a:r>
              <a:rPr lang="en-US" dirty="0"/>
              <a:t>Is it geometric?</a:t>
            </a:r>
          </a:p>
          <a:p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90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FFC000"/>
                </a:solidFill>
              </a:rPr>
              <a:t>infinite sequence</a:t>
            </a:r>
            <a:r>
              <a:rPr lang="en-US" dirty="0"/>
              <a:t> goes on forever: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</a:t>
            </a:r>
          </a:p>
          <a:p>
            <a:endParaRPr lang="en-US" sz="2000" dirty="0"/>
          </a:p>
          <a:p>
            <a:r>
              <a:rPr lang="en-US" dirty="0"/>
              <a:t>A </a:t>
            </a:r>
            <a:r>
              <a:rPr lang="en-US" dirty="0">
                <a:solidFill>
                  <a:srgbClr val="FFC000"/>
                </a:solidFill>
              </a:rPr>
              <a:t>finite sequence</a:t>
            </a:r>
            <a:r>
              <a:rPr lang="en-US" dirty="0"/>
              <a:t> stops at some point:</a:t>
            </a:r>
          </a:p>
          <a:p>
            <a:r>
              <a:rPr lang="en-US" dirty="0"/>
              <a:t>	a</a:t>
            </a:r>
            <a:r>
              <a:rPr lang="en-US" baseline="-25000" dirty="0"/>
              <a:t>1, </a:t>
            </a:r>
            <a:r>
              <a:rPr lang="en-US" dirty="0"/>
              <a:t>a</a:t>
            </a:r>
            <a:r>
              <a:rPr lang="en-US" baseline="-25000" dirty="0"/>
              <a:t>2, </a:t>
            </a:r>
            <a:r>
              <a:rPr lang="en-US" dirty="0"/>
              <a:t>a</a:t>
            </a:r>
            <a:r>
              <a:rPr lang="en-US" baseline="-25000" dirty="0"/>
              <a:t>3, ..., </a:t>
            </a:r>
            <a:r>
              <a:rPr lang="en-US" dirty="0"/>
              <a:t>a</a:t>
            </a:r>
            <a:r>
              <a:rPr lang="en-US" baseline="-25000" dirty="0"/>
              <a:t>12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2BD40E-A033-4482-A632-6D3EE6464FA8}"/>
              </a:ext>
            </a:extLst>
          </p:cNvPr>
          <p:cNvSpPr txBox="1"/>
          <p:nvPr/>
        </p:nvSpPr>
        <p:spPr>
          <a:xfrm>
            <a:off x="4343400" y="2362200"/>
            <a:ext cx="1066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ellipsis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61563F-66BF-4243-A02C-765A8CB187D3}"/>
              </a:ext>
            </a:extLst>
          </p:cNvPr>
          <p:cNvCxnSpPr/>
          <p:nvPr/>
        </p:nvCxnSpPr>
        <p:spPr>
          <a:xfrm flipH="1">
            <a:off x="4343400" y="2762310"/>
            <a:ext cx="228600" cy="3618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25925E-4C68-43D4-B4B4-85A91B560A29}"/>
              </a:ext>
            </a:extLst>
          </p:cNvPr>
          <p:cNvCxnSpPr>
            <a:cxnSpLocks/>
          </p:cNvCxnSpPr>
          <p:nvPr/>
        </p:nvCxnSpPr>
        <p:spPr>
          <a:xfrm flipH="1">
            <a:off x="4038600" y="2914710"/>
            <a:ext cx="685800" cy="2495490"/>
          </a:xfrm>
          <a:prstGeom prst="straightConnector1">
            <a:avLst/>
          </a:prstGeom>
          <a:ln w="31750">
            <a:solidFill>
              <a:srgbClr val="CCFF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58210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2 6 18 54 162… </a:t>
            </a:r>
          </a:p>
          <a:p>
            <a:r>
              <a:rPr lang="en-US" dirty="0"/>
              <a:t>Is it geometric?</a:t>
            </a:r>
          </a:p>
          <a:p>
            <a:r>
              <a:rPr lang="en-US" dirty="0">
                <a:solidFill>
                  <a:srgbClr val="FFFF00"/>
                </a:solidFill>
              </a:rPr>
              <a:t>Yep!</a:t>
            </a:r>
          </a:p>
          <a:p>
            <a:endParaRPr lang="en-US" baseline="300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19E855-44F3-4BB9-83E5-3895386A1A0B}"/>
              </a:ext>
            </a:extLst>
          </p:cNvPr>
          <p:cNvSpPr txBox="1"/>
          <p:nvPr/>
        </p:nvSpPr>
        <p:spPr>
          <a:xfrm>
            <a:off x="6705600" y="6477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</a:t>
            </a:r>
            <a:r>
              <a:rPr lang="en-US" sz="1800" b="1" baseline="-25000" dirty="0"/>
              <a:t>n</a:t>
            </a:r>
            <a:r>
              <a:rPr lang="en-US" sz="1800" b="1" dirty="0"/>
              <a:t> </a:t>
            </a:r>
            <a:r>
              <a:rPr lang="en-US" dirty="0"/>
              <a:t>=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 </a:t>
            </a:r>
            <a:r>
              <a:rPr lang="en-US" dirty="0"/>
              <a:t>(1-r</a:t>
            </a:r>
            <a:r>
              <a:rPr lang="en-US" baseline="30000" dirty="0"/>
              <a:t>n+1</a:t>
            </a:r>
            <a:r>
              <a:rPr lang="en-US" dirty="0"/>
              <a:t>)/(1-r)</a:t>
            </a:r>
          </a:p>
        </p:txBody>
      </p:sp>
    </p:spTree>
    <p:extLst>
      <p:ext uri="{BB962C8B-B14F-4D97-AF65-F5344CB8AC3E}">
        <p14:creationId xmlns:p14="http://schemas.microsoft.com/office/powerpoint/2010/main" val="76650608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2 6 18 54 162…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</a:t>
            </a:r>
          </a:p>
          <a:p>
            <a:pPr>
              <a:spcBef>
                <a:spcPts val="0"/>
              </a:spcBef>
            </a:pPr>
            <a:r>
              <a:rPr lang="en-US" dirty="0"/>
              <a:t>What is r?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82BA4C-D83F-4E2E-9B88-C04A271D33D4}"/>
              </a:ext>
            </a:extLst>
          </p:cNvPr>
          <p:cNvSpPr txBox="1"/>
          <p:nvPr/>
        </p:nvSpPr>
        <p:spPr>
          <a:xfrm>
            <a:off x="6705600" y="6477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</a:t>
            </a:r>
            <a:r>
              <a:rPr lang="en-US" sz="1800" b="1" baseline="-25000" dirty="0"/>
              <a:t>n</a:t>
            </a:r>
            <a:r>
              <a:rPr lang="en-US" sz="1800" b="1" dirty="0"/>
              <a:t> </a:t>
            </a:r>
            <a:r>
              <a:rPr lang="en-US" dirty="0"/>
              <a:t>=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 </a:t>
            </a:r>
            <a:r>
              <a:rPr lang="en-US" dirty="0"/>
              <a:t>(1-r</a:t>
            </a:r>
            <a:r>
              <a:rPr lang="en-US" baseline="30000" dirty="0"/>
              <a:t>n+1</a:t>
            </a:r>
            <a:r>
              <a:rPr lang="en-US" dirty="0"/>
              <a:t>)/(1-r)</a:t>
            </a:r>
          </a:p>
        </p:txBody>
      </p:sp>
    </p:spTree>
    <p:extLst>
      <p:ext uri="{BB962C8B-B14F-4D97-AF65-F5344CB8AC3E}">
        <p14:creationId xmlns:p14="http://schemas.microsoft.com/office/powerpoint/2010/main" val="301374462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2 6 18 54 162…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</a:t>
            </a:r>
            <a:r>
              <a:rPr lang="en-US" dirty="0">
                <a:solidFill>
                  <a:srgbClr val="FFFF00"/>
                </a:solidFill>
              </a:rPr>
              <a:t>2</a:t>
            </a:r>
          </a:p>
          <a:p>
            <a:pPr>
              <a:spcBef>
                <a:spcPts val="0"/>
              </a:spcBef>
            </a:pPr>
            <a:r>
              <a:rPr lang="en-US" dirty="0"/>
              <a:t>What is r? 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BA727E-ED7B-4F26-BE0D-4EF94542AC12}"/>
              </a:ext>
            </a:extLst>
          </p:cNvPr>
          <p:cNvSpPr txBox="1"/>
          <p:nvPr/>
        </p:nvSpPr>
        <p:spPr>
          <a:xfrm>
            <a:off x="6705600" y="6477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</a:t>
            </a:r>
            <a:r>
              <a:rPr lang="en-US" sz="1800" b="1" baseline="-25000" dirty="0"/>
              <a:t>n</a:t>
            </a:r>
            <a:r>
              <a:rPr lang="en-US" sz="1800" b="1" dirty="0"/>
              <a:t> </a:t>
            </a:r>
            <a:r>
              <a:rPr lang="en-US" dirty="0"/>
              <a:t>=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 </a:t>
            </a:r>
            <a:r>
              <a:rPr lang="en-US" dirty="0"/>
              <a:t>(1-r</a:t>
            </a:r>
            <a:r>
              <a:rPr lang="en-US" baseline="30000" dirty="0"/>
              <a:t>n+1</a:t>
            </a:r>
            <a:r>
              <a:rPr lang="en-US" dirty="0"/>
              <a:t>)/(1-r)</a:t>
            </a:r>
          </a:p>
        </p:txBody>
      </p:sp>
    </p:spTree>
    <p:extLst>
      <p:ext uri="{BB962C8B-B14F-4D97-AF65-F5344CB8AC3E}">
        <p14:creationId xmlns:p14="http://schemas.microsoft.com/office/powerpoint/2010/main" val="37133864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2 6 18 54 162…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2</a:t>
            </a:r>
          </a:p>
          <a:p>
            <a:pPr>
              <a:spcBef>
                <a:spcPts val="0"/>
              </a:spcBef>
            </a:pPr>
            <a:r>
              <a:rPr lang="en-US" dirty="0"/>
              <a:t>What is r?</a:t>
            </a:r>
            <a:r>
              <a:rPr lang="en-US" dirty="0">
                <a:solidFill>
                  <a:srgbClr val="FFFF00"/>
                </a:solidFill>
              </a:rPr>
              <a:t>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2EFE51-F7A7-4733-ABC2-7F0EA530EBA0}"/>
              </a:ext>
            </a:extLst>
          </p:cNvPr>
          <p:cNvSpPr txBox="1"/>
          <p:nvPr/>
        </p:nvSpPr>
        <p:spPr>
          <a:xfrm>
            <a:off x="6705600" y="6477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</a:t>
            </a:r>
            <a:r>
              <a:rPr lang="en-US" sz="1800" b="1" baseline="-25000" dirty="0"/>
              <a:t>n</a:t>
            </a:r>
            <a:r>
              <a:rPr lang="en-US" sz="1800" b="1" dirty="0"/>
              <a:t> </a:t>
            </a:r>
            <a:r>
              <a:rPr lang="en-US" dirty="0"/>
              <a:t>=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 </a:t>
            </a:r>
            <a:r>
              <a:rPr lang="en-US" dirty="0"/>
              <a:t>(1-r</a:t>
            </a:r>
            <a:r>
              <a:rPr lang="en-US" baseline="30000" dirty="0"/>
              <a:t>n+1</a:t>
            </a:r>
            <a:r>
              <a:rPr lang="en-US" dirty="0"/>
              <a:t>)/(1-r)</a:t>
            </a:r>
          </a:p>
        </p:txBody>
      </p:sp>
    </p:spTree>
    <p:extLst>
      <p:ext uri="{BB962C8B-B14F-4D97-AF65-F5344CB8AC3E}">
        <p14:creationId xmlns:p14="http://schemas.microsoft.com/office/powerpoint/2010/main" val="286420897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2 6 18 54 162…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2</a:t>
            </a:r>
          </a:p>
          <a:p>
            <a:pPr>
              <a:spcBef>
                <a:spcPts val="0"/>
              </a:spcBef>
            </a:pPr>
            <a:r>
              <a:rPr lang="en-US" dirty="0"/>
              <a:t>What is r?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  <a:r>
              <a:rPr lang="en-US" dirty="0">
                <a:solidFill>
                  <a:srgbClr val="FFFF00"/>
                </a:solidFill>
              </a:rPr>
              <a:t>12</a:t>
            </a:r>
          </a:p>
          <a:p>
            <a:r>
              <a:rPr lang="en-US" dirty="0"/>
              <a:t>What is the sum S</a:t>
            </a:r>
            <a:r>
              <a:rPr lang="en-US" baseline="-25000" dirty="0"/>
              <a:t>n</a:t>
            </a:r>
            <a:r>
              <a:rPr lang="en-US" dirty="0"/>
              <a:t>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C3D561-6AF1-4D5A-AF3A-6A7DF5C891E5}"/>
              </a:ext>
            </a:extLst>
          </p:cNvPr>
          <p:cNvSpPr txBox="1"/>
          <p:nvPr/>
        </p:nvSpPr>
        <p:spPr>
          <a:xfrm>
            <a:off x="6705600" y="6477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</a:t>
            </a:r>
            <a:r>
              <a:rPr lang="en-US" sz="1800" b="1" baseline="-25000" dirty="0"/>
              <a:t>n</a:t>
            </a:r>
            <a:r>
              <a:rPr lang="en-US" sz="1800" b="1" dirty="0"/>
              <a:t> </a:t>
            </a:r>
            <a:r>
              <a:rPr lang="en-US" dirty="0"/>
              <a:t>=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 </a:t>
            </a:r>
            <a:r>
              <a:rPr lang="en-US" dirty="0"/>
              <a:t>(1-r</a:t>
            </a:r>
            <a:r>
              <a:rPr lang="en-US" baseline="30000" dirty="0"/>
              <a:t>n+1</a:t>
            </a:r>
            <a:r>
              <a:rPr lang="en-US" dirty="0"/>
              <a:t>)/(1-r)</a:t>
            </a:r>
          </a:p>
        </p:txBody>
      </p:sp>
    </p:spTree>
    <p:extLst>
      <p:ext uri="{BB962C8B-B14F-4D97-AF65-F5344CB8AC3E}">
        <p14:creationId xmlns:p14="http://schemas.microsoft.com/office/powerpoint/2010/main" val="359871488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r>
              <a:rPr lang="en-US" dirty="0"/>
              <a:t>Calculate the sum of the first</a:t>
            </a:r>
          </a:p>
          <a:p>
            <a:r>
              <a:rPr lang="en-US" dirty="0"/>
              <a:t>12 terms in the sequence:</a:t>
            </a:r>
          </a:p>
          <a:p>
            <a:r>
              <a:rPr lang="en-US" dirty="0"/>
              <a:t>2 6 18 54 162… </a:t>
            </a:r>
          </a:p>
          <a:p>
            <a:r>
              <a:rPr lang="en-US" dirty="0"/>
              <a:t>What is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dirty="0"/>
              <a:t>? 2</a:t>
            </a:r>
          </a:p>
          <a:p>
            <a:pPr>
              <a:spcBef>
                <a:spcPts val="0"/>
              </a:spcBef>
            </a:pPr>
            <a:r>
              <a:rPr lang="en-US" dirty="0"/>
              <a:t>What is r? 3</a:t>
            </a:r>
          </a:p>
          <a:p>
            <a:pPr>
              <a:spcBef>
                <a:spcPts val="0"/>
              </a:spcBef>
            </a:pPr>
            <a:r>
              <a:rPr lang="en-US" dirty="0"/>
              <a:t>What is n? </a:t>
            </a:r>
            <a:r>
              <a:rPr lang="en-US" dirty="0">
                <a:solidFill>
                  <a:srgbClr val="FFFF00"/>
                </a:solidFill>
              </a:rPr>
              <a:t>12</a:t>
            </a:r>
          </a:p>
          <a:p>
            <a:r>
              <a:rPr lang="en-US" dirty="0"/>
              <a:t>What is the sum S</a:t>
            </a:r>
            <a:r>
              <a:rPr lang="en-US" baseline="-25000" dirty="0"/>
              <a:t>n</a:t>
            </a:r>
            <a:r>
              <a:rPr lang="en-US" dirty="0"/>
              <a:t>?</a:t>
            </a:r>
          </a:p>
          <a:p>
            <a:r>
              <a:rPr lang="en-US" dirty="0"/>
              <a:t>(2) (1-3</a:t>
            </a:r>
            <a:r>
              <a:rPr lang="en-US" baseline="30000" dirty="0"/>
              <a:t>12+1</a:t>
            </a:r>
            <a:r>
              <a:rPr lang="en-US" dirty="0"/>
              <a:t>)/(1-3) = </a:t>
            </a:r>
            <a:r>
              <a:rPr lang="en-US" dirty="0">
                <a:solidFill>
                  <a:srgbClr val="FFFF00"/>
                </a:solidFill>
              </a:rPr>
              <a:t>1,594,322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542" y="0"/>
            <a:ext cx="9144000" cy="7620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SERIES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</a:rPr>
              <a:t>IN-CLASS PROBLEM 4b</a:t>
            </a:r>
            <a:endParaRPr lang="en-US" altLang="en-US" sz="2400" b="1" i="1" dirty="0">
              <a:solidFill>
                <a:schemeClr val="folHlin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EDF46-CB4D-4B14-AF56-29E686BC80F0}"/>
              </a:ext>
            </a:extLst>
          </p:cNvPr>
          <p:cNvSpPr txBox="1"/>
          <p:nvPr/>
        </p:nvSpPr>
        <p:spPr>
          <a:xfrm>
            <a:off x="6705600" y="6477000"/>
            <a:ext cx="243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S</a:t>
            </a:r>
            <a:r>
              <a:rPr lang="en-US" sz="1800" b="1" baseline="-25000" dirty="0"/>
              <a:t>n</a:t>
            </a:r>
            <a:r>
              <a:rPr lang="en-US" sz="1800" b="1" dirty="0"/>
              <a:t> </a:t>
            </a:r>
            <a:r>
              <a:rPr lang="en-US" dirty="0"/>
              <a:t>= a</a:t>
            </a:r>
            <a:r>
              <a:rPr lang="en-US" baseline="-25000" dirty="0">
                <a:effectLst/>
                <a:ea typeface="Times New Roman" panose="02020603050405020304" pitchFamily="18" charset="0"/>
              </a:rPr>
              <a:t>1 </a:t>
            </a:r>
            <a:r>
              <a:rPr lang="en-US" dirty="0"/>
              <a:t>(1-r</a:t>
            </a:r>
            <a:r>
              <a:rPr lang="en-US" baseline="30000" dirty="0"/>
              <a:t>n+1</a:t>
            </a:r>
            <a:r>
              <a:rPr lang="en-US" dirty="0"/>
              <a:t>)/(1-r)</a:t>
            </a:r>
          </a:p>
        </p:txBody>
      </p:sp>
    </p:spTree>
    <p:extLst>
      <p:ext uri="{BB962C8B-B14F-4D97-AF65-F5344CB8AC3E}">
        <p14:creationId xmlns:p14="http://schemas.microsoft.com/office/powerpoint/2010/main" val="27595408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You definitely would not want to do that one by hand!</a:t>
            </a:r>
          </a:p>
        </p:txBody>
      </p:sp>
    </p:spTree>
    <p:extLst>
      <p:ext uri="{BB962C8B-B14F-4D97-AF65-F5344CB8AC3E}">
        <p14:creationId xmlns:p14="http://schemas.microsoft.com/office/powerpoint/2010/main" val="21011772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How can you tell if a series is arithmetic or geometric?</a:t>
            </a:r>
          </a:p>
        </p:txBody>
      </p:sp>
    </p:spTree>
    <p:extLst>
      <p:ext uri="{BB962C8B-B14F-4D97-AF65-F5344CB8AC3E}">
        <p14:creationId xmlns:p14="http://schemas.microsoft.com/office/powerpoint/2010/main" val="25565497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How can you tell if a series is arithmetic or geometric?</a:t>
            </a:r>
          </a:p>
          <a:p>
            <a:r>
              <a:rPr lang="en-US" dirty="0"/>
              <a:t>Check arithmetic first – is the difference between adjacent terms a constant</a:t>
            </a:r>
          </a:p>
        </p:txBody>
      </p:sp>
    </p:spTree>
    <p:extLst>
      <p:ext uri="{BB962C8B-B14F-4D97-AF65-F5344CB8AC3E}">
        <p14:creationId xmlns:p14="http://schemas.microsoft.com/office/powerpoint/2010/main" val="109770391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638800"/>
          </a:xfrm>
        </p:spPr>
        <p:txBody>
          <a:bodyPr/>
          <a:lstStyle/>
          <a:p>
            <a:r>
              <a:rPr lang="en-US" dirty="0"/>
              <a:t>How can you tell if a series is arithmetic or geometric?</a:t>
            </a:r>
          </a:p>
          <a:p>
            <a:r>
              <a:rPr lang="en-US" dirty="0"/>
              <a:t>Geometric goes up fast</a:t>
            </a:r>
          </a:p>
          <a:p>
            <a:r>
              <a:rPr lang="en-US" dirty="0"/>
              <a:t>But a fast-increasing series might be exponential rather than geometric</a:t>
            </a:r>
          </a:p>
        </p:txBody>
      </p:sp>
    </p:spTree>
    <p:extLst>
      <p:ext uri="{BB962C8B-B14F-4D97-AF65-F5344CB8AC3E}">
        <p14:creationId xmlns:p14="http://schemas.microsoft.com/office/powerpoint/2010/main" val="2238246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kkiDk">
      <a:dk1>
        <a:srgbClr val="FFFFFF"/>
      </a:dk1>
      <a:lt1>
        <a:srgbClr val="000000"/>
      </a:lt1>
      <a:dk2>
        <a:srgbClr val="000000"/>
      </a:dk2>
      <a:lt2>
        <a:srgbClr val="000000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Vikki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2554</TotalTime>
  <Words>5484</Words>
  <Application>Microsoft Office PowerPoint</Application>
  <PresentationFormat>On-screen Show (4:3)</PresentationFormat>
  <Paragraphs>1017</Paragraphs>
  <Slides>153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153</vt:i4>
      </vt:variant>
    </vt:vector>
  </HeadingPairs>
  <TitlesOfParts>
    <vt:vector size="159" baseType="lpstr">
      <vt:lpstr>Arial</vt:lpstr>
      <vt:lpstr>Calibri</vt:lpstr>
      <vt:lpstr>Comic Sans MS</vt:lpstr>
      <vt:lpstr>Symbol</vt:lpstr>
      <vt:lpstr>Wingdings</vt:lpstr>
      <vt:lpstr>Office Theme</vt:lpstr>
      <vt:lpstr>PowerPoint Presentation</vt:lpstr>
      <vt:lpstr>What’s Up?</vt:lpstr>
      <vt:lpstr>What’s Up?</vt:lpstr>
      <vt:lpstr>Review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Arithmetic Sequences</vt:lpstr>
      <vt:lpstr>Arithmetic Sequences</vt:lpstr>
      <vt:lpstr>Geometric Sequences</vt:lpstr>
      <vt:lpstr>Geometric Sequences</vt:lpstr>
      <vt:lpstr>Questions?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Sequences</vt:lpstr>
      <vt:lpstr>PowerPoint Presentation</vt:lpstr>
      <vt:lpstr>PowerPoint Presentation</vt:lpstr>
      <vt:lpstr>Questions?</vt:lpstr>
      <vt:lpstr>Sequences</vt:lpstr>
      <vt:lpstr>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Series</vt:lpstr>
      <vt:lpstr>Series</vt:lpstr>
      <vt:lpstr>PowerPoint Presentation</vt:lpstr>
      <vt:lpstr>PowerPoint Presentation</vt:lpstr>
      <vt:lpstr>PowerPoint Presentation</vt:lpstr>
      <vt:lpstr>Series</vt:lpstr>
      <vt:lpstr>Series</vt:lpstr>
      <vt:lpstr>Series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PowerPoint Presentation</vt:lpstr>
      <vt:lpstr>PowerPoint Presentation</vt:lpstr>
      <vt:lpstr>TI84</vt:lpstr>
      <vt:lpstr>PowerPoint Presentation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Series</vt:lpstr>
      <vt:lpstr>Series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Series</vt:lpstr>
      <vt:lpstr>Series</vt:lpstr>
      <vt:lpstr>Series</vt:lpstr>
      <vt:lpstr>Series</vt:lpstr>
      <vt:lpstr>PowerPoint Presentation</vt:lpstr>
      <vt:lpstr>PowerPoint Presentation</vt:lpstr>
      <vt:lpstr>PowerPoint Presentation</vt:lpstr>
      <vt:lpstr>Questions?</vt:lpstr>
      <vt:lpstr>Series</vt:lpstr>
      <vt:lpstr>Series</vt:lpstr>
      <vt:lpstr>Series</vt:lpstr>
      <vt:lpstr>Series</vt:lpstr>
      <vt:lpstr>Series</vt:lpstr>
      <vt:lpstr>TI84</vt:lpstr>
      <vt:lpstr>TI89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You Survived!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Vikki French at 049</dc:creator>
  <cp:lastModifiedBy>Vikki French</cp:lastModifiedBy>
  <cp:revision>282</cp:revision>
  <dcterms:created xsi:type="dcterms:W3CDTF">2012-09-06T22:30:26Z</dcterms:created>
  <dcterms:modified xsi:type="dcterms:W3CDTF">2023-02-22T03:57:19Z</dcterms:modified>
</cp:coreProperties>
</file>