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490" r:id="rId3"/>
    <p:sldId id="2491" r:id="rId4"/>
    <p:sldId id="621" r:id="rId5"/>
    <p:sldId id="622" r:id="rId6"/>
    <p:sldId id="483" r:id="rId7"/>
    <p:sldId id="2628" r:id="rId8"/>
    <p:sldId id="2629" r:id="rId9"/>
    <p:sldId id="2630" r:id="rId10"/>
    <p:sldId id="648" r:id="rId11"/>
    <p:sldId id="649" r:id="rId12"/>
    <p:sldId id="650" r:id="rId13"/>
    <p:sldId id="693" r:id="rId14"/>
    <p:sldId id="2682" r:id="rId15"/>
    <p:sldId id="2683" r:id="rId16"/>
    <p:sldId id="2726" r:id="rId17"/>
    <p:sldId id="688" r:id="rId18"/>
    <p:sldId id="2636" r:id="rId19"/>
    <p:sldId id="2637" r:id="rId20"/>
    <p:sldId id="2638" r:id="rId21"/>
    <p:sldId id="2639" r:id="rId22"/>
    <p:sldId id="2640" r:id="rId23"/>
    <p:sldId id="2641" r:id="rId24"/>
    <p:sldId id="2642" r:id="rId25"/>
    <p:sldId id="2643" r:id="rId26"/>
    <p:sldId id="2685" r:id="rId27"/>
    <p:sldId id="2646" r:id="rId28"/>
    <p:sldId id="2712" r:id="rId29"/>
    <p:sldId id="2713" r:id="rId30"/>
    <p:sldId id="2715" r:id="rId31"/>
    <p:sldId id="2711" r:id="rId32"/>
    <p:sldId id="2714" r:id="rId33"/>
    <p:sldId id="2648" r:id="rId34"/>
    <p:sldId id="1599" r:id="rId35"/>
    <p:sldId id="651" r:id="rId36"/>
    <p:sldId id="675" r:id="rId37"/>
    <p:sldId id="676" r:id="rId38"/>
    <p:sldId id="677" r:id="rId39"/>
    <p:sldId id="678" r:id="rId40"/>
    <p:sldId id="2691" r:id="rId41"/>
    <p:sldId id="679" r:id="rId42"/>
    <p:sldId id="2709" r:id="rId43"/>
    <p:sldId id="2710" r:id="rId44"/>
    <p:sldId id="2727" r:id="rId45"/>
    <p:sldId id="680" r:id="rId46"/>
    <p:sldId id="2730" r:id="rId47"/>
    <p:sldId id="2732" r:id="rId48"/>
    <p:sldId id="2731" r:id="rId49"/>
    <p:sldId id="2733" r:id="rId50"/>
    <p:sldId id="681" r:id="rId51"/>
    <p:sldId id="686" r:id="rId52"/>
    <p:sldId id="687" r:id="rId53"/>
    <p:sldId id="682" r:id="rId54"/>
    <p:sldId id="683" r:id="rId55"/>
    <p:sldId id="2631" r:id="rId56"/>
    <p:sldId id="2632" r:id="rId57"/>
    <p:sldId id="543" r:id="rId58"/>
    <p:sldId id="1059" r:id="rId59"/>
    <p:sldId id="1829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8BE1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3" autoAdjust="0"/>
    <p:restoredTop sz="92766" autoAdjust="0"/>
  </p:normalViewPr>
  <p:slideViewPr>
    <p:cSldViewPr>
      <p:cViewPr varScale="1">
        <p:scale>
          <a:sx n="88" d="100"/>
          <a:sy n="88" d="100"/>
        </p:scale>
        <p:origin x="27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09908-97E1-45C8-B585-BAD76526A844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AAD8-60CB-46F9-8E0B-585D70DD9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4961EA-5F2E-43F8-9702-C717F714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9653FF7-6CD2-468D-95C0-4B9D44CF6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5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10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Frequently not all of the integrals are with respect to the same variable</a:t>
            </a:r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dx dx</a:t>
            </a:r>
          </a:p>
          <a:p>
            <a:endParaRPr lang="en-US" sz="2000" dirty="0"/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5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C3855984-2A27-4FB9-AF4F-B3631754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49710"/>
            <a:ext cx="5638801" cy="420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Frequently use functions of variables for the limits</a:t>
            </a:r>
          </a:p>
          <a:p>
            <a:endParaRPr lang="en-US" i="1" dirty="0"/>
          </a:p>
          <a:p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ƒ(x)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http://translationbiz.files.wordpress.com/2012/07/tearing-out-hair2.jpg</a:t>
            </a:r>
          </a:p>
        </p:txBody>
      </p:sp>
    </p:spTree>
    <p:extLst>
      <p:ext uri="{BB962C8B-B14F-4D97-AF65-F5344CB8AC3E}">
        <p14:creationId xmlns:p14="http://schemas.microsoft.com/office/powerpoint/2010/main" val="376542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ok…</a:t>
            </a:r>
          </a:p>
          <a:p>
            <a:r>
              <a:rPr lang="en-US" dirty="0"/>
              <a:t>The TI can handle it!</a:t>
            </a:r>
          </a:p>
        </p:txBody>
      </p:sp>
    </p:spTree>
    <p:extLst>
      <p:ext uri="{BB962C8B-B14F-4D97-AF65-F5344CB8AC3E}">
        <p14:creationId xmlns:p14="http://schemas.microsoft.com/office/powerpoint/2010/main" val="150953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/>
              <a:t>(</a:t>
            </a:r>
            <a:r>
              <a:rPr lang="en-US" dirty="0" err="1"/>
              <a:t>xy</a:t>
            </a:r>
            <a:r>
              <a:rPr lang="en-US" dirty="0"/>
              <a:t>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01F76-EE2D-45F4-99F5-8E8240C6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1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BBD45B-3978-4065-9795-ACF0B8F816A5}"/>
              </a:ext>
            </a:extLst>
          </p:cNvPr>
          <p:cNvSpPr txBox="1">
            <a:spLocks/>
          </p:cNvSpPr>
          <p:nvPr/>
        </p:nvSpPr>
        <p:spPr bwMode="auto">
          <a:xfrm>
            <a:off x="3962400" y="22098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0FCC2E-B61A-497D-87C5-FDB56AD55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600947"/>
            <a:ext cx="2819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45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Find: 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= xy</a:t>
            </a:r>
            <a:r>
              <a:rPr lang="en-US" baseline="30000" dirty="0"/>
              <a:t>2</a:t>
            </a:r>
            <a:r>
              <a:rPr lang="en-US" dirty="0"/>
              <a:t>/2 + c</a:t>
            </a:r>
          </a:p>
          <a:p>
            <a:r>
              <a:rPr lang="en-US" dirty="0"/>
              <a:t>Next do:</a:t>
            </a:r>
          </a:p>
          <a:p>
            <a:r>
              <a:rPr lang="en-US" dirty="0"/>
              <a:t>The limits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01F76-EE2D-45F4-99F5-8E8240C6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1</a:t>
            </a:r>
          </a:p>
        </p:txBody>
      </p:sp>
    </p:spTree>
    <p:extLst>
      <p:ext uri="{BB962C8B-B14F-4D97-AF65-F5344CB8AC3E}">
        <p14:creationId xmlns:p14="http://schemas.microsoft.com/office/powerpoint/2010/main" val="153607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Find: 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= xy</a:t>
            </a:r>
            <a:r>
              <a:rPr lang="en-US" baseline="30000" dirty="0"/>
              <a:t>2</a:t>
            </a:r>
            <a:r>
              <a:rPr lang="en-US" dirty="0"/>
              <a:t>/2 +c  |</a:t>
            </a:r>
            <a:r>
              <a:rPr lang="en-US" baseline="-25000" dirty="0"/>
              <a:t>0</a:t>
            </a:r>
            <a:r>
              <a:rPr lang="en-US" baseline="30000" dirty="0"/>
              <a:t>4-x</a:t>
            </a:r>
          </a:p>
          <a:p>
            <a:r>
              <a:rPr lang="en-US" dirty="0"/>
              <a:t>x(4-x)</a:t>
            </a:r>
            <a:r>
              <a:rPr lang="en-US" baseline="30000" dirty="0"/>
              <a:t>2</a:t>
            </a:r>
            <a:r>
              <a:rPr lang="en-US" dirty="0"/>
              <a:t>/2 +c – (0 +c )= </a:t>
            </a:r>
          </a:p>
          <a:p>
            <a:r>
              <a:rPr lang="en-US" dirty="0"/>
              <a:t>x(16-8x+x^2)/2 </a:t>
            </a:r>
          </a:p>
          <a:p>
            <a:r>
              <a:rPr lang="en-US" dirty="0"/>
              <a:t>=8x-4x^2+(x^3)/2 </a:t>
            </a:r>
          </a:p>
          <a:p>
            <a:r>
              <a:rPr lang="en-US" dirty="0"/>
              <a:t>Next do:</a:t>
            </a:r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dirty="0"/>
              <a:t>(8x-4x^2+(x^3)/2)  dx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01F76-EE2D-45F4-99F5-8E8240C6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1</a:t>
            </a:r>
          </a:p>
        </p:txBody>
      </p:sp>
    </p:spTree>
    <p:extLst>
      <p:ext uri="{BB962C8B-B14F-4D97-AF65-F5344CB8AC3E}">
        <p14:creationId xmlns:p14="http://schemas.microsoft.com/office/powerpoint/2010/main" val="88015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dirty="0"/>
              <a:t>Find: 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4-x </a:t>
            </a:r>
            <a:r>
              <a:rPr lang="en-US" dirty="0" err="1"/>
              <a:t>xy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Next do:</a:t>
            </a:r>
          </a:p>
          <a:p>
            <a:r>
              <a:rPr lang="en-US" i="1" dirty="0"/>
              <a:t>∫</a:t>
            </a:r>
            <a:r>
              <a:rPr lang="en-US" baseline="-25000" dirty="0"/>
              <a:t>0</a:t>
            </a:r>
            <a:r>
              <a:rPr lang="en-US" baseline="30000" dirty="0"/>
              <a:t>4 </a:t>
            </a:r>
            <a:r>
              <a:rPr lang="en-US" dirty="0"/>
              <a:t>(8x-4x</a:t>
            </a:r>
            <a:r>
              <a:rPr lang="en-US" baseline="30000" dirty="0"/>
              <a:t>2</a:t>
            </a:r>
            <a:r>
              <a:rPr lang="en-US" dirty="0"/>
              <a:t>+(x</a:t>
            </a:r>
            <a:r>
              <a:rPr lang="en-US" baseline="30000" dirty="0"/>
              <a:t>3</a:t>
            </a:r>
            <a:r>
              <a:rPr lang="en-US" dirty="0"/>
              <a:t>)/2) dx</a:t>
            </a:r>
          </a:p>
          <a:p>
            <a:r>
              <a:rPr lang="en-US" dirty="0"/>
              <a:t> = x</a:t>
            </a:r>
            <a:r>
              <a:rPr lang="en-US" baseline="30000" dirty="0"/>
              <a:t>4</a:t>
            </a:r>
            <a:r>
              <a:rPr lang="en-US" dirty="0"/>
              <a:t>/8 - (4x</a:t>
            </a:r>
            <a:r>
              <a:rPr lang="en-US" baseline="30000" dirty="0"/>
              <a:t>3</a:t>
            </a:r>
            <a:r>
              <a:rPr lang="en-US" dirty="0"/>
              <a:t>)/3 + 4x</a:t>
            </a:r>
            <a:r>
              <a:rPr lang="en-US" baseline="30000" dirty="0"/>
              <a:t>2</a:t>
            </a:r>
            <a:r>
              <a:rPr lang="en-US" dirty="0"/>
              <a:t> +c |</a:t>
            </a:r>
            <a:r>
              <a:rPr lang="en-US" baseline="-25000" dirty="0"/>
              <a:t>0</a:t>
            </a:r>
            <a:r>
              <a:rPr lang="en-US" baseline="30000" dirty="0"/>
              <a:t>4</a:t>
            </a:r>
            <a:r>
              <a:rPr lang="en-US" dirty="0"/>
              <a:t> </a:t>
            </a:r>
          </a:p>
          <a:p>
            <a:r>
              <a:rPr lang="en-US" dirty="0"/>
              <a:t> = 4</a:t>
            </a:r>
            <a:r>
              <a:rPr lang="en-US" baseline="30000" dirty="0"/>
              <a:t>4</a:t>
            </a:r>
            <a:r>
              <a:rPr lang="en-US" dirty="0"/>
              <a:t>/8 - (4</a:t>
            </a:r>
            <a:r>
              <a:rPr lang="en-US" b="0" dirty="0"/>
              <a:t>×</a:t>
            </a:r>
            <a:r>
              <a:rPr lang="en-US" dirty="0"/>
              <a:t>4</a:t>
            </a:r>
            <a:r>
              <a:rPr lang="en-US" baseline="30000" dirty="0"/>
              <a:t>3</a:t>
            </a:r>
            <a:r>
              <a:rPr lang="en-US" dirty="0"/>
              <a:t>)/3 + 4</a:t>
            </a:r>
            <a:r>
              <a:rPr lang="en-US" b="0" dirty="0"/>
              <a:t>×</a:t>
            </a:r>
            <a:r>
              <a:rPr lang="en-US" dirty="0"/>
              <a:t>4</a:t>
            </a:r>
            <a:r>
              <a:rPr lang="en-US" baseline="30000" dirty="0"/>
              <a:t>2</a:t>
            </a:r>
            <a:r>
              <a:rPr lang="en-US" dirty="0"/>
              <a:t> +c –</a:t>
            </a:r>
          </a:p>
          <a:p>
            <a:r>
              <a:rPr lang="en-US" dirty="0"/>
              <a:t>   (0</a:t>
            </a:r>
            <a:r>
              <a:rPr lang="en-US" baseline="30000" dirty="0"/>
              <a:t>4</a:t>
            </a:r>
            <a:r>
              <a:rPr lang="en-US" dirty="0"/>
              <a:t>/8 - (4</a:t>
            </a:r>
            <a:r>
              <a:rPr lang="en-US" b="0" dirty="0"/>
              <a:t>×</a:t>
            </a:r>
            <a:r>
              <a:rPr lang="en-US" dirty="0"/>
              <a:t>0</a:t>
            </a:r>
            <a:r>
              <a:rPr lang="en-US" baseline="30000" dirty="0"/>
              <a:t>3</a:t>
            </a:r>
            <a:r>
              <a:rPr lang="en-US" dirty="0"/>
              <a:t>)/3 + 4</a:t>
            </a:r>
            <a:r>
              <a:rPr lang="en-US" b="0" dirty="0"/>
              <a:t>×</a:t>
            </a:r>
            <a:r>
              <a:rPr lang="en-US" dirty="0"/>
              <a:t>0</a:t>
            </a:r>
            <a:r>
              <a:rPr lang="en-US" baseline="30000" dirty="0"/>
              <a:t>2</a:t>
            </a:r>
            <a:r>
              <a:rPr lang="en-US" dirty="0"/>
              <a:t> +c)</a:t>
            </a:r>
          </a:p>
          <a:p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32/3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501F76-EE2D-45F4-99F5-8E8240C6F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1</a:t>
            </a:r>
          </a:p>
        </p:txBody>
      </p:sp>
    </p:spTree>
    <p:extLst>
      <p:ext uri="{BB962C8B-B14F-4D97-AF65-F5344CB8AC3E}">
        <p14:creationId xmlns:p14="http://schemas.microsoft.com/office/powerpoint/2010/main" val="271101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73BA2F-3AC2-44BA-ACB2-540D157D1A0D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62364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3B5CF277-1490-4EFA-B343-A6A45C7F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Integration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399EFF68-D1E8-493B-A543-9317ABC89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Just like you can keep taking derivatives of derivatives until you end up with zero</a:t>
            </a:r>
          </a:p>
          <a:p>
            <a:r>
              <a:rPr lang="en-US" altLang="en-US"/>
              <a:t>you can keep taking integrals of integrals!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449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20687FD7-94F4-4E79-A7F0-0E77E1F0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Integration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B303B320-D270-479E-86C5-6EBDD102A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∫ jerk dt = acceleration</a:t>
            </a:r>
          </a:p>
          <a:p>
            <a:r>
              <a:rPr lang="en-US" altLang="en-US" dirty="0"/>
              <a:t>∫∫ jerk dt </a:t>
            </a:r>
            <a:r>
              <a:rPr lang="en-US" altLang="en-US" dirty="0" err="1"/>
              <a:t>dt</a:t>
            </a:r>
            <a:r>
              <a:rPr lang="en-US" altLang="en-US" dirty="0"/>
              <a:t> = velocity</a:t>
            </a:r>
          </a:p>
          <a:p>
            <a:r>
              <a:rPr lang="en-US" altLang="en-US" dirty="0"/>
              <a:t>∫∫∫ jerk dt </a:t>
            </a:r>
            <a:r>
              <a:rPr lang="en-US" altLang="en-US" dirty="0" err="1"/>
              <a:t>dt</a:t>
            </a:r>
            <a:r>
              <a:rPr lang="en-US" altLang="en-US" dirty="0"/>
              <a:t> dt= position </a:t>
            </a:r>
          </a:p>
        </p:txBody>
      </p:sp>
    </p:spTree>
    <p:extLst>
      <p:ext uri="{BB962C8B-B14F-4D97-AF65-F5344CB8AC3E}">
        <p14:creationId xmlns:p14="http://schemas.microsoft.com/office/powerpoint/2010/main" val="3091606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New stuff: </a:t>
            </a:r>
          </a:p>
          <a:p>
            <a:r>
              <a:rPr lang="en-US" dirty="0"/>
              <a:t>	Higher order integrals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85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29CCB84C-4DC5-4DE4-BA8A-B1F95BF74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Integration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C62D4246-8424-4246-92E4-DABC18C3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You do the inside integral first including evaluating the limits before moving to the outer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integrals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44531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7835AF20-957F-4431-952F-267F8B231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3x dx </a:t>
            </a:r>
            <a:r>
              <a:rPr lang="en-US" altLang="en-US" dirty="0" err="1"/>
              <a:t>dx</a:t>
            </a:r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do this first</a:t>
            </a: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4EB81050-D0BB-4371-92AF-8796D600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819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25B1AE-51FE-4EB3-A0D6-085D69F88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2</a:t>
            </a:r>
          </a:p>
        </p:txBody>
      </p:sp>
    </p:spTree>
    <p:extLst>
      <p:ext uri="{BB962C8B-B14F-4D97-AF65-F5344CB8AC3E}">
        <p14:creationId xmlns:p14="http://schemas.microsoft.com/office/powerpoint/2010/main" val="3430096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97359B7-3D32-4E46-8CAF-F0F3E093C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3x dx </a:t>
            </a:r>
            <a:r>
              <a:rPr lang="en-US" altLang="en-US" dirty="0" err="1"/>
              <a:t>dx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 3/2 x</a:t>
            </a:r>
            <a:r>
              <a:rPr lang="en-US" altLang="en-US" baseline="30000" dirty="0"/>
              <a:t>2</a:t>
            </a:r>
            <a:r>
              <a:rPr lang="en-US" altLang="en-US" dirty="0"/>
              <a:t> +c |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  dx</a:t>
            </a:r>
          </a:p>
          <a:p>
            <a:r>
              <a:rPr lang="en-US" alt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8E5AAE-03D6-4213-AD0B-73F4CBFC8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C971D8C-5C2E-4B41-B07F-92329A54B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819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Content Placeholder 2">
            <a:extLst>
              <a:ext uri="{FF2B5EF4-FFF2-40B4-BE49-F238E27FC236}">
                <a16:creationId xmlns:a16="http://schemas.microsoft.com/office/drawing/2014/main" id="{07EC54D4-783F-44B2-A9D1-85384814E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3x dx </a:t>
            </a:r>
            <a:r>
              <a:rPr lang="en-US" altLang="en-US" dirty="0" err="1"/>
              <a:t>dx</a:t>
            </a:r>
            <a:endParaRPr lang="en-US" altLang="en-US" dirty="0"/>
          </a:p>
          <a:p>
            <a:r>
              <a:rPr lang="en-US" altLang="en-US" dirty="0"/>
              <a:t>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 3/2 x</a:t>
            </a:r>
            <a:r>
              <a:rPr lang="en-US" altLang="en-US" baseline="30000" dirty="0"/>
              <a:t>2</a:t>
            </a:r>
            <a:r>
              <a:rPr lang="en-US" altLang="en-US" dirty="0"/>
              <a:t> +c |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  dx</a:t>
            </a:r>
          </a:p>
          <a:p>
            <a:r>
              <a:rPr lang="en-US" altLang="en-US" dirty="0"/>
              <a:t>Now take the limits:</a:t>
            </a:r>
          </a:p>
          <a:p>
            <a:r>
              <a:rPr lang="en-US" altLang="en-US" dirty="0"/>
              <a:t>3/2 x</a:t>
            </a:r>
            <a:r>
              <a:rPr lang="en-US" altLang="en-US" baseline="30000" dirty="0"/>
              <a:t>2 </a:t>
            </a:r>
            <a:r>
              <a:rPr lang="en-US" altLang="en-US" dirty="0"/>
              <a:t>+ C |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</a:p>
          <a:p>
            <a:r>
              <a:rPr lang="en-US" altLang="en-US" dirty="0"/>
              <a:t>= (3/2(1</a:t>
            </a:r>
            <a:r>
              <a:rPr lang="en-US" altLang="en-US" baseline="30000" dirty="0"/>
              <a:t>2</a:t>
            </a:r>
            <a:r>
              <a:rPr lang="en-US" altLang="en-US" dirty="0"/>
              <a:t>) + C) – (3/2(0</a:t>
            </a:r>
            <a:r>
              <a:rPr lang="en-US" altLang="en-US" baseline="30000" dirty="0"/>
              <a:t>2</a:t>
            </a:r>
            <a:r>
              <a:rPr lang="en-US" altLang="en-US" dirty="0"/>
              <a:t>) + C)</a:t>
            </a:r>
          </a:p>
          <a:p>
            <a:r>
              <a:rPr lang="en-US" altLang="en-US" dirty="0"/>
              <a:t>= 3/2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21213D-9B57-4CB4-B73A-28558CC4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2</a:t>
            </a:r>
          </a:p>
        </p:txBody>
      </p:sp>
    </p:spTree>
    <p:extLst>
      <p:ext uri="{BB962C8B-B14F-4D97-AF65-F5344CB8AC3E}">
        <p14:creationId xmlns:p14="http://schemas.microsoft.com/office/powerpoint/2010/main" val="335160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0A33FB10-33DE-4F55-BA34-FE28E019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3x dx </a:t>
            </a:r>
            <a:r>
              <a:rPr lang="en-US" altLang="en-US" dirty="0" err="1"/>
              <a:t>dx</a:t>
            </a:r>
            <a:endParaRPr lang="en-US" altLang="en-US" dirty="0"/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3/2 x</a:t>
            </a:r>
            <a:r>
              <a:rPr lang="en-US" altLang="en-US" baseline="30000" dirty="0"/>
              <a:t>2</a:t>
            </a:r>
            <a:r>
              <a:rPr lang="en-US" altLang="en-US" dirty="0"/>
              <a:t> |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 dx</a:t>
            </a:r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3/2(1</a:t>
            </a:r>
            <a:r>
              <a:rPr lang="en-US" altLang="en-US" baseline="30000" dirty="0"/>
              <a:t>2</a:t>
            </a:r>
            <a:r>
              <a:rPr lang="en-US" altLang="en-US" dirty="0"/>
              <a:t> ) – 3/2(0</a:t>
            </a:r>
            <a:r>
              <a:rPr lang="en-US" altLang="en-US" baseline="30000" dirty="0"/>
              <a:t>2</a:t>
            </a:r>
            <a:r>
              <a:rPr lang="en-US" altLang="en-US" dirty="0"/>
              <a:t>)  dx</a:t>
            </a:r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3/2 – 0  dx</a:t>
            </a:r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3/2  dx</a:t>
            </a:r>
          </a:p>
          <a:p>
            <a:endParaRPr lang="en-US" altLang="en-US" sz="2000" dirty="0"/>
          </a:p>
          <a:p>
            <a:r>
              <a:rPr lang="en-US" altLang="en-US" dirty="0"/>
              <a:t>Now not so scary !</a:t>
            </a:r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BE57D4-19F2-4F4E-A781-576E5C39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2</a:t>
            </a:r>
          </a:p>
        </p:txBody>
      </p:sp>
    </p:spTree>
    <p:extLst>
      <p:ext uri="{BB962C8B-B14F-4D97-AF65-F5344CB8AC3E}">
        <p14:creationId xmlns:p14="http://schemas.microsoft.com/office/powerpoint/2010/main" val="334249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Content Placeholder 2">
            <a:extLst>
              <a:ext uri="{FF2B5EF4-FFF2-40B4-BE49-F238E27FC236}">
                <a16:creationId xmlns:a16="http://schemas.microsoft.com/office/drawing/2014/main" id="{1752F391-58AD-47C9-AEDB-4DA941E1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dirty="0"/>
              <a:t> 3x dx </a:t>
            </a:r>
            <a:r>
              <a:rPr lang="en-US" altLang="en-US" dirty="0" err="1"/>
              <a:t>dx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      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   3/2     dx </a:t>
            </a:r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r>
              <a:rPr lang="en-US" altLang="en-US" dirty="0"/>
              <a:t> 3/2 dx = 3/2 x +c |</a:t>
            </a:r>
            <a:r>
              <a:rPr lang="en-US" altLang="en-US" baseline="-25000" dirty="0"/>
              <a:t>2</a:t>
            </a:r>
            <a:r>
              <a:rPr lang="en-US" altLang="en-US" baseline="30000" dirty="0"/>
              <a:t>3</a:t>
            </a:r>
            <a:endParaRPr lang="en-US" altLang="en-US" dirty="0"/>
          </a:p>
          <a:p>
            <a:r>
              <a:rPr lang="en-US" altLang="en-US" dirty="0"/>
              <a:t>         = 3/2(3) +c – (3/2(2) +c)</a:t>
            </a:r>
          </a:p>
          <a:p>
            <a:r>
              <a:rPr lang="en-US" altLang="en-US" dirty="0"/>
              <a:t>             </a:t>
            </a:r>
            <a:r>
              <a:rPr lang="en-US" altLang="en-US" sz="1000" dirty="0"/>
              <a:t> </a:t>
            </a:r>
            <a:r>
              <a:rPr lang="en-US" altLang="en-US" dirty="0"/>
              <a:t>= 9/2 – 6/2</a:t>
            </a:r>
          </a:p>
          <a:p>
            <a:r>
              <a:rPr lang="en-US" altLang="en-US" dirty="0"/>
              <a:t>             </a:t>
            </a:r>
            <a:r>
              <a:rPr lang="en-US" altLang="en-US" sz="1000" dirty="0"/>
              <a:t> </a:t>
            </a:r>
            <a:r>
              <a:rPr lang="en-US" altLang="en-US" dirty="0"/>
              <a:t>= </a:t>
            </a:r>
            <a:r>
              <a:rPr lang="en-US" altLang="en-US" dirty="0">
                <a:solidFill>
                  <a:srgbClr val="FFFF00"/>
                </a:solidFill>
              </a:rPr>
              <a:t>3/2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FF00"/>
                </a:solidFill>
              </a:rPr>
              <a:t>1.5</a:t>
            </a:r>
          </a:p>
          <a:p>
            <a:endParaRPr lang="en-US" altLang="en-US" dirty="0"/>
          </a:p>
          <a:p>
            <a:r>
              <a:rPr lang="en-US" altLang="en-US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536F88-972C-45C4-940E-BCF99D156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46F0C4-F46E-4466-B2F7-B63D407DF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28194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983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73BA2F-3AC2-44BA-ACB2-540D157D1A0D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853546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>
            <a:extLst>
              <a:ext uri="{FF2B5EF4-FFF2-40B4-BE49-F238E27FC236}">
                <a16:creationId xmlns:a16="http://schemas.microsoft.com/office/drawing/2014/main" id="{A847B295-8957-428B-ABE1-AE4618D9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(5x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–</a:t>
            </a:r>
            <a:r>
              <a:rPr lang="en-US" altLang="en-US" sz="2000" dirty="0"/>
              <a:t> 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  <a:r>
              <a:rPr lang="en-US" altLang="en-US" sz="2000" dirty="0"/>
              <a:t> </a:t>
            </a:r>
            <a:r>
              <a:rPr lang="en-US" altLang="en-US" dirty="0" err="1"/>
              <a:t>dy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6009B-7BFA-4352-A30C-C7CBB1EC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3</a:t>
            </a:r>
          </a:p>
        </p:txBody>
      </p:sp>
    </p:spTree>
    <p:extLst>
      <p:ext uri="{BB962C8B-B14F-4D97-AF65-F5344CB8AC3E}">
        <p14:creationId xmlns:p14="http://schemas.microsoft.com/office/powerpoint/2010/main" val="32528984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Content Placeholder 2">
            <a:extLst>
              <a:ext uri="{FF2B5EF4-FFF2-40B4-BE49-F238E27FC236}">
                <a16:creationId xmlns:a16="http://schemas.microsoft.com/office/drawing/2014/main" id="{A847B295-8957-428B-ABE1-AE4618D9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Find: 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(5x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–</a:t>
            </a:r>
            <a:r>
              <a:rPr lang="en-US" altLang="en-US" sz="2000" dirty="0"/>
              <a:t> 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  <a:r>
              <a:rPr lang="en-US" altLang="en-US" sz="2000" dirty="0"/>
              <a:t> </a:t>
            </a:r>
            <a:r>
              <a:rPr lang="en-US" altLang="en-US" dirty="0" err="1"/>
              <a:t>dy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</a:p>
          <a:p>
            <a:r>
              <a:rPr lang="en-US" altLang="en-US" dirty="0"/>
              <a:t>      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sz="2000" baseline="30000" dirty="0"/>
              <a:t>      </a:t>
            </a:r>
            <a:r>
              <a:rPr lang="en-US" altLang="en-US" dirty="0"/>
              <a:t>(4</a:t>
            </a:r>
            <a:r>
              <a:rPr lang="es-ES" altLang="en-US" dirty="0"/>
              <a:t>0/3 - 2y)</a:t>
            </a:r>
            <a:r>
              <a:rPr lang="en-US" altLang="en-US" sz="2000" dirty="0"/>
              <a:t>    </a:t>
            </a:r>
            <a:r>
              <a:rPr lang="en-US" altLang="en-US" dirty="0" err="1"/>
              <a:t>dy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</a:p>
          <a:p>
            <a:r>
              <a:rPr lang="en-US" altLang="en-US" dirty="0"/>
              <a:t>      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2000" baseline="30000" dirty="0"/>
              <a:t>                         </a:t>
            </a:r>
            <a:r>
              <a:rPr lang="en-US" altLang="en-US" dirty="0"/>
              <a:t>(37</a:t>
            </a:r>
            <a:r>
              <a:rPr lang="es-ES" altLang="en-US" dirty="0"/>
              <a:t>/3)</a:t>
            </a:r>
            <a:r>
              <a:rPr lang="en-US" altLang="en-US" sz="2000" dirty="0"/>
              <a:t>    </a:t>
            </a:r>
            <a:r>
              <a:rPr lang="en-US" altLang="en-US" dirty="0"/>
              <a:t>      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</a:p>
          <a:p>
            <a:r>
              <a:rPr lang="en-US" altLang="en-US" dirty="0"/>
              <a:t>       = </a:t>
            </a:r>
            <a:r>
              <a:rPr lang="en-US" altLang="en-US" dirty="0">
                <a:solidFill>
                  <a:srgbClr val="FFFF00"/>
                </a:solidFill>
              </a:rPr>
              <a:t>74/3</a:t>
            </a:r>
            <a:r>
              <a:rPr lang="en-US" altLang="en-US" dirty="0"/>
              <a:t> ≈ </a:t>
            </a:r>
            <a:r>
              <a:rPr lang="en-US" altLang="en-US" dirty="0">
                <a:solidFill>
                  <a:srgbClr val="FFFF00"/>
                </a:solidFill>
              </a:rPr>
              <a:t>24.67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6009B-7BFA-4352-A30C-C7CBB1ECE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3</a:t>
            </a:r>
          </a:p>
        </p:txBody>
      </p:sp>
    </p:spTree>
    <p:extLst>
      <p:ext uri="{BB962C8B-B14F-4D97-AF65-F5344CB8AC3E}">
        <p14:creationId xmlns:p14="http://schemas.microsoft.com/office/powerpoint/2010/main" val="657578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AC24-2E77-4546-BEA7-9DDAF67A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Note: for some unknown reason, while most multiple integrals work fine in </a:t>
            </a:r>
            <a:r>
              <a:rPr lang="en-US" dirty="0" err="1"/>
              <a:t>Symbolab</a:t>
            </a:r>
            <a:r>
              <a:rPr lang="en-US" dirty="0"/>
              <a:t>, this one didn’t back in 2022… </a:t>
            </a:r>
            <a:r>
              <a:rPr lang="en-US" altLang="en-US" dirty="0"/>
              <a:t>(a mystery glitch!)</a:t>
            </a:r>
          </a:p>
          <a:p>
            <a:endParaRPr 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8B687-16C5-4C8A-96D2-A939CAE8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3</a:t>
            </a:r>
          </a:p>
        </p:txBody>
      </p:sp>
    </p:spTree>
    <p:extLst>
      <p:ext uri="{BB962C8B-B14F-4D97-AF65-F5344CB8AC3E}">
        <p14:creationId xmlns:p14="http://schemas.microsoft.com/office/powerpoint/2010/main" val="73600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5) Find </a:t>
            </a:r>
            <a:r>
              <a:rPr lang="en-US" sz="3200" dirty="0">
                <a:solidFill>
                  <a:srgbClr val="FFC000"/>
                </a:solidFill>
              </a:rPr>
              <a:t>partial derivatives </a:t>
            </a:r>
            <a:r>
              <a:rPr lang="en-US" sz="3200" dirty="0"/>
              <a:t>of functions of several variables and </a:t>
            </a:r>
            <a:r>
              <a:rPr lang="en-US" sz="3200" dirty="0">
                <a:solidFill>
                  <a:srgbClr val="FFC000"/>
                </a:solidFill>
              </a:rPr>
              <a:t>iterated integrals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5720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7ACF07B-4867-4B51-8BAC-92F43B03D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3812"/>
            <a:ext cx="6410325" cy="68103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41133-D148-47F1-B1A8-7358A8B29AD2}"/>
              </a:ext>
            </a:extLst>
          </p:cNvPr>
          <p:cNvSpPr txBox="1"/>
          <p:nvPr/>
        </p:nvSpPr>
        <p:spPr>
          <a:xfrm>
            <a:off x="2671762" y="2438400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It’s doing </a:t>
            </a:r>
            <a:r>
              <a:rPr lang="en-US" dirty="0" err="1">
                <a:solidFill>
                  <a:srgbClr val="FF0000"/>
                </a:solidFill>
              </a:rPr>
              <a:t>dy</a:t>
            </a:r>
            <a:r>
              <a:rPr lang="en-US" dirty="0">
                <a:solidFill>
                  <a:srgbClr val="FF0000"/>
                </a:solidFill>
              </a:rPr>
              <a:t> dx </a:t>
            </a:r>
            <a:r>
              <a:rPr lang="en-US" dirty="0" err="1">
                <a:solidFill>
                  <a:srgbClr val="FF0000"/>
                </a:solidFill>
              </a:rPr>
              <a:t>dx</a:t>
            </a:r>
            <a:r>
              <a:rPr lang="en-US" dirty="0">
                <a:solidFill>
                  <a:srgbClr val="FF0000"/>
                </a:solidFill>
              </a:rPr>
              <a:t> not dx </a:t>
            </a:r>
            <a:r>
              <a:rPr lang="en-US" dirty="0" err="1">
                <a:solidFill>
                  <a:srgbClr val="FF0000"/>
                </a:solidFill>
              </a:rPr>
              <a:t>dy</a:t>
            </a:r>
            <a:r>
              <a:rPr lang="en-US" dirty="0">
                <a:solidFill>
                  <a:srgbClr val="FF0000"/>
                </a:solidFill>
              </a:rPr>
              <a:t> dx like we want!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ECF8FF-4B60-404C-8C19-A44C84EC3B97}"/>
              </a:ext>
            </a:extLst>
          </p:cNvPr>
          <p:cNvSpPr txBox="1"/>
          <p:nvPr/>
        </p:nvSpPr>
        <p:spPr>
          <a:xfrm>
            <a:off x="2209800" y="6248400"/>
            <a:ext cx="5105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…and giving the wrong answer!!</a:t>
            </a:r>
          </a:p>
        </p:txBody>
      </p:sp>
    </p:spTree>
    <p:extLst>
      <p:ext uri="{BB962C8B-B14F-4D97-AF65-F5344CB8AC3E}">
        <p14:creationId xmlns:p14="http://schemas.microsoft.com/office/powerpoint/2010/main" val="3459451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AC24-2E77-4546-BEA7-9DDAF67A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It worked if you entered:</a:t>
            </a:r>
          </a:p>
          <a:p>
            <a:r>
              <a:rPr lang="en-US" altLang="en-US" dirty="0"/>
              <a:t>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1</a:t>
            </a:r>
            <a:r>
              <a:rPr lang="en-US" altLang="en-US" sz="2000" baseline="30000" dirty="0"/>
              <a:t> </a:t>
            </a:r>
            <a:r>
              <a:rPr lang="en-US" altLang="en-US" dirty="0"/>
              <a:t>∫</a:t>
            </a:r>
            <a:r>
              <a:rPr lang="en-US" altLang="en-US" baseline="-25000" dirty="0"/>
              <a:t>0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(5x</a:t>
            </a:r>
            <a:r>
              <a:rPr lang="en-US" altLang="en-US" baseline="30000" dirty="0"/>
              <a:t>2</a:t>
            </a:r>
            <a:r>
              <a:rPr lang="en-US" altLang="en-US" sz="2000" dirty="0"/>
              <a:t> </a:t>
            </a:r>
            <a:r>
              <a:rPr lang="en-US" altLang="en-US" dirty="0"/>
              <a:t>–</a:t>
            </a:r>
            <a:r>
              <a:rPr lang="en-US" altLang="en-US" sz="2000" dirty="0"/>
              <a:t> </a:t>
            </a:r>
            <a:r>
              <a:rPr lang="en-US" altLang="en-US" dirty="0"/>
              <a:t>y)</a:t>
            </a:r>
            <a:r>
              <a:rPr lang="en-US" altLang="en-US" sz="2000" dirty="0"/>
              <a:t> </a:t>
            </a:r>
            <a:r>
              <a:rPr lang="en-US" altLang="en-US" dirty="0"/>
              <a:t>dx</a:t>
            </a:r>
            <a:r>
              <a:rPr lang="en-US" altLang="en-US" sz="2000" dirty="0"/>
              <a:t> </a:t>
            </a:r>
            <a:r>
              <a:rPr lang="en-US" altLang="en-US" dirty="0" err="1"/>
              <a:t>dy</a:t>
            </a:r>
            <a:r>
              <a:rPr lang="en-US" altLang="en-US" sz="2000" dirty="0"/>
              <a:t> </a:t>
            </a:r>
            <a:r>
              <a:rPr lang="en-US" altLang="en-US" dirty="0" err="1"/>
              <a:t>dz</a:t>
            </a:r>
            <a:endParaRPr lang="en-US" altLang="en-US" dirty="0"/>
          </a:p>
          <a:p>
            <a:endParaRPr lang="en-US" altLang="en-US" sz="2000" dirty="0"/>
          </a:p>
          <a:p>
            <a:r>
              <a:rPr lang="en-US" altLang="en-US" dirty="0"/>
              <a:t>Because the last integral is a constant:  ∫</a:t>
            </a:r>
            <a:r>
              <a:rPr lang="en-US" altLang="en-US" baseline="-25000" dirty="0"/>
              <a:t>1</a:t>
            </a:r>
            <a:r>
              <a:rPr lang="en-US" altLang="en-US" baseline="30000" dirty="0"/>
              <a:t>3</a:t>
            </a:r>
            <a:r>
              <a:rPr lang="en-US" altLang="en-US" sz="4000" baseline="30000" dirty="0"/>
              <a:t> </a:t>
            </a:r>
            <a:r>
              <a:rPr lang="en-US" altLang="en-US" dirty="0"/>
              <a:t>(37</a:t>
            </a:r>
            <a:r>
              <a:rPr lang="es-ES" altLang="en-US" dirty="0"/>
              <a:t>/3)</a:t>
            </a:r>
            <a:r>
              <a:rPr lang="en-US" altLang="en-US" sz="4000" dirty="0"/>
              <a:t> </a:t>
            </a:r>
            <a:r>
              <a:rPr lang="en-US" altLang="en-US" dirty="0"/>
              <a:t>dx</a:t>
            </a:r>
          </a:p>
          <a:p>
            <a:r>
              <a:rPr lang="en-US" altLang="en-US" dirty="0"/>
              <a:t>it doesn’t matter what variable you use, so long as it goes from 1 to 3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8B687-16C5-4C8A-96D2-A939CAE8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3</a:t>
            </a:r>
          </a:p>
        </p:txBody>
      </p:sp>
    </p:spTree>
    <p:extLst>
      <p:ext uri="{BB962C8B-B14F-4D97-AF65-F5344CB8AC3E}">
        <p14:creationId xmlns:p14="http://schemas.microsoft.com/office/powerpoint/2010/main" val="3084418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8AC24-2E77-4546-BEA7-9DDAF67A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As of 7/25/2022,</a:t>
            </a:r>
            <a:r>
              <a:rPr lang="en-US" dirty="0"/>
              <a:t> it seems to be working…</a:t>
            </a:r>
          </a:p>
          <a:p>
            <a:r>
              <a:rPr lang="en-US" dirty="0"/>
              <a:t>but I would recommend checking </a:t>
            </a:r>
            <a:r>
              <a:rPr lang="en-US" dirty="0" err="1"/>
              <a:t>Symbolab</a:t>
            </a:r>
            <a:r>
              <a:rPr lang="en-US" dirty="0"/>
              <a:t> with WolframAlpha just to be sure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D8B687-16C5-4C8A-96D2-A939CAE8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MULTIPLE INTEGRATION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3</a:t>
            </a:r>
          </a:p>
        </p:txBody>
      </p:sp>
    </p:spTree>
    <p:extLst>
      <p:ext uri="{BB962C8B-B14F-4D97-AF65-F5344CB8AC3E}">
        <p14:creationId xmlns:p14="http://schemas.microsoft.com/office/powerpoint/2010/main" val="2452377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07EBC02F-E69A-40D4-B4AE-A0C430EE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Integrals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6AA92B4E-C33D-440F-A508-9BFAC5DB0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Notice you have to input your variable of integration each time </a:t>
            </a:r>
          </a:p>
          <a:p>
            <a:endParaRPr lang="en-US" altLang="en-US" sz="2000" dirty="0"/>
          </a:p>
          <a:p>
            <a:pPr>
              <a:spcBef>
                <a:spcPts val="0"/>
              </a:spcBef>
            </a:pPr>
            <a:r>
              <a:rPr lang="en-US" altLang="en-US" dirty="0"/>
              <a:t>This means that you don’t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have to use the same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variable in each stage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of the integration!</a:t>
            </a:r>
          </a:p>
        </p:txBody>
      </p:sp>
      <p:pic>
        <p:nvPicPr>
          <p:cNvPr id="61444" name="Picture 3">
            <a:extLst>
              <a:ext uri="{FF2B5EF4-FFF2-40B4-BE49-F238E27FC236}">
                <a16:creationId xmlns:a16="http://schemas.microsoft.com/office/drawing/2014/main" id="{E2D18046-DAF7-4048-97C8-CC69C641C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05288"/>
            <a:ext cx="266700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D09B0-D4AF-4B2B-87E1-E266778E5049}"/>
              </a:ext>
            </a:extLst>
          </p:cNvPr>
          <p:cNvSpPr txBox="1"/>
          <p:nvPr/>
        </p:nvSpPr>
        <p:spPr>
          <a:xfrm>
            <a:off x="0" y="6579659"/>
            <a:ext cx="457200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i="0" dirty="0">
                <a:solidFill>
                  <a:srgbClr val="00B0F0"/>
                </a:solidFill>
                <a:effectLst/>
                <a:latin typeface="Open Sans"/>
              </a:rPr>
              <a:t>big-eek.png</a:t>
            </a:r>
            <a:endParaRPr lang="en-US" sz="1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1128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9936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often used to calculate volumes:</a:t>
            </a:r>
          </a:p>
          <a:p>
            <a:endParaRPr lang="en-US" dirty="0"/>
          </a:p>
          <a:p>
            <a:pPr algn="ctr"/>
            <a:r>
              <a:rPr lang="en-US" dirty="0"/>
              <a:t>v = </a:t>
            </a:r>
            <a:r>
              <a:rPr lang="en-US" i="1" dirty="0"/>
              <a:t>∫∫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 err="1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8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dirty="0"/>
              <a:t>Double Integrals and Volume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</a:t>
            </a:r>
          </a:p>
          <a:p>
            <a:pPr algn="ctr"/>
            <a:r>
              <a:rPr lang="en-US" i="1" dirty="0"/>
              <a:t>∫∫</a:t>
            </a:r>
            <a:r>
              <a:rPr lang="en-US" baseline="-25000" dirty="0"/>
              <a:t> </a:t>
            </a:r>
            <a:r>
              <a:rPr lang="en-US" dirty="0"/>
              <a:t>ƒ(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think of </a:t>
            </a:r>
            <a:r>
              <a:rPr lang="en-US" dirty="0" err="1"/>
              <a:t>dy</a:t>
            </a:r>
            <a:r>
              <a:rPr lang="en-US" dirty="0"/>
              <a:t> dx as the area of a small rectangle of width dx and length </a:t>
            </a:r>
            <a:r>
              <a:rPr lang="en-US" dirty="0" err="1"/>
              <a:t>dy</a:t>
            </a:r>
            <a:endParaRPr lang="en-US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3814529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gives the area of the rectangle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867400" cy="310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000" dirty="0"/>
              <a:t>Double Integrals and Volume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44853B-C075-40CD-98F6-A5368BADE1BC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9853962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if we wanted to find the volume of a box?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DD8C47-79D4-4A75-B02B-F6DB396F6025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28113043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gives the area of the base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0AADEE-4DF5-4B2C-871C-0BE130C9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8EC00-8CF4-41C1-AB1A-740CA2D8BDAC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315400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there are higher-order derivatives, there are probably Multiple Integrals, too!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88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gives the volume of the box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8761E-C4E5-4879-A547-1FF6DA0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BBDF0-4FAB-44C7-B64F-506BE00C04A2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27596285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5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8761E-C4E5-4879-A547-1FF6DA0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BBDF0-4FAB-44C7-B64F-506BE00C04A2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50349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5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dirty="0"/>
              <a:t>15 dx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8761E-C4E5-4879-A547-1FF6DA0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BBDF0-4FAB-44C7-B64F-506BE00C04A2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36422505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integral 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5</a:t>
            </a:r>
            <a:r>
              <a:rPr lang="en-US" dirty="0"/>
              <a:t> </a:t>
            </a:r>
            <a:r>
              <a:rPr lang="en-US" dirty="0" err="1"/>
              <a:t>dz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3</a:t>
            </a:r>
            <a:r>
              <a:rPr lang="en-US" dirty="0"/>
              <a:t> 5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4 </a:t>
            </a:r>
            <a:r>
              <a:rPr lang="en-US" dirty="0"/>
              <a:t>15 dx</a:t>
            </a:r>
          </a:p>
          <a:p>
            <a:r>
              <a:rPr lang="en-US" dirty="0"/>
              <a:t>Volume = </a:t>
            </a:r>
            <a:r>
              <a:rPr lang="en-US" dirty="0">
                <a:solidFill>
                  <a:srgbClr val="FFFF00"/>
                </a:solidFill>
              </a:rPr>
              <a:t>60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73400"/>
            <a:ext cx="37338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8761E-C4E5-4879-A547-1FF6DA0EF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BBDF0-4FAB-44C7-B64F-506BE00C04A2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</p:spTree>
    <p:extLst>
      <p:ext uri="{BB962C8B-B14F-4D97-AF65-F5344CB8AC3E}">
        <p14:creationId xmlns:p14="http://schemas.microsoft.com/office/powerpoint/2010/main" val="22920076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99520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45B4B-A45C-475A-CB4F-BFD5231C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Use double integrals to find the volume of a tetrahedron bounded by the planes: </a:t>
            </a:r>
          </a:p>
          <a:p>
            <a:r>
              <a:rPr lang="en-US" dirty="0"/>
              <a:t>(x=0, y=0, z=0), </a:t>
            </a:r>
          </a:p>
          <a:p>
            <a:r>
              <a:rPr lang="en-US" dirty="0"/>
              <a:t>and the plane:  </a:t>
            </a:r>
          </a:p>
          <a:p>
            <a:r>
              <a:rPr lang="en-US" dirty="0"/>
              <a:t>2x + y + z = 2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0A681-33EA-4C58-982E-80E6AA8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B83E-AA79-8DCF-5A51-AC00B275C2F0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A6C5-DF78-6C29-42D9-79DD4DCB3684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0548-BF8C-AD63-2B77-111EBD6392A2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1239199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45B4B-A45C-475A-CB4F-BFD5231C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As usual, we’re going to construct a bunch of little boxes and add up their volumes to find the volume of</a:t>
            </a:r>
          </a:p>
          <a:p>
            <a:pPr>
              <a:spcBef>
                <a:spcPts val="0"/>
              </a:spcBef>
            </a:pPr>
            <a:r>
              <a:rPr lang="en-US" dirty="0"/>
              <a:t>the tetrahedron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0A681-33EA-4C58-982E-80E6AA8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B83E-AA79-8DCF-5A51-AC00B275C2F0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A6C5-DF78-6C29-42D9-79DD4DCB3684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0548-BF8C-AD63-2B77-111EBD6392A2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0444B-16A9-0E67-52D2-39C69DBEAD29}"/>
              </a:ext>
            </a:extLst>
          </p:cNvPr>
          <p:cNvGrpSpPr/>
          <p:nvPr/>
        </p:nvGrpSpPr>
        <p:grpSpPr>
          <a:xfrm>
            <a:off x="6604447" y="4827845"/>
            <a:ext cx="526369" cy="1011784"/>
            <a:chOff x="6491274" y="4322231"/>
            <a:chExt cx="526369" cy="101178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E49697-45D6-B66C-5789-396496229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1520" y="5064414"/>
              <a:ext cx="160166" cy="181141"/>
            </a:xfrm>
            <a:prstGeom prst="line">
              <a:avLst/>
            </a:prstGeom>
            <a:ln w="44450">
              <a:solidFill>
                <a:srgbClr val="D045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438DF-D01F-6AE9-814F-1BAB3EE15220}"/>
                </a:ext>
              </a:extLst>
            </p:cNvPr>
            <p:cNvGrpSpPr/>
            <p:nvPr/>
          </p:nvGrpSpPr>
          <p:grpSpPr>
            <a:xfrm>
              <a:off x="6491274" y="4322231"/>
              <a:ext cx="526369" cy="1011784"/>
              <a:chOff x="6491274" y="4322217"/>
              <a:chExt cx="526369" cy="101178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866334-DB95-2D4E-6CE3-AA36C13A5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7411" y="5064400"/>
                <a:ext cx="287350" cy="96921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AC675B-50BC-2C8F-1F2F-A5C5ADF2B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125" y="5125475"/>
                <a:ext cx="184127" cy="208526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DAFC4F3-526F-4BF2-09EE-C871A5258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247" y="4447372"/>
                <a:ext cx="0" cy="85616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D2F1CB-8E90-F689-CE15-4BE818453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91274" y="5238808"/>
                <a:ext cx="325354" cy="9005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B46352-7FE6-C880-212F-B2F142A295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1306" y="4421888"/>
                <a:ext cx="0" cy="850784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86AE04-AC83-C01B-606C-2EEEB3DA3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3252" y="4408236"/>
                <a:ext cx="0" cy="7352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3DF3607-90B8-547F-9273-83A09F8D79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45062" y="4421888"/>
                <a:ext cx="260375" cy="5141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F4F0B3-1369-A81B-CD01-83A71E0A66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2183" y="4327727"/>
                <a:ext cx="251069" cy="4215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FC03C2-0FD0-50B6-8577-B3200E724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5261" y="4322217"/>
                <a:ext cx="274909" cy="9967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3501DC-C678-4BBF-838C-A3450BF22B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628" y="4358031"/>
                <a:ext cx="201015" cy="1004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F29FD0-68CE-CF3F-D865-4E3BC1472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411" y="4495992"/>
                <a:ext cx="0" cy="616868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67745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45B4B-A45C-475A-CB4F-BFD5231C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This will be a double integral, one for the </a:t>
            </a:r>
            <a:r>
              <a:rPr lang="en-US" dirty="0" err="1"/>
              <a:t>dy’s</a:t>
            </a:r>
            <a:r>
              <a:rPr lang="en-US" dirty="0"/>
              <a:t> and one for the </a:t>
            </a:r>
            <a:r>
              <a:rPr lang="en-US" dirty="0" err="1"/>
              <a:t>dx’s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0A681-33EA-4C58-982E-80E6AA8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B83E-AA79-8DCF-5A51-AC00B275C2F0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A6C5-DF78-6C29-42D9-79DD4DCB3684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0548-BF8C-AD63-2B77-111EBD6392A2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0444B-16A9-0E67-52D2-39C69DBEAD29}"/>
              </a:ext>
            </a:extLst>
          </p:cNvPr>
          <p:cNvGrpSpPr/>
          <p:nvPr/>
        </p:nvGrpSpPr>
        <p:grpSpPr>
          <a:xfrm>
            <a:off x="6604447" y="4827845"/>
            <a:ext cx="526369" cy="1011784"/>
            <a:chOff x="6491274" y="4322231"/>
            <a:chExt cx="526369" cy="101178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E49697-45D6-B66C-5789-396496229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1520" y="5064414"/>
              <a:ext cx="160166" cy="181141"/>
            </a:xfrm>
            <a:prstGeom prst="line">
              <a:avLst/>
            </a:prstGeom>
            <a:ln w="44450">
              <a:solidFill>
                <a:srgbClr val="D045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438DF-D01F-6AE9-814F-1BAB3EE15220}"/>
                </a:ext>
              </a:extLst>
            </p:cNvPr>
            <p:cNvGrpSpPr/>
            <p:nvPr/>
          </p:nvGrpSpPr>
          <p:grpSpPr>
            <a:xfrm>
              <a:off x="6491274" y="4322231"/>
              <a:ext cx="526369" cy="1011784"/>
              <a:chOff x="6491274" y="4322217"/>
              <a:chExt cx="526369" cy="101178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866334-DB95-2D4E-6CE3-AA36C13A5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7411" y="5064400"/>
                <a:ext cx="287350" cy="96921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AC675B-50BC-2C8F-1F2F-A5C5ADF2B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125" y="5125475"/>
                <a:ext cx="184127" cy="208526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DAFC4F3-526F-4BF2-09EE-C871A5258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247" y="4447372"/>
                <a:ext cx="0" cy="85616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D2F1CB-8E90-F689-CE15-4BE818453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91274" y="5238808"/>
                <a:ext cx="325354" cy="9005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B46352-7FE6-C880-212F-B2F142A295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1306" y="4421888"/>
                <a:ext cx="0" cy="850784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86AE04-AC83-C01B-606C-2EEEB3DA3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3252" y="4408236"/>
                <a:ext cx="0" cy="7352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3DF3607-90B8-547F-9273-83A09F8D79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45062" y="4421888"/>
                <a:ext cx="260375" cy="5141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F4F0B3-1369-A81B-CD01-83A71E0A66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2183" y="4327727"/>
                <a:ext cx="251069" cy="4215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FC03C2-0FD0-50B6-8577-B3200E724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5261" y="4322217"/>
                <a:ext cx="274909" cy="9967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3501DC-C678-4BBF-838C-A3450BF22B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628" y="4358031"/>
                <a:ext cx="201015" cy="1004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F29FD0-68CE-CF3F-D865-4E3BC1472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411" y="4495992"/>
                <a:ext cx="0" cy="616868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330814-E28B-981E-BEAA-5ADC6A01527F}"/>
              </a:ext>
            </a:extLst>
          </p:cNvPr>
          <p:cNvSpPr txBox="1"/>
          <p:nvPr/>
        </p:nvSpPr>
        <p:spPr>
          <a:xfrm rot="19078645">
            <a:off x="6940588" y="5648053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045FF"/>
                </a:solidFill>
              </a:rPr>
              <a:t>dx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BEA0B-3A17-1CDB-A32C-58185B7FC69B}"/>
              </a:ext>
            </a:extLst>
          </p:cNvPr>
          <p:cNvSpPr txBox="1"/>
          <p:nvPr/>
        </p:nvSpPr>
        <p:spPr>
          <a:xfrm rot="739209">
            <a:off x="6543336" y="5766581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D045FF"/>
                </a:solidFill>
              </a:rPr>
              <a:t>dy</a:t>
            </a:r>
            <a:endParaRPr lang="en-US" dirty="0">
              <a:solidFill>
                <a:srgbClr val="D0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680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45B4B-A45C-475A-CB4F-BFD5231C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We can only have one set of variable limits go from a number (0) to a number (max) </a:t>
            </a:r>
          </a:p>
          <a:p>
            <a:r>
              <a:rPr lang="en-US" dirty="0"/>
              <a:t>The other must go from </a:t>
            </a:r>
          </a:p>
          <a:p>
            <a:pPr>
              <a:spcBef>
                <a:spcPts val="0"/>
              </a:spcBef>
            </a:pPr>
            <a:r>
              <a:rPr lang="en-US" dirty="0"/>
              <a:t>0 to a formula</a:t>
            </a:r>
          </a:p>
          <a:p>
            <a:r>
              <a:rPr lang="en-US" dirty="0"/>
              <a:t>(because it varies)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0A681-33EA-4C58-982E-80E6AA8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B83E-AA79-8DCF-5A51-AC00B275C2F0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A6C5-DF78-6C29-42D9-79DD4DCB3684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0548-BF8C-AD63-2B77-111EBD6392A2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0444B-16A9-0E67-52D2-39C69DBEAD29}"/>
              </a:ext>
            </a:extLst>
          </p:cNvPr>
          <p:cNvGrpSpPr/>
          <p:nvPr/>
        </p:nvGrpSpPr>
        <p:grpSpPr>
          <a:xfrm>
            <a:off x="6604447" y="4827845"/>
            <a:ext cx="526369" cy="1011784"/>
            <a:chOff x="6491274" y="4322231"/>
            <a:chExt cx="526369" cy="101178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E49697-45D6-B66C-5789-396496229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1520" y="5064414"/>
              <a:ext cx="160166" cy="181141"/>
            </a:xfrm>
            <a:prstGeom prst="line">
              <a:avLst/>
            </a:prstGeom>
            <a:ln w="44450">
              <a:solidFill>
                <a:srgbClr val="D045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438DF-D01F-6AE9-814F-1BAB3EE15220}"/>
                </a:ext>
              </a:extLst>
            </p:cNvPr>
            <p:cNvGrpSpPr/>
            <p:nvPr/>
          </p:nvGrpSpPr>
          <p:grpSpPr>
            <a:xfrm>
              <a:off x="6491274" y="4322231"/>
              <a:ext cx="526369" cy="1011784"/>
              <a:chOff x="6491274" y="4322217"/>
              <a:chExt cx="526369" cy="101178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866334-DB95-2D4E-6CE3-AA36C13A5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7411" y="5064400"/>
                <a:ext cx="287350" cy="96921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AC675B-50BC-2C8F-1F2F-A5C5ADF2B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125" y="5125475"/>
                <a:ext cx="184127" cy="208526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DAFC4F3-526F-4BF2-09EE-C871A5258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247" y="4447372"/>
                <a:ext cx="0" cy="85616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D2F1CB-8E90-F689-CE15-4BE818453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91274" y="5238808"/>
                <a:ext cx="325354" cy="9005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B46352-7FE6-C880-212F-B2F142A295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1306" y="4421888"/>
                <a:ext cx="0" cy="850784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86AE04-AC83-C01B-606C-2EEEB3DA3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3252" y="4408236"/>
                <a:ext cx="0" cy="7352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3DF3607-90B8-547F-9273-83A09F8D79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45062" y="4421888"/>
                <a:ext cx="260375" cy="5141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F4F0B3-1369-A81B-CD01-83A71E0A66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2183" y="4327727"/>
                <a:ext cx="251069" cy="4215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FC03C2-0FD0-50B6-8577-B3200E724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5261" y="4322217"/>
                <a:ext cx="274909" cy="9967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3501DC-C678-4BBF-838C-A3450BF22B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628" y="4358031"/>
                <a:ext cx="201015" cy="1004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F29FD0-68CE-CF3F-D865-4E3BC1472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411" y="4495992"/>
                <a:ext cx="0" cy="616868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97FA6D-BFF0-84E0-4B91-F788C34A8003}"/>
              </a:ext>
            </a:extLst>
          </p:cNvPr>
          <p:cNvSpPr txBox="1"/>
          <p:nvPr/>
        </p:nvSpPr>
        <p:spPr>
          <a:xfrm rot="19078645">
            <a:off x="6940588" y="5648053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045FF"/>
                </a:solidFill>
              </a:rPr>
              <a:t>dx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4C8D3-28CF-FED4-B469-B322545503FC}"/>
              </a:ext>
            </a:extLst>
          </p:cNvPr>
          <p:cNvSpPr txBox="1"/>
          <p:nvPr/>
        </p:nvSpPr>
        <p:spPr>
          <a:xfrm rot="739209">
            <a:off x="6543336" y="5766581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D045FF"/>
                </a:solidFill>
              </a:rPr>
              <a:t>dy</a:t>
            </a:r>
            <a:endParaRPr lang="en-US" dirty="0">
              <a:solidFill>
                <a:srgbClr val="D0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81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C45B4B-A45C-475A-CB4F-BFD5231CD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We can only have one set of variable limits go from a number (0) to a number (max) </a:t>
            </a:r>
          </a:p>
          <a:p>
            <a:r>
              <a:rPr lang="en-US" dirty="0"/>
              <a:t>The other must go from </a:t>
            </a:r>
          </a:p>
          <a:p>
            <a:pPr>
              <a:spcBef>
                <a:spcPts val="0"/>
              </a:spcBef>
            </a:pPr>
            <a:r>
              <a:rPr lang="en-US" dirty="0"/>
              <a:t>0 to a formula</a:t>
            </a:r>
          </a:p>
          <a:p>
            <a:r>
              <a:rPr lang="en-US" dirty="0"/>
              <a:t>(because it varies)</a:t>
            </a:r>
          </a:p>
          <a:p>
            <a:r>
              <a:rPr lang="en-US" dirty="0"/>
              <a:t>(and otherwise, it </a:t>
            </a:r>
          </a:p>
          <a:p>
            <a:pPr>
              <a:spcBef>
                <a:spcPts val="0"/>
              </a:spcBef>
            </a:pPr>
            <a:r>
              <a:rPr lang="en-US" dirty="0"/>
              <a:t>won’t work!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F0A681-33EA-4C58-982E-80E6AA8C9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DB83E-AA79-8DCF-5A51-AC00B275C2F0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09A6C5-DF78-6C29-42D9-79DD4DCB3684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10548-BF8C-AD63-2B77-111EBD6392A2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C0444B-16A9-0E67-52D2-39C69DBEAD29}"/>
              </a:ext>
            </a:extLst>
          </p:cNvPr>
          <p:cNvGrpSpPr/>
          <p:nvPr/>
        </p:nvGrpSpPr>
        <p:grpSpPr>
          <a:xfrm>
            <a:off x="6604447" y="4827845"/>
            <a:ext cx="526369" cy="1011784"/>
            <a:chOff x="6491274" y="4322231"/>
            <a:chExt cx="526369" cy="101178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0E49697-45D6-B66C-5789-3964962291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1520" y="5064414"/>
              <a:ext cx="160166" cy="181141"/>
            </a:xfrm>
            <a:prstGeom prst="line">
              <a:avLst/>
            </a:prstGeom>
            <a:ln w="44450">
              <a:solidFill>
                <a:srgbClr val="D045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34438DF-D01F-6AE9-814F-1BAB3EE15220}"/>
                </a:ext>
              </a:extLst>
            </p:cNvPr>
            <p:cNvGrpSpPr/>
            <p:nvPr/>
          </p:nvGrpSpPr>
          <p:grpSpPr>
            <a:xfrm>
              <a:off x="6491274" y="4322231"/>
              <a:ext cx="526369" cy="1011784"/>
              <a:chOff x="6491274" y="4322217"/>
              <a:chExt cx="526369" cy="101178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D866334-DB95-2D4E-6CE3-AA36C13A5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7411" y="5064400"/>
                <a:ext cx="287350" cy="96921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9AC675B-50BC-2C8F-1F2F-A5C5ADF2BC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9125" y="5125475"/>
                <a:ext cx="184127" cy="208526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DAFC4F3-526F-4BF2-09EE-C871A52587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4247" y="4447372"/>
                <a:ext cx="0" cy="85616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BD2F1CB-8E90-F689-CE15-4BE818453E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91274" y="5238808"/>
                <a:ext cx="325354" cy="9005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9B46352-7FE6-C880-212F-B2F142A295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21306" y="4421888"/>
                <a:ext cx="0" cy="850784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C86AE04-AC83-C01B-606C-2EEEB3DA3B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03252" y="4408236"/>
                <a:ext cx="0" cy="7352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3DF3607-90B8-547F-9273-83A09F8D79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45062" y="4421888"/>
                <a:ext cx="260375" cy="51412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FF4F0B3-1369-A81B-CD01-83A71E0A66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52183" y="4327727"/>
                <a:ext cx="251069" cy="42158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FC03C2-0FD0-50B6-8577-B3200E724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95261" y="4322217"/>
                <a:ext cx="274909" cy="9967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A3501DC-C678-4BBF-838C-A3450BF22B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16628" y="4358031"/>
                <a:ext cx="201015" cy="100411"/>
              </a:xfrm>
              <a:prstGeom prst="line">
                <a:avLst/>
              </a:prstGeom>
              <a:ln w="44450">
                <a:solidFill>
                  <a:srgbClr val="D045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8F29FD0-68CE-CF3F-D865-4E3BC1472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7411" y="4495992"/>
                <a:ext cx="0" cy="616868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F97FA6D-BFF0-84E0-4B91-F788C34A8003}"/>
              </a:ext>
            </a:extLst>
          </p:cNvPr>
          <p:cNvSpPr txBox="1"/>
          <p:nvPr/>
        </p:nvSpPr>
        <p:spPr>
          <a:xfrm rot="19078645">
            <a:off x="6940588" y="5648053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045FF"/>
                </a:solidFill>
              </a:rPr>
              <a:t>dx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04C8D3-28CF-FED4-B469-B322545503FC}"/>
              </a:ext>
            </a:extLst>
          </p:cNvPr>
          <p:cNvSpPr txBox="1"/>
          <p:nvPr/>
        </p:nvSpPr>
        <p:spPr>
          <a:xfrm rot="739209">
            <a:off x="6543336" y="5766581"/>
            <a:ext cx="459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D045FF"/>
                </a:solidFill>
              </a:rPr>
              <a:t>dy</a:t>
            </a:r>
            <a:endParaRPr lang="en-US" dirty="0">
              <a:solidFill>
                <a:srgbClr val="D0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5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With functions of one variable we integrated over an interval (a one-dimensional space)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2453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758A64-D4EE-0C5A-C45D-08F76848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993" y="2657475"/>
            <a:ext cx="4200525" cy="42005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By setting z = 0, and solving for y, you will be looking at the area on the </a:t>
            </a:r>
            <a:r>
              <a:rPr lang="en-US" dirty="0" err="1"/>
              <a:t>xy</a:t>
            </a:r>
            <a:r>
              <a:rPr lang="en-US" dirty="0"/>
              <a:t>-plane which is bounded by 2x + y = 2: </a:t>
            </a:r>
          </a:p>
          <a:p>
            <a:pPr>
              <a:spcBef>
                <a:spcPts val="0"/>
              </a:spcBef>
            </a:pPr>
            <a:r>
              <a:rPr lang="en-US" dirty="0"/>
              <a:t>y = -2x + 2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8F7A7-5EC8-4878-BDF9-DB97D2F1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FB1031-9F84-495C-A65E-1845FAFA3AF0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4EF7-EDDB-E28A-D357-9ED2A39C6AD2}"/>
              </a:ext>
            </a:extLst>
          </p:cNvPr>
          <p:cNvGrpSpPr/>
          <p:nvPr/>
        </p:nvGrpSpPr>
        <p:grpSpPr>
          <a:xfrm>
            <a:off x="152400" y="3962400"/>
            <a:ext cx="3426758" cy="2662945"/>
            <a:chOff x="708212" y="4036821"/>
            <a:chExt cx="3426758" cy="26629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9911213-1A10-1ED4-E2A7-68C26B3E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212" y="4299466"/>
              <a:ext cx="3162300" cy="24003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B75EF44-5415-99CD-92E5-F679542875B9}"/>
                </a:ext>
              </a:extLst>
            </p:cNvPr>
            <p:cNvSpPr txBox="1"/>
            <p:nvPr/>
          </p:nvSpPr>
          <p:spPr>
            <a:xfrm rot="3274410">
              <a:off x="1320156" y="5049475"/>
              <a:ext cx="14536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y goes from </a:t>
              </a:r>
            </a:p>
            <a:p>
              <a:r>
                <a:rPr lang="en-US" dirty="0"/>
                <a:t>0 to -2x + 2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A9DDC5-FE78-3263-59E9-4D0BC1C94CCD}"/>
                </a:ext>
              </a:extLst>
            </p:cNvPr>
            <p:cNvSpPr txBox="1"/>
            <p:nvPr/>
          </p:nvSpPr>
          <p:spPr>
            <a:xfrm>
              <a:off x="3733800" y="6031468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D2CB4F-CB3B-63BF-1D18-E57E135305AE}"/>
                </a:ext>
              </a:extLst>
            </p:cNvPr>
            <p:cNvSpPr txBox="1"/>
            <p:nvPr/>
          </p:nvSpPr>
          <p:spPr>
            <a:xfrm>
              <a:off x="1019736" y="4036821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y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91242C-63DF-ACE8-2A99-B41B5DC6C8F6}"/>
              </a:ext>
            </a:extLst>
          </p:cNvPr>
          <p:cNvSpPr txBox="1"/>
          <p:nvPr/>
        </p:nvSpPr>
        <p:spPr>
          <a:xfrm>
            <a:off x="8919882" y="5719482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9E007D-7FB0-ACD1-FC94-C22BCA40EA0F}"/>
              </a:ext>
            </a:extLst>
          </p:cNvPr>
          <p:cNvSpPr txBox="1"/>
          <p:nvPr/>
        </p:nvSpPr>
        <p:spPr>
          <a:xfrm>
            <a:off x="5181600" y="6567999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AAE400-FD30-8D44-2A5A-B21294103CB9}"/>
              </a:ext>
            </a:extLst>
          </p:cNvPr>
          <p:cNvSpPr txBox="1"/>
          <p:nvPr/>
        </p:nvSpPr>
        <p:spPr>
          <a:xfrm>
            <a:off x="6530788" y="2545976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6699EE-065A-88CC-9515-F49135FC7EC0}"/>
              </a:ext>
            </a:extLst>
          </p:cNvPr>
          <p:cNvSpPr txBox="1"/>
          <p:nvPr/>
        </p:nvSpPr>
        <p:spPr>
          <a:xfrm>
            <a:off x="2211665" y="4181011"/>
            <a:ext cx="125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 </a:t>
            </a:r>
          </a:p>
          <a:p>
            <a:r>
              <a:rPr lang="en-US" dirty="0">
                <a:solidFill>
                  <a:srgbClr val="FFFF00"/>
                </a:solidFill>
              </a:rPr>
              <a:t>for  z=0</a:t>
            </a:r>
          </a:p>
        </p:txBody>
      </p:sp>
    </p:spTree>
    <p:extLst>
      <p:ext uri="{BB962C8B-B14F-4D97-AF65-F5344CB8AC3E}">
        <p14:creationId xmlns:p14="http://schemas.microsoft.com/office/powerpoint/2010/main" val="37395473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If y can go from o to –2x + 2</a:t>
            </a:r>
          </a:p>
          <a:p>
            <a:r>
              <a:rPr lang="en-US" dirty="0"/>
              <a:t>x can go from zero to…?</a:t>
            </a:r>
          </a:p>
          <a:p>
            <a:r>
              <a:rPr lang="en-US" dirty="0"/>
              <a:t>find the x-intercept (where y=0) for y = –2x + 2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2C5B8F-6CB3-4B19-BD08-1DC2E205C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31901-690F-439F-87AD-542985065BB6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D4AEC4-B3F0-E401-76B1-A135919E7DC5}"/>
              </a:ext>
            </a:extLst>
          </p:cNvPr>
          <p:cNvGrpSpPr/>
          <p:nvPr/>
        </p:nvGrpSpPr>
        <p:grpSpPr>
          <a:xfrm>
            <a:off x="152400" y="3962400"/>
            <a:ext cx="3426758" cy="2662945"/>
            <a:chOff x="708212" y="4036821"/>
            <a:chExt cx="3426758" cy="266294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CB28515-1C8B-5053-11BD-534F70D4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212" y="4299466"/>
              <a:ext cx="3162300" cy="24003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66BE5E-198F-11EF-2FD5-B42C6E0E4C55}"/>
                </a:ext>
              </a:extLst>
            </p:cNvPr>
            <p:cNvSpPr txBox="1"/>
            <p:nvPr/>
          </p:nvSpPr>
          <p:spPr>
            <a:xfrm rot="3274410">
              <a:off x="1320156" y="5049475"/>
              <a:ext cx="14536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y goes from </a:t>
              </a:r>
            </a:p>
            <a:p>
              <a:r>
                <a:rPr lang="en-US" dirty="0"/>
                <a:t>0 to -2x + 2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AFEF18-AECC-137D-C832-A52C5CEA57EA}"/>
                </a:ext>
              </a:extLst>
            </p:cNvPr>
            <p:cNvSpPr txBox="1"/>
            <p:nvPr/>
          </p:nvSpPr>
          <p:spPr>
            <a:xfrm>
              <a:off x="3733800" y="6031468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DE3D90-6293-D272-E9A8-519DB5D74ADA}"/>
                </a:ext>
              </a:extLst>
            </p:cNvPr>
            <p:cNvSpPr txBox="1"/>
            <p:nvPr/>
          </p:nvSpPr>
          <p:spPr>
            <a:xfrm>
              <a:off x="1019736" y="4036821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y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A277B79-0950-38DF-F783-ED0A982DD8B1}"/>
              </a:ext>
            </a:extLst>
          </p:cNvPr>
          <p:cNvSpPr txBox="1"/>
          <p:nvPr/>
        </p:nvSpPr>
        <p:spPr>
          <a:xfrm>
            <a:off x="2211665" y="4181011"/>
            <a:ext cx="125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 </a:t>
            </a:r>
          </a:p>
          <a:p>
            <a:r>
              <a:rPr lang="en-US" dirty="0">
                <a:solidFill>
                  <a:srgbClr val="FFFF00"/>
                </a:solidFill>
              </a:rPr>
              <a:t>for  z=0</a:t>
            </a:r>
          </a:p>
        </p:txBody>
      </p:sp>
    </p:spTree>
    <p:extLst>
      <p:ext uri="{BB962C8B-B14F-4D97-AF65-F5344CB8AC3E}">
        <p14:creationId xmlns:p14="http://schemas.microsoft.com/office/powerpoint/2010/main" val="314181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2775BB-4A5C-8C47-D484-65F988EF9715}"/>
              </a:ext>
            </a:extLst>
          </p:cNvPr>
          <p:cNvGrpSpPr/>
          <p:nvPr/>
        </p:nvGrpSpPr>
        <p:grpSpPr>
          <a:xfrm>
            <a:off x="152400" y="3962400"/>
            <a:ext cx="3426758" cy="2662945"/>
            <a:chOff x="708212" y="4036821"/>
            <a:chExt cx="3426758" cy="26629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2038CDB-336F-C092-5146-FA1F0A881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8212" y="4299466"/>
              <a:ext cx="3162300" cy="24003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DC1ACE-287D-4FA9-F241-E9AAF4FDAEF2}"/>
                </a:ext>
              </a:extLst>
            </p:cNvPr>
            <p:cNvSpPr txBox="1"/>
            <p:nvPr/>
          </p:nvSpPr>
          <p:spPr>
            <a:xfrm rot="3274410">
              <a:off x="1320156" y="5049475"/>
              <a:ext cx="145364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y goes from </a:t>
              </a:r>
            </a:p>
            <a:p>
              <a:r>
                <a:rPr lang="en-US" dirty="0"/>
                <a:t>0 to -2x + 2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EBC6AC-E627-3FE8-7984-9B75F3ED7F47}"/>
                </a:ext>
              </a:extLst>
            </p:cNvPr>
            <p:cNvSpPr txBox="1"/>
            <p:nvPr/>
          </p:nvSpPr>
          <p:spPr>
            <a:xfrm>
              <a:off x="3733800" y="6031468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A38C6C-97C5-4712-993F-E3FD04E9DF61}"/>
                </a:ext>
              </a:extLst>
            </p:cNvPr>
            <p:cNvSpPr txBox="1"/>
            <p:nvPr/>
          </p:nvSpPr>
          <p:spPr>
            <a:xfrm>
              <a:off x="1019736" y="4036821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y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For y = –2x + 2</a:t>
            </a:r>
          </a:p>
          <a:p>
            <a:r>
              <a:rPr lang="en-US" dirty="0"/>
              <a:t>y = 0 at x = 1</a:t>
            </a:r>
          </a:p>
          <a:p>
            <a:r>
              <a:rPr lang="en-US" dirty="0"/>
              <a:t>So x can go from 0 to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D94F06-A497-40CB-ADC4-57013919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DAE5FD-C592-4AE7-8F38-7FA71605561B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A8277C-CF9D-4E04-28FE-F978EE260B0B}"/>
              </a:ext>
            </a:extLst>
          </p:cNvPr>
          <p:cNvSpPr txBox="1"/>
          <p:nvPr/>
        </p:nvSpPr>
        <p:spPr>
          <a:xfrm>
            <a:off x="693644" y="6106061"/>
            <a:ext cx="1482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x goes from </a:t>
            </a:r>
          </a:p>
          <a:p>
            <a:r>
              <a:rPr lang="en-US" dirty="0"/>
              <a:t>0 to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FE2685-DB75-A12F-BAFD-F0EAA9D66EE1}"/>
              </a:ext>
            </a:extLst>
          </p:cNvPr>
          <p:cNvSpPr txBox="1"/>
          <p:nvPr/>
        </p:nvSpPr>
        <p:spPr>
          <a:xfrm>
            <a:off x="2211665" y="4181011"/>
            <a:ext cx="125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 </a:t>
            </a:r>
          </a:p>
          <a:p>
            <a:r>
              <a:rPr lang="en-US" dirty="0">
                <a:solidFill>
                  <a:srgbClr val="FFFF00"/>
                </a:solidFill>
              </a:rPr>
              <a:t>for  z=0</a:t>
            </a:r>
          </a:p>
        </p:txBody>
      </p:sp>
    </p:spTree>
    <p:extLst>
      <p:ext uri="{BB962C8B-B14F-4D97-AF65-F5344CB8AC3E}">
        <p14:creationId xmlns:p14="http://schemas.microsoft.com/office/powerpoint/2010/main" val="12791763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Divide up the triangle into small rectangles all of which have width dx and depth </a:t>
            </a:r>
            <a:r>
              <a:rPr lang="en-US" dirty="0" err="1"/>
              <a:t>dy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8D58D5-E182-4D44-B245-85ED1967F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EEE26D-CE30-4EBD-8426-55DA8C08BD12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grpSp>
        <p:nvGrpSpPr>
          <p:cNvPr id="6206" name="Group 6205">
            <a:extLst>
              <a:ext uri="{FF2B5EF4-FFF2-40B4-BE49-F238E27FC236}">
                <a16:creationId xmlns:a16="http://schemas.microsoft.com/office/drawing/2014/main" id="{1F3F7AC1-E809-9FD5-4081-B6BCD6B8D951}"/>
              </a:ext>
            </a:extLst>
          </p:cNvPr>
          <p:cNvGrpSpPr/>
          <p:nvPr/>
        </p:nvGrpSpPr>
        <p:grpSpPr>
          <a:xfrm>
            <a:off x="152400" y="3957893"/>
            <a:ext cx="3426758" cy="2794499"/>
            <a:chOff x="152400" y="3957893"/>
            <a:chExt cx="3426758" cy="2794499"/>
          </a:xfrm>
        </p:grpSpPr>
        <p:grpSp>
          <p:nvGrpSpPr>
            <p:cNvPr id="6204" name="Group 6203">
              <a:extLst>
                <a:ext uri="{FF2B5EF4-FFF2-40B4-BE49-F238E27FC236}">
                  <a16:creationId xmlns:a16="http://schemas.microsoft.com/office/drawing/2014/main" id="{A7EA78AF-81E4-FB98-CD74-6B663D297EAD}"/>
                </a:ext>
              </a:extLst>
            </p:cNvPr>
            <p:cNvGrpSpPr/>
            <p:nvPr/>
          </p:nvGrpSpPr>
          <p:grpSpPr>
            <a:xfrm>
              <a:off x="152400" y="3957893"/>
              <a:ext cx="3426758" cy="2662945"/>
              <a:chOff x="152400" y="3957893"/>
              <a:chExt cx="3426758" cy="2662945"/>
            </a:xfrm>
          </p:grpSpPr>
          <p:grpSp>
            <p:nvGrpSpPr>
              <p:cNvPr id="6167" name="Group 6166">
                <a:extLst>
                  <a:ext uri="{FF2B5EF4-FFF2-40B4-BE49-F238E27FC236}">
                    <a16:creationId xmlns:a16="http://schemas.microsoft.com/office/drawing/2014/main" id="{8B04E541-5A1D-E082-5011-A8E90FE0BE94}"/>
                  </a:ext>
                </a:extLst>
              </p:cNvPr>
              <p:cNvGrpSpPr/>
              <p:nvPr/>
            </p:nvGrpSpPr>
            <p:grpSpPr>
              <a:xfrm>
                <a:off x="152400" y="3957893"/>
                <a:ext cx="3426758" cy="2662945"/>
                <a:chOff x="708212" y="4036821"/>
                <a:chExt cx="3426758" cy="2662945"/>
              </a:xfrm>
            </p:grpSpPr>
            <p:pic>
              <p:nvPicPr>
                <p:cNvPr id="6168" name="Picture 6167">
                  <a:extLst>
                    <a:ext uri="{FF2B5EF4-FFF2-40B4-BE49-F238E27FC236}">
                      <a16:creationId xmlns:a16="http://schemas.microsoft.com/office/drawing/2014/main" id="{A8DC6E9D-99F9-9A36-BBA5-B6A97E2A4D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8212" y="4299466"/>
                  <a:ext cx="3162300" cy="2400300"/>
                </a:xfrm>
                <a:prstGeom prst="rect">
                  <a:avLst/>
                </a:prstGeom>
              </p:spPr>
            </p:pic>
            <p:sp>
              <p:nvSpPr>
                <p:cNvPr id="6169" name="TextBox 6168">
                  <a:extLst>
                    <a:ext uri="{FF2B5EF4-FFF2-40B4-BE49-F238E27FC236}">
                      <a16:creationId xmlns:a16="http://schemas.microsoft.com/office/drawing/2014/main" id="{A862422F-B941-E726-8638-AE2DC319DE20}"/>
                    </a:ext>
                  </a:extLst>
                </p:cNvPr>
                <p:cNvSpPr txBox="1"/>
                <p:nvPr/>
              </p:nvSpPr>
              <p:spPr>
                <a:xfrm rot="3274410">
                  <a:off x="1320156" y="5049475"/>
                  <a:ext cx="145364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y goes from </a:t>
                  </a:r>
                </a:p>
                <a:p>
                  <a:r>
                    <a:rPr lang="en-US" dirty="0"/>
                    <a:t>0 to -2x + 2</a:t>
                  </a:r>
                </a:p>
              </p:txBody>
            </p:sp>
            <p:sp>
              <p:nvSpPr>
                <p:cNvPr id="6170" name="TextBox 6169">
                  <a:extLst>
                    <a:ext uri="{FF2B5EF4-FFF2-40B4-BE49-F238E27FC236}">
                      <a16:creationId xmlns:a16="http://schemas.microsoft.com/office/drawing/2014/main" id="{C9D15D59-F665-CA00-2105-A74F66752FED}"/>
                    </a:ext>
                  </a:extLst>
                </p:cNvPr>
                <p:cNvSpPr txBox="1"/>
                <p:nvPr/>
              </p:nvSpPr>
              <p:spPr>
                <a:xfrm>
                  <a:off x="3733800" y="6031468"/>
                  <a:ext cx="4011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24C7C7"/>
                      </a:solidFill>
                    </a:rPr>
                    <a:t>x</a:t>
                  </a:r>
                </a:p>
              </p:txBody>
            </p:sp>
            <p:sp>
              <p:nvSpPr>
                <p:cNvPr id="6171" name="TextBox 6170">
                  <a:extLst>
                    <a:ext uri="{FF2B5EF4-FFF2-40B4-BE49-F238E27FC236}">
                      <a16:creationId xmlns:a16="http://schemas.microsoft.com/office/drawing/2014/main" id="{FDE012AB-B0A8-0A47-93F7-252DAD4FB776}"/>
                    </a:ext>
                  </a:extLst>
                </p:cNvPr>
                <p:cNvSpPr txBox="1"/>
                <p:nvPr/>
              </p:nvSpPr>
              <p:spPr>
                <a:xfrm>
                  <a:off x="1019736" y="4036821"/>
                  <a:ext cx="4011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24C7C7"/>
                      </a:solidFill>
                    </a:rPr>
                    <a:t>y</a:t>
                  </a:r>
                </a:p>
              </p:txBody>
            </p:sp>
          </p:grpSp>
          <p:sp>
            <p:nvSpPr>
              <p:cNvPr id="6201" name="TextBox 6200">
                <a:extLst>
                  <a:ext uri="{FF2B5EF4-FFF2-40B4-BE49-F238E27FC236}">
                    <a16:creationId xmlns:a16="http://schemas.microsoft.com/office/drawing/2014/main" id="{35149B93-EB31-FE59-52A3-D4D68AA4FFE6}"/>
                  </a:ext>
                </a:extLst>
              </p:cNvPr>
              <p:cNvSpPr txBox="1"/>
              <p:nvPr/>
            </p:nvSpPr>
            <p:spPr>
              <a:xfrm>
                <a:off x="781399" y="5730209"/>
                <a:ext cx="4011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D045FF"/>
                    </a:solidFill>
                  </a:rPr>
                  <a:t>dx</a:t>
                </a:r>
              </a:p>
            </p:txBody>
          </p:sp>
          <p:sp>
            <p:nvSpPr>
              <p:cNvPr id="6202" name="TextBox 6201">
                <a:extLst>
                  <a:ext uri="{FF2B5EF4-FFF2-40B4-BE49-F238E27FC236}">
                    <a16:creationId xmlns:a16="http://schemas.microsoft.com/office/drawing/2014/main" id="{50918AB7-B607-508A-45DF-E54CED9DC057}"/>
                  </a:ext>
                </a:extLst>
              </p:cNvPr>
              <p:cNvSpPr txBox="1"/>
              <p:nvPr/>
            </p:nvSpPr>
            <p:spPr>
              <a:xfrm rot="5400000">
                <a:off x="579274" y="5537446"/>
                <a:ext cx="4011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 err="1">
                    <a:solidFill>
                      <a:srgbClr val="D045FF"/>
                    </a:solidFill>
                  </a:rPr>
                  <a:t>dy</a:t>
                </a:r>
                <a:endParaRPr lang="en-US" sz="1200" b="1" dirty="0">
                  <a:solidFill>
                    <a:srgbClr val="D045FF"/>
                  </a:solidFill>
                </a:endParaRPr>
              </a:p>
            </p:txBody>
          </p:sp>
          <p:sp>
            <p:nvSpPr>
              <p:cNvPr id="6203" name="Rectangle 6202">
                <a:extLst>
                  <a:ext uri="{FF2B5EF4-FFF2-40B4-BE49-F238E27FC236}">
                    <a16:creationId xmlns:a16="http://schemas.microsoft.com/office/drawing/2014/main" id="{52DB6047-D5CB-8529-01A0-52D6B1C5A40A}"/>
                  </a:ext>
                </a:extLst>
              </p:cNvPr>
              <p:cNvSpPr/>
              <p:nvPr/>
            </p:nvSpPr>
            <p:spPr>
              <a:xfrm>
                <a:off x="880324" y="5564511"/>
                <a:ext cx="182880" cy="182880"/>
              </a:xfrm>
              <a:prstGeom prst="rect">
                <a:avLst/>
              </a:prstGeom>
              <a:noFill/>
              <a:ln w="41275">
                <a:solidFill>
                  <a:srgbClr val="D04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205" name="TextBox 6204">
              <a:extLst>
                <a:ext uri="{FF2B5EF4-FFF2-40B4-BE49-F238E27FC236}">
                  <a16:creationId xmlns:a16="http://schemas.microsoft.com/office/drawing/2014/main" id="{6E58FD7F-3150-6F53-6975-D0EAA18B04A2}"/>
                </a:ext>
              </a:extLst>
            </p:cNvPr>
            <p:cNvSpPr txBox="1"/>
            <p:nvPr/>
          </p:nvSpPr>
          <p:spPr>
            <a:xfrm>
              <a:off x="693644" y="6106061"/>
              <a:ext cx="14821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 goes from </a:t>
              </a:r>
            </a:p>
            <a:p>
              <a:r>
                <a:rPr lang="en-US" dirty="0"/>
                <a:t>0 to 1</a:t>
              </a:r>
            </a:p>
          </p:txBody>
        </p:sp>
      </p:grpSp>
      <p:sp>
        <p:nvSpPr>
          <p:cNvPr id="6207" name="TextBox 6206">
            <a:extLst>
              <a:ext uri="{FF2B5EF4-FFF2-40B4-BE49-F238E27FC236}">
                <a16:creationId xmlns:a16="http://schemas.microsoft.com/office/drawing/2014/main" id="{C0CD5D3E-0FE3-D9D1-123B-9DD08EF5C123}"/>
              </a:ext>
            </a:extLst>
          </p:cNvPr>
          <p:cNvSpPr txBox="1"/>
          <p:nvPr/>
        </p:nvSpPr>
        <p:spPr>
          <a:xfrm>
            <a:off x="2211665" y="4181011"/>
            <a:ext cx="125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 </a:t>
            </a:r>
          </a:p>
          <a:p>
            <a:r>
              <a:rPr lang="en-US" dirty="0">
                <a:solidFill>
                  <a:srgbClr val="FFFF00"/>
                </a:solidFill>
              </a:rPr>
              <a:t>for  z=0</a:t>
            </a:r>
          </a:p>
        </p:txBody>
      </p:sp>
    </p:spTree>
    <p:extLst>
      <p:ext uri="{BB962C8B-B14F-4D97-AF65-F5344CB8AC3E}">
        <p14:creationId xmlns:p14="http://schemas.microsoft.com/office/powerpoint/2010/main" val="3575373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718ADEB-0D38-D437-E77A-600D305D6C6D}"/>
              </a:ext>
            </a:extLst>
          </p:cNvPr>
          <p:cNvCxnSpPr>
            <a:cxnSpLocks/>
          </p:cNvCxnSpPr>
          <p:nvPr/>
        </p:nvCxnSpPr>
        <p:spPr>
          <a:xfrm flipV="1">
            <a:off x="6972004" y="3733800"/>
            <a:ext cx="0" cy="1736761"/>
          </a:xfrm>
          <a:prstGeom prst="line">
            <a:avLst/>
          </a:prstGeom>
          <a:ln w="34925">
            <a:solidFill>
              <a:srgbClr val="2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The volume of the solid (tower) above the little rectangle is:</a:t>
            </a:r>
          </a:p>
          <a:p>
            <a:pPr algn="ctr"/>
            <a:r>
              <a:rPr lang="en-US" dirty="0"/>
              <a:t>(2 – 2x – y)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8A0A1-BF35-4C1A-B887-056AF270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2EE97-C4B6-41FC-98AF-E307AAEB851D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181C8-0926-3818-035B-CC0021551BBE}"/>
              </a:ext>
            </a:extLst>
          </p:cNvPr>
          <p:cNvSpPr txBox="1"/>
          <p:nvPr/>
        </p:nvSpPr>
        <p:spPr>
          <a:xfrm>
            <a:off x="4548844" y="3003999"/>
            <a:ext cx="2915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Our original formula was:</a:t>
            </a:r>
          </a:p>
          <a:p>
            <a:r>
              <a:rPr lang="en-US" dirty="0"/>
              <a:t>  2x + y + z = 2</a:t>
            </a:r>
          </a:p>
          <a:p>
            <a:r>
              <a:rPr lang="en-US" dirty="0"/>
              <a:t>Solving for z:</a:t>
            </a:r>
          </a:p>
          <a:p>
            <a:r>
              <a:rPr lang="en-US" dirty="0"/>
              <a:t>  z = 2 – 2x - y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50DEEB-0FD9-95D1-9845-E555FFCA2CD7}"/>
              </a:ext>
            </a:extLst>
          </p:cNvPr>
          <p:cNvGrpSpPr/>
          <p:nvPr/>
        </p:nvGrpSpPr>
        <p:grpSpPr>
          <a:xfrm>
            <a:off x="4680671" y="4114800"/>
            <a:ext cx="4293091" cy="2400525"/>
            <a:chOff x="4272662" y="4318199"/>
            <a:chExt cx="4293091" cy="240052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0EEE51B-D944-94F0-61F2-FD9351EEEDF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99946" y="5437866"/>
              <a:ext cx="1879376" cy="734334"/>
            </a:xfrm>
            <a:prstGeom prst="line">
              <a:avLst/>
            </a:prstGeom>
            <a:ln w="34925">
              <a:solidFill>
                <a:srgbClr val="2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2792923-2EA6-FBC5-3296-9510104DC7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6400" y="5420688"/>
              <a:ext cx="1193047" cy="1076232"/>
            </a:xfrm>
            <a:prstGeom prst="line">
              <a:avLst/>
            </a:prstGeom>
            <a:ln w="34925">
              <a:solidFill>
                <a:srgbClr val="2EFE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F599FD-539D-C976-C885-6695C8F5D2C7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 flipV="1">
              <a:off x="5528520" y="6155734"/>
              <a:ext cx="2653083" cy="27853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E6EE3BD-92E7-31EF-4BE8-4A21E5A31EA2}"/>
                </a:ext>
              </a:extLst>
            </p:cNvPr>
            <p:cNvGrpSpPr/>
            <p:nvPr/>
          </p:nvGrpSpPr>
          <p:grpSpPr>
            <a:xfrm>
              <a:off x="6194869" y="4318199"/>
              <a:ext cx="1010403" cy="2011294"/>
              <a:chOff x="6528568" y="3566845"/>
              <a:chExt cx="1010403" cy="201129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A145F2A-CC73-D453-67C6-7575022EE9EC}"/>
                  </a:ext>
                </a:extLst>
              </p:cNvPr>
              <p:cNvSpPr txBox="1"/>
              <p:nvPr/>
            </p:nvSpPr>
            <p:spPr>
              <a:xfrm rot="1774590">
                <a:off x="6528568" y="5208807"/>
                <a:ext cx="4597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D045FF"/>
                    </a:solidFill>
                  </a:rPr>
                  <a:t>dy</a:t>
                </a:r>
                <a:endParaRPr lang="en-US" dirty="0">
                  <a:solidFill>
                    <a:srgbClr val="D045FF"/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7C77BEC-4238-79BE-AABA-6ED01BF415FD}"/>
                  </a:ext>
                </a:extLst>
              </p:cNvPr>
              <p:cNvSpPr txBox="1"/>
              <p:nvPr/>
            </p:nvSpPr>
            <p:spPr>
              <a:xfrm rot="18851506">
                <a:off x="7094879" y="5133638"/>
                <a:ext cx="5188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D045FF"/>
                    </a:solidFill>
                  </a:rPr>
                  <a:t>dx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76172F1-1519-DA27-B2DC-1C9B5CF79B6B}"/>
                  </a:ext>
                </a:extLst>
              </p:cNvPr>
              <p:cNvGrpSpPr/>
              <p:nvPr/>
            </p:nvGrpSpPr>
            <p:grpSpPr>
              <a:xfrm>
                <a:off x="6596114" y="3566845"/>
                <a:ext cx="729609" cy="1807365"/>
                <a:chOff x="6596114" y="3566845"/>
                <a:chExt cx="729609" cy="1807365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6A6B838-370D-D573-DCD3-9BB8BA7246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616116" y="4916846"/>
                  <a:ext cx="308313" cy="287922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7D04907-8BA4-1CDD-B620-3E19FA8FDC1F}"/>
                    </a:ext>
                  </a:extLst>
                </p:cNvPr>
                <p:cNvGrpSpPr/>
                <p:nvPr/>
              </p:nvGrpSpPr>
              <p:grpSpPr>
                <a:xfrm>
                  <a:off x="6596114" y="3566845"/>
                  <a:ext cx="729609" cy="1807365"/>
                  <a:chOff x="6596114" y="3566831"/>
                  <a:chExt cx="729609" cy="1807365"/>
                </a:xfrm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26A392C5-428E-96C2-BB47-D6C23FE9BC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888530" y="4909184"/>
                    <a:ext cx="425744" cy="156972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373DDF1F-B570-E51E-0618-45888C6BDE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044618" y="5058717"/>
                    <a:ext cx="269656" cy="301908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5225E637-7D03-F8D6-09B9-398583878B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45694" y="3800077"/>
                    <a:ext cx="0" cy="1574119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2A6DDBE4-BABC-0BE3-DAD8-F0032C0C41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617487" y="5168334"/>
                    <a:ext cx="435827" cy="199939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96481CAA-380A-8047-0DE3-39FF309A6C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617487" y="3650743"/>
                    <a:ext cx="0" cy="1519901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6F02C467-D4E5-9552-CCDE-8EB52F26F3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14274" y="3683294"/>
                    <a:ext cx="0" cy="1380559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6CB76305-EB63-123D-B4D8-160DFFE22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96114" y="3659797"/>
                    <a:ext cx="474575" cy="166445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6E4BF450-A042-2287-3E6D-C5F0EA1FB8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928931" y="3566831"/>
                    <a:ext cx="385343" cy="116463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1338AEFF-DC64-4ADD-9655-823AF76CDF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617487" y="3566831"/>
                    <a:ext cx="340155" cy="87043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1CA7B108-474A-B68F-AFCA-816B7C81DF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044618" y="3667756"/>
                    <a:ext cx="281105" cy="172447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E52CA9A9-7DC1-DEDB-59BF-A536036C59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924429" y="3566831"/>
                    <a:ext cx="3868" cy="1338604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927D935-EF32-65AE-C309-CF06F1F21E8A}"/>
                </a:ext>
              </a:extLst>
            </p:cNvPr>
            <p:cNvSpPr txBox="1"/>
            <p:nvPr/>
          </p:nvSpPr>
          <p:spPr>
            <a:xfrm rot="19240858">
              <a:off x="5224144" y="6349392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x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95024C3-A14D-C897-D009-F745EED67543}"/>
                </a:ext>
              </a:extLst>
            </p:cNvPr>
            <p:cNvSpPr txBox="1"/>
            <p:nvPr/>
          </p:nvSpPr>
          <p:spPr>
            <a:xfrm rot="1426396">
              <a:off x="8164583" y="6051927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y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B40BFA4-1383-AE49-0E57-27AA797830FD}"/>
                </a:ext>
              </a:extLst>
            </p:cNvPr>
            <p:cNvSpPr txBox="1"/>
            <p:nvPr/>
          </p:nvSpPr>
          <p:spPr>
            <a:xfrm>
              <a:off x="4272662" y="4946686"/>
              <a:ext cx="162476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D045FF"/>
                  </a:solidFill>
                  <a:highlight>
                    <a:srgbClr val="000000"/>
                  </a:highlight>
                </a:rPr>
                <a:t>z = </a:t>
              </a:r>
              <a:r>
                <a:rPr lang="en-US" dirty="0">
                  <a:solidFill>
                    <a:srgbClr val="D045FF"/>
                  </a:solidFill>
                </a:rPr>
                <a:t>2 – 2x - y</a:t>
              </a:r>
              <a:endParaRPr lang="en-US" dirty="0">
                <a:solidFill>
                  <a:srgbClr val="D045FF"/>
                </a:solidFill>
                <a:highlight>
                  <a:srgbClr val="000000"/>
                </a:highlight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93C5634-0BE7-6906-31B7-97C453160568}"/>
              </a:ext>
            </a:extLst>
          </p:cNvPr>
          <p:cNvGrpSpPr/>
          <p:nvPr/>
        </p:nvGrpSpPr>
        <p:grpSpPr>
          <a:xfrm>
            <a:off x="152400" y="3957893"/>
            <a:ext cx="3426758" cy="2794499"/>
            <a:chOff x="152400" y="3957893"/>
            <a:chExt cx="3426758" cy="279449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2FCA118-18C4-322D-6EF8-351BA8ABDBB6}"/>
                </a:ext>
              </a:extLst>
            </p:cNvPr>
            <p:cNvGrpSpPr/>
            <p:nvPr/>
          </p:nvGrpSpPr>
          <p:grpSpPr>
            <a:xfrm>
              <a:off x="152400" y="3957893"/>
              <a:ext cx="3426758" cy="2662945"/>
              <a:chOff x="152400" y="3957893"/>
              <a:chExt cx="3426758" cy="266294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D223C776-D36E-41F9-5211-2E104CF6D9F8}"/>
                  </a:ext>
                </a:extLst>
              </p:cNvPr>
              <p:cNvGrpSpPr/>
              <p:nvPr/>
            </p:nvGrpSpPr>
            <p:grpSpPr>
              <a:xfrm>
                <a:off x="152400" y="3957893"/>
                <a:ext cx="3426758" cy="2662945"/>
                <a:chOff x="708212" y="4036821"/>
                <a:chExt cx="3426758" cy="2662945"/>
              </a:xfrm>
            </p:grpSpPr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15BDB207-7268-66D3-D658-829C137C0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8212" y="4299466"/>
                  <a:ext cx="3162300" cy="2400300"/>
                </a:xfrm>
                <a:prstGeom prst="rect">
                  <a:avLst/>
                </a:prstGeom>
              </p:spPr>
            </p:pic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981E539-1D5F-2C6D-417D-2AD39A10A4D6}"/>
                    </a:ext>
                  </a:extLst>
                </p:cNvPr>
                <p:cNvSpPr txBox="1"/>
                <p:nvPr/>
              </p:nvSpPr>
              <p:spPr>
                <a:xfrm rot="3274410">
                  <a:off x="1320156" y="5049475"/>
                  <a:ext cx="145364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/>
                    <a:t>y goes from </a:t>
                  </a:r>
                </a:p>
                <a:p>
                  <a:r>
                    <a:rPr lang="en-US" dirty="0"/>
                    <a:t>0 to -2x + 2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9FD4C96-F719-06BE-B004-E8BE62AB0E40}"/>
                    </a:ext>
                  </a:extLst>
                </p:cNvPr>
                <p:cNvSpPr txBox="1"/>
                <p:nvPr/>
              </p:nvSpPr>
              <p:spPr>
                <a:xfrm>
                  <a:off x="3733800" y="6031468"/>
                  <a:ext cx="4011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24C7C7"/>
                      </a:solidFill>
                    </a:rPr>
                    <a:t>x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9D38BE7-322D-DAF8-9E0C-9AA9B8720A88}"/>
                    </a:ext>
                  </a:extLst>
                </p:cNvPr>
                <p:cNvSpPr txBox="1"/>
                <p:nvPr/>
              </p:nvSpPr>
              <p:spPr>
                <a:xfrm>
                  <a:off x="1019736" y="4036821"/>
                  <a:ext cx="40117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dirty="0">
                      <a:solidFill>
                        <a:srgbClr val="24C7C7"/>
                      </a:solidFill>
                    </a:rPr>
                    <a:t>y</a:t>
                  </a: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C633C2D-F20B-F1B0-9341-0423CFFBDE82}"/>
                  </a:ext>
                </a:extLst>
              </p:cNvPr>
              <p:cNvSpPr txBox="1"/>
              <p:nvPr/>
            </p:nvSpPr>
            <p:spPr>
              <a:xfrm>
                <a:off x="781399" y="5730209"/>
                <a:ext cx="4011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>
                    <a:solidFill>
                      <a:srgbClr val="D045FF"/>
                    </a:solidFill>
                  </a:rPr>
                  <a:t>dx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C1BB264-E56C-7FA9-6DDB-CDFB53F6861B}"/>
                  </a:ext>
                </a:extLst>
              </p:cNvPr>
              <p:cNvSpPr txBox="1"/>
              <p:nvPr/>
            </p:nvSpPr>
            <p:spPr>
              <a:xfrm rot="5400000">
                <a:off x="579274" y="5537446"/>
                <a:ext cx="40117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 err="1">
                    <a:solidFill>
                      <a:srgbClr val="D045FF"/>
                    </a:solidFill>
                  </a:rPr>
                  <a:t>dy</a:t>
                </a:r>
                <a:endParaRPr lang="en-US" sz="1200" b="1" dirty="0">
                  <a:solidFill>
                    <a:srgbClr val="D045FF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6754D9D-C9C4-980F-1DC4-01BF33FBC608}"/>
                  </a:ext>
                </a:extLst>
              </p:cNvPr>
              <p:cNvSpPr/>
              <p:nvPr/>
            </p:nvSpPr>
            <p:spPr>
              <a:xfrm>
                <a:off x="880324" y="5564511"/>
                <a:ext cx="182880" cy="182880"/>
              </a:xfrm>
              <a:prstGeom prst="rect">
                <a:avLst/>
              </a:prstGeom>
              <a:noFill/>
              <a:ln w="41275">
                <a:solidFill>
                  <a:srgbClr val="D04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6C85091-F42F-3EED-C0CA-B451E708D70D}"/>
                </a:ext>
              </a:extLst>
            </p:cNvPr>
            <p:cNvSpPr txBox="1"/>
            <p:nvPr/>
          </p:nvSpPr>
          <p:spPr>
            <a:xfrm>
              <a:off x="693644" y="6106061"/>
              <a:ext cx="14821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x goes from </a:t>
              </a:r>
            </a:p>
            <a:p>
              <a:r>
                <a:rPr lang="en-US" dirty="0"/>
                <a:t>0 to 1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D9D1F75A-37D3-AD32-8743-1A1B6F91EF09}"/>
              </a:ext>
            </a:extLst>
          </p:cNvPr>
          <p:cNvSpPr txBox="1"/>
          <p:nvPr/>
        </p:nvSpPr>
        <p:spPr>
          <a:xfrm>
            <a:off x="2211665" y="4181011"/>
            <a:ext cx="1255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Graph </a:t>
            </a:r>
          </a:p>
          <a:p>
            <a:r>
              <a:rPr lang="en-US" dirty="0">
                <a:solidFill>
                  <a:srgbClr val="FFFF00"/>
                </a:solidFill>
              </a:rPr>
              <a:t>for  z=0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FEE01E1-7B05-D15C-0123-85B0115AD92A}"/>
              </a:ext>
            </a:extLst>
          </p:cNvPr>
          <p:cNvSpPr txBox="1"/>
          <p:nvPr/>
        </p:nvSpPr>
        <p:spPr>
          <a:xfrm>
            <a:off x="6841676" y="3421935"/>
            <a:ext cx="4011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4C7C7"/>
                </a:solidFill>
              </a:rPr>
              <a:t>z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53E59F6-DF14-8309-F612-EE4DD56BFAD1}"/>
              </a:ext>
            </a:extLst>
          </p:cNvPr>
          <p:cNvSpPr txBox="1"/>
          <p:nvPr/>
        </p:nvSpPr>
        <p:spPr>
          <a:xfrm>
            <a:off x="5945943" y="3649626"/>
            <a:ext cx="32192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0" dirty="0">
                <a:solidFill>
                  <a:schemeClr val="bg1">
                    <a:lumMod val="75000"/>
                    <a:lumOff val="25000"/>
                  </a:schemeClr>
                </a:solidFill>
                <a:latin typeface="Speak Pro Light" panose="020B0604020202020204" pitchFamily="34" charset="0"/>
              </a:rPr>
              <a:t>{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25659D26-6B7E-8351-4EA8-5889ED1F08BC}"/>
              </a:ext>
            </a:extLst>
          </p:cNvPr>
          <p:cNvCxnSpPr>
            <a:cxnSpLocks/>
          </p:cNvCxnSpPr>
          <p:nvPr/>
        </p:nvCxnSpPr>
        <p:spPr>
          <a:xfrm flipV="1">
            <a:off x="5936379" y="3867467"/>
            <a:ext cx="1041868" cy="235380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D9ABB26-9744-488C-4CD1-755E3DFAF90C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6978397" y="3867467"/>
            <a:ext cx="1611215" cy="20848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8004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Volume = sum of the volumes of all these vertical towers:</a:t>
            </a:r>
          </a:p>
          <a:p>
            <a:endParaRPr lang="en-US" sz="2000" dirty="0"/>
          </a:p>
          <a:p>
            <a:r>
              <a:rPr lang="en-US" dirty="0"/>
              <a:t>V =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1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-2x+2</a:t>
            </a:r>
            <a:r>
              <a:rPr lang="en-US" dirty="0"/>
              <a:t> (2-2x-y)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B5FDF-2212-4931-BBB7-ED5F04DA2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141D7-667E-4C95-9E63-D13728FAE7C0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BE1D919-AF75-B560-388E-6DE7B6A30E79}"/>
              </a:ext>
            </a:extLst>
          </p:cNvPr>
          <p:cNvGrpSpPr/>
          <p:nvPr/>
        </p:nvGrpSpPr>
        <p:grpSpPr>
          <a:xfrm>
            <a:off x="5486400" y="3276600"/>
            <a:ext cx="3429000" cy="3400755"/>
            <a:chOff x="4938993" y="2545976"/>
            <a:chExt cx="4382059" cy="439135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D6DA375-74A7-51B8-BADD-9D74C6C3D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38993" y="2657475"/>
              <a:ext cx="4200525" cy="420052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AD30182-0A5A-F4E1-BDE3-C0D834714C6A}"/>
                </a:ext>
              </a:extLst>
            </p:cNvPr>
            <p:cNvGrpSpPr/>
            <p:nvPr/>
          </p:nvGrpSpPr>
          <p:grpSpPr>
            <a:xfrm>
              <a:off x="6604447" y="4827845"/>
              <a:ext cx="526369" cy="1011784"/>
              <a:chOff x="6491274" y="4322231"/>
              <a:chExt cx="526369" cy="101178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610BC0F-E29C-0FC6-EC85-E08B8747FF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71520" y="5064414"/>
                <a:ext cx="160166" cy="181141"/>
              </a:xfrm>
              <a:prstGeom prst="line">
                <a:avLst/>
              </a:prstGeom>
              <a:ln w="44450">
                <a:solidFill>
                  <a:srgbClr val="D045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9B755F9-53D0-3A9B-2D13-FDCCC348EDAA}"/>
                  </a:ext>
                </a:extLst>
              </p:cNvPr>
              <p:cNvGrpSpPr/>
              <p:nvPr/>
            </p:nvGrpSpPr>
            <p:grpSpPr>
              <a:xfrm>
                <a:off x="6491274" y="4322231"/>
                <a:ext cx="526369" cy="1011784"/>
                <a:chOff x="6491274" y="4322217"/>
                <a:chExt cx="526369" cy="1011784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D42FF3A6-E62D-FE33-3109-755841E78E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07411" y="5064400"/>
                  <a:ext cx="287350" cy="96921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F7D27AD9-231B-DFF0-040D-DBCA38685A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19125" y="5125475"/>
                  <a:ext cx="184127" cy="208526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5CAE5DB-792E-D591-2B15-5DA8818E8C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94247" y="4447372"/>
                  <a:ext cx="0" cy="856168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0596DA7-58C8-B4CF-DA90-7B53B8FE8D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491274" y="5238808"/>
                  <a:ext cx="325354" cy="90052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B66F5BBB-2BA0-2C7A-597C-A95ABEB1F0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21306" y="4421888"/>
                  <a:ext cx="0" cy="850784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3575A1F-008E-F876-D0EC-86CA52D84C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03252" y="4408236"/>
                  <a:ext cx="0" cy="735211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075C8EA5-BD60-562E-7E94-11FF0330E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545062" y="4421888"/>
                  <a:ext cx="260375" cy="51412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AD7789C6-942D-7F52-18DA-FFE7CA7D0D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52183" y="4327727"/>
                  <a:ext cx="251069" cy="42158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67886C6-C4EE-3ABD-CC1E-5786980EC6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95261" y="4322217"/>
                  <a:ext cx="274909" cy="99671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9757C1A3-8A0D-4600-0ED3-DF03677051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816628" y="4358031"/>
                  <a:ext cx="201015" cy="100411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5962996F-01E8-76DC-8626-ED29A5E2F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07411" y="4495992"/>
                  <a:ext cx="0" cy="616868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AE0DA4-7D89-EB61-5B1D-7A4768C30D5C}"/>
                </a:ext>
              </a:extLst>
            </p:cNvPr>
            <p:cNvSpPr txBox="1"/>
            <p:nvPr/>
          </p:nvSpPr>
          <p:spPr>
            <a:xfrm rot="19078645">
              <a:off x="6858240" y="5635461"/>
              <a:ext cx="691784" cy="476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D045FF"/>
                  </a:solidFill>
                </a:rPr>
                <a:t>dx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7D800A-625F-3FE1-56C8-54E1568B7446}"/>
                </a:ext>
              </a:extLst>
            </p:cNvPr>
            <p:cNvSpPr txBox="1"/>
            <p:nvPr/>
          </p:nvSpPr>
          <p:spPr>
            <a:xfrm rot="739209">
              <a:off x="6435676" y="5775489"/>
              <a:ext cx="700750" cy="4769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D045FF"/>
                  </a:solidFill>
                </a:rPr>
                <a:t>dy</a:t>
              </a:r>
              <a:endParaRPr lang="en-US" dirty="0">
                <a:solidFill>
                  <a:srgbClr val="D045FF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CC6D68-ACE9-6F0B-F6C3-065D6ED59FA4}"/>
                </a:ext>
              </a:extLst>
            </p:cNvPr>
            <p:cNvSpPr txBox="1"/>
            <p:nvPr/>
          </p:nvSpPr>
          <p:spPr>
            <a:xfrm>
              <a:off x="8919882" y="5719482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325081D-A63B-8F25-0CAA-DC7F80876924}"/>
                </a:ext>
              </a:extLst>
            </p:cNvPr>
            <p:cNvSpPr txBox="1"/>
            <p:nvPr/>
          </p:nvSpPr>
          <p:spPr>
            <a:xfrm>
              <a:off x="5181600" y="6567999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x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F27D7EE-B509-51D8-30A4-250FE2B35ED3}"/>
                </a:ext>
              </a:extLst>
            </p:cNvPr>
            <p:cNvSpPr txBox="1"/>
            <p:nvPr/>
          </p:nvSpPr>
          <p:spPr>
            <a:xfrm>
              <a:off x="6530788" y="2545976"/>
              <a:ext cx="4011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4C7C7"/>
                  </a:solidFill>
                </a:rPr>
                <a:t>z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0ABD3E6-5A95-787F-F8F7-8B31C299DAD8}"/>
              </a:ext>
            </a:extLst>
          </p:cNvPr>
          <p:cNvSpPr txBox="1"/>
          <p:nvPr/>
        </p:nvSpPr>
        <p:spPr>
          <a:xfrm>
            <a:off x="5562178" y="5276965"/>
            <a:ext cx="16247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D045FF"/>
                </a:solidFill>
              </a:rPr>
              <a:t>z = 2 – 2x - y</a:t>
            </a:r>
          </a:p>
        </p:txBody>
      </p:sp>
    </p:spTree>
    <p:extLst>
      <p:ext uri="{BB962C8B-B14F-4D97-AF65-F5344CB8AC3E}">
        <p14:creationId xmlns:p14="http://schemas.microsoft.com/office/powerpoint/2010/main" val="11954175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Volume = sum of the volumes of all these vertical towers:</a:t>
            </a:r>
          </a:p>
          <a:p>
            <a:endParaRPr lang="en-US" sz="2000" dirty="0"/>
          </a:p>
          <a:p>
            <a:r>
              <a:rPr lang="en-US" dirty="0"/>
              <a:t>V =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1 </a:t>
            </a:r>
            <a:r>
              <a:rPr lang="en-US" i="1" dirty="0"/>
              <a:t>∫</a:t>
            </a:r>
            <a:r>
              <a:rPr lang="en-US" baseline="-25000" dirty="0"/>
              <a:t> 0</a:t>
            </a:r>
            <a:r>
              <a:rPr lang="en-US" baseline="30000" dirty="0"/>
              <a:t>-2x+2</a:t>
            </a:r>
            <a:r>
              <a:rPr lang="en-US" dirty="0"/>
              <a:t> (2-2x-y)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r>
              <a:rPr lang="en-US" dirty="0"/>
              <a:t>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2/3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06FC57-5C24-4937-AC51-7BDDC3AD4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DOUBLE INTEGRALS AND VOLUME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cs typeface="Arial" charset="0"/>
              </a:rPr>
              <a:t>IN-CLASS PROBLEM 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B4594-03F7-4F69-8054-33AB9852FF84}"/>
              </a:ext>
            </a:extLst>
          </p:cNvPr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http://faculty.bucks.edu/taylors/Math242/Volumes.pdf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E25DAC1-D91B-F971-F266-A58D9646CBA4}"/>
              </a:ext>
            </a:extLst>
          </p:cNvPr>
          <p:cNvGrpSpPr/>
          <p:nvPr/>
        </p:nvGrpSpPr>
        <p:grpSpPr>
          <a:xfrm>
            <a:off x="5486400" y="3276600"/>
            <a:ext cx="3429000" cy="3400755"/>
            <a:chOff x="5486400" y="3276600"/>
            <a:chExt cx="3429000" cy="34007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4B88E73-3515-3153-E32D-19B5DAA42C4E}"/>
                </a:ext>
              </a:extLst>
            </p:cNvPr>
            <p:cNvGrpSpPr/>
            <p:nvPr/>
          </p:nvGrpSpPr>
          <p:grpSpPr>
            <a:xfrm>
              <a:off x="5486400" y="3276600"/>
              <a:ext cx="3429000" cy="3400755"/>
              <a:chOff x="4938993" y="2545976"/>
              <a:chExt cx="4382059" cy="43913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5198D70-5074-EA5A-EF85-0F38281161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938993" y="2657475"/>
                <a:ext cx="4200525" cy="4200525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4604468-3F77-CBF3-2018-2B65CD1A3CE3}"/>
                  </a:ext>
                </a:extLst>
              </p:cNvPr>
              <p:cNvGrpSpPr/>
              <p:nvPr/>
            </p:nvGrpSpPr>
            <p:grpSpPr>
              <a:xfrm>
                <a:off x="6604447" y="4827845"/>
                <a:ext cx="526369" cy="1011784"/>
                <a:chOff x="6491274" y="4322231"/>
                <a:chExt cx="526369" cy="101178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D152040-9C24-F39E-B67A-59B46B20D7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571520" y="5064414"/>
                  <a:ext cx="160166" cy="181141"/>
                </a:xfrm>
                <a:prstGeom prst="line">
                  <a:avLst/>
                </a:prstGeom>
                <a:ln w="44450">
                  <a:solidFill>
                    <a:srgbClr val="D045FF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03EE903-F07A-06E6-95E8-BF87C686AB42}"/>
                    </a:ext>
                  </a:extLst>
                </p:cNvPr>
                <p:cNvGrpSpPr/>
                <p:nvPr/>
              </p:nvGrpSpPr>
              <p:grpSpPr>
                <a:xfrm>
                  <a:off x="6491274" y="4322231"/>
                  <a:ext cx="526369" cy="1011784"/>
                  <a:chOff x="6491274" y="4322217"/>
                  <a:chExt cx="526369" cy="1011784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D02B7305-C9BE-275A-974E-90F203A0E9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07411" y="5064400"/>
                    <a:ext cx="287350" cy="96921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D0418F22-3B1A-73E3-AC12-7F5C9F3550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819125" y="5125475"/>
                    <a:ext cx="184127" cy="208526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A7C7839-6CCF-801B-F4BE-A4D3A0FE83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94247" y="4447372"/>
                    <a:ext cx="0" cy="856168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F2DF4ABA-9032-1FD6-1494-A105F6BDEA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491274" y="5238808"/>
                    <a:ext cx="325354" cy="90052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CF612FB0-2316-62AC-49E2-DA5F47CB49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521306" y="4421888"/>
                    <a:ext cx="0" cy="850784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47286C6F-E6D7-76DD-9E01-ECEB188139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003252" y="4408236"/>
                    <a:ext cx="0" cy="735211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9AB7B0A8-FAF9-98B9-FEC9-CCD35862A6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545062" y="4421888"/>
                    <a:ext cx="260375" cy="51412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89E652E7-821C-ECD0-4DEA-D3985CB6FB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6752183" y="4327727"/>
                    <a:ext cx="251069" cy="42158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A34CF63A-ECC0-77FC-C336-C62A598E70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495261" y="4322217"/>
                    <a:ext cx="274909" cy="99671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F2107F46-96F8-2C57-E3D3-993834E091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816628" y="4358031"/>
                    <a:ext cx="201015" cy="100411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8C2A5088-3072-783A-FC4C-6734E7C620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707411" y="4495992"/>
                    <a:ext cx="0" cy="616868"/>
                  </a:xfrm>
                  <a:prstGeom prst="line">
                    <a:avLst/>
                  </a:prstGeom>
                  <a:ln w="44450">
                    <a:solidFill>
                      <a:srgbClr val="D045FF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480124D-F903-8172-4E7A-78331FF19BCA}"/>
                  </a:ext>
                </a:extLst>
              </p:cNvPr>
              <p:cNvSpPr txBox="1"/>
              <p:nvPr/>
            </p:nvSpPr>
            <p:spPr>
              <a:xfrm rot="19078645">
                <a:off x="6858240" y="5635461"/>
                <a:ext cx="691784" cy="476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D045FF"/>
                    </a:solidFill>
                  </a:rPr>
                  <a:t>dx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648E720-2B21-8050-863C-08A7F52C7ED0}"/>
                  </a:ext>
                </a:extLst>
              </p:cNvPr>
              <p:cNvSpPr txBox="1"/>
              <p:nvPr/>
            </p:nvSpPr>
            <p:spPr>
              <a:xfrm rot="739209">
                <a:off x="6435676" y="5775489"/>
                <a:ext cx="700750" cy="4769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solidFill>
                      <a:srgbClr val="D045FF"/>
                    </a:solidFill>
                  </a:rPr>
                  <a:t>dy</a:t>
                </a:r>
                <a:endParaRPr lang="en-US" dirty="0">
                  <a:solidFill>
                    <a:srgbClr val="D045FF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679ED79-3683-1737-8C98-B29D47F7CD72}"/>
                  </a:ext>
                </a:extLst>
              </p:cNvPr>
              <p:cNvSpPr txBox="1"/>
              <p:nvPr/>
            </p:nvSpPr>
            <p:spPr>
              <a:xfrm>
                <a:off x="8919882" y="5719482"/>
                <a:ext cx="4011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24C7C7"/>
                    </a:solidFill>
                  </a:rPr>
                  <a:t>y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A169E7-75E0-F55E-CE4C-682802C02E06}"/>
                  </a:ext>
                </a:extLst>
              </p:cNvPr>
              <p:cNvSpPr txBox="1"/>
              <p:nvPr/>
            </p:nvSpPr>
            <p:spPr>
              <a:xfrm>
                <a:off x="5181600" y="6567999"/>
                <a:ext cx="4011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24C7C7"/>
                    </a:solidFill>
                  </a:rPr>
                  <a:t>x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9501019-6E21-EBD7-4942-1D537FEF7FEA}"/>
                  </a:ext>
                </a:extLst>
              </p:cNvPr>
              <p:cNvSpPr txBox="1"/>
              <p:nvPr/>
            </p:nvSpPr>
            <p:spPr>
              <a:xfrm>
                <a:off x="6530788" y="2545976"/>
                <a:ext cx="4011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24C7C7"/>
                    </a:solidFill>
                  </a:rPr>
                  <a:t>z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1A0CEE-FA36-883D-CEE3-3163A76B5AC8}"/>
                </a:ext>
              </a:extLst>
            </p:cNvPr>
            <p:cNvSpPr txBox="1"/>
            <p:nvPr/>
          </p:nvSpPr>
          <p:spPr>
            <a:xfrm>
              <a:off x="5562178" y="5276965"/>
              <a:ext cx="162476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D045FF"/>
                  </a:solidFill>
                </a:rPr>
                <a:t>z = 2 – 2x - 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03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0668987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partial derivatives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	and higher-order partials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Multiple Integration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1207884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When integrating a function of two variables we will integrate over a </a:t>
            </a:r>
            <a:r>
              <a:rPr lang="en-US" dirty="0">
                <a:solidFill>
                  <a:schemeClr val="tx1"/>
                </a:solidFill>
              </a:rPr>
              <a:t>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8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look like:</a:t>
            </a:r>
          </a:p>
          <a:p>
            <a:endParaRPr lang="en-US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(something)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1981DE-5774-86BF-9E73-59A47E23FFAB}"/>
              </a:ext>
            </a:extLst>
          </p:cNvPr>
          <p:cNvCxnSpPr/>
          <p:nvPr/>
        </p:nvCxnSpPr>
        <p:spPr>
          <a:xfrm>
            <a:off x="2667000" y="2362200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78BB528-5203-0311-ED66-8579A9096971}"/>
              </a:ext>
            </a:extLst>
          </p:cNvPr>
          <p:cNvSpPr txBox="1"/>
          <p:nvPr/>
        </p:nvSpPr>
        <p:spPr>
          <a:xfrm>
            <a:off x="3733800" y="1992868"/>
            <a:ext cx="2057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 this one first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B71E494-AAC7-688E-AEC6-5FB913DC828E}"/>
              </a:ext>
            </a:extLst>
          </p:cNvPr>
          <p:cNvCxnSpPr>
            <a:cxnSpLocks/>
          </p:cNvCxnSpPr>
          <p:nvPr/>
        </p:nvCxnSpPr>
        <p:spPr>
          <a:xfrm>
            <a:off x="1524000" y="3733800"/>
            <a:ext cx="609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3BEA3C-FB5B-47C5-E76F-A98DE119FF42}"/>
              </a:ext>
            </a:extLst>
          </p:cNvPr>
          <p:cNvSpPr txBox="1"/>
          <p:nvPr/>
        </p:nvSpPr>
        <p:spPr>
          <a:xfrm>
            <a:off x="3581400" y="3733800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Do this one second</a:t>
            </a:r>
          </a:p>
        </p:txBody>
      </p:sp>
    </p:spTree>
    <p:extLst>
      <p:ext uri="{BB962C8B-B14F-4D97-AF65-F5344CB8AC3E}">
        <p14:creationId xmlns:p14="http://schemas.microsoft.com/office/powerpoint/2010/main" val="329625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integrations in-order , inside first then outwards, outside one last</a:t>
            </a:r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38600" y="4648200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210D8F-4B86-464F-B662-1F01D9EA8470}"/>
              </a:ext>
            </a:extLst>
          </p:cNvPr>
          <p:cNvSpPr txBox="1">
            <a:spLocks/>
          </p:cNvSpPr>
          <p:nvPr/>
        </p:nvSpPr>
        <p:spPr bwMode="auto">
          <a:xfrm rot="5400000">
            <a:off x="4953000" y="3505200"/>
            <a:ext cx="60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8693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Integrals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integrations in-order , inside first then outwards, outside one last</a:t>
            </a:r>
          </a:p>
          <a:p>
            <a:endParaRPr lang="en-US" sz="2000" dirty="0"/>
          </a:p>
          <a:p>
            <a:pPr algn="ctr"/>
            <a:r>
              <a:rPr lang="en-US" i="1" dirty="0"/>
              <a:t>∫</a:t>
            </a:r>
            <a:r>
              <a:rPr lang="en-US" baseline="-25000" dirty="0"/>
              <a:t>c</a:t>
            </a:r>
            <a:r>
              <a:rPr lang="en-US" baseline="30000" dirty="0"/>
              <a:t>d </a:t>
            </a:r>
            <a:r>
              <a:rPr lang="en-US" i="1" dirty="0"/>
              <a:t>∫</a:t>
            </a:r>
            <a:r>
              <a:rPr lang="en-US" baseline="-25000" dirty="0"/>
              <a:t>a</a:t>
            </a:r>
            <a:r>
              <a:rPr lang="en-US" baseline="30000" dirty="0"/>
              <a:t>b</a:t>
            </a:r>
            <a:r>
              <a:rPr lang="en-US" dirty="0"/>
              <a:t> </a:t>
            </a:r>
            <a:r>
              <a:rPr lang="en-US" dirty="0" err="1"/>
              <a:t>dy</a:t>
            </a:r>
            <a:r>
              <a:rPr lang="en-US" dirty="0"/>
              <a:t> dx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695700" y="5867400"/>
            <a:ext cx="1981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second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70512" y="4610100"/>
            <a:ext cx="1333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first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F31DC6B-7A16-493D-A942-80F008729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0850"/>
            <a:ext cx="1871056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0A63269-5D7F-4E16-8804-002F3E397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40386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18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3575</TotalTime>
  <Words>2158</Words>
  <Application>Microsoft Office PowerPoint</Application>
  <PresentationFormat>On-screen Show (4:3)</PresentationFormat>
  <Paragraphs>395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Calibri</vt:lpstr>
      <vt:lpstr>Comic Sans MS</vt:lpstr>
      <vt:lpstr>Courier New</vt:lpstr>
      <vt:lpstr>Open Sans</vt:lpstr>
      <vt:lpstr>Speak Pro Light</vt:lpstr>
      <vt:lpstr>Wingdings</vt:lpstr>
      <vt:lpstr>Office Theme</vt:lpstr>
      <vt:lpstr>PowerPoint Presentation</vt:lpstr>
      <vt:lpstr>What’s Up?</vt:lpstr>
      <vt:lpstr>What’s Up?</vt:lpstr>
      <vt:lpstr>Multiple Integrals</vt:lpstr>
      <vt:lpstr>Multiple Integrals</vt:lpstr>
      <vt:lpstr>Multiple Integrals</vt:lpstr>
      <vt:lpstr>Multiple Integrals</vt:lpstr>
      <vt:lpstr>Multiple Integrals</vt:lpstr>
      <vt:lpstr>Multiple Integrals</vt:lpstr>
      <vt:lpstr>Multiple Integrals</vt:lpstr>
      <vt:lpstr>Multiple Integrals</vt:lpstr>
      <vt:lpstr>Multiple Integrals</vt:lpstr>
      <vt:lpstr>PowerPoint Presentation</vt:lpstr>
      <vt:lpstr>PowerPoint Presentation</vt:lpstr>
      <vt:lpstr>PowerPoint Presentation</vt:lpstr>
      <vt:lpstr>PowerPoint Presentation</vt:lpstr>
      <vt:lpstr>Questions?</vt:lpstr>
      <vt:lpstr>Multiple Integration</vt:lpstr>
      <vt:lpstr>Multiple Integration</vt:lpstr>
      <vt:lpstr>Multiple Integration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Integrals</vt:lpstr>
      <vt:lpstr>Questions?</vt:lpstr>
      <vt:lpstr>Double Integrals</vt:lpstr>
      <vt:lpstr>Double Integrals and Volume</vt:lpstr>
      <vt:lpstr>Double Integrals and Volume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367</cp:revision>
  <dcterms:created xsi:type="dcterms:W3CDTF">2012-09-06T22:30:26Z</dcterms:created>
  <dcterms:modified xsi:type="dcterms:W3CDTF">2023-02-15T04:09:43Z</dcterms:modified>
</cp:coreProperties>
</file>