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handoutMasterIdLst>
    <p:handoutMasterId r:id="rId126"/>
  </p:handoutMasterIdLst>
  <p:sldIdLst>
    <p:sldId id="256" r:id="rId2"/>
    <p:sldId id="2490" r:id="rId3"/>
    <p:sldId id="2491" r:id="rId4"/>
    <p:sldId id="2621" r:id="rId5"/>
    <p:sldId id="2620" r:id="rId6"/>
    <p:sldId id="589" r:id="rId7"/>
    <p:sldId id="593" r:id="rId8"/>
    <p:sldId id="590" r:id="rId9"/>
    <p:sldId id="528" r:id="rId10"/>
    <p:sldId id="529" r:id="rId11"/>
    <p:sldId id="530" r:id="rId12"/>
    <p:sldId id="533" r:id="rId13"/>
    <p:sldId id="531" r:id="rId14"/>
    <p:sldId id="532" r:id="rId15"/>
    <p:sldId id="534" r:id="rId16"/>
    <p:sldId id="644" r:id="rId17"/>
    <p:sldId id="645" r:id="rId18"/>
    <p:sldId id="646" r:id="rId19"/>
    <p:sldId id="647" r:id="rId20"/>
    <p:sldId id="489" r:id="rId21"/>
    <p:sldId id="438" r:id="rId22"/>
    <p:sldId id="520" r:id="rId23"/>
    <p:sldId id="490" r:id="rId24"/>
    <p:sldId id="2650" r:id="rId25"/>
    <p:sldId id="584" r:id="rId26"/>
    <p:sldId id="656" r:id="rId27"/>
    <p:sldId id="2646" r:id="rId28"/>
    <p:sldId id="2647" r:id="rId29"/>
    <p:sldId id="2652" r:id="rId30"/>
    <p:sldId id="2651" r:id="rId31"/>
    <p:sldId id="2653" r:id="rId32"/>
    <p:sldId id="2658" r:id="rId33"/>
    <p:sldId id="2659" r:id="rId34"/>
    <p:sldId id="2642" r:id="rId35"/>
    <p:sldId id="2624" r:id="rId36"/>
    <p:sldId id="2625" r:id="rId37"/>
    <p:sldId id="441" r:id="rId38"/>
    <p:sldId id="2626" r:id="rId39"/>
    <p:sldId id="2654" r:id="rId40"/>
    <p:sldId id="492" r:id="rId41"/>
    <p:sldId id="586" r:id="rId42"/>
    <p:sldId id="2627" r:id="rId43"/>
    <p:sldId id="2628" r:id="rId44"/>
    <p:sldId id="2655" r:id="rId45"/>
    <p:sldId id="517" r:id="rId46"/>
    <p:sldId id="595" r:id="rId47"/>
    <p:sldId id="2629" r:id="rId48"/>
    <p:sldId id="2630" r:id="rId49"/>
    <p:sldId id="2656" r:id="rId50"/>
    <p:sldId id="2643" r:id="rId51"/>
    <p:sldId id="610" r:id="rId52"/>
    <p:sldId id="2631" r:id="rId53"/>
    <p:sldId id="2632" r:id="rId54"/>
    <p:sldId id="2633" r:id="rId55"/>
    <p:sldId id="2657" r:id="rId56"/>
    <p:sldId id="652" r:id="rId57"/>
    <p:sldId id="653" r:id="rId58"/>
    <p:sldId id="654" r:id="rId59"/>
    <p:sldId id="655" r:id="rId60"/>
    <p:sldId id="2649" r:id="rId61"/>
    <p:sldId id="2660" r:id="rId62"/>
    <p:sldId id="2634" r:id="rId63"/>
    <p:sldId id="2661" r:id="rId64"/>
    <p:sldId id="2662" r:id="rId65"/>
    <p:sldId id="2663" r:id="rId66"/>
    <p:sldId id="658" r:id="rId67"/>
    <p:sldId id="657" r:id="rId68"/>
    <p:sldId id="659" r:id="rId69"/>
    <p:sldId id="2664" r:id="rId70"/>
    <p:sldId id="257" r:id="rId71"/>
    <p:sldId id="261" r:id="rId72"/>
    <p:sldId id="258" r:id="rId73"/>
    <p:sldId id="259" r:id="rId74"/>
    <p:sldId id="2552" r:id="rId75"/>
    <p:sldId id="2622" r:id="rId76"/>
    <p:sldId id="2623" r:id="rId77"/>
    <p:sldId id="2665" r:id="rId78"/>
    <p:sldId id="2666" r:id="rId79"/>
    <p:sldId id="2667" r:id="rId80"/>
    <p:sldId id="2668" r:id="rId81"/>
    <p:sldId id="2669" r:id="rId82"/>
    <p:sldId id="608" r:id="rId83"/>
    <p:sldId id="613" r:id="rId84"/>
    <p:sldId id="607" r:id="rId85"/>
    <p:sldId id="609" r:id="rId86"/>
    <p:sldId id="606" r:id="rId87"/>
    <p:sldId id="519" r:id="rId88"/>
    <p:sldId id="2670" r:id="rId89"/>
    <p:sldId id="2671" r:id="rId90"/>
    <p:sldId id="2672" r:id="rId91"/>
    <p:sldId id="2673" r:id="rId92"/>
    <p:sldId id="2718" r:id="rId93"/>
    <p:sldId id="2719" r:id="rId94"/>
    <p:sldId id="2720" r:id="rId95"/>
    <p:sldId id="2717" r:id="rId96"/>
    <p:sldId id="2721" r:id="rId97"/>
    <p:sldId id="2722" r:id="rId98"/>
    <p:sldId id="2723" r:id="rId99"/>
    <p:sldId id="2676" r:id="rId100"/>
    <p:sldId id="2724" r:id="rId101"/>
    <p:sldId id="2725" r:id="rId102"/>
    <p:sldId id="2726" r:id="rId103"/>
    <p:sldId id="2733" r:id="rId104"/>
    <p:sldId id="2727" r:id="rId105"/>
    <p:sldId id="2729" r:id="rId106"/>
    <p:sldId id="2731" r:id="rId107"/>
    <p:sldId id="2732" r:id="rId108"/>
    <p:sldId id="2730" r:id="rId109"/>
    <p:sldId id="495" r:id="rId110"/>
    <p:sldId id="583" r:id="rId111"/>
    <p:sldId id="496" r:id="rId112"/>
    <p:sldId id="690" r:id="rId113"/>
    <p:sldId id="2679" r:id="rId114"/>
    <p:sldId id="2680" r:id="rId115"/>
    <p:sldId id="497" r:id="rId116"/>
    <p:sldId id="616" r:id="rId117"/>
    <p:sldId id="617" r:id="rId118"/>
    <p:sldId id="2681" r:id="rId119"/>
    <p:sldId id="618" r:id="rId120"/>
    <p:sldId id="619" r:id="rId121"/>
    <p:sldId id="543" r:id="rId122"/>
    <p:sldId id="1059" r:id="rId123"/>
    <p:sldId id="588" r:id="rId1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omic Sans MS" panose="030F0702030302020204" pitchFamily="66" charset="0"/>
        <a:ea typeface="+mn-ea"/>
        <a:cs typeface="Arial" panose="020B0604020202020204" pitchFamily="34" charset="0"/>
      </a:defRPr>
    </a:lvl5pPr>
    <a:lvl6pPr marL="22860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6pPr>
    <a:lvl7pPr marL="27432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7pPr>
    <a:lvl8pPr marL="32004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8pPr>
    <a:lvl9pPr marL="3657600" algn="l" defTabSz="914400" rtl="0" eaLnBrk="1" latinLnBrk="0" hangingPunct="1">
      <a:defRPr kern="1200">
        <a:solidFill>
          <a:schemeClr val="tx1"/>
        </a:solidFill>
        <a:latin typeface="Comic Sans MS" panose="030F0702030302020204" pitchFamily="66"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8BE1FF"/>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883" autoAdjust="0"/>
    <p:restoredTop sz="94660"/>
  </p:normalViewPr>
  <p:slideViewPr>
    <p:cSldViewPr>
      <p:cViewPr varScale="1">
        <p:scale>
          <a:sx n="90" d="100"/>
          <a:sy n="90" d="100"/>
        </p:scale>
        <p:origin x="96" y="132"/>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6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6C41557-EC00-47AD-A3B6-6484700CA67A}" type="datetimeFigureOut">
              <a:rPr lang="en-US"/>
              <a:pPr>
                <a:defRPr/>
              </a:pPr>
              <a:t>2/14/2023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6CEA775-3D3E-4E30-9643-A0E44CCD0C57}" type="slidenum">
              <a:rPr lang="en-US"/>
              <a:pPr/>
              <a:t>‹#›</a:t>
            </a:fld>
            <a:endParaRPr lang="en-US"/>
          </a:p>
        </p:txBody>
      </p:sp>
    </p:spTree>
    <p:extLst>
      <p:ext uri="{BB962C8B-B14F-4D97-AF65-F5344CB8AC3E}">
        <p14:creationId xmlns:p14="http://schemas.microsoft.com/office/powerpoint/2010/main" val="3070688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709908-97E1-45C8-B585-BAD76526A844}" type="datetimeFigureOut">
              <a:rPr lang="en-US" smtClean="0"/>
              <a:t>2/14/2023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4CAAD8-60CB-46F9-8E0B-585D70DD9A60}" type="slidenum">
              <a:rPr lang="en-US" smtClean="0"/>
              <a:t>‹#›</a:t>
            </a:fld>
            <a:endParaRPr lang="en-US"/>
          </a:p>
        </p:txBody>
      </p:sp>
    </p:spTree>
    <p:extLst>
      <p:ext uri="{BB962C8B-B14F-4D97-AF65-F5344CB8AC3E}">
        <p14:creationId xmlns:p14="http://schemas.microsoft.com/office/powerpoint/2010/main" val="2308176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4CAAD8-60CB-46F9-8E0B-585D70DD9A60}" type="slidenum">
              <a:rPr lang="en-US" smtClean="0"/>
              <a:t>1</a:t>
            </a:fld>
            <a:endParaRPr lang="en-US"/>
          </a:p>
        </p:txBody>
      </p:sp>
    </p:spTree>
    <p:extLst>
      <p:ext uri="{BB962C8B-B14F-4D97-AF65-F5344CB8AC3E}">
        <p14:creationId xmlns:p14="http://schemas.microsoft.com/office/powerpoint/2010/main" val="4051491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Autofit/>
          </a:bodyPr>
          <a:lstStyle>
            <a:lvl1pPr>
              <a:defRPr sz="5700" b="1" i="0" baseline="0">
                <a:solidFill>
                  <a:srgbClr val="FFFF00"/>
                </a:solidFill>
                <a:latin typeface="Arial" pitchFamily="34" charset="0"/>
                <a:cs typeface="Arial"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800" b="1" i="0" baseline="0">
                <a:solidFill>
                  <a:srgbClr val="CCFF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751941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143000"/>
            <a:ext cx="8229600"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4613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3812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4800587"/>
            <a:ext cx="6619243"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685800"/>
            <a:ext cx="6619244"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5367325"/>
            <a:ext cx="6619242"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0298CD5-6C1E-4009-B41F-6DF62E31D3BE}" type="datetimeFigureOut">
              <a:rPr lang="en-US" smtClean="0"/>
              <a:pPr/>
              <a:t>2/14/2023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49590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lvl1pPr>
              <a:defRPr sz="6000"/>
            </a:lvl1pPr>
          </a:lstStyle>
          <a:p>
            <a:r>
              <a:rPr lang="en-US" dirty="0"/>
              <a:t>Click to edit Master title style</a:t>
            </a:r>
          </a:p>
        </p:txBody>
      </p:sp>
      <p:sp>
        <p:nvSpPr>
          <p:cNvPr id="3" name="Content Placeholder 2"/>
          <p:cNvSpPr>
            <a:spLocks noGrp="1"/>
          </p:cNvSpPr>
          <p:nvPr>
            <p:ph idx="1"/>
          </p:nvPr>
        </p:nvSpPr>
        <p:spPr>
          <a:xfrm>
            <a:off x="457200" y="1219200"/>
            <a:ext cx="8229600" cy="5638800"/>
          </a:xfrm>
        </p:spPr>
        <p:txBody>
          <a:bodyPr/>
          <a:lstStyle>
            <a:lvl1pPr marL="0" indent="0">
              <a:buNone/>
              <a:defRPr/>
            </a:lvl1pPr>
            <a:lvl2pPr marL="1028700" indent="-571500">
              <a:buFont typeface="Arial" pitchFamily="34" charset="0"/>
              <a:buChar char="•"/>
              <a:defRPr/>
            </a:lvl2pPr>
            <a:lvl3pPr marL="1143000" indent="-228600">
              <a:buFont typeface="Wingdings" pitchFamily="2" charset="2"/>
              <a:buChar char="§"/>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456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75329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8903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3848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430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827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430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7827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446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73151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27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4764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7359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b="1" kern="1200">
          <a:solidFill>
            <a:srgbClr val="FFFF00"/>
          </a:solidFill>
          <a:latin typeface="+mj-lt"/>
          <a:ea typeface="+mj-ea"/>
          <a:cs typeface="+mj-cs"/>
        </a:defRPr>
      </a:lvl1pPr>
      <a:lvl2pPr algn="ctr" rtl="0" eaLnBrk="0" fontAlgn="base" hangingPunct="0">
        <a:spcBef>
          <a:spcPct val="0"/>
        </a:spcBef>
        <a:spcAft>
          <a:spcPct val="0"/>
        </a:spcAft>
        <a:defRPr sz="4400" b="1">
          <a:solidFill>
            <a:srgbClr val="FFFF00"/>
          </a:solidFill>
          <a:latin typeface="Comic Sans MS" pitchFamily="66" charset="0"/>
        </a:defRPr>
      </a:lvl2pPr>
      <a:lvl3pPr algn="ctr" rtl="0" eaLnBrk="0" fontAlgn="base" hangingPunct="0">
        <a:spcBef>
          <a:spcPct val="0"/>
        </a:spcBef>
        <a:spcAft>
          <a:spcPct val="0"/>
        </a:spcAft>
        <a:defRPr sz="4400" b="1">
          <a:solidFill>
            <a:srgbClr val="FFFF00"/>
          </a:solidFill>
          <a:latin typeface="Comic Sans MS" pitchFamily="66" charset="0"/>
        </a:defRPr>
      </a:lvl3pPr>
      <a:lvl4pPr algn="ctr" rtl="0" eaLnBrk="0" fontAlgn="base" hangingPunct="0">
        <a:spcBef>
          <a:spcPct val="0"/>
        </a:spcBef>
        <a:spcAft>
          <a:spcPct val="0"/>
        </a:spcAft>
        <a:defRPr sz="4400" b="1">
          <a:solidFill>
            <a:srgbClr val="FFFF00"/>
          </a:solidFill>
          <a:latin typeface="Comic Sans MS" pitchFamily="66" charset="0"/>
        </a:defRPr>
      </a:lvl4pPr>
      <a:lvl5pPr algn="ctr" rtl="0" eaLnBrk="0" fontAlgn="base" hangingPunct="0">
        <a:spcBef>
          <a:spcPct val="0"/>
        </a:spcBef>
        <a:spcAft>
          <a:spcPct val="0"/>
        </a:spcAft>
        <a:defRPr sz="4400" b="1">
          <a:solidFill>
            <a:srgbClr val="FFFF00"/>
          </a:solidFill>
          <a:latin typeface="Comic Sans MS" pitchFamily="66" charset="0"/>
        </a:defRPr>
      </a:lvl5pPr>
      <a:lvl6pPr marL="457200" algn="ctr" rtl="0" fontAlgn="base">
        <a:spcBef>
          <a:spcPct val="0"/>
        </a:spcBef>
        <a:spcAft>
          <a:spcPct val="0"/>
        </a:spcAft>
        <a:defRPr sz="4400" b="1">
          <a:solidFill>
            <a:srgbClr val="FFFF00"/>
          </a:solidFill>
          <a:latin typeface="Comic Sans MS" pitchFamily="66" charset="0"/>
        </a:defRPr>
      </a:lvl6pPr>
      <a:lvl7pPr marL="914400" algn="ctr" rtl="0" fontAlgn="base">
        <a:spcBef>
          <a:spcPct val="0"/>
        </a:spcBef>
        <a:spcAft>
          <a:spcPct val="0"/>
        </a:spcAft>
        <a:defRPr sz="4400" b="1">
          <a:solidFill>
            <a:srgbClr val="FFFF00"/>
          </a:solidFill>
          <a:latin typeface="Comic Sans MS" pitchFamily="66" charset="0"/>
        </a:defRPr>
      </a:lvl7pPr>
      <a:lvl8pPr marL="1371600" algn="ctr" rtl="0" fontAlgn="base">
        <a:spcBef>
          <a:spcPct val="0"/>
        </a:spcBef>
        <a:spcAft>
          <a:spcPct val="0"/>
        </a:spcAft>
        <a:defRPr sz="4400" b="1">
          <a:solidFill>
            <a:srgbClr val="FFFF00"/>
          </a:solidFill>
          <a:latin typeface="Comic Sans MS" pitchFamily="66" charset="0"/>
        </a:defRPr>
      </a:lvl8pPr>
      <a:lvl9pPr marL="1828800" algn="ctr" rtl="0" fontAlgn="base">
        <a:spcBef>
          <a:spcPct val="0"/>
        </a:spcBef>
        <a:spcAft>
          <a:spcPct val="0"/>
        </a:spcAft>
        <a:defRPr sz="4400" b="1">
          <a:solidFill>
            <a:srgbClr val="FFFF00"/>
          </a:solidFill>
          <a:latin typeface="Comic Sans MS" pitchFamily="66"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0.png"/></Relationships>
</file>

<file path=ppt/slides/_rels/slide10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1.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4961EA-5F2E-43F8-9702-C717F7144BA4}"/>
              </a:ext>
            </a:extLst>
          </p:cNvPr>
          <p:cNvPicPr>
            <a:picLocks noChangeAspect="1"/>
          </p:cNvPicPr>
          <p:nvPr/>
        </p:nvPicPr>
        <p:blipFill>
          <a:blip r:embed="rId3"/>
          <a:stretch>
            <a:fillRect/>
          </a:stretch>
        </p:blipFill>
        <p:spPr>
          <a:xfrm>
            <a:off x="0" y="-2628"/>
            <a:ext cx="9144000" cy="6861962"/>
          </a:xfrm>
          <a:prstGeom prst="rect">
            <a:avLst/>
          </a:prstGeom>
        </p:spPr>
      </p:pic>
      <p:sp>
        <p:nvSpPr>
          <p:cNvPr id="8" name="Text Box 2">
            <a:extLst>
              <a:ext uri="{FF2B5EF4-FFF2-40B4-BE49-F238E27FC236}">
                <a16:creationId xmlns:a16="http://schemas.microsoft.com/office/drawing/2014/main" id="{A9653FF7-6CD2-468D-95C0-4B9D44CF61ED}"/>
              </a:ext>
            </a:extLst>
          </p:cNvPr>
          <p:cNvSpPr txBox="1">
            <a:spLocks noChangeArrowheads="1"/>
          </p:cNvSpPr>
          <p:nvPr/>
        </p:nvSpPr>
        <p:spPr bwMode="auto">
          <a:xfrm>
            <a:off x="0" y="2286000"/>
            <a:ext cx="9144000" cy="4555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omic Sans MS" pitchFamily="66" charset="0"/>
                <a:cs typeface="Arial" charset="0"/>
              </a:defRPr>
            </a:lvl1pPr>
            <a:lvl2pPr marL="742950" indent="-285750" eaLnBrk="0" hangingPunct="0">
              <a:defRPr>
                <a:solidFill>
                  <a:schemeClr val="tx1"/>
                </a:solidFill>
                <a:latin typeface="Comic Sans MS" pitchFamily="66" charset="0"/>
                <a:cs typeface="Arial" charset="0"/>
              </a:defRPr>
            </a:lvl2pPr>
            <a:lvl3pPr marL="1143000" indent="-228600" eaLnBrk="0" hangingPunct="0">
              <a:defRPr>
                <a:solidFill>
                  <a:schemeClr val="tx1"/>
                </a:solidFill>
                <a:latin typeface="Comic Sans MS" pitchFamily="66" charset="0"/>
                <a:cs typeface="Arial" charset="0"/>
              </a:defRPr>
            </a:lvl3pPr>
            <a:lvl4pPr marL="1600200" indent="-228600" eaLnBrk="0" hangingPunct="0">
              <a:defRPr>
                <a:solidFill>
                  <a:schemeClr val="tx1"/>
                </a:solidFill>
                <a:latin typeface="Comic Sans MS" pitchFamily="66" charset="0"/>
                <a:cs typeface="Arial" charset="0"/>
              </a:defRPr>
            </a:lvl4pPr>
            <a:lvl5pPr marL="2057400" indent="-228600" eaLnBrk="0" hangingPunct="0">
              <a:defRPr>
                <a:solidFill>
                  <a:schemeClr val="tx1"/>
                </a:solidFill>
                <a:latin typeface="Comic Sans MS" pitchFamily="66" charset="0"/>
                <a:cs typeface="Arial" charset="0"/>
              </a:defRPr>
            </a:lvl5pPr>
            <a:lvl6pPr marL="2514600" indent="-228600" eaLnBrk="0" fontAlgn="base" hangingPunct="0">
              <a:spcBef>
                <a:spcPct val="0"/>
              </a:spcBef>
              <a:spcAft>
                <a:spcPct val="0"/>
              </a:spcAft>
              <a:defRPr>
                <a:solidFill>
                  <a:schemeClr val="tx1"/>
                </a:solidFill>
                <a:latin typeface="Comic Sans MS" pitchFamily="66" charset="0"/>
                <a:cs typeface="Arial" charset="0"/>
              </a:defRPr>
            </a:lvl6pPr>
            <a:lvl7pPr marL="2971800" indent="-228600" eaLnBrk="0" fontAlgn="base" hangingPunct="0">
              <a:spcBef>
                <a:spcPct val="0"/>
              </a:spcBef>
              <a:spcAft>
                <a:spcPct val="0"/>
              </a:spcAft>
              <a:defRPr>
                <a:solidFill>
                  <a:schemeClr val="tx1"/>
                </a:solidFill>
                <a:latin typeface="Comic Sans MS" pitchFamily="66" charset="0"/>
                <a:cs typeface="Arial" charset="0"/>
              </a:defRPr>
            </a:lvl7pPr>
            <a:lvl8pPr marL="3429000" indent="-228600" eaLnBrk="0" fontAlgn="base" hangingPunct="0">
              <a:spcBef>
                <a:spcPct val="0"/>
              </a:spcBef>
              <a:spcAft>
                <a:spcPct val="0"/>
              </a:spcAft>
              <a:defRPr>
                <a:solidFill>
                  <a:schemeClr val="tx1"/>
                </a:solidFill>
                <a:latin typeface="Comic Sans MS" pitchFamily="66" charset="0"/>
                <a:cs typeface="Arial" charset="0"/>
              </a:defRPr>
            </a:lvl8pPr>
            <a:lvl9pPr marL="3886200" indent="-228600" eaLnBrk="0" fontAlgn="base" hangingPunct="0">
              <a:spcBef>
                <a:spcPct val="0"/>
              </a:spcBef>
              <a:spcAft>
                <a:spcPct val="0"/>
              </a:spcAft>
              <a:defRPr>
                <a:solidFill>
                  <a:schemeClr val="tx1"/>
                </a:solidFill>
                <a:latin typeface="Comic Sans MS" pitchFamily="66" charset="0"/>
                <a:cs typeface="Arial" charset="0"/>
              </a:defRPr>
            </a:lvl9pPr>
          </a:lstStyle>
          <a:p>
            <a:pPr eaLnBrk="1" hangingPunct="1"/>
            <a:r>
              <a:rPr lang="en-US" altLang="en-US" sz="7200" b="1" dirty="0">
                <a:solidFill>
                  <a:srgbClr val="FFFF00"/>
                </a:solidFill>
              </a:rPr>
              <a:t>Welcome to </a:t>
            </a:r>
          </a:p>
          <a:p>
            <a:pPr eaLnBrk="1" hangingPunct="1"/>
            <a:r>
              <a:rPr lang="en-US" altLang="en-US" sz="6900" b="1" dirty="0">
                <a:solidFill>
                  <a:srgbClr val="CCFFFF"/>
                </a:solidFill>
              </a:rPr>
              <a:t>Unit 5 </a:t>
            </a:r>
          </a:p>
          <a:p>
            <a:pPr eaLnBrk="1" hangingPunct="1"/>
            <a:r>
              <a:rPr lang="en-US" altLang="en-US" sz="6900" b="1">
                <a:solidFill>
                  <a:srgbClr val="CCFFFF"/>
                </a:solidFill>
              </a:rPr>
              <a:t>Part </a:t>
            </a:r>
            <a:r>
              <a:rPr lang="en-US" altLang="en-US" sz="6900" b="1" dirty="0">
                <a:solidFill>
                  <a:srgbClr val="CCFFFF"/>
                </a:solidFill>
              </a:rPr>
              <a:t>9</a:t>
            </a:r>
            <a:r>
              <a:rPr lang="en-US" altLang="en-US" sz="7500" b="1" dirty="0">
                <a:solidFill>
                  <a:srgbClr val="CCFFFF"/>
                </a:solidFill>
              </a:rPr>
              <a:t>!</a:t>
            </a:r>
          </a:p>
          <a:p>
            <a:pPr eaLnBrk="1" hangingPunct="1"/>
            <a:endParaRPr lang="en-US" altLang="en-US" sz="3000" b="1" dirty="0">
              <a:solidFill>
                <a:srgbClr val="CCFFFF"/>
              </a:solidFill>
            </a:endParaRPr>
          </a:p>
          <a:p>
            <a:pPr eaLnBrk="1" hangingPunct="1"/>
            <a:r>
              <a:rPr lang="en-US" altLang="en-US" sz="4400" b="1" dirty="0">
                <a:solidFill>
                  <a:srgbClr val="CCFFFF"/>
                </a:solidFill>
              </a:rPr>
              <a:t>MATH 207 Integral Calculus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686800" cy="5638800"/>
              </a:xfrm>
            </p:spPr>
            <p:txBody>
              <a:bodyPr/>
              <a:lstStyle/>
              <a:p>
                <a14:m>
                  <m:oMath xmlns:m="http://schemas.openxmlformats.org/officeDocument/2006/math">
                    <m:f>
                      <m:fPr>
                        <m:ctrlPr>
                          <a:rPr lang="en-US" i="1" smtClean="0">
                            <a:latin typeface="Cambria Math" panose="02040503050406030204" pitchFamily="18" charset="0"/>
                          </a:rPr>
                        </m:ctrlPr>
                      </m:fPr>
                      <m:num>
                        <m:r>
                          <m:rPr>
                            <m:nor/>
                          </m:rPr>
                          <a:rPr lang="en-US" dirty="0"/>
                          <m:t>∂</m:t>
                        </m:r>
                        <m:r>
                          <m:rPr>
                            <m:nor/>
                          </m:rPr>
                          <a:rPr lang="en-US" dirty="0"/>
                          <m:t>z</m:t>
                        </m:r>
                        <m:r>
                          <m:rPr>
                            <m:nor/>
                          </m:rPr>
                          <a:rPr lang="en-US" dirty="0"/>
                          <m:t> </m:t>
                        </m:r>
                      </m:num>
                      <m:den>
                        <m:r>
                          <m:rPr>
                            <m:nor/>
                          </m:rPr>
                          <a:rPr lang="en-US" dirty="0"/>
                          <m:t>∂</m:t>
                        </m:r>
                        <m:r>
                          <m:rPr>
                            <m:nor/>
                          </m:rPr>
                          <a:rPr lang="en-US" dirty="0"/>
                          <m:t>x</m:t>
                        </m:r>
                        <m:r>
                          <m:rPr>
                            <m:nor/>
                          </m:rPr>
                          <a:rPr lang="en-US" dirty="0"/>
                          <m:t> </m:t>
                        </m:r>
                      </m:den>
                    </m:f>
                  </m:oMath>
                </a14:m>
                <a:r>
                  <a:rPr lang="en-US" dirty="0"/>
                  <a:t> =         </a:t>
                </a:r>
                <a14:m>
                  <m:oMath xmlns:m="http://schemas.openxmlformats.org/officeDocument/2006/math">
                    <m:f>
                      <m:fPr>
                        <m:ctrlPr>
                          <a:rPr lang="en-US" i="1" smtClean="0">
                            <a:latin typeface="Cambria Math" panose="02040503050406030204" pitchFamily="18" charset="0"/>
                          </a:rPr>
                        </m:ctrlPr>
                      </m:fPr>
                      <m:num>
                        <m:r>
                          <m:rPr>
                            <m:nor/>
                          </m:rPr>
                          <a:rPr lang="en-US" dirty="0"/>
                          <m:t>ƒ(</m:t>
                        </m:r>
                        <m:r>
                          <m:rPr>
                            <m:nor/>
                          </m:rPr>
                          <a:rPr lang="en-US" dirty="0"/>
                          <m:t>x</m:t>
                        </m:r>
                        <m:r>
                          <m:rPr>
                            <m:nor/>
                          </m:rPr>
                          <a:rPr lang="en-US" dirty="0"/>
                          <m:t>+∆</m:t>
                        </m:r>
                        <m:r>
                          <m:rPr>
                            <m:nor/>
                          </m:rPr>
                          <a:rPr lang="en-US" dirty="0"/>
                          <m:t>x</m:t>
                        </m:r>
                        <m:r>
                          <m:rPr>
                            <m:nor/>
                          </m:rPr>
                          <a:rPr lang="en-US" dirty="0"/>
                          <m:t>,</m:t>
                        </m:r>
                        <m:r>
                          <m:rPr>
                            <m:nor/>
                          </m:rPr>
                          <a:rPr lang="en-US" dirty="0"/>
                          <m:t>y</m:t>
                        </m:r>
                        <m:r>
                          <m:rPr>
                            <m:nor/>
                          </m:rPr>
                          <a:rPr lang="en-US" dirty="0"/>
                          <m:t>) – ƒ(</m:t>
                        </m:r>
                        <m:r>
                          <m:rPr>
                            <m:nor/>
                          </m:rPr>
                          <a:rPr lang="en-US" dirty="0"/>
                          <m:t>x</m:t>
                        </m:r>
                        <m:r>
                          <m:rPr>
                            <m:nor/>
                          </m:rPr>
                          <a:rPr lang="en-US" dirty="0"/>
                          <m:t>,</m:t>
                        </m:r>
                        <m:r>
                          <m:rPr>
                            <m:nor/>
                          </m:rPr>
                          <a:rPr lang="en-US" dirty="0"/>
                          <m:t>y</m:t>
                        </m:r>
                        <m:r>
                          <m:rPr>
                            <m:nor/>
                          </m:rPr>
                          <a:rPr lang="en-US" dirty="0"/>
                          <m:t>)</m:t>
                        </m:r>
                      </m:num>
                      <m:den>
                        <m:r>
                          <m:rPr>
                            <m:nor/>
                          </m:rPr>
                          <a:rPr lang="en-US" dirty="0"/>
                          <m:t>∆</m:t>
                        </m:r>
                        <m:r>
                          <m:rPr>
                            <m:nor/>
                          </m:rPr>
                          <a:rPr lang="en-US" dirty="0"/>
                          <m:t>x</m:t>
                        </m:r>
                      </m:den>
                    </m:f>
                  </m:oMath>
                </a14:m>
                <a:endParaRPr lang="en-US" dirty="0"/>
              </a:p>
              <a:p>
                <a:endParaRPr lang="en-US" dirty="0"/>
              </a:p>
              <a:p>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dirty="0"/>
                          <m:t>z</m:t>
                        </m:r>
                        <m:r>
                          <m:rPr>
                            <m:nor/>
                          </m:rPr>
                          <a:rPr lang="en-US" dirty="0"/>
                          <m:t> </m:t>
                        </m:r>
                      </m:num>
                      <m:den>
                        <m:r>
                          <m:rPr>
                            <m:nor/>
                          </m:rPr>
                          <a:rPr lang="en-US" dirty="0"/>
                          <m:t>∂</m:t>
                        </m:r>
                        <m:r>
                          <m:rPr>
                            <m:nor/>
                          </m:rPr>
                          <a:rPr lang="en-US" b="1" i="0" dirty="0" smtClean="0"/>
                          <m:t>y</m:t>
                        </m:r>
                        <m:r>
                          <m:rPr>
                            <m:nor/>
                          </m:rPr>
                          <a:rPr lang="en-US" dirty="0"/>
                          <m:t> </m:t>
                        </m:r>
                      </m:den>
                    </m:f>
                  </m:oMath>
                </a14:m>
                <a:r>
                  <a:rPr lang="en-US" dirty="0"/>
                  <a:t> =         </a:t>
                </a:r>
                <a14:m>
                  <m:oMath xmlns:m="http://schemas.openxmlformats.org/officeDocument/2006/math">
                    <m:f>
                      <m:fPr>
                        <m:ctrlPr>
                          <a:rPr lang="en-US" i="1">
                            <a:latin typeface="Cambria Math" panose="02040503050406030204" pitchFamily="18" charset="0"/>
                          </a:rPr>
                        </m:ctrlPr>
                      </m:fPr>
                      <m:num>
                        <m:r>
                          <m:rPr>
                            <m:nor/>
                          </m:rPr>
                          <a:rPr lang="en-US" dirty="0"/>
                          <m:t>ƒ(</m:t>
                        </m:r>
                        <m:r>
                          <m:rPr>
                            <m:nor/>
                          </m:rPr>
                          <a:rPr lang="en-US" dirty="0"/>
                          <m:t>x</m:t>
                        </m:r>
                        <m:r>
                          <m:rPr>
                            <m:nor/>
                          </m:rPr>
                          <a:rPr lang="en-US" b="1" i="0" dirty="0" smtClean="0"/>
                          <m:t>,</m:t>
                        </m:r>
                        <m:r>
                          <m:rPr>
                            <m:nor/>
                          </m:rPr>
                          <a:rPr lang="en-US" b="1" i="0" dirty="0" smtClean="0"/>
                          <m:t>y</m:t>
                        </m:r>
                        <m:r>
                          <m:rPr>
                            <m:nor/>
                          </m:rPr>
                          <a:rPr lang="en-US" dirty="0"/>
                          <m:t>+∆</m:t>
                        </m:r>
                        <m:r>
                          <m:rPr>
                            <m:nor/>
                          </m:rPr>
                          <a:rPr lang="en-US" dirty="0"/>
                          <m:t>y</m:t>
                        </m:r>
                        <m:r>
                          <m:rPr>
                            <m:nor/>
                          </m:rPr>
                          <a:rPr lang="en-US" dirty="0"/>
                          <m:t>) – ƒ(</m:t>
                        </m:r>
                        <m:r>
                          <m:rPr>
                            <m:nor/>
                          </m:rPr>
                          <a:rPr lang="en-US" dirty="0"/>
                          <m:t>x</m:t>
                        </m:r>
                        <m:r>
                          <m:rPr>
                            <m:nor/>
                          </m:rPr>
                          <a:rPr lang="en-US" dirty="0"/>
                          <m:t>,</m:t>
                        </m:r>
                        <m:r>
                          <m:rPr>
                            <m:nor/>
                          </m:rPr>
                          <a:rPr lang="en-US" dirty="0"/>
                          <m:t>y</m:t>
                        </m:r>
                        <m:r>
                          <m:rPr>
                            <m:nor/>
                          </m:rPr>
                          <a:rPr lang="en-US" dirty="0"/>
                          <m:t>)</m:t>
                        </m:r>
                      </m:num>
                      <m:den>
                        <m:r>
                          <m:rPr>
                            <m:nor/>
                          </m:rPr>
                          <a:rPr lang="en-US" dirty="0"/>
                          <m:t>∆</m:t>
                        </m:r>
                        <m:r>
                          <m:rPr>
                            <m:nor/>
                          </m:rPr>
                          <a:rPr lang="en-US" b="1" i="0" dirty="0" smtClean="0"/>
                          <m:t>y</m:t>
                        </m:r>
                      </m:den>
                    </m:f>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686800" cy="5638800"/>
              </a:xfrm>
              <a:blipFill rotWithShape="1">
                <a:blip r:embed="rId2"/>
                <a:stretch>
                  <a:fillRect/>
                </a:stretch>
              </a:blipFill>
            </p:spPr>
            <p:txBody>
              <a:bodyPr/>
              <a:lstStyle/>
              <a:p>
                <a:r>
                  <a:rPr lang="en-US">
                    <a:noFill/>
                  </a:rPr>
                  <a:t> </a:t>
                </a:r>
              </a:p>
            </p:txBody>
          </p:sp>
        </mc:Fallback>
      </mc:AlternateContent>
      <p:sp>
        <p:nvSpPr>
          <p:cNvPr id="5" name="Content Placeholder 2"/>
          <p:cNvSpPr txBox="1">
            <a:spLocks/>
          </p:cNvSpPr>
          <p:nvPr/>
        </p:nvSpPr>
        <p:spPr bwMode="auto">
          <a:xfrm>
            <a:off x="2057400" y="1143000"/>
            <a:ext cx="190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  </a:t>
            </a:r>
            <a:r>
              <a:rPr lang="en-US" dirty="0" err="1"/>
              <a:t>lim</a:t>
            </a:r>
            <a:endParaRPr lang="en-US" dirty="0"/>
          </a:p>
          <a:p>
            <a:r>
              <a:rPr lang="en-US" dirty="0"/>
              <a:t>∆x</a:t>
            </a:r>
            <a:r>
              <a:rPr lang="en-US" dirty="0">
                <a:latin typeface="Arial"/>
                <a:cs typeface="Arial"/>
              </a:rPr>
              <a:t>→0</a:t>
            </a:r>
            <a:endParaRPr lang="en-US" dirty="0"/>
          </a:p>
        </p:txBody>
      </p:sp>
      <p:sp>
        <p:nvSpPr>
          <p:cNvPr id="7" name="Content Placeholder 2"/>
          <p:cNvSpPr txBox="1">
            <a:spLocks/>
          </p:cNvSpPr>
          <p:nvPr/>
        </p:nvSpPr>
        <p:spPr bwMode="auto">
          <a:xfrm>
            <a:off x="2057400" y="3352800"/>
            <a:ext cx="1905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4000" b="1" kern="1200">
                <a:solidFill>
                  <a:srgbClr val="CCFFFF"/>
                </a:solidFill>
                <a:latin typeface="+mn-lt"/>
                <a:ea typeface="+mn-ea"/>
                <a:cs typeface="+mn-cs"/>
              </a:defRPr>
            </a:lvl1pPr>
            <a:lvl2pPr marL="1028700" indent="-5715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2pPr>
            <a:lvl3pPr marL="1143000" indent="-228600" algn="l" rtl="0" eaLnBrk="0" fontAlgn="base" hangingPunct="0">
              <a:spcBef>
                <a:spcPct val="20000"/>
              </a:spcBef>
              <a:spcAft>
                <a:spcPct val="0"/>
              </a:spcAft>
              <a:buFont typeface="Wingdings" pitchFamily="2" charset="2"/>
              <a:buChar char="§"/>
              <a:defRPr sz="4000" b="1" kern="1200">
                <a:solidFill>
                  <a:srgbClr val="CCFFFF"/>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4000" b="1" kern="1200">
                <a:solidFill>
                  <a:srgbClr val="CCFFF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  </a:t>
            </a:r>
            <a:r>
              <a:rPr lang="en-US" dirty="0" err="1"/>
              <a:t>lim</a:t>
            </a:r>
            <a:endParaRPr lang="en-US" dirty="0"/>
          </a:p>
          <a:p>
            <a:r>
              <a:rPr lang="en-US" dirty="0"/>
              <a:t>∆y</a:t>
            </a:r>
            <a:r>
              <a:rPr lang="en-US" dirty="0">
                <a:latin typeface="Arial"/>
                <a:cs typeface="Arial"/>
              </a:rPr>
              <a:t>→0</a:t>
            </a:r>
            <a:endParaRPr lang="en-US" dirty="0"/>
          </a:p>
        </p:txBody>
      </p:sp>
    </p:spTree>
    <p:extLst>
      <p:ext uri="{BB962C8B-B14F-4D97-AF65-F5344CB8AC3E}">
        <p14:creationId xmlns:p14="http://schemas.microsoft.com/office/powerpoint/2010/main" val="14619009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Find all four second derivatives of ƒ(x, y) = x</a:t>
            </a:r>
            <a:r>
              <a:rPr lang="en-US" baseline="30000" dirty="0"/>
              <a:t>2 </a:t>
            </a:r>
            <a:r>
              <a:rPr lang="en-US" dirty="0"/>
              <a:t>y</a:t>
            </a:r>
            <a:r>
              <a:rPr lang="en-US" baseline="30000" dirty="0"/>
              <a:t>2</a:t>
            </a:r>
          </a:p>
          <a:p>
            <a:r>
              <a:rPr lang="en-US" dirty="0" err="1"/>
              <a:t>ƒ</a:t>
            </a:r>
            <a:r>
              <a:rPr lang="en-US" baseline="-25000" dirty="0" err="1"/>
              <a:t>xx</a:t>
            </a:r>
            <a:r>
              <a:rPr lang="en-US" dirty="0"/>
              <a:t> = ∂ 2xy</a:t>
            </a:r>
            <a:r>
              <a:rPr lang="en-US" baseline="30000" dirty="0"/>
              <a:t>2</a:t>
            </a:r>
            <a:r>
              <a:rPr lang="en-US" dirty="0"/>
              <a:t> /∂x = </a:t>
            </a:r>
          </a:p>
          <a:p>
            <a:r>
              <a:rPr lang="en-US" dirty="0" err="1"/>
              <a:t>ƒ</a:t>
            </a:r>
            <a:r>
              <a:rPr lang="en-US" baseline="-25000" dirty="0" err="1"/>
              <a:t>xy</a:t>
            </a:r>
            <a:r>
              <a:rPr lang="en-US" dirty="0"/>
              <a:t> = </a:t>
            </a:r>
          </a:p>
          <a:p>
            <a:r>
              <a:rPr lang="en-US" dirty="0" err="1"/>
              <a:t>ƒ</a:t>
            </a:r>
            <a:r>
              <a:rPr lang="en-US" baseline="-25000" dirty="0" err="1"/>
              <a:t>yy</a:t>
            </a:r>
            <a:r>
              <a:rPr lang="en-US" dirty="0"/>
              <a:t> = </a:t>
            </a:r>
            <a:endParaRPr lang="en-US" baseline="30000" dirty="0"/>
          </a:p>
          <a:p>
            <a:r>
              <a:rPr lang="en-US" dirty="0" err="1"/>
              <a:t>ƒ</a:t>
            </a:r>
            <a:r>
              <a:rPr lang="en-US" baseline="-25000" dirty="0" err="1"/>
              <a:t>yx</a:t>
            </a:r>
            <a:r>
              <a:rPr lang="en-US" dirty="0"/>
              <a:t> = </a:t>
            </a:r>
          </a:p>
          <a:p>
            <a:r>
              <a:rPr lang="en-US" dirty="0"/>
              <a:t> </a:t>
            </a:r>
          </a:p>
        </p:txBody>
      </p:sp>
      <p:sp>
        <p:nvSpPr>
          <p:cNvPr id="5" name="Rectangle 4">
            <a:extLst>
              <a:ext uri="{FF2B5EF4-FFF2-40B4-BE49-F238E27FC236}">
                <a16:creationId xmlns:a16="http://schemas.microsoft.com/office/drawing/2014/main" id="{3FA246E1-FAAF-4642-AF1B-FA97EF634E68}"/>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8</a:t>
            </a:r>
          </a:p>
        </p:txBody>
      </p:sp>
    </p:spTree>
    <p:extLst>
      <p:ext uri="{BB962C8B-B14F-4D97-AF65-F5344CB8AC3E}">
        <p14:creationId xmlns:p14="http://schemas.microsoft.com/office/powerpoint/2010/main" val="8216905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Find all four second derivatives of ƒ(x, y) = x</a:t>
            </a:r>
            <a:r>
              <a:rPr lang="en-US" baseline="30000" dirty="0"/>
              <a:t>2 </a:t>
            </a:r>
            <a:r>
              <a:rPr lang="en-US" dirty="0"/>
              <a:t>y</a:t>
            </a:r>
            <a:r>
              <a:rPr lang="en-US" baseline="30000" dirty="0"/>
              <a:t>2</a:t>
            </a:r>
          </a:p>
          <a:p>
            <a:r>
              <a:rPr lang="en-US" dirty="0" err="1"/>
              <a:t>ƒ</a:t>
            </a:r>
            <a:r>
              <a:rPr lang="en-US" baseline="-25000" dirty="0" err="1"/>
              <a:t>xx</a:t>
            </a:r>
            <a:r>
              <a:rPr lang="en-US" dirty="0"/>
              <a:t> = ∂ 2xy</a:t>
            </a:r>
            <a:r>
              <a:rPr lang="en-US" baseline="30000" dirty="0"/>
              <a:t>2</a:t>
            </a:r>
            <a:r>
              <a:rPr lang="en-US" dirty="0"/>
              <a:t> /∂x = </a:t>
            </a:r>
            <a:r>
              <a:rPr lang="en-US" dirty="0">
                <a:solidFill>
                  <a:srgbClr val="FFFF00"/>
                </a:solidFill>
              </a:rPr>
              <a:t>2y</a:t>
            </a:r>
            <a:r>
              <a:rPr lang="en-US" baseline="30000" dirty="0">
                <a:solidFill>
                  <a:srgbClr val="FFFF00"/>
                </a:solidFill>
              </a:rPr>
              <a:t>2</a:t>
            </a:r>
            <a:r>
              <a:rPr lang="en-US" dirty="0"/>
              <a:t> </a:t>
            </a:r>
          </a:p>
          <a:p>
            <a:r>
              <a:rPr lang="en-US" dirty="0" err="1"/>
              <a:t>ƒ</a:t>
            </a:r>
            <a:r>
              <a:rPr lang="en-US" baseline="-25000" dirty="0" err="1"/>
              <a:t>xy</a:t>
            </a:r>
            <a:r>
              <a:rPr lang="en-US" dirty="0"/>
              <a:t> = ∂ 2xy</a:t>
            </a:r>
            <a:r>
              <a:rPr lang="en-US" baseline="30000" dirty="0"/>
              <a:t>2</a:t>
            </a:r>
            <a:r>
              <a:rPr lang="en-US" dirty="0"/>
              <a:t> /∂y = </a:t>
            </a:r>
          </a:p>
          <a:p>
            <a:r>
              <a:rPr lang="en-US" dirty="0" err="1"/>
              <a:t>ƒ</a:t>
            </a:r>
            <a:r>
              <a:rPr lang="en-US" baseline="-25000" dirty="0" err="1"/>
              <a:t>yy</a:t>
            </a:r>
            <a:r>
              <a:rPr lang="en-US" dirty="0"/>
              <a:t> = </a:t>
            </a:r>
            <a:endParaRPr lang="en-US" baseline="30000" dirty="0"/>
          </a:p>
          <a:p>
            <a:r>
              <a:rPr lang="en-US" dirty="0" err="1"/>
              <a:t>ƒ</a:t>
            </a:r>
            <a:r>
              <a:rPr lang="en-US" baseline="-25000" dirty="0" err="1"/>
              <a:t>yx</a:t>
            </a:r>
            <a:r>
              <a:rPr lang="en-US" dirty="0"/>
              <a:t> = </a:t>
            </a:r>
          </a:p>
          <a:p>
            <a:endParaRPr lang="en-US" dirty="0"/>
          </a:p>
        </p:txBody>
      </p:sp>
      <p:sp>
        <p:nvSpPr>
          <p:cNvPr id="5" name="Rectangle 4">
            <a:extLst>
              <a:ext uri="{FF2B5EF4-FFF2-40B4-BE49-F238E27FC236}">
                <a16:creationId xmlns:a16="http://schemas.microsoft.com/office/drawing/2014/main" id="{3FA246E1-FAAF-4642-AF1B-FA97EF634E68}"/>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8</a:t>
            </a:r>
          </a:p>
        </p:txBody>
      </p:sp>
    </p:spTree>
    <p:extLst>
      <p:ext uri="{BB962C8B-B14F-4D97-AF65-F5344CB8AC3E}">
        <p14:creationId xmlns:p14="http://schemas.microsoft.com/office/powerpoint/2010/main" val="334101242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Find all four second derivatives of ƒ(x, y) = x</a:t>
            </a:r>
            <a:r>
              <a:rPr lang="en-US" baseline="30000" dirty="0"/>
              <a:t>2 </a:t>
            </a:r>
            <a:r>
              <a:rPr lang="en-US" dirty="0"/>
              <a:t>y</a:t>
            </a:r>
            <a:r>
              <a:rPr lang="en-US" baseline="30000" dirty="0"/>
              <a:t>2</a:t>
            </a:r>
          </a:p>
          <a:p>
            <a:r>
              <a:rPr lang="en-US" dirty="0" err="1"/>
              <a:t>ƒ</a:t>
            </a:r>
            <a:r>
              <a:rPr lang="en-US" baseline="-25000" dirty="0" err="1"/>
              <a:t>xx</a:t>
            </a:r>
            <a:r>
              <a:rPr lang="en-US" dirty="0"/>
              <a:t> = ∂ 2xy</a:t>
            </a:r>
            <a:r>
              <a:rPr lang="en-US" baseline="30000" dirty="0"/>
              <a:t>2</a:t>
            </a:r>
            <a:r>
              <a:rPr lang="en-US" dirty="0"/>
              <a:t> /∂x = 2y</a:t>
            </a:r>
            <a:r>
              <a:rPr lang="en-US" baseline="30000" dirty="0"/>
              <a:t>2</a:t>
            </a:r>
            <a:r>
              <a:rPr lang="en-US" dirty="0"/>
              <a:t> </a:t>
            </a:r>
          </a:p>
          <a:p>
            <a:r>
              <a:rPr lang="en-US" dirty="0" err="1"/>
              <a:t>ƒ</a:t>
            </a:r>
            <a:r>
              <a:rPr lang="en-US" baseline="-25000" dirty="0" err="1"/>
              <a:t>xy</a:t>
            </a:r>
            <a:r>
              <a:rPr lang="en-US" dirty="0"/>
              <a:t> = ∂ 2xy</a:t>
            </a:r>
            <a:r>
              <a:rPr lang="en-US" baseline="30000" dirty="0"/>
              <a:t>2</a:t>
            </a:r>
            <a:r>
              <a:rPr lang="en-US" dirty="0"/>
              <a:t> /∂y = </a:t>
            </a:r>
            <a:r>
              <a:rPr lang="en-US" dirty="0">
                <a:solidFill>
                  <a:srgbClr val="FFFF00"/>
                </a:solidFill>
              </a:rPr>
              <a:t>4xy</a:t>
            </a:r>
          </a:p>
          <a:p>
            <a:r>
              <a:rPr lang="en-US" dirty="0" err="1"/>
              <a:t>ƒ</a:t>
            </a:r>
            <a:r>
              <a:rPr lang="en-US" baseline="-25000" dirty="0" err="1"/>
              <a:t>yy</a:t>
            </a:r>
            <a:r>
              <a:rPr lang="en-US" dirty="0"/>
              <a:t> = </a:t>
            </a:r>
            <a:endParaRPr lang="en-US" baseline="30000" dirty="0"/>
          </a:p>
          <a:p>
            <a:r>
              <a:rPr lang="en-US" dirty="0" err="1"/>
              <a:t>ƒ</a:t>
            </a:r>
            <a:r>
              <a:rPr lang="en-US" baseline="-25000" dirty="0" err="1"/>
              <a:t>yx</a:t>
            </a:r>
            <a:r>
              <a:rPr lang="en-US" dirty="0"/>
              <a:t> = </a:t>
            </a:r>
          </a:p>
          <a:p>
            <a:endParaRPr lang="en-US" dirty="0"/>
          </a:p>
        </p:txBody>
      </p:sp>
      <p:sp>
        <p:nvSpPr>
          <p:cNvPr id="5" name="Rectangle 4">
            <a:extLst>
              <a:ext uri="{FF2B5EF4-FFF2-40B4-BE49-F238E27FC236}">
                <a16:creationId xmlns:a16="http://schemas.microsoft.com/office/drawing/2014/main" id="{3FA246E1-FAAF-4642-AF1B-FA97EF634E68}"/>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8</a:t>
            </a:r>
          </a:p>
        </p:txBody>
      </p:sp>
    </p:spTree>
    <p:extLst>
      <p:ext uri="{BB962C8B-B14F-4D97-AF65-F5344CB8AC3E}">
        <p14:creationId xmlns:p14="http://schemas.microsoft.com/office/powerpoint/2010/main" val="2867606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Find all four second derivatives of ƒ(x, y) = x</a:t>
            </a:r>
            <a:r>
              <a:rPr lang="en-US" baseline="30000" dirty="0"/>
              <a:t>2 </a:t>
            </a:r>
            <a:r>
              <a:rPr lang="en-US" dirty="0"/>
              <a:t>y</a:t>
            </a:r>
            <a:r>
              <a:rPr lang="en-US" baseline="30000" dirty="0"/>
              <a:t>2</a:t>
            </a:r>
          </a:p>
          <a:p>
            <a:r>
              <a:rPr lang="en-US" dirty="0" err="1"/>
              <a:t>ƒ</a:t>
            </a:r>
            <a:r>
              <a:rPr lang="en-US" baseline="-25000" dirty="0" err="1"/>
              <a:t>xx</a:t>
            </a:r>
            <a:r>
              <a:rPr lang="en-US" dirty="0"/>
              <a:t> = ∂ 2xy</a:t>
            </a:r>
            <a:r>
              <a:rPr lang="en-US" baseline="30000" dirty="0"/>
              <a:t>2</a:t>
            </a:r>
            <a:r>
              <a:rPr lang="en-US" dirty="0"/>
              <a:t> /∂x = 2y</a:t>
            </a:r>
            <a:r>
              <a:rPr lang="en-US" baseline="30000" dirty="0"/>
              <a:t>2</a:t>
            </a:r>
            <a:r>
              <a:rPr lang="en-US" dirty="0"/>
              <a:t> </a:t>
            </a:r>
          </a:p>
          <a:p>
            <a:r>
              <a:rPr lang="en-US" dirty="0" err="1"/>
              <a:t>ƒ</a:t>
            </a:r>
            <a:r>
              <a:rPr lang="en-US" baseline="-25000" dirty="0" err="1"/>
              <a:t>xy</a:t>
            </a:r>
            <a:r>
              <a:rPr lang="en-US" dirty="0"/>
              <a:t> = ∂ 2xy</a:t>
            </a:r>
            <a:r>
              <a:rPr lang="en-US" baseline="30000" dirty="0"/>
              <a:t>2</a:t>
            </a:r>
            <a:r>
              <a:rPr lang="en-US" dirty="0"/>
              <a:t> /∂y = 4xy</a:t>
            </a:r>
          </a:p>
          <a:p>
            <a:r>
              <a:rPr lang="en-US" dirty="0" err="1"/>
              <a:t>ƒ</a:t>
            </a:r>
            <a:r>
              <a:rPr lang="en-US" baseline="-25000" dirty="0" err="1"/>
              <a:t>yy</a:t>
            </a:r>
            <a:r>
              <a:rPr lang="en-US" dirty="0"/>
              <a:t> = ∂ 2x</a:t>
            </a:r>
            <a:r>
              <a:rPr lang="en-US" baseline="30000" dirty="0"/>
              <a:t>2</a:t>
            </a:r>
            <a:r>
              <a:rPr lang="en-US" dirty="0"/>
              <a:t>y /∂y =</a:t>
            </a:r>
            <a:endParaRPr lang="en-US" baseline="30000" dirty="0"/>
          </a:p>
          <a:p>
            <a:r>
              <a:rPr lang="en-US" dirty="0" err="1"/>
              <a:t>ƒ</a:t>
            </a:r>
            <a:r>
              <a:rPr lang="en-US" baseline="-25000" dirty="0" err="1"/>
              <a:t>yx</a:t>
            </a:r>
            <a:r>
              <a:rPr lang="en-US" dirty="0"/>
              <a:t> =</a:t>
            </a:r>
          </a:p>
          <a:p>
            <a:endParaRPr lang="en-US" dirty="0"/>
          </a:p>
        </p:txBody>
      </p:sp>
      <p:sp>
        <p:nvSpPr>
          <p:cNvPr id="5" name="Rectangle 4">
            <a:extLst>
              <a:ext uri="{FF2B5EF4-FFF2-40B4-BE49-F238E27FC236}">
                <a16:creationId xmlns:a16="http://schemas.microsoft.com/office/drawing/2014/main" id="{3FA246E1-FAAF-4642-AF1B-FA97EF634E68}"/>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8</a:t>
            </a:r>
          </a:p>
        </p:txBody>
      </p:sp>
    </p:spTree>
    <p:extLst>
      <p:ext uri="{BB962C8B-B14F-4D97-AF65-F5344CB8AC3E}">
        <p14:creationId xmlns:p14="http://schemas.microsoft.com/office/powerpoint/2010/main" val="14411839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Find all four second derivatives of ƒ(x, y) = x</a:t>
            </a:r>
            <a:r>
              <a:rPr lang="en-US" baseline="30000" dirty="0"/>
              <a:t>2 </a:t>
            </a:r>
            <a:r>
              <a:rPr lang="en-US" dirty="0"/>
              <a:t>y</a:t>
            </a:r>
            <a:r>
              <a:rPr lang="en-US" baseline="30000" dirty="0"/>
              <a:t>2</a:t>
            </a:r>
          </a:p>
          <a:p>
            <a:r>
              <a:rPr lang="en-US" dirty="0" err="1"/>
              <a:t>ƒ</a:t>
            </a:r>
            <a:r>
              <a:rPr lang="en-US" baseline="-25000" dirty="0" err="1"/>
              <a:t>xx</a:t>
            </a:r>
            <a:r>
              <a:rPr lang="en-US" dirty="0"/>
              <a:t> = ∂ 2xy</a:t>
            </a:r>
            <a:r>
              <a:rPr lang="en-US" baseline="30000" dirty="0"/>
              <a:t>2</a:t>
            </a:r>
            <a:r>
              <a:rPr lang="en-US" dirty="0"/>
              <a:t> /∂x = 2y</a:t>
            </a:r>
            <a:r>
              <a:rPr lang="en-US" baseline="30000" dirty="0"/>
              <a:t>2</a:t>
            </a:r>
            <a:r>
              <a:rPr lang="en-US" dirty="0"/>
              <a:t> </a:t>
            </a:r>
          </a:p>
          <a:p>
            <a:r>
              <a:rPr lang="en-US" dirty="0" err="1"/>
              <a:t>ƒ</a:t>
            </a:r>
            <a:r>
              <a:rPr lang="en-US" baseline="-25000" dirty="0" err="1"/>
              <a:t>xy</a:t>
            </a:r>
            <a:r>
              <a:rPr lang="en-US" dirty="0"/>
              <a:t> = ∂ 2xy</a:t>
            </a:r>
            <a:r>
              <a:rPr lang="en-US" baseline="30000" dirty="0"/>
              <a:t>2</a:t>
            </a:r>
            <a:r>
              <a:rPr lang="en-US" dirty="0"/>
              <a:t> /∂y = 4xy</a:t>
            </a:r>
          </a:p>
          <a:p>
            <a:r>
              <a:rPr lang="en-US" dirty="0" err="1"/>
              <a:t>ƒ</a:t>
            </a:r>
            <a:r>
              <a:rPr lang="en-US" baseline="-25000" dirty="0" err="1"/>
              <a:t>yy</a:t>
            </a:r>
            <a:r>
              <a:rPr lang="en-US" dirty="0"/>
              <a:t> = ∂ 2x</a:t>
            </a:r>
            <a:r>
              <a:rPr lang="en-US" baseline="30000" dirty="0"/>
              <a:t>2</a:t>
            </a:r>
            <a:r>
              <a:rPr lang="en-US" dirty="0"/>
              <a:t>y /∂y = </a:t>
            </a:r>
            <a:r>
              <a:rPr lang="en-US" dirty="0">
                <a:solidFill>
                  <a:srgbClr val="FFFF00"/>
                </a:solidFill>
              </a:rPr>
              <a:t>2x</a:t>
            </a:r>
            <a:r>
              <a:rPr lang="en-US" baseline="30000" dirty="0">
                <a:solidFill>
                  <a:srgbClr val="FFFF00"/>
                </a:solidFill>
              </a:rPr>
              <a:t>2</a:t>
            </a:r>
            <a:r>
              <a:rPr lang="en-US" dirty="0">
                <a:solidFill>
                  <a:srgbClr val="FFFF00"/>
                </a:solidFill>
              </a:rPr>
              <a:t> </a:t>
            </a:r>
            <a:endParaRPr lang="en-US" baseline="30000" dirty="0"/>
          </a:p>
          <a:p>
            <a:r>
              <a:rPr lang="en-US" dirty="0" err="1"/>
              <a:t>ƒ</a:t>
            </a:r>
            <a:r>
              <a:rPr lang="en-US" baseline="-25000" dirty="0" err="1"/>
              <a:t>yx</a:t>
            </a:r>
            <a:r>
              <a:rPr lang="en-US" dirty="0"/>
              <a:t> = ∂ 2x</a:t>
            </a:r>
            <a:r>
              <a:rPr lang="en-US" baseline="30000" dirty="0"/>
              <a:t>2</a:t>
            </a:r>
            <a:r>
              <a:rPr lang="en-US" dirty="0"/>
              <a:t>y /∂x </a:t>
            </a:r>
          </a:p>
          <a:p>
            <a:endParaRPr lang="en-US" dirty="0"/>
          </a:p>
        </p:txBody>
      </p:sp>
      <p:sp>
        <p:nvSpPr>
          <p:cNvPr id="5" name="Rectangle 4">
            <a:extLst>
              <a:ext uri="{FF2B5EF4-FFF2-40B4-BE49-F238E27FC236}">
                <a16:creationId xmlns:a16="http://schemas.microsoft.com/office/drawing/2014/main" id="{3FA246E1-FAAF-4642-AF1B-FA97EF634E68}"/>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8</a:t>
            </a:r>
          </a:p>
        </p:txBody>
      </p:sp>
    </p:spTree>
    <p:extLst>
      <p:ext uri="{BB962C8B-B14F-4D97-AF65-F5344CB8AC3E}">
        <p14:creationId xmlns:p14="http://schemas.microsoft.com/office/powerpoint/2010/main" val="425026902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Find all four second derivatives of ƒ(x, y) = x</a:t>
            </a:r>
            <a:r>
              <a:rPr lang="en-US" baseline="30000" dirty="0"/>
              <a:t>2 </a:t>
            </a:r>
            <a:r>
              <a:rPr lang="en-US" dirty="0"/>
              <a:t>y</a:t>
            </a:r>
            <a:r>
              <a:rPr lang="en-US" baseline="30000" dirty="0"/>
              <a:t>2</a:t>
            </a:r>
          </a:p>
          <a:p>
            <a:r>
              <a:rPr lang="en-US" dirty="0" err="1"/>
              <a:t>ƒ</a:t>
            </a:r>
            <a:r>
              <a:rPr lang="en-US" baseline="-25000" dirty="0" err="1"/>
              <a:t>xx</a:t>
            </a:r>
            <a:r>
              <a:rPr lang="en-US" dirty="0"/>
              <a:t> = ∂ 2xy</a:t>
            </a:r>
            <a:r>
              <a:rPr lang="en-US" baseline="30000" dirty="0"/>
              <a:t>2</a:t>
            </a:r>
            <a:r>
              <a:rPr lang="en-US" dirty="0"/>
              <a:t> /∂x = 2y</a:t>
            </a:r>
            <a:r>
              <a:rPr lang="en-US" baseline="30000" dirty="0"/>
              <a:t>2</a:t>
            </a:r>
            <a:r>
              <a:rPr lang="en-US" dirty="0"/>
              <a:t> </a:t>
            </a:r>
          </a:p>
          <a:p>
            <a:r>
              <a:rPr lang="en-US" dirty="0" err="1"/>
              <a:t>ƒ</a:t>
            </a:r>
            <a:r>
              <a:rPr lang="en-US" baseline="-25000" dirty="0" err="1"/>
              <a:t>xy</a:t>
            </a:r>
            <a:r>
              <a:rPr lang="en-US" dirty="0"/>
              <a:t> = ∂ 2xy</a:t>
            </a:r>
            <a:r>
              <a:rPr lang="en-US" baseline="30000" dirty="0"/>
              <a:t>2</a:t>
            </a:r>
            <a:r>
              <a:rPr lang="en-US" dirty="0"/>
              <a:t> /∂y = 4xy</a:t>
            </a:r>
          </a:p>
          <a:p>
            <a:r>
              <a:rPr lang="en-US" dirty="0" err="1"/>
              <a:t>ƒ</a:t>
            </a:r>
            <a:r>
              <a:rPr lang="en-US" baseline="-25000" dirty="0" err="1"/>
              <a:t>yy</a:t>
            </a:r>
            <a:r>
              <a:rPr lang="en-US" dirty="0"/>
              <a:t> = ∂ 2x</a:t>
            </a:r>
            <a:r>
              <a:rPr lang="en-US" baseline="30000" dirty="0"/>
              <a:t>2</a:t>
            </a:r>
            <a:r>
              <a:rPr lang="en-US" dirty="0"/>
              <a:t>y /∂y = 2x</a:t>
            </a:r>
            <a:r>
              <a:rPr lang="en-US" baseline="30000" dirty="0"/>
              <a:t>2</a:t>
            </a:r>
            <a:r>
              <a:rPr lang="en-US" dirty="0">
                <a:solidFill>
                  <a:srgbClr val="FFFF00"/>
                </a:solidFill>
              </a:rPr>
              <a:t> </a:t>
            </a:r>
            <a:endParaRPr lang="en-US" baseline="30000" dirty="0">
              <a:solidFill>
                <a:srgbClr val="FFFF00"/>
              </a:solidFill>
            </a:endParaRPr>
          </a:p>
          <a:p>
            <a:r>
              <a:rPr lang="en-US" dirty="0" err="1"/>
              <a:t>ƒ</a:t>
            </a:r>
            <a:r>
              <a:rPr lang="en-US" baseline="-25000" dirty="0" err="1"/>
              <a:t>yx</a:t>
            </a:r>
            <a:r>
              <a:rPr lang="en-US" dirty="0"/>
              <a:t> = ∂ 2x</a:t>
            </a:r>
            <a:r>
              <a:rPr lang="en-US" baseline="30000" dirty="0"/>
              <a:t>2</a:t>
            </a:r>
            <a:r>
              <a:rPr lang="en-US" dirty="0"/>
              <a:t>y /∂x = </a:t>
            </a:r>
            <a:r>
              <a:rPr lang="en-US" dirty="0">
                <a:solidFill>
                  <a:srgbClr val="FFFF00"/>
                </a:solidFill>
              </a:rPr>
              <a:t>4xy </a:t>
            </a:r>
          </a:p>
          <a:p>
            <a:endParaRPr lang="en-US" dirty="0"/>
          </a:p>
        </p:txBody>
      </p:sp>
      <p:sp>
        <p:nvSpPr>
          <p:cNvPr id="5" name="Rectangle 4">
            <a:extLst>
              <a:ext uri="{FF2B5EF4-FFF2-40B4-BE49-F238E27FC236}">
                <a16:creationId xmlns:a16="http://schemas.microsoft.com/office/drawing/2014/main" id="{3FA246E1-FAAF-4642-AF1B-FA97EF634E68}"/>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8</a:t>
            </a:r>
          </a:p>
        </p:txBody>
      </p:sp>
    </p:spTree>
    <p:extLst>
      <p:ext uri="{BB962C8B-B14F-4D97-AF65-F5344CB8AC3E}">
        <p14:creationId xmlns:p14="http://schemas.microsoft.com/office/powerpoint/2010/main" val="387875973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683C-54A4-57B8-621D-A27BEBA62CCA}"/>
              </a:ext>
            </a:extLst>
          </p:cNvPr>
          <p:cNvSpPr>
            <a:spLocks noGrp="1"/>
          </p:cNvSpPr>
          <p:nvPr>
            <p:ph type="title"/>
          </p:nvPr>
        </p:nvSpPr>
        <p:spPr/>
        <p:txBody>
          <a:bodyPr/>
          <a:lstStyle/>
          <a:p>
            <a:r>
              <a:rPr lang="en-US" dirty="0"/>
              <a:t>Bad News</a:t>
            </a:r>
          </a:p>
        </p:txBody>
      </p:sp>
      <p:sp>
        <p:nvSpPr>
          <p:cNvPr id="3" name="Content Placeholder 2">
            <a:extLst>
              <a:ext uri="{FF2B5EF4-FFF2-40B4-BE49-F238E27FC236}">
                <a16:creationId xmlns:a16="http://schemas.microsoft.com/office/drawing/2014/main" id="{344D5B2E-F36C-433F-46E4-8DC9C94DC4D8}"/>
              </a:ext>
            </a:extLst>
          </p:cNvPr>
          <p:cNvSpPr>
            <a:spLocks noGrp="1"/>
          </p:cNvSpPr>
          <p:nvPr>
            <p:ph idx="1"/>
          </p:nvPr>
        </p:nvSpPr>
        <p:spPr/>
        <p:txBody>
          <a:bodyPr/>
          <a:lstStyle/>
          <a:p>
            <a:r>
              <a:rPr lang="en-US" dirty="0"/>
              <a:t>While I would expect Wolfram Alpha and </a:t>
            </a:r>
            <a:r>
              <a:rPr lang="en-US" dirty="0" err="1"/>
              <a:t>Symbolab</a:t>
            </a:r>
            <a:r>
              <a:rPr lang="en-US" dirty="0"/>
              <a:t> to easily generate higher order partials, so far they do not…</a:t>
            </a:r>
          </a:p>
          <a:p>
            <a:r>
              <a:rPr lang="en-US" dirty="0"/>
              <a:t>You have to do them one by one</a:t>
            </a:r>
          </a:p>
        </p:txBody>
      </p:sp>
    </p:spTree>
    <p:extLst>
      <p:ext uri="{BB962C8B-B14F-4D97-AF65-F5344CB8AC3E}">
        <p14:creationId xmlns:p14="http://schemas.microsoft.com/office/powerpoint/2010/main" val="62752633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6F94A3-6FCA-B4AB-51B8-26EEDBE47275}"/>
              </a:ext>
            </a:extLst>
          </p:cNvPr>
          <p:cNvPicPr>
            <a:picLocks noChangeAspect="1"/>
          </p:cNvPicPr>
          <p:nvPr/>
        </p:nvPicPr>
        <p:blipFill>
          <a:blip r:embed="rId2"/>
          <a:stretch>
            <a:fillRect/>
          </a:stretch>
        </p:blipFill>
        <p:spPr>
          <a:xfrm>
            <a:off x="228600" y="152400"/>
            <a:ext cx="2693096" cy="3276600"/>
          </a:xfrm>
          <a:prstGeom prst="rect">
            <a:avLst/>
          </a:prstGeom>
        </p:spPr>
      </p:pic>
      <p:pic>
        <p:nvPicPr>
          <p:cNvPr id="9" name="Picture 8">
            <a:extLst>
              <a:ext uri="{FF2B5EF4-FFF2-40B4-BE49-F238E27FC236}">
                <a16:creationId xmlns:a16="http://schemas.microsoft.com/office/drawing/2014/main" id="{F14F2338-4688-AFC7-AC54-C9C1ECB07820}"/>
              </a:ext>
            </a:extLst>
          </p:cNvPr>
          <p:cNvPicPr>
            <a:picLocks noChangeAspect="1"/>
          </p:cNvPicPr>
          <p:nvPr/>
        </p:nvPicPr>
        <p:blipFill>
          <a:blip r:embed="rId3"/>
          <a:stretch>
            <a:fillRect/>
          </a:stretch>
        </p:blipFill>
        <p:spPr>
          <a:xfrm>
            <a:off x="1835923" y="3612838"/>
            <a:ext cx="2693096" cy="3231715"/>
          </a:xfrm>
          <a:prstGeom prst="rect">
            <a:avLst/>
          </a:prstGeom>
        </p:spPr>
      </p:pic>
      <p:pic>
        <p:nvPicPr>
          <p:cNvPr id="11" name="Picture 10">
            <a:extLst>
              <a:ext uri="{FF2B5EF4-FFF2-40B4-BE49-F238E27FC236}">
                <a16:creationId xmlns:a16="http://schemas.microsoft.com/office/drawing/2014/main" id="{CE75079C-FF25-E37D-5F20-742087117D45}"/>
              </a:ext>
            </a:extLst>
          </p:cNvPr>
          <p:cNvPicPr>
            <a:picLocks noChangeAspect="1"/>
          </p:cNvPicPr>
          <p:nvPr/>
        </p:nvPicPr>
        <p:blipFill rotWithShape="1">
          <a:blip r:embed="rId4"/>
          <a:srcRect t="727" b="1225"/>
          <a:stretch/>
        </p:blipFill>
        <p:spPr>
          <a:xfrm>
            <a:off x="4850704" y="3630705"/>
            <a:ext cx="2693096" cy="3227295"/>
          </a:xfrm>
          <a:prstGeom prst="rect">
            <a:avLst/>
          </a:prstGeom>
        </p:spPr>
      </p:pic>
      <p:pic>
        <p:nvPicPr>
          <p:cNvPr id="13" name="Picture 12">
            <a:extLst>
              <a:ext uri="{FF2B5EF4-FFF2-40B4-BE49-F238E27FC236}">
                <a16:creationId xmlns:a16="http://schemas.microsoft.com/office/drawing/2014/main" id="{F6757725-5AF4-03E9-3550-1F2C65057066}"/>
              </a:ext>
            </a:extLst>
          </p:cNvPr>
          <p:cNvPicPr>
            <a:picLocks noChangeAspect="1"/>
          </p:cNvPicPr>
          <p:nvPr/>
        </p:nvPicPr>
        <p:blipFill>
          <a:blip r:embed="rId5"/>
          <a:stretch>
            <a:fillRect/>
          </a:stretch>
        </p:blipFill>
        <p:spPr>
          <a:xfrm>
            <a:off x="3225452" y="170329"/>
            <a:ext cx="2693096" cy="3276600"/>
          </a:xfrm>
          <a:prstGeom prst="rect">
            <a:avLst/>
          </a:prstGeom>
        </p:spPr>
      </p:pic>
    </p:spTree>
    <p:extLst>
      <p:ext uri="{BB962C8B-B14F-4D97-AF65-F5344CB8AC3E}">
        <p14:creationId xmlns:p14="http://schemas.microsoft.com/office/powerpoint/2010/main" val="88874660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1DAF906A-8CFF-4BC8-85CF-14BEE018F690}"/>
              </a:ext>
            </a:extLst>
          </p:cNvPr>
          <p:cNvSpPr/>
          <p:nvPr/>
        </p:nvSpPr>
        <p:spPr>
          <a:xfrm>
            <a:off x="0" y="6553200"/>
            <a:ext cx="3042821" cy="323165"/>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dirty="0">
                <a:solidFill>
                  <a:srgbClr val="00B0F0"/>
                </a:solidFill>
              </a:rPr>
              <a:t>http://i.imgur.com/aliTlT3.jpg</a:t>
            </a:r>
          </a:p>
        </p:txBody>
      </p:sp>
    </p:spTree>
    <p:extLst>
      <p:ext uri="{BB962C8B-B14F-4D97-AF65-F5344CB8AC3E}">
        <p14:creationId xmlns:p14="http://schemas.microsoft.com/office/powerpoint/2010/main" val="329285650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a:xfrm>
            <a:off x="457200" y="1219200"/>
            <a:ext cx="8305800" cy="5638800"/>
          </a:xfrm>
        </p:spPr>
        <p:txBody>
          <a:bodyPr/>
          <a:lstStyle/>
          <a:p>
            <a:r>
              <a:rPr lang="en-US" dirty="0"/>
              <a:t>Notice that </a:t>
            </a:r>
            <a:r>
              <a:rPr lang="en-US" dirty="0" err="1"/>
              <a:t>ƒ</a:t>
            </a:r>
            <a:r>
              <a:rPr lang="en-US" baseline="-25000" dirty="0" err="1"/>
              <a:t>xy</a:t>
            </a:r>
            <a:r>
              <a:rPr lang="en-US" dirty="0"/>
              <a:t> = </a:t>
            </a:r>
            <a:r>
              <a:rPr lang="en-US" dirty="0" err="1"/>
              <a:t>ƒ</a:t>
            </a:r>
            <a:r>
              <a:rPr lang="en-US" baseline="-25000" dirty="0" err="1"/>
              <a:t>yx</a:t>
            </a:r>
            <a:r>
              <a:rPr lang="en-US" baseline="-25000" dirty="0"/>
              <a:t> </a:t>
            </a:r>
            <a:endParaRPr lang="en-US" dirty="0"/>
          </a:p>
        </p:txBody>
      </p:sp>
    </p:spTree>
    <p:extLst>
      <p:ext uri="{BB962C8B-B14F-4D97-AF65-F5344CB8AC3E}">
        <p14:creationId xmlns:p14="http://schemas.microsoft.com/office/powerpoint/2010/main" val="18770927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Another notation:</a:t>
            </a:r>
          </a:p>
          <a:p>
            <a:endParaRPr lang="en-US" dirty="0"/>
          </a:p>
          <a:p>
            <a:pPr algn="ctr"/>
            <a:r>
              <a:rPr lang="en-US" dirty="0" err="1"/>
              <a:t>ƒ</a:t>
            </a:r>
            <a:r>
              <a:rPr lang="en-US" baseline="-25000" dirty="0" err="1"/>
              <a:t>x</a:t>
            </a:r>
            <a:r>
              <a:rPr lang="en-US" dirty="0"/>
              <a:t>     or    </a:t>
            </a:r>
            <a:r>
              <a:rPr lang="en-US" dirty="0" err="1"/>
              <a:t>ƒ</a:t>
            </a:r>
            <a:r>
              <a:rPr lang="en-US" baseline="-25000" dirty="0" err="1"/>
              <a:t>x</a:t>
            </a:r>
            <a:r>
              <a:rPr lang="en-US" baseline="-25000" dirty="0"/>
              <a:t> </a:t>
            </a:r>
            <a:r>
              <a:rPr lang="en-US" dirty="0"/>
              <a:t>(</a:t>
            </a:r>
            <a:r>
              <a:rPr lang="en-US" dirty="0" err="1"/>
              <a:t>x,y</a:t>
            </a:r>
            <a:r>
              <a:rPr lang="en-US" dirty="0"/>
              <a:t>)</a:t>
            </a:r>
          </a:p>
        </p:txBody>
      </p:sp>
    </p:spTree>
    <p:extLst>
      <p:ext uri="{BB962C8B-B14F-4D97-AF65-F5344CB8AC3E}">
        <p14:creationId xmlns:p14="http://schemas.microsoft.com/office/powerpoint/2010/main" val="205268738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p:txBody>
          <a:bodyPr/>
          <a:lstStyle/>
          <a:p>
            <a:pPr algn="ctr"/>
            <a:r>
              <a:rPr lang="en-US" dirty="0" err="1"/>
              <a:t>Clairaut’s</a:t>
            </a:r>
            <a:r>
              <a:rPr lang="en-US" dirty="0"/>
              <a:t> Theorem </a:t>
            </a:r>
          </a:p>
          <a:p>
            <a:r>
              <a:rPr lang="en-US" dirty="0"/>
              <a:t>If the mixed partial derivatives are </a:t>
            </a:r>
            <a:r>
              <a:rPr lang="en-US" dirty="0">
                <a:solidFill>
                  <a:schemeClr val="tx1"/>
                </a:solidFill>
              </a:rPr>
              <a:t>continuous</a:t>
            </a:r>
            <a:r>
              <a:rPr lang="en-US" dirty="0"/>
              <a:t>, they are </a:t>
            </a:r>
            <a:r>
              <a:rPr lang="en-US" dirty="0">
                <a:solidFill>
                  <a:schemeClr val="tx1"/>
                </a:solidFill>
              </a:rPr>
              <a:t>equal</a:t>
            </a:r>
          </a:p>
        </p:txBody>
      </p:sp>
    </p:spTree>
    <p:extLst>
      <p:ext uri="{BB962C8B-B14F-4D97-AF65-F5344CB8AC3E}">
        <p14:creationId xmlns:p14="http://schemas.microsoft.com/office/powerpoint/2010/main" val="236088625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p:txBody>
          <a:bodyPr/>
          <a:lstStyle/>
          <a:p>
            <a:r>
              <a:rPr lang="en-US" dirty="0"/>
              <a:t>If partials are equal, they are not “</a:t>
            </a:r>
            <a:r>
              <a:rPr lang="en-US" dirty="0">
                <a:solidFill>
                  <a:srgbClr val="FFC000"/>
                </a:solidFill>
              </a:rPr>
              <a:t>distinct</a:t>
            </a:r>
            <a:r>
              <a:rPr lang="en-US" dirty="0"/>
              <a:t>”</a:t>
            </a:r>
          </a:p>
          <a:p>
            <a:r>
              <a:rPr lang="en-US" dirty="0"/>
              <a:t>	</a:t>
            </a:r>
          </a:p>
        </p:txBody>
      </p:sp>
    </p:spTree>
    <p:extLst>
      <p:ext uri="{BB962C8B-B14F-4D97-AF65-F5344CB8AC3E}">
        <p14:creationId xmlns:p14="http://schemas.microsoft.com/office/powerpoint/2010/main" val="10740140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For #3, how many distinct derivatives are there?</a:t>
            </a:r>
          </a:p>
        </p:txBody>
      </p:sp>
      <p:sp>
        <p:nvSpPr>
          <p:cNvPr id="5" name="Rectangle 4">
            <a:extLst>
              <a:ext uri="{FF2B5EF4-FFF2-40B4-BE49-F238E27FC236}">
                <a16:creationId xmlns:a16="http://schemas.microsoft.com/office/drawing/2014/main" id="{8E229D23-4B93-41A1-8543-1425212546E1}"/>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9</a:t>
            </a:r>
          </a:p>
        </p:txBody>
      </p:sp>
      <p:sp>
        <p:nvSpPr>
          <p:cNvPr id="6" name="TextBox 5">
            <a:extLst>
              <a:ext uri="{FF2B5EF4-FFF2-40B4-BE49-F238E27FC236}">
                <a16:creationId xmlns:a16="http://schemas.microsoft.com/office/drawing/2014/main" id="{2E33EA99-AA6D-6C56-175E-1598B40F2BF4}"/>
              </a:ext>
            </a:extLst>
          </p:cNvPr>
          <p:cNvSpPr txBox="1"/>
          <p:nvPr/>
        </p:nvSpPr>
        <p:spPr>
          <a:xfrm>
            <a:off x="6629400" y="5626849"/>
            <a:ext cx="2816831" cy="1200329"/>
          </a:xfrm>
          <a:prstGeom prst="rect">
            <a:avLst/>
          </a:prstGeom>
          <a:noFill/>
        </p:spPr>
        <p:txBody>
          <a:bodyPr wrap="square">
            <a:spAutoFit/>
          </a:bodyPr>
          <a:lstStyle/>
          <a:p>
            <a:r>
              <a:rPr lang="en-US" dirty="0" err="1"/>
              <a:t>ƒ</a:t>
            </a:r>
            <a:r>
              <a:rPr lang="en-US" baseline="-25000" dirty="0" err="1"/>
              <a:t>xx</a:t>
            </a:r>
            <a:r>
              <a:rPr lang="en-US" dirty="0"/>
              <a:t> = ∂ 2xy</a:t>
            </a:r>
            <a:r>
              <a:rPr lang="en-US" baseline="30000" dirty="0"/>
              <a:t>2</a:t>
            </a:r>
            <a:r>
              <a:rPr lang="en-US" dirty="0"/>
              <a:t> /∂x = 2y</a:t>
            </a:r>
            <a:r>
              <a:rPr lang="en-US" baseline="30000" dirty="0"/>
              <a:t>2</a:t>
            </a:r>
            <a:r>
              <a:rPr lang="en-US" dirty="0"/>
              <a:t> </a:t>
            </a:r>
          </a:p>
          <a:p>
            <a:r>
              <a:rPr lang="en-US" dirty="0" err="1"/>
              <a:t>ƒ</a:t>
            </a:r>
            <a:r>
              <a:rPr lang="en-US" baseline="-25000" dirty="0" err="1"/>
              <a:t>xy</a:t>
            </a:r>
            <a:r>
              <a:rPr lang="en-US" dirty="0"/>
              <a:t> = ∂ 2xy</a:t>
            </a:r>
            <a:r>
              <a:rPr lang="en-US" baseline="30000" dirty="0"/>
              <a:t>2</a:t>
            </a:r>
            <a:r>
              <a:rPr lang="en-US" dirty="0"/>
              <a:t> /∂y = 4xy</a:t>
            </a:r>
          </a:p>
          <a:p>
            <a:r>
              <a:rPr lang="en-US" dirty="0" err="1"/>
              <a:t>ƒ</a:t>
            </a:r>
            <a:r>
              <a:rPr lang="en-US" baseline="-25000" dirty="0" err="1"/>
              <a:t>yx</a:t>
            </a:r>
            <a:r>
              <a:rPr lang="en-US" dirty="0"/>
              <a:t> = ∂ 2x</a:t>
            </a:r>
            <a:r>
              <a:rPr lang="en-US" baseline="30000" dirty="0"/>
              <a:t>2</a:t>
            </a:r>
            <a:r>
              <a:rPr lang="en-US" dirty="0"/>
              <a:t>y /∂x = 4xy </a:t>
            </a:r>
          </a:p>
          <a:p>
            <a:r>
              <a:rPr lang="en-US" dirty="0" err="1"/>
              <a:t>ƒ</a:t>
            </a:r>
            <a:r>
              <a:rPr lang="en-US" baseline="-25000" dirty="0" err="1"/>
              <a:t>yy</a:t>
            </a:r>
            <a:r>
              <a:rPr lang="en-US" dirty="0"/>
              <a:t> = ∂ 2x</a:t>
            </a:r>
            <a:r>
              <a:rPr lang="en-US" baseline="30000" dirty="0"/>
              <a:t>2</a:t>
            </a:r>
            <a:r>
              <a:rPr lang="en-US" dirty="0"/>
              <a:t>y /∂y = 2x</a:t>
            </a:r>
            <a:r>
              <a:rPr lang="en-US" baseline="30000" dirty="0"/>
              <a:t>2</a:t>
            </a:r>
            <a:r>
              <a:rPr lang="en-US" dirty="0"/>
              <a:t> </a:t>
            </a:r>
            <a:endParaRPr lang="en-US" baseline="30000" dirty="0"/>
          </a:p>
        </p:txBody>
      </p:sp>
    </p:spTree>
    <p:extLst>
      <p:ext uri="{BB962C8B-B14F-4D97-AF65-F5344CB8AC3E}">
        <p14:creationId xmlns:p14="http://schemas.microsoft.com/office/powerpoint/2010/main" val="331707622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For #3, how many distinct derivatives are there? </a:t>
            </a:r>
            <a:r>
              <a:rPr lang="en-US" dirty="0">
                <a:solidFill>
                  <a:srgbClr val="FFFF00"/>
                </a:solidFill>
              </a:rPr>
              <a:t>3</a:t>
            </a:r>
          </a:p>
        </p:txBody>
      </p:sp>
      <p:sp>
        <p:nvSpPr>
          <p:cNvPr id="5" name="Rectangle 4">
            <a:extLst>
              <a:ext uri="{FF2B5EF4-FFF2-40B4-BE49-F238E27FC236}">
                <a16:creationId xmlns:a16="http://schemas.microsoft.com/office/drawing/2014/main" id="{8E229D23-4B93-41A1-8543-1425212546E1}"/>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9</a:t>
            </a:r>
          </a:p>
        </p:txBody>
      </p:sp>
      <p:sp>
        <p:nvSpPr>
          <p:cNvPr id="4" name="TextBox 3">
            <a:extLst>
              <a:ext uri="{FF2B5EF4-FFF2-40B4-BE49-F238E27FC236}">
                <a16:creationId xmlns:a16="http://schemas.microsoft.com/office/drawing/2014/main" id="{A8C15621-1961-83B7-52DC-96BC13A80E47}"/>
              </a:ext>
            </a:extLst>
          </p:cNvPr>
          <p:cNvSpPr txBox="1"/>
          <p:nvPr/>
        </p:nvSpPr>
        <p:spPr>
          <a:xfrm>
            <a:off x="6629400" y="5626849"/>
            <a:ext cx="2816831" cy="1200329"/>
          </a:xfrm>
          <a:prstGeom prst="rect">
            <a:avLst/>
          </a:prstGeom>
          <a:noFill/>
        </p:spPr>
        <p:txBody>
          <a:bodyPr wrap="square">
            <a:spAutoFit/>
          </a:bodyPr>
          <a:lstStyle/>
          <a:p>
            <a:r>
              <a:rPr lang="en-US" dirty="0" err="1"/>
              <a:t>ƒ</a:t>
            </a:r>
            <a:r>
              <a:rPr lang="en-US" baseline="-25000" dirty="0" err="1"/>
              <a:t>xx</a:t>
            </a:r>
            <a:r>
              <a:rPr lang="en-US" dirty="0"/>
              <a:t> = ∂ 2xy</a:t>
            </a:r>
            <a:r>
              <a:rPr lang="en-US" baseline="30000" dirty="0"/>
              <a:t>2</a:t>
            </a:r>
            <a:r>
              <a:rPr lang="en-US" dirty="0"/>
              <a:t> /∂x = 2y</a:t>
            </a:r>
            <a:r>
              <a:rPr lang="en-US" baseline="30000" dirty="0"/>
              <a:t>2</a:t>
            </a:r>
            <a:r>
              <a:rPr lang="en-US" dirty="0"/>
              <a:t> </a:t>
            </a:r>
          </a:p>
          <a:p>
            <a:r>
              <a:rPr lang="en-US" dirty="0" err="1"/>
              <a:t>ƒ</a:t>
            </a:r>
            <a:r>
              <a:rPr lang="en-US" baseline="-25000" dirty="0" err="1"/>
              <a:t>xy</a:t>
            </a:r>
            <a:r>
              <a:rPr lang="en-US" dirty="0"/>
              <a:t> = ∂ 2xy</a:t>
            </a:r>
            <a:r>
              <a:rPr lang="en-US" baseline="30000" dirty="0"/>
              <a:t>2</a:t>
            </a:r>
            <a:r>
              <a:rPr lang="en-US" dirty="0"/>
              <a:t> /∂y = 4xy</a:t>
            </a:r>
          </a:p>
          <a:p>
            <a:r>
              <a:rPr lang="en-US" dirty="0" err="1"/>
              <a:t>ƒ</a:t>
            </a:r>
            <a:r>
              <a:rPr lang="en-US" baseline="-25000" dirty="0" err="1"/>
              <a:t>yx</a:t>
            </a:r>
            <a:r>
              <a:rPr lang="en-US" dirty="0"/>
              <a:t> = ∂ 2x</a:t>
            </a:r>
            <a:r>
              <a:rPr lang="en-US" baseline="30000" dirty="0"/>
              <a:t>2</a:t>
            </a:r>
            <a:r>
              <a:rPr lang="en-US" dirty="0"/>
              <a:t>y /∂x = 4xy </a:t>
            </a:r>
          </a:p>
          <a:p>
            <a:r>
              <a:rPr lang="en-US" dirty="0" err="1"/>
              <a:t>ƒ</a:t>
            </a:r>
            <a:r>
              <a:rPr lang="en-US" baseline="-25000" dirty="0" err="1"/>
              <a:t>yy</a:t>
            </a:r>
            <a:r>
              <a:rPr lang="en-US" dirty="0"/>
              <a:t> = ∂ 2x</a:t>
            </a:r>
            <a:r>
              <a:rPr lang="en-US" baseline="30000" dirty="0"/>
              <a:t>2</a:t>
            </a:r>
            <a:r>
              <a:rPr lang="en-US" dirty="0"/>
              <a:t>y /∂y = 2x</a:t>
            </a:r>
            <a:r>
              <a:rPr lang="en-US" baseline="30000" dirty="0"/>
              <a:t>2</a:t>
            </a:r>
            <a:r>
              <a:rPr lang="en-US" dirty="0"/>
              <a:t> </a:t>
            </a:r>
            <a:endParaRPr lang="en-US" baseline="30000" dirty="0"/>
          </a:p>
        </p:txBody>
      </p:sp>
    </p:spTree>
    <p:extLst>
      <p:ext uri="{BB962C8B-B14F-4D97-AF65-F5344CB8AC3E}">
        <p14:creationId xmlns:p14="http://schemas.microsoft.com/office/powerpoint/2010/main" val="22046739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1DAF906A-8CFF-4BC8-85CF-14BEE018F690}"/>
              </a:ext>
            </a:extLst>
          </p:cNvPr>
          <p:cNvSpPr/>
          <p:nvPr/>
        </p:nvSpPr>
        <p:spPr>
          <a:xfrm>
            <a:off x="0" y="6553200"/>
            <a:ext cx="3042821" cy="323165"/>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dirty="0">
                <a:solidFill>
                  <a:srgbClr val="00B0F0"/>
                </a:solidFill>
              </a:rPr>
              <a:t>http://i.imgur.com/aliTlT3.jpg</a:t>
            </a:r>
          </a:p>
        </p:txBody>
      </p:sp>
    </p:spTree>
    <p:extLst>
      <p:ext uri="{BB962C8B-B14F-4D97-AF65-F5344CB8AC3E}">
        <p14:creationId xmlns:p14="http://schemas.microsoft.com/office/powerpoint/2010/main" val="9000080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a:xfrm>
            <a:off x="457200" y="1219200"/>
            <a:ext cx="8229600" cy="5638800"/>
          </a:xfrm>
        </p:spPr>
        <p:txBody>
          <a:bodyPr/>
          <a:lstStyle/>
          <a:p>
            <a:r>
              <a:rPr lang="en-US" dirty="0"/>
              <a:t>There are, of course, even higher-order  partial derivatives as well:</a:t>
            </a:r>
          </a:p>
          <a:p>
            <a:endParaRPr lang="en-US" dirty="0"/>
          </a:p>
          <a:p>
            <a:r>
              <a:rPr lang="en-US" dirty="0" err="1"/>
              <a:t>ƒ</a:t>
            </a:r>
            <a:r>
              <a:rPr lang="en-US" baseline="-25000" dirty="0" err="1"/>
              <a:t>xxx</a:t>
            </a:r>
            <a:r>
              <a:rPr lang="en-US" baseline="-25000" dirty="0"/>
              <a:t>		</a:t>
            </a:r>
            <a:r>
              <a:rPr lang="en-US" dirty="0" err="1"/>
              <a:t>ƒ</a:t>
            </a:r>
            <a:r>
              <a:rPr lang="en-US" baseline="-25000" dirty="0" err="1"/>
              <a:t>xxxx</a:t>
            </a:r>
            <a:r>
              <a:rPr lang="en-US" baseline="-25000" dirty="0"/>
              <a:t>	</a:t>
            </a:r>
            <a:r>
              <a:rPr lang="en-US" dirty="0" err="1"/>
              <a:t>ƒ</a:t>
            </a:r>
            <a:r>
              <a:rPr lang="en-US" baseline="-25000" dirty="0" err="1"/>
              <a:t>xxxxx</a:t>
            </a:r>
            <a:r>
              <a:rPr lang="en-US" baseline="-25000" dirty="0"/>
              <a:t>	</a:t>
            </a:r>
            <a:r>
              <a:rPr lang="en-US" dirty="0" err="1"/>
              <a:t>ƒ</a:t>
            </a:r>
            <a:r>
              <a:rPr lang="en-US" baseline="-25000" dirty="0" err="1"/>
              <a:t>xxxxxx</a:t>
            </a:r>
            <a:r>
              <a:rPr lang="en-US" baseline="-25000" dirty="0"/>
              <a:t>	</a:t>
            </a:r>
            <a:r>
              <a:rPr lang="en-US" dirty="0"/>
              <a:t>… </a:t>
            </a:r>
          </a:p>
        </p:txBody>
      </p:sp>
    </p:spTree>
    <p:extLst>
      <p:ext uri="{BB962C8B-B14F-4D97-AF65-F5344CB8AC3E}">
        <p14:creationId xmlns:p14="http://schemas.microsoft.com/office/powerpoint/2010/main" val="15529019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How many third-order partial derivatives would there be for a two-variable function?</a:t>
            </a:r>
          </a:p>
          <a:p>
            <a:r>
              <a:rPr lang="en-US" dirty="0"/>
              <a:t> </a:t>
            </a:r>
          </a:p>
          <a:p>
            <a:endParaRPr lang="en-US" dirty="0"/>
          </a:p>
        </p:txBody>
      </p:sp>
      <p:sp>
        <p:nvSpPr>
          <p:cNvPr id="4" name="Rectangle 3">
            <a:extLst>
              <a:ext uri="{FF2B5EF4-FFF2-40B4-BE49-F238E27FC236}">
                <a16:creationId xmlns:a16="http://schemas.microsoft.com/office/drawing/2014/main" id="{8035C9A5-3FCA-432E-AEE1-2157C9D07AC3}"/>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10</a:t>
            </a:r>
          </a:p>
        </p:txBody>
      </p:sp>
    </p:spTree>
    <p:extLst>
      <p:ext uri="{BB962C8B-B14F-4D97-AF65-F5344CB8AC3E}">
        <p14:creationId xmlns:p14="http://schemas.microsoft.com/office/powerpoint/2010/main" val="27354699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534400" cy="5638800"/>
          </a:xfrm>
        </p:spPr>
        <p:txBody>
          <a:bodyPr/>
          <a:lstStyle/>
          <a:p>
            <a:r>
              <a:rPr lang="en-US" dirty="0"/>
              <a:t>How many third-order partial derivatives would there be for </a:t>
            </a:r>
          </a:p>
          <a:p>
            <a:pPr>
              <a:spcBef>
                <a:spcPts val="0"/>
              </a:spcBef>
            </a:pPr>
            <a:r>
              <a:rPr lang="en-US" dirty="0"/>
              <a:t>a two-variable function?</a:t>
            </a:r>
          </a:p>
          <a:p>
            <a:endParaRPr lang="en-US" dirty="0"/>
          </a:p>
          <a:p>
            <a:r>
              <a:rPr lang="en-US" dirty="0" err="1"/>
              <a:t>ƒ</a:t>
            </a:r>
            <a:r>
              <a:rPr lang="en-US" baseline="-25000" dirty="0" err="1"/>
              <a:t>xxx</a:t>
            </a:r>
            <a:r>
              <a:rPr lang="en-US" baseline="-25000" dirty="0"/>
              <a:t> </a:t>
            </a:r>
            <a:r>
              <a:rPr lang="en-US" dirty="0" err="1"/>
              <a:t>ƒ</a:t>
            </a:r>
            <a:r>
              <a:rPr lang="en-US" baseline="-25000" dirty="0" err="1"/>
              <a:t>yxx</a:t>
            </a:r>
            <a:r>
              <a:rPr lang="en-US" baseline="-25000" dirty="0"/>
              <a:t> </a:t>
            </a:r>
            <a:r>
              <a:rPr lang="en-US" dirty="0" err="1"/>
              <a:t>ƒ</a:t>
            </a:r>
            <a:r>
              <a:rPr lang="en-US" baseline="-25000" dirty="0" err="1"/>
              <a:t>xyx</a:t>
            </a:r>
            <a:r>
              <a:rPr lang="en-US" baseline="-25000" dirty="0"/>
              <a:t> </a:t>
            </a:r>
            <a:r>
              <a:rPr lang="en-US" dirty="0" err="1"/>
              <a:t>ƒ</a:t>
            </a:r>
            <a:r>
              <a:rPr lang="en-US" baseline="-25000" dirty="0" err="1"/>
              <a:t>xxy</a:t>
            </a:r>
            <a:r>
              <a:rPr lang="en-US" baseline="-25000" dirty="0"/>
              <a:t> </a:t>
            </a:r>
            <a:r>
              <a:rPr lang="en-US" dirty="0" err="1"/>
              <a:t>ƒ</a:t>
            </a:r>
            <a:r>
              <a:rPr lang="en-US" baseline="-25000" dirty="0" err="1"/>
              <a:t>xyy</a:t>
            </a:r>
            <a:r>
              <a:rPr lang="en-US" baseline="-25000" dirty="0"/>
              <a:t> </a:t>
            </a:r>
            <a:r>
              <a:rPr lang="en-US" dirty="0" err="1"/>
              <a:t>ƒ</a:t>
            </a:r>
            <a:r>
              <a:rPr lang="en-US" baseline="-25000" dirty="0" err="1"/>
              <a:t>yxy</a:t>
            </a:r>
            <a:r>
              <a:rPr lang="en-US" baseline="-25000" dirty="0"/>
              <a:t> </a:t>
            </a:r>
            <a:r>
              <a:rPr lang="en-US" dirty="0" err="1"/>
              <a:t>ƒ</a:t>
            </a:r>
            <a:r>
              <a:rPr lang="en-US" baseline="-25000" dirty="0" err="1"/>
              <a:t>yyx</a:t>
            </a:r>
            <a:r>
              <a:rPr lang="en-US" baseline="-25000" dirty="0"/>
              <a:t> </a:t>
            </a:r>
            <a:r>
              <a:rPr lang="en-US" dirty="0" err="1"/>
              <a:t>ƒ</a:t>
            </a:r>
            <a:r>
              <a:rPr lang="en-US" baseline="-25000" dirty="0" err="1"/>
              <a:t>yyy</a:t>
            </a:r>
            <a:endParaRPr lang="en-US" dirty="0"/>
          </a:p>
          <a:p>
            <a:endParaRPr lang="en-US" dirty="0"/>
          </a:p>
        </p:txBody>
      </p:sp>
      <p:sp>
        <p:nvSpPr>
          <p:cNvPr id="4" name="Rectangle 3">
            <a:extLst>
              <a:ext uri="{FF2B5EF4-FFF2-40B4-BE49-F238E27FC236}">
                <a16:creationId xmlns:a16="http://schemas.microsoft.com/office/drawing/2014/main" id="{95E04C07-0CE7-4502-8580-AB97473592B4}"/>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10</a:t>
            </a:r>
          </a:p>
        </p:txBody>
      </p:sp>
    </p:spTree>
    <p:extLst>
      <p:ext uri="{BB962C8B-B14F-4D97-AF65-F5344CB8AC3E}">
        <p14:creationId xmlns:p14="http://schemas.microsoft.com/office/powerpoint/2010/main" val="29677735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534400" cy="5638800"/>
          </a:xfrm>
        </p:spPr>
        <p:txBody>
          <a:bodyPr/>
          <a:lstStyle/>
          <a:p>
            <a:r>
              <a:rPr lang="en-US" dirty="0"/>
              <a:t>How many third-order partial derivatives would there be for </a:t>
            </a:r>
          </a:p>
          <a:p>
            <a:pPr>
              <a:spcBef>
                <a:spcPts val="0"/>
              </a:spcBef>
            </a:pPr>
            <a:r>
              <a:rPr lang="en-US" dirty="0"/>
              <a:t>a two-variable function? </a:t>
            </a:r>
            <a:r>
              <a:rPr lang="en-US" dirty="0">
                <a:solidFill>
                  <a:srgbClr val="FFFF00"/>
                </a:solidFill>
              </a:rPr>
              <a:t>8</a:t>
            </a:r>
          </a:p>
          <a:p>
            <a:endParaRPr lang="en-US" dirty="0"/>
          </a:p>
          <a:p>
            <a:r>
              <a:rPr lang="en-US" dirty="0" err="1"/>
              <a:t>ƒ</a:t>
            </a:r>
            <a:r>
              <a:rPr lang="en-US" baseline="-25000" dirty="0" err="1"/>
              <a:t>xxx</a:t>
            </a:r>
            <a:r>
              <a:rPr lang="en-US" baseline="-25000" dirty="0"/>
              <a:t> </a:t>
            </a:r>
            <a:r>
              <a:rPr lang="en-US" dirty="0" err="1"/>
              <a:t>ƒ</a:t>
            </a:r>
            <a:r>
              <a:rPr lang="en-US" baseline="-25000" dirty="0" err="1"/>
              <a:t>yxx</a:t>
            </a:r>
            <a:r>
              <a:rPr lang="en-US" baseline="-25000" dirty="0"/>
              <a:t> </a:t>
            </a:r>
            <a:r>
              <a:rPr lang="en-US" dirty="0" err="1"/>
              <a:t>ƒ</a:t>
            </a:r>
            <a:r>
              <a:rPr lang="en-US" baseline="-25000" dirty="0" err="1"/>
              <a:t>xyx</a:t>
            </a:r>
            <a:r>
              <a:rPr lang="en-US" baseline="-25000" dirty="0"/>
              <a:t> </a:t>
            </a:r>
            <a:r>
              <a:rPr lang="en-US" dirty="0" err="1"/>
              <a:t>ƒ</a:t>
            </a:r>
            <a:r>
              <a:rPr lang="en-US" baseline="-25000" dirty="0" err="1"/>
              <a:t>xxy</a:t>
            </a:r>
            <a:r>
              <a:rPr lang="en-US" baseline="-25000" dirty="0"/>
              <a:t> </a:t>
            </a:r>
            <a:r>
              <a:rPr lang="en-US" dirty="0" err="1"/>
              <a:t>ƒ</a:t>
            </a:r>
            <a:r>
              <a:rPr lang="en-US" baseline="-25000" dirty="0" err="1"/>
              <a:t>xyy</a:t>
            </a:r>
            <a:r>
              <a:rPr lang="en-US" baseline="-25000" dirty="0"/>
              <a:t> </a:t>
            </a:r>
            <a:r>
              <a:rPr lang="en-US" dirty="0" err="1"/>
              <a:t>ƒ</a:t>
            </a:r>
            <a:r>
              <a:rPr lang="en-US" baseline="-25000" dirty="0" err="1"/>
              <a:t>yxy</a:t>
            </a:r>
            <a:r>
              <a:rPr lang="en-US" baseline="-25000" dirty="0"/>
              <a:t> </a:t>
            </a:r>
            <a:r>
              <a:rPr lang="en-US" dirty="0" err="1"/>
              <a:t>ƒ</a:t>
            </a:r>
            <a:r>
              <a:rPr lang="en-US" baseline="-25000" dirty="0" err="1"/>
              <a:t>yyx</a:t>
            </a:r>
            <a:r>
              <a:rPr lang="en-US" baseline="-25000" dirty="0"/>
              <a:t> </a:t>
            </a:r>
            <a:r>
              <a:rPr lang="en-US" dirty="0" err="1"/>
              <a:t>ƒ</a:t>
            </a:r>
            <a:r>
              <a:rPr lang="en-US" baseline="-25000" dirty="0" err="1"/>
              <a:t>yyy</a:t>
            </a:r>
            <a:endParaRPr lang="en-US" dirty="0"/>
          </a:p>
          <a:p>
            <a:endParaRPr lang="en-US" dirty="0"/>
          </a:p>
        </p:txBody>
      </p:sp>
      <p:sp>
        <p:nvSpPr>
          <p:cNvPr id="4" name="Rectangle 3">
            <a:extLst>
              <a:ext uri="{FF2B5EF4-FFF2-40B4-BE49-F238E27FC236}">
                <a16:creationId xmlns:a16="http://schemas.microsoft.com/office/drawing/2014/main" id="{95E04C07-0CE7-4502-8580-AB97473592B4}"/>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10</a:t>
            </a:r>
          </a:p>
        </p:txBody>
      </p:sp>
    </p:spTree>
    <p:extLst>
      <p:ext uri="{BB962C8B-B14F-4D97-AF65-F5344CB8AC3E}">
        <p14:creationId xmlns:p14="http://schemas.microsoft.com/office/powerpoint/2010/main" val="41826267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p:txBody>
          <a:bodyPr/>
          <a:lstStyle/>
          <a:p>
            <a:r>
              <a:rPr lang="en-US" dirty="0"/>
              <a:t>The methods used for second-order partials will work for any number of variables as well – </a:t>
            </a:r>
          </a:p>
        </p:txBody>
      </p:sp>
    </p:spTree>
    <p:extLst>
      <p:ext uri="{BB962C8B-B14F-4D97-AF65-F5344CB8AC3E}">
        <p14:creationId xmlns:p14="http://schemas.microsoft.com/office/powerpoint/2010/main" val="3539735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When evaluating a function at ∂z/∂x  y is treated as a constant (held steady)</a:t>
            </a:r>
          </a:p>
          <a:p>
            <a:r>
              <a:rPr lang="en-US" dirty="0"/>
              <a:t>only x is allowed to vary </a:t>
            </a:r>
          </a:p>
        </p:txBody>
      </p:sp>
    </p:spTree>
    <p:extLst>
      <p:ext uri="{BB962C8B-B14F-4D97-AF65-F5344CB8AC3E}">
        <p14:creationId xmlns:p14="http://schemas.microsoft.com/office/powerpoint/2010/main" val="270212311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p:txBody>
          <a:bodyPr/>
          <a:lstStyle/>
          <a:p>
            <a:r>
              <a:rPr lang="en-US" dirty="0"/>
              <a:t>The methods used for second-order partials will work for any number of variables as well – these will be VERY painful  to solve…</a:t>
            </a:r>
          </a:p>
        </p:txBody>
      </p:sp>
    </p:spTree>
    <p:extLst>
      <p:ext uri="{BB962C8B-B14F-4D97-AF65-F5344CB8AC3E}">
        <p14:creationId xmlns:p14="http://schemas.microsoft.com/office/powerpoint/2010/main" val="26221210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3048000" cy="3207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1600200" y="914400"/>
            <a:ext cx="72390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algn="ctr" eaLnBrk="1" hangingPunct="1"/>
            <a:r>
              <a:rPr lang="en-US" sz="6000" b="1" dirty="0">
                <a:solidFill>
                  <a:srgbClr val="FFFF00"/>
                </a:solidFill>
              </a:rPr>
              <a:t>     Questions?</a:t>
            </a:r>
          </a:p>
          <a:p>
            <a:pPr algn="ctr" eaLnBrk="1" hangingPunct="1"/>
            <a:endParaRPr lang="en-US" sz="6000" b="1" dirty="0">
              <a:solidFill>
                <a:srgbClr val="FFFF00"/>
              </a:solidFill>
            </a:endParaRPr>
          </a:p>
        </p:txBody>
      </p:sp>
      <p:sp>
        <p:nvSpPr>
          <p:cNvPr id="6" name="Rectangle 5"/>
          <p:cNvSpPr/>
          <p:nvPr/>
        </p:nvSpPr>
        <p:spPr>
          <a:xfrm>
            <a:off x="0" y="6553200"/>
            <a:ext cx="2924198" cy="323165"/>
          </a:xfrm>
          <a:prstGeom prst="rect">
            <a:avLst/>
          </a:prstGeom>
        </p:spPr>
        <p:txBody>
          <a:bodyPr wrap="none">
            <a:spAutoFit/>
          </a:bodyPr>
          <a:lstStyle/>
          <a:p>
            <a:r>
              <a:rPr lang="en-US" sz="1500" b="1" dirty="0">
                <a:solidFill>
                  <a:srgbClr val="00B0F0"/>
                </a:solidFill>
              </a:rPr>
              <a:t>http://</a:t>
            </a:r>
            <a:r>
              <a:rPr lang="en-US" sz="1500" dirty="0">
                <a:solidFill>
                  <a:srgbClr val="00B0F0"/>
                </a:solidFill>
              </a:rPr>
              <a:t>i.imgur.com/aliTlT3.jpg</a:t>
            </a:r>
          </a:p>
        </p:txBody>
      </p:sp>
    </p:spTree>
    <p:extLst>
      <p:ext uri="{BB962C8B-B14F-4D97-AF65-F5344CB8AC3E}">
        <p14:creationId xmlns:p14="http://schemas.microsoft.com/office/powerpoint/2010/main" val="206689872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a:spcBef>
                <a:spcPts val="0"/>
              </a:spcBef>
            </a:pPr>
            <a:r>
              <a:rPr lang="en-US" sz="3800" dirty="0"/>
              <a:t>Today we studied:</a:t>
            </a:r>
          </a:p>
          <a:p>
            <a:pPr>
              <a:spcBef>
                <a:spcPts val="0"/>
              </a:spcBef>
            </a:pPr>
            <a:r>
              <a:rPr lang="en-US" sz="3800" dirty="0"/>
              <a:t>	Review of </a:t>
            </a:r>
          </a:p>
          <a:p>
            <a:pPr>
              <a:spcBef>
                <a:spcPts val="0"/>
              </a:spcBef>
            </a:pPr>
            <a:r>
              <a:rPr lang="en-US" sz="3800" dirty="0"/>
              <a:t>	Partial derivatives</a:t>
            </a:r>
          </a:p>
          <a:p>
            <a:pPr>
              <a:spcBef>
                <a:spcPts val="0"/>
              </a:spcBef>
            </a:pPr>
            <a:r>
              <a:rPr lang="en-US" sz="3800"/>
              <a:t>	Total </a:t>
            </a:r>
            <a:r>
              <a:rPr lang="en-US" sz="3800" dirty="0"/>
              <a:t>derivative for 3D</a:t>
            </a:r>
          </a:p>
        </p:txBody>
      </p:sp>
    </p:spTree>
    <p:extLst>
      <p:ext uri="{BB962C8B-B14F-4D97-AF65-F5344CB8AC3E}">
        <p14:creationId xmlns:p14="http://schemas.microsoft.com/office/powerpoint/2010/main" val="72390084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eaLnBrk="1" hangingPunct="1"/>
            <a:r>
              <a:rPr lang="en-US" altLang="en-US"/>
              <a:t>You Survived!</a:t>
            </a:r>
          </a:p>
        </p:txBody>
      </p:sp>
      <p:pic>
        <p:nvPicPr>
          <p:cNvPr id="13107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5716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2369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a:xfrm>
            <a:off x="457200" y="1219200"/>
            <a:ext cx="8382000" cy="5638800"/>
          </a:xfrm>
        </p:spPr>
        <p:txBody>
          <a:bodyPr/>
          <a:lstStyle/>
          <a:p>
            <a:r>
              <a:rPr lang="en-US" dirty="0"/>
              <a:t>Strategy:  consider z as a function with only one variable, x, and find the derivative with y considered a constant</a:t>
            </a:r>
          </a:p>
          <a:p>
            <a:endParaRPr lang="en-US" dirty="0"/>
          </a:p>
        </p:txBody>
      </p:sp>
    </p:spTree>
    <p:extLst>
      <p:ext uri="{BB962C8B-B14F-4D97-AF65-F5344CB8AC3E}">
        <p14:creationId xmlns:p14="http://schemas.microsoft.com/office/powerpoint/2010/main" val="263232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For ∂z/∂y </a:t>
            </a:r>
          </a:p>
          <a:p>
            <a:r>
              <a:rPr lang="en-US" dirty="0"/>
              <a:t>hold x steady and vary y</a:t>
            </a:r>
          </a:p>
        </p:txBody>
      </p:sp>
    </p:spTree>
    <p:extLst>
      <p:ext uri="{BB962C8B-B14F-4D97-AF65-F5344CB8AC3E}">
        <p14:creationId xmlns:p14="http://schemas.microsoft.com/office/powerpoint/2010/main" val="1838238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solidFill>
                  <a:srgbClr val="FFC000"/>
                </a:solidFill>
              </a:rPr>
              <a:t>Total</a:t>
            </a:r>
            <a:r>
              <a:rPr lang="en-US" dirty="0"/>
              <a:t> or </a:t>
            </a:r>
            <a:r>
              <a:rPr lang="en-US" dirty="0">
                <a:solidFill>
                  <a:srgbClr val="FFC000"/>
                </a:solidFill>
              </a:rPr>
              <a:t>Full derivative</a:t>
            </a:r>
            <a:r>
              <a:rPr lang="en-US" dirty="0"/>
              <a:t> - combine and multiply by the appropriate partial</a:t>
            </a:r>
          </a:p>
          <a:p>
            <a:endParaRPr lang="en-US" dirty="0"/>
          </a:p>
        </p:txBody>
      </p:sp>
    </p:spTree>
    <p:extLst>
      <p:ext uri="{BB962C8B-B14F-4D97-AF65-F5344CB8AC3E}">
        <p14:creationId xmlns:p14="http://schemas.microsoft.com/office/powerpoint/2010/main" val="3583343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Once the partial derivative is found, evaluate each partial by </a:t>
            </a:r>
          </a:p>
          <a:p>
            <a:r>
              <a:rPr lang="en-US" dirty="0"/>
              <a:t>replacing the variable with its value from (x, y, z) and solve</a:t>
            </a:r>
          </a:p>
          <a:p>
            <a:endParaRPr lang="en-US" dirty="0"/>
          </a:p>
        </p:txBody>
      </p:sp>
    </p:spTree>
    <p:extLst>
      <p:ext uri="{BB962C8B-B14F-4D97-AF65-F5344CB8AC3E}">
        <p14:creationId xmlns:p14="http://schemas.microsoft.com/office/powerpoint/2010/main" val="18943349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Each partial derivative will return the slope of a line tangent to the surface at that 3-space point parallel to the respective axis</a:t>
            </a:r>
          </a:p>
          <a:p>
            <a:r>
              <a:rPr lang="en-US" dirty="0"/>
              <a:t> </a:t>
            </a:r>
          </a:p>
          <a:p>
            <a:endParaRPr lang="en-US" dirty="0"/>
          </a:p>
        </p:txBody>
      </p:sp>
    </p:spTree>
    <p:extLst>
      <p:ext uri="{BB962C8B-B14F-4D97-AF65-F5344CB8AC3E}">
        <p14:creationId xmlns:p14="http://schemas.microsoft.com/office/powerpoint/2010/main" val="3207587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Partial derivatives can be used to find changes in the function as small changes are made in the independent variable</a:t>
            </a:r>
          </a:p>
          <a:p>
            <a:r>
              <a:rPr lang="en-US" dirty="0"/>
              <a:t> </a:t>
            </a:r>
          </a:p>
          <a:p>
            <a:endParaRPr lang="en-US" dirty="0"/>
          </a:p>
        </p:txBody>
      </p:sp>
    </p:spTree>
    <p:extLst>
      <p:ext uri="{BB962C8B-B14F-4D97-AF65-F5344CB8AC3E}">
        <p14:creationId xmlns:p14="http://schemas.microsoft.com/office/powerpoint/2010/main" val="1481563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The total derivative can be used to find changes in a function of two variables as small changes are made to one or both variables</a:t>
            </a:r>
          </a:p>
          <a:p>
            <a:endParaRPr lang="en-US" dirty="0"/>
          </a:p>
        </p:txBody>
      </p:sp>
    </p:spTree>
    <p:extLst>
      <p:ext uri="{BB962C8B-B14F-4D97-AF65-F5344CB8AC3E}">
        <p14:creationId xmlns:p14="http://schemas.microsoft.com/office/powerpoint/2010/main" val="354627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219200"/>
            <a:ext cx="8458200" cy="5638800"/>
          </a:xfrm>
        </p:spPr>
        <p:txBody>
          <a:bodyPr/>
          <a:lstStyle/>
          <a:p>
            <a:r>
              <a:rPr lang="en-US" dirty="0"/>
              <a:t>New stuff: </a:t>
            </a:r>
          </a:p>
          <a:p>
            <a:r>
              <a:rPr lang="en-US" dirty="0"/>
              <a:t>	Partial Derivatives</a:t>
            </a:r>
          </a:p>
          <a:p>
            <a:endParaRPr lang="en-US" dirty="0"/>
          </a:p>
        </p:txBody>
      </p:sp>
    </p:spTree>
    <p:extLst>
      <p:ext uri="{BB962C8B-B14F-4D97-AF65-F5344CB8AC3E}">
        <p14:creationId xmlns:p14="http://schemas.microsoft.com/office/powerpoint/2010/main" val="430853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686800" cy="5638800"/>
          </a:xfrm>
        </p:spPr>
        <p:txBody>
          <a:bodyPr/>
          <a:lstStyle/>
          <a:p>
            <a:r>
              <a:rPr lang="en-US" dirty="0"/>
              <a:t>Find both partial derivatives and the total derivative of:</a:t>
            </a:r>
          </a:p>
          <a:p>
            <a:r>
              <a:rPr lang="en-US" dirty="0"/>
              <a:t>z = ƒ (</a:t>
            </a:r>
            <a:r>
              <a:rPr lang="en-US" dirty="0" err="1"/>
              <a:t>x,y</a:t>
            </a:r>
            <a:r>
              <a:rPr lang="en-US" dirty="0"/>
              <a:t>) = 2x</a:t>
            </a:r>
            <a:r>
              <a:rPr lang="en-US" baseline="30000" dirty="0"/>
              <a:t>2</a:t>
            </a:r>
            <a:r>
              <a:rPr lang="en-US" dirty="0"/>
              <a:t>y + xy</a:t>
            </a:r>
            <a:r>
              <a:rPr lang="en-US" baseline="30000" dirty="0"/>
              <a:t>2</a:t>
            </a:r>
            <a:r>
              <a:rPr lang="en-US" dirty="0"/>
              <a:t>  </a:t>
            </a:r>
          </a:p>
        </p:txBody>
      </p:sp>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1</a:t>
            </a:r>
            <a:endParaRPr lang="en-US" altLang="en-US" sz="2400" b="1" i="1" dirty="0">
              <a:solidFill>
                <a:schemeClr val="folHlink"/>
              </a:solidFill>
            </a:endParaRPr>
          </a:p>
        </p:txBody>
      </p:sp>
    </p:spTree>
    <p:extLst>
      <p:ext uri="{BB962C8B-B14F-4D97-AF65-F5344CB8AC3E}">
        <p14:creationId xmlns:p14="http://schemas.microsoft.com/office/powerpoint/2010/main" val="1774283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686800" cy="5638800"/>
          </a:xfrm>
        </p:spPr>
        <p:txBody>
          <a:bodyPr/>
          <a:lstStyle/>
          <a:p>
            <a:r>
              <a:rPr lang="en-US" dirty="0"/>
              <a:t>Find both partial derivatives and the total derivative of:</a:t>
            </a:r>
          </a:p>
          <a:p>
            <a:r>
              <a:rPr lang="en-US" dirty="0"/>
              <a:t>z = ƒ (</a:t>
            </a:r>
            <a:r>
              <a:rPr lang="en-US" dirty="0" err="1"/>
              <a:t>x,y</a:t>
            </a:r>
            <a:r>
              <a:rPr lang="en-US" dirty="0"/>
              <a:t>) = 2x</a:t>
            </a:r>
            <a:r>
              <a:rPr lang="en-US" baseline="30000" dirty="0"/>
              <a:t>2</a:t>
            </a:r>
            <a:r>
              <a:rPr lang="en-US" dirty="0"/>
              <a:t>y + xy</a:t>
            </a:r>
            <a:r>
              <a:rPr lang="en-US" baseline="30000" dirty="0"/>
              <a:t>2</a:t>
            </a:r>
            <a:r>
              <a:rPr lang="en-US" dirty="0"/>
              <a:t>  </a:t>
            </a:r>
          </a:p>
          <a:p>
            <a:endParaRPr lang="en-US" sz="2000" dirty="0"/>
          </a:p>
          <a:p>
            <a:r>
              <a:rPr lang="en-US" dirty="0"/>
              <a:t>First take the derivative versus x pretending y is a constant</a:t>
            </a:r>
          </a:p>
          <a:p>
            <a:r>
              <a:rPr lang="en-US" dirty="0"/>
              <a:t>∂z/∂x = </a:t>
            </a:r>
          </a:p>
        </p:txBody>
      </p:sp>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1</a:t>
            </a:r>
            <a:endParaRPr lang="en-US" altLang="en-US" sz="2400" b="1" i="1" dirty="0">
              <a:solidFill>
                <a:schemeClr val="folHlink"/>
              </a:solidFill>
            </a:endParaRPr>
          </a:p>
        </p:txBody>
      </p:sp>
    </p:spTree>
    <p:extLst>
      <p:ext uri="{BB962C8B-B14F-4D97-AF65-F5344CB8AC3E}">
        <p14:creationId xmlns:p14="http://schemas.microsoft.com/office/powerpoint/2010/main" val="21037979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686800" cy="5638800"/>
          </a:xfrm>
        </p:spPr>
        <p:txBody>
          <a:bodyPr/>
          <a:lstStyle/>
          <a:p>
            <a:r>
              <a:rPr lang="en-US" dirty="0"/>
              <a:t>Find both partial derivatives and the total derivative of:</a:t>
            </a:r>
          </a:p>
          <a:p>
            <a:r>
              <a:rPr lang="en-US" dirty="0"/>
              <a:t>z = ƒ (</a:t>
            </a:r>
            <a:r>
              <a:rPr lang="en-US" dirty="0" err="1"/>
              <a:t>x,y</a:t>
            </a:r>
            <a:r>
              <a:rPr lang="en-US" dirty="0"/>
              <a:t>) = 2x</a:t>
            </a:r>
            <a:r>
              <a:rPr lang="en-US" baseline="30000" dirty="0"/>
              <a:t>2</a:t>
            </a:r>
            <a:r>
              <a:rPr lang="en-US" dirty="0"/>
              <a:t>y + xy</a:t>
            </a:r>
            <a:r>
              <a:rPr lang="en-US" baseline="30000" dirty="0"/>
              <a:t>2</a:t>
            </a:r>
            <a:r>
              <a:rPr lang="en-US" dirty="0"/>
              <a:t>  </a:t>
            </a:r>
          </a:p>
          <a:p>
            <a:r>
              <a:rPr lang="en-US" dirty="0"/>
              <a:t>∂z/∂x = </a:t>
            </a:r>
            <a:r>
              <a:rPr lang="en-US" dirty="0">
                <a:solidFill>
                  <a:srgbClr val="FFFF00"/>
                </a:solidFill>
              </a:rPr>
              <a:t>4xy + y</a:t>
            </a:r>
            <a:r>
              <a:rPr lang="en-US" baseline="30000" dirty="0">
                <a:solidFill>
                  <a:srgbClr val="FFFF00"/>
                </a:solidFill>
              </a:rPr>
              <a:t>2</a:t>
            </a:r>
            <a:r>
              <a:rPr lang="en-US" dirty="0">
                <a:solidFill>
                  <a:srgbClr val="FFFF00"/>
                </a:solidFill>
              </a:rPr>
              <a:t>  </a:t>
            </a:r>
          </a:p>
          <a:p>
            <a:r>
              <a:rPr lang="en-US" dirty="0">
                <a:solidFill>
                  <a:srgbClr val="FFFF00"/>
                </a:solidFill>
              </a:rPr>
              <a:t>   </a:t>
            </a:r>
            <a:r>
              <a:rPr lang="en-US" dirty="0"/>
              <a:t>in the TI: d(2*x^2*</a:t>
            </a:r>
            <a:r>
              <a:rPr lang="en-US" dirty="0" err="1"/>
              <a:t>y+x</a:t>
            </a:r>
            <a:r>
              <a:rPr lang="en-US" dirty="0"/>
              <a:t>*y^2,x)</a:t>
            </a:r>
          </a:p>
          <a:p>
            <a:endParaRPr lang="en-US" sz="2000" dirty="0"/>
          </a:p>
          <a:p>
            <a:r>
              <a:rPr lang="en-US" dirty="0"/>
              <a:t>Next do the same versus y</a:t>
            </a:r>
          </a:p>
          <a:p>
            <a:r>
              <a:rPr lang="en-US" dirty="0"/>
              <a:t>∂z/∂y = </a:t>
            </a:r>
          </a:p>
          <a:p>
            <a:endParaRPr lang="en-US" dirty="0"/>
          </a:p>
        </p:txBody>
      </p:sp>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1</a:t>
            </a:r>
            <a:endParaRPr lang="en-US" altLang="en-US" sz="2400" b="1" i="1" dirty="0">
              <a:solidFill>
                <a:schemeClr val="folHlink"/>
              </a:solidFill>
            </a:endParaRPr>
          </a:p>
        </p:txBody>
      </p:sp>
    </p:spTree>
    <p:extLst>
      <p:ext uri="{BB962C8B-B14F-4D97-AF65-F5344CB8AC3E}">
        <p14:creationId xmlns:p14="http://schemas.microsoft.com/office/powerpoint/2010/main" val="13237593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838200"/>
            <a:ext cx="8534400" cy="5638800"/>
          </a:xfrm>
        </p:spPr>
        <p:txBody>
          <a:bodyPr/>
          <a:lstStyle/>
          <a:p>
            <a:r>
              <a:rPr lang="en-US" dirty="0"/>
              <a:t>Find both partial derivatives and the total derivative of:</a:t>
            </a:r>
          </a:p>
          <a:p>
            <a:r>
              <a:rPr lang="en-US" dirty="0"/>
              <a:t>z = ƒ (</a:t>
            </a:r>
            <a:r>
              <a:rPr lang="en-US" dirty="0" err="1"/>
              <a:t>x,y</a:t>
            </a:r>
            <a:r>
              <a:rPr lang="en-US" dirty="0"/>
              <a:t>) = 2x</a:t>
            </a:r>
            <a:r>
              <a:rPr lang="en-US" baseline="30000" dirty="0"/>
              <a:t>2</a:t>
            </a:r>
            <a:r>
              <a:rPr lang="en-US" dirty="0"/>
              <a:t>y + xy</a:t>
            </a:r>
            <a:r>
              <a:rPr lang="en-US" baseline="30000" dirty="0"/>
              <a:t>2</a:t>
            </a:r>
            <a:r>
              <a:rPr lang="en-US" dirty="0"/>
              <a:t>  </a:t>
            </a:r>
          </a:p>
          <a:p>
            <a:r>
              <a:rPr lang="en-US" dirty="0"/>
              <a:t>∂z/∂x = 4xy + y</a:t>
            </a:r>
            <a:r>
              <a:rPr lang="en-US" baseline="30000" dirty="0"/>
              <a:t>2</a:t>
            </a:r>
            <a:r>
              <a:rPr lang="en-US" dirty="0"/>
              <a:t>  </a:t>
            </a:r>
          </a:p>
          <a:p>
            <a:r>
              <a:rPr lang="en-US" dirty="0"/>
              <a:t>∂z/∂y = </a:t>
            </a:r>
            <a:r>
              <a:rPr lang="en-US" dirty="0">
                <a:solidFill>
                  <a:srgbClr val="FFFF00"/>
                </a:solidFill>
              </a:rPr>
              <a:t>2x</a:t>
            </a:r>
            <a:r>
              <a:rPr lang="en-US" baseline="30000" dirty="0">
                <a:solidFill>
                  <a:srgbClr val="FFFF00"/>
                </a:solidFill>
              </a:rPr>
              <a:t>2</a:t>
            </a:r>
            <a:r>
              <a:rPr lang="en-US" dirty="0">
                <a:solidFill>
                  <a:srgbClr val="FFFF00"/>
                </a:solidFill>
              </a:rPr>
              <a:t> + 2xy</a:t>
            </a:r>
          </a:p>
          <a:p>
            <a:pPr>
              <a:spcBef>
                <a:spcPts val="0"/>
              </a:spcBef>
            </a:pPr>
            <a:r>
              <a:rPr lang="en-US" dirty="0"/>
              <a:t>For the total derivative, add the two pieces and multiply by the appropriate partial </a:t>
            </a:r>
          </a:p>
          <a:p>
            <a:pPr>
              <a:spcBef>
                <a:spcPts val="0"/>
              </a:spcBef>
            </a:pPr>
            <a:r>
              <a:rPr lang="en-US" dirty="0" err="1"/>
              <a:t>dz</a:t>
            </a:r>
            <a:r>
              <a:rPr lang="en-US" dirty="0"/>
              <a:t> = </a:t>
            </a:r>
          </a:p>
        </p:txBody>
      </p:sp>
      <p:sp>
        <p:nvSpPr>
          <p:cNvPr id="6" name="Rectangle 5"/>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1</a:t>
            </a:r>
            <a:endParaRPr lang="en-US" altLang="en-US" sz="2400" b="1" i="1" dirty="0">
              <a:solidFill>
                <a:schemeClr val="folHlink"/>
              </a:solidFill>
            </a:endParaRPr>
          </a:p>
        </p:txBody>
      </p:sp>
    </p:spTree>
    <p:extLst>
      <p:ext uri="{BB962C8B-B14F-4D97-AF65-F5344CB8AC3E}">
        <p14:creationId xmlns:p14="http://schemas.microsoft.com/office/powerpoint/2010/main" val="1115035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686800" cy="5638800"/>
          </a:xfrm>
        </p:spPr>
        <p:txBody>
          <a:bodyPr/>
          <a:lstStyle/>
          <a:p>
            <a:r>
              <a:rPr lang="en-US" dirty="0"/>
              <a:t>Find both partial derivatives and the total derivative of:</a:t>
            </a:r>
          </a:p>
          <a:p>
            <a:r>
              <a:rPr lang="en-US" dirty="0"/>
              <a:t>z = ƒ (</a:t>
            </a:r>
            <a:r>
              <a:rPr lang="en-US" dirty="0" err="1"/>
              <a:t>x,y</a:t>
            </a:r>
            <a:r>
              <a:rPr lang="en-US" dirty="0"/>
              <a:t>) = 2x</a:t>
            </a:r>
            <a:r>
              <a:rPr lang="en-US" baseline="30000" dirty="0"/>
              <a:t>2</a:t>
            </a:r>
            <a:r>
              <a:rPr lang="en-US" dirty="0"/>
              <a:t>y + xy</a:t>
            </a:r>
            <a:r>
              <a:rPr lang="en-US" baseline="30000" dirty="0"/>
              <a:t>2</a:t>
            </a:r>
            <a:r>
              <a:rPr lang="en-US" dirty="0"/>
              <a:t>  </a:t>
            </a:r>
          </a:p>
          <a:p>
            <a:r>
              <a:rPr lang="en-US" dirty="0"/>
              <a:t>∂z/∂x = 4xy + y</a:t>
            </a:r>
            <a:r>
              <a:rPr lang="en-US" baseline="30000" dirty="0"/>
              <a:t>2</a:t>
            </a:r>
            <a:r>
              <a:rPr lang="en-US" dirty="0"/>
              <a:t> </a:t>
            </a:r>
          </a:p>
          <a:p>
            <a:r>
              <a:rPr lang="en-US" dirty="0"/>
              <a:t>  ∂z = (4xy + y) ∂x</a:t>
            </a:r>
          </a:p>
          <a:p>
            <a:r>
              <a:rPr lang="en-US" dirty="0"/>
              <a:t>∂z/∂y = 2x</a:t>
            </a:r>
            <a:r>
              <a:rPr lang="en-US" baseline="30000" dirty="0"/>
              <a:t>2</a:t>
            </a:r>
            <a:r>
              <a:rPr lang="en-US" dirty="0"/>
              <a:t> + 2xy</a:t>
            </a:r>
          </a:p>
          <a:p>
            <a:r>
              <a:rPr lang="en-US" dirty="0"/>
              <a:t>  ∂z = (2x</a:t>
            </a:r>
            <a:r>
              <a:rPr lang="en-US" baseline="30000" dirty="0"/>
              <a:t>2</a:t>
            </a:r>
            <a:r>
              <a:rPr lang="en-US" dirty="0"/>
              <a:t> + 2xy) ∂y</a:t>
            </a:r>
          </a:p>
          <a:p>
            <a:r>
              <a:rPr lang="en-US" dirty="0" err="1"/>
              <a:t>dz</a:t>
            </a:r>
            <a:r>
              <a:rPr lang="en-US" dirty="0"/>
              <a:t> = ∂z</a:t>
            </a:r>
            <a:r>
              <a:rPr lang="en-US" sz="2000" dirty="0"/>
              <a:t> </a:t>
            </a:r>
            <a:r>
              <a:rPr lang="en-US" dirty="0"/>
              <a:t>(x</a:t>
            </a:r>
            <a:r>
              <a:rPr lang="en-US" sz="2000" dirty="0"/>
              <a:t> </a:t>
            </a:r>
            <a:r>
              <a:rPr lang="en-US" dirty="0"/>
              <a:t>version) + ∂z</a:t>
            </a:r>
            <a:r>
              <a:rPr lang="en-US" sz="2000" dirty="0"/>
              <a:t> </a:t>
            </a:r>
            <a:r>
              <a:rPr lang="en-US" dirty="0"/>
              <a:t>(y</a:t>
            </a:r>
            <a:r>
              <a:rPr lang="en-US" sz="2000" dirty="0"/>
              <a:t> </a:t>
            </a:r>
            <a:r>
              <a:rPr lang="en-US" dirty="0"/>
              <a:t>version) </a:t>
            </a:r>
          </a:p>
        </p:txBody>
      </p:sp>
      <p:sp>
        <p:nvSpPr>
          <p:cNvPr id="4" name="Rectangle 3"/>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1</a:t>
            </a:r>
            <a:endParaRPr lang="en-US" altLang="en-US" sz="2400" b="1" i="1" dirty="0">
              <a:solidFill>
                <a:schemeClr val="folHlink"/>
              </a:solidFill>
            </a:endParaRPr>
          </a:p>
        </p:txBody>
      </p:sp>
    </p:spTree>
    <p:extLst>
      <p:ext uri="{BB962C8B-B14F-4D97-AF65-F5344CB8AC3E}">
        <p14:creationId xmlns:p14="http://schemas.microsoft.com/office/powerpoint/2010/main" val="4012239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686800" cy="5638800"/>
          </a:xfrm>
        </p:spPr>
        <p:txBody>
          <a:bodyPr/>
          <a:lstStyle/>
          <a:p>
            <a:r>
              <a:rPr lang="en-US" dirty="0"/>
              <a:t>Find both partial derivatives and the total derivative of:</a:t>
            </a:r>
          </a:p>
          <a:p>
            <a:r>
              <a:rPr lang="en-US" dirty="0"/>
              <a:t>z = ƒ (</a:t>
            </a:r>
            <a:r>
              <a:rPr lang="en-US" dirty="0" err="1"/>
              <a:t>x,y</a:t>
            </a:r>
            <a:r>
              <a:rPr lang="en-US" dirty="0"/>
              <a:t>) = 2x</a:t>
            </a:r>
            <a:r>
              <a:rPr lang="en-US" baseline="30000" dirty="0"/>
              <a:t>2</a:t>
            </a:r>
            <a:r>
              <a:rPr lang="en-US" dirty="0"/>
              <a:t>y + xy</a:t>
            </a:r>
            <a:r>
              <a:rPr lang="en-US" baseline="30000" dirty="0"/>
              <a:t>2</a:t>
            </a:r>
            <a:r>
              <a:rPr lang="en-US" dirty="0"/>
              <a:t>  </a:t>
            </a:r>
          </a:p>
          <a:p>
            <a:r>
              <a:rPr lang="en-US" dirty="0"/>
              <a:t>∂z/∂x</a:t>
            </a:r>
            <a:r>
              <a:rPr lang="en-US" sz="2000" dirty="0"/>
              <a:t> </a:t>
            </a:r>
            <a:r>
              <a:rPr lang="en-US" dirty="0"/>
              <a:t>= 4xy + y</a:t>
            </a:r>
            <a:r>
              <a:rPr lang="en-US" baseline="30000" dirty="0"/>
              <a:t>2</a:t>
            </a:r>
            <a:r>
              <a:rPr lang="en-US" dirty="0"/>
              <a:t> =&gt; (4xy + y) ∂x</a:t>
            </a:r>
          </a:p>
          <a:p>
            <a:r>
              <a:rPr lang="en-US" dirty="0"/>
              <a:t>∂z/∂y</a:t>
            </a:r>
            <a:r>
              <a:rPr lang="en-US" sz="2000" dirty="0"/>
              <a:t> </a:t>
            </a:r>
            <a:r>
              <a:rPr lang="en-US" dirty="0"/>
              <a:t>= 2x</a:t>
            </a:r>
            <a:r>
              <a:rPr lang="en-US" baseline="30000" dirty="0"/>
              <a:t>2</a:t>
            </a:r>
            <a:r>
              <a:rPr lang="en-US" sz="2000" dirty="0"/>
              <a:t> </a:t>
            </a:r>
            <a:r>
              <a:rPr lang="en-US" dirty="0"/>
              <a:t>+</a:t>
            </a:r>
            <a:r>
              <a:rPr lang="en-US" sz="2000" dirty="0"/>
              <a:t> </a:t>
            </a:r>
            <a:r>
              <a:rPr lang="en-US" dirty="0"/>
              <a:t>2xy</a:t>
            </a:r>
            <a:r>
              <a:rPr lang="en-US" sz="2000" dirty="0"/>
              <a:t> </a:t>
            </a:r>
            <a:r>
              <a:rPr lang="en-US" dirty="0"/>
              <a:t>=&gt;</a:t>
            </a:r>
            <a:r>
              <a:rPr lang="en-US" sz="2000" dirty="0"/>
              <a:t> </a:t>
            </a:r>
            <a:r>
              <a:rPr lang="en-US" dirty="0"/>
              <a:t>(2x</a:t>
            </a:r>
            <a:r>
              <a:rPr lang="en-US" baseline="30000" dirty="0"/>
              <a:t>2</a:t>
            </a:r>
            <a:r>
              <a:rPr lang="en-US" dirty="0"/>
              <a:t>+2xy) ∂y</a:t>
            </a:r>
          </a:p>
          <a:p>
            <a:r>
              <a:rPr lang="en-US" dirty="0" err="1"/>
              <a:t>dz</a:t>
            </a:r>
            <a:r>
              <a:rPr lang="en-US" dirty="0"/>
              <a:t> = </a:t>
            </a:r>
            <a:r>
              <a:rPr lang="en-US" dirty="0">
                <a:solidFill>
                  <a:srgbClr val="FFFF00"/>
                </a:solidFill>
              </a:rPr>
              <a:t>(4xy+y</a:t>
            </a:r>
            <a:r>
              <a:rPr lang="en-US" baseline="30000" dirty="0">
                <a:solidFill>
                  <a:srgbClr val="FFFF00"/>
                </a:solidFill>
              </a:rPr>
              <a:t>2</a:t>
            </a:r>
            <a:r>
              <a:rPr lang="en-US" dirty="0">
                <a:solidFill>
                  <a:srgbClr val="FFFF00"/>
                </a:solidFill>
              </a:rPr>
              <a:t>) ∂x + (2x</a:t>
            </a:r>
            <a:r>
              <a:rPr lang="en-US" baseline="30000" dirty="0">
                <a:solidFill>
                  <a:srgbClr val="FFFF00"/>
                </a:solidFill>
              </a:rPr>
              <a:t>2</a:t>
            </a:r>
            <a:r>
              <a:rPr lang="en-US" dirty="0">
                <a:solidFill>
                  <a:srgbClr val="FFFF00"/>
                </a:solidFill>
              </a:rPr>
              <a:t>+2xy) ∂y</a:t>
            </a:r>
          </a:p>
          <a:p>
            <a:endParaRPr lang="en-US" sz="2000" dirty="0"/>
          </a:p>
          <a:p>
            <a:r>
              <a:rPr lang="en-US" dirty="0"/>
              <a:t>Now you see how it works! </a:t>
            </a:r>
          </a:p>
          <a:p>
            <a:endParaRPr lang="en-US" dirty="0"/>
          </a:p>
        </p:txBody>
      </p:sp>
      <p:sp>
        <p:nvSpPr>
          <p:cNvPr id="4" name="Rectangle 3"/>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1</a:t>
            </a:r>
            <a:endParaRPr lang="en-US" altLang="en-US" sz="2400" b="1" i="1" dirty="0">
              <a:solidFill>
                <a:schemeClr val="folHlink"/>
              </a:solidFill>
            </a:endParaRPr>
          </a:p>
        </p:txBody>
      </p:sp>
    </p:spTree>
    <p:extLst>
      <p:ext uri="{BB962C8B-B14F-4D97-AF65-F5344CB8AC3E}">
        <p14:creationId xmlns:p14="http://schemas.microsoft.com/office/powerpoint/2010/main" val="32045353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On the TI, use the regular derivative</a:t>
            </a:r>
          </a:p>
          <a:p>
            <a:endParaRPr lang="en-US" sz="2000" dirty="0"/>
          </a:p>
          <a:p>
            <a:r>
              <a:rPr lang="en-US" dirty="0"/>
              <a:t>It’s smart enough to treat the other variable as a constant</a:t>
            </a:r>
          </a:p>
        </p:txBody>
      </p:sp>
    </p:spTree>
    <p:extLst>
      <p:ext uri="{BB962C8B-B14F-4D97-AF65-F5344CB8AC3E}">
        <p14:creationId xmlns:p14="http://schemas.microsoft.com/office/powerpoint/2010/main" val="383822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A753D8-B19F-4E05-8B54-8B1E484B2AC1}"/>
              </a:ext>
            </a:extLst>
          </p:cNvPr>
          <p:cNvSpPr>
            <a:spLocks noGrp="1"/>
          </p:cNvSpPr>
          <p:nvPr>
            <p:ph idx="1"/>
          </p:nvPr>
        </p:nvSpPr>
        <p:spPr>
          <a:xfrm>
            <a:off x="457200" y="1219200"/>
            <a:ext cx="8686800" cy="5638800"/>
          </a:xfrm>
        </p:spPr>
        <p:txBody>
          <a:bodyPr/>
          <a:lstStyle/>
          <a:p>
            <a:r>
              <a:rPr lang="en-US" dirty="0"/>
              <a:t>In </a:t>
            </a:r>
            <a:r>
              <a:rPr lang="en-US" dirty="0" err="1"/>
              <a:t>WolframAlpha</a:t>
            </a:r>
            <a:r>
              <a:rPr lang="en-US" dirty="0"/>
              <a:t>:</a:t>
            </a:r>
          </a:p>
          <a:p>
            <a:r>
              <a:rPr lang="en-US" dirty="0"/>
              <a:t>total derivative of 2x^2y + xy^2</a:t>
            </a:r>
          </a:p>
        </p:txBody>
      </p:sp>
      <p:sp>
        <p:nvSpPr>
          <p:cNvPr id="5" name="Title 1">
            <a:extLst>
              <a:ext uri="{FF2B5EF4-FFF2-40B4-BE49-F238E27FC236}">
                <a16:creationId xmlns:a16="http://schemas.microsoft.com/office/drawing/2014/main" id="{95AF04FA-75C1-4238-E951-42E07223EC5E}"/>
              </a:ext>
            </a:extLst>
          </p:cNvPr>
          <p:cNvSpPr>
            <a:spLocks noGrp="1"/>
          </p:cNvSpPr>
          <p:nvPr>
            <p:ph type="title"/>
          </p:nvPr>
        </p:nvSpPr>
        <p:spPr>
          <a:xfrm>
            <a:off x="0" y="0"/>
            <a:ext cx="9144000" cy="1143000"/>
          </a:xfrm>
        </p:spPr>
        <p:txBody>
          <a:bodyPr/>
          <a:lstStyle/>
          <a:p>
            <a:r>
              <a:rPr lang="en-US" dirty="0"/>
              <a:t>Partial Derivatives</a:t>
            </a:r>
          </a:p>
        </p:txBody>
      </p:sp>
    </p:spTree>
    <p:extLst>
      <p:ext uri="{BB962C8B-B14F-4D97-AF65-F5344CB8AC3E}">
        <p14:creationId xmlns:p14="http://schemas.microsoft.com/office/powerpoint/2010/main" val="1857024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application&#10;&#10;Description automatically generated">
            <a:extLst>
              <a:ext uri="{FF2B5EF4-FFF2-40B4-BE49-F238E27FC236}">
                <a16:creationId xmlns:a16="http://schemas.microsoft.com/office/drawing/2014/main" id="{85B36F76-A0A2-466A-A688-BBBD3EFED961}"/>
              </a:ext>
            </a:extLst>
          </p:cNvPr>
          <p:cNvPicPr>
            <a:picLocks noChangeAspect="1"/>
          </p:cNvPicPr>
          <p:nvPr/>
        </p:nvPicPr>
        <p:blipFill>
          <a:blip r:embed="rId2"/>
          <a:stretch>
            <a:fillRect/>
          </a:stretch>
        </p:blipFill>
        <p:spPr>
          <a:xfrm>
            <a:off x="1426556" y="1066800"/>
            <a:ext cx="7744159" cy="5791200"/>
          </a:xfrm>
          <a:prstGeom prst="rect">
            <a:avLst/>
          </a:prstGeom>
        </p:spPr>
      </p:pic>
      <p:sp>
        <p:nvSpPr>
          <p:cNvPr id="4" name="TextBox 3">
            <a:extLst>
              <a:ext uri="{FF2B5EF4-FFF2-40B4-BE49-F238E27FC236}">
                <a16:creationId xmlns:a16="http://schemas.microsoft.com/office/drawing/2014/main" id="{27812050-801D-F999-5CD7-0B19B9920CAC}"/>
              </a:ext>
            </a:extLst>
          </p:cNvPr>
          <p:cNvSpPr txBox="1"/>
          <p:nvPr/>
        </p:nvSpPr>
        <p:spPr>
          <a:xfrm>
            <a:off x="3581400" y="4800600"/>
            <a:ext cx="4587072" cy="369332"/>
          </a:xfrm>
          <a:prstGeom prst="rect">
            <a:avLst/>
          </a:prstGeom>
          <a:noFill/>
        </p:spPr>
        <p:txBody>
          <a:bodyPr wrap="square">
            <a:spAutoFit/>
          </a:bodyPr>
          <a:lstStyle/>
          <a:p>
            <a:r>
              <a:rPr lang="en-US" dirty="0">
                <a:solidFill>
                  <a:srgbClr val="FF0000"/>
                </a:solidFill>
              </a:rPr>
              <a:t>(4xy+y</a:t>
            </a:r>
            <a:r>
              <a:rPr lang="en-US" baseline="30000" dirty="0">
                <a:solidFill>
                  <a:srgbClr val="FF0000"/>
                </a:solidFill>
              </a:rPr>
              <a:t>2</a:t>
            </a:r>
            <a:r>
              <a:rPr lang="en-US" dirty="0">
                <a:solidFill>
                  <a:srgbClr val="FF0000"/>
                </a:solidFill>
              </a:rPr>
              <a:t>) ∂x + (2x</a:t>
            </a:r>
            <a:r>
              <a:rPr lang="en-US" baseline="30000" dirty="0">
                <a:solidFill>
                  <a:srgbClr val="FF0000"/>
                </a:solidFill>
              </a:rPr>
              <a:t>2</a:t>
            </a:r>
            <a:r>
              <a:rPr lang="en-US" dirty="0">
                <a:solidFill>
                  <a:srgbClr val="FF0000"/>
                </a:solidFill>
              </a:rPr>
              <a:t>+2xy) ∂y</a:t>
            </a:r>
          </a:p>
        </p:txBody>
      </p:sp>
      <p:sp>
        <p:nvSpPr>
          <p:cNvPr id="6" name="Content Placeholder 2">
            <a:extLst>
              <a:ext uri="{FF2B5EF4-FFF2-40B4-BE49-F238E27FC236}">
                <a16:creationId xmlns:a16="http://schemas.microsoft.com/office/drawing/2014/main" id="{3625B140-8116-4AD5-3B09-3D1565D33BCA}"/>
              </a:ext>
            </a:extLst>
          </p:cNvPr>
          <p:cNvSpPr>
            <a:spLocks noGrp="1"/>
          </p:cNvSpPr>
          <p:nvPr>
            <p:ph idx="1"/>
          </p:nvPr>
        </p:nvSpPr>
        <p:spPr>
          <a:xfrm>
            <a:off x="31820" y="33495"/>
            <a:ext cx="8686800" cy="5638800"/>
          </a:xfrm>
        </p:spPr>
        <p:txBody>
          <a:bodyPr/>
          <a:lstStyle/>
          <a:p>
            <a:r>
              <a:rPr lang="en-US" dirty="0"/>
              <a:t>Doesn’t actually work!</a:t>
            </a:r>
          </a:p>
        </p:txBody>
      </p:sp>
    </p:spTree>
    <p:extLst>
      <p:ext uri="{BB962C8B-B14F-4D97-AF65-F5344CB8AC3E}">
        <p14:creationId xmlns:p14="http://schemas.microsoft.com/office/powerpoint/2010/main" val="18202489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FF648-A717-0F15-C9A0-83CDA06EB2D2}"/>
              </a:ext>
            </a:extLst>
          </p:cNvPr>
          <p:cNvSpPr>
            <a:spLocks noGrp="1"/>
          </p:cNvSpPr>
          <p:nvPr>
            <p:ph type="title"/>
          </p:nvPr>
        </p:nvSpPr>
        <p:spPr/>
        <p:txBody>
          <a:bodyPr/>
          <a:lstStyle/>
          <a:p>
            <a:r>
              <a:rPr lang="en-US" dirty="0"/>
              <a:t>A Wolfram Widget:</a:t>
            </a:r>
          </a:p>
        </p:txBody>
      </p:sp>
      <p:sp>
        <p:nvSpPr>
          <p:cNvPr id="3" name="Content Placeholder 2">
            <a:extLst>
              <a:ext uri="{FF2B5EF4-FFF2-40B4-BE49-F238E27FC236}">
                <a16:creationId xmlns:a16="http://schemas.microsoft.com/office/drawing/2014/main" id="{64090C85-BADC-D0B2-D23E-7263C2126916}"/>
              </a:ext>
            </a:extLst>
          </p:cNvPr>
          <p:cNvSpPr>
            <a:spLocks noGrp="1"/>
          </p:cNvSpPr>
          <p:nvPr>
            <p:ph idx="1"/>
          </p:nvPr>
        </p:nvSpPr>
        <p:spPr/>
        <p:txBody>
          <a:bodyPr/>
          <a:lstStyle/>
          <a:p>
            <a:r>
              <a:rPr lang="en-US" dirty="0"/>
              <a:t>https://www.wolframalpha.com/widgets/view.jsp?id=d824757fee2698b6b4207386016bcc9d</a:t>
            </a:r>
          </a:p>
        </p:txBody>
      </p:sp>
    </p:spTree>
    <p:extLst>
      <p:ext uri="{BB962C8B-B14F-4D97-AF65-F5344CB8AC3E}">
        <p14:creationId xmlns:p14="http://schemas.microsoft.com/office/powerpoint/2010/main" val="4123314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Up?</a:t>
            </a:r>
          </a:p>
        </p:txBody>
      </p:sp>
      <p:sp>
        <p:nvSpPr>
          <p:cNvPr id="3" name="Content Placeholder 2"/>
          <p:cNvSpPr>
            <a:spLocks noGrp="1"/>
          </p:cNvSpPr>
          <p:nvPr>
            <p:ph idx="1"/>
          </p:nvPr>
        </p:nvSpPr>
        <p:spPr>
          <a:xfrm>
            <a:off x="457200" y="1066800"/>
            <a:ext cx="8458200" cy="5638800"/>
          </a:xfrm>
        </p:spPr>
        <p:txBody>
          <a:bodyPr/>
          <a:lstStyle/>
          <a:p>
            <a:pPr>
              <a:spcBef>
                <a:spcPts val="0"/>
              </a:spcBef>
            </a:pPr>
            <a:r>
              <a:rPr lang="en-US" sz="3200" dirty="0"/>
              <a:t>Outcome 5) Find </a:t>
            </a:r>
            <a:r>
              <a:rPr lang="en-US" sz="3200" dirty="0">
                <a:solidFill>
                  <a:srgbClr val="FFC000"/>
                </a:solidFill>
              </a:rPr>
              <a:t>partial derivatives</a:t>
            </a:r>
            <a:r>
              <a:rPr lang="en-US" sz="3200" dirty="0"/>
              <a:t> of functions of several variables and iterated integrals</a:t>
            </a:r>
          </a:p>
          <a:p>
            <a:pPr>
              <a:spcBef>
                <a:spcPts val="0"/>
              </a:spcBef>
            </a:pPr>
            <a:endParaRPr lang="en-US" sz="3200" dirty="0"/>
          </a:p>
          <a:p>
            <a:pPr>
              <a:spcBef>
                <a:spcPts val="0"/>
              </a:spcBef>
            </a:pPr>
            <a:r>
              <a:rPr lang="en-US" sz="3200" dirty="0"/>
              <a:t>Outcome 7) Solve problems by identifying the requirements, making a sketch as appropriate</a:t>
            </a:r>
          </a:p>
          <a:p>
            <a:pPr>
              <a:spcBef>
                <a:spcPts val="0"/>
              </a:spcBef>
            </a:pPr>
            <a:endParaRPr lang="en-US" sz="3200" dirty="0">
              <a:solidFill>
                <a:srgbClr val="FFC000"/>
              </a:solidFill>
            </a:endParaRPr>
          </a:p>
          <a:p>
            <a:endParaRPr lang="en-US" sz="3200" dirty="0"/>
          </a:p>
        </p:txBody>
      </p:sp>
    </p:spTree>
    <p:extLst>
      <p:ext uri="{BB962C8B-B14F-4D97-AF65-F5344CB8AC3E}">
        <p14:creationId xmlns:p14="http://schemas.microsoft.com/office/powerpoint/2010/main" val="41757206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2850-BEE6-1327-0928-817F710C665D}"/>
              </a:ext>
            </a:extLst>
          </p:cNvPr>
          <p:cNvSpPr>
            <a:spLocks noGrp="1"/>
          </p:cNvSpPr>
          <p:nvPr>
            <p:ph idx="1"/>
          </p:nvPr>
        </p:nvSpPr>
        <p:spPr>
          <a:xfrm>
            <a:off x="-5024" y="0"/>
            <a:ext cx="8229600" cy="5638800"/>
          </a:xfrm>
        </p:spPr>
        <p:txBody>
          <a:bodyPr/>
          <a:lstStyle/>
          <a:p>
            <a:r>
              <a:rPr lang="en-US" dirty="0"/>
              <a:t>Didn’t give the total derivative BUT did at least give the partials</a:t>
            </a:r>
          </a:p>
        </p:txBody>
      </p:sp>
      <p:pic>
        <p:nvPicPr>
          <p:cNvPr id="5" name="Picture 4">
            <a:extLst>
              <a:ext uri="{FF2B5EF4-FFF2-40B4-BE49-F238E27FC236}">
                <a16:creationId xmlns:a16="http://schemas.microsoft.com/office/drawing/2014/main" id="{CA228299-402A-57FD-D499-5A03CF471E87}"/>
              </a:ext>
            </a:extLst>
          </p:cNvPr>
          <p:cNvPicPr>
            <a:picLocks noChangeAspect="1"/>
          </p:cNvPicPr>
          <p:nvPr/>
        </p:nvPicPr>
        <p:blipFill>
          <a:blip r:embed="rId2"/>
          <a:stretch>
            <a:fillRect/>
          </a:stretch>
        </p:blipFill>
        <p:spPr>
          <a:xfrm>
            <a:off x="2438400" y="1722120"/>
            <a:ext cx="6419850" cy="5135880"/>
          </a:xfrm>
          <a:prstGeom prst="rect">
            <a:avLst/>
          </a:prstGeom>
        </p:spPr>
      </p:pic>
      <p:sp>
        <p:nvSpPr>
          <p:cNvPr id="7" name="TextBox 6">
            <a:extLst>
              <a:ext uri="{FF2B5EF4-FFF2-40B4-BE49-F238E27FC236}">
                <a16:creationId xmlns:a16="http://schemas.microsoft.com/office/drawing/2014/main" id="{A08981C3-3A7A-2625-94EE-BA6E064AACEF}"/>
              </a:ext>
            </a:extLst>
          </p:cNvPr>
          <p:cNvSpPr txBox="1"/>
          <p:nvPr/>
        </p:nvSpPr>
        <p:spPr>
          <a:xfrm>
            <a:off x="5616505" y="4648200"/>
            <a:ext cx="2994095" cy="369332"/>
          </a:xfrm>
          <a:prstGeom prst="rect">
            <a:avLst/>
          </a:prstGeom>
          <a:noFill/>
        </p:spPr>
        <p:txBody>
          <a:bodyPr wrap="square">
            <a:spAutoFit/>
          </a:bodyPr>
          <a:lstStyle/>
          <a:p>
            <a:r>
              <a:rPr lang="en-US" dirty="0">
                <a:solidFill>
                  <a:srgbClr val="FF0000"/>
                </a:solidFill>
              </a:rPr>
              <a:t>(4xy+y</a:t>
            </a:r>
            <a:r>
              <a:rPr lang="en-US" baseline="30000" dirty="0">
                <a:solidFill>
                  <a:srgbClr val="FF0000"/>
                </a:solidFill>
              </a:rPr>
              <a:t>2</a:t>
            </a:r>
            <a:r>
              <a:rPr lang="en-US" dirty="0">
                <a:solidFill>
                  <a:srgbClr val="FF0000"/>
                </a:solidFill>
              </a:rPr>
              <a:t>) ∂x + (2x</a:t>
            </a:r>
            <a:r>
              <a:rPr lang="en-US" baseline="30000" dirty="0">
                <a:solidFill>
                  <a:srgbClr val="FF0000"/>
                </a:solidFill>
              </a:rPr>
              <a:t>2</a:t>
            </a:r>
            <a:r>
              <a:rPr lang="en-US" dirty="0">
                <a:solidFill>
                  <a:srgbClr val="FF0000"/>
                </a:solidFill>
              </a:rPr>
              <a:t>+2xy) ∂y</a:t>
            </a:r>
          </a:p>
        </p:txBody>
      </p:sp>
    </p:spTree>
    <p:extLst>
      <p:ext uri="{BB962C8B-B14F-4D97-AF65-F5344CB8AC3E}">
        <p14:creationId xmlns:p14="http://schemas.microsoft.com/office/powerpoint/2010/main" val="1711493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195EE5-9ABB-9B8B-E9C2-D4055A660B56}"/>
              </a:ext>
            </a:extLst>
          </p:cNvPr>
          <p:cNvSpPr>
            <a:spLocks noGrp="1"/>
          </p:cNvSpPr>
          <p:nvPr>
            <p:ph idx="1"/>
          </p:nvPr>
        </p:nvSpPr>
        <p:spPr>
          <a:xfrm>
            <a:off x="228600" y="457200"/>
            <a:ext cx="8229600" cy="5638800"/>
          </a:xfrm>
        </p:spPr>
        <p:txBody>
          <a:bodyPr/>
          <a:lstStyle/>
          <a:p>
            <a:r>
              <a:rPr lang="en-US" dirty="0"/>
              <a:t>AT least </a:t>
            </a:r>
          </a:p>
          <a:p>
            <a:r>
              <a:rPr lang="en-US" dirty="0"/>
              <a:t>you CAN</a:t>
            </a:r>
          </a:p>
          <a:p>
            <a:r>
              <a:rPr lang="en-US" dirty="0"/>
              <a:t>get the</a:t>
            </a:r>
          </a:p>
          <a:p>
            <a:r>
              <a:rPr lang="en-US" dirty="0"/>
              <a:t>partials!</a:t>
            </a:r>
          </a:p>
        </p:txBody>
      </p:sp>
      <p:pic>
        <p:nvPicPr>
          <p:cNvPr id="5" name="Picture 4">
            <a:extLst>
              <a:ext uri="{FF2B5EF4-FFF2-40B4-BE49-F238E27FC236}">
                <a16:creationId xmlns:a16="http://schemas.microsoft.com/office/drawing/2014/main" id="{1FF100E5-EC7E-4D5F-BA86-821A79708362}"/>
              </a:ext>
            </a:extLst>
          </p:cNvPr>
          <p:cNvPicPr>
            <a:picLocks noChangeAspect="1"/>
          </p:cNvPicPr>
          <p:nvPr/>
        </p:nvPicPr>
        <p:blipFill>
          <a:blip r:embed="rId2"/>
          <a:stretch>
            <a:fillRect/>
          </a:stretch>
        </p:blipFill>
        <p:spPr>
          <a:xfrm>
            <a:off x="3347663" y="0"/>
            <a:ext cx="5796337" cy="6858000"/>
          </a:xfrm>
          <a:prstGeom prst="rect">
            <a:avLst/>
          </a:prstGeom>
        </p:spPr>
      </p:pic>
      <p:sp>
        <p:nvSpPr>
          <p:cNvPr id="6" name="TextBox 5">
            <a:extLst>
              <a:ext uri="{FF2B5EF4-FFF2-40B4-BE49-F238E27FC236}">
                <a16:creationId xmlns:a16="http://schemas.microsoft.com/office/drawing/2014/main" id="{3E7DD350-5844-C2C1-9C08-9161BF9B1A81}"/>
              </a:ext>
            </a:extLst>
          </p:cNvPr>
          <p:cNvSpPr txBox="1"/>
          <p:nvPr/>
        </p:nvSpPr>
        <p:spPr>
          <a:xfrm>
            <a:off x="5616505" y="4648200"/>
            <a:ext cx="2994095" cy="369332"/>
          </a:xfrm>
          <a:prstGeom prst="rect">
            <a:avLst/>
          </a:prstGeom>
          <a:noFill/>
        </p:spPr>
        <p:txBody>
          <a:bodyPr wrap="square">
            <a:spAutoFit/>
          </a:bodyPr>
          <a:lstStyle/>
          <a:p>
            <a:r>
              <a:rPr lang="en-US" dirty="0">
                <a:solidFill>
                  <a:srgbClr val="FF0000"/>
                </a:solidFill>
              </a:rPr>
              <a:t>(4xy+y</a:t>
            </a:r>
            <a:r>
              <a:rPr lang="en-US" baseline="30000" dirty="0">
                <a:solidFill>
                  <a:srgbClr val="FF0000"/>
                </a:solidFill>
              </a:rPr>
              <a:t>2</a:t>
            </a:r>
            <a:r>
              <a:rPr lang="en-US" dirty="0">
                <a:solidFill>
                  <a:srgbClr val="FF0000"/>
                </a:solidFill>
              </a:rPr>
              <a:t>) ∂x + (2x</a:t>
            </a:r>
            <a:r>
              <a:rPr lang="en-US" baseline="30000" dirty="0">
                <a:solidFill>
                  <a:srgbClr val="FF0000"/>
                </a:solidFill>
              </a:rPr>
              <a:t>2</a:t>
            </a:r>
            <a:r>
              <a:rPr lang="en-US" dirty="0">
                <a:solidFill>
                  <a:srgbClr val="FF0000"/>
                </a:solidFill>
              </a:rPr>
              <a:t>+2xy) ∂y</a:t>
            </a:r>
          </a:p>
        </p:txBody>
      </p:sp>
    </p:spTree>
    <p:extLst>
      <p:ext uri="{BB962C8B-B14F-4D97-AF65-F5344CB8AC3E}">
        <p14:creationId xmlns:p14="http://schemas.microsoft.com/office/powerpoint/2010/main" val="822744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B436-3A27-AD39-9DAF-E168E6774D28}"/>
              </a:ext>
            </a:extLst>
          </p:cNvPr>
          <p:cNvSpPr>
            <a:spLocks noGrp="1"/>
          </p:cNvSpPr>
          <p:nvPr>
            <p:ph type="title"/>
          </p:nvPr>
        </p:nvSpPr>
        <p:spPr/>
        <p:txBody>
          <a:bodyPr/>
          <a:lstStyle/>
          <a:p>
            <a:r>
              <a:rPr lang="en-US" dirty="0"/>
              <a:t>The best solution:</a:t>
            </a:r>
          </a:p>
        </p:txBody>
      </p:sp>
      <p:sp>
        <p:nvSpPr>
          <p:cNvPr id="3" name="Content Placeholder 2">
            <a:extLst>
              <a:ext uri="{FF2B5EF4-FFF2-40B4-BE49-F238E27FC236}">
                <a16:creationId xmlns:a16="http://schemas.microsoft.com/office/drawing/2014/main" id="{1A06EF41-C830-13D8-2F8E-33EA147CE67E}"/>
              </a:ext>
            </a:extLst>
          </p:cNvPr>
          <p:cNvSpPr>
            <a:spLocks noGrp="1"/>
          </p:cNvSpPr>
          <p:nvPr>
            <p:ph idx="1"/>
          </p:nvPr>
        </p:nvSpPr>
        <p:spPr/>
        <p:txBody>
          <a:bodyPr/>
          <a:lstStyle/>
          <a:p>
            <a:r>
              <a:rPr lang="es-ES" dirty="0"/>
              <a:t>derivative z = 2x^2y + xy^2 </a:t>
            </a:r>
            <a:endParaRPr lang="en-US" dirty="0"/>
          </a:p>
        </p:txBody>
      </p:sp>
    </p:spTree>
    <p:extLst>
      <p:ext uri="{BB962C8B-B14F-4D97-AF65-F5344CB8AC3E}">
        <p14:creationId xmlns:p14="http://schemas.microsoft.com/office/powerpoint/2010/main" val="379123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DB5E1B1-0B7F-AAAC-1E95-A5BED5D9529A}"/>
              </a:ext>
            </a:extLst>
          </p:cNvPr>
          <p:cNvPicPr>
            <a:picLocks noChangeAspect="1"/>
          </p:cNvPicPr>
          <p:nvPr/>
        </p:nvPicPr>
        <p:blipFill rotWithShape="1">
          <a:blip r:embed="rId2"/>
          <a:srcRect b="44444"/>
          <a:stretch/>
        </p:blipFill>
        <p:spPr>
          <a:xfrm>
            <a:off x="0" y="0"/>
            <a:ext cx="5627716" cy="3810000"/>
          </a:xfrm>
          <a:prstGeom prst="rect">
            <a:avLst/>
          </a:prstGeom>
        </p:spPr>
      </p:pic>
      <p:pic>
        <p:nvPicPr>
          <p:cNvPr id="11" name="Picture 10">
            <a:extLst>
              <a:ext uri="{FF2B5EF4-FFF2-40B4-BE49-F238E27FC236}">
                <a16:creationId xmlns:a16="http://schemas.microsoft.com/office/drawing/2014/main" id="{116ED6C6-EB39-6183-4640-8E1389E9B341}"/>
              </a:ext>
            </a:extLst>
          </p:cNvPr>
          <p:cNvPicPr>
            <a:picLocks noChangeAspect="1"/>
          </p:cNvPicPr>
          <p:nvPr/>
        </p:nvPicPr>
        <p:blipFill>
          <a:blip r:embed="rId3"/>
          <a:stretch>
            <a:fillRect/>
          </a:stretch>
        </p:blipFill>
        <p:spPr>
          <a:xfrm>
            <a:off x="0" y="3810000"/>
            <a:ext cx="5991225" cy="809625"/>
          </a:xfrm>
          <a:prstGeom prst="rect">
            <a:avLst/>
          </a:prstGeom>
        </p:spPr>
      </p:pic>
      <p:pic>
        <p:nvPicPr>
          <p:cNvPr id="7" name="Picture 6">
            <a:extLst>
              <a:ext uri="{FF2B5EF4-FFF2-40B4-BE49-F238E27FC236}">
                <a16:creationId xmlns:a16="http://schemas.microsoft.com/office/drawing/2014/main" id="{5E60DA24-5975-54F5-DBBC-404C122A2161}"/>
              </a:ext>
            </a:extLst>
          </p:cNvPr>
          <p:cNvPicPr>
            <a:picLocks noChangeAspect="1"/>
          </p:cNvPicPr>
          <p:nvPr/>
        </p:nvPicPr>
        <p:blipFill>
          <a:blip r:embed="rId4"/>
          <a:stretch>
            <a:fillRect/>
          </a:stretch>
        </p:blipFill>
        <p:spPr>
          <a:xfrm>
            <a:off x="5172075" y="561975"/>
            <a:ext cx="3971925" cy="6296025"/>
          </a:xfrm>
          <a:prstGeom prst="rect">
            <a:avLst/>
          </a:prstGeom>
        </p:spPr>
      </p:pic>
      <p:sp>
        <p:nvSpPr>
          <p:cNvPr id="12" name="TextBox 11">
            <a:extLst>
              <a:ext uri="{FF2B5EF4-FFF2-40B4-BE49-F238E27FC236}">
                <a16:creationId xmlns:a16="http://schemas.microsoft.com/office/drawing/2014/main" id="{8D95EA77-96DE-C28B-D943-C4C5213DE3F2}"/>
              </a:ext>
            </a:extLst>
          </p:cNvPr>
          <p:cNvSpPr txBox="1"/>
          <p:nvPr/>
        </p:nvSpPr>
        <p:spPr>
          <a:xfrm>
            <a:off x="457201" y="5029200"/>
            <a:ext cx="4114800" cy="646331"/>
          </a:xfrm>
          <a:prstGeom prst="rect">
            <a:avLst/>
          </a:prstGeom>
          <a:noFill/>
        </p:spPr>
        <p:txBody>
          <a:bodyPr wrap="square">
            <a:spAutoFit/>
          </a:bodyPr>
          <a:lstStyle/>
          <a:p>
            <a:r>
              <a:rPr lang="en-US" dirty="0">
                <a:solidFill>
                  <a:srgbClr val="FF0000"/>
                </a:solidFill>
              </a:rPr>
              <a:t>OK except they are using dx rather than ∂x and </a:t>
            </a:r>
            <a:r>
              <a:rPr lang="en-US" dirty="0" err="1">
                <a:solidFill>
                  <a:srgbClr val="FF0000"/>
                </a:solidFill>
              </a:rPr>
              <a:t>dy</a:t>
            </a:r>
            <a:r>
              <a:rPr lang="en-US" dirty="0">
                <a:solidFill>
                  <a:srgbClr val="FF0000"/>
                </a:solidFill>
              </a:rPr>
              <a:t> rather than ∂y</a:t>
            </a:r>
          </a:p>
        </p:txBody>
      </p:sp>
    </p:spTree>
    <p:extLst>
      <p:ext uri="{BB962C8B-B14F-4D97-AF65-F5344CB8AC3E}">
        <p14:creationId xmlns:p14="http://schemas.microsoft.com/office/powerpoint/2010/main" val="1326549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B10451A8-9829-49DC-9592-70F473AF9168}"/>
              </a:ext>
            </a:extLst>
          </p:cNvPr>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spTree>
    <p:extLst>
      <p:ext uri="{BB962C8B-B14F-4D97-AF65-F5344CB8AC3E}">
        <p14:creationId xmlns:p14="http://schemas.microsoft.com/office/powerpoint/2010/main" val="3743462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686800" cy="5638800"/>
          </a:xfrm>
        </p:spPr>
        <p:txBody>
          <a:bodyPr/>
          <a:lstStyle/>
          <a:p>
            <a:r>
              <a:rPr lang="en-US" dirty="0"/>
              <a:t>Find both partial derivatives and the total derivative of:  </a:t>
            </a:r>
          </a:p>
          <a:p>
            <a:r>
              <a:rPr lang="en-US" dirty="0"/>
              <a:t>z = 1/3 </a:t>
            </a:r>
            <a:r>
              <a:rPr lang="en-US" b="0" dirty="0"/>
              <a:t>π</a:t>
            </a:r>
            <a:r>
              <a:rPr lang="en-US" dirty="0"/>
              <a:t>x</a:t>
            </a:r>
            <a:r>
              <a:rPr lang="en-US" baseline="30000" dirty="0"/>
              <a:t>2</a:t>
            </a:r>
            <a:r>
              <a:rPr lang="en-US" dirty="0"/>
              <a:t>y	</a:t>
            </a:r>
          </a:p>
          <a:p>
            <a:r>
              <a:rPr lang="en-US" dirty="0"/>
              <a:t>∂z/∂x = 	</a:t>
            </a:r>
          </a:p>
          <a:p>
            <a:r>
              <a:rPr lang="en-US" dirty="0"/>
              <a:t>∂z/∂y  </a:t>
            </a:r>
          </a:p>
          <a:p>
            <a:r>
              <a:rPr lang="en-US" dirty="0" err="1"/>
              <a:t>dz</a:t>
            </a:r>
            <a:r>
              <a:rPr lang="en-US" dirty="0"/>
              <a:t>  </a:t>
            </a:r>
          </a:p>
          <a:p>
            <a:r>
              <a:rPr lang="en-US" dirty="0"/>
              <a:t>	</a:t>
            </a:r>
          </a:p>
          <a:p>
            <a:endParaRPr lang="en-US" dirty="0"/>
          </a:p>
        </p:txBody>
      </p:sp>
      <p:sp>
        <p:nvSpPr>
          <p:cNvPr id="7" name="Rectangle 6"/>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2</a:t>
            </a:r>
            <a:endParaRPr lang="en-US" altLang="en-US" sz="2400" b="1" i="1" dirty="0">
              <a:solidFill>
                <a:schemeClr val="folHlink"/>
              </a:solidFill>
            </a:endParaRPr>
          </a:p>
        </p:txBody>
      </p:sp>
    </p:spTree>
    <p:extLst>
      <p:ext uri="{BB962C8B-B14F-4D97-AF65-F5344CB8AC3E}">
        <p14:creationId xmlns:p14="http://schemas.microsoft.com/office/powerpoint/2010/main" val="13757082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686800" cy="5638800"/>
          </a:xfrm>
        </p:spPr>
        <p:txBody>
          <a:bodyPr/>
          <a:lstStyle/>
          <a:p>
            <a:r>
              <a:rPr lang="en-US" dirty="0"/>
              <a:t>Find both partial derivatives and the total derivative of:  </a:t>
            </a:r>
          </a:p>
          <a:p>
            <a:r>
              <a:rPr lang="en-US" dirty="0"/>
              <a:t>z = 1/3 </a:t>
            </a:r>
            <a:r>
              <a:rPr lang="en-US" b="0" dirty="0"/>
              <a:t>π</a:t>
            </a:r>
            <a:r>
              <a:rPr lang="en-US" dirty="0"/>
              <a:t>x</a:t>
            </a:r>
            <a:r>
              <a:rPr lang="en-US" baseline="30000" dirty="0"/>
              <a:t>2</a:t>
            </a:r>
            <a:r>
              <a:rPr lang="en-US" dirty="0"/>
              <a:t>y	</a:t>
            </a:r>
          </a:p>
          <a:p>
            <a:r>
              <a:rPr lang="en-US" dirty="0"/>
              <a:t>∂z/∂x = </a:t>
            </a:r>
            <a:r>
              <a:rPr lang="en-US" dirty="0">
                <a:solidFill>
                  <a:srgbClr val="FFFF00"/>
                </a:solidFill>
              </a:rPr>
              <a:t>2</a:t>
            </a:r>
            <a:r>
              <a:rPr lang="en-US" b="0" dirty="0">
                <a:solidFill>
                  <a:srgbClr val="FFFF00"/>
                </a:solidFill>
              </a:rPr>
              <a:t>π</a:t>
            </a:r>
            <a:r>
              <a:rPr lang="en-US" dirty="0" err="1">
                <a:solidFill>
                  <a:srgbClr val="FFFF00"/>
                </a:solidFill>
              </a:rPr>
              <a:t>xy</a:t>
            </a:r>
            <a:r>
              <a:rPr lang="en-US" dirty="0">
                <a:solidFill>
                  <a:srgbClr val="FFFF00"/>
                </a:solidFill>
              </a:rPr>
              <a:t>/3</a:t>
            </a:r>
            <a:r>
              <a:rPr lang="en-US" dirty="0"/>
              <a:t>		</a:t>
            </a:r>
          </a:p>
          <a:p>
            <a:r>
              <a:rPr lang="en-US" dirty="0"/>
              <a:t>∂z/∂y = </a:t>
            </a:r>
          </a:p>
          <a:p>
            <a:r>
              <a:rPr lang="en-US" dirty="0" err="1"/>
              <a:t>dz</a:t>
            </a:r>
            <a:r>
              <a:rPr lang="en-US" dirty="0"/>
              <a:t>  </a:t>
            </a:r>
          </a:p>
          <a:p>
            <a:r>
              <a:rPr lang="en-US" dirty="0"/>
              <a:t>	</a:t>
            </a:r>
          </a:p>
          <a:p>
            <a:endParaRPr lang="en-US" dirty="0"/>
          </a:p>
        </p:txBody>
      </p:sp>
      <p:sp>
        <p:nvSpPr>
          <p:cNvPr id="7" name="Rectangle 6"/>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2</a:t>
            </a:r>
            <a:endParaRPr lang="en-US" altLang="en-US" sz="2400" b="1" i="1" dirty="0">
              <a:solidFill>
                <a:schemeClr val="folHlink"/>
              </a:solidFill>
            </a:endParaRPr>
          </a:p>
        </p:txBody>
      </p:sp>
    </p:spTree>
    <p:extLst>
      <p:ext uri="{BB962C8B-B14F-4D97-AF65-F5344CB8AC3E}">
        <p14:creationId xmlns:p14="http://schemas.microsoft.com/office/powerpoint/2010/main" val="1614177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686800" cy="5638800"/>
          </a:xfrm>
        </p:spPr>
        <p:txBody>
          <a:bodyPr/>
          <a:lstStyle/>
          <a:p>
            <a:r>
              <a:rPr lang="en-US" dirty="0"/>
              <a:t>Find both partial derivatives and the total derivative of:  </a:t>
            </a:r>
          </a:p>
          <a:p>
            <a:r>
              <a:rPr lang="en-US" dirty="0"/>
              <a:t>z = 1/3 </a:t>
            </a:r>
            <a:r>
              <a:rPr lang="en-US" b="0" dirty="0"/>
              <a:t>π</a:t>
            </a:r>
            <a:r>
              <a:rPr lang="en-US" dirty="0"/>
              <a:t>x</a:t>
            </a:r>
            <a:r>
              <a:rPr lang="en-US" baseline="30000" dirty="0"/>
              <a:t>2</a:t>
            </a:r>
            <a:r>
              <a:rPr lang="en-US" dirty="0"/>
              <a:t>y	</a:t>
            </a:r>
          </a:p>
          <a:p>
            <a:r>
              <a:rPr lang="en-US" dirty="0"/>
              <a:t>∂z/∂x = 2</a:t>
            </a:r>
            <a:r>
              <a:rPr lang="en-US" b="0" dirty="0"/>
              <a:t>π</a:t>
            </a:r>
            <a:r>
              <a:rPr lang="en-US" dirty="0" err="1"/>
              <a:t>xy</a:t>
            </a:r>
            <a:r>
              <a:rPr lang="en-US" dirty="0"/>
              <a:t>/3		</a:t>
            </a:r>
          </a:p>
          <a:p>
            <a:r>
              <a:rPr lang="en-US" dirty="0"/>
              <a:t>∂z/∂y = </a:t>
            </a:r>
            <a:r>
              <a:rPr lang="en-US" b="0" dirty="0">
                <a:solidFill>
                  <a:srgbClr val="FFFF00"/>
                </a:solidFill>
              </a:rPr>
              <a:t>π</a:t>
            </a:r>
            <a:r>
              <a:rPr lang="en-US" dirty="0">
                <a:solidFill>
                  <a:srgbClr val="FFFF00"/>
                </a:solidFill>
              </a:rPr>
              <a:t>x</a:t>
            </a:r>
            <a:r>
              <a:rPr lang="en-US" baseline="30000" dirty="0">
                <a:solidFill>
                  <a:srgbClr val="FFFF00"/>
                </a:solidFill>
              </a:rPr>
              <a:t>2</a:t>
            </a:r>
            <a:r>
              <a:rPr lang="en-US" dirty="0">
                <a:solidFill>
                  <a:srgbClr val="FFFF00"/>
                </a:solidFill>
              </a:rPr>
              <a:t>/3</a:t>
            </a:r>
          </a:p>
          <a:p>
            <a:r>
              <a:rPr lang="en-US" dirty="0" err="1"/>
              <a:t>dz</a:t>
            </a:r>
            <a:r>
              <a:rPr lang="en-US" dirty="0"/>
              <a:t> = </a:t>
            </a:r>
          </a:p>
          <a:p>
            <a:r>
              <a:rPr lang="en-US" dirty="0"/>
              <a:t>	</a:t>
            </a:r>
          </a:p>
          <a:p>
            <a:endParaRPr lang="en-US" dirty="0"/>
          </a:p>
        </p:txBody>
      </p:sp>
      <p:sp>
        <p:nvSpPr>
          <p:cNvPr id="7" name="Rectangle 6"/>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2</a:t>
            </a:r>
            <a:endParaRPr lang="en-US" altLang="en-US" sz="2400" b="1" i="1" dirty="0">
              <a:solidFill>
                <a:schemeClr val="folHlink"/>
              </a:solidFill>
            </a:endParaRPr>
          </a:p>
        </p:txBody>
      </p:sp>
    </p:spTree>
    <p:extLst>
      <p:ext uri="{BB962C8B-B14F-4D97-AF65-F5344CB8AC3E}">
        <p14:creationId xmlns:p14="http://schemas.microsoft.com/office/powerpoint/2010/main" val="24034634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838200"/>
            <a:ext cx="8686800" cy="5638800"/>
          </a:xfrm>
        </p:spPr>
        <p:txBody>
          <a:bodyPr/>
          <a:lstStyle/>
          <a:p>
            <a:r>
              <a:rPr lang="en-US" dirty="0"/>
              <a:t>Find both partial derivatives and the total derivative of:  </a:t>
            </a:r>
          </a:p>
          <a:p>
            <a:r>
              <a:rPr lang="en-US" dirty="0"/>
              <a:t>z = 1/3 </a:t>
            </a:r>
            <a:r>
              <a:rPr lang="en-US" b="0" dirty="0"/>
              <a:t>π</a:t>
            </a:r>
            <a:r>
              <a:rPr lang="en-US" dirty="0"/>
              <a:t>x</a:t>
            </a:r>
            <a:r>
              <a:rPr lang="en-US" baseline="30000" dirty="0"/>
              <a:t>2</a:t>
            </a:r>
            <a:r>
              <a:rPr lang="en-US" dirty="0"/>
              <a:t>y	</a:t>
            </a:r>
          </a:p>
          <a:p>
            <a:r>
              <a:rPr lang="en-US" dirty="0"/>
              <a:t>∂z/∂x = 2</a:t>
            </a:r>
            <a:r>
              <a:rPr lang="en-US" b="0" dirty="0"/>
              <a:t>π</a:t>
            </a:r>
            <a:r>
              <a:rPr lang="en-US" dirty="0" err="1"/>
              <a:t>xy</a:t>
            </a:r>
            <a:r>
              <a:rPr lang="en-US" dirty="0"/>
              <a:t>/3		</a:t>
            </a:r>
          </a:p>
          <a:p>
            <a:r>
              <a:rPr lang="en-US" dirty="0"/>
              <a:t>∂z/∂y = </a:t>
            </a:r>
            <a:r>
              <a:rPr lang="en-US" b="0" dirty="0"/>
              <a:t>π</a:t>
            </a:r>
            <a:r>
              <a:rPr lang="en-US" dirty="0"/>
              <a:t>x</a:t>
            </a:r>
            <a:r>
              <a:rPr lang="en-US" baseline="30000" dirty="0"/>
              <a:t>2</a:t>
            </a:r>
            <a:r>
              <a:rPr lang="en-US" dirty="0"/>
              <a:t>/3</a:t>
            </a:r>
          </a:p>
          <a:p>
            <a:r>
              <a:rPr lang="en-US" dirty="0" err="1"/>
              <a:t>dz</a:t>
            </a:r>
            <a:r>
              <a:rPr lang="en-US" dirty="0"/>
              <a:t> = </a:t>
            </a:r>
            <a:r>
              <a:rPr lang="en-US" dirty="0">
                <a:solidFill>
                  <a:srgbClr val="FFFF00"/>
                </a:solidFill>
              </a:rPr>
              <a:t>(2</a:t>
            </a:r>
            <a:r>
              <a:rPr lang="en-US" b="0" dirty="0">
                <a:solidFill>
                  <a:srgbClr val="FFFF00"/>
                </a:solidFill>
              </a:rPr>
              <a:t>π</a:t>
            </a:r>
            <a:r>
              <a:rPr lang="en-US" dirty="0" err="1">
                <a:solidFill>
                  <a:srgbClr val="FFFF00"/>
                </a:solidFill>
              </a:rPr>
              <a:t>xy</a:t>
            </a:r>
            <a:r>
              <a:rPr lang="en-US" dirty="0">
                <a:solidFill>
                  <a:srgbClr val="FFFF00"/>
                </a:solidFill>
              </a:rPr>
              <a:t>/3) ∂x + (</a:t>
            </a:r>
            <a:r>
              <a:rPr lang="en-US" b="0" dirty="0">
                <a:solidFill>
                  <a:srgbClr val="FFFF00"/>
                </a:solidFill>
              </a:rPr>
              <a:t>π</a:t>
            </a:r>
            <a:r>
              <a:rPr lang="en-US" dirty="0">
                <a:solidFill>
                  <a:srgbClr val="FFFF00"/>
                </a:solidFill>
              </a:rPr>
              <a:t>x</a:t>
            </a:r>
            <a:r>
              <a:rPr lang="en-US" baseline="30000" dirty="0">
                <a:solidFill>
                  <a:srgbClr val="FFFF00"/>
                </a:solidFill>
              </a:rPr>
              <a:t>2</a:t>
            </a:r>
            <a:r>
              <a:rPr lang="en-US" dirty="0">
                <a:solidFill>
                  <a:srgbClr val="FFFF00"/>
                </a:solidFill>
              </a:rPr>
              <a:t>/3) ∂y</a:t>
            </a:r>
          </a:p>
          <a:p>
            <a:r>
              <a:rPr lang="en-US" dirty="0"/>
              <a:t>	</a:t>
            </a:r>
          </a:p>
          <a:p>
            <a:endParaRPr lang="en-US" dirty="0"/>
          </a:p>
        </p:txBody>
      </p:sp>
      <p:sp>
        <p:nvSpPr>
          <p:cNvPr id="7" name="Rectangle 6"/>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2</a:t>
            </a:r>
            <a:endParaRPr lang="en-US" altLang="en-US" sz="2400" b="1" i="1" dirty="0">
              <a:solidFill>
                <a:schemeClr val="folHlink"/>
              </a:solidFill>
            </a:endParaRPr>
          </a:p>
        </p:txBody>
      </p:sp>
    </p:spTree>
    <p:extLst>
      <p:ext uri="{BB962C8B-B14F-4D97-AF65-F5344CB8AC3E}">
        <p14:creationId xmlns:p14="http://schemas.microsoft.com/office/powerpoint/2010/main" val="2607938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01B245-2B61-E085-8C13-6A25D78ACD47}"/>
              </a:ext>
            </a:extLst>
          </p:cNvPr>
          <p:cNvSpPr>
            <a:spLocks noGrp="1"/>
          </p:cNvSpPr>
          <p:nvPr>
            <p:ph idx="1"/>
          </p:nvPr>
        </p:nvSpPr>
        <p:spPr>
          <a:xfrm>
            <a:off x="152400" y="1219200"/>
            <a:ext cx="8229600" cy="5638800"/>
          </a:xfrm>
        </p:spPr>
        <p:txBody>
          <a:bodyPr/>
          <a:lstStyle/>
          <a:p>
            <a:r>
              <a:rPr lang="en-US" dirty="0"/>
              <a:t>In Wolfram: </a:t>
            </a:r>
          </a:p>
          <a:p>
            <a:r>
              <a:rPr lang="en-US" dirty="0"/>
              <a:t>derivative </a:t>
            </a:r>
          </a:p>
          <a:p>
            <a:r>
              <a:rPr lang="en-US" dirty="0"/>
              <a:t>z = 1/3 </a:t>
            </a:r>
            <a:r>
              <a:rPr lang="en-US" b="0" dirty="0"/>
              <a:t>π</a:t>
            </a:r>
            <a:r>
              <a:rPr lang="en-US" dirty="0"/>
              <a:t>x</a:t>
            </a:r>
            <a:r>
              <a:rPr lang="en-US" baseline="30000" dirty="0"/>
              <a:t>2</a:t>
            </a:r>
            <a:r>
              <a:rPr lang="en-US" dirty="0"/>
              <a:t>y	</a:t>
            </a:r>
          </a:p>
          <a:p>
            <a:endParaRPr lang="en-US" dirty="0"/>
          </a:p>
        </p:txBody>
      </p:sp>
      <p:pic>
        <p:nvPicPr>
          <p:cNvPr id="5" name="Picture 4">
            <a:extLst>
              <a:ext uri="{FF2B5EF4-FFF2-40B4-BE49-F238E27FC236}">
                <a16:creationId xmlns:a16="http://schemas.microsoft.com/office/drawing/2014/main" id="{F9626BE6-6249-C306-C028-95265115D72B}"/>
              </a:ext>
            </a:extLst>
          </p:cNvPr>
          <p:cNvPicPr>
            <a:picLocks noChangeAspect="1"/>
          </p:cNvPicPr>
          <p:nvPr/>
        </p:nvPicPr>
        <p:blipFill>
          <a:blip r:embed="rId2"/>
          <a:stretch>
            <a:fillRect/>
          </a:stretch>
        </p:blipFill>
        <p:spPr>
          <a:xfrm>
            <a:off x="3638070" y="10886"/>
            <a:ext cx="5505930" cy="6858000"/>
          </a:xfrm>
          <a:prstGeom prst="rect">
            <a:avLst/>
          </a:prstGeom>
        </p:spPr>
      </p:pic>
    </p:spTree>
    <p:extLst>
      <p:ext uri="{BB962C8B-B14F-4D97-AF65-F5344CB8AC3E}">
        <p14:creationId xmlns:p14="http://schemas.microsoft.com/office/powerpoint/2010/main" val="3959965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Many formulas contain more than 2 variables (x, y)</a:t>
            </a:r>
          </a:p>
          <a:p>
            <a:endParaRPr lang="en-US" dirty="0"/>
          </a:p>
        </p:txBody>
      </p:sp>
    </p:spTree>
    <p:extLst>
      <p:ext uri="{BB962C8B-B14F-4D97-AF65-F5344CB8AC3E}">
        <p14:creationId xmlns:p14="http://schemas.microsoft.com/office/powerpoint/2010/main" val="2460940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457200" y="838200"/>
                <a:ext cx="8686800" cy="5638800"/>
              </a:xfrm>
            </p:spPr>
            <p:txBody>
              <a:bodyPr/>
              <a:lstStyle/>
              <a:p>
                <a:r>
                  <a:rPr lang="en-US" dirty="0"/>
                  <a:t>Find both partial derivatives and the total derivative of:  </a:t>
                </a:r>
              </a:p>
              <a:p>
                <a:r>
                  <a:rPr lang="en-US" dirty="0"/>
                  <a:t>z = ln</a:t>
                </a:r>
                <a14:m>
                  <m:oMath xmlns:m="http://schemas.openxmlformats.org/officeDocument/2006/math">
                    <m:rad>
                      <m:radPr>
                        <m:degHide m:val="on"/>
                        <m:ctrlPr>
                          <a:rPr lang="en-US" i="1">
                            <a:latin typeface="Cambria Math" panose="02040503050406030204" pitchFamily="18" charset="0"/>
                          </a:rPr>
                        </m:ctrlPr>
                      </m:radPr>
                      <m:deg/>
                      <m:e>
                        <m:r>
                          <m:rPr>
                            <m:nor/>
                          </m:rPr>
                          <a:rPr lang="en-US" dirty="0"/>
                          <m:t>x</m:t>
                        </m:r>
                        <m:r>
                          <m:rPr>
                            <m:nor/>
                          </m:rPr>
                          <a:rPr lang="en-US" baseline="30000" dirty="0"/>
                          <m:t>2</m:t>
                        </m:r>
                        <m:r>
                          <m:rPr>
                            <m:nor/>
                          </m:rPr>
                          <a:rPr lang="en-US" dirty="0"/>
                          <m:t> + </m:t>
                        </m:r>
                        <m:r>
                          <m:rPr>
                            <m:nor/>
                          </m:rPr>
                          <a:rPr lang="en-US" dirty="0"/>
                          <m:t>y</m:t>
                        </m:r>
                        <m:r>
                          <m:rPr>
                            <m:nor/>
                          </m:rPr>
                          <a:rPr lang="en-US" baseline="30000" dirty="0"/>
                          <m:t>2</m:t>
                        </m:r>
                      </m:e>
                    </m:rad>
                  </m:oMath>
                </a14:m>
                <a:r>
                  <a:rPr lang="en-US" dirty="0"/>
                  <a:t> </a:t>
                </a:r>
              </a:p>
              <a:p>
                <a:r>
                  <a:rPr lang="en-US" dirty="0"/>
                  <a:t>∂z/∂x = 		</a:t>
                </a:r>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r="-491"/>
                </a:stretch>
              </a:blipFill>
            </p:spPr>
            <p:txBody>
              <a:bodyPr/>
              <a:lstStyle/>
              <a:p>
                <a:r>
                  <a:rPr lang="en-US">
                    <a:noFill/>
                  </a:rPr>
                  <a:t> </a:t>
                </a:r>
              </a:p>
            </p:txBody>
          </p:sp>
        </mc:Fallback>
      </mc:AlternateContent>
      <p:sp>
        <p:nvSpPr>
          <p:cNvPr id="6" name="Rectangle 5"/>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3</a:t>
            </a:r>
            <a:endParaRPr lang="en-US" altLang="en-US" sz="2400" b="1" i="1" dirty="0">
              <a:solidFill>
                <a:schemeClr val="folHlink"/>
              </a:solidFill>
            </a:endParaRPr>
          </a:p>
        </p:txBody>
      </p:sp>
    </p:spTree>
    <p:extLst>
      <p:ext uri="{BB962C8B-B14F-4D97-AF65-F5344CB8AC3E}">
        <p14:creationId xmlns:p14="http://schemas.microsoft.com/office/powerpoint/2010/main" val="84128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686800" cy="5638800"/>
              </a:xfrm>
            </p:spPr>
            <p:txBody>
              <a:bodyPr/>
              <a:lstStyle/>
              <a:p>
                <a:r>
                  <a:rPr lang="en-US" dirty="0"/>
                  <a:t>Find both partial derivatives and the total derivative of:  </a:t>
                </a:r>
              </a:p>
              <a:p>
                <a:r>
                  <a:rPr lang="en-US" dirty="0"/>
                  <a:t>z = ln</a:t>
                </a:r>
                <a14:m>
                  <m:oMath xmlns:m="http://schemas.openxmlformats.org/officeDocument/2006/math">
                    <m:rad>
                      <m:radPr>
                        <m:degHide m:val="on"/>
                        <m:ctrlPr>
                          <a:rPr lang="en-US" i="1">
                            <a:latin typeface="Cambria Math" panose="02040503050406030204" pitchFamily="18" charset="0"/>
                          </a:rPr>
                        </m:ctrlPr>
                      </m:radPr>
                      <m:deg/>
                      <m:e>
                        <m:r>
                          <m:rPr>
                            <m:nor/>
                          </m:rPr>
                          <a:rPr lang="en-US" dirty="0"/>
                          <m:t>x</m:t>
                        </m:r>
                        <m:r>
                          <m:rPr>
                            <m:nor/>
                          </m:rPr>
                          <a:rPr lang="en-US" baseline="30000" dirty="0"/>
                          <m:t>2</m:t>
                        </m:r>
                        <m:r>
                          <m:rPr>
                            <m:nor/>
                          </m:rPr>
                          <a:rPr lang="en-US" dirty="0"/>
                          <m:t> + </m:t>
                        </m:r>
                        <m:r>
                          <m:rPr>
                            <m:nor/>
                          </m:rPr>
                          <a:rPr lang="en-US" dirty="0"/>
                          <m:t>y</m:t>
                        </m:r>
                        <m:r>
                          <m:rPr>
                            <m:nor/>
                          </m:rPr>
                          <a:rPr lang="en-US" baseline="30000" dirty="0"/>
                          <m:t>2</m:t>
                        </m:r>
                      </m:e>
                    </m:rad>
                  </m:oMath>
                </a14:m>
                <a:r>
                  <a:rPr lang="en-US" dirty="0"/>
                  <a:t> </a:t>
                </a:r>
              </a:p>
              <a:p>
                <a:r>
                  <a:rPr lang="en-US" dirty="0"/>
                  <a:t>∂z/∂x = </a:t>
                </a:r>
                <a:r>
                  <a:rPr lang="en-US" dirty="0">
                    <a:solidFill>
                      <a:srgbClr val="FFFF00"/>
                    </a:solidFill>
                  </a:rPr>
                  <a:t>x/(x</a:t>
                </a:r>
                <a:r>
                  <a:rPr lang="en-US" baseline="30000" dirty="0">
                    <a:solidFill>
                      <a:srgbClr val="FFFF00"/>
                    </a:solidFill>
                  </a:rPr>
                  <a:t>2</a:t>
                </a:r>
                <a:r>
                  <a:rPr lang="en-US" dirty="0">
                    <a:solidFill>
                      <a:srgbClr val="FFFF00"/>
                    </a:solidFill>
                  </a:rPr>
                  <a:t> + y</a:t>
                </a:r>
                <a:r>
                  <a:rPr lang="en-US" baseline="30000" dirty="0">
                    <a:solidFill>
                      <a:srgbClr val="FFFF00"/>
                    </a:solidFill>
                  </a:rPr>
                  <a:t>2</a:t>
                </a:r>
                <a:r>
                  <a:rPr lang="en-US" dirty="0">
                    <a:solidFill>
                      <a:srgbClr val="FFFF00"/>
                    </a:solidFill>
                  </a:rPr>
                  <a:t>)</a:t>
                </a:r>
                <a:r>
                  <a:rPr lang="en-US" dirty="0"/>
                  <a:t>	</a:t>
                </a:r>
              </a:p>
              <a:p>
                <a:r>
                  <a:rPr lang="en-US" dirty="0"/>
                  <a:t>∂z/∂y = </a:t>
                </a:r>
              </a:p>
              <a:p>
                <a:r>
                  <a:rPr lang="en-US" dirty="0" err="1"/>
                  <a:t>dz</a:t>
                </a:r>
                <a:r>
                  <a:rPr lang="en-US" dirty="0"/>
                  <a:t> =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r="-491"/>
                </a:stretch>
              </a:blipFill>
            </p:spPr>
            <p:txBody>
              <a:bodyPr/>
              <a:lstStyle/>
              <a:p>
                <a:r>
                  <a:rPr lang="en-US">
                    <a:noFill/>
                  </a:rPr>
                  <a:t> </a:t>
                </a:r>
              </a:p>
            </p:txBody>
          </p:sp>
        </mc:Fallback>
      </mc:AlternateContent>
      <p:sp>
        <p:nvSpPr>
          <p:cNvPr id="4" name="Rectangle 3"/>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3</a:t>
            </a:r>
            <a:endParaRPr lang="en-US" altLang="en-US" sz="2400" b="1" i="1" dirty="0">
              <a:solidFill>
                <a:schemeClr val="folHlink"/>
              </a:solidFill>
            </a:endParaRPr>
          </a:p>
        </p:txBody>
      </p:sp>
    </p:spTree>
    <p:extLst>
      <p:ext uri="{BB962C8B-B14F-4D97-AF65-F5344CB8AC3E}">
        <p14:creationId xmlns:p14="http://schemas.microsoft.com/office/powerpoint/2010/main" val="629816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686800" cy="5638800"/>
              </a:xfrm>
            </p:spPr>
            <p:txBody>
              <a:bodyPr/>
              <a:lstStyle/>
              <a:p>
                <a:r>
                  <a:rPr lang="en-US" dirty="0"/>
                  <a:t>Find both partial derivatives and the total derivative of:  </a:t>
                </a:r>
              </a:p>
              <a:p>
                <a:r>
                  <a:rPr lang="en-US" dirty="0"/>
                  <a:t>z = ln</a:t>
                </a:r>
                <a14:m>
                  <m:oMath xmlns:m="http://schemas.openxmlformats.org/officeDocument/2006/math">
                    <m:rad>
                      <m:radPr>
                        <m:degHide m:val="on"/>
                        <m:ctrlPr>
                          <a:rPr lang="en-US" i="1">
                            <a:latin typeface="Cambria Math" panose="02040503050406030204" pitchFamily="18" charset="0"/>
                          </a:rPr>
                        </m:ctrlPr>
                      </m:radPr>
                      <m:deg/>
                      <m:e>
                        <m:r>
                          <m:rPr>
                            <m:nor/>
                          </m:rPr>
                          <a:rPr lang="en-US" dirty="0"/>
                          <m:t>x</m:t>
                        </m:r>
                        <m:r>
                          <m:rPr>
                            <m:nor/>
                          </m:rPr>
                          <a:rPr lang="en-US" baseline="30000" dirty="0"/>
                          <m:t>2</m:t>
                        </m:r>
                        <m:r>
                          <m:rPr>
                            <m:nor/>
                          </m:rPr>
                          <a:rPr lang="en-US" dirty="0"/>
                          <m:t> + </m:t>
                        </m:r>
                        <m:r>
                          <m:rPr>
                            <m:nor/>
                          </m:rPr>
                          <a:rPr lang="en-US" dirty="0"/>
                          <m:t>y</m:t>
                        </m:r>
                        <m:r>
                          <m:rPr>
                            <m:nor/>
                          </m:rPr>
                          <a:rPr lang="en-US" baseline="30000" dirty="0"/>
                          <m:t>2</m:t>
                        </m:r>
                      </m:e>
                    </m:rad>
                  </m:oMath>
                </a14:m>
                <a:r>
                  <a:rPr lang="en-US" dirty="0"/>
                  <a:t> </a:t>
                </a:r>
              </a:p>
              <a:p>
                <a:r>
                  <a:rPr lang="en-US" dirty="0"/>
                  <a:t>∂z/∂x = x/(x</a:t>
                </a:r>
                <a:r>
                  <a:rPr lang="en-US" baseline="30000" dirty="0"/>
                  <a:t>2</a:t>
                </a:r>
                <a:r>
                  <a:rPr lang="en-US" dirty="0"/>
                  <a:t> + y</a:t>
                </a:r>
                <a:r>
                  <a:rPr lang="en-US" baseline="30000" dirty="0"/>
                  <a:t>2</a:t>
                </a:r>
                <a:r>
                  <a:rPr lang="en-US" dirty="0"/>
                  <a:t>)	</a:t>
                </a:r>
              </a:p>
              <a:p>
                <a:r>
                  <a:rPr lang="en-US" dirty="0"/>
                  <a:t>∂z/∂y = </a:t>
                </a:r>
                <a:r>
                  <a:rPr lang="en-US" dirty="0">
                    <a:solidFill>
                      <a:srgbClr val="FFFF00"/>
                    </a:solidFill>
                  </a:rPr>
                  <a:t>y/(x</a:t>
                </a:r>
                <a:r>
                  <a:rPr lang="en-US" baseline="30000" dirty="0">
                    <a:solidFill>
                      <a:srgbClr val="FFFF00"/>
                    </a:solidFill>
                  </a:rPr>
                  <a:t>2</a:t>
                </a:r>
                <a:r>
                  <a:rPr lang="en-US" dirty="0">
                    <a:solidFill>
                      <a:srgbClr val="FFFF00"/>
                    </a:solidFill>
                  </a:rPr>
                  <a:t> + y</a:t>
                </a:r>
                <a:r>
                  <a:rPr lang="en-US" baseline="30000" dirty="0">
                    <a:solidFill>
                      <a:srgbClr val="FFFF00"/>
                    </a:solidFill>
                  </a:rPr>
                  <a:t>2</a:t>
                </a:r>
                <a:r>
                  <a:rPr lang="en-US" dirty="0">
                    <a:solidFill>
                      <a:srgbClr val="FFFF00"/>
                    </a:solidFill>
                  </a:rPr>
                  <a:t>)</a:t>
                </a:r>
              </a:p>
              <a:p>
                <a:r>
                  <a:rPr lang="en-US" dirty="0" err="1"/>
                  <a:t>dz</a:t>
                </a:r>
                <a:r>
                  <a:rPr lang="en-US" dirty="0"/>
                  <a:t> =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r="-491"/>
                </a:stretch>
              </a:blipFill>
            </p:spPr>
            <p:txBody>
              <a:bodyPr/>
              <a:lstStyle/>
              <a:p>
                <a:r>
                  <a:rPr lang="en-US">
                    <a:noFill/>
                  </a:rPr>
                  <a:t> </a:t>
                </a:r>
              </a:p>
            </p:txBody>
          </p:sp>
        </mc:Fallback>
      </mc:AlternateContent>
      <p:sp>
        <p:nvSpPr>
          <p:cNvPr id="4" name="Rectangle 3"/>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3</a:t>
            </a:r>
            <a:endParaRPr lang="en-US" altLang="en-US" sz="2400" b="1" i="1" dirty="0">
              <a:solidFill>
                <a:schemeClr val="folHlink"/>
              </a:solidFill>
            </a:endParaRPr>
          </a:p>
        </p:txBody>
      </p:sp>
    </p:spTree>
    <p:extLst>
      <p:ext uri="{BB962C8B-B14F-4D97-AF65-F5344CB8AC3E}">
        <p14:creationId xmlns:p14="http://schemas.microsoft.com/office/powerpoint/2010/main" val="23931455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838200"/>
                <a:ext cx="8686800" cy="5638800"/>
              </a:xfrm>
            </p:spPr>
            <p:txBody>
              <a:bodyPr/>
              <a:lstStyle/>
              <a:p>
                <a:r>
                  <a:rPr lang="en-US" dirty="0"/>
                  <a:t>Find both partial derivatives and the total derivative of:  </a:t>
                </a:r>
              </a:p>
              <a:p>
                <a:r>
                  <a:rPr lang="en-US" dirty="0"/>
                  <a:t>z = ln</a:t>
                </a:r>
                <a14:m>
                  <m:oMath xmlns:m="http://schemas.openxmlformats.org/officeDocument/2006/math">
                    <m:rad>
                      <m:radPr>
                        <m:degHide m:val="on"/>
                        <m:ctrlPr>
                          <a:rPr lang="en-US" i="1">
                            <a:latin typeface="Cambria Math" panose="02040503050406030204" pitchFamily="18" charset="0"/>
                          </a:rPr>
                        </m:ctrlPr>
                      </m:radPr>
                      <m:deg/>
                      <m:e>
                        <m:r>
                          <m:rPr>
                            <m:nor/>
                          </m:rPr>
                          <a:rPr lang="en-US" dirty="0"/>
                          <m:t>x</m:t>
                        </m:r>
                        <m:r>
                          <m:rPr>
                            <m:nor/>
                          </m:rPr>
                          <a:rPr lang="en-US" baseline="30000" dirty="0"/>
                          <m:t>2</m:t>
                        </m:r>
                        <m:r>
                          <m:rPr>
                            <m:nor/>
                          </m:rPr>
                          <a:rPr lang="en-US" dirty="0"/>
                          <m:t> + </m:t>
                        </m:r>
                        <m:r>
                          <m:rPr>
                            <m:nor/>
                          </m:rPr>
                          <a:rPr lang="en-US" dirty="0"/>
                          <m:t>y</m:t>
                        </m:r>
                        <m:r>
                          <m:rPr>
                            <m:nor/>
                          </m:rPr>
                          <a:rPr lang="en-US" baseline="30000" dirty="0"/>
                          <m:t>2</m:t>
                        </m:r>
                      </m:e>
                    </m:rad>
                  </m:oMath>
                </a14:m>
                <a:r>
                  <a:rPr lang="en-US" dirty="0"/>
                  <a:t> </a:t>
                </a:r>
              </a:p>
              <a:p>
                <a:r>
                  <a:rPr lang="en-US" dirty="0"/>
                  <a:t>∂z/∂x = x/(x</a:t>
                </a:r>
                <a:r>
                  <a:rPr lang="en-US" baseline="30000" dirty="0"/>
                  <a:t>2</a:t>
                </a:r>
                <a:r>
                  <a:rPr lang="en-US" dirty="0"/>
                  <a:t> + y</a:t>
                </a:r>
                <a:r>
                  <a:rPr lang="en-US" baseline="30000" dirty="0"/>
                  <a:t>2</a:t>
                </a:r>
                <a:r>
                  <a:rPr lang="en-US" dirty="0"/>
                  <a:t>)	</a:t>
                </a:r>
              </a:p>
              <a:p>
                <a:r>
                  <a:rPr lang="en-US" dirty="0"/>
                  <a:t>∂z/∂y = y/(x</a:t>
                </a:r>
                <a:r>
                  <a:rPr lang="en-US" baseline="30000" dirty="0"/>
                  <a:t>2</a:t>
                </a:r>
                <a:r>
                  <a:rPr lang="en-US" dirty="0"/>
                  <a:t> + y</a:t>
                </a:r>
                <a:r>
                  <a:rPr lang="en-US" baseline="30000" dirty="0"/>
                  <a:t>2</a:t>
                </a:r>
                <a:r>
                  <a:rPr lang="en-US" dirty="0"/>
                  <a:t>)</a:t>
                </a:r>
              </a:p>
              <a:p>
                <a:r>
                  <a:rPr lang="en-US" dirty="0" err="1"/>
                  <a:t>dz</a:t>
                </a:r>
                <a:r>
                  <a:rPr lang="en-US" dirty="0"/>
                  <a:t> = </a:t>
                </a:r>
                <a:r>
                  <a:rPr lang="en-US" dirty="0">
                    <a:solidFill>
                      <a:srgbClr val="FFFF00"/>
                    </a:solidFill>
                  </a:rPr>
                  <a:t>(x/(x</a:t>
                </a:r>
                <a:r>
                  <a:rPr lang="en-US" baseline="30000" dirty="0">
                    <a:solidFill>
                      <a:srgbClr val="FFFF00"/>
                    </a:solidFill>
                  </a:rPr>
                  <a:t>2</a:t>
                </a:r>
                <a:r>
                  <a:rPr lang="en-US" dirty="0">
                    <a:solidFill>
                      <a:srgbClr val="FFFF00"/>
                    </a:solidFill>
                  </a:rPr>
                  <a:t>+y</a:t>
                </a:r>
                <a:r>
                  <a:rPr lang="en-US" baseline="30000" dirty="0">
                    <a:solidFill>
                      <a:srgbClr val="FFFF00"/>
                    </a:solidFill>
                  </a:rPr>
                  <a:t>2</a:t>
                </a:r>
                <a:r>
                  <a:rPr lang="en-US" dirty="0">
                    <a:solidFill>
                      <a:srgbClr val="FFFF00"/>
                    </a:solidFill>
                  </a:rPr>
                  <a:t>))∂x + (y/(x</a:t>
                </a:r>
                <a:r>
                  <a:rPr lang="en-US" baseline="30000" dirty="0">
                    <a:solidFill>
                      <a:srgbClr val="FFFF00"/>
                    </a:solidFill>
                  </a:rPr>
                  <a:t>2</a:t>
                </a:r>
                <a:r>
                  <a:rPr lang="en-US" dirty="0">
                    <a:solidFill>
                      <a:srgbClr val="FFFF00"/>
                    </a:solidFill>
                  </a:rPr>
                  <a:t>+y</a:t>
                </a:r>
                <a:r>
                  <a:rPr lang="en-US" baseline="30000" dirty="0">
                    <a:solidFill>
                      <a:srgbClr val="FFFF00"/>
                    </a:solidFill>
                  </a:rPr>
                  <a:t>2</a:t>
                </a:r>
                <a:r>
                  <a:rPr lang="en-US" dirty="0">
                    <a:solidFill>
                      <a:srgbClr val="FFFF00"/>
                    </a:solidFill>
                  </a:rPr>
                  <a:t>))∂y</a:t>
                </a:r>
              </a:p>
              <a:p>
                <a:r>
                  <a:rPr lang="en-US" dirty="0">
                    <a:solidFill>
                      <a:srgbClr val="FFFF00"/>
                    </a:solidFill>
                  </a:rPr>
                  <a:t>    </a:t>
                </a:r>
                <a:r>
                  <a:rPr lang="en-US" dirty="0"/>
                  <a:t>=</a:t>
                </a:r>
                <a:r>
                  <a:rPr lang="en-US" dirty="0">
                    <a:solidFill>
                      <a:srgbClr val="FFFF00"/>
                    </a:solidFill>
                  </a:rPr>
                  <a:t> (</a:t>
                </a:r>
                <a:r>
                  <a:rPr lang="en-US" dirty="0" err="1">
                    <a:solidFill>
                      <a:srgbClr val="FFFF00"/>
                    </a:solidFill>
                  </a:rPr>
                  <a:t>x∂x</a:t>
                </a:r>
                <a:r>
                  <a:rPr lang="en-US" dirty="0">
                    <a:solidFill>
                      <a:srgbClr val="FFFF00"/>
                    </a:solidFill>
                  </a:rPr>
                  <a:t> + </a:t>
                </a:r>
                <a:r>
                  <a:rPr lang="en-US" dirty="0" err="1">
                    <a:solidFill>
                      <a:srgbClr val="FFFF00"/>
                    </a:solidFill>
                  </a:rPr>
                  <a:t>y∂y</a:t>
                </a:r>
                <a:r>
                  <a:rPr lang="en-US" dirty="0">
                    <a:solidFill>
                      <a:srgbClr val="FFFF00"/>
                    </a:solidFill>
                  </a:rPr>
                  <a:t>)/(x</a:t>
                </a:r>
                <a:r>
                  <a:rPr lang="en-US" baseline="30000" dirty="0">
                    <a:solidFill>
                      <a:srgbClr val="FFFF00"/>
                    </a:solidFill>
                  </a:rPr>
                  <a:t>2</a:t>
                </a:r>
                <a:r>
                  <a:rPr lang="en-US" dirty="0">
                    <a:solidFill>
                      <a:srgbClr val="FFFF00"/>
                    </a:solidFill>
                  </a:rPr>
                  <a:t>+y</a:t>
                </a:r>
                <a:r>
                  <a:rPr lang="en-US" baseline="30000" dirty="0">
                    <a:solidFill>
                      <a:srgbClr val="FFFF00"/>
                    </a:solidFill>
                  </a:rPr>
                  <a:t>2</a:t>
                </a:r>
                <a:r>
                  <a:rPr lang="en-US" dirty="0">
                    <a:solidFill>
                      <a:srgbClr val="FFFF00"/>
                    </a:solidFill>
                  </a:rPr>
                  <a:t>)</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838200"/>
                <a:ext cx="8686800" cy="5638800"/>
              </a:xfrm>
              <a:blipFill>
                <a:blip r:embed="rId2"/>
                <a:stretch>
                  <a:fillRect l="-2456" t="-1946" r="-632"/>
                </a:stretch>
              </a:blipFill>
            </p:spPr>
            <p:txBody>
              <a:bodyPr/>
              <a:lstStyle/>
              <a:p>
                <a:r>
                  <a:rPr lang="en-US">
                    <a:noFill/>
                  </a:rPr>
                  <a:t> </a:t>
                </a:r>
              </a:p>
            </p:txBody>
          </p:sp>
        </mc:Fallback>
      </mc:AlternateContent>
      <p:sp>
        <p:nvSpPr>
          <p:cNvPr id="4" name="Rectangle 3"/>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3</a:t>
            </a:r>
            <a:endParaRPr lang="en-US" altLang="en-US" sz="2400" b="1" i="1" dirty="0">
              <a:solidFill>
                <a:schemeClr val="folHlink"/>
              </a:solidFill>
            </a:endParaRPr>
          </a:p>
        </p:txBody>
      </p:sp>
    </p:spTree>
    <p:extLst>
      <p:ext uri="{BB962C8B-B14F-4D97-AF65-F5344CB8AC3E}">
        <p14:creationId xmlns:p14="http://schemas.microsoft.com/office/powerpoint/2010/main" val="2512204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81D6E7-D366-89D8-A230-ADCF5335E4AF}"/>
              </a:ext>
            </a:extLst>
          </p:cNvPr>
          <p:cNvPicPr>
            <a:picLocks noChangeAspect="1"/>
          </p:cNvPicPr>
          <p:nvPr/>
        </p:nvPicPr>
        <p:blipFill>
          <a:blip r:embed="rId2"/>
          <a:stretch>
            <a:fillRect/>
          </a:stretch>
        </p:blipFill>
        <p:spPr>
          <a:xfrm>
            <a:off x="0" y="0"/>
            <a:ext cx="6524625" cy="4514850"/>
          </a:xfrm>
          <a:prstGeom prst="rect">
            <a:avLst/>
          </a:prstGeom>
        </p:spPr>
      </p:pic>
      <p:pic>
        <p:nvPicPr>
          <p:cNvPr id="7" name="Picture 6">
            <a:extLst>
              <a:ext uri="{FF2B5EF4-FFF2-40B4-BE49-F238E27FC236}">
                <a16:creationId xmlns:a16="http://schemas.microsoft.com/office/drawing/2014/main" id="{619314ED-73E1-84C2-1776-13A444B6E310}"/>
              </a:ext>
            </a:extLst>
          </p:cNvPr>
          <p:cNvPicPr>
            <a:picLocks noChangeAspect="1"/>
          </p:cNvPicPr>
          <p:nvPr/>
        </p:nvPicPr>
        <p:blipFill>
          <a:blip r:embed="rId3"/>
          <a:stretch>
            <a:fillRect/>
          </a:stretch>
        </p:blipFill>
        <p:spPr>
          <a:xfrm>
            <a:off x="3609975" y="447675"/>
            <a:ext cx="3781425" cy="6410325"/>
          </a:xfrm>
          <a:prstGeom prst="rect">
            <a:avLst/>
          </a:prstGeom>
        </p:spPr>
      </p:pic>
      <p:pic>
        <p:nvPicPr>
          <p:cNvPr id="9" name="Picture 8">
            <a:extLst>
              <a:ext uri="{FF2B5EF4-FFF2-40B4-BE49-F238E27FC236}">
                <a16:creationId xmlns:a16="http://schemas.microsoft.com/office/drawing/2014/main" id="{43BF1C21-D69B-C4B7-5910-528A85457969}"/>
              </a:ext>
            </a:extLst>
          </p:cNvPr>
          <p:cNvPicPr>
            <a:picLocks noChangeAspect="1"/>
          </p:cNvPicPr>
          <p:nvPr/>
        </p:nvPicPr>
        <p:blipFill>
          <a:blip r:embed="rId4"/>
          <a:stretch>
            <a:fillRect/>
          </a:stretch>
        </p:blipFill>
        <p:spPr>
          <a:xfrm>
            <a:off x="34332" y="5773301"/>
            <a:ext cx="3590925" cy="1076325"/>
          </a:xfrm>
          <a:prstGeom prst="rect">
            <a:avLst/>
          </a:prstGeom>
        </p:spPr>
      </p:pic>
    </p:spTree>
    <p:extLst>
      <p:ext uri="{BB962C8B-B14F-4D97-AF65-F5344CB8AC3E}">
        <p14:creationId xmlns:p14="http://schemas.microsoft.com/office/powerpoint/2010/main" val="31736046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839200" cy="5638800"/>
          </a:xfrm>
        </p:spPr>
        <p:txBody>
          <a:bodyPr/>
          <a:lstStyle/>
          <a:p>
            <a:r>
              <a:rPr lang="en-US" dirty="0"/>
              <a:t>Find both partial derivatives and the full derivative of:  </a:t>
            </a:r>
          </a:p>
          <a:p>
            <a:r>
              <a:rPr lang="en-US" dirty="0"/>
              <a:t>z = (x</a:t>
            </a:r>
            <a:r>
              <a:rPr lang="en-US" baseline="30000" dirty="0"/>
              <a:t>2</a:t>
            </a:r>
            <a:r>
              <a:rPr lang="en-US" dirty="0"/>
              <a:t> – y</a:t>
            </a:r>
            <a:r>
              <a:rPr lang="en-US" baseline="30000" dirty="0"/>
              <a:t>2</a:t>
            </a:r>
            <a:r>
              <a:rPr lang="en-US" dirty="0"/>
              <a:t>)</a:t>
            </a:r>
            <a:r>
              <a:rPr lang="en-US" baseline="30000" dirty="0"/>
              <a:t>–3 </a:t>
            </a:r>
            <a:r>
              <a:rPr lang="en-US" dirty="0"/>
              <a:t>  </a:t>
            </a:r>
          </a:p>
          <a:p>
            <a:r>
              <a:rPr lang="en-US" dirty="0"/>
              <a:t>∂z/∂x =   </a:t>
            </a:r>
          </a:p>
        </p:txBody>
      </p:sp>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4</a:t>
            </a:r>
            <a:endParaRPr lang="en-US" altLang="en-US" sz="2400" b="1" i="1" dirty="0">
              <a:solidFill>
                <a:schemeClr val="folHlink"/>
              </a:solidFill>
            </a:endParaRPr>
          </a:p>
        </p:txBody>
      </p:sp>
    </p:spTree>
    <p:extLst>
      <p:ext uri="{BB962C8B-B14F-4D97-AF65-F5344CB8AC3E}">
        <p14:creationId xmlns:p14="http://schemas.microsoft.com/office/powerpoint/2010/main" val="9471161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4</a:t>
            </a:r>
            <a:endParaRPr lang="en-US" altLang="en-US" sz="2400" b="1" i="1" dirty="0">
              <a:solidFill>
                <a:schemeClr val="folHlink"/>
              </a:solidFill>
            </a:endParaRPr>
          </a:p>
        </p:txBody>
      </p:sp>
      <p:sp>
        <p:nvSpPr>
          <p:cNvPr id="6" name="Content Placeholder 5"/>
          <p:cNvSpPr>
            <a:spLocks noGrp="1"/>
          </p:cNvSpPr>
          <p:nvPr>
            <p:ph idx="1"/>
          </p:nvPr>
        </p:nvSpPr>
        <p:spPr>
          <a:xfrm>
            <a:off x="304800" y="838200"/>
            <a:ext cx="8839200" cy="5638800"/>
          </a:xfrm>
        </p:spPr>
        <p:txBody>
          <a:bodyPr/>
          <a:lstStyle/>
          <a:p>
            <a:r>
              <a:rPr lang="en-US" dirty="0"/>
              <a:t>Find both partial derivatives and the full derivative of:  </a:t>
            </a:r>
          </a:p>
          <a:p>
            <a:r>
              <a:rPr lang="en-US" dirty="0"/>
              <a:t>z = (x</a:t>
            </a:r>
            <a:r>
              <a:rPr lang="en-US" baseline="30000" dirty="0"/>
              <a:t>2</a:t>
            </a:r>
            <a:r>
              <a:rPr lang="en-US" dirty="0"/>
              <a:t> – y</a:t>
            </a:r>
            <a:r>
              <a:rPr lang="en-US" baseline="30000" dirty="0"/>
              <a:t>2</a:t>
            </a:r>
            <a:r>
              <a:rPr lang="en-US" dirty="0"/>
              <a:t>)</a:t>
            </a:r>
            <a:r>
              <a:rPr lang="en-US" baseline="30000" dirty="0"/>
              <a:t>–3 </a:t>
            </a:r>
            <a:r>
              <a:rPr lang="en-US" dirty="0"/>
              <a:t>    </a:t>
            </a:r>
          </a:p>
          <a:p>
            <a:r>
              <a:rPr lang="en-US" dirty="0"/>
              <a:t>∂z/∂x = </a:t>
            </a:r>
            <a:r>
              <a:rPr lang="en-US" dirty="0">
                <a:solidFill>
                  <a:srgbClr val="FFFF00"/>
                </a:solidFill>
              </a:rPr>
              <a:t>–6x/(x</a:t>
            </a:r>
            <a:r>
              <a:rPr lang="en-US" baseline="30000" dirty="0">
                <a:solidFill>
                  <a:srgbClr val="FFFF00"/>
                </a:solidFill>
              </a:rPr>
              <a:t>2</a:t>
            </a:r>
            <a:r>
              <a:rPr lang="en-US" dirty="0">
                <a:solidFill>
                  <a:srgbClr val="FFFF00"/>
                </a:solidFill>
              </a:rPr>
              <a:t> – y</a:t>
            </a:r>
            <a:r>
              <a:rPr lang="en-US" baseline="30000" dirty="0">
                <a:solidFill>
                  <a:srgbClr val="FFFF00"/>
                </a:solidFill>
              </a:rPr>
              <a:t>2</a:t>
            </a:r>
            <a:r>
              <a:rPr lang="en-US" dirty="0">
                <a:solidFill>
                  <a:srgbClr val="FFFF00"/>
                </a:solidFill>
              </a:rPr>
              <a:t>)</a:t>
            </a:r>
            <a:r>
              <a:rPr lang="en-US" baseline="30000" dirty="0">
                <a:solidFill>
                  <a:srgbClr val="FFFF00"/>
                </a:solidFill>
              </a:rPr>
              <a:t>4</a:t>
            </a:r>
            <a:r>
              <a:rPr lang="en-US" dirty="0"/>
              <a:t>	</a:t>
            </a:r>
          </a:p>
          <a:p>
            <a:r>
              <a:rPr lang="en-US" dirty="0"/>
              <a:t>∂z/∂y = </a:t>
            </a:r>
          </a:p>
          <a:p>
            <a:r>
              <a:rPr lang="en-US" dirty="0" err="1"/>
              <a:t>dz</a:t>
            </a:r>
            <a:r>
              <a:rPr lang="en-US" dirty="0"/>
              <a:t>=</a:t>
            </a:r>
          </a:p>
          <a:p>
            <a:endParaRPr lang="en-US" dirty="0"/>
          </a:p>
        </p:txBody>
      </p:sp>
    </p:spTree>
    <p:extLst>
      <p:ext uri="{BB962C8B-B14F-4D97-AF65-F5344CB8AC3E}">
        <p14:creationId xmlns:p14="http://schemas.microsoft.com/office/powerpoint/2010/main" val="1203011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4</a:t>
            </a:r>
            <a:endParaRPr lang="en-US" altLang="en-US" sz="2400" b="1" i="1" dirty="0">
              <a:solidFill>
                <a:schemeClr val="folHlink"/>
              </a:solidFill>
            </a:endParaRPr>
          </a:p>
        </p:txBody>
      </p:sp>
      <p:sp>
        <p:nvSpPr>
          <p:cNvPr id="6" name="Content Placeholder 5"/>
          <p:cNvSpPr>
            <a:spLocks noGrp="1"/>
          </p:cNvSpPr>
          <p:nvPr>
            <p:ph idx="1"/>
          </p:nvPr>
        </p:nvSpPr>
        <p:spPr>
          <a:xfrm>
            <a:off x="304800" y="838200"/>
            <a:ext cx="8839200" cy="5638800"/>
          </a:xfrm>
        </p:spPr>
        <p:txBody>
          <a:bodyPr/>
          <a:lstStyle/>
          <a:p>
            <a:r>
              <a:rPr lang="en-US" dirty="0"/>
              <a:t>Find both partial derivatives and the full derivative of:  </a:t>
            </a:r>
          </a:p>
          <a:p>
            <a:r>
              <a:rPr lang="en-US" dirty="0"/>
              <a:t>z = (x</a:t>
            </a:r>
            <a:r>
              <a:rPr lang="en-US" baseline="30000" dirty="0"/>
              <a:t>2</a:t>
            </a:r>
            <a:r>
              <a:rPr lang="en-US" dirty="0"/>
              <a:t> – y</a:t>
            </a:r>
            <a:r>
              <a:rPr lang="en-US" baseline="30000" dirty="0"/>
              <a:t>2</a:t>
            </a:r>
            <a:r>
              <a:rPr lang="en-US" dirty="0"/>
              <a:t>)</a:t>
            </a:r>
            <a:r>
              <a:rPr lang="en-US" baseline="30000" dirty="0"/>
              <a:t>–3 </a:t>
            </a:r>
            <a:r>
              <a:rPr lang="en-US" dirty="0"/>
              <a:t>    </a:t>
            </a:r>
          </a:p>
          <a:p>
            <a:r>
              <a:rPr lang="en-US" dirty="0"/>
              <a:t>∂z/∂x = –6x/(x</a:t>
            </a:r>
            <a:r>
              <a:rPr lang="en-US" baseline="30000" dirty="0"/>
              <a:t>2</a:t>
            </a:r>
            <a:r>
              <a:rPr lang="en-US" dirty="0"/>
              <a:t> – y</a:t>
            </a:r>
            <a:r>
              <a:rPr lang="en-US" baseline="30000" dirty="0"/>
              <a:t>2</a:t>
            </a:r>
            <a:r>
              <a:rPr lang="en-US" dirty="0"/>
              <a:t>)</a:t>
            </a:r>
            <a:r>
              <a:rPr lang="en-US" baseline="30000" dirty="0"/>
              <a:t>4</a:t>
            </a:r>
            <a:r>
              <a:rPr lang="en-US" dirty="0"/>
              <a:t>	</a:t>
            </a:r>
          </a:p>
          <a:p>
            <a:r>
              <a:rPr lang="en-US" dirty="0"/>
              <a:t>∂z/∂y = </a:t>
            </a:r>
            <a:r>
              <a:rPr lang="en-US" dirty="0">
                <a:solidFill>
                  <a:srgbClr val="FFFF00"/>
                </a:solidFill>
              </a:rPr>
              <a:t>6y/(x</a:t>
            </a:r>
            <a:r>
              <a:rPr lang="en-US" baseline="30000" dirty="0">
                <a:solidFill>
                  <a:srgbClr val="FFFF00"/>
                </a:solidFill>
              </a:rPr>
              <a:t>2</a:t>
            </a:r>
            <a:r>
              <a:rPr lang="en-US" dirty="0">
                <a:solidFill>
                  <a:srgbClr val="FFFF00"/>
                </a:solidFill>
              </a:rPr>
              <a:t> – y</a:t>
            </a:r>
            <a:r>
              <a:rPr lang="en-US" baseline="30000" dirty="0">
                <a:solidFill>
                  <a:srgbClr val="FFFF00"/>
                </a:solidFill>
              </a:rPr>
              <a:t>2</a:t>
            </a:r>
            <a:r>
              <a:rPr lang="en-US" dirty="0">
                <a:solidFill>
                  <a:srgbClr val="FFFF00"/>
                </a:solidFill>
              </a:rPr>
              <a:t>)</a:t>
            </a:r>
            <a:r>
              <a:rPr lang="en-US" baseline="30000" dirty="0">
                <a:solidFill>
                  <a:srgbClr val="FFFF00"/>
                </a:solidFill>
              </a:rPr>
              <a:t>4</a:t>
            </a:r>
            <a:endParaRPr lang="en-US" dirty="0">
              <a:solidFill>
                <a:srgbClr val="FFFF00"/>
              </a:solidFill>
            </a:endParaRPr>
          </a:p>
          <a:p>
            <a:r>
              <a:rPr lang="en-US" dirty="0" err="1"/>
              <a:t>dz</a:t>
            </a:r>
            <a:r>
              <a:rPr lang="en-US" dirty="0"/>
              <a:t>=</a:t>
            </a:r>
          </a:p>
        </p:txBody>
      </p:sp>
    </p:spTree>
    <p:extLst>
      <p:ext uri="{BB962C8B-B14F-4D97-AF65-F5344CB8AC3E}">
        <p14:creationId xmlns:p14="http://schemas.microsoft.com/office/powerpoint/2010/main" val="12715295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4</a:t>
            </a:r>
            <a:endParaRPr lang="en-US" altLang="en-US" sz="2400" b="1" i="1" dirty="0">
              <a:solidFill>
                <a:schemeClr val="folHlink"/>
              </a:solidFill>
            </a:endParaRPr>
          </a:p>
        </p:txBody>
      </p:sp>
      <p:sp>
        <p:nvSpPr>
          <p:cNvPr id="6" name="Content Placeholder 5"/>
          <p:cNvSpPr>
            <a:spLocks noGrp="1"/>
          </p:cNvSpPr>
          <p:nvPr>
            <p:ph idx="1"/>
          </p:nvPr>
        </p:nvSpPr>
        <p:spPr>
          <a:xfrm>
            <a:off x="304800" y="838200"/>
            <a:ext cx="8839200" cy="5638800"/>
          </a:xfrm>
        </p:spPr>
        <p:txBody>
          <a:bodyPr/>
          <a:lstStyle/>
          <a:p>
            <a:r>
              <a:rPr lang="en-US" dirty="0"/>
              <a:t>Find both partial derivatives and the full derivative of:  </a:t>
            </a:r>
          </a:p>
          <a:p>
            <a:r>
              <a:rPr lang="en-US" dirty="0"/>
              <a:t>z = (x</a:t>
            </a:r>
            <a:r>
              <a:rPr lang="en-US" baseline="30000" dirty="0"/>
              <a:t>2</a:t>
            </a:r>
            <a:r>
              <a:rPr lang="en-US" dirty="0"/>
              <a:t> – y</a:t>
            </a:r>
            <a:r>
              <a:rPr lang="en-US" baseline="30000" dirty="0"/>
              <a:t>2</a:t>
            </a:r>
            <a:r>
              <a:rPr lang="en-US" dirty="0"/>
              <a:t>)</a:t>
            </a:r>
            <a:r>
              <a:rPr lang="en-US" baseline="30000" dirty="0"/>
              <a:t>–3 </a:t>
            </a:r>
            <a:r>
              <a:rPr lang="en-US" dirty="0"/>
              <a:t>    </a:t>
            </a:r>
          </a:p>
          <a:p>
            <a:r>
              <a:rPr lang="en-US" dirty="0"/>
              <a:t>∂z/∂x = –6x/(x</a:t>
            </a:r>
            <a:r>
              <a:rPr lang="en-US" baseline="30000" dirty="0"/>
              <a:t>2</a:t>
            </a:r>
            <a:r>
              <a:rPr lang="en-US" dirty="0"/>
              <a:t> – y</a:t>
            </a:r>
            <a:r>
              <a:rPr lang="en-US" baseline="30000" dirty="0"/>
              <a:t>2</a:t>
            </a:r>
            <a:r>
              <a:rPr lang="en-US" dirty="0"/>
              <a:t>)</a:t>
            </a:r>
            <a:r>
              <a:rPr lang="en-US" baseline="30000" dirty="0"/>
              <a:t>4</a:t>
            </a:r>
            <a:r>
              <a:rPr lang="en-US" dirty="0"/>
              <a:t>	</a:t>
            </a:r>
          </a:p>
          <a:p>
            <a:r>
              <a:rPr lang="en-US" dirty="0"/>
              <a:t>∂z/∂y = 6y/(x</a:t>
            </a:r>
            <a:r>
              <a:rPr lang="en-US" baseline="30000" dirty="0"/>
              <a:t>2</a:t>
            </a:r>
            <a:r>
              <a:rPr lang="en-US" dirty="0"/>
              <a:t> – y</a:t>
            </a:r>
            <a:r>
              <a:rPr lang="en-US" baseline="30000" dirty="0"/>
              <a:t>2</a:t>
            </a:r>
            <a:r>
              <a:rPr lang="en-US" dirty="0"/>
              <a:t>)</a:t>
            </a:r>
            <a:r>
              <a:rPr lang="en-US" baseline="30000" dirty="0"/>
              <a:t>4</a:t>
            </a:r>
            <a:endParaRPr lang="en-US" dirty="0"/>
          </a:p>
          <a:p>
            <a:r>
              <a:rPr lang="en-US" dirty="0" err="1"/>
              <a:t>dz</a:t>
            </a:r>
            <a:r>
              <a:rPr lang="en-US" dirty="0"/>
              <a:t>=</a:t>
            </a:r>
            <a:r>
              <a:rPr lang="en-US" dirty="0">
                <a:solidFill>
                  <a:srgbClr val="FFFF00"/>
                </a:solidFill>
              </a:rPr>
              <a:t>(–6x/(x</a:t>
            </a:r>
            <a:r>
              <a:rPr lang="en-US" baseline="30000" dirty="0">
                <a:solidFill>
                  <a:srgbClr val="FFFF00"/>
                </a:solidFill>
              </a:rPr>
              <a:t>2</a:t>
            </a:r>
            <a:r>
              <a:rPr lang="en-US" dirty="0">
                <a:solidFill>
                  <a:srgbClr val="FFFF00"/>
                </a:solidFill>
              </a:rPr>
              <a:t>–y</a:t>
            </a:r>
            <a:r>
              <a:rPr lang="en-US" baseline="30000" dirty="0">
                <a:solidFill>
                  <a:srgbClr val="FFFF00"/>
                </a:solidFill>
              </a:rPr>
              <a:t>2</a:t>
            </a:r>
            <a:r>
              <a:rPr lang="en-US" dirty="0">
                <a:solidFill>
                  <a:srgbClr val="FFFF00"/>
                </a:solidFill>
              </a:rPr>
              <a:t>)</a:t>
            </a:r>
            <a:r>
              <a:rPr lang="en-US" baseline="30000" dirty="0">
                <a:solidFill>
                  <a:srgbClr val="FFFF00"/>
                </a:solidFill>
              </a:rPr>
              <a:t>4</a:t>
            </a:r>
            <a:r>
              <a:rPr lang="en-US" dirty="0">
                <a:solidFill>
                  <a:srgbClr val="FFFF00"/>
                </a:solidFill>
              </a:rPr>
              <a:t>)∂x+(6y/(x</a:t>
            </a:r>
            <a:r>
              <a:rPr lang="en-US" baseline="30000" dirty="0">
                <a:solidFill>
                  <a:srgbClr val="FFFF00"/>
                </a:solidFill>
              </a:rPr>
              <a:t>2</a:t>
            </a:r>
            <a:r>
              <a:rPr lang="en-US" dirty="0">
                <a:solidFill>
                  <a:srgbClr val="FFFF00"/>
                </a:solidFill>
              </a:rPr>
              <a:t>–y</a:t>
            </a:r>
            <a:r>
              <a:rPr lang="en-US" baseline="30000" dirty="0">
                <a:solidFill>
                  <a:srgbClr val="FFFF00"/>
                </a:solidFill>
              </a:rPr>
              <a:t>2</a:t>
            </a:r>
            <a:r>
              <a:rPr lang="en-US" dirty="0">
                <a:solidFill>
                  <a:srgbClr val="FFFF00"/>
                </a:solidFill>
              </a:rPr>
              <a:t>)</a:t>
            </a:r>
            <a:r>
              <a:rPr lang="en-US" baseline="30000" dirty="0">
                <a:solidFill>
                  <a:srgbClr val="FFFF00"/>
                </a:solidFill>
              </a:rPr>
              <a:t>4</a:t>
            </a:r>
            <a:r>
              <a:rPr lang="en-US" dirty="0">
                <a:solidFill>
                  <a:srgbClr val="FFFF00"/>
                </a:solidFill>
              </a:rPr>
              <a:t>)∂y</a:t>
            </a:r>
          </a:p>
          <a:p>
            <a:r>
              <a:rPr lang="en-US" dirty="0">
                <a:solidFill>
                  <a:srgbClr val="FFFF00"/>
                </a:solidFill>
              </a:rPr>
              <a:t>  </a:t>
            </a:r>
            <a:r>
              <a:rPr lang="en-US" dirty="0"/>
              <a:t> = </a:t>
            </a:r>
            <a:r>
              <a:rPr lang="en-US" dirty="0">
                <a:solidFill>
                  <a:srgbClr val="FFFF00"/>
                </a:solidFill>
              </a:rPr>
              <a:t>(–6x∂x+6y∂y)/(x</a:t>
            </a:r>
            <a:r>
              <a:rPr lang="en-US" baseline="30000" dirty="0">
                <a:solidFill>
                  <a:srgbClr val="FFFF00"/>
                </a:solidFill>
              </a:rPr>
              <a:t>2</a:t>
            </a:r>
            <a:r>
              <a:rPr lang="en-US" dirty="0">
                <a:solidFill>
                  <a:srgbClr val="FFFF00"/>
                </a:solidFill>
              </a:rPr>
              <a:t>–y</a:t>
            </a:r>
            <a:r>
              <a:rPr lang="en-US" baseline="30000" dirty="0">
                <a:solidFill>
                  <a:srgbClr val="FFFF00"/>
                </a:solidFill>
              </a:rPr>
              <a:t>2</a:t>
            </a:r>
            <a:r>
              <a:rPr lang="en-US" dirty="0">
                <a:solidFill>
                  <a:srgbClr val="FFFF00"/>
                </a:solidFill>
              </a:rPr>
              <a:t>)</a:t>
            </a:r>
            <a:r>
              <a:rPr lang="en-US" baseline="30000" dirty="0">
                <a:solidFill>
                  <a:srgbClr val="FFFF00"/>
                </a:solidFill>
              </a:rPr>
              <a:t>4</a:t>
            </a:r>
            <a:endParaRPr lang="en-US" dirty="0">
              <a:solidFill>
                <a:srgbClr val="FFFF00"/>
              </a:solidFill>
            </a:endParaRPr>
          </a:p>
          <a:p>
            <a:endParaRPr lang="en-US" dirty="0"/>
          </a:p>
        </p:txBody>
      </p:sp>
    </p:spTree>
    <p:extLst>
      <p:ext uri="{BB962C8B-B14F-4D97-AF65-F5344CB8AC3E}">
        <p14:creationId xmlns:p14="http://schemas.microsoft.com/office/powerpoint/2010/main" val="31874867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FFC6808-4104-B2D6-3935-9B42377C48F9}"/>
              </a:ext>
            </a:extLst>
          </p:cNvPr>
          <p:cNvPicPr>
            <a:picLocks noChangeAspect="1"/>
          </p:cNvPicPr>
          <p:nvPr/>
        </p:nvPicPr>
        <p:blipFill>
          <a:blip r:embed="rId2"/>
          <a:stretch>
            <a:fillRect/>
          </a:stretch>
        </p:blipFill>
        <p:spPr>
          <a:xfrm>
            <a:off x="-14549" y="5829300"/>
            <a:ext cx="4467225" cy="1038225"/>
          </a:xfrm>
          <a:prstGeom prst="rect">
            <a:avLst/>
          </a:prstGeom>
        </p:spPr>
      </p:pic>
      <p:pic>
        <p:nvPicPr>
          <p:cNvPr id="5" name="Picture 4">
            <a:extLst>
              <a:ext uri="{FF2B5EF4-FFF2-40B4-BE49-F238E27FC236}">
                <a16:creationId xmlns:a16="http://schemas.microsoft.com/office/drawing/2014/main" id="{1A59EE7B-21AE-CA9D-967A-8B15B5A44B69}"/>
              </a:ext>
            </a:extLst>
          </p:cNvPr>
          <p:cNvPicPr>
            <a:picLocks noChangeAspect="1"/>
          </p:cNvPicPr>
          <p:nvPr/>
        </p:nvPicPr>
        <p:blipFill>
          <a:blip r:embed="rId3"/>
          <a:stretch>
            <a:fillRect/>
          </a:stretch>
        </p:blipFill>
        <p:spPr>
          <a:xfrm>
            <a:off x="2512" y="0"/>
            <a:ext cx="6181725" cy="4810125"/>
          </a:xfrm>
          <a:prstGeom prst="rect">
            <a:avLst/>
          </a:prstGeom>
        </p:spPr>
      </p:pic>
      <p:pic>
        <p:nvPicPr>
          <p:cNvPr id="7" name="Picture 6">
            <a:extLst>
              <a:ext uri="{FF2B5EF4-FFF2-40B4-BE49-F238E27FC236}">
                <a16:creationId xmlns:a16="http://schemas.microsoft.com/office/drawing/2014/main" id="{60AFCCDB-D82B-AC5A-904C-4EC9E19E8687}"/>
              </a:ext>
            </a:extLst>
          </p:cNvPr>
          <p:cNvPicPr>
            <a:picLocks noChangeAspect="1"/>
          </p:cNvPicPr>
          <p:nvPr/>
        </p:nvPicPr>
        <p:blipFill>
          <a:blip r:embed="rId4"/>
          <a:stretch>
            <a:fillRect/>
          </a:stretch>
        </p:blipFill>
        <p:spPr>
          <a:xfrm>
            <a:off x="4343400" y="914400"/>
            <a:ext cx="3857625" cy="5953125"/>
          </a:xfrm>
          <a:prstGeom prst="rect">
            <a:avLst/>
          </a:prstGeom>
        </p:spPr>
      </p:pic>
    </p:spTree>
    <p:extLst>
      <p:ext uri="{BB962C8B-B14F-4D97-AF65-F5344CB8AC3E}">
        <p14:creationId xmlns:p14="http://schemas.microsoft.com/office/powerpoint/2010/main" val="37136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In 3-space, derivatives can be with respect to x, y, or z!</a:t>
            </a:r>
          </a:p>
          <a:p>
            <a:endParaRPr lang="en-US" dirty="0"/>
          </a:p>
        </p:txBody>
      </p:sp>
    </p:spTree>
    <p:extLst>
      <p:ext uri="{BB962C8B-B14F-4D97-AF65-F5344CB8AC3E}">
        <p14:creationId xmlns:p14="http://schemas.microsoft.com/office/powerpoint/2010/main" val="46248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B10451A8-9829-49DC-9592-70F473AF9168}"/>
              </a:ext>
            </a:extLst>
          </p:cNvPr>
          <p:cNvSpPr/>
          <p:nvPr/>
        </p:nvSpPr>
        <p:spPr>
          <a:xfrm>
            <a:off x="0" y="6553200"/>
            <a:ext cx="3042821" cy="323165"/>
          </a:xfrm>
          <a:prstGeom prst="rect">
            <a:avLst/>
          </a:prstGeom>
        </p:spPr>
        <p:txBody>
          <a:bodyPr wrap="none">
            <a:spAutoFit/>
          </a:bodyPr>
          <a:lstStyle/>
          <a:p>
            <a:r>
              <a:rPr lang="en-US" sz="1500" b="1" dirty="0">
                <a:solidFill>
                  <a:srgbClr val="00B0F0"/>
                </a:solidFill>
              </a:rPr>
              <a:t>http://i.imgur.com/aliTlT3.jpg</a:t>
            </a:r>
          </a:p>
        </p:txBody>
      </p:sp>
    </p:spTree>
    <p:extLst>
      <p:ext uri="{BB962C8B-B14F-4D97-AF65-F5344CB8AC3E}">
        <p14:creationId xmlns:p14="http://schemas.microsoft.com/office/powerpoint/2010/main" val="1469436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5</a:t>
            </a:r>
            <a:endParaRPr lang="en-US" altLang="en-US" sz="2400" b="1" i="1" dirty="0">
              <a:solidFill>
                <a:schemeClr val="folHlink"/>
              </a:solidFill>
            </a:endParaRPr>
          </a:p>
        </p:txBody>
      </p:sp>
      <p:sp>
        <p:nvSpPr>
          <p:cNvPr id="2" name="Content Placeholder 1"/>
          <p:cNvSpPr>
            <a:spLocks noGrp="1"/>
          </p:cNvSpPr>
          <p:nvPr>
            <p:ph idx="1"/>
          </p:nvPr>
        </p:nvSpPr>
        <p:spPr>
          <a:xfrm>
            <a:off x="457200" y="838200"/>
            <a:ext cx="8534400" cy="5638800"/>
          </a:xfrm>
        </p:spPr>
        <p:txBody>
          <a:bodyPr/>
          <a:lstStyle/>
          <a:p>
            <a:r>
              <a:rPr lang="en-US" dirty="0"/>
              <a:t>Find both partial derivatives and the full derivative of:  </a:t>
            </a:r>
          </a:p>
          <a:p>
            <a:r>
              <a:rPr lang="en-US" dirty="0"/>
              <a:t>z = </a:t>
            </a:r>
            <a:r>
              <a:rPr lang="en-US" dirty="0" err="1"/>
              <a:t>ye</a:t>
            </a:r>
            <a:r>
              <a:rPr lang="en-US" baseline="30000" dirty="0" err="1"/>
              <a:t>sinx</a:t>
            </a:r>
            <a:r>
              <a:rPr lang="en-US" dirty="0"/>
              <a:t>  			</a:t>
            </a:r>
          </a:p>
          <a:p>
            <a:r>
              <a:rPr lang="en-US" dirty="0"/>
              <a:t>∂z/∂x = </a:t>
            </a:r>
          </a:p>
          <a:p>
            <a:r>
              <a:rPr lang="en-US" dirty="0"/>
              <a:t>∂z/∂y = </a:t>
            </a:r>
          </a:p>
          <a:p>
            <a:r>
              <a:rPr lang="en-US" dirty="0" err="1"/>
              <a:t>dz</a:t>
            </a:r>
            <a:r>
              <a:rPr lang="en-US" dirty="0"/>
              <a:t> = </a:t>
            </a:r>
          </a:p>
          <a:p>
            <a:endParaRPr lang="en-US" dirty="0"/>
          </a:p>
        </p:txBody>
      </p:sp>
    </p:spTree>
    <p:extLst>
      <p:ext uri="{BB962C8B-B14F-4D97-AF65-F5344CB8AC3E}">
        <p14:creationId xmlns:p14="http://schemas.microsoft.com/office/powerpoint/2010/main" val="7318176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5</a:t>
            </a:r>
            <a:endParaRPr lang="en-US" altLang="en-US" sz="2400" b="1" i="1" dirty="0">
              <a:solidFill>
                <a:schemeClr val="folHlink"/>
              </a:solidFill>
            </a:endParaRPr>
          </a:p>
        </p:txBody>
      </p:sp>
      <p:sp>
        <p:nvSpPr>
          <p:cNvPr id="2" name="Content Placeholder 1"/>
          <p:cNvSpPr>
            <a:spLocks noGrp="1"/>
          </p:cNvSpPr>
          <p:nvPr>
            <p:ph idx="1"/>
          </p:nvPr>
        </p:nvSpPr>
        <p:spPr>
          <a:xfrm>
            <a:off x="457200" y="838200"/>
            <a:ext cx="8534400" cy="5638800"/>
          </a:xfrm>
        </p:spPr>
        <p:txBody>
          <a:bodyPr/>
          <a:lstStyle/>
          <a:p>
            <a:r>
              <a:rPr lang="en-US" dirty="0"/>
              <a:t>Find both partial derivatives and the full derivative of:  </a:t>
            </a:r>
          </a:p>
          <a:p>
            <a:r>
              <a:rPr lang="en-US" dirty="0"/>
              <a:t>z = </a:t>
            </a:r>
            <a:r>
              <a:rPr lang="en-US" dirty="0" err="1"/>
              <a:t>ye</a:t>
            </a:r>
            <a:r>
              <a:rPr lang="en-US" baseline="30000" dirty="0" err="1"/>
              <a:t>sinx</a:t>
            </a:r>
            <a:r>
              <a:rPr lang="en-US" dirty="0"/>
              <a:t>  			</a:t>
            </a:r>
          </a:p>
          <a:p>
            <a:r>
              <a:rPr lang="en-US" dirty="0"/>
              <a:t>∂z/∂x = </a:t>
            </a:r>
            <a:r>
              <a:rPr lang="en-US" dirty="0" err="1">
                <a:solidFill>
                  <a:srgbClr val="FFFF00"/>
                </a:solidFill>
              </a:rPr>
              <a:t>ycosx</a:t>
            </a:r>
            <a:r>
              <a:rPr lang="en-US" dirty="0">
                <a:solidFill>
                  <a:srgbClr val="FFFF00"/>
                </a:solidFill>
              </a:rPr>
              <a:t> </a:t>
            </a:r>
            <a:r>
              <a:rPr lang="en-US" dirty="0" err="1">
                <a:solidFill>
                  <a:srgbClr val="FFFF00"/>
                </a:solidFill>
              </a:rPr>
              <a:t>e</a:t>
            </a:r>
            <a:r>
              <a:rPr lang="en-US" baseline="30000" dirty="0" err="1">
                <a:solidFill>
                  <a:srgbClr val="FFFF00"/>
                </a:solidFill>
              </a:rPr>
              <a:t>sinx</a:t>
            </a:r>
            <a:r>
              <a:rPr lang="en-US" dirty="0"/>
              <a:t>	</a:t>
            </a:r>
          </a:p>
          <a:p>
            <a:r>
              <a:rPr lang="en-US" dirty="0"/>
              <a:t>∂z/∂y = </a:t>
            </a:r>
          </a:p>
          <a:p>
            <a:r>
              <a:rPr lang="en-US" dirty="0" err="1"/>
              <a:t>dz</a:t>
            </a:r>
            <a:r>
              <a:rPr lang="en-US" dirty="0"/>
              <a:t> = </a:t>
            </a:r>
          </a:p>
        </p:txBody>
      </p:sp>
    </p:spTree>
    <p:extLst>
      <p:ext uri="{BB962C8B-B14F-4D97-AF65-F5344CB8AC3E}">
        <p14:creationId xmlns:p14="http://schemas.microsoft.com/office/powerpoint/2010/main" val="1036969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5</a:t>
            </a:r>
            <a:endParaRPr lang="en-US" altLang="en-US" sz="2400" b="1" i="1" dirty="0">
              <a:solidFill>
                <a:schemeClr val="folHlink"/>
              </a:solidFill>
            </a:endParaRPr>
          </a:p>
        </p:txBody>
      </p:sp>
      <p:sp>
        <p:nvSpPr>
          <p:cNvPr id="2" name="Content Placeholder 1"/>
          <p:cNvSpPr>
            <a:spLocks noGrp="1"/>
          </p:cNvSpPr>
          <p:nvPr>
            <p:ph idx="1"/>
          </p:nvPr>
        </p:nvSpPr>
        <p:spPr>
          <a:xfrm>
            <a:off x="457200" y="838200"/>
            <a:ext cx="8534400" cy="5638800"/>
          </a:xfrm>
        </p:spPr>
        <p:txBody>
          <a:bodyPr/>
          <a:lstStyle/>
          <a:p>
            <a:r>
              <a:rPr lang="en-US" dirty="0"/>
              <a:t>Find both partial derivatives and the full derivative of:  </a:t>
            </a:r>
          </a:p>
          <a:p>
            <a:r>
              <a:rPr lang="en-US" dirty="0"/>
              <a:t>z = </a:t>
            </a:r>
            <a:r>
              <a:rPr lang="en-US" dirty="0" err="1"/>
              <a:t>ye</a:t>
            </a:r>
            <a:r>
              <a:rPr lang="en-US" baseline="30000" dirty="0" err="1"/>
              <a:t>sinx</a:t>
            </a:r>
            <a:r>
              <a:rPr lang="en-US" dirty="0"/>
              <a:t>  			</a:t>
            </a:r>
          </a:p>
          <a:p>
            <a:r>
              <a:rPr lang="en-US" dirty="0"/>
              <a:t>∂z/∂x = </a:t>
            </a:r>
            <a:r>
              <a:rPr lang="en-US" dirty="0" err="1"/>
              <a:t>ycosx</a:t>
            </a:r>
            <a:r>
              <a:rPr lang="en-US" dirty="0"/>
              <a:t> </a:t>
            </a:r>
            <a:r>
              <a:rPr lang="en-US" dirty="0" err="1"/>
              <a:t>e</a:t>
            </a:r>
            <a:r>
              <a:rPr lang="en-US" baseline="30000" dirty="0" err="1"/>
              <a:t>sinx</a:t>
            </a:r>
            <a:r>
              <a:rPr lang="en-US" dirty="0"/>
              <a:t>	</a:t>
            </a:r>
          </a:p>
          <a:p>
            <a:r>
              <a:rPr lang="en-US" dirty="0"/>
              <a:t>∂z/∂y = </a:t>
            </a:r>
            <a:r>
              <a:rPr lang="en-US" dirty="0" err="1">
                <a:solidFill>
                  <a:srgbClr val="FFFF00"/>
                </a:solidFill>
              </a:rPr>
              <a:t>e</a:t>
            </a:r>
            <a:r>
              <a:rPr lang="en-US" baseline="30000" dirty="0" err="1">
                <a:solidFill>
                  <a:srgbClr val="FFFF00"/>
                </a:solidFill>
              </a:rPr>
              <a:t>sinx</a:t>
            </a:r>
            <a:endParaRPr lang="en-US" baseline="30000" dirty="0">
              <a:solidFill>
                <a:srgbClr val="FFFF00"/>
              </a:solidFill>
            </a:endParaRPr>
          </a:p>
          <a:p>
            <a:r>
              <a:rPr lang="en-US" dirty="0" err="1"/>
              <a:t>dz</a:t>
            </a:r>
            <a:r>
              <a:rPr lang="en-US" dirty="0"/>
              <a:t> = </a:t>
            </a:r>
          </a:p>
        </p:txBody>
      </p:sp>
    </p:spTree>
    <p:extLst>
      <p:ext uri="{BB962C8B-B14F-4D97-AF65-F5344CB8AC3E}">
        <p14:creationId xmlns:p14="http://schemas.microsoft.com/office/powerpoint/2010/main" val="25978323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5</a:t>
            </a:r>
            <a:endParaRPr lang="en-US" altLang="en-US" sz="2400" b="1" i="1" dirty="0">
              <a:solidFill>
                <a:schemeClr val="folHlink"/>
              </a:solidFill>
            </a:endParaRPr>
          </a:p>
        </p:txBody>
      </p:sp>
      <p:sp>
        <p:nvSpPr>
          <p:cNvPr id="2" name="Content Placeholder 1"/>
          <p:cNvSpPr>
            <a:spLocks noGrp="1"/>
          </p:cNvSpPr>
          <p:nvPr>
            <p:ph idx="1"/>
          </p:nvPr>
        </p:nvSpPr>
        <p:spPr>
          <a:xfrm>
            <a:off x="457200" y="838200"/>
            <a:ext cx="8534400" cy="5638800"/>
          </a:xfrm>
        </p:spPr>
        <p:txBody>
          <a:bodyPr/>
          <a:lstStyle/>
          <a:p>
            <a:r>
              <a:rPr lang="en-US" dirty="0"/>
              <a:t>Find both partial derivatives and the full derivative of:  </a:t>
            </a:r>
          </a:p>
          <a:p>
            <a:r>
              <a:rPr lang="en-US" dirty="0"/>
              <a:t>z = </a:t>
            </a:r>
            <a:r>
              <a:rPr lang="en-US" dirty="0" err="1"/>
              <a:t>ye</a:t>
            </a:r>
            <a:r>
              <a:rPr lang="en-US" baseline="30000" dirty="0" err="1"/>
              <a:t>sinx</a:t>
            </a:r>
            <a:r>
              <a:rPr lang="en-US" dirty="0"/>
              <a:t>  			</a:t>
            </a:r>
          </a:p>
          <a:p>
            <a:r>
              <a:rPr lang="en-US" dirty="0"/>
              <a:t>∂z/∂x = </a:t>
            </a:r>
            <a:r>
              <a:rPr lang="en-US" dirty="0" err="1"/>
              <a:t>ycos</a:t>
            </a:r>
            <a:r>
              <a:rPr lang="en-US" dirty="0"/>
              <a:t>(x) </a:t>
            </a:r>
            <a:r>
              <a:rPr lang="en-US" dirty="0" err="1"/>
              <a:t>e^</a:t>
            </a:r>
            <a:r>
              <a:rPr lang="en-US" baseline="30000" dirty="0" err="1"/>
              <a:t>sinx</a:t>
            </a:r>
            <a:r>
              <a:rPr lang="en-US" dirty="0"/>
              <a:t>	</a:t>
            </a:r>
          </a:p>
          <a:p>
            <a:r>
              <a:rPr lang="en-US" dirty="0"/>
              <a:t>∂z/∂y = </a:t>
            </a:r>
            <a:r>
              <a:rPr lang="en-US" dirty="0" err="1"/>
              <a:t>e</a:t>
            </a:r>
            <a:r>
              <a:rPr lang="en-US" baseline="30000" dirty="0" err="1"/>
              <a:t>sinx</a:t>
            </a:r>
            <a:endParaRPr lang="en-US" baseline="30000" dirty="0"/>
          </a:p>
          <a:p>
            <a:r>
              <a:rPr lang="en-US" dirty="0" err="1"/>
              <a:t>dz</a:t>
            </a:r>
            <a:r>
              <a:rPr lang="en-US" dirty="0"/>
              <a:t> = </a:t>
            </a:r>
            <a:r>
              <a:rPr lang="en-US" dirty="0">
                <a:solidFill>
                  <a:srgbClr val="FFFF00"/>
                </a:solidFill>
              </a:rPr>
              <a:t>(y </a:t>
            </a:r>
            <a:r>
              <a:rPr lang="en-US" dirty="0" err="1">
                <a:solidFill>
                  <a:srgbClr val="FFFF00"/>
                </a:solidFill>
              </a:rPr>
              <a:t>cosx</a:t>
            </a:r>
            <a:r>
              <a:rPr lang="en-US" dirty="0">
                <a:solidFill>
                  <a:srgbClr val="FFFF00"/>
                </a:solidFill>
              </a:rPr>
              <a:t> </a:t>
            </a:r>
            <a:r>
              <a:rPr lang="en-US" dirty="0" err="1">
                <a:solidFill>
                  <a:srgbClr val="FFFF00"/>
                </a:solidFill>
              </a:rPr>
              <a:t>e</a:t>
            </a:r>
            <a:r>
              <a:rPr lang="en-US" baseline="30000" dirty="0" err="1">
                <a:solidFill>
                  <a:srgbClr val="FFFF00"/>
                </a:solidFill>
              </a:rPr>
              <a:t>sinx</a:t>
            </a:r>
            <a:r>
              <a:rPr lang="en-US" dirty="0">
                <a:solidFill>
                  <a:srgbClr val="FFFF00"/>
                </a:solidFill>
              </a:rPr>
              <a:t>)∂x + (</a:t>
            </a:r>
            <a:r>
              <a:rPr lang="en-US" dirty="0" err="1">
                <a:solidFill>
                  <a:srgbClr val="FFFF00"/>
                </a:solidFill>
              </a:rPr>
              <a:t>e</a:t>
            </a:r>
            <a:r>
              <a:rPr lang="en-US" baseline="30000" dirty="0" err="1">
                <a:solidFill>
                  <a:srgbClr val="FFFF00"/>
                </a:solidFill>
              </a:rPr>
              <a:t>sinx</a:t>
            </a:r>
            <a:r>
              <a:rPr lang="en-US" dirty="0">
                <a:solidFill>
                  <a:srgbClr val="FFFF00"/>
                </a:solidFill>
              </a:rPr>
              <a:t>)∂y</a:t>
            </a:r>
          </a:p>
          <a:p>
            <a:endParaRPr lang="en-US" dirty="0"/>
          </a:p>
        </p:txBody>
      </p:sp>
    </p:spTree>
    <p:extLst>
      <p:ext uri="{BB962C8B-B14F-4D97-AF65-F5344CB8AC3E}">
        <p14:creationId xmlns:p14="http://schemas.microsoft.com/office/powerpoint/2010/main" val="69138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2972B5-1CE9-321D-09AE-4839DF7F8B10}"/>
              </a:ext>
            </a:extLst>
          </p:cNvPr>
          <p:cNvPicPr>
            <a:picLocks noChangeAspect="1"/>
          </p:cNvPicPr>
          <p:nvPr/>
        </p:nvPicPr>
        <p:blipFill>
          <a:blip r:embed="rId2"/>
          <a:stretch>
            <a:fillRect/>
          </a:stretch>
        </p:blipFill>
        <p:spPr>
          <a:xfrm>
            <a:off x="13398" y="0"/>
            <a:ext cx="6334125" cy="4391025"/>
          </a:xfrm>
          <a:prstGeom prst="rect">
            <a:avLst/>
          </a:prstGeom>
        </p:spPr>
      </p:pic>
      <p:pic>
        <p:nvPicPr>
          <p:cNvPr id="9" name="Picture 8">
            <a:extLst>
              <a:ext uri="{FF2B5EF4-FFF2-40B4-BE49-F238E27FC236}">
                <a16:creationId xmlns:a16="http://schemas.microsoft.com/office/drawing/2014/main" id="{7D07C60D-0B32-C071-EA93-92FC34438889}"/>
              </a:ext>
            </a:extLst>
          </p:cNvPr>
          <p:cNvPicPr>
            <a:picLocks noChangeAspect="1"/>
          </p:cNvPicPr>
          <p:nvPr/>
        </p:nvPicPr>
        <p:blipFill>
          <a:blip r:embed="rId3"/>
          <a:stretch>
            <a:fillRect/>
          </a:stretch>
        </p:blipFill>
        <p:spPr>
          <a:xfrm>
            <a:off x="13398" y="6035396"/>
            <a:ext cx="5343525" cy="847725"/>
          </a:xfrm>
          <a:prstGeom prst="rect">
            <a:avLst/>
          </a:prstGeom>
        </p:spPr>
      </p:pic>
      <p:pic>
        <p:nvPicPr>
          <p:cNvPr id="7" name="Picture 6">
            <a:extLst>
              <a:ext uri="{FF2B5EF4-FFF2-40B4-BE49-F238E27FC236}">
                <a16:creationId xmlns:a16="http://schemas.microsoft.com/office/drawing/2014/main" id="{50381CD4-A1F0-02E7-F230-C92F2C85E6D0}"/>
              </a:ext>
            </a:extLst>
          </p:cNvPr>
          <p:cNvPicPr>
            <a:picLocks noChangeAspect="1"/>
          </p:cNvPicPr>
          <p:nvPr/>
        </p:nvPicPr>
        <p:blipFill>
          <a:blip r:embed="rId4"/>
          <a:stretch>
            <a:fillRect/>
          </a:stretch>
        </p:blipFill>
        <p:spPr>
          <a:xfrm>
            <a:off x="5051076" y="904875"/>
            <a:ext cx="4086225" cy="5953125"/>
          </a:xfrm>
          <a:prstGeom prst="rect">
            <a:avLst/>
          </a:prstGeom>
        </p:spPr>
      </p:pic>
    </p:spTree>
    <p:extLst>
      <p:ext uri="{BB962C8B-B14F-4D97-AF65-F5344CB8AC3E}">
        <p14:creationId xmlns:p14="http://schemas.microsoft.com/office/powerpoint/2010/main" val="41672569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Remember derivatives </a:t>
                </a:r>
                <a14:m>
                  <m:oMath xmlns:m="http://schemas.openxmlformats.org/officeDocument/2006/math">
                    <m:f>
                      <m:fPr>
                        <m:ctrlPr>
                          <a:rPr lang="en-US" i="1" smtClean="0">
                            <a:latin typeface="Cambria Math" panose="02040503050406030204" pitchFamily="18" charset="0"/>
                          </a:rPr>
                        </m:ctrlPr>
                      </m:fPr>
                      <m:num>
                        <m:r>
                          <m:rPr>
                            <m:nor/>
                          </m:rPr>
                          <a:rPr lang="en-US" dirty="0"/>
                          <m:t>dy</m:t>
                        </m:r>
                      </m:num>
                      <m:den>
                        <m:r>
                          <m:rPr>
                            <m:nor/>
                          </m:rPr>
                          <a:rPr lang="en-US" dirty="0"/>
                          <m:t>d</m:t>
                        </m:r>
                        <m:r>
                          <m:rPr>
                            <m:nor/>
                          </m:rPr>
                          <a:rPr lang="en-US" b="1" i="0" dirty="0" smtClean="0"/>
                          <m:t>x</m:t>
                        </m:r>
                      </m:den>
                    </m:f>
                  </m:oMath>
                </a14:m>
                <a:endParaRPr lang="en-US" dirty="0"/>
              </a:p>
              <a:p>
                <a:r>
                  <a:rPr lang="en-US" dirty="0"/>
                  <a:t>are tangents to a 2D curve</a:t>
                </a:r>
              </a:p>
              <a:p>
                <a:endParaRPr lang="en-US" dirty="0"/>
              </a:p>
              <a:p>
                <a:r>
                  <a:rPr lang="en-US" dirty="0"/>
                  <a:t>They are also slopes:  </a:t>
                </a:r>
                <a14:m>
                  <m:oMath xmlns:m="http://schemas.openxmlformats.org/officeDocument/2006/math">
                    <m:f>
                      <m:fPr>
                        <m:ctrlPr>
                          <a:rPr lang="en-US" i="1">
                            <a:latin typeface="Cambria Math" panose="02040503050406030204" pitchFamily="18" charset="0"/>
                          </a:rPr>
                        </m:ctrlPr>
                      </m:fPr>
                      <m:num>
                        <m:r>
                          <m:rPr>
                            <m:nor/>
                          </m:rPr>
                          <a:rPr lang="en-US" b="1" i="0" dirty="0" smtClean="0"/>
                          <m:t>rise</m:t>
                        </m:r>
                      </m:num>
                      <m:den>
                        <m:r>
                          <m:rPr>
                            <m:nor/>
                          </m:rPr>
                          <a:rPr lang="en-US" b="1" i="0" dirty="0" smtClean="0"/>
                          <m:t>run</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593"/>
                </a:stretch>
              </a:blipFill>
            </p:spPr>
            <p:txBody>
              <a:bodyPr/>
              <a:lstStyle/>
              <a:p>
                <a:r>
                  <a:rPr lang="en-US">
                    <a:noFill/>
                  </a:rPr>
                  <a:t> </a:t>
                </a:r>
              </a:p>
            </p:txBody>
          </p:sp>
        </mc:Fallback>
      </mc:AlternateContent>
    </p:spTree>
    <p:extLst>
      <p:ext uri="{BB962C8B-B14F-4D97-AF65-F5344CB8AC3E}">
        <p14:creationId xmlns:p14="http://schemas.microsoft.com/office/powerpoint/2010/main" val="26975799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Similarly, partial derivatives are also tangents and slopes </a:t>
                </a:r>
              </a:p>
              <a:p>
                <a:pPr algn="ct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dirty="0"/>
                          <m:t>y</m:t>
                        </m:r>
                      </m:num>
                      <m:den>
                        <m:r>
                          <m:rPr>
                            <m:nor/>
                          </m:rPr>
                          <a:rPr lang="en-US" dirty="0"/>
                          <m:t>∂</m:t>
                        </m:r>
                        <m:r>
                          <m:rPr>
                            <m:nor/>
                          </m:rPr>
                          <a:rPr lang="en-US" dirty="0"/>
                          <m:t>x</m:t>
                        </m:r>
                      </m:den>
                    </m:f>
                  </m:oMath>
                </a14:m>
                <a:r>
                  <a:rPr lang="en-US" dirty="0"/>
                  <a:t>  = </a:t>
                </a:r>
                <a14:m>
                  <m:oMath xmlns:m="http://schemas.openxmlformats.org/officeDocument/2006/math">
                    <m:f>
                      <m:fPr>
                        <m:ctrlPr>
                          <a:rPr lang="en-US" i="1">
                            <a:latin typeface="Cambria Math" panose="02040503050406030204" pitchFamily="18" charset="0"/>
                          </a:rPr>
                        </m:ctrlPr>
                      </m:fPr>
                      <m:num>
                        <m:r>
                          <m:rPr>
                            <m:nor/>
                          </m:rPr>
                          <a:rPr lang="en-US" b="1" i="0" dirty="0" smtClean="0"/>
                          <m:t>rise</m:t>
                        </m:r>
                      </m:num>
                      <m:den>
                        <m:r>
                          <m:rPr>
                            <m:nor/>
                          </m:rPr>
                          <a:rPr lang="en-US" b="1" i="0" dirty="0" smtClean="0"/>
                          <m:t>run</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593" t="-1946"/>
                </a:stretch>
              </a:blipFill>
            </p:spPr>
            <p:txBody>
              <a:bodyPr/>
              <a:lstStyle/>
              <a:p>
                <a:r>
                  <a:rPr lang="en-US">
                    <a:noFill/>
                  </a:rPr>
                  <a:t> </a:t>
                </a:r>
              </a:p>
            </p:txBody>
          </p:sp>
        </mc:Fallback>
      </mc:AlternateContent>
    </p:spTree>
    <p:extLst>
      <p:ext uri="{BB962C8B-B14F-4D97-AF65-F5344CB8AC3E}">
        <p14:creationId xmlns:p14="http://schemas.microsoft.com/office/powerpoint/2010/main" val="34100024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For a 2D curve, you have 1 slope</a:t>
            </a:r>
          </a:p>
          <a:p>
            <a:endParaRPr lang="en-US" dirty="0"/>
          </a:p>
          <a:p>
            <a:pPr algn="ctr"/>
            <a:r>
              <a:rPr lang="en-US" dirty="0"/>
              <a:t>y = mx + b</a:t>
            </a:r>
          </a:p>
        </p:txBody>
      </p:sp>
    </p:spTree>
    <p:extLst>
      <p:ext uri="{BB962C8B-B14F-4D97-AF65-F5344CB8AC3E}">
        <p14:creationId xmlns:p14="http://schemas.microsoft.com/office/powerpoint/2010/main" val="26687738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For a 3D curved surface, you have 2 slopes (from the two parametric equations)</a:t>
            </a:r>
          </a:p>
          <a:p>
            <a:endParaRPr lang="en-US" dirty="0"/>
          </a:p>
          <a:p>
            <a:pPr algn="ctr"/>
            <a:r>
              <a:rPr lang="en-US" dirty="0"/>
              <a:t>z = m</a:t>
            </a:r>
            <a:r>
              <a:rPr lang="en-US" baseline="-25000" dirty="0"/>
              <a:t>1</a:t>
            </a:r>
            <a:r>
              <a:rPr lang="en-US" dirty="0"/>
              <a:t>x + m</a:t>
            </a:r>
            <a:r>
              <a:rPr lang="en-US" baseline="-25000" dirty="0"/>
              <a:t>2</a:t>
            </a:r>
            <a:r>
              <a:rPr lang="en-US" dirty="0"/>
              <a:t>y + intercepts</a:t>
            </a:r>
          </a:p>
        </p:txBody>
      </p:sp>
    </p:spTree>
    <p:extLst>
      <p:ext uri="{BB962C8B-B14F-4D97-AF65-F5344CB8AC3E}">
        <p14:creationId xmlns:p14="http://schemas.microsoft.com/office/powerpoint/2010/main" val="3353172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If z = ƒ(</a:t>
            </a:r>
            <a:r>
              <a:rPr lang="en-US" dirty="0" err="1"/>
              <a:t>x,y</a:t>
            </a:r>
            <a:r>
              <a:rPr lang="en-US" dirty="0"/>
              <a:t>) </a:t>
            </a:r>
          </a:p>
          <a:p>
            <a:r>
              <a:rPr lang="en-US" dirty="0"/>
              <a:t>then partial derivatives will be used</a:t>
            </a:r>
          </a:p>
        </p:txBody>
      </p:sp>
    </p:spTree>
    <p:extLst>
      <p:ext uri="{BB962C8B-B14F-4D97-AF65-F5344CB8AC3E}">
        <p14:creationId xmlns:p14="http://schemas.microsoft.com/office/powerpoint/2010/main" val="41313139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686800" cy="5638800"/>
          </a:xfrm>
        </p:spPr>
        <p:txBody>
          <a:bodyPr/>
          <a:lstStyle/>
          <a:p>
            <a:r>
              <a:rPr lang="en-US" dirty="0"/>
              <a:t>Find the slope of the tangent line parallel to the </a:t>
            </a:r>
            <a:r>
              <a:rPr lang="en-US" dirty="0" err="1"/>
              <a:t>xz</a:t>
            </a:r>
            <a:r>
              <a:rPr lang="en-US" dirty="0"/>
              <a:t> plane and the </a:t>
            </a:r>
            <a:r>
              <a:rPr lang="en-US" dirty="0" err="1"/>
              <a:t>yz</a:t>
            </a:r>
            <a:r>
              <a:rPr lang="en-US" dirty="0"/>
              <a:t> plane through the given point:    z = 8y</a:t>
            </a:r>
            <a:r>
              <a:rPr lang="en-US" baseline="30000" dirty="0"/>
              <a:t>2</a:t>
            </a:r>
            <a:r>
              <a:rPr lang="en-US" dirty="0"/>
              <a:t> – x</a:t>
            </a:r>
            <a:r>
              <a:rPr lang="en-US" baseline="30000" dirty="0"/>
              <a:t>2</a:t>
            </a:r>
            <a:r>
              <a:rPr lang="en-US" dirty="0"/>
              <a:t>   (2,1,4)</a:t>
            </a:r>
          </a:p>
          <a:p>
            <a:r>
              <a:rPr lang="en-US" dirty="0"/>
              <a:t>Find the tangent line parallel to the </a:t>
            </a:r>
            <a:r>
              <a:rPr lang="en-US" dirty="0" err="1"/>
              <a:t>xz</a:t>
            </a:r>
            <a:r>
              <a:rPr lang="en-US" dirty="0"/>
              <a:t> plane: ∂z/∂x = </a:t>
            </a:r>
          </a:p>
        </p:txBody>
      </p:sp>
      <p:sp>
        <p:nvSpPr>
          <p:cNvPr id="4" name="Rectangle 3"/>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6</a:t>
            </a:r>
            <a:endParaRPr lang="en-US" altLang="en-US" sz="2400" b="1" i="1" dirty="0">
              <a:solidFill>
                <a:schemeClr val="folHlink"/>
              </a:solidFill>
            </a:endParaRPr>
          </a:p>
        </p:txBody>
      </p:sp>
    </p:spTree>
    <p:extLst>
      <p:ext uri="{BB962C8B-B14F-4D97-AF65-F5344CB8AC3E}">
        <p14:creationId xmlns:p14="http://schemas.microsoft.com/office/powerpoint/2010/main" val="35868541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686800" cy="5638800"/>
          </a:xfrm>
        </p:spPr>
        <p:txBody>
          <a:bodyPr/>
          <a:lstStyle/>
          <a:p>
            <a:r>
              <a:rPr lang="en-US" dirty="0"/>
              <a:t>Find the slope of the tangent line parallel to the </a:t>
            </a:r>
            <a:r>
              <a:rPr lang="en-US" dirty="0" err="1"/>
              <a:t>xz</a:t>
            </a:r>
            <a:r>
              <a:rPr lang="en-US" dirty="0"/>
              <a:t> plane and the </a:t>
            </a:r>
            <a:r>
              <a:rPr lang="en-US" dirty="0" err="1"/>
              <a:t>yz</a:t>
            </a:r>
            <a:r>
              <a:rPr lang="en-US" dirty="0"/>
              <a:t> plane through the given point:    z = 8y</a:t>
            </a:r>
            <a:r>
              <a:rPr lang="en-US" baseline="30000" dirty="0"/>
              <a:t>2</a:t>
            </a:r>
            <a:r>
              <a:rPr lang="en-US" dirty="0"/>
              <a:t> – x</a:t>
            </a:r>
            <a:r>
              <a:rPr lang="en-US" baseline="30000" dirty="0"/>
              <a:t>2</a:t>
            </a:r>
            <a:r>
              <a:rPr lang="en-US" dirty="0"/>
              <a:t>   (2,1,4)</a:t>
            </a:r>
          </a:p>
          <a:p>
            <a:r>
              <a:rPr lang="en-US" dirty="0"/>
              <a:t>tangent line parallel to the </a:t>
            </a:r>
            <a:r>
              <a:rPr lang="en-US" dirty="0" err="1"/>
              <a:t>xz</a:t>
            </a:r>
            <a:r>
              <a:rPr lang="en-US" dirty="0"/>
              <a:t> plane: </a:t>
            </a:r>
            <a:r>
              <a:rPr lang="en-US" dirty="0">
                <a:solidFill>
                  <a:srgbClr val="FFFF00"/>
                </a:solidFill>
              </a:rPr>
              <a:t>∂z/∂x = –2x</a:t>
            </a:r>
            <a:r>
              <a:rPr lang="en-US" dirty="0"/>
              <a:t> =   </a:t>
            </a:r>
          </a:p>
        </p:txBody>
      </p:sp>
      <p:sp>
        <p:nvSpPr>
          <p:cNvPr id="4" name="Rectangle 3"/>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6</a:t>
            </a:r>
            <a:endParaRPr lang="en-US" altLang="en-US" sz="2400" b="1" i="1" dirty="0">
              <a:solidFill>
                <a:schemeClr val="folHlink"/>
              </a:solidFill>
            </a:endParaRPr>
          </a:p>
        </p:txBody>
      </p:sp>
      <p:sp>
        <p:nvSpPr>
          <p:cNvPr id="5" name="TextBox 4">
            <a:extLst>
              <a:ext uri="{FF2B5EF4-FFF2-40B4-BE49-F238E27FC236}">
                <a16:creationId xmlns:a16="http://schemas.microsoft.com/office/drawing/2014/main" id="{8AFEAF08-3574-4656-9F48-34B32EC3E280}"/>
              </a:ext>
            </a:extLst>
          </p:cNvPr>
          <p:cNvSpPr txBox="1"/>
          <p:nvPr/>
        </p:nvSpPr>
        <p:spPr>
          <a:xfrm>
            <a:off x="5943600" y="4038600"/>
            <a:ext cx="2997679" cy="707886"/>
          </a:xfrm>
          <a:prstGeom prst="rect">
            <a:avLst/>
          </a:prstGeom>
          <a:noFill/>
        </p:spPr>
        <p:txBody>
          <a:bodyPr wrap="square">
            <a:spAutoFit/>
          </a:bodyPr>
          <a:lstStyle/>
          <a:p>
            <a:r>
              <a:rPr lang="en-US" sz="2000" dirty="0">
                <a:solidFill>
                  <a:srgbClr val="CCFFFF"/>
                </a:solidFill>
              </a:rPr>
              <a:t>Plug in the appropriate value from (2,1,4)</a:t>
            </a:r>
          </a:p>
        </p:txBody>
      </p:sp>
    </p:spTree>
    <p:extLst>
      <p:ext uri="{BB962C8B-B14F-4D97-AF65-F5344CB8AC3E}">
        <p14:creationId xmlns:p14="http://schemas.microsoft.com/office/powerpoint/2010/main" val="40253728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686800" cy="5638800"/>
          </a:xfrm>
        </p:spPr>
        <p:txBody>
          <a:bodyPr/>
          <a:lstStyle/>
          <a:p>
            <a:r>
              <a:rPr lang="en-US" dirty="0"/>
              <a:t>Find the slope of the tangent line parallel to the </a:t>
            </a:r>
            <a:r>
              <a:rPr lang="en-US" dirty="0" err="1"/>
              <a:t>xz</a:t>
            </a:r>
            <a:r>
              <a:rPr lang="en-US" dirty="0"/>
              <a:t> plane and the </a:t>
            </a:r>
            <a:r>
              <a:rPr lang="en-US" dirty="0" err="1"/>
              <a:t>yz</a:t>
            </a:r>
            <a:r>
              <a:rPr lang="en-US" dirty="0"/>
              <a:t> plane through the given point:    z = 8y</a:t>
            </a:r>
            <a:r>
              <a:rPr lang="en-US" baseline="30000" dirty="0"/>
              <a:t>2</a:t>
            </a:r>
            <a:r>
              <a:rPr lang="en-US" dirty="0"/>
              <a:t> – x</a:t>
            </a:r>
            <a:r>
              <a:rPr lang="en-US" baseline="30000" dirty="0"/>
              <a:t>2</a:t>
            </a:r>
            <a:r>
              <a:rPr lang="en-US" dirty="0"/>
              <a:t>   (2,1,4)</a:t>
            </a:r>
          </a:p>
          <a:p>
            <a:r>
              <a:rPr lang="en-US" dirty="0"/>
              <a:t>tangent line parallel to the </a:t>
            </a:r>
            <a:r>
              <a:rPr lang="en-US" dirty="0" err="1"/>
              <a:t>xz</a:t>
            </a:r>
            <a:r>
              <a:rPr lang="en-US" dirty="0"/>
              <a:t> plane: </a:t>
            </a:r>
            <a:r>
              <a:rPr lang="en-US" dirty="0">
                <a:solidFill>
                  <a:srgbClr val="FFFF00"/>
                </a:solidFill>
              </a:rPr>
              <a:t>∂z/∂x = –2x</a:t>
            </a:r>
            <a:r>
              <a:rPr lang="en-US" dirty="0"/>
              <a:t> </a:t>
            </a:r>
            <a:r>
              <a:rPr lang="en-US" dirty="0">
                <a:solidFill>
                  <a:srgbClr val="FFFF00"/>
                </a:solidFill>
              </a:rPr>
              <a:t>= -2(2) = -4</a:t>
            </a:r>
            <a:r>
              <a:rPr lang="en-US" dirty="0"/>
              <a:t>  </a:t>
            </a:r>
          </a:p>
          <a:p>
            <a:r>
              <a:rPr lang="en-US" dirty="0"/>
              <a:t>Find the tangent line parallel to the </a:t>
            </a:r>
            <a:r>
              <a:rPr lang="en-US" dirty="0" err="1"/>
              <a:t>yz</a:t>
            </a:r>
            <a:r>
              <a:rPr lang="en-US" dirty="0"/>
              <a:t> plane: ∂z/∂y = </a:t>
            </a:r>
          </a:p>
        </p:txBody>
      </p:sp>
      <p:sp>
        <p:nvSpPr>
          <p:cNvPr id="4" name="Rectangle 3"/>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6</a:t>
            </a:r>
            <a:endParaRPr lang="en-US" altLang="en-US" sz="2400" b="1" i="1" dirty="0">
              <a:solidFill>
                <a:schemeClr val="folHlink"/>
              </a:solidFill>
            </a:endParaRPr>
          </a:p>
        </p:txBody>
      </p:sp>
    </p:spTree>
    <p:extLst>
      <p:ext uri="{BB962C8B-B14F-4D97-AF65-F5344CB8AC3E}">
        <p14:creationId xmlns:p14="http://schemas.microsoft.com/office/powerpoint/2010/main" val="1526893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686800" cy="5638800"/>
          </a:xfrm>
        </p:spPr>
        <p:txBody>
          <a:bodyPr/>
          <a:lstStyle/>
          <a:p>
            <a:r>
              <a:rPr lang="en-US" dirty="0"/>
              <a:t>Find the slope of the tangent line parallel to the </a:t>
            </a:r>
            <a:r>
              <a:rPr lang="en-US" dirty="0" err="1"/>
              <a:t>xz</a:t>
            </a:r>
            <a:r>
              <a:rPr lang="en-US" dirty="0"/>
              <a:t> plane and the </a:t>
            </a:r>
            <a:r>
              <a:rPr lang="en-US" dirty="0" err="1"/>
              <a:t>yz</a:t>
            </a:r>
            <a:r>
              <a:rPr lang="en-US" dirty="0"/>
              <a:t> plane through the given point:    z = 8y</a:t>
            </a:r>
            <a:r>
              <a:rPr lang="en-US" baseline="30000" dirty="0"/>
              <a:t>2</a:t>
            </a:r>
            <a:r>
              <a:rPr lang="en-US" dirty="0"/>
              <a:t> – x</a:t>
            </a:r>
            <a:r>
              <a:rPr lang="en-US" baseline="30000" dirty="0"/>
              <a:t>2</a:t>
            </a:r>
            <a:r>
              <a:rPr lang="en-US" dirty="0"/>
              <a:t>   (2,1,4)</a:t>
            </a:r>
            <a:endParaRPr lang="en-US" sz="2000" dirty="0"/>
          </a:p>
          <a:p>
            <a:r>
              <a:rPr lang="en-US" dirty="0"/>
              <a:t>tangent line parallel to the </a:t>
            </a:r>
            <a:r>
              <a:rPr lang="en-US" dirty="0" err="1"/>
              <a:t>xz</a:t>
            </a:r>
            <a:r>
              <a:rPr lang="en-US" dirty="0"/>
              <a:t> plane: ∂z/∂x = –2x = -4 </a:t>
            </a:r>
          </a:p>
          <a:p>
            <a:r>
              <a:rPr lang="en-US" dirty="0"/>
              <a:t>tangent line parallel to the </a:t>
            </a:r>
            <a:r>
              <a:rPr lang="en-US" dirty="0" err="1"/>
              <a:t>yz</a:t>
            </a:r>
            <a:r>
              <a:rPr lang="en-US" dirty="0"/>
              <a:t> plane: </a:t>
            </a:r>
            <a:r>
              <a:rPr lang="en-US" dirty="0">
                <a:solidFill>
                  <a:srgbClr val="FFFF00"/>
                </a:solidFill>
              </a:rPr>
              <a:t>∂z/∂y = 16y </a:t>
            </a:r>
            <a:r>
              <a:rPr lang="en-US" dirty="0"/>
              <a:t>=</a:t>
            </a:r>
          </a:p>
          <a:p>
            <a:endParaRPr lang="en-US" dirty="0"/>
          </a:p>
        </p:txBody>
      </p:sp>
      <p:sp>
        <p:nvSpPr>
          <p:cNvPr id="4" name="Rectangle 3"/>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6</a:t>
            </a:r>
            <a:endParaRPr lang="en-US" altLang="en-US" sz="2400" b="1" i="1" dirty="0">
              <a:solidFill>
                <a:schemeClr val="folHlink"/>
              </a:solidFill>
            </a:endParaRPr>
          </a:p>
        </p:txBody>
      </p:sp>
      <p:sp>
        <p:nvSpPr>
          <p:cNvPr id="5" name="TextBox 4">
            <a:extLst>
              <a:ext uri="{FF2B5EF4-FFF2-40B4-BE49-F238E27FC236}">
                <a16:creationId xmlns:a16="http://schemas.microsoft.com/office/drawing/2014/main" id="{B5E6AB9D-DC92-41AD-B809-B427FD9BA712}"/>
              </a:ext>
            </a:extLst>
          </p:cNvPr>
          <p:cNvSpPr txBox="1"/>
          <p:nvPr/>
        </p:nvSpPr>
        <p:spPr>
          <a:xfrm>
            <a:off x="5943600" y="5388114"/>
            <a:ext cx="2997679" cy="707886"/>
          </a:xfrm>
          <a:prstGeom prst="rect">
            <a:avLst/>
          </a:prstGeom>
          <a:noFill/>
        </p:spPr>
        <p:txBody>
          <a:bodyPr wrap="square">
            <a:spAutoFit/>
          </a:bodyPr>
          <a:lstStyle/>
          <a:p>
            <a:r>
              <a:rPr lang="en-US" sz="2000" dirty="0">
                <a:solidFill>
                  <a:srgbClr val="CCFFFF"/>
                </a:solidFill>
              </a:rPr>
              <a:t>Plug in the appropriate value from (2,1,4)</a:t>
            </a:r>
          </a:p>
        </p:txBody>
      </p:sp>
    </p:spTree>
    <p:extLst>
      <p:ext uri="{BB962C8B-B14F-4D97-AF65-F5344CB8AC3E}">
        <p14:creationId xmlns:p14="http://schemas.microsoft.com/office/powerpoint/2010/main" val="2810240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692342" cy="5638800"/>
          </a:xfrm>
        </p:spPr>
        <p:txBody>
          <a:bodyPr/>
          <a:lstStyle/>
          <a:p>
            <a:r>
              <a:rPr lang="en-US" dirty="0"/>
              <a:t>Find the slope of the tangent line parallel to the </a:t>
            </a:r>
            <a:r>
              <a:rPr lang="en-US" dirty="0" err="1"/>
              <a:t>xz</a:t>
            </a:r>
            <a:r>
              <a:rPr lang="en-US" dirty="0"/>
              <a:t> plane and the </a:t>
            </a:r>
            <a:r>
              <a:rPr lang="en-US" dirty="0" err="1"/>
              <a:t>yz</a:t>
            </a:r>
            <a:r>
              <a:rPr lang="en-US" dirty="0"/>
              <a:t> plane through the given point:    z = 8y</a:t>
            </a:r>
            <a:r>
              <a:rPr lang="en-US" baseline="30000" dirty="0"/>
              <a:t>2</a:t>
            </a:r>
            <a:r>
              <a:rPr lang="en-US" dirty="0"/>
              <a:t> – x</a:t>
            </a:r>
            <a:r>
              <a:rPr lang="en-US" baseline="30000" dirty="0"/>
              <a:t>2</a:t>
            </a:r>
            <a:r>
              <a:rPr lang="en-US" dirty="0"/>
              <a:t>   (2,1,4)</a:t>
            </a:r>
            <a:endParaRPr lang="en-US" sz="2000" dirty="0"/>
          </a:p>
          <a:p>
            <a:r>
              <a:rPr lang="en-US" dirty="0"/>
              <a:t>tangent line parallel to the </a:t>
            </a:r>
            <a:r>
              <a:rPr lang="en-US" dirty="0" err="1"/>
              <a:t>xz</a:t>
            </a:r>
            <a:r>
              <a:rPr lang="en-US" dirty="0"/>
              <a:t> plane: ∂z/∂x = –2x = -4   </a:t>
            </a:r>
          </a:p>
          <a:p>
            <a:r>
              <a:rPr lang="en-US" dirty="0"/>
              <a:t>tangent line parallel to the </a:t>
            </a:r>
            <a:r>
              <a:rPr lang="en-US" dirty="0" err="1"/>
              <a:t>yz</a:t>
            </a:r>
            <a:r>
              <a:rPr lang="en-US" dirty="0"/>
              <a:t> plane: </a:t>
            </a:r>
            <a:r>
              <a:rPr lang="en-US" dirty="0">
                <a:solidFill>
                  <a:srgbClr val="FFFF00"/>
                </a:solidFill>
              </a:rPr>
              <a:t>∂z/∂y = 16y = 16(1) = 16</a:t>
            </a:r>
          </a:p>
          <a:p>
            <a:endParaRPr lang="en-US" dirty="0"/>
          </a:p>
        </p:txBody>
      </p:sp>
      <p:sp>
        <p:nvSpPr>
          <p:cNvPr id="4" name="Rectangle 3"/>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en-US"/>
            </a:defPPr>
            <a:lvl1pPr algn="l" rtl="0" fontAlgn="base">
              <a:spcBef>
                <a:spcPct val="0"/>
              </a:spcBef>
              <a:spcAft>
                <a:spcPct val="0"/>
              </a:spcAft>
              <a:defRPr kern="1200">
                <a:solidFill>
                  <a:schemeClr val="tx1"/>
                </a:solidFill>
                <a:latin typeface="Comic Sans MS" pitchFamily="66" charset="0"/>
                <a:ea typeface="+mn-ea"/>
                <a:cs typeface="Arial" charset="0"/>
              </a:defRPr>
            </a:lvl1pPr>
            <a:lvl2pPr marL="457200" algn="l" rtl="0" fontAlgn="base">
              <a:spcBef>
                <a:spcPct val="0"/>
              </a:spcBef>
              <a:spcAft>
                <a:spcPct val="0"/>
              </a:spcAft>
              <a:defRPr kern="1200">
                <a:solidFill>
                  <a:schemeClr val="tx1"/>
                </a:solidFill>
                <a:latin typeface="Comic Sans MS" pitchFamily="66" charset="0"/>
                <a:ea typeface="+mn-ea"/>
                <a:cs typeface="Arial" charset="0"/>
              </a:defRPr>
            </a:lvl2pPr>
            <a:lvl3pPr marL="914400" algn="l" rtl="0" fontAlgn="base">
              <a:spcBef>
                <a:spcPct val="0"/>
              </a:spcBef>
              <a:spcAft>
                <a:spcPct val="0"/>
              </a:spcAft>
              <a:defRPr kern="1200">
                <a:solidFill>
                  <a:schemeClr val="tx1"/>
                </a:solidFill>
                <a:latin typeface="Comic Sans MS" pitchFamily="66" charset="0"/>
                <a:ea typeface="+mn-ea"/>
                <a:cs typeface="Arial" charset="0"/>
              </a:defRPr>
            </a:lvl3pPr>
            <a:lvl4pPr marL="1371600" algn="l" rtl="0" fontAlgn="base">
              <a:spcBef>
                <a:spcPct val="0"/>
              </a:spcBef>
              <a:spcAft>
                <a:spcPct val="0"/>
              </a:spcAft>
              <a:defRPr kern="1200">
                <a:solidFill>
                  <a:schemeClr val="tx1"/>
                </a:solidFill>
                <a:latin typeface="Comic Sans MS" pitchFamily="66" charset="0"/>
                <a:ea typeface="+mn-ea"/>
                <a:cs typeface="Arial" charset="0"/>
              </a:defRPr>
            </a:lvl4pPr>
            <a:lvl5pPr marL="1828800" algn="l" rtl="0" fontAlgn="base">
              <a:spcBef>
                <a:spcPct val="0"/>
              </a:spcBef>
              <a:spcAft>
                <a:spcPct val="0"/>
              </a:spcAft>
              <a:defRPr kern="1200">
                <a:solidFill>
                  <a:schemeClr val="tx1"/>
                </a:solidFill>
                <a:latin typeface="Comic Sans MS" pitchFamily="66" charset="0"/>
                <a:ea typeface="+mn-ea"/>
                <a:cs typeface="Arial" charset="0"/>
              </a:defRPr>
            </a:lvl5pPr>
            <a:lvl6pPr marL="2286000" algn="l" defTabSz="914400" rtl="0" eaLnBrk="1" latinLnBrk="0" hangingPunct="1">
              <a:defRPr kern="1200">
                <a:solidFill>
                  <a:schemeClr val="tx1"/>
                </a:solidFill>
                <a:latin typeface="Comic Sans MS" pitchFamily="66" charset="0"/>
                <a:ea typeface="+mn-ea"/>
                <a:cs typeface="Arial" charset="0"/>
              </a:defRPr>
            </a:lvl6pPr>
            <a:lvl7pPr marL="2743200" algn="l" defTabSz="914400" rtl="0" eaLnBrk="1" latinLnBrk="0" hangingPunct="1">
              <a:defRPr kern="1200">
                <a:solidFill>
                  <a:schemeClr val="tx1"/>
                </a:solidFill>
                <a:latin typeface="Comic Sans MS" pitchFamily="66" charset="0"/>
                <a:ea typeface="+mn-ea"/>
                <a:cs typeface="Arial" charset="0"/>
              </a:defRPr>
            </a:lvl7pPr>
            <a:lvl8pPr marL="3200400" algn="l" defTabSz="914400" rtl="0" eaLnBrk="1" latinLnBrk="0" hangingPunct="1">
              <a:defRPr kern="1200">
                <a:solidFill>
                  <a:schemeClr val="tx1"/>
                </a:solidFill>
                <a:latin typeface="Comic Sans MS" pitchFamily="66" charset="0"/>
                <a:ea typeface="+mn-ea"/>
                <a:cs typeface="Arial" charset="0"/>
              </a:defRPr>
            </a:lvl8pPr>
            <a:lvl9pPr marL="3657600" algn="l" defTabSz="914400" rtl="0" eaLnBrk="1" latinLnBrk="0" hangingPunct="1">
              <a:defRPr kern="1200">
                <a:solidFill>
                  <a:schemeClr val="tx1"/>
                </a:solidFill>
                <a:latin typeface="Comic Sans MS" pitchFamily="66" charset="0"/>
                <a:ea typeface="+mn-ea"/>
                <a:cs typeface="Arial" charset="0"/>
              </a:defRPr>
            </a:lvl9pPr>
          </a:lstStyle>
          <a:p>
            <a:pPr algn="ctr" eaLnBrk="1" hangingPunct="1">
              <a:spcBef>
                <a:spcPct val="0"/>
              </a:spcBef>
              <a:buFontTx/>
              <a:buNone/>
            </a:pPr>
            <a:r>
              <a:rPr lang="en-US" altLang="en-US" sz="2400" b="1" dirty="0">
                <a:solidFill>
                  <a:schemeClr val="bg1"/>
                </a:solidFill>
              </a:rPr>
              <a:t>PARTIALS</a:t>
            </a:r>
          </a:p>
          <a:p>
            <a:pPr algn="ctr" eaLnBrk="1" hangingPunct="1">
              <a:spcBef>
                <a:spcPct val="0"/>
              </a:spcBef>
              <a:buFontTx/>
              <a:buNone/>
            </a:pPr>
            <a:r>
              <a:rPr lang="en-US" altLang="en-US" sz="2400" b="1" dirty="0">
                <a:solidFill>
                  <a:schemeClr val="bg1"/>
                </a:solidFill>
              </a:rPr>
              <a:t>IN-CLASS PROBLEM 6</a:t>
            </a:r>
            <a:endParaRPr lang="en-US" altLang="en-US" sz="2400" b="1" i="1" dirty="0">
              <a:solidFill>
                <a:schemeClr val="folHlink"/>
              </a:solidFill>
            </a:endParaRPr>
          </a:p>
        </p:txBody>
      </p:sp>
    </p:spTree>
    <p:extLst>
      <p:ext uri="{BB962C8B-B14F-4D97-AF65-F5344CB8AC3E}">
        <p14:creationId xmlns:p14="http://schemas.microsoft.com/office/powerpoint/2010/main" val="39531064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1DAF906A-8CFF-4BC8-85CF-14BEE018F690}"/>
              </a:ext>
            </a:extLst>
          </p:cNvPr>
          <p:cNvSpPr/>
          <p:nvPr/>
        </p:nvSpPr>
        <p:spPr>
          <a:xfrm>
            <a:off x="0" y="6553200"/>
            <a:ext cx="3042821" cy="323165"/>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dirty="0">
                <a:solidFill>
                  <a:srgbClr val="00B0F0"/>
                </a:solidFill>
              </a:rPr>
              <a:t>http://i.imgur.com/aliTlT3.jpg</a:t>
            </a:r>
          </a:p>
        </p:txBody>
      </p:sp>
    </p:spTree>
    <p:extLst>
      <p:ext uri="{BB962C8B-B14F-4D97-AF65-F5344CB8AC3E}">
        <p14:creationId xmlns:p14="http://schemas.microsoft.com/office/powerpoint/2010/main" val="32967432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The partial derivative gives the instantaneous rate of change of a variable in terms of another variable, assuming that all other variables are held constant</a:t>
            </a:r>
          </a:p>
        </p:txBody>
      </p:sp>
    </p:spTree>
    <p:extLst>
      <p:ext uri="{BB962C8B-B14F-4D97-AF65-F5344CB8AC3E}">
        <p14:creationId xmlns:p14="http://schemas.microsoft.com/office/powerpoint/2010/main" val="2246993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p:txBody>
          <a:bodyPr/>
          <a:lstStyle/>
          <a:p>
            <a:r>
              <a:rPr lang="en-US" dirty="0"/>
              <a:t>The total derivative gives the instantaneous rate of change of a variable in terms of another variable, </a:t>
            </a:r>
            <a:r>
              <a:rPr lang="en-US" dirty="0">
                <a:solidFill>
                  <a:schemeClr val="tx1"/>
                </a:solidFill>
              </a:rPr>
              <a:t>without</a:t>
            </a:r>
            <a:r>
              <a:rPr lang="en-US" dirty="0"/>
              <a:t> assuming that all other variables are held constant</a:t>
            </a:r>
          </a:p>
        </p:txBody>
      </p:sp>
    </p:spTree>
    <p:extLst>
      <p:ext uri="{BB962C8B-B14F-4D97-AF65-F5344CB8AC3E}">
        <p14:creationId xmlns:p14="http://schemas.microsoft.com/office/powerpoint/2010/main" val="7903711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a:xfrm>
            <a:off x="457200" y="990600"/>
            <a:ext cx="8229600" cy="5638800"/>
          </a:xfrm>
        </p:spPr>
        <p:txBody>
          <a:bodyPr/>
          <a:lstStyle/>
          <a:p>
            <a:r>
              <a:rPr lang="en-US" dirty="0"/>
              <a:t>The partial derivative only captures </a:t>
            </a:r>
            <a:r>
              <a:rPr lang="en-US" i="1" dirty="0"/>
              <a:t>some</a:t>
            </a:r>
            <a:r>
              <a:rPr lang="en-US" dirty="0"/>
              <a:t> of the information regarding the dependence of one variable upon another at a given point </a:t>
            </a:r>
          </a:p>
          <a:p>
            <a:r>
              <a:rPr lang="en-US" dirty="0"/>
              <a:t>The total derivative is built up from several partial derivatives in order to capture </a:t>
            </a:r>
            <a:r>
              <a:rPr lang="en-US" i="1" dirty="0"/>
              <a:t>all</a:t>
            </a:r>
            <a:r>
              <a:rPr lang="en-US" dirty="0"/>
              <a:t> of the information</a:t>
            </a:r>
          </a:p>
        </p:txBody>
      </p:sp>
      <p:sp>
        <p:nvSpPr>
          <p:cNvPr id="4" name="Rectangle 3"/>
          <p:cNvSpPr/>
          <p:nvPr/>
        </p:nvSpPr>
        <p:spPr>
          <a:xfrm>
            <a:off x="0" y="6611035"/>
            <a:ext cx="9144000" cy="323165"/>
          </a:xfrm>
          <a:prstGeom prst="rect">
            <a:avLst/>
          </a:prstGeom>
        </p:spPr>
        <p:txBody>
          <a:bodyPr wrap="square">
            <a:spAutoFit/>
          </a:bodyPr>
          <a:lstStyle/>
          <a:p>
            <a:r>
              <a:rPr lang="en-US" sz="1500" dirty="0">
                <a:solidFill>
                  <a:srgbClr val="00B0F0"/>
                </a:solidFill>
              </a:rPr>
              <a:t>https://spin0r.wordpress.com/2013/01/04/the-difference-between-partial-and-total-derivatives/</a:t>
            </a:r>
          </a:p>
        </p:txBody>
      </p:sp>
    </p:spTree>
    <p:extLst>
      <p:ext uri="{BB962C8B-B14F-4D97-AF65-F5344CB8AC3E}">
        <p14:creationId xmlns:p14="http://schemas.microsoft.com/office/powerpoint/2010/main" val="3098317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90907B-6E44-4F6A-AD58-58BC673A1F25}"/>
              </a:ext>
            </a:extLst>
          </p:cNvPr>
          <p:cNvPicPr>
            <a:picLocks noChangeAspect="1"/>
          </p:cNvPicPr>
          <p:nvPr/>
        </p:nvPicPr>
        <p:blipFill>
          <a:blip r:embed="rId2"/>
          <a:stretch>
            <a:fillRect/>
          </a:stretch>
        </p:blipFill>
        <p:spPr>
          <a:xfrm>
            <a:off x="0" y="0"/>
            <a:ext cx="9144000" cy="6857999"/>
          </a:xfrm>
          <a:prstGeom prst="rect">
            <a:avLst/>
          </a:prstGeom>
        </p:spPr>
      </p:pic>
      <p:sp>
        <p:nvSpPr>
          <p:cNvPr id="2" name="Title 1"/>
          <p:cNvSpPr>
            <a:spLocks noGrp="1"/>
          </p:cNvSpPr>
          <p:nvPr>
            <p:ph type="title"/>
          </p:nvPr>
        </p:nvSpPr>
        <p:spPr>
          <a:xfrm>
            <a:off x="488995" y="5126345"/>
            <a:ext cx="6619243" cy="425054"/>
          </a:xfrm>
        </p:spPr>
        <p:txBody>
          <a:bodyPr>
            <a:noAutofit/>
          </a:bodyPr>
          <a:lstStyle/>
          <a:p>
            <a:r>
              <a:rPr lang="en-US" sz="3000" b="1" dirty="0">
                <a:latin typeface="Arial" panose="020B0604020202020204" pitchFamily="34" charset="0"/>
                <a:cs typeface="Arial" panose="020B0604020202020204" pitchFamily="34" charset="0"/>
              </a:rPr>
              <a:t>Car audio’s use of Calculus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40" y="1557389"/>
            <a:ext cx="4389119" cy="329184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2990" y="1557389"/>
            <a:ext cx="3218688" cy="3291840"/>
          </a:xfrm>
          <a:prstGeom prst="rect">
            <a:avLst/>
          </a:prstGeom>
        </p:spPr>
      </p:pic>
      <p:sp>
        <p:nvSpPr>
          <p:cNvPr id="3" name="Rectangle 2">
            <a:extLst>
              <a:ext uri="{FF2B5EF4-FFF2-40B4-BE49-F238E27FC236}">
                <a16:creationId xmlns:a16="http://schemas.microsoft.com/office/drawing/2014/main" id="{313BF5F5-08E4-7A83-B6FF-0F46E01627C7}"/>
              </a:ext>
            </a:extLst>
          </p:cNvPr>
          <p:cNvSpPr/>
          <p:nvPr/>
        </p:nvSpPr>
        <p:spPr>
          <a:xfrm>
            <a:off x="0" y="6553200"/>
            <a:ext cx="9144000" cy="323165"/>
          </a:xfrm>
          <a:prstGeom prst="rect">
            <a:avLst/>
          </a:prstGeom>
        </p:spPr>
        <p:txBody>
          <a:bodyPr wrap="square">
            <a:spAutoFit/>
          </a:bodyPr>
          <a:lstStyle/>
          <a:p>
            <a:r>
              <a:rPr lang="en-US" sz="1500" dirty="0">
                <a:solidFill>
                  <a:srgbClr val="00B0F0"/>
                </a:solidFill>
              </a:rPr>
              <a:t>From a previous CTU student</a:t>
            </a:r>
          </a:p>
        </p:txBody>
      </p:sp>
    </p:spTree>
    <p:extLst>
      <p:ext uri="{BB962C8B-B14F-4D97-AF65-F5344CB8AC3E}">
        <p14:creationId xmlns:p14="http://schemas.microsoft.com/office/powerpoint/2010/main" val="13386761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4" name="Content Placeholder 3"/>
          <p:cNvSpPr>
            <a:spLocks noGrp="1"/>
          </p:cNvSpPr>
          <p:nvPr>
            <p:ph idx="1"/>
          </p:nvPr>
        </p:nvSpPr>
        <p:spPr/>
        <p:txBody>
          <a:bodyPr/>
          <a:lstStyle/>
          <a:p>
            <a:r>
              <a:rPr lang="en-US" dirty="0"/>
              <a:t>This function must be such that for every pair of x- and y- values there exists a unique z</a:t>
            </a:r>
          </a:p>
          <a:p>
            <a:endParaRPr lang="en-US" dirty="0"/>
          </a:p>
        </p:txBody>
      </p:sp>
    </p:spTree>
    <p:extLst>
      <p:ext uri="{BB962C8B-B14F-4D97-AF65-F5344CB8AC3E}">
        <p14:creationId xmlns:p14="http://schemas.microsoft.com/office/powerpoint/2010/main" val="239607485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CCF689-3270-46E7-A4BE-3B38FE408F16}"/>
              </a:ext>
            </a:extLst>
          </p:cNvPr>
          <p:cNvPicPr>
            <a:picLocks noChangeAspect="1"/>
          </p:cNvPicPr>
          <p:nvPr/>
        </p:nvPicPr>
        <p:blipFill>
          <a:blip r:embed="rId2"/>
          <a:stretch>
            <a:fillRect/>
          </a:stretch>
        </p:blipFill>
        <p:spPr>
          <a:xfrm>
            <a:off x="0" y="0"/>
            <a:ext cx="9144000" cy="6857999"/>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55131" y="855986"/>
            <a:ext cx="5988869" cy="5374353"/>
          </a:xfrm>
        </p:spPr>
      </p:pic>
      <p:sp>
        <p:nvSpPr>
          <p:cNvPr id="5" name="Text Placeholder 4"/>
          <p:cNvSpPr>
            <a:spLocks noGrp="1"/>
          </p:cNvSpPr>
          <p:nvPr>
            <p:ph type="body" sz="half" idx="2"/>
          </p:nvPr>
        </p:nvSpPr>
        <p:spPr>
          <a:xfrm>
            <a:off x="264838" y="609600"/>
            <a:ext cx="2890293" cy="2171699"/>
          </a:xfrm>
        </p:spPr>
        <p:txBody>
          <a:bodyPr>
            <a:noAutofit/>
          </a:bodyPr>
          <a:lstStyle/>
          <a:p>
            <a:r>
              <a:rPr lang="en-US" sz="3000" dirty="0">
                <a:solidFill>
                  <a:schemeClr val="tx1"/>
                </a:solidFill>
                <a:latin typeface="Arial" panose="020B0604020202020204" pitchFamily="34" charset="0"/>
                <a:cs typeface="Arial" panose="020B0604020202020204" pitchFamily="34" charset="0"/>
              </a:rPr>
              <a:t>Partial Derivatives were used to develop this program in order to make it easier for the everyday user to build a box with the correct volume. </a:t>
            </a:r>
          </a:p>
        </p:txBody>
      </p:sp>
      <p:sp>
        <p:nvSpPr>
          <p:cNvPr id="2" name="Rectangle 1">
            <a:extLst>
              <a:ext uri="{FF2B5EF4-FFF2-40B4-BE49-F238E27FC236}">
                <a16:creationId xmlns:a16="http://schemas.microsoft.com/office/drawing/2014/main" id="{3252B70A-85E1-CF5B-11A9-1E111BA29EDC}"/>
              </a:ext>
            </a:extLst>
          </p:cNvPr>
          <p:cNvSpPr/>
          <p:nvPr/>
        </p:nvSpPr>
        <p:spPr>
          <a:xfrm>
            <a:off x="0" y="6553200"/>
            <a:ext cx="9144000" cy="323165"/>
          </a:xfrm>
          <a:prstGeom prst="rect">
            <a:avLst/>
          </a:prstGeom>
        </p:spPr>
        <p:txBody>
          <a:bodyPr wrap="square">
            <a:spAutoFit/>
          </a:bodyPr>
          <a:lstStyle/>
          <a:p>
            <a:r>
              <a:rPr lang="en-US" sz="1500" dirty="0">
                <a:solidFill>
                  <a:srgbClr val="00B0F0"/>
                </a:solidFill>
              </a:rPr>
              <a:t>From a previous CTU student</a:t>
            </a:r>
          </a:p>
        </p:txBody>
      </p:sp>
    </p:spTree>
    <p:extLst>
      <p:ext uri="{BB962C8B-B14F-4D97-AF65-F5344CB8AC3E}">
        <p14:creationId xmlns:p14="http://schemas.microsoft.com/office/powerpoint/2010/main" val="172589808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C07A006-9E12-4923-AB82-EF68040B755A}"/>
              </a:ext>
            </a:extLst>
          </p:cNvPr>
          <p:cNvPicPr>
            <a:picLocks noChangeAspect="1"/>
          </p:cNvPicPr>
          <p:nvPr/>
        </p:nvPicPr>
        <p:blipFill>
          <a:blip r:embed="rId2"/>
          <a:stretch>
            <a:fillRect/>
          </a:stretch>
        </p:blipFill>
        <p:spPr>
          <a:xfrm>
            <a:off x="0" y="0"/>
            <a:ext cx="9144000" cy="6857999"/>
          </a:xfrm>
          <a:prstGeom prst="rect">
            <a:avLst/>
          </a:prstGeom>
        </p:spPr>
      </p:pic>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026857" y="1541144"/>
            <a:ext cx="4820929" cy="4326255"/>
          </a:xfrm>
        </p:spPr>
      </p:pic>
      <p:sp>
        <p:nvSpPr>
          <p:cNvPr id="5" name="Text Placeholder 4"/>
          <p:cNvSpPr>
            <a:spLocks noGrp="1"/>
          </p:cNvSpPr>
          <p:nvPr>
            <p:ph type="body" sz="half" idx="2"/>
          </p:nvPr>
        </p:nvSpPr>
        <p:spPr>
          <a:xfrm>
            <a:off x="189861" y="228600"/>
            <a:ext cx="4001139" cy="2209800"/>
          </a:xfrm>
        </p:spPr>
        <p:txBody>
          <a:bodyPr>
            <a:noAutofit/>
          </a:bodyPr>
          <a:lstStyle/>
          <a:p>
            <a:r>
              <a:rPr lang="en-US" sz="3000" dirty="0">
                <a:solidFill>
                  <a:schemeClr val="tx1"/>
                </a:solidFill>
                <a:latin typeface="Arial" panose="020B0604020202020204" pitchFamily="34" charset="0"/>
                <a:cs typeface="Arial" panose="020B0604020202020204" pitchFamily="34" charset="0"/>
              </a:rPr>
              <a:t>The more in-depth you go with the box design the more you need to know about the full build (like speaker size) to calculate the speaker displacement to insure you still have the volume intended for the box after the speaker is mounted.</a:t>
            </a:r>
          </a:p>
        </p:txBody>
      </p:sp>
      <p:sp>
        <p:nvSpPr>
          <p:cNvPr id="2" name="Rectangle 1">
            <a:extLst>
              <a:ext uri="{FF2B5EF4-FFF2-40B4-BE49-F238E27FC236}">
                <a16:creationId xmlns:a16="http://schemas.microsoft.com/office/drawing/2014/main" id="{538D801C-0D83-FF5C-AE9B-110590B1036B}"/>
              </a:ext>
            </a:extLst>
          </p:cNvPr>
          <p:cNvSpPr/>
          <p:nvPr/>
        </p:nvSpPr>
        <p:spPr>
          <a:xfrm>
            <a:off x="0" y="6553200"/>
            <a:ext cx="9144000" cy="323165"/>
          </a:xfrm>
          <a:prstGeom prst="rect">
            <a:avLst/>
          </a:prstGeom>
        </p:spPr>
        <p:txBody>
          <a:bodyPr wrap="square">
            <a:spAutoFit/>
          </a:bodyPr>
          <a:lstStyle/>
          <a:p>
            <a:r>
              <a:rPr lang="en-US" sz="1500" dirty="0">
                <a:solidFill>
                  <a:srgbClr val="00B0F0"/>
                </a:solidFill>
              </a:rPr>
              <a:t>From a previous CTU student</a:t>
            </a:r>
          </a:p>
        </p:txBody>
      </p:sp>
    </p:spTree>
    <p:extLst>
      <p:ext uri="{BB962C8B-B14F-4D97-AF65-F5344CB8AC3E}">
        <p14:creationId xmlns:p14="http://schemas.microsoft.com/office/powerpoint/2010/main" val="303361394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3DB343-B5D1-4C63-BC71-3243FB140DA8}"/>
              </a:ext>
            </a:extLst>
          </p:cNvPr>
          <p:cNvPicPr>
            <a:picLocks noChangeAspect="1"/>
          </p:cNvPicPr>
          <p:nvPr/>
        </p:nvPicPr>
        <p:blipFill>
          <a:blip r:embed="rId2"/>
          <a:stretch>
            <a:fillRect/>
          </a:stretch>
        </p:blipFill>
        <p:spPr>
          <a:xfrm>
            <a:off x="0" y="0"/>
            <a:ext cx="9144000" cy="6857999"/>
          </a:xfrm>
          <a:prstGeom prst="rect">
            <a:avLst/>
          </a:prstGeom>
        </p:spPr>
      </p:pic>
      <p:sp>
        <p:nvSpPr>
          <p:cNvPr id="15" name="Rectangle 14"/>
          <p:cNvSpPr/>
          <p:nvPr/>
        </p:nvSpPr>
        <p:spPr>
          <a:xfrm>
            <a:off x="304800" y="0"/>
            <a:ext cx="8229600" cy="2400657"/>
          </a:xfrm>
          <a:prstGeom prst="rect">
            <a:avLst/>
          </a:prstGeom>
        </p:spPr>
        <p:txBody>
          <a:bodyPr wrap="square">
            <a:spAutoFit/>
          </a:bodyPr>
          <a:lstStyle/>
          <a:p>
            <a:endParaRPr lang="en-US" sz="3000" dirty="0">
              <a:latin typeface="Arial" panose="020B0604020202020204" pitchFamily="34" charset="0"/>
            </a:endParaRPr>
          </a:p>
          <a:p>
            <a:r>
              <a:rPr lang="en-US" sz="3000" dirty="0">
                <a:latin typeface="Arial" panose="020B0604020202020204" pitchFamily="34" charset="0"/>
              </a:rPr>
              <a:t>∂f/∂x  =  </a:t>
            </a:r>
            <a:r>
              <a:rPr lang="en-US" sz="3000" dirty="0" err="1">
                <a:latin typeface="Arial" panose="020B0604020202020204" pitchFamily="34" charset="0"/>
              </a:rPr>
              <a:t>lim</a:t>
            </a:r>
            <a:r>
              <a:rPr lang="en-US" sz="3000" dirty="0">
                <a:latin typeface="Arial" panose="020B0604020202020204" pitchFamily="34" charset="0"/>
              </a:rPr>
              <a:t>  f(x + h , y) - f(x , y) h</a:t>
            </a:r>
          </a:p>
          <a:p>
            <a:r>
              <a:rPr lang="en-US" sz="3000" dirty="0">
                <a:latin typeface="Arial" panose="020B0604020202020204" pitchFamily="34" charset="0"/>
              </a:rPr>
              <a:t>             h→0	</a:t>
            </a:r>
          </a:p>
          <a:p>
            <a:r>
              <a:rPr lang="en-US" sz="3000" dirty="0">
                <a:latin typeface="Arial" panose="020B0604020202020204" pitchFamily="34" charset="0"/>
              </a:rPr>
              <a:t>∂f/∂y  =	</a:t>
            </a:r>
            <a:r>
              <a:rPr lang="en-US" sz="3000" dirty="0" err="1">
                <a:latin typeface="Arial" panose="020B0604020202020204" pitchFamily="34" charset="0"/>
              </a:rPr>
              <a:t>lim</a:t>
            </a:r>
            <a:r>
              <a:rPr lang="en-US" sz="3000" dirty="0">
                <a:latin typeface="Arial" panose="020B0604020202020204" pitchFamily="34" charset="0"/>
              </a:rPr>
              <a:t>  f(x , y + k) - f(x , y) k</a:t>
            </a:r>
          </a:p>
          <a:p>
            <a:r>
              <a:rPr lang="en-US" sz="3000" dirty="0">
                <a:latin typeface="Arial" panose="020B0604020202020204" pitchFamily="34" charset="0"/>
              </a:rPr>
              <a:t>             k→0</a:t>
            </a:r>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2524868"/>
            <a:ext cx="7057194" cy="4043544"/>
          </a:xfrm>
          <a:prstGeom prst="rect">
            <a:avLst/>
          </a:prstGeom>
        </p:spPr>
      </p:pic>
      <p:sp>
        <p:nvSpPr>
          <p:cNvPr id="2" name="Rectangle 1">
            <a:extLst>
              <a:ext uri="{FF2B5EF4-FFF2-40B4-BE49-F238E27FC236}">
                <a16:creationId xmlns:a16="http://schemas.microsoft.com/office/drawing/2014/main" id="{B617BD78-E696-F693-8A90-6E5FBAF2EAD6}"/>
              </a:ext>
            </a:extLst>
          </p:cNvPr>
          <p:cNvSpPr/>
          <p:nvPr/>
        </p:nvSpPr>
        <p:spPr>
          <a:xfrm>
            <a:off x="0" y="6553200"/>
            <a:ext cx="9144000" cy="323165"/>
          </a:xfrm>
          <a:prstGeom prst="rect">
            <a:avLst/>
          </a:prstGeom>
        </p:spPr>
        <p:txBody>
          <a:bodyPr wrap="square">
            <a:spAutoFit/>
          </a:bodyPr>
          <a:lstStyle/>
          <a:p>
            <a:r>
              <a:rPr lang="en-US" sz="1500" dirty="0">
                <a:solidFill>
                  <a:srgbClr val="00B0F0"/>
                </a:solidFill>
              </a:rPr>
              <a:t>From a previous CTU student</a:t>
            </a:r>
          </a:p>
        </p:txBody>
      </p:sp>
    </p:spTree>
    <p:extLst>
      <p:ext uri="{BB962C8B-B14F-4D97-AF65-F5344CB8AC3E}">
        <p14:creationId xmlns:p14="http://schemas.microsoft.com/office/powerpoint/2010/main" val="18161812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3EF64F2-00CA-4EBA-951A-32F6B001A948}"/>
              </a:ext>
            </a:extLst>
          </p:cNvPr>
          <p:cNvPicPr>
            <a:picLocks noChangeAspect="1"/>
          </p:cNvPicPr>
          <p:nvPr/>
        </p:nvPicPr>
        <p:blipFill>
          <a:blip r:embed="rId2"/>
          <a:stretch>
            <a:fillRect/>
          </a:stretch>
        </p:blipFill>
        <p:spPr>
          <a:xfrm>
            <a:off x="0" y="0"/>
            <a:ext cx="9144000" cy="6857999"/>
          </a:xfrm>
          <a:prstGeom prst="rect">
            <a:avLst/>
          </a:prstGeom>
        </p:spPr>
      </p:pic>
      <p:sp>
        <p:nvSpPr>
          <p:cNvPr id="5" name="Content Placeholder 4"/>
          <p:cNvSpPr>
            <a:spLocks noGrp="1"/>
          </p:cNvSpPr>
          <p:nvPr>
            <p:ph sz="half" idx="2"/>
          </p:nvPr>
        </p:nvSpPr>
        <p:spPr>
          <a:xfrm>
            <a:off x="386939" y="462319"/>
            <a:ext cx="3297254" cy="2806304"/>
          </a:xfrm>
        </p:spPr>
        <p:txBody>
          <a:bodyPr>
            <a:noAutofit/>
          </a:bodyPr>
          <a:lstStyle/>
          <a:p>
            <a:pPr marL="0" indent="0">
              <a:buNone/>
            </a:pPr>
            <a:r>
              <a:rPr lang="en-US" sz="3000" dirty="0">
                <a:solidFill>
                  <a:schemeClr val="tx1"/>
                </a:solidFill>
                <a:latin typeface="Arial" panose="020B0604020202020204" pitchFamily="34" charset="0"/>
                <a:cs typeface="Arial" panose="020B0604020202020204" pitchFamily="34" charset="0"/>
              </a:rPr>
              <a:t>Integrals help with the more advanced box designs with using fiberglass to help calculate the volume of the box there are a lot more angles and curves to the design of the box </a:t>
            </a:r>
          </a:p>
        </p:txBody>
      </p:sp>
      <p:pic>
        <p:nvPicPr>
          <p:cNvPr id="8" name="Content Placeholder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3880826" y="1865471"/>
            <a:ext cx="4903129" cy="3306201"/>
          </a:xfrm>
        </p:spPr>
      </p:pic>
      <p:sp>
        <p:nvSpPr>
          <p:cNvPr id="2" name="Rectangle 1">
            <a:extLst>
              <a:ext uri="{FF2B5EF4-FFF2-40B4-BE49-F238E27FC236}">
                <a16:creationId xmlns:a16="http://schemas.microsoft.com/office/drawing/2014/main" id="{D7F46946-F7D3-C79F-02DE-8C6867CB6081}"/>
              </a:ext>
            </a:extLst>
          </p:cNvPr>
          <p:cNvSpPr/>
          <p:nvPr/>
        </p:nvSpPr>
        <p:spPr>
          <a:xfrm>
            <a:off x="0" y="6553200"/>
            <a:ext cx="9144000" cy="323165"/>
          </a:xfrm>
          <a:prstGeom prst="rect">
            <a:avLst/>
          </a:prstGeom>
        </p:spPr>
        <p:txBody>
          <a:bodyPr wrap="square">
            <a:spAutoFit/>
          </a:bodyPr>
          <a:lstStyle/>
          <a:p>
            <a:r>
              <a:rPr lang="en-US" sz="1500" dirty="0">
                <a:solidFill>
                  <a:srgbClr val="00B0F0"/>
                </a:solidFill>
              </a:rPr>
              <a:t>From a previous CTU student</a:t>
            </a:r>
          </a:p>
        </p:txBody>
      </p:sp>
    </p:spTree>
    <p:extLst>
      <p:ext uri="{BB962C8B-B14F-4D97-AF65-F5344CB8AC3E}">
        <p14:creationId xmlns:p14="http://schemas.microsoft.com/office/powerpoint/2010/main" val="21971451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1DAF906A-8CFF-4BC8-85CF-14BEE018F690}"/>
              </a:ext>
            </a:extLst>
          </p:cNvPr>
          <p:cNvSpPr/>
          <p:nvPr/>
        </p:nvSpPr>
        <p:spPr>
          <a:xfrm>
            <a:off x="0" y="6553200"/>
            <a:ext cx="3042821" cy="323165"/>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dirty="0">
                <a:solidFill>
                  <a:srgbClr val="00B0F0"/>
                </a:solidFill>
              </a:rPr>
              <a:t>http://i.imgur.com/aliTlT3.jpg</a:t>
            </a:r>
          </a:p>
        </p:txBody>
      </p:sp>
    </p:spTree>
    <p:extLst>
      <p:ext uri="{BB962C8B-B14F-4D97-AF65-F5344CB8AC3E}">
        <p14:creationId xmlns:p14="http://schemas.microsoft.com/office/powerpoint/2010/main" val="15604544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p:txBody>
          <a:bodyPr/>
          <a:lstStyle/>
          <a:p>
            <a:r>
              <a:rPr lang="en-US" dirty="0"/>
              <a:t>Remember, we had higher-order derivatives with functions of one variable?</a:t>
            </a:r>
          </a:p>
        </p:txBody>
      </p:sp>
    </p:spTree>
    <p:extLst>
      <p:ext uri="{BB962C8B-B14F-4D97-AF65-F5344CB8AC3E}">
        <p14:creationId xmlns:p14="http://schemas.microsoft.com/office/powerpoint/2010/main" val="19760837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They looked like:</a:t>
                </a:r>
              </a:p>
              <a:p>
                <a:r>
                  <a:rPr lang="en-US" dirty="0"/>
                  <a:t>		y" =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a:rPr>
                              <m:t>𝑑</m:t>
                            </m:r>
                          </m:e>
                          <m:sup>
                            <m:r>
                              <a:rPr lang="en-US" i="1">
                                <a:latin typeface="Cambria Math"/>
                              </a:rPr>
                              <m:t>2</m:t>
                            </m:r>
                          </m:sup>
                        </m:sSup>
                        <m:r>
                          <a:rPr lang="en-US" i="1">
                            <a:latin typeface="Cambria Math"/>
                          </a:rPr>
                          <m:t>𝑦</m:t>
                        </m:r>
                      </m:num>
                      <m:den>
                        <m:r>
                          <a:rPr lang="en-US" i="1">
                            <a:latin typeface="Cambria Math"/>
                          </a:rPr>
                          <m:t>𝑑</m:t>
                        </m:r>
                        <m:sSup>
                          <m:sSupPr>
                            <m:ctrlPr>
                              <a:rPr lang="en-US" i="1">
                                <a:latin typeface="Cambria Math" panose="02040503050406030204" pitchFamily="18" charset="0"/>
                              </a:rPr>
                            </m:ctrlPr>
                          </m:sSupPr>
                          <m:e>
                            <m:r>
                              <a:rPr lang="en-US" i="1">
                                <a:latin typeface="Cambria Math"/>
                              </a:rPr>
                              <m:t>𝑥</m:t>
                            </m:r>
                          </m:e>
                          <m:sup>
                            <m:r>
                              <a:rPr lang="en-US" i="1">
                                <a:latin typeface="Cambria Math"/>
                              </a:rPr>
                              <m:t>2</m:t>
                            </m:r>
                          </m:sup>
                        </m:sSup>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2593" t="-1946"/>
                </a:stretch>
              </a:blipFill>
            </p:spPr>
            <p:txBody>
              <a:bodyPr/>
              <a:lstStyle/>
              <a:p>
                <a:r>
                  <a:rPr lang="en-US">
                    <a:noFill/>
                  </a:rPr>
                  <a:t> </a:t>
                </a:r>
              </a:p>
            </p:txBody>
          </p:sp>
        </mc:Fallback>
      </mc:AlternateContent>
    </p:spTree>
    <p:extLst>
      <p:ext uri="{BB962C8B-B14F-4D97-AF65-F5344CB8AC3E}">
        <p14:creationId xmlns:p14="http://schemas.microsoft.com/office/powerpoint/2010/main" val="61108949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p:txBody>
          <a:bodyPr/>
          <a:lstStyle/>
          <a:p>
            <a:r>
              <a:rPr lang="en-US" dirty="0"/>
              <a:t>You could keep going: y’’’  y’’’’ …</a:t>
            </a:r>
          </a:p>
        </p:txBody>
      </p:sp>
    </p:spTree>
    <p:extLst>
      <p:ext uri="{BB962C8B-B14F-4D97-AF65-F5344CB8AC3E}">
        <p14:creationId xmlns:p14="http://schemas.microsoft.com/office/powerpoint/2010/main" val="31845958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a:xfrm>
            <a:off x="457200" y="1219200"/>
            <a:ext cx="8382000" cy="5638800"/>
          </a:xfrm>
        </p:spPr>
        <p:txBody>
          <a:bodyPr/>
          <a:lstStyle/>
          <a:p>
            <a:r>
              <a:rPr lang="en-US" dirty="0"/>
              <a:t>We will also have higher-order  derivatives of functions of more than one variable</a:t>
            </a:r>
          </a:p>
        </p:txBody>
      </p:sp>
    </p:spTree>
    <p:extLst>
      <p:ext uri="{BB962C8B-B14F-4D97-AF65-F5344CB8AC3E}">
        <p14:creationId xmlns:p14="http://schemas.microsoft.com/office/powerpoint/2010/main" val="165950874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a:xfrm>
            <a:off x="457200" y="1066800"/>
            <a:ext cx="8229600" cy="5638800"/>
          </a:xfrm>
        </p:spPr>
        <p:txBody>
          <a:bodyPr/>
          <a:lstStyle/>
          <a:p>
            <a:pPr>
              <a:spcBef>
                <a:spcPts val="0"/>
              </a:spcBef>
            </a:pPr>
            <a:r>
              <a:rPr lang="en-US" dirty="0"/>
              <a:t>In single variable calculus we saw that the second derivative is often useful: </a:t>
            </a:r>
          </a:p>
          <a:p>
            <a:pPr>
              <a:spcBef>
                <a:spcPts val="0"/>
              </a:spcBef>
            </a:pPr>
            <a:r>
              <a:rPr lang="en-US" dirty="0"/>
              <a:t>	it measures acceleration </a:t>
            </a:r>
          </a:p>
          <a:p>
            <a:pPr>
              <a:spcBef>
                <a:spcPts val="0"/>
              </a:spcBef>
            </a:pPr>
            <a:r>
              <a:rPr lang="en-US" dirty="0"/>
              <a:t>	it identifies maximum and </a:t>
            </a:r>
          </a:p>
          <a:p>
            <a:pPr>
              <a:spcBef>
                <a:spcPts val="0"/>
              </a:spcBef>
            </a:pPr>
            <a:r>
              <a:rPr lang="en-US" dirty="0"/>
              <a:t>		minimum points</a:t>
            </a:r>
          </a:p>
          <a:p>
            <a:pPr>
              <a:spcBef>
                <a:spcPts val="0"/>
              </a:spcBef>
            </a:pPr>
            <a:r>
              <a:rPr lang="en-US" dirty="0"/>
              <a:t>	it tells us something about </a:t>
            </a:r>
          </a:p>
          <a:p>
            <a:pPr>
              <a:spcBef>
                <a:spcPts val="0"/>
              </a:spcBef>
            </a:pPr>
            <a:r>
              <a:rPr lang="en-US" dirty="0"/>
              <a:t>		how sharply curved a </a:t>
            </a:r>
          </a:p>
          <a:p>
            <a:pPr>
              <a:spcBef>
                <a:spcPts val="0"/>
              </a:spcBef>
            </a:pPr>
            <a:r>
              <a:rPr lang="en-US" dirty="0"/>
              <a:t>		graph is </a:t>
            </a:r>
          </a:p>
        </p:txBody>
      </p:sp>
    </p:spTree>
    <p:extLst>
      <p:ext uri="{BB962C8B-B14F-4D97-AF65-F5344CB8AC3E}">
        <p14:creationId xmlns:p14="http://schemas.microsoft.com/office/powerpoint/2010/main" val="202935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p:sp>
        <p:nvSpPr>
          <p:cNvPr id="3" name="Content Placeholder 2"/>
          <p:cNvSpPr>
            <a:spLocks noGrp="1"/>
          </p:cNvSpPr>
          <p:nvPr>
            <p:ph idx="1"/>
          </p:nvPr>
        </p:nvSpPr>
        <p:spPr>
          <a:xfrm>
            <a:off x="457200" y="1219200"/>
            <a:ext cx="8229600" cy="5638800"/>
          </a:xfrm>
        </p:spPr>
        <p:txBody>
          <a:bodyPr/>
          <a:lstStyle/>
          <a:p>
            <a:r>
              <a:rPr lang="en-US" dirty="0"/>
              <a:t>The symbol used is: ∂</a:t>
            </a:r>
          </a:p>
          <a:p>
            <a:endParaRPr lang="en-US" dirty="0"/>
          </a:p>
        </p:txBody>
      </p:sp>
    </p:spTree>
    <p:extLst>
      <p:ext uri="{BB962C8B-B14F-4D97-AF65-F5344CB8AC3E}">
        <p14:creationId xmlns:p14="http://schemas.microsoft.com/office/powerpoint/2010/main" val="11920913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p:txBody>
          <a:bodyPr/>
          <a:lstStyle/>
          <a:p>
            <a:r>
              <a:rPr lang="en-US" dirty="0"/>
              <a:t>Second derivatives are also useful in the multi-variable case</a:t>
            </a:r>
          </a:p>
        </p:txBody>
      </p:sp>
    </p:spTree>
    <p:extLst>
      <p:ext uri="{BB962C8B-B14F-4D97-AF65-F5344CB8AC3E}">
        <p14:creationId xmlns:p14="http://schemas.microsoft.com/office/powerpoint/2010/main" val="236920137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225" y="1164896"/>
            <a:ext cx="3914775" cy="5719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Higher-Order Partials</a:t>
            </a:r>
          </a:p>
        </p:txBody>
      </p:sp>
      <p:sp>
        <p:nvSpPr>
          <p:cNvPr id="4" name="Content Placeholder 3"/>
          <p:cNvSpPr>
            <a:spLocks noGrp="1"/>
          </p:cNvSpPr>
          <p:nvPr>
            <p:ph idx="1"/>
          </p:nvPr>
        </p:nvSpPr>
        <p:spPr/>
        <p:txBody>
          <a:bodyPr/>
          <a:lstStyle/>
          <a:p>
            <a:r>
              <a:rPr lang="en-US" dirty="0"/>
              <a:t>But (not surprisingly) things are a bit more complicated… </a:t>
            </a:r>
          </a:p>
          <a:p>
            <a:endParaRPr lang="en-US" dirty="0"/>
          </a:p>
        </p:txBody>
      </p:sp>
      <p:sp>
        <p:nvSpPr>
          <p:cNvPr id="6" name="Rectangle 5"/>
          <p:cNvSpPr/>
          <p:nvPr/>
        </p:nvSpPr>
        <p:spPr>
          <a:xfrm>
            <a:off x="0" y="6608802"/>
            <a:ext cx="9144000" cy="553998"/>
          </a:xfrm>
          <a:prstGeom prst="rect">
            <a:avLst/>
          </a:prstGeom>
        </p:spPr>
        <p:txBody>
          <a:bodyPr wrap="square">
            <a:spAutoFit/>
          </a:bodyPr>
          <a:lstStyle/>
          <a:p>
            <a:r>
              <a:rPr lang="en-US" sz="1500" dirty="0">
                <a:solidFill>
                  <a:srgbClr val="00B0F0"/>
                </a:solidFill>
              </a:rPr>
              <a:t>http://1.bp.blogspot.com/-o6VoKoz9RRk/Uk1FfScUyeI/AAAAAAAAAno/eHm6IuPcfhA/s1600/</a:t>
            </a:r>
          </a:p>
          <a:p>
            <a:r>
              <a:rPr lang="en-US" sz="1500" dirty="0">
                <a:solidFill>
                  <a:srgbClr val="00B0F0"/>
                </a:solidFill>
              </a:rPr>
              <a:t>scared+man.JPG</a:t>
            </a:r>
          </a:p>
        </p:txBody>
      </p:sp>
    </p:spTree>
    <p:extLst>
      <p:ext uri="{BB962C8B-B14F-4D97-AF65-F5344CB8AC3E}">
        <p14:creationId xmlns:p14="http://schemas.microsoft.com/office/powerpoint/2010/main" val="32568186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p:txBody>
          <a:bodyPr/>
          <a:lstStyle/>
          <a:p>
            <a:pPr>
              <a:spcBef>
                <a:spcPts val="0"/>
              </a:spcBef>
            </a:pPr>
            <a:r>
              <a:rPr lang="en-US" dirty="0"/>
              <a:t>To take a “derivative,” we must take a partial derivative with respect to x or y</a:t>
            </a:r>
          </a:p>
          <a:p>
            <a:endParaRPr lang="en-US" dirty="0"/>
          </a:p>
          <a:p>
            <a:endParaRPr lang="en-US" dirty="0"/>
          </a:p>
          <a:p>
            <a:endParaRPr lang="en-US" dirty="0"/>
          </a:p>
        </p:txBody>
      </p:sp>
    </p:spTree>
    <p:extLst>
      <p:ext uri="{BB962C8B-B14F-4D97-AF65-F5344CB8AC3E}">
        <p14:creationId xmlns:p14="http://schemas.microsoft.com/office/powerpoint/2010/main" val="21340172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a:xfrm>
            <a:off x="381000" y="1219200"/>
            <a:ext cx="8458200" cy="5638800"/>
          </a:xfrm>
        </p:spPr>
        <p:txBody>
          <a:bodyPr/>
          <a:lstStyle/>
          <a:p>
            <a:pPr>
              <a:spcBef>
                <a:spcPts val="0"/>
              </a:spcBef>
            </a:pPr>
            <a:r>
              <a:rPr lang="en-US" dirty="0"/>
              <a:t>…and there are four ways to do it: </a:t>
            </a:r>
          </a:p>
          <a:p>
            <a:pPr>
              <a:spcBef>
                <a:spcPts val="0"/>
              </a:spcBef>
            </a:pPr>
            <a:r>
              <a:rPr lang="en-US" dirty="0"/>
              <a:t>	x then x </a:t>
            </a:r>
          </a:p>
          <a:p>
            <a:pPr>
              <a:spcBef>
                <a:spcPts val="0"/>
              </a:spcBef>
            </a:pPr>
            <a:r>
              <a:rPr lang="en-US" dirty="0"/>
              <a:t>	x then y </a:t>
            </a:r>
          </a:p>
          <a:p>
            <a:pPr>
              <a:spcBef>
                <a:spcPts val="0"/>
              </a:spcBef>
            </a:pPr>
            <a:r>
              <a:rPr lang="en-US" dirty="0"/>
              <a:t>	y then x </a:t>
            </a:r>
          </a:p>
          <a:p>
            <a:pPr>
              <a:spcBef>
                <a:spcPts val="0"/>
              </a:spcBef>
            </a:pPr>
            <a:r>
              <a:rPr lang="en-US" dirty="0"/>
              <a:t>	y then y</a:t>
            </a:r>
          </a:p>
        </p:txBody>
      </p:sp>
    </p:spTree>
    <p:extLst>
      <p:ext uri="{BB962C8B-B14F-4D97-AF65-F5344CB8AC3E}">
        <p14:creationId xmlns:p14="http://schemas.microsoft.com/office/powerpoint/2010/main" val="11641959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5638800"/>
              </a:xfrm>
            </p:spPr>
            <p:txBody>
              <a:bodyPr/>
              <a:lstStyle/>
              <a:p>
                <a:r>
                  <a:rPr lang="en-US" dirty="0"/>
                  <a:t>For a function of two variables ƒ(</a:t>
                </a:r>
                <a:r>
                  <a:rPr lang="en-US" dirty="0" err="1"/>
                  <a:t>x,y</a:t>
                </a:r>
                <a:r>
                  <a:rPr lang="en-US" dirty="0"/>
                  <a:t>), there will be a total of four possible second-order  </a:t>
                </a:r>
              </a:p>
              <a:p>
                <a:r>
                  <a:rPr lang="en-US" dirty="0"/>
                  <a:t>derivatives: </a:t>
                </a:r>
              </a:p>
              <a:p>
                <a:pPr>
                  <a:spcBef>
                    <a:spcPts val="0"/>
                  </a:spcBef>
                </a:pPr>
                <a:r>
                  <a:rPr lang="en-US" dirty="0"/>
                  <a:t>	</a:t>
                </a:r>
                <a:r>
                  <a:rPr lang="en-US" dirty="0" err="1"/>
                  <a:t>ƒ</a:t>
                </a:r>
                <a:r>
                  <a:rPr lang="en-US" baseline="-25000" dirty="0" err="1"/>
                  <a:t>xx</a:t>
                </a:r>
                <a:r>
                  <a:rPr lang="en-US" dirty="0"/>
                  <a:t> =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b="1" i="0" dirty="0" smtClean="0"/>
                          <m:t>x</m:t>
                        </m:r>
                        <m:r>
                          <m:rPr>
                            <m:nor/>
                          </m:rPr>
                          <a:rPr lang="en-US" baseline="30000" dirty="0"/>
                          <m:t>2</m:t>
                        </m:r>
                      </m:den>
                    </m:f>
                  </m:oMath>
                </a14:m>
                <a:r>
                  <a:rPr lang="en-US" dirty="0"/>
                  <a:t>		</a:t>
                </a:r>
                <a:r>
                  <a:rPr lang="en-US" dirty="0" err="1"/>
                  <a:t>ƒ</a:t>
                </a:r>
                <a:r>
                  <a:rPr lang="en-US" baseline="-25000" dirty="0" err="1"/>
                  <a:t>yy</a:t>
                </a:r>
                <a:r>
                  <a:rPr lang="en-US" dirty="0"/>
                  <a:t> =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b="1" i="0" dirty="0" smtClean="0"/>
                          <m:t>y</m:t>
                        </m:r>
                        <m:r>
                          <m:rPr>
                            <m:nor/>
                          </m:rPr>
                          <a:rPr lang="en-US" baseline="30000" dirty="0"/>
                          <m:t>2</m:t>
                        </m:r>
                      </m:den>
                    </m:f>
                  </m:oMath>
                </a14:m>
                <a:endParaRPr lang="en-US" dirty="0"/>
              </a:p>
              <a:p>
                <a:pPr>
                  <a:spcBef>
                    <a:spcPts val="0"/>
                  </a:spcBef>
                </a:pPr>
                <a:r>
                  <a:rPr lang="en-US" dirty="0"/>
                  <a:t>	</a:t>
                </a:r>
                <a:r>
                  <a:rPr lang="en-US" dirty="0" err="1"/>
                  <a:t>ƒ</a:t>
                </a:r>
                <a:r>
                  <a:rPr lang="en-US" baseline="-25000" dirty="0" err="1"/>
                  <a:t>xy</a:t>
                </a:r>
                <a:r>
                  <a:rPr lang="en-US" dirty="0"/>
                  <a:t> =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b="1" i="0" dirty="0" smtClean="0"/>
                          <m:t>y</m:t>
                        </m:r>
                        <m:r>
                          <m:rPr>
                            <m:nor/>
                          </m:rPr>
                          <a:rPr lang="en-US" dirty="0"/>
                          <m:t>∂</m:t>
                        </m:r>
                        <m:r>
                          <m:rPr>
                            <m:nor/>
                          </m:rPr>
                          <a:rPr lang="en-US" dirty="0"/>
                          <m:t>x</m:t>
                        </m:r>
                      </m:den>
                    </m:f>
                  </m:oMath>
                </a14:m>
                <a:r>
                  <a:rPr lang="en-US" dirty="0"/>
                  <a:t>		</a:t>
                </a:r>
                <a:r>
                  <a:rPr lang="en-US" dirty="0" err="1"/>
                  <a:t>ƒ</a:t>
                </a:r>
                <a:r>
                  <a:rPr lang="en-US" baseline="-25000" dirty="0" err="1"/>
                  <a:t>yx</a:t>
                </a:r>
                <a:r>
                  <a:rPr lang="en-US" dirty="0"/>
                  <a:t> =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dirty="0"/>
                          <m:t>x</m:t>
                        </m:r>
                        <m:r>
                          <m:rPr>
                            <m:nor/>
                          </m:rPr>
                          <a:rPr lang="en-US" dirty="0"/>
                          <m:t>∂</m:t>
                        </m:r>
                        <m:r>
                          <m:rPr>
                            <m:nor/>
                          </m:rPr>
                          <a:rPr lang="en-US" dirty="0"/>
                          <m:t>y</m:t>
                        </m:r>
                      </m:den>
                    </m:f>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5638800"/>
              </a:xfrm>
              <a:blipFill>
                <a:blip r:embed="rId2"/>
                <a:stretch>
                  <a:fillRect l="-2593" t="-1946" r="-1333"/>
                </a:stretch>
              </a:blipFill>
            </p:spPr>
            <p:txBody>
              <a:bodyPr/>
              <a:lstStyle/>
              <a:p>
                <a:r>
                  <a:rPr lang="en-US">
                    <a:noFill/>
                  </a:rPr>
                  <a:t> </a:t>
                </a:r>
              </a:p>
            </p:txBody>
          </p:sp>
        </mc:Fallback>
      </mc:AlternateContent>
    </p:spTree>
    <p:extLst>
      <p:ext uri="{BB962C8B-B14F-4D97-AF65-F5344CB8AC3E}">
        <p14:creationId xmlns:p14="http://schemas.microsoft.com/office/powerpoint/2010/main" val="245952438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last two second-order  partial derivatives are often called </a:t>
                </a:r>
                <a:r>
                  <a:rPr lang="en-US" dirty="0">
                    <a:solidFill>
                      <a:srgbClr val="FFC000"/>
                    </a:solidFill>
                  </a:rPr>
                  <a:t>mixed partial derivatives</a:t>
                </a:r>
                <a:r>
                  <a:rPr lang="en-US" dirty="0">
                    <a:solidFill>
                      <a:schemeClr val="tx1"/>
                    </a:solidFill>
                  </a:rPr>
                  <a:t> </a:t>
                </a:r>
                <a:r>
                  <a:rPr lang="en-US" dirty="0"/>
                  <a:t>because we are taking derivatives with respect to more than one variable </a:t>
                </a:r>
              </a:p>
              <a:p>
                <a:r>
                  <a:rPr lang="en-US" dirty="0"/>
                  <a:t>	ƒ</a:t>
                </a:r>
                <a:r>
                  <a:rPr lang="en-US" baseline="-25000" dirty="0" err="1"/>
                  <a:t>xy</a:t>
                </a:r>
                <a:r>
                  <a:rPr lang="en-US" dirty="0"/>
                  <a:t> =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dirty="0"/>
                          <m:t>y</m:t>
                        </m:r>
                        <m:r>
                          <m:rPr>
                            <m:nor/>
                          </m:rPr>
                          <a:rPr lang="en-US" dirty="0"/>
                          <m:t>∂</m:t>
                        </m:r>
                        <m:r>
                          <m:rPr>
                            <m:nor/>
                          </m:rPr>
                          <a:rPr lang="en-US" dirty="0"/>
                          <m:t>x</m:t>
                        </m:r>
                      </m:den>
                    </m:f>
                  </m:oMath>
                </a14:m>
                <a:r>
                  <a:rPr lang="en-US" dirty="0"/>
                  <a:t>		</a:t>
                </a:r>
                <a:r>
                  <a:rPr lang="en-US" dirty="0" err="1"/>
                  <a:t>ƒ</a:t>
                </a:r>
                <a:r>
                  <a:rPr lang="en-US" baseline="-25000" dirty="0" err="1"/>
                  <a:t>yx</a:t>
                </a:r>
                <a:r>
                  <a:rPr lang="en-US" dirty="0"/>
                  <a:t> =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dirty="0"/>
                          <m:t>x</m:t>
                        </m:r>
                        <m:r>
                          <m:rPr>
                            <m:nor/>
                          </m:rPr>
                          <a:rPr lang="en-US" dirty="0"/>
                          <m:t>∂</m:t>
                        </m:r>
                        <m:r>
                          <m:rPr>
                            <m:nor/>
                          </m:rPr>
                          <a:rPr lang="en-US" dirty="0"/>
                          <m:t>y</m:t>
                        </m:r>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2593" t="-1946"/>
                </a:stretch>
              </a:blipFill>
            </p:spPr>
            <p:txBody>
              <a:bodyPr/>
              <a:lstStyle/>
              <a:p>
                <a:r>
                  <a:rPr lang="en-US">
                    <a:noFill/>
                  </a:rPr>
                  <a:t> </a:t>
                </a:r>
              </a:p>
            </p:txBody>
          </p:sp>
        </mc:Fallback>
      </mc:AlternateContent>
    </p:spTree>
    <p:extLst>
      <p:ext uri="{BB962C8B-B14F-4D97-AF65-F5344CB8AC3E}">
        <p14:creationId xmlns:p14="http://schemas.microsoft.com/office/powerpoint/2010/main" val="7545241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p:sp>
        <p:nvSpPr>
          <p:cNvPr id="3" name="Content Placeholder 2"/>
          <p:cNvSpPr>
            <a:spLocks noGrp="1"/>
          </p:cNvSpPr>
          <p:nvPr>
            <p:ph idx="1"/>
          </p:nvPr>
        </p:nvSpPr>
        <p:spPr>
          <a:xfrm>
            <a:off x="457200" y="1219200"/>
            <a:ext cx="8382000" cy="5638800"/>
          </a:xfrm>
        </p:spPr>
        <p:txBody>
          <a:bodyPr/>
          <a:lstStyle/>
          <a:p>
            <a:r>
              <a:rPr lang="en-US" dirty="0"/>
              <a:t>Note that the order  that we take the derivatives in is given by the notation: </a:t>
            </a:r>
          </a:p>
          <a:p>
            <a:endParaRPr lang="en-US" sz="1000" dirty="0"/>
          </a:p>
          <a:p>
            <a:pPr algn="ctr"/>
            <a:r>
              <a:rPr lang="en-US" dirty="0" err="1"/>
              <a:t>ƒ</a:t>
            </a:r>
            <a:r>
              <a:rPr lang="en-US" baseline="-25000" dirty="0" err="1"/>
              <a:t>xy</a:t>
            </a:r>
            <a:r>
              <a:rPr lang="en-US" dirty="0"/>
              <a:t>  </a:t>
            </a:r>
          </a:p>
          <a:p>
            <a:endParaRPr lang="en-US" sz="1500" dirty="0"/>
          </a:p>
          <a:p>
            <a:r>
              <a:rPr lang="en-US" dirty="0"/>
              <a:t>means first differentiate with respect to x then with respect to y</a:t>
            </a:r>
          </a:p>
          <a:p>
            <a:r>
              <a:rPr lang="en-US" dirty="0"/>
              <a:t>	</a:t>
            </a:r>
          </a:p>
        </p:txBody>
      </p:sp>
    </p:spTree>
    <p:extLst>
      <p:ext uri="{BB962C8B-B14F-4D97-AF65-F5344CB8AC3E}">
        <p14:creationId xmlns:p14="http://schemas.microsoft.com/office/powerpoint/2010/main" val="37554756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Higher-Order Partials</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219200"/>
                <a:ext cx="8382000" cy="5638800"/>
              </a:xfrm>
            </p:spPr>
            <p:txBody>
              <a:bodyPr/>
              <a:lstStyle/>
              <a:p>
                <a:r>
                  <a:rPr lang="en-US" dirty="0"/>
                  <a:t>Note that the order  that we take the derivatives in is given by the notation: </a:t>
                </a:r>
              </a:p>
              <a:p>
                <a:pPr algn="ctr">
                  <a:spcBef>
                    <a:spcPts val="0"/>
                  </a:spcBef>
                </a:pP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dirty="0"/>
                          <m:t>y</m:t>
                        </m:r>
                        <m:r>
                          <m:rPr>
                            <m:nor/>
                          </m:rPr>
                          <a:rPr lang="en-US" dirty="0"/>
                          <m:t>∂</m:t>
                        </m:r>
                        <m:r>
                          <m:rPr>
                            <m:nor/>
                          </m:rPr>
                          <a:rPr lang="en-US" dirty="0"/>
                          <m:t>x</m:t>
                        </m:r>
                      </m:den>
                    </m:f>
                  </m:oMath>
                </a14:m>
                <a:r>
                  <a:rPr lang="en-US" dirty="0"/>
                  <a:t> </a:t>
                </a:r>
              </a:p>
              <a:p>
                <a:r>
                  <a:rPr lang="en-US" dirty="0"/>
                  <a:t>means first differentiate with respect to x then with respect to y (seems backwards…)</a:t>
                </a:r>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219200"/>
                <a:ext cx="8382000" cy="5638800"/>
              </a:xfrm>
              <a:blipFill>
                <a:blip r:embed="rId2"/>
                <a:stretch>
                  <a:fillRect l="-2545" t="-1946"/>
                </a:stretch>
              </a:blipFill>
            </p:spPr>
            <p:txBody>
              <a:bodyPr/>
              <a:lstStyle/>
              <a:p>
                <a:r>
                  <a:rPr lang="en-US">
                    <a:noFill/>
                  </a:rPr>
                  <a:t> </a:t>
                </a:r>
              </a:p>
            </p:txBody>
          </p:sp>
        </mc:Fallback>
      </mc:AlternateContent>
    </p:spTree>
    <p:extLst>
      <p:ext uri="{BB962C8B-B14F-4D97-AF65-F5344CB8AC3E}">
        <p14:creationId xmlns:p14="http://schemas.microsoft.com/office/powerpoint/2010/main" val="44845280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38200"/>
                <a:ext cx="8686800" cy="5638800"/>
              </a:xfrm>
            </p:spPr>
            <p:txBody>
              <a:bodyPr/>
              <a:lstStyle/>
              <a:p>
                <a:r>
                  <a:rPr lang="en-US" dirty="0"/>
                  <a:t>Find all the second-order  derivatives for </a:t>
                </a:r>
                <a:r>
                  <a:rPr lang="en-US" dirty="0" err="1"/>
                  <a:t>e</a:t>
                </a:r>
                <a:r>
                  <a:rPr lang="en-US" baseline="30000" dirty="0" err="1"/>
                  <a:t>xy</a:t>
                </a:r>
                <a:endParaRPr lang="en-US" baseline="30000" dirty="0"/>
              </a:p>
              <a:p>
                <a:endParaRPr lang="en-US" sz="2000" baseline="30000" dirty="0"/>
              </a:p>
              <a:p>
                <a:pPr>
                  <a:spcBef>
                    <a:spcPts val="960"/>
                  </a:spcBef>
                </a:pPr>
                <a:r>
                  <a:rPr lang="en-US" dirty="0"/>
                  <a:t>First find the first-order partial derivatives:</a:t>
                </a:r>
              </a:p>
              <a:p>
                <a:pPr>
                  <a:spcBef>
                    <a:spcPts val="0"/>
                  </a:spcBef>
                </a:pPr>
                <a:r>
                  <a:rPr lang="en-US" dirty="0"/>
                  <a:t>ƒ</a:t>
                </a:r>
                <a:r>
                  <a:rPr lang="en-US" baseline="-25000" dirty="0"/>
                  <a:t>x</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x</m:t>
                        </m:r>
                      </m:den>
                    </m:f>
                  </m:oMath>
                </a14:m>
                <a:r>
                  <a:rPr lang="en-US" sz="2000" dirty="0"/>
                  <a:t> </a:t>
                </a:r>
                <a:r>
                  <a:rPr lang="en-US" dirty="0"/>
                  <a:t>=</a:t>
                </a:r>
                <a:r>
                  <a:rPr lang="en-US" sz="2000" dirty="0">
                    <a:solidFill>
                      <a:srgbClr val="FFFF00"/>
                    </a:solidFill>
                  </a:rPr>
                  <a:t> </a:t>
                </a:r>
                <a:endParaRPr lang="en-US" baseline="30000" dirty="0">
                  <a:solidFill>
                    <a:srgbClr val="FFFF00"/>
                  </a:solidFill>
                </a:endParaRPr>
              </a:p>
              <a:p>
                <a:pPr>
                  <a:spcBef>
                    <a:spcPts val="0"/>
                  </a:spcBef>
                </a:pPr>
                <a:endParaRPr lang="en-US" sz="2000" dirty="0"/>
              </a:p>
              <a:p>
                <a:pPr>
                  <a:spcBef>
                    <a:spcPts val="0"/>
                  </a:spcBef>
                </a:pPr>
                <a:r>
                  <a:rPr lang="en-US" dirty="0"/>
                  <a:t>ƒ</a:t>
                </a:r>
                <a:r>
                  <a:rPr lang="en-US" baseline="-25000" dirty="0"/>
                  <a:t>y</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y</m:t>
                        </m:r>
                      </m:den>
                    </m:f>
                  </m:oMath>
                </a14:m>
                <a:r>
                  <a:rPr lang="en-US" sz="2000" dirty="0"/>
                  <a:t> </a:t>
                </a:r>
                <a:r>
                  <a:rPr lang="en-US" dirty="0"/>
                  <a:t>=</a:t>
                </a:r>
                <a:r>
                  <a:rPr lang="en-US" sz="2000" dirty="0"/>
                  <a:t> </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38200"/>
                <a:ext cx="8686800" cy="5638800"/>
              </a:xfrm>
              <a:blipFill>
                <a:blip r:embed="rId2"/>
                <a:stretch>
                  <a:fillRect l="-2526" t="-1946" r="-189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C7654B8-515C-4768-8AF4-0055869197F5}"/>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7</a:t>
            </a:r>
          </a:p>
        </p:txBody>
      </p:sp>
    </p:spTree>
    <p:extLst>
      <p:ext uri="{BB962C8B-B14F-4D97-AF65-F5344CB8AC3E}">
        <p14:creationId xmlns:p14="http://schemas.microsoft.com/office/powerpoint/2010/main" val="17992886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38200"/>
                <a:ext cx="8686800" cy="5638800"/>
              </a:xfrm>
            </p:spPr>
            <p:txBody>
              <a:bodyPr/>
              <a:lstStyle/>
              <a:p>
                <a:r>
                  <a:rPr lang="en-US" dirty="0"/>
                  <a:t>Find all the second-order  derivatives for </a:t>
                </a:r>
                <a:r>
                  <a:rPr lang="en-US" dirty="0" err="1"/>
                  <a:t>e</a:t>
                </a:r>
                <a:r>
                  <a:rPr lang="en-US" baseline="30000" dirty="0" err="1"/>
                  <a:t>xy</a:t>
                </a:r>
                <a:endParaRPr lang="en-US" baseline="30000" dirty="0"/>
              </a:p>
              <a:p>
                <a:endParaRPr lang="en-US" sz="2000" baseline="30000" dirty="0"/>
              </a:p>
              <a:p>
                <a:pPr>
                  <a:spcBef>
                    <a:spcPts val="960"/>
                  </a:spcBef>
                </a:pPr>
                <a:r>
                  <a:rPr lang="en-US" dirty="0"/>
                  <a:t>First find the first-order partial derivatives:</a:t>
                </a:r>
              </a:p>
              <a:p>
                <a:pPr>
                  <a:spcBef>
                    <a:spcPts val="0"/>
                  </a:spcBef>
                </a:pPr>
                <a:r>
                  <a:rPr lang="en-US" dirty="0"/>
                  <a:t>ƒ</a:t>
                </a:r>
                <a:r>
                  <a:rPr lang="en-US" baseline="-25000" dirty="0"/>
                  <a:t>x</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x</m:t>
                        </m:r>
                      </m:den>
                    </m:f>
                  </m:oMath>
                </a14:m>
                <a:r>
                  <a:rPr lang="en-US" sz="2000" dirty="0"/>
                  <a:t> </a:t>
                </a:r>
                <a:r>
                  <a:rPr lang="en-US" dirty="0"/>
                  <a:t>=</a:t>
                </a:r>
                <a:r>
                  <a:rPr lang="en-US" sz="2000" dirty="0">
                    <a:solidFill>
                      <a:srgbClr val="FFFF00"/>
                    </a:solidFill>
                  </a:rPr>
                  <a:t> </a:t>
                </a:r>
                <a:r>
                  <a:rPr lang="en-US" dirty="0" err="1">
                    <a:solidFill>
                      <a:srgbClr val="FFFF00"/>
                    </a:solidFill>
                  </a:rPr>
                  <a:t>ye</a:t>
                </a:r>
                <a:r>
                  <a:rPr lang="en-US" baseline="30000" dirty="0" err="1">
                    <a:solidFill>
                      <a:srgbClr val="FFFF00"/>
                    </a:solidFill>
                  </a:rPr>
                  <a:t>xy</a:t>
                </a:r>
                <a:r>
                  <a:rPr lang="en-US" dirty="0">
                    <a:solidFill>
                      <a:srgbClr val="FFFF00"/>
                    </a:solidFill>
                  </a:rPr>
                  <a:t>  </a:t>
                </a:r>
                <a:r>
                  <a:rPr lang="en-US" dirty="0"/>
                  <a:t> </a:t>
                </a:r>
                <a:endParaRPr lang="en-US" baseline="30000" dirty="0">
                  <a:solidFill>
                    <a:srgbClr val="FFFF00"/>
                  </a:solidFill>
                </a:endParaRPr>
              </a:p>
              <a:p>
                <a:pPr>
                  <a:spcBef>
                    <a:spcPts val="0"/>
                  </a:spcBef>
                </a:pPr>
                <a:endParaRPr lang="en-US" sz="2000" dirty="0"/>
              </a:p>
              <a:p>
                <a:pPr>
                  <a:spcBef>
                    <a:spcPts val="0"/>
                  </a:spcBef>
                </a:pPr>
                <a:r>
                  <a:rPr lang="en-US" dirty="0"/>
                  <a:t>ƒ</a:t>
                </a:r>
                <a:r>
                  <a:rPr lang="en-US" baseline="-25000" dirty="0"/>
                  <a:t>y</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y</m:t>
                        </m:r>
                      </m:den>
                    </m:f>
                  </m:oMath>
                </a14:m>
                <a:r>
                  <a:rPr lang="en-US" sz="2000" dirty="0"/>
                  <a:t> </a:t>
                </a:r>
                <a:r>
                  <a:rPr lang="en-US" dirty="0"/>
                  <a:t>=</a:t>
                </a:r>
                <a:r>
                  <a:rPr lang="en-US" sz="2000" dirty="0"/>
                  <a:t> </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38200"/>
                <a:ext cx="8686800" cy="5638800"/>
              </a:xfrm>
              <a:blipFill>
                <a:blip r:embed="rId2"/>
                <a:stretch>
                  <a:fillRect l="-2526" t="-1946" r="-189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C7654B8-515C-4768-8AF4-0055869197F5}"/>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7</a:t>
            </a:r>
          </a:p>
        </p:txBody>
      </p:sp>
    </p:spTree>
    <p:extLst>
      <p:ext uri="{BB962C8B-B14F-4D97-AF65-F5344CB8AC3E}">
        <p14:creationId xmlns:p14="http://schemas.microsoft.com/office/powerpoint/2010/main" val="2233258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Partial Derivatives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219200"/>
                <a:ext cx="8229600" cy="5638800"/>
              </a:xfrm>
            </p:spPr>
            <p:txBody>
              <a:bodyPr/>
              <a:lstStyle/>
              <a:p>
                <a:r>
                  <a:rPr lang="en-US" dirty="0"/>
                  <a:t>It will look like: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dirty="0"/>
                          <m:t>z</m:t>
                        </m:r>
                        <m:r>
                          <m:rPr>
                            <m:nor/>
                          </m:rPr>
                          <a:rPr lang="en-US" dirty="0"/>
                          <m:t> </m:t>
                        </m:r>
                      </m:num>
                      <m:den>
                        <m:r>
                          <m:rPr>
                            <m:nor/>
                          </m:rPr>
                          <a:rPr lang="en-US" dirty="0"/>
                          <m:t>∂</m:t>
                        </m:r>
                        <m:r>
                          <m:rPr>
                            <m:nor/>
                          </m:rPr>
                          <a:rPr lang="en-US" dirty="0"/>
                          <m:t>x</m:t>
                        </m:r>
                        <m:r>
                          <m:rPr>
                            <m:nor/>
                          </m:rPr>
                          <a:rPr lang="en-US" dirty="0"/>
                          <m:t> </m:t>
                        </m:r>
                      </m:den>
                    </m:f>
                  </m:oMath>
                </a14:m>
                <a:r>
                  <a:rPr lang="en-US" dirty="0"/>
                  <a:t> </a:t>
                </a:r>
              </a:p>
              <a:p>
                <a:r>
                  <a:rPr lang="en-US" dirty="0"/>
                  <a:t>(the partial derivative of z with respect to x)</a:t>
                </a:r>
              </a:p>
              <a:p>
                <a:r>
                  <a:rPr lang="en-US" dirty="0"/>
                  <a:t>and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dirty="0"/>
                          <m:t>z</m:t>
                        </m:r>
                        <m:r>
                          <m:rPr>
                            <m:nor/>
                          </m:rPr>
                          <a:rPr lang="en-US" dirty="0"/>
                          <m:t> </m:t>
                        </m:r>
                      </m:num>
                      <m:den>
                        <m:r>
                          <m:rPr>
                            <m:nor/>
                          </m:rPr>
                          <a:rPr lang="en-US" dirty="0"/>
                          <m:t>∂</m:t>
                        </m:r>
                        <m:r>
                          <m:rPr>
                            <m:nor/>
                          </m:rPr>
                          <a:rPr lang="en-US" dirty="0"/>
                          <m:t>y</m:t>
                        </m:r>
                        <m:r>
                          <m:rPr>
                            <m:nor/>
                          </m:rPr>
                          <a:rPr lang="en-US" dirty="0"/>
                          <m:t> </m:t>
                        </m:r>
                      </m:den>
                    </m:f>
                  </m:oMath>
                </a14:m>
                <a:endParaRPr lang="en-US" dirty="0"/>
              </a:p>
              <a:p>
                <a:r>
                  <a:rPr lang="en-US" dirty="0"/>
                  <a:t>(the partial derivative of z with respect to 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219200"/>
                <a:ext cx="8229600" cy="5638800"/>
              </a:xfrm>
              <a:blipFill rotWithShape="1">
                <a:blip r:embed="rId2"/>
                <a:stretch>
                  <a:fillRect l="-2593" r="-4074"/>
                </a:stretch>
              </a:blipFill>
            </p:spPr>
            <p:txBody>
              <a:bodyPr/>
              <a:lstStyle/>
              <a:p>
                <a:r>
                  <a:rPr lang="en-US">
                    <a:noFill/>
                  </a:rPr>
                  <a:t> </a:t>
                </a:r>
              </a:p>
            </p:txBody>
          </p:sp>
        </mc:Fallback>
      </mc:AlternateContent>
    </p:spTree>
    <p:extLst>
      <p:ext uri="{BB962C8B-B14F-4D97-AF65-F5344CB8AC3E}">
        <p14:creationId xmlns:p14="http://schemas.microsoft.com/office/powerpoint/2010/main" val="33726567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38200"/>
                <a:ext cx="8686800" cy="5638800"/>
              </a:xfrm>
            </p:spPr>
            <p:txBody>
              <a:bodyPr/>
              <a:lstStyle/>
              <a:p>
                <a:r>
                  <a:rPr lang="en-US" dirty="0"/>
                  <a:t>Find all the second-order  derivatives for </a:t>
                </a:r>
                <a:r>
                  <a:rPr lang="en-US" dirty="0" err="1"/>
                  <a:t>e</a:t>
                </a:r>
                <a:r>
                  <a:rPr lang="en-US" baseline="30000" dirty="0" err="1"/>
                  <a:t>xy</a:t>
                </a:r>
                <a:endParaRPr lang="en-US" baseline="30000" dirty="0"/>
              </a:p>
              <a:p>
                <a:endParaRPr lang="en-US" sz="2000" baseline="30000" dirty="0"/>
              </a:p>
              <a:p>
                <a:pPr>
                  <a:spcBef>
                    <a:spcPts val="960"/>
                  </a:spcBef>
                </a:pPr>
                <a:r>
                  <a:rPr lang="en-US" dirty="0"/>
                  <a:t>First find the first-order partial derivatives:</a:t>
                </a:r>
              </a:p>
              <a:p>
                <a:pPr>
                  <a:spcBef>
                    <a:spcPts val="0"/>
                  </a:spcBef>
                </a:pPr>
                <a:r>
                  <a:rPr lang="en-US" dirty="0"/>
                  <a:t>ƒ</a:t>
                </a:r>
                <a:r>
                  <a:rPr lang="en-US" baseline="-25000" dirty="0"/>
                  <a:t>x</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x</m:t>
                        </m:r>
                      </m:den>
                    </m:f>
                  </m:oMath>
                </a14:m>
                <a:r>
                  <a:rPr lang="en-US" sz="2000" dirty="0"/>
                  <a:t> </a:t>
                </a:r>
                <a:r>
                  <a:rPr lang="en-US" dirty="0"/>
                  <a:t>=</a:t>
                </a:r>
                <a:r>
                  <a:rPr lang="en-US" sz="2000" dirty="0"/>
                  <a:t> </a:t>
                </a:r>
                <a:r>
                  <a:rPr lang="en-US" dirty="0" err="1"/>
                  <a:t>ye</a:t>
                </a:r>
                <a:r>
                  <a:rPr lang="en-US" baseline="30000" dirty="0" err="1"/>
                  <a:t>xy</a:t>
                </a:r>
                <a:r>
                  <a:rPr lang="en-US" dirty="0"/>
                  <a:t>   </a:t>
                </a:r>
                <a:endParaRPr lang="en-US" baseline="30000" dirty="0">
                  <a:solidFill>
                    <a:srgbClr val="FFFF00"/>
                  </a:solidFill>
                </a:endParaRPr>
              </a:p>
              <a:p>
                <a:pPr>
                  <a:spcBef>
                    <a:spcPts val="0"/>
                  </a:spcBef>
                </a:pPr>
                <a:endParaRPr lang="en-US" sz="2000" dirty="0"/>
              </a:p>
              <a:p>
                <a:pPr>
                  <a:spcBef>
                    <a:spcPts val="0"/>
                  </a:spcBef>
                </a:pPr>
                <a:r>
                  <a:rPr lang="en-US" dirty="0"/>
                  <a:t>ƒ</a:t>
                </a:r>
                <a:r>
                  <a:rPr lang="en-US" baseline="-25000" dirty="0"/>
                  <a:t>y</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y</m:t>
                        </m:r>
                      </m:den>
                    </m:f>
                  </m:oMath>
                </a14:m>
                <a:r>
                  <a:rPr lang="en-US" sz="2000" dirty="0"/>
                  <a:t> </a:t>
                </a:r>
                <a:r>
                  <a:rPr lang="en-US" dirty="0"/>
                  <a:t>=</a:t>
                </a:r>
                <a:r>
                  <a:rPr lang="en-US" sz="2000" dirty="0"/>
                  <a:t> </a:t>
                </a:r>
                <a:r>
                  <a:rPr lang="en-US" dirty="0" err="1">
                    <a:solidFill>
                      <a:srgbClr val="FFFF00"/>
                    </a:solidFill>
                  </a:rPr>
                  <a:t>xe</a:t>
                </a:r>
                <a:r>
                  <a:rPr lang="en-US" baseline="30000" dirty="0" err="1">
                    <a:solidFill>
                      <a:srgbClr val="FFFF00"/>
                    </a:solidFill>
                  </a:rPr>
                  <a:t>xy</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38200"/>
                <a:ext cx="8686800" cy="5638800"/>
              </a:xfrm>
              <a:blipFill>
                <a:blip r:embed="rId2"/>
                <a:stretch>
                  <a:fillRect l="-2526" t="-1946" r="-1895"/>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C7654B8-515C-4768-8AF4-0055869197F5}"/>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7</a:t>
            </a:r>
          </a:p>
        </p:txBody>
      </p:sp>
    </p:spTree>
    <p:extLst>
      <p:ext uri="{BB962C8B-B14F-4D97-AF65-F5344CB8AC3E}">
        <p14:creationId xmlns:p14="http://schemas.microsoft.com/office/powerpoint/2010/main" val="42476292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38200"/>
                <a:ext cx="9067800" cy="5638800"/>
              </a:xfrm>
            </p:spPr>
            <p:txBody>
              <a:bodyPr/>
              <a:lstStyle/>
              <a:p>
                <a:r>
                  <a:rPr lang="en-US" dirty="0"/>
                  <a:t>Find all the second-order  derivatives for </a:t>
                </a:r>
                <a:r>
                  <a:rPr lang="en-US" dirty="0" err="1"/>
                  <a:t>e</a:t>
                </a:r>
                <a:r>
                  <a:rPr lang="en-US" baseline="30000" dirty="0" err="1"/>
                  <a:t>xy</a:t>
                </a:r>
                <a:endParaRPr lang="en-US" baseline="30000" dirty="0"/>
              </a:p>
              <a:p>
                <a:endParaRPr lang="en-US" sz="2000" baseline="30000" dirty="0"/>
              </a:p>
              <a:p>
                <a:r>
                  <a:rPr lang="en-US" dirty="0"/>
                  <a:t>Next get the second-order partial derivatives:</a:t>
                </a:r>
              </a:p>
              <a:p>
                <a:pPr>
                  <a:spcBef>
                    <a:spcPts val="0"/>
                  </a:spcBef>
                </a:pPr>
                <a:r>
                  <a:rPr lang="en-US" dirty="0"/>
                  <a:t>ƒ</a:t>
                </a:r>
                <a:r>
                  <a:rPr lang="en-US" baseline="-25000" dirty="0"/>
                  <a:t>x</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x</m:t>
                        </m:r>
                      </m:den>
                    </m:f>
                  </m:oMath>
                </a14:m>
                <a:r>
                  <a:rPr lang="en-US" sz="2000" dirty="0"/>
                  <a:t> </a:t>
                </a:r>
                <a:r>
                  <a:rPr lang="en-US" dirty="0"/>
                  <a:t>=</a:t>
                </a:r>
                <a:r>
                  <a:rPr lang="en-US" sz="2000" dirty="0"/>
                  <a:t> </a:t>
                </a:r>
                <a:r>
                  <a:rPr lang="en-US" dirty="0" err="1"/>
                  <a:t>ye</a:t>
                </a:r>
                <a:r>
                  <a:rPr lang="en-US" baseline="30000" dirty="0" err="1"/>
                  <a:t>xy</a:t>
                </a:r>
                <a:r>
                  <a:rPr lang="en-US" dirty="0"/>
                  <a:t>  </a:t>
                </a:r>
                <a:r>
                  <a:rPr lang="en-US" dirty="0" err="1"/>
                  <a:t>ƒ</a:t>
                </a:r>
                <a:r>
                  <a:rPr lang="en-US" baseline="-25000" dirty="0" err="1"/>
                  <a:t>xx</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dirty="0"/>
                          <m:t>x</m:t>
                        </m:r>
                        <m:r>
                          <m:rPr>
                            <m:nor/>
                          </m:rPr>
                          <a:rPr lang="en-US" baseline="30000" dirty="0"/>
                          <m:t>2</m:t>
                        </m:r>
                      </m:den>
                    </m:f>
                  </m:oMath>
                </a14:m>
                <a:r>
                  <a:rPr lang="en-US" sz="2000" dirty="0"/>
                  <a:t> </a:t>
                </a:r>
                <a:r>
                  <a:rPr lang="en-US" dirty="0"/>
                  <a:t>=</a:t>
                </a:r>
                <a:r>
                  <a:rPr lang="en-US" sz="2000" dirty="0"/>
                  <a:t> </a:t>
                </a:r>
              </a:p>
              <a:p>
                <a:pPr>
                  <a:spcBef>
                    <a:spcPts val="0"/>
                  </a:spcBef>
                </a:pPr>
                <a:endParaRPr lang="en-US" baseline="30000" dirty="0">
                  <a:solidFill>
                    <a:srgbClr val="FFFF00"/>
                  </a:solidFill>
                </a:endParaRPr>
              </a:p>
              <a:p>
                <a:pPr>
                  <a:spcBef>
                    <a:spcPts val="0"/>
                  </a:spcBef>
                </a:pPr>
                <a:r>
                  <a:rPr lang="en-US" dirty="0"/>
                  <a:t>			   </a:t>
                </a:r>
                <a:r>
                  <a:rPr lang="en-US" dirty="0" err="1"/>
                  <a:t>ƒ</a:t>
                </a:r>
                <a:r>
                  <a:rPr lang="en-US" baseline="-25000" dirty="0" err="1"/>
                  <a:t>xy</a:t>
                </a:r>
                <a:r>
                  <a:rPr lang="en-US" dirty="0"/>
                  <a:t> =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b="1" i="0" dirty="0" smtClean="0"/>
                          <m:t>y</m:t>
                        </m:r>
                        <m:r>
                          <m:rPr>
                            <m:nor/>
                          </m:rPr>
                          <a:rPr lang="en-US" dirty="0"/>
                          <m:t>∂</m:t>
                        </m:r>
                        <m:r>
                          <m:rPr>
                            <m:nor/>
                          </m:rPr>
                          <a:rPr lang="en-US" dirty="0"/>
                          <m:t>x</m:t>
                        </m:r>
                      </m:den>
                    </m:f>
                  </m:oMath>
                </a14:m>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38200"/>
                <a:ext cx="9067800" cy="5638800"/>
              </a:xfrm>
              <a:blipFill>
                <a:blip r:embed="rId2"/>
                <a:stretch>
                  <a:fillRect l="-2421" t="-1946" r="-174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C7654B8-515C-4768-8AF4-0055869197F5}"/>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7</a:t>
            </a:r>
          </a:p>
        </p:txBody>
      </p:sp>
      <p:sp>
        <p:nvSpPr>
          <p:cNvPr id="5" name="TextBox 4">
            <a:extLst>
              <a:ext uri="{FF2B5EF4-FFF2-40B4-BE49-F238E27FC236}">
                <a16:creationId xmlns:a16="http://schemas.microsoft.com/office/drawing/2014/main" id="{BBCB7B1D-33FD-7237-33AB-23C693AA90C9}"/>
              </a:ext>
            </a:extLst>
          </p:cNvPr>
          <p:cNvSpPr txBox="1"/>
          <p:nvPr/>
        </p:nvSpPr>
        <p:spPr>
          <a:xfrm>
            <a:off x="5715000" y="6461234"/>
            <a:ext cx="3652345" cy="369332"/>
          </a:xfrm>
          <a:prstGeom prst="rect">
            <a:avLst/>
          </a:prstGeom>
          <a:noFill/>
        </p:spPr>
        <p:txBody>
          <a:bodyPr wrap="square">
            <a:spAutoFit/>
          </a:bodyPr>
          <a:lstStyle/>
          <a:p>
            <a:r>
              <a:rPr lang="en-US" dirty="0"/>
              <a:t>In Wolfram: derivative </a:t>
            </a:r>
            <a:r>
              <a:rPr lang="en-US" dirty="0" err="1"/>
              <a:t>ye^xy</a:t>
            </a:r>
            <a:endParaRPr lang="en-US" dirty="0"/>
          </a:p>
        </p:txBody>
      </p:sp>
    </p:spTree>
    <p:extLst>
      <p:ext uri="{BB962C8B-B14F-4D97-AF65-F5344CB8AC3E}">
        <p14:creationId xmlns:p14="http://schemas.microsoft.com/office/powerpoint/2010/main" val="1109534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38200"/>
                <a:ext cx="9067800" cy="5638800"/>
              </a:xfrm>
            </p:spPr>
            <p:txBody>
              <a:bodyPr/>
              <a:lstStyle/>
              <a:p>
                <a:r>
                  <a:rPr lang="en-US" dirty="0"/>
                  <a:t>Find all the second-order  derivatives for </a:t>
                </a:r>
                <a:r>
                  <a:rPr lang="en-US" dirty="0" err="1"/>
                  <a:t>e</a:t>
                </a:r>
                <a:r>
                  <a:rPr lang="en-US" baseline="30000" dirty="0" err="1"/>
                  <a:t>xy</a:t>
                </a:r>
                <a:endParaRPr lang="en-US" baseline="30000" dirty="0"/>
              </a:p>
              <a:p>
                <a:endParaRPr lang="en-US" sz="2000" baseline="30000" dirty="0"/>
              </a:p>
              <a:p>
                <a:r>
                  <a:rPr lang="en-US" dirty="0"/>
                  <a:t>Next get the second-order partial derivatives:</a:t>
                </a:r>
              </a:p>
              <a:p>
                <a:pPr>
                  <a:spcBef>
                    <a:spcPts val="0"/>
                  </a:spcBef>
                </a:pPr>
                <a:r>
                  <a:rPr lang="en-US" dirty="0"/>
                  <a:t>ƒ</a:t>
                </a:r>
                <a:r>
                  <a:rPr lang="en-US" baseline="-25000" dirty="0"/>
                  <a:t>x</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x</m:t>
                        </m:r>
                      </m:den>
                    </m:f>
                  </m:oMath>
                </a14:m>
                <a:r>
                  <a:rPr lang="en-US" sz="2000" dirty="0"/>
                  <a:t> </a:t>
                </a:r>
                <a:r>
                  <a:rPr lang="en-US" dirty="0"/>
                  <a:t>=</a:t>
                </a:r>
                <a:r>
                  <a:rPr lang="en-US" sz="2000" dirty="0"/>
                  <a:t> </a:t>
                </a:r>
                <a:r>
                  <a:rPr lang="en-US" dirty="0" err="1"/>
                  <a:t>ye</a:t>
                </a:r>
                <a:r>
                  <a:rPr lang="en-US" baseline="30000" dirty="0" err="1"/>
                  <a:t>xy</a:t>
                </a:r>
                <a:r>
                  <a:rPr lang="en-US" dirty="0"/>
                  <a:t>  </a:t>
                </a:r>
                <a:r>
                  <a:rPr lang="en-US" dirty="0" err="1"/>
                  <a:t>ƒ</a:t>
                </a:r>
                <a:r>
                  <a:rPr lang="en-US" baseline="-25000" dirty="0" err="1"/>
                  <a:t>xx</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dirty="0"/>
                          <m:t>x</m:t>
                        </m:r>
                        <m:r>
                          <m:rPr>
                            <m:nor/>
                          </m:rPr>
                          <a:rPr lang="en-US" baseline="30000" dirty="0"/>
                          <m:t>2</m:t>
                        </m:r>
                      </m:den>
                    </m:f>
                  </m:oMath>
                </a14:m>
                <a:r>
                  <a:rPr lang="en-US" sz="2000" dirty="0"/>
                  <a:t> </a:t>
                </a:r>
                <a:r>
                  <a:rPr lang="en-US" dirty="0"/>
                  <a:t>=</a:t>
                </a:r>
                <a:r>
                  <a:rPr lang="en-US" sz="2000" dirty="0"/>
                  <a:t> </a:t>
                </a:r>
                <a:r>
                  <a:rPr lang="en-US" dirty="0"/>
                  <a:t>y</a:t>
                </a:r>
                <a:r>
                  <a:rPr lang="en-US" baseline="30000" dirty="0"/>
                  <a:t>2</a:t>
                </a:r>
                <a:r>
                  <a:rPr lang="en-US" dirty="0"/>
                  <a:t>e</a:t>
                </a:r>
                <a:r>
                  <a:rPr lang="en-US" baseline="30000" dirty="0"/>
                  <a:t>xy</a:t>
                </a:r>
              </a:p>
              <a:p>
                <a:pPr>
                  <a:spcBef>
                    <a:spcPts val="0"/>
                  </a:spcBef>
                </a:pPr>
                <a:endParaRPr lang="en-US" baseline="30000" dirty="0">
                  <a:solidFill>
                    <a:srgbClr val="FFFF00"/>
                  </a:solidFill>
                </a:endParaRPr>
              </a:p>
              <a:p>
                <a:pPr>
                  <a:spcBef>
                    <a:spcPts val="0"/>
                  </a:spcBef>
                </a:pPr>
                <a:r>
                  <a:rPr lang="en-US" dirty="0"/>
                  <a:t>			   </a:t>
                </a:r>
                <a:r>
                  <a:rPr lang="en-US" dirty="0" err="1"/>
                  <a:t>ƒ</a:t>
                </a:r>
                <a:r>
                  <a:rPr lang="en-US" baseline="-25000" dirty="0" err="1"/>
                  <a:t>xy</a:t>
                </a:r>
                <a:r>
                  <a:rPr lang="en-US" dirty="0"/>
                  <a:t> =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b="1" i="0" dirty="0" smtClean="0"/>
                          <m:t>y</m:t>
                        </m:r>
                        <m:r>
                          <m:rPr>
                            <m:nor/>
                          </m:rPr>
                          <a:rPr lang="en-US" dirty="0"/>
                          <m:t>∂</m:t>
                        </m:r>
                        <m:r>
                          <m:rPr>
                            <m:nor/>
                          </m:rPr>
                          <a:rPr lang="en-US" dirty="0"/>
                          <m:t>x</m:t>
                        </m:r>
                      </m:den>
                    </m:f>
                  </m:oMath>
                </a14:m>
                <a:r>
                  <a:rPr lang="en-US" dirty="0"/>
                  <a:t> =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38200"/>
                <a:ext cx="9067800" cy="5638800"/>
              </a:xfrm>
              <a:blipFill>
                <a:blip r:embed="rId2"/>
                <a:stretch>
                  <a:fillRect l="-2421" t="-1946" r="-174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C7654B8-515C-4768-8AF4-0055869197F5}"/>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7</a:t>
            </a:r>
          </a:p>
        </p:txBody>
      </p:sp>
    </p:spTree>
    <p:extLst>
      <p:ext uri="{BB962C8B-B14F-4D97-AF65-F5344CB8AC3E}">
        <p14:creationId xmlns:p14="http://schemas.microsoft.com/office/powerpoint/2010/main" val="327651278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38200"/>
                <a:ext cx="9067800" cy="5638800"/>
              </a:xfrm>
            </p:spPr>
            <p:txBody>
              <a:bodyPr/>
              <a:lstStyle/>
              <a:p>
                <a:r>
                  <a:rPr lang="en-US" dirty="0"/>
                  <a:t>Find all the second-order  derivatives for </a:t>
                </a:r>
                <a:r>
                  <a:rPr lang="en-US" dirty="0" err="1"/>
                  <a:t>e</a:t>
                </a:r>
                <a:r>
                  <a:rPr lang="en-US" baseline="30000" dirty="0" err="1"/>
                  <a:t>xy</a:t>
                </a:r>
                <a:endParaRPr lang="en-US" baseline="30000" dirty="0"/>
              </a:p>
              <a:p>
                <a:endParaRPr lang="en-US" sz="2000" baseline="30000" dirty="0"/>
              </a:p>
              <a:p>
                <a:r>
                  <a:rPr lang="en-US" dirty="0"/>
                  <a:t>Next get the second-order partial derivatives:</a:t>
                </a:r>
              </a:p>
              <a:p>
                <a:pPr>
                  <a:spcBef>
                    <a:spcPts val="0"/>
                  </a:spcBef>
                </a:pPr>
                <a:r>
                  <a:rPr lang="en-US" dirty="0"/>
                  <a:t>ƒ</a:t>
                </a:r>
                <a:r>
                  <a:rPr lang="en-US" baseline="-25000" dirty="0"/>
                  <a:t>x</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x</m:t>
                        </m:r>
                      </m:den>
                    </m:f>
                  </m:oMath>
                </a14:m>
                <a:r>
                  <a:rPr lang="en-US" sz="2000" dirty="0"/>
                  <a:t> </a:t>
                </a:r>
                <a:r>
                  <a:rPr lang="en-US" dirty="0"/>
                  <a:t>=</a:t>
                </a:r>
                <a:r>
                  <a:rPr lang="en-US" sz="2000" dirty="0"/>
                  <a:t> </a:t>
                </a:r>
                <a:r>
                  <a:rPr lang="en-US" dirty="0" err="1"/>
                  <a:t>ye</a:t>
                </a:r>
                <a:r>
                  <a:rPr lang="en-US" baseline="30000" dirty="0" err="1"/>
                  <a:t>xy</a:t>
                </a:r>
                <a:r>
                  <a:rPr lang="en-US" dirty="0"/>
                  <a:t>  </a:t>
                </a:r>
                <a:r>
                  <a:rPr lang="en-US" dirty="0" err="1"/>
                  <a:t>ƒ</a:t>
                </a:r>
                <a:r>
                  <a:rPr lang="en-US" baseline="-25000" dirty="0" err="1"/>
                  <a:t>xx</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dirty="0"/>
                          <m:t>x</m:t>
                        </m:r>
                        <m:r>
                          <m:rPr>
                            <m:nor/>
                          </m:rPr>
                          <a:rPr lang="en-US" baseline="30000" dirty="0"/>
                          <m:t>2</m:t>
                        </m:r>
                      </m:den>
                    </m:f>
                  </m:oMath>
                </a14:m>
                <a:r>
                  <a:rPr lang="en-US" sz="2000" dirty="0"/>
                  <a:t> </a:t>
                </a:r>
                <a:r>
                  <a:rPr lang="en-US" dirty="0"/>
                  <a:t>=</a:t>
                </a:r>
                <a:r>
                  <a:rPr lang="en-US" sz="2000" dirty="0"/>
                  <a:t> </a:t>
                </a:r>
                <a:r>
                  <a:rPr lang="en-US" dirty="0"/>
                  <a:t>y</a:t>
                </a:r>
                <a:r>
                  <a:rPr lang="en-US" baseline="30000" dirty="0"/>
                  <a:t>2</a:t>
                </a:r>
                <a:r>
                  <a:rPr lang="en-US" dirty="0"/>
                  <a:t>e</a:t>
                </a:r>
                <a:r>
                  <a:rPr lang="en-US" baseline="30000" dirty="0"/>
                  <a:t>xy</a:t>
                </a:r>
              </a:p>
              <a:p>
                <a:pPr>
                  <a:spcBef>
                    <a:spcPts val="0"/>
                  </a:spcBef>
                </a:pPr>
                <a:endParaRPr lang="en-US" baseline="30000" dirty="0">
                  <a:solidFill>
                    <a:srgbClr val="FFFF00"/>
                  </a:solidFill>
                </a:endParaRPr>
              </a:p>
              <a:p>
                <a:pPr>
                  <a:spcBef>
                    <a:spcPts val="0"/>
                  </a:spcBef>
                </a:pPr>
                <a:r>
                  <a:rPr lang="en-US" dirty="0"/>
                  <a:t>			  </a:t>
                </a:r>
                <a:r>
                  <a:rPr lang="en-US" dirty="0" err="1"/>
                  <a:t>ƒ</a:t>
                </a:r>
                <a:r>
                  <a:rPr lang="en-US" baseline="-25000" dirty="0" err="1"/>
                  <a:t>xy</a:t>
                </a:r>
                <a:r>
                  <a:rPr lang="en-US" dirty="0"/>
                  <a:t> =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b="1" i="0" dirty="0" smtClean="0"/>
                          <m:t>y</m:t>
                        </m:r>
                        <m:r>
                          <m:rPr>
                            <m:nor/>
                          </m:rPr>
                          <a:rPr lang="en-US" dirty="0"/>
                          <m:t>∂</m:t>
                        </m:r>
                        <m:r>
                          <m:rPr>
                            <m:nor/>
                          </m:rPr>
                          <a:rPr lang="en-US" dirty="0"/>
                          <m:t>x</m:t>
                        </m:r>
                      </m:den>
                    </m:f>
                  </m:oMath>
                </a14:m>
                <a:r>
                  <a:rPr lang="en-US" dirty="0"/>
                  <a:t> = </a:t>
                </a:r>
                <a:r>
                  <a:rPr lang="en-US" dirty="0" err="1"/>
                  <a:t>e</a:t>
                </a:r>
                <a:r>
                  <a:rPr lang="en-US" baseline="30000" dirty="0" err="1"/>
                  <a:t>xy</a:t>
                </a:r>
                <a:r>
                  <a:rPr lang="en-US" dirty="0"/>
                  <a:t>(xy+1)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38200"/>
                <a:ext cx="9067800" cy="5638800"/>
              </a:xfrm>
              <a:blipFill>
                <a:blip r:embed="rId2"/>
                <a:stretch>
                  <a:fillRect l="-2421" t="-1946" r="-2892"/>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C7654B8-515C-4768-8AF4-0055869197F5}"/>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7</a:t>
            </a:r>
          </a:p>
        </p:txBody>
      </p:sp>
    </p:spTree>
    <p:extLst>
      <p:ext uri="{BB962C8B-B14F-4D97-AF65-F5344CB8AC3E}">
        <p14:creationId xmlns:p14="http://schemas.microsoft.com/office/powerpoint/2010/main" val="4845014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38200"/>
                <a:ext cx="9067800" cy="5638800"/>
              </a:xfrm>
            </p:spPr>
            <p:txBody>
              <a:bodyPr/>
              <a:lstStyle/>
              <a:p>
                <a:r>
                  <a:rPr lang="en-US" dirty="0"/>
                  <a:t>Find all the second-order  derivatives for </a:t>
                </a:r>
                <a:r>
                  <a:rPr lang="en-US" dirty="0" err="1"/>
                  <a:t>e</a:t>
                </a:r>
                <a:r>
                  <a:rPr lang="en-US" baseline="30000" dirty="0" err="1"/>
                  <a:t>xy</a:t>
                </a:r>
                <a:endParaRPr lang="en-US" baseline="30000" dirty="0"/>
              </a:p>
              <a:p>
                <a:endParaRPr lang="en-US" sz="2000" baseline="30000" dirty="0"/>
              </a:p>
              <a:p>
                <a:r>
                  <a:rPr lang="en-US" dirty="0"/>
                  <a:t>Next get the second-order partial derivatives:</a:t>
                </a:r>
              </a:p>
              <a:p>
                <a:pPr>
                  <a:spcBef>
                    <a:spcPts val="0"/>
                  </a:spcBef>
                </a:pPr>
                <a:r>
                  <a:rPr lang="en-US" dirty="0" err="1"/>
                  <a:t>ƒ</a:t>
                </a:r>
                <a:r>
                  <a:rPr lang="en-US" baseline="-25000" dirty="0" err="1"/>
                  <a:t>y</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y</m:t>
                        </m:r>
                      </m:den>
                    </m:f>
                  </m:oMath>
                </a14:m>
                <a:r>
                  <a:rPr lang="en-US" sz="2000" dirty="0"/>
                  <a:t> </a:t>
                </a:r>
                <a:r>
                  <a:rPr lang="en-US" dirty="0"/>
                  <a:t>=</a:t>
                </a:r>
                <a:r>
                  <a:rPr lang="en-US" sz="2000" dirty="0"/>
                  <a:t> </a:t>
                </a:r>
                <a:r>
                  <a:rPr lang="en-US" dirty="0" err="1"/>
                  <a:t>xe</a:t>
                </a:r>
                <a:r>
                  <a:rPr lang="en-US" baseline="30000" dirty="0" err="1"/>
                  <a:t>xy</a:t>
                </a:r>
                <a:r>
                  <a:rPr lang="en-US" dirty="0"/>
                  <a:t>  </a:t>
                </a:r>
                <a:r>
                  <a:rPr lang="en-US" dirty="0" err="1"/>
                  <a:t>ƒ</a:t>
                </a:r>
                <a:r>
                  <a:rPr lang="en-US" baseline="-25000" dirty="0" err="1"/>
                  <a:t>yy</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b="1" i="0" dirty="0" smtClean="0"/>
                          <m:t>y</m:t>
                        </m:r>
                        <m:r>
                          <m:rPr>
                            <m:nor/>
                          </m:rPr>
                          <a:rPr lang="en-US" baseline="30000" dirty="0"/>
                          <m:t>2</m:t>
                        </m:r>
                      </m:den>
                    </m:f>
                  </m:oMath>
                </a14:m>
                <a:r>
                  <a:rPr lang="en-US" sz="2000" dirty="0"/>
                  <a:t> </a:t>
                </a:r>
                <a:r>
                  <a:rPr lang="en-US" dirty="0"/>
                  <a:t>=</a:t>
                </a:r>
                <a:r>
                  <a:rPr lang="en-US" sz="2000" dirty="0"/>
                  <a:t> </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38200"/>
                <a:ext cx="9067800" cy="5638800"/>
              </a:xfrm>
              <a:blipFill>
                <a:blip r:embed="rId2"/>
                <a:stretch>
                  <a:fillRect l="-2421" t="-1946" r="-174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C7654B8-515C-4768-8AF4-0055869197F5}"/>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7</a:t>
            </a:r>
          </a:p>
        </p:txBody>
      </p:sp>
      <p:sp>
        <p:nvSpPr>
          <p:cNvPr id="5" name="TextBox 4">
            <a:extLst>
              <a:ext uri="{FF2B5EF4-FFF2-40B4-BE49-F238E27FC236}">
                <a16:creationId xmlns:a16="http://schemas.microsoft.com/office/drawing/2014/main" id="{9F0CABB2-1FA3-8098-AA8E-86D4551847CC}"/>
              </a:ext>
            </a:extLst>
          </p:cNvPr>
          <p:cNvSpPr txBox="1"/>
          <p:nvPr/>
        </p:nvSpPr>
        <p:spPr>
          <a:xfrm>
            <a:off x="5715000" y="6461234"/>
            <a:ext cx="3652345" cy="369332"/>
          </a:xfrm>
          <a:prstGeom prst="rect">
            <a:avLst/>
          </a:prstGeom>
          <a:noFill/>
        </p:spPr>
        <p:txBody>
          <a:bodyPr wrap="square">
            <a:spAutoFit/>
          </a:bodyPr>
          <a:lstStyle/>
          <a:p>
            <a:r>
              <a:rPr lang="en-US" dirty="0"/>
              <a:t>In Wolfram: derivative </a:t>
            </a:r>
            <a:r>
              <a:rPr lang="en-US" dirty="0" err="1"/>
              <a:t>xe^xy</a:t>
            </a:r>
            <a:endParaRPr lang="en-US" dirty="0"/>
          </a:p>
        </p:txBody>
      </p:sp>
    </p:spTree>
    <p:extLst>
      <p:ext uri="{BB962C8B-B14F-4D97-AF65-F5344CB8AC3E}">
        <p14:creationId xmlns:p14="http://schemas.microsoft.com/office/powerpoint/2010/main" val="6281078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38200"/>
                <a:ext cx="9067800" cy="5638800"/>
              </a:xfrm>
            </p:spPr>
            <p:txBody>
              <a:bodyPr/>
              <a:lstStyle/>
              <a:p>
                <a:r>
                  <a:rPr lang="en-US" dirty="0"/>
                  <a:t>Find all the second-order  derivatives for </a:t>
                </a:r>
                <a:r>
                  <a:rPr lang="en-US" dirty="0" err="1"/>
                  <a:t>e</a:t>
                </a:r>
                <a:r>
                  <a:rPr lang="en-US" baseline="30000" dirty="0" err="1"/>
                  <a:t>xy</a:t>
                </a:r>
                <a:endParaRPr lang="en-US" baseline="30000" dirty="0"/>
              </a:p>
              <a:p>
                <a:endParaRPr lang="en-US" sz="2000" baseline="30000" dirty="0"/>
              </a:p>
              <a:p>
                <a:r>
                  <a:rPr lang="en-US" dirty="0"/>
                  <a:t>Next get the second-order partial derivatives:</a:t>
                </a:r>
              </a:p>
              <a:p>
                <a:pPr>
                  <a:spcBef>
                    <a:spcPts val="0"/>
                  </a:spcBef>
                </a:pPr>
                <a:r>
                  <a:rPr lang="en-US" dirty="0" err="1"/>
                  <a:t>ƒ</a:t>
                </a:r>
                <a:r>
                  <a:rPr lang="en-US" baseline="-25000" dirty="0" err="1"/>
                  <a:t>y</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y</m:t>
                        </m:r>
                      </m:den>
                    </m:f>
                  </m:oMath>
                </a14:m>
                <a:r>
                  <a:rPr lang="en-US" sz="2000" dirty="0"/>
                  <a:t> </a:t>
                </a:r>
                <a:r>
                  <a:rPr lang="en-US" dirty="0"/>
                  <a:t>=</a:t>
                </a:r>
                <a:r>
                  <a:rPr lang="en-US" sz="2000" dirty="0"/>
                  <a:t> </a:t>
                </a:r>
                <a:r>
                  <a:rPr lang="en-US" dirty="0" err="1"/>
                  <a:t>xe</a:t>
                </a:r>
                <a:r>
                  <a:rPr lang="en-US" baseline="30000" dirty="0" err="1"/>
                  <a:t>xy</a:t>
                </a:r>
                <a:r>
                  <a:rPr lang="en-US" dirty="0"/>
                  <a:t>  </a:t>
                </a:r>
                <a:r>
                  <a:rPr lang="en-US" dirty="0" err="1"/>
                  <a:t>ƒ</a:t>
                </a:r>
                <a:r>
                  <a:rPr lang="en-US" baseline="-25000" dirty="0" err="1"/>
                  <a:t>yy</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b="1" i="0" dirty="0" smtClean="0"/>
                          <m:t>y</m:t>
                        </m:r>
                        <m:r>
                          <m:rPr>
                            <m:nor/>
                          </m:rPr>
                          <a:rPr lang="en-US" baseline="30000" dirty="0"/>
                          <m:t>2</m:t>
                        </m:r>
                      </m:den>
                    </m:f>
                  </m:oMath>
                </a14:m>
                <a:r>
                  <a:rPr lang="en-US" sz="2000" dirty="0"/>
                  <a:t> </a:t>
                </a:r>
                <a:r>
                  <a:rPr lang="en-US" dirty="0"/>
                  <a:t>=</a:t>
                </a:r>
                <a:r>
                  <a:rPr lang="en-US" sz="2000" dirty="0"/>
                  <a:t> </a:t>
                </a:r>
                <a:r>
                  <a:rPr lang="en-US" dirty="0"/>
                  <a:t>x</a:t>
                </a:r>
                <a:r>
                  <a:rPr lang="en-US" baseline="30000" dirty="0"/>
                  <a:t>2</a:t>
                </a:r>
                <a:r>
                  <a:rPr lang="en-US" dirty="0"/>
                  <a:t>e</a:t>
                </a:r>
                <a:r>
                  <a:rPr lang="en-US" baseline="30000" dirty="0"/>
                  <a:t>xy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38200"/>
                <a:ext cx="9067800" cy="5638800"/>
              </a:xfrm>
              <a:blipFill>
                <a:blip r:embed="rId2"/>
                <a:stretch>
                  <a:fillRect l="-2421" t="-1946" r="-174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C7654B8-515C-4768-8AF4-0055869197F5}"/>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7</a:t>
            </a:r>
          </a:p>
        </p:txBody>
      </p:sp>
    </p:spTree>
    <p:extLst>
      <p:ext uri="{BB962C8B-B14F-4D97-AF65-F5344CB8AC3E}">
        <p14:creationId xmlns:p14="http://schemas.microsoft.com/office/powerpoint/2010/main" val="28865474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6200" y="838200"/>
                <a:ext cx="9067800" cy="5638800"/>
              </a:xfrm>
            </p:spPr>
            <p:txBody>
              <a:bodyPr/>
              <a:lstStyle/>
              <a:p>
                <a:r>
                  <a:rPr lang="en-US" dirty="0"/>
                  <a:t>Find all the second-order  derivatives for </a:t>
                </a:r>
                <a:r>
                  <a:rPr lang="en-US" dirty="0" err="1"/>
                  <a:t>e</a:t>
                </a:r>
                <a:r>
                  <a:rPr lang="en-US" baseline="30000" dirty="0" err="1"/>
                  <a:t>xy</a:t>
                </a:r>
                <a:endParaRPr lang="en-US" baseline="30000" dirty="0"/>
              </a:p>
              <a:p>
                <a:endParaRPr lang="en-US" sz="2000" baseline="30000" dirty="0"/>
              </a:p>
              <a:p>
                <a:r>
                  <a:rPr lang="en-US" dirty="0"/>
                  <a:t>Next get the second-order partial derivatives:</a:t>
                </a:r>
              </a:p>
              <a:p>
                <a:pPr>
                  <a:spcBef>
                    <a:spcPts val="0"/>
                  </a:spcBef>
                </a:pPr>
                <a:r>
                  <a:rPr lang="en-US" dirty="0" err="1"/>
                  <a:t>ƒ</a:t>
                </a:r>
                <a:r>
                  <a:rPr lang="en-US" baseline="-25000" dirty="0" err="1"/>
                  <a:t>y</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∂ƒ</m:t>
                        </m:r>
                      </m:num>
                      <m:den>
                        <m:r>
                          <m:rPr>
                            <m:nor/>
                          </m:rPr>
                          <a:rPr lang="en-US" dirty="0"/>
                          <m:t>∂</m:t>
                        </m:r>
                        <m:r>
                          <m:rPr>
                            <m:nor/>
                          </m:rPr>
                          <a:rPr lang="en-US" dirty="0"/>
                          <m:t>y</m:t>
                        </m:r>
                      </m:den>
                    </m:f>
                  </m:oMath>
                </a14:m>
                <a:r>
                  <a:rPr lang="en-US" sz="2000" dirty="0"/>
                  <a:t> </a:t>
                </a:r>
                <a:r>
                  <a:rPr lang="en-US" dirty="0"/>
                  <a:t>=</a:t>
                </a:r>
                <a:r>
                  <a:rPr lang="en-US" sz="2000" dirty="0"/>
                  <a:t> </a:t>
                </a:r>
                <a:r>
                  <a:rPr lang="en-US" dirty="0" err="1"/>
                  <a:t>xe</a:t>
                </a:r>
                <a:r>
                  <a:rPr lang="en-US" baseline="30000" dirty="0" err="1"/>
                  <a:t>xy</a:t>
                </a:r>
                <a:r>
                  <a:rPr lang="en-US" dirty="0"/>
                  <a:t>  </a:t>
                </a:r>
                <a:r>
                  <a:rPr lang="en-US" dirty="0" err="1"/>
                  <a:t>ƒ</a:t>
                </a:r>
                <a:r>
                  <a:rPr lang="en-US" baseline="-25000" dirty="0" err="1"/>
                  <a:t>yy</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b="1" i="0" dirty="0" smtClean="0"/>
                          <m:t>y</m:t>
                        </m:r>
                        <m:r>
                          <m:rPr>
                            <m:nor/>
                          </m:rPr>
                          <a:rPr lang="en-US" baseline="30000" dirty="0"/>
                          <m:t>2</m:t>
                        </m:r>
                      </m:den>
                    </m:f>
                  </m:oMath>
                </a14:m>
                <a:r>
                  <a:rPr lang="en-US" sz="2000" dirty="0"/>
                  <a:t> </a:t>
                </a:r>
                <a:r>
                  <a:rPr lang="en-US" dirty="0"/>
                  <a:t>=</a:t>
                </a:r>
                <a:r>
                  <a:rPr lang="en-US" sz="2000" dirty="0"/>
                  <a:t> </a:t>
                </a:r>
                <a:r>
                  <a:rPr lang="en-US" dirty="0"/>
                  <a:t>x</a:t>
                </a:r>
                <a:r>
                  <a:rPr lang="en-US" baseline="30000" dirty="0"/>
                  <a:t>2</a:t>
                </a:r>
                <a:r>
                  <a:rPr lang="en-US" dirty="0"/>
                  <a:t>e</a:t>
                </a:r>
                <a:r>
                  <a:rPr lang="en-US" baseline="30000" dirty="0"/>
                  <a:t>xy</a:t>
                </a:r>
              </a:p>
              <a:p>
                <a:pPr>
                  <a:spcBef>
                    <a:spcPts val="0"/>
                  </a:spcBef>
                </a:pPr>
                <a:endParaRPr lang="en-US" baseline="30000" dirty="0"/>
              </a:p>
              <a:p>
                <a:pPr>
                  <a:spcBef>
                    <a:spcPts val="0"/>
                  </a:spcBef>
                </a:pPr>
                <a:r>
                  <a:rPr lang="en-US" dirty="0"/>
                  <a:t>			 </a:t>
                </a:r>
                <a:r>
                  <a:rPr lang="en-US" dirty="0" err="1"/>
                  <a:t>ƒ</a:t>
                </a:r>
                <a:r>
                  <a:rPr lang="en-US" baseline="-25000" dirty="0" err="1"/>
                  <a:t>yx</a:t>
                </a:r>
                <a:r>
                  <a:rPr lang="en-US" sz="2000" dirty="0"/>
                  <a:t> </a:t>
                </a:r>
                <a:r>
                  <a:rPr lang="en-US" dirty="0"/>
                  <a:t>=</a:t>
                </a:r>
                <a:r>
                  <a:rPr lang="en-US" sz="2000" dirty="0"/>
                  <a:t> </a:t>
                </a:r>
                <a14:m>
                  <m:oMath xmlns:m="http://schemas.openxmlformats.org/officeDocument/2006/math">
                    <m:f>
                      <m:fPr>
                        <m:ctrlPr>
                          <a:rPr lang="en-US" i="1">
                            <a:latin typeface="Cambria Math" panose="02040503050406030204" pitchFamily="18" charset="0"/>
                          </a:rPr>
                        </m:ctrlPr>
                      </m:fPr>
                      <m:num>
                        <m:r>
                          <m:rPr>
                            <m:nor/>
                          </m:rPr>
                          <a:rPr lang="en-US" dirty="0"/>
                          <m:t>∂</m:t>
                        </m:r>
                        <m:r>
                          <m:rPr>
                            <m:nor/>
                          </m:rPr>
                          <a:rPr lang="en-US" baseline="30000" dirty="0"/>
                          <m:t>2</m:t>
                        </m:r>
                        <m:r>
                          <m:rPr>
                            <m:nor/>
                          </m:rPr>
                          <a:rPr lang="en-US" dirty="0"/>
                          <m:t>ƒ</m:t>
                        </m:r>
                      </m:num>
                      <m:den>
                        <m:r>
                          <m:rPr>
                            <m:nor/>
                          </m:rPr>
                          <a:rPr lang="en-US" dirty="0"/>
                          <m:t>∂</m:t>
                        </m:r>
                        <m:r>
                          <m:rPr>
                            <m:nor/>
                          </m:rPr>
                          <a:rPr lang="en-US" b="1" i="0" dirty="0" smtClean="0"/>
                          <m:t>x</m:t>
                        </m:r>
                        <m:r>
                          <m:rPr>
                            <m:nor/>
                          </m:rPr>
                          <a:rPr lang="en-US" dirty="0"/>
                          <m:t>∂</m:t>
                        </m:r>
                        <m:r>
                          <m:rPr>
                            <m:nor/>
                          </m:rPr>
                          <a:rPr lang="en-US" b="1" i="0" dirty="0" smtClean="0"/>
                          <m:t>y</m:t>
                        </m:r>
                      </m:den>
                    </m:f>
                  </m:oMath>
                </a14:m>
                <a:r>
                  <a:rPr lang="en-US" sz="2000" dirty="0"/>
                  <a:t> </a:t>
                </a:r>
                <a:r>
                  <a:rPr lang="en-US" dirty="0"/>
                  <a:t>=</a:t>
                </a:r>
                <a:r>
                  <a:rPr lang="en-US" sz="2000" dirty="0"/>
                  <a:t> </a:t>
                </a:r>
                <a:r>
                  <a:rPr lang="en-US" dirty="0" err="1"/>
                  <a:t>e</a:t>
                </a:r>
                <a:r>
                  <a:rPr lang="en-US" baseline="30000" dirty="0" err="1"/>
                  <a:t>xy</a:t>
                </a:r>
                <a:r>
                  <a:rPr lang="en-US" dirty="0"/>
                  <a:t>(xy+1)</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6200" y="838200"/>
                <a:ext cx="9067800" cy="5638800"/>
              </a:xfrm>
              <a:blipFill>
                <a:blip r:embed="rId2"/>
                <a:stretch>
                  <a:fillRect l="-2421" t="-1946" r="-1748"/>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AC7654B8-515C-4768-8AF4-0055869197F5}"/>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7</a:t>
            </a:r>
          </a:p>
        </p:txBody>
      </p:sp>
    </p:spTree>
    <p:extLst>
      <p:ext uri="{BB962C8B-B14F-4D97-AF65-F5344CB8AC3E}">
        <p14:creationId xmlns:p14="http://schemas.microsoft.com/office/powerpoint/2010/main" val="311135726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838200"/>
            <a:ext cx="9067800" cy="5638800"/>
          </a:xfrm>
        </p:spPr>
        <p:txBody>
          <a:bodyPr/>
          <a:lstStyle/>
          <a:p>
            <a:r>
              <a:rPr lang="en-US" dirty="0"/>
              <a:t>Find all the second-order  derivatives for </a:t>
            </a:r>
            <a:r>
              <a:rPr lang="en-US" dirty="0" err="1"/>
              <a:t>e</a:t>
            </a:r>
            <a:r>
              <a:rPr lang="en-US" baseline="30000" dirty="0" err="1"/>
              <a:t>xy</a:t>
            </a:r>
            <a:r>
              <a:rPr lang="en-US" dirty="0"/>
              <a:t>:</a:t>
            </a:r>
          </a:p>
          <a:p>
            <a:r>
              <a:rPr lang="en-US" dirty="0" err="1"/>
              <a:t>ƒ</a:t>
            </a:r>
            <a:r>
              <a:rPr lang="en-US" baseline="-25000" dirty="0" err="1"/>
              <a:t>xx</a:t>
            </a:r>
            <a:r>
              <a:rPr lang="en-US" dirty="0"/>
              <a:t> = y</a:t>
            </a:r>
            <a:r>
              <a:rPr lang="en-US" baseline="30000" dirty="0"/>
              <a:t>2</a:t>
            </a:r>
            <a:r>
              <a:rPr lang="en-US" dirty="0"/>
              <a:t>e</a:t>
            </a:r>
            <a:r>
              <a:rPr lang="en-US" baseline="30000" dirty="0"/>
              <a:t>xy</a:t>
            </a:r>
            <a:endParaRPr lang="en-US" dirty="0"/>
          </a:p>
          <a:p>
            <a:r>
              <a:rPr lang="en-US" dirty="0" err="1"/>
              <a:t>ƒ</a:t>
            </a:r>
            <a:r>
              <a:rPr lang="en-US" baseline="-25000" dirty="0" err="1"/>
              <a:t>yy</a:t>
            </a:r>
            <a:r>
              <a:rPr lang="en-US" dirty="0"/>
              <a:t> = x</a:t>
            </a:r>
            <a:r>
              <a:rPr lang="en-US" baseline="30000" dirty="0"/>
              <a:t>2</a:t>
            </a:r>
            <a:r>
              <a:rPr lang="en-US" dirty="0"/>
              <a:t>e</a:t>
            </a:r>
            <a:r>
              <a:rPr lang="en-US" baseline="30000" dirty="0"/>
              <a:t>xy</a:t>
            </a:r>
          </a:p>
          <a:p>
            <a:r>
              <a:rPr lang="en-US" dirty="0" err="1"/>
              <a:t>ƒ</a:t>
            </a:r>
            <a:r>
              <a:rPr lang="en-US" baseline="-25000" dirty="0" err="1"/>
              <a:t>xy</a:t>
            </a:r>
            <a:r>
              <a:rPr lang="en-US" dirty="0"/>
              <a:t> = </a:t>
            </a:r>
            <a:r>
              <a:rPr lang="en-US" dirty="0" err="1"/>
              <a:t>xye</a:t>
            </a:r>
            <a:r>
              <a:rPr lang="en-US" baseline="30000" dirty="0" err="1"/>
              <a:t>xy</a:t>
            </a:r>
            <a:r>
              <a:rPr lang="en-US" dirty="0"/>
              <a:t> + </a:t>
            </a:r>
            <a:r>
              <a:rPr lang="en-US" dirty="0" err="1"/>
              <a:t>e</a:t>
            </a:r>
            <a:r>
              <a:rPr lang="en-US" baseline="30000" dirty="0" err="1"/>
              <a:t>xy</a:t>
            </a:r>
            <a:r>
              <a:rPr lang="en-US" dirty="0"/>
              <a:t> </a:t>
            </a:r>
            <a:r>
              <a:rPr lang="en-US" sz="2000" dirty="0"/>
              <a:t>or </a:t>
            </a:r>
            <a:r>
              <a:rPr lang="en-US" dirty="0" err="1"/>
              <a:t>e</a:t>
            </a:r>
            <a:r>
              <a:rPr lang="en-US" baseline="30000" dirty="0" err="1"/>
              <a:t>xy</a:t>
            </a:r>
            <a:r>
              <a:rPr lang="en-US" dirty="0"/>
              <a:t>(</a:t>
            </a:r>
            <a:r>
              <a:rPr lang="en-US" dirty="0" err="1"/>
              <a:t>xy</a:t>
            </a:r>
            <a:r>
              <a:rPr lang="en-US" dirty="0"/>
              <a:t> +1)</a:t>
            </a:r>
          </a:p>
          <a:p>
            <a:r>
              <a:rPr lang="en-US" dirty="0" err="1"/>
              <a:t>ƒ</a:t>
            </a:r>
            <a:r>
              <a:rPr lang="en-US" baseline="-25000" dirty="0" err="1"/>
              <a:t>yx</a:t>
            </a:r>
            <a:r>
              <a:rPr lang="en-US" dirty="0"/>
              <a:t> = </a:t>
            </a:r>
            <a:r>
              <a:rPr lang="en-US" dirty="0" err="1"/>
              <a:t>xye</a:t>
            </a:r>
            <a:r>
              <a:rPr lang="en-US" baseline="30000" dirty="0" err="1"/>
              <a:t>xy</a:t>
            </a:r>
            <a:r>
              <a:rPr lang="en-US" dirty="0"/>
              <a:t> + </a:t>
            </a:r>
            <a:r>
              <a:rPr lang="en-US" dirty="0" err="1"/>
              <a:t>e</a:t>
            </a:r>
            <a:r>
              <a:rPr lang="en-US" baseline="30000" dirty="0" err="1"/>
              <a:t>xy</a:t>
            </a:r>
            <a:r>
              <a:rPr lang="en-US" dirty="0"/>
              <a:t> </a:t>
            </a:r>
            <a:r>
              <a:rPr lang="en-US" sz="2000" dirty="0"/>
              <a:t>or </a:t>
            </a:r>
            <a:r>
              <a:rPr lang="en-US" dirty="0" err="1"/>
              <a:t>e</a:t>
            </a:r>
            <a:r>
              <a:rPr lang="en-US" baseline="30000" dirty="0" err="1"/>
              <a:t>xy</a:t>
            </a:r>
            <a:r>
              <a:rPr lang="en-US" dirty="0"/>
              <a:t>(</a:t>
            </a:r>
            <a:r>
              <a:rPr lang="en-US" dirty="0" err="1"/>
              <a:t>xy</a:t>
            </a:r>
            <a:r>
              <a:rPr lang="en-US" dirty="0"/>
              <a:t> +1)</a:t>
            </a:r>
          </a:p>
          <a:p>
            <a:endParaRPr lang="en-US" dirty="0"/>
          </a:p>
          <a:p>
            <a:r>
              <a:rPr lang="en-US" dirty="0"/>
              <a:t> </a:t>
            </a:r>
          </a:p>
          <a:p>
            <a:r>
              <a:rPr lang="en-US" dirty="0"/>
              <a:t> </a:t>
            </a:r>
          </a:p>
        </p:txBody>
      </p:sp>
      <p:sp>
        <p:nvSpPr>
          <p:cNvPr id="5" name="Rectangle 4">
            <a:extLst>
              <a:ext uri="{FF2B5EF4-FFF2-40B4-BE49-F238E27FC236}">
                <a16:creationId xmlns:a16="http://schemas.microsoft.com/office/drawing/2014/main" id="{3FA246E1-FAAF-4642-AF1B-FA97EF634E68}"/>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7</a:t>
            </a:r>
          </a:p>
        </p:txBody>
      </p:sp>
    </p:spTree>
    <p:extLst>
      <p:ext uri="{BB962C8B-B14F-4D97-AF65-F5344CB8AC3E}">
        <p14:creationId xmlns:p14="http://schemas.microsoft.com/office/powerpoint/2010/main" val="64113278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1600" y="1397000"/>
            <a:ext cx="38608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a:extLst>
              <a:ext uri="{FF2B5EF4-FFF2-40B4-BE49-F238E27FC236}">
                <a16:creationId xmlns:a16="http://schemas.microsoft.com/office/drawing/2014/main" id="{1DAF906A-8CFF-4BC8-85CF-14BEE018F690}"/>
              </a:ext>
            </a:extLst>
          </p:cNvPr>
          <p:cNvSpPr/>
          <p:nvPr/>
        </p:nvSpPr>
        <p:spPr>
          <a:xfrm>
            <a:off x="0" y="6553200"/>
            <a:ext cx="3042821" cy="323165"/>
          </a:xfrm>
          <a:prstGeom prst="rect">
            <a:avLst/>
          </a:prstGeom>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500" b="1" dirty="0">
                <a:solidFill>
                  <a:srgbClr val="00B0F0"/>
                </a:solidFill>
              </a:rPr>
              <a:t>http://i.imgur.com/aliTlT3.jpg</a:t>
            </a:r>
          </a:p>
        </p:txBody>
      </p:sp>
    </p:spTree>
    <p:extLst>
      <p:ext uri="{BB962C8B-B14F-4D97-AF65-F5344CB8AC3E}">
        <p14:creationId xmlns:p14="http://schemas.microsoft.com/office/powerpoint/2010/main" val="36104496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638800"/>
          </a:xfrm>
        </p:spPr>
        <p:txBody>
          <a:bodyPr/>
          <a:lstStyle/>
          <a:p>
            <a:r>
              <a:rPr lang="en-US" dirty="0"/>
              <a:t>Find all four second derivatives of ƒ(x, y) = x</a:t>
            </a:r>
            <a:r>
              <a:rPr lang="en-US" baseline="30000" dirty="0"/>
              <a:t>2 </a:t>
            </a:r>
            <a:r>
              <a:rPr lang="en-US" dirty="0"/>
              <a:t>y</a:t>
            </a:r>
            <a:r>
              <a:rPr lang="en-US" baseline="30000" dirty="0"/>
              <a:t>2</a:t>
            </a:r>
          </a:p>
          <a:p>
            <a:r>
              <a:rPr lang="en-US" dirty="0" err="1"/>
              <a:t>ƒ</a:t>
            </a:r>
            <a:r>
              <a:rPr lang="en-US" baseline="-25000" dirty="0" err="1"/>
              <a:t>xx</a:t>
            </a:r>
            <a:r>
              <a:rPr lang="en-US" dirty="0"/>
              <a:t> =  </a:t>
            </a:r>
          </a:p>
          <a:p>
            <a:r>
              <a:rPr lang="en-US" dirty="0" err="1"/>
              <a:t>ƒ</a:t>
            </a:r>
            <a:r>
              <a:rPr lang="en-US" baseline="-25000" dirty="0" err="1"/>
              <a:t>xy</a:t>
            </a:r>
            <a:r>
              <a:rPr lang="en-US" dirty="0"/>
              <a:t> = </a:t>
            </a:r>
          </a:p>
          <a:p>
            <a:r>
              <a:rPr lang="en-US" dirty="0" err="1"/>
              <a:t>ƒ</a:t>
            </a:r>
            <a:r>
              <a:rPr lang="en-US" baseline="-25000" dirty="0" err="1"/>
              <a:t>yy</a:t>
            </a:r>
            <a:r>
              <a:rPr lang="en-US" dirty="0"/>
              <a:t> =</a:t>
            </a:r>
          </a:p>
          <a:p>
            <a:r>
              <a:rPr lang="en-US" dirty="0" err="1"/>
              <a:t>ƒ</a:t>
            </a:r>
            <a:r>
              <a:rPr lang="en-US" baseline="-25000" dirty="0" err="1"/>
              <a:t>yx</a:t>
            </a:r>
            <a:r>
              <a:rPr lang="en-US" dirty="0"/>
              <a:t> = </a:t>
            </a:r>
          </a:p>
        </p:txBody>
      </p:sp>
      <p:sp>
        <p:nvSpPr>
          <p:cNvPr id="5" name="Rectangle 4">
            <a:extLst>
              <a:ext uri="{FF2B5EF4-FFF2-40B4-BE49-F238E27FC236}">
                <a16:creationId xmlns:a16="http://schemas.microsoft.com/office/drawing/2014/main" id="{3FA246E1-FAAF-4642-AF1B-FA97EF634E68}"/>
              </a:ext>
            </a:extLst>
          </p:cNvPr>
          <p:cNvSpPr>
            <a:spLocks noChangeArrowheads="1"/>
          </p:cNvSpPr>
          <p:nvPr/>
        </p:nvSpPr>
        <p:spPr bwMode="auto">
          <a:xfrm>
            <a:off x="5542" y="0"/>
            <a:ext cx="9144000" cy="7620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r>
              <a:rPr lang="en-US" altLang="en-US" sz="2400" b="1" dirty="0">
                <a:solidFill>
                  <a:schemeClr val="bg1"/>
                </a:solidFill>
                <a:cs typeface="Arial" charset="0"/>
              </a:rPr>
              <a:t>HIGHER-ORDER PARTIALS</a:t>
            </a:r>
          </a:p>
          <a:p>
            <a:pPr algn="ctr"/>
            <a:r>
              <a:rPr lang="en-US" altLang="en-US" sz="2400" b="1" dirty="0">
                <a:solidFill>
                  <a:schemeClr val="bg1"/>
                </a:solidFill>
                <a:cs typeface="Arial" charset="0"/>
              </a:rPr>
              <a:t>IN-CLASS PROBLEM 8</a:t>
            </a:r>
          </a:p>
        </p:txBody>
      </p:sp>
      <p:sp>
        <p:nvSpPr>
          <p:cNvPr id="6" name="TextBox 5">
            <a:extLst>
              <a:ext uri="{FF2B5EF4-FFF2-40B4-BE49-F238E27FC236}">
                <a16:creationId xmlns:a16="http://schemas.microsoft.com/office/drawing/2014/main" id="{9F1CC588-DEFA-4E84-91BF-EEDD2FC68E13}"/>
              </a:ext>
            </a:extLst>
          </p:cNvPr>
          <p:cNvSpPr txBox="1"/>
          <p:nvPr/>
        </p:nvSpPr>
        <p:spPr>
          <a:xfrm>
            <a:off x="1981200" y="2383431"/>
            <a:ext cx="3810000" cy="400110"/>
          </a:xfrm>
          <a:prstGeom prst="rect">
            <a:avLst/>
          </a:prstGeom>
          <a:noFill/>
        </p:spPr>
        <p:txBody>
          <a:bodyPr wrap="square">
            <a:spAutoFit/>
          </a:bodyPr>
          <a:lstStyle/>
          <a:p>
            <a:r>
              <a:rPr lang="en-US" sz="2000" dirty="0">
                <a:solidFill>
                  <a:srgbClr val="CCFFFF"/>
                </a:solidFill>
              </a:rPr>
              <a:t>Find the first derivative of </a:t>
            </a:r>
            <a:r>
              <a:rPr lang="en-US" sz="2000" dirty="0" err="1">
                <a:solidFill>
                  <a:srgbClr val="CCFFFF"/>
                </a:solidFill>
              </a:rPr>
              <a:t>ƒx</a:t>
            </a:r>
            <a:endParaRPr lang="en-US" sz="2000" dirty="0">
              <a:solidFill>
                <a:srgbClr val="CCFFFF"/>
              </a:solidFill>
            </a:endParaRPr>
          </a:p>
        </p:txBody>
      </p:sp>
    </p:spTree>
    <p:extLst>
      <p:ext uri="{BB962C8B-B14F-4D97-AF65-F5344CB8AC3E}">
        <p14:creationId xmlns:p14="http://schemas.microsoft.com/office/powerpoint/2010/main" val="436153757"/>
      </p:ext>
    </p:extLst>
  </p:cSld>
  <p:clrMapOvr>
    <a:masterClrMapping/>
  </p:clrMapOvr>
</p:sld>
</file>

<file path=ppt/theme/theme1.xml><?xml version="1.0" encoding="utf-8"?>
<a:theme xmlns:a="http://schemas.openxmlformats.org/drawingml/2006/main" name="Office Theme">
  <a:themeElements>
    <a:clrScheme name="VikkiDk">
      <a:dk1>
        <a:srgbClr val="FFFFFF"/>
      </a:dk1>
      <a:lt1>
        <a:srgbClr val="000000"/>
      </a:lt1>
      <a:dk2>
        <a:srgbClr val="000000"/>
      </a:dk2>
      <a:lt2>
        <a:srgbClr val="000000"/>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Vikki">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3495</TotalTime>
  <Words>3770</Words>
  <Application>Microsoft Office PowerPoint</Application>
  <PresentationFormat>On-screen Show (4:3)</PresentationFormat>
  <Paragraphs>562</Paragraphs>
  <Slides>123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123</vt:i4>
      </vt:variant>
    </vt:vector>
  </HeadingPairs>
  <TitlesOfParts>
    <vt:vector size="129" baseType="lpstr">
      <vt:lpstr>Arial</vt:lpstr>
      <vt:lpstr>Calibri</vt:lpstr>
      <vt:lpstr>Cambria Math</vt:lpstr>
      <vt:lpstr>Comic Sans MS</vt:lpstr>
      <vt:lpstr>Wingdings</vt:lpstr>
      <vt:lpstr>Office Theme</vt:lpstr>
      <vt:lpstr>PowerPoint Presentation</vt:lpstr>
      <vt:lpstr>What’s Up?</vt:lpstr>
      <vt:lpstr>What’s Up?</vt:lpstr>
      <vt:lpstr>Partial Derivatives</vt:lpstr>
      <vt:lpstr>Partial Derivatives</vt:lpstr>
      <vt:lpstr>Partial Derivatives</vt:lpstr>
      <vt:lpstr>Partial Derivatives</vt:lpstr>
      <vt:lpstr>Partial Derivatives</vt:lpstr>
      <vt:lpstr>Partial Derivatives</vt:lpstr>
      <vt:lpstr>Partial Derivatives</vt:lpstr>
      <vt:lpstr>Partial Derivatives</vt:lpstr>
      <vt:lpstr>Partial Derivatives</vt:lpstr>
      <vt:lpstr>Partial Derivatives</vt:lpstr>
      <vt:lpstr>Partial Derivatives</vt:lpstr>
      <vt:lpstr>Partial Derivatives</vt:lpstr>
      <vt:lpstr>Partial Derivatives</vt:lpstr>
      <vt:lpstr>Partial Derivatives</vt:lpstr>
      <vt:lpstr>Partial Derivatives</vt:lpstr>
      <vt:lpstr>Partial Derivatives</vt:lpstr>
      <vt:lpstr>PowerPoint Presentation</vt:lpstr>
      <vt:lpstr>PowerPoint Presentation</vt:lpstr>
      <vt:lpstr>PowerPoint Presentation</vt:lpstr>
      <vt:lpstr>PowerPoint Presentation</vt:lpstr>
      <vt:lpstr>PowerPoint Presentation</vt:lpstr>
      <vt:lpstr>PowerPoint Presentation</vt:lpstr>
      <vt:lpstr>Partial Derivatives</vt:lpstr>
      <vt:lpstr>Partial Derivatives</vt:lpstr>
      <vt:lpstr>PowerPoint Presentation</vt:lpstr>
      <vt:lpstr>A Wolfram Widget:</vt:lpstr>
      <vt:lpstr>PowerPoint Presentation</vt:lpstr>
      <vt:lpstr>PowerPoint Presentation</vt:lpstr>
      <vt:lpstr>The best solution: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Partial Derivatives</vt:lpstr>
      <vt:lpstr>Partial Derivatives</vt:lpstr>
      <vt:lpstr>Partial Derivatives</vt:lpstr>
      <vt:lpstr>Partial Derivatives</vt:lpstr>
      <vt:lpstr>PowerPoint Presentation</vt:lpstr>
      <vt:lpstr>PowerPoint Presentation</vt:lpstr>
      <vt:lpstr>PowerPoint Presentation</vt:lpstr>
      <vt:lpstr>PowerPoint Presentation</vt:lpstr>
      <vt:lpstr>PowerPoint Presentation</vt:lpstr>
      <vt:lpstr>Questions?</vt:lpstr>
      <vt:lpstr>Partial Derivatives</vt:lpstr>
      <vt:lpstr>Partial Derivatives</vt:lpstr>
      <vt:lpstr>Partial Derivatives</vt:lpstr>
      <vt:lpstr>Car audio’s use of Calculus</vt:lpstr>
      <vt:lpstr>PowerPoint Presentation</vt:lpstr>
      <vt:lpstr>PowerPoint Presentation</vt:lpstr>
      <vt:lpstr>PowerPoint Presentation</vt:lpstr>
      <vt:lpstr>PowerPoint Presentation</vt:lpstr>
      <vt:lpstr>Questions?</vt:lpstr>
      <vt:lpstr>Higher-Order Partials</vt:lpstr>
      <vt:lpstr>Higher-Order Partials</vt:lpstr>
      <vt:lpstr>Higher-Order Partials</vt:lpstr>
      <vt:lpstr>Higher-Order Partials</vt:lpstr>
      <vt:lpstr>Higher-Order Partials</vt:lpstr>
      <vt:lpstr>Higher-Order Partials</vt:lpstr>
      <vt:lpstr>Higher-Order Partials</vt:lpstr>
      <vt:lpstr>Higher-Order Partials</vt:lpstr>
      <vt:lpstr>Higher-Order Partials</vt:lpstr>
      <vt:lpstr>Higher-Order Partials</vt:lpstr>
      <vt:lpstr>Higher-Order Partials</vt:lpstr>
      <vt:lpstr>Higher-Order Partials</vt:lpstr>
      <vt:lpstr>Higher-Order Partials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Bad News</vt:lpstr>
      <vt:lpstr>PowerPoint Presentation</vt:lpstr>
      <vt:lpstr>Questions?</vt:lpstr>
      <vt:lpstr>Higher-Order Partials</vt:lpstr>
      <vt:lpstr>Higher-Order Partials</vt:lpstr>
      <vt:lpstr>Higher-Order Partials</vt:lpstr>
      <vt:lpstr>PowerPoint Presentation</vt:lpstr>
      <vt:lpstr>PowerPoint Presentation</vt:lpstr>
      <vt:lpstr>Questions?</vt:lpstr>
      <vt:lpstr>Higher-Order Partials</vt:lpstr>
      <vt:lpstr>PowerPoint Presentation</vt:lpstr>
      <vt:lpstr>PowerPoint Presentation</vt:lpstr>
      <vt:lpstr>PowerPoint Presentation</vt:lpstr>
      <vt:lpstr>Higher-Order Partials</vt:lpstr>
      <vt:lpstr>Higher-Order Partials</vt:lpstr>
      <vt:lpstr>PowerPoint Presentation</vt:lpstr>
      <vt:lpstr>Summary</vt:lpstr>
      <vt:lpstr>You Survived!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Vikki French at 049</dc:creator>
  <cp:lastModifiedBy>Vikki French</cp:lastModifiedBy>
  <cp:revision>349</cp:revision>
  <dcterms:created xsi:type="dcterms:W3CDTF">2012-09-06T22:30:26Z</dcterms:created>
  <dcterms:modified xsi:type="dcterms:W3CDTF">2023-02-15T04:09:28Z</dcterms:modified>
</cp:coreProperties>
</file>