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handoutMasterIdLst>
    <p:handoutMasterId r:id="rId152"/>
  </p:handoutMasterIdLst>
  <p:sldIdLst>
    <p:sldId id="256" r:id="rId2"/>
    <p:sldId id="437" r:id="rId3"/>
    <p:sldId id="2198" r:id="rId4"/>
    <p:sldId id="539" r:id="rId5"/>
    <p:sldId id="1650" r:id="rId6"/>
    <p:sldId id="1651" r:id="rId7"/>
    <p:sldId id="2271" r:id="rId8"/>
    <p:sldId id="2254" r:id="rId9"/>
    <p:sldId id="2253" r:id="rId10"/>
    <p:sldId id="2255" r:id="rId11"/>
    <p:sldId id="2256" r:id="rId12"/>
    <p:sldId id="2257" r:id="rId13"/>
    <p:sldId id="2273" r:id="rId14"/>
    <p:sldId id="2274" r:id="rId15"/>
    <p:sldId id="2275" r:id="rId16"/>
    <p:sldId id="2263" r:id="rId17"/>
    <p:sldId id="2277" r:id="rId18"/>
    <p:sldId id="2483" r:id="rId19"/>
    <p:sldId id="2002" r:id="rId20"/>
    <p:sldId id="2278" r:id="rId21"/>
    <p:sldId id="2279" r:id="rId22"/>
    <p:sldId id="2280" r:id="rId23"/>
    <p:sldId id="2281" r:id="rId24"/>
    <p:sldId id="2399" r:id="rId25"/>
    <p:sldId id="2296" r:id="rId26"/>
    <p:sldId id="2294" r:id="rId27"/>
    <p:sldId id="2282" r:id="rId28"/>
    <p:sldId id="2284" r:id="rId29"/>
    <p:sldId id="2285" r:id="rId30"/>
    <p:sldId id="2297" r:id="rId31"/>
    <p:sldId id="2287" r:id="rId32"/>
    <p:sldId id="2400" r:id="rId33"/>
    <p:sldId id="2298" r:id="rId34"/>
    <p:sldId id="2301" r:id="rId35"/>
    <p:sldId id="2286" r:id="rId36"/>
    <p:sldId id="2305" r:id="rId37"/>
    <p:sldId id="2306" r:id="rId38"/>
    <p:sldId id="2307" r:id="rId39"/>
    <p:sldId id="2308" r:id="rId40"/>
    <p:sldId id="2309" r:id="rId41"/>
    <p:sldId id="2310" r:id="rId42"/>
    <p:sldId id="1140" r:id="rId43"/>
    <p:sldId id="2312" r:id="rId44"/>
    <p:sldId id="2311" r:id="rId45"/>
    <p:sldId id="2313" r:id="rId46"/>
    <p:sldId id="2314" r:id="rId47"/>
    <p:sldId id="2315" r:id="rId48"/>
    <p:sldId id="2503" r:id="rId49"/>
    <p:sldId id="2504" r:id="rId50"/>
    <p:sldId id="2316" r:id="rId51"/>
    <p:sldId id="1558" r:id="rId52"/>
    <p:sldId id="2302" r:id="rId53"/>
    <p:sldId id="2304" r:id="rId54"/>
    <p:sldId id="2299" r:id="rId55"/>
    <p:sldId id="2329" r:id="rId56"/>
    <p:sldId id="2300" r:id="rId57"/>
    <p:sldId id="2303" r:id="rId58"/>
    <p:sldId id="2288" r:id="rId59"/>
    <p:sldId id="2498" r:id="rId60"/>
    <p:sldId id="2497" r:id="rId61"/>
    <p:sldId id="2499" r:id="rId62"/>
    <p:sldId id="2500" r:id="rId63"/>
    <p:sldId id="2501" r:id="rId64"/>
    <p:sldId id="2502" r:id="rId65"/>
    <p:sldId id="2507" r:id="rId66"/>
    <p:sldId id="2508" r:id="rId67"/>
    <p:sldId id="2505" r:id="rId68"/>
    <p:sldId id="2506" r:id="rId69"/>
    <p:sldId id="2509" r:id="rId70"/>
    <p:sldId id="2488" r:id="rId71"/>
    <p:sldId id="2487" r:id="rId72"/>
    <p:sldId id="2489" r:id="rId73"/>
    <p:sldId id="2490" r:id="rId74"/>
    <p:sldId id="2491" r:id="rId75"/>
    <p:sldId id="2510" r:id="rId76"/>
    <p:sldId id="2492" r:id="rId77"/>
    <p:sldId id="2495" r:id="rId78"/>
    <p:sldId id="2496" r:id="rId79"/>
    <p:sldId id="2516" r:id="rId80"/>
    <p:sldId id="2517" r:id="rId81"/>
    <p:sldId id="1014" r:id="rId82"/>
    <p:sldId id="2289" r:id="rId83"/>
    <p:sldId id="2290" r:id="rId84"/>
    <p:sldId id="2347" r:id="rId85"/>
    <p:sldId id="2334" r:id="rId86"/>
    <p:sldId id="2335" r:id="rId87"/>
    <p:sldId id="2336" r:id="rId88"/>
    <p:sldId id="2337" r:id="rId89"/>
    <p:sldId id="2338" r:id="rId90"/>
    <p:sldId id="2339" r:id="rId91"/>
    <p:sldId id="2341" r:id="rId92"/>
    <p:sldId id="2342" r:id="rId93"/>
    <p:sldId id="2343" r:id="rId94"/>
    <p:sldId id="2344" r:id="rId95"/>
    <p:sldId id="2345" r:id="rId96"/>
    <p:sldId id="2348" r:id="rId97"/>
    <p:sldId id="2346" r:id="rId98"/>
    <p:sldId id="2349" r:id="rId99"/>
    <p:sldId id="2350" r:id="rId100"/>
    <p:sldId id="2352" r:id="rId101"/>
    <p:sldId id="2353" r:id="rId102"/>
    <p:sldId id="2514" r:id="rId103"/>
    <p:sldId id="2515" r:id="rId104"/>
    <p:sldId id="2291" r:id="rId105"/>
    <p:sldId id="2521" r:id="rId106"/>
    <p:sldId id="2519" r:id="rId107"/>
    <p:sldId id="2520" r:id="rId108"/>
    <p:sldId id="1599" r:id="rId109"/>
    <p:sldId id="2356" r:id="rId110"/>
    <p:sldId id="2357" r:id="rId111"/>
    <p:sldId id="2358" r:id="rId112"/>
    <p:sldId id="2359" r:id="rId113"/>
    <p:sldId id="2360" r:id="rId114"/>
    <p:sldId id="2361" r:id="rId115"/>
    <p:sldId id="2362" r:id="rId116"/>
    <p:sldId id="2363" r:id="rId117"/>
    <p:sldId id="2364" r:id="rId118"/>
    <p:sldId id="2365" r:id="rId119"/>
    <p:sldId id="1552" r:id="rId120"/>
    <p:sldId id="2292" r:id="rId121"/>
    <p:sldId id="2355" r:id="rId122"/>
    <p:sldId id="2366" r:id="rId123"/>
    <p:sldId id="2367" r:id="rId124"/>
    <p:sldId id="2368" r:id="rId125"/>
    <p:sldId id="2369" r:id="rId126"/>
    <p:sldId id="2370" r:id="rId127"/>
    <p:sldId id="2371" r:id="rId128"/>
    <p:sldId id="2374" r:id="rId129"/>
    <p:sldId id="2373" r:id="rId130"/>
    <p:sldId id="2375" r:id="rId131"/>
    <p:sldId id="2372" r:id="rId132"/>
    <p:sldId id="2376" r:id="rId133"/>
    <p:sldId id="2377" r:id="rId134"/>
    <p:sldId id="2378" r:id="rId135"/>
    <p:sldId id="2380" r:id="rId136"/>
    <p:sldId id="2379" r:id="rId137"/>
    <p:sldId id="2472" r:id="rId138"/>
    <p:sldId id="2473" r:id="rId139"/>
    <p:sldId id="2474" r:id="rId140"/>
    <p:sldId id="2475" r:id="rId141"/>
    <p:sldId id="2478" r:id="rId142"/>
    <p:sldId id="2476" r:id="rId143"/>
    <p:sldId id="2477" r:id="rId144"/>
    <p:sldId id="2479" r:id="rId145"/>
    <p:sldId id="2480" r:id="rId146"/>
    <p:sldId id="2481" r:id="rId147"/>
    <p:sldId id="543" r:id="rId148"/>
    <p:sldId id="1059" r:id="rId149"/>
    <p:sldId id="588" r:id="rId1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56ECF4"/>
    <a:srgbClr val="67F030"/>
    <a:srgbClr val="9A2626"/>
    <a:srgbClr val="84C9C9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" autoAdjust="0"/>
    <p:restoredTop sz="94660"/>
  </p:normalViewPr>
  <p:slideViewPr>
    <p:cSldViewPr>
      <p:cViewPr varScale="1">
        <p:scale>
          <a:sx n="94" d="100"/>
          <a:sy n="94" d="100"/>
        </p:scale>
        <p:origin x="3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D452D-AAF8-404D-BCC0-E309A1A37137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55624-2ED1-490C-B64E-85124094B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4149-E738-4E93-ACE3-61B5571898E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E366-019E-4F07-AD88-48BEA5E5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3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1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4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1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6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2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92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3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5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77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66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7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7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0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9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2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96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9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5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6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2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81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79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253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4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8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439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85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53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65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19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15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71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05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028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0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106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7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50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60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20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93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49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68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40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29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83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65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2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57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32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866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2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16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44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07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6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81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329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5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608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88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370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212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19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30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93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9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27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9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4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89AD3-F9B2-411B-BFD8-00CC5AD0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9400"/>
            <a:ext cx="9486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http://en.wikipedia.org/wiki/Differential_equation#mediaviewer/File:Elmer-pump-heatequation.png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2A403A-CFCC-4EB8-9C84-8C919CE2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3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6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Note: we </a:t>
            </a:r>
            <a:r>
              <a:rPr lang="en-US" dirty="0"/>
              <a:t>might have expected </a:t>
            </a:r>
            <a:r>
              <a:rPr lang="en-US" i="0" dirty="0">
                <a:effectLst/>
              </a:rPr>
              <a:t>the area under a curve on an infinite interval would be infinity…</a:t>
            </a:r>
          </a:p>
          <a:p>
            <a:r>
              <a:rPr lang="en-US" dirty="0"/>
              <a:t>But it’s actually n</a:t>
            </a:r>
            <a:r>
              <a:rPr lang="en-US" i="0" dirty="0">
                <a:effectLst/>
              </a:rPr>
              <a:t>ot usually the case!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88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V =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baseline="30000" dirty="0">
                <a:solidFill>
                  <a:srgbClr val="FFFF00"/>
                </a:solidFill>
              </a:rPr>
              <a:t>3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(x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-7x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+15x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-9x)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  <a:p>
            <a:r>
              <a:rPr lang="en-US" dirty="0"/>
              <a:t>Do it!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6E404-18AC-4F32-B208-472B9BA4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383204"/>
            <a:ext cx="2438400" cy="14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091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V = ∫</a:t>
            </a:r>
            <a:r>
              <a:rPr lang="en-US" baseline="-25000" dirty="0"/>
              <a:t>1</a:t>
            </a:r>
            <a:r>
              <a:rPr lang="en-US" baseline="30000" dirty="0"/>
              <a:t>3 </a:t>
            </a:r>
            <a:r>
              <a:rPr lang="en-US" dirty="0"/>
              <a:t>2</a:t>
            </a:r>
            <a:r>
              <a:rPr lang="en-US" b="0" dirty="0"/>
              <a:t>π</a:t>
            </a:r>
            <a:r>
              <a:rPr lang="en-US" dirty="0"/>
              <a:t>(x</a:t>
            </a:r>
            <a:r>
              <a:rPr lang="en-US" baseline="30000" dirty="0"/>
              <a:t>4</a:t>
            </a:r>
            <a:r>
              <a:rPr lang="en-US" dirty="0"/>
              <a:t>-7x</a:t>
            </a:r>
            <a:r>
              <a:rPr lang="en-US" baseline="30000" dirty="0"/>
              <a:t>3</a:t>
            </a:r>
            <a:r>
              <a:rPr lang="en-US" dirty="0"/>
              <a:t>+15x</a:t>
            </a:r>
            <a:r>
              <a:rPr lang="en-US" baseline="30000" dirty="0"/>
              <a:t>2</a:t>
            </a:r>
            <a:r>
              <a:rPr lang="en-US" dirty="0"/>
              <a:t>-9x) dx</a:t>
            </a:r>
          </a:p>
          <a:p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24/5 </a:t>
            </a:r>
            <a:r>
              <a:rPr lang="en-US" b="0" dirty="0">
                <a:solidFill>
                  <a:srgbClr val="FFFF00"/>
                </a:solidFill>
              </a:rPr>
              <a:t>π </a:t>
            </a:r>
            <a:r>
              <a:rPr lang="en-US" dirty="0">
                <a:solidFill>
                  <a:srgbClr val="FFFF00"/>
                </a:solidFill>
              </a:rPr>
              <a:t>≈ 15.08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6E404-18AC-4F32-B208-472B9BA4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383204"/>
            <a:ext cx="2438400" cy="14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889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36E404-18AC-4F32-B208-472B9BA4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383204"/>
            <a:ext cx="2438400" cy="14747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V = ∫</a:t>
            </a:r>
            <a:r>
              <a:rPr lang="en-US" baseline="-25000" dirty="0"/>
              <a:t>1</a:t>
            </a:r>
            <a:r>
              <a:rPr lang="en-US" baseline="30000" dirty="0"/>
              <a:t>3 </a:t>
            </a:r>
            <a:r>
              <a:rPr lang="en-US" dirty="0"/>
              <a:t>2</a:t>
            </a:r>
            <a:r>
              <a:rPr lang="en-US" b="0" dirty="0"/>
              <a:t>π</a:t>
            </a:r>
            <a:r>
              <a:rPr lang="en-US" dirty="0"/>
              <a:t>(x</a:t>
            </a:r>
            <a:r>
              <a:rPr lang="en-US" baseline="30000" dirty="0"/>
              <a:t>4</a:t>
            </a:r>
            <a:r>
              <a:rPr lang="en-US" dirty="0"/>
              <a:t>-7x</a:t>
            </a:r>
            <a:r>
              <a:rPr lang="en-US" baseline="30000" dirty="0"/>
              <a:t>3</a:t>
            </a:r>
            <a:r>
              <a:rPr lang="en-US" dirty="0"/>
              <a:t>+15x</a:t>
            </a:r>
            <a:r>
              <a:rPr lang="en-US" baseline="30000" dirty="0"/>
              <a:t>2</a:t>
            </a:r>
            <a:r>
              <a:rPr lang="en-US" dirty="0"/>
              <a:t>-9x) dx</a:t>
            </a:r>
          </a:p>
          <a:p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24/5 </a:t>
            </a:r>
            <a:r>
              <a:rPr lang="en-US" b="0" dirty="0"/>
              <a:t>π </a:t>
            </a:r>
            <a:r>
              <a:rPr lang="en-US" dirty="0"/>
              <a:t>≈ 15.08</a:t>
            </a:r>
          </a:p>
          <a:p>
            <a:r>
              <a:rPr lang="en-US" dirty="0"/>
              <a:t>If the original units were cm, what are the volume units?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10070493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36E404-18AC-4F32-B208-472B9BA4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383204"/>
            <a:ext cx="2438400" cy="14747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V = ∫</a:t>
            </a:r>
            <a:r>
              <a:rPr lang="en-US" baseline="-25000" dirty="0"/>
              <a:t>1</a:t>
            </a:r>
            <a:r>
              <a:rPr lang="en-US" baseline="30000" dirty="0"/>
              <a:t>3 </a:t>
            </a:r>
            <a:r>
              <a:rPr lang="en-US" dirty="0"/>
              <a:t>2</a:t>
            </a:r>
            <a:r>
              <a:rPr lang="en-US" b="0" dirty="0"/>
              <a:t>π</a:t>
            </a:r>
            <a:r>
              <a:rPr lang="en-US" dirty="0"/>
              <a:t>(x</a:t>
            </a:r>
            <a:r>
              <a:rPr lang="en-US" baseline="30000" dirty="0"/>
              <a:t>4</a:t>
            </a:r>
            <a:r>
              <a:rPr lang="en-US" dirty="0"/>
              <a:t>-7x</a:t>
            </a:r>
            <a:r>
              <a:rPr lang="en-US" baseline="30000" dirty="0"/>
              <a:t>3</a:t>
            </a:r>
            <a:r>
              <a:rPr lang="en-US" dirty="0"/>
              <a:t>+15x</a:t>
            </a:r>
            <a:r>
              <a:rPr lang="en-US" baseline="30000" dirty="0"/>
              <a:t>2</a:t>
            </a:r>
            <a:r>
              <a:rPr lang="en-US" dirty="0"/>
              <a:t>-9x) dx</a:t>
            </a:r>
          </a:p>
          <a:p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24/5 </a:t>
            </a:r>
            <a:r>
              <a:rPr lang="en-US" b="0" dirty="0"/>
              <a:t>π </a:t>
            </a:r>
            <a:r>
              <a:rPr lang="en-US" dirty="0"/>
              <a:t>≈ 15.08</a:t>
            </a:r>
          </a:p>
          <a:p>
            <a:r>
              <a:rPr lang="en-US" dirty="0"/>
              <a:t>If the original units were cm, what are the volume units?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cm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1546236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called the </a:t>
            </a:r>
            <a:r>
              <a:rPr lang="en-US" dirty="0">
                <a:solidFill>
                  <a:srgbClr val="FFC000"/>
                </a:solidFill>
              </a:rPr>
              <a:t>method of cylinders</a:t>
            </a:r>
            <a:r>
              <a:rPr lang="en-US" dirty="0"/>
              <a:t> or </a:t>
            </a:r>
            <a:r>
              <a:rPr lang="en-US" dirty="0">
                <a:solidFill>
                  <a:srgbClr val="FFC000"/>
                </a:solidFill>
              </a:rPr>
              <a:t>method of shells</a:t>
            </a:r>
          </a:p>
        </p:txBody>
      </p:sp>
    </p:spTree>
    <p:extLst>
      <p:ext uri="{BB962C8B-B14F-4D97-AF65-F5344CB8AC3E}">
        <p14:creationId xmlns:p14="http://schemas.microsoft.com/office/powerpoint/2010/main" val="24950709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7E1C-C44F-E776-9963-E8A0357F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2D91-598E-042E-1B1B-3909A67E3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calculator that does shells:</a:t>
            </a:r>
          </a:p>
          <a:p>
            <a:r>
              <a:rPr lang="en-US" dirty="0"/>
              <a:t>https://calculator-online.net/shell-method-calculator/</a:t>
            </a:r>
            <a:endParaRPr lang="en-US" sz="2000" dirty="0"/>
          </a:p>
          <a:p>
            <a:r>
              <a:rPr lang="en-US" dirty="0"/>
              <a:t>Enter the problem as: </a:t>
            </a:r>
          </a:p>
          <a:p>
            <a:pPr algn="ctr"/>
            <a:r>
              <a:rPr lang="en-US" dirty="0"/>
              <a:t>(x-1)*(x-3)^2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B10C7-9A68-BD0B-A689-A8004562774A}"/>
              </a:ext>
            </a:extLst>
          </p:cNvPr>
          <p:cNvSpPr txBox="1"/>
          <p:nvPr/>
        </p:nvSpPr>
        <p:spPr>
          <a:xfrm>
            <a:off x="6858000" y="5791200"/>
            <a:ext cx="213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or it won’t work…</a:t>
            </a:r>
          </a:p>
          <a:p>
            <a:r>
              <a:rPr lang="en-US" dirty="0"/>
              <a:t>And, 11/16/2022 it still didn’t work!</a:t>
            </a:r>
          </a:p>
        </p:txBody>
      </p:sp>
    </p:spTree>
    <p:extLst>
      <p:ext uri="{BB962C8B-B14F-4D97-AF65-F5344CB8AC3E}">
        <p14:creationId xmlns:p14="http://schemas.microsoft.com/office/powerpoint/2010/main" val="27663030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5791A4-E655-74BF-F9BB-540A9ADD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915955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942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BE18E0-2FB3-8A07-9B5F-623594081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397"/>
            <a:ext cx="9144000" cy="4151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0B4A31-0ABA-6C49-36F6-8AA809D9816D}"/>
              </a:ext>
            </a:extLst>
          </p:cNvPr>
          <p:cNvSpPr txBox="1"/>
          <p:nvPr/>
        </p:nvSpPr>
        <p:spPr>
          <a:xfrm>
            <a:off x="152400" y="6412468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 also shows the steps for the indefinite integral</a:t>
            </a:r>
          </a:p>
        </p:txBody>
      </p:sp>
    </p:spTree>
    <p:extLst>
      <p:ext uri="{BB962C8B-B14F-4D97-AF65-F5344CB8AC3E}">
        <p14:creationId xmlns:p14="http://schemas.microsoft.com/office/powerpoint/2010/main" val="32802066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055865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endParaRPr lang="en-US" dirty="0"/>
          </a:p>
          <a:p>
            <a:r>
              <a:rPr lang="en-US" dirty="0"/>
              <a:t>OK, this is a standard formula… but where did the formula come from?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269368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We call integrals </a:t>
            </a:r>
            <a:r>
              <a:rPr lang="en-US" i="0" dirty="0">
                <a:solidFill>
                  <a:srgbClr val="FFC000"/>
                </a:solidFill>
                <a:effectLst/>
              </a:rPr>
              <a:t>convergent</a:t>
            </a:r>
            <a:r>
              <a:rPr lang="en-US" i="0" dirty="0">
                <a:effectLst/>
              </a:rPr>
              <a:t> if the associated limit exists and is a finite number (it’s not plus or minus infinity) and </a:t>
            </a:r>
            <a:r>
              <a:rPr lang="en-US" i="0" dirty="0">
                <a:solidFill>
                  <a:srgbClr val="FFC000"/>
                </a:solidFill>
                <a:effectLst/>
              </a:rPr>
              <a:t>divergent</a:t>
            </a:r>
            <a:r>
              <a:rPr lang="en-US" i="0" dirty="0">
                <a:effectLst/>
              </a:rPr>
              <a:t> if the associated limit either doesn’t exist or is (plus or minus) infinity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8409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r>
              <a:rPr lang="en-US" dirty="0"/>
              <a:t>We could use any orientation, but let’s use the easiest one: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4050-3155-4324-B0A7-E753AB67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524250"/>
            <a:ext cx="38766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840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r>
              <a:rPr lang="en-US" dirty="0"/>
              <a:t>We’ll center the cylinder on the x-axis, and the cylinder will start at x=0 and end at x=h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4050-3155-4324-B0A7-E753AB67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76800"/>
            <a:ext cx="281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13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r>
              <a:rPr lang="en-US" dirty="0"/>
              <a:t>What will the cross-sections look like?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4050-3155-4324-B0A7-E753AB67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76800"/>
            <a:ext cx="281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750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r>
              <a:rPr lang="en-US" dirty="0"/>
              <a:t>The cross-sectional areas are constant and will be disks of radius r</a:t>
            </a:r>
          </a:p>
          <a:p>
            <a:r>
              <a:rPr lang="en-US" dirty="0"/>
              <a:t>What is the formula?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4050-3155-4324-B0A7-E753AB67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76800"/>
            <a:ext cx="281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5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r>
              <a:rPr lang="en-US" dirty="0"/>
              <a:t>The cross-sectional areas are constant and will be disks of radius r</a:t>
            </a:r>
          </a:p>
          <a:p>
            <a:r>
              <a:rPr lang="en-US" dirty="0"/>
              <a:t>What is the formula?</a:t>
            </a:r>
          </a:p>
          <a:p>
            <a:r>
              <a:rPr lang="en-US" dirty="0">
                <a:solidFill>
                  <a:srgbClr val="FFFF00"/>
                </a:solidFill>
              </a:rPr>
              <a:t>A(x)=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/>
              <a:t>What’s the volume?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4050-3155-4324-B0A7-E753AB67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76800"/>
            <a:ext cx="281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334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r>
              <a:rPr lang="en-US" dirty="0"/>
              <a:t>A(x)=</a:t>
            </a:r>
            <a:r>
              <a:rPr lang="en-US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What’s the volume?</a:t>
            </a:r>
          </a:p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/>
              <a:t>A(x)</a:t>
            </a:r>
            <a:r>
              <a:rPr lang="en-US" sz="2000" dirty="0"/>
              <a:t> </a:t>
            </a:r>
            <a:r>
              <a:rPr lang="en-US" dirty="0"/>
              <a:t>d? =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/>
              <a:t> </a:t>
            </a:r>
            <a:r>
              <a:rPr lang="en-US" dirty="0"/>
              <a:t>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4050-3155-4324-B0A7-E753AB67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76800"/>
            <a:ext cx="281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83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/>
              <a:t>A(x)</a:t>
            </a:r>
            <a:r>
              <a:rPr lang="en-US" sz="2000" dirty="0"/>
              <a:t> </a:t>
            </a:r>
            <a:r>
              <a:rPr lang="en-US" dirty="0"/>
              <a:t>d? =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4050-3155-4324-B0A7-E753AB67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76800"/>
            <a:ext cx="281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50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/>
              <a:t>A(x)</a:t>
            </a:r>
            <a:r>
              <a:rPr lang="en-US" sz="2000" dirty="0"/>
              <a:t> </a:t>
            </a:r>
            <a:r>
              <a:rPr lang="en-US" dirty="0"/>
              <a:t>d? =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baseline="30000" dirty="0">
                <a:solidFill>
                  <a:srgbClr val="FFFF00"/>
                </a:solidFill>
              </a:rPr>
              <a:t>h</a:t>
            </a:r>
            <a:r>
              <a:rPr lang="en-US" sz="2000" baseline="30000" dirty="0">
                <a:solidFill>
                  <a:srgbClr val="FFFF00"/>
                </a:solidFill>
              </a:rPr>
              <a:t> 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  <a:p>
            <a:r>
              <a:rPr lang="en-US" dirty="0"/>
              <a:t>Do it!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4050-3155-4324-B0A7-E753AB67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76800"/>
            <a:ext cx="281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163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E84050-3155-4324-B0A7-E753AB67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76800"/>
            <a:ext cx="2819400" cy="1981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cylinder of radius r and height h</a:t>
            </a:r>
          </a:p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/>
              <a:t>A(x)</a:t>
            </a:r>
            <a:r>
              <a:rPr lang="en-US" sz="2000" dirty="0"/>
              <a:t> </a:t>
            </a:r>
            <a:r>
              <a:rPr lang="en-US" dirty="0"/>
              <a:t>d? = ∫</a:t>
            </a:r>
            <a:r>
              <a:rPr lang="en-US" baseline="-25000" dirty="0"/>
              <a:t>0</a:t>
            </a:r>
            <a:r>
              <a:rPr lang="en-US" baseline="30000" dirty="0"/>
              <a:t>h</a:t>
            </a:r>
            <a:r>
              <a:rPr lang="en-US" sz="2000" baseline="30000" dirty="0"/>
              <a:t> </a:t>
            </a:r>
            <a:r>
              <a:rPr lang="en-US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  = </a:t>
            </a:r>
            <a:r>
              <a:rPr lang="en-US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x </a:t>
            </a:r>
            <a:r>
              <a:rPr lang="en-US" i="1" dirty="0"/>
              <a:t>|</a:t>
            </a:r>
            <a:r>
              <a:rPr lang="en-US" baseline="-25000" dirty="0"/>
              <a:t>0</a:t>
            </a:r>
            <a:r>
              <a:rPr lang="en-US" baseline="30000" dirty="0"/>
              <a:t>h   </a:t>
            </a:r>
            <a:r>
              <a:rPr lang="en-US" sz="3000" dirty="0" err="1"/>
              <a:t>‘cause</a:t>
            </a:r>
            <a:r>
              <a:rPr lang="en-US" sz="3000" dirty="0"/>
              <a:t> “r” is a constant</a:t>
            </a:r>
          </a:p>
          <a:p>
            <a:r>
              <a:rPr lang="en-US" dirty="0"/>
              <a:t>  = </a:t>
            </a:r>
            <a:r>
              <a:rPr lang="en-US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h - </a:t>
            </a:r>
            <a:r>
              <a:rPr lang="en-US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(0)</a:t>
            </a:r>
          </a:p>
          <a:p>
            <a:r>
              <a:rPr lang="en-US" dirty="0"/>
              <a:t>  = 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h</a:t>
            </a:r>
          </a:p>
          <a:p>
            <a:r>
              <a:rPr lang="en-US" dirty="0"/>
              <a:t>Just what we expected!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218553674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884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There are </a:t>
            </a:r>
            <a:r>
              <a:rPr lang="en-US" dirty="0"/>
              <a:t>basic</a:t>
            </a:r>
            <a:r>
              <a:rPr lang="en-US" i="0" dirty="0">
                <a:effectLst/>
              </a:rPr>
              <a:t>ally three cases:</a:t>
            </a:r>
          </a:p>
          <a:p>
            <a:r>
              <a:rPr lang="en-US" dirty="0"/>
              <a:t>1) ∫</a:t>
            </a:r>
            <a:r>
              <a:rPr lang="en-US" baseline="-25000" dirty="0" err="1"/>
              <a:t>a</a:t>
            </a:r>
            <a:r>
              <a:rPr lang="en-US" baseline="30000" dirty="0" err="1"/>
              <a:t>∞</a:t>
            </a:r>
            <a:r>
              <a:rPr lang="en-US" dirty="0" err="1"/>
              <a:t>ƒ</a:t>
            </a:r>
            <a:r>
              <a:rPr lang="en-US" dirty="0"/>
              <a:t>(x) dx infinity on the top</a:t>
            </a:r>
          </a:p>
          <a:p>
            <a:pPr>
              <a:spcBef>
                <a:spcPts val="0"/>
              </a:spcBef>
            </a:pPr>
            <a:r>
              <a:rPr lang="en-US" dirty="0"/>
              <a:t>    is convergent</a:t>
            </a:r>
          </a:p>
          <a:p>
            <a:r>
              <a:rPr lang="en-US" dirty="0"/>
              <a:t>2) ∫</a:t>
            </a:r>
            <a:r>
              <a:rPr lang="en-US" baseline="-25000" dirty="0"/>
              <a:t>-∞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 dx negative infinity </a:t>
            </a:r>
          </a:p>
          <a:p>
            <a:pPr>
              <a:spcBef>
                <a:spcPts val="0"/>
              </a:spcBef>
            </a:pPr>
            <a:r>
              <a:rPr lang="en-US" dirty="0"/>
              <a:t>    on the bottom is convergent</a:t>
            </a:r>
          </a:p>
          <a:p>
            <a:r>
              <a:rPr lang="en-US" dirty="0"/>
              <a:t>3) Both ∫</a:t>
            </a:r>
            <a:r>
              <a:rPr lang="en-US" baseline="-25000" dirty="0" err="1"/>
              <a:t>a</a:t>
            </a:r>
            <a:r>
              <a:rPr lang="en-US" baseline="30000" dirty="0" err="1"/>
              <a:t>∞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and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     </a:t>
            </a:r>
          </a:p>
          <a:p>
            <a:pPr>
              <a:spcBef>
                <a:spcPts val="0"/>
              </a:spcBef>
            </a:pPr>
            <a:r>
              <a:rPr lang="en-US" dirty="0"/>
              <a:t>    are convergent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391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I’ve never felt these volume techniques had much use in the real world, there is now an application in 3D printing!</a:t>
            </a:r>
          </a:p>
        </p:txBody>
      </p:sp>
    </p:spTree>
    <p:extLst>
      <p:ext uri="{BB962C8B-B14F-4D97-AF65-F5344CB8AC3E}">
        <p14:creationId xmlns:p14="http://schemas.microsoft.com/office/powerpoint/2010/main" val="114121862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solids out there that cannot be generated as solids of revolution</a:t>
            </a:r>
          </a:p>
        </p:txBody>
      </p:sp>
    </p:spTree>
    <p:extLst>
      <p:ext uri="{BB962C8B-B14F-4D97-AF65-F5344CB8AC3E}">
        <p14:creationId xmlns:p14="http://schemas.microsoft.com/office/powerpoint/2010/main" val="8699275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8421-AF88-4BAF-A7B9-9C50EB01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46E8-FF3B-463B-BCEF-8AB09D14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to work these problems we’ll first need to get a sketch of the solid with a set of x- and y-axes to help us see what’s going on</a:t>
            </a:r>
          </a:p>
        </p:txBody>
      </p:sp>
    </p:spTree>
    <p:extLst>
      <p:ext uri="{BB962C8B-B14F-4D97-AF65-F5344CB8AC3E}">
        <p14:creationId xmlns:p14="http://schemas.microsoft.com/office/powerpoint/2010/main" val="343920568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8421-AF88-4BAF-A7B9-9C50EB01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46E8-FF3B-463B-BCEF-8AB09D14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very least we’ll need the sketch to get the limits of the integral, but we will often need it to see just what the cross-sectional area is</a:t>
            </a:r>
          </a:p>
        </p:txBody>
      </p:sp>
    </p:spTree>
    <p:extLst>
      <p:ext uri="{BB962C8B-B14F-4D97-AF65-F5344CB8AC3E}">
        <p14:creationId xmlns:p14="http://schemas.microsoft.com/office/powerpoint/2010/main" val="37674699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8421-AF88-4BAF-A7B9-9C50EB01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46E8-FF3B-463B-BCEF-8AB09D14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the sketch, we’ll need to determine a formula for the cross-sectional area and then do the integral</a:t>
            </a:r>
          </a:p>
        </p:txBody>
      </p:sp>
    </p:spTree>
    <p:extLst>
      <p:ext uri="{BB962C8B-B14F-4D97-AF65-F5344CB8AC3E}">
        <p14:creationId xmlns:p14="http://schemas.microsoft.com/office/powerpoint/2010/main" val="356944666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r>
              <a:rPr lang="en-US" dirty="0"/>
              <a:t>Again, orient the sketch so it makes the problem easier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7173629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r>
              <a:rPr lang="en-US" dirty="0"/>
              <a:t>What do the cross-sections look like?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352642406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r>
              <a:rPr lang="en-US" dirty="0"/>
              <a:t>What do the cross-sections look like? </a:t>
            </a:r>
            <a:r>
              <a:rPr lang="en-US" dirty="0">
                <a:solidFill>
                  <a:srgbClr val="FFFF00"/>
                </a:solidFill>
              </a:rPr>
              <a:t>squares</a:t>
            </a:r>
          </a:p>
          <a:p>
            <a:r>
              <a:rPr lang="en-US" dirty="0"/>
              <a:t>If their sides </a:t>
            </a:r>
          </a:p>
          <a:p>
            <a:pPr>
              <a:spcBef>
                <a:spcPts val="0"/>
              </a:spcBef>
            </a:pPr>
            <a:r>
              <a:rPr lang="en-US" dirty="0"/>
              <a:t>are “s” the </a:t>
            </a:r>
          </a:p>
          <a:p>
            <a:pPr>
              <a:spcBef>
                <a:spcPts val="0"/>
              </a:spcBef>
            </a:pPr>
            <a:r>
              <a:rPr lang="en-US" dirty="0"/>
              <a:t>length of “s”</a:t>
            </a:r>
          </a:p>
          <a:p>
            <a:pPr>
              <a:spcBef>
                <a:spcPts val="0"/>
              </a:spcBef>
            </a:pPr>
            <a:r>
              <a:rPr lang="en-US" dirty="0"/>
              <a:t>depends on 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349102120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pPr>
              <a:spcBef>
                <a:spcPts val="0"/>
              </a:spcBef>
            </a:pPr>
            <a:r>
              <a:rPr lang="en-US" dirty="0"/>
              <a:t>If we look at the pyramid directly from the front, we’ll see two similar triangles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28917969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pPr>
              <a:spcBef>
                <a:spcPts val="0"/>
              </a:spcBef>
            </a:pPr>
            <a:r>
              <a:rPr lang="en-US" dirty="0"/>
              <a:t>The ratio of any two sides of similar triangles must be equal: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s</a:t>
            </a:r>
            <a:r>
              <a:rPr lang="en-US" dirty="0"/>
              <a:t>/</a:t>
            </a:r>
            <a:r>
              <a:rPr lang="en-US" dirty="0">
                <a:solidFill>
                  <a:srgbClr val="92D050"/>
                </a:solidFill>
              </a:rPr>
              <a:t>L</a:t>
            </a:r>
            <a:r>
              <a:rPr lang="en-US" dirty="0"/>
              <a:t> = </a:t>
            </a:r>
            <a:r>
              <a:rPr lang="en-US" dirty="0">
                <a:solidFill>
                  <a:srgbClr val="FFC000"/>
                </a:solidFill>
              </a:rPr>
              <a:t>y</a:t>
            </a:r>
            <a:r>
              <a:rPr lang="en-US" dirty="0"/>
              <a:t>/</a:t>
            </a:r>
            <a:r>
              <a:rPr lang="en-US" dirty="0">
                <a:solidFill>
                  <a:srgbClr val="FFC000"/>
                </a:solidFill>
              </a:rPr>
              <a:t>h</a:t>
            </a:r>
          </a:p>
          <a:p>
            <a:pPr>
              <a:spcBef>
                <a:spcPts val="0"/>
              </a:spcBef>
            </a:pPr>
            <a:r>
              <a:rPr lang="en-US" dirty="0"/>
              <a:t>Solve for 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17848A-8868-4679-B372-114A15EDCE73}"/>
              </a:ext>
            </a:extLst>
          </p:cNvPr>
          <p:cNvSpPr/>
          <p:nvPr/>
        </p:nvSpPr>
        <p:spPr>
          <a:xfrm>
            <a:off x="8762198" y="5849035"/>
            <a:ext cx="320040" cy="3231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C44C4E-AEA5-4D90-99F3-EAAF3A344A8E}"/>
              </a:ext>
            </a:extLst>
          </p:cNvPr>
          <p:cNvSpPr/>
          <p:nvPr/>
        </p:nvSpPr>
        <p:spPr>
          <a:xfrm>
            <a:off x="7175634" y="5163235"/>
            <a:ext cx="320040" cy="3231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57E199-960A-4310-A425-0BF7D0912A67}"/>
              </a:ext>
            </a:extLst>
          </p:cNvPr>
          <p:cNvSpPr/>
          <p:nvPr/>
        </p:nvSpPr>
        <p:spPr>
          <a:xfrm>
            <a:off x="7909560" y="5053263"/>
            <a:ext cx="320040" cy="32316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D4E0E2-2624-4AF5-B8F1-1B79E26C8136}"/>
              </a:ext>
            </a:extLst>
          </p:cNvPr>
          <p:cNvSpPr/>
          <p:nvPr/>
        </p:nvSpPr>
        <p:spPr>
          <a:xfrm>
            <a:off x="7816516" y="4174958"/>
            <a:ext cx="320040" cy="32316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1) If  ∫</a:t>
            </a:r>
            <a:r>
              <a:rPr lang="en-US" baseline="-25000" dirty="0"/>
              <a:t>a</a:t>
            </a:r>
            <a:r>
              <a:rPr lang="en-US" baseline="30000" dirty="0"/>
              <a:t>∞ </a:t>
            </a:r>
            <a:r>
              <a:rPr lang="en-US" dirty="0"/>
              <a:t>ƒ(x) dx  is convergent</a:t>
            </a:r>
          </a:p>
          <a:p>
            <a:endParaRPr lang="en-US" sz="2000" dirty="0"/>
          </a:p>
          <a:p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∞</a:t>
            </a:r>
            <a:r>
              <a:rPr lang="en-US" dirty="0" err="1"/>
              <a:t>ƒ</a:t>
            </a:r>
            <a:r>
              <a:rPr lang="en-US" dirty="0"/>
              <a:t>(x) dx = </a:t>
            </a: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 dx</a:t>
            </a:r>
            <a:r>
              <a:rPr lang="en-US" i="0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1130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pPr>
              <a:spcBef>
                <a:spcPts val="0"/>
              </a:spcBef>
            </a:pPr>
            <a:r>
              <a:rPr lang="en-US" dirty="0"/>
              <a:t>The ratio of any two sides of similar triangles must be equal: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s</a:t>
            </a:r>
            <a:r>
              <a:rPr lang="en-US" dirty="0"/>
              <a:t>/</a:t>
            </a:r>
            <a:r>
              <a:rPr lang="en-US" dirty="0">
                <a:solidFill>
                  <a:srgbClr val="92D050"/>
                </a:solidFill>
              </a:rPr>
              <a:t>L</a:t>
            </a:r>
            <a:r>
              <a:rPr lang="en-US" dirty="0"/>
              <a:t> = </a:t>
            </a:r>
            <a:r>
              <a:rPr lang="en-US" dirty="0">
                <a:solidFill>
                  <a:srgbClr val="FFC000"/>
                </a:solidFill>
              </a:rPr>
              <a:t>y</a:t>
            </a:r>
            <a:r>
              <a:rPr lang="en-US" dirty="0"/>
              <a:t>/</a:t>
            </a:r>
            <a:r>
              <a:rPr lang="en-US" dirty="0">
                <a:solidFill>
                  <a:srgbClr val="FFC000"/>
                </a:solidFill>
              </a:rPr>
              <a:t>h</a:t>
            </a:r>
          </a:p>
          <a:p>
            <a:pPr>
              <a:spcBef>
                <a:spcPts val="0"/>
              </a:spcBef>
            </a:pPr>
            <a:r>
              <a:rPr lang="en-US" dirty="0"/>
              <a:t>Solve for s:</a:t>
            </a:r>
          </a:p>
          <a:p>
            <a:pPr>
              <a:spcBef>
                <a:spcPts val="0"/>
              </a:spcBef>
            </a:pPr>
            <a:r>
              <a:rPr lang="en-US" dirty="0"/>
              <a:t>s = </a:t>
            </a:r>
            <a:r>
              <a:rPr lang="en-US" dirty="0" err="1"/>
              <a:t>yL</a:t>
            </a:r>
            <a:r>
              <a:rPr lang="en-US" dirty="0"/>
              <a:t>/h = L/h 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17848A-8868-4679-B372-114A15EDCE73}"/>
              </a:ext>
            </a:extLst>
          </p:cNvPr>
          <p:cNvSpPr/>
          <p:nvPr/>
        </p:nvSpPr>
        <p:spPr>
          <a:xfrm>
            <a:off x="8762198" y="5849035"/>
            <a:ext cx="320040" cy="3231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C44C4E-AEA5-4D90-99F3-EAAF3A344A8E}"/>
              </a:ext>
            </a:extLst>
          </p:cNvPr>
          <p:cNvSpPr/>
          <p:nvPr/>
        </p:nvSpPr>
        <p:spPr>
          <a:xfrm>
            <a:off x="7175634" y="5163235"/>
            <a:ext cx="320040" cy="3231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57E199-960A-4310-A425-0BF7D0912A67}"/>
              </a:ext>
            </a:extLst>
          </p:cNvPr>
          <p:cNvSpPr/>
          <p:nvPr/>
        </p:nvSpPr>
        <p:spPr>
          <a:xfrm>
            <a:off x="7909560" y="5053263"/>
            <a:ext cx="320040" cy="32316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D4E0E2-2624-4AF5-B8F1-1B79E26C8136}"/>
              </a:ext>
            </a:extLst>
          </p:cNvPr>
          <p:cNvSpPr/>
          <p:nvPr/>
        </p:nvSpPr>
        <p:spPr>
          <a:xfrm>
            <a:off x="7816516" y="4174958"/>
            <a:ext cx="320040" cy="32316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5252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r>
              <a:rPr lang="en-US" dirty="0"/>
              <a:t>What is the area of the square cross-sections with side “s”?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420933570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r>
              <a:rPr lang="en-US" dirty="0"/>
              <a:t>What is the area of the square cross-sections with side “s”?</a:t>
            </a:r>
          </a:p>
          <a:p>
            <a:r>
              <a:rPr lang="en-US" dirty="0">
                <a:solidFill>
                  <a:srgbClr val="FFFF00"/>
                </a:solidFill>
              </a:rPr>
              <a:t>A = s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= L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/h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y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What is the </a:t>
            </a:r>
          </a:p>
          <a:p>
            <a:pPr>
              <a:spcBef>
                <a:spcPts val="0"/>
              </a:spcBef>
            </a:pPr>
            <a:r>
              <a:rPr lang="en-US" dirty="0"/>
              <a:t>volume?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23865919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r>
              <a:rPr lang="en-US" dirty="0"/>
              <a:t>A = s</a:t>
            </a:r>
            <a:r>
              <a:rPr lang="en-US" baseline="30000" dirty="0"/>
              <a:t>2</a:t>
            </a:r>
            <a:r>
              <a:rPr lang="en-US" dirty="0"/>
              <a:t> = L</a:t>
            </a:r>
            <a:r>
              <a:rPr lang="en-US" baseline="30000" dirty="0"/>
              <a:t>2</a:t>
            </a:r>
            <a:r>
              <a:rPr lang="en-US" dirty="0"/>
              <a:t>/h</a:t>
            </a:r>
            <a:r>
              <a:rPr lang="en-US" baseline="30000" dirty="0"/>
              <a:t>2</a:t>
            </a:r>
            <a:r>
              <a:rPr lang="en-US" dirty="0"/>
              <a:t> y</a:t>
            </a:r>
            <a:r>
              <a:rPr lang="en-US" baseline="30000" dirty="0"/>
              <a:t>2</a:t>
            </a:r>
          </a:p>
          <a:p>
            <a:r>
              <a:rPr lang="en-US" dirty="0"/>
              <a:t>What is the volume?</a:t>
            </a:r>
          </a:p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/>
              <a:t>A(x)</a:t>
            </a:r>
            <a:r>
              <a:rPr lang="en-US" sz="2000" dirty="0"/>
              <a:t> </a:t>
            </a:r>
            <a:r>
              <a:rPr lang="en-US" dirty="0"/>
              <a:t>d? </a:t>
            </a:r>
          </a:p>
          <a:p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/h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baseline="30000" dirty="0"/>
              <a:t> </a:t>
            </a:r>
            <a:r>
              <a:rPr lang="en-US" dirty="0">
                <a:solidFill>
                  <a:srgbClr val="FFFF00"/>
                </a:solidFill>
              </a:rPr>
              <a:t>y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/>
              <a:t> </a:t>
            </a:r>
            <a:r>
              <a:rPr lang="en-US" dirty="0"/>
              <a:t>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20003678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r>
              <a:rPr lang="en-US" dirty="0"/>
              <a:t>A = s</a:t>
            </a:r>
            <a:r>
              <a:rPr lang="en-US" baseline="30000" dirty="0"/>
              <a:t>2</a:t>
            </a:r>
            <a:r>
              <a:rPr lang="en-US" dirty="0"/>
              <a:t> = L</a:t>
            </a:r>
            <a:r>
              <a:rPr lang="en-US" baseline="30000" dirty="0"/>
              <a:t>2</a:t>
            </a:r>
            <a:r>
              <a:rPr lang="en-US" dirty="0"/>
              <a:t>/h</a:t>
            </a:r>
            <a:r>
              <a:rPr lang="en-US" baseline="30000" dirty="0"/>
              <a:t>2</a:t>
            </a:r>
            <a:r>
              <a:rPr lang="en-US" dirty="0"/>
              <a:t> y</a:t>
            </a:r>
            <a:r>
              <a:rPr lang="en-US" baseline="30000" dirty="0"/>
              <a:t>2</a:t>
            </a:r>
          </a:p>
          <a:p>
            <a:r>
              <a:rPr lang="en-US" dirty="0"/>
              <a:t>What is the volume?</a:t>
            </a:r>
          </a:p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/>
              <a:t>A(x)</a:t>
            </a:r>
            <a:r>
              <a:rPr lang="en-US" sz="2000" dirty="0"/>
              <a:t> </a:t>
            </a:r>
            <a:r>
              <a:rPr lang="en-US" dirty="0"/>
              <a:t>d? </a:t>
            </a:r>
          </a:p>
          <a:p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/h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baseline="30000" dirty="0"/>
              <a:t> </a:t>
            </a:r>
            <a:r>
              <a:rPr lang="en-US" dirty="0">
                <a:solidFill>
                  <a:srgbClr val="FFFF00"/>
                </a:solidFill>
              </a:rPr>
              <a:t>y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/>
              <a:t> </a:t>
            </a:r>
            <a:r>
              <a:rPr lang="en-US" dirty="0" err="1">
                <a:solidFill>
                  <a:srgbClr val="FFFF00"/>
                </a:solidFill>
              </a:rPr>
              <a:t>dy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159995963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r>
              <a:rPr lang="en-US" dirty="0"/>
              <a:t>A = s</a:t>
            </a:r>
            <a:r>
              <a:rPr lang="en-US" baseline="30000" dirty="0"/>
              <a:t>2</a:t>
            </a:r>
            <a:r>
              <a:rPr lang="en-US" dirty="0"/>
              <a:t> = L</a:t>
            </a:r>
            <a:r>
              <a:rPr lang="en-US" baseline="30000" dirty="0"/>
              <a:t>2</a:t>
            </a:r>
            <a:r>
              <a:rPr lang="en-US" dirty="0"/>
              <a:t>/h</a:t>
            </a:r>
            <a:r>
              <a:rPr lang="en-US" baseline="30000" dirty="0"/>
              <a:t>2</a:t>
            </a:r>
            <a:r>
              <a:rPr lang="en-US" dirty="0"/>
              <a:t> y</a:t>
            </a:r>
            <a:r>
              <a:rPr lang="en-US" baseline="30000" dirty="0"/>
              <a:t>2</a:t>
            </a:r>
          </a:p>
          <a:p>
            <a:r>
              <a:rPr lang="en-US" dirty="0"/>
              <a:t>What is the volume?</a:t>
            </a:r>
          </a:p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/>
              <a:t>A(x)</a:t>
            </a:r>
            <a:r>
              <a:rPr lang="en-US" sz="2000" dirty="0"/>
              <a:t> </a:t>
            </a:r>
            <a:r>
              <a:rPr lang="en-US" dirty="0"/>
              <a:t>d? </a:t>
            </a:r>
          </a:p>
          <a:p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baseline="30000" dirty="0">
                <a:solidFill>
                  <a:srgbClr val="FFFF00"/>
                </a:solidFill>
              </a:rPr>
              <a:t>h</a:t>
            </a:r>
            <a:r>
              <a:rPr lang="en-US" sz="2000" baseline="30000" dirty="0"/>
              <a:t>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/h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baseline="30000" dirty="0"/>
              <a:t> </a:t>
            </a:r>
            <a:r>
              <a:rPr lang="en-US" dirty="0">
                <a:solidFill>
                  <a:srgbClr val="FFFF00"/>
                </a:solidFill>
              </a:rPr>
              <a:t>y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/>
              <a:t> </a:t>
            </a:r>
            <a:r>
              <a:rPr lang="en-US" dirty="0" err="1">
                <a:solidFill>
                  <a:srgbClr val="FFFF00"/>
                </a:solidFill>
              </a:rPr>
              <a:t>dy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Do it!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113882681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CFC8-D5F2-4A89-B9F0-ED505C8D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4181475"/>
            <a:ext cx="4505325" cy="2676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a pyramid whose base is a square with sides of length L and whose height is h</a:t>
            </a:r>
          </a:p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h</a:t>
            </a:r>
            <a:r>
              <a:rPr lang="en-US" sz="2000" baseline="30000" dirty="0"/>
              <a:t>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/h</a:t>
            </a:r>
            <a:r>
              <a:rPr lang="en-US" baseline="30000" dirty="0"/>
              <a:t>2 </a:t>
            </a:r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 err="1"/>
              <a:t>dy</a:t>
            </a:r>
            <a:endParaRPr lang="en-US" dirty="0"/>
          </a:p>
          <a:p>
            <a:r>
              <a:rPr lang="en-US" dirty="0"/>
              <a:t>  = L</a:t>
            </a:r>
            <a:r>
              <a:rPr lang="en-US" baseline="30000" dirty="0"/>
              <a:t>2</a:t>
            </a:r>
            <a:r>
              <a:rPr lang="en-US" dirty="0"/>
              <a:t>/h</a:t>
            </a:r>
            <a:r>
              <a:rPr lang="en-US" baseline="30000" dirty="0"/>
              <a:t>2 </a:t>
            </a:r>
            <a:r>
              <a:rPr lang="en-US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h</a:t>
            </a:r>
            <a:r>
              <a:rPr lang="en-US" sz="2000" baseline="30000" dirty="0"/>
              <a:t> </a:t>
            </a:r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 err="1"/>
              <a:t>dy</a:t>
            </a:r>
            <a:r>
              <a:rPr lang="en-US" dirty="0"/>
              <a:t> = L</a:t>
            </a:r>
            <a:r>
              <a:rPr lang="en-US" baseline="30000" dirty="0"/>
              <a:t>2</a:t>
            </a:r>
            <a:r>
              <a:rPr lang="en-US" dirty="0"/>
              <a:t>/h</a:t>
            </a:r>
            <a:r>
              <a:rPr lang="en-US" baseline="30000" dirty="0"/>
              <a:t>2</a:t>
            </a:r>
            <a:r>
              <a:rPr lang="en-US" dirty="0"/>
              <a:t>(y</a:t>
            </a:r>
            <a:r>
              <a:rPr lang="en-US" baseline="30000" dirty="0"/>
              <a:t>3</a:t>
            </a:r>
            <a:r>
              <a:rPr lang="en-US" dirty="0"/>
              <a:t>/3)</a:t>
            </a:r>
            <a:r>
              <a:rPr lang="en-US" i="1" dirty="0"/>
              <a:t>|</a:t>
            </a:r>
            <a:r>
              <a:rPr lang="en-US" baseline="-25000" dirty="0"/>
              <a:t>0</a:t>
            </a:r>
            <a:r>
              <a:rPr lang="en-US" baseline="30000" dirty="0"/>
              <a:t>h</a:t>
            </a:r>
          </a:p>
          <a:p>
            <a:r>
              <a:rPr lang="en-US" dirty="0"/>
              <a:t>  = L</a:t>
            </a:r>
            <a:r>
              <a:rPr lang="en-US" baseline="30000" dirty="0"/>
              <a:t>2</a:t>
            </a:r>
            <a:r>
              <a:rPr lang="en-US" dirty="0"/>
              <a:t>h/3</a:t>
            </a:r>
          </a:p>
          <a:p>
            <a:r>
              <a:rPr lang="en-US" sz="2300" dirty="0"/>
              <a:t>(btw – you can Google this!)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https://tutorial.math.lamar.edu/classes/calci/MoreVolume.aspx</a:t>
            </a:r>
          </a:p>
        </p:txBody>
      </p:sp>
    </p:spTree>
    <p:extLst>
      <p:ext uri="{BB962C8B-B14F-4D97-AF65-F5344CB8AC3E}">
        <p14:creationId xmlns:p14="http://schemas.microsoft.com/office/powerpoint/2010/main" val="255363008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h/3</a:t>
            </a:r>
          </a:p>
          <a:p>
            <a:r>
              <a:rPr lang="en-US" dirty="0"/>
              <a:t>For the great pyramid at Giza:</a:t>
            </a:r>
          </a:p>
          <a:p>
            <a:r>
              <a:rPr lang="en-US" dirty="0"/>
              <a:t>h = 481’</a:t>
            </a:r>
          </a:p>
          <a:p>
            <a:r>
              <a:rPr lang="en-US" dirty="0"/>
              <a:t>L = 756’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59436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" name="Picture 2" descr="Great Pyramid | pyramid, Egypt | Britannica">
            <a:extLst>
              <a:ext uri="{FF2B5EF4-FFF2-40B4-BE49-F238E27FC236}">
                <a16:creationId xmlns:a16="http://schemas.microsoft.com/office/drawing/2014/main" id="{48AA6DEF-67AC-40D4-8164-452F7D79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4728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h/3</a:t>
            </a:r>
          </a:p>
          <a:p>
            <a:r>
              <a:rPr lang="en-US" dirty="0"/>
              <a:t>For the great pyramid at Giza:</a:t>
            </a:r>
          </a:p>
          <a:p>
            <a:r>
              <a:rPr lang="en-US" dirty="0"/>
              <a:t>h = 481’</a:t>
            </a:r>
          </a:p>
          <a:p>
            <a:r>
              <a:rPr lang="en-US" dirty="0"/>
              <a:t>L = 756’</a:t>
            </a:r>
          </a:p>
          <a:p>
            <a:r>
              <a:rPr lang="en-US" dirty="0"/>
              <a:t>V ≈ 91,636,272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26" name="Picture 2" descr="Great Pyramid | pyramid, Egypt | Britannica">
            <a:extLst>
              <a:ext uri="{FF2B5EF4-FFF2-40B4-BE49-F238E27FC236}">
                <a16:creationId xmlns:a16="http://schemas.microsoft.com/office/drawing/2014/main" id="{B3B6795E-4B9F-4567-958F-077BB42D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180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h/3</a:t>
            </a:r>
          </a:p>
          <a:p>
            <a:r>
              <a:rPr lang="en-US" dirty="0"/>
              <a:t>For the great pyramid at Giza:</a:t>
            </a:r>
          </a:p>
          <a:p>
            <a:r>
              <a:rPr lang="en-US" dirty="0"/>
              <a:t>h = 481’</a:t>
            </a:r>
          </a:p>
          <a:p>
            <a:r>
              <a:rPr lang="en-US" dirty="0"/>
              <a:t>L = 756’</a:t>
            </a:r>
          </a:p>
          <a:p>
            <a:r>
              <a:rPr lang="en-US" dirty="0"/>
              <a:t>V ≈ 91,636,272 feet</a:t>
            </a:r>
            <a:r>
              <a:rPr lang="en-US" baseline="30000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26" name="Picture 2" descr="Great Pyramid | pyramid, Egypt | Britannica">
            <a:extLst>
              <a:ext uri="{FF2B5EF4-FFF2-40B4-BE49-F238E27FC236}">
                <a16:creationId xmlns:a16="http://schemas.microsoft.com/office/drawing/2014/main" id="{B3B6795E-4B9F-4567-958F-077BB42D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7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2) If ∫</a:t>
            </a:r>
            <a:r>
              <a:rPr lang="en-US" baseline="-25000" dirty="0"/>
              <a:t>-∞</a:t>
            </a:r>
            <a:r>
              <a:rPr lang="en-US" baseline="30000" dirty="0"/>
              <a:t>b </a:t>
            </a:r>
            <a:r>
              <a:rPr lang="en-US" dirty="0"/>
              <a:t>ƒ(x) dx  is convergent</a:t>
            </a:r>
          </a:p>
          <a:p>
            <a:endParaRPr lang="en-US" sz="2000" dirty="0"/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 err="1"/>
              <a:t>lim</a:t>
            </a:r>
            <a:r>
              <a:rPr lang="en-US" dirty="0"/>
              <a:t>(a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→-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i="0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9156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 ≈ 91,636,272 feet</a:t>
            </a:r>
            <a:r>
              <a:rPr lang="en-US" baseline="30000" dirty="0"/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If the average filler stone used in building the pyramids was </a:t>
            </a:r>
          </a:p>
          <a:p>
            <a:pPr>
              <a:spcBef>
                <a:spcPts val="0"/>
              </a:spcBef>
            </a:pPr>
            <a:r>
              <a:rPr lang="en-US" dirty="0"/>
              <a:t>3’x7.5’x3.75’tall, how many blocks were used to build the pyramid?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26" name="Picture 2" descr="Great Pyramid | pyramid, Egypt | Britannica">
            <a:extLst>
              <a:ext uri="{FF2B5EF4-FFF2-40B4-BE49-F238E27FC236}">
                <a16:creationId xmlns:a16="http://schemas.microsoft.com/office/drawing/2014/main" id="{B3B6795E-4B9F-4567-958F-077BB42D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7745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 ≈ 91,636,272 feet</a:t>
            </a:r>
            <a:r>
              <a:rPr lang="en-US" baseline="30000" dirty="0"/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If the average filler stone used in building the pyramids was </a:t>
            </a:r>
          </a:p>
          <a:p>
            <a:pPr>
              <a:spcBef>
                <a:spcPts val="0"/>
              </a:spcBef>
            </a:pPr>
            <a:r>
              <a:rPr lang="en-US" dirty="0"/>
              <a:t>3’x7.5’x3.75’tall, how many blocks were used to build the pyramid?</a:t>
            </a:r>
          </a:p>
          <a:p>
            <a:r>
              <a:rPr lang="en-US" dirty="0"/>
              <a:t>≈ 1,086,060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26" name="Picture 2" descr="Great Pyramid | pyramid, Egypt | Britannica">
            <a:extLst>
              <a:ext uri="{FF2B5EF4-FFF2-40B4-BE49-F238E27FC236}">
                <a16:creationId xmlns:a16="http://schemas.microsoft.com/office/drawing/2014/main" id="{B3B6795E-4B9F-4567-958F-077BB42D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734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 ≈ 91,636,272 feet</a:t>
            </a:r>
            <a:r>
              <a:rPr lang="en-US" baseline="30000" dirty="0"/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If the average filler stone used in building the pyramids was </a:t>
            </a:r>
          </a:p>
          <a:p>
            <a:pPr>
              <a:spcBef>
                <a:spcPts val="0"/>
              </a:spcBef>
            </a:pPr>
            <a:r>
              <a:rPr lang="en-US" dirty="0"/>
              <a:t>3’x7.5’x3.75’tall, how many blocks were used to build the pyramid?</a:t>
            </a:r>
          </a:p>
          <a:p>
            <a:r>
              <a:rPr lang="en-US" dirty="0"/>
              <a:t>≈ 1,086,060 blocks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26" name="Picture 2" descr="Great Pyramid | pyramid, Egypt | Britannica">
            <a:extLst>
              <a:ext uri="{FF2B5EF4-FFF2-40B4-BE49-F238E27FC236}">
                <a16:creationId xmlns:a16="http://schemas.microsoft.com/office/drawing/2014/main" id="{B3B6795E-4B9F-4567-958F-077BB42D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5242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≈ 1,086,060 blocks</a:t>
            </a:r>
          </a:p>
          <a:p>
            <a:pPr>
              <a:spcBef>
                <a:spcPts val="0"/>
              </a:spcBef>
            </a:pPr>
            <a:r>
              <a:rPr lang="en-US" dirty="0"/>
              <a:t>Assuming the builders spent 240 days a year working on the pyramid over approximately 60 years (the length of King Khufu’s reign), how many </a:t>
            </a:r>
          </a:p>
          <a:p>
            <a:pPr>
              <a:spcBef>
                <a:spcPts val="0"/>
              </a:spcBef>
            </a:pPr>
            <a:r>
              <a:rPr lang="en-US" dirty="0"/>
              <a:t>blocks did the </a:t>
            </a:r>
          </a:p>
          <a:p>
            <a:pPr>
              <a:spcBef>
                <a:spcPts val="0"/>
              </a:spcBef>
            </a:pPr>
            <a:r>
              <a:rPr lang="en-US" dirty="0"/>
              <a:t>builders set each </a:t>
            </a:r>
          </a:p>
          <a:p>
            <a:pPr>
              <a:spcBef>
                <a:spcPts val="0"/>
              </a:spcBef>
            </a:pPr>
            <a:r>
              <a:rPr lang="en-US" dirty="0"/>
              <a:t>day?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26" name="Picture 2" descr="Great Pyramid | pyramid, Egypt | Britannica">
            <a:extLst>
              <a:ext uri="{FF2B5EF4-FFF2-40B4-BE49-F238E27FC236}">
                <a16:creationId xmlns:a16="http://schemas.microsoft.com/office/drawing/2014/main" id="{B3B6795E-4B9F-4567-958F-077BB42D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155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≈ 1,086,060 blocks</a:t>
            </a:r>
          </a:p>
          <a:p>
            <a:pPr>
              <a:spcBef>
                <a:spcPts val="0"/>
              </a:spcBef>
            </a:pPr>
            <a:r>
              <a:rPr lang="en-US" dirty="0"/>
              <a:t>Assuming the builders spent 240 days a year working on the pyramid over approximately 60 years (the length of King Khufu’s reign), how many </a:t>
            </a:r>
          </a:p>
          <a:p>
            <a:pPr>
              <a:spcBef>
                <a:spcPts val="0"/>
              </a:spcBef>
            </a:pPr>
            <a:r>
              <a:rPr lang="en-US" dirty="0"/>
              <a:t>blocks did the </a:t>
            </a:r>
          </a:p>
          <a:p>
            <a:pPr>
              <a:spcBef>
                <a:spcPts val="0"/>
              </a:spcBef>
            </a:pPr>
            <a:r>
              <a:rPr lang="en-US" dirty="0"/>
              <a:t>builders set each </a:t>
            </a:r>
          </a:p>
          <a:p>
            <a:pPr>
              <a:spcBef>
                <a:spcPts val="0"/>
              </a:spcBef>
            </a:pPr>
            <a:r>
              <a:rPr lang="en-US" dirty="0"/>
              <a:t>day? ≈ 75 or 76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26" name="Picture 2" descr="Great Pyramid | pyramid, Egypt | Britannica">
            <a:extLst>
              <a:ext uri="{FF2B5EF4-FFF2-40B4-BE49-F238E27FC236}">
                <a16:creationId xmlns:a16="http://schemas.microsoft.com/office/drawing/2014/main" id="{B3B6795E-4B9F-4567-958F-077BB42D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3929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≈ 75 or 76 blocks</a:t>
            </a:r>
          </a:p>
          <a:p>
            <a:r>
              <a:rPr lang="en-US" dirty="0"/>
              <a:t>Since each block weighed about 2.5 tons, that is a LOT of work at an amazingly fast speed!</a:t>
            </a:r>
          </a:p>
          <a:p>
            <a:r>
              <a:rPr lang="en-US" dirty="0"/>
              <a:t>(about 1 every 7 minutes)</a:t>
            </a:r>
          </a:p>
          <a:p>
            <a:r>
              <a:rPr lang="en-US" dirty="0"/>
              <a:t>(about 16 men would </a:t>
            </a:r>
          </a:p>
          <a:p>
            <a:pPr>
              <a:spcBef>
                <a:spcPts val="0"/>
              </a:spcBef>
            </a:pPr>
            <a:r>
              <a:rPr lang="en-US" dirty="0"/>
              <a:t>be needed to move </a:t>
            </a:r>
          </a:p>
          <a:p>
            <a:pPr>
              <a:spcBef>
                <a:spcPts val="0"/>
              </a:spcBef>
            </a:pPr>
            <a:r>
              <a:rPr lang="en-US" dirty="0"/>
              <a:t>each stone)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26" name="Picture 2" descr="Great Pyramid | pyramid, Egypt | Britannica">
            <a:extLst>
              <a:ext uri="{FF2B5EF4-FFF2-40B4-BE49-F238E27FC236}">
                <a16:creationId xmlns:a16="http://schemas.microsoft.com/office/drawing/2014/main" id="{B3B6795E-4B9F-4567-958F-077BB42D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620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Herodotus was told (about 2000 years later) that is took 20 years to build the pyramid… </a:t>
            </a:r>
          </a:p>
          <a:p>
            <a:r>
              <a:rPr lang="en-US" dirty="0"/>
              <a:t>Do you believe it?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https://www.google.com/url?sa=i&amp;url=https%3A%2F%2Fwww.britannica.com%2Fplace%2FGreat-Pyramid&amp;psig=AOvVaw2L_OI6TyEK0aBlRkfplu1e&amp;ust=1626226167322000&amp;source=images&amp;cd=vfe&amp;ved=0CAcQjRxqFwoTCIiF0Nry3vECFQAAAAAdAAAAABAP</a:t>
            </a:r>
          </a:p>
        </p:txBody>
      </p:sp>
      <p:pic>
        <p:nvPicPr>
          <p:cNvPr id="1026" name="Picture 2" descr="Great Pyramid | pyramid, Egypt | Britannica">
            <a:extLst>
              <a:ext uri="{FF2B5EF4-FFF2-40B4-BE49-F238E27FC236}">
                <a16:creationId xmlns:a16="http://schemas.microsoft.com/office/drawing/2014/main" id="{B3B6795E-4B9F-4567-958F-077BB42D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288"/>
            <a:ext cx="3429000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2508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Integration by 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	Parts and Partial Fraction 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	Decomposition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Improper Integrals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New stuff: Volumes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3) If both ∫</a:t>
            </a:r>
            <a:r>
              <a:rPr lang="en-US" baseline="-25000" dirty="0" err="1"/>
              <a:t>a</a:t>
            </a:r>
            <a:r>
              <a:rPr lang="en-US" baseline="30000" dirty="0" err="1"/>
              <a:t>∞</a:t>
            </a:r>
            <a:r>
              <a:rPr lang="en-US" dirty="0" err="1"/>
              <a:t>ƒ</a:t>
            </a:r>
            <a:r>
              <a:rPr lang="en-US" dirty="0"/>
              <a:t>(x) dx and </a:t>
            </a:r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b </a:t>
            </a:r>
            <a:r>
              <a:rPr lang="en-US" dirty="0"/>
              <a:t>ƒ(x) dx are convergent</a:t>
            </a:r>
          </a:p>
          <a:p>
            <a:endParaRPr lang="en-US" sz="2000" dirty="0"/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∞ </a:t>
            </a:r>
            <a:r>
              <a:rPr lang="en-US" dirty="0"/>
              <a:t>ƒ(x) dx =</a:t>
            </a:r>
          </a:p>
          <a:p>
            <a:r>
              <a:rPr lang="en-US" dirty="0"/>
              <a:t>     = 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dirty="0"/>
              <a:t>ƒ(x) dx + ∫</a:t>
            </a:r>
            <a:r>
              <a:rPr lang="en-US" baseline="-25000" dirty="0" err="1"/>
              <a:t>a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 dx</a:t>
            </a:r>
          </a:p>
          <a:p>
            <a:r>
              <a:rPr lang="en-US" dirty="0"/>
              <a:t>     = </a:t>
            </a: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 dx</a:t>
            </a:r>
            <a:r>
              <a:rPr lang="en-US" i="0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        + </a:t>
            </a:r>
            <a:r>
              <a:rPr lang="en-US" dirty="0" err="1"/>
              <a:t>lim</a:t>
            </a:r>
            <a:r>
              <a:rPr lang="en-US" dirty="0"/>
              <a:t>(a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→-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i="0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1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type of improper integral has non-infinite limits BUT is discontinuous in the interval</a:t>
            </a:r>
          </a:p>
        </p:txBody>
      </p:sp>
    </p:spTree>
    <p:extLst>
      <p:ext uri="{BB962C8B-B14F-4D97-AF65-F5344CB8AC3E}">
        <p14:creationId xmlns:p14="http://schemas.microsoft.com/office/powerpoint/2010/main" val="271954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solve these, split the area into “before the discontinuity” and “after the discontinuity” and take the limits for each at the discontinuity</a:t>
            </a:r>
          </a:p>
        </p:txBody>
      </p:sp>
    </p:spTree>
    <p:extLst>
      <p:ext uri="{BB962C8B-B14F-4D97-AF65-F5344CB8AC3E}">
        <p14:creationId xmlns:p14="http://schemas.microsoft.com/office/powerpoint/2010/main" val="359047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6D99FF-04AD-532D-F4E9-F2F94263C9EC}"/>
              </a:ext>
            </a:extLst>
          </p:cNvPr>
          <p:cNvGrpSpPr/>
          <p:nvPr/>
        </p:nvGrpSpPr>
        <p:grpSpPr>
          <a:xfrm>
            <a:off x="4295001" y="838200"/>
            <a:ext cx="5024779" cy="2732567"/>
            <a:chOff x="4295001" y="1524000"/>
            <a:chExt cx="5024779" cy="27325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E4DDAB-7A04-09A7-D2D0-1244C357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524000"/>
              <a:ext cx="4582633" cy="273256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62555C-14B5-BCAE-79AB-9791DA07DC72}"/>
                </a:ext>
              </a:extLst>
            </p:cNvPr>
            <p:cNvSpPr txBox="1"/>
            <p:nvPr/>
          </p:nvSpPr>
          <p:spPr>
            <a:xfrm>
              <a:off x="8229600" y="3911550"/>
              <a:ext cx="10901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t (sec)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05E2D8-D273-3174-3E6C-18905975AF2D}"/>
                </a:ext>
              </a:extLst>
            </p:cNvPr>
            <p:cNvSpPr txBox="1"/>
            <p:nvPr/>
          </p:nvSpPr>
          <p:spPr>
            <a:xfrm rot="16200000">
              <a:off x="3850311" y="1968690"/>
              <a:ext cx="11663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dirty="0"/>
                <a:t> (</a:t>
              </a:r>
              <a:r>
                <a:rPr lang="el-GR" sz="1200" dirty="0"/>
                <a:t>μ</a:t>
              </a:r>
              <a:r>
                <a:rPr lang="en-US" sz="1200" dirty="0"/>
                <a:t>amps)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  <a:p>
            <a:pPr>
              <a:spcBef>
                <a:spcPts val="0"/>
              </a:spcBef>
            </a:pPr>
            <a:r>
              <a:rPr lang="en-US" dirty="0"/>
              <a:t>q = ∫</a:t>
            </a:r>
            <a:r>
              <a:rPr lang="en-US" baseline="-25000" dirty="0"/>
              <a:t>0</a:t>
            </a:r>
            <a:r>
              <a:rPr lang="en-US" baseline="30000" dirty="0"/>
              <a:t>∞</a:t>
            </a:r>
            <a:r>
              <a:rPr lang="en-US" sz="2000" baseline="30000" dirty="0"/>
              <a:t> </a:t>
            </a:r>
            <a:r>
              <a:rPr lang="en-US" dirty="0"/>
              <a:t>e</a:t>
            </a:r>
            <a:r>
              <a:rPr lang="en-US" baseline="30000" dirty="0"/>
              <a:t>-t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pPr>
              <a:spcBef>
                <a:spcPts val="0"/>
              </a:spcBef>
            </a:pPr>
            <a:r>
              <a:rPr lang="en-US" dirty="0"/>
              <a:t> = -e</a:t>
            </a:r>
            <a:r>
              <a:rPr lang="en-US" baseline="30000" dirty="0"/>
              <a:t>-b</a:t>
            </a:r>
            <a:r>
              <a:rPr lang="en-US" dirty="0"/>
              <a:t> + 1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 (</a:t>
            </a:r>
            <a:r>
              <a:rPr lang="en-US" dirty="0"/>
              <a:t>-e</a:t>
            </a:r>
            <a:r>
              <a:rPr lang="en-US" baseline="30000" dirty="0"/>
              <a:t>-b</a:t>
            </a:r>
            <a:r>
              <a:rPr lang="en-US" dirty="0"/>
              <a:t> + 1) = 0 + 1</a:t>
            </a:r>
          </a:p>
          <a:p>
            <a:pPr>
              <a:spcBef>
                <a:spcPts val="0"/>
              </a:spcBef>
            </a:pPr>
            <a:r>
              <a:rPr lang="en-US" dirty="0"/>
              <a:t>    = 1 </a:t>
            </a:r>
            <a:r>
              <a:rPr lang="el-GR" dirty="0"/>
              <a:t>μ</a:t>
            </a:r>
            <a:r>
              <a:rPr lang="en-US" dirty="0"/>
              <a:t>amps × sec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or</a:t>
            </a:r>
          </a:p>
          <a:p>
            <a:pPr>
              <a:spcBef>
                <a:spcPts val="0"/>
              </a:spcBef>
            </a:pPr>
            <a:r>
              <a:rPr lang="en-US" dirty="0"/>
              <a:t>    = 1 </a:t>
            </a:r>
            <a:r>
              <a:rPr lang="el-GR" dirty="0"/>
              <a:t>μ</a:t>
            </a:r>
            <a:r>
              <a:rPr lang="en-US" dirty="0"/>
              <a:t>coulombs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because amps × sec = coulombs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EF1D6-B5DC-42E2-9328-F857FC7DB6FA}"/>
              </a:ext>
            </a:extLst>
          </p:cNvPr>
          <p:cNvSpPr/>
          <p:nvPr/>
        </p:nvSpPr>
        <p:spPr>
          <a:xfrm>
            <a:off x="7696200" y="65348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F3B64-5907-4599-B52F-539A49C2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A7345-346E-BC6E-A6BE-AC8597E9D8CA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174160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98111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/>
              <a:t>	Improper </a:t>
            </a:r>
            <a:r>
              <a:rPr lang="en-US" dirty="0"/>
              <a:t>integrals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Volumes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application of integration was to find the area under a curve</a:t>
            </a:r>
          </a:p>
          <a:p>
            <a:r>
              <a:rPr lang="en-US" dirty="0"/>
              <a:t>Another was to find the area between two curves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36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application of integration was to find the area under a curve</a:t>
            </a:r>
          </a:p>
          <a:p>
            <a:r>
              <a:rPr lang="en-US" dirty="0"/>
              <a:t>Another was to find the area between two curves</a:t>
            </a:r>
          </a:p>
          <a:p>
            <a:r>
              <a:rPr lang="en-US" dirty="0"/>
              <a:t>Both of these uses were for two-dimensional surfaces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18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had something that was 3D?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3D object has an outside surface that follows a mathematical formula, you can use integration to find its volume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6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F636DD-5BB9-40E7-AE49-31403E63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mathematical formulas come from what we call a </a:t>
            </a:r>
            <a:r>
              <a:rPr lang="en-US" dirty="0">
                <a:solidFill>
                  <a:srgbClr val="FFC000"/>
                </a:solidFill>
              </a:rPr>
              <a:t>solid of revolution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958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883951-C74E-4ABC-A8FE-1E6459CE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" y="3377609"/>
            <a:ext cx="4859079" cy="332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F636DD-5BB9-40E7-AE49-31403E63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a solid of revolution we start out with a function on an interval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893B2-F185-43FD-8086-4F181F05204B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94717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874350-2437-4961-A73D-82291C596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8"/>
          <a:stretch/>
        </p:blipFill>
        <p:spPr>
          <a:xfrm>
            <a:off x="400493" y="3377609"/>
            <a:ext cx="4476307" cy="332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F636DD-5BB9-40E7-AE49-31403E63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Rotate this curve about an axis (any axis!)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61FF1-6814-4D48-A5A4-CD147E12701E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703716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0E62C34-B1E2-444F-973E-2B7DA52F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3060405"/>
            <a:ext cx="8952614" cy="3721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438FF0-91F1-41C6-A941-D8328FE29F9F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CD49283-E77A-42F7-A02F-325FDC2EA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Rotating the curve about an axis provides the surface of the solid of revolution</a:t>
            </a:r>
          </a:p>
        </p:txBody>
      </p:sp>
    </p:spTree>
    <p:extLst>
      <p:ext uri="{BB962C8B-B14F-4D97-AF65-F5344CB8AC3E}">
        <p14:creationId xmlns:p14="http://schemas.microsoft.com/office/powerpoint/2010/main" val="3484633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B573B2-67CC-4597-911A-38A596C6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3060405"/>
            <a:ext cx="8952614" cy="3721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1FE972-248E-4CEC-AF9D-1C0B4BBFEFCF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What we want to do is to determine the volume of this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23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is going to be based on the cross-sectional area of the solid (A):</a:t>
            </a:r>
          </a:p>
          <a:p>
            <a:endParaRPr lang="en-US" sz="1000" dirty="0"/>
          </a:p>
          <a:p>
            <a:r>
              <a:rPr lang="en-US" dirty="0"/>
              <a:t>V = 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dirty="0"/>
              <a:t>A(x) dx (revolved around the x-axis)</a:t>
            </a:r>
          </a:p>
          <a:p>
            <a:endParaRPr lang="en-US" sz="2000" dirty="0"/>
          </a:p>
          <a:p>
            <a:r>
              <a:rPr lang="en-US" dirty="0"/>
              <a:t>V = 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dirty="0"/>
              <a:t>A(y) </a:t>
            </a:r>
            <a:r>
              <a:rPr lang="en-US" dirty="0" err="1"/>
              <a:t>dy</a:t>
            </a:r>
            <a:r>
              <a:rPr lang="en-US" dirty="0"/>
              <a:t> (revolved around the y-axis)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7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2) Apply integration to compute the area of a region bounded by curves or of a surface of revolution, the </a:t>
            </a:r>
            <a:r>
              <a:rPr lang="en-US" sz="3200" dirty="0">
                <a:solidFill>
                  <a:srgbClr val="FFC000"/>
                </a:solidFill>
              </a:rPr>
              <a:t>volume of a solid</a:t>
            </a:r>
            <a:r>
              <a:rPr lang="en-US" sz="3200" dirty="0"/>
              <a:t> and the length of a curve. 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847358-36FF-47B5-A855-6972FC2A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82" y="3429000"/>
            <a:ext cx="4444759" cy="3439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638800"/>
          </a:xfrm>
        </p:spPr>
        <p:txBody>
          <a:bodyPr/>
          <a:lstStyle/>
          <a:p>
            <a:r>
              <a:rPr lang="en-US" dirty="0"/>
              <a:t>To get the cross-sectional area, cut the solid perpendicular to the axis of rotation (a 3D version of the “area under”)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06543-9047-4517-8989-961F2809E88A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115872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5C45C-5EAE-4C48-85D6-BF387F945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2" b="6031"/>
          <a:stretch/>
        </p:blipFill>
        <p:spPr>
          <a:xfrm>
            <a:off x="-2950" y="3447365"/>
            <a:ext cx="9144000" cy="3410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32188F-3D14-4341-82DE-81BC0ACB9EA9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cross sections will be solid disks 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447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ogue computing: fun with differential equations - Chalkdust">
            <a:extLst>
              <a:ext uri="{FF2B5EF4-FFF2-40B4-BE49-F238E27FC236}">
                <a16:creationId xmlns:a16="http://schemas.microsoft.com/office/drawing/2014/main" id="{A22D47B6-BEC2-4154-A580-F7395096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762000"/>
            <a:ext cx="91471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2113F-E387-4AC2-B546-8A22F6CE8FED}"/>
              </a:ext>
            </a:extLst>
          </p:cNvPr>
          <p:cNvSpPr txBox="1"/>
          <p:nvPr/>
        </p:nvSpPr>
        <p:spPr>
          <a:xfrm>
            <a:off x="-22861" y="6608802"/>
            <a:ext cx="91471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https://i1.wp.com/chalkdustmagazine.com/wp-content/uploads/2016/03/</a:t>
            </a:r>
          </a:p>
          <a:p>
            <a:r>
              <a:rPr lang="en-US" sz="1500" dirty="0" err="1">
                <a:solidFill>
                  <a:srgbClr val="00B0F0"/>
                </a:solidFill>
              </a:rPr>
              <a:t>analoguefeature.png?resize</a:t>
            </a:r>
            <a:r>
              <a:rPr lang="en-US" sz="1500" dirty="0">
                <a:solidFill>
                  <a:srgbClr val="00B0F0"/>
                </a:solidFill>
              </a:rPr>
              <a:t>=670%2C300&amp;ssl=1</a:t>
            </a:r>
          </a:p>
        </p:txBody>
      </p:sp>
    </p:spTree>
    <p:extLst>
      <p:ext uri="{BB962C8B-B14F-4D97-AF65-F5344CB8AC3E}">
        <p14:creationId xmlns:p14="http://schemas.microsoft.com/office/powerpoint/2010/main" val="3222926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volume, we will be adding an infinite number of thin (0-width) disks with area:</a:t>
            </a:r>
          </a:p>
          <a:p>
            <a:pPr algn="ctr"/>
            <a:r>
              <a:rPr lang="en-US" dirty="0"/>
              <a:t>A=</a:t>
            </a:r>
            <a:r>
              <a:rPr lang="en-US" b="0" dirty="0"/>
              <a:t>π</a:t>
            </a:r>
            <a:r>
              <a:rPr lang="en-US" dirty="0"/>
              <a:t>(radius)</a:t>
            </a:r>
            <a:r>
              <a:rPr lang="en-US" baseline="30000" dirty="0"/>
              <a:t>2</a:t>
            </a:r>
          </a:p>
          <a:p>
            <a:r>
              <a:rPr lang="en-US" dirty="0"/>
              <a:t>where the radius will depend upon the function and on the axis of rotation</a:t>
            </a:r>
          </a:p>
        </p:txBody>
      </p:sp>
    </p:spTree>
    <p:extLst>
      <p:ext uri="{BB962C8B-B14F-4D97-AF65-F5344CB8AC3E}">
        <p14:creationId xmlns:p14="http://schemas.microsoft.com/office/powerpoint/2010/main" val="3859925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is called the </a:t>
            </a:r>
            <a:r>
              <a:rPr lang="en-US" dirty="0">
                <a:solidFill>
                  <a:srgbClr val="FFC000"/>
                </a:solidFill>
              </a:rPr>
              <a:t>method of disks</a:t>
            </a:r>
            <a:r>
              <a:rPr lang="en-US" dirty="0"/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77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volume of the solid obtained by rotating the region bounded by </a:t>
            </a:r>
          </a:p>
          <a:p>
            <a:r>
              <a:rPr lang="en-US" dirty="0"/>
              <a:t>y=x</a:t>
            </a:r>
            <a:r>
              <a:rPr lang="en-US" baseline="30000" dirty="0"/>
              <a:t>2</a:t>
            </a:r>
            <a:r>
              <a:rPr lang="en-US" dirty="0"/>
              <a:t>−4x+5, x=1, x=4, and the x-axis about the x-axis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3512963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r>
              <a:rPr lang="en-US" dirty="0"/>
              <a:t>Try to visualize the shape… </a:t>
            </a:r>
          </a:p>
          <a:p>
            <a:r>
              <a:rPr lang="en-US" dirty="0"/>
              <a:t>Which axis is it revolving around?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CB70B3-0C3D-4B60-B7B2-32BB59A2D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1910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2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r>
              <a:rPr lang="en-US" dirty="0"/>
              <a:t>Which axis is it revolving around?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x-axis</a:t>
            </a:r>
          </a:p>
          <a:p>
            <a:pPr>
              <a:spcBef>
                <a:spcPts val="0"/>
              </a:spcBef>
            </a:pPr>
            <a:r>
              <a:rPr lang="en-US" dirty="0"/>
              <a:t>What shape are the </a:t>
            </a:r>
          </a:p>
          <a:p>
            <a:pPr>
              <a:spcBef>
                <a:spcPts val="0"/>
              </a:spcBef>
            </a:pPr>
            <a:r>
              <a:rPr lang="en-US" dirty="0"/>
              <a:t>slices?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695D53-5CCE-4DE8-8364-111934D2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438400" cy="34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08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7AC921-7A92-4347-B882-6E251A43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438400" cy="3423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pPr>
              <a:spcBef>
                <a:spcPts val="0"/>
              </a:spcBef>
            </a:pPr>
            <a:r>
              <a:rPr lang="en-US" dirty="0"/>
              <a:t>What shape are the </a:t>
            </a:r>
          </a:p>
          <a:p>
            <a:pPr>
              <a:spcBef>
                <a:spcPts val="0"/>
              </a:spcBef>
            </a:pPr>
            <a:r>
              <a:rPr lang="en-US" dirty="0"/>
              <a:t>slices? </a:t>
            </a:r>
            <a:r>
              <a:rPr lang="en-US" dirty="0">
                <a:solidFill>
                  <a:srgbClr val="FFFF00"/>
                </a:solidFill>
              </a:rPr>
              <a:t>disks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33C5D-67EE-46CB-ACE8-912412C04D63}"/>
              </a:ext>
            </a:extLst>
          </p:cNvPr>
          <p:cNvSpPr txBox="1"/>
          <p:nvPr/>
        </p:nvSpPr>
        <p:spPr>
          <a:xfrm rot="16200000">
            <a:off x="7094940" y="5032528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smallest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86508-B8B5-479C-ADA4-2FDE39B658F5}"/>
              </a:ext>
            </a:extLst>
          </p:cNvPr>
          <p:cNvSpPr txBox="1"/>
          <p:nvPr/>
        </p:nvSpPr>
        <p:spPr>
          <a:xfrm rot="16200000">
            <a:off x="7800605" y="4987859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largest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8CA469-5177-E79B-335D-A8676BEF9028}"/>
              </a:ext>
            </a:extLst>
          </p:cNvPr>
          <p:cNvGrpSpPr/>
          <p:nvPr/>
        </p:nvGrpSpPr>
        <p:grpSpPr>
          <a:xfrm>
            <a:off x="3276600" y="4038600"/>
            <a:ext cx="2514600" cy="2514600"/>
            <a:chOff x="1671288" y="4038600"/>
            <a:chExt cx="2514600" cy="25146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E9E174F-C965-2CEF-6509-367D6883FB83}"/>
                </a:ext>
              </a:extLst>
            </p:cNvPr>
            <p:cNvSpPr/>
            <p:nvPr/>
          </p:nvSpPr>
          <p:spPr>
            <a:xfrm>
              <a:off x="1671288" y="4038600"/>
              <a:ext cx="2514600" cy="2514600"/>
            </a:xfrm>
            <a:prstGeom prst="ellipse">
              <a:avLst/>
            </a:prstGeom>
            <a:solidFill>
              <a:srgbClr val="9A2626"/>
            </a:solidFill>
            <a:ln w="50800">
              <a:solidFill>
                <a:srgbClr val="84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5AC083-2136-9928-DDBF-F640B9C2E61A}"/>
                </a:ext>
              </a:extLst>
            </p:cNvPr>
            <p:cNvSpPr txBox="1"/>
            <p:nvPr/>
          </p:nvSpPr>
          <p:spPr>
            <a:xfrm>
              <a:off x="2514600" y="5108270"/>
              <a:ext cx="1137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largest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CF69BB-18B2-E89C-4401-14F2FE252543}"/>
              </a:ext>
            </a:extLst>
          </p:cNvPr>
          <p:cNvGrpSpPr/>
          <p:nvPr/>
        </p:nvGrpSpPr>
        <p:grpSpPr>
          <a:xfrm>
            <a:off x="1300413" y="4762018"/>
            <a:ext cx="1137987" cy="910352"/>
            <a:chOff x="4231606" y="4700839"/>
            <a:chExt cx="1137987" cy="9103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DC3C77-98F1-FA32-3A94-9CE49D141CE3}"/>
                </a:ext>
              </a:extLst>
            </p:cNvPr>
            <p:cNvSpPr/>
            <p:nvPr/>
          </p:nvSpPr>
          <p:spPr>
            <a:xfrm>
              <a:off x="4495800" y="5108271"/>
              <a:ext cx="502920" cy="502920"/>
            </a:xfrm>
            <a:prstGeom prst="ellipse">
              <a:avLst/>
            </a:prstGeom>
            <a:solidFill>
              <a:srgbClr val="9A2626"/>
            </a:solidFill>
            <a:ln w="50800">
              <a:solidFill>
                <a:srgbClr val="84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682595-23A3-946F-4F7B-FB4ACE40C7F1}"/>
                </a:ext>
              </a:extLst>
            </p:cNvPr>
            <p:cNvSpPr txBox="1"/>
            <p:nvPr/>
          </p:nvSpPr>
          <p:spPr>
            <a:xfrm>
              <a:off x="4231606" y="4700839"/>
              <a:ext cx="1137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smallest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022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7AC921-7A92-4347-B882-6E251A43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438400" cy="3423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radius of the disks?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33C5D-67EE-46CB-ACE8-912412C04D63}"/>
              </a:ext>
            </a:extLst>
          </p:cNvPr>
          <p:cNvSpPr txBox="1"/>
          <p:nvPr/>
        </p:nvSpPr>
        <p:spPr>
          <a:xfrm rot="16200000">
            <a:off x="7094940" y="5032528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smallest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86508-B8B5-479C-ADA4-2FDE39B658F5}"/>
              </a:ext>
            </a:extLst>
          </p:cNvPr>
          <p:cNvSpPr txBox="1"/>
          <p:nvPr/>
        </p:nvSpPr>
        <p:spPr>
          <a:xfrm rot="16200000">
            <a:off x="7800605" y="4987859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largest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16952-9CE3-46ED-A909-CBF100634468}"/>
              </a:ext>
            </a:extLst>
          </p:cNvPr>
          <p:cNvGrpSpPr/>
          <p:nvPr/>
        </p:nvGrpSpPr>
        <p:grpSpPr>
          <a:xfrm>
            <a:off x="1300413" y="4762018"/>
            <a:ext cx="1137987" cy="910352"/>
            <a:chOff x="4231606" y="4700839"/>
            <a:chExt cx="1137987" cy="9103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26E3D1-FB96-405C-A453-3E0B18146A11}"/>
                </a:ext>
              </a:extLst>
            </p:cNvPr>
            <p:cNvSpPr/>
            <p:nvPr/>
          </p:nvSpPr>
          <p:spPr>
            <a:xfrm>
              <a:off x="4495800" y="5108271"/>
              <a:ext cx="502920" cy="502920"/>
            </a:xfrm>
            <a:prstGeom prst="ellipse">
              <a:avLst/>
            </a:prstGeom>
            <a:solidFill>
              <a:srgbClr val="9A2626"/>
            </a:solidFill>
            <a:ln w="50800">
              <a:solidFill>
                <a:srgbClr val="84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4958FD-1717-47A1-A9DD-0EF26DE5EAD7}"/>
                </a:ext>
              </a:extLst>
            </p:cNvPr>
            <p:cNvSpPr txBox="1"/>
            <p:nvPr/>
          </p:nvSpPr>
          <p:spPr>
            <a:xfrm>
              <a:off x="4231606" y="4700839"/>
              <a:ext cx="1137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smallest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8D324-67B8-4D3F-B1C3-CB45878C3738}"/>
              </a:ext>
            </a:extLst>
          </p:cNvPr>
          <p:cNvGrpSpPr/>
          <p:nvPr/>
        </p:nvGrpSpPr>
        <p:grpSpPr>
          <a:xfrm>
            <a:off x="3276600" y="4038600"/>
            <a:ext cx="2514600" cy="2514600"/>
            <a:chOff x="1671288" y="4038600"/>
            <a:chExt cx="2514600" cy="25146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230D44-D0E3-49E7-86DF-F883D39434C2}"/>
                </a:ext>
              </a:extLst>
            </p:cNvPr>
            <p:cNvSpPr/>
            <p:nvPr/>
          </p:nvSpPr>
          <p:spPr>
            <a:xfrm>
              <a:off x="1671288" y="4038600"/>
              <a:ext cx="2514600" cy="2514600"/>
            </a:xfrm>
            <a:prstGeom prst="ellipse">
              <a:avLst/>
            </a:prstGeom>
            <a:solidFill>
              <a:srgbClr val="9A2626"/>
            </a:solidFill>
            <a:ln w="50800">
              <a:solidFill>
                <a:srgbClr val="84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6D3FC4-B68E-4DD4-9EC6-69EA09D7BAFD}"/>
                </a:ext>
              </a:extLst>
            </p:cNvPr>
            <p:cNvSpPr txBox="1"/>
            <p:nvPr/>
          </p:nvSpPr>
          <p:spPr>
            <a:xfrm>
              <a:off x="2514600" y="5108270"/>
              <a:ext cx="1137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largest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53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7AC921-7A92-4347-B882-6E251A43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438400" cy="3423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radius of the disks?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r = 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33C5D-67EE-46CB-ACE8-912412C04D63}"/>
              </a:ext>
            </a:extLst>
          </p:cNvPr>
          <p:cNvSpPr txBox="1"/>
          <p:nvPr/>
        </p:nvSpPr>
        <p:spPr>
          <a:xfrm rot="16200000">
            <a:off x="7094940" y="5032528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smallest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86508-B8B5-479C-ADA4-2FDE39B658F5}"/>
              </a:ext>
            </a:extLst>
          </p:cNvPr>
          <p:cNvSpPr txBox="1"/>
          <p:nvPr/>
        </p:nvSpPr>
        <p:spPr>
          <a:xfrm rot="16200000">
            <a:off x="7800605" y="4987859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largest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16952-9CE3-46ED-A909-CBF100634468}"/>
              </a:ext>
            </a:extLst>
          </p:cNvPr>
          <p:cNvGrpSpPr/>
          <p:nvPr/>
        </p:nvGrpSpPr>
        <p:grpSpPr>
          <a:xfrm>
            <a:off x="1300413" y="4762018"/>
            <a:ext cx="1137987" cy="910352"/>
            <a:chOff x="4231606" y="4700839"/>
            <a:chExt cx="1137987" cy="9103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26E3D1-FB96-405C-A453-3E0B18146A11}"/>
                </a:ext>
              </a:extLst>
            </p:cNvPr>
            <p:cNvSpPr/>
            <p:nvPr/>
          </p:nvSpPr>
          <p:spPr>
            <a:xfrm>
              <a:off x="4495800" y="5108271"/>
              <a:ext cx="502920" cy="502920"/>
            </a:xfrm>
            <a:prstGeom prst="ellipse">
              <a:avLst/>
            </a:prstGeom>
            <a:solidFill>
              <a:srgbClr val="9A2626"/>
            </a:solidFill>
            <a:ln w="50800">
              <a:solidFill>
                <a:srgbClr val="84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4958FD-1717-47A1-A9DD-0EF26DE5EAD7}"/>
                </a:ext>
              </a:extLst>
            </p:cNvPr>
            <p:cNvSpPr txBox="1"/>
            <p:nvPr/>
          </p:nvSpPr>
          <p:spPr>
            <a:xfrm>
              <a:off x="4231606" y="4700839"/>
              <a:ext cx="1137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smallest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8D324-67B8-4D3F-B1C3-CB45878C3738}"/>
              </a:ext>
            </a:extLst>
          </p:cNvPr>
          <p:cNvGrpSpPr/>
          <p:nvPr/>
        </p:nvGrpSpPr>
        <p:grpSpPr>
          <a:xfrm>
            <a:off x="3276600" y="4038600"/>
            <a:ext cx="2514600" cy="2514600"/>
            <a:chOff x="1671288" y="4038600"/>
            <a:chExt cx="2514600" cy="25146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230D44-D0E3-49E7-86DF-F883D39434C2}"/>
                </a:ext>
              </a:extLst>
            </p:cNvPr>
            <p:cNvSpPr/>
            <p:nvPr/>
          </p:nvSpPr>
          <p:spPr>
            <a:xfrm>
              <a:off x="1671288" y="4038600"/>
              <a:ext cx="2514600" cy="2514600"/>
            </a:xfrm>
            <a:prstGeom prst="ellipse">
              <a:avLst/>
            </a:prstGeom>
            <a:solidFill>
              <a:srgbClr val="9A2626"/>
            </a:solidFill>
            <a:ln w="50800">
              <a:solidFill>
                <a:srgbClr val="84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6D3FC4-B68E-4DD4-9EC6-69EA09D7BAFD}"/>
                </a:ext>
              </a:extLst>
            </p:cNvPr>
            <p:cNvSpPr txBox="1"/>
            <p:nvPr/>
          </p:nvSpPr>
          <p:spPr>
            <a:xfrm>
              <a:off x="2514600" y="5108270"/>
              <a:ext cx="1137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largest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918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7AC921-7A92-4347-B882-6E251A43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438400" cy="3423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radius of the disks?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r = y = 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−4x+5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33C5D-67EE-46CB-ACE8-912412C04D63}"/>
              </a:ext>
            </a:extLst>
          </p:cNvPr>
          <p:cNvSpPr txBox="1"/>
          <p:nvPr/>
        </p:nvSpPr>
        <p:spPr>
          <a:xfrm rot="16200000">
            <a:off x="7094940" y="5032528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smallest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86508-B8B5-479C-ADA4-2FDE39B658F5}"/>
              </a:ext>
            </a:extLst>
          </p:cNvPr>
          <p:cNvSpPr txBox="1"/>
          <p:nvPr/>
        </p:nvSpPr>
        <p:spPr>
          <a:xfrm rot="16200000">
            <a:off x="7800605" y="4987859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largest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16952-9CE3-46ED-A909-CBF100634468}"/>
              </a:ext>
            </a:extLst>
          </p:cNvPr>
          <p:cNvGrpSpPr/>
          <p:nvPr/>
        </p:nvGrpSpPr>
        <p:grpSpPr>
          <a:xfrm>
            <a:off x="1300413" y="4762018"/>
            <a:ext cx="1137987" cy="910352"/>
            <a:chOff x="4231606" y="4700839"/>
            <a:chExt cx="1137987" cy="9103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26E3D1-FB96-405C-A453-3E0B18146A11}"/>
                </a:ext>
              </a:extLst>
            </p:cNvPr>
            <p:cNvSpPr/>
            <p:nvPr/>
          </p:nvSpPr>
          <p:spPr>
            <a:xfrm>
              <a:off x="4495800" y="5108271"/>
              <a:ext cx="502920" cy="502920"/>
            </a:xfrm>
            <a:prstGeom prst="ellipse">
              <a:avLst/>
            </a:prstGeom>
            <a:solidFill>
              <a:srgbClr val="9A2626"/>
            </a:solidFill>
            <a:ln w="50800">
              <a:solidFill>
                <a:srgbClr val="84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4958FD-1717-47A1-A9DD-0EF26DE5EAD7}"/>
                </a:ext>
              </a:extLst>
            </p:cNvPr>
            <p:cNvSpPr txBox="1"/>
            <p:nvPr/>
          </p:nvSpPr>
          <p:spPr>
            <a:xfrm>
              <a:off x="4231606" y="4700839"/>
              <a:ext cx="1137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smallest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8D324-67B8-4D3F-B1C3-CB45878C3738}"/>
              </a:ext>
            </a:extLst>
          </p:cNvPr>
          <p:cNvGrpSpPr/>
          <p:nvPr/>
        </p:nvGrpSpPr>
        <p:grpSpPr>
          <a:xfrm>
            <a:off x="3276600" y="4038600"/>
            <a:ext cx="2514600" cy="2514600"/>
            <a:chOff x="1671288" y="4038600"/>
            <a:chExt cx="2514600" cy="25146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230D44-D0E3-49E7-86DF-F883D39434C2}"/>
                </a:ext>
              </a:extLst>
            </p:cNvPr>
            <p:cNvSpPr/>
            <p:nvPr/>
          </p:nvSpPr>
          <p:spPr>
            <a:xfrm>
              <a:off x="1671288" y="4038600"/>
              <a:ext cx="2514600" cy="2514600"/>
            </a:xfrm>
            <a:prstGeom prst="ellipse">
              <a:avLst/>
            </a:prstGeom>
            <a:solidFill>
              <a:srgbClr val="9A2626"/>
            </a:solidFill>
            <a:ln w="50800">
              <a:solidFill>
                <a:srgbClr val="84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6D3FC4-B68E-4DD4-9EC6-69EA09D7BAFD}"/>
                </a:ext>
              </a:extLst>
            </p:cNvPr>
            <p:cNvSpPr txBox="1"/>
            <p:nvPr/>
          </p:nvSpPr>
          <p:spPr>
            <a:xfrm>
              <a:off x="2514600" y="5108270"/>
              <a:ext cx="1137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largest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409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567CCC-AAF7-4229-A541-FC2601AD3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/>
          <a:stretch/>
        </p:blipFill>
        <p:spPr bwMode="auto">
          <a:xfrm>
            <a:off x="1143000" y="772655"/>
            <a:ext cx="8001001" cy="608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124056-B367-4AE2-872A-8023A3112B77}"/>
              </a:ext>
            </a:extLst>
          </p:cNvPr>
          <p:cNvSpPr/>
          <p:nvPr/>
        </p:nvSpPr>
        <p:spPr>
          <a:xfrm>
            <a:off x="0" y="6581001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http://markvanderpool.naiwe.com/files/2013/01/bigstock-Bright-Idea-Kid.jpg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2BEEF-075B-4EBC-85BE-965265CD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59A58C-DB6F-4B5B-855A-C62D5E7F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That’s the trick!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36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functions revolved around the x-axis:</a:t>
            </a:r>
          </a:p>
          <a:p>
            <a:r>
              <a:rPr lang="en-US" dirty="0"/>
              <a:t>V = 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dirty="0"/>
              <a:t>A(x) dx </a:t>
            </a:r>
          </a:p>
          <a:p>
            <a:r>
              <a:rPr lang="en-US" dirty="0"/>
              <a:t>A=</a:t>
            </a:r>
            <a:r>
              <a:rPr lang="en-US" b="0" dirty="0"/>
              <a:t>π</a:t>
            </a:r>
            <a:r>
              <a:rPr lang="en-US" dirty="0"/>
              <a:t>(radius)</a:t>
            </a:r>
            <a:r>
              <a:rPr lang="en-US" baseline="30000" dirty="0"/>
              <a:t>2</a:t>
            </a:r>
          </a:p>
          <a:p>
            <a:r>
              <a:rPr lang="en-US" dirty="0"/>
              <a:t>where the radius will depend upon the function </a:t>
            </a:r>
          </a:p>
        </p:txBody>
      </p:sp>
    </p:spTree>
    <p:extLst>
      <p:ext uri="{BB962C8B-B14F-4D97-AF65-F5344CB8AC3E}">
        <p14:creationId xmlns:p14="http://schemas.microsoft.com/office/powerpoint/2010/main" val="3239968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7AC921-7A92-4347-B882-6E251A43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438400" cy="3423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r>
              <a:rPr lang="en-US" dirty="0"/>
              <a:t>A=</a:t>
            </a:r>
            <a:r>
              <a:rPr lang="en-US" b="0" dirty="0"/>
              <a:t>π</a:t>
            </a:r>
            <a:r>
              <a:rPr lang="en-US" dirty="0"/>
              <a:t>(r)</a:t>
            </a:r>
            <a:r>
              <a:rPr lang="en-US" baseline="30000" dirty="0"/>
              <a:t>2</a:t>
            </a:r>
            <a:r>
              <a:rPr lang="en-US" dirty="0"/>
              <a:t>=</a:t>
            </a:r>
            <a:r>
              <a:rPr lang="en-US" b="0" dirty="0"/>
              <a:t>π(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−4x+5)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So V = 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dirty="0"/>
              <a:t>A(x) dx </a:t>
            </a:r>
          </a:p>
          <a:p>
            <a:r>
              <a:rPr lang="en-US" dirty="0"/>
              <a:t>      </a:t>
            </a:r>
            <a:r>
              <a:rPr lang="en-US" sz="1500" dirty="0"/>
              <a:t> </a:t>
            </a:r>
            <a:r>
              <a:rPr lang="en-US" dirty="0"/>
              <a:t>= what?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33C5D-67EE-46CB-ACE8-912412C04D63}"/>
              </a:ext>
            </a:extLst>
          </p:cNvPr>
          <p:cNvSpPr txBox="1"/>
          <p:nvPr/>
        </p:nvSpPr>
        <p:spPr>
          <a:xfrm rot="16200000">
            <a:off x="7094940" y="5032528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smallest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86508-B8B5-479C-ADA4-2FDE39B658F5}"/>
              </a:ext>
            </a:extLst>
          </p:cNvPr>
          <p:cNvSpPr txBox="1"/>
          <p:nvPr/>
        </p:nvSpPr>
        <p:spPr>
          <a:xfrm rot="16200000">
            <a:off x="7800605" y="4987859"/>
            <a:ext cx="113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3361257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7AC921-7A92-4347-B882-6E251A43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438400" cy="3423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r>
              <a:rPr lang="en-US" dirty="0"/>
              <a:t>A=</a:t>
            </a:r>
            <a:r>
              <a:rPr lang="en-US" b="0" dirty="0"/>
              <a:t>π</a:t>
            </a:r>
            <a:r>
              <a:rPr lang="en-US" dirty="0"/>
              <a:t>(r)</a:t>
            </a:r>
            <a:r>
              <a:rPr lang="en-US" baseline="30000" dirty="0"/>
              <a:t>2</a:t>
            </a:r>
            <a:r>
              <a:rPr lang="en-US" dirty="0"/>
              <a:t>=</a:t>
            </a:r>
            <a:r>
              <a:rPr lang="en-US" b="0" dirty="0"/>
              <a:t>π(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−4x+5)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So 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/>
              <a:t>A(x)</a:t>
            </a:r>
            <a:r>
              <a:rPr lang="en-US" sz="2000" dirty="0"/>
              <a:t> </a:t>
            </a:r>
            <a:r>
              <a:rPr lang="en-US" dirty="0"/>
              <a:t>dx </a:t>
            </a:r>
          </a:p>
          <a:p>
            <a:r>
              <a:rPr lang="en-US" dirty="0"/>
              <a:t>     </a:t>
            </a:r>
            <a:r>
              <a:rPr lang="en-US" sz="3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a</a:t>
            </a:r>
            <a:r>
              <a:rPr lang="en-US" baseline="30000" dirty="0">
                <a:solidFill>
                  <a:srgbClr val="FFFF00"/>
                </a:solidFill>
              </a:rPr>
              <a:t>b </a:t>
            </a:r>
            <a:r>
              <a:rPr lang="en-US" b="0" dirty="0">
                <a:solidFill>
                  <a:srgbClr val="FFFF00"/>
                </a:solidFill>
              </a:rPr>
              <a:t>π(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−4x+5)</a:t>
            </a:r>
            <a:r>
              <a:rPr lang="en-US" baseline="30000" dirty="0">
                <a:solidFill>
                  <a:srgbClr val="FFFF00"/>
                </a:solidFill>
              </a:rPr>
              <a:t>2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  <a:p>
            <a:r>
              <a:rPr lang="en-US" dirty="0"/>
              <a:t>What are the limits?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4227417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7AC921-7A92-4347-B882-6E251A43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29000"/>
            <a:ext cx="2438400" cy="3423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r>
              <a:rPr lang="en-US" dirty="0"/>
              <a:t>So 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baseline="30000" dirty="0">
                <a:solidFill>
                  <a:srgbClr val="FFFF00"/>
                </a:solidFill>
              </a:rPr>
              <a:t>4 </a:t>
            </a:r>
            <a:r>
              <a:rPr lang="en-US" b="0" dirty="0">
                <a:solidFill>
                  <a:srgbClr val="FFFF00"/>
                </a:solidFill>
              </a:rPr>
              <a:t>π(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−4x+5)</a:t>
            </a:r>
            <a:r>
              <a:rPr lang="en-US" baseline="30000" dirty="0">
                <a:solidFill>
                  <a:srgbClr val="FFFF00"/>
                </a:solidFill>
              </a:rPr>
              <a:t>2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  <a:p>
            <a:r>
              <a:rPr lang="en-US" dirty="0"/>
              <a:t>Do it!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7974-9B49-4FF9-ADF5-40C8A07B294D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3123113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r>
              <a:rPr lang="en-US" dirty="0"/>
              <a:t>So 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4 </a:t>
            </a:r>
            <a:r>
              <a:rPr lang="en-US" b="0" dirty="0"/>
              <a:t>π(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−4x+5)</a:t>
            </a:r>
            <a:r>
              <a:rPr lang="en-US" baseline="30000" dirty="0"/>
              <a:t>2 </a:t>
            </a:r>
            <a:r>
              <a:rPr lang="en-US" dirty="0"/>
              <a:t>dx</a:t>
            </a:r>
          </a:p>
          <a:p>
            <a:r>
              <a:rPr lang="en-US" dirty="0"/>
              <a:t>First expand the square:</a:t>
            </a:r>
          </a:p>
          <a:p>
            <a:r>
              <a:rPr lang="en-US" dirty="0"/>
              <a:t> =</a:t>
            </a:r>
            <a:r>
              <a:rPr lang="en-US" sz="2000" dirty="0"/>
              <a:t> </a:t>
            </a:r>
            <a:r>
              <a:rPr lang="en-US" b="0" dirty="0"/>
              <a:t>π</a:t>
            </a:r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4 </a:t>
            </a:r>
            <a:r>
              <a:rPr lang="en-US" dirty="0"/>
              <a:t>(x</a:t>
            </a:r>
            <a:r>
              <a:rPr lang="en-US" baseline="30000" dirty="0"/>
              <a:t>4</a:t>
            </a:r>
            <a:r>
              <a:rPr lang="en-US" dirty="0"/>
              <a:t>−8x</a:t>
            </a:r>
            <a:r>
              <a:rPr lang="en-US" baseline="30000" dirty="0"/>
              <a:t>3</a:t>
            </a:r>
            <a:r>
              <a:rPr lang="en-US" dirty="0"/>
              <a:t>+26x</a:t>
            </a:r>
            <a:r>
              <a:rPr lang="en-US" baseline="30000" dirty="0"/>
              <a:t>2</a:t>
            </a:r>
            <a:r>
              <a:rPr lang="en-US" dirty="0"/>
              <a:t>-40x+25)</a:t>
            </a:r>
            <a:r>
              <a:rPr lang="en-US" baseline="30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 =</a:t>
            </a:r>
            <a:r>
              <a:rPr lang="en-US" sz="2000" dirty="0"/>
              <a:t> </a:t>
            </a:r>
            <a:r>
              <a:rPr lang="en-US" b="0" dirty="0"/>
              <a:t>π</a:t>
            </a:r>
            <a:r>
              <a:rPr lang="en-US" dirty="0"/>
              <a:t>(1/5x</a:t>
            </a:r>
            <a:r>
              <a:rPr lang="en-US" baseline="30000" dirty="0"/>
              <a:t>5</a:t>
            </a:r>
            <a:r>
              <a:rPr lang="en-US" dirty="0"/>
              <a:t>−2x</a:t>
            </a:r>
            <a:r>
              <a:rPr lang="en-US" baseline="30000" dirty="0"/>
              <a:t>4</a:t>
            </a:r>
            <a:r>
              <a:rPr lang="en-US" dirty="0"/>
              <a:t>+26/3x</a:t>
            </a:r>
            <a:r>
              <a:rPr lang="en-US" baseline="30000" dirty="0"/>
              <a:t>3</a:t>
            </a:r>
            <a:r>
              <a:rPr lang="en-US" dirty="0"/>
              <a:t>-         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   20x</a:t>
            </a:r>
            <a:r>
              <a:rPr lang="en-US" baseline="30000" dirty="0"/>
              <a:t>2</a:t>
            </a:r>
            <a:r>
              <a:rPr lang="en-US" dirty="0"/>
              <a:t>+25x)</a:t>
            </a:r>
            <a:r>
              <a:rPr lang="en-US" i="1" dirty="0"/>
              <a:t>|</a:t>
            </a:r>
            <a:r>
              <a:rPr lang="en-US" baseline="-25000" dirty="0"/>
              <a:t>1</a:t>
            </a:r>
            <a:r>
              <a:rPr lang="en-US" baseline="30000" dirty="0"/>
              <a:t>4</a:t>
            </a:r>
          </a:p>
          <a:p>
            <a:pPr>
              <a:spcBef>
                <a:spcPts val="0"/>
              </a:spcBef>
            </a:pP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78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/5 ≈ 49.0088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06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r>
              <a:rPr lang="en-US" dirty="0"/>
              <a:t>V= 78</a:t>
            </a:r>
            <a:r>
              <a:rPr lang="en-US" b="0" dirty="0"/>
              <a:t>π</a:t>
            </a:r>
            <a:r>
              <a:rPr lang="en-US" dirty="0"/>
              <a:t>/5 ≈ 49.0088</a:t>
            </a:r>
          </a:p>
          <a:p>
            <a:r>
              <a:rPr lang="en-US" dirty="0"/>
              <a:t>If the original units were in inches, what are the units for the volume?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26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volume of the solid of revolution: y=x</a:t>
            </a:r>
            <a:r>
              <a:rPr lang="en-US" baseline="30000" dirty="0"/>
              <a:t>2</a:t>
            </a:r>
            <a:r>
              <a:rPr lang="en-US" dirty="0"/>
              <a:t>−4x+5, 1≤x≤4 about the x-axis</a:t>
            </a:r>
          </a:p>
          <a:p>
            <a:r>
              <a:rPr lang="en-US" dirty="0"/>
              <a:t>V= 78</a:t>
            </a:r>
            <a:r>
              <a:rPr lang="en-US" b="0" dirty="0"/>
              <a:t>π</a:t>
            </a:r>
            <a:r>
              <a:rPr lang="en-US" dirty="0"/>
              <a:t>/5 ≈ 49.0088</a:t>
            </a:r>
          </a:p>
          <a:p>
            <a:r>
              <a:rPr lang="en-US" dirty="0"/>
              <a:t>If the original units were in inches, what are the units for the volume? </a:t>
            </a:r>
            <a:r>
              <a:rPr lang="en-US" dirty="0">
                <a:solidFill>
                  <a:srgbClr val="FFFF00"/>
                </a:solidFill>
              </a:rPr>
              <a:t>inches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8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Fundamental Theorem of Calculus </a:t>
            </a:r>
            <a:r>
              <a:rPr lang="en-US" dirty="0"/>
              <a:t>says if </a:t>
            </a:r>
            <a:r>
              <a:rPr lang="en-US" sz="4000" b="1" dirty="0">
                <a:solidFill>
                  <a:srgbClr val="CCFFFF"/>
                </a:solidFill>
              </a:rPr>
              <a:t>ƒ(x) is continuous on the interval </a:t>
            </a:r>
            <a:r>
              <a:rPr lang="en-US" sz="4000" b="1" dirty="0" err="1">
                <a:solidFill>
                  <a:srgbClr val="CCFFFF"/>
                </a:solidFill>
              </a:rPr>
              <a:t>a≤x≤b</a:t>
            </a:r>
            <a:endParaRPr lang="en-US" sz="4000" b="1" dirty="0">
              <a:solidFill>
                <a:srgbClr val="CCFFFF"/>
              </a:solidFill>
            </a:endParaRPr>
          </a:p>
          <a:p>
            <a:r>
              <a:rPr lang="en-US" dirty="0"/>
              <a:t>then              = F(b) – F(a) </a:t>
            </a:r>
          </a:p>
          <a:p>
            <a:r>
              <a:rPr lang="en-US" dirty="0"/>
              <a:t>where F’(x) = </a:t>
            </a:r>
            <a:r>
              <a:rPr lang="en-US" sz="4000" b="1" dirty="0">
                <a:solidFill>
                  <a:srgbClr val="CCFFFF"/>
                </a:solidFill>
              </a:rPr>
              <a:t>ƒ(x)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B9B99E-B570-417A-8FE4-51AFE28D70C7}"/>
              </a:ext>
            </a:extLst>
          </p:cNvPr>
          <p:cNvGrpSpPr/>
          <p:nvPr/>
        </p:nvGrpSpPr>
        <p:grpSpPr>
          <a:xfrm>
            <a:off x="1981200" y="3158885"/>
            <a:ext cx="2590800" cy="879715"/>
            <a:chOff x="1524000" y="621904"/>
            <a:chExt cx="4572000" cy="8797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57CC4B-BB66-4993-B765-5309F6BBABB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ƒ(x) dx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F7D064-727E-4593-8F82-BECE3640D506}"/>
                </a:ext>
              </a:extLst>
            </p:cNvPr>
            <p:cNvSpPr txBox="1"/>
            <p:nvPr/>
          </p:nvSpPr>
          <p:spPr>
            <a:xfrm>
              <a:off x="2277035" y="621904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81179A-1F20-4A30-9EE9-680FE3CEA7CC}"/>
                </a:ext>
              </a:extLst>
            </p:cNvPr>
            <p:cNvSpPr txBox="1"/>
            <p:nvPr/>
          </p:nvSpPr>
          <p:spPr>
            <a:xfrm>
              <a:off x="2071438" y="1101509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649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84ABA-D082-45E4-9099-56A5F2CB8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02" y="0"/>
            <a:ext cx="510019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DE692-103E-4116-860F-7A5E5A22760F}"/>
              </a:ext>
            </a:extLst>
          </p:cNvPr>
          <p:cNvSpPr txBox="1"/>
          <p:nvPr/>
        </p:nvSpPr>
        <p:spPr>
          <a:xfrm>
            <a:off x="152400" y="3110148"/>
            <a:ext cx="899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volume of solid of revolution:  y=x^2−4x+5, 1&lt;=x&lt;=4 about x-axis</a:t>
            </a:r>
          </a:p>
        </p:txBody>
      </p:sp>
    </p:spTree>
    <p:extLst>
      <p:ext uri="{BB962C8B-B14F-4D97-AF65-F5344CB8AC3E}">
        <p14:creationId xmlns:p14="http://schemas.microsoft.com/office/powerpoint/2010/main" val="207504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34368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two functions are revolved around an axis, you will get a solid with a donut-hole in it (the 3D version of the “area between”)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146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call these shapes “rings” or “washers”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5252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of each ring is:</a:t>
            </a:r>
          </a:p>
          <a:p>
            <a:r>
              <a:rPr lang="en-US" dirty="0"/>
              <a:t>A=</a:t>
            </a:r>
            <a:r>
              <a:rPr lang="en-US" b="0" dirty="0"/>
              <a:t>π</a:t>
            </a:r>
            <a:r>
              <a:rPr lang="en-US" dirty="0"/>
              <a:t>((</a:t>
            </a:r>
            <a:r>
              <a:rPr lang="en-US" sz="3000" dirty="0"/>
              <a:t>outer radius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− (</a:t>
            </a:r>
            <a:r>
              <a:rPr lang="en-US" sz="3000" dirty="0"/>
              <a:t>inner radius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where again both of the radii will depend on the functions and the axis of rotation</a:t>
            </a:r>
          </a:p>
        </p:txBody>
      </p:sp>
    </p:spTree>
    <p:extLst>
      <p:ext uri="{BB962C8B-B14F-4D97-AF65-F5344CB8AC3E}">
        <p14:creationId xmlns:p14="http://schemas.microsoft.com/office/powerpoint/2010/main" val="2127292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is still based on the cross-sectional area of the solid (A):</a:t>
            </a:r>
          </a:p>
          <a:p>
            <a:endParaRPr lang="en-US" sz="1000" dirty="0"/>
          </a:p>
          <a:p>
            <a:r>
              <a:rPr lang="en-US" dirty="0"/>
              <a:t>V = 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dirty="0"/>
              <a:t>A(x) dx (revolved around the x-axis)</a:t>
            </a:r>
          </a:p>
          <a:p>
            <a:endParaRPr lang="en-US" sz="2000" dirty="0"/>
          </a:p>
          <a:p>
            <a:r>
              <a:rPr lang="en-US" dirty="0"/>
              <a:t>V = 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dirty="0"/>
              <a:t>A(y) </a:t>
            </a:r>
            <a:r>
              <a:rPr lang="en-US" dirty="0" err="1"/>
              <a:t>dy</a:t>
            </a:r>
            <a:r>
              <a:rPr lang="en-US" dirty="0"/>
              <a:t> (revolved around the y-axis)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314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of a solid disk we can think of the inner radius as zero, so this is a more general formula to use</a:t>
            </a:r>
          </a:p>
        </p:txBody>
      </p:sp>
    </p:spTree>
    <p:extLst>
      <p:ext uri="{BB962C8B-B14F-4D97-AF65-F5344CB8AC3E}">
        <p14:creationId xmlns:p14="http://schemas.microsoft.com/office/powerpoint/2010/main" val="11605419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is called the  </a:t>
            </a:r>
            <a:r>
              <a:rPr lang="en-US" dirty="0">
                <a:solidFill>
                  <a:srgbClr val="FFC000"/>
                </a:solidFill>
              </a:rPr>
              <a:t>method of rings </a:t>
            </a:r>
            <a:r>
              <a:rPr lang="en-US" dirty="0"/>
              <a:t>or</a:t>
            </a:r>
            <a:r>
              <a:rPr lang="en-US" dirty="0">
                <a:solidFill>
                  <a:srgbClr val="FFC000"/>
                </a:solidFill>
              </a:rPr>
              <a:t> washers</a:t>
            </a:r>
          </a:p>
        </p:txBody>
      </p:sp>
    </p:spTree>
    <p:extLst>
      <p:ext uri="{BB962C8B-B14F-4D97-AF65-F5344CB8AC3E}">
        <p14:creationId xmlns:p14="http://schemas.microsoft.com/office/powerpoint/2010/main" val="20740907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revolve about the x-axis then the cross-sectional area will be a function of x </a:t>
            </a:r>
          </a:p>
          <a:p>
            <a:r>
              <a:rPr lang="en-US" dirty="0"/>
              <a:t>Likewise, if we revolve about the y‑axis then the cross-sectional area will be a function of y</a:t>
            </a:r>
          </a:p>
        </p:txBody>
      </p:sp>
    </p:spTree>
    <p:extLst>
      <p:ext uri="{BB962C8B-B14F-4D97-AF65-F5344CB8AC3E}">
        <p14:creationId xmlns:p14="http://schemas.microsoft.com/office/powerpoint/2010/main" val="2809309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 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0 to 2 about the x-axis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165B-B298-CA5A-883E-5E857BD7E9A9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5F2D6-9CF3-48CB-4E65-7964D815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In other words, the technique for evaluating a definite integral is the same as finding the area under the curve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692269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45F2D6-9CF3-48CB-4E65-7964D815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 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0 to 2 about the x-axis</a:t>
            </a:r>
          </a:p>
          <a:p>
            <a:pPr>
              <a:spcBef>
                <a:spcPts val="0"/>
              </a:spcBef>
            </a:pPr>
            <a:r>
              <a:rPr lang="en-US" dirty="0"/>
              <a:t>A=</a:t>
            </a:r>
            <a:r>
              <a:rPr lang="en-US" b="0" dirty="0"/>
              <a:t>π</a:t>
            </a:r>
            <a:r>
              <a:rPr lang="en-US" dirty="0"/>
              <a:t>((</a:t>
            </a:r>
            <a:r>
              <a:rPr lang="en-US" sz="3000" dirty="0"/>
              <a:t>outer radius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−(</a:t>
            </a:r>
            <a:r>
              <a:rPr lang="en-US" sz="3000" dirty="0"/>
              <a:t>inner radius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Which?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i="0" dirty="0"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165B-B298-CA5A-883E-5E857BD7E9A9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</p:spTree>
    <p:extLst>
      <p:ext uri="{BB962C8B-B14F-4D97-AF65-F5344CB8AC3E}">
        <p14:creationId xmlns:p14="http://schemas.microsoft.com/office/powerpoint/2010/main" val="1551797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45F2D6-9CF3-48CB-4E65-7964D815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 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0 to 2 about the x-axis</a:t>
            </a:r>
          </a:p>
          <a:p>
            <a:pPr>
              <a:spcBef>
                <a:spcPts val="0"/>
              </a:spcBef>
            </a:pPr>
            <a:r>
              <a:rPr lang="en-US" dirty="0"/>
              <a:t>A=</a:t>
            </a:r>
            <a:r>
              <a:rPr lang="en-US" b="0" dirty="0"/>
              <a:t>π</a:t>
            </a:r>
            <a:r>
              <a:rPr lang="en-US" dirty="0"/>
              <a:t>((x+2)</a:t>
            </a:r>
            <a:r>
              <a:rPr lang="en-US" baseline="30000" dirty="0"/>
              <a:t>2</a:t>
            </a:r>
            <a:r>
              <a:rPr lang="en-US" dirty="0"/>
              <a:t>−(x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V = 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i="0" dirty="0"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165B-B298-CA5A-883E-5E857BD7E9A9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4C0AC-418E-8F29-8361-A6FB1391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086911"/>
            <a:ext cx="1301228" cy="23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299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45F2D6-9CF3-48CB-4E65-7964D815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 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0 to 2 about the x-axis</a:t>
            </a:r>
          </a:p>
          <a:p>
            <a:pPr>
              <a:spcBef>
                <a:spcPts val="0"/>
              </a:spcBef>
            </a:pPr>
            <a:r>
              <a:rPr lang="en-US" dirty="0"/>
              <a:t>A=</a:t>
            </a:r>
            <a:r>
              <a:rPr lang="en-US" b="0" dirty="0">
                <a:solidFill>
                  <a:srgbClr val="FFC000"/>
                </a:solidFill>
              </a:rPr>
              <a:t>π</a:t>
            </a:r>
            <a:r>
              <a:rPr lang="en-US" dirty="0">
                <a:solidFill>
                  <a:srgbClr val="FFC000"/>
                </a:solidFill>
              </a:rPr>
              <a:t>((x+2)</a:t>
            </a:r>
            <a:r>
              <a:rPr lang="en-US" baseline="30000" dirty="0">
                <a:solidFill>
                  <a:srgbClr val="FFC000"/>
                </a:solidFill>
              </a:rPr>
              <a:t>2 </a:t>
            </a:r>
            <a:r>
              <a:rPr lang="en-US" dirty="0">
                <a:solidFill>
                  <a:srgbClr val="FFC000"/>
                </a:solidFill>
              </a:rPr>
              <a:t>− (x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V = 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b="0" dirty="0">
                <a:solidFill>
                  <a:srgbClr val="FFC000"/>
                </a:solidFill>
              </a:rPr>
              <a:t>π</a:t>
            </a:r>
            <a:r>
              <a:rPr lang="en-US" dirty="0">
                <a:solidFill>
                  <a:srgbClr val="FFC000"/>
                </a:solidFill>
              </a:rPr>
              <a:t>((x+2)</a:t>
            </a:r>
            <a:r>
              <a:rPr lang="en-US" baseline="30000" dirty="0">
                <a:solidFill>
                  <a:srgbClr val="FFC000"/>
                </a:solidFill>
              </a:rPr>
              <a:t>2 </a:t>
            </a:r>
            <a:r>
              <a:rPr lang="en-US" dirty="0">
                <a:solidFill>
                  <a:srgbClr val="FFC000"/>
                </a:solidFill>
              </a:rPr>
              <a:t>− (x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) </a:t>
            </a:r>
            <a:r>
              <a:rPr lang="en-US" dirty="0"/>
              <a:t>dx</a:t>
            </a:r>
          </a:p>
          <a:p>
            <a:pPr>
              <a:spcBef>
                <a:spcPts val="0"/>
              </a:spcBef>
            </a:pPr>
            <a:r>
              <a:rPr lang="en-US" dirty="0"/>
              <a:t>What are the limits?</a:t>
            </a:r>
          </a:p>
          <a:p>
            <a:pPr>
              <a:spcBef>
                <a:spcPts val="0"/>
              </a:spcBef>
            </a:pPr>
            <a:endParaRPr lang="en-US" i="0" dirty="0"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165B-B298-CA5A-883E-5E857BD7E9A9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</p:spTree>
    <p:extLst>
      <p:ext uri="{BB962C8B-B14F-4D97-AF65-F5344CB8AC3E}">
        <p14:creationId xmlns:p14="http://schemas.microsoft.com/office/powerpoint/2010/main" val="9566359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45F2D6-9CF3-48CB-4E65-7964D815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 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</a:t>
            </a:r>
            <a:r>
              <a:rPr lang="en-US" i="0" dirty="0">
                <a:solidFill>
                  <a:srgbClr val="FFC000"/>
                </a:solidFill>
                <a:effectLst/>
              </a:rPr>
              <a:t>0</a:t>
            </a:r>
            <a:r>
              <a:rPr lang="en-US" i="0" dirty="0">
                <a:effectLst/>
              </a:rPr>
              <a:t> to </a:t>
            </a:r>
            <a:r>
              <a:rPr lang="en-US" i="0" dirty="0">
                <a:solidFill>
                  <a:srgbClr val="FFC000"/>
                </a:solidFill>
                <a:effectLst/>
              </a:rPr>
              <a:t>2</a:t>
            </a:r>
            <a:r>
              <a:rPr lang="en-US" i="0" dirty="0">
                <a:effectLst/>
              </a:rPr>
              <a:t> about the x-axis</a:t>
            </a:r>
          </a:p>
          <a:p>
            <a:pPr>
              <a:spcBef>
                <a:spcPts val="0"/>
              </a:spcBef>
            </a:pPr>
            <a:r>
              <a:rPr lang="en-US" dirty="0"/>
              <a:t>V = ∫</a:t>
            </a:r>
            <a:r>
              <a:rPr lang="en-US" baseline="-25000" dirty="0">
                <a:solidFill>
                  <a:srgbClr val="FFC000"/>
                </a:solidFill>
              </a:rPr>
              <a:t>0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baseline="30000" dirty="0"/>
              <a:t> </a:t>
            </a:r>
            <a:r>
              <a:rPr lang="en-US" b="0" dirty="0"/>
              <a:t>π</a:t>
            </a:r>
            <a:r>
              <a:rPr lang="en-US" dirty="0"/>
              <a:t>((x+2)</a:t>
            </a:r>
            <a:r>
              <a:rPr lang="en-US" baseline="30000" dirty="0"/>
              <a:t>2</a:t>
            </a:r>
            <a:r>
              <a:rPr lang="en-US" dirty="0"/>
              <a:t>−(</a:t>
            </a:r>
            <a:r>
              <a:rPr lang="en-US" i="0" dirty="0">
                <a:effectLst/>
              </a:rPr>
              <a:t>x</a:t>
            </a:r>
            <a:r>
              <a:rPr lang="en-US" i="0" baseline="30000" dirty="0">
                <a:effectLst/>
              </a:rPr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>
              <a:spcBef>
                <a:spcPts val="0"/>
              </a:spcBef>
            </a:pPr>
            <a:endParaRPr lang="en-US" i="0" dirty="0"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165B-B298-CA5A-883E-5E857BD7E9A9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</p:spTree>
    <p:extLst>
      <p:ext uri="{BB962C8B-B14F-4D97-AF65-F5344CB8AC3E}">
        <p14:creationId xmlns:p14="http://schemas.microsoft.com/office/powerpoint/2010/main" val="30095491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45F2D6-9CF3-48CB-4E65-7964D815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 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0 to 2 about the x-axis</a:t>
            </a:r>
          </a:p>
          <a:p>
            <a:pPr>
              <a:spcBef>
                <a:spcPts val="0"/>
              </a:spcBef>
            </a:pPr>
            <a:r>
              <a:rPr lang="en-US" dirty="0"/>
              <a:t>V = ∫</a:t>
            </a:r>
            <a:r>
              <a:rPr lang="en-US" baseline="-25000" dirty="0"/>
              <a:t>0</a:t>
            </a:r>
            <a:r>
              <a:rPr lang="en-US" baseline="30000" dirty="0"/>
              <a:t>2 </a:t>
            </a:r>
            <a:r>
              <a:rPr lang="en-US" b="0" dirty="0"/>
              <a:t>π</a:t>
            </a:r>
            <a:r>
              <a:rPr lang="en-US" dirty="0"/>
              <a:t>((x+2)</a:t>
            </a:r>
            <a:r>
              <a:rPr lang="en-US" baseline="30000" dirty="0"/>
              <a:t>2</a:t>
            </a:r>
            <a:r>
              <a:rPr lang="en-US" dirty="0"/>
              <a:t>−(</a:t>
            </a:r>
            <a:r>
              <a:rPr lang="en-US" i="0" dirty="0">
                <a:effectLst/>
              </a:rPr>
              <a:t>x</a:t>
            </a:r>
            <a:r>
              <a:rPr lang="en-US" i="0" baseline="30000" dirty="0">
                <a:effectLst/>
              </a:rPr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184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/15 </a:t>
            </a:r>
            <a:r>
              <a:rPr lang="sv-SE" dirty="0"/>
              <a:t>≈ </a:t>
            </a:r>
            <a:r>
              <a:rPr lang="sv-SE" dirty="0">
                <a:solidFill>
                  <a:srgbClr val="FFFF00"/>
                </a:solidFill>
              </a:rPr>
              <a:t>38.537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i="0" dirty="0"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165B-B298-CA5A-883E-5E857BD7E9A9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</p:spTree>
    <p:extLst>
      <p:ext uri="{BB962C8B-B14F-4D97-AF65-F5344CB8AC3E}">
        <p14:creationId xmlns:p14="http://schemas.microsoft.com/office/powerpoint/2010/main" val="37074733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45F2D6-9CF3-48CB-4E65-7964D815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 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0 to 2 about the x-axis</a:t>
            </a:r>
          </a:p>
          <a:p>
            <a:pPr>
              <a:spcBef>
                <a:spcPts val="0"/>
              </a:spcBef>
            </a:pPr>
            <a:r>
              <a:rPr lang="en-US" dirty="0"/>
              <a:t>V = 184</a:t>
            </a:r>
            <a:r>
              <a:rPr lang="en-US" b="0" dirty="0"/>
              <a:t>π</a:t>
            </a:r>
            <a:r>
              <a:rPr lang="en-US" dirty="0"/>
              <a:t>/15 </a:t>
            </a:r>
            <a:r>
              <a:rPr lang="sv-SE" dirty="0"/>
              <a:t>≈ 38.537</a:t>
            </a:r>
          </a:p>
          <a:p>
            <a:pPr>
              <a:spcBef>
                <a:spcPts val="0"/>
              </a:spcBef>
            </a:pPr>
            <a:r>
              <a:rPr lang="sv-SE" dirty="0"/>
              <a:t>If the original units were</a:t>
            </a:r>
          </a:p>
          <a:p>
            <a:pPr>
              <a:spcBef>
                <a:spcPts val="0"/>
              </a:spcBef>
            </a:pPr>
            <a:r>
              <a:rPr lang="sv-SE" dirty="0"/>
              <a:t>mm, what are the volume </a:t>
            </a:r>
          </a:p>
          <a:p>
            <a:pPr>
              <a:spcBef>
                <a:spcPts val="0"/>
              </a:spcBef>
            </a:pPr>
            <a:r>
              <a:rPr lang="sv-SE" dirty="0"/>
              <a:t>units?</a:t>
            </a:r>
            <a:endParaRPr lang="en-US" dirty="0"/>
          </a:p>
          <a:p>
            <a:pPr>
              <a:spcBef>
                <a:spcPts val="0"/>
              </a:spcBef>
            </a:pPr>
            <a:endParaRPr lang="en-US" i="0" dirty="0"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165B-B298-CA5A-883E-5E857BD7E9A9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</p:spTree>
    <p:extLst>
      <p:ext uri="{BB962C8B-B14F-4D97-AF65-F5344CB8AC3E}">
        <p14:creationId xmlns:p14="http://schemas.microsoft.com/office/powerpoint/2010/main" val="10467947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45F2D6-9CF3-48CB-4E65-7964D815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 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0 to 2 about the x-axis</a:t>
            </a:r>
          </a:p>
          <a:p>
            <a:pPr>
              <a:spcBef>
                <a:spcPts val="0"/>
              </a:spcBef>
            </a:pPr>
            <a:r>
              <a:rPr lang="en-US" dirty="0"/>
              <a:t>V = 184</a:t>
            </a:r>
            <a:r>
              <a:rPr lang="en-US" b="0" dirty="0"/>
              <a:t>π</a:t>
            </a:r>
            <a:r>
              <a:rPr lang="en-US" dirty="0"/>
              <a:t>/15 </a:t>
            </a:r>
            <a:r>
              <a:rPr lang="sv-SE" dirty="0"/>
              <a:t>≈ 38.537</a:t>
            </a:r>
          </a:p>
          <a:p>
            <a:pPr>
              <a:spcBef>
                <a:spcPts val="0"/>
              </a:spcBef>
            </a:pPr>
            <a:r>
              <a:rPr lang="sv-SE" dirty="0"/>
              <a:t>If the original units were</a:t>
            </a:r>
          </a:p>
          <a:p>
            <a:pPr>
              <a:spcBef>
                <a:spcPts val="0"/>
              </a:spcBef>
            </a:pPr>
            <a:r>
              <a:rPr lang="sv-SE" dirty="0"/>
              <a:t>mm, what are the volume </a:t>
            </a:r>
          </a:p>
          <a:p>
            <a:pPr>
              <a:spcBef>
                <a:spcPts val="0"/>
              </a:spcBef>
            </a:pPr>
            <a:r>
              <a:rPr lang="sv-SE" dirty="0"/>
              <a:t>units? </a:t>
            </a:r>
            <a:r>
              <a:rPr lang="sv-SE" dirty="0">
                <a:solidFill>
                  <a:srgbClr val="FFFF00"/>
                </a:solidFill>
              </a:rPr>
              <a:t>mm</a:t>
            </a:r>
            <a:r>
              <a:rPr lang="sv-SE" baseline="30000" dirty="0">
                <a:solidFill>
                  <a:srgbClr val="FFFF00"/>
                </a:solidFill>
              </a:rPr>
              <a:t>3</a:t>
            </a:r>
            <a:r>
              <a:rPr lang="sv-SE" dirty="0"/>
              <a:t> </a:t>
            </a:r>
            <a:endParaRPr lang="en-US" dirty="0"/>
          </a:p>
          <a:p>
            <a:pPr>
              <a:spcBef>
                <a:spcPts val="0"/>
              </a:spcBef>
            </a:pPr>
            <a:endParaRPr lang="en-US" i="0" dirty="0"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165B-B298-CA5A-883E-5E857BD7E9A9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</p:spTree>
    <p:extLst>
      <p:ext uri="{BB962C8B-B14F-4D97-AF65-F5344CB8AC3E}">
        <p14:creationId xmlns:p14="http://schemas.microsoft.com/office/powerpoint/2010/main" val="32716235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01BD4-D2E2-A3F9-33BF-3EDDD9E28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6"/>
          <a:stretch/>
        </p:blipFill>
        <p:spPr>
          <a:xfrm>
            <a:off x="442912" y="0"/>
            <a:ext cx="8258175" cy="6181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F696D-5DEA-60D1-612C-2EB5EB5F0957}"/>
              </a:ext>
            </a:extLst>
          </p:cNvPr>
          <p:cNvSpPr txBox="1"/>
          <p:nvPr/>
        </p:nvSpPr>
        <p:spPr>
          <a:xfrm>
            <a:off x="-2" y="6172200"/>
            <a:ext cx="7086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CFFFF"/>
                </a:solidFill>
                <a:effectLst/>
              </a:rPr>
              <a:t>Order doesn’t matter!</a:t>
            </a:r>
            <a:endParaRPr lang="en-US" sz="40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809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1F681-4E81-ADEF-E442-8BD0BCEAE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" y="35858"/>
            <a:ext cx="9132019" cy="59435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99C74C-02BF-A256-153C-4B665F01F72B}"/>
              </a:ext>
            </a:extLst>
          </p:cNvPr>
          <p:cNvSpPr txBox="1">
            <a:spLocks/>
          </p:cNvSpPr>
          <p:nvPr/>
        </p:nvSpPr>
        <p:spPr bwMode="auto">
          <a:xfrm>
            <a:off x="76200" y="601980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Note: </a:t>
            </a:r>
            <a:r>
              <a:rPr lang="en-US" sz="2200" dirty="0" err="1"/>
              <a:t>WolframAlpha</a:t>
            </a:r>
            <a:r>
              <a:rPr lang="en-US" sz="2200" dirty="0"/>
              <a:t> USED to do these, then didn’t …</a:t>
            </a:r>
          </a:p>
          <a:p>
            <a:r>
              <a:rPr lang="en-US" sz="2200" dirty="0"/>
              <a:t>… but now is doing them again!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D53B73-BCCA-1978-7632-03E3E06E925B}"/>
              </a:ext>
            </a:extLst>
          </p:cNvPr>
          <p:cNvCxnSpPr/>
          <p:nvPr/>
        </p:nvCxnSpPr>
        <p:spPr>
          <a:xfrm flipH="1" flipV="1">
            <a:off x="3657600" y="5562600"/>
            <a:ext cx="2286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3783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960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“</a:t>
            </a:r>
            <a:r>
              <a:rPr lang="en-US" dirty="0">
                <a:solidFill>
                  <a:srgbClr val="FFC000"/>
                </a:solidFill>
              </a:rPr>
              <a:t>proper</a:t>
            </a:r>
            <a:r>
              <a:rPr lang="en-US" dirty="0"/>
              <a:t>” integrals and “</a:t>
            </a:r>
            <a:r>
              <a:rPr lang="en-US" dirty="0">
                <a:solidFill>
                  <a:srgbClr val="FFC000"/>
                </a:solidFill>
              </a:rPr>
              <a:t>improper</a:t>
            </a:r>
            <a:r>
              <a:rPr lang="en-US" dirty="0"/>
              <a:t>” ones!</a:t>
            </a:r>
          </a:p>
          <a:p>
            <a:r>
              <a:rPr lang="en-US" dirty="0"/>
              <a:t>(We’ve been doing the “proper” ones”)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476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 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0 to 2 about the </a:t>
            </a:r>
            <a:r>
              <a:rPr lang="en-US" i="0" dirty="0">
                <a:solidFill>
                  <a:srgbClr val="FFC000"/>
                </a:solidFill>
                <a:effectLst/>
              </a:rPr>
              <a:t>y-axis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165B-B298-CA5A-883E-5E857BD7E9A9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5F2D6-9CF3-48CB-4E65-7964D815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91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Use the method of disks/rings to determine the volume of the solid obtained by rotating the region bounded by y=x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and y=x+2 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from x = 0 to 2 about the y-axis</a:t>
            </a:r>
          </a:p>
          <a:p>
            <a:r>
              <a:rPr lang="en-US" dirty="0"/>
              <a:t>For a y-axis rotation, we’ll need: V = 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dirty="0"/>
              <a:t>A(</a:t>
            </a:r>
            <a:r>
              <a:rPr lang="en-US" dirty="0">
                <a:solidFill>
                  <a:srgbClr val="FFFF00"/>
                </a:solidFill>
              </a:rPr>
              <a:t>y</a:t>
            </a:r>
            <a:r>
              <a:rPr lang="en-US" dirty="0"/>
              <a:t>) </a:t>
            </a:r>
            <a:r>
              <a:rPr lang="en-US" dirty="0" err="1"/>
              <a:t>d</a:t>
            </a:r>
            <a:r>
              <a:rPr lang="en-US" dirty="0" err="1">
                <a:solidFill>
                  <a:srgbClr val="FFFF00"/>
                </a:solidFill>
              </a:rPr>
              <a:t>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2B706-A94F-F8DB-FF11-3A4289ABFEC8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790C1-57A7-1F84-67C3-A4FE9C3F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83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Use the method of disks/rings to determine the volume of the solid obtained by rotating the region bounded by y=x</a:t>
                </a:r>
                <a:r>
                  <a:rPr lang="en-US" i="0" baseline="30000" dirty="0">
                    <a:effectLst/>
                  </a:rPr>
                  <a:t>2</a:t>
                </a:r>
                <a:r>
                  <a:rPr lang="en-US" i="0" dirty="0">
                    <a:effectLst/>
                  </a:rPr>
                  <a:t> and y=x+2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from x = 0 to 2 about the y-axis</a:t>
                </a:r>
              </a:p>
              <a:p>
                <a:r>
                  <a:rPr lang="en-US" dirty="0"/>
                  <a:t>So we need to rewrite the formulas as:</a:t>
                </a:r>
              </a:p>
              <a:p>
                <a:r>
                  <a:rPr lang="en-US" dirty="0"/>
                  <a:t>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</m:oMath>
                </a14:m>
                <a:r>
                  <a:rPr lang="en-US" dirty="0"/>
                  <a:t> and x=y-2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456" t="-1946" r="-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7C44E-F4D2-2B9C-9B07-7BD4226CAFA2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788CCC-C5E5-1419-0E20-0796AB1B8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C16BAB-F829-F569-CCA3-58651D7FA897}"/>
                  </a:ext>
                </a:extLst>
              </p:cNvPr>
              <p:cNvSpPr txBox="1"/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dirty="0"/>
                            <m:t>y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C16BAB-F829-F569-CCA3-58651D7F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blipFill>
                <a:blip r:embed="rId5"/>
                <a:stretch>
                  <a:fillRect r="-263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1E7C60B-A65C-1F76-2400-658DC0871648}"/>
              </a:ext>
            </a:extLst>
          </p:cNvPr>
          <p:cNvSpPr txBox="1"/>
          <p:nvPr/>
        </p:nvSpPr>
        <p:spPr>
          <a:xfrm>
            <a:off x="7527662" y="5562600"/>
            <a:ext cx="5495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y-2</a:t>
            </a:r>
          </a:p>
        </p:txBody>
      </p:sp>
    </p:spTree>
    <p:extLst>
      <p:ext uri="{BB962C8B-B14F-4D97-AF65-F5344CB8AC3E}">
        <p14:creationId xmlns:p14="http://schemas.microsoft.com/office/powerpoint/2010/main" val="29161010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49D49-6DA4-F6E6-8628-A9D0AC36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Use the method of disks/rings to determine the volume of the solid obtained by rotating the region bounded by y=x</a:t>
                </a:r>
                <a:r>
                  <a:rPr lang="en-US" i="0" baseline="30000" dirty="0">
                    <a:effectLst/>
                  </a:rPr>
                  <a:t>2</a:t>
                </a:r>
                <a:r>
                  <a:rPr lang="en-US" i="0" dirty="0">
                    <a:effectLst/>
                  </a:rPr>
                  <a:t> and y=x+2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from x = 0 to 2 about the y-axis</a:t>
                </a:r>
              </a:p>
              <a:p>
                <a:r>
                  <a:rPr lang="en-US" dirty="0"/>
                  <a:t>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</m:oMath>
                </a14:m>
                <a:r>
                  <a:rPr lang="en-US" dirty="0"/>
                  <a:t> and x=y-2</a:t>
                </a:r>
              </a:p>
              <a:p>
                <a:r>
                  <a:rPr lang="en-US" dirty="0"/>
                  <a:t>A=</a:t>
                </a:r>
                <a:r>
                  <a:rPr lang="en-US" b="0" dirty="0"/>
                  <a:t>π</a:t>
                </a:r>
                <a:r>
                  <a:rPr lang="en-US" dirty="0"/>
                  <a:t>((</a:t>
                </a:r>
                <a:r>
                  <a:rPr lang="en-US" sz="3000" dirty="0"/>
                  <a:t>outer radius</a:t>
                </a:r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−(</a:t>
                </a:r>
                <a:r>
                  <a:rPr lang="en-US" sz="3000" dirty="0"/>
                  <a:t>inner radius</a:t>
                </a:r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Which?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4"/>
                <a:stretch>
                  <a:fillRect l="-2456" t="-1946" r="-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72CD4-7668-9366-17C7-53B0090EDBB3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01E4B4-4310-539F-BF32-B8042A3059EF}"/>
                  </a:ext>
                </a:extLst>
              </p:cNvPr>
              <p:cNvSpPr txBox="1"/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dirty="0"/>
                            <m:t>y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01E4B4-4310-539F-BF32-B8042A305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blipFill>
                <a:blip r:embed="rId5"/>
                <a:stretch>
                  <a:fillRect r="-263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309BDA9-7017-759D-3510-1F7628F4AD95}"/>
              </a:ext>
            </a:extLst>
          </p:cNvPr>
          <p:cNvSpPr txBox="1"/>
          <p:nvPr/>
        </p:nvSpPr>
        <p:spPr>
          <a:xfrm>
            <a:off x="7527662" y="5562600"/>
            <a:ext cx="5495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y-2</a:t>
            </a:r>
          </a:p>
        </p:txBody>
      </p:sp>
    </p:spTree>
    <p:extLst>
      <p:ext uri="{BB962C8B-B14F-4D97-AF65-F5344CB8AC3E}">
        <p14:creationId xmlns:p14="http://schemas.microsoft.com/office/powerpoint/2010/main" val="35403031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49D49-6DA4-F6E6-8628-A9D0AC36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Use the method of disks/rings to determine the volume of the solid obtained by rotating the region bounded by y=x</a:t>
                </a:r>
                <a:r>
                  <a:rPr lang="en-US" i="0" baseline="30000" dirty="0">
                    <a:effectLst/>
                  </a:rPr>
                  <a:t>2</a:t>
                </a:r>
                <a:r>
                  <a:rPr lang="en-US" i="0" dirty="0">
                    <a:effectLst/>
                  </a:rPr>
                  <a:t> and y=x+2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from x = 0 to 2 about the y-axis</a:t>
                </a:r>
              </a:p>
              <a:p>
                <a:r>
                  <a:rPr lang="en-US" dirty="0"/>
                  <a:t>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</m:oMath>
                </a14:m>
                <a:r>
                  <a:rPr lang="en-US" dirty="0"/>
                  <a:t> and x=y-2</a:t>
                </a:r>
              </a:p>
              <a:p>
                <a:r>
                  <a:rPr lang="en-US" dirty="0"/>
                  <a:t>A=</a:t>
                </a:r>
                <a:r>
                  <a:rPr lang="en-US" b="0" dirty="0"/>
                  <a:t>π</a:t>
                </a:r>
                <a:r>
                  <a:rPr lang="en-US" dirty="0"/>
                  <a:t>((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−(y-2)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V =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4"/>
                <a:stretch>
                  <a:fillRect l="-2456" t="-1946" r="-3789" b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72CD4-7668-9366-17C7-53B0090EDBB3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2566A9-F06D-176C-F8CF-0007D087F845}"/>
                  </a:ext>
                </a:extLst>
              </p:cNvPr>
              <p:cNvSpPr txBox="1"/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dirty="0"/>
                            <m:t>y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2566A9-F06D-176C-F8CF-0007D087F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blipFill>
                <a:blip r:embed="rId5"/>
                <a:stretch>
                  <a:fillRect r="-263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422C6C0-02D5-4C06-C632-7E37F5636B6C}"/>
              </a:ext>
            </a:extLst>
          </p:cNvPr>
          <p:cNvSpPr txBox="1"/>
          <p:nvPr/>
        </p:nvSpPr>
        <p:spPr>
          <a:xfrm>
            <a:off x="7527662" y="5562600"/>
            <a:ext cx="5495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y-2</a:t>
            </a:r>
          </a:p>
        </p:txBody>
      </p:sp>
    </p:spTree>
    <p:extLst>
      <p:ext uri="{BB962C8B-B14F-4D97-AF65-F5344CB8AC3E}">
        <p14:creationId xmlns:p14="http://schemas.microsoft.com/office/powerpoint/2010/main" val="7689964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49D49-6DA4-F6E6-8628-A9D0AC36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Use the method of disks/rings to determine the volume of the solid obtained by rotating the region bounded by y=x</a:t>
                </a:r>
                <a:r>
                  <a:rPr lang="en-US" i="0" baseline="30000" dirty="0">
                    <a:effectLst/>
                  </a:rPr>
                  <a:t>2</a:t>
                </a:r>
                <a:r>
                  <a:rPr lang="en-US" i="0" dirty="0">
                    <a:effectLst/>
                  </a:rPr>
                  <a:t> and y=x+2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from x = 0 to 2 about the y-axis</a:t>
                </a:r>
              </a:p>
              <a:p>
                <a:r>
                  <a:rPr lang="en-US" dirty="0"/>
                  <a:t>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</m:oMath>
                </a14:m>
                <a:r>
                  <a:rPr lang="en-US" dirty="0"/>
                  <a:t> and x=y-2</a:t>
                </a:r>
              </a:p>
              <a:p>
                <a:r>
                  <a:rPr lang="en-US" dirty="0"/>
                  <a:t>A=</a:t>
                </a:r>
                <a:r>
                  <a:rPr lang="en-US" b="0" dirty="0"/>
                  <a:t>π</a:t>
                </a:r>
                <a:r>
                  <a:rPr lang="en-US" dirty="0"/>
                  <a:t>((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−(y-2)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V = ∫</a:t>
                </a:r>
                <a:r>
                  <a:rPr lang="en-US" baseline="-25000" dirty="0">
                    <a:solidFill>
                      <a:srgbClr val="FFC000"/>
                    </a:solidFill>
                  </a:rPr>
                  <a:t>c</a:t>
                </a:r>
                <a:r>
                  <a:rPr lang="en-US" baseline="30000" dirty="0">
                    <a:solidFill>
                      <a:srgbClr val="FFC000"/>
                    </a:solidFill>
                  </a:rPr>
                  <a:t>d</a:t>
                </a:r>
                <a:r>
                  <a:rPr lang="en-US" baseline="30000" dirty="0"/>
                  <a:t> </a:t>
                </a:r>
                <a:r>
                  <a:rPr lang="en-US" b="0" dirty="0"/>
                  <a:t>π</a:t>
                </a:r>
                <a:r>
                  <a:rPr lang="en-US" dirty="0"/>
                  <a:t>((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−(y-2)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dy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4"/>
                <a:stretch>
                  <a:fillRect l="-2456" t="-1946" r="-3789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72CD4-7668-9366-17C7-53B0090EDBB3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3BE3B3-E29D-0E43-466F-EDDEC9224D1D}"/>
                  </a:ext>
                </a:extLst>
              </p:cNvPr>
              <p:cNvSpPr txBox="1"/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dirty="0"/>
                            <m:t>y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3BE3B3-E29D-0E43-466F-EDDEC9224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blipFill>
                <a:blip r:embed="rId5"/>
                <a:stretch>
                  <a:fillRect r="-263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8AE16A3-F08A-F6F9-CBB7-096DE67EFD09}"/>
              </a:ext>
            </a:extLst>
          </p:cNvPr>
          <p:cNvSpPr txBox="1"/>
          <p:nvPr/>
        </p:nvSpPr>
        <p:spPr>
          <a:xfrm>
            <a:off x="7527662" y="5562600"/>
            <a:ext cx="5495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y-2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A992F0-5F9B-8227-267F-2BFBF5FF19FF}"/>
                  </a:ext>
                </a:extLst>
              </p:cNvPr>
              <p:cNvSpPr txBox="1"/>
              <p:nvPr/>
            </p:nvSpPr>
            <p:spPr>
              <a:xfrm>
                <a:off x="5126465" y="4078008"/>
                <a:ext cx="2950733" cy="1502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If x goes from 0 to 2, </a:t>
                </a: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y goes from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y</m:t>
                        </m:r>
                      </m:e>
                    </m:ra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0 or y-2 = 0 </a:t>
                </a:r>
                <a:r>
                  <a:rPr lang="en-US" dirty="0">
                    <a:solidFill>
                      <a:srgbClr val="FFC000"/>
                    </a:solidFill>
                  </a:rPr>
                  <a:t>(which?) </a:t>
                </a: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to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67F03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67F030"/>
                            </a:solidFill>
                          </a:rPr>
                          <m:t>y</m:t>
                        </m:r>
                      </m:e>
                    </m:rad>
                    <m:r>
                      <a:rPr lang="en-US" i="1" dirty="0">
                        <a:solidFill>
                          <a:srgbClr val="67F0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67F030"/>
                    </a:solidFill>
                  </a:rPr>
                  <a:t>= 2 or y-2 = 2 </a:t>
                </a: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A992F0-5F9B-8227-267F-2BFBF5FF1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465" y="4078008"/>
                <a:ext cx="2950733" cy="1502334"/>
              </a:xfrm>
              <a:prstGeom prst="rect">
                <a:avLst/>
              </a:prstGeom>
              <a:blipFill>
                <a:blip r:embed="rId6"/>
                <a:stretch>
                  <a:fillRect l="-1860" t="-2033" r="-2066" b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9598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49D49-6DA4-F6E6-8628-A9D0AC36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Use the method of disks/rings to determine the volume of the solid obtained by rotating the region bounded by y=x</a:t>
                </a:r>
                <a:r>
                  <a:rPr lang="en-US" i="0" baseline="30000" dirty="0">
                    <a:effectLst/>
                  </a:rPr>
                  <a:t>2</a:t>
                </a:r>
                <a:r>
                  <a:rPr lang="en-US" i="0" dirty="0">
                    <a:effectLst/>
                  </a:rPr>
                  <a:t> and y=x+2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from x = 0 to 2 about the y-axis</a:t>
                </a:r>
              </a:p>
              <a:p>
                <a:r>
                  <a:rPr lang="en-US" dirty="0"/>
                  <a:t>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</m:oMath>
                </a14:m>
                <a:r>
                  <a:rPr lang="en-US" dirty="0"/>
                  <a:t> and x=y-2</a:t>
                </a:r>
              </a:p>
              <a:p>
                <a:r>
                  <a:rPr lang="en-US" dirty="0"/>
                  <a:t>A=</a:t>
                </a:r>
                <a:r>
                  <a:rPr lang="en-US" b="0" dirty="0"/>
                  <a:t>π</a:t>
                </a:r>
                <a:r>
                  <a:rPr lang="en-US" dirty="0"/>
                  <a:t>((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−(y-2)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V = ∫</a:t>
                </a:r>
                <a:r>
                  <a:rPr lang="en-US" baseline="-25000" dirty="0"/>
                  <a:t>0</a:t>
                </a:r>
                <a:r>
                  <a:rPr lang="en-US" baseline="30000" dirty="0"/>
                  <a:t>4 </a:t>
                </a:r>
                <a:r>
                  <a:rPr lang="en-US" b="0" dirty="0"/>
                  <a:t>π</a:t>
                </a:r>
                <a:r>
                  <a:rPr lang="en-US" dirty="0"/>
                  <a:t>((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−(y-2)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dy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4"/>
                <a:stretch>
                  <a:fillRect l="-2456" t="-1946" r="-3789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72CD4-7668-9366-17C7-53B0090EDBB3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CEFED-87CA-4018-1868-C7CC94443901}"/>
                  </a:ext>
                </a:extLst>
              </p:cNvPr>
              <p:cNvSpPr txBox="1"/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dirty="0"/>
                            <m:t>y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CEFED-87CA-4018-1868-C7CC94443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blipFill>
                <a:blip r:embed="rId5"/>
                <a:stretch>
                  <a:fillRect r="-263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2E52480-E9F9-469F-BA9B-A9AE6301F376}"/>
              </a:ext>
            </a:extLst>
          </p:cNvPr>
          <p:cNvSpPr txBox="1"/>
          <p:nvPr/>
        </p:nvSpPr>
        <p:spPr>
          <a:xfrm>
            <a:off x="7527662" y="5562600"/>
            <a:ext cx="5495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y-2</a:t>
            </a:r>
          </a:p>
        </p:txBody>
      </p:sp>
    </p:spTree>
    <p:extLst>
      <p:ext uri="{BB962C8B-B14F-4D97-AF65-F5344CB8AC3E}">
        <p14:creationId xmlns:p14="http://schemas.microsoft.com/office/powerpoint/2010/main" val="8423844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49D49-6DA4-F6E6-8628-A9D0AC36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4829175"/>
            <a:ext cx="1885950" cy="2028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Use the method of disks/rings to determine the volume of the solid obtained by rotating the region bounded by y=x</a:t>
                </a:r>
                <a:r>
                  <a:rPr lang="en-US" i="0" baseline="30000" dirty="0">
                    <a:effectLst/>
                  </a:rPr>
                  <a:t>2</a:t>
                </a:r>
                <a:r>
                  <a:rPr lang="en-US" i="0" dirty="0">
                    <a:effectLst/>
                  </a:rPr>
                  <a:t> and y=x+2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from x = 0 to 2 about the y-axis</a:t>
                </a:r>
              </a:p>
              <a:p>
                <a:r>
                  <a:rPr lang="en-US" dirty="0"/>
                  <a:t>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</m:e>
                    </m:rad>
                  </m:oMath>
                </a14:m>
                <a:r>
                  <a:rPr lang="en-US" dirty="0"/>
                  <a:t> and x=y-2</a:t>
                </a:r>
              </a:p>
              <a:p>
                <a:r>
                  <a:rPr lang="en-US" dirty="0"/>
                  <a:t>V = ∫</a:t>
                </a:r>
                <a:r>
                  <a:rPr lang="en-US" baseline="-25000" dirty="0"/>
                  <a:t>0</a:t>
                </a:r>
                <a:r>
                  <a:rPr lang="en-US" baseline="30000" dirty="0"/>
                  <a:t>4 </a:t>
                </a:r>
                <a:r>
                  <a:rPr lang="en-US" b="0" dirty="0"/>
                  <a:t>π</a:t>
                </a:r>
                <a:r>
                  <a:rPr lang="en-US" dirty="0"/>
                  <a:t>|y−(y-2)</a:t>
                </a:r>
                <a:r>
                  <a:rPr lang="en-US" baseline="30000" dirty="0"/>
                  <a:t>2</a:t>
                </a:r>
                <a:r>
                  <a:rPr lang="en-US" dirty="0"/>
                  <a:t>| </a:t>
                </a:r>
                <a:r>
                  <a:rPr lang="en-US" dirty="0" err="1"/>
                  <a:t>dy</a:t>
                </a:r>
                <a:endParaRPr lang="en-US" dirty="0"/>
              </a:p>
              <a:p>
                <a:r>
                  <a:rPr lang="en-US" dirty="0"/>
                  <a:t>  </a:t>
                </a:r>
                <a:r>
                  <a:rPr lang="en-US" sz="3000" dirty="0"/>
                  <a:t> </a:t>
                </a:r>
                <a:r>
                  <a:rPr lang="en-US" dirty="0"/>
                  <a:t>= 19</a:t>
                </a:r>
                <a:r>
                  <a:rPr lang="en-US" b="0" dirty="0"/>
                  <a:t>π</a:t>
                </a:r>
                <a:r>
                  <a:rPr lang="en-US" dirty="0"/>
                  <a:t>/3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D0FD9-B06A-4B63-AC89-1E9A8AC4C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4"/>
                <a:stretch>
                  <a:fillRect l="-2456" t="-1946" r="-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72CD4-7668-9366-17C7-53B0090EDBB3}"/>
              </a:ext>
            </a:extLst>
          </p:cNvPr>
          <p:cNvSpPr txBox="1"/>
          <p:nvPr/>
        </p:nvSpPr>
        <p:spPr>
          <a:xfrm>
            <a:off x="0" y="6534835"/>
            <a:ext cx="7543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https://www.wolframalpha.com/input?i=y%3Dx%5E2%C2%A0and%C2%A0y%3Dx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CEFED-87CA-4018-1868-C7CC94443901}"/>
                  </a:ext>
                </a:extLst>
              </p:cNvPr>
              <p:cNvSpPr txBox="1"/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dirty="0"/>
                            <m:t>y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CEFED-87CA-4018-1868-C7CC94443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05" y="5954357"/>
                <a:ext cx="466164" cy="427746"/>
              </a:xfrm>
              <a:prstGeom prst="rect">
                <a:avLst/>
              </a:prstGeom>
              <a:blipFill>
                <a:blip r:embed="rId5"/>
                <a:stretch>
                  <a:fillRect r="-263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2E52480-E9F9-469F-BA9B-A9AE6301F376}"/>
              </a:ext>
            </a:extLst>
          </p:cNvPr>
          <p:cNvSpPr txBox="1"/>
          <p:nvPr/>
        </p:nvSpPr>
        <p:spPr>
          <a:xfrm>
            <a:off x="7527662" y="5562600"/>
            <a:ext cx="5495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y-2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D177D-DAF5-7C6B-301F-A267F3A59437}"/>
              </a:ext>
            </a:extLst>
          </p:cNvPr>
          <p:cNvSpPr txBox="1"/>
          <p:nvPr/>
        </p:nvSpPr>
        <p:spPr>
          <a:xfrm>
            <a:off x="2819400" y="4572000"/>
            <a:ext cx="3818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Because sqrt(y) has to be positive</a:t>
            </a:r>
          </a:p>
        </p:txBody>
      </p:sp>
    </p:spTree>
    <p:extLst>
      <p:ext uri="{BB962C8B-B14F-4D97-AF65-F5344CB8AC3E}">
        <p14:creationId xmlns:p14="http://schemas.microsoft.com/office/powerpoint/2010/main" val="31055073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221A-2BE8-69E5-AA36-6BBA3FC9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Between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FDEFF-3415-38C1-E47F-7A412B259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You have to trick </a:t>
            </a:r>
            <a:r>
              <a:rPr lang="en-US" dirty="0" err="1"/>
              <a:t>Symbolab</a:t>
            </a:r>
            <a:r>
              <a:rPr lang="en-US" dirty="0"/>
              <a:t> into doing a rotation about the </a:t>
            </a:r>
          </a:p>
          <a:p>
            <a:pPr>
              <a:spcBef>
                <a:spcPts val="0"/>
              </a:spcBef>
            </a:pPr>
            <a:r>
              <a:rPr lang="en-US" dirty="0"/>
              <a:t>y-axis</a:t>
            </a:r>
          </a:p>
          <a:p>
            <a:r>
              <a:rPr lang="en-US" dirty="0"/>
              <a:t>Wolfram is no longer doing again able to do washers problems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5316A3-3B5C-F378-6783-02797887DA4B}"/>
              </a:ext>
            </a:extLst>
          </p:cNvPr>
          <p:cNvCxnSpPr>
            <a:cxnSpLocks/>
          </p:cNvCxnSpPr>
          <p:nvPr/>
        </p:nvCxnSpPr>
        <p:spPr>
          <a:xfrm>
            <a:off x="3657600" y="3429000"/>
            <a:ext cx="3505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C87692-1681-37F7-FB9C-94D1B4554435}"/>
              </a:ext>
            </a:extLst>
          </p:cNvPr>
          <p:cNvCxnSpPr>
            <a:cxnSpLocks/>
          </p:cNvCxnSpPr>
          <p:nvPr/>
        </p:nvCxnSpPr>
        <p:spPr>
          <a:xfrm flipV="1">
            <a:off x="3352800" y="3276600"/>
            <a:ext cx="365760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259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BAF560-C11D-B400-82B3-A11FC3A9A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627" cy="65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type of “</a:t>
            </a:r>
            <a:r>
              <a:rPr lang="en-US" dirty="0">
                <a:solidFill>
                  <a:srgbClr val="FFC000"/>
                </a:solidFill>
              </a:rPr>
              <a:t>improper</a:t>
            </a:r>
            <a:r>
              <a:rPr lang="en-US" dirty="0"/>
              <a:t>” integral has ∞ or -∞ for one or both of the limits</a:t>
            </a:r>
          </a:p>
        </p:txBody>
      </p:sp>
    </p:spTree>
    <p:extLst>
      <p:ext uri="{BB962C8B-B14F-4D97-AF65-F5344CB8AC3E}">
        <p14:creationId xmlns:p14="http://schemas.microsoft.com/office/powerpoint/2010/main" val="33865936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98419-1E47-547C-47E4-5D4C7A0FD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243" cy="40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27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aren’t limited to finding volumes using areas in the shape of rings or disks</a:t>
            </a:r>
          </a:p>
        </p:txBody>
      </p:sp>
    </p:spTree>
    <p:extLst>
      <p:ext uri="{BB962C8B-B14F-4D97-AF65-F5344CB8AC3E}">
        <p14:creationId xmlns:p14="http://schemas.microsoft.com/office/powerpoint/2010/main" val="8699689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any shape for the cross sections as long as it can be expanded or contracted to completely cover the solid we’re looking at</a:t>
            </a:r>
          </a:p>
          <a:p>
            <a:r>
              <a:rPr lang="en-US" dirty="0"/>
              <a:t>This is a good thing because rings and disks don’t always work!</a:t>
            </a:r>
          </a:p>
        </p:txBody>
      </p:sp>
    </p:spTree>
    <p:extLst>
      <p:ext uri="{BB962C8B-B14F-4D97-AF65-F5344CB8AC3E}">
        <p14:creationId xmlns:p14="http://schemas.microsoft.com/office/powerpoint/2010/main" val="23805656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850-1F46-49B3-849C-F0C22FB4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always, </a:t>
            </a:r>
          </a:p>
          <a:p>
            <a:r>
              <a:rPr lang="en-US" dirty="0"/>
              <a:t>V = 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dirty="0"/>
              <a:t>A(x) dx (revolved around the x-axis)</a:t>
            </a:r>
          </a:p>
          <a:p>
            <a:endParaRPr lang="en-US" sz="2000" dirty="0"/>
          </a:p>
          <a:p>
            <a:r>
              <a:rPr lang="en-US" dirty="0"/>
              <a:t>V = 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dirty="0"/>
              <a:t>A(y) </a:t>
            </a:r>
            <a:r>
              <a:rPr lang="en-US" dirty="0" err="1"/>
              <a:t>dy</a:t>
            </a:r>
            <a:r>
              <a:rPr lang="en-US" dirty="0"/>
              <a:t> (revolved around the y-axis)</a:t>
            </a:r>
          </a:p>
        </p:txBody>
      </p:sp>
    </p:spTree>
    <p:extLst>
      <p:ext uri="{BB962C8B-B14F-4D97-AF65-F5344CB8AC3E}">
        <p14:creationId xmlns:p14="http://schemas.microsoft.com/office/powerpoint/2010/main" val="28886348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62159A-41D4-48A2-BEBF-B5CC75186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7" y="4648200"/>
            <a:ext cx="3296093" cy="2202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835052-07DC-4D86-A9D4-5BC566515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642" y="4648200"/>
            <a:ext cx="3583172" cy="2167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26369990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AB0FD6-DFBA-4105-A0DC-BB042E56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7" y="4648200"/>
            <a:ext cx="3296093" cy="22027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This would be hard to do – we’d need to rewrite it as x = f(y)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11514683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AB0FD6-DFBA-4105-A0DC-BB042E56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7" y="4648200"/>
            <a:ext cx="3296093" cy="22027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Think of it as a lump of cookie dough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23011153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AB0FD6-DFBA-4105-A0DC-BB042E56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7" y="4648200"/>
            <a:ext cx="3296093" cy="22027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Cut out cylinders using a circular cookie cutter centered at the origin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18742969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AB0FD6-DFBA-4105-A0DC-BB042E56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7" y="4724400"/>
            <a:ext cx="3296093" cy="2126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Cut out cylinders using a circular cookie cutter centered at the origin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A69FB-E5FC-4FED-A8EF-5A59D15B81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6"/>
          <a:stretch/>
        </p:blipFill>
        <p:spPr>
          <a:xfrm>
            <a:off x="5624623" y="4724400"/>
            <a:ext cx="3519377" cy="20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6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In general, we will replace the infinity with a variable (usually “b”), do the integral and then take the limit of the result as b goes to infinity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011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A69FB-E5FC-4FED-A8EF-5A59D15B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6"/>
          <a:stretch/>
        </p:blipFill>
        <p:spPr>
          <a:xfrm>
            <a:off x="5624623" y="4724400"/>
            <a:ext cx="3519377" cy="20414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The radius of the cylinders starts at the widest point and ends at zero</a:t>
            </a:r>
          </a:p>
          <a:p>
            <a:r>
              <a:rPr lang="en-US" dirty="0"/>
              <a:t>The thickness of each</a:t>
            </a:r>
          </a:p>
          <a:p>
            <a:pPr>
              <a:spcBef>
                <a:spcPts val="0"/>
              </a:spcBef>
            </a:pPr>
            <a:r>
              <a:rPr lang="en-US" dirty="0"/>
              <a:t>cylinder is zero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40345328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A69FB-E5FC-4FED-A8EF-5A59D15B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6"/>
          <a:stretch/>
        </p:blipFill>
        <p:spPr>
          <a:xfrm>
            <a:off x="5624623" y="4724400"/>
            <a:ext cx="3519377" cy="20414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We’ll be adding the areas of an infinite number of 0-width cylinders called “shells”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39661824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A69FB-E5FC-4FED-A8EF-5A59D15B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6"/>
          <a:stretch/>
        </p:blipFill>
        <p:spPr>
          <a:xfrm>
            <a:off x="5624623" y="4724400"/>
            <a:ext cx="3519377" cy="20414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The surface area of this shell is:</a:t>
            </a:r>
          </a:p>
          <a:p>
            <a:r>
              <a:rPr lang="en-US" dirty="0"/>
              <a:t>A(x)=2</a:t>
            </a:r>
            <a:r>
              <a:rPr lang="en-US" b="0" dirty="0"/>
              <a:t>π</a:t>
            </a:r>
            <a:r>
              <a:rPr lang="en-US" dirty="0"/>
              <a:t>(radius)(height)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30811277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A69FB-E5FC-4FED-A8EF-5A59D15B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6"/>
          <a:stretch/>
        </p:blipFill>
        <p:spPr>
          <a:xfrm>
            <a:off x="5624623" y="4724400"/>
            <a:ext cx="3519377" cy="20414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pPr>
              <a:spcBef>
                <a:spcPts val="600"/>
              </a:spcBef>
            </a:pPr>
            <a:r>
              <a:rPr lang="en-US" dirty="0"/>
              <a:t>A(x)=2</a:t>
            </a:r>
            <a:r>
              <a:rPr lang="en-US" b="0" dirty="0"/>
              <a:t>π</a:t>
            </a:r>
            <a:r>
              <a:rPr lang="en-US" dirty="0"/>
              <a:t>(radius)(height)</a:t>
            </a:r>
          </a:p>
          <a:p>
            <a:pPr>
              <a:spcBef>
                <a:spcPts val="600"/>
              </a:spcBef>
            </a:pPr>
            <a:r>
              <a:rPr lang="en-US" dirty="0"/>
              <a:t>What is the radius?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22303199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A69FB-E5FC-4FED-A8EF-5A59D15B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6"/>
          <a:stretch/>
        </p:blipFill>
        <p:spPr>
          <a:xfrm>
            <a:off x="5624623" y="4724400"/>
            <a:ext cx="3519377" cy="20414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pPr>
              <a:spcBef>
                <a:spcPts val="600"/>
              </a:spcBef>
            </a:pPr>
            <a:r>
              <a:rPr lang="en-US" dirty="0"/>
              <a:t>A(x)=2</a:t>
            </a:r>
            <a:r>
              <a:rPr lang="en-US" b="0" dirty="0"/>
              <a:t>π</a:t>
            </a:r>
            <a:r>
              <a:rPr lang="en-US" dirty="0"/>
              <a:t>(radius)(height)</a:t>
            </a:r>
          </a:p>
          <a:p>
            <a:pPr>
              <a:spcBef>
                <a:spcPts val="600"/>
              </a:spcBef>
            </a:pPr>
            <a:r>
              <a:rPr lang="en-US" dirty="0"/>
              <a:t>What is the radius? </a:t>
            </a:r>
            <a:r>
              <a:rPr lang="en-US" dirty="0">
                <a:solidFill>
                  <a:srgbClr val="FFFF00"/>
                </a:solidFill>
              </a:rPr>
              <a:t>x</a:t>
            </a:r>
          </a:p>
          <a:p>
            <a:pPr>
              <a:spcBef>
                <a:spcPts val="600"/>
              </a:spcBef>
            </a:pPr>
            <a:r>
              <a:rPr lang="en-US" dirty="0"/>
              <a:t>What is the height?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21774438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pPr>
              <a:spcBef>
                <a:spcPts val="600"/>
              </a:spcBef>
            </a:pPr>
            <a:r>
              <a:rPr lang="en-US" dirty="0"/>
              <a:t>A(x)=2</a:t>
            </a:r>
            <a:r>
              <a:rPr lang="en-US" b="0" dirty="0"/>
              <a:t>π</a:t>
            </a:r>
            <a:r>
              <a:rPr lang="en-US" dirty="0"/>
              <a:t>(radius)(height)</a:t>
            </a:r>
          </a:p>
          <a:p>
            <a:pPr>
              <a:spcBef>
                <a:spcPts val="600"/>
              </a:spcBef>
            </a:pPr>
            <a:r>
              <a:rPr lang="en-US" dirty="0"/>
              <a:t>What is the radius? x</a:t>
            </a:r>
          </a:p>
          <a:p>
            <a:pPr>
              <a:spcBef>
                <a:spcPts val="600"/>
              </a:spcBef>
            </a:pPr>
            <a:r>
              <a:rPr lang="en-US" dirty="0"/>
              <a:t>What is the height?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FF00"/>
                </a:solidFill>
              </a:rPr>
              <a:t>y=(x−1)(x−3)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US" dirty="0"/>
              <a:t>What is the area?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B8191-B1F5-466E-8EAF-49C3E01C78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6"/>
          <a:stretch/>
        </p:blipFill>
        <p:spPr>
          <a:xfrm>
            <a:off x="5624623" y="4724400"/>
            <a:ext cx="3519377" cy="2041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F2094E-037B-4635-B10F-BD16D767B854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6331188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A69FB-E5FC-4FED-A8EF-5A59D15B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6"/>
          <a:stretch/>
        </p:blipFill>
        <p:spPr>
          <a:xfrm>
            <a:off x="5624623" y="4724400"/>
            <a:ext cx="3519377" cy="20414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pPr>
              <a:spcBef>
                <a:spcPts val="600"/>
              </a:spcBef>
            </a:pPr>
            <a:r>
              <a:rPr lang="en-US" dirty="0"/>
              <a:t>Radius = x</a:t>
            </a:r>
          </a:p>
          <a:p>
            <a:pPr>
              <a:spcBef>
                <a:spcPts val="600"/>
              </a:spcBef>
            </a:pPr>
            <a:r>
              <a:rPr lang="en-US" dirty="0"/>
              <a:t>Height = (x−1)(x−3)</a:t>
            </a:r>
            <a:r>
              <a:rPr lang="en-US" baseline="30000" dirty="0"/>
              <a:t>2</a:t>
            </a:r>
          </a:p>
          <a:p>
            <a:r>
              <a:rPr lang="en-US" dirty="0"/>
              <a:t>A(x)=2</a:t>
            </a:r>
            <a:r>
              <a:rPr lang="en-US" b="0" dirty="0"/>
              <a:t>π</a:t>
            </a:r>
            <a:r>
              <a:rPr lang="en-US" dirty="0"/>
              <a:t>(radius)(height)</a:t>
            </a:r>
          </a:p>
          <a:p>
            <a:r>
              <a:rPr lang="en-US" dirty="0"/>
              <a:t>    </a:t>
            </a:r>
            <a:r>
              <a:rPr lang="en-US" sz="3000" dirty="0"/>
              <a:t> </a:t>
            </a:r>
            <a:r>
              <a:rPr lang="en-US" dirty="0"/>
              <a:t>=2</a:t>
            </a:r>
            <a:r>
              <a:rPr lang="en-US" b="0" dirty="0"/>
              <a:t>π</a:t>
            </a:r>
            <a:r>
              <a:rPr lang="en-US" dirty="0"/>
              <a:t>(x)(x−1)(x−3)</a:t>
            </a:r>
            <a:r>
              <a:rPr lang="en-US" baseline="30000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26077745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A69FB-E5FC-4FED-A8EF-5A59D15B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6"/>
          <a:stretch/>
        </p:blipFill>
        <p:spPr>
          <a:xfrm>
            <a:off x="5624623" y="4724400"/>
            <a:ext cx="3519377" cy="20414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A(x)=2</a:t>
            </a:r>
            <a:r>
              <a:rPr lang="en-US" b="0" dirty="0"/>
              <a:t>π</a:t>
            </a:r>
            <a:r>
              <a:rPr lang="en-US" dirty="0"/>
              <a:t>(radius)(height)</a:t>
            </a:r>
          </a:p>
          <a:p>
            <a:r>
              <a:rPr lang="en-US" dirty="0"/>
              <a:t>    </a:t>
            </a:r>
            <a:r>
              <a:rPr lang="en-US" sz="3000" dirty="0"/>
              <a:t> </a:t>
            </a:r>
            <a:r>
              <a:rPr lang="en-US" dirty="0"/>
              <a:t>=2</a:t>
            </a:r>
            <a:r>
              <a:rPr lang="en-US" b="0" dirty="0"/>
              <a:t>π</a:t>
            </a:r>
            <a:r>
              <a:rPr lang="en-US" dirty="0"/>
              <a:t>(x)(x−1)(x−3)</a:t>
            </a:r>
            <a:r>
              <a:rPr lang="en-US" baseline="30000" dirty="0"/>
              <a:t>2</a:t>
            </a:r>
          </a:p>
          <a:p>
            <a:r>
              <a:rPr lang="en-US" dirty="0"/>
              <a:t>    </a:t>
            </a:r>
            <a:r>
              <a:rPr lang="en-US" sz="3000" dirty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(x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-7x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+15x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-9x)</a:t>
            </a:r>
          </a:p>
          <a:p>
            <a:r>
              <a:rPr lang="en-US" dirty="0"/>
              <a:t>What is the volume?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14087069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A(x)=2</a:t>
            </a:r>
            <a:r>
              <a:rPr lang="en-US" b="0" dirty="0"/>
              <a:t>π</a:t>
            </a:r>
            <a:r>
              <a:rPr lang="en-US" dirty="0"/>
              <a:t>(x</a:t>
            </a:r>
            <a:r>
              <a:rPr lang="en-US" baseline="30000" dirty="0"/>
              <a:t>4</a:t>
            </a:r>
            <a:r>
              <a:rPr lang="en-US" dirty="0"/>
              <a:t>-7x</a:t>
            </a:r>
            <a:r>
              <a:rPr lang="en-US" baseline="30000" dirty="0"/>
              <a:t>3</a:t>
            </a:r>
            <a:r>
              <a:rPr lang="en-US" dirty="0"/>
              <a:t>+15x</a:t>
            </a:r>
            <a:r>
              <a:rPr lang="en-US" baseline="30000" dirty="0"/>
              <a:t>2</a:t>
            </a:r>
            <a:r>
              <a:rPr lang="en-US" dirty="0"/>
              <a:t>-9x)</a:t>
            </a:r>
          </a:p>
          <a:p>
            <a:r>
              <a:rPr lang="en-US" dirty="0"/>
              <a:t>What is the volume?</a:t>
            </a:r>
          </a:p>
          <a:p>
            <a:r>
              <a:rPr lang="en-US" dirty="0"/>
              <a:t>V =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(x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-7x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+15x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-9x)</a:t>
            </a:r>
            <a:r>
              <a:rPr lang="en-US" dirty="0"/>
              <a:t> 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39441504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32787A-D904-41D2-8465-824D3556A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383204"/>
            <a:ext cx="2438400" cy="14747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0FD9-B06A-4B63-AC89-1E9A8AC4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volume of the solid formed by rotating the region bounded by y=(x−1)(x−3)</a:t>
            </a:r>
            <a:r>
              <a:rPr lang="en-US" baseline="30000" dirty="0"/>
              <a:t>2</a:t>
            </a:r>
            <a:r>
              <a:rPr lang="en-US" dirty="0"/>
              <a:t> and the x-axis about the y-axis</a:t>
            </a:r>
          </a:p>
          <a:p>
            <a:r>
              <a:rPr lang="en-US" dirty="0"/>
              <a:t>V = </a:t>
            </a:r>
            <a:r>
              <a:rPr lang="en-US" dirty="0">
                <a:solidFill>
                  <a:srgbClr val="FFFF00"/>
                </a:solidFill>
              </a:rPr>
              <a:t>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(x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-7x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+15x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-9x)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  <a:p>
            <a:r>
              <a:rPr lang="en-US" dirty="0"/>
              <a:t>What are the limits?</a:t>
            </a:r>
          </a:p>
          <a:p>
            <a:r>
              <a:rPr lang="en-US" dirty="0"/>
              <a:t>Think of the original formula: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7D3A-B60C-4AB0-B3FF-1C9BAB7D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VOLUMES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8B832-99F3-4CD6-A416-D4ED58A2B4A3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https://tutorial.math.lamar.edu/classes/calci/volumewithrings.aspx</a:t>
            </a:r>
          </a:p>
        </p:txBody>
      </p:sp>
    </p:spTree>
    <p:extLst>
      <p:ext uri="{BB962C8B-B14F-4D97-AF65-F5344CB8AC3E}">
        <p14:creationId xmlns:p14="http://schemas.microsoft.com/office/powerpoint/2010/main" val="249200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7625</Words>
  <Application>Microsoft Office PowerPoint</Application>
  <PresentationFormat>On-screen Show (4:3)</PresentationFormat>
  <Paragraphs>880</Paragraphs>
  <Slides>149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5" baseType="lpstr">
      <vt:lpstr>Arial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Area Under a Curve</vt:lpstr>
      <vt:lpstr>Area Under a Curve</vt:lpstr>
      <vt:lpstr>Improper Integrals</vt:lpstr>
      <vt:lpstr>Improper Integrals</vt:lpstr>
      <vt:lpstr>Improper Integrals</vt:lpstr>
      <vt:lpstr>Improper Integrals</vt:lpstr>
      <vt:lpstr>Improper Integrals</vt:lpstr>
      <vt:lpstr>Improper Integrals</vt:lpstr>
      <vt:lpstr>Improper Integrals</vt:lpstr>
      <vt:lpstr>Improper Integrals</vt:lpstr>
      <vt:lpstr>Improper Integrals</vt:lpstr>
      <vt:lpstr>Improper Integrals</vt:lpstr>
      <vt:lpstr>Improper Integrals</vt:lpstr>
      <vt:lpstr>PowerPoint Presentation</vt:lpstr>
      <vt:lpstr>PowerPoint Presentation</vt:lpstr>
      <vt:lpstr>Volumes</vt:lpstr>
      <vt:lpstr>Volumes</vt:lpstr>
      <vt:lpstr>Volumes</vt:lpstr>
      <vt:lpstr>Volumes</vt:lpstr>
      <vt:lpstr>Volumes</vt:lpstr>
      <vt:lpstr>Volumes</vt:lpstr>
      <vt:lpstr>Volumes</vt:lpstr>
      <vt:lpstr>Volumes</vt:lpstr>
      <vt:lpstr>Volumes</vt:lpstr>
      <vt:lpstr>Volumes</vt:lpstr>
      <vt:lpstr>Volumes</vt:lpstr>
      <vt:lpstr>Volumes</vt:lpstr>
      <vt:lpstr>PowerPoint Presentation</vt:lpstr>
      <vt:lpstr>Volumes</vt:lpstr>
      <vt:lpstr>Volumes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Volumes</vt:lpstr>
      <vt:lpstr>Volumes</vt:lpstr>
      <vt:lpstr>Volumes</vt:lpstr>
      <vt:lpstr>Volumes</vt:lpstr>
      <vt:lpstr>Volumes</vt:lpstr>
      <vt:lpstr>Volumes</vt:lpstr>
      <vt:lpstr>Volumes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 Between</vt:lpstr>
      <vt:lpstr>PowerPoint Presentation</vt:lpstr>
      <vt:lpstr>PowerPoint Presentation</vt:lpstr>
      <vt:lpstr>PowerPoint Presentation</vt:lpstr>
      <vt:lpstr>Volumes</vt:lpstr>
      <vt:lpstr>Volumes</vt:lpstr>
      <vt:lpstr>Volumes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Volumes</vt:lpstr>
      <vt:lpstr>Volumes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Volumes</vt:lpstr>
      <vt:lpstr>Volumes</vt:lpstr>
      <vt:lpstr>Volumes</vt:lpstr>
      <vt:lpstr>Volumes</vt:lpstr>
      <vt:lpstr>Volumes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694</cp:revision>
  <dcterms:created xsi:type="dcterms:W3CDTF">2012-09-06T22:30:26Z</dcterms:created>
  <dcterms:modified xsi:type="dcterms:W3CDTF">2023-01-12T08:22:21Z</dcterms:modified>
</cp:coreProperties>
</file>