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256" r:id="rId2"/>
    <p:sldId id="437" r:id="rId3"/>
    <p:sldId id="2198" r:id="rId4"/>
    <p:sldId id="539" r:id="rId5"/>
    <p:sldId id="2061" r:id="rId6"/>
    <p:sldId id="2062" r:id="rId7"/>
    <p:sldId id="2063" r:id="rId8"/>
    <p:sldId id="2064" r:id="rId9"/>
    <p:sldId id="2066" r:id="rId10"/>
    <p:sldId id="2082" r:id="rId11"/>
    <p:sldId id="2068" r:id="rId12"/>
    <p:sldId id="2083" r:id="rId13"/>
    <p:sldId id="2071" r:id="rId14"/>
    <p:sldId id="2094" r:id="rId15"/>
    <p:sldId id="2090" r:id="rId16"/>
    <p:sldId id="2124" r:id="rId17"/>
    <p:sldId id="2072" r:id="rId18"/>
    <p:sldId id="2073" r:id="rId19"/>
    <p:sldId id="2099" r:id="rId20"/>
    <p:sldId id="2151" r:id="rId21"/>
    <p:sldId id="2092" r:id="rId22"/>
    <p:sldId id="2074" r:id="rId23"/>
    <p:sldId id="2183" r:id="rId24"/>
    <p:sldId id="2191" r:id="rId25"/>
    <p:sldId id="2192" r:id="rId26"/>
    <p:sldId id="2318" r:id="rId27"/>
    <p:sldId id="2195" r:id="rId28"/>
    <p:sldId id="2023" r:id="rId29"/>
    <p:sldId id="1093" r:id="rId30"/>
    <p:sldId id="1094" r:id="rId31"/>
    <p:sldId id="1107" r:id="rId32"/>
    <p:sldId id="1112" r:id="rId33"/>
    <p:sldId id="1113" r:id="rId34"/>
    <p:sldId id="1108" r:id="rId35"/>
    <p:sldId id="1111" r:id="rId36"/>
    <p:sldId id="1095" r:id="rId37"/>
    <p:sldId id="924" r:id="rId38"/>
    <p:sldId id="925" r:id="rId39"/>
    <p:sldId id="1035" r:id="rId40"/>
    <p:sldId id="926" r:id="rId41"/>
    <p:sldId id="1036" r:id="rId42"/>
    <p:sldId id="1037" r:id="rId43"/>
    <p:sldId id="1038" r:id="rId44"/>
    <p:sldId id="1041" r:id="rId45"/>
    <p:sldId id="1042" r:id="rId46"/>
    <p:sldId id="2200" r:id="rId47"/>
    <p:sldId id="1043" r:id="rId48"/>
    <p:sldId id="2212" r:id="rId49"/>
    <p:sldId id="1044" r:id="rId50"/>
    <p:sldId id="1045" r:id="rId51"/>
    <p:sldId id="927" r:id="rId52"/>
    <p:sldId id="929" r:id="rId53"/>
    <p:sldId id="975" r:id="rId54"/>
    <p:sldId id="977" r:id="rId55"/>
    <p:sldId id="983" r:id="rId56"/>
    <p:sldId id="2205" r:id="rId57"/>
    <p:sldId id="2209" r:id="rId58"/>
    <p:sldId id="2206" r:id="rId59"/>
    <p:sldId id="2207" r:id="rId60"/>
    <p:sldId id="2315" r:id="rId61"/>
    <p:sldId id="1046" r:id="rId62"/>
    <p:sldId id="2316" r:id="rId63"/>
    <p:sldId id="2317" r:id="rId64"/>
    <p:sldId id="2002" r:id="rId65"/>
    <p:sldId id="2202" r:id="rId66"/>
    <p:sldId id="2203" r:id="rId67"/>
    <p:sldId id="2210" r:id="rId68"/>
    <p:sldId id="2213" r:id="rId69"/>
    <p:sldId id="2211" r:id="rId70"/>
    <p:sldId id="2214" r:id="rId71"/>
    <p:sldId id="2215" r:id="rId72"/>
    <p:sldId id="973" r:id="rId73"/>
    <p:sldId id="1061" r:id="rId74"/>
    <p:sldId id="2216" r:id="rId75"/>
    <p:sldId id="2217" r:id="rId76"/>
    <p:sldId id="2218" r:id="rId77"/>
    <p:sldId id="2197" r:id="rId78"/>
    <p:sldId id="1099" r:id="rId79"/>
    <p:sldId id="1100" r:id="rId80"/>
    <p:sldId id="1068" r:id="rId81"/>
    <p:sldId id="1005" r:id="rId82"/>
    <p:sldId id="1062" r:id="rId83"/>
    <p:sldId id="1064" r:id="rId84"/>
    <p:sldId id="1066" r:id="rId85"/>
    <p:sldId id="2222" r:id="rId86"/>
    <p:sldId id="2219" r:id="rId87"/>
    <p:sldId id="2223" r:id="rId88"/>
    <p:sldId id="2220" r:id="rId89"/>
    <p:sldId id="2224" r:id="rId90"/>
    <p:sldId id="2221" r:id="rId91"/>
    <p:sldId id="2225" r:id="rId92"/>
    <p:sldId id="2226" r:id="rId93"/>
    <p:sldId id="2227" r:id="rId94"/>
    <p:sldId id="2228" r:id="rId95"/>
    <p:sldId id="2231" r:id="rId96"/>
    <p:sldId id="1121" r:id="rId97"/>
    <p:sldId id="2232" r:id="rId98"/>
    <p:sldId id="2229" r:id="rId99"/>
    <p:sldId id="2230" r:id="rId100"/>
    <p:sldId id="2233" r:id="rId101"/>
    <p:sldId id="2235" r:id="rId102"/>
    <p:sldId id="1074" r:id="rId103"/>
    <p:sldId id="1006" r:id="rId104"/>
    <p:sldId id="1069" r:id="rId105"/>
    <p:sldId id="1071" r:id="rId106"/>
    <p:sldId id="1072" r:id="rId107"/>
    <p:sldId id="1073" r:id="rId108"/>
    <p:sldId id="1083" r:id="rId109"/>
    <p:sldId id="1084" r:id="rId110"/>
    <p:sldId id="1085" r:id="rId111"/>
    <p:sldId id="1086" r:id="rId112"/>
    <p:sldId id="1087" r:id="rId113"/>
    <p:sldId id="1088" r:id="rId114"/>
    <p:sldId id="2319" r:id="rId115"/>
    <p:sldId id="1090" r:id="rId116"/>
    <p:sldId id="1091" r:id="rId117"/>
    <p:sldId id="1092" r:id="rId118"/>
    <p:sldId id="1089" r:id="rId119"/>
    <p:sldId id="1076" r:id="rId120"/>
    <p:sldId id="1077" r:id="rId121"/>
    <p:sldId id="2239" r:id="rId122"/>
    <p:sldId id="2240" r:id="rId123"/>
    <p:sldId id="2241" r:id="rId124"/>
    <p:sldId id="1078" r:id="rId125"/>
    <p:sldId id="2242" r:id="rId126"/>
    <p:sldId id="2243" r:id="rId127"/>
    <p:sldId id="1123" r:id="rId128"/>
    <p:sldId id="2237" r:id="rId129"/>
    <p:sldId id="2244" r:id="rId130"/>
    <p:sldId id="1014" r:id="rId131"/>
    <p:sldId id="2245" r:id="rId132"/>
    <p:sldId id="2246" r:id="rId133"/>
    <p:sldId id="2247" r:id="rId134"/>
    <p:sldId id="2248" r:id="rId135"/>
    <p:sldId id="2249" r:id="rId136"/>
    <p:sldId id="2250" r:id="rId137"/>
    <p:sldId id="2251" r:id="rId138"/>
    <p:sldId id="1008" r:id="rId139"/>
    <p:sldId id="1101" r:id="rId140"/>
    <p:sldId id="1102" r:id="rId141"/>
    <p:sldId id="1103" r:id="rId142"/>
    <p:sldId id="2238" r:id="rId143"/>
    <p:sldId id="1104" r:id="rId144"/>
    <p:sldId id="1105" r:id="rId145"/>
    <p:sldId id="1124" r:id="rId146"/>
    <p:sldId id="2234" r:id="rId147"/>
    <p:sldId id="543" r:id="rId148"/>
    <p:sldId id="1059" r:id="rId149"/>
    <p:sldId id="588" r:id="rId1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5050"/>
    <a:srgbClr val="67F030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9" autoAdjust="0"/>
    <p:restoredTop sz="94660"/>
  </p:normalViewPr>
  <p:slideViewPr>
    <p:cSldViewPr>
      <p:cViewPr varScale="1">
        <p:scale>
          <a:sx n="94" d="100"/>
          <a:sy n="94" d="100"/>
        </p:scale>
        <p:origin x="2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7D452D-AAF8-404D-BCC0-E309A1A3713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C55624-2ED1-490C-B64E-85124094B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4149-E738-4E93-ACE3-61B5571898E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E366-019E-4F07-AD88-48BEA5E5F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6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E366-019E-4F07-AD88-48BEA5E5FFEC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4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9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6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5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2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Unit 2 </a:t>
            </a:r>
            <a:endParaRPr lang="en-US" altLang="en-US" sz="69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Part 4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hyperbolics can be defined in different ways: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in terms of exponentials</a:t>
            </a:r>
          </a:p>
          <a:p>
            <a:pPr>
              <a:spcBef>
                <a:spcPts val="0"/>
              </a:spcBef>
            </a:pPr>
            <a:r>
              <a:rPr lang="en-US" dirty="0"/>
              <a:t>in terms of complex trig functions</a:t>
            </a:r>
          </a:p>
          <a:p>
            <a:pPr>
              <a:spcBef>
                <a:spcPts val="0"/>
              </a:spcBef>
            </a:pPr>
            <a:r>
              <a:rPr lang="en-US" dirty="0"/>
              <a:t>in terms of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36899338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endParaRPr lang="en-US" sz="2000" dirty="0"/>
          </a:p>
          <a:p>
            <a:r>
              <a:rPr lang="en-US" dirty="0"/>
              <a:t>             = </a:t>
            </a:r>
            <a:r>
              <a:rPr lang="en-US" dirty="0">
                <a:solidFill>
                  <a:srgbClr val="FFFF00"/>
                </a:solidFill>
              </a:rPr>
              <a:t>1/3 tan</a:t>
            </a:r>
            <a:r>
              <a:rPr lang="en-US" baseline="30000" dirty="0">
                <a:solidFill>
                  <a:srgbClr val="FFFF00"/>
                </a:solidFill>
              </a:rPr>
              <a:t>-1</a:t>
            </a:r>
            <a:r>
              <a:rPr lang="en-US" dirty="0">
                <a:solidFill>
                  <a:srgbClr val="FFFF00"/>
                </a:solidFill>
              </a:rPr>
              <a:t>(x/3)+c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078CC6-A71D-40AA-9B2E-7569647A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9E7AF-8F1D-4062-BB9E-396CA4255037}"/>
                  </a:ext>
                </a:extLst>
              </p:cNvPr>
              <p:cNvSpPr txBox="1"/>
              <p:nvPr/>
            </p:nvSpPr>
            <p:spPr>
              <a:xfrm>
                <a:off x="483912" y="1880937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9E7AF-8F1D-4062-BB9E-396CA4255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" y="1880937"/>
                <a:ext cx="279268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981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4881533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rational functions (fractions) using a common denominator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478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638800"/>
          </a:xfrm>
        </p:spPr>
        <p:txBody>
          <a:bodyPr/>
          <a:lstStyle/>
          <a:p>
            <a:r>
              <a:rPr lang="en-US" dirty="0"/>
              <a:t>Partial fractions can be pretty tough to solve—especially if fractions are not your strong point</a:t>
            </a:r>
          </a:p>
          <a:p>
            <a:r>
              <a:rPr lang="en-US" dirty="0"/>
              <a:t> 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typically involve the splitting up of a single fraction into two or more fractions that each contain a single factor in the denominators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                                  means that you have expressed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𝟐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in partial fractions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019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Express as a partial fraction: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i="1">
                              <a:latin typeface="Cambria Math"/>
                            </a:rPr>
                            <m:t>𝒙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First write the fraction as: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  <m:r>
                          <a:rPr lang="en-US" i="1">
                            <a:latin typeface="Cambria Math"/>
                          </a:rPr>
                          <m:t>)(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 and B are the mystery numbers we need to discover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8735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We’ll be solving this using algebra…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http://images.sodahead.com/polls/001429875/yuck_answer_8_xlarge_answer_2_xlarge.jpeg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286000"/>
            <a:ext cx="36703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538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  <m:r>
                          <a:rPr lang="en-US" i="1">
                            <a:latin typeface="Cambria Math"/>
                          </a:rPr>
                          <m:t>)(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𝑩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First get rid of the denominators by multiplying: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𝒙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𝟑</m:t>
                          </m:r>
                          <m:r>
                            <a:rPr lang="en-US" sz="2800" i="1">
                              <a:latin typeface="Cambria Math"/>
                            </a:rPr>
                            <m:t>𝒙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𝟓</m:t>
                          </m:r>
                          <m:r>
                            <a:rPr lang="en-US" sz="2800" i="1">
                              <a:latin typeface="Cambria Math"/>
                            </a:rPr>
                            <m:t>)(</m:t>
                          </m:r>
                          <m:r>
                            <a:rPr lang="en-US" sz="2800" i="1">
                              <a:latin typeface="Cambria Math"/>
                            </a:rPr>
                            <m:t>𝒙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𝟑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= </m:t>
                      </m:r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)(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𝑩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)(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4780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Cancel out stuff: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𝒙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𝟏</m:t>
                          </m:r>
                          <m:r>
                            <a:rPr lang="en-US" sz="2800" i="1">
                              <a:latin typeface="Cambria Math"/>
                            </a:rPr>
                            <m:t>)(</m:t>
                          </m:r>
                          <m:r>
                            <a:rPr lang="en-US" sz="2800" i="1">
                              <a:latin typeface="Cambria Math"/>
                            </a:rPr>
                            <m:t>𝟑</m:t>
                          </m:r>
                          <m:r>
                            <a:rPr lang="en-US" sz="2800" i="1">
                              <a:latin typeface="Cambria Math"/>
                            </a:rPr>
                            <m:t>𝒙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𝟓</m:t>
                          </m:r>
                          <m:r>
                            <a:rPr lang="en-US" sz="2800" i="1">
                              <a:latin typeface="Cambria Math"/>
                            </a:rPr>
                            <m:t>)(</m:t>
                          </m:r>
                          <m:r>
                            <a:rPr lang="en-US" sz="2800" i="1">
                              <a:latin typeface="Cambria Math"/>
                            </a:rPr>
                            <m:t>𝒙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𝟑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𝟑</m:t>
                          </m:r>
                          <m:r>
                            <a:rPr lang="en-US" sz="2800" i="1">
                              <a:latin typeface="Cambria Math"/>
                            </a:rPr>
                            <m:t>𝒙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𝟓</m:t>
                          </m:r>
                          <m:r>
                            <a:rPr lang="en-US" sz="2800" i="1">
                              <a:latin typeface="Cambria Math"/>
                            </a:rPr>
                            <m:t>)(</m:t>
                          </m:r>
                          <m:r>
                            <a:rPr lang="en-US" sz="2800" i="1">
                              <a:latin typeface="Cambria Math"/>
                            </a:rPr>
                            <m:t>𝒙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𝟑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= </m:t>
                      </m:r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𝑨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  <m:r>
                          <a:rPr lang="en-US" i="1">
                            <a:latin typeface="Cambria Math"/>
                          </a:rPr>
                          <m:t>)(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𝑩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  <m:r>
                          <a:rPr lang="en-US" i="1">
                            <a:latin typeface="Cambria Math"/>
                          </a:rPr>
                          <m:t>)(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3505200" y="2590800"/>
            <a:ext cx="1371600" cy="91440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24400" y="2590800"/>
            <a:ext cx="1371600" cy="91440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3733800"/>
            <a:ext cx="762000" cy="99060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67400" y="3771900"/>
            <a:ext cx="1371600" cy="91440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06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terms of the exponential function: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sinh(x) = (e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–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-x</a:t>
            </a:r>
            <a:r>
              <a:rPr lang="en-US" dirty="0"/>
              <a:t>)/2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cosh(x) = (e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-x</a:t>
            </a:r>
            <a:r>
              <a:rPr lang="en-US" dirty="0"/>
              <a:t>)/2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tanh(x) = (e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-x</a:t>
            </a:r>
            <a:r>
              <a:rPr lang="en-US" dirty="0"/>
              <a:t>)/(e</a:t>
            </a:r>
            <a:r>
              <a:rPr lang="en-US" baseline="30000" dirty="0"/>
              <a:t>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-x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8592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have:</a:t>
            </a:r>
          </a:p>
          <a:p>
            <a:endParaRPr lang="en-US" sz="2000" dirty="0"/>
          </a:p>
          <a:p>
            <a:pPr algn="ctr"/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Our strategy: get one of the factors multiplying A or B to be 0…</a:t>
            </a:r>
          </a:p>
        </p:txBody>
      </p:sp>
    </p:spTree>
    <p:extLst>
      <p:ext uri="{BB962C8B-B14F-4D97-AF65-F5344CB8AC3E}">
        <p14:creationId xmlns:p14="http://schemas.microsoft.com/office/powerpoint/2010/main" val="6673279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have:</a:t>
            </a:r>
          </a:p>
          <a:p>
            <a:endParaRPr lang="en-US" sz="2000" dirty="0"/>
          </a:p>
          <a:p>
            <a:pPr algn="ctr"/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Our strategy: get one of the factors multiplying A or B to be 0…</a:t>
            </a:r>
          </a:p>
          <a:p>
            <a:r>
              <a:rPr lang="en-US" dirty="0"/>
              <a:t>Like if x=3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29000" y="3092824"/>
            <a:ext cx="604557" cy="29718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732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x - 1 = A(x-3) + B(3x-5)</a:t>
            </a:r>
          </a:p>
          <a:p>
            <a:r>
              <a:rPr lang="en-US" dirty="0"/>
              <a:t>Plug in x=3</a:t>
            </a:r>
          </a:p>
          <a:p>
            <a:pPr algn="ctr"/>
            <a:r>
              <a:rPr lang="en-US" dirty="0"/>
              <a:t>3 – 1 = A(3-3) + B(3*3 -5)</a:t>
            </a:r>
          </a:p>
          <a:p>
            <a:pPr algn="ctr"/>
            <a:r>
              <a:rPr lang="en-US" dirty="0"/>
              <a:t>2 = B(4)</a:t>
            </a:r>
          </a:p>
          <a:p>
            <a:r>
              <a:rPr lang="en-US" dirty="0"/>
              <a:t>So B = ½</a:t>
            </a:r>
          </a:p>
          <a:p>
            <a:endParaRPr lang="en-US" dirty="0"/>
          </a:p>
          <a:p>
            <a:r>
              <a:rPr lang="en-US" dirty="0"/>
              <a:t>Repeat to calculate “A”</a:t>
            </a:r>
          </a:p>
        </p:txBody>
      </p:sp>
    </p:spTree>
    <p:extLst>
      <p:ext uri="{BB962C8B-B14F-4D97-AF65-F5344CB8AC3E}">
        <p14:creationId xmlns:p14="http://schemas.microsoft.com/office/powerpoint/2010/main" val="8847145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What would x have to be to make the “B” factor 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904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What would x have to be to make the “B” factor 0?</a:t>
            </a:r>
          </a:p>
          <a:p>
            <a:pPr algn="ctr"/>
            <a:r>
              <a:rPr lang="en-US" dirty="0"/>
              <a:t>3x-5 = 0</a:t>
            </a:r>
          </a:p>
          <a:p>
            <a:pPr algn="ctr"/>
            <a:r>
              <a:rPr lang="en-US" dirty="0"/>
              <a:t>3x = 5</a:t>
            </a:r>
          </a:p>
          <a:p>
            <a:pPr algn="ctr"/>
            <a:r>
              <a:rPr lang="en-US" dirty="0"/>
              <a:t>x = 5/3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652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x - 1 = A(x-3) + B(3x-5)</a:t>
            </a:r>
          </a:p>
          <a:p>
            <a:endParaRPr lang="en-US" dirty="0"/>
          </a:p>
          <a:p>
            <a:r>
              <a:rPr lang="en-US" dirty="0"/>
              <a:t>What would x have to be to make the “B” factor 0?</a:t>
            </a:r>
          </a:p>
          <a:p>
            <a:r>
              <a:rPr lang="en-US" dirty="0"/>
              <a:t>x = 5/3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2830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algn="ctr"/>
            <a:r>
              <a:rPr lang="en-US" dirty="0"/>
              <a:t>x - 1 = A(x-3) + B(3x-5)</a:t>
            </a:r>
          </a:p>
          <a:p>
            <a:r>
              <a:rPr lang="en-US" dirty="0"/>
              <a:t>Plug in x=5/3</a:t>
            </a:r>
          </a:p>
        </p:txBody>
      </p:sp>
    </p:spTree>
    <p:extLst>
      <p:ext uri="{BB962C8B-B14F-4D97-AF65-F5344CB8AC3E}">
        <p14:creationId xmlns:p14="http://schemas.microsoft.com/office/powerpoint/2010/main" val="41927056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algn="ctr"/>
            <a:r>
              <a:rPr lang="en-US" dirty="0"/>
              <a:t>x - 1 = A(x-3) + B(3x-5)</a:t>
            </a:r>
          </a:p>
          <a:p>
            <a:r>
              <a:rPr lang="en-US" dirty="0"/>
              <a:t>Plug in x=5/3</a:t>
            </a:r>
          </a:p>
          <a:p>
            <a:pPr algn="ctr"/>
            <a:r>
              <a:rPr lang="en-US" dirty="0"/>
              <a:t>5/3 – 1 = A(5/3-3) + B(3*5/3-5)</a:t>
            </a:r>
          </a:p>
          <a:p>
            <a:pPr algn="ctr"/>
            <a:r>
              <a:rPr lang="en-US" dirty="0"/>
              <a:t>2/3 = A(-4/3)</a:t>
            </a:r>
          </a:p>
          <a:p>
            <a:r>
              <a:rPr lang="en-US" dirty="0"/>
              <a:t>So A = -½</a:t>
            </a:r>
          </a:p>
          <a:p>
            <a:endParaRPr lang="en-US" sz="2000" dirty="0"/>
          </a:p>
          <a:p>
            <a:r>
              <a:rPr lang="en-US" dirty="0"/>
              <a:t>Now we have the answer to our problem!</a:t>
            </a:r>
          </a:p>
        </p:txBody>
      </p:sp>
    </p:spTree>
    <p:extLst>
      <p:ext uri="{BB962C8B-B14F-4D97-AF65-F5344CB8AC3E}">
        <p14:creationId xmlns:p14="http://schemas.microsoft.com/office/powerpoint/2010/main" val="90950714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  <m:r>
                          <a:rPr lang="en-US" i="1">
                            <a:latin typeface="Cambria Math"/>
                          </a:rPr>
                          <m:t>)(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or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  <m:r>
                          <a:rPr lang="en-US" i="1">
                            <a:latin typeface="Cambria Math"/>
                          </a:rPr>
                          <m:t>)(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or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𝟓</m:t>
                        </m:r>
                        <m:r>
                          <a:rPr lang="en-US" i="1">
                            <a:latin typeface="Cambria Math"/>
                          </a:rPr>
                          <m:t>)(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𝟑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𝟐</m:t>
                        </m:r>
                        <m:r>
                          <a:rPr lang="en-US" i="1">
                            <a:latin typeface="Cambria Math"/>
                          </a:rPr>
                          <m:t>𝒙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817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Partial Fractions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Integration using </a:t>
            </a:r>
            <a:r>
              <a:rPr lang="en-US" dirty="0">
                <a:solidFill>
                  <a:srgbClr val="FFC000"/>
                </a:solidFill>
              </a:rPr>
              <a:t>partial fraction decomposition </a:t>
            </a:r>
            <a:r>
              <a:rPr lang="en-US" dirty="0"/>
              <a:t>(abbreviated as </a:t>
            </a:r>
            <a:r>
              <a:rPr lang="en-US" dirty="0">
                <a:solidFill>
                  <a:srgbClr val="FFC000"/>
                </a:solidFill>
              </a:rPr>
              <a:t>PFD</a:t>
            </a:r>
            <a:r>
              <a:rPr lang="en-US" dirty="0"/>
              <a:t>) is also known as </a:t>
            </a:r>
            <a:r>
              <a:rPr lang="en-US" dirty="0">
                <a:solidFill>
                  <a:srgbClr val="FFC000"/>
                </a:solidFill>
              </a:rPr>
              <a:t>partial fraction expansion </a:t>
            </a:r>
            <a:r>
              <a:rPr lang="en-US" dirty="0"/>
              <a:t>(abbreviated as </a:t>
            </a:r>
            <a:r>
              <a:rPr lang="en-US" dirty="0">
                <a:solidFill>
                  <a:srgbClr val="FFC000"/>
                </a:solidFill>
              </a:rPr>
              <a:t>PFE</a:t>
            </a:r>
            <a:r>
              <a:rPr lang="en-US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662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terms of complex trig functions:</a:t>
            </a:r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sinh(x) = -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sin(</a:t>
            </a:r>
            <a:r>
              <a:rPr lang="en-US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x)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cosh(x) = cos(</a:t>
            </a:r>
            <a:r>
              <a:rPr lang="en-US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x)</a:t>
            </a:r>
          </a:p>
          <a:p>
            <a:pPr algn="ctr">
              <a:spcBef>
                <a:spcPts val="0"/>
              </a:spcBef>
            </a:pPr>
            <a:endParaRPr lang="en-US" sz="2000" dirty="0"/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tanh(x) = -</a:t>
            </a:r>
            <a:r>
              <a:rPr lang="en-US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(tan(</a:t>
            </a:r>
            <a:r>
              <a:rPr lang="en-US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x)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459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Partial fraction decomposition (PFD) is the “undo” of combining rational functions over a common denominator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520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D7BF-F6F5-40B9-A76A-D9597BF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5CBB-1285-44DE-AD4E-EAA8C21AE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Suppose we had:</a:t>
            </a:r>
          </a:p>
          <a:p>
            <a:r>
              <a:rPr lang="en-US" dirty="0"/>
              <a:t>2/(x-1) – 1/(x+2)</a:t>
            </a:r>
          </a:p>
          <a:p>
            <a:endParaRPr lang="en-US" sz="2000" dirty="0"/>
          </a:p>
          <a:p>
            <a:r>
              <a:rPr lang="en-US" dirty="0"/>
              <a:t>Taking them to a common denominator we get:</a:t>
            </a:r>
          </a:p>
          <a:p>
            <a:r>
              <a:rPr lang="en-US" dirty="0"/>
              <a:t>   </a:t>
            </a:r>
            <a:r>
              <a:rPr lang="en-US" u="sng" dirty="0"/>
              <a:t>2(x+2) – 1(x-1)</a:t>
            </a:r>
            <a:r>
              <a:rPr lang="en-US" u="sng" dirty="0">
                <a:solidFill>
                  <a:schemeClr val="bg1"/>
                </a:solidFill>
              </a:rPr>
              <a:t>    </a:t>
            </a:r>
            <a:r>
              <a:rPr lang="en-US" u="sng" dirty="0"/>
              <a:t>  x+5  </a:t>
            </a:r>
            <a:r>
              <a:rPr lang="en-US" u="sng" dirty="0">
                <a:solidFill>
                  <a:schemeClr val="bg1"/>
                </a:solidFill>
              </a:rPr>
              <a:t> .</a:t>
            </a:r>
          </a:p>
          <a:p>
            <a:r>
              <a:rPr lang="en-US" dirty="0"/>
              <a:t>       (x-1)(x+2)      x</a:t>
            </a:r>
            <a:r>
              <a:rPr lang="en-US" baseline="30000" dirty="0"/>
              <a:t>2</a:t>
            </a:r>
            <a:r>
              <a:rPr lang="en-US" dirty="0"/>
              <a:t>+x-2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04F16-8605-4FFC-85E4-E4118FD9820A}"/>
              </a:ext>
            </a:extLst>
          </p:cNvPr>
          <p:cNvSpPr txBox="1"/>
          <p:nvPr/>
        </p:nvSpPr>
        <p:spPr>
          <a:xfrm>
            <a:off x="609600" y="4702314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D4084-F0E0-47F0-8A3C-5C7CD73AC827}"/>
              </a:ext>
            </a:extLst>
          </p:cNvPr>
          <p:cNvSpPr txBox="1"/>
          <p:nvPr/>
        </p:nvSpPr>
        <p:spPr>
          <a:xfrm>
            <a:off x="5257800" y="4702314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673141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D7BF-F6F5-40B9-A76A-D9597BF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5CBB-1285-44DE-AD4E-EAA8C21AE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To undo the process:</a:t>
            </a:r>
          </a:p>
          <a:p>
            <a:r>
              <a:rPr lang="en-US" sz="18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   </a:t>
            </a:r>
            <a:r>
              <a:rPr lang="en-US" u="sng" dirty="0"/>
              <a:t>   x+5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r>
              <a:rPr lang="en-US" u="sng" dirty="0"/>
              <a:t>  </a:t>
            </a:r>
            <a:r>
              <a:rPr lang="en-US" u="sng" dirty="0">
                <a:solidFill>
                  <a:schemeClr val="bg1"/>
                </a:solidFill>
              </a:rPr>
              <a:t>       </a:t>
            </a:r>
          </a:p>
          <a:p>
            <a:r>
              <a:rPr lang="en-US" dirty="0"/>
              <a:t>   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+x-2       </a:t>
            </a:r>
          </a:p>
          <a:p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u="sng" dirty="0"/>
              <a:t>  2  </a:t>
            </a:r>
            <a:r>
              <a:rPr lang="en-US" dirty="0">
                <a:solidFill>
                  <a:schemeClr val="bg1"/>
                </a:solidFill>
              </a:rPr>
              <a:t>.   </a:t>
            </a:r>
            <a:r>
              <a:rPr lang="en-US" u="sng" dirty="0"/>
              <a:t>  1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         x-1     x+2</a:t>
            </a:r>
          </a:p>
          <a:p>
            <a:r>
              <a:rPr lang="en-US" dirty="0"/>
              <a:t>  </a:t>
            </a:r>
            <a:r>
              <a:rPr lang="en-US" sz="3000" dirty="0"/>
              <a:t> </a:t>
            </a:r>
            <a:r>
              <a:rPr lang="en-US" dirty="0"/>
              <a:t>= 2ln|x-1| - ln|x+2| +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04F16-8605-4FFC-85E4-E4118FD9820A}"/>
              </a:ext>
            </a:extLst>
          </p:cNvPr>
          <p:cNvSpPr txBox="1"/>
          <p:nvPr/>
        </p:nvSpPr>
        <p:spPr>
          <a:xfrm>
            <a:off x="152400" y="1981200"/>
            <a:ext cx="609600" cy="180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0"/>
              </a:lnSpc>
            </a:pPr>
            <a:r>
              <a:rPr lang="en-US" sz="12000" dirty="0">
                <a:solidFill>
                  <a:srgbClr val="CCFF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 </a:t>
            </a:r>
            <a:endParaRPr lang="en-US" sz="12000" dirty="0">
              <a:solidFill>
                <a:srgbClr val="CC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D4084-F0E0-47F0-8A3C-5C7CD73AC827}"/>
              </a:ext>
            </a:extLst>
          </p:cNvPr>
          <p:cNvSpPr txBox="1"/>
          <p:nvPr/>
        </p:nvSpPr>
        <p:spPr>
          <a:xfrm>
            <a:off x="1066800" y="4191000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E5C8E-587A-4099-A089-95D96CF0CFD5}"/>
              </a:ext>
            </a:extLst>
          </p:cNvPr>
          <p:cNvSpPr txBox="1"/>
          <p:nvPr/>
        </p:nvSpPr>
        <p:spPr>
          <a:xfrm>
            <a:off x="1295400" y="3605860"/>
            <a:ext cx="609600" cy="180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0"/>
              </a:lnSpc>
            </a:pPr>
            <a:r>
              <a:rPr lang="en-US" sz="12000" dirty="0">
                <a:solidFill>
                  <a:srgbClr val="CCFF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∫ </a:t>
            </a:r>
            <a:endParaRPr lang="en-US" sz="12000" dirty="0">
              <a:solidFill>
                <a:srgbClr val="CC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0DF04-4104-438B-AB93-6D997D0067F3}"/>
              </a:ext>
            </a:extLst>
          </p:cNvPr>
          <p:cNvSpPr txBox="1"/>
          <p:nvPr/>
        </p:nvSpPr>
        <p:spPr>
          <a:xfrm>
            <a:off x="3962400" y="4031924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CFFFF"/>
                </a:solidFill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02CF0-3653-48C7-A902-0B5F2F44024B}"/>
              </a:ext>
            </a:extLst>
          </p:cNvPr>
          <p:cNvSpPr txBox="1"/>
          <p:nvPr/>
        </p:nvSpPr>
        <p:spPr>
          <a:xfrm>
            <a:off x="6477000" y="4168914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dx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8D08-C79D-481E-A829-D4EA8C61A1B2}"/>
              </a:ext>
            </a:extLst>
          </p:cNvPr>
          <p:cNvSpPr txBox="1"/>
          <p:nvPr/>
        </p:nvSpPr>
        <p:spPr>
          <a:xfrm>
            <a:off x="3484033" y="2503086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dx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DAE77-B671-4199-BECE-A738B69ADC53}"/>
              </a:ext>
            </a:extLst>
          </p:cNvPr>
          <p:cNvSpPr txBox="1"/>
          <p:nvPr/>
        </p:nvSpPr>
        <p:spPr>
          <a:xfrm>
            <a:off x="1676400" y="3682060"/>
            <a:ext cx="609600" cy="180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0"/>
              </a:lnSpc>
            </a:pPr>
            <a:r>
              <a:rPr lang="en-US" sz="12000" dirty="0">
                <a:solidFill>
                  <a:srgbClr val="CCFF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( </a:t>
            </a:r>
            <a:endParaRPr lang="en-US" sz="12000" dirty="0">
              <a:solidFill>
                <a:srgbClr val="CC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14E76-AB1B-4A73-9C3E-7C89358BB27C}"/>
              </a:ext>
            </a:extLst>
          </p:cNvPr>
          <p:cNvSpPr txBox="1"/>
          <p:nvPr/>
        </p:nvSpPr>
        <p:spPr>
          <a:xfrm>
            <a:off x="5715000" y="3682060"/>
            <a:ext cx="609600" cy="180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0"/>
              </a:lnSpc>
            </a:pPr>
            <a:r>
              <a:rPr lang="en-US" sz="12000" dirty="0">
                <a:solidFill>
                  <a:srgbClr val="CCFF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) </a:t>
            </a:r>
            <a:endParaRPr lang="en-US" sz="12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6775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D7BF-F6F5-40B9-A76A-D9597BF6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5CBB-1285-44DE-AD4E-EAA8C21AE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general: if f(x) = P(x)/Q(x)</a:t>
            </a:r>
          </a:p>
          <a:p>
            <a:r>
              <a:rPr lang="en-US" dirty="0"/>
              <a:t>where P and Q are polynomials</a:t>
            </a:r>
          </a:p>
          <a:p>
            <a:r>
              <a:rPr lang="en-US" dirty="0"/>
              <a:t>and the degree of P is less than the degree of Q (a “proper” fraction) then it is possible to express f as a sum of simpler fractions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438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271"/>
            <a:ext cx="75041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students love doing partial fractions so much, they </a:t>
            </a:r>
            <a:r>
              <a:rPr lang="en-US" i="1" dirty="0"/>
              <a:t>REALLY</a:t>
            </a:r>
            <a:r>
              <a:rPr lang="en-US" dirty="0"/>
              <a:t> LOVE doing them as part of an integration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http://2.bp.blogspot.com/-FO4FNaHVPdg/TlnSJr9Sv8I/AAAAAAAACxI/SM31CPHBgQA/</a:t>
            </a:r>
          </a:p>
          <a:p>
            <a:r>
              <a:rPr lang="en-US" sz="1500" dirty="0">
                <a:solidFill>
                  <a:srgbClr val="00B0F0"/>
                </a:solidFill>
              </a:rPr>
              <a:t>s1600/I%20hate%20myself%20wallpaper1.jpg</a:t>
            </a:r>
          </a:p>
        </p:txBody>
      </p:sp>
    </p:spTree>
    <p:extLst>
      <p:ext uri="{BB962C8B-B14F-4D97-AF65-F5344CB8AC3E}">
        <p14:creationId xmlns:p14="http://schemas.microsoft.com/office/powerpoint/2010/main" val="38246313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𝒅𝒙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74800"/>
            <a:ext cx="22860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BC7D0-8B8D-4F94-B528-CF0D05C0C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723" y="1701800"/>
            <a:ext cx="2479077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3DF26-6474-4632-B787-B4710962F117}"/>
              </a:ext>
            </a:extLst>
          </p:cNvPr>
          <p:cNvSpPr txBox="1"/>
          <p:nvPr/>
        </p:nvSpPr>
        <p:spPr>
          <a:xfrm>
            <a:off x="81557" y="6553200"/>
            <a:ext cx="31188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https://www.schoolmart.com/wp-content/uploads/2016/04/ti-nspcxii-cas.jpg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95D3F-2D47-47A3-A3BD-D9FEFC4FE173}"/>
              </a:ext>
            </a:extLst>
          </p:cNvPr>
          <p:cNvSpPr txBox="1"/>
          <p:nvPr/>
        </p:nvSpPr>
        <p:spPr>
          <a:xfrm>
            <a:off x="3276600" y="6574221"/>
            <a:ext cx="332126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https://www.ubookstore.com/site/product_images/TI-89-Titanium-Calculator_Main-1.jpg?resizeid=6&amp;resizeh=1920&amp;resizew=1920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85B94-B2AE-455C-A993-379BBA7C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PARTIAL FRACTIONS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178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𝒅𝒙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2ln(x-1) - ln(x+2) + 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DA85B94-B2AE-455C-A993-379BBA7C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PARTIAL FRACTIONS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107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i="1">
                                <a:latin typeface="Cambria Math"/>
                              </a:rPr>
                              <m:t>)(</m:t>
                            </m:r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𝒅𝒙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74800"/>
            <a:ext cx="22860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BC7D0-8B8D-4F94-B528-CF0D05C0C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723" y="1701800"/>
            <a:ext cx="2479077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3DF26-6474-4632-B787-B4710962F117}"/>
              </a:ext>
            </a:extLst>
          </p:cNvPr>
          <p:cNvSpPr txBox="1"/>
          <p:nvPr/>
        </p:nvSpPr>
        <p:spPr>
          <a:xfrm>
            <a:off x="81557" y="6553200"/>
            <a:ext cx="311884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https://www.schoolmart.com/wp-content/uploads/2016/04/ti-nspcxii-cas.jpg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95D3F-2D47-47A3-A3BD-D9FEFC4FE173}"/>
              </a:ext>
            </a:extLst>
          </p:cNvPr>
          <p:cNvSpPr txBox="1"/>
          <p:nvPr/>
        </p:nvSpPr>
        <p:spPr>
          <a:xfrm>
            <a:off x="3276600" y="6574221"/>
            <a:ext cx="332126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https://www.ubookstore.com/site/product_images/TI-89-Titanium-Calculator_Main-1.jpg?resizeid=6&amp;resizeh=1920&amp;resizew=1920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85B94-B2AE-455C-A993-379BBA7C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PARTIAL FRACTIONS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1994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Evaluate: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i="1">
                                <a:latin typeface="Cambria Math"/>
                              </a:rPr>
                              <m:t>)(</m:t>
                            </m:r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𝒅𝒙</m:t>
                    </m:r>
                  </m:oMath>
                </a14:m>
                <a:r>
                  <a:rPr lang="en-US" dirty="0"/>
                  <a:t> = </a:t>
                </a:r>
              </a:p>
              <a:p>
                <a:r>
                  <a:rPr lang="en-US" dirty="0"/>
                  <a:t>= </a:t>
                </a:r>
                <a:r>
                  <a:rPr lang="en-US" dirty="0">
                    <a:solidFill>
                      <a:srgbClr val="FFFF00"/>
                    </a:solidFill>
                  </a:rPr>
                  <a:t>½ ln|x-3| – 1/6 ln|3x-5| + 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DA85B94-B2AE-455C-A993-379BBA7C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PARTIAL FRACTIONS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4094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0EE2-5050-40C7-9CBA-974528A0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DB3E-24E9-461B-9A11-8DA3CA67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these logarithms are generally “complex” – they have a real component and an imaginary one</a:t>
            </a:r>
          </a:p>
          <a:p>
            <a:endParaRPr lang="en-US" dirty="0"/>
          </a:p>
          <a:p>
            <a:r>
              <a:rPr lang="en-US" dirty="0"/>
              <a:t>More about this later…</a:t>
            </a:r>
          </a:p>
        </p:txBody>
      </p:sp>
    </p:spTree>
    <p:extLst>
      <p:ext uri="{BB962C8B-B14F-4D97-AF65-F5344CB8AC3E}">
        <p14:creationId xmlns:p14="http://schemas.microsoft.com/office/powerpoint/2010/main" val="297526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The hyperbolic functions satisfy many identities, all of them similar in form to the </a:t>
            </a:r>
            <a:r>
              <a:rPr lang="en-US" i="0" u="none" strike="noStrike" dirty="0">
                <a:effectLst/>
              </a:rPr>
              <a:t>trigonometric 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730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so we’ve got a gazillion methods for doing integration</a:t>
            </a:r>
          </a:p>
          <a:p>
            <a:endParaRPr lang="en-US" sz="2000" dirty="0"/>
          </a:p>
          <a:p>
            <a:r>
              <a:rPr lang="en-US" dirty="0"/>
              <a:t>Does that mean that ANY function can be integrated?</a:t>
            </a:r>
          </a:p>
        </p:txBody>
      </p:sp>
    </p:spTree>
    <p:extLst>
      <p:ext uri="{BB962C8B-B14F-4D97-AF65-F5344CB8AC3E}">
        <p14:creationId xmlns:p14="http://schemas.microsoft.com/office/powerpoint/2010/main" val="264977733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so we’ve got a gazillion methods for doing integration</a:t>
            </a:r>
          </a:p>
          <a:p>
            <a:endParaRPr lang="en-US" sz="2000" dirty="0"/>
          </a:p>
          <a:p>
            <a:r>
              <a:rPr lang="en-US" dirty="0"/>
              <a:t>Does that mean that ANY function can be integrated?</a:t>
            </a:r>
          </a:p>
          <a:p>
            <a:endParaRPr lang="en-US" sz="2000" dirty="0"/>
          </a:p>
          <a:p>
            <a:r>
              <a:rPr lang="en-US" dirty="0"/>
              <a:t>That would be negatory…</a:t>
            </a:r>
          </a:p>
        </p:txBody>
      </p:sp>
    </p:spTree>
    <p:extLst>
      <p:ext uri="{BB962C8B-B14F-4D97-AF65-F5344CB8AC3E}">
        <p14:creationId xmlns:p14="http://schemas.microsoft.com/office/powerpoint/2010/main" val="154448220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been dealing with what are called in </a:t>
            </a:r>
            <a:r>
              <a:rPr lang="en-US" dirty="0" err="1"/>
              <a:t>mathland</a:t>
            </a:r>
            <a:r>
              <a:rPr lang="en-US" dirty="0"/>
              <a:t> “</a:t>
            </a:r>
            <a:r>
              <a:rPr lang="en-US" dirty="0">
                <a:solidFill>
                  <a:srgbClr val="FFC000"/>
                </a:solidFill>
              </a:rPr>
              <a:t>elementary functions</a:t>
            </a:r>
            <a:r>
              <a:rPr lang="en-US" dirty="0"/>
              <a:t>” (believe it or not)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2692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functions are “elementary”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069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    is not an elementary function</a:t>
            </a:r>
          </a:p>
          <a:p>
            <a:endParaRPr lang="en-US" dirty="0"/>
          </a:p>
          <a:p>
            <a:r>
              <a:rPr lang="en-US" dirty="0"/>
              <a:t>It has an antiderivative, but that antiderivative is not an elementary function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37017-3890-45CF-8D4C-BF419C26C5E3}"/>
              </a:ext>
            </a:extLst>
          </p:cNvPr>
          <p:cNvSpPr txBox="1"/>
          <p:nvPr/>
        </p:nvSpPr>
        <p:spPr>
          <a:xfrm>
            <a:off x="838200" y="1143000"/>
            <a:ext cx="5249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t</a:t>
            </a:r>
            <a:r>
              <a:rPr lang="en-US" sz="3000" b="1" baseline="30000" dirty="0">
                <a:solidFill>
                  <a:srgbClr val="CCFFFF"/>
                </a:solidFill>
              </a:rPr>
              <a:t>2</a:t>
            </a:r>
            <a:endParaRPr lang="en-US" sz="30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568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matter how hard we try, no matter the integration techniques we us </a:t>
            </a:r>
          </a:p>
          <a:p>
            <a:r>
              <a:rPr lang="en-US" dirty="0"/>
              <a:t>∫ e   dt  cannot be evaluated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37017-3890-45CF-8D4C-BF419C26C5E3}"/>
              </a:ext>
            </a:extLst>
          </p:cNvPr>
          <p:cNvSpPr txBox="1"/>
          <p:nvPr/>
        </p:nvSpPr>
        <p:spPr>
          <a:xfrm>
            <a:off x="1363133" y="3118134"/>
            <a:ext cx="5249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t</a:t>
            </a:r>
            <a:r>
              <a:rPr lang="en-US" sz="3000" b="1" baseline="30000" dirty="0">
                <a:solidFill>
                  <a:srgbClr val="CCFFFF"/>
                </a:solidFill>
              </a:rPr>
              <a:t>2</a:t>
            </a:r>
            <a:endParaRPr lang="en-US" sz="30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035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3DFD-6387-4D93-9D03-9408A0B6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35E7F-C170-4DC6-94BD-988157FF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fact, the majority of elementary functions do not have elementary antiderivatives</a:t>
            </a:r>
          </a:p>
        </p:txBody>
      </p:sp>
    </p:spTree>
    <p:extLst>
      <p:ext uri="{BB962C8B-B14F-4D97-AF65-F5344CB8AC3E}">
        <p14:creationId xmlns:p14="http://schemas.microsoft.com/office/powerpoint/2010/main" val="17441599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Numerical Methods</a:t>
            </a:r>
          </a:p>
        </p:txBody>
      </p:sp>
      <p:sp>
        <p:nvSpPr>
          <p:cNvPr id="79876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638800"/>
          </a:xfrm>
        </p:spPr>
        <p:txBody>
          <a:bodyPr/>
          <a:lstStyle/>
          <a:p>
            <a:r>
              <a:rPr lang="en-US" altLang="en-US" dirty="0"/>
              <a:t>Calculus is usually “</a:t>
            </a:r>
            <a:r>
              <a:rPr lang="en-US" altLang="en-US" dirty="0" err="1"/>
              <a:t>mathy</a:t>
            </a:r>
            <a:r>
              <a:rPr lang="en-US" altLang="en-US" dirty="0"/>
              <a:t>” – that is, it aims for a </a:t>
            </a:r>
            <a:r>
              <a:rPr lang="en-US" altLang="en-US" dirty="0">
                <a:solidFill>
                  <a:srgbClr val="FFC000"/>
                </a:solidFill>
              </a:rPr>
              <a:t>single</a:t>
            </a:r>
            <a:r>
              <a:rPr lang="en-US" altLang="en-US" dirty="0"/>
              <a:t> solution that everyone that does the problem correctly will get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http://en.wikipedia.org/wiki/Numerical_integration</a:t>
            </a:r>
          </a:p>
        </p:txBody>
      </p:sp>
    </p:spTree>
    <p:extLst>
      <p:ext uri="{BB962C8B-B14F-4D97-AF65-F5344CB8AC3E}">
        <p14:creationId xmlns:p14="http://schemas.microsoft.com/office/powerpoint/2010/main" val="122771928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methods are used when a “</a:t>
            </a:r>
            <a:r>
              <a:rPr lang="en-US" dirty="0">
                <a:solidFill>
                  <a:srgbClr val="FFC000"/>
                </a:solidFill>
              </a:rPr>
              <a:t>close-enough</a:t>
            </a:r>
            <a:r>
              <a:rPr lang="en-US" dirty="0"/>
              <a:t>” (statistical) answer is acceptable (like when there is no integration technique that will provide an answer)</a:t>
            </a:r>
          </a:p>
        </p:txBody>
      </p:sp>
    </p:spTree>
    <p:extLst>
      <p:ext uri="{BB962C8B-B14F-4D97-AF65-F5344CB8AC3E}">
        <p14:creationId xmlns:p14="http://schemas.microsoft.com/office/powerpoint/2010/main" val="94626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0" dirty="0">
                <a:effectLst/>
              </a:rPr>
              <a:t>sinh(-x) = -sinh(x) </a:t>
            </a:r>
            <a:r>
              <a:rPr lang="en-US" sz="3000" i="0" dirty="0">
                <a:effectLst/>
              </a:rPr>
              <a:t>(an odd function)</a:t>
            </a:r>
          </a:p>
          <a:p>
            <a:pPr>
              <a:spcBef>
                <a:spcPts val="0"/>
              </a:spcBef>
            </a:pPr>
            <a:r>
              <a:rPr lang="en-US" dirty="0"/>
              <a:t>cosh(-x) = cosh(x) </a:t>
            </a:r>
            <a:r>
              <a:rPr lang="en-US" sz="3000" dirty="0"/>
              <a:t>(an even function)</a:t>
            </a:r>
          </a:p>
          <a:p>
            <a:pPr>
              <a:spcBef>
                <a:spcPts val="0"/>
              </a:spcBef>
            </a:pPr>
            <a:r>
              <a:rPr lang="en-US" dirty="0"/>
              <a:t>tanh(-x) = -tanh(x) </a:t>
            </a:r>
            <a:r>
              <a:rPr lang="en-US" sz="3000" i="0" dirty="0">
                <a:effectLst/>
              </a:rPr>
              <a:t>(an odd function)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err="1"/>
              <a:t>c</a:t>
            </a:r>
            <a:r>
              <a:rPr lang="en-US" i="0" dirty="0" err="1">
                <a:effectLst/>
              </a:rPr>
              <a:t>osh</a:t>
            </a:r>
            <a:r>
              <a:rPr lang="en-US" i="0" dirty="0">
                <a:effectLst/>
              </a:rPr>
              <a:t>(x) + </a:t>
            </a:r>
            <a:r>
              <a:rPr lang="en-US" i="0" dirty="0" err="1">
                <a:effectLst/>
              </a:rPr>
              <a:t>sinh</a:t>
            </a:r>
            <a:r>
              <a:rPr lang="en-US" i="0" dirty="0">
                <a:effectLst/>
              </a:rPr>
              <a:t>(x) = e</a:t>
            </a:r>
            <a:r>
              <a:rPr lang="en-US" i="0" baseline="30000" dirty="0">
                <a:effectLst/>
              </a:rPr>
              <a:t>x</a:t>
            </a:r>
            <a:r>
              <a:rPr lang="en-US" i="0" dirty="0">
                <a:effectLst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err="1"/>
              <a:t>c</a:t>
            </a:r>
            <a:r>
              <a:rPr lang="en-US" i="0" dirty="0" err="1">
                <a:effectLst/>
              </a:rPr>
              <a:t>osh</a:t>
            </a:r>
            <a:r>
              <a:rPr lang="en-US" i="0" dirty="0">
                <a:effectLst/>
              </a:rPr>
              <a:t>(x) - </a:t>
            </a:r>
            <a:r>
              <a:rPr lang="en-US" i="0" dirty="0" err="1">
                <a:effectLst/>
              </a:rPr>
              <a:t>sinh</a:t>
            </a:r>
            <a:r>
              <a:rPr lang="en-US" i="0" dirty="0">
                <a:effectLst/>
              </a:rPr>
              <a:t>(x) = e</a:t>
            </a:r>
            <a:r>
              <a:rPr lang="en-US" i="0" baseline="30000" dirty="0">
                <a:effectLst/>
              </a:rPr>
              <a:t>-x</a:t>
            </a:r>
            <a:r>
              <a:rPr lang="en-US" i="0" dirty="0">
                <a:effectLst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c</a:t>
            </a:r>
            <a:r>
              <a:rPr lang="en-US" i="0" dirty="0">
                <a:effectLst/>
              </a:rPr>
              <a:t>osh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(x) - sinh</a:t>
            </a:r>
            <a:r>
              <a:rPr lang="en-US" i="0" baseline="30000" dirty="0">
                <a:effectLst/>
              </a:rPr>
              <a:t>2 </a:t>
            </a:r>
            <a:r>
              <a:rPr lang="en-US" i="0" dirty="0">
                <a:effectLst/>
              </a:rPr>
              <a:t>(x) = 1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   </a:t>
            </a:r>
            <a:r>
              <a:rPr lang="en-US" sz="1800" dirty="0"/>
              <a:t>(which is similar to the Pythagorean theorem identity)</a:t>
            </a:r>
          </a:p>
          <a:p>
            <a:pPr>
              <a:spcBef>
                <a:spcPts val="0"/>
              </a:spcBef>
            </a:pPr>
            <a:r>
              <a:rPr lang="en-US" sz="1800" i="0" dirty="0">
                <a:effectLst/>
              </a:rPr>
              <a:t>	(but… it’s not…) </a:t>
            </a:r>
          </a:p>
          <a:p>
            <a:pPr>
              <a:spcBef>
                <a:spcPts val="0"/>
              </a:spcBef>
            </a:pPr>
            <a:endParaRPr lang="en-US" sz="3000" i="0" dirty="0">
              <a:effectLst/>
            </a:endParaRPr>
          </a:p>
          <a:p>
            <a:pPr>
              <a:spcBef>
                <a:spcPts val="0"/>
              </a:spcBef>
            </a:pPr>
            <a:endParaRPr lang="en-US" sz="4000" i="0" dirty="0">
              <a:effectLst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74404-BB51-4D34-B19C-661336113901}"/>
              </a:ext>
            </a:extLst>
          </p:cNvPr>
          <p:cNvSpPr txBox="1"/>
          <p:nvPr/>
        </p:nvSpPr>
        <p:spPr>
          <a:xfrm>
            <a:off x="0" y="6611035"/>
            <a:ext cx="7086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https://en.wikipedia.org/wiki/Hyperbolic_functions#Derivatives</a:t>
            </a:r>
          </a:p>
        </p:txBody>
      </p:sp>
    </p:spTree>
    <p:extLst>
      <p:ext uri="{BB962C8B-B14F-4D97-AF65-F5344CB8AC3E}">
        <p14:creationId xmlns:p14="http://schemas.microsoft.com/office/powerpoint/2010/main" val="354928663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problem in numerical integration is to compute an approximate solution to a definite integral to a given degree of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071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Techniques include rectangular interpolations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EB1409-E7D5-47E3-94C8-40021A866B90}"/>
              </a:ext>
            </a:extLst>
          </p:cNvPr>
          <p:cNvGrpSpPr/>
          <p:nvPr/>
        </p:nvGrpSpPr>
        <p:grpSpPr>
          <a:xfrm>
            <a:off x="0" y="3366439"/>
            <a:ext cx="9144000" cy="2881961"/>
            <a:chOff x="0" y="2984546"/>
            <a:chExt cx="9144000" cy="28819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8A74BC-391E-4EBB-ADBF-A1F947E3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84546"/>
              <a:ext cx="9144000" cy="28819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2B5-E254-414B-96B9-90986D75C8D6}"/>
                </a:ext>
              </a:extLst>
            </p:cNvPr>
            <p:cNvSpPr txBox="1"/>
            <p:nvPr/>
          </p:nvSpPr>
          <p:spPr>
            <a:xfrm>
              <a:off x="3276600" y="2984546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Rectangular interpolation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98A9E-3840-45E4-8195-8A9189B25569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F8B5B9-59B1-4EC5-B603-3CCC4D120A6B}"/>
              </a:ext>
            </a:extLst>
          </p:cNvPr>
          <p:cNvSpPr txBox="1"/>
          <p:nvPr/>
        </p:nvSpPr>
        <p:spPr>
          <a:xfrm>
            <a:off x="4800600" y="613318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(The red shapes are estimating the area under the blue curve)</a:t>
            </a:r>
          </a:p>
        </p:txBody>
      </p:sp>
    </p:spTree>
    <p:extLst>
      <p:ext uri="{BB962C8B-B14F-4D97-AF65-F5344CB8AC3E}">
        <p14:creationId xmlns:p14="http://schemas.microsoft.com/office/powerpoint/2010/main" val="27814131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Techniques include trapezoidal interpolations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99E8A-CFFD-4FF1-A1F6-E7BD93368539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05A15-C1A8-435F-9F1A-339DE326C15D}"/>
              </a:ext>
            </a:extLst>
          </p:cNvPr>
          <p:cNvGrpSpPr/>
          <p:nvPr/>
        </p:nvGrpSpPr>
        <p:grpSpPr>
          <a:xfrm>
            <a:off x="25400" y="3333292"/>
            <a:ext cx="9118600" cy="2915108"/>
            <a:chOff x="25400" y="2971800"/>
            <a:chExt cx="9118600" cy="29151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282550-6F62-4DCD-9F6C-C6E6CF43B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00" y="2971800"/>
              <a:ext cx="9118600" cy="29151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C68A12-3C57-498C-B2D3-F64AADFDB427}"/>
                </a:ext>
              </a:extLst>
            </p:cNvPr>
            <p:cNvSpPr txBox="1"/>
            <p:nvPr/>
          </p:nvSpPr>
          <p:spPr>
            <a:xfrm>
              <a:off x="3276600" y="2986557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Trapezoidal interpolation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322548-72C0-4B69-9BAC-9FA587B6E27F}"/>
              </a:ext>
            </a:extLst>
          </p:cNvPr>
          <p:cNvSpPr txBox="1"/>
          <p:nvPr/>
        </p:nvSpPr>
        <p:spPr>
          <a:xfrm>
            <a:off x="4800600" y="613318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(The red shapes are estimating the area under the blue curve)</a:t>
            </a:r>
          </a:p>
        </p:txBody>
      </p:sp>
    </p:spTree>
    <p:extLst>
      <p:ext uri="{BB962C8B-B14F-4D97-AF65-F5344CB8AC3E}">
        <p14:creationId xmlns:p14="http://schemas.microsoft.com/office/powerpoint/2010/main" val="32975007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Simpson’s rule uses parabolas rather than straight lines – it is more complicated but more accurate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98D16-3B2A-4D94-AE4D-0F1FDBA38A19}"/>
              </a:ext>
            </a:extLst>
          </p:cNvPr>
          <p:cNvSpPr txBox="1"/>
          <p:nvPr/>
        </p:nvSpPr>
        <p:spPr>
          <a:xfrm>
            <a:off x="4800600" y="613318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(The red shapes are estimating the area under the blue curve)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B07BDF-048F-4CD7-BC4F-E05358C0DC0D}"/>
              </a:ext>
            </a:extLst>
          </p:cNvPr>
          <p:cNvGrpSpPr/>
          <p:nvPr/>
        </p:nvGrpSpPr>
        <p:grpSpPr>
          <a:xfrm>
            <a:off x="237067" y="3352800"/>
            <a:ext cx="8923866" cy="2728443"/>
            <a:chOff x="237067" y="2986557"/>
            <a:chExt cx="8923866" cy="27284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BBA185-5E65-40BD-90B2-AF0E0E722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067" y="3138446"/>
              <a:ext cx="8923866" cy="25765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4EC296-197C-4FCC-9D6E-17E6ADE92C5E}"/>
                </a:ext>
              </a:extLst>
            </p:cNvPr>
            <p:cNvSpPr txBox="1"/>
            <p:nvPr/>
          </p:nvSpPr>
          <p:spPr>
            <a:xfrm>
              <a:off x="3276600" y="2986557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Simpson’s Rule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DCAF642-7957-4AF9-B173-1BD6AACF6607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89893540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approximations are the basis for many computer programs that estimate areas under curves</a:t>
            </a:r>
          </a:p>
        </p:txBody>
      </p:sp>
    </p:spTree>
    <p:extLst>
      <p:ext uri="{BB962C8B-B14F-4D97-AF65-F5344CB8AC3E}">
        <p14:creationId xmlns:p14="http://schemas.microsoft.com/office/powerpoint/2010/main" val="158545600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178717B-74F1-41E6-8B3D-03C346F0A6C5}"/>
              </a:ext>
            </a:extLst>
          </p:cNvPr>
          <p:cNvGrpSpPr/>
          <p:nvPr/>
        </p:nvGrpSpPr>
        <p:grpSpPr>
          <a:xfrm>
            <a:off x="3538451" y="2854888"/>
            <a:ext cx="5472112" cy="2098112"/>
            <a:chOff x="3538451" y="2778688"/>
            <a:chExt cx="5472112" cy="20981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95396E-0E9C-4CF6-9FA4-D0B6276C7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8451" y="2778688"/>
              <a:ext cx="5472112" cy="20981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68B56B-7063-432C-BD8C-6BD778605CB2}"/>
                </a:ext>
              </a:extLst>
            </p:cNvPr>
            <p:cNvSpPr txBox="1"/>
            <p:nvPr/>
          </p:nvSpPr>
          <p:spPr>
            <a:xfrm>
              <a:off x="5487458" y="2905244"/>
              <a:ext cx="2730500" cy="261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Trapezoidal interpolation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563265-DF89-48CF-BC2E-17A1DEF0E0E9}"/>
              </a:ext>
            </a:extLst>
          </p:cNvPr>
          <p:cNvGrpSpPr/>
          <p:nvPr/>
        </p:nvGrpSpPr>
        <p:grpSpPr>
          <a:xfrm>
            <a:off x="3662070" y="4953000"/>
            <a:ext cx="5329530" cy="1783016"/>
            <a:chOff x="237067" y="2986557"/>
            <a:chExt cx="8923866" cy="272844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0E7E3B-1352-4B1F-B859-5A031E7DD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067" y="3138446"/>
              <a:ext cx="8923866" cy="257655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CD9F26-AC5A-4FB8-AFA2-AEC1FCC2EA09}"/>
                </a:ext>
              </a:extLst>
            </p:cNvPr>
            <p:cNvSpPr txBox="1"/>
            <p:nvPr/>
          </p:nvSpPr>
          <p:spPr>
            <a:xfrm>
              <a:off x="3276600" y="2986557"/>
              <a:ext cx="4572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Simpson’s Rule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7A6982-D7BC-4B15-8E5D-4252DD729E9B}"/>
              </a:ext>
            </a:extLst>
          </p:cNvPr>
          <p:cNvGrpSpPr/>
          <p:nvPr/>
        </p:nvGrpSpPr>
        <p:grpSpPr>
          <a:xfrm>
            <a:off x="3519920" y="914399"/>
            <a:ext cx="5457825" cy="1909489"/>
            <a:chOff x="3519920" y="914399"/>
            <a:chExt cx="5457825" cy="19094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ACEEDD-02ED-4B07-9712-F5AAABF1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9920" y="937938"/>
              <a:ext cx="5457825" cy="18859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41025D-4774-4CF6-8743-5FEB55D0D47B}"/>
                </a:ext>
              </a:extLst>
            </p:cNvPr>
            <p:cNvSpPr txBox="1"/>
            <p:nvPr/>
          </p:nvSpPr>
          <p:spPr>
            <a:xfrm>
              <a:off x="5462058" y="914399"/>
              <a:ext cx="2730500" cy="261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Rectangular interpolation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010698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Which will </a:t>
            </a:r>
          </a:p>
          <a:p>
            <a:pPr>
              <a:spcBef>
                <a:spcPts val="0"/>
              </a:spcBef>
            </a:pPr>
            <a:r>
              <a:rPr lang="en-US" dirty="0"/>
              <a:t>provide the </a:t>
            </a:r>
          </a:p>
          <a:p>
            <a:pPr>
              <a:spcBef>
                <a:spcPts val="0"/>
              </a:spcBef>
            </a:pPr>
            <a:r>
              <a:rPr lang="en-US" dirty="0"/>
              <a:t>best estimate </a:t>
            </a:r>
          </a:p>
          <a:p>
            <a:pPr>
              <a:spcBef>
                <a:spcPts val="0"/>
              </a:spcBef>
            </a:pPr>
            <a:r>
              <a:rPr lang="en-US" dirty="0"/>
              <a:t>for the  </a:t>
            </a:r>
          </a:p>
          <a:p>
            <a:pPr>
              <a:spcBef>
                <a:spcPts val="0"/>
              </a:spcBef>
            </a:pPr>
            <a:r>
              <a:rPr lang="en-US" dirty="0"/>
              <a:t>curve?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C42FCA-8392-4E52-B391-A68ABCFF9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NUMERICAL METHODS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68F53C-A3B7-4235-AFB7-80E3ACACBC77}"/>
              </a:ext>
            </a:extLst>
          </p:cNvPr>
          <p:cNvSpPr/>
          <p:nvPr/>
        </p:nvSpPr>
        <p:spPr>
          <a:xfrm>
            <a:off x="-2950" y="6611035"/>
            <a:ext cx="14622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14415560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E79581-54AE-45F7-9B82-44A1F6C8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85725"/>
            <a:ext cx="6572250" cy="6686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F7871-BE5A-4D4C-8C1D-44265B0CC94D}"/>
              </a:ext>
            </a:extLst>
          </p:cNvPr>
          <p:cNvSpPr txBox="1"/>
          <p:nvPr/>
        </p:nvSpPr>
        <p:spPr>
          <a:xfrm>
            <a:off x="0" y="6629400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https://imgs.xkcd.com/comics/differentiation_and_integration.png</a:t>
            </a:r>
          </a:p>
        </p:txBody>
      </p:sp>
    </p:spTree>
    <p:extLst>
      <p:ext uri="{BB962C8B-B14F-4D97-AF65-F5344CB8AC3E}">
        <p14:creationId xmlns:p14="http://schemas.microsoft.com/office/powerpoint/2010/main" val="274766425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Hyperbolic 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	Functions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Integration by Parts and 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	Partial Fraction 		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</a:t>
            </a:r>
            <a:r>
              <a:rPr lang="en-US" sz="3800"/>
              <a:t>	Decomposition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d(</a:t>
            </a:r>
            <a:r>
              <a:rPr lang="en-US" dirty="0" err="1"/>
              <a:t>sinh</a:t>
            </a:r>
            <a:r>
              <a:rPr lang="en-US" dirty="0"/>
              <a:t>(u))/dx </a:t>
            </a:r>
            <a:r>
              <a:rPr lang="en-US" sz="2000" dirty="0"/>
              <a:t> </a:t>
            </a:r>
            <a:r>
              <a:rPr lang="en-US" dirty="0"/>
              <a:t>= (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-u</a:t>
            </a:r>
            <a:r>
              <a:rPr lang="en-US" dirty="0"/>
              <a:t>)/2 du/dx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</a:t>
            </a:r>
            <a:r>
              <a:rPr lang="en-US" sz="2500" dirty="0"/>
              <a:t> </a:t>
            </a:r>
            <a:r>
              <a:rPr lang="en-US" dirty="0"/>
              <a:t>= </a:t>
            </a:r>
            <a:r>
              <a:rPr lang="en-US" dirty="0" err="1"/>
              <a:t>cosh</a:t>
            </a:r>
            <a:r>
              <a:rPr lang="en-US" dirty="0"/>
              <a:t>(u) du/dx</a:t>
            </a:r>
          </a:p>
          <a:p>
            <a:pPr>
              <a:spcBef>
                <a:spcPts val="0"/>
              </a:spcBef>
            </a:pPr>
            <a:r>
              <a:rPr lang="en-US" dirty="0"/>
              <a:t>d(</a:t>
            </a:r>
            <a:r>
              <a:rPr lang="en-US" dirty="0" err="1"/>
              <a:t>cosh</a:t>
            </a:r>
            <a:r>
              <a:rPr lang="en-US" dirty="0"/>
              <a:t>(u))/dx = (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-u</a:t>
            </a:r>
            <a:r>
              <a:rPr lang="en-US" dirty="0"/>
              <a:t>)/2 du/dx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</a:t>
            </a:r>
            <a:r>
              <a:rPr lang="en-US" sz="3000" dirty="0"/>
              <a:t> </a:t>
            </a:r>
            <a:r>
              <a:rPr lang="en-US" dirty="0"/>
              <a:t>= </a:t>
            </a:r>
            <a:r>
              <a:rPr lang="en-US" dirty="0" err="1"/>
              <a:t>sinh</a:t>
            </a:r>
            <a:r>
              <a:rPr lang="en-US" dirty="0"/>
              <a:t>(u) du/dx</a:t>
            </a:r>
          </a:p>
          <a:p>
            <a:pPr>
              <a:spcBef>
                <a:spcPts val="0"/>
              </a:spcBef>
            </a:pPr>
            <a:r>
              <a:rPr lang="en-US" dirty="0"/>
              <a:t>d(tanh(u))/dx = 4/(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-u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du/dx</a:t>
            </a:r>
          </a:p>
          <a:p>
            <a:pPr>
              <a:spcBef>
                <a:spcPts val="0"/>
              </a:spcBef>
            </a:pPr>
            <a:r>
              <a:rPr lang="en-US" dirty="0"/>
              <a:t>               </a:t>
            </a:r>
            <a:r>
              <a:rPr lang="en-US" sz="3000" dirty="0"/>
              <a:t> </a:t>
            </a:r>
            <a:r>
              <a:rPr lang="en-US" dirty="0"/>
              <a:t>= 1/cosh</a:t>
            </a:r>
            <a:r>
              <a:rPr lang="en-US" baseline="30000" dirty="0"/>
              <a:t>2</a:t>
            </a:r>
            <a:r>
              <a:rPr lang="en-US" dirty="0"/>
              <a:t>(u) du/dx</a:t>
            </a:r>
          </a:p>
        </p:txBody>
      </p:sp>
    </p:spTree>
    <p:extLst>
      <p:ext uri="{BB962C8B-B14F-4D97-AF65-F5344CB8AC3E}">
        <p14:creationId xmlns:p14="http://schemas.microsoft.com/office/powerpoint/2010/main" val="262746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 err="1"/>
              <a:t>sinh</a:t>
            </a:r>
            <a:r>
              <a:rPr lang="en-US" dirty="0"/>
              <a:t>(u)</a:t>
            </a:r>
            <a:r>
              <a:rPr lang="en-US" baseline="30000" dirty="0"/>
              <a:t> </a:t>
            </a:r>
            <a:r>
              <a:rPr lang="en-US" dirty="0"/>
              <a:t>du = </a:t>
            </a:r>
            <a:r>
              <a:rPr lang="en-US" dirty="0" err="1"/>
              <a:t>cosh</a:t>
            </a:r>
            <a:r>
              <a:rPr lang="en-US" dirty="0"/>
              <a:t>(u)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k</a:t>
            </a:r>
          </a:p>
          <a:p>
            <a:pPr>
              <a:spcBef>
                <a:spcPts val="0"/>
              </a:spcBef>
            </a:pPr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 err="1"/>
              <a:t>cosh</a:t>
            </a:r>
            <a:r>
              <a:rPr lang="en-US" dirty="0"/>
              <a:t>(u)</a:t>
            </a:r>
            <a:r>
              <a:rPr lang="en-US" baseline="30000" dirty="0"/>
              <a:t> </a:t>
            </a:r>
            <a:r>
              <a:rPr lang="en-US" dirty="0"/>
              <a:t>du = </a:t>
            </a:r>
            <a:r>
              <a:rPr lang="en-US" dirty="0" err="1"/>
              <a:t>sinh</a:t>
            </a:r>
            <a:r>
              <a:rPr lang="en-US" dirty="0"/>
              <a:t>(u)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k</a:t>
            </a:r>
          </a:p>
          <a:p>
            <a:pPr>
              <a:spcBef>
                <a:spcPts val="0"/>
              </a:spcBef>
            </a:pPr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tanh(u)</a:t>
            </a:r>
            <a:r>
              <a:rPr lang="en-US" baseline="30000" dirty="0"/>
              <a:t> </a:t>
            </a:r>
            <a:r>
              <a:rPr lang="en-US" dirty="0"/>
              <a:t>du = </a:t>
            </a:r>
            <a:r>
              <a:rPr lang="en-US" dirty="0" err="1"/>
              <a:t>sinh</a:t>
            </a:r>
            <a:r>
              <a:rPr lang="en-US" dirty="0"/>
              <a:t>(u)/</a:t>
            </a:r>
            <a:r>
              <a:rPr lang="en-US" dirty="0" err="1"/>
              <a:t>cosh</a:t>
            </a:r>
            <a:r>
              <a:rPr lang="en-US" dirty="0"/>
              <a:t>(u)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k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5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Remember the “</a:t>
            </a:r>
            <a:r>
              <a:rPr lang="en-US" dirty="0" err="1"/>
              <a:t>arc”s</a:t>
            </a:r>
            <a:r>
              <a:rPr lang="en-US" dirty="0"/>
              <a:t> undo a trig function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arcsine (sin</a:t>
            </a:r>
            <a:r>
              <a:rPr lang="en-US" baseline="30000" dirty="0"/>
              <a:t>-1</a:t>
            </a:r>
            <a:r>
              <a:rPr lang="en-US" dirty="0"/>
              <a:t>) of a sine value gives the original angle used to calculate the sine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0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If hyperbolics are being defined as exponentials, their “arcs” will be logarithms</a:t>
            </a:r>
          </a:p>
        </p:txBody>
      </p:sp>
    </p:spTree>
    <p:extLst>
      <p:ext uri="{BB962C8B-B14F-4D97-AF65-F5344CB8AC3E}">
        <p14:creationId xmlns:p14="http://schemas.microsoft.com/office/powerpoint/2010/main" val="83878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math class, these are often called “</a:t>
            </a:r>
            <a:r>
              <a:rPr lang="en-US" dirty="0" err="1"/>
              <a:t>arsinh</a:t>
            </a:r>
            <a:r>
              <a:rPr lang="en-US" dirty="0"/>
              <a:t>” rather than “</a:t>
            </a:r>
            <a:r>
              <a:rPr lang="en-US" dirty="0" err="1"/>
              <a:t>arcsinh</a:t>
            </a:r>
            <a:r>
              <a:rPr lang="en-US" dirty="0"/>
              <a:t>” or “sinh</a:t>
            </a:r>
            <a:r>
              <a:rPr lang="en-US" baseline="30000" dirty="0"/>
              <a:t>-1</a:t>
            </a:r>
            <a:r>
              <a:rPr lang="en-US" dirty="0"/>
              <a:t>” </a:t>
            </a:r>
          </a:p>
          <a:p>
            <a:pPr>
              <a:spcBef>
                <a:spcPts val="0"/>
              </a:spcBef>
            </a:pPr>
            <a:r>
              <a:rPr lang="en-US" dirty="0"/>
              <a:t>(in electronics, sinh</a:t>
            </a:r>
            <a:r>
              <a:rPr lang="en-US" baseline="30000" dirty="0"/>
              <a:t>-1 </a:t>
            </a:r>
            <a:r>
              <a:rPr lang="en-US" dirty="0"/>
              <a:t>seems to be used)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2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</a:t>
            </a:r>
            <a:r>
              <a:rPr lang="en-US"/>
              <a:t>Hyperbolic Functions</a:t>
            </a:r>
            <a:endParaRPr lang="en-US" dirty="0"/>
          </a:p>
          <a:p>
            <a:r>
              <a:rPr lang="en-US" dirty="0"/>
              <a:t>New stuff: </a:t>
            </a:r>
          </a:p>
          <a:p>
            <a:r>
              <a:rPr lang="en-US" dirty="0"/>
              <a:t>	Integration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7ED89-5D13-4B9D-B712-4DC134A09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sinh</a:t>
                </a:r>
                <a:r>
                  <a:rPr lang="en-US" baseline="30000" dirty="0"/>
                  <a:t>-1</a:t>
                </a:r>
                <a:r>
                  <a:rPr lang="en-US" dirty="0"/>
                  <a:t>(x) = ln(x+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cosh</a:t>
                </a:r>
                <a:r>
                  <a:rPr lang="en-US" baseline="30000" dirty="0"/>
                  <a:t>-1</a:t>
                </a:r>
                <a:r>
                  <a:rPr lang="en-US" dirty="0"/>
                  <a:t>(x) = ln(x+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tanh</a:t>
                </a:r>
                <a:r>
                  <a:rPr lang="en-US" baseline="30000" dirty="0"/>
                  <a:t>-1</a:t>
                </a:r>
                <a:r>
                  <a:rPr lang="en-US" dirty="0"/>
                  <a:t>(x) = ½ln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1+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1−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These are not very useful in the modern world where we use the same calculators to calculate “ln” as “sinh</a:t>
                </a:r>
                <a:r>
                  <a:rPr lang="en-US" baseline="30000" dirty="0"/>
                  <a:t>-1</a:t>
                </a:r>
                <a:r>
                  <a:rPr lang="en-US" dirty="0"/>
                  <a:t>”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7ED89-5D13-4B9D-B712-4DC134A09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541" r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03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derivatives of inverse hyperbolics are used in electronics (Sorry…!)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There are models like: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N = cosh</a:t>
            </a:r>
            <a:r>
              <a:rPr lang="en-US" baseline="30000" dirty="0"/>
              <a:t>-1</a:t>
            </a:r>
            <a:r>
              <a:rPr lang="en-US" dirty="0"/>
              <a:t>(Z</a:t>
            </a:r>
            <a:r>
              <a:rPr lang="en-US" baseline="-25000" dirty="0"/>
              <a:t>1</a:t>
            </a:r>
            <a:r>
              <a:rPr lang="en-US" dirty="0"/>
              <a:t>/Z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½</a:t>
            </a:r>
            <a:r>
              <a:rPr lang="en-US" dirty="0"/>
              <a:t>  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4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7ED89-5D13-4B9D-B712-4DC134A09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d(sinh</a:t>
                </a:r>
                <a:r>
                  <a:rPr lang="en-US" baseline="30000" dirty="0"/>
                  <a:t>-1</a:t>
                </a:r>
                <a:r>
                  <a:rPr lang="en-US" dirty="0"/>
                  <a:t>(u)/dx =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 du/dx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d(cosh</a:t>
                </a:r>
                <a:r>
                  <a:rPr lang="en-US" baseline="30000" dirty="0"/>
                  <a:t>-1</a:t>
                </a:r>
                <a:r>
                  <a:rPr lang="en-US" dirty="0"/>
                  <a:t>(u)/dx =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u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 du/dx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d(tanh</a:t>
                </a:r>
                <a:r>
                  <a:rPr lang="en-US" baseline="30000" dirty="0"/>
                  <a:t>-1</a:t>
                </a:r>
                <a:r>
                  <a:rPr lang="en-US" dirty="0"/>
                  <a:t>(u)/dx = 1/(1-u</a:t>
                </a:r>
                <a:r>
                  <a:rPr lang="en-US" baseline="30000" dirty="0"/>
                  <a:t>2</a:t>
                </a:r>
                <a:r>
                  <a:rPr lang="en-US" dirty="0"/>
                  <a:t>) du/dx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7ED89-5D13-4B9D-B712-4DC134A09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93" t="-64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17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52A8-D21F-4C07-A9E1-3187F1C2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3C4F1-6422-4C40-B076-BFE7C0E756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∫</a:t>
                </a:r>
                <a:r>
                  <a:rPr lang="en-US" sz="2000" dirty="0"/>
                  <a:t> </a:t>
                </a:r>
                <a:r>
                  <a:rPr lang="en-US" dirty="0"/>
                  <a:t>sinh</a:t>
                </a:r>
                <a:r>
                  <a:rPr lang="en-US" baseline="30000" dirty="0"/>
                  <a:t>-1</a:t>
                </a:r>
                <a:r>
                  <a:rPr lang="en-US" dirty="0"/>
                  <a:t>(x)</a:t>
                </a:r>
                <a:r>
                  <a:rPr lang="en-US" baseline="30000" dirty="0"/>
                  <a:t> </a:t>
                </a:r>
                <a:r>
                  <a:rPr lang="en-US" dirty="0"/>
                  <a:t>dx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= xsinh</a:t>
                </a:r>
                <a:r>
                  <a:rPr lang="en-US" baseline="30000" dirty="0"/>
                  <a:t>-1</a:t>
                </a:r>
                <a:r>
                  <a:rPr lang="en-US" dirty="0"/>
                  <a:t>(x)</a:t>
                </a:r>
                <a:r>
                  <a:rPr lang="en-US" sz="2000" dirty="0"/>
                  <a:t> </a:t>
                </a:r>
                <a:r>
                  <a:rPr lang="en-US" dirty="0"/>
                  <a:t>–</a:t>
                </a:r>
                <a:r>
                  <a:rPr lang="en-US" sz="2000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k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∫</a:t>
                </a:r>
                <a:r>
                  <a:rPr lang="en-US" sz="2000" dirty="0"/>
                  <a:t> </a:t>
                </a:r>
                <a:r>
                  <a:rPr lang="en-US" dirty="0"/>
                  <a:t>cosh</a:t>
                </a:r>
                <a:r>
                  <a:rPr lang="en-US" baseline="30000" dirty="0"/>
                  <a:t>-1</a:t>
                </a:r>
                <a:r>
                  <a:rPr lang="en-US" dirty="0"/>
                  <a:t>(x)</a:t>
                </a:r>
                <a:r>
                  <a:rPr lang="en-US" baseline="30000" dirty="0"/>
                  <a:t> </a:t>
                </a:r>
                <a:r>
                  <a:rPr lang="en-US" dirty="0"/>
                  <a:t>dx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= xcosh</a:t>
                </a:r>
                <a:r>
                  <a:rPr lang="en-US" baseline="30000" dirty="0"/>
                  <a:t>-1</a:t>
                </a:r>
                <a:r>
                  <a:rPr lang="en-US" dirty="0"/>
                  <a:t>(x)</a:t>
                </a:r>
                <a:r>
                  <a:rPr lang="en-US" sz="2000" dirty="0"/>
                  <a:t> </a:t>
                </a:r>
                <a:r>
                  <a:rPr lang="en-US" dirty="0"/>
                  <a:t>–</a:t>
                </a:r>
                <a:r>
                  <a:rPr lang="en-US" sz="2000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k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∫</a:t>
                </a:r>
                <a:r>
                  <a:rPr lang="en-US" sz="2000" dirty="0"/>
                  <a:t> </a:t>
                </a:r>
                <a:r>
                  <a:rPr lang="en-US" dirty="0"/>
                  <a:t>tanh</a:t>
                </a:r>
                <a:r>
                  <a:rPr lang="en-US" baseline="30000" dirty="0"/>
                  <a:t>-1</a:t>
                </a:r>
                <a:r>
                  <a:rPr lang="en-US" dirty="0"/>
                  <a:t>(x)</a:t>
                </a:r>
                <a:r>
                  <a:rPr lang="en-US" baseline="30000" dirty="0"/>
                  <a:t> </a:t>
                </a:r>
                <a:r>
                  <a:rPr lang="en-US" dirty="0"/>
                  <a:t>dx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= ½ln(1-x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xtanh</a:t>
                </a:r>
                <a:r>
                  <a:rPr lang="en-US" baseline="30000" dirty="0"/>
                  <a:t>-1</a:t>
                </a:r>
                <a:r>
                  <a:rPr lang="en-US" dirty="0"/>
                  <a:t>(x)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k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3C4F1-6422-4C40-B076-BFE7C0E756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64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52A8-D21F-4C07-A9E1-3187F1C2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C4F1-6422-4C40-B076-BFE7C0E7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Since the exponential function can be defined for any complex argument, we can also extend the definitions of the hyperbolic functions to complex arguments</a:t>
            </a:r>
          </a:p>
        </p:txBody>
      </p:sp>
    </p:spTree>
    <p:extLst>
      <p:ext uri="{BB962C8B-B14F-4D97-AF65-F5344CB8AC3E}">
        <p14:creationId xmlns:p14="http://schemas.microsoft.com/office/powerpoint/2010/main" val="1065097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52A8-D21F-4C07-A9E1-3187F1C2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C4F1-6422-4C40-B076-BFE7C0E7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The functions </a:t>
            </a:r>
            <a:r>
              <a:rPr lang="en-US" dirty="0" err="1"/>
              <a:t>sinh</a:t>
            </a:r>
            <a:r>
              <a:rPr lang="en-US" dirty="0"/>
              <a:t>(z) and </a:t>
            </a:r>
            <a:r>
              <a:rPr lang="en-US" dirty="0" err="1"/>
              <a:t>cosh</a:t>
            </a:r>
            <a:r>
              <a:rPr lang="en-US" dirty="0"/>
              <a:t>(z) are then </a:t>
            </a:r>
            <a:r>
              <a:rPr lang="en-US" dirty="0">
                <a:solidFill>
                  <a:srgbClr val="FFC000"/>
                </a:solidFill>
              </a:rPr>
              <a:t>holomorphic</a:t>
            </a:r>
          </a:p>
        </p:txBody>
      </p:sp>
    </p:spTree>
    <p:extLst>
      <p:ext uri="{BB962C8B-B14F-4D97-AF65-F5344CB8AC3E}">
        <p14:creationId xmlns:p14="http://schemas.microsoft.com/office/powerpoint/2010/main" val="400862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52A8-D21F-4C07-A9E1-3187F1C2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C4F1-6422-4C40-B076-BFE7C0E7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err="1"/>
              <a:t>sinh</a:t>
            </a:r>
            <a:r>
              <a:rPr lang="en-US" dirty="0"/>
              <a:t>(</a:t>
            </a:r>
            <a:r>
              <a:rPr lang="en-US" dirty="0" err="1"/>
              <a:t>x+</a:t>
            </a:r>
            <a:r>
              <a:rPr lang="en-US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/>
              <a:t>y</a:t>
            </a:r>
            <a:r>
              <a:rPr lang="en-US" dirty="0"/>
              <a:t>) =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     sin(x)cos(y) + </a:t>
            </a:r>
            <a:r>
              <a:rPr lang="en-US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cosh</a:t>
            </a:r>
            <a:r>
              <a:rPr lang="en-US" dirty="0"/>
              <a:t>(x)sin(y)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err="1"/>
              <a:t>cosh</a:t>
            </a:r>
            <a:r>
              <a:rPr lang="en-US" dirty="0"/>
              <a:t>(</a:t>
            </a:r>
            <a:r>
              <a:rPr lang="en-US" dirty="0" err="1"/>
              <a:t>x+</a:t>
            </a:r>
            <a:r>
              <a:rPr lang="en-US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/>
              <a:t>y</a:t>
            </a:r>
            <a:r>
              <a:rPr lang="en-US" dirty="0"/>
              <a:t>) =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     cos(x)cos(y) + </a:t>
            </a:r>
            <a:r>
              <a:rPr lang="en-US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sinh</a:t>
            </a:r>
            <a:r>
              <a:rPr lang="en-US" dirty="0"/>
              <a:t>(x)sin(y)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               </a:t>
            </a:r>
            <a:r>
              <a:rPr lang="en-US" u="sng" dirty="0"/>
              <a:t>(tanh(x)+</a:t>
            </a:r>
            <a:r>
              <a:rPr lang="en-US" sz="5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/>
              <a:t>tan(y))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               </a:t>
            </a:r>
            <a:r>
              <a:rPr lang="en-US" dirty="0"/>
              <a:t>(1+</a:t>
            </a:r>
            <a:r>
              <a:rPr lang="en-US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/>
              <a:t>tanh(x)tan(y)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70CAD-0D11-832C-44F8-110B74464562}"/>
              </a:ext>
            </a:extLst>
          </p:cNvPr>
          <p:cNvSpPr txBox="1"/>
          <p:nvPr/>
        </p:nvSpPr>
        <p:spPr>
          <a:xfrm>
            <a:off x="1447800" y="1752600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 hyperbolic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E38A0-B247-C5EC-4A48-A8A448CB2AA4}"/>
              </a:ext>
            </a:extLst>
          </p:cNvPr>
          <p:cNvSpPr txBox="1"/>
          <p:nvPr/>
        </p:nvSpPr>
        <p:spPr>
          <a:xfrm>
            <a:off x="2895600" y="1752600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 hyperbolic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EA071-2BC6-DCF0-F042-D8B7FE1AF3C6}"/>
              </a:ext>
            </a:extLst>
          </p:cNvPr>
          <p:cNvSpPr txBox="1"/>
          <p:nvPr/>
        </p:nvSpPr>
        <p:spPr>
          <a:xfrm>
            <a:off x="7086600" y="1752600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 hyperbolic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1D8D7-65D2-9DE6-3E6D-2B61BF96679C}"/>
              </a:ext>
            </a:extLst>
          </p:cNvPr>
          <p:cNvSpPr txBox="1"/>
          <p:nvPr/>
        </p:nvSpPr>
        <p:spPr>
          <a:xfrm>
            <a:off x="1447800" y="3075801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 hyperbolic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A5EDF1-9C84-7CF5-DEB5-8FDA1E2486FB}"/>
              </a:ext>
            </a:extLst>
          </p:cNvPr>
          <p:cNvSpPr txBox="1"/>
          <p:nvPr/>
        </p:nvSpPr>
        <p:spPr>
          <a:xfrm>
            <a:off x="3048000" y="3075801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 hyperbolic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76389-1571-9E9C-F2A4-0C957906B38C}"/>
              </a:ext>
            </a:extLst>
          </p:cNvPr>
          <p:cNvSpPr txBox="1"/>
          <p:nvPr/>
        </p:nvSpPr>
        <p:spPr>
          <a:xfrm>
            <a:off x="7086600" y="3075801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 hyperbolic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F42F3-3CC9-FDC0-6CCD-B0ADB08DFCD2}"/>
              </a:ext>
            </a:extLst>
          </p:cNvPr>
          <p:cNvSpPr txBox="1"/>
          <p:nvPr/>
        </p:nvSpPr>
        <p:spPr>
          <a:xfrm>
            <a:off x="6477000" y="3733800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 hyperbolic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74B96-405B-72C6-E44A-F2C02FD5D92A}"/>
              </a:ext>
            </a:extLst>
          </p:cNvPr>
          <p:cNvSpPr txBox="1"/>
          <p:nvPr/>
        </p:nvSpPr>
        <p:spPr>
          <a:xfrm>
            <a:off x="6629400" y="4371201"/>
            <a:ext cx="121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 hyperbolic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D3A57B-3730-3325-04C5-48DDF5F6E801}"/>
              </a:ext>
            </a:extLst>
          </p:cNvPr>
          <p:cNvSpPr txBox="1"/>
          <p:nvPr/>
        </p:nvSpPr>
        <p:spPr>
          <a:xfrm>
            <a:off x="457200" y="4010799"/>
            <a:ext cx="4742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tanh(</a:t>
            </a:r>
            <a:r>
              <a:rPr lang="en-US" sz="4000" b="1" dirty="0" err="1">
                <a:solidFill>
                  <a:srgbClr val="CCFFFF"/>
                </a:solidFill>
                <a:latin typeface="+mn-lt"/>
                <a:cs typeface="+mn-cs"/>
              </a:rPr>
              <a:t>x+iy</a:t>
            </a:r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) = </a:t>
            </a:r>
          </a:p>
        </p:txBody>
      </p:sp>
    </p:spTree>
    <p:extLst>
      <p:ext uri="{BB962C8B-B14F-4D97-AF65-F5344CB8AC3E}">
        <p14:creationId xmlns:p14="http://schemas.microsoft.com/office/powerpoint/2010/main" val="1767883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C838-19DB-4445-A779-83C11618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of 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83F79-A34C-46EA-9F53-352B28F53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Thus, hyperbolic functions are periodic with respect to the imaginary component, with period 2</a:t>
            </a:r>
            <a:r>
              <a:rPr lang="el-GR" b="0" dirty="0"/>
              <a:t>π</a:t>
            </a:r>
            <a:r>
              <a:rPr lang="en-US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(</a:t>
            </a:r>
            <a:r>
              <a:rPr lang="el-GR" b="0" dirty="0"/>
              <a:t>π</a:t>
            </a:r>
            <a:r>
              <a:rPr lang="en-US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for hyperbolic tangent and cotangent)</a:t>
            </a:r>
          </a:p>
        </p:txBody>
      </p:sp>
    </p:spTree>
    <p:extLst>
      <p:ext uri="{BB962C8B-B14F-4D97-AF65-F5344CB8AC3E}">
        <p14:creationId xmlns:p14="http://schemas.microsoft.com/office/powerpoint/2010/main" val="1662090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20970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49" y="1981200"/>
            <a:ext cx="4695104" cy="472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Back in the stone age before fancy calculators</a:t>
            </a:r>
          </a:p>
          <a:p>
            <a:pPr>
              <a:spcBef>
                <a:spcPts val="0"/>
              </a:spcBef>
            </a:pPr>
            <a:r>
              <a:rPr lang="en-US" dirty="0"/>
              <a:t>people came </a:t>
            </a:r>
          </a:p>
          <a:p>
            <a:pPr>
              <a:spcBef>
                <a:spcPts val="0"/>
              </a:spcBef>
            </a:pPr>
            <a:r>
              <a:rPr lang="en-US" dirty="0"/>
              <a:t>up with a lot </a:t>
            </a:r>
          </a:p>
          <a:p>
            <a:pPr>
              <a:spcBef>
                <a:spcPts val="0"/>
              </a:spcBef>
            </a:pPr>
            <a:r>
              <a:rPr lang="en-US" dirty="0"/>
              <a:t>of tricks to </a:t>
            </a:r>
          </a:p>
          <a:p>
            <a:pPr>
              <a:spcBef>
                <a:spcPts val="0"/>
              </a:spcBef>
            </a:pPr>
            <a:r>
              <a:rPr lang="en-US" dirty="0"/>
              <a:t>help solve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92D050"/>
                </a:solidFill>
              </a:rPr>
              <a:t>NASTY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integrals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44354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http://www.auburn.edu/academic/education/reading_genie/vowels/caveman.jpg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608802"/>
            <a:ext cx="455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http://i.i.cbsi.com/cnwk.1d/i/tim/2010/10/01/fmimg63222559117213962_257x343.jpg</a:t>
            </a:r>
          </a:p>
        </p:txBody>
      </p:sp>
    </p:spTree>
    <p:extLst>
      <p:ext uri="{BB962C8B-B14F-4D97-AF65-F5344CB8AC3E}">
        <p14:creationId xmlns:p14="http://schemas.microsoft.com/office/powerpoint/2010/main" val="160491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1) Demonstrate a high level of proficiency in differentiation and integration for linear, polynomial, rational, trigonometric, inverse trigonometric, exponential and  logarithmic function, including using the method of substitution, </a:t>
            </a:r>
            <a:r>
              <a:rPr lang="en-US" sz="3200" dirty="0">
                <a:solidFill>
                  <a:srgbClr val="FFC000"/>
                </a:solidFill>
              </a:rPr>
              <a:t>integration by parts and partial fraction decomposition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study them now to make you appreciate how nice your calculator is…</a:t>
            </a:r>
          </a:p>
        </p:txBody>
      </p:sp>
    </p:spTree>
    <p:extLst>
      <p:ext uri="{BB962C8B-B14F-4D97-AF65-F5344CB8AC3E}">
        <p14:creationId xmlns:p14="http://schemas.microsoft.com/office/powerpoint/2010/main" val="1285951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Tables of Integrals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Since people had trouble remembering all of the gazillions of integrals, tables were constructed as reminders</a:t>
            </a:r>
          </a:p>
        </p:txBody>
      </p:sp>
    </p:spTree>
    <p:extLst>
      <p:ext uri="{BB962C8B-B14F-4D97-AF65-F5344CB8AC3E}">
        <p14:creationId xmlns:p14="http://schemas.microsoft.com/office/powerpoint/2010/main" val="2120540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/>
          <a:lstStyle/>
          <a:p>
            <a:r>
              <a:rPr lang="en-US" dirty="0"/>
              <a:t>Tables of Integrals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37129"/>
            <a:ext cx="8229600" cy="5638800"/>
          </a:xfrm>
        </p:spPr>
        <p:txBody>
          <a:bodyPr/>
          <a:lstStyle/>
          <a:p>
            <a:r>
              <a:rPr lang="en-US" dirty="0"/>
              <a:t>Your problem:</a:t>
            </a:r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Table entries: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Which would you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450490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50490"/>
                <a:ext cx="2792688" cy="1706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3751729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51729"/>
                <a:ext cx="2792688" cy="17068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08312" y="3751729"/>
                <a:ext cx="280551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12" y="3751729"/>
                <a:ext cx="2805512" cy="17068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886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of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whatever </a:t>
            </a:r>
          </a:p>
          <a:p>
            <a:pPr>
              <a:spcBef>
                <a:spcPts val="0"/>
              </a:spcBef>
            </a:pPr>
            <a:r>
              <a:rPr lang="en-US" dirty="0"/>
              <a:t>problem you needed </a:t>
            </a:r>
          </a:p>
          <a:p>
            <a:pPr>
              <a:spcBef>
                <a:spcPts val="0"/>
              </a:spcBef>
            </a:pPr>
            <a:r>
              <a:rPr lang="en-US" dirty="0"/>
              <a:t>to solve would not be </a:t>
            </a:r>
          </a:p>
          <a:p>
            <a:pPr>
              <a:spcBef>
                <a:spcPts val="0"/>
              </a:spcBef>
            </a:pPr>
            <a:r>
              <a:rPr lang="en-US" dirty="0"/>
              <a:t>on the table…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17278"/>
            <a:ext cx="2971800" cy="58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http://mommyneedscoffee.com/wp-content/uploads/2012/09/TheSob.jpg</a:t>
            </a:r>
          </a:p>
        </p:txBody>
      </p:sp>
    </p:spTree>
    <p:extLst>
      <p:ext uri="{BB962C8B-B14F-4D97-AF65-F5344CB8AC3E}">
        <p14:creationId xmlns:p14="http://schemas.microsoft.com/office/powerpoint/2010/main" val="562255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Tables of Integrals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pPr algn="ctr"/>
            <a:r>
              <a:rPr lang="en-US" altLang="en-US" dirty="0"/>
              <a:t>For any given problem, the strategy was to rearrange and simplify your problem so it would look like something in the table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0664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F430313-4D45-4F02-AD9E-E3A322FBB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61644"/>
            <a:ext cx="7632700" cy="56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Tables of Integrals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Students really loved doing this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http://translationbiz.files.wordpress.com/2012/07/tearing-out-hair2.jpg</a:t>
            </a:r>
          </a:p>
        </p:txBody>
      </p:sp>
    </p:spTree>
    <p:extLst>
      <p:ext uri="{BB962C8B-B14F-4D97-AF65-F5344CB8AC3E}">
        <p14:creationId xmlns:p14="http://schemas.microsoft.com/office/powerpoint/2010/main" val="402807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get nasty integrals containing multiplications to look like something in the table</a:t>
            </a:r>
          </a:p>
        </p:txBody>
      </p:sp>
    </p:spTree>
    <p:extLst>
      <p:ext uri="{BB962C8B-B14F-4D97-AF65-F5344CB8AC3E}">
        <p14:creationId xmlns:p14="http://schemas.microsoft.com/office/powerpoint/2010/main" val="679990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A common student mistake is: 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∫f(x)</a:t>
            </a:r>
            <a:r>
              <a:rPr lang="en-US" sz="2000" dirty="0"/>
              <a:t> </a:t>
            </a:r>
            <a:r>
              <a:rPr lang="en-US" dirty="0"/>
              <a:t>g(x)dx = ∫f(x)dx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∫g(x)dx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FFC000"/>
                </a:solidFill>
              </a:rPr>
              <a:t>DO NOT WRITE THIS DOWN!!</a:t>
            </a:r>
          </a:p>
          <a:p>
            <a:r>
              <a:rPr lang="en-US" dirty="0"/>
              <a:t>This would be too easy… therefore it is not true…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when we did derivatives of multiples… 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when we did derivatives of multiples… </a:t>
            </a:r>
          </a:p>
          <a:p>
            <a:endParaRPr lang="en-US" sz="2000" dirty="0"/>
          </a:p>
          <a:p>
            <a:pPr algn="ctr"/>
            <a:r>
              <a:rPr lang="en-US" dirty="0"/>
              <a:t>it wasn't easy either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9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 how do you solve integrals including multiplications ?  </a:t>
            </a:r>
          </a:p>
          <a:p>
            <a:r>
              <a:rPr lang="en-US" dirty="0"/>
              <a:t> 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 how do you solve integrals including multiplications ?  </a:t>
            </a:r>
          </a:p>
          <a:p>
            <a:r>
              <a:rPr lang="en-US" dirty="0"/>
              <a:t>(Yes… I know… calculator…)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76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 how do you solve integrals including multiplications ?  </a:t>
            </a:r>
          </a:p>
          <a:p>
            <a:r>
              <a:rPr lang="en-US" dirty="0"/>
              <a:t>(Yes… I know… calculator…)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Suppose your calculator is dead or missing (no, I don’t mean </a:t>
            </a:r>
            <a:r>
              <a:rPr lang="en-US" dirty="0" err="1"/>
              <a:t>WolframAlpha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0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you can use a technique called </a:t>
            </a:r>
          </a:p>
          <a:p>
            <a:endParaRPr lang="en-US" sz="2000" dirty="0"/>
          </a:p>
          <a:p>
            <a:pPr algn="ctr"/>
            <a:r>
              <a:rPr lang="en-US" dirty="0">
                <a:solidFill>
                  <a:srgbClr val="FFC000"/>
                </a:solidFill>
              </a:rPr>
              <a:t>Integration by Parts</a:t>
            </a:r>
          </a:p>
          <a:p>
            <a:endParaRPr lang="en-US" sz="2000" dirty="0"/>
          </a:p>
          <a:p>
            <a:r>
              <a:rPr lang="en-US" dirty="0"/>
              <a:t>This is just the product rule run backwards</a:t>
            </a:r>
          </a:p>
        </p:txBody>
      </p:sp>
    </p:spTree>
    <p:extLst>
      <p:ext uri="{BB962C8B-B14F-4D97-AF65-F5344CB8AC3E}">
        <p14:creationId xmlns:p14="http://schemas.microsoft.com/office/powerpoint/2010/main" val="3515698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derivative formula for products:   </a:t>
            </a:r>
          </a:p>
          <a:p>
            <a:endParaRPr lang="en-US" sz="2000" dirty="0"/>
          </a:p>
          <a:p>
            <a:pPr algn="ctr"/>
            <a:r>
              <a:rPr lang="en-US" dirty="0"/>
              <a:t>d(u</a:t>
            </a:r>
            <a:r>
              <a:rPr lang="en-US" sz="2000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v)/dx = (u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dv)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(v</a:t>
            </a:r>
            <a:r>
              <a:rPr lang="en-US" sz="2000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du)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d(u</a:t>
            </a:r>
            <a:r>
              <a:rPr lang="en-US" sz="2000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v)/dx = (u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dv)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(v</a:t>
            </a:r>
            <a:r>
              <a:rPr lang="en-US" sz="2000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du)</a:t>
            </a:r>
          </a:p>
          <a:p>
            <a:r>
              <a:rPr lang="en-US" dirty="0"/>
              <a:t>Since integration is anti-derivation, this means:</a:t>
            </a:r>
          </a:p>
          <a:p>
            <a:endParaRPr lang="en-US" sz="2000" dirty="0"/>
          </a:p>
          <a:p>
            <a:r>
              <a:rPr lang="en-US" dirty="0"/>
              <a:t>∫(d(u</a:t>
            </a:r>
            <a:r>
              <a:rPr lang="en-US" sz="2000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v)/dx)</a:t>
            </a:r>
            <a:r>
              <a:rPr lang="en-US" sz="2000" dirty="0"/>
              <a:t> </a:t>
            </a:r>
            <a:r>
              <a:rPr lang="en-US" dirty="0"/>
              <a:t>dx=</a:t>
            </a:r>
            <a:r>
              <a:rPr lang="en-US" sz="2000" dirty="0"/>
              <a:t> </a:t>
            </a:r>
          </a:p>
          <a:p>
            <a:r>
              <a:rPr lang="en-US" dirty="0"/>
              <a:t>         = ∫(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dv</a:t>
            </a:r>
            <a:r>
              <a:rPr lang="en-US" dirty="0"/>
              <a:t>)dx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∫(</a:t>
            </a:r>
            <a:r>
              <a:rPr lang="en-US" dirty="0" err="1"/>
              <a:t>v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du</a:t>
            </a:r>
            <a:r>
              <a:rPr lang="en-US" dirty="0"/>
              <a:t>)dx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84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But</a:t>
            </a:r>
          </a:p>
          <a:p>
            <a:endParaRPr lang="en-US" sz="1000" dirty="0"/>
          </a:p>
          <a:p>
            <a:r>
              <a:rPr lang="en-US" dirty="0"/>
              <a:t>∫(d(u</a:t>
            </a:r>
            <a:r>
              <a:rPr lang="en-US" sz="2000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v)/dx)</a:t>
            </a:r>
            <a:r>
              <a:rPr lang="en-US" sz="2000" dirty="0"/>
              <a:t> </a:t>
            </a:r>
            <a:r>
              <a:rPr lang="en-US" dirty="0"/>
              <a:t>dx=</a:t>
            </a:r>
            <a:r>
              <a:rPr lang="en-US" sz="2000" dirty="0"/>
              <a:t> </a:t>
            </a:r>
          </a:p>
          <a:p>
            <a:r>
              <a:rPr lang="en-US" dirty="0"/>
              <a:t>         = ∫(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dv</a:t>
            </a:r>
            <a:r>
              <a:rPr lang="en-US" dirty="0"/>
              <a:t>)dx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∫(</a:t>
            </a:r>
            <a:r>
              <a:rPr lang="en-US" dirty="0" err="1"/>
              <a:t>v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du</a:t>
            </a:r>
            <a:r>
              <a:rPr lang="en-US" dirty="0"/>
              <a:t>)dx</a:t>
            </a:r>
          </a:p>
          <a:p>
            <a:r>
              <a:rPr lang="en-US" dirty="0"/>
              <a:t>is the same as:</a:t>
            </a:r>
          </a:p>
          <a:p>
            <a:r>
              <a:rPr lang="en-US" dirty="0"/>
              <a:t>   </a:t>
            </a:r>
            <a:r>
              <a:rPr lang="en-US" sz="3000" dirty="0"/>
              <a:t> </a:t>
            </a:r>
            <a:r>
              <a:rPr lang="en-US" dirty="0"/>
              <a:t>u</a:t>
            </a:r>
            <a:r>
              <a:rPr lang="en-US" sz="2000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 = ∫(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dv</a:t>
            </a:r>
            <a:r>
              <a:rPr lang="en-US" dirty="0"/>
              <a:t>)dx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∫(</a:t>
            </a:r>
            <a:r>
              <a:rPr lang="en-US" dirty="0" err="1"/>
              <a:t>v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du</a:t>
            </a:r>
            <a:r>
              <a:rPr lang="en-US" dirty="0"/>
              <a:t>)dx</a:t>
            </a:r>
          </a:p>
        </p:txBody>
      </p:sp>
    </p:spTree>
    <p:extLst>
      <p:ext uri="{BB962C8B-B14F-4D97-AF65-F5344CB8AC3E}">
        <p14:creationId xmlns:p14="http://schemas.microsoft.com/office/powerpoint/2010/main" val="2148362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sz="2000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 = ∫(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dv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∫(</a:t>
            </a:r>
            <a:r>
              <a:rPr lang="en-US" dirty="0" err="1"/>
              <a:t>v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du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endParaRPr lang="en-US" sz="2000" dirty="0"/>
          </a:p>
          <a:p>
            <a:r>
              <a:rPr lang="en-US" dirty="0"/>
              <a:t>Then:	</a:t>
            </a:r>
          </a:p>
          <a:p>
            <a:r>
              <a:rPr lang="en-US" dirty="0"/>
              <a:t>∫(</a:t>
            </a:r>
            <a:r>
              <a:rPr lang="en-US" dirty="0" err="1"/>
              <a:t>v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du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 = 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</a:t>
            </a:r>
            <a:r>
              <a:rPr lang="en-US" sz="2000" dirty="0"/>
              <a:t> </a:t>
            </a:r>
            <a:r>
              <a:rPr lang="en-US" dirty="0"/>
              <a:t>-</a:t>
            </a:r>
            <a:r>
              <a:rPr lang="en-US" sz="2000" dirty="0"/>
              <a:t> </a:t>
            </a:r>
            <a:r>
              <a:rPr lang="en-US" dirty="0"/>
              <a:t>∫(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dv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A044BC-80F7-409E-A827-E04EDF3C5BEE}"/>
              </a:ext>
            </a:extLst>
          </p:cNvPr>
          <p:cNvCxnSpPr>
            <a:cxnSpLocks/>
          </p:cNvCxnSpPr>
          <p:nvPr/>
        </p:nvCxnSpPr>
        <p:spPr>
          <a:xfrm>
            <a:off x="1143000" y="1828800"/>
            <a:ext cx="3124200" cy="1295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D5F38D-56A4-4A5E-9957-DACE45638E63}"/>
              </a:ext>
            </a:extLst>
          </p:cNvPr>
          <p:cNvCxnSpPr>
            <a:cxnSpLocks/>
          </p:cNvCxnSpPr>
          <p:nvPr/>
        </p:nvCxnSpPr>
        <p:spPr>
          <a:xfrm>
            <a:off x="3429000" y="1828800"/>
            <a:ext cx="2703094" cy="1295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2EAB94-D178-43AA-8475-831D303659B5}"/>
              </a:ext>
            </a:extLst>
          </p:cNvPr>
          <p:cNvCxnSpPr>
            <a:cxnSpLocks/>
          </p:cNvCxnSpPr>
          <p:nvPr/>
        </p:nvCxnSpPr>
        <p:spPr>
          <a:xfrm flipH="1">
            <a:off x="2362200" y="1945105"/>
            <a:ext cx="3769894" cy="1179095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633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∫(</a:t>
            </a:r>
            <a:r>
              <a:rPr lang="en-US" dirty="0" err="1"/>
              <a:t>v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du</a:t>
            </a:r>
            <a:r>
              <a:rPr lang="en-US" dirty="0"/>
              <a:t>/dx)dx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v</a:t>
            </a:r>
            <a:r>
              <a:rPr lang="en-US" dirty="0"/>
              <a:t>)</a:t>
            </a:r>
            <a:r>
              <a:rPr lang="en-US" sz="1000" dirty="0"/>
              <a:t> </a:t>
            </a:r>
            <a:r>
              <a:rPr lang="en-US" dirty="0"/>
              <a:t>-∫(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dv</a:t>
            </a:r>
            <a:r>
              <a:rPr lang="en-US" dirty="0"/>
              <a:t>/dx)dx</a:t>
            </a:r>
          </a:p>
          <a:p>
            <a:endParaRPr lang="en-US" sz="2000" dirty="0"/>
          </a:p>
          <a:p>
            <a:r>
              <a:rPr lang="en-US" dirty="0"/>
              <a:t>But (dv/dx)dx = dv, and (du/dx)dx = du, so it’s really:</a:t>
            </a:r>
          </a:p>
          <a:p>
            <a:endParaRPr lang="en-US" sz="2000" dirty="0"/>
          </a:p>
          <a:p>
            <a:r>
              <a:rPr lang="en-US" dirty="0"/>
              <a:t>∫ 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du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v</a:t>
            </a:r>
            <a:r>
              <a:rPr lang="en-US" dirty="0"/>
              <a:t>)</a:t>
            </a:r>
            <a:r>
              <a:rPr lang="en-US" sz="1000" dirty="0"/>
              <a:t> </a:t>
            </a:r>
            <a:r>
              <a:rPr lang="en-US" dirty="0"/>
              <a:t>-∫ u dv</a:t>
            </a:r>
          </a:p>
          <a:p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163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So, if there is an integral:</a:t>
            </a:r>
          </a:p>
          <a:p>
            <a:endParaRPr lang="en-US" sz="2000" dirty="0"/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du</a:t>
            </a:r>
            <a:r>
              <a:rPr lang="en-US" sz="2000" dirty="0"/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 dx</a:t>
            </a:r>
          </a:p>
          <a:p>
            <a:endParaRPr lang="en-US" sz="2000" dirty="0"/>
          </a:p>
          <a:p>
            <a:r>
              <a:rPr lang="en-US" dirty="0"/>
              <a:t>that is easy to evaluate, we can use it to solve the problem!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A23167-D9F3-4463-9713-BDE11A3A3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54" y="2199564"/>
            <a:ext cx="4627425" cy="464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Problems in advanced electronics can include </a:t>
            </a:r>
          </a:p>
          <a:p>
            <a:pPr>
              <a:spcBef>
                <a:spcPts val="0"/>
              </a:spcBef>
            </a:pPr>
            <a:r>
              <a:rPr lang="en-US" dirty="0"/>
              <a:t>a hyperbolic function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CE85D-EC41-4DEC-92EA-72CBF3D2907F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https://en.wikipedia.org/wiki/Hyperbola#/media/File:Hyperbeln-gs-3.svg</a:t>
            </a:r>
          </a:p>
        </p:txBody>
      </p:sp>
    </p:spTree>
    <p:extLst>
      <p:ext uri="{BB962C8B-B14F-4D97-AF65-F5344CB8AC3E}">
        <p14:creationId xmlns:p14="http://schemas.microsoft.com/office/powerpoint/2010/main" val="4065909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This is the main idea behind integration by parts</a:t>
            </a:r>
          </a:p>
        </p:txBody>
      </p:sp>
    </p:spTree>
    <p:extLst>
      <p:ext uri="{BB962C8B-B14F-4D97-AF65-F5344CB8AC3E}">
        <p14:creationId xmlns:p14="http://schemas.microsoft.com/office/powerpoint/2010/main" val="3666040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Steps to perform integration by parts: </a:t>
            </a:r>
          </a:p>
          <a:p>
            <a:r>
              <a:rPr lang="en-US" dirty="0"/>
              <a:t>Given the integral:	</a:t>
            </a:r>
          </a:p>
          <a:p>
            <a:pPr algn="ctr"/>
            <a:r>
              <a:rPr lang="en-US" dirty="0"/>
              <a:t>∫ f(x) g(x) dx </a:t>
            </a:r>
          </a:p>
          <a:p>
            <a:endParaRPr lang="en-US" sz="2000" dirty="0"/>
          </a:p>
          <a:p>
            <a:r>
              <a:rPr lang="en-US" dirty="0"/>
              <a:t>1) Identify the two functions  </a:t>
            </a:r>
          </a:p>
          <a:p>
            <a:r>
              <a:rPr lang="en-US" dirty="0"/>
              <a:t>	being multiplied f(x) and g(x) </a:t>
            </a:r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2) </a:t>
            </a:r>
            <a:r>
              <a:rPr lang="en-US" dirty="0">
                <a:effectLst/>
                <a:ea typeface="Times New Roman" panose="02020603050405020304" pitchFamily="18" charset="0"/>
              </a:rPr>
              <a:t>Make the function with the easiest antiderivative a derivative (g’(x) or f’(x)) and put it into the “dv" slot. The other becomes “u”: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u = f(x)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dv =  g’(x) dx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r>
              <a:rPr lang="en-US" dirty="0"/>
              <a:t>3) Take the derivative of f(x) </a:t>
            </a:r>
          </a:p>
          <a:p>
            <a:pPr>
              <a:spcBef>
                <a:spcPts val="0"/>
              </a:spcBef>
            </a:pPr>
            <a:r>
              <a:rPr lang="en-US" dirty="0"/>
              <a:t>    and the integral of g’(x)dx </a:t>
            </a:r>
          </a:p>
          <a:p>
            <a:pPr>
              <a:spcBef>
                <a:spcPts val="0"/>
              </a:spcBef>
            </a:pPr>
            <a:r>
              <a:rPr lang="en-US" dirty="0"/>
              <a:t>	(ignore the +c) for:</a:t>
            </a:r>
            <a:endParaRPr lang="en-US" sz="2000" dirty="0"/>
          </a:p>
          <a:p>
            <a:r>
              <a:rPr lang="en-US" dirty="0"/>
              <a:t>		du/dx = f'(x)</a:t>
            </a:r>
          </a:p>
          <a:p>
            <a:r>
              <a:rPr lang="en-US" dirty="0"/>
              <a:t>		v = g(x)</a:t>
            </a:r>
            <a:r>
              <a:rPr lang="en-US" i="1" dirty="0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  <a:endParaRPr lang="en-US" alt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4) Use the formula:</a:t>
            </a:r>
          </a:p>
          <a:p>
            <a:r>
              <a:rPr lang="en-US" dirty="0"/>
              <a:t>∫ 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dv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</a:t>
            </a:r>
            <a:r>
              <a:rPr lang="en-US" dirty="0" err="1"/>
              <a:t>u</a:t>
            </a:r>
            <a:r>
              <a:rPr lang="en-US" sz="30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v</a:t>
            </a:r>
            <a:r>
              <a:rPr lang="en-US" dirty="0"/>
              <a:t>)</a:t>
            </a:r>
            <a:r>
              <a:rPr lang="en-US" sz="1000" dirty="0"/>
              <a:t> </a:t>
            </a:r>
            <a:r>
              <a:rPr lang="en-US" dirty="0"/>
              <a:t>-∫ v du</a:t>
            </a:r>
          </a:p>
          <a:p>
            <a:endParaRPr 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∫x e</a:t>
            </a:r>
            <a:r>
              <a:rPr lang="en-US" baseline="30000" dirty="0"/>
              <a:t>x</a:t>
            </a:r>
            <a:r>
              <a:rPr lang="en-US" dirty="0"/>
              <a:t> dx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? 		dv = ?  		</a:t>
            </a:r>
          </a:p>
          <a:p>
            <a:pPr>
              <a:spcBef>
                <a:spcPts val="0"/>
              </a:spcBef>
            </a:pPr>
            <a:r>
              <a:rPr lang="en-US" dirty="0"/>
              <a:t>	 u = ?		du = ?			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/>
              <a:t>Which has the easiest integral?</a:t>
            </a:r>
          </a:p>
          <a:p>
            <a:r>
              <a:rPr lang="en-US" dirty="0"/>
              <a:t>Use that for “dv”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∫x e</a:t>
            </a:r>
            <a:r>
              <a:rPr lang="en-US" baseline="30000" dirty="0"/>
              <a:t>x</a:t>
            </a:r>
            <a:r>
              <a:rPr lang="en-US" dirty="0"/>
              <a:t> dx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?	 	dv =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baseline="30000" dirty="0">
                <a:solidFill>
                  <a:srgbClr val="FFFF00"/>
                </a:solidFill>
              </a:rPr>
              <a:t>x </a:t>
            </a:r>
            <a:r>
              <a:rPr lang="en-US" dirty="0">
                <a:solidFill>
                  <a:srgbClr val="FFFF00"/>
                </a:solidFill>
              </a:rPr>
              <a:t>dx</a:t>
            </a: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 u = 		du = 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081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∫x e</a:t>
            </a:r>
            <a:r>
              <a:rPr lang="en-US" baseline="30000" dirty="0"/>
              <a:t>x</a:t>
            </a:r>
            <a:r>
              <a:rPr lang="en-US" dirty="0"/>
              <a:t> dx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baseline="30000" dirty="0">
                <a:solidFill>
                  <a:srgbClr val="FFFF00"/>
                </a:solidFill>
              </a:rPr>
              <a:t>x</a:t>
            </a:r>
            <a:r>
              <a:rPr lang="en-US" dirty="0"/>
              <a:t> 	dv = e</a:t>
            </a:r>
            <a:r>
              <a:rPr lang="en-US" baseline="30000" dirty="0"/>
              <a:t>x </a:t>
            </a:r>
            <a:r>
              <a:rPr lang="en-US" dirty="0"/>
              <a:t>dx	</a:t>
            </a:r>
          </a:p>
          <a:p>
            <a:pPr>
              <a:spcBef>
                <a:spcPts val="0"/>
              </a:spcBef>
            </a:pPr>
            <a:r>
              <a:rPr lang="en-US" dirty="0"/>
              <a:t>	 u = ?		du =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05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∫x e</a:t>
            </a:r>
            <a:r>
              <a:rPr lang="en-US" baseline="30000" dirty="0"/>
              <a:t>x</a:t>
            </a:r>
            <a:r>
              <a:rPr lang="en-US" dirty="0"/>
              <a:t> dx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e</a:t>
            </a:r>
            <a:r>
              <a:rPr lang="en-US" baseline="30000" dirty="0"/>
              <a:t>x</a:t>
            </a:r>
            <a:r>
              <a:rPr lang="en-US" dirty="0"/>
              <a:t> 	dv = e</a:t>
            </a:r>
            <a:r>
              <a:rPr lang="en-US" baseline="30000" dirty="0"/>
              <a:t>x </a:t>
            </a:r>
            <a:r>
              <a:rPr lang="en-US" dirty="0"/>
              <a:t>dx	</a:t>
            </a:r>
          </a:p>
          <a:p>
            <a:pPr>
              <a:spcBef>
                <a:spcPts val="0"/>
              </a:spcBef>
            </a:pPr>
            <a:r>
              <a:rPr lang="en-US" dirty="0"/>
              <a:t>	 u =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dirty="0"/>
              <a:t>		du = 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37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Calculate: ∫x e</a:t>
            </a:r>
            <a:r>
              <a:rPr lang="en-US" baseline="30000" dirty="0"/>
              <a:t>x</a:t>
            </a:r>
            <a:r>
              <a:rPr lang="en-US" dirty="0"/>
              <a:t> dx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e</a:t>
            </a:r>
            <a:r>
              <a:rPr lang="en-US" baseline="30000" dirty="0"/>
              <a:t>x</a:t>
            </a:r>
            <a:r>
              <a:rPr lang="en-US" dirty="0"/>
              <a:t> 	dv = e</a:t>
            </a:r>
            <a:r>
              <a:rPr lang="en-US" baseline="30000" dirty="0"/>
              <a:t>x </a:t>
            </a:r>
            <a:r>
              <a:rPr lang="en-US" dirty="0"/>
              <a:t>dx		</a:t>
            </a:r>
          </a:p>
          <a:p>
            <a:pPr>
              <a:spcBef>
                <a:spcPts val="0"/>
              </a:spcBef>
            </a:pPr>
            <a:r>
              <a:rPr lang="en-US" dirty="0"/>
              <a:t>	 u = x		du =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pPr>
              <a:spcBef>
                <a:spcPts val="0"/>
              </a:spcBef>
            </a:pPr>
            <a:r>
              <a:rPr lang="en-US" dirty="0"/>
              <a:t>Now use: ∫u dv = (</a:t>
            </a:r>
            <a:r>
              <a:rPr lang="en-US" dirty="0" err="1"/>
              <a:t>u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v</a:t>
            </a:r>
            <a:r>
              <a:rPr lang="en-US" dirty="0"/>
              <a:t>) - ∫v du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70310-2064-472D-9F3E-FF5928CE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2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Trig functions are </a:t>
            </a:r>
          </a:p>
          <a:p>
            <a:pPr>
              <a:spcBef>
                <a:spcPts val="0"/>
              </a:spcBef>
            </a:pPr>
            <a:r>
              <a:rPr lang="en-US" dirty="0"/>
              <a:t>based on the </a:t>
            </a:r>
          </a:p>
          <a:p>
            <a:pPr>
              <a:spcBef>
                <a:spcPts val="0"/>
              </a:spcBef>
            </a:pPr>
            <a:r>
              <a:rPr lang="en-US" dirty="0"/>
              <a:t>circle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Hyperbolics are </a:t>
            </a:r>
          </a:p>
          <a:p>
            <a:pPr>
              <a:spcBef>
                <a:spcPts val="0"/>
              </a:spcBef>
            </a:pPr>
            <a:r>
              <a:rPr lang="en-US" dirty="0"/>
              <a:t>similar but </a:t>
            </a:r>
          </a:p>
          <a:p>
            <a:pPr>
              <a:spcBef>
                <a:spcPts val="0"/>
              </a:spcBef>
            </a:pPr>
            <a:r>
              <a:rPr lang="en-US" dirty="0"/>
              <a:t>based on the </a:t>
            </a:r>
          </a:p>
          <a:p>
            <a:pPr>
              <a:spcBef>
                <a:spcPts val="0"/>
              </a:spcBef>
            </a:pPr>
            <a:r>
              <a:rPr lang="en-US" dirty="0"/>
              <a:t>hyperbola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9C249-1CE4-45A8-8AA9-61488BD5CB2C}"/>
              </a:ext>
            </a:extLst>
          </p:cNvPr>
          <p:cNvSpPr txBox="1"/>
          <p:nvPr/>
        </p:nvSpPr>
        <p:spPr>
          <a:xfrm>
            <a:off x="0" y="6611035"/>
            <a:ext cx="7543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https://en.wikipedia.org/wiki/Hyperbola#/media/File:Hyperbolic_functions-2.svg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9E01E-C1EE-4A50-89FF-8D3C05F6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86" y="2630606"/>
            <a:ext cx="43307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1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86800" cy="5638800"/>
          </a:xfrm>
        </p:spPr>
        <p:txBody>
          <a:bodyPr/>
          <a:lstStyle/>
          <a:p>
            <a:r>
              <a:rPr lang="en-US" dirty="0"/>
              <a:t>Calculate: ∫x e</a:t>
            </a:r>
            <a:r>
              <a:rPr lang="en-US" baseline="30000" dirty="0"/>
              <a:t>x</a:t>
            </a:r>
            <a:r>
              <a:rPr lang="en-US" dirty="0"/>
              <a:t> dx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e</a:t>
            </a:r>
            <a:r>
              <a:rPr lang="en-US" baseline="30000" dirty="0"/>
              <a:t>x</a:t>
            </a:r>
            <a:r>
              <a:rPr lang="en-US" dirty="0"/>
              <a:t> 	dv = e</a:t>
            </a:r>
            <a:r>
              <a:rPr lang="en-US" baseline="30000" dirty="0"/>
              <a:t>x </a:t>
            </a:r>
            <a:r>
              <a:rPr lang="en-US" dirty="0"/>
              <a:t>dx		</a:t>
            </a:r>
          </a:p>
          <a:p>
            <a:pPr>
              <a:spcBef>
                <a:spcPts val="0"/>
              </a:spcBef>
            </a:pPr>
            <a:r>
              <a:rPr lang="en-US" dirty="0"/>
              <a:t>	 u = x		du = dx</a:t>
            </a:r>
          </a:p>
          <a:p>
            <a:r>
              <a:rPr lang="en-US" dirty="0"/>
              <a:t>∫ u   dv   = 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  - ∫ v  du</a:t>
            </a:r>
          </a:p>
          <a:p>
            <a:r>
              <a:rPr lang="en-US" dirty="0"/>
              <a:t>∫ x e</a:t>
            </a:r>
            <a:r>
              <a:rPr lang="en-US" baseline="30000" dirty="0"/>
              <a:t>x </a:t>
            </a:r>
            <a:r>
              <a:rPr lang="en-US" dirty="0"/>
              <a:t>dx </a:t>
            </a:r>
            <a:r>
              <a:rPr lang="en-US" sz="1500" dirty="0"/>
              <a:t>  </a:t>
            </a:r>
            <a:r>
              <a:rPr lang="en-US" dirty="0"/>
              <a:t>=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e</a:t>
            </a:r>
            <a:r>
              <a:rPr lang="en-US" baseline="30000" dirty="0"/>
              <a:t>x </a:t>
            </a:r>
            <a:r>
              <a:rPr lang="en-US" dirty="0"/>
              <a:t>- ∫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x  </a:t>
            </a:r>
            <a:r>
              <a:rPr lang="en-US" dirty="0"/>
              <a:t>dx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F715C-3A27-424A-9D5D-ED0E5A5D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5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86800" cy="5638800"/>
          </a:xfrm>
        </p:spPr>
        <p:txBody>
          <a:bodyPr/>
          <a:lstStyle/>
          <a:p>
            <a:r>
              <a:rPr lang="en-US" dirty="0"/>
              <a:t>Calculate: ∫x e</a:t>
            </a:r>
            <a:r>
              <a:rPr lang="en-US" baseline="30000" dirty="0"/>
              <a:t>x</a:t>
            </a:r>
            <a:r>
              <a:rPr lang="en-US" dirty="0"/>
              <a:t> dx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e</a:t>
            </a:r>
            <a:r>
              <a:rPr lang="en-US" baseline="30000" dirty="0"/>
              <a:t>x</a:t>
            </a:r>
            <a:r>
              <a:rPr lang="en-US" dirty="0"/>
              <a:t> 	dv = e</a:t>
            </a:r>
            <a:r>
              <a:rPr lang="en-US" baseline="30000" dirty="0"/>
              <a:t>x </a:t>
            </a:r>
            <a:r>
              <a:rPr lang="en-US" dirty="0"/>
              <a:t>dx		</a:t>
            </a:r>
          </a:p>
          <a:p>
            <a:pPr>
              <a:spcBef>
                <a:spcPts val="0"/>
              </a:spcBef>
            </a:pPr>
            <a:r>
              <a:rPr lang="en-US" dirty="0"/>
              <a:t>	 u = x		du = dx</a:t>
            </a:r>
          </a:p>
          <a:p>
            <a:r>
              <a:rPr lang="en-US" dirty="0"/>
              <a:t>∫ u   dv   = 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  - ∫ v  du</a:t>
            </a:r>
          </a:p>
          <a:p>
            <a:r>
              <a:rPr lang="en-US" dirty="0"/>
              <a:t>∫ x e</a:t>
            </a:r>
            <a:r>
              <a:rPr lang="en-US" baseline="30000" dirty="0"/>
              <a:t>x </a:t>
            </a:r>
            <a:r>
              <a:rPr lang="en-US" dirty="0"/>
              <a:t>dx </a:t>
            </a:r>
            <a:r>
              <a:rPr lang="en-US" sz="1500" dirty="0"/>
              <a:t>  </a:t>
            </a:r>
            <a:r>
              <a:rPr lang="en-US" dirty="0"/>
              <a:t>=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e</a:t>
            </a:r>
            <a:r>
              <a:rPr lang="en-US" baseline="30000" dirty="0"/>
              <a:t>x </a:t>
            </a:r>
            <a:r>
              <a:rPr lang="en-US" dirty="0"/>
              <a:t>- ∫</a:t>
            </a:r>
            <a:r>
              <a:rPr lang="en-US" sz="2000" dirty="0"/>
              <a:t> </a:t>
            </a:r>
            <a:r>
              <a:rPr lang="en-US" dirty="0"/>
              <a:t>e</a:t>
            </a:r>
            <a:r>
              <a:rPr lang="en-US" baseline="30000" dirty="0"/>
              <a:t>x  </a:t>
            </a:r>
            <a:r>
              <a:rPr lang="en-US" dirty="0"/>
              <a:t>dx</a:t>
            </a:r>
          </a:p>
          <a:p>
            <a:r>
              <a:rPr lang="en-US" dirty="0"/>
              <a:t>		    =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baseline="30000" dirty="0">
                <a:solidFill>
                  <a:srgbClr val="FFFF00"/>
                </a:solidFill>
              </a:rPr>
              <a:t>x </a:t>
            </a:r>
            <a:r>
              <a:rPr lang="en-US" dirty="0">
                <a:solidFill>
                  <a:srgbClr val="FFFF00"/>
                </a:solidFill>
              </a:rPr>
              <a:t>- e</a:t>
            </a:r>
            <a:r>
              <a:rPr lang="en-US" baseline="30000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>
                <a:solidFill>
                  <a:srgbClr val="FFFF00"/>
                </a:solidFill>
              </a:rPr>
              <a:t>			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e</a:t>
            </a:r>
            <a:r>
              <a:rPr lang="en-US" baseline="30000" dirty="0">
                <a:solidFill>
                  <a:srgbClr val="FFFF00"/>
                </a:solidFill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(x-1) + 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F715C-3A27-424A-9D5D-ED0E5A5D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87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 NEWS: Most of the time the integration by parts will not be enough to give you the answer after one shot</a:t>
            </a:r>
          </a:p>
          <a:p>
            <a:r>
              <a:rPr lang="en-US" dirty="0"/>
              <a:t>You may need to do some extra work: another integration by parts or use other technique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6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 </a:t>
            </a:r>
            <a:r>
              <a:rPr lang="en-US" dirty="0"/>
              <a:t>by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 NEWS: Most of the time the integration by parts will not be enough to give you the answer after one shot</a:t>
            </a:r>
          </a:p>
          <a:p>
            <a:r>
              <a:rPr lang="en-US" dirty="0"/>
              <a:t>You may need to do some extra work: another integration by parts or some other technique  (Like the fancy calculator…)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037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81111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 ∫x</a:t>
            </a:r>
            <a:r>
              <a:rPr lang="en-US" sz="2000" dirty="0"/>
              <a:t> </a:t>
            </a:r>
            <a:r>
              <a:rPr lang="en-US" dirty="0"/>
              <a:t>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? 			dv = ?  		</a:t>
            </a:r>
          </a:p>
          <a:p>
            <a:pPr>
              <a:spcBef>
                <a:spcPts val="0"/>
              </a:spcBef>
            </a:pPr>
            <a:r>
              <a:rPr lang="en-US" dirty="0"/>
              <a:t>	 u = ?			du = ?			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/>
              <a:t>Which has the easiest antiderivative?</a:t>
            </a:r>
          </a:p>
          <a:p>
            <a:r>
              <a:rPr lang="en-US" dirty="0"/>
              <a:t>Use that for “dv”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F7A15-C01E-4357-B134-9B7AB4CF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02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 ∫x</a:t>
            </a:r>
            <a:r>
              <a:rPr lang="en-US" sz="2000" dirty="0"/>
              <a:t> </a:t>
            </a:r>
            <a:r>
              <a:rPr lang="en-US" dirty="0"/>
              <a:t>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? 			dv = </a:t>
            </a:r>
            <a:r>
              <a:rPr lang="en-US" dirty="0">
                <a:solidFill>
                  <a:srgbClr val="FFFF00"/>
                </a:solidFill>
              </a:rPr>
              <a:t>sin(x) dx</a:t>
            </a:r>
            <a:r>
              <a:rPr lang="en-US" dirty="0"/>
              <a:t>  </a:t>
            </a:r>
          </a:p>
          <a:p>
            <a:pPr>
              <a:spcBef>
                <a:spcPts val="0"/>
              </a:spcBef>
            </a:pPr>
            <a:r>
              <a:rPr lang="en-US" dirty="0"/>
              <a:t>	 u = 			du = 			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F7A15-C01E-4357-B134-9B7AB4CF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34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 ∫x</a:t>
            </a:r>
            <a:r>
              <a:rPr lang="en-US" sz="2000" dirty="0"/>
              <a:t> </a:t>
            </a:r>
            <a:r>
              <a:rPr lang="en-US" dirty="0"/>
              <a:t>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</a:t>
            </a:r>
            <a:r>
              <a:rPr lang="en-US" dirty="0">
                <a:solidFill>
                  <a:srgbClr val="FFFF00"/>
                </a:solidFill>
              </a:rPr>
              <a:t>-cos(x)</a:t>
            </a:r>
            <a:r>
              <a:rPr lang="en-US" dirty="0"/>
              <a:t>	dv = 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u = ?			du = 			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F7A15-C01E-4357-B134-9B7AB4CF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348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Calculate ∫x</a:t>
            </a:r>
            <a:r>
              <a:rPr lang="en-US" sz="2000" dirty="0"/>
              <a:t> </a:t>
            </a:r>
            <a:r>
              <a:rPr lang="en-US" dirty="0"/>
              <a:t>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-cos(x)	dv = 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u =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dirty="0"/>
              <a:t>			du = ?			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F7A15-C01E-4357-B134-9B7AB4CF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574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Calculate ∫x</a:t>
            </a:r>
            <a:r>
              <a:rPr lang="en-US" sz="2000" dirty="0"/>
              <a:t> </a:t>
            </a:r>
            <a:r>
              <a:rPr lang="en-US" dirty="0"/>
              <a:t>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-cos(x)	dv = 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u = x			du =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pPr>
              <a:spcBef>
                <a:spcPts val="0"/>
              </a:spcBef>
            </a:pPr>
            <a:r>
              <a:rPr lang="en-US" dirty="0"/>
              <a:t>Now for: ∫ u dv =  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v - ∫v du 			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F7A15-C01E-4357-B134-9B7AB4CF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0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hyperbolic functions are not periodic like trig functions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Both x and y just keep getting bigger and bigger as the hyperbolas arms expand outward</a:t>
            </a:r>
          </a:p>
        </p:txBody>
      </p:sp>
    </p:spTree>
    <p:extLst>
      <p:ext uri="{BB962C8B-B14F-4D97-AF65-F5344CB8AC3E}">
        <p14:creationId xmlns:p14="http://schemas.microsoft.com/office/powerpoint/2010/main" val="3073209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Calculate ∫x</a:t>
            </a:r>
            <a:r>
              <a:rPr lang="en-US" sz="2000" dirty="0"/>
              <a:t> </a:t>
            </a:r>
            <a:r>
              <a:rPr lang="en-US" dirty="0"/>
              <a:t>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-cos(x)	dv = 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u = x			du =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pPr>
              <a:spcBef>
                <a:spcPts val="0"/>
              </a:spcBef>
            </a:pPr>
            <a:r>
              <a:rPr lang="en-US" dirty="0"/>
              <a:t>∫u   dv   </a:t>
            </a:r>
            <a:r>
              <a:rPr lang="en-US" sz="35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/>
              <a:t>v    </a:t>
            </a:r>
            <a:r>
              <a:rPr lang="en-US" sz="1000" dirty="0"/>
              <a:t> </a:t>
            </a:r>
            <a:r>
              <a:rPr lang="en-US" dirty="0"/>
              <a:t>-∫   v    du</a:t>
            </a:r>
          </a:p>
          <a:p>
            <a:pPr>
              <a:spcBef>
                <a:spcPts val="0"/>
              </a:spcBef>
            </a:pPr>
            <a:r>
              <a:rPr lang="en-US" dirty="0"/>
              <a:t>∫</a:t>
            </a:r>
            <a:r>
              <a:rPr lang="en-US" dirty="0" err="1"/>
              <a:t>xsin</a:t>
            </a:r>
            <a:r>
              <a:rPr lang="en-US" dirty="0"/>
              <a:t>(x)dx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x(-cos(x))-∫-cos(x)dx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F7A15-C01E-4357-B134-9B7AB4CF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241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763000" cy="5638800"/>
          </a:xfrm>
        </p:spPr>
        <p:txBody>
          <a:bodyPr/>
          <a:lstStyle/>
          <a:p>
            <a:r>
              <a:rPr lang="en-US" dirty="0"/>
              <a:t>Calculate ∫x</a:t>
            </a:r>
            <a:r>
              <a:rPr lang="en-US" sz="2000" dirty="0"/>
              <a:t> </a:t>
            </a:r>
            <a:r>
              <a:rPr lang="en-US" dirty="0"/>
              <a:t>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1000" dirty="0"/>
              <a:t> </a:t>
            </a:r>
            <a:r>
              <a:rPr lang="en-US" dirty="0"/>
              <a:t>v = -cos(x)	dv = sin(x) dx  </a:t>
            </a:r>
          </a:p>
          <a:p>
            <a:pPr>
              <a:spcBef>
                <a:spcPts val="0"/>
              </a:spcBef>
            </a:pPr>
            <a:r>
              <a:rPr lang="en-US" dirty="0"/>
              <a:t>	 u = x			du = </a:t>
            </a:r>
            <a:r>
              <a:rPr lang="en-US" dirty="0">
                <a:solidFill>
                  <a:srgbClr val="FFFF00"/>
                </a:solidFill>
              </a:rPr>
              <a:t>dx</a:t>
            </a:r>
          </a:p>
          <a:p>
            <a:pPr>
              <a:spcBef>
                <a:spcPts val="0"/>
              </a:spcBef>
            </a:pPr>
            <a:r>
              <a:rPr lang="en-US" dirty="0"/>
              <a:t>∫u   dv   </a:t>
            </a:r>
            <a:r>
              <a:rPr lang="en-US" sz="35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/>
              <a:t>v    </a:t>
            </a:r>
            <a:r>
              <a:rPr lang="en-US" sz="1000" dirty="0"/>
              <a:t> </a:t>
            </a:r>
            <a:r>
              <a:rPr lang="en-US" dirty="0"/>
              <a:t>-∫   v    du</a:t>
            </a:r>
          </a:p>
          <a:p>
            <a:pPr>
              <a:spcBef>
                <a:spcPts val="0"/>
              </a:spcBef>
            </a:pPr>
            <a:r>
              <a:rPr lang="en-US" dirty="0"/>
              <a:t>∫</a:t>
            </a:r>
            <a:r>
              <a:rPr lang="en-US" dirty="0" err="1"/>
              <a:t>xsin</a:t>
            </a:r>
            <a:r>
              <a:rPr lang="en-US" dirty="0"/>
              <a:t>(x)dx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x(-cos(x))-∫-cos(x)dx</a:t>
            </a:r>
          </a:p>
          <a:p>
            <a:r>
              <a:rPr lang="en-US" dirty="0"/>
              <a:t>        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err="1">
                <a:solidFill>
                  <a:srgbClr val="FFFF00"/>
                </a:solidFill>
              </a:rPr>
              <a:t>xcos</a:t>
            </a:r>
            <a:r>
              <a:rPr lang="en-US" dirty="0">
                <a:solidFill>
                  <a:srgbClr val="FFFF00"/>
                </a:solidFill>
              </a:rPr>
              <a:t>(x) + sin(x) + c</a:t>
            </a:r>
          </a:p>
          <a:p>
            <a:r>
              <a:rPr lang="en-US" dirty="0"/>
              <a:t>            </a:t>
            </a:r>
            <a:r>
              <a:rPr lang="en-US" sz="1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sin(x) – </a:t>
            </a:r>
            <a:r>
              <a:rPr lang="en-US" dirty="0" err="1">
                <a:solidFill>
                  <a:srgbClr val="FFFF00"/>
                </a:solidFill>
              </a:rPr>
              <a:t>xcos</a:t>
            </a:r>
            <a:r>
              <a:rPr lang="en-US" dirty="0">
                <a:solidFill>
                  <a:srgbClr val="FFFF00"/>
                </a:solidFill>
              </a:rPr>
              <a:t>(x) + 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F7A15-C01E-4357-B134-9B7AB4CF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940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757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E42EFC-8B74-465C-A6FB-410180920666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/>
          <a:lstStyle/>
          <a:p>
            <a:r>
              <a:rPr lang="en-US" dirty="0"/>
              <a:t>Evaluate the integral:</a:t>
            </a:r>
          </a:p>
          <a:p>
            <a:r>
              <a:rPr lang="en-US" dirty="0"/>
              <a:t>∫</a:t>
            </a:r>
            <a:r>
              <a:rPr lang="el-GR" dirty="0"/>
              <a:t>θ</a:t>
            </a:r>
            <a:r>
              <a:rPr lang="en-US" dirty="0"/>
              <a:t>csc</a:t>
            </a:r>
            <a:r>
              <a:rPr lang="en-US" baseline="30000" dirty="0"/>
              <a:t>2</a:t>
            </a:r>
            <a:r>
              <a:rPr lang="el-GR" dirty="0"/>
              <a:t>θ</a:t>
            </a:r>
            <a:r>
              <a:rPr lang="en-US" sz="2000" dirty="0"/>
              <a:t> </a:t>
            </a:r>
            <a:r>
              <a:rPr lang="en-US" dirty="0"/>
              <a:t>d</a:t>
            </a:r>
            <a:r>
              <a:rPr lang="el-GR" dirty="0"/>
              <a:t>θ</a:t>
            </a:r>
            <a:r>
              <a:rPr lang="en-US" dirty="0"/>
              <a:t> = ∫</a:t>
            </a:r>
            <a:r>
              <a:rPr lang="el-GR" dirty="0"/>
              <a:t>θ</a:t>
            </a:r>
            <a:r>
              <a:rPr lang="en-US" dirty="0"/>
              <a:t>(csc(</a:t>
            </a:r>
            <a:r>
              <a:rPr lang="el-GR" dirty="0"/>
              <a:t>θ</a:t>
            </a:r>
            <a:r>
              <a:rPr lang="en-US" dirty="0"/>
              <a:t>))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</a:t>
            </a:r>
            <a:r>
              <a:rPr lang="el-GR" dirty="0"/>
              <a:t>θ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∫cot</a:t>
            </a:r>
            <a:r>
              <a:rPr lang="en-US" baseline="30000" dirty="0"/>
              <a:t>5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csc</a:t>
            </a:r>
            <a:r>
              <a:rPr lang="en-US" baseline="30000" dirty="0"/>
              <a:t>2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endParaRPr lang="en-US" sz="2000" dirty="0"/>
          </a:p>
          <a:p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l-GR" baseline="30000" dirty="0"/>
              <a:t>π</a:t>
            </a:r>
            <a:r>
              <a:rPr lang="en-US" baseline="30000" dirty="0"/>
              <a:t> 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sin(2t)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3439A-3C26-4AFB-840A-1A3A68C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3-5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551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638800"/>
          </a:xfrm>
        </p:spPr>
        <p:txBody>
          <a:bodyPr/>
          <a:lstStyle/>
          <a:p>
            <a:r>
              <a:rPr lang="en-US" dirty="0"/>
              <a:t>Evaluate the integral:</a:t>
            </a:r>
          </a:p>
          <a:p>
            <a:r>
              <a:rPr lang="en-US" dirty="0"/>
              <a:t>∫</a:t>
            </a:r>
            <a:r>
              <a:rPr lang="el-GR" dirty="0"/>
              <a:t>θ</a:t>
            </a:r>
            <a:r>
              <a:rPr lang="en-US" dirty="0"/>
              <a:t>csc</a:t>
            </a:r>
            <a:r>
              <a:rPr lang="en-US" baseline="30000" dirty="0"/>
              <a:t>2</a:t>
            </a:r>
            <a:r>
              <a:rPr lang="el-GR" dirty="0"/>
              <a:t>θ</a:t>
            </a:r>
            <a:r>
              <a:rPr lang="en-US" sz="2000" dirty="0"/>
              <a:t> </a:t>
            </a:r>
            <a:r>
              <a:rPr lang="en-US" dirty="0"/>
              <a:t>d</a:t>
            </a:r>
            <a:r>
              <a:rPr lang="el-GR" dirty="0"/>
              <a:t>θ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ln(sin(</a:t>
            </a:r>
            <a:r>
              <a:rPr lang="el-GR" dirty="0">
                <a:solidFill>
                  <a:srgbClr val="FFFF00"/>
                </a:solidFill>
              </a:rPr>
              <a:t>θ</a:t>
            </a:r>
            <a:r>
              <a:rPr lang="en-US" dirty="0">
                <a:solidFill>
                  <a:srgbClr val="FFFF00"/>
                </a:solidFill>
              </a:rPr>
              <a:t>))-</a:t>
            </a:r>
            <a:r>
              <a:rPr lang="el-GR" dirty="0">
                <a:solidFill>
                  <a:srgbClr val="FFFF00"/>
                </a:solidFill>
              </a:rPr>
              <a:t>θ</a:t>
            </a:r>
            <a:r>
              <a:rPr lang="en-US" dirty="0">
                <a:solidFill>
                  <a:srgbClr val="FFFF00"/>
                </a:solidFill>
              </a:rPr>
              <a:t>cot(</a:t>
            </a:r>
            <a:r>
              <a:rPr lang="el-GR" dirty="0">
                <a:solidFill>
                  <a:srgbClr val="FFFF00"/>
                </a:solidFill>
              </a:rPr>
              <a:t>θ</a:t>
            </a:r>
            <a:r>
              <a:rPr lang="en-US" dirty="0">
                <a:solidFill>
                  <a:srgbClr val="FFFF00"/>
                </a:solidFill>
              </a:rPr>
              <a:t>)+c</a:t>
            </a:r>
          </a:p>
          <a:p>
            <a:endParaRPr lang="en-US" sz="2000" dirty="0"/>
          </a:p>
          <a:p>
            <a:r>
              <a:rPr lang="en-US" dirty="0"/>
              <a:t>∫cot</a:t>
            </a:r>
            <a:r>
              <a:rPr lang="en-US" baseline="30000" dirty="0"/>
              <a:t>5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csc</a:t>
            </a:r>
            <a:r>
              <a:rPr lang="en-US" baseline="30000" dirty="0"/>
              <a:t>2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endParaRPr lang="en-US" sz="2000" dirty="0"/>
          </a:p>
          <a:p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l-GR" baseline="30000" dirty="0"/>
              <a:t>π</a:t>
            </a:r>
            <a:r>
              <a:rPr lang="en-US" baseline="30000" dirty="0"/>
              <a:t> 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sin(2t)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3439A-3C26-4AFB-840A-1A3A68C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3-5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72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Evaluate the integral:</a:t>
            </a:r>
          </a:p>
          <a:p>
            <a:r>
              <a:rPr lang="en-US" dirty="0"/>
              <a:t>∫</a:t>
            </a:r>
            <a:r>
              <a:rPr lang="el-GR" dirty="0"/>
              <a:t>θ</a:t>
            </a:r>
            <a:r>
              <a:rPr lang="en-US" dirty="0"/>
              <a:t>csc</a:t>
            </a:r>
            <a:r>
              <a:rPr lang="en-US" baseline="30000" dirty="0"/>
              <a:t>2</a:t>
            </a:r>
            <a:r>
              <a:rPr lang="el-GR" dirty="0"/>
              <a:t>θ</a:t>
            </a:r>
            <a:r>
              <a:rPr lang="en-US" sz="2000" dirty="0"/>
              <a:t> </a:t>
            </a:r>
            <a:r>
              <a:rPr lang="en-US" dirty="0"/>
              <a:t>d</a:t>
            </a:r>
            <a:r>
              <a:rPr lang="el-GR" dirty="0"/>
              <a:t>θ</a:t>
            </a:r>
            <a:r>
              <a:rPr lang="en-US" dirty="0"/>
              <a:t> = ln(sin(</a:t>
            </a:r>
            <a:r>
              <a:rPr lang="el-GR" dirty="0"/>
              <a:t>θ</a:t>
            </a:r>
            <a:r>
              <a:rPr lang="en-US" dirty="0"/>
              <a:t>))-</a:t>
            </a:r>
            <a:r>
              <a:rPr lang="el-GR" dirty="0"/>
              <a:t>θ</a:t>
            </a:r>
            <a:r>
              <a:rPr lang="en-US" dirty="0"/>
              <a:t>cot(</a:t>
            </a:r>
            <a:r>
              <a:rPr lang="el-GR" dirty="0"/>
              <a:t>θ</a:t>
            </a:r>
            <a:r>
              <a:rPr lang="en-US" dirty="0"/>
              <a:t>)+c</a:t>
            </a:r>
          </a:p>
          <a:p>
            <a:endParaRPr lang="en-US" sz="2000" dirty="0"/>
          </a:p>
          <a:p>
            <a:r>
              <a:rPr lang="en-US" dirty="0"/>
              <a:t>∫cot</a:t>
            </a:r>
            <a:r>
              <a:rPr lang="en-US" baseline="30000" dirty="0"/>
              <a:t>5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csc</a:t>
            </a:r>
            <a:r>
              <a:rPr lang="en-US" baseline="30000" dirty="0"/>
              <a:t>2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-1/6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cot</a:t>
            </a:r>
            <a:r>
              <a:rPr lang="en-US" baseline="30000" dirty="0">
                <a:solidFill>
                  <a:srgbClr val="FFFF00"/>
                </a:solidFill>
              </a:rPr>
              <a:t>6</a:t>
            </a:r>
            <a:r>
              <a:rPr lang="en-US" dirty="0">
                <a:solidFill>
                  <a:srgbClr val="FFFF00"/>
                </a:solidFill>
              </a:rPr>
              <a:t>(x)+c</a:t>
            </a:r>
          </a:p>
          <a:p>
            <a:endParaRPr lang="en-US" sz="2000" dirty="0"/>
          </a:p>
          <a:p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l-GR" baseline="30000" dirty="0"/>
              <a:t>π</a:t>
            </a:r>
            <a:r>
              <a:rPr lang="en-US" baseline="30000" dirty="0"/>
              <a:t> 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sin(2t)</a:t>
            </a:r>
            <a:r>
              <a:rPr lang="en-US" sz="2000" dirty="0"/>
              <a:t> </a:t>
            </a:r>
            <a:r>
              <a:rPr lang="en-US" dirty="0"/>
              <a:t>dt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3439A-3C26-4AFB-840A-1A3A68C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3-5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606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Evaluate the integral:</a:t>
            </a:r>
          </a:p>
          <a:p>
            <a:r>
              <a:rPr lang="en-US" dirty="0"/>
              <a:t>∫</a:t>
            </a:r>
            <a:r>
              <a:rPr lang="el-GR" dirty="0"/>
              <a:t>θ</a:t>
            </a:r>
            <a:r>
              <a:rPr lang="en-US" dirty="0"/>
              <a:t>csc</a:t>
            </a:r>
            <a:r>
              <a:rPr lang="en-US" baseline="30000" dirty="0"/>
              <a:t>2</a:t>
            </a:r>
            <a:r>
              <a:rPr lang="el-GR" dirty="0"/>
              <a:t>θ</a:t>
            </a:r>
            <a:r>
              <a:rPr lang="en-US" sz="2000" dirty="0"/>
              <a:t> </a:t>
            </a:r>
            <a:r>
              <a:rPr lang="en-US" dirty="0"/>
              <a:t>d</a:t>
            </a:r>
            <a:r>
              <a:rPr lang="el-GR" dirty="0"/>
              <a:t>θ</a:t>
            </a:r>
            <a:r>
              <a:rPr lang="en-US" dirty="0"/>
              <a:t> = ln(sin(</a:t>
            </a:r>
            <a:r>
              <a:rPr lang="el-GR" dirty="0"/>
              <a:t>θ</a:t>
            </a:r>
            <a:r>
              <a:rPr lang="en-US" dirty="0"/>
              <a:t>))-</a:t>
            </a:r>
            <a:r>
              <a:rPr lang="el-GR" dirty="0"/>
              <a:t>θ</a:t>
            </a:r>
            <a:r>
              <a:rPr lang="en-US" dirty="0"/>
              <a:t>cot(</a:t>
            </a:r>
            <a:r>
              <a:rPr lang="el-GR" dirty="0"/>
              <a:t>θ</a:t>
            </a:r>
            <a:r>
              <a:rPr lang="en-US" dirty="0"/>
              <a:t>)+c</a:t>
            </a:r>
          </a:p>
          <a:p>
            <a:endParaRPr lang="en-US" sz="2000" dirty="0"/>
          </a:p>
          <a:p>
            <a:r>
              <a:rPr lang="en-US" dirty="0"/>
              <a:t>∫cot</a:t>
            </a:r>
            <a:r>
              <a:rPr lang="en-US" baseline="30000" dirty="0"/>
              <a:t>5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csc</a:t>
            </a:r>
            <a:r>
              <a:rPr lang="en-US" baseline="30000" dirty="0"/>
              <a:t>2</a:t>
            </a:r>
            <a:r>
              <a:rPr lang="en-US" dirty="0"/>
              <a:t>(x)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-1/6</a:t>
            </a:r>
            <a:r>
              <a:rPr lang="en-US" sz="2000" dirty="0"/>
              <a:t> </a:t>
            </a:r>
            <a:r>
              <a:rPr lang="en-US" dirty="0"/>
              <a:t>cot</a:t>
            </a:r>
            <a:r>
              <a:rPr lang="en-US" baseline="30000" dirty="0"/>
              <a:t>6</a:t>
            </a:r>
            <a:r>
              <a:rPr lang="en-US" dirty="0"/>
              <a:t>(x)+c</a:t>
            </a:r>
          </a:p>
          <a:p>
            <a:endParaRPr lang="en-US" sz="2000" dirty="0"/>
          </a:p>
          <a:p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l-GR" b="0" baseline="30000" dirty="0"/>
              <a:t>π</a:t>
            </a:r>
            <a:r>
              <a:rPr lang="en-US" baseline="30000" dirty="0"/>
              <a:t> </a:t>
            </a:r>
            <a:r>
              <a:rPr lang="en-US" dirty="0"/>
              <a:t>t</a:t>
            </a:r>
            <a:r>
              <a:rPr lang="en-US" sz="2000" dirty="0"/>
              <a:t> </a:t>
            </a:r>
            <a:r>
              <a:rPr lang="en-US" dirty="0"/>
              <a:t>sin(2t)</a:t>
            </a:r>
            <a:r>
              <a:rPr lang="en-US" sz="2000" dirty="0"/>
              <a:t> </a:t>
            </a:r>
            <a:r>
              <a:rPr lang="en-US" dirty="0"/>
              <a:t>dt = 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l-GR" b="0" dirty="0">
                <a:solidFill>
                  <a:srgbClr val="FFFF00"/>
                </a:solidFill>
              </a:rPr>
              <a:t>π</a:t>
            </a:r>
            <a:r>
              <a:rPr lang="en-US" dirty="0">
                <a:solidFill>
                  <a:srgbClr val="FFFF00"/>
                </a:solidFill>
              </a:rPr>
              <a:t>/2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3439A-3C26-4AFB-840A-1A3A68C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PARTS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3-5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868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07513-3051-408A-BB14-1DAB6954204C}"/>
              </a:ext>
            </a:extLst>
          </p:cNvPr>
          <p:cNvSpPr/>
          <p:nvPr/>
        </p:nvSpPr>
        <p:spPr>
          <a:xfrm>
            <a:off x="-295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0987603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pre-calculator folks hated division so  much, there are several techniques to make integrals that include division look like something in the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60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all scary…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133600"/>
            <a:ext cx="3098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85A714-18FA-486E-82E8-57A99431F364}"/>
              </a:ext>
            </a:extLst>
          </p:cNvPr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http://www.gettyimages.com/detail/photo/businessman-crying-close-up-high-res-stock-photography/AB34183</a:t>
            </a:r>
          </a:p>
        </p:txBody>
      </p:sp>
    </p:spTree>
    <p:extLst>
      <p:ext uri="{BB962C8B-B14F-4D97-AF65-F5344CB8AC3E}">
        <p14:creationId xmlns:p14="http://schemas.microsoft.com/office/powerpoint/2010/main" val="378857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56EF5-656F-4050-94FE-FAE72CA9F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99" y="2971800"/>
            <a:ext cx="4330701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There are three basic hyperbolic functions:</a:t>
            </a:r>
          </a:p>
          <a:p>
            <a:pPr>
              <a:spcBef>
                <a:spcPts val="0"/>
              </a:spcBef>
            </a:pPr>
            <a:r>
              <a:rPr lang="en-US" dirty="0"/>
              <a:t>sinh</a:t>
            </a:r>
          </a:p>
          <a:p>
            <a:pPr>
              <a:spcBef>
                <a:spcPts val="0"/>
              </a:spcBef>
            </a:pPr>
            <a:r>
              <a:rPr lang="en-US" dirty="0"/>
              <a:t>cosh</a:t>
            </a:r>
          </a:p>
          <a:p>
            <a:pPr>
              <a:spcBef>
                <a:spcPts val="0"/>
              </a:spcBef>
            </a:pPr>
            <a:r>
              <a:rPr lang="en-US" dirty="0"/>
              <a:t>tanh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1F469-6961-434E-8745-5FEA6BB40BB3}"/>
              </a:ext>
            </a:extLst>
          </p:cNvPr>
          <p:cNvSpPr txBox="1"/>
          <p:nvPr/>
        </p:nvSpPr>
        <p:spPr>
          <a:xfrm>
            <a:off x="0" y="6611035"/>
            <a:ext cx="7543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https://en.wikipedia.org/wiki/Hyperbola#/media/File:Hyperbolic_functions-2.svg</a:t>
            </a:r>
          </a:p>
        </p:txBody>
      </p:sp>
    </p:spTree>
    <p:extLst>
      <p:ext uri="{BB962C8B-B14F-4D97-AF65-F5344CB8AC3E}">
        <p14:creationId xmlns:p14="http://schemas.microsoft.com/office/powerpoint/2010/main" val="32226609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Substitutions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These are used when an integral has a nasty divisor </a:t>
            </a:r>
          </a:p>
          <a:p>
            <a:pPr algn="ctr"/>
            <a:r>
              <a:rPr lang="en-US" dirty="0"/>
              <a:t>in it:</a:t>
            </a: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3779522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779522"/>
                <a:ext cx="2792688" cy="17068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4472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 Substitutions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If the divisor of an integral contains a</a:t>
            </a:r>
            <a:r>
              <a:rPr lang="en-US" baseline="30000" dirty="0"/>
              <a:t>2</a:t>
            </a:r>
            <a:r>
              <a:rPr lang="en-US" dirty="0"/>
              <a:t> − x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let x = a sin(</a:t>
            </a:r>
            <a:r>
              <a:rPr lang="el-GR" dirty="0"/>
              <a:t>θ</a:t>
            </a:r>
            <a:r>
              <a:rPr lang="en-US" dirty="0"/>
              <a:t>) </a:t>
            </a:r>
          </a:p>
          <a:p>
            <a:r>
              <a:rPr lang="en-US" dirty="0"/>
              <a:t>and use the identity: </a:t>
            </a:r>
          </a:p>
          <a:p>
            <a:r>
              <a:rPr lang="en-US" dirty="0"/>
              <a:t>1 – sin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 = cos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http://en.wikipedia.org/wiki/Trigonometric_substitution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 Substitutions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If the divisor of an integral contains a</a:t>
            </a:r>
            <a:r>
              <a:rPr lang="en-US" baseline="30000" dirty="0"/>
              <a:t>2</a:t>
            </a:r>
            <a:r>
              <a:rPr lang="en-US" dirty="0"/>
              <a:t> + x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let x = a tan(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r>
              <a:rPr lang="en-US" dirty="0"/>
              <a:t>and use the identity: </a:t>
            </a:r>
          </a:p>
          <a:p>
            <a:r>
              <a:rPr lang="en-US" dirty="0"/>
              <a:t>1 + tan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 = sec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0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Trig Substitutions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If the divisor of an integral contains x</a:t>
            </a:r>
            <a:r>
              <a:rPr lang="en-US" baseline="30000" dirty="0"/>
              <a:t>2</a:t>
            </a:r>
            <a:r>
              <a:rPr lang="en-US" dirty="0"/>
              <a:t> − a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let x = a sec(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r>
              <a:rPr lang="en-US" dirty="0"/>
              <a:t>and use the identity:</a:t>
            </a:r>
          </a:p>
          <a:p>
            <a:r>
              <a:rPr lang="en-US" dirty="0"/>
              <a:t>sec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 – 1 = tan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785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905000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279268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83110-C165-4B9D-B778-5CFF6939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461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  <a:p>
            <a:endParaRPr lang="en-US" dirty="0"/>
          </a:p>
          <a:p>
            <a:endParaRPr lang="en-US" sz="4000" dirty="0">
              <a:solidFill>
                <a:srgbClr val="CCFFFF"/>
              </a:solidFill>
            </a:endParaRPr>
          </a:p>
          <a:p>
            <a:r>
              <a:rPr lang="en-US" sz="4000" dirty="0">
                <a:solidFill>
                  <a:srgbClr val="CCFFFF"/>
                </a:solidFill>
              </a:rPr>
              <a:t>For a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 − x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,</a:t>
            </a:r>
            <a:r>
              <a:rPr lang="en-US" sz="4000" baseline="30000" dirty="0">
                <a:solidFill>
                  <a:srgbClr val="CCFFFF"/>
                </a:solidFill>
              </a:rPr>
              <a:t> </a:t>
            </a:r>
            <a:r>
              <a:rPr lang="en-US" sz="4000" dirty="0">
                <a:solidFill>
                  <a:srgbClr val="CCFFFF"/>
                </a:solidFill>
              </a:rPr>
              <a:t>let x = a sin(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 </a:t>
            </a:r>
          </a:p>
          <a:p>
            <a:r>
              <a:rPr lang="en-US" sz="4000" dirty="0">
                <a:solidFill>
                  <a:srgbClr val="CCFFFF"/>
                </a:solidFill>
              </a:rPr>
              <a:t>and use: 1 – sin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 = cos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905000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279268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70726-5479-40BC-88A6-545F410D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572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905000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309886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B880FB-547D-4C46-AAB9-39D49310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587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4000" dirty="0">
                <a:solidFill>
                  <a:srgbClr val="CCFFFF"/>
                </a:solidFill>
              </a:rPr>
              <a:t>For x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 − a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, let x = a sec(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 and use: sec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 – 1 = tan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905000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309886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01DAE-CB3B-42E4-8048-19E6FD68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57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6B023-E2BC-4C66-97EE-78C0ABD21F65}"/>
                  </a:ext>
                </a:extLst>
              </p:cNvPr>
              <p:cNvSpPr txBox="1"/>
              <p:nvPr/>
            </p:nvSpPr>
            <p:spPr>
              <a:xfrm>
                <a:off x="457200" y="1905000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6B023-E2BC-4C66-97EE-78C0ABD21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279268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C90016A-BF8F-4434-8261-857CC2B6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43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4000" dirty="0">
                <a:solidFill>
                  <a:srgbClr val="CCFFFF"/>
                </a:solidFill>
              </a:rPr>
              <a:t>For a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 + x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, let x = a tan(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 and use: 1 + tan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 = sec</a:t>
            </a:r>
            <a:r>
              <a:rPr lang="en-US" sz="4000" baseline="30000" dirty="0">
                <a:solidFill>
                  <a:srgbClr val="CCFFFF"/>
                </a:solidFill>
              </a:rPr>
              <a:t>2</a:t>
            </a:r>
            <a:r>
              <a:rPr lang="en-US" sz="4000" dirty="0">
                <a:solidFill>
                  <a:srgbClr val="CCFFFF"/>
                </a:solidFill>
              </a:rPr>
              <a:t>(</a:t>
            </a:r>
            <a:r>
              <a:rPr lang="el-GR" sz="4000" dirty="0">
                <a:solidFill>
                  <a:srgbClr val="CCFFFF"/>
                </a:solidFill>
              </a:rPr>
              <a:t>θ</a:t>
            </a:r>
            <a:r>
              <a:rPr lang="en-US" sz="4000" dirty="0">
                <a:solidFill>
                  <a:srgbClr val="CCFFFF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6B023-E2BC-4C66-97EE-78C0ABD21F65}"/>
                  </a:ext>
                </a:extLst>
              </p:cNvPr>
              <p:cNvSpPr txBox="1"/>
              <p:nvPr/>
            </p:nvSpPr>
            <p:spPr>
              <a:xfrm>
                <a:off x="457200" y="1905000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6B023-E2BC-4C66-97EE-78C0ABD21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279268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D27C1DC-E13B-4746-9ABE-55CA5F40B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56EF5-656F-4050-94FE-FAE72CA9F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99" y="2971800"/>
            <a:ext cx="4330701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DF75D-6CD5-41C8-AC8A-4006162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ED89-5D13-4B9D-B712-4DC134A09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-∞ &lt; sinh(u) &lt; +∞</a:t>
            </a:r>
          </a:p>
          <a:p>
            <a:pPr>
              <a:spcBef>
                <a:spcPts val="0"/>
              </a:spcBef>
            </a:pPr>
            <a:r>
              <a:rPr lang="en-US" dirty="0"/>
              <a:t>1 ≤ cosh(u) &lt; +∞</a:t>
            </a:r>
          </a:p>
          <a:p>
            <a:pPr>
              <a:spcBef>
                <a:spcPts val="0"/>
              </a:spcBef>
            </a:pPr>
            <a:r>
              <a:rPr lang="en-US" dirty="0"/>
              <a:t>-1 ≤ tanh(u) ≤ +1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1F469-6961-434E-8745-5FEA6BB40BB3}"/>
              </a:ext>
            </a:extLst>
          </p:cNvPr>
          <p:cNvSpPr txBox="1"/>
          <p:nvPr/>
        </p:nvSpPr>
        <p:spPr>
          <a:xfrm>
            <a:off x="0" y="6611035"/>
            <a:ext cx="7543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https://en.wikipedia.org/wiki/Hyperbola#/media/File:Hyperbolic_functions-2.svg</a:t>
            </a:r>
          </a:p>
        </p:txBody>
      </p:sp>
    </p:spTree>
    <p:extLst>
      <p:ext uri="{BB962C8B-B14F-4D97-AF65-F5344CB8AC3E}">
        <p14:creationId xmlns:p14="http://schemas.microsoft.com/office/powerpoint/2010/main" val="18605734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/>
              <p:nvPr/>
            </p:nvSpPr>
            <p:spPr>
              <a:xfrm>
                <a:off x="457200" y="1912622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𝟓𝟎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12622"/>
                <a:ext cx="309886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01DF4CB-EAF0-4D64-A142-F43B9D877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489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Hmm… that doesn’t fit any of the tricks…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/>
              <p:nvPr/>
            </p:nvSpPr>
            <p:spPr>
              <a:xfrm>
                <a:off x="457200" y="1912622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𝟓𝟎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12622"/>
                <a:ext cx="309886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68BBE16-A19F-44F7-8D5A-DE975BD74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460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could you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Hmm… that doesn’t fit any of the tricks…</a:t>
            </a:r>
          </a:p>
          <a:p>
            <a:r>
              <a:rPr lang="en-US" dirty="0"/>
              <a:t>That leaves the calculator!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2F8F6-6F2B-45DC-94E4-DF7810825E75}"/>
              </a:ext>
            </a:extLst>
          </p:cNvPr>
          <p:cNvSpPr txBox="1"/>
          <p:nvPr/>
        </p:nvSpPr>
        <p:spPr>
          <a:xfrm>
            <a:off x="2294785" y="582980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</a:t>
            </a:r>
            <a:r>
              <a:rPr lang="en-US" sz="2000" baseline="30000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let x = a sin(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– sin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cos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+ 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tan(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1 +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=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  <a:p>
            <a:r>
              <a:rPr lang="en-US" sz="2000" dirty="0">
                <a:solidFill>
                  <a:srgbClr val="CCFFFF"/>
                </a:solidFill>
              </a:rPr>
              <a:t>For x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 − a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, let x = a sec(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and use: sec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 – 1 = tan</a:t>
            </a:r>
            <a:r>
              <a:rPr lang="en-US" sz="2000" baseline="30000" dirty="0">
                <a:solidFill>
                  <a:srgbClr val="CCFFFF"/>
                </a:solidFill>
              </a:rPr>
              <a:t>2</a:t>
            </a:r>
            <a:r>
              <a:rPr lang="en-US" sz="2000" dirty="0">
                <a:solidFill>
                  <a:srgbClr val="CCFFFF"/>
                </a:solidFill>
              </a:rPr>
              <a:t>(</a:t>
            </a:r>
            <a:r>
              <a:rPr lang="el-GR" sz="2000" dirty="0">
                <a:solidFill>
                  <a:srgbClr val="CCFFFF"/>
                </a:solidFill>
              </a:rPr>
              <a:t>θ</a:t>
            </a:r>
            <a:r>
              <a:rPr lang="en-US" sz="2000" dirty="0">
                <a:solidFill>
                  <a:srgbClr val="CCFF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/>
              <p:nvPr/>
            </p:nvSpPr>
            <p:spPr>
              <a:xfrm>
                <a:off x="457200" y="1912622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𝟓𝟎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12622"/>
                <a:ext cx="309886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0E3D17C-3F4D-4D21-9A30-ACBF9DA6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977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Calculate: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/>
              <p:nvPr/>
            </p:nvSpPr>
            <p:spPr>
              <a:xfrm>
                <a:off x="457200" y="1912622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𝟓𝟎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12622"/>
                <a:ext cx="309886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B30FBE1-849E-480B-8266-DBB9D970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712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Calculate:</a:t>
                </a:r>
              </a:p>
              <a:p>
                <a:endParaRPr lang="en-US" sz="2000" dirty="0"/>
              </a:p>
              <a:p>
                <a:r>
                  <a:rPr lang="en-US" dirty="0"/>
                  <a:t>              = </a:t>
                </a:r>
                <a:r>
                  <a:rPr lang="en-US" dirty="0">
                    <a:solidFill>
                      <a:srgbClr val="FFFF00"/>
                    </a:solidFill>
                  </a:rPr>
                  <a:t>tan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-1</a:t>
                </a:r>
                <a:r>
                  <a:rPr lang="en-US" dirty="0">
                    <a:solidFill>
                      <a:srgbClr val="FFFF00"/>
                    </a:solidFill>
                  </a:rPr>
                  <a:t>(x/5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)/5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+c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 r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/>
              <p:nvPr/>
            </p:nvSpPr>
            <p:spPr>
              <a:xfrm>
                <a:off x="482538" y="1912622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𝟓𝟎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948BC-C66F-4262-8B24-4A21C96BB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8" y="1912622"/>
                <a:ext cx="3098862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62B8B19-5275-4B87-A733-4328999C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437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endParaRPr lang="en-US" sz="2000" dirty="0"/>
          </a:p>
          <a:p>
            <a:r>
              <a:rPr lang="en-US" dirty="0"/>
              <a:t>             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912" y="1905000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" y="1905000"/>
                <a:ext cx="279268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1078CC6-A71D-40AA-9B2E-7569647A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11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endParaRPr lang="en-US" sz="2000" dirty="0"/>
          </a:p>
          <a:p>
            <a:r>
              <a:rPr lang="en-US" dirty="0"/>
              <a:t>             = </a:t>
            </a:r>
            <a:r>
              <a:rPr lang="en-US" dirty="0">
                <a:solidFill>
                  <a:srgbClr val="FFFF00"/>
                </a:solidFill>
              </a:rPr>
              <a:t>½(ln(x+1)-ln(1-x))+c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912" y="1905000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" y="1905000"/>
                <a:ext cx="279268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1078CC6-A71D-40AA-9B2E-7569647A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825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endParaRPr lang="en-US" sz="2000" dirty="0"/>
          </a:p>
          <a:p>
            <a:r>
              <a:rPr lang="en-US" dirty="0"/>
              <a:t>             </a:t>
            </a:r>
            <a:r>
              <a:rPr lang="en-US" sz="200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078CC6-A71D-40AA-9B2E-7569647A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3035A-517B-46B0-9CD2-5202F7B19D3F}"/>
                  </a:ext>
                </a:extLst>
              </p:cNvPr>
              <p:cNvSpPr txBox="1"/>
              <p:nvPr/>
            </p:nvSpPr>
            <p:spPr>
              <a:xfrm>
                <a:off x="483912" y="1905000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3035A-517B-46B0-9CD2-5202F7B19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" y="1905000"/>
                <a:ext cx="309886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8217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endParaRPr lang="en-US" sz="2000" dirty="0"/>
          </a:p>
          <a:p>
            <a:r>
              <a:rPr lang="en-US" dirty="0"/>
              <a:t>             </a:t>
            </a:r>
            <a:r>
              <a:rPr lang="en-US" sz="2000" dirty="0"/>
              <a:t> </a:t>
            </a:r>
            <a:r>
              <a:rPr lang="en-US" sz="3750" dirty="0"/>
              <a:t>= </a:t>
            </a:r>
            <a:r>
              <a:rPr lang="en-US" sz="3750" dirty="0">
                <a:solidFill>
                  <a:srgbClr val="FFFF00"/>
                </a:solidFill>
              </a:rPr>
              <a:t>0.1(ln(5-x)-ln(5+x)+c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078CC6-A71D-40AA-9B2E-7569647A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3035A-517B-46B0-9CD2-5202F7B19D3F}"/>
                  </a:ext>
                </a:extLst>
              </p:cNvPr>
              <p:cNvSpPr txBox="1"/>
              <p:nvPr/>
            </p:nvSpPr>
            <p:spPr>
              <a:xfrm>
                <a:off x="483912" y="1905000"/>
                <a:ext cx="3098862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𝟐𝟓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93035A-517B-46B0-9CD2-5202F7B19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" y="1905000"/>
                <a:ext cx="3098862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5640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Calculate: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078CC6-A71D-40AA-9B2E-7569647AF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 BY TRIG SUBSTITUTION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9E7AF-8F1D-4062-BB9E-396CA4255037}"/>
                  </a:ext>
                </a:extLst>
              </p:cNvPr>
              <p:cNvSpPr txBox="1"/>
              <p:nvPr/>
            </p:nvSpPr>
            <p:spPr>
              <a:xfrm>
                <a:off x="483912" y="1880937"/>
                <a:ext cx="2792688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𝟗</m:t>
                              </m:r>
                              <m:r>
                                <a:rPr lang="en-US" sz="40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49E7AF-8F1D-4062-BB9E-396CA4255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" y="1880937"/>
                <a:ext cx="2792688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81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5756</Words>
  <Application>Microsoft Office PowerPoint</Application>
  <PresentationFormat>On-screen Show (4:3)</PresentationFormat>
  <Paragraphs>802</Paragraphs>
  <Slides>149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7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Hyperbolics</vt:lpstr>
      <vt:lpstr>Hyperbolics</vt:lpstr>
      <vt:lpstr>Hyperbolics</vt:lpstr>
      <vt:lpstr>Hyperbolics</vt:lpstr>
      <vt:lpstr>Hyperbolics</vt:lpstr>
      <vt:lpstr>Hyperbolics</vt:lpstr>
      <vt:lpstr>Hyperbolics</vt:lpstr>
      <vt:lpstr>Hyperbolics</vt:lpstr>
      <vt:lpstr>Hyperbolics</vt:lpstr>
      <vt:lpstr>Hyperbolics</vt:lpstr>
      <vt:lpstr>Calculus of Hyperbolics</vt:lpstr>
      <vt:lpstr>Calculus of Hyperbolics</vt:lpstr>
      <vt:lpstr>Hyperbolics</vt:lpstr>
      <vt:lpstr>Hyperbolics</vt:lpstr>
      <vt:lpstr>Hyperbolics</vt:lpstr>
      <vt:lpstr>Hyperbolics</vt:lpstr>
      <vt:lpstr>Calculus of Hyperbolics</vt:lpstr>
      <vt:lpstr>Calculus of Hyperbolics</vt:lpstr>
      <vt:lpstr>Calculus of Hyperbolics</vt:lpstr>
      <vt:lpstr>Calculus of Hyperbolics</vt:lpstr>
      <vt:lpstr>Calculus of Hyperbolics</vt:lpstr>
      <vt:lpstr>Calculus of Hyperbolics</vt:lpstr>
      <vt:lpstr>Calculus of Hyperbolics</vt:lpstr>
      <vt:lpstr>PowerPoint Presentation</vt:lpstr>
      <vt:lpstr>Integration Methods</vt:lpstr>
      <vt:lpstr>Integration Methods</vt:lpstr>
      <vt:lpstr>Tables of Integrals</vt:lpstr>
      <vt:lpstr>Tables of Integrals </vt:lpstr>
      <vt:lpstr>Tables of Integrals</vt:lpstr>
      <vt:lpstr>Tables of Integrals</vt:lpstr>
      <vt:lpstr>Tables of Integrals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by Parts</vt:lpstr>
      <vt:lpstr>Integration by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</vt:lpstr>
      <vt:lpstr>Integration</vt:lpstr>
      <vt:lpstr>Trig Substitutions</vt:lpstr>
      <vt:lpstr>Trig Substitutions</vt:lpstr>
      <vt:lpstr>Trig Substitutions</vt:lpstr>
      <vt:lpstr>Trig Substitutions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Partial Fractions</vt:lpstr>
      <vt:lpstr>PowerPoint Presentation</vt:lpstr>
      <vt:lpstr>PowerPoint Presentation</vt:lpstr>
      <vt:lpstr>PowerPoint Presentation</vt:lpstr>
      <vt:lpstr>PowerPoint Presentation</vt:lpstr>
      <vt:lpstr>Partial Fractions</vt:lpstr>
      <vt:lpstr>PowerPoint Presentation</vt:lpstr>
      <vt:lpstr>Integration Techniques</vt:lpstr>
      <vt:lpstr>Integration Techniques</vt:lpstr>
      <vt:lpstr>Integration Techniques</vt:lpstr>
      <vt:lpstr>Integration Techniques</vt:lpstr>
      <vt:lpstr>Integration Techniques</vt:lpstr>
      <vt:lpstr>Integration Techniques</vt:lpstr>
      <vt:lpstr>Integration Techniques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560</cp:revision>
  <dcterms:created xsi:type="dcterms:W3CDTF">2012-09-06T22:30:26Z</dcterms:created>
  <dcterms:modified xsi:type="dcterms:W3CDTF">2023-01-10T10:15:04Z</dcterms:modified>
</cp:coreProperties>
</file>