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7"/>
  </p:notesMasterIdLst>
  <p:handoutMasterIdLst>
    <p:handoutMasterId r:id="rId148"/>
  </p:handoutMasterIdLst>
  <p:sldIdLst>
    <p:sldId id="546" r:id="rId2"/>
    <p:sldId id="538" r:id="rId3"/>
    <p:sldId id="547" r:id="rId4"/>
    <p:sldId id="539" r:id="rId5"/>
    <p:sldId id="1965" r:id="rId6"/>
    <p:sldId id="1967" r:id="rId7"/>
    <p:sldId id="1968" r:id="rId8"/>
    <p:sldId id="1973" r:id="rId9"/>
    <p:sldId id="1835" r:id="rId10"/>
    <p:sldId id="1532" r:id="rId11"/>
    <p:sldId id="2088" r:id="rId12"/>
    <p:sldId id="2087" r:id="rId13"/>
    <p:sldId id="2067" r:id="rId14"/>
    <p:sldId id="2068" r:id="rId15"/>
    <p:sldId id="2084" r:id="rId16"/>
    <p:sldId id="2085" r:id="rId17"/>
    <p:sldId id="2069" r:id="rId18"/>
    <p:sldId id="2070" r:id="rId19"/>
    <p:sldId id="2071" r:id="rId20"/>
    <p:sldId id="2072" r:id="rId21"/>
    <p:sldId id="2073" r:id="rId22"/>
    <p:sldId id="2074" r:id="rId23"/>
    <p:sldId id="2075" r:id="rId24"/>
    <p:sldId id="2076" r:id="rId25"/>
    <p:sldId id="2086" r:id="rId26"/>
    <p:sldId id="2080" r:id="rId27"/>
    <p:sldId id="2081" r:id="rId28"/>
    <p:sldId id="2083" r:id="rId29"/>
    <p:sldId id="2082" r:id="rId30"/>
    <p:sldId id="1838" r:id="rId31"/>
    <p:sldId id="1906" r:id="rId32"/>
    <p:sldId id="1969" r:id="rId33"/>
    <p:sldId id="1908" r:id="rId34"/>
    <p:sldId id="1910" r:id="rId35"/>
    <p:sldId id="1911" r:id="rId36"/>
    <p:sldId id="1915" r:id="rId37"/>
    <p:sldId id="1916" r:id="rId38"/>
    <p:sldId id="1917" r:id="rId39"/>
    <p:sldId id="1970" r:id="rId40"/>
    <p:sldId id="1918" r:id="rId41"/>
    <p:sldId id="1919" r:id="rId42"/>
    <p:sldId id="1920" r:id="rId43"/>
    <p:sldId id="1921" r:id="rId44"/>
    <p:sldId id="1922" r:id="rId45"/>
    <p:sldId id="1923" r:id="rId46"/>
    <p:sldId id="1924" r:id="rId47"/>
    <p:sldId id="1933" r:id="rId48"/>
    <p:sldId id="2065" r:id="rId49"/>
    <p:sldId id="1971" r:id="rId50"/>
    <p:sldId id="1925" r:id="rId51"/>
    <p:sldId id="1926" r:id="rId52"/>
    <p:sldId id="1927" r:id="rId53"/>
    <p:sldId id="1928" r:id="rId54"/>
    <p:sldId id="1929" r:id="rId55"/>
    <p:sldId id="1930" r:id="rId56"/>
    <p:sldId id="1931" r:id="rId57"/>
    <p:sldId id="1586" r:id="rId58"/>
    <p:sldId id="1972" r:id="rId59"/>
    <p:sldId id="1975" r:id="rId60"/>
    <p:sldId id="1976" r:id="rId61"/>
    <p:sldId id="1974" r:id="rId62"/>
    <p:sldId id="1977" r:id="rId63"/>
    <p:sldId id="1978" r:id="rId64"/>
    <p:sldId id="1981" r:id="rId65"/>
    <p:sldId id="1980" r:id="rId66"/>
    <p:sldId id="1979" r:id="rId67"/>
    <p:sldId id="1982" r:id="rId68"/>
    <p:sldId id="1983" r:id="rId69"/>
    <p:sldId id="1984" r:id="rId70"/>
    <p:sldId id="1985" r:id="rId71"/>
    <p:sldId id="1986" r:id="rId72"/>
    <p:sldId id="1709" r:id="rId73"/>
    <p:sldId id="1987" r:id="rId74"/>
    <p:sldId id="1990" r:id="rId75"/>
    <p:sldId id="1992" r:id="rId76"/>
    <p:sldId id="1993" r:id="rId77"/>
    <p:sldId id="1994" r:id="rId78"/>
    <p:sldId id="1995" r:id="rId79"/>
    <p:sldId id="1989" r:id="rId80"/>
    <p:sldId id="1951" r:id="rId81"/>
    <p:sldId id="1996" r:id="rId82"/>
    <p:sldId id="1997" r:id="rId83"/>
    <p:sldId id="1998" r:id="rId84"/>
    <p:sldId id="1999" r:id="rId85"/>
    <p:sldId id="2000" r:id="rId86"/>
    <p:sldId id="2001" r:id="rId87"/>
    <p:sldId id="1817" r:id="rId88"/>
    <p:sldId id="2005" r:id="rId89"/>
    <p:sldId id="2006" r:id="rId90"/>
    <p:sldId id="2007" r:id="rId91"/>
    <p:sldId id="2011" r:id="rId92"/>
    <p:sldId id="2008" r:id="rId93"/>
    <p:sldId id="2066" r:id="rId94"/>
    <p:sldId id="2058" r:id="rId95"/>
    <p:sldId id="2009" r:id="rId96"/>
    <p:sldId id="2014" r:id="rId97"/>
    <p:sldId id="2016" r:id="rId98"/>
    <p:sldId id="2015" r:id="rId99"/>
    <p:sldId id="2018" r:id="rId100"/>
    <p:sldId id="2017" r:id="rId101"/>
    <p:sldId id="2059" r:id="rId102"/>
    <p:sldId id="2056" r:id="rId103"/>
    <p:sldId id="2004" r:id="rId104"/>
    <p:sldId id="2019" r:id="rId105"/>
    <p:sldId id="2020" r:id="rId106"/>
    <p:sldId id="2060" r:id="rId107"/>
    <p:sldId id="2021" r:id="rId108"/>
    <p:sldId id="2023" r:id="rId109"/>
    <p:sldId id="2024" r:id="rId110"/>
    <p:sldId id="2025" r:id="rId111"/>
    <p:sldId id="2027" r:id="rId112"/>
    <p:sldId id="2028" r:id="rId113"/>
    <p:sldId id="2029" r:id="rId114"/>
    <p:sldId id="2030" r:id="rId115"/>
    <p:sldId id="2031" r:id="rId116"/>
    <p:sldId id="2032" r:id="rId117"/>
    <p:sldId id="2033" r:id="rId118"/>
    <p:sldId id="2034" r:id="rId119"/>
    <p:sldId id="2035" r:id="rId120"/>
    <p:sldId id="2036" r:id="rId121"/>
    <p:sldId id="2037" r:id="rId122"/>
    <p:sldId id="2038" r:id="rId123"/>
    <p:sldId id="2039" r:id="rId124"/>
    <p:sldId id="2040" r:id="rId125"/>
    <p:sldId id="2041" r:id="rId126"/>
    <p:sldId id="2042" r:id="rId127"/>
    <p:sldId id="2057" r:id="rId128"/>
    <p:sldId id="2013" r:id="rId129"/>
    <p:sldId id="2002" r:id="rId130"/>
    <p:sldId id="2003" r:id="rId131"/>
    <p:sldId id="2043" r:id="rId132"/>
    <p:sldId id="2050" r:id="rId133"/>
    <p:sldId id="2044" r:id="rId134"/>
    <p:sldId id="2045" r:id="rId135"/>
    <p:sldId id="2046" r:id="rId136"/>
    <p:sldId id="2047" r:id="rId137"/>
    <p:sldId id="2049" r:id="rId138"/>
    <p:sldId id="2051" r:id="rId139"/>
    <p:sldId id="2052" r:id="rId140"/>
    <p:sldId id="2053" r:id="rId141"/>
    <p:sldId id="2048" r:id="rId142"/>
    <p:sldId id="2054" r:id="rId143"/>
    <p:sldId id="543" r:id="rId144"/>
    <p:sldId id="1670" r:id="rId145"/>
    <p:sldId id="1829" r:id="rId1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50E1FE"/>
    <a:srgbClr val="687749"/>
    <a:srgbClr val="5F6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56" autoAdjust="0"/>
    <p:restoredTop sz="93404" autoAdjust="0"/>
  </p:normalViewPr>
  <p:slideViewPr>
    <p:cSldViewPr>
      <p:cViewPr varScale="1">
        <p:scale>
          <a:sx n="93" d="100"/>
          <a:sy n="93" d="100"/>
        </p:scale>
        <p:origin x="2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presProps" Target="presProps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83906E-7E3A-4730-A4FE-237275EB52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81FCE-E989-41E6-8A97-431376A87A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EF8F16-217B-4BA6-94CD-5447A4DB5357}" type="datetimeFigureOut">
              <a:rPr lang="en-US"/>
              <a:pPr>
                <a:defRPr/>
              </a:pPr>
              <a:t>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ECA8C-6A1D-47C6-AD9A-13A0DFC537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11AF0-EA35-4629-B9F4-B7DB7C4D0F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B706980-1B07-41A9-B8E0-6BF8EF01F9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6B60A-E2D1-4C5E-BC52-82DC40567632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DF887-3ABC-4473-B059-8E3D41091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8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73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81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46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1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54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65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25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5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45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188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12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F764B-CAA8-4E03-A961-C8C798A3021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934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42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694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815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516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969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488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355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705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7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16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470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124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82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671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445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469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617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342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745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788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11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949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972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625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411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330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519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476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259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783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6073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74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344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109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0078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3485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4465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6677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173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2369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4209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5785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03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0700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8192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7757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8322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7068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6435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167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5280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8879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8169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40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6115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91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52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1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112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52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0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889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26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477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227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8747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0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695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078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8757AEA-2817-4D2D-A4BB-A2EF512866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B4DB36D-2BBE-408C-B78D-9B3D862E41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.bin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25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8.emf"/><Relationship Id="rId4" Type="http://schemas.openxmlformats.org/officeDocument/2006/relationships/image" Target="../media/image3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2286000"/>
            <a:ext cx="9144000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 Welcome to </a:t>
            </a:r>
          </a:p>
          <a:p>
            <a:pPr algn="r" eaLnBrk="1" hangingPunct="1"/>
            <a:r>
              <a:rPr lang="en-US" altLang="en-US" sz="6900" b="1" dirty="0">
                <a:solidFill>
                  <a:srgbClr val="CCFFFF"/>
                </a:solidFill>
              </a:rPr>
              <a:t>Unit </a:t>
            </a:r>
            <a:r>
              <a:rPr lang="en-US" altLang="en-US" sz="6900" b="1">
                <a:solidFill>
                  <a:srgbClr val="CCFFFF"/>
                </a:solidFill>
              </a:rPr>
              <a:t>10 Part </a:t>
            </a:r>
            <a:r>
              <a:rPr lang="en-US" altLang="en-US" sz="6900" b="1" dirty="0">
                <a:solidFill>
                  <a:srgbClr val="CCFFFF"/>
                </a:solidFill>
              </a:rPr>
              <a:t>20</a:t>
            </a:r>
            <a:r>
              <a:rPr lang="en-US" altLang="en-US" sz="7500" b="1" dirty="0">
                <a:solidFill>
                  <a:srgbClr val="CCFFFF"/>
                </a:solidFill>
              </a:rPr>
              <a:t>!</a:t>
            </a:r>
          </a:p>
          <a:p>
            <a:pPr algn="r" eaLnBrk="1" hangingPunct="1"/>
            <a:endParaRPr lang="en-US" altLang="en-US" sz="9000" b="1" dirty="0">
              <a:solidFill>
                <a:srgbClr val="CCFFFF"/>
              </a:solidFill>
            </a:endParaRPr>
          </a:p>
          <a:p>
            <a:pPr eaLnBrk="1" hangingPunct="1"/>
            <a:r>
              <a:rPr lang="en-US" altLang="en-US" sz="4400" b="1" dirty="0">
                <a:solidFill>
                  <a:srgbClr val="CCFFFF"/>
                </a:solidFill>
              </a:rPr>
              <a:t>MATH 205 Differential Calculus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https://www.smu.edu.sg/programmes/core-curriculum/course-structure/calculus</a:t>
            </a:r>
          </a:p>
        </p:txBody>
      </p:sp>
    </p:spTree>
    <p:extLst>
      <p:ext uri="{BB962C8B-B14F-4D97-AF65-F5344CB8AC3E}">
        <p14:creationId xmlns:p14="http://schemas.microsoft.com/office/powerpoint/2010/main" val="3724252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4599385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Let f(x)=x</a:t>
            </a:r>
            <a:r>
              <a:rPr lang="en-US" i="0" baseline="30000" dirty="0">
                <a:effectLst/>
              </a:rPr>
              <a:t>3</a:t>
            </a:r>
            <a:r>
              <a:rPr lang="en-US" i="0" dirty="0">
                <a:effectLst/>
              </a:rPr>
              <a:t>/5000(10−x) </a:t>
            </a:r>
          </a:p>
          <a:p>
            <a:pPr algn="l">
              <a:spcBef>
                <a:spcPts val="0"/>
              </a:spcBef>
            </a:pPr>
            <a:r>
              <a:rPr lang="en-US" i="0" dirty="0">
                <a:effectLst/>
              </a:rPr>
              <a:t>for 0≤x≤10 and f(x)=0 for all other values of x</a:t>
            </a:r>
          </a:p>
          <a:p>
            <a:pPr algn="l"/>
            <a:r>
              <a:rPr lang="en-US" i="0" dirty="0">
                <a:effectLst/>
              </a:rPr>
              <a:t>Calculate P(6≤x) </a:t>
            </a:r>
          </a:p>
          <a:p>
            <a:pPr algn="l"/>
            <a:r>
              <a:rPr lang="en-US" i="0" dirty="0">
                <a:effectLst/>
              </a:rPr>
              <a:t>=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sz="4000" b="1" baseline="-25000" dirty="0">
                <a:solidFill>
                  <a:srgbClr val="CCFFFF"/>
                </a:solidFill>
              </a:rPr>
              <a:t>6</a:t>
            </a:r>
            <a:r>
              <a:rPr lang="en-US" sz="4000" b="1" baseline="30000" dirty="0">
                <a:solidFill>
                  <a:srgbClr val="CCFFFF"/>
                </a:solidFill>
              </a:rPr>
              <a:t>10</a:t>
            </a:r>
            <a:r>
              <a:rPr lang="en-US" sz="4000" b="1" dirty="0">
                <a:solidFill>
                  <a:srgbClr val="CCFFFF"/>
                </a:solidFill>
              </a:rPr>
              <a:t> (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x</a:t>
            </a:r>
            <a:r>
              <a:rPr lang="en-US" sz="4000" b="1" i="0" baseline="30000" dirty="0">
                <a:solidFill>
                  <a:srgbClr val="CCFFFF"/>
                </a:solidFill>
                <a:effectLst/>
              </a:rPr>
              <a:t>3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/5000)(10−x)</a:t>
            </a:r>
            <a:r>
              <a:rPr lang="en-US" sz="4000" b="1" dirty="0">
                <a:solidFill>
                  <a:srgbClr val="CCFFFF"/>
                </a:solidFill>
              </a:rPr>
              <a:t> dx</a:t>
            </a:r>
            <a:endParaRPr lang="en-US" i="0" dirty="0">
              <a:effectLst/>
            </a:endParaRPr>
          </a:p>
          <a:p>
            <a:pPr algn="l"/>
            <a:r>
              <a:rPr lang="en-US" dirty="0"/>
              <a:t> </a:t>
            </a:r>
            <a:endParaRPr lang="en-US" i="0" dirty="0">
              <a:solidFill>
                <a:srgbClr val="FFFF00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PROBABILITY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873548-A175-4A9D-99E4-03409B20C5CA}"/>
              </a:ext>
            </a:extLst>
          </p:cNvPr>
          <p:cNvSpPr txBox="1"/>
          <p:nvPr/>
        </p:nvSpPr>
        <p:spPr>
          <a:xfrm>
            <a:off x="3276600" y="6611035"/>
            <a:ext cx="5943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https://tutorial.math.lamar.edu/Classes/CalcII/Probability.aspx</a:t>
            </a:r>
          </a:p>
        </p:txBody>
      </p:sp>
    </p:spTree>
    <p:extLst>
      <p:ext uri="{BB962C8B-B14F-4D97-AF65-F5344CB8AC3E}">
        <p14:creationId xmlns:p14="http://schemas.microsoft.com/office/powerpoint/2010/main" val="62820921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Let f(x)=x</a:t>
            </a:r>
            <a:r>
              <a:rPr lang="en-US" i="0" baseline="30000" dirty="0">
                <a:effectLst/>
              </a:rPr>
              <a:t>3</a:t>
            </a:r>
            <a:r>
              <a:rPr lang="en-US" i="0" dirty="0">
                <a:effectLst/>
              </a:rPr>
              <a:t>/5000(10−x) </a:t>
            </a:r>
          </a:p>
          <a:p>
            <a:pPr algn="l">
              <a:spcBef>
                <a:spcPts val="0"/>
              </a:spcBef>
            </a:pPr>
            <a:r>
              <a:rPr lang="en-US" i="0" dirty="0">
                <a:effectLst/>
              </a:rPr>
              <a:t>for 0≤x≤10 and f(x)=0 for all other values of x</a:t>
            </a:r>
          </a:p>
          <a:p>
            <a:pPr algn="l"/>
            <a:r>
              <a:rPr lang="en-US" i="0" dirty="0">
                <a:effectLst/>
              </a:rPr>
              <a:t>Calculate P(6≤x) </a:t>
            </a:r>
          </a:p>
          <a:p>
            <a:pPr algn="l"/>
            <a:r>
              <a:rPr lang="en-US" i="0" dirty="0">
                <a:effectLst/>
              </a:rPr>
              <a:t>=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sz="4000" b="1" baseline="-25000" dirty="0">
                <a:solidFill>
                  <a:srgbClr val="CCFFFF"/>
                </a:solidFill>
              </a:rPr>
              <a:t>6</a:t>
            </a:r>
            <a:r>
              <a:rPr lang="en-US" sz="4000" b="1" baseline="30000" dirty="0">
                <a:solidFill>
                  <a:srgbClr val="CCFFFF"/>
                </a:solidFill>
              </a:rPr>
              <a:t>10</a:t>
            </a:r>
            <a:r>
              <a:rPr lang="en-US" sz="4000" b="1" dirty="0">
                <a:solidFill>
                  <a:srgbClr val="CCFFFF"/>
                </a:solidFill>
              </a:rPr>
              <a:t> 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x</a:t>
            </a:r>
            <a:r>
              <a:rPr lang="en-US" sz="4000" b="1" i="0" baseline="30000" dirty="0">
                <a:solidFill>
                  <a:srgbClr val="CCFFFF"/>
                </a:solidFill>
                <a:effectLst/>
              </a:rPr>
              <a:t>3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/5000</a:t>
            </a:r>
            <a:r>
              <a:rPr lang="en-US" sz="2000" b="1" i="0" dirty="0">
                <a:solidFill>
                  <a:srgbClr val="CCFFFF"/>
                </a:solidFill>
                <a:effectLst/>
              </a:rPr>
              <a:t> x 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(10−x)</a:t>
            </a:r>
            <a:r>
              <a:rPr lang="en-US" sz="4000" b="1" dirty="0">
                <a:solidFill>
                  <a:srgbClr val="CCFFFF"/>
                </a:solidFill>
              </a:rPr>
              <a:t> dx</a:t>
            </a:r>
            <a:endParaRPr lang="en-US" i="0" dirty="0">
              <a:effectLst/>
            </a:endParaRPr>
          </a:p>
          <a:p>
            <a:pPr algn="l">
              <a:spcBef>
                <a:spcPts val="0"/>
              </a:spcBef>
            </a:pPr>
            <a:r>
              <a:rPr lang="en-US" dirty="0"/>
              <a:t> =</a:t>
            </a:r>
            <a:r>
              <a:rPr lang="en-US" i="0" dirty="0">
                <a:effectLst/>
              </a:rPr>
              <a:t> 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x</a:t>
            </a:r>
            <a:r>
              <a:rPr lang="en-US" sz="4000" b="1" i="0" baseline="30000" dirty="0">
                <a:solidFill>
                  <a:srgbClr val="CCFFFF"/>
                </a:solidFill>
                <a:effectLst/>
              </a:rPr>
              <a:t>4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/2000 – x</a:t>
            </a:r>
            <a:r>
              <a:rPr lang="en-US" sz="4000" b="1" i="0" baseline="30000" dirty="0">
                <a:solidFill>
                  <a:srgbClr val="CCFFFF"/>
                </a:solidFill>
                <a:effectLst/>
              </a:rPr>
              <a:t>5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/25000</a:t>
            </a:r>
          </a:p>
          <a:p>
            <a:pPr algn="l">
              <a:spcBef>
                <a:spcPts val="0"/>
              </a:spcBef>
            </a:pPr>
            <a:r>
              <a:rPr lang="en-US" dirty="0"/>
              <a:t> = (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10</a:t>
            </a:r>
            <a:r>
              <a:rPr lang="en-US" sz="4000" b="1" i="0" baseline="30000" dirty="0">
                <a:solidFill>
                  <a:srgbClr val="CCFFFF"/>
                </a:solidFill>
                <a:effectLst/>
              </a:rPr>
              <a:t>4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/2000–10</a:t>
            </a:r>
            <a:r>
              <a:rPr lang="en-US" sz="4000" b="1" i="0" baseline="30000" dirty="0">
                <a:solidFill>
                  <a:srgbClr val="CCFFFF"/>
                </a:solidFill>
                <a:effectLst/>
              </a:rPr>
              <a:t>5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/25000)</a:t>
            </a:r>
          </a:p>
          <a:p>
            <a:pPr algn="l">
              <a:spcBef>
                <a:spcPts val="0"/>
              </a:spcBef>
            </a:pPr>
            <a:r>
              <a:rPr lang="en-US" dirty="0"/>
              <a:t>   - (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6</a:t>
            </a:r>
            <a:r>
              <a:rPr lang="en-US" sz="4000" b="1" i="0" baseline="30000" dirty="0">
                <a:solidFill>
                  <a:srgbClr val="CCFFFF"/>
                </a:solidFill>
                <a:effectLst/>
              </a:rPr>
              <a:t>4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/2000 – 6</a:t>
            </a:r>
            <a:r>
              <a:rPr lang="en-US" sz="4000" b="1" i="0" baseline="30000" dirty="0">
                <a:solidFill>
                  <a:srgbClr val="CCFFFF"/>
                </a:solidFill>
                <a:effectLst/>
              </a:rPr>
              <a:t>5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/25000)</a:t>
            </a:r>
          </a:p>
          <a:p>
            <a:pPr algn="l">
              <a:spcBef>
                <a:spcPts val="0"/>
              </a:spcBef>
            </a:pPr>
            <a:r>
              <a:rPr lang="en-US" dirty="0"/>
              <a:t> = </a:t>
            </a:r>
            <a:r>
              <a:rPr lang="en-US" dirty="0">
                <a:solidFill>
                  <a:srgbClr val="FFFF00"/>
                </a:solidFill>
              </a:rPr>
              <a:t>2072/3125 </a:t>
            </a:r>
            <a:r>
              <a:rPr lang="en-US" dirty="0"/>
              <a:t>≈ </a:t>
            </a:r>
            <a:r>
              <a:rPr lang="en-US" dirty="0">
                <a:solidFill>
                  <a:srgbClr val="FFFF00"/>
                </a:solidFill>
              </a:rPr>
              <a:t>.66304 </a:t>
            </a:r>
            <a:r>
              <a:rPr lang="en-US" dirty="0"/>
              <a:t>≈ </a:t>
            </a:r>
            <a:r>
              <a:rPr lang="en-US" dirty="0">
                <a:solidFill>
                  <a:srgbClr val="FFFF00"/>
                </a:solidFill>
              </a:rPr>
              <a:t>66.30% </a:t>
            </a:r>
            <a:endParaRPr lang="en-US" i="0" dirty="0">
              <a:solidFill>
                <a:srgbClr val="FFFF00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PROBABILITY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6A55E4-6897-48FA-9054-3429F7E41A05}"/>
              </a:ext>
            </a:extLst>
          </p:cNvPr>
          <p:cNvGrpSpPr/>
          <p:nvPr/>
        </p:nvGrpSpPr>
        <p:grpSpPr>
          <a:xfrm>
            <a:off x="5943600" y="4019490"/>
            <a:ext cx="762000" cy="933510"/>
            <a:chOff x="2286000" y="3205515"/>
            <a:chExt cx="762000" cy="93351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F1642A-887A-4851-ACAA-38428324E805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A15A2E5-BCF1-4640-9D18-127329E34BAC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94B933-1AF8-4021-B5EA-BB4B9C77471C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10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60BD0D1-8E47-4DB0-BF10-7CD96063764D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6</a:t>
                </a: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21CD65B-EDD5-4493-8D00-8FB7379D1084}"/>
              </a:ext>
            </a:extLst>
          </p:cNvPr>
          <p:cNvSpPr txBox="1"/>
          <p:nvPr/>
        </p:nvSpPr>
        <p:spPr>
          <a:xfrm>
            <a:off x="3276600" y="6611035"/>
            <a:ext cx="5943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https://tutorial.math.lamar.edu/Classes/CalcII/Probability.aspx</a:t>
            </a:r>
          </a:p>
        </p:txBody>
      </p:sp>
    </p:spTree>
    <p:extLst>
      <p:ext uri="{BB962C8B-B14F-4D97-AF65-F5344CB8AC3E}">
        <p14:creationId xmlns:p14="http://schemas.microsoft.com/office/powerpoint/2010/main" val="78293937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E94F8D-2902-417E-9E90-7848B2741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96793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93F7C60-DECB-4FA9-9D10-E04527F302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928691"/>
              </p:ext>
            </p:extLst>
          </p:nvPr>
        </p:nvGraphicFramePr>
        <p:xfrm>
          <a:off x="4343400" y="3810000"/>
          <a:ext cx="3609975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3610080" imgH="1457280" progId="Paint.Picture">
                  <p:embed/>
                </p:oleObj>
              </mc:Choice>
              <mc:Fallback>
                <p:oleObj name="Bitmap Image" r:id="rId4" imgW="3610080" imgH="14572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43400" y="3810000"/>
                        <a:ext cx="3609975" cy="145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860564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9072094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09965-58B9-46FF-9C9C-6AC6EB562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Hydrostatic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F2771-7BC4-40AB-89D2-558EE9C80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i="0" dirty="0">
                <a:effectLst/>
              </a:rPr>
              <a:t>ubmerge a vertical plate in water </a:t>
            </a:r>
          </a:p>
          <a:p>
            <a:r>
              <a:rPr lang="en-US" dirty="0"/>
              <a:t>How much</a:t>
            </a:r>
            <a:r>
              <a:rPr lang="en-US" i="0" dirty="0">
                <a:effectLst/>
              </a:rPr>
              <a:t> force is exerted on the plate by the pressure of the water? </a:t>
            </a:r>
          </a:p>
          <a:p>
            <a:r>
              <a:rPr lang="en-US" i="0" dirty="0">
                <a:effectLst/>
              </a:rPr>
              <a:t>This force is often called the </a:t>
            </a:r>
            <a:r>
              <a:rPr lang="en-US" i="0" dirty="0">
                <a:solidFill>
                  <a:srgbClr val="FFC000"/>
                </a:solidFill>
                <a:effectLst/>
              </a:rPr>
              <a:t>hydrostatic force F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31191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09965-58B9-46FF-9C9C-6AC6EB562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Hydrostatic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F2771-7BC4-40AB-89D2-558EE9C80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68" y="1203385"/>
            <a:ext cx="8686800" cy="5638800"/>
          </a:xfrm>
        </p:spPr>
        <p:txBody>
          <a:bodyPr/>
          <a:lstStyle/>
          <a:p>
            <a:pPr algn="l"/>
            <a:r>
              <a:rPr lang="en-US" dirty="0"/>
              <a:t>T</a:t>
            </a:r>
            <a:r>
              <a:rPr lang="en-US" i="0" dirty="0">
                <a:effectLst/>
              </a:rPr>
              <a:t>he hydrostatic force is   </a:t>
            </a:r>
          </a:p>
          <a:p>
            <a:pPr algn="l">
              <a:spcBef>
                <a:spcPts val="0"/>
              </a:spcBef>
            </a:pPr>
            <a:endParaRPr lang="en-US" dirty="0"/>
          </a:p>
          <a:p>
            <a:pPr algn="l"/>
            <a:r>
              <a:rPr lang="en-US" i="0" dirty="0">
                <a:effectLst/>
              </a:rPr>
              <a:t>where w is the weight density of the fluid (for water:  9800 N/m</a:t>
            </a:r>
            <a:r>
              <a:rPr lang="en-US" i="0" baseline="30000" dirty="0">
                <a:effectLst/>
              </a:rPr>
              <a:t>3</a:t>
            </a:r>
            <a:r>
              <a:rPr lang="en-US" i="0" dirty="0">
                <a:effectLst/>
              </a:rPr>
              <a:t> or 62.4 </a:t>
            </a:r>
            <a:r>
              <a:rPr lang="en-US" i="0" dirty="0" err="1">
                <a:effectLst/>
              </a:rPr>
              <a:t>lbs</a:t>
            </a:r>
            <a:r>
              <a:rPr lang="en-US" i="0" dirty="0">
                <a:effectLst/>
              </a:rPr>
              <a:t>/ft</a:t>
            </a:r>
            <a:r>
              <a:rPr lang="en-US" i="0" baseline="30000" dirty="0">
                <a:effectLst/>
              </a:rPr>
              <a:t>3</a:t>
            </a:r>
            <a:r>
              <a:rPr lang="en-US" i="0" dirty="0">
                <a:effectLst/>
              </a:rPr>
              <a:t>)</a:t>
            </a:r>
          </a:p>
          <a:p>
            <a:pPr algn="l"/>
            <a:r>
              <a:rPr lang="en-US" dirty="0"/>
              <a:t>h(y) is the depth of the plate</a:t>
            </a:r>
          </a:p>
          <a:p>
            <a:pPr algn="l"/>
            <a:r>
              <a:rPr lang="en-US" dirty="0"/>
              <a:t>L(y) is the width of the plate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FA66C4-4DDE-48BB-95CD-CF8F3534DEA3}"/>
              </a:ext>
            </a:extLst>
          </p:cNvPr>
          <p:cNvGrpSpPr/>
          <p:nvPr/>
        </p:nvGrpSpPr>
        <p:grpSpPr>
          <a:xfrm>
            <a:off x="457200" y="1885890"/>
            <a:ext cx="8839200" cy="857310"/>
            <a:chOff x="1524000" y="629851"/>
            <a:chExt cx="4572000" cy="8573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E44E8F8-7F66-4CB5-9C37-B7872D770FEE}"/>
                </a:ext>
              </a:extLst>
            </p:cNvPr>
            <p:cNvSpPr txBox="1"/>
            <p:nvPr/>
          </p:nvSpPr>
          <p:spPr>
            <a:xfrm>
              <a:off x="1524000" y="648961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i="0" dirty="0">
                  <a:solidFill>
                    <a:srgbClr val="CCFFFF"/>
                  </a:solidFill>
                  <a:effectLst/>
                </a:rPr>
                <a:t>F</a:t>
              </a:r>
              <a:r>
                <a:rPr lang="en-US" sz="4000" b="1" dirty="0">
                  <a:solidFill>
                    <a:srgbClr val="CCFFFF"/>
                  </a:solidFill>
                </a:rPr>
                <a:t>=</a:t>
              </a:r>
              <a:r>
                <a:rPr lang="en-US" sz="2000" b="1" dirty="0">
                  <a:solidFill>
                    <a:srgbClr val="CCFFFF"/>
                  </a:solidFill>
                </a:rPr>
                <a:t> </a:t>
              </a:r>
              <a:r>
                <a:rPr lang="en-US" sz="4000" b="1" dirty="0">
                  <a:solidFill>
                    <a:srgbClr val="CCFFFF"/>
                  </a:solidFill>
                </a:rPr>
                <a:t>w∫  </a:t>
              </a:r>
              <a:r>
                <a:rPr lang="en-US" sz="4000" b="1" i="0" dirty="0">
                  <a:solidFill>
                    <a:srgbClr val="CCFFFF"/>
                  </a:solidFill>
                  <a:effectLst/>
                </a:rPr>
                <a:t>h(y) L(y) </a:t>
              </a:r>
              <a:r>
                <a:rPr lang="en-US" sz="4000" b="1" dirty="0" err="1">
                  <a:solidFill>
                    <a:srgbClr val="CCFFFF"/>
                  </a:solidFill>
                </a:rPr>
                <a:t>dy</a:t>
              </a:r>
              <a:r>
                <a:rPr lang="en-US" sz="4000" b="1" dirty="0">
                  <a:solidFill>
                    <a:srgbClr val="CCFFFF"/>
                  </a:solidFill>
                </a:rPr>
                <a:t>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0C7B944-3E5C-4868-B307-B3E83E8CC637}"/>
                </a:ext>
              </a:extLst>
            </p:cNvPr>
            <p:cNvSpPr txBox="1"/>
            <p:nvPr/>
          </p:nvSpPr>
          <p:spPr>
            <a:xfrm>
              <a:off x="2288628" y="629851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668B77-A54C-433B-82B7-0D2153913A20}"/>
                </a:ext>
              </a:extLst>
            </p:cNvPr>
            <p:cNvSpPr txBox="1"/>
            <p:nvPr/>
          </p:nvSpPr>
          <p:spPr>
            <a:xfrm>
              <a:off x="2196301" y="1087051"/>
              <a:ext cx="13763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927614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09965-58B9-46FF-9C9C-6AC6EB562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Hydrostatic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F2771-7BC4-40AB-89D2-558EE9C80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68" y="1203385"/>
            <a:ext cx="8686800" cy="5638800"/>
          </a:xfrm>
        </p:spPr>
        <p:txBody>
          <a:bodyPr/>
          <a:lstStyle/>
          <a:p>
            <a:pPr algn="l"/>
            <a:r>
              <a:rPr lang="en-US" dirty="0"/>
              <a:t>N/m</a:t>
            </a:r>
            <a:r>
              <a:rPr lang="en-US" i="0" baseline="30000" dirty="0">
                <a:effectLst/>
              </a:rPr>
              <a:t>3</a:t>
            </a:r>
            <a:r>
              <a:rPr lang="en-US" i="0" dirty="0">
                <a:effectLst/>
              </a:rPr>
              <a:t> is Newtons/cubic meter</a:t>
            </a:r>
          </a:p>
          <a:p>
            <a:pPr algn="l"/>
            <a:r>
              <a:rPr lang="en-US" dirty="0"/>
              <a:t>a measure of density</a:t>
            </a:r>
          </a:p>
        </p:txBody>
      </p:sp>
    </p:spTree>
    <p:extLst>
      <p:ext uri="{BB962C8B-B14F-4D97-AF65-F5344CB8AC3E}">
        <p14:creationId xmlns:p14="http://schemas.microsoft.com/office/powerpoint/2010/main" val="105255270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09965-58B9-46FF-9C9C-6AC6EB562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Hydrostatic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F2771-7BC4-40AB-89D2-558EE9C80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Bef>
                <a:spcPts val="0"/>
              </a:spcBef>
            </a:pPr>
            <a:r>
              <a:rPr lang="en-US" i="0" dirty="0">
                <a:effectLst/>
              </a:rPr>
              <a:t>Note: this is one of those horizontal integrations</a:t>
            </a:r>
          </a:p>
          <a:p>
            <a:pPr algn="l">
              <a:spcBef>
                <a:spcPts val="0"/>
              </a:spcBef>
            </a:pPr>
            <a:r>
              <a:rPr lang="en-US" dirty="0"/>
              <a:t>That’s because the variation is in depth (vertical) </a:t>
            </a:r>
          </a:p>
        </p:txBody>
      </p:sp>
    </p:spTree>
    <p:extLst>
      <p:ext uri="{BB962C8B-B14F-4D97-AF65-F5344CB8AC3E}">
        <p14:creationId xmlns:p14="http://schemas.microsoft.com/office/powerpoint/2010/main" val="422525364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A 2-meter square metal plate is submerged 2 meters below the water’s surface. Calculate the hydrostatic force on the plate.</a:t>
            </a:r>
          </a:p>
          <a:p>
            <a:pPr algn="l"/>
            <a:endParaRPr lang="en-US" i="0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HYDROSTATIC FORCE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96A424-B1A7-4360-A81D-0DA82955AC02}"/>
              </a:ext>
            </a:extLst>
          </p:cNvPr>
          <p:cNvSpPr txBox="1"/>
          <p:nvPr/>
        </p:nvSpPr>
        <p:spPr>
          <a:xfrm>
            <a:off x="4343400" y="6611035"/>
            <a:ext cx="4953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https://www.youtube.com/watch?v=3jG-hWgUJko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CEA416-A502-46C3-8164-E61EA8166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4512180"/>
            <a:ext cx="1676400" cy="21934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367BC9-1AC9-4B9F-973E-CABC54219927}"/>
              </a:ext>
            </a:extLst>
          </p:cNvPr>
          <p:cNvSpPr txBox="1"/>
          <p:nvPr/>
        </p:nvSpPr>
        <p:spPr>
          <a:xfrm>
            <a:off x="8039819" y="5608890"/>
            <a:ext cx="570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CCFFFF"/>
                </a:solidFill>
                <a:effectLst/>
              </a:rPr>
              <a:t>2m</a:t>
            </a:r>
            <a:endParaRPr lang="en-US" sz="2000" dirty="0">
              <a:solidFill>
                <a:srgbClr val="CC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9C002A-429B-4E8B-8C1C-CC87A19BD6CF}"/>
              </a:ext>
            </a:extLst>
          </p:cNvPr>
          <p:cNvSpPr txBox="1"/>
          <p:nvPr/>
        </p:nvSpPr>
        <p:spPr>
          <a:xfrm rot="16200000">
            <a:off x="8277554" y="5800336"/>
            <a:ext cx="570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CCFFFF"/>
                </a:solidFill>
                <a:effectLst/>
              </a:rPr>
              <a:t>2m</a:t>
            </a:r>
            <a:endParaRPr lang="en-US" sz="2000" dirty="0">
              <a:solidFill>
                <a:srgbClr val="CC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A0C8C0-B0A9-411C-8175-17D5D5D0D688}"/>
              </a:ext>
            </a:extLst>
          </p:cNvPr>
          <p:cNvSpPr txBox="1"/>
          <p:nvPr/>
        </p:nvSpPr>
        <p:spPr>
          <a:xfrm>
            <a:off x="8077200" y="5010090"/>
            <a:ext cx="570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CCFFFF"/>
                </a:solidFill>
                <a:effectLst/>
              </a:rPr>
              <a:t>2m</a:t>
            </a:r>
            <a:endParaRPr lang="en-US" sz="20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88309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8102" y="838200"/>
            <a:ext cx="4955897" cy="56388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i="0" dirty="0">
                <a:effectLst/>
              </a:rPr>
              <a:t>We’re going to slice the plate horizontally – because the pressure varies with depth, a narrow slice will have a constant pressure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HYDROSTATIC FORCE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96A424-B1A7-4360-A81D-0DA82955AC02}"/>
              </a:ext>
            </a:extLst>
          </p:cNvPr>
          <p:cNvSpPr txBox="1"/>
          <p:nvPr/>
        </p:nvSpPr>
        <p:spPr>
          <a:xfrm>
            <a:off x="4343400" y="6611035"/>
            <a:ext cx="4953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https://www.youtube.com/watch?v=3jG-hWgUJko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CEA416-A502-46C3-8164-E61EA8166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62000"/>
            <a:ext cx="4191000" cy="54835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367BC9-1AC9-4B9F-973E-CABC54219927}"/>
              </a:ext>
            </a:extLst>
          </p:cNvPr>
          <p:cNvSpPr txBox="1"/>
          <p:nvPr/>
        </p:nvSpPr>
        <p:spPr>
          <a:xfrm rot="16200000">
            <a:off x="2791154" y="4267200"/>
            <a:ext cx="570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CCFFFF"/>
                </a:solidFill>
                <a:effectLst/>
              </a:rPr>
              <a:t>2m</a:t>
            </a:r>
            <a:endParaRPr lang="en-US" sz="2000" dirty="0">
              <a:solidFill>
                <a:srgbClr val="CC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9C002A-429B-4E8B-8C1C-CC87A19BD6CF}"/>
              </a:ext>
            </a:extLst>
          </p:cNvPr>
          <p:cNvSpPr txBox="1"/>
          <p:nvPr/>
        </p:nvSpPr>
        <p:spPr>
          <a:xfrm>
            <a:off x="1066800" y="2297277"/>
            <a:ext cx="570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CCFFFF"/>
                </a:solidFill>
                <a:effectLst/>
              </a:rPr>
              <a:t>2m</a:t>
            </a:r>
            <a:endParaRPr lang="en-US" sz="2000" dirty="0">
              <a:solidFill>
                <a:srgbClr val="CC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A0C8C0-B0A9-411C-8175-17D5D5D0D688}"/>
              </a:ext>
            </a:extLst>
          </p:cNvPr>
          <p:cNvSpPr txBox="1"/>
          <p:nvPr/>
        </p:nvSpPr>
        <p:spPr>
          <a:xfrm>
            <a:off x="2171700" y="3655423"/>
            <a:ext cx="570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CCFFFF"/>
                </a:solidFill>
                <a:effectLst/>
              </a:rPr>
              <a:t>2m</a:t>
            </a:r>
            <a:endParaRPr lang="en-US" sz="2000" dirty="0">
              <a:solidFill>
                <a:srgbClr val="CC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A84D59-B5A1-4ED5-85FA-ECA4C675A438}"/>
              </a:ext>
            </a:extLst>
          </p:cNvPr>
          <p:cNvSpPr/>
          <p:nvPr/>
        </p:nvSpPr>
        <p:spPr>
          <a:xfrm>
            <a:off x="1413614" y="4038600"/>
            <a:ext cx="1921933" cy="19406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62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937A0-9E33-AB97-DCBD-22F319656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the Last Class!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2E64C-BB6D-C9DB-10D9-712A0E7E0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I’ve enjoyed having you in MATH205!</a:t>
            </a:r>
          </a:p>
          <a:p>
            <a:r>
              <a:rPr lang="en-US" dirty="0"/>
              <a:t>I’m looking forward to seeing you again in MATH207!</a:t>
            </a:r>
          </a:p>
          <a:p>
            <a:r>
              <a:rPr lang="en-US" dirty="0"/>
              <a:t>And Addie the calculus cat does, too!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1F0FA1-1FEB-0B3E-BDCF-8940601D7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4017818"/>
            <a:ext cx="1295400" cy="111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5168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8102" y="838200"/>
            <a:ext cx="4955897" cy="56388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i="0" dirty="0">
                <a:effectLst/>
              </a:rPr>
              <a:t>The pressure will increase on the deeper slices. We call this depth h(y).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HYDROSTATIC FORCE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96A424-B1A7-4360-A81D-0DA82955AC02}"/>
              </a:ext>
            </a:extLst>
          </p:cNvPr>
          <p:cNvSpPr txBox="1"/>
          <p:nvPr/>
        </p:nvSpPr>
        <p:spPr>
          <a:xfrm>
            <a:off x="4343400" y="6611035"/>
            <a:ext cx="4953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https://www.youtube.com/watch?v=3jG-hWgUJko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CEA416-A502-46C3-8164-E61EA8166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62000"/>
            <a:ext cx="4191000" cy="54835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367BC9-1AC9-4B9F-973E-CABC54219927}"/>
              </a:ext>
            </a:extLst>
          </p:cNvPr>
          <p:cNvSpPr txBox="1"/>
          <p:nvPr/>
        </p:nvSpPr>
        <p:spPr>
          <a:xfrm rot="16200000">
            <a:off x="2791154" y="4267200"/>
            <a:ext cx="570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CCFFFF"/>
                </a:solidFill>
                <a:effectLst/>
              </a:rPr>
              <a:t>2m</a:t>
            </a:r>
            <a:endParaRPr lang="en-US" sz="2000" dirty="0">
              <a:solidFill>
                <a:srgbClr val="CC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9C002A-429B-4E8B-8C1C-CC87A19BD6CF}"/>
              </a:ext>
            </a:extLst>
          </p:cNvPr>
          <p:cNvSpPr txBox="1"/>
          <p:nvPr/>
        </p:nvSpPr>
        <p:spPr>
          <a:xfrm>
            <a:off x="1066800" y="2297277"/>
            <a:ext cx="570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CCFFFF"/>
                </a:solidFill>
                <a:effectLst/>
              </a:rPr>
              <a:t>2m</a:t>
            </a:r>
            <a:endParaRPr lang="en-US" sz="2000" dirty="0">
              <a:solidFill>
                <a:srgbClr val="CC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A0C8C0-B0A9-411C-8175-17D5D5D0D688}"/>
              </a:ext>
            </a:extLst>
          </p:cNvPr>
          <p:cNvSpPr txBox="1"/>
          <p:nvPr/>
        </p:nvSpPr>
        <p:spPr>
          <a:xfrm>
            <a:off x="2171700" y="3655423"/>
            <a:ext cx="570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CCFFFF"/>
                </a:solidFill>
                <a:effectLst/>
              </a:rPr>
              <a:t>2m</a:t>
            </a:r>
            <a:endParaRPr lang="en-US" sz="2000" dirty="0">
              <a:solidFill>
                <a:srgbClr val="CC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A84D59-B5A1-4ED5-85FA-ECA4C675A438}"/>
              </a:ext>
            </a:extLst>
          </p:cNvPr>
          <p:cNvSpPr/>
          <p:nvPr/>
        </p:nvSpPr>
        <p:spPr>
          <a:xfrm>
            <a:off x="1447800" y="4038600"/>
            <a:ext cx="1921933" cy="19406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B86DB6-EB37-404F-91CD-7EB81149A112}"/>
              </a:ext>
            </a:extLst>
          </p:cNvPr>
          <p:cNvSpPr/>
          <p:nvPr/>
        </p:nvSpPr>
        <p:spPr>
          <a:xfrm>
            <a:off x="1447800" y="4225536"/>
            <a:ext cx="1921933" cy="19406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F40750-369A-47A7-B748-223212846571}"/>
              </a:ext>
            </a:extLst>
          </p:cNvPr>
          <p:cNvSpPr/>
          <p:nvPr/>
        </p:nvSpPr>
        <p:spPr>
          <a:xfrm>
            <a:off x="1447800" y="4419600"/>
            <a:ext cx="1921933" cy="19406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732C13D-7752-4564-B20A-4AB77A245BD9}"/>
              </a:ext>
            </a:extLst>
          </p:cNvPr>
          <p:cNvCxnSpPr>
            <a:cxnSpLocks/>
          </p:cNvCxnSpPr>
          <p:nvPr/>
        </p:nvCxnSpPr>
        <p:spPr>
          <a:xfrm>
            <a:off x="3505200" y="1600200"/>
            <a:ext cx="0" cy="2438400"/>
          </a:xfrm>
          <a:prstGeom prst="straightConnector1">
            <a:avLst/>
          </a:prstGeom>
          <a:ln w="25400">
            <a:solidFill>
              <a:srgbClr val="50E1F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54229C1-D7A1-45FA-B736-FE9092389F36}"/>
              </a:ext>
            </a:extLst>
          </p:cNvPr>
          <p:cNvCxnSpPr>
            <a:cxnSpLocks/>
          </p:cNvCxnSpPr>
          <p:nvPr/>
        </p:nvCxnSpPr>
        <p:spPr>
          <a:xfrm>
            <a:off x="3581400" y="1600200"/>
            <a:ext cx="0" cy="2632464"/>
          </a:xfrm>
          <a:prstGeom prst="straightConnector1">
            <a:avLst/>
          </a:prstGeom>
          <a:ln w="25400">
            <a:solidFill>
              <a:srgbClr val="50E1F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03CCA92-8532-48CA-BC03-231DD17BEFF2}"/>
              </a:ext>
            </a:extLst>
          </p:cNvPr>
          <p:cNvCxnSpPr>
            <a:cxnSpLocks/>
          </p:cNvCxnSpPr>
          <p:nvPr/>
        </p:nvCxnSpPr>
        <p:spPr>
          <a:xfrm>
            <a:off x="3657600" y="1600200"/>
            <a:ext cx="0" cy="2819400"/>
          </a:xfrm>
          <a:prstGeom prst="straightConnector1">
            <a:avLst/>
          </a:prstGeom>
          <a:ln w="25400">
            <a:solidFill>
              <a:srgbClr val="50E1F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8190BDE-ED78-4833-BC53-AB5E8129F0AD}"/>
              </a:ext>
            </a:extLst>
          </p:cNvPr>
          <p:cNvSpPr txBox="1"/>
          <p:nvPr/>
        </p:nvSpPr>
        <p:spPr>
          <a:xfrm rot="5400000">
            <a:off x="3438555" y="2352647"/>
            <a:ext cx="8382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50E1FE"/>
                </a:solidFill>
                <a:effectLst/>
              </a:rPr>
              <a:t>h(y)</a:t>
            </a:r>
            <a:endParaRPr lang="en-US" sz="2000" dirty="0">
              <a:solidFill>
                <a:srgbClr val="50E1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4538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8102" y="838200"/>
            <a:ext cx="4955897" cy="56388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dirty="0"/>
              <a:t>It’s beginning to look a lot like integration!</a:t>
            </a:r>
            <a:endParaRPr lang="en-US" i="0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HYDROSTATIC FORCE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96A424-B1A7-4360-A81D-0DA82955AC02}"/>
              </a:ext>
            </a:extLst>
          </p:cNvPr>
          <p:cNvSpPr txBox="1"/>
          <p:nvPr/>
        </p:nvSpPr>
        <p:spPr>
          <a:xfrm>
            <a:off x="4343400" y="6611035"/>
            <a:ext cx="4953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https://www.youtube.com/watch?v=3jG-hWgUJko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CEA416-A502-46C3-8164-E61EA8166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62000"/>
            <a:ext cx="4191000" cy="54835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367BC9-1AC9-4B9F-973E-CABC54219927}"/>
              </a:ext>
            </a:extLst>
          </p:cNvPr>
          <p:cNvSpPr txBox="1"/>
          <p:nvPr/>
        </p:nvSpPr>
        <p:spPr>
          <a:xfrm rot="16200000">
            <a:off x="2791154" y="4267200"/>
            <a:ext cx="570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CCFFFF"/>
                </a:solidFill>
                <a:effectLst/>
              </a:rPr>
              <a:t>2m</a:t>
            </a:r>
            <a:endParaRPr lang="en-US" sz="2000" dirty="0">
              <a:solidFill>
                <a:srgbClr val="CC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9C002A-429B-4E8B-8C1C-CC87A19BD6CF}"/>
              </a:ext>
            </a:extLst>
          </p:cNvPr>
          <p:cNvSpPr txBox="1"/>
          <p:nvPr/>
        </p:nvSpPr>
        <p:spPr>
          <a:xfrm>
            <a:off x="1066800" y="2297277"/>
            <a:ext cx="570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CCFFFF"/>
                </a:solidFill>
                <a:effectLst/>
              </a:rPr>
              <a:t>2m</a:t>
            </a:r>
            <a:endParaRPr lang="en-US" sz="2000" dirty="0">
              <a:solidFill>
                <a:srgbClr val="CC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A0C8C0-B0A9-411C-8175-17D5D5D0D688}"/>
              </a:ext>
            </a:extLst>
          </p:cNvPr>
          <p:cNvSpPr txBox="1"/>
          <p:nvPr/>
        </p:nvSpPr>
        <p:spPr>
          <a:xfrm>
            <a:off x="2171700" y="3655423"/>
            <a:ext cx="570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CCFFFF"/>
                </a:solidFill>
                <a:effectLst/>
              </a:rPr>
              <a:t>2m</a:t>
            </a:r>
            <a:endParaRPr lang="en-US" sz="2000" dirty="0">
              <a:solidFill>
                <a:srgbClr val="CC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A84D59-B5A1-4ED5-85FA-ECA4C675A438}"/>
              </a:ext>
            </a:extLst>
          </p:cNvPr>
          <p:cNvSpPr/>
          <p:nvPr/>
        </p:nvSpPr>
        <p:spPr>
          <a:xfrm>
            <a:off x="1447800" y="4038600"/>
            <a:ext cx="1921933" cy="19406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B86DB6-EB37-404F-91CD-7EB81149A112}"/>
              </a:ext>
            </a:extLst>
          </p:cNvPr>
          <p:cNvSpPr/>
          <p:nvPr/>
        </p:nvSpPr>
        <p:spPr>
          <a:xfrm>
            <a:off x="1447800" y="4225536"/>
            <a:ext cx="1921933" cy="19406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F40750-369A-47A7-B748-223212846571}"/>
              </a:ext>
            </a:extLst>
          </p:cNvPr>
          <p:cNvSpPr/>
          <p:nvPr/>
        </p:nvSpPr>
        <p:spPr>
          <a:xfrm>
            <a:off x="1447800" y="4419600"/>
            <a:ext cx="1921933" cy="19406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2624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8102" y="838200"/>
            <a:ext cx="4955897" cy="56388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dirty="0"/>
              <a:t>The width is constant (2m) for a plate with this shape. The width is called L(y) because it could be different for each depth</a:t>
            </a:r>
            <a:endParaRPr lang="en-US" i="0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HYDROSTATIC FORCE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96A424-B1A7-4360-A81D-0DA82955AC02}"/>
              </a:ext>
            </a:extLst>
          </p:cNvPr>
          <p:cNvSpPr txBox="1"/>
          <p:nvPr/>
        </p:nvSpPr>
        <p:spPr>
          <a:xfrm>
            <a:off x="4343400" y="6611035"/>
            <a:ext cx="4953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https://www.youtube.com/watch?v=3jG-hWgUJko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CEA416-A502-46C3-8164-E61EA8166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62000"/>
            <a:ext cx="4191000" cy="54835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367BC9-1AC9-4B9F-973E-CABC54219927}"/>
              </a:ext>
            </a:extLst>
          </p:cNvPr>
          <p:cNvSpPr txBox="1"/>
          <p:nvPr/>
        </p:nvSpPr>
        <p:spPr>
          <a:xfrm rot="16200000">
            <a:off x="2791154" y="4267200"/>
            <a:ext cx="570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CCFFFF"/>
                </a:solidFill>
                <a:effectLst/>
              </a:rPr>
              <a:t>2m</a:t>
            </a:r>
            <a:endParaRPr lang="en-US" sz="2000" dirty="0">
              <a:solidFill>
                <a:srgbClr val="CC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9C002A-429B-4E8B-8C1C-CC87A19BD6CF}"/>
              </a:ext>
            </a:extLst>
          </p:cNvPr>
          <p:cNvSpPr txBox="1"/>
          <p:nvPr/>
        </p:nvSpPr>
        <p:spPr>
          <a:xfrm>
            <a:off x="1066800" y="2297277"/>
            <a:ext cx="570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CCFFFF"/>
                </a:solidFill>
                <a:effectLst/>
              </a:rPr>
              <a:t>2m</a:t>
            </a:r>
            <a:endParaRPr lang="en-US" sz="2000" dirty="0">
              <a:solidFill>
                <a:srgbClr val="CC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A0C8C0-B0A9-411C-8175-17D5D5D0D688}"/>
              </a:ext>
            </a:extLst>
          </p:cNvPr>
          <p:cNvSpPr txBox="1"/>
          <p:nvPr/>
        </p:nvSpPr>
        <p:spPr>
          <a:xfrm>
            <a:off x="2171700" y="3655423"/>
            <a:ext cx="570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CCFFFF"/>
                </a:solidFill>
                <a:effectLst/>
              </a:rPr>
              <a:t>2m</a:t>
            </a:r>
            <a:endParaRPr lang="en-US" sz="2000" dirty="0">
              <a:solidFill>
                <a:srgbClr val="CC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A84D59-B5A1-4ED5-85FA-ECA4C675A438}"/>
              </a:ext>
            </a:extLst>
          </p:cNvPr>
          <p:cNvSpPr/>
          <p:nvPr/>
        </p:nvSpPr>
        <p:spPr>
          <a:xfrm>
            <a:off x="1447800" y="4038600"/>
            <a:ext cx="1921933" cy="19406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B86DB6-EB37-404F-91CD-7EB81149A112}"/>
              </a:ext>
            </a:extLst>
          </p:cNvPr>
          <p:cNvSpPr/>
          <p:nvPr/>
        </p:nvSpPr>
        <p:spPr>
          <a:xfrm>
            <a:off x="1447800" y="4225536"/>
            <a:ext cx="1921933" cy="19406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F40750-369A-47A7-B748-223212846571}"/>
              </a:ext>
            </a:extLst>
          </p:cNvPr>
          <p:cNvSpPr/>
          <p:nvPr/>
        </p:nvSpPr>
        <p:spPr>
          <a:xfrm>
            <a:off x="1447800" y="4419600"/>
            <a:ext cx="1921933" cy="19406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5C2926-7B22-4889-A3F4-CF3C34B04359}"/>
              </a:ext>
            </a:extLst>
          </p:cNvPr>
          <p:cNvCxnSpPr>
            <a:cxnSpLocks/>
          </p:cNvCxnSpPr>
          <p:nvPr/>
        </p:nvCxnSpPr>
        <p:spPr>
          <a:xfrm>
            <a:off x="1637581" y="5029200"/>
            <a:ext cx="1485900" cy="0"/>
          </a:xfrm>
          <a:prstGeom prst="straightConnector1">
            <a:avLst/>
          </a:prstGeom>
          <a:ln w="254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FB88A7F-15EE-4B73-A96D-C78DEA29C4F4}"/>
              </a:ext>
            </a:extLst>
          </p:cNvPr>
          <p:cNvSpPr txBox="1"/>
          <p:nvPr/>
        </p:nvSpPr>
        <p:spPr>
          <a:xfrm>
            <a:off x="2096219" y="4629090"/>
            <a:ext cx="7993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L(y)</a:t>
            </a:r>
          </a:p>
        </p:txBody>
      </p:sp>
    </p:spTree>
    <p:extLst>
      <p:ext uri="{BB962C8B-B14F-4D97-AF65-F5344CB8AC3E}">
        <p14:creationId xmlns:p14="http://schemas.microsoft.com/office/powerpoint/2010/main" val="132367635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A 2-meter square metal plate is submerged 2 meters below the water’s surface. Calculate the hydrostatic force on the plate.</a:t>
            </a:r>
          </a:p>
          <a:p>
            <a:pPr algn="l"/>
            <a:r>
              <a:rPr lang="en-US" i="0" dirty="0">
                <a:effectLst/>
              </a:rPr>
              <a:t>The hydrostatic force is modeled:</a:t>
            </a:r>
          </a:p>
          <a:p>
            <a:pPr algn="l"/>
            <a:endParaRPr lang="en-US" dirty="0"/>
          </a:p>
          <a:p>
            <a:pPr algn="l"/>
            <a:r>
              <a:rPr lang="en-US" i="0" dirty="0">
                <a:effectLst/>
              </a:rPr>
              <a:t>What do we know?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HYDROSTATIC FORCE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96A424-B1A7-4360-A81D-0DA82955AC02}"/>
              </a:ext>
            </a:extLst>
          </p:cNvPr>
          <p:cNvSpPr txBox="1"/>
          <p:nvPr/>
        </p:nvSpPr>
        <p:spPr>
          <a:xfrm>
            <a:off x="4343400" y="6611035"/>
            <a:ext cx="4953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https://www.youtube.com/watch?v=3jG-hWgUJko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CEA416-A502-46C3-8164-E61EA8166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4512180"/>
            <a:ext cx="1676400" cy="21934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367BC9-1AC9-4B9F-973E-CABC54219927}"/>
              </a:ext>
            </a:extLst>
          </p:cNvPr>
          <p:cNvSpPr txBox="1"/>
          <p:nvPr/>
        </p:nvSpPr>
        <p:spPr>
          <a:xfrm>
            <a:off x="8039819" y="5608890"/>
            <a:ext cx="570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CCFFFF"/>
                </a:solidFill>
                <a:effectLst/>
              </a:rPr>
              <a:t>2m</a:t>
            </a:r>
            <a:endParaRPr lang="en-US" sz="2000" dirty="0">
              <a:solidFill>
                <a:srgbClr val="CC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9C002A-429B-4E8B-8C1C-CC87A19BD6CF}"/>
              </a:ext>
            </a:extLst>
          </p:cNvPr>
          <p:cNvSpPr txBox="1"/>
          <p:nvPr/>
        </p:nvSpPr>
        <p:spPr>
          <a:xfrm rot="16200000">
            <a:off x="8277554" y="5800336"/>
            <a:ext cx="570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CCFFFF"/>
                </a:solidFill>
                <a:effectLst/>
              </a:rPr>
              <a:t>2m</a:t>
            </a:r>
            <a:endParaRPr lang="en-US" sz="2000" dirty="0">
              <a:solidFill>
                <a:srgbClr val="CC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A0C8C0-B0A9-411C-8175-17D5D5D0D688}"/>
              </a:ext>
            </a:extLst>
          </p:cNvPr>
          <p:cNvSpPr txBox="1"/>
          <p:nvPr/>
        </p:nvSpPr>
        <p:spPr>
          <a:xfrm>
            <a:off x="8077200" y="5010090"/>
            <a:ext cx="570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CCFFFF"/>
                </a:solidFill>
                <a:effectLst/>
              </a:rPr>
              <a:t>2m</a:t>
            </a:r>
            <a:endParaRPr lang="en-US" sz="2000" dirty="0">
              <a:solidFill>
                <a:srgbClr val="CCFFFF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2F25EC-F110-4F9F-8AAD-270D23B40C71}"/>
              </a:ext>
            </a:extLst>
          </p:cNvPr>
          <p:cNvGrpSpPr/>
          <p:nvPr/>
        </p:nvGrpSpPr>
        <p:grpSpPr>
          <a:xfrm>
            <a:off x="228600" y="4114800"/>
            <a:ext cx="8839200" cy="857310"/>
            <a:chOff x="1524000" y="629851"/>
            <a:chExt cx="4572000" cy="85731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7A3424-D547-4D35-8FAE-2CF13501F08F}"/>
                </a:ext>
              </a:extLst>
            </p:cNvPr>
            <p:cNvSpPr txBox="1"/>
            <p:nvPr/>
          </p:nvSpPr>
          <p:spPr>
            <a:xfrm>
              <a:off x="1524000" y="648961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i="0" dirty="0">
                  <a:solidFill>
                    <a:srgbClr val="CCFFFF"/>
                  </a:solidFill>
                  <a:effectLst/>
                </a:rPr>
                <a:t>F</a:t>
              </a:r>
              <a:r>
                <a:rPr lang="en-US" sz="4000" b="1" dirty="0">
                  <a:solidFill>
                    <a:srgbClr val="CCFFFF"/>
                  </a:solidFill>
                </a:rPr>
                <a:t>=</a:t>
              </a:r>
              <a:r>
                <a:rPr lang="en-US" sz="2000" b="1" dirty="0">
                  <a:solidFill>
                    <a:srgbClr val="CCFFFF"/>
                  </a:solidFill>
                </a:rPr>
                <a:t> </a:t>
              </a:r>
              <a:r>
                <a:rPr lang="en-US" sz="4000" b="1" dirty="0">
                  <a:solidFill>
                    <a:srgbClr val="CCFFFF"/>
                  </a:solidFill>
                </a:rPr>
                <a:t>w∫  </a:t>
              </a:r>
              <a:r>
                <a:rPr lang="en-US" sz="4000" b="1" i="0" dirty="0">
                  <a:solidFill>
                    <a:srgbClr val="CCFFFF"/>
                  </a:solidFill>
                  <a:effectLst/>
                </a:rPr>
                <a:t>h(y) L(y) </a:t>
              </a:r>
              <a:r>
                <a:rPr lang="en-US" sz="4000" b="1" dirty="0" err="1">
                  <a:solidFill>
                    <a:srgbClr val="CCFFFF"/>
                  </a:solidFill>
                </a:rPr>
                <a:t>dy</a:t>
              </a:r>
              <a:r>
                <a:rPr lang="en-US" sz="4000" b="1" dirty="0">
                  <a:solidFill>
                    <a:srgbClr val="CCFFFF"/>
                  </a:solidFill>
                </a:rPr>
                <a:t>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1794488-BA52-43BE-B592-B73DCE371CB9}"/>
                </a:ext>
              </a:extLst>
            </p:cNvPr>
            <p:cNvSpPr txBox="1"/>
            <p:nvPr/>
          </p:nvSpPr>
          <p:spPr>
            <a:xfrm>
              <a:off x="2288628" y="629851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d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B3F1FB9-A7BC-49D0-B114-33D3FDAB431C}"/>
                </a:ext>
              </a:extLst>
            </p:cNvPr>
            <p:cNvSpPr txBox="1"/>
            <p:nvPr/>
          </p:nvSpPr>
          <p:spPr>
            <a:xfrm>
              <a:off x="2196301" y="1087051"/>
              <a:ext cx="13763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608748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A 2-meter square metal plate is submerged 2 meters below the water’s surface. Calculate the hydrostatic force on the plate.</a:t>
            </a:r>
          </a:p>
          <a:p>
            <a:pPr algn="l"/>
            <a:endParaRPr lang="en-US" i="0" dirty="0">
              <a:effectLst/>
            </a:endParaRPr>
          </a:p>
          <a:p>
            <a:pPr algn="l"/>
            <a:endParaRPr lang="en-US" i="0" dirty="0">
              <a:effectLst/>
            </a:endParaRPr>
          </a:p>
          <a:p>
            <a:pPr algn="l"/>
            <a:r>
              <a:rPr lang="en-US" dirty="0"/>
              <a:t>What are c and d?</a:t>
            </a:r>
            <a:endParaRPr lang="en-US" i="0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HYDROSTATIC FORCE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96A424-B1A7-4360-A81D-0DA82955AC02}"/>
              </a:ext>
            </a:extLst>
          </p:cNvPr>
          <p:cNvSpPr txBox="1"/>
          <p:nvPr/>
        </p:nvSpPr>
        <p:spPr>
          <a:xfrm>
            <a:off x="4343400" y="6611035"/>
            <a:ext cx="4953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https://www.youtube.com/watch?v=3jG-hWgUJko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CEA416-A502-46C3-8164-E61EA8166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4512180"/>
            <a:ext cx="1676400" cy="21934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367BC9-1AC9-4B9F-973E-CABC54219927}"/>
              </a:ext>
            </a:extLst>
          </p:cNvPr>
          <p:cNvSpPr txBox="1"/>
          <p:nvPr/>
        </p:nvSpPr>
        <p:spPr>
          <a:xfrm>
            <a:off x="8039819" y="5608890"/>
            <a:ext cx="570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CCFFFF"/>
                </a:solidFill>
                <a:effectLst/>
              </a:rPr>
              <a:t>2m</a:t>
            </a:r>
            <a:endParaRPr lang="en-US" sz="2000" dirty="0">
              <a:solidFill>
                <a:srgbClr val="CC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9C002A-429B-4E8B-8C1C-CC87A19BD6CF}"/>
              </a:ext>
            </a:extLst>
          </p:cNvPr>
          <p:cNvSpPr txBox="1"/>
          <p:nvPr/>
        </p:nvSpPr>
        <p:spPr>
          <a:xfrm rot="16200000">
            <a:off x="8277554" y="5800336"/>
            <a:ext cx="570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CCFFFF"/>
                </a:solidFill>
                <a:effectLst/>
              </a:rPr>
              <a:t>2m</a:t>
            </a:r>
            <a:endParaRPr lang="en-US" sz="2000" dirty="0">
              <a:solidFill>
                <a:srgbClr val="CC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A0C8C0-B0A9-411C-8175-17D5D5D0D688}"/>
              </a:ext>
            </a:extLst>
          </p:cNvPr>
          <p:cNvSpPr txBox="1"/>
          <p:nvPr/>
        </p:nvSpPr>
        <p:spPr>
          <a:xfrm>
            <a:off x="8077200" y="5010090"/>
            <a:ext cx="570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CCFFFF"/>
                </a:solidFill>
                <a:effectLst/>
              </a:rPr>
              <a:t>2m</a:t>
            </a:r>
            <a:endParaRPr lang="en-US" sz="2000" dirty="0">
              <a:solidFill>
                <a:srgbClr val="CCFFFF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2F25EC-F110-4F9F-8AAD-270D23B40C71}"/>
              </a:ext>
            </a:extLst>
          </p:cNvPr>
          <p:cNvGrpSpPr/>
          <p:nvPr/>
        </p:nvGrpSpPr>
        <p:grpSpPr>
          <a:xfrm>
            <a:off x="228600" y="3409890"/>
            <a:ext cx="8839200" cy="857310"/>
            <a:chOff x="1524000" y="629851"/>
            <a:chExt cx="4572000" cy="85731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7A3424-D547-4D35-8FAE-2CF13501F08F}"/>
                </a:ext>
              </a:extLst>
            </p:cNvPr>
            <p:cNvSpPr txBox="1"/>
            <p:nvPr/>
          </p:nvSpPr>
          <p:spPr>
            <a:xfrm>
              <a:off x="1524000" y="648961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i="0" dirty="0">
                  <a:solidFill>
                    <a:srgbClr val="CCFFFF"/>
                  </a:solidFill>
                  <a:effectLst/>
                </a:rPr>
                <a:t>F</a:t>
              </a:r>
              <a:r>
                <a:rPr lang="en-US" sz="4000" b="1" dirty="0">
                  <a:solidFill>
                    <a:srgbClr val="CCFFFF"/>
                  </a:solidFill>
                </a:rPr>
                <a:t>=</a:t>
              </a:r>
              <a:r>
                <a:rPr lang="en-US" sz="2000" b="1" dirty="0">
                  <a:solidFill>
                    <a:srgbClr val="CCFFFF"/>
                  </a:solidFill>
                </a:rPr>
                <a:t> </a:t>
              </a:r>
              <a:r>
                <a:rPr lang="en-US" sz="4000" b="1" dirty="0">
                  <a:solidFill>
                    <a:srgbClr val="CCFFFF"/>
                  </a:solidFill>
                </a:rPr>
                <a:t>w∫  </a:t>
              </a:r>
              <a:r>
                <a:rPr lang="en-US" sz="4000" b="1" i="0" dirty="0">
                  <a:solidFill>
                    <a:srgbClr val="CCFFFF"/>
                  </a:solidFill>
                  <a:effectLst/>
                </a:rPr>
                <a:t>h(y) L(y) </a:t>
              </a:r>
              <a:r>
                <a:rPr lang="en-US" sz="4000" b="1" dirty="0" err="1">
                  <a:solidFill>
                    <a:srgbClr val="CCFFFF"/>
                  </a:solidFill>
                </a:rPr>
                <a:t>dy</a:t>
              </a:r>
              <a:r>
                <a:rPr lang="en-US" sz="4000" b="1" dirty="0">
                  <a:solidFill>
                    <a:srgbClr val="CCFFFF"/>
                  </a:solidFill>
                </a:rPr>
                <a:t>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1794488-BA52-43BE-B592-B73DCE371CB9}"/>
                </a:ext>
              </a:extLst>
            </p:cNvPr>
            <p:cNvSpPr txBox="1"/>
            <p:nvPr/>
          </p:nvSpPr>
          <p:spPr>
            <a:xfrm>
              <a:off x="2288628" y="629851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d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B3F1FB9-A7BC-49D0-B114-33D3FDAB431C}"/>
                </a:ext>
              </a:extLst>
            </p:cNvPr>
            <p:cNvSpPr txBox="1"/>
            <p:nvPr/>
          </p:nvSpPr>
          <p:spPr>
            <a:xfrm>
              <a:off x="2196301" y="1087051"/>
              <a:ext cx="13763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c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994052F-D45A-4742-BA42-624DCC6131EE}"/>
              </a:ext>
            </a:extLst>
          </p:cNvPr>
          <p:cNvGrpSpPr/>
          <p:nvPr/>
        </p:nvGrpSpPr>
        <p:grpSpPr>
          <a:xfrm>
            <a:off x="228600" y="4171890"/>
            <a:ext cx="8839200" cy="857310"/>
            <a:chOff x="1524000" y="629851"/>
            <a:chExt cx="4572000" cy="85731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7657DFA-5F9F-47A3-A03A-4D4A19DC0F2E}"/>
                </a:ext>
              </a:extLst>
            </p:cNvPr>
            <p:cNvSpPr txBox="1"/>
            <p:nvPr/>
          </p:nvSpPr>
          <p:spPr>
            <a:xfrm>
              <a:off x="1524000" y="648961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i="0" dirty="0">
                  <a:solidFill>
                    <a:srgbClr val="FFFF00"/>
                  </a:solidFill>
                  <a:effectLst/>
                </a:rPr>
                <a:t>F</a:t>
              </a:r>
              <a:r>
                <a:rPr lang="en-US" sz="4000" b="1" dirty="0">
                  <a:solidFill>
                    <a:srgbClr val="FFFF00"/>
                  </a:solidFill>
                </a:rPr>
                <a:t>=</a:t>
              </a:r>
              <a:r>
                <a:rPr lang="en-US" sz="2000" b="1" dirty="0">
                  <a:solidFill>
                    <a:srgbClr val="FFFF00"/>
                  </a:solidFill>
                </a:rPr>
                <a:t> </a:t>
              </a:r>
              <a:r>
                <a:rPr lang="en-US" sz="4000" b="1" dirty="0">
                  <a:solidFill>
                    <a:srgbClr val="FFFF00"/>
                  </a:solidFill>
                </a:rPr>
                <a:t>9800∫  </a:t>
              </a:r>
              <a:r>
                <a:rPr lang="en-US" sz="4000" b="1" i="0" dirty="0">
                  <a:solidFill>
                    <a:srgbClr val="FFFF00"/>
                  </a:solidFill>
                  <a:effectLst/>
                </a:rPr>
                <a:t>h(y) 2 </a:t>
              </a:r>
              <a:r>
                <a:rPr lang="en-US" sz="4000" b="1" dirty="0" err="1">
                  <a:solidFill>
                    <a:srgbClr val="FFFF00"/>
                  </a:solidFill>
                </a:rPr>
                <a:t>dy</a:t>
              </a:r>
              <a:r>
                <a:rPr lang="en-US" sz="4000" b="1" dirty="0">
                  <a:solidFill>
                    <a:srgbClr val="FFFF00"/>
                  </a:solidFill>
                </a:rPr>
                <a:t>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EDE3D20-3906-46D2-912F-E28F558220AE}"/>
                </a:ext>
              </a:extLst>
            </p:cNvPr>
            <p:cNvSpPr txBox="1"/>
            <p:nvPr/>
          </p:nvSpPr>
          <p:spPr>
            <a:xfrm>
              <a:off x="2761593" y="629851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d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9748417-B8DD-477A-908D-6E5366387B8A}"/>
                </a:ext>
              </a:extLst>
            </p:cNvPr>
            <p:cNvSpPr txBox="1"/>
            <p:nvPr/>
          </p:nvSpPr>
          <p:spPr>
            <a:xfrm>
              <a:off x="2669266" y="1087051"/>
              <a:ext cx="13763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c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51B6BFE-E728-4B16-8F3D-48D133D8AADF}"/>
              </a:ext>
            </a:extLst>
          </p:cNvPr>
          <p:cNvSpPr txBox="1"/>
          <p:nvPr/>
        </p:nvSpPr>
        <p:spPr>
          <a:xfrm>
            <a:off x="7319581" y="6096000"/>
            <a:ext cx="384781" cy="400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63ADD2-174F-401D-A787-F7BACB763CDA}"/>
              </a:ext>
            </a:extLst>
          </p:cNvPr>
          <p:cNvSpPr txBox="1"/>
          <p:nvPr/>
        </p:nvSpPr>
        <p:spPr>
          <a:xfrm>
            <a:off x="7315200" y="5410200"/>
            <a:ext cx="384781" cy="400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77958148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A 2-meter square metal plate is submerged 2 meters below the water’s surface. Calculate the hydrostatic force on the plate.</a:t>
            </a:r>
          </a:p>
          <a:p>
            <a:pPr algn="l"/>
            <a:endParaRPr lang="en-US" dirty="0"/>
          </a:p>
          <a:p>
            <a:pPr algn="l"/>
            <a:endParaRPr lang="en-US" i="0" dirty="0">
              <a:effectLst/>
            </a:endParaRPr>
          </a:p>
          <a:p>
            <a:pPr algn="l"/>
            <a:r>
              <a:rPr lang="en-US" dirty="0"/>
              <a:t>What are c and d? 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-4 and -2</a:t>
            </a:r>
            <a:endParaRPr lang="en-US" i="0" dirty="0">
              <a:solidFill>
                <a:srgbClr val="FFFF00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HYDROSTATIC FORCE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96A424-B1A7-4360-A81D-0DA82955AC02}"/>
              </a:ext>
            </a:extLst>
          </p:cNvPr>
          <p:cNvSpPr txBox="1"/>
          <p:nvPr/>
        </p:nvSpPr>
        <p:spPr>
          <a:xfrm>
            <a:off x="4343400" y="6611035"/>
            <a:ext cx="4953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https://www.youtube.com/watch?v=3jG-hWgUJko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CEA416-A502-46C3-8164-E61EA8166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4512180"/>
            <a:ext cx="1676400" cy="21934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367BC9-1AC9-4B9F-973E-CABC54219927}"/>
              </a:ext>
            </a:extLst>
          </p:cNvPr>
          <p:cNvSpPr txBox="1"/>
          <p:nvPr/>
        </p:nvSpPr>
        <p:spPr>
          <a:xfrm>
            <a:off x="8039819" y="5608890"/>
            <a:ext cx="570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CCFFFF"/>
                </a:solidFill>
                <a:effectLst/>
              </a:rPr>
              <a:t>2m</a:t>
            </a:r>
            <a:endParaRPr lang="en-US" sz="2000" dirty="0">
              <a:solidFill>
                <a:srgbClr val="CC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9C002A-429B-4E8B-8C1C-CC87A19BD6CF}"/>
              </a:ext>
            </a:extLst>
          </p:cNvPr>
          <p:cNvSpPr txBox="1"/>
          <p:nvPr/>
        </p:nvSpPr>
        <p:spPr>
          <a:xfrm rot="16200000">
            <a:off x="8277554" y="5800336"/>
            <a:ext cx="570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CCFFFF"/>
                </a:solidFill>
                <a:effectLst/>
              </a:rPr>
              <a:t>2m</a:t>
            </a:r>
            <a:endParaRPr lang="en-US" sz="2000" dirty="0">
              <a:solidFill>
                <a:srgbClr val="CC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A0C8C0-B0A9-411C-8175-17D5D5D0D688}"/>
              </a:ext>
            </a:extLst>
          </p:cNvPr>
          <p:cNvSpPr txBox="1"/>
          <p:nvPr/>
        </p:nvSpPr>
        <p:spPr>
          <a:xfrm>
            <a:off x="8077200" y="5010090"/>
            <a:ext cx="570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CCFFFF"/>
                </a:solidFill>
                <a:effectLst/>
              </a:rPr>
              <a:t>2m</a:t>
            </a:r>
            <a:endParaRPr lang="en-US" sz="2000" dirty="0">
              <a:solidFill>
                <a:srgbClr val="CCFFFF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2F25EC-F110-4F9F-8AAD-270D23B40C71}"/>
              </a:ext>
            </a:extLst>
          </p:cNvPr>
          <p:cNvGrpSpPr/>
          <p:nvPr/>
        </p:nvGrpSpPr>
        <p:grpSpPr>
          <a:xfrm>
            <a:off x="228600" y="3409890"/>
            <a:ext cx="8839200" cy="857310"/>
            <a:chOff x="1524000" y="629851"/>
            <a:chExt cx="4572000" cy="85731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7A3424-D547-4D35-8FAE-2CF13501F08F}"/>
                </a:ext>
              </a:extLst>
            </p:cNvPr>
            <p:cNvSpPr txBox="1"/>
            <p:nvPr/>
          </p:nvSpPr>
          <p:spPr>
            <a:xfrm>
              <a:off x="1524000" y="648961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i="0" dirty="0">
                  <a:solidFill>
                    <a:srgbClr val="CCFFFF"/>
                  </a:solidFill>
                  <a:effectLst/>
                </a:rPr>
                <a:t>F</a:t>
              </a:r>
              <a:r>
                <a:rPr lang="en-US" sz="4000" b="1" dirty="0">
                  <a:solidFill>
                    <a:srgbClr val="CCFFFF"/>
                  </a:solidFill>
                </a:rPr>
                <a:t>=</a:t>
              </a:r>
              <a:r>
                <a:rPr lang="en-US" sz="2000" b="1" dirty="0">
                  <a:solidFill>
                    <a:srgbClr val="CCFFFF"/>
                  </a:solidFill>
                </a:rPr>
                <a:t> </a:t>
              </a:r>
              <a:r>
                <a:rPr lang="en-US" sz="4000" b="1" dirty="0">
                  <a:solidFill>
                    <a:srgbClr val="CCFFFF"/>
                  </a:solidFill>
                </a:rPr>
                <a:t>w∫  </a:t>
              </a:r>
              <a:r>
                <a:rPr lang="en-US" sz="4000" b="1" i="0" dirty="0">
                  <a:solidFill>
                    <a:srgbClr val="CCFFFF"/>
                  </a:solidFill>
                  <a:effectLst/>
                </a:rPr>
                <a:t>h(y) L(y) </a:t>
              </a:r>
              <a:r>
                <a:rPr lang="en-US" sz="4000" b="1" dirty="0" err="1">
                  <a:solidFill>
                    <a:srgbClr val="CCFFFF"/>
                  </a:solidFill>
                </a:rPr>
                <a:t>dy</a:t>
              </a:r>
              <a:r>
                <a:rPr lang="en-US" sz="4000" b="1" dirty="0">
                  <a:solidFill>
                    <a:srgbClr val="CCFFFF"/>
                  </a:solidFill>
                </a:rPr>
                <a:t>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1794488-BA52-43BE-B592-B73DCE371CB9}"/>
                </a:ext>
              </a:extLst>
            </p:cNvPr>
            <p:cNvSpPr txBox="1"/>
            <p:nvPr/>
          </p:nvSpPr>
          <p:spPr>
            <a:xfrm>
              <a:off x="2288628" y="629851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d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B3F1FB9-A7BC-49D0-B114-33D3FDAB431C}"/>
                </a:ext>
              </a:extLst>
            </p:cNvPr>
            <p:cNvSpPr txBox="1"/>
            <p:nvPr/>
          </p:nvSpPr>
          <p:spPr>
            <a:xfrm>
              <a:off x="2196301" y="1087051"/>
              <a:ext cx="13763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c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994052F-D45A-4742-BA42-624DCC6131EE}"/>
              </a:ext>
            </a:extLst>
          </p:cNvPr>
          <p:cNvGrpSpPr/>
          <p:nvPr/>
        </p:nvGrpSpPr>
        <p:grpSpPr>
          <a:xfrm>
            <a:off x="228600" y="4155996"/>
            <a:ext cx="8839200" cy="873204"/>
            <a:chOff x="1524000" y="613957"/>
            <a:chExt cx="4572000" cy="87320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7657DFA-5F9F-47A3-A03A-4D4A19DC0F2E}"/>
                </a:ext>
              </a:extLst>
            </p:cNvPr>
            <p:cNvSpPr txBox="1"/>
            <p:nvPr/>
          </p:nvSpPr>
          <p:spPr>
            <a:xfrm>
              <a:off x="1524000" y="648961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i="0" dirty="0">
                  <a:solidFill>
                    <a:srgbClr val="FFFF00"/>
                  </a:solidFill>
                  <a:effectLst/>
                </a:rPr>
                <a:t>F</a:t>
              </a:r>
              <a:r>
                <a:rPr lang="en-US" sz="4000" b="1" dirty="0">
                  <a:solidFill>
                    <a:srgbClr val="FFFF00"/>
                  </a:solidFill>
                </a:rPr>
                <a:t>=</a:t>
              </a:r>
              <a:r>
                <a:rPr lang="en-US" sz="2000" b="1" dirty="0">
                  <a:solidFill>
                    <a:srgbClr val="FFFF00"/>
                  </a:solidFill>
                </a:rPr>
                <a:t> </a:t>
              </a:r>
              <a:r>
                <a:rPr lang="en-US" sz="4000" b="1" dirty="0">
                  <a:solidFill>
                    <a:srgbClr val="FFFF00"/>
                  </a:solidFill>
                </a:rPr>
                <a:t>9800∫  </a:t>
              </a:r>
              <a:r>
                <a:rPr lang="en-US" sz="4000" b="1" i="0" dirty="0">
                  <a:solidFill>
                    <a:srgbClr val="FFFF00"/>
                  </a:solidFill>
                  <a:effectLst/>
                </a:rPr>
                <a:t>h(y) 2 </a:t>
              </a:r>
              <a:r>
                <a:rPr lang="en-US" sz="4000" b="1" dirty="0" err="1">
                  <a:solidFill>
                    <a:srgbClr val="FFFF00"/>
                  </a:solidFill>
                </a:rPr>
                <a:t>dy</a:t>
              </a:r>
              <a:r>
                <a:rPr lang="en-US" sz="4000" b="1" dirty="0">
                  <a:solidFill>
                    <a:srgbClr val="FFFF00"/>
                  </a:solidFill>
                </a:rPr>
                <a:t>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EDE3D20-3906-46D2-912F-E28F558220AE}"/>
                </a:ext>
              </a:extLst>
            </p:cNvPr>
            <p:cNvSpPr txBox="1"/>
            <p:nvPr/>
          </p:nvSpPr>
          <p:spPr>
            <a:xfrm>
              <a:off x="2745828" y="61395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-2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9748417-B8DD-477A-908D-6E5366387B8A}"/>
                </a:ext>
              </a:extLst>
            </p:cNvPr>
            <p:cNvSpPr txBox="1"/>
            <p:nvPr/>
          </p:nvSpPr>
          <p:spPr>
            <a:xfrm>
              <a:off x="2669266" y="1087051"/>
              <a:ext cx="27363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-4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51B6BFE-E728-4B16-8F3D-48D133D8AADF}"/>
              </a:ext>
            </a:extLst>
          </p:cNvPr>
          <p:cNvSpPr txBox="1"/>
          <p:nvPr/>
        </p:nvSpPr>
        <p:spPr>
          <a:xfrm>
            <a:off x="7162801" y="6096000"/>
            <a:ext cx="5415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-4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63ADD2-174F-401D-A787-F7BACB763CDA}"/>
              </a:ext>
            </a:extLst>
          </p:cNvPr>
          <p:cNvSpPr txBox="1"/>
          <p:nvPr/>
        </p:nvSpPr>
        <p:spPr>
          <a:xfrm>
            <a:off x="7158420" y="5410200"/>
            <a:ext cx="5415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283700775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A 2-meter square metal plate is submerged 2 meters below the water’s surface. Calculate the hydrostatic force on the plate.</a:t>
            </a:r>
          </a:p>
          <a:p>
            <a:pPr algn="l"/>
            <a:endParaRPr lang="en-US" dirty="0"/>
          </a:p>
          <a:p>
            <a:pPr algn="l"/>
            <a:endParaRPr lang="en-US" i="0" dirty="0">
              <a:effectLst/>
            </a:endParaRPr>
          </a:p>
          <a:p>
            <a:pPr algn="l"/>
            <a:r>
              <a:rPr lang="en-US" dirty="0"/>
              <a:t>What’s the depth h(y)?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HYDROSTATIC FORCE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96A424-B1A7-4360-A81D-0DA82955AC02}"/>
              </a:ext>
            </a:extLst>
          </p:cNvPr>
          <p:cNvSpPr txBox="1"/>
          <p:nvPr/>
        </p:nvSpPr>
        <p:spPr>
          <a:xfrm>
            <a:off x="4343400" y="6611035"/>
            <a:ext cx="4953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https://www.youtube.com/watch?v=3jG-hWgUJko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CEA416-A502-46C3-8164-E61EA8166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4512180"/>
            <a:ext cx="1676400" cy="21934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367BC9-1AC9-4B9F-973E-CABC54219927}"/>
              </a:ext>
            </a:extLst>
          </p:cNvPr>
          <p:cNvSpPr txBox="1"/>
          <p:nvPr/>
        </p:nvSpPr>
        <p:spPr>
          <a:xfrm>
            <a:off x="8039819" y="5608890"/>
            <a:ext cx="570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CCFFFF"/>
                </a:solidFill>
                <a:effectLst/>
              </a:rPr>
              <a:t>2m</a:t>
            </a:r>
            <a:endParaRPr lang="en-US" sz="2000" dirty="0">
              <a:solidFill>
                <a:srgbClr val="CC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9C002A-429B-4E8B-8C1C-CC87A19BD6CF}"/>
              </a:ext>
            </a:extLst>
          </p:cNvPr>
          <p:cNvSpPr txBox="1"/>
          <p:nvPr/>
        </p:nvSpPr>
        <p:spPr>
          <a:xfrm rot="16200000">
            <a:off x="8277554" y="5800336"/>
            <a:ext cx="570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CCFFFF"/>
                </a:solidFill>
                <a:effectLst/>
              </a:rPr>
              <a:t>2m</a:t>
            </a:r>
            <a:endParaRPr lang="en-US" sz="2000" dirty="0">
              <a:solidFill>
                <a:srgbClr val="CC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A0C8C0-B0A9-411C-8175-17D5D5D0D688}"/>
              </a:ext>
            </a:extLst>
          </p:cNvPr>
          <p:cNvSpPr txBox="1"/>
          <p:nvPr/>
        </p:nvSpPr>
        <p:spPr>
          <a:xfrm>
            <a:off x="8077200" y="5010090"/>
            <a:ext cx="570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CCFFFF"/>
                </a:solidFill>
                <a:effectLst/>
              </a:rPr>
              <a:t>2m</a:t>
            </a:r>
            <a:endParaRPr lang="en-US" sz="2000" dirty="0">
              <a:solidFill>
                <a:srgbClr val="CCFFFF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2F25EC-F110-4F9F-8AAD-270D23B40C71}"/>
              </a:ext>
            </a:extLst>
          </p:cNvPr>
          <p:cNvGrpSpPr/>
          <p:nvPr/>
        </p:nvGrpSpPr>
        <p:grpSpPr>
          <a:xfrm>
            <a:off x="228600" y="3409890"/>
            <a:ext cx="8839200" cy="857310"/>
            <a:chOff x="1524000" y="629851"/>
            <a:chExt cx="4572000" cy="85731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7A3424-D547-4D35-8FAE-2CF13501F08F}"/>
                </a:ext>
              </a:extLst>
            </p:cNvPr>
            <p:cNvSpPr txBox="1"/>
            <p:nvPr/>
          </p:nvSpPr>
          <p:spPr>
            <a:xfrm>
              <a:off x="1524000" y="648961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i="0" dirty="0">
                  <a:solidFill>
                    <a:srgbClr val="CCFFFF"/>
                  </a:solidFill>
                  <a:effectLst/>
                </a:rPr>
                <a:t>F</a:t>
              </a:r>
              <a:r>
                <a:rPr lang="en-US" sz="4000" b="1" dirty="0">
                  <a:solidFill>
                    <a:srgbClr val="CCFFFF"/>
                  </a:solidFill>
                </a:rPr>
                <a:t>=</a:t>
              </a:r>
              <a:r>
                <a:rPr lang="en-US" sz="2000" b="1" dirty="0">
                  <a:solidFill>
                    <a:srgbClr val="CCFFFF"/>
                  </a:solidFill>
                </a:rPr>
                <a:t> </a:t>
              </a:r>
              <a:r>
                <a:rPr lang="en-US" sz="4000" b="1" dirty="0">
                  <a:solidFill>
                    <a:srgbClr val="CCFFFF"/>
                  </a:solidFill>
                </a:rPr>
                <a:t>w∫  </a:t>
              </a:r>
              <a:r>
                <a:rPr lang="en-US" sz="4000" b="1" i="0" dirty="0">
                  <a:solidFill>
                    <a:srgbClr val="CCFFFF"/>
                  </a:solidFill>
                  <a:effectLst/>
                </a:rPr>
                <a:t>h(y) L(y) </a:t>
              </a:r>
              <a:r>
                <a:rPr lang="en-US" sz="4000" b="1" dirty="0" err="1">
                  <a:solidFill>
                    <a:srgbClr val="CCFFFF"/>
                  </a:solidFill>
                </a:rPr>
                <a:t>dy</a:t>
              </a:r>
              <a:r>
                <a:rPr lang="en-US" sz="4000" b="1" dirty="0">
                  <a:solidFill>
                    <a:srgbClr val="CCFFFF"/>
                  </a:solidFill>
                </a:rPr>
                <a:t>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1794488-BA52-43BE-B592-B73DCE371CB9}"/>
                </a:ext>
              </a:extLst>
            </p:cNvPr>
            <p:cNvSpPr txBox="1"/>
            <p:nvPr/>
          </p:nvSpPr>
          <p:spPr>
            <a:xfrm>
              <a:off x="2288628" y="629851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d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B3F1FB9-A7BC-49D0-B114-33D3FDAB431C}"/>
                </a:ext>
              </a:extLst>
            </p:cNvPr>
            <p:cNvSpPr txBox="1"/>
            <p:nvPr/>
          </p:nvSpPr>
          <p:spPr>
            <a:xfrm>
              <a:off x="2196301" y="1087051"/>
              <a:ext cx="13763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c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994052F-D45A-4742-BA42-624DCC6131EE}"/>
              </a:ext>
            </a:extLst>
          </p:cNvPr>
          <p:cNvGrpSpPr/>
          <p:nvPr/>
        </p:nvGrpSpPr>
        <p:grpSpPr>
          <a:xfrm>
            <a:off x="228600" y="4155996"/>
            <a:ext cx="8839200" cy="873204"/>
            <a:chOff x="1524000" y="613957"/>
            <a:chExt cx="4572000" cy="87320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7657DFA-5F9F-47A3-A03A-4D4A19DC0F2E}"/>
                </a:ext>
              </a:extLst>
            </p:cNvPr>
            <p:cNvSpPr txBox="1"/>
            <p:nvPr/>
          </p:nvSpPr>
          <p:spPr>
            <a:xfrm>
              <a:off x="1524000" y="648961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i="0" dirty="0">
                  <a:solidFill>
                    <a:srgbClr val="FFFF00"/>
                  </a:solidFill>
                  <a:effectLst/>
                </a:rPr>
                <a:t>F</a:t>
              </a:r>
              <a:r>
                <a:rPr lang="en-US" sz="4000" b="1" dirty="0">
                  <a:solidFill>
                    <a:srgbClr val="FFFF00"/>
                  </a:solidFill>
                </a:rPr>
                <a:t>=</a:t>
              </a:r>
              <a:r>
                <a:rPr lang="en-US" sz="2000" b="1" dirty="0">
                  <a:solidFill>
                    <a:srgbClr val="FFFF00"/>
                  </a:solidFill>
                </a:rPr>
                <a:t> </a:t>
              </a:r>
              <a:r>
                <a:rPr lang="en-US" sz="4000" b="1" dirty="0">
                  <a:solidFill>
                    <a:srgbClr val="FFFF00"/>
                  </a:solidFill>
                </a:rPr>
                <a:t>9800∫  </a:t>
              </a:r>
              <a:r>
                <a:rPr lang="en-US" sz="4000" b="1" i="0" dirty="0">
                  <a:solidFill>
                    <a:srgbClr val="FFFF00"/>
                  </a:solidFill>
                  <a:effectLst/>
                </a:rPr>
                <a:t>h(y) 2 </a:t>
              </a:r>
              <a:r>
                <a:rPr lang="en-US" sz="4000" b="1" dirty="0" err="1">
                  <a:solidFill>
                    <a:srgbClr val="FFFF00"/>
                  </a:solidFill>
                </a:rPr>
                <a:t>dy</a:t>
              </a:r>
              <a:r>
                <a:rPr lang="en-US" sz="4000" b="1" dirty="0">
                  <a:solidFill>
                    <a:srgbClr val="FFFF00"/>
                  </a:solidFill>
                </a:rPr>
                <a:t>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EDE3D20-3906-46D2-912F-E28F558220AE}"/>
                </a:ext>
              </a:extLst>
            </p:cNvPr>
            <p:cNvSpPr txBox="1"/>
            <p:nvPr/>
          </p:nvSpPr>
          <p:spPr>
            <a:xfrm>
              <a:off x="2745828" y="61395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-2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9748417-B8DD-477A-908D-6E5366387B8A}"/>
                </a:ext>
              </a:extLst>
            </p:cNvPr>
            <p:cNvSpPr txBox="1"/>
            <p:nvPr/>
          </p:nvSpPr>
          <p:spPr>
            <a:xfrm>
              <a:off x="2669266" y="1087051"/>
              <a:ext cx="27363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-4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51B6BFE-E728-4B16-8F3D-48D133D8AADF}"/>
              </a:ext>
            </a:extLst>
          </p:cNvPr>
          <p:cNvSpPr txBox="1"/>
          <p:nvPr/>
        </p:nvSpPr>
        <p:spPr>
          <a:xfrm>
            <a:off x="7162801" y="6096000"/>
            <a:ext cx="5415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-4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63ADD2-174F-401D-A787-F7BACB763CDA}"/>
              </a:ext>
            </a:extLst>
          </p:cNvPr>
          <p:cNvSpPr txBox="1"/>
          <p:nvPr/>
        </p:nvSpPr>
        <p:spPr>
          <a:xfrm>
            <a:off x="7158420" y="5410200"/>
            <a:ext cx="5415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171601054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A 2-meter square metal plate is submerged 2 meters below the water’s surface. Calculate the hydrostatic force on the plate.</a:t>
            </a:r>
          </a:p>
          <a:p>
            <a:pPr algn="l"/>
            <a:endParaRPr lang="en-US" dirty="0"/>
          </a:p>
          <a:p>
            <a:pPr algn="l"/>
            <a:endParaRPr lang="en-US" i="0" dirty="0">
              <a:effectLst/>
            </a:endParaRPr>
          </a:p>
          <a:p>
            <a:pPr algn="l"/>
            <a:r>
              <a:rPr lang="en-US" dirty="0"/>
              <a:t>What’s the depth h(y)?</a:t>
            </a:r>
          </a:p>
          <a:p>
            <a:pPr algn="l"/>
            <a:r>
              <a:rPr lang="en-US" dirty="0">
                <a:solidFill>
                  <a:srgbClr val="FFC000"/>
                </a:solidFill>
              </a:rPr>
              <a:t>It’s almost always -y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HYDROSTATIC FORCE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96A424-B1A7-4360-A81D-0DA82955AC02}"/>
              </a:ext>
            </a:extLst>
          </p:cNvPr>
          <p:cNvSpPr txBox="1"/>
          <p:nvPr/>
        </p:nvSpPr>
        <p:spPr>
          <a:xfrm>
            <a:off x="4343400" y="6611035"/>
            <a:ext cx="4953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https://www.youtube.com/watch?v=3jG-hWgUJko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CEA416-A502-46C3-8164-E61EA8166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4512180"/>
            <a:ext cx="1676400" cy="21934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367BC9-1AC9-4B9F-973E-CABC54219927}"/>
              </a:ext>
            </a:extLst>
          </p:cNvPr>
          <p:cNvSpPr txBox="1"/>
          <p:nvPr/>
        </p:nvSpPr>
        <p:spPr>
          <a:xfrm>
            <a:off x="8039819" y="5608890"/>
            <a:ext cx="570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CCFFFF"/>
                </a:solidFill>
                <a:effectLst/>
              </a:rPr>
              <a:t>2m</a:t>
            </a:r>
            <a:endParaRPr lang="en-US" sz="2000" dirty="0">
              <a:solidFill>
                <a:srgbClr val="CC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9C002A-429B-4E8B-8C1C-CC87A19BD6CF}"/>
              </a:ext>
            </a:extLst>
          </p:cNvPr>
          <p:cNvSpPr txBox="1"/>
          <p:nvPr/>
        </p:nvSpPr>
        <p:spPr>
          <a:xfrm rot="16200000">
            <a:off x="8277554" y="5800336"/>
            <a:ext cx="570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CCFFFF"/>
                </a:solidFill>
                <a:effectLst/>
              </a:rPr>
              <a:t>2m</a:t>
            </a:r>
            <a:endParaRPr lang="en-US" sz="2000" dirty="0">
              <a:solidFill>
                <a:srgbClr val="CC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A0C8C0-B0A9-411C-8175-17D5D5D0D688}"/>
              </a:ext>
            </a:extLst>
          </p:cNvPr>
          <p:cNvSpPr txBox="1"/>
          <p:nvPr/>
        </p:nvSpPr>
        <p:spPr>
          <a:xfrm>
            <a:off x="8077200" y="5010090"/>
            <a:ext cx="570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CCFFFF"/>
                </a:solidFill>
                <a:effectLst/>
              </a:rPr>
              <a:t>2m</a:t>
            </a:r>
            <a:endParaRPr lang="en-US" sz="2000" dirty="0">
              <a:solidFill>
                <a:srgbClr val="CCFFFF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2F25EC-F110-4F9F-8AAD-270D23B40C71}"/>
              </a:ext>
            </a:extLst>
          </p:cNvPr>
          <p:cNvGrpSpPr/>
          <p:nvPr/>
        </p:nvGrpSpPr>
        <p:grpSpPr>
          <a:xfrm>
            <a:off x="228600" y="3409890"/>
            <a:ext cx="8839200" cy="857310"/>
            <a:chOff x="1524000" y="629851"/>
            <a:chExt cx="4572000" cy="85731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7A3424-D547-4D35-8FAE-2CF13501F08F}"/>
                </a:ext>
              </a:extLst>
            </p:cNvPr>
            <p:cNvSpPr txBox="1"/>
            <p:nvPr/>
          </p:nvSpPr>
          <p:spPr>
            <a:xfrm>
              <a:off x="1524000" y="648961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i="0" dirty="0">
                  <a:solidFill>
                    <a:srgbClr val="CCFFFF"/>
                  </a:solidFill>
                  <a:effectLst/>
                </a:rPr>
                <a:t>F</a:t>
              </a:r>
              <a:r>
                <a:rPr lang="en-US" sz="4000" b="1" dirty="0">
                  <a:solidFill>
                    <a:srgbClr val="CCFFFF"/>
                  </a:solidFill>
                </a:rPr>
                <a:t>=</a:t>
              </a:r>
              <a:r>
                <a:rPr lang="en-US" sz="2000" b="1" dirty="0">
                  <a:solidFill>
                    <a:srgbClr val="CCFFFF"/>
                  </a:solidFill>
                </a:rPr>
                <a:t> </a:t>
              </a:r>
              <a:r>
                <a:rPr lang="en-US" sz="4000" b="1" dirty="0">
                  <a:solidFill>
                    <a:srgbClr val="CCFFFF"/>
                  </a:solidFill>
                </a:rPr>
                <a:t>w∫  </a:t>
              </a:r>
              <a:r>
                <a:rPr lang="en-US" sz="4000" b="1" i="0" dirty="0">
                  <a:solidFill>
                    <a:srgbClr val="CCFFFF"/>
                  </a:solidFill>
                  <a:effectLst/>
                </a:rPr>
                <a:t>h(y) L(y) </a:t>
              </a:r>
              <a:r>
                <a:rPr lang="en-US" sz="4000" b="1" dirty="0" err="1">
                  <a:solidFill>
                    <a:srgbClr val="CCFFFF"/>
                  </a:solidFill>
                </a:rPr>
                <a:t>dy</a:t>
              </a:r>
              <a:r>
                <a:rPr lang="en-US" sz="4000" b="1" dirty="0">
                  <a:solidFill>
                    <a:srgbClr val="CCFFFF"/>
                  </a:solidFill>
                </a:rPr>
                <a:t>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1794488-BA52-43BE-B592-B73DCE371CB9}"/>
                </a:ext>
              </a:extLst>
            </p:cNvPr>
            <p:cNvSpPr txBox="1"/>
            <p:nvPr/>
          </p:nvSpPr>
          <p:spPr>
            <a:xfrm>
              <a:off x="2288628" y="629851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d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B3F1FB9-A7BC-49D0-B114-33D3FDAB431C}"/>
                </a:ext>
              </a:extLst>
            </p:cNvPr>
            <p:cNvSpPr txBox="1"/>
            <p:nvPr/>
          </p:nvSpPr>
          <p:spPr>
            <a:xfrm>
              <a:off x="2196301" y="1087051"/>
              <a:ext cx="13763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c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994052F-D45A-4742-BA42-624DCC6131EE}"/>
              </a:ext>
            </a:extLst>
          </p:cNvPr>
          <p:cNvGrpSpPr/>
          <p:nvPr/>
        </p:nvGrpSpPr>
        <p:grpSpPr>
          <a:xfrm>
            <a:off x="228600" y="4155996"/>
            <a:ext cx="8839200" cy="873204"/>
            <a:chOff x="1524000" y="613957"/>
            <a:chExt cx="4572000" cy="87320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7657DFA-5F9F-47A3-A03A-4D4A19DC0F2E}"/>
                </a:ext>
              </a:extLst>
            </p:cNvPr>
            <p:cNvSpPr txBox="1"/>
            <p:nvPr/>
          </p:nvSpPr>
          <p:spPr>
            <a:xfrm>
              <a:off x="1524000" y="648961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i="0" dirty="0">
                  <a:solidFill>
                    <a:srgbClr val="FFFF00"/>
                  </a:solidFill>
                  <a:effectLst/>
                </a:rPr>
                <a:t>F</a:t>
              </a:r>
              <a:r>
                <a:rPr lang="en-US" sz="4000" b="1" dirty="0">
                  <a:solidFill>
                    <a:srgbClr val="FFFF00"/>
                  </a:solidFill>
                </a:rPr>
                <a:t>=</a:t>
              </a:r>
              <a:r>
                <a:rPr lang="en-US" sz="2000" b="1" dirty="0">
                  <a:solidFill>
                    <a:srgbClr val="FFFF00"/>
                  </a:solidFill>
                </a:rPr>
                <a:t> </a:t>
              </a:r>
              <a:r>
                <a:rPr lang="en-US" sz="4000" b="1" dirty="0">
                  <a:solidFill>
                    <a:srgbClr val="FFFF00"/>
                  </a:solidFill>
                </a:rPr>
                <a:t>9800∫  (-</a:t>
              </a:r>
              <a:r>
                <a:rPr lang="en-US" sz="4000" b="1" i="0" dirty="0">
                  <a:solidFill>
                    <a:srgbClr val="FFFF00"/>
                  </a:solidFill>
                  <a:effectLst/>
                </a:rPr>
                <a:t>y) 2 </a:t>
              </a:r>
              <a:r>
                <a:rPr lang="en-US" sz="4000" b="1" dirty="0" err="1">
                  <a:solidFill>
                    <a:srgbClr val="FFFF00"/>
                  </a:solidFill>
                </a:rPr>
                <a:t>dy</a:t>
              </a:r>
              <a:r>
                <a:rPr lang="en-US" sz="4000" b="1" dirty="0">
                  <a:solidFill>
                    <a:srgbClr val="FFFF00"/>
                  </a:solidFill>
                </a:rPr>
                <a:t>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EDE3D20-3906-46D2-912F-E28F558220AE}"/>
                </a:ext>
              </a:extLst>
            </p:cNvPr>
            <p:cNvSpPr txBox="1"/>
            <p:nvPr/>
          </p:nvSpPr>
          <p:spPr>
            <a:xfrm>
              <a:off x="2745828" y="61395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-2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9748417-B8DD-477A-908D-6E5366387B8A}"/>
                </a:ext>
              </a:extLst>
            </p:cNvPr>
            <p:cNvSpPr txBox="1"/>
            <p:nvPr/>
          </p:nvSpPr>
          <p:spPr>
            <a:xfrm>
              <a:off x="2669266" y="1087051"/>
              <a:ext cx="27363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-4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51B6BFE-E728-4B16-8F3D-48D133D8AADF}"/>
              </a:ext>
            </a:extLst>
          </p:cNvPr>
          <p:cNvSpPr txBox="1"/>
          <p:nvPr/>
        </p:nvSpPr>
        <p:spPr>
          <a:xfrm>
            <a:off x="7162801" y="6096000"/>
            <a:ext cx="5415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-4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63ADD2-174F-401D-A787-F7BACB763CDA}"/>
              </a:ext>
            </a:extLst>
          </p:cNvPr>
          <p:cNvSpPr txBox="1"/>
          <p:nvPr/>
        </p:nvSpPr>
        <p:spPr>
          <a:xfrm>
            <a:off x="7158420" y="5410200"/>
            <a:ext cx="5415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248760154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A 2-meter square metal plate is submerged 2 meters below the water’s surface. Calculate the hydrostatic force on the plate.</a:t>
            </a:r>
          </a:p>
          <a:p>
            <a:pPr algn="l"/>
            <a:endParaRPr lang="en-US" dirty="0"/>
          </a:p>
          <a:p>
            <a:pPr algn="l"/>
            <a:r>
              <a:rPr lang="en-US" i="0" dirty="0">
                <a:effectLst/>
              </a:rPr>
              <a:t>Do it!</a:t>
            </a:r>
          </a:p>
          <a:p>
            <a:pPr algn="l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HYDROSTATIC FORCE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96A424-B1A7-4360-A81D-0DA82955AC02}"/>
              </a:ext>
            </a:extLst>
          </p:cNvPr>
          <p:cNvSpPr txBox="1"/>
          <p:nvPr/>
        </p:nvSpPr>
        <p:spPr>
          <a:xfrm>
            <a:off x="4343400" y="6611035"/>
            <a:ext cx="4953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https://www.youtube.com/watch?v=3jG-hWgUJko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CEA416-A502-46C3-8164-E61EA8166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4512180"/>
            <a:ext cx="1676400" cy="21934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367BC9-1AC9-4B9F-973E-CABC54219927}"/>
              </a:ext>
            </a:extLst>
          </p:cNvPr>
          <p:cNvSpPr txBox="1"/>
          <p:nvPr/>
        </p:nvSpPr>
        <p:spPr>
          <a:xfrm>
            <a:off x="8039819" y="5608890"/>
            <a:ext cx="570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CCFFFF"/>
                </a:solidFill>
                <a:effectLst/>
              </a:rPr>
              <a:t>2m</a:t>
            </a:r>
            <a:endParaRPr lang="en-US" sz="2000" dirty="0">
              <a:solidFill>
                <a:srgbClr val="CC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9C002A-429B-4E8B-8C1C-CC87A19BD6CF}"/>
              </a:ext>
            </a:extLst>
          </p:cNvPr>
          <p:cNvSpPr txBox="1"/>
          <p:nvPr/>
        </p:nvSpPr>
        <p:spPr>
          <a:xfrm rot="16200000">
            <a:off x="8277554" y="5800336"/>
            <a:ext cx="570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CCFFFF"/>
                </a:solidFill>
                <a:effectLst/>
              </a:rPr>
              <a:t>2m</a:t>
            </a:r>
            <a:endParaRPr lang="en-US" sz="2000" dirty="0">
              <a:solidFill>
                <a:srgbClr val="CC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A0C8C0-B0A9-411C-8175-17D5D5D0D688}"/>
              </a:ext>
            </a:extLst>
          </p:cNvPr>
          <p:cNvSpPr txBox="1"/>
          <p:nvPr/>
        </p:nvSpPr>
        <p:spPr>
          <a:xfrm>
            <a:off x="8077200" y="5010090"/>
            <a:ext cx="570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CCFFFF"/>
                </a:solidFill>
                <a:effectLst/>
              </a:rPr>
              <a:t>2m</a:t>
            </a:r>
            <a:endParaRPr lang="en-US" sz="2000" dirty="0">
              <a:solidFill>
                <a:srgbClr val="CCFFFF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657DFA-5F9F-47A3-A03A-4D4A19DC0F2E}"/>
              </a:ext>
            </a:extLst>
          </p:cNvPr>
          <p:cNvSpPr txBox="1"/>
          <p:nvPr/>
        </p:nvSpPr>
        <p:spPr>
          <a:xfrm>
            <a:off x="228600" y="3429000"/>
            <a:ext cx="8839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CCFFFF"/>
                </a:solidFill>
                <a:effectLst/>
              </a:rPr>
              <a:t>F</a:t>
            </a:r>
            <a:r>
              <a:rPr lang="en-US" sz="4000" b="1" dirty="0">
                <a:solidFill>
                  <a:srgbClr val="CCFFFF"/>
                </a:solidFill>
              </a:rPr>
              <a:t>=</a:t>
            </a:r>
            <a:r>
              <a:rPr lang="en-US" sz="2000" b="1" dirty="0">
                <a:solidFill>
                  <a:srgbClr val="CCFFFF"/>
                </a:solidFill>
              </a:rPr>
              <a:t>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sz="4000" b="1" baseline="-25000" dirty="0">
                <a:solidFill>
                  <a:srgbClr val="CCFFFF"/>
                </a:solidFill>
              </a:rPr>
              <a:t>-4</a:t>
            </a:r>
            <a:r>
              <a:rPr lang="en-US" sz="4000" b="1" baseline="30000" dirty="0">
                <a:solidFill>
                  <a:srgbClr val="CCFFFF"/>
                </a:solidFill>
              </a:rPr>
              <a:t>-2</a:t>
            </a:r>
            <a:r>
              <a:rPr lang="en-US" sz="4000" b="1" dirty="0">
                <a:solidFill>
                  <a:srgbClr val="CCFFFF"/>
                </a:solidFill>
              </a:rPr>
              <a:t> -19,600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y </a:t>
            </a:r>
            <a:r>
              <a:rPr lang="en-US" sz="4000" b="1" dirty="0" err="1">
                <a:solidFill>
                  <a:srgbClr val="CCFFFF"/>
                </a:solidFill>
              </a:rPr>
              <a:t>dy</a:t>
            </a:r>
            <a:r>
              <a:rPr lang="en-US" sz="4000" b="1" dirty="0">
                <a:solidFill>
                  <a:srgbClr val="CCFFFF"/>
                </a:solidFill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B6BFE-E728-4B16-8F3D-48D133D8AADF}"/>
              </a:ext>
            </a:extLst>
          </p:cNvPr>
          <p:cNvSpPr txBox="1"/>
          <p:nvPr/>
        </p:nvSpPr>
        <p:spPr>
          <a:xfrm>
            <a:off x="7162801" y="6096000"/>
            <a:ext cx="5415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-4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63ADD2-174F-401D-A787-F7BACB763CDA}"/>
              </a:ext>
            </a:extLst>
          </p:cNvPr>
          <p:cNvSpPr txBox="1"/>
          <p:nvPr/>
        </p:nvSpPr>
        <p:spPr>
          <a:xfrm>
            <a:off x="7158420" y="5410200"/>
            <a:ext cx="5415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328508494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A 2-meter square metal plate is submerged 2 meters below the water’s surface. Calculate the hydrostatic force on the plate.</a:t>
            </a:r>
          </a:p>
          <a:p>
            <a:pPr algn="l"/>
            <a:endParaRPr lang="en-US" dirty="0"/>
          </a:p>
          <a:p>
            <a:pPr algn="l"/>
            <a:r>
              <a:rPr lang="en-US" i="0" dirty="0">
                <a:effectLst/>
              </a:rPr>
              <a:t> </a:t>
            </a:r>
            <a:r>
              <a:rPr lang="en-US" sz="2000" i="0" dirty="0">
                <a:effectLst/>
              </a:rPr>
              <a:t> </a:t>
            </a:r>
            <a:r>
              <a:rPr lang="en-US" i="0" dirty="0">
                <a:effectLst/>
              </a:rPr>
              <a:t>= -2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sz="4000" b="1" dirty="0">
                <a:solidFill>
                  <a:srgbClr val="CCFFFF"/>
                </a:solidFill>
              </a:rPr>
              <a:t>9800</a:t>
            </a:r>
            <a:r>
              <a:rPr lang="en-US" i="0" dirty="0">
                <a:effectLst/>
              </a:rPr>
              <a:t>/2 y</a:t>
            </a:r>
            <a:r>
              <a:rPr lang="en-US" i="0" baseline="30000" dirty="0">
                <a:effectLst/>
              </a:rPr>
              <a:t>2</a:t>
            </a:r>
          </a:p>
          <a:p>
            <a:pPr algn="l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HYDROSTATIC FORCE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96A424-B1A7-4360-A81D-0DA82955AC02}"/>
              </a:ext>
            </a:extLst>
          </p:cNvPr>
          <p:cNvSpPr txBox="1"/>
          <p:nvPr/>
        </p:nvSpPr>
        <p:spPr>
          <a:xfrm>
            <a:off x="4343400" y="6611035"/>
            <a:ext cx="4953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https://www.youtube.com/watch?v=3jG-hWgUJko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CEA416-A502-46C3-8164-E61EA8166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4512180"/>
            <a:ext cx="1676400" cy="21934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367BC9-1AC9-4B9F-973E-CABC54219927}"/>
              </a:ext>
            </a:extLst>
          </p:cNvPr>
          <p:cNvSpPr txBox="1"/>
          <p:nvPr/>
        </p:nvSpPr>
        <p:spPr>
          <a:xfrm>
            <a:off x="8039819" y="5608890"/>
            <a:ext cx="570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CCFFFF"/>
                </a:solidFill>
                <a:effectLst/>
              </a:rPr>
              <a:t>2m</a:t>
            </a:r>
            <a:endParaRPr lang="en-US" sz="2000" dirty="0">
              <a:solidFill>
                <a:srgbClr val="CC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9C002A-429B-4E8B-8C1C-CC87A19BD6CF}"/>
              </a:ext>
            </a:extLst>
          </p:cNvPr>
          <p:cNvSpPr txBox="1"/>
          <p:nvPr/>
        </p:nvSpPr>
        <p:spPr>
          <a:xfrm rot="16200000">
            <a:off x="8277554" y="5800336"/>
            <a:ext cx="570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CCFFFF"/>
                </a:solidFill>
                <a:effectLst/>
              </a:rPr>
              <a:t>2m</a:t>
            </a:r>
            <a:endParaRPr lang="en-US" sz="2000" dirty="0">
              <a:solidFill>
                <a:srgbClr val="CC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A0C8C0-B0A9-411C-8175-17D5D5D0D688}"/>
              </a:ext>
            </a:extLst>
          </p:cNvPr>
          <p:cNvSpPr txBox="1"/>
          <p:nvPr/>
        </p:nvSpPr>
        <p:spPr>
          <a:xfrm>
            <a:off x="8077200" y="5010090"/>
            <a:ext cx="570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CCFFFF"/>
                </a:solidFill>
                <a:effectLst/>
              </a:rPr>
              <a:t>2m</a:t>
            </a:r>
            <a:endParaRPr lang="en-US" sz="2000" dirty="0">
              <a:solidFill>
                <a:srgbClr val="CCFFFF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994052F-D45A-4742-BA42-624DCC6131EE}"/>
              </a:ext>
            </a:extLst>
          </p:cNvPr>
          <p:cNvGrpSpPr/>
          <p:nvPr/>
        </p:nvGrpSpPr>
        <p:grpSpPr>
          <a:xfrm>
            <a:off x="228600" y="3393996"/>
            <a:ext cx="8839200" cy="873204"/>
            <a:chOff x="1524000" y="613957"/>
            <a:chExt cx="4572000" cy="87320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7657DFA-5F9F-47A3-A03A-4D4A19DC0F2E}"/>
                </a:ext>
              </a:extLst>
            </p:cNvPr>
            <p:cNvSpPr txBox="1"/>
            <p:nvPr/>
          </p:nvSpPr>
          <p:spPr>
            <a:xfrm>
              <a:off x="1524000" y="648961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i="0" dirty="0">
                  <a:solidFill>
                    <a:srgbClr val="CCFFFF"/>
                  </a:solidFill>
                  <a:effectLst/>
                </a:rPr>
                <a:t>F</a:t>
              </a:r>
              <a:r>
                <a:rPr lang="en-US" sz="4000" b="1" dirty="0">
                  <a:solidFill>
                    <a:srgbClr val="CCFFFF"/>
                  </a:solidFill>
                </a:rPr>
                <a:t>=</a:t>
              </a:r>
              <a:r>
                <a:rPr lang="en-US" sz="2000" b="1" dirty="0">
                  <a:solidFill>
                    <a:srgbClr val="CCFFFF"/>
                  </a:solidFill>
                </a:rPr>
                <a:t> </a:t>
              </a:r>
              <a:r>
                <a:rPr lang="en-US" sz="4000" b="1" dirty="0">
                  <a:solidFill>
                    <a:srgbClr val="CCFFFF"/>
                  </a:solidFill>
                </a:rPr>
                <a:t>9800∫  -2</a:t>
              </a:r>
              <a:r>
                <a:rPr lang="en-US" sz="4000" b="1" i="0" dirty="0">
                  <a:solidFill>
                    <a:srgbClr val="CCFFFF"/>
                  </a:solidFill>
                  <a:effectLst/>
                </a:rPr>
                <a:t>y </a:t>
              </a:r>
              <a:r>
                <a:rPr lang="en-US" sz="4000" b="1" dirty="0" err="1">
                  <a:solidFill>
                    <a:srgbClr val="CCFFFF"/>
                  </a:solidFill>
                </a:rPr>
                <a:t>dy</a:t>
              </a:r>
              <a:r>
                <a:rPr lang="en-US" sz="4000" b="1" dirty="0">
                  <a:solidFill>
                    <a:srgbClr val="CCFFFF"/>
                  </a:solidFill>
                </a:rPr>
                <a:t>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EDE3D20-3906-46D2-912F-E28F558220AE}"/>
                </a:ext>
              </a:extLst>
            </p:cNvPr>
            <p:cNvSpPr txBox="1"/>
            <p:nvPr/>
          </p:nvSpPr>
          <p:spPr>
            <a:xfrm>
              <a:off x="2745828" y="61395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-2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9748417-B8DD-477A-908D-6E5366387B8A}"/>
                </a:ext>
              </a:extLst>
            </p:cNvPr>
            <p:cNvSpPr txBox="1"/>
            <p:nvPr/>
          </p:nvSpPr>
          <p:spPr>
            <a:xfrm>
              <a:off x="2669266" y="1087051"/>
              <a:ext cx="27363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-4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51B6BFE-E728-4B16-8F3D-48D133D8AADF}"/>
              </a:ext>
            </a:extLst>
          </p:cNvPr>
          <p:cNvSpPr txBox="1"/>
          <p:nvPr/>
        </p:nvSpPr>
        <p:spPr>
          <a:xfrm>
            <a:off x="7162801" y="6096000"/>
            <a:ext cx="5415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-4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63ADD2-174F-401D-A787-F7BACB763CDA}"/>
              </a:ext>
            </a:extLst>
          </p:cNvPr>
          <p:cNvSpPr txBox="1"/>
          <p:nvPr/>
        </p:nvSpPr>
        <p:spPr>
          <a:xfrm>
            <a:off x="7158420" y="5410200"/>
            <a:ext cx="5415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-2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DE430F-57CA-4296-AB01-A04687A25CA5}"/>
              </a:ext>
            </a:extLst>
          </p:cNvPr>
          <p:cNvGrpSpPr/>
          <p:nvPr/>
        </p:nvGrpSpPr>
        <p:grpSpPr>
          <a:xfrm>
            <a:off x="4800600" y="4114800"/>
            <a:ext cx="762000" cy="933510"/>
            <a:chOff x="2286000" y="3205515"/>
            <a:chExt cx="762000" cy="93351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6ADF1CF-658C-485A-8B58-528ED757CCA1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B4A9FB2-E34F-4893-AF02-DF9B516B9E50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85DF37C-78E0-4DFF-BDE3-92DB173619AD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-2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D2C7AF3-5932-4149-9DE4-30338931569C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-4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9459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2928768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A 2-meter square metal plate is submerged 2 meters below the water’s surface. Calculate the hydrostatic force on the plate.</a:t>
            </a:r>
          </a:p>
          <a:p>
            <a:pPr algn="l"/>
            <a:endParaRPr lang="en-US" dirty="0"/>
          </a:p>
          <a:p>
            <a:pPr algn="l"/>
            <a:r>
              <a:rPr lang="en-US" i="0" dirty="0">
                <a:effectLst/>
              </a:rPr>
              <a:t> </a:t>
            </a:r>
            <a:r>
              <a:rPr lang="en-US" sz="2000" i="0" dirty="0">
                <a:effectLst/>
              </a:rPr>
              <a:t> </a:t>
            </a:r>
            <a:r>
              <a:rPr lang="en-US" i="0" dirty="0">
                <a:effectLst/>
              </a:rPr>
              <a:t>= -2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sz="4000" b="1" dirty="0">
                <a:solidFill>
                  <a:srgbClr val="CCFFFF"/>
                </a:solidFill>
              </a:rPr>
              <a:t>9800</a:t>
            </a:r>
            <a:r>
              <a:rPr lang="en-US" i="0" dirty="0">
                <a:effectLst/>
              </a:rPr>
              <a:t>/2 y</a:t>
            </a:r>
            <a:r>
              <a:rPr lang="en-US" i="0" baseline="30000" dirty="0">
                <a:effectLst/>
              </a:rPr>
              <a:t>2</a:t>
            </a:r>
          </a:p>
          <a:p>
            <a:pPr algn="l"/>
            <a:r>
              <a:rPr lang="en-US" dirty="0"/>
              <a:t> </a:t>
            </a:r>
            <a:r>
              <a:rPr lang="en-US" sz="2000" dirty="0"/>
              <a:t> </a:t>
            </a:r>
            <a:r>
              <a:rPr lang="en-US" dirty="0"/>
              <a:t>= -9800 ((-2</a:t>
            </a:r>
            <a:r>
              <a:rPr lang="en-US" baseline="30000" dirty="0"/>
              <a:t>2</a:t>
            </a:r>
            <a:r>
              <a:rPr lang="en-US" dirty="0"/>
              <a:t>) - (-4</a:t>
            </a:r>
            <a:r>
              <a:rPr lang="en-US" baseline="30000" dirty="0"/>
              <a:t>2</a:t>
            </a:r>
            <a:r>
              <a:rPr lang="en-US" dirty="0"/>
              <a:t>))</a:t>
            </a:r>
          </a:p>
          <a:p>
            <a:pPr algn="l"/>
            <a:r>
              <a:rPr lang="en-US" dirty="0"/>
              <a:t> </a:t>
            </a:r>
            <a:r>
              <a:rPr lang="en-US" sz="2000" dirty="0"/>
              <a:t> </a:t>
            </a:r>
            <a:r>
              <a:rPr lang="en-US" dirty="0"/>
              <a:t>= 117,600 </a:t>
            </a:r>
            <a:r>
              <a:rPr lang="en-US" sz="2000" dirty="0"/>
              <a:t>any idea about the units?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HYDROSTATIC FORCE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96A424-B1A7-4360-A81D-0DA82955AC02}"/>
              </a:ext>
            </a:extLst>
          </p:cNvPr>
          <p:cNvSpPr txBox="1"/>
          <p:nvPr/>
        </p:nvSpPr>
        <p:spPr>
          <a:xfrm>
            <a:off x="4343400" y="6611035"/>
            <a:ext cx="4953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https://www.youtube.com/watch?v=3jG-hWgUJko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CEA416-A502-46C3-8164-E61EA8166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4512180"/>
            <a:ext cx="1676400" cy="21934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367BC9-1AC9-4B9F-973E-CABC54219927}"/>
              </a:ext>
            </a:extLst>
          </p:cNvPr>
          <p:cNvSpPr txBox="1"/>
          <p:nvPr/>
        </p:nvSpPr>
        <p:spPr>
          <a:xfrm>
            <a:off x="8039819" y="5608890"/>
            <a:ext cx="570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CCFFFF"/>
                </a:solidFill>
                <a:effectLst/>
              </a:rPr>
              <a:t>2m</a:t>
            </a:r>
            <a:endParaRPr lang="en-US" sz="2000" dirty="0">
              <a:solidFill>
                <a:srgbClr val="CC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9C002A-429B-4E8B-8C1C-CC87A19BD6CF}"/>
              </a:ext>
            </a:extLst>
          </p:cNvPr>
          <p:cNvSpPr txBox="1"/>
          <p:nvPr/>
        </p:nvSpPr>
        <p:spPr>
          <a:xfrm rot="16200000">
            <a:off x="8277554" y="5800336"/>
            <a:ext cx="570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CCFFFF"/>
                </a:solidFill>
                <a:effectLst/>
              </a:rPr>
              <a:t>2m</a:t>
            </a:r>
            <a:endParaRPr lang="en-US" sz="2000" dirty="0">
              <a:solidFill>
                <a:srgbClr val="CC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A0C8C0-B0A9-411C-8175-17D5D5D0D688}"/>
              </a:ext>
            </a:extLst>
          </p:cNvPr>
          <p:cNvSpPr txBox="1"/>
          <p:nvPr/>
        </p:nvSpPr>
        <p:spPr>
          <a:xfrm>
            <a:off x="8077200" y="5010090"/>
            <a:ext cx="570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CCFFFF"/>
                </a:solidFill>
                <a:effectLst/>
              </a:rPr>
              <a:t>2m</a:t>
            </a:r>
            <a:endParaRPr lang="en-US" sz="2000" dirty="0">
              <a:solidFill>
                <a:srgbClr val="CCFFFF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994052F-D45A-4742-BA42-624DCC6131EE}"/>
              </a:ext>
            </a:extLst>
          </p:cNvPr>
          <p:cNvGrpSpPr/>
          <p:nvPr/>
        </p:nvGrpSpPr>
        <p:grpSpPr>
          <a:xfrm>
            <a:off x="228600" y="3393996"/>
            <a:ext cx="8839200" cy="873204"/>
            <a:chOff x="1524000" y="613957"/>
            <a:chExt cx="4572000" cy="87320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7657DFA-5F9F-47A3-A03A-4D4A19DC0F2E}"/>
                </a:ext>
              </a:extLst>
            </p:cNvPr>
            <p:cNvSpPr txBox="1"/>
            <p:nvPr/>
          </p:nvSpPr>
          <p:spPr>
            <a:xfrm>
              <a:off x="1524000" y="648961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i="0" dirty="0">
                  <a:solidFill>
                    <a:srgbClr val="CCFFFF"/>
                  </a:solidFill>
                  <a:effectLst/>
                </a:rPr>
                <a:t>F</a:t>
              </a:r>
              <a:r>
                <a:rPr lang="en-US" sz="4000" b="1" dirty="0">
                  <a:solidFill>
                    <a:srgbClr val="CCFFFF"/>
                  </a:solidFill>
                </a:rPr>
                <a:t>=</a:t>
              </a:r>
              <a:r>
                <a:rPr lang="en-US" sz="2000" b="1" dirty="0">
                  <a:solidFill>
                    <a:srgbClr val="CCFFFF"/>
                  </a:solidFill>
                </a:rPr>
                <a:t> </a:t>
              </a:r>
              <a:r>
                <a:rPr lang="en-US" sz="4000" b="1" dirty="0">
                  <a:solidFill>
                    <a:srgbClr val="CCFFFF"/>
                  </a:solidFill>
                </a:rPr>
                <a:t>9800∫  -2</a:t>
              </a:r>
              <a:r>
                <a:rPr lang="en-US" sz="4000" b="1" i="0" dirty="0">
                  <a:solidFill>
                    <a:srgbClr val="CCFFFF"/>
                  </a:solidFill>
                  <a:effectLst/>
                </a:rPr>
                <a:t>y </a:t>
              </a:r>
              <a:r>
                <a:rPr lang="en-US" sz="4000" b="1" dirty="0" err="1">
                  <a:solidFill>
                    <a:srgbClr val="CCFFFF"/>
                  </a:solidFill>
                </a:rPr>
                <a:t>dy</a:t>
              </a:r>
              <a:r>
                <a:rPr lang="en-US" sz="4000" b="1" dirty="0">
                  <a:solidFill>
                    <a:srgbClr val="CCFFFF"/>
                  </a:solidFill>
                </a:rPr>
                <a:t>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EDE3D20-3906-46D2-912F-E28F558220AE}"/>
                </a:ext>
              </a:extLst>
            </p:cNvPr>
            <p:cNvSpPr txBox="1"/>
            <p:nvPr/>
          </p:nvSpPr>
          <p:spPr>
            <a:xfrm>
              <a:off x="2745828" y="61395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-2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9748417-B8DD-477A-908D-6E5366387B8A}"/>
                </a:ext>
              </a:extLst>
            </p:cNvPr>
            <p:cNvSpPr txBox="1"/>
            <p:nvPr/>
          </p:nvSpPr>
          <p:spPr>
            <a:xfrm>
              <a:off x="2669266" y="1087051"/>
              <a:ext cx="27363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-4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51B6BFE-E728-4B16-8F3D-48D133D8AADF}"/>
              </a:ext>
            </a:extLst>
          </p:cNvPr>
          <p:cNvSpPr txBox="1"/>
          <p:nvPr/>
        </p:nvSpPr>
        <p:spPr>
          <a:xfrm>
            <a:off x="7162801" y="6096000"/>
            <a:ext cx="5415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-4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63ADD2-174F-401D-A787-F7BACB763CDA}"/>
              </a:ext>
            </a:extLst>
          </p:cNvPr>
          <p:cNvSpPr txBox="1"/>
          <p:nvPr/>
        </p:nvSpPr>
        <p:spPr>
          <a:xfrm>
            <a:off x="7158420" y="5410200"/>
            <a:ext cx="5415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-2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DE430F-57CA-4296-AB01-A04687A25CA5}"/>
              </a:ext>
            </a:extLst>
          </p:cNvPr>
          <p:cNvGrpSpPr/>
          <p:nvPr/>
        </p:nvGrpSpPr>
        <p:grpSpPr>
          <a:xfrm>
            <a:off x="4800600" y="4114800"/>
            <a:ext cx="762000" cy="933510"/>
            <a:chOff x="2286000" y="3205515"/>
            <a:chExt cx="762000" cy="93351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6ADF1CF-658C-485A-8B58-528ED757CCA1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B4A9FB2-E34F-4893-AF02-DF9B516B9E50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85DF37C-78E0-4DFF-BDE3-92DB173619AD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-2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D2C7AF3-5932-4149-9DE4-30338931569C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-4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661209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A 2-meter square metal plate is submerged 2 meters below the water’s surface. Calculate the hydrostatic force on the plate.</a:t>
            </a:r>
          </a:p>
          <a:p>
            <a:pPr algn="l"/>
            <a:endParaRPr lang="en-US" dirty="0"/>
          </a:p>
          <a:p>
            <a:pPr algn="l"/>
            <a:r>
              <a:rPr lang="en-US" i="0" dirty="0">
                <a:effectLst/>
              </a:rPr>
              <a:t> </a:t>
            </a:r>
            <a:r>
              <a:rPr lang="en-US" sz="2000" i="0" dirty="0">
                <a:effectLst/>
              </a:rPr>
              <a:t> </a:t>
            </a:r>
            <a:r>
              <a:rPr lang="en-US" i="0" dirty="0">
                <a:effectLst/>
              </a:rPr>
              <a:t>= -2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sz="4000" b="1" dirty="0">
                <a:solidFill>
                  <a:srgbClr val="CCFFFF"/>
                </a:solidFill>
              </a:rPr>
              <a:t>9800</a:t>
            </a:r>
            <a:r>
              <a:rPr lang="en-US" i="0" dirty="0">
                <a:effectLst/>
              </a:rPr>
              <a:t>/2 y</a:t>
            </a:r>
            <a:r>
              <a:rPr lang="en-US" i="0" baseline="30000" dirty="0">
                <a:effectLst/>
              </a:rPr>
              <a:t>2</a:t>
            </a:r>
          </a:p>
          <a:p>
            <a:pPr algn="l"/>
            <a:r>
              <a:rPr lang="en-US" dirty="0"/>
              <a:t> </a:t>
            </a:r>
            <a:r>
              <a:rPr lang="en-US" sz="2000" dirty="0"/>
              <a:t> </a:t>
            </a:r>
            <a:r>
              <a:rPr lang="en-US" dirty="0"/>
              <a:t>= -9800 ((-2</a:t>
            </a:r>
            <a:r>
              <a:rPr lang="en-US" baseline="30000" dirty="0"/>
              <a:t>2</a:t>
            </a:r>
            <a:r>
              <a:rPr lang="en-US" dirty="0"/>
              <a:t>) - (-4</a:t>
            </a:r>
            <a:r>
              <a:rPr lang="en-US" baseline="30000" dirty="0"/>
              <a:t>2</a:t>
            </a:r>
            <a:r>
              <a:rPr lang="en-US" dirty="0"/>
              <a:t>))</a:t>
            </a:r>
          </a:p>
          <a:p>
            <a:pPr algn="l"/>
            <a:r>
              <a:rPr lang="en-US" dirty="0"/>
              <a:t> </a:t>
            </a:r>
            <a:r>
              <a:rPr lang="en-US" sz="2000" dirty="0"/>
              <a:t> </a:t>
            </a:r>
            <a:r>
              <a:rPr lang="en-US" dirty="0"/>
              <a:t>= 117,600 N </a:t>
            </a:r>
            <a:r>
              <a:rPr lang="en-US" sz="2000" dirty="0"/>
              <a:t>(newtons)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HYDROSTATIC FORCE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96A424-B1A7-4360-A81D-0DA82955AC02}"/>
              </a:ext>
            </a:extLst>
          </p:cNvPr>
          <p:cNvSpPr txBox="1"/>
          <p:nvPr/>
        </p:nvSpPr>
        <p:spPr>
          <a:xfrm>
            <a:off x="4343400" y="6611035"/>
            <a:ext cx="4953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https://www.youtube.com/watch?v=3jG-hWgUJko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CEA416-A502-46C3-8164-E61EA8166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4512180"/>
            <a:ext cx="1676400" cy="21934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367BC9-1AC9-4B9F-973E-CABC54219927}"/>
              </a:ext>
            </a:extLst>
          </p:cNvPr>
          <p:cNvSpPr txBox="1"/>
          <p:nvPr/>
        </p:nvSpPr>
        <p:spPr>
          <a:xfrm>
            <a:off x="8039819" y="5608890"/>
            <a:ext cx="570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CCFFFF"/>
                </a:solidFill>
                <a:effectLst/>
              </a:rPr>
              <a:t>2m</a:t>
            </a:r>
            <a:endParaRPr lang="en-US" sz="2000" dirty="0">
              <a:solidFill>
                <a:srgbClr val="CC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9C002A-429B-4E8B-8C1C-CC87A19BD6CF}"/>
              </a:ext>
            </a:extLst>
          </p:cNvPr>
          <p:cNvSpPr txBox="1"/>
          <p:nvPr/>
        </p:nvSpPr>
        <p:spPr>
          <a:xfrm rot="16200000">
            <a:off x="8277554" y="5800336"/>
            <a:ext cx="570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CCFFFF"/>
                </a:solidFill>
                <a:effectLst/>
              </a:rPr>
              <a:t>2m</a:t>
            </a:r>
            <a:endParaRPr lang="en-US" sz="2000" dirty="0">
              <a:solidFill>
                <a:srgbClr val="CC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A0C8C0-B0A9-411C-8175-17D5D5D0D688}"/>
              </a:ext>
            </a:extLst>
          </p:cNvPr>
          <p:cNvSpPr txBox="1"/>
          <p:nvPr/>
        </p:nvSpPr>
        <p:spPr>
          <a:xfrm>
            <a:off x="8077200" y="5010090"/>
            <a:ext cx="570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CCFFFF"/>
                </a:solidFill>
                <a:effectLst/>
              </a:rPr>
              <a:t>2m</a:t>
            </a:r>
            <a:endParaRPr lang="en-US" sz="2000" dirty="0">
              <a:solidFill>
                <a:srgbClr val="CCFFFF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994052F-D45A-4742-BA42-624DCC6131EE}"/>
              </a:ext>
            </a:extLst>
          </p:cNvPr>
          <p:cNvGrpSpPr/>
          <p:nvPr/>
        </p:nvGrpSpPr>
        <p:grpSpPr>
          <a:xfrm>
            <a:off x="228600" y="3393996"/>
            <a:ext cx="8839200" cy="873204"/>
            <a:chOff x="1524000" y="613957"/>
            <a:chExt cx="4572000" cy="87320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7657DFA-5F9F-47A3-A03A-4D4A19DC0F2E}"/>
                </a:ext>
              </a:extLst>
            </p:cNvPr>
            <p:cNvSpPr txBox="1"/>
            <p:nvPr/>
          </p:nvSpPr>
          <p:spPr>
            <a:xfrm>
              <a:off x="1524000" y="648961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i="0" dirty="0">
                  <a:solidFill>
                    <a:srgbClr val="CCFFFF"/>
                  </a:solidFill>
                  <a:effectLst/>
                </a:rPr>
                <a:t>F</a:t>
              </a:r>
              <a:r>
                <a:rPr lang="en-US" sz="4000" b="1" dirty="0">
                  <a:solidFill>
                    <a:srgbClr val="CCFFFF"/>
                  </a:solidFill>
                </a:rPr>
                <a:t>=</a:t>
              </a:r>
              <a:r>
                <a:rPr lang="en-US" sz="2000" b="1" dirty="0">
                  <a:solidFill>
                    <a:srgbClr val="CCFFFF"/>
                  </a:solidFill>
                </a:rPr>
                <a:t> </a:t>
              </a:r>
              <a:r>
                <a:rPr lang="en-US" sz="4000" b="1" dirty="0">
                  <a:solidFill>
                    <a:srgbClr val="CCFFFF"/>
                  </a:solidFill>
                </a:rPr>
                <a:t>9800∫  -2</a:t>
              </a:r>
              <a:r>
                <a:rPr lang="en-US" sz="4000" b="1" i="0" dirty="0">
                  <a:solidFill>
                    <a:srgbClr val="CCFFFF"/>
                  </a:solidFill>
                  <a:effectLst/>
                </a:rPr>
                <a:t>y </a:t>
              </a:r>
              <a:r>
                <a:rPr lang="en-US" sz="4000" b="1" dirty="0" err="1">
                  <a:solidFill>
                    <a:srgbClr val="CCFFFF"/>
                  </a:solidFill>
                </a:rPr>
                <a:t>dy</a:t>
              </a:r>
              <a:r>
                <a:rPr lang="en-US" sz="4000" b="1" dirty="0">
                  <a:solidFill>
                    <a:srgbClr val="CCFFFF"/>
                  </a:solidFill>
                </a:rPr>
                <a:t>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EDE3D20-3906-46D2-912F-E28F558220AE}"/>
                </a:ext>
              </a:extLst>
            </p:cNvPr>
            <p:cNvSpPr txBox="1"/>
            <p:nvPr/>
          </p:nvSpPr>
          <p:spPr>
            <a:xfrm>
              <a:off x="2745828" y="61395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-2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9748417-B8DD-477A-908D-6E5366387B8A}"/>
                </a:ext>
              </a:extLst>
            </p:cNvPr>
            <p:cNvSpPr txBox="1"/>
            <p:nvPr/>
          </p:nvSpPr>
          <p:spPr>
            <a:xfrm>
              <a:off x="2669266" y="1087051"/>
              <a:ext cx="27363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-4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51B6BFE-E728-4B16-8F3D-48D133D8AADF}"/>
              </a:ext>
            </a:extLst>
          </p:cNvPr>
          <p:cNvSpPr txBox="1"/>
          <p:nvPr/>
        </p:nvSpPr>
        <p:spPr>
          <a:xfrm>
            <a:off x="7162801" y="6096000"/>
            <a:ext cx="5415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-4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63ADD2-174F-401D-A787-F7BACB763CDA}"/>
              </a:ext>
            </a:extLst>
          </p:cNvPr>
          <p:cNvSpPr txBox="1"/>
          <p:nvPr/>
        </p:nvSpPr>
        <p:spPr>
          <a:xfrm>
            <a:off x="7158420" y="5410200"/>
            <a:ext cx="5415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-2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DE430F-57CA-4296-AB01-A04687A25CA5}"/>
              </a:ext>
            </a:extLst>
          </p:cNvPr>
          <p:cNvGrpSpPr/>
          <p:nvPr/>
        </p:nvGrpSpPr>
        <p:grpSpPr>
          <a:xfrm>
            <a:off x="4800600" y="4114800"/>
            <a:ext cx="762000" cy="933510"/>
            <a:chOff x="2286000" y="3205515"/>
            <a:chExt cx="762000" cy="93351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6ADF1CF-658C-485A-8B58-528ED757CCA1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B4A9FB2-E34F-4893-AF02-DF9B516B9E50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85DF37C-78E0-4DFF-BDE3-92DB173619AD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-2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D2C7AF3-5932-4149-9DE4-30338931569C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-4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998591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A 2-meter square metal plate is submerged 2 meters below the water’s surface. Calculate the hydrostatic force on the plate.</a:t>
            </a:r>
          </a:p>
          <a:p>
            <a:pPr algn="l"/>
            <a:endParaRPr lang="en-US" dirty="0"/>
          </a:p>
          <a:p>
            <a:pPr algn="l"/>
            <a:r>
              <a:rPr lang="en-US" i="0" dirty="0">
                <a:effectLst/>
              </a:rPr>
              <a:t> </a:t>
            </a:r>
            <a:r>
              <a:rPr lang="en-US" sz="2000" i="0" dirty="0">
                <a:effectLst/>
              </a:rPr>
              <a:t> </a:t>
            </a:r>
            <a:r>
              <a:rPr lang="en-US" i="0" dirty="0">
                <a:effectLst/>
              </a:rPr>
              <a:t>= -2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sz="4000" b="1" dirty="0">
                <a:solidFill>
                  <a:srgbClr val="CCFFFF"/>
                </a:solidFill>
              </a:rPr>
              <a:t>9800</a:t>
            </a:r>
            <a:r>
              <a:rPr lang="en-US" i="0" dirty="0">
                <a:effectLst/>
              </a:rPr>
              <a:t>/2 y</a:t>
            </a:r>
            <a:r>
              <a:rPr lang="en-US" i="0" baseline="30000" dirty="0">
                <a:effectLst/>
              </a:rPr>
              <a:t>2</a:t>
            </a:r>
          </a:p>
          <a:p>
            <a:pPr algn="l"/>
            <a:r>
              <a:rPr lang="en-US" dirty="0"/>
              <a:t> </a:t>
            </a:r>
            <a:r>
              <a:rPr lang="en-US" sz="2000" dirty="0"/>
              <a:t> </a:t>
            </a:r>
            <a:r>
              <a:rPr lang="en-US" dirty="0"/>
              <a:t>= -9800 ((-2</a:t>
            </a:r>
            <a:r>
              <a:rPr lang="en-US" baseline="30000" dirty="0"/>
              <a:t>2</a:t>
            </a:r>
            <a:r>
              <a:rPr lang="en-US" dirty="0"/>
              <a:t>) - (-4</a:t>
            </a:r>
            <a:r>
              <a:rPr lang="en-US" baseline="30000" dirty="0"/>
              <a:t>2</a:t>
            </a:r>
            <a:r>
              <a:rPr lang="en-US" dirty="0"/>
              <a:t>))</a:t>
            </a:r>
          </a:p>
          <a:p>
            <a:pPr algn="l"/>
            <a:r>
              <a:rPr lang="en-US" dirty="0"/>
              <a:t> </a:t>
            </a:r>
            <a:r>
              <a:rPr lang="en-US" sz="2000" dirty="0"/>
              <a:t> </a:t>
            </a:r>
            <a:r>
              <a:rPr lang="en-US" dirty="0"/>
              <a:t>= 117,600 kg m/sec</a:t>
            </a:r>
            <a:r>
              <a:rPr lang="en-US" baseline="30000" dirty="0"/>
              <a:t>2</a:t>
            </a:r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HYDROSTATIC FORCE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96A424-B1A7-4360-A81D-0DA82955AC02}"/>
              </a:ext>
            </a:extLst>
          </p:cNvPr>
          <p:cNvSpPr txBox="1"/>
          <p:nvPr/>
        </p:nvSpPr>
        <p:spPr>
          <a:xfrm>
            <a:off x="4343400" y="6611035"/>
            <a:ext cx="4953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https://www.youtube.com/watch?v=3jG-hWgUJko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CEA416-A502-46C3-8164-E61EA8166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4512180"/>
            <a:ext cx="1676400" cy="21934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367BC9-1AC9-4B9F-973E-CABC54219927}"/>
              </a:ext>
            </a:extLst>
          </p:cNvPr>
          <p:cNvSpPr txBox="1"/>
          <p:nvPr/>
        </p:nvSpPr>
        <p:spPr>
          <a:xfrm>
            <a:off x="8039819" y="5608890"/>
            <a:ext cx="570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CCFFFF"/>
                </a:solidFill>
                <a:effectLst/>
              </a:rPr>
              <a:t>2m</a:t>
            </a:r>
            <a:endParaRPr lang="en-US" sz="2000" dirty="0">
              <a:solidFill>
                <a:srgbClr val="CC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9C002A-429B-4E8B-8C1C-CC87A19BD6CF}"/>
              </a:ext>
            </a:extLst>
          </p:cNvPr>
          <p:cNvSpPr txBox="1"/>
          <p:nvPr/>
        </p:nvSpPr>
        <p:spPr>
          <a:xfrm rot="16200000">
            <a:off x="8277554" y="5800336"/>
            <a:ext cx="570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CCFFFF"/>
                </a:solidFill>
                <a:effectLst/>
              </a:rPr>
              <a:t>2m</a:t>
            </a:r>
            <a:endParaRPr lang="en-US" sz="2000" dirty="0">
              <a:solidFill>
                <a:srgbClr val="CC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A0C8C0-B0A9-411C-8175-17D5D5D0D688}"/>
              </a:ext>
            </a:extLst>
          </p:cNvPr>
          <p:cNvSpPr txBox="1"/>
          <p:nvPr/>
        </p:nvSpPr>
        <p:spPr>
          <a:xfrm>
            <a:off x="8077200" y="5010090"/>
            <a:ext cx="570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CCFFFF"/>
                </a:solidFill>
                <a:effectLst/>
              </a:rPr>
              <a:t>2m</a:t>
            </a:r>
            <a:endParaRPr lang="en-US" sz="2000" dirty="0">
              <a:solidFill>
                <a:srgbClr val="CCFFFF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994052F-D45A-4742-BA42-624DCC6131EE}"/>
              </a:ext>
            </a:extLst>
          </p:cNvPr>
          <p:cNvGrpSpPr/>
          <p:nvPr/>
        </p:nvGrpSpPr>
        <p:grpSpPr>
          <a:xfrm>
            <a:off x="228600" y="3393996"/>
            <a:ext cx="8839200" cy="873204"/>
            <a:chOff x="1524000" y="613957"/>
            <a:chExt cx="4572000" cy="87320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7657DFA-5F9F-47A3-A03A-4D4A19DC0F2E}"/>
                </a:ext>
              </a:extLst>
            </p:cNvPr>
            <p:cNvSpPr txBox="1"/>
            <p:nvPr/>
          </p:nvSpPr>
          <p:spPr>
            <a:xfrm>
              <a:off x="1524000" y="648961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i="0" dirty="0">
                  <a:solidFill>
                    <a:srgbClr val="CCFFFF"/>
                  </a:solidFill>
                  <a:effectLst/>
                </a:rPr>
                <a:t>F</a:t>
              </a:r>
              <a:r>
                <a:rPr lang="en-US" sz="4000" b="1" dirty="0">
                  <a:solidFill>
                    <a:srgbClr val="CCFFFF"/>
                  </a:solidFill>
                </a:rPr>
                <a:t>=</a:t>
              </a:r>
              <a:r>
                <a:rPr lang="en-US" sz="2000" b="1" dirty="0">
                  <a:solidFill>
                    <a:srgbClr val="CCFFFF"/>
                  </a:solidFill>
                </a:rPr>
                <a:t> </a:t>
              </a:r>
              <a:r>
                <a:rPr lang="en-US" sz="4000" b="1" dirty="0">
                  <a:solidFill>
                    <a:srgbClr val="CCFFFF"/>
                  </a:solidFill>
                </a:rPr>
                <a:t>9800∫  -2</a:t>
              </a:r>
              <a:r>
                <a:rPr lang="en-US" sz="4000" b="1" i="0" dirty="0">
                  <a:solidFill>
                    <a:srgbClr val="CCFFFF"/>
                  </a:solidFill>
                  <a:effectLst/>
                </a:rPr>
                <a:t>y </a:t>
              </a:r>
              <a:r>
                <a:rPr lang="en-US" sz="4000" b="1" dirty="0" err="1">
                  <a:solidFill>
                    <a:srgbClr val="CCFFFF"/>
                  </a:solidFill>
                </a:rPr>
                <a:t>dy</a:t>
              </a:r>
              <a:r>
                <a:rPr lang="en-US" sz="4000" b="1" dirty="0">
                  <a:solidFill>
                    <a:srgbClr val="CCFFFF"/>
                  </a:solidFill>
                </a:rPr>
                <a:t>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EDE3D20-3906-46D2-912F-E28F558220AE}"/>
                </a:ext>
              </a:extLst>
            </p:cNvPr>
            <p:cNvSpPr txBox="1"/>
            <p:nvPr/>
          </p:nvSpPr>
          <p:spPr>
            <a:xfrm>
              <a:off x="2745828" y="61395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-2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9748417-B8DD-477A-908D-6E5366387B8A}"/>
                </a:ext>
              </a:extLst>
            </p:cNvPr>
            <p:cNvSpPr txBox="1"/>
            <p:nvPr/>
          </p:nvSpPr>
          <p:spPr>
            <a:xfrm>
              <a:off x="2669266" y="1087051"/>
              <a:ext cx="27363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-4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51B6BFE-E728-4B16-8F3D-48D133D8AADF}"/>
              </a:ext>
            </a:extLst>
          </p:cNvPr>
          <p:cNvSpPr txBox="1"/>
          <p:nvPr/>
        </p:nvSpPr>
        <p:spPr>
          <a:xfrm>
            <a:off x="7162801" y="6096000"/>
            <a:ext cx="5415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-4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63ADD2-174F-401D-A787-F7BACB763CDA}"/>
              </a:ext>
            </a:extLst>
          </p:cNvPr>
          <p:cNvSpPr txBox="1"/>
          <p:nvPr/>
        </p:nvSpPr>
        <p:spPr>
          <a:xfrm>
            <a:off x="7158420" y="5410200"/>
            <a:ext cx="5415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-2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DE430F-57CA-4296-AB01-A04687A25CA5}"/>
              </a:ext>
            </a:extLst>
          </p:cNvPr>
          <p:cNvGrpSpPr/>
          <p:nvPr/>
        </p:nvGrpSpPr>
        <p:grpSpPr>
          <a:xfrm>
            <a:off x="4800600" y="4114800"/>
            <a:ext cx="762000" cy="933510"/>
            <a:chOff x="2286000" y="3205515"/>
            <a:chExt cx="762000" cy="93351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6ADF1CF-658C-485A-8B58-528ED757CCA1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B4A9FB2-E34F-4893-AF02-DF9B516B9E50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85DF37C-78E0-4DFF-BDE3-92DB173619AD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-2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D2C7AF3-5932-4149-9DE4-30338931569C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-4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247174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09965-58B9-46FF-9C9C-6AC6EB562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Hydrostatic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F2771-7BC4-40AB-89D2-558EE9C80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Bef>
                <a:spcPts val="0"/>
              </a:spcBef>
            </a:pPr>
            <a:r>
              <a:rPr lang="en-US" dirty="0"/>
              <a:t>Other shapes will have a more </a:t>
            </a:r>
          </a:p>
          <a:p>
            <a:pPr algn="l">
              <a:spcBef>
                <a:spcPts val="0"/>
              </a:spcBef>
            </a:pPr>
            <a:r>
              <a:rPr lang="en-US" dirty="0"/>
              <a:t>complicated L(y)</a:t>
            </a:r>
          </a:p>
          <a:p>
            <a:pPr algn="l">
              <a:spcBef>
                <a:spcPts val="0"/>
              </a:spcBef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6D0D75-0653-4AC5-A779-145380F17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79" y="3090653"/>
            <a:ext cx="8940421" cy="376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2176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E43C4-387C-484C-898E-2E18194AD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Hydrostatic Force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94B840-C905-4FA9-8B96-A9386FAC1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60" y="1066800"/>
            <a:ext cx="718374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3824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E43C4-387C-484C-898E-2E18194AD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Hydrostatic Force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8928EF-2094-4459-8DB9-54E5CD9BD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487863"/>
            <a:ext cx="5902586" cy="537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7008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09965-58B9-46FF-9C9C-6AC6EB562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Hydrostatic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F2771-7BC4-40AB-89D2-558EE9C80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dirty="0"/>
              <a:t>Note: be careful of the terminology and notation on these!</a:t>
            </a:r>
          </a:p>
          <a:p>
            <a:pPr algn="l">
              <a:spcBef>
                <a:spcPts val="0"/>
              </a:spcBef>
            </a:pPr>
            <a:r>
              <a:rPr lang="en-US" dirty="0"/>
              <a:t>Pressure P = force/area = F/A</a:t>
            </a:r>
          </a:p>
          <a:p>
            <a:pPr algn="l">
              <a:spcBef>
                <a:spcPts val="0"/>
              </a:spcBef>
            </a:pPr>
            <a:r>
              <a:rPr lang="en-US" dirty="0"/>
              <a:t>Weight force w = mg</a:t>
            </a:r>
          </a:p>
          <a:p>
            <a:pPr algn="l">
              <a:spcBef>
                <a:spcPts val="0"/>
              </a:spcBef>
            </a:pPr>
            <a:r>
              <a:rPr lang="en-US" dirty="0"/>
              <a:t>Weight density w = mg/volume</a:t>
            </a:r>
          </a:p>
          <a:p>
            <a:pPr algn="l">
              <a:spcBef>
                <a:spcPts val="0"/>
              </a:spcBef>
            </a:pPr>
            <a:r>
              <a:rPr lang="en-US" dirty="0"/>
              <a:t>         </a:t>
            </a:r>
            <a:r>
              <a:rPr lang="en-US" dirty="0" err="1"/>
              <a:t>Aagh</a:t>
            </a:r>
            <a:r>
              <a:rPr lang="en-US" dirty="0"/>
              <a:t>!</a:t>
            </a:r>
          </a:p>
          <a:p>
            <a:pPr algn="l">
              <a:spcBef>
                <a:spcPts val="0"/>
              </a:spcBef>
            </a:pPr>
            <a:r>
              <a:rPr lang="en-US" dirty="0"/>
              <a:t>Density = </a:t>
            </a:r>
            <a:r>
              <a:rPr lang="en-US" i="0" dirty="0">
                <a:effectLst/>
              </a:rPr>
              <a:t>ρ</a:t>
            </a:r>
            <a:r>
              <a:rPr lang="en-US" dirty="0"/>
              <a:t> = m/v</a:t>
            </a:r>
          </a:p>
          <a:p>
            <a:pPr algn="l">
              <a:spcBef>
                <a:spcPts val="0"/>
              </a:spcBef>
            </a:pPr>
            <a:r>
              <a:rPr lang="en-US" dirty="0"/>
              <a:t>                 </a:t>
            </a:r>
            <a:r>
              <a:rPr lang="en-US" dirty="0" err="1"/>
              <a:t>Aagh</a:t>
            </a:r>
            <a:r>
              <a:rPr lang="en-US" dirty="0"/>
              <a:t>!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860D2C-B84C-4724-8E0C-8B267C62B5D3}"/>
              </a:ext>
            </a:extLst>
          </p:cNvPr>
          <p:cNvCxnSpPr>
            <a:cxnSpLocks/>
          </p:cNvCxnSpPr>
          <p:nvPr/>
        </p:nvCxnSpPr>
        <p:spPr>
          <a:xfrm flipV="1">
            <a:off x="3810000" y="3733800"/>
            <a:ext cx="304800" cy="91440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356B77D-CE55-4A75-974C-2F5C5A218566}"/>
              </a:ext>
            </a:extLst>
          </p:cNvPr>
          <p:cNvCxnSpPr>
            <a:cxnSpLocks/>
          </p:cNvCxnSpPr>
          <p:nvPr/>
        </p:nvCxnSpPr>
        <p:spPr>
          <a:xfrm flipV="1">
            <a:off x="3810000" y="4267200"/>
            <a:ext cx="457200" cy="38100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728F550-1A87-4195-A461-AB7EF9F8246D}"/>
              </a:ext>
            </a:extLst>
          </p:cNvPr>
          <p:cNvCxnSpPr>
            <a:cxnSpLocks/>
          </p:cNvCxnSpPr>
          <p:nvPr/>
        </p:nvCxnSpPr>
        <p:spPr>
          <a:xfrm flipH="1" flipV="1">
            <a:off x="3276601" y="5562601"/>
            <a:ext cx="685799" cy="304799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FF7D37F-D1DB-40DA-9528-177836B57216}"/>
              </a:ext>
            </a:extLst>
          </p:cNvPr>
          <p:cNvCxnSpPr>
            <a:cxnSpLocks/>
          </p:cNvCxnSpPr>
          <p:nvPr/>
        </p:nvCxnSpPr>
        <p:spPr>
          <a:xfrm flipH="1" flipV="1">
            <a:off x="2895600" y="2971800"/>
            <a:ext cx="1066800" cy="2895600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32306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CF596E-5477-4860-B0BF-5031E4AB8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10"/>
            <a:ext cx="9144000" cy="683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8193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8761323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A40FE-54CE-404A-AEBF-AB08A716F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 of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A5A59-38A9-4B7E-8982-3AAB0339C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effectLst/>
              </a:rPr>
              <a:t>The </a:t>
            </a:r>
            <a:r>
              <a:rPr lang="en-US" i="0" dirty="0">
                <a:solidFill>
                  <a:srgbClr val="FFC000"/>
                </a:solidFill>
                <a:effectLst/>
              </a:rPr>
              <a:t>center of mass </a:t>
            </a:r>
            <a:r>
              <a:rPr lang="en-US" i="0" dirty="0">
                <a:effectLst/>
              </a:rPr>
              <a:t>or </a:t>
            </a:r>
            <a:r>
              <a:rPr lang="en-US" i="0" dirty="0">
                <a:solidFill>
                  <a:srgbClr val="FFC000"/>
                </a:solidFill>
                <a:effectLst/>
              </a:rPr>
              <a:t>centroid </a:t>
            </a:r>
            <a:r>
              <a:rPr lang="en-US" i="0" dirty="0">
                <a:effectLst/>
              </a:rPr>
              <a:t>of a region is the point in which the region will be perfectly balanced if suspended from that point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734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A 6-henry inductor has a voltage given by 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L</a:t>
            </a:r>
            <a:r>
              <a:rPr lang="en-US" altLang="en-US" dirty="0"/>
              <a:t> = t</a:t>
            </a:r>
            <a:r>
              <a:rPr lang="en-US" altLang="en-US" baseline="30000" dirty="0"/>
              <a:t>5/3</a:t>
            </a:r>
            <a:r>
              <a:rPr lang="en-US" altLang="en-US" dirty="0"/>
              <a:t> – 5 volts. At what time will the current be 42 amps? Assume i=0 when t=0.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What first?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949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A40FE-54CE-404A-AEBF-AB08A716F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 of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A5A59-38A9-4B7E-8982-3AAB0339C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effectLst/>
              </a:rPr>
              <a:t>The center of mass of a thin plate with uniform density ρ will be a pair of (</a:t>
            </a:r>
            <a:r>
              <a:rPr lang="en-US" i="0" dirty="0" err="1">
                <a:effectLst/>
              </a:rPr>
              <a:t>x,y</a:t>
            </a:r>
            <a:r>
              <a:rPr lang="en-US" i="0" dirty="0">
                <a:effectLst/>
              </a:rPr>
              <a:t>) coordinates designated </a:t>
            </a:r>
            <a:r>
              <a:rPr lang="en-US" i="0" dirty="0">
                <a:effectLst/>
                <a:latin typeface="MJXc-TeX-math-I"/>
              </a:rPr>
              <a:t>x̅</a:t>
            </a:r>
            <a:r>
              <a:rPr lang="en-US" b="0" i="0" dirty="0">
                <a:effectLst/>
                <a:latin typeface="MJXc-TeX-math-I"/>
              </a:rPr>
              <a:t> </a:t>
            </a:r>
            <a:r>
              <a:rPr lang="en-US" i="0" dirty="0">
                <a:effectLst/>
              </a:rPr>
              <a:t>and</a:t>
            </a:r>
            <a:r>
              <a:rPr lang="en-US" b="0" i="0" dirty="0">
                <a:effectLst/>
                <a:latin typeface="MJXc-TeX-math-I"/>
              </a:rPr>
              <a:t> </a:t>
            </a:r>
            <a:r>
              <a:rPr lang="en-US" dirty="0">
                <a:latin typeface="MJXc-TeX-math-I"/>
              </a:rPr>
              <a:t>y̅ </a:t>
            </a:r>
          </a:p>
          <a:p>
            <a:endParaRPr lang="en-US" i="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8431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2D74D8-EDDF-4F61-B45C-9385226DE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699" y="4114800"/>
            <a:ext cx="4237834" cy="274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7A40FE-54CE-404A-AEBF-AB08A716F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 of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A5A59-38A9-4B7E-8982-3AAB0339C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effectLst/>
              </a:rPr>
              <a:t>Suppose that the plate is the region bounded by the two curves f(x) and g(x) on the interval [</a:t>
            </a:r>
            <a:r>
              <a:rPr lang="en-US" i="0" dirty="0" err="1">
                <a:effectLst/>
              </a:rPr>
              <a:t>a,b</a:t>
            </a:r>
            <a:r>
              <a:rPr lang="en-US" i="0" dirty="0">
                <a:effectLst/>
              </a:rPr>
              <a:t>]</a:t>
            </a:r>
          </a:p>
          <a:p>
            <a:r>
              <a:rPr lang="en-US" dirty="0"/>
              <a:t>W</a:t>
            </a:r>
            <a:r>
              <a:rPr lang="en-US" i="0" dirty="0">
                <a:effectLst/>
              </a:rPr>
              <a:t>e want to calculate </a:t>
            </a:r>
          </a:p>
          <a:p>
            <a:pPr>
              <a:spcBef>
                <a:spcPts val="0"/>
              </a:spcBef>
            </a:pPr>
            <a:r>
              <a:rPr lang="en-US" i="0" dirty="0">
                <a:effectLst/>
              </a:rPr>
              <a:t>the center of </a:t>
            </a:r>
          </a:p>
          <a:p>
            <a:pPr>
              <a:spcBef>
                <a:spcPts val="0"/>
              </a:spcBef>
            </a:pPr>
            <a:r>
              <a:rPr lang="en-US" i="0" dirty="0">
                <a:effectLst/>
              </a:rPr>
              <a:t>mass of the </a:t>
            </a:r>
          </a:p>
          <a:p>
            <a:pPr>
              <a:spcBef>
                <a:spcPts val="0"/>
              </a:spcBef>
            </a:pPr>
            <a:r>
              <a:rPr lang="en-US" i="0" dirty="0">
                <a:effectLst/>
              </a:rPr>
              <a:t>region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83CD00-7E2A-4E37-B97A-37AD994FF126}"/>
              </a:ext>
            </a:extLst>
          </p:cNvPr>
          <p:cNvSpPr txBox="1"/>
          <p:nvPr/>
        </p:nvSpPr>
        <p:spPr>
          <a:xfrm>
            <a:off x="0" y="6611035"/>
            <a:ext cx="64008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https://tutorial.math.lamar.edu/Classes/CalcII/CenterOfMass.aspx</a:t>
            </a:r>
          </a:p>
        </p:txBody>
      </p:sp>
    </p:spTree>
    <p:extLst>
      <p:ext uri="{BB962C8B-B14F-4D97-AF65-F5344CB8AC3E}">
        <p14:creationId xmlns:p14="http://schemas.microsoft.com/office/powerpoint/2010/main" val="254947913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A40FE-54CE-404A-AEBF-AB08A716F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 of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A5A59-38A9-4B7E-8982-3AAB0339C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i="0" dirty="0">
                <a:effectLst/>
              </a:rPr>
              <a:t>First, we need the mass of this plate:</a:t>
            </a:r>
          </a:p>
          <a:p>
            <a:r>
              <a:rPr lang="en-US" i="0" dirty="0">
                <a:effectLst/>
              </a:rPr>
              <a:t>M = ρ(Area of plate)</a:t>
            </a:r>
          </a:p>
          <a:p>
            <a:r>
              <a:rPr lang="en-US" dirty="0"/>
              <a:t>   </a:t>
            </a:r>
            <a:r>
              <a:rPr lang="en-US" i="0" dirty="0">
                <a:effectLst/>
              </a:rPr>
              <a:t>=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2D74D8-EDDF-4F61-B45C-9385226DE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699" y="4114800"/>
            <a:ext cx="4237834" cy="274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83CD00-7E2A-4E37-B97A-37AD994FF126}"/>
              </a:ext>
            </a:extLst>
          </p:cNvPr>
          <p:cNvSpPr txBox="1"/>
          <p:nvPr/>
        </p:nvSpPr>
        <p:spPr>
          <a:xfrm>
            <a:off x="0" y="6611035"/>
            <a:ext cx="64008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https://tutorial.math.lamar.edu/Classes/CalcII/CenterOfMass.aspx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0AC8F3-0D1C-4BF0-AD84-E661E741B722}"/>
              </a:ext>
            </a:extLst>
          </p:cNvPr>
          <p:cNvGrpSpPr/>
          <p:nvPr/>
        </p:nvGrpSpPr>
        <p:grpSpPr>
          <a:xfrm>
            <a:off x="1524000" y="3241596"/>
            <a:ext cx="4572000" cy="873204"/>
            <a:chOff x="1524000" y="599568"/>
            <a:chExt cx="4138448" cy="87320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6E2C56-281F-4B3F-97EB-42E110F6258A}"/>
                </a:ext>
              </a:extLst>
            </p:cNvPr>
            <p:cNvSpPr txBox="1"/>
            <p:nvPr/>
          </p:nvSpPr>
          <p:spPr>
            <a:xfrm>
              <a:off x="1524000" y="648961"/>
              <a:ext cx="413844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 </a:t>
              </a:r>
              <a:r>
                <a:rPr lang="en-US" sz="4000" b="1" i="0" dirty="0">
                  <a:solidFill>
                    <a:srgbClr val="CCFFFF"/>
                  </a:solidFill>
                  <a:effectLst/>
                </a:rPr>
                <a:t>ρ</a:t>
              </a:r>
              <a:r>
                <a:rPr lang="en-US" sz="4000" b="1" dirty="0">
                  <a:solidFill>
                    <a:srgbClr val="CCFFFF"/>
                  </a:solidFill>
                </a:rPr>
                <a:t>∫ </a:t>
              </a:r>
              <a:r>
                <a:rPr lang="en-US" sz="4000" b="1" i="0" dirty="0">
                  <a:solidFill>
                    <a:srgbClr val="CCFFFF"/>
                  </a:solidFill>
                  <a:effectLst/>
                </a:rPr>
                <a:t>f(x)−g(x) </a:t>
              </a:r>
              <a:r>
                <a:rPr lang="en-US" sz="4000" b="1" dirty="0">
                  <a:solidFill>
                    <a:srgbClr val="CCFFFF"/>
                  </a:solidFill>
                </a:rPr>
                <a:t>dx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BD3FB0-9668-4E69-AE19-28CC2478D75F}"/>
                </a:ext>
              </a:extLst>
            </p:cNvPr>
            <p:cNvSpPr txBox="1"/>
            <p:nvPr/>
          </p:nvSpPr>
          <p:spPr>
            <a:xfrm>
              <a:off x="2239360" y="599568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D00767F-E199-4E53-BC45-6FA282A4321C}"/>
                </a:ext>
              </a:extLst>
            </p:cNvPr>
            <p:cNvSpPr txBox="1"/>
            <p:nvPr/>
          </p:nvSpPr>
          <p:spPr>
            <a:xfrm>
              <a:off x="2144767" y="1072662"/>
              <a:ext cx="27363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12642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A40FE-54CE-404A-AEBF-AB08A716F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 of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A5A59-38A9-4B7E-8982-3AAB0339C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effectLst/>
              </a:rPr>
              <a:t>Next, we need “moments”</a:t>
            </a:r>
          </a:p>
          <a:p>
            <a:r>
              <a:rPr lang="en-US" i="0" dirty="0">
                <a:effectLst/>
              </a:rPr>
              <a:t>There are two moments, denoted by Mx and My </a:t>
            </a:r>
          </a:p>
          <a:p>
            <a:r>
              <a:rPr lang="en-US" i="0" dirty="0">
                <a:effectLst/>
              </a:rPr>
              <a:t>The moments measure the tendency of the region to rotate about the x and y-axis respectively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50450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A40FE-54CE-404A-AEBF-AB08A716F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 of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A5A59-38A9-4B7E-8982-3AAB0339C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effectLst/>
              </a:rPr>
              <a:t>The moments are given by: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887BA20-243D-4582-AE70-FEE50B2E8D3B}"/>
              </a:ext>
            </a:extLst>
          </p:cNvPr>
          <p:cNvGrpSpPr/>
          <p:nvPr/>
        </p:nvGrpSpPr>
        <p:grpSpPr>
          <a:xfrm>
            <a:off x="609600" y="2057400"/>
            <a:ext cx="8001000" cy="873204"/>
            <a:chOff x="1524000" y="613957"/>
            <a:chExt cx="4138448" cy="87320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B46B6A-3A48-4AB9-8790-2B12CD67F4CD}"/>
                </a:ext>
              </a:extLst>
            </p:cNvPr>
            <p:cNvSpPr txBox="1"/>
            <p:nvPr/>
          </p:nvSpPr>
          <p:spPr>
            <a:xfrm>
              <a:off x="1524000" y="648961"/>
              <a:ext cx="413844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Mx =</a:t>
              </a:r>
              <a:r>
                <a:rPr lang="en-US" sz="2000" b="1" dirty="0">
                  <a:solidFill>
                    <a:srgbClr val="CCFFFF"/>
                  </a:solidFill>
                </a:rPr>
                <a:t> </a:t>
              </a:r>
              <a:r>
                <a:rPr lang="en-US" sz="4000" b="1" i="0" dirty="0">
                  <a:solidFill>
                    <a:srgbClr val="CCFFFF"/>
                  </a:solidFill>
                  <a:effectLst/>
                </a:rPr>
                <a:t>ρ</a:t>
              </a:r>
              <a:r>
                <a:rPr lang="en-US" sz="4000" b="1" dirty="0">
                  <a:solidFill>
                    <a:srgbClr val="CCFFFF"/>
                  </a:solidFill>
                </a:rPr>
                <a:t>∫ ½(</a:t>
              </a:r>
              <a:r>
                <a:rPr lang="en-US" sz="4000" b="1" i="0" dirty="0">
                  <a:solidFill>
                    <a:srgbClr val="CCFFFF"/>
                  </a:solidFill>
                  <a:effectLst/>
                </a:rPr>
                <a:t>f(x)</a:t>
              </a:r>
              <a:r>
                <a:rPr lang="en-US" sz="4000" b="1" i="0" baseline="30000" dirty="0">
                  <a:solidFill>
                    <a:srgbClr val="CCFFFF"/>
                  </a:solidFill>
                  <a:effectLst/>
                </a:rPr>
                <a:t>2</a:t>
              </a:r>
              <a:r>
                <a:rPr lang="en-US" sz="4000" b="1" i="0" dirty="0">
                  <a:solidFill>
                    <a:srgbClr val="CCFFFF"/>
                  </a:solidFill>
                  <a:effectLst/>
                </a:rPr>
                <a:t>−(g(x)</a:t>
              </a:r>
              <a:r>
                <a:rPr lang="en-US" sz="4000" b="1" i="0" baseline="30000" dirty="0">
                  <a:solidFill>
                    <a:srgbClr val="CCFFFF"/>
                  </a:solidFill>
                  <a:effectLst/>
                </a:rPr>
                <a:t>2</a:t>
              </a:r>
              <a:r>
                <a:rPr lang="en-US" sz="4000" b="1" i="0" dirty="0">
                  <a:solidFill>
                    <a:srgbClr val="CCFFFF"/>
                  </a:solidFill>
                  <a:effectLst/>
                </a:rPr>
                <a:t>) </a:t>
              </a:r>
              <a:r>
                <a:rPr lang="en-US" sz="4000" b="1" dirty="0">
                  <a:solidFill>
                    <a:srgbClr val="CCFFFF"/>
                  </a:solidFill>
                </a:rPr>
                <a:t>dx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A357F2-275F-442A-8297-2FEB4647F32D}"/>
                </a:ext>
              </a:extLst>
            </p:cNvPr>
            <p:cNvSpPr txBox="1"/>
            <p:nvPr/>
          </p:nvSpPr>
          <p:spPr>
            <a:xfrm>
              <a:off x="2603938" y="61395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b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D3DA7C2-1ACD-4866-AAFB-D08626EED594}"/>
                </a:ext>
              </a:extLst>
            </p:cNvPr>
            <p:cNvSpPr txBox="1"/>
            <p:nvPr/>
          </p:nvSpPr>
          <p:spPr>
            <a:xfrm>
              <a:off x="2527377" y="1087051"/>
              <a:ext cx="27363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a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5E53864-533D-45A0-A77D-1BE692ADD902}"/>
              </a:ext>
            </a:extLst>
          </p:cNvPr>
          <p:cNvGrpSpPr/>
          <p:nvPr/>
        </p:nvGrpSpPr>
        <p:grpSpPr>
          <a:xfrm>
            <a:off x="609600" y="3089196"/>
            <a:ext cx="8001000" cy="873204"/>
            <a:chOff x="1524000" y="613957"/>
            <a:chExt cx="4138448" cy="87320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EB2394-CA17-4CEB-8A88-1C3A4DD131C9}"/>
                </a:ext>
              </a:extLst>
            </p:cNvPr>
            <p:cNvSpPr txBox="1"/>
            <p:nvPr/>
          </p:nvSpPr>
          <p:spPr>
            <a:xfrm>
              <a:off x="1524000" y="648961"/>
              <a:ext cx="413844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My =</a:t>
              </a:r>
              <a:r>
                <a:rPr lang="en-US" sz="2000" b="1" dirty="0">
                  <a:solidFill>
                    <a:srgbClr val="CCFFFF"/>
                  </a:solidFill>
                </a:rPr>
                <a:t> </a:t>
              </a:r>
              <a:r>
                <a:rPr lang="en-US" sz="4000" b="1" i="0" dirty="0">
                  <a:solidFill>
                    <a:srgbClr val="CCFFFF"/>
                  </a:solidFill>
                  <a:effectLst/>
                </a:rPr>
                <a:t>ρ</a:t>
              </a:r>
              <a:r>
                <a:rPr lang="en-US" sz="4000" b="1" dirty="0">
                  <a:solidFill>
                    <a:srgbClr val="CCFFFF"/>
                  </a:solidFill>
                </a:rPr>
                <a:t>∫ x(</a:t>
              </a:r>
              <a:r>
                <a:rPr lang="en-US" sz="4000" b="1" i="0" dirty="0">
                  <a:solidFill>
                    <a:srgbClr val="CCFFFF"/>
                  </a:solidFill>
                  <a:effectLst/>
                </a:rPr>
                <a:t>f(x)−g(x)) </a:t>
              </a:r>
              <a:r>
                <a:rPr lang="en-US" sz="4000" b="1" dirty="0">
                  <a:solidFill>
                    <a:srgbClr val="CCFFFF"/>
                  </a:solidFill>
                </a:rPr>
                <a:t>dx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80B3FB-098B-45BF-A1E7-CEF4DAD2675C}"/>
                </a:ext>
              </a:extLst>
            </p:cNvPr>
            <p:cNvSpPr txBox="1"/>
            <p:nvPr/>
          </p:nvSpPr>
          <p:spPr>
            <a:xfrm>
              <a:off x="2564524" y="61395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60356A3-E27E-4784-8D14-8194F06B273B}"/>
                </a:ext>
              </a:extLst>
            </p:cNvPr>
            <p:cNvSpPr txBox="1"/>
            <p:nvPr/>
          </p:nvSpPr>
          <p:spPr>
            <a:xfrm>
              <a:off x="2487963" y="1087051"/>
              <a:ext cx="27363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444646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A40FE-54CE-404A-AEBF-AB08A716F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 of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A5A59-38A9-4B7E-8982-3AAB0339C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effectLst/>
              </a:rPr>
              <a:t>The coordinates of the center of mass are given by (are you ready for this…)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12112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A40FE-54CE-404A-AEBF-AB08A716F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 of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A5A59-38A9-4B7E-8982-3AAB0339C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effectLst/>
                <a:latin typeface="MJXc-TeX-math-I"/>
              </a:rPr>
              <a:t>x̅  </a:t>
            </a:r>
            <a:r>
              <a:rPr lang="en-US" i="0" dirty="0">
                <a:effectLst/>
              </a:rPr>
              <a:t>= My/M</a:t>
            </a:r>
          </a:p>
          <a:p>
            <a:endParaRPr lang="en-US" sz="2000" dirty="0"/>
          </a:p>
          <a:p>
            <a:r>
              <a:rPr lang="en-US" dirty="0"/>
              <a:t>  = </a:t>
            </a:r>
          </a:p>
          <a:p>
            <a:endParaRPr lang="en-US" i="0" dirty="0">
              <a:effectLst/>
            </a:endParaRPr>
          </a:p>
          <a:p>
            <a:r>
              <a:rPr lang="en-US" dirty="0">
                <a:latin typeface="MJXc-TeX-math-I"/>
              </a:rPr>
              <a:t>y̅  </a:t>
            </a:r>
            <a:r>
              <a:rPr lang="en-US" dirty="0"/>
              <a:t>= Mx/M  </a:t>
            </a:r>
          </a:p>
          <a:p>
            <a:endParaRPr lang="en-US" sz="2000" i="0" dirty="0">
              <a:effectLst/>
            </a:endParaRPr>
          </a:p>
          <a:p>
            <a:r>
              <a:rPr lang="en-US" dirty="0"/>
              <a:t>  = </a:t>
            </a:r>
            <a:endParaRPr lang="en-US" i="0" dirty="0">
              <a:effectLst/>
            </a:endParaRPr>
          </a:p>
          <a:p>
            <a:endParaRPr lang="en-US" sz="2000" dirty="0"/>
          </a:p>
          <a:p>
            <a:r>
              <a:rPr lang="en-US" i="0" dirty="0">
                <a:effectLst/>
              </a:rPr>
              <a:t>the density (ρ) cancels out</a:t>
            </a:r>
            <a:endParaRPr lang="en-US" dirty="0"/>
          </a:p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E0A0844-EA76-4608-9771-04B84ECB8FF2}"/>
              </a:ext>
            </a:extLst>
          </p:cNvPr>
          <p:cNvGrpSpPr/>
          <p:nvPr/>
        </p:nvGrpSpPr>
        <p:grpSpPr>
          <a:xfrm>
            <a:off x="1638300" y="1828800"/>
            <a:ext cx="5219700" cy="1724322"/>
            <a:chOff x="1600200" y="2196882"/>
            <a:chExt cx="5219700" cy="172432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B69DEAF-01C5-4D23-ABDE-AF1D93939873}"/>
                </a:ext>
              </a:extLst>
            </p:cNvPr>
            <p:cNvGrpSpPr/>
            <p:nvPr/>
          </p:nvGrpSpPr>
          <p:grpSpPr>
            <a:xfrm>
              <a:off x="1981200" y="3048000"/>
              <a:ext cx="4572000" cy="873204"/>
              <a:chOff x="1524000" y="613957"/>
              <a:chExt cx="4138448" cy="873204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14B7DA-5E1D-4443-811B-948DB5EEC48A}"/>
                  </a:ext>
                </a:extLst>
              </p:cNvPr>
              <p:cNvSpPr txBox="1"/>
              <p:nvPr/>
            </p:nvSpPr>
            <p:spPr>
              <a:xfrm>
                <a:off x="1524000" y="648961"/>
                <a:ext cx="413844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 </a:t>
                </a:r>
                <a:r>
                  <a:rPr lang="en-US" sz="4000" b="1" dirty="0">
                    <a:solidFill>
                      <a:srgbClr val="CCFFFF"/>
                    </a:solidFill>
                  </a:rPr>
                  <a:t>∫ </a:t>
                </a:r>
                <a:r>
                  <a:rPr lang="en-US" sz="4000" b="1" i="0" dirty="0">
                    <a:solidFill>
                      <a:srgbClr val="CCFFFF"/>
                    </a:solidFill>
                    <a:effectLst/>
                  </a:rPr>
                  <a:t>f(x)−g(x) </a:t>
                </a:r>
                <a:r>
                  <a:rPr lang="en-US" sz="4000" b="1" dirty="0">
                    <a:solidFill>
                      <a:srgbClr val="CCFFFF"/>
                    </a:solidFill>
                  </a:rPr>
                  <a:t>dx 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F2A057-31A8-483B-8A4F-981F5ED6F4E5}"/>
                  </a:ext>
                </a:extLst>
              </p:cNvPr>
              <p:cNvSpPr txBox="1"/>
              <p:nvPr/>
            </p:nvSpPr>
            <p:spPr>
              <a:xfrm>
                <a:off x="1982875" y="613957"/>
                <a:ext cx="4572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b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3851D3-FEF5-41ED-8EA0-EF0BE7259D14}"/>
                  </a:ext>
                </a:extLst>
              </p:cNvPr>
              <p:cNvSpPr txBox="1"/>
              <p:nvPr/>
            </p:nvSpPr>
            <p:spPr>
              <a:xfrm>
                <a:off x="1937845" y="1087051"/>
                <a:ext cx="27363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a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BEDB478-0AAB-4484-8326-63AB7718AD6C}"/>
                </a:ext>
              </a:extLst>
            </p:cNvPr>
            <p:cNvGrpSpPr/>
            <p:nvPr/>
          </p:nvGrpSpPr>
          <p:grpSpPr>
            <a:xfrm>
              <a:off x="1714500" y="2196882"/>
              <a:ext cx="5105400" cy="873204"/>
              <a:chOff x="1524000" y="613957"/>
              <a:chExt cx="4138448" cy="873204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6EC7E3-5295-4038-8A2C-91E2887A32E2}"/>
                  </a:ext>
                </a:extLst>
              </p:cNvPr>
              <p:cNvSpPr txBox="1"/>
              <p:nvPr/>
            </p:nvSpPr>
            <p:spPr>
              <a:xfrm>
                <a:off x="1524000" y="648961"/>
                <a:ext cx="413844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CCFFFF"/>
                    </a:solidFill>
                  </a:rPr>
                  <a:t>∫ x(</a:t>
                </a:r>
                <a:r>
                  <a:rPr lang="en-US" sz="4000" b="1" i="0" dirty="0">
                    <a:solidFill>
                      <a:srgbClr val="CCFFFF"/>
                    </a:solidFill>
                    <a:effectLst/>
                  </a:rPr>
                  <a:t>f(x)−g(x)) </a:t>
                </a:r>
                <a:r>
                  <a:rPr lang="en-US" sz="4000" b="1" dirty="0">
                    <a:solidFill>
                      <a:srgbClr val="CCFFFF"/>
                    </a:solidFill>
                  </a:rPr>
                  <a:t>dx 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088C08-4F16-46C5-9BFB-C11612BC2109}"/>
                  </a:ext>
                </a:extLst>
              </p:cNvPr>
              <p:cNvSpPr txBox="1"/>
              <p:nvPr/>
            </p:nvSpPr>
            <p:spPr>
              <a:xfrm>
                <a:off x="1878516" y="613957"/>
                <a:ext cx="4572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b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45A1EC-17D6-4DFF-89BC-19A2D4464282}"/>
                  </a:ext>
                </a:extLst>
              </p:cNvPr>
              <p:cNvSpPr txBox="1"/>
              <p:nvPr/>
            </p:nvSpPr>
            <p:spPr>
              <a:xfrm>
                <a:off x="1801955" y="1087051"/>
                <a:ext cx="27363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a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D9FCB4B-2A09-4957-B2C2-8A3757D9C6B3}"/>
                </a:ext>
              </a:extLst>
            </p:cNvPr>
            <p:cNvCxnSpPr>
              <a:cxnSpLocks/>
            </p:cNvCxnSpPr>
            <p:nvPr/>
          </p:nvCxnSpPr>
          <p:spPr>
            <a:xfrm>
              <a:off x="1600200" y="3048000"/>
              <a:ext cx="47625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4FB9C14-0441-42A9-B26A-918AA9081522}"/>
              </a:ext>
            </a:extLst>
          </p:cNvPr>
          <p:cNvGrpSpPr/>
          <p:nvPr/>
        </p:nvGrpSpPr>
        <p:grpSpPr>
          <a:xfrm>
            <a:off x="1524000" y="4384596"/>
            <a:ext cx="5791200" cy="1711404"/>
            <a:chOff x="1219200" y="4384596"/>
            <a:chExt cx="5791200" cy="171140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E7E966F-D858-43B1-AF2B-25829E6CA413}"/>
                </a:ext>
              </a:extLst>
            </p:cNvPr>
            <p:cNvGrpSpPr/>
            <p:nvPr/>
          </p:nvGrpSpPr>
          <p:grpSpPr>
            <a:xfrm>
              <a:off x="1981200" y="5222796"/>
              <a:ext cx="4572000" cy="873204"/>
              <a:chOff x="1524000" y="613957"/>
              <a:chExt cx="4138448" cy="873204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A74FA17-A1F5-4C24-9B15-6F4A46A5043E}"/>
                  </a:ext>
                </a:extLst>
              </p:cNvPr>
              <p:cNvSpPr txBox="1"/>
              <p:nvPr/>
            </p:nvSpPr>
            <p:spPr>
              <a:xfrm>
                <a:off x="1524000" y="648961"/>
                <a:ext cx="413844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 </a:t>
                </a:r>
                <a:r>
                  <a:rPr lang="en-US" sz="4000" b="1" dirty="0">
                    <a:solidFill>
                      <a:srgbClr val="CCFFFF"/>
                    </a:solidFill>
                  </a:rPr>
                  <a:t>∫ </a:t>
                </a:r>
                <a:r>
                  <a:rPr lang="en-US" sz="4000" b="1" i="0" dirty="0">
                    <a:solidFill>
                      <a:srgbClr val="CCFFFF"/>
                    </a:solidFill>
                    <a:effectLst/>
                  </a:rPr>
                  <a:t>f(x)−g(x) </a:t>
                </a:r>
                <a:r>
                  <a:rPr lang="en-US" sz="4000" b="1" dirty="0">
                    <a:solidFill>
                      <a:srgbClr val="CCFFFF"/>
                    </a:solidFill>
                  </a:rPr>
                  <a:t>dx 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34B5266-9089-45C4-B90D-1F681A7A743B}"/>
                  </a:ext>
                </a:extLst>
              </p:cNvPr>
              <p:cNvSpPr txBox="1"/>
              <p:nvPr/>
            </p:nvSpPr>
            <p:spPr>
              <a:xfrm>
                <a:off x="1982875" y="613957"/>
                <a:ext cx="4572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b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CD0FA7F-53F3-4642-806A-308A9383A75E}"/>
                  </a:ext>
                </a:extLst>
              </p:cNvPr>
              <p:cNvSpPr txBox="1"/>
              <p:nvPr/>
            </p:nvSpPr>
            <p:spPr>
              <a:xfrm>
                <a:off x="1937845" y="1087051"/>
                <a:ext cx="27363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a</a:t>
                </a: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C07602B-80E0-4BE5-AD8E-93AD640349E0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5222796"/>
              <a:ext cx="5638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5F3037-626B-4994-8135-68153A642573}"/>
                </a:ext>
              </a:extLst>
            </p:cNvPr>
            <p:cNvGrpSpPr/>
            <p:nvPr/>
          </p:nvGrpSpPr>
          <p:grpSpPr>
            <a:xfrm>
              <a:off x="1447800" y="4384596"/>
              <a:ext cx="5562600" cy="873204"/>
              <a:chOff x="1524000" y="613957"/>
              <a:chExt cx="4138448" cy="873204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D69126-1D0B-4F16-9B53-9B8E51EAFD69}"/>
                  </a:ext>
                </a:extLst>
              </p:cNvPr>
              <p:cNvSpPr txBox="1"/>
              <p:nvPr/>
            </p:nvSpPr>
            <p:spPr>
              <a:xfrm>
                <a:off x="1524000" y="648961"/>
                <a:ext cx="413844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CCFFFF"/>
                    </a:solidFill>
                  </a:rPr>
                  <a:t>∫ ½(</a:t>
                </a:r>
                <a:r>
                  <a:rPr lang="en-US" sz="4000" b="1" i="0" dirty="0">
                    <a:solidFill>
                      <a:srgbClr val="CCFFFF"/>
                    </a:solidFill>
                    <a:effectLst/>
                  </a:rPr>
                  <a:t>f(x)</a:t>
                </a:r>
                <a:r>
                  <a:rPr lang="en-US" sz="4000" b="1" i="0" baseline="30000" dirty="0">
                    <a:solidFill>
                      <a:srgbClr val="CCFFFF"/>
                    </a:solidFill>
                    <a:effectLst/>
                  </a:rPr>
                  <a:t>2</a:t>
                </a:r>
                <a:r>
                  <a:rPr lang="en-US" sz="4000" b="1" i="0" dirty="0">
                    <a:solidFill>
                      <a:srgbClr val="CCFFFF"/>
                    </a:solidFill>
                    <a:effectLst/>
                  </a:rPr>
                  <a:t>−g(x)</a:t>
                </a:r>
                <a:r>
                  <a:rPr lang="en-US" sz="4000" b="1" i="0" baseline="30000" dirty="0">
                    <a:solidFill>
                      <a:srgbClr val="CCFFFF"/>
                    </a:solidFill>
                    <a:effectLst/>
                  </a:rPr>
                  <a:t>2</a:t>
                </a:r>
                <a:r>
                  <a:rPr lang="en-US" sz="4000" b="1" i="0" dirty="0">
                    <a:solidFill>
                      <a:srgbClr val="CCFFFF"/>
                    </a:solidFill>
                    <a:effectLst/>
                  </a:rPr>
                  <a:t>) </a:t>
                </a:r>
                <a:r>
                  <a:rPr lang="en-US" sz="4000" b="1" dirty="0">
                    <a:solidFill>
                      <a:srgbClr val="CCFFFF"/>
                    </a:solidFill>
                  </a:rPr>
                  <a:t>dx 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81F89DD-60D8-446D-BBB7-56A29F66FF83}"/>
                  </a:ext>
                </a:extLst>
              </p:cNvPr>
              <p:cNvSpPr txBox="1"/>
              <p:nvPr/>
            </p:nvSpPr>
            <p:spPr>
              <a:xfrm>
                <a:off x="1827327" y="613957"/>
                <a:ext cx="4572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b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F179931-49C8-46B4-B2DD-A340B7D74359}"/>
                  </a:ext>
                </a:extLst>
              </p:cNvPr>
              <p:cNvSpPr txBox="1"/>
              <p:nvPr/>
            </p:nvSpPr>
            <p:spPr>
              <a:xfrm>
                <a:off x="1750764" y="1087051"/>
                <a:ext cx="27363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592055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Calculate</a:t>
                </a:r>
                <a:r>
                  <a:rPr lang="en-US" i="0" dirty="0">
                    <a:effectLst/>
                  </a:rPr>
                  <a:t> </a:t>
                </a:r>
                <a:r>
                  <a:rPr lang="en-US" dirty="0"/>
                  <a:t>the center of mass for the region bounded by y=x</a:t>
                </a:r>
                <a:r>
                  <a:rPr lang="en-US" baseline="30000" dirty="0"/>
                  <a:t>3 </a:t>
                </a:r>
                <a:r>
                  <a:rPr lang="en-US" dirty="0"/>
                  <a:t>and y=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</m:e>
                    </m:rad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i="0" dirty="0">
                    <a:effectLst/>
                    <a:latin typeface="MJXc-TeX-math-I"/>
                  </a:rPr>
                  <a:t>x̅  </a:t>
                </a:r>
                <a:r>
                  <a:rPr lang="en-US" i="0" dirty="0">
                    <a:effectLst/>
                  </a:rPr>
                  <a:t>= 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sz="1000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Now is the time to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invest in a fancy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calculator…</a:t>
                </a:r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  <a:blipFill>
                <a:blip r:embed="rId3"/>
                <a:stretch>
                  <a:fillRect l="-2505" t="-1946" r="-348" b="-6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CENTER OF MASS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528F55-A461-47CC-BD8D-1106D1FA8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450" y="3886200"/>
            <a:ext cx="3638550" cy="246697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023F31E-53EF-4FC6-BDA9-2FA43E81742D}"/>
              </a:ext>
            </a:extLst>
          </p:cNvPr>
          <p:cNvSpPr txBox="1"/>
          <p:nvPr/>
        </p:nvSpPr>
        <p:spPr>
          <a:xfrm>
            <a:off x="16933" y="6611035"/>
            <a:ext cx="68961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https://tutorial.math.lamar.edu/Classes/CalcII/CenterOfMass.aspx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F07314-6BE6-48A8-921B-B764F1314BFF}"/>
              </a:ext>
            </a:extLst>
          </p:cNvPr>
          <p:cNvSpPr txBox="1"/>
          <p:nvPr/>
        </p:nvSpPr>
        <p:spPr>
          <a:xfrm>
            <a:off x="5480050" y="6182267"/>
            <a:ext cx="622300" cy="370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</a:rPr>
              <a:t>x=0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60DE4-4785-4298-AD62-46BC1EAC2AB2}"/>
              </a:ext>
            </a:extLst>
          </p:cNvPr>
          <p:cNvSpPr txBox="1"/>
          <p:nvPr/>
        </p:nvSpPr>
        <p:spPr>
          <a:xfrm>
            <a:off x="8293100" y="3886200"/>
            <a:ext cx="622300" cy="370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</a:rPr>
              <a:t>x=1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5913CA2-E970-4C5A-A677-0B8A216B9F48}"/>
              </a:ext>
            </a:extLst>
          </p:cNvPr>
          <p:cNvGrpSpPr/>
          <p:nvPr/>
        </p:nvGrpSpPr>
        <p:grpSpPr>
          <a:xfrm>
            <a:off x="1447800" y="2847678"/>
            <a:ext cx="5219700" cy="1724322"/>
            <a:chOff x="1600200" y="2196882"/>
            <a:chExt cx="5219700" cy="172432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75E49D8-F7E8-4FDE-BDB6-7FA0033C3694}"/>
                </a:ext>
              </a:extLst>
            </p:cNvPr>
            <p:cNvGrpSpPr/>
            <p:nvPr/>
          </p:nvGrpSpPr>
          <p:grpSpPr>
            <a:xfrm>
              <a:off x="1981200" y="3048000"/>
              <a:ext cx="4572000" cy="873204"/>
              <a:chOff x="1524000" y="613957"/>
              <a:chExt cx="4138448" cy="8732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75381E2B-CA10-4FD0-A542-7E4A995E48E0}"/>
                      </a:ext>
                    </a:extLst>
                  </p:cNvPr>
                  <p:cNvSpPr txBox="1"/>
                  <p:nvPr/>
                </p:nvSpPr>
                <p:spPr>
                  <a:xfrm>
                    <a:off x="1524000" y="648961"/>
                    <a:ext cx="4138448" cy="7277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b="1" dirty="0">
                        <a:solidFill>
                          <a:srgbClr val="CCFFFF"/>
                        </a:solidFill>
                      </a:rPr>
                      <a:t> </a:t>
                    </a:r>
                    <a:r>
                      <a:rPr lang="en-US" sz="4000" b="1" dirty="0">
                        <a:solidFill>
                          <a:srgbClr val="CCFFFF"/>
                        </a:solidFill>
                      </a:rPr>
                      <a:t>∫ (</a:t>
                    </a: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x</m:t>
                            </m:r>
                          </m:e>
                        </m:rad>
                        <m:r>
                          <a:rPr lang="en-US" sz="4000" b="1" i="1" dirty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4000" b="1" i="0" dirty="0">
                        <a:solidFill>
                          <a:srgbClr val="CCFFFF"/>
                        </a:solidFill>
                        <a:effectLst/>
                      </a:rPr>
                      <a:t>−</a:t>
                    </a:r>
                    <a:r>
                      <a:rPr lang="en-US" sz="4000" dirty="0"/>
                      <a:t> </a:t>
                    </a:r>
                    <a:r>
                      <a:rPr lang="en-US" sz="4000" b="1" dirty="0">
                        <a:solidFill>
                          <a:srgbClr val="CCFFFF"/>
                        </a:solidFill>
                      </a:rPr>
                      <a:t>x</a:t>
                    </a:r>
                    <a:r>
                      <a:rPr lang="en-US" sz="4000" b="1" baseline="30000" dirty="0">
                        <a:solidFill>
                          <a:srgbClr val="CCFFFF"/>
                        </a:solidFill>
                      </a:rPr>
                      <a:t>3</a:t>
                    </a:r>
                    <a:r>
                      <a:rPr lang="en-US" sz="4000" b="1" i="0" dirty="0">
                        <a:solidFill>
                          <a:srgbClr val="CCFFFF"/>
                        </a:solidFill>
                        <a:effectLst/>
                      </a:rPr>
                      <a:t>) </a:t>
                    </a:r>
                    <a:r>
                      <a:rPr lang="en-US" sz="4000" b="1" dirty="0">
                        <a:solidFill>
                          <a:srgbClr val="CCFFFF"/>
                        </a:solidFill>
                      </a:rPr>
                      <a:t>dx </a:t>
                    </a: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75381E2B-CA10-4FD0-A542-7E4A995E48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4000" y="648961"/>
                    <a:ext cx="4138448" cy="72776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267" t="-11667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0B84693-B745-4BC1-B663-6F8DDE0685DC}"/>
                  </a:ext>
                </a:extLst>
              </p:cNvPr>
              <p:cNvSpPr txBox="1"/>
              <p:nvPr/>
            </p:nvSpPr>
            <p:spPr>
              <a:xfrm>
                <a:off x="2006794" y="613957"/>
                <a:ext cx="4572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D748479-40F7-47A9-A77E-4A145C69B77D}"/>
                  </a:ext>
                </a:extLst>
              </p:cNvPr>
              <p:cNvSpPr txBox="1"/>
              <p:nvPr/>
            </p:nvSpPr>
            <p:spPr>
              <a:xfrm>
                <a:off x="1937845" y="1087051"/>
                <a:ext cx="27363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DC7E0BD-ACD1-47E8-8E04-5F13D253F630}"/>
                </a:ext>
              </a:extLst>
            </p:cNvPr>
            <p:cNvGrpSpPr/>
            <p:nvPr/>
          </p:nvGrpSpPr>
          <p:grpSpPr>
            <a:xfrm>
              <a:off x="1714500" y="2196882"/>
              <a:ext cx="5105400" cy="873204"/>
              <a:chOff x="1524000" y="613957"/>
              <a:chExt cx="4138448" cy="8732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F598C800-9FDB-4477-921E-6428525FBD2A}"/>
                      </a:ext>
                    </a:extLst>
                  </p:cNvPr>
                  <p:cNvSpPr txBox="1"/>
                  <p:nvPr/>
                </p:nvSpPr>
                <p:spPr>
                  <a:xfrm>
                    <a:off x="1524000" y="648961"/>
                    <a:ext cx="4138448" cy="7277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4000" b="1" dirty="0">
                        <a:solidFill>
                          <a:srgbClr val="CCFFFF"/>
                        </a:solidFill>
                      </a:rPr>
                      <a:t>∫ x(</a:t>
                    </a: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x</m:t>
                            </m:r>
                          </m:e>
                        </m:rad>
                        <m:r>
                          <a:rPr lang="en-US" sz="4000" b="1" i="1" dirty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4000" b="1" i="0" dirty="0">
                        <a:solidFill>
                          <a:srgbClr val="CCFFFF"/>
                        </a:solidFill>
                        <a:effectLst/>
                      </a:rPr>
                      <a:t>−</a:t>
                    </a:r>
                    <a:r>
                      <a:rPr lang="en-US" sz="4000" dirty="0"/>
                      <a:t> </a:t>
                    </a:r>
                    <a:r>
                      <a:rPr lang="en-US" sz="4000" b="1" dirty="0">
                        <a:solidFill>
                          <a:srgbClr val="CCFFFF"/>
                        </a:solidFill>
                      </a:rPr>
                      <a:t>x</a:t>
                    </a:r>
                    <a:r>
                      <a:rPr lang="en-US" sz="4000" b="1" baseline="30000" dirty="0">
                        <a:solidFill>
                          <a:srgbClr val="CCFFFF"/>
                        </a:solidFill>
                      </a:rPr>
                      <a:t>3</a:t>
                    </a:r>
                    <a:r>
                      <a:rPr lang="en-US" sz="4000" b="1" i="0" dirty="0">
                        <a:solidFill>
                          <a:srgbClr val="CCFFFF"/>
                        </a:solidFill>
                        <a:effectLst/>
                      </a:rPr>
                      <a:t>) </a:t>
                    </a:r>
                    <a:r>
                      <a:rPr lang="en-US" sz="4000" b="1" dirty="0">
                        <a:solidFill>
                          <a:srgbClr val="CCFFFF"/>
                        </a:solidFill>
                      </a:rPr>
                      <a:t>dx </a:t>
                    </a:r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F598C800-9FDB-4477-921E-6428525FBD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4000" y="648961"/>
                    <a:ext cx="4138448" cy="72776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177" t="-11765" b="-3613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7FC832E-EF3A-42FE-9A9C-D09BB948ED53}"/>
                  </a:ext>
                </a:extLst>
              </p:cNvPr>
              <p:cNvSpPr txBox="1"/>
              <p:nvPr/>
            </p:nvSpPr>
            <p:spPr>
              <a:xfrm>
                <a:off x="1878516" y="613957"/>
                <a:ext cx="4572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B97BD06-D8F5-4648-8C84-93BD3789E719}"/>
                  </a:ext>
                </a:extLst>
              </p:cNvPr>
              <p:cNvSpPr txBox="1"/>
              <p:nvPr/>
            </p:nvSpPr>
            <p:spPr>
              <a:xfrm>
                <a:off x="1801955" y="1087051"/>
                <a:ext cx="27363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64F29AE-44AC-4370-A114-B666AF365AA3}"/>
                </a:ext>
              </a:extLst>
            </p:cNvPr>
            <p:cNvCxnSpPr>
              <a:cxnSpLocks/>
            </p:cNvCxnSpPr>
            <p:nvPr/>
          </p:nvCxnSpPr>
          <p:spPr>
            <a:xfrm>
              <a:off x="1600200" y="3048000"/>
              <a:ext cx="47625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301352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Calculate</a:t>
                </a:r>
                <a:r>
                  <a:rPr lang="en-US" i="0" dirty="0">
                    <a:effectLst/>
                  </a:rPr>
                  <a:t> </a:t>
                </a:r>
                <a:r>
                  <a:rPr lang="en-US" dirty="0"/>
                  <a:t>the center of mass for the region bounded by y=x</a:t>
                </a:r>
                <a:r>
                  <a:rPr lang="en-US" baseline="30000" dirty="0"/>
                  <a:t>3 </a:t>
                </a:r>
                <a:r>
                  <a:rPr lang="en-US" dirty="0"/>
                  <a:t>and y=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</m:e>
                    </m:rad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sz="2000" dirty="0"/>
              </a:p>
              <a:p>
                <a:pPr>
                  <a:spcBef>
                    <a:spcPts val="0"/>
                  </a:spcBef>
                </a:pPr>
                <a:r>
                  <a:rPr lang="en-US" i="0" dirty="0">
                    <a:effectLst/>
                    <a:latin typeface="MJXc-TeX-math-I"/>
                  </a:rPr>
                  <a:t>x̅  </a:t>
                </a:r>
                <a:r>
                  <a:rPr lang="en-US" i="0" dirty="0">
                    <a:effectLst/>
                  </a:rPr>
                  <a:t>= 1/5 </a:t>
                </a:r>
                <a:r>
                  <a:rPr lang="en-US" dirty="0"/>
                  <a:t>/ 5/12 = </a:t>
                </a:r>
                <a:r>
                  <a:rPr lang="en-US" dirty="0">
                    <a:solidFill>
                      <a:srgbClr val="FFFF00"/>
                    </a:solidFill>
                  </a:rPr>
                  <a:t>12/25 </a:t>
                </a:r>
                <a:r>
                  <a:rPr lang="en-US" dirty="0"/>
                  <a:t>=</a:t>
                </a:r>
                <a:r>
                  <a:rPr lang="en-US" dirty="0">
                    <a:solidFill>
                      <a:srgbClr val="FFFF00"/>
                    </a:solidFill>
                  </a:rPr>
                  <a:t> 0.48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Now for </a:t>
                </a:r>
                <a:r>
                  <a:rPr lang="en-US" dirty="0">
                    <a:latin typeface="MJXc-TeX-math-I"/>
                  </a:rPr>
                  <a:t>y̅ </a:t>
                </a:r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  <a:blipFill>
                <a:blip r:embed="rId3"/>
                <a:stretch>
                  <a:fillRect l="-2505" t="-1946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CENTER OF MASS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528F55-A461-47CC-BD8D-1106D1FA8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450" y="3886200"/>
            <a:ext cx="3638550" cy="246697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023F31E-53EF-4FC6-BDA9-2FA43E81742D}"/>
              </a:ext>
            </a:extLst>
          </p:cNvPr>
          <p:cNvSpPr txBox="1"/>
          <p:nvPr/>
        </p:nvSpPr>
        <p:spPr>
          <a:xfrm>
            <a:off x="16933" y="6611035"/>
            <a:ext cx="68961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https://tutorial.math.lamar.edu/Classes/CalcII/CenterOfMass.aspx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F07314-6BE6-48A8-921B-B764F1314BFF}"/>
              </a:ext>
            </a:extLst>
          </p:cNvPr>
          <p:cNvSpPr txBox="1"/>
          <p:nvPr/>
        </p:nvSpPr>
        <p:spPr>
          <a:xfrm>
            <a:off x="5480050" y="6182267"/>
            <a:ext cx="622300" cy="370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CFFFF"/>
                </a:solidFill>
              </a:rPr>
              <a:t>x=0</a:t>
            </a:r>
            <a:endParaRPr lang="en-US" dirty="0">
              <a:solidFill>
                <a:srgbClr val="CCFFFF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60DE4-4785-4298-AD62-46BC1EAC2AB2}"/>
              </a:ext>
            </a:extLst>
          </p:cNvPr>
          <p:cNvSpPr txBox="1"/>
          <p:nvPr/>
        </p:nvSpPr>
        <p:spPr>
          <a:xfrm>
            <a:off x="8293100" y="3886200"/>
            <a:ext cx="622300" cy="370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</a:rPr>
              <a:t>x=1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0F905F-ECA9-41B0-8400-3FC0B4D0C96E}"/>
              </a:ext>
            </a:extLst>
          </p:cNvPr>
          <p:cNvCxnSpPr>
            <a:cxnSpLocks/>
          </p:cNvCxnSpPr>
          <p:nvPr/>
        </p:nvCxnSpPr>
        <p:spPr>
          <a:xfrm>
            <a:off x="7228242" y="4800600"/>
            <a:ext cx="897" cy="101928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40330EF-FC93-4A0D-B884-E073C92FE6CC}"/>
              </a:ext>
            </a:extLst>
          </p:cNvPr>
          <p:cNvSpPr txBox="1"/>
          <p:nvPr/>
        </p:nvSpPr>
        <p:spPr>
          <a:xfrm>
            <a:off x="6775450" y="6183868"/>
            <a:ext cx="996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</a:rPr>
              <a:t>x=0.48</a:t>
            </a:r>
          </a:p>
        </p:txBody>
      </p:sp>
    </p:spTree>
    <p:extLst>
      <p:ext uri="{BB962C8B-B14F-4D97-AF65-F5344CB8AC3E}">
        <p14:creationId xmlns:p14="http://schemas.microsoft.com/office/powerpoint/2010/main" val="276616115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Calculate</a:t>
                </a:r>
                <a:r>
                  <a:rPr lang="en-US" i="0" dirty="0">
                    <a:effectLst/>
                  </a:rPr>
                  <a:t> </a:t>
                </a:r>
                <a:r>
                  <a:rPr lang="en-US" dirty="0"/>
                  <a:t>the center of mass for the region bounded by y=x</a:t>
                </a:r>
                <a:r>
                  <a:rPr lang="en-US" baseline="30000" dirty="0"/>
                  <a:t>3 </a:t>
                </a:r>
                <a:r>
                  <a:rPr lang="en-US" dirty="0"/>
                  <a:t>and y=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</m:e>
                    </m:rad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latin typeface="MJXc-TeX-math-I"/>
                  </a:rPr>
                  <a:t>y̅</a:t>
                </a:r>
                <a:r>
                  <a:rPr lang="en-US" dirty="0"/>
                  <a:t> = </a:t>
                </a:r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  <a:blipFill>
                <a:blip r:embed="rId3"/>
                <a:stretch>
                  <a:fillRect l="-2505" t="-1946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CENTER OF MASS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528F55-A461-47CC-BD8D-1106D1FA8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450" y="3886200"/>
            <a:ext cx="3638550" cy="246697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023F31E-53EF-4FC6-BDA9-2FA43E81742D}"/>
              </a:ext>
            </a:extLst>
          </p:cNvPr>
          <p:cNvSpPr txBox="1"/>
          <p:nvPr/>
        </p:nvSpPr>
        <p:spPr>
          <a:xfrm>
            <a:off x="16933" y="6611035"/>
            <a:ext cx="68961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https://tutorial.math.lamar.edu/Classes/CalcII/CenterOfMass.aspx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F07314-6BE6-48A8-921B-B764F1314BFF}"/>
              </a:ext>
            </a:extLst>
          </p:cNvPr>
          <p:cNvSpPr txBox="1"/>
          <p:nvPr/>
        </p:nvSpPr>
        <p:spPr>
          <a:xfrm>
            <a:off x="5480050" y="6182267"/>
            <a:ext cx="622300" cy="370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</a:rPr>
              <a:t>x=0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60DE4-4785-4298-AD62-46BC1EAC2AB2}"/>
              </a:ext>
            </a:extLst>
          </p:cNvPr>
          <p:cNvSpPr txBox="1"/>
          <p:nvPr/>
        </p:nvSpPr>
        <p:spPr>
          <a:xfrm>
            <a:off x="8293100" y="3886200"/>
            <a:ext cx="622300" cy="370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</a:rPr>
              <a:t>x=1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E9E0BA7-8322-4D0B-BCD2-9DE6EB07946A}"/>
              </a:ext>
            </a:extLst>
          </p:cNvPr>
          <p:cNvGrpSpPr/>
          <p:nvPr/>
        </p:nvGrpSpPr>
        <p:grpSpPr>
          <a:xfrm>
            <a:off x="1371600" y="2860596"/>
            <a:ext cx="5791200" cy="1711404"/>
            <a:chOff x="1219200" y="4384596"/>
            <a:chExt cx="5791200" cy="171140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144531C-EA07-4182-8BAD-1ABA912A8CAB}"/>
                </a:ext>
              </a:extLst>
            </p:cNvPr>
            <p:cNvGrpSpPr/>
            <p:nvPr/>
          </p:nvGrpSpPr>
          <p:grpSpPr>
            <a:xfrm>
              <a:off x="1981200" y="5222796"/>
              <a:ext cx="4572000" cy="873204"/>
              <a:chOff x="1524000" y="613957"/>
              <a:chExt cx="4138448" cy="8732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6A706DFA-0B49-4426-8D98-1AC7FD996F92}"/>
                      </a:ext>
                    </a:extLst>
                  </p:cNvPr>
                  <p:cNvSpPr txBox="1"/>
                  <p:nvPr/>
                </p:nvSpPr>
                <p:spPr>
                  <a:xfrm>
                    <a:off x="1524000" y="648961"/>
                    <a:ext cx="4138448" cy="7277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b="1" dirty="0">
                        <a:solidFill>
                          <a:srgbClr val="CCFFFF"/>
                        </a:solidFill>
                      </a:rPr>
                      <a:t> </a:t>
                    </a:r>
                    <a:r>
                      <a:rPr lang="en-US" sz="4000" b="1" dirty="0">
                        <a:solidFill>
                          <a:srgbClr val="CCFFFF"/>
                        </a:solidFill>
                      </a:rPr>
                      <a:t>∫ (</a:t>
                    </a: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x</m:t>
                            </m:r>
                          </m:e>
                        </m:rad>
                        <m:r>
                          <a:rPr lang="en-US" sz="4000" b="1" i="1" dirty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4000" b="1" i="0" dirty="0">
                        <a:solidFill>
                          <a:srgbClr val="CCFFFF"/>
                        </a:solidFill>
                        <a:effectLst/>
                      </a:rPr>
                      <a:t>−</a:t>
                    </a:r>
                    <a:r>
                      <a:rPr lang="en-US" sz="4000" dirty="0"/>
                      <a:t> </a:t>
                    </a:r>
                    <a:r>
                      <a:rPr lang="en-US" sz="4000" b="1" dirty="0">
                        <a:solidFill>
                          <a:srgbClr val="CCFFFF"/>
                        </a:solidFill>
                      </a:rPr>
                      <a:t>x</a:t>
                    </a:r>
                    <a:r>
                      <a:rPr lang="en-US" sz="4000" b="1" baseline="30000" dirty="0">
                        <a:solidFill>
                          <a:srgbClr val="CCFFFF"/>
                        </a:solidFill>
                      </a:rPr>
                      <a:t>3</a:t>
                    </a:r>
                    <a:r>
                      <a:rPr lang="en-US" sz="4000" b="1" i="0" dirty="0">
                        <a:solidFill>
                          <a:srgbClr val="CCFFFF"/>
                        </a:solidFill>
                        <a:effectLst/>
                      </a:rPr>
                      <a:t>) </a:t>
                    </a:r>
                    <a:r>
                      <a:rPr lang="en-US" sz="4000" b="1" dirty="0">
                        <a:solidFill>
                          <a:srgbClr val="CCFFFF"/>
                        </a:solidFill>
                      </a:rPr>
                      <a:t>dx</a:t>
                    </a: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6A706DFA-0B49-4426-8D98-1AC7FD996F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4000" y="648961"/>
                    <a:ext cx="4138448" cy="72776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267" t="-11667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9161DAE-D19A-43CE-A0C5-1BB3B783A7D0}"/>
                  </a:ext>
                </a:extLst>
              </p:cNvPr>
              <p:cNvSpPr txBox="1"/>
              <p:nvPr/>
            </p:nvSpPr>
            <p:spPr>
              <a:xfrm>
                <a:off x="1982875" y="613957"/>
                <a:ext cx="4572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5D72A2-614A-4BC1-A7D5-B8570C9B9C89}"/>
                  </a:ext>
                </a:extLst>
              </p:cNvPr>
              <p:cNvSpPr txBox="1"/>
              <p:nvPr/>
            </p:nvSpPr>
            <p:spPr>
              <a:xfrm>
                <a:off x="1937845" y="1087051"/>
                <a:ext cx="27363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499FC4B-854B-4B70-98D2-D552F80D6249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5222796"/>
              <a:ext cx="5638800" cy="0"/>
            </a:xfrm>
            <a:prstGeom prst="line">
              <a:avLst/>
            </a:prstGeom>
            <a:ln w="635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D715736-4D9E-49F1-91A8-5603ED630F2F}"/>
                </a:ext>
              </a:extLst>
            </p:cNvPr>
            <p:cNvGrpSpPr/>
            <p:nvPr/>
          </p:nvGrpSpPr>
          <p:grpSpPr>
            <a:xfrm>
              <a:off x="1447800" y="4384596"/>
              <a:ext cx="5562600" cy="873204"/>
              <a:chOff x="1524000" y="613957"/>
              <a:chExt cx="4138448" cy="8732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4036B733-4A67-44C4-B8B6-AF5464037FE5}"/>
                      </a:ext>
                    </a:extLst>
                  </p:cNvPr>
                  <p:cNvSpPr txBox="1"/>
                  <p:nvPr/>
                </p:nvSpPr>
                <p:spPr>
                  <a:xfrm>
                    <a:off x="1524000" y="648961"/>
                    <a:ext cx="4138448" cy="7277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4000" b="1" dirty="0">
                        <a:solidFill>
                          <a:srgbClr val="CCFFFF"/>
                        </a:solidFill>
                      </a:rPr>
                      <a:t>∫ ½((</a:t>
                    </a: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x</m:t>
                            </m:r>
                          </m:e>
                        </m:rad>
                      </m:oMath>
                    </a14:m>
                    <a:r>
                      <a:rPr lang="en-US" sz="4000" b="1" i="0" dirty="0">
                        <a:solidFill>
                          <a:srgbClr val="CCFFFF"/>
                        </a:solidFill>
                        <a:effectLst/>
                      </a:rPr>
                      <a:t>)</a:t>
                    </a:r>
                    <a:r>
                      <a:rPr lang="en-US" sz="4000" b="1" i="0" baseline="30000" dirty="0">
                        <a:solidFill>
                          <a:srgbClr val="CCFFFF"/>
                        </a:solidFill>
                        <a:effectLst/>
                      </a:rPr>
                      <a:t>2</a:t>
                    </a:r>
                    <a:r>
                      <a:rPr lang="en-US" sz="4000" b="1" i="0" dirty="0">
                        <a:solidFill>
                          <a:srgbClr val="CCFFFF"/>
                        </a:solidFill>
                        <a:effectLst/>
                      </a:rPr>
                      <a:t>−(</a:t>
                    </a:r>
                    <a:r>
                      <a:rPr lang="en-US" sz="4000" b="1" dirty="0">
                        <a:solidFill>
                          <a:srgbClr val="CCFFFF"/>
                        </a:solidFill>
                      </a:rPr>
                      <a:t>x</a:t>
                    </a:r>
                    <a:r>
                      <a:rPr lang="en-US" sz="4000" b="1" baseline="30000" dirty="0">
                        <a:solidFill>
                          <a:srgbClr val="CCFFFF"/>
                        </a:solidFill>
                      </a:rPr>
                      <a:t>3</a:t>
                    </a:r>
                    <a:r>
                      <a:rPr lang="en-US" sz="4000" b="1" i="0" dirty="0">
                        <a:solidFill>
                          <a:srgbClr val="CCFFFF"/>
                        </a:solidFill>
                        <a:effectLst/>
                      </a:rPr>
                      <a:t>)</a:t>
                    </a:r>
                    <a:r>
                      <a:rPr lang="en-US" sz="4000" b="1" i="0" baseline="30000" dirty="0">
                        <a:solidFill>
                          <a:srgbClr val="CCFFFF"/>
                        </a:solidFill>
                        <a:effectLst/>
                      </a:rPr>
                      <a:t>2</a:t>
                    </a:r>
                    <a:r>
                      <a:rPr lang="en-US" sz="4000" b="1" i="0" dirty="0">
                        <a:solidFill>
                          <a:srgbClr val="CCFFFF"/>
                        </a:solidFill>
                        <a:effectLst/>
                      </a:rPr>
                      <a:t>) </a:t>
                    </a:r>
                    <a:r>
                      <a:rPr lang="en-US" sz="4000" b="1" dirty="0">
                        <a:solidFill>
                          <a:srgbClr val="CCFFFF"/>
                        </a:solidFill>
                      </a:rPr>
                      <a:t>dx </a:t>
                    </a: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4036B733-4A67-44C4-B8B6-AF5464037F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4000" y="648961"/>
                    <a:ext cx="4138448" cy="72776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947" t="-11765" b="-3613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7892B3D-ECFE-4827-A0C9-9DFCD1DCBE3E}"/>
                  </a:ext>
                </a:extLst>
              </p:cNvPr>
              <p:cNvSpPr txBox="1"/>
              <p:nvPr/>
            </p:nvSpPr>
            <p:spPr>
              <a:xfrm>
                <a:off x="1827327" y="613957"/>
                <a:ext cx="4572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EA0C47A-CF8C-4125-A6FD-C657DFC8BB55}"/>
                  </a:ext>
                </a:extLst>
              </p:cNvPr>
              <p:cNvSpPr txBox="1"/>
              <p:nvPr/>
            </p:nvSpPr>
            <p:spPr>
              <a:xfrm>
                <a:off x="1750764" y="1087051"/>
                <a:ext cx="27363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0493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A 6-henry inductor has a voltage given by 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L</a:t>
            </a:r>
            <a:r>
              <a:rPr lang="en-US" altLang="en-US" dirty="0"/>
              <a:t> = t</a:t>
            </a:r>
            <a:r>
              <a:rPr lang="en-US" altLang="en-US" baseline="30000" dirty="0"/>
              <a:t>5/3</a:t>
            </a:r>
            <a:r>
              <a:rPr lang="en-US" altLang="en-US" dirty="0"/>
              <a:t> – 5 volts. At what time will the current be 42 amps? Assume i=0 when t=0.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First: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This will use the </a:t>
            </a:r>
            <a:r>
              <a:rPr lang="en-US" dirty="0"/>
              <a:t>Useful Equation: </a:t>
            </a:r>
            <a:r>
              <a:rPr lang="en-US" dirty="0" err="1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v</a:t>
            </a:r>
            <a:r>
              <a:rPr lang="en-US" baseline="-25000" dirty="0" err="1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L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 = L di/dt </a:t>
            </a:r>
          </a:p>
          <a:p>
            <a:pPr>
              <a:spcBef>
                <a:spcPts val="0"/>
              </a:spcBef>
            </a:pPr>
            <a:r>
              <a:rPr lang="en-US" dirty="0">
                <a:ea typeface="Times New Roman" panose="02020603050405020304" pitchFamily="18" charset="0"/>
              </a:rPr>
              <a:t>What next?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4078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Calculate</a:t>
                </a:r>
                <a:r>
                  <a:rPr lang="en-US" i="0" dirty="0">
                    <a:effectLst/>
                  </a:rPr>
                  <a:t> </a:t>
                </a:r>
                <a:r>
                  <a:rPr lang="en-US" dirty="0"/>
                  <a:t>the center of mass for the region bounded by y=x</a:t>
                </a:r>
                <a:r>
                  <a:rPr lang="en-US" baseline="30000" dirty="0"/>
                  <a:t>3 </a:t>
                </a:r>
                <a:r>
                  <a:rPr lang="en-US" dirty="0"/>
                  <a:t>and y=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</m:e>
                    </m:rad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sz="2000" dirty="0"/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latin typeface="MJXc-TeX-math-I"/>
                  </a:rPr>
                  <a:t>y̅</a:t>
                </a:r>
                <a:r>
                  <a:rPr lang="en-US" dirty="0"/>
                  <a:t> = 5/28 / 5/12 = </a:t>
                </a:r>
                <a:r>
                  <a:rPr lang="en-US" dirty="0">
                    <a:solidFill>
                      <a:srgbClr val="FFFF00"/>
                    </a:solidFill>
                  </a:rPr>
                  <a:t>3/7 </a:t>
                </a:r>
                <a:r>
                  <a:rPr lang="en-US" dirty="0"/>
                  <a:t>≈</a:t>
                </a:r>
                <a:r>
                  <a:rPr lang="en-US" dirty="0">
                    <a:solidFill>
                      <a:srgbClr val="FFFF00"/>
                    </a:solidFill>
                  </a:rPr>
                  <a:t> 0.429</a:t>
                </a:r>
              </a:p>
              <a:p>
                <a:pPr>
                  <a:spcBef>
                    <a:spcPts val="0"/>
                  </a:spcBef>
                </a:pPr>
                <a:endParaRPr lang="en-US" dirty="0">
                  <a:solidFill>
                    <a:srgbClr val="FFFF0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So the center of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mass is at: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FF00"/>
                    </a:solidFill>
                  </a:rPr>
                  <a:t>(12/25,3/7)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≈ </a:t>
                </a:r>
                <a:r>
                  <a:rPr lang="en-US" dirty="0">
                    <a:solidFill>
                      <a:srgbClr val="FFFF00"/>
                    </a:solidFill>
                  </a:rPr>
                  <a:t>(0.48,0.429)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763000" cy="5638800"/>
              </a:xfrm>
              <a:blipFill>
                <a:blip r:embed="rId3"/>
                <a:stretch>
                  <a:fillRect l="-2505" t="-1946" r="-348" b="-9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CENTER OF MASS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528F55-A461-47CC-BD8D-1106D1FA8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450" y="3886200"/>
            <a:ext cx="3638550" cy="246697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023F31E-53EF-4FC6-BDA9-2FA43E81742D}"/>
              </a:ext>
            </a:extLst>
          </p:cNvPr>
          <p:cNvSpPr txBox="1"/>
          <p:nvPr/>
        </p:nvSpPr>
        <p:spPr>
          <a:xfrm>
            <a:off x="16933" y="6611035"/>
            <a:ext cx="68961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https://tutorial.math.lamar.edu/Classes/CalcII/CenterOfMass.aspx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F07314-6BE6-48A8-921B-B764F1314BFF}"/>
              </a:ext>
            </a:extLst>
          </p:cNvPr>
          <p:cNvSpPr txBox="1"/>
          <p:nvPr/>
        </p:nvSpPr>
        <p:spPr>
          <a:xfrm>
            <a:off x="5480050" y="6182267"/>
            <a:ext cx="622300" cy="370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</a:rPr>
              <a:t>x=0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60DE4-4785-4298-AD62-46BC1EAC2AB2}"/>
              </a:ext>
            </a:extLst>
          </p:cNvPr>
          <p:cNvSpPr txBox="1"/>
          <p:nvPr/>
        </p:nvSpPr>
        <p:spPr>
          <a:xfrm>
            <a:off x="8293100" y="3886200"/>
            <a:ext cx="622300" cy="370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</a:rPr>
              <a:t>x=1</a:t>
            </a:r>
          </a:p>
        </p:txBody>
      </p:sp>
    </p:spTree>
    <p:extLst>
      <p:ext uri="{BB962C8B-B14F-4D97-AF65-F5344CB8AC3E}">
        <p14:creationId xmlns:p14="http://schemas.microsoft.com/office/powerpoint/2010/main" val="415229151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2ADCCF-B377-4F08-AF4E-0E4CEFC95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0"/>
            <a:ext cx="8763000" cy="3048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500" dirty="0"/>
              <a:t>https://www.wolframalpha.com/widgets/view.jsp?id=801ca6de07ccb371bb5cba5619d3af67</a:t>
            </a:r>
          </a:p>
          <a:p>
            <a:pPr>
              <a:spcBef>
                <a:spcPts val="0"/>
              </a:spcBef>
            </a:pPr>
            <a:endParaRPr lang="en-US" sz="3500" dirty="0"/>
          </a:p>
          <a:p>
            <a:pPr>
              <a:spcBef>
                <a:spcPts val="0"/>
              </a:spcBef>
            </a:pPr>
            <a:r>
              <a:rPr lang="en-US" sz="3500" dirty="0"/>
              <a:t>Gives the </a:t>
            </a:r>
            <a:r>
              <a:rPr lang="en-US" sz="3600" i="0" dirty="0">
                <a:effectLst/>
                <a:latin typeface="MJXc-TeX-math-I"/>
              </a:rPr>
              <a:t>x̅</a:t>
            </a:r>
            <a:r>
              <a:rPr lang="en-US" sz="35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D26F4F-A22D-44A4-946E-B2895AC33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283" y="1145246"/>
            <a:ext cx="5791200" cy="57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9079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BFFA3B-4A56-4C25-A31F-62534775F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0"/>
            <a:ext cx="8763000" cy="3048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500" dirty="0"/>
              <a:t>https://www.wolframalpha.com/widgets/view.jsp?id=a081ff8464e718bda98f82a9793f93ba</a:t>
            </a:r>
          </a:p>
          <a:p>
            <a:pPr>
              <a:spcBef>
                <a:spcPts val="0"/>
              </a:spcBef>
            </a:pPr>
            <a:endParaRPr lang="en-US" sz="3500" dirty="0"/>
          </a:p>
          <a:p>
            <a:pPr>
              <a:spcBef>
                <a:spcPts val="0"/>
              </a:spcBef>
            </a:pPr>
            <a:r>
              <a:rPr lang="en-US" sz="3500" dirty="0"/>
              <a:t>Gives the </a:t>
            </a:r>
            <a:r>
              <a:rPr lang="en-US" sz="3600" dirty="0">
                <a:latin typeface="MJXc-TeX-math-I"/>
              </a:rPr>
              <a:t>y̅</a:t>
            </a:r>
            <a:r>
              <a:rPr lang="en-US" sz="3600" dirty="0"/>
              <a:t> </a:t>
            </a:r>
            <a:endParaRPr lang="en-US" sz="3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C7219E-AADA-4F27-80BB-2BAEB44C8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430" y="1143000"/>
            <a:ext cx="579357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0754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6689872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77B34-9427-4A92-BE4B-1FDAF27A4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85A8A-0AD1-4BF0-8D86-E628F2D03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638800"/>
          </a:xfrm>
        </p:spPr>
        <p:txBody>
          <a:bodyPr/>
          <a:lstStyle/>
          <a:p>
            <a:r>
              <a:rPr lang="en-US" dirty="0"/>
              <a:t>Today we covered:</a:t>
            </a:r>
          </a:p>
          <a:p>
            <a:r>
              <a:rPr lang="en-US"/>
              <a:t>	What </a:t>
            </a:r>
            <a:r>
              <a:rPr lang="en-US" dirty="0"/>
              <a:t>integration is used 	for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8831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Content Placeholder 2"/>
          <p:cNvSpPr txBox="1">
            <a:spLocks/>
          </p:cNvSpPr>
          <p:nvPr/>
        </p:nvSpPr>
        <p:spPr bwMode="auto">
          <a:xfrm>
            <a:off x="914400" y="62357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en-US" altLang="en-US" sz="1200">
                <a:solidFill>
                  <a:srgbClr val="00B0F0"/>
                </a:solidFill>
              </a:rPr>
              <a:t>www.playbuzz.com</a:t>
            </a:r>
          </a:p>
        </p:txBody>
      </p:sp>
    </p:spTree>
    <p:extLst>
      <p:ext uri="{BB962C8B-B14F-4D97-AF65-F5344CB8AC3E}">
        <p14:creationId xmlns:p14="http://schemas.microsoft.com/office/powerpoint/2010/main" val="432072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A 6-henry inductor has a voltage given by 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L</a:t>
            </a:r>
            <a:r>
              <a:rPr lang="en-US" altLang="en-US" dirty="0"/>
              <a:t> = t</a:t>
            </a:r>
            <a:r>
              <a:rPr lang="en-US" altLang="en-US" baseline="30000" dirty="0"/>
              <a:t>5/3</a:t>
            </a:r>
            <a:r>
              <a:rPr lang="en-US" altLang="en-US" dirty="0"/>
              <a:t> – 5 volts. At what time will the current be 42 amps? Assume i=0 when t=0.</a:t>
            </a:r>
          </a:p>
          <a:p>
            <a:pPr>
              <a:spcBef>
                <a:spcPts val="0"/>
              </a:spcBef>
            </a:pPr>
            <a:r>
              <a:rPr lang="en-US" dirty="0" err="1">
                <a:effectLst/>
                <a:ea typeface="Times New Roman" panose="02020603050405020304" pitchFamily="18" charset="0"/>
              </a:rPr>
              <a:t>v</a:t>
            </a:r>
            <a:r>
              <a:rPr lang="en-US" baseline="-25000" dirty="0" err="1">
                <a:effectLst/>
                <a:ea typeface="Times New Roman" panose="02020603050405020304" pitchFamily="18" charset="0"/>
              </a:rPr>
              <a:t>L</a:t>
            </a:r>
            <a:r>
              <a:rPr lang="en-US" dirty="0">
                <a:effectLst/>
                <a:ea typeface="Times New Roman" panose="02020603050405020304" pitchFamily="18" charset="0"/>
              </a:rPr>
              <a:t> = L di/dt </a:t>
            </a:r>
          </a:p>
          <a:p>
            <a:pPr>
              <a:spcBef>
                <a:spcPts val="0"/>
              </a:spcBef>
            </a:pPr>
            <a:r>
              <a:rPr lang="en-US" dirty="0">
                <a:ea typeface="Times New Roman" panose="02020603050405020304" pitchFamily="18" charset="0"/>
              </a:rPr>
              <a:t>What next?</a:t>
            </a:r>
          </a:p>
          <a:p>
            <a:pPr>
              <a:spcBef>
                <a:spcPts val="0"/>
              </a:spcBef>
            </a:pPr>
            <a:r>
              <a:rPr lang="en-US" dirty="0" err="1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v</a:t>
            </a:r>
            <a:r>
              <a:rPr lang="en-US" baseline="-25000" dirty="0" err="1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L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rgbClr val="FFFF00"/>
                </a:solidFill>
              </a:rPr>
              <a:t>t</a:t>
            </a:r>
            <a:r>
              <a:rPr lang="en-US" altLang="en-US" baseline="30000" dirty="0">
                <a:solidFill>
                  <a:srgbClr val="FFFF00"/>
                </a:solidFill>
              </a:rPr>
              <a:t>5/3</a:t>
            </a:r>
            <a:r>
              <a:rPr lang="en-US" altLang="en-US" dirty="0">
                <a:solidFill>
                  <a:srgbClr val="FFFF00"/>
                </a:solidFill>
              </a:rPr>
              <a:t> – 5 =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L di/dt </a:t>
            </a:r>
          </a:p>
          <a:p>
            <a:pPr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What’s L?</a:t>
            </a:r>
          </a:p>
          <a:p>
            <a:pPr>
              <a:spcBef>
                <a:spcPts val="0"/>
              </a:spcBef>
            </a:pPr>
            <a:endParaRPr lang="en-US" alt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89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A 6-henry inductor has a voltage given by 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L</a:t>
            </a:r>
            <a:r>
              <a:rPr lang="en-US" altLang="en-US" dirty="0"/>
              <a:t> = t</a:t>
            </a:r>
            <a:r>
              <a:rPr lang="en-US" altLang="en-US" baseline="30000" dirty="0"/>
              <a:t>5/3</a:t>
            </a:r>
            <a:r>
              <a:rPr lang="en-US" altLang="en-US" dirty="0"/>
              <a:t> – 5 volts. At what time will the current be 42 amps? Assume i=0 when t=0.</a:t>
            </a:r>
          </a:p>
          <a:p>
            <a:pPr>
              <a:spcBef>
                <a:spcPts val="0"/>
              </a:spcBef>
            </a:pPr>
            <a:r>
              <a:rPr lang="en-US" dirty="0" err="1">
                <a:effectLst/>
                <a:ea typeface="Times New Roman" panose="02020603050405020304" pitchFamily="18" charset="0"/>
              </a:rPr>
              <a:t>v</a:t>
            </a:r>
            <a:r>
              <a:rPr lang="en-US" baseline="-25000" dirty="0" err="1">
                <a:effectLst/>
                <a:ea typeface="Times New Roman" panose="02020603050405020304" pitchFamily="18" charset="0"/>
              </a:rPr>
              <a:t>L</a:t>
            </a:r>
            <a:r>
              <a:rPr lang="en-US" dirty="0">
                <a:effectLst/>
                <a:ea typeface="Times New Roman" panose="02020603050405020304" pitchFamily="18" charset="0"/>
              </a:rPr>
              <a:t> = L di/dt </a:t>
            </a:r>
          </a:p>
          <a:p>
            <a:pPr>
              <a:spcBef>
                <a:spcPts val="0"/>
              </a:spcBef>
            </a:pPr>
            <a:r>
              <a:rPr lang="en-US" dirty="0">
                <a:ea typeface="Times New Roman" panose="02020603050405020304" pitchFamily="18" charset="0"/>
              </a:rPr>
              <a:t>What next?</a:t>
            </a:r>
          </a:p>
          <a:p>
            <a:pPr>
              <a:spcBef>
                <a:spcPts val="0"/>
              </a:spcBef>
            </a:pPr>
            <a:r>
              <a:rPr lang="en-US" dirty="0" err="1">
                <a:effectLst/>
                <a:ea typeface="Times New Roman" panose="02020603050405020304" pitchFamily="18" charset="0"/>
              </a:rPr>
              <a:t>v</a:t>
            </a:r>
            <a:r>
              <a:rPr lang="en-US" baseline="-25000" dirty="0" err="1">
                <a:effectLst/>
                <a:ea typeface="Times New Roman" panose="02020603050405020304" pitchFamily="18" charset="0"/>
              </a:rPr>
              <a:t>L</a:t>
            </a:r>
            <a:r>
              <a:rPr lang="en-US" dirty="0">
                <a:effectLst/>
                <a:ea typeface="Times New Roman" panose="02020603050405020304" pitchFamily="18" charset="0"/>
              </a:rPr>
              <a:t> = </a:t>
            </a:r>
            <a:r>
              <a:rPr lang="en-US" altLang="en-US" dirty="0"/>
              <a:t>t</a:t>
            </a:r>
            <a:r>
              <a:rPr lang="en-US" altLang="en-US" baseline="30000" dirty="0"/>
              <a:t>5/3</a:t>
            </a:r>
            <a:r>
              <a:rPr lang="en-US" altLang="en-US" dirty="0"/>
              <a:t> – 5 = </a:t>
            </a:r>
            <a:r>
              <a:rPr lang="en-US" dirty="0">
                <a:effectLst/>
                <a:ea typeface="Times New Roman" panose="02020603050405020304" pitchFamily="18" charset="0"/>
              </a:rPr>
              <a:t>L di/dt </a:t>
            </a:r>
          </a:p>
          <a:p>
            <a:pPr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What’s L?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6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So it’s: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v</a:t>
            </a:r>
            <a:r>
              <a:rPr lang="en-US" baseline="-25000" dirty="0" err="1">
                <a:effectLst/>
                <a:ea typeface="Times New Roman" panose="02020603050405020304" pitchFamily="18" charset="0"/>
              </a:rPr>
              <a:t>L</a:t>
            </a:r>
            <a:r>
              <a:rPr lang="en-US" dirty="0">
                <a:effectLst/>
                <a:ea typeface="Times New Roman" panose="02020603050405020304" pitchFamily="18" charset="0"/>
              </a:rPr>
              <a:t> = </a:t>
            </a:r>
            <a:r>
              <a:rPr lang="en-US" altLang="en-US" dirty="0"/>
              <a:t>t</a:t>
            </a:r>
            <a:r>
              <a:rPr lang="en-US" altLang="en-US" baseline="30000" dirty="0"/>
              <a:t>5/3</a:t>
            </a:r>
            <a:r>
              <a:rPr lang="en-US" altLang="en-US" dirty="0"/>
              <a:t> – 5 = </a:t>
            </a:r>
            <a:r>
              <a:rPr lang="en-US" dirty="0">
                <a:effectLst/>
                <a:ea typeface="Times New Roman" panose="02020603050405020304" pitchFamily="18" charset="0"/>
              </a:rPr>
              <a:t>6 di/dt </a:t>
            </a:r>
          </a:p>
          <a:p>
            <a:pPr>
              <a:spcBef>
                <a:spcPts val="0"/>
              </a:spcBef>
            </a:pPr>
            <a:endParaRPr lang="en-US" alt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39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A 6-henry inductor has a voltage given by 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L</a:t>
            </a:r>
            <a:r>
              <a:rPr lang="en-US" altLang="en-US" dirty="0"/>
              <a:t> = t</a:t>
            </a:r>
            <a:r>
              <a:rPr lang="en-US" altLang="en-US" baseline="30000" dirty="0"/>
              <a:t>5/3</a:t>
            </a:r>
            <a:r>
              <a:rPr lang="en-US" altLang="en-US" dirty="0"/>
              <a:t> – 5 volts. At what time will the current be 42 amps? Assume i=0 when t=0.</a:t>
            </a:r>
          </a:p>
          <a:p>
            <a:pPr>
              <a:spcBef>
                <a:spcPts val="0"/>
              </a:spcBef>
            </a:pPr>
            <a:r>
              <a:rPr lang="en-US" dirty="0" err="1">
                <a:effectLst/>
                <a:ea typeface="Times New Roman" panose="02020603050405020304" pitchFamily="18" charset="0"/>
              </a:rPr>
              <a:t>v</a:t>
            </a:r>
            <a:r>
              <a:rPr lang="en-US" baseline="-25000" dirty="0" err="1">
                <a:effectLst/>
                <a:ea typeface="Times New Roman" panose="02020603050405020304" pitchFamily="18" charset="0"/>
              </a:rPr>
              <a:t>L</a:t>
            </a:r>
            <a:r>
              <a:rPr lang="en-US" dirty="0">
                <a:effectLst/>
                <a:ea typeface="Times New Roman" panose="02020603050405020304" pitchFamily="18" charset="0"/>
              </a:rPr>
              <a:t> = L di/dt </a:t>
            </a:r>
          </a:p>
          <a:p>
            <a:pPr>
              <a:spcBef>
                <a:spcPts val="0"/>
              </a:spcBef>
            </a:pPr>
            <a:r>
              <a:rPr lang="en-US" dirty="0">
                <a:ea typeface="Times New Roman" panose="02020603050405020304" pitchFamily="18" charset="0"/>
              </a:rPr>
              <a:t>What next?</a:t>
            </a:r>
          </a:p>
          <a:p>
            <a:pPr>
              <a:spcBef>
                <a:spcPts val="0"/>
              </a:spcBef>
            </a:pPr>
            <a:r>
              <a:rPr lang="en-US" dirty="0" err="1">
                <a:effectLst/>
                <a:ea typeface="Times New Roman" panose="02020603050405020304" pitchFamily="18" charset="0"/>
              </a:rPr>
              <a:t>v</a:t>
            </a:r>
            <a:r>
              <a:rPr lang="en-US" baseline="-25000" dirty="0" err="1">
                <a:effectLst/>
                <a:ea typeface="Times New Roman" panose="02020603050405020304" pitchFamily="18" charset="0"/>
              </a:rPr>
              <a:t>L</a:t>
            </a:r>
            <a:r>
              <a:rPr lang="en-US" dirty="0">
                <a:effectLst/>
                <a:ea typeface="Times New Roman" panose="02020603050405020304" pitchFamily="18" charset="0"/>
              </a:rPr>
              <a:t> = </a:t>
            </a:r>
            <a:r>
              <a:rPr lang="en-US" altLang="en-US" dirty="0"/>
              <a:t>t</a:t>
            </a:r>
            <a:r>
              <a:rPr lang="en-US" altLang="en-US" baseline="30000" dirty="0"/>
              <a:t>5/3</a:t>
            </a:r>
            <a:r>
              <a:rPr lang="en-US" altLang="en-US" dirty="0"/>
              <a:t> – 5 = </a:t>
            </a:r>
            <a:r>
              <a:rPr lang="en-US" dirty="0">
                <a:effectLst/>
                <a:ea typeface="Times New Roman" panose="02020603050405020304" pitchFamily="18" charset="0"/>
              </a:rPr>
              <a:t>6 di/dt </a:t>
            </a:r>
          </a:p>
          <a:p>
            <a:pPr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Now what?</a:t>
            </a:r>
          </a:p>
          <a:p>
            <a:pPr>
              <a:spcBef>
                <a:spcPts val="0"/>
              </a:spcBef>
            </a:pPr>
            <a:endParaRPr lang="en-US" alt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576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A 6-henry inductor has a voltage given by 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L</a:t>
            </a:r>
            <a:r>
              <a:rPr lang="en-US" altLang="en-US" dirty="0"/>
              <a:t> = t</a:t>
            </a:r>
            <a:r>
              <a:rPr lang="en-US" altLang="en-US" baseline="30000" dirty="0"/>
              <a:t>5/3</a:t>
            </a:r>
            <a:r>
              <a:rPr lang="en-US" altLang="en-US" dirty="0"/>
              <a:t> – 5 volts. At what time will the current be 42 amps? Assume i=0 when t=0.</a:t>
            </a:r>
          </a:p>
          <a:p>
            <a:pPr>
              <a:spcBef>
                <a:spcPts val="0"/>
              </a:spcBef>
            </a:pPr>
            <a:r>
              <a:rPr lang="en-US" dirty="0" err="1">
                <a:effectLst/>
                <a:ea typeface="Times New Roman" panose="02020603050405020304" pitchFamily="18" charset="0"/>
              </a:rPr>
              <a:t>v</a:t>
            </a:r>
            <a:r>
              <a:rPr lang="en-US" baseline="-25000" dirty="0" err="1">
                <a:effectLst/>
                <a:ea typeface="Times New Roman" panose="02020603050405020304" pitchFamily="18" charset="0"/>
              </a:rPr>
              <a:t>L</a:t>
            </a:r>
            <a:r>
              <a:rPr lang="en-US" dirty="0">
                <a:effectLst/>
                <a:ea typeface="Times New Roman" panose="02020603050405020304" pitchFamily="18" charset="0"/>
              </a:rPr>
              <a:t> = </a:t>
            </a:r>
            <a:r>
              <a:rPr lang="en-US" altLang="en-US" dirty="0"/>
              <a:t>t</a:t>
            </a:r>
            <a:r>
              <a:rPr lang="en-US" altLang="en-US" baseline="30000" dirty="0"/>
              <a:t>5/3</a:t>
            </a:r>
            <a:r>
              <a:rPr lang="en-US" altLang="en-US" dirty="0"/>
              <a:t> – 5 = </a:t>
            </a:r>
            <a:r>
              <a:rPr lang="en-US" dirty="0">
                <a:effectLst/>
                <a:ea typeface="Times New Roman" panose="02020603050405020304" pitchFamily="18" charset="0"/>
              </a:rPr>
              <a:t>6 di/dt </a:t>
            </a:r>
          </a:p>
          <a:p>
            <a:pPr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Now what?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(t</a:t>
            </a:r>
            <a:r>
              <a:rPr lang="en-US" altLang="en-US" baseline="30000" dirty="0"/>
              <a:t>5/3</a:t>
            </a:r>
            <a:r>
              <a:rPr lang="en-US" altLang="en-US" dirty="0"/>
              <a:t> – 5) dt = </a:t>
            </a:r>
            <a:r>
              <a:rPr lang="en-US" dirty="0">
                <a:effectLst/>
                <a:ea typeface="Times New Roman" panose="02020603050405020304" pitchFamily="18" charset="0"/>
              </a:rPr>
              <a:t>6 di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FFFF00"/>
                </a:solidFill>
              </a:rPr>
              <a:t>(t</a:t>
            </a:r>
            <a:r>
              <a:rPr lang="en-US" altLang="en-US" baseline="30000" dirty="0">
                <a:solidFill>
                  <a:srgbClr val="FFFF00"/>
                </a:solidFill>
              </a:rPr>
              <a:t>5/3</a:t>
            </a:r>
            <a:r>
              <a:rPr lang="en-US" altLang="en-US" dirty="0">
                <a:solidFill>
                  <a:srgbClr val="FFFF00"/>
                </a:solidFill>
              </a:rPr>
              <a:t> – 5)/6 dt =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di</a:t>
            </a:r>
          </a:p>
          <a:p>
            <a:pPr>
              <a:spcBef>
                <a:spcPts val="0"/>
              </a:spcBef>
            </a:pPr>
            <a:r>
              <a:rPr lang="en-US" dirty="0">
                <a:ea typeface="Times New Roman" panose="02020603050405020304" pitchFamily="18" charset="0"/>
              </a:rPr>
              <a:t>will work better!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54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A 6-henry inductor has a voltage given by 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L</a:t>
            </a:r>
            <a:r>
              <a:rPr lang="en-US" altLang="en-US" dirty="0"/>
              <a:t> = t</a:t>
            </a:r>
            <a:r>
              <a:rPr lang="en-US" altLang="en-US" baseline="30000" dirty="0"/>
              <a:t>5/3</a:t>
            </a:r>
            <a:r>
              <a:rPr lang="en-US" altLang="en-US" dirty="0"/>
              <a:t> – 5 volts. At what time will the current be 42 amps? Assume i=0 when t=0.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(t</a:t>
            </a:r>
            <a:r>
              <a:rPr lang="en-US" altLang="en-US" baseline="30000" dirty="0"/>
              <a:t>5/3</a:t>
            </a:r>
            <a:r>
              <a:rPr lang="en-US" altLang="en-US" dirty="0"/>
              <a:t> – 5)/6 dt = </a:t>
            </a:r>
            <a:r>
              <a:rPr lang="en-US" dirty="0">
                <a:effectLst/>
                <a:ea typeface="Times New Roman" panose="02020603050405020304" pitchFamily="18" charset="0"/>
              </a:rPr>
              <a:t>di</a:t>
            </a:r>
          </a:p>
          <a:p>
            <a:pPr>
              <a:spcBef>
                <a:spcPts val="0"/>
              </a:spcBef>
            </a:pPr>
            <a:r>
              <a:rPr lang="en-US" dirty="0">
                <a:ea typeface="Times New Roman" panose="02020603050405020304" pitchFamily="18" charset="0"/>
              </a:rPr>
              <a:t>Now what?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71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Review: </a:t>
            </a:r>
          </a:p>
          <a:p>
            <a:r>
              <a:rPr lang="en-US" dirty="0"/>
              <a:t>	What integration is used for </a:t>
            </a:r>
          </a:p>
          <a:p>
            <a:r>
              <a:rPr lang="en-US" dirty="0"/>
              <a:t>New stuff: </a:t>
            </a:r>
          </a:p>
          <a:p>
            <a:r>
              <a:rPr lang="en-US" dirty="0"/>
              <a:t>	What integration is used for</a:t>
            </a:r>
          </a:p>
        </p:txBody>
      </p:sp>
    </p:spTree>
    <p:extLst>
      <p:ext uri="{BB962C8B-B14F-4D97-AF65-F5344CB8AC3E}">
        <p14:creationId xmlns:p14="http://schemas.microsoft.com/office/powerpoint/2010/main" val="4035352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A 6-henry inductor has a voltage given by 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L</a:t>
            </a:r>
            <a:r>
              <a:rPr lang="en-US" altLang="en-US" dirty="0"/>
              <a:t> = t</a:t>
            </a:r>
            <a:r>
              <a:rPr lang="en-US" altLang="en-US" baseline="30000" dirty="0"/>
              <a:t>5/3</a:t>
            </a:r>
            <a:r>
              <a:rPr lang="en-US" altLang="en-US" dirty="0"/>
              <a:t> – 5 volts. At what time will the current be 42 amps? Assume i=0 when t=0.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(t</a:t>
            </a:r>
            <a:r>
              <a:rPr lang="en-US" altLang="en-US" baseline="30000" dirty="0"/>
              <a:t>5/3</a:t>
            </a:r>
            <a:r>
              <a:rPr lang="en-US" altLang="en-US" dirty="0"/>
              <a:t> – 5)/6 dt = </a:t>
            </a:r>
            <a:r>
              <a:rPr lang="en-US" dirty="0">
                <a:effectLst/>
                <a:ea typeface="Times New Roman" panose="02020603050405020304" pitchFamily="18" charset="0"/>
              </a:rPr>
              <a:t>di</a:t>
            </a:r>
          </a:p>
          <a:p>
            <a:pPr>
              <a:spcBef>
                <a:spcPts val="0"/>
              </a:spcBef>
            </a:pPr>
            <a:r>
              <a:rPr lang="en-US" dirty="0">
                <a:ea typeface="Times New Roman" panose="02020603050405020304" pitchFamily="18" charset="0"/>
              </a:rPr>
              <a:t>Now what?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FFFF00"/>
                </a:solidFill>
              </a:rPr>
              <a:t>∫ (t</a:t>
            </a:r>
            <a:r>
              <a:rPr lang="en-US" altLang="en-US" baseline="30000" dirty="0">
                <a:solidFill>
                  <a:srgbClr val="FFFF00"/>
                </a:solidFill>
              </a:rPr>
              <a:t>5/3</a:t>
            </a:r>
            <a:r>
              <a:rPr lang="en-US" altLang="en-US" dirty="0">
                <a:solidFill>
                  <a:srgbClr val="FFFF00"/>
                </a:solidFill>
              </a:rPr>
              <a:t> – 5)/6 dt = ∫ di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255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A 6-henry inductor has a voltage given by 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L</a:t>
            </a:r>
            <a:r>
              <a:rPr lang="en-US" altLang="en-US" dirty="0"/>
              <a:t> = t</a:t>
            </a:r>
            <a:r>
              <a:rPr lang="en-US" altLang="en-US" baseline="30000" dirty="0"/>
              <a:t>5/3</a:t>
            </a:r>
            <a:r>
              <a:rPr lang="en-US" altLang="en-US" dirty="0"/>
              <a:t> – 5 volts. At what time will the current be 42 amps? Assume i=0 when t=0.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∫ (t</a:t>
            </a:r>
            <a:r>
              <a:rPr lang="en-US" altLang="en-US" baseline="30000" dirty="0"/>
              <a:t>5/3</a:t>
            </a:r>
            <a:r>
              <a:rPr lang="en-US" altLang="en-US" dirty="0"/>
              <a:t> – 5)/6 dt = ∫ di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FFFF00"/>
                </a:solidFill>
              </a:rPr>
              <a:t>(3/8</a:t>
            </a:r>
            <a:r>
              <a:rPr lang="en-US" altLang="en-US" sz="2000" dirty="0">
                <a:solidFill>
                  <a:srgbClr val="FFFF00"/>
                </a:solidFill>
              </a:rPr>
              <a:t> </a:t>
            </a:r>
            <a:r>
              <a:rPr lang="en-US" altLang="en-US" dirty="0">
                <a:solidFill>
                  <a:srgbClr val="FFFF00"/>
                </a:solidFill>
              </a:rPr>
              <a:t>t</a:t>
            </a:r>
            <a:r>
              <a:rPr lang="en-US" altLang="en-US" baseline="30000" dirty="0">
                <a:solidFill>
                  <a:srgbClr val="FFFF00"/>
                </a:solidFill>
              </a:rPr>
              <a:t>8/3</a:t>
            </a:r>
            <a:r>
              <a:rPr lang="en-US" altLang="en-US" dirty="0">
                <a:solidFill>
                  <a:srgbClr val="FFFF00"/>
                </a:solidFill>
              </a:rPr>
              <a:t> – 5t)/6 + c1 = i + c2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Now what?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701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A 6-henry inductor has a voltage given by 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L</a:t>
            </a:r>
            <a:r>
              <a:rPr lang="en-US" altLang="en-US" dirty="0"/>
              <a:t> = t</a:t>
            </a:r>
            <a:r>
              <a:rPr lang="en-US" altLang="en-US" baseline="30000" dirty="0"/>
              <a:t>5/3</a:t>
            </a:r>
            <a:r>
              <a:rPr lang="en-US" altLang="en-US" dirty="0"/>
              <a:t> – 5 volts. At what time will the current be 42 amps? Assume i=0 when t=0.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(3/8</a:t>
            </a:r>
            <a:r>
              <a:rPr lang="en-US" altLang="en-US" sz="2000" dirty="0"/>
              <a:t> </a:t>
            </a:r>
            <a:r>
              <a:rPr lang="en-US" altLang="en-US" dirty="0"/>
              <a:t>t</a:t>
            </a:r>
            <a:r>
              <a:rPr lang="en-US" altLang="en-US" baseline="30000" dirty="0"/>
              <a:t>8/3</a:t>
            </a:r>
            <a:r>
              <a:rPr lang="en-US" altLang="en-US" dirty="0"/>
              <a:t> – 5t)/6 + c1 = i + c2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Now what?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FFFF00"/>
                </a:solidFill>
              </a:rPr>
              <a:t>i = (3/8</a:t>
            </a:r>
            <a:r>
              <a:rPr lang="en-US" altLang="en-US" sz="2000" dirty="0">
                <a:solidFill>
                  <a:srgbClr val="FFFF00"/>
                </a:solidFill>
              </a:rPr>
              <a:t> </a:t>
            </a:r>
            <a:r>
              <a:rPr lang="en-US" altLang="en-US" dirty="0">
                <a:solidFill>
                  <a:srgbClr val="FFFF00"/>
                </a:solidFill>
              </a:rPr>
              <a:t>t</a:t>
            </a:r>
            <a:r>
              <a:rPr lang="en-US" altLang="en-US" baseline="30000" dirty="0">
                <a:solidFill>
                  <a:srgbClr val="FFFF00"/>
                </a:solidFill>
              </a:rPr>
              <a:t>8/3</a:t>
            </a:r>
            <a:r>
              <a:rPr lang="en-US" altLang="en-US" dirty="0">
                <a:solidFill>
                  <a:srgbClr val="FFFF00"/>
                </a:solidFill>
              </a:rPr>
              <a:t> – 5t)/6 + c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Now what?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65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A 6-henry inductor has a voltage given by 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L</a:t>
            </a:r>
            <a:r>
              <a:rPr lang="en-US" altLang="en-US" dirty="0"/>
              <a:t> = t</a:t>
            </a:r>
            <a:r>
              <a:rPr lang="en-US" altLang="en-US" baseline="30000" dirty="0"/>
              <a:t>5/3</a:t>
            </a:r>
            <a:r>
              <a:rPr lang="en-US" altLang="en-US" dirty="0"/>
              <a:t> – 5 volts. At what time will the current be 42 amps? </a:t>
            </a:r>
            <a:r>
              <a:rPr lang="en-US" altLang="en-US" dirty="0">
                <a:solidFill>
                  <a:srgbClr val="FFC000"/>
                </a:solidFill>
              </a:rPr>
              <a:t>Assume i=0 when t=0</a:t>
            </a:r>
            <a:r>
              <a:rPr lang="en-US" altLang="en-US" dirty="0"/>
              <a:t>.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i = (3/8</a:t>
            </a:r>
            <a:r>
              <a:rPr lang="en-US" altLang="en-US" sz="2000" dirty="0"/>
              <a:t> </a:t>
            </a:r>
            <a:r>
              <a:rPr lang="en-US" altLang="en-US" dirty="0"/>
              <a:t>t</a:t>
            </a:r>
            <a:r>
              <a:rPr lang="en-US" altLang="en-US" baseline="30000" dirty="0"/>
              <a:t>8/3</a:t>
            </a:r>
            <a:r>
              <a:rPr lang="en-US" altLang="en-US" dirty="0"/>
              <a:t> – 5t)/6 + c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Now what?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0 = (3/8(0</a:t>
            </a:r>
            <a:r>
              <a:rPr lang="en-US" altLang="en-US" baseline="30000" dirty="0"/>
              <a:t>8/3</a:t>
            </a:r>
            <a:r>
              <a:rPr lang="en-US" altLang="en-US" dirty="0"/>
              <a:t>) – 5(0))/6 + c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So c = 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86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A 6-henry inductor has a voltage given by 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L</a:t>
            </a:r>
            <a:r>
              <a:rPr lang="en-US" altLang="en-US" dirty="0"/>
              <a:t> = t</a:t>
            </a:r>
            <a:r>
              <a:rPr lang="en-US" altLang="en-US" baseline="30000" dirty="0"/>
              <a:t>5/3</a:t>
            </a:r>
            <a:r>
              <a:rPr lang="en-US" altLang="en-US" dirty="0"/>
              <a:t> – 5 volts. At what time will the current be 42 amps? Assume i=0 when t=0.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i = (3/8</a:t>
            </a:r>
            <a:r>
              <a:rPr lang="en-US" altLang="en-US" sz="2000" dirty="0"/>
              <a:t> </a:t>
            </a:r>
            <a:r>
              <a:rPr lang="en-US" altLang="en-US" dirty="0"/>
              <a:t>t</a:t>
            </a:r>
            <a:r>
              <a:rPr lang="en-US" altLang="en-US" baseline="30000" dirty="0"/>
              <a:t>8/3</a:t>
            </a:r>
            <a:r>
              <a:rPr lang="en-US" altLang="en-US" dirty="0"/>
              <a:t> – 5t)/6 + 0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FFFF00"/>
                </a:solidFill>
              </a:rPr>
              <a:t>i = (3/8</a:t>
            </a:r>
            <a:r>
              <a:rPr lang="en-US" altLang="en-US" sz="2000" dirty="0">
                <a:solidFill>
                  <a:srgbClr val="FFFF00"/>
                </a:solidFill>
              </a:rPr>
              <a:t> </a:t>
            </a:r>
            <a:r>
              <a:rPr lang="en-US" altLang="en-US" dirty="0">
                <a:solidFill>
                  <a:srgbClr val="FFFF00"/>
                </a:solidFill>
              </a:rPr>
              <a:t>t</a:t>
            </a:r>
            <a:r>
              <a:rPr lang="en-US" altLang="en-US" baseline="30000" dirty="0">
                <a:solidFill>
                  <a:srgbClr val="FFFF00"/>
                </a:solidFill>
              </a:rPr>
              <a:t>8/3</a:t>
            </a:r>
            <a:r>
              <a:rPr lang="en-US" altLang="en-US" dirty="0">
                <a:solidFill>
                  <a:srgbClr val="FFFF00"/>
                </a:solidFill>
              </a:rPr>
              <a:t> – 5t)/6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Now what?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696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A 6-henry inductor has a voltage given by 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L</a:t>
            </a:r>
            <a:r>
              <a:rPr lang="en-US" altLang="en-US" dirty="0"/>
              <a:t> = t</a:t>
            </a:r>
            <a:r>
              <a:rPr lang="en-US" altLang="en-US" baseline="30000" dirty="0"/>
              <a:t>5/3</a:t>
            </a:r>
            <a:r>
              <a:rPr lang="en-US" altLang="en-US" dirty="0"/>
              <a:t> – 5 volts. At what time will the current be 42 amps? Assume i=0 when t=0.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i = (3/8</a:t>
            </a:r>
            <a:r>
              <a:rPr lang="en-US" altLang="en-US" sz="2000" dirty="0"/>
              <a:t> </a:t>
            </a:r>
            <a:r>
              <a:rPr lang="en-US" altLang="en-US" dirty="0"/>
              <a:t>t</a:t>
            </a:r>
            <a:r>
              <a:rPr lang="en-US" altLang="en-US" baseline="30000" dirty="0"/>
              <a:t>8/3</a:t>
            </a:r>
            <a:r>
              <a:rPr lang="en-US" altLang="en-US" dirty="0"/>
              <a:t> – 5t)/6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So it’s: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42 = (3/8</a:t>
            </a:r>
            <a:r>
              <a:rPr lang="en-US" altLang="en-US" sz="2000" dirty="0"/>
              <a:t> </a:t>
            </a:r>
            <a:r>
              <a:rPr lang="en-US" altLang="en-US" dirty="0"/>
              <a:t>t</a:t>
            </a:r>
            <a:r>
              <a:rPr lang="en-US" altLang="en-US" baseline="30000" dirty="0"/>
              <a:t>8/3</a:t>
            </a:r>
            <a:r>
              <a:rPr lang="en-US" altLang="en-US" dirty="0"/>
              <a:t> – 5t)/6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And we can solve for t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(or at least your calculator can)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497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A 6-henry inductor has a voltage given by 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L</a:t>
            </a:r>
            <a:r>
              <a:rPr lang="en-US" altLang="en-US" dirty="0"/>
              <a:t> = t</a:t>
            </a:r>
            <a:r>
              <a:rPr lang="en-US" altLang="en-US" baseline="30000" dirty="0"/>
              <a:t>5/3</a:t>
            </a:r>
            <a:r>
              <a:rPr lang="en-US" altLang="en-US" dirty="0"/>
              <a:t> – 5 volts. At what time will the current be 42 amps? Assume i=0 when t=0.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i = (3/8</a:t>
            </a:r>
            <a:r>
              <a:rPr lang="en-US" altLang="en-US" sz="2000" dirty="0"/>
              <a:t> </a:t>
            </a:r>
            <a:r>
              <a:rPr lang="en-US" altLang="en-US" dirty="0"/>
              <a:t>t</a:t>
            </a:r>
            <a:r>
              <a:rPr lang="en-US" altLang="en-US" baseline="30000" dirty="0"/>
              <a:t>8/3</a:t>
            </a:r>
            <a:r>
              <a:rPr lang="en-US" altLang="en-US" dirty="0"/>
              <a:t> – 5t)/6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So it’s: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42 = (3/8</a:t>
            </a:r>
            <a:r>
              <a:rPr lang="en-US" altLang="en-US" sz="2000" dirty="0"/>
              <a:t> </a:t>
            </a:r>
            <a:r>
              <a:rPr lang="en-US" altLang="en-US" dirty="0"/>
              <a:t>t</a:t>
            </a:r>
            <a:r>
              <a:rPr lang="en-US" altLang="en-US" baseline="30000" dirty="0"/>
              <a:t>8/3</a:t>
            </a:r>
            <a:r>
              <a:rPr lang="en-US" altLang="en-US" dirty="0"/>
              <a:t> – 5t)/6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 ≈ 12.48   </a:t>
            </a:r>
            <a:r>
              <a:rPr lang="en-US" altLang="en-US" sz="2000" dirty="0" err="1"/>
              <a:t>whats</a:t>
            </a:r>
            <a:r>
              <a:rPr lang="en-US" altLang="en-US" sz="2000" dirty="0"/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111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A 6-henry inductor has a voltage given by 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L</a:t>
            </a:r>
            <a:r>
              <a:rPr lang="en-US" altLang="en-US" dirty="0"/>
              <a:t> = t</a:t>
            </a:r>
            <a:r>
              <a:rPr lang="en-US" altLang="en-US" baseline="30000" dirty="0"/>
              <a:t>5/3</a:t>
            </a:r>
            <a:r>
              <a:rPr lang="en-US" altLang="en-US" dirty="0"/>
              <a:t> – 5 volts. At what time will the current be 42 amps? Assume i=0 when t=0.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i = (3/8</a:t>
            </a:r>
            <a:r>
              <a:rPr lang="en-US" altLang="en-US" sz="2000" dirty="0"/>
              <a:t> </a:t>
            </a:r>
            <a:r>
              <a:rPr lang="en-US" altLang="en-US" dirty="0"/>
              <a:t>t</a:t>
            </a:r>
            <a:r>
              <a:rPr lang="en-US" altLang="en-US" baseline="30000" dirty="0"/>
              <a:t>8/3</a:t>
            </a:r>
            <a:r>
              <a:rPr lang="en-US" altLang="en-US" dirty="0"/>
              <a:t> – 5t)/6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So it’s: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42 = (3/8</a:t>
            </a:r>
            <a:r>
              <a:rPr lang="en-US" altLang="en-US" sz="2000" dirty="0"/>
              <a:t> </a:t>
            </a:r>
            <a:r>
              <a:rPr lang="en-US" altLang="en-US" dirty="0"/>
              <a:t>t</a:t>
            </a:r>
            <a:r>
              <a:rPr lang="en-US" altLang="en-US" baseline="30000" dirty="0"/>
              <a:t>8/3</a:t>
            </a:r>
            <a:r>
              <a:rPr lang="en-US" altLang="en-US" dirty="0"/>
              <a:t> – 5t)/6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 ≈ </a:t>
            </a:r>
            <a:r>
              <a:rPr lang="en-US" altLang="en-US" dirty="0">
                <a:solidFill>
                  <a:srgbClr val="FFFF00"/>
                </a:solidFill>
              </a:rPr>
              <a:t>12.48 seconds</a:t>
            </a:r>
            <a:endParaRPr lang="en-US" altLang="en-US" sz="2000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43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F3CE00-2A1C-5CA9-6763-70FEF5AB6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00200"/>
            <a:ext cx="6847118" cy="29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83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67934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 algn="l"/>
            <a:r>
              <a:rPr lang="en-US" sz="3200" dirty="0"/>
              <a:t>Outcome 5)  </a:t>
            </a:r>
            <a:r>
              <a:rPr lang="en-US" sz="3200" dirty="0">
                <a:solidFill>
                  <a:srgbClr val="FFC000"/>
                </a:solidFill>
              </a:rPr>
              <a:t>Use basic integration techniques</a:t>
            </a:r>
            <a:r>
              <a:rPr lang="en-US" sz="3200" dirty="0"/>
              <a:t>, including the method of substitution and the Fundamental Theorem of Calculus</a:t>
            </a:r>
          </a:p>
          <a:p>
            <a:pPr algn="l"/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3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75B2-4C25-4303-9E08-BCFD45E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100" dirty="0"/>
              <a:t>Average Value of a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C986-4B93-4D9C-926B-A0671C495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Calculating the average for a list of numbers is easy:</a:t>
            </a:r>
          </a:p>
        </p:txBody>
      </p:sp>
    </p:spTree>
    <p:extLst>
      <p:ext uri="{BB962C8B-B14F-4D97-AF65-F5344CB8AC3E}">
        <p14:creationId xmlns:p14="http://schemas.microsoft.com/office/powerpoint/2010/main" val="25784855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75B2-4C25-4303-9E08-BCFD45E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100" dirty="0"/>
              <a:t>Average Value of a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C986-4B93-4D9C-926B-A0671C495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Calculating the average for a list of numbers is easy:</a:t>
            </a:r>
          </a:p>
          <a:p>
            <a:pPr algn="ctr"/>
            <a:r>
              <a:rPr lang="en-US" dirty="0"/>
              <a:t>Add ‘</a:t>
            </a:r>
            <a:r>
              <a:rPr lang="en-US" dirty="0" err="1"/>
              <a:t>em</a:t>
            </a:r>
            <a:r>
              <a:rPr lang="en-US" dirty="0"/>
              <a:t> up</a:t>
            </a:r>
          </a:p>
        </p:txBody>
      </p:sp>
    </p:spTree>
    <p:extLst>
      <p:ext uri="{BB962C8B-B14F-4D97-AF65-F5344CB8AC3E}">
        <p14:creationId xmlns:p14="http://schemas.microsoft.com/office/powerpoint/2010/main" val="2279323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75B2-4C25-4303-9E08-BCFD45E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100" dirty="0"/>
              <a:t>Average Value of a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C986-4B93-4D9C-926B-A0671C495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Calculating the average for a list of numbers is easy:</a:t>
            </a:r>
          </a:p>
          <a:p>
            <a:pPr algn="ctr"/>
            <a:r>
              <a:rPr lang="en-US" dirty="0"/>
              <a:t>Add ‘</a:t>
            </a:r>
            <a:r>
              <a:rPr lang="en-US" dirty="0" err="1"/>
              <a:t>em</a:t>
            </a:r>
            <a:r>
              <a:rPr lang="en-US" dirty="0"/>
              <a:t> up</a:t>
            </a:r>
          </a:p>
          <a:p>
            <a:pPr algn="ctr"/>
            <a:r>
              <a:rPr lang="en-US" dirty="0"/>
              <a:t>Divide by how many there are</a:t>
            </a:r>
          </a:p>
        </p:txBody>
      </p:sp>
    </p:spTree>
    <p:extLst>
      <p:ext uri="{BB962C8B-B14F-4D97-AF65-F5344CB8AC3E}">
        <p14:creationId xmlns:p14="http://schemas.microsoft.com/office/powerpoint/2010/main" val="2955190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75B2-4C25-4303-9E08-BCFD45E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100" dirty="0"/>
              <a:t>Average Value of a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C986-4B93-4D9C-926B-A0671C495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you calculate the average for an infinite number of numbers?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84604D6-7651-4594-A5AF-E98C767CB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E2AF8C-E4C2-4A5A-8ECE-5781631240FB}"/>
              </a:ext>
            </a:extLst>
          </p:cNvPr>
          <p:cNvSpPr/>
          <p:nvPr/>
        </p:nvSpPr>
        <p:spPr>
          <a:xfrm>
            <a:off x="0" y="6608802"/>
            <a:ext cx="4572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stock-photo-skeptical-senior-man-1724336.jpg</a:t>
            </a:r>
          </a:p>
        </p:txBody>
      </p:sp>
    </p:spTree>
    <p:extLst>
      <p:ext uri="{BB962C8B-B14F-4D97-AF65-F5344CB8AC3E}">
        <p14:creationId xmlns:p14="http://schemas.microsoft.com/office/powerpoint/2010/main" val="3079893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F3668C1-33E9-4F25-80C8-C16280FCD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"/>
          <a:stretch/>
        </p:blipFill>
        <p:spPr bwMode="auto">
          <a:xfrm>
            <a:off x="681038" y="1785938"/>
            <a:ext cx="7781925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A475B2-4C25-4303-9E08-BCFD45E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100" dirty="0"/>
              <a:t>Average Value of a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C986-4B93-4D9C-926B-A0671C495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Uh… maybe… calculus?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BDCDE2-DA6C-44C9-9899-01EE5654F027}"/>
              </a:ext>
            </a:extLst>
          </p:cNvPr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http://dartoidsworld.net/wp-content/uploads/2015/02/so-what-pic.jpg</a:t>
            </a:r>
          </a:p>
        </p:txBody>
      </p:sp>
    </p:spTree>
    <p:extLst>
      <p:ext uri="{BB962C8B-B14F-4D97-AF65-F5344CB8AC3E}">
        <p14:creationId xmlns:p14="http://schemas.microsoft.com/office/powerpoint/2010/main" val="35366892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75B2-4C25-4303-9E08-BCFD45E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100" dirty="0"/>
              <a:t>Average Value of a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C986-4B93-4D9C-926B-A0671C495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Yep!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7F1CBB-E3FA-42AD-853C-1B9B44A51FA6}"/>
              </a:ext>
            </a:extLst>
          </p:cNvPr>
          <p:cNvSpPr/>
          <p:nvPr/>
        </p:nvSpPr>
        <p:spPr>
          <a:xfrm>
            <a:off x="0" y="6629400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http://www.brocku.ca/blogs/futurestudents/files/2014/08/studentsupport_small.jpg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71F4CCA-FABB-4F3C-8BDB-FCCF495B2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0" y="2413000"/>
            <a:ext cx="42037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7610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Calculate the average value of </a:t>
            </a:r>
          </a:p>
          <a:p>
            <a:r>
              <a:rPr lang="en-US" altLang="en-US" dirty="0"/>
              <a:t>y = x</a:t>
            </a:r>
            <a:r>
              <a:rPr lang="en-US" altLang="en-US" baseline="30000" dirty="0"/>
              <a:t>2</a:t>
            </a:r>
            <a:r>
              <a:rPr lang="en-US" altLang="en-US" dirty="0"/>
              <a:t> for values of x from 0 to 5</a:t>
            </a:r>
          </a:p>
          <a:p>
            <a:endParaRPr lang="en-US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AVERAGE VALUE OF A FUNCTION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0F9A2F-87EC-4CC9-AA1A-117504786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274" y="3889744"/>
            <a:ext cx="4795284" cy="28920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0A17BE-EDD1-4D60-B3A2-F139B7FCED4F}"/>
              </a:ext>
            </a:extLst>
          </p:cNvPr>
          <p:cNvSpPr txBox="1"/>
          <p:nvPr/>
        </p:nvSpPr>
        <p:spPr>
          <a:xfrm>
            <a:off x="24442" y="6611035"/>
            <a:ext cx="909511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https://www.wolframalpha.com/input/?i=y+%3D+x%5E2+from+0+to+5</a:t>
            </a:r>
          </a:p>
        </p:txBody>
      </p:sp>
    </p:spTree>
    <p:extLst>
      <p:ext uri="{BB962C8B-B14F-4D97-AF65-F5344CB8AC3E}">
        <p14:creationId xmlns:p14="http://schemas.microsoft.com/office/powerpoint/2010/main" val="735100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Calculate the average value of y = x</a:t>
            </a:r>
            <a:r>
              <a:rPr lang="en-US" altLang="en-US" baseline="30000" dirty="0"/>
              <a:t>2</a:t>
            </a:r>
            <a:r>
              <a:rPr lang="en-US" altLang="en-US" dirty="0"/>
              <a:t> for values of x from 0 to 5</a:t>
            </a:r>
          </a:p>
          <a:p>
            <a:r>
              <a:rPr lang="en-US" altLang="en-US" dirty="0"/>
              <a:t>You could do a table of values:</a:t>
            </a:r>
          </a:p>
          <a:p>
            <a:endParaRPr lang="en-US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  <a:p>
            <a:endParaRPr lang="en-US" altLang="en-US" sz="3000" dirty="0"/>
          </a:p>
          <a:p>
            <a:r>
              <a:rPr lang="en-US" altLang="en-US" dirty="0"/>
              <a:t>Add ‘</a:t>
            </a:r>
            <a:r>
              <a:rPr lang="en-US" altLang="en-US" dirty="0" err="1"/>
              <a:t>em</a:t>
            </a:r>
            <a:r>
              <a:rPr lang="en-US" altLang="en-US" dirty="0"/>
              <a:t> all up and divide by “n”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AVERAGE VALUE OF A FUNCTION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0F9A2F-87EC-4CC9-AA1A-117504786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900" y="4876800"/>
            <a:ext cx="3158658" cy="19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0A17BE-EDD1-4D60-B3A2-F139B7FCED4F}"/>
              </a:ext>
            </a:extLst>
          </p:cNvPr>
          <p:cNvSpPr txBox="1"/>
          <p:nvPr/>
        </p:nvSpPr>
        <p:spPr>
          <a:xfrm>
            <a:off x="24442" y="6611035"/>
            <a:ext cx="909511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https://www.wolframalpha.com/input/?i=y+%3D+x%5E2+from+0+to+5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68BA7D2-44E3-4B30-8699-AF16B9C86CCF}"/>
              </a:ext>
            </a:extLst>
          </p:cNvPr>
          <p:cNvGraphicFramePr>
            <a:graphicFrameLocks noGrp="1"/>
          </p:cNvGraphicFramePr>
          <p:nvPr/>
        </p:nvGraphicFramePr>
        <p:xfrm>
          <a:off x="1638300" y="3058160"/>
          <a:ext cx="6095999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305286348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4281617318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14671746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58916263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27307162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524021858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334101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423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906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4650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Calculate the average value of y = x</a:t>
            </a:r>
            <a:r>
              <a:rPr lang="en-US" altLang="en-US" baseline="30000" dirty="0"/>
              <a:t>2</a:t>
            </a:r>
            <a:r>
              <a:rPr lang="en-US" altLang="en-US" dirty="0"/>
              <a:t> for values of x from 0 to 5</a:t>
            </a:r>
          </a:p>
          <a:p>
            <a:r>
              <a:rPr lang="en-US" altLang="en-US" dirty="0"/>
              <a:t>More values would be closer:</a:t>
            </a:r>
          </a:p>
          <a:p>
            <a:endParaRPr lang="en-US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  <a:p>
            <a:endParaRPr lang="en-US" altLang="en-US" sz="3000" dirty="0"/>
          </a:p>
          <a:p>
            <a:r>
              <a:rPr lang="en-US" altLang="en-US" dirty="0"/>
              <a:t>But it’s definitely feeling like area under a curve…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AVERAGE VALUE OF A FUNCTION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0F9A2F-87EC-4CC9-AA1A-117504786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900" y="4876800"/>
            <a:ext cx="3158658" cy="19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0A17BE-EDD1-4D60-B3A2-F139B7FCED4F}"/>
              </a:ext>
            </a:extLst>
          </p:cNvPr>
          <p:cNvSpPr txBox="1"/>
          <p:nvPr/>
        </p:nvSpPr>
        <p:spPr>
          <a:xfrm>
            <a:off x="24442" y="6611035"/>
            <a:ext cx="909511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https://www.wolframalpha.com/input/?i=y+%3D+x%5E2+from+0+to+5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68BA7D2-44E3-4B30-8699-AF16B9C86CCF}"/>
              </a:ext>
            </a:extLst>
          </p:cNvPr>
          <p:cNvGraphicFramePr>
            <a:graphicFrameLocks noGrp="1"/>
          </p:cNvGraphicFramePr>
          <p:nvPr/>
        </p:nvGraphicFramePr>
        <p:xfrm>
          <a:off x="322845" y="3058160"/>
          <a:ext cx="8516355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926">
                  <a:extLst>
                    <a:ext uri="{9D8B030D-6E8A-4147-A177-3AD203B41FA5}">
                      <a16:colId xmlns:a16="http://schemas.microsoft.com/office/drawing/2014/main" val="3052863481"/>
                    </a:ext>
                  </a:extLst>
                </a:gridCol>
                <a:gridCol w="447992">
                  <a:extLst>
                    <a:ext uri="{9D8B030D-6E8A-4147-A177-3AD203B41FA5}">
                      <a16:colId xmlns:a16="http://schemas.microsoft.com/office/drawing/2014/main" val="4281617318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1372678082"/>
                    </a:ext>
                  </a:extLst>
                </a:gridCol>
                <a:gridCol w="447992">
                  <a:extLst>
                    <a:ext uri="{9D8B030D-6E8A-4147-A177-3AD203B41FA5}">
                      <a16:colId xmlns:a16="http://schemas.microsoft.com/office/drawing/2014/main" val="1146717469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589162637"/>
                    </a:ext>
                  </a:extLst>
                </a:gridCol>
                <a:gridCol w="447992">
                  <a:extLst>
                    <a:ext uri="{9D8B030D-6E8A-4147-A177-3AD203B41FA5}">
                      <a16:colId xmlns:a16="http://schemas.microsoft.com/office/drawing/2014/main" val="1139095030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26827424"/>
                    </a:ext>
                  </a:extLst>
                </a:gridCol>
                <a:gridCol w="447992">
                  <a:extLst>
                    <a:ext uri="{9D8B030D-6E8A-4147-A177-3AD203B41FA5}">
                      <a16:colId xmlns:a16="http://schemas.microsoft.com/office/drawing/2014/main" val="2471965076"/>
                    </a:ext>
                  </a:extLst>
                </a:gridCol>
                <a:gridCol w="1024255">
                  <a:extLst>
                    <a:ext uri="{9D8B030D-6E8A-4147-A177-3AD203B41FA5}">
                      <a16:colId xmlns:a16="http://schemas.microsoft.com/office/drawing/2014/main" val="2496570992"/>
                    </a:ext>
                  </a:extLst>
                </a:gridCol>
                <a:gridCol w="603568">
                  <a:extLst>
                    <a:ext uri="{9D8B030D-6E8A-4147-A177-3AD203B41FA5}">
                      <a16:colId xmlns:a16="http://schemas.microsoft.com/office/drawing/2014/main" val="3211742334"/>
                    </a:ext>
                  </a:extLst>
                </a:gridCol>
                <a:gridCol w="1024255">
                  <a:extLst>
                    <a:ext uri="{9D8B030D-6E8A-4147-A177-3AD203B41FA5}">
                      <a16:colId xmlns:a16="http://schemas.microsoft.com/office/drawing/2014/main" val="1940877594"/>
                    </a:ext>
                  </a:extLst>
                </a:gridCol>
                <a:gridCol w="708343">
                  <a:extLst>
                    <a:ext uri="{9D8B030D-6E8A-4147-A177-3AD203B41FA5}">
                      <a16:colId xmlns:a16="http://schemas.microsoft.com/office/drawing/2014/main" val="762869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2.5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3.5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423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0.25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2.25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6.25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12.25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20.25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906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074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75B2-4C25-4303-9E08-BCFD45E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100" dirty="0"/>
              <a:t>Average Value of a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C986-4B93-4D9C-926B-A0671C495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average value of a curve over an interval x=a to x=b is:</a:t>
            </a:r>
          </a:p>
          <a:p>
            <a:r>
              <a:rPr lang="en-US" altLang="en-US" dirty="0"/>
              <a:t>                  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ECB95D-657E-4618-9806-1BC01298DBA8}"/>
              </a:ext>
            </a:extLst>
          </p:cNvPr>
          <p:cNvGrpSpPr/>
          <p:nvPr/>
        </p:nvGrpSpPr>
        <p:grpSpPr>
          <a:xfrm>
            <a:off x="1981200" y="2743200"/>
            <a:ext cx="4419600" cy="1592462"/>
            <a:chOff x="228600" y="3505200"/>
            <a:chExt cx="4419600" cy="159246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E42F47F-DF14-4899-B12C-D74CFF060639}"/>
                </a:ext>
              </a:extLst>
            </p:cNvPr>
            <p:cNvCxnSpPr/>
            <p:nvPr/>
          </p:nvCxnSpPr>
          <p:spPr>
            <a:xfrm>
              <a:off x="1851804" y="4384915"/>
              <a:ext cx="2796396" cy="0"/>
            </a:xfrm>
            <a:prstGeom prst="line">
              <a:avLst/>
            </a:prstGeom>
            <a:ln w="508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99FA234-90DC-4BE1-9B90-6F63632EBA2D}"/>
                </a:ext>
              </a:extLst>
            </p:cNvPr>
            <p:cNvGrpSpPr/>
            <p:nvPr/>
          </p:nvGrpSpPr>
          <p:grpSpPr>
            <a:xfrm>
              <a:off x="228600" y="3505200"/>
              <a:ext cx="4375030" cy="1592462"/>
              <a:chOff x="228600" y="3505200"/>
              <a:chExt cx="4375030" cy="159246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C83D246-EB8E-43BB-ABAC-61C9863B74D4}"/>
                  </a:ext>
                </a:extLst>
              </p:cNvPr>
              <p:cNvGrpSpPr/>
              <p:nvPr/>
            </p:nvGrpSpPr>
            <p:grpSpPr>
              <a:xfrm>
                <a:off x="1828800" y="3505200"/>
                <a:ext cx="2774830" cy="879715"/>
                <a:chOff x="2286000" y="3188262"/>
                <a:chExt cx="2774830" cy="879715"/>
              </a:xfrm>
            </p:grpSpPr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8BFBD36-2ADD-4C43-83D2-84BC8284ECDB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2774830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 ƒ(x) dx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F990544-55D7-426C-9DDA-3078375D3E47}"/>
                    </a:ext>
                  </a:extLst>
                </p:cNvPr>
                <p:cNvSpPr txBox="1"/>
                <p:nvPr/>
              </p:nvSpPr>
              <p:spPr>
                <a:xfrm>
                  <a:off x="2667000" y="3188262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CCFFFF"/>
                      </a:solidFill>
                    </a:rPr>
                    <a:t>b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924077B-C164-4293-AB01-C7AD71795241}"/>
                    </a:ext>
                  </a:extLst>
                </p:cNvPr>
                <p:cNvSpPr txBox="1"/>
                <p:nvPr/>
              </p:nvSpPr>
              <p:spPr>
                <a:xfrm>
                  <a:off x="2461404" y="3667867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CCFFFF"/>
                      </a:solidFill>
                    </a:rPr>
                    <a:t>a</a:t>
                  </a: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3B274E-6E2A-4690-B870-D01E18CD4828}"/>
                  </a:ext>
                </a:extLst>
              </p:cNvPr>
              <p:cNvSpPr txBox="1"/>
              <p:nvPr/>
            </p:nvSpPr>
            <p:spPr>
              <a:xfrm>
                <a:off x="228600" y="4035833"/>
                <a:ext cx="207752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4000" b="1" dirty="0" err="1">
                    <a:solidFill>
                      <a:srgbClr val="CCFFFF"/>
                    </a:solidFill>
                  </a:rPr>
                  <a:t>y</a:t>
                </a:r>
                <a:r>
                  <a:rPr lang="en-US" altLang="en-US" sz="4000" b="1" baseline="-25000" dirty="0" err="1">
                    <a:solidFill>
                      <a:srgbClr val="CCFFFF"/>
                    </a:solidFill>
                  </a:rPr>
                  <a:t>avg</a:t>
                </a:r>
                <a:r>
                  <a:rPr lang="en-US" altLang="en-US" sz="4000" b="1" dirty="0">
                    <a:solidFill>
                      <a:srgbClr val="CCFFFF"/>
                    </a:solidFill>
                  </a:rPr>
                  <a:t> =</a:t>
                </a:r>
                <a:endParaRPr lang="en-US" sz="4000" b="1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796AD8-774F-45DC-BF04-6D66ED0E8537}"/>
                  </a:ext>
                </a:extLst>
              </p:cNvPr>
              <p:cNvSpPr txBox="1"/>
              <p:nvPr/>
            </p:nvSpPr>
            <p:spPr>
              <a:xfrm>
                <a:off x="2352169" y="4389776"/>
                <a:ext cx="207752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4000" b="1" dirty="0">
                    <a:solidFill>
                      <a:srgbClr val="CCFFFF"/>
                    </a:solidFill>
                  </a:rPr>
                  <a:t>b - a</a:t>
                </a:r>
                <a:endParaRPr lang="en-US" sz="4000" b="1" dirty="0">
                  <a:solidFill>
                    <a:srgbClr val="CC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033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3620157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Calculate the average value of </a:t>
            </a:r>
          </a:p>
          <a:p>
            <a:r>
              <a:rPr lang="en-US" altLang="en-US" dirty="0"/>
              <a:t>y = x</a:t>
            </a:r>
            <a:r>
              <a:rPr lang="en-US" altLang="en-US" baseline="30000" dirty="0"/>
              <a:t>2</a:t>
            </a:r>
            <a:r>
              <a:rPr lang="en-US" altLang="en-US" dirty="0"/>
              <a:t> for values of x from 0 to 5</a:t>
            </a:r>
          </a:p>
          <a:p>
            <a:endParaRPr lang="en-US" altLang="en-US" dirty="0"/>
          </a:p>
          <a:p>
            <a:r>
              <a:rPr lang="en-US" altLang="en-US" dirty="0"/>
              <a:t>                    </a:t>
            </a:r>
          </a:p>
          <a:p>
            <a:endParaRPr lang="en-US" altLang="en-US" sz="2000" dirty="0"/>
          </a:p>
          <a:p>
            <a:r>
              <a:rPr lang="en-US" altLang="en-US" dirty="0"/>
              <a:t>What’s b?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AVERAGE VALUE OF A FUNCTION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0F9A2F-87EC-4CC9-AA1A-117504786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900" y="4876800"/>
            <a:ext cx="3158658" cy="19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0A17BE-EDD1-4D60-B3A2-F139B7FCED4F}"/>
              </a:ext>
            </a:extLst>
          </p:cNvPr>
          <p:cNvSpPr txBox="1"/>
          <p:nvPr/>
        </p:nvSpPr>
        <p:spPr>
          <a:xfrm>
            <a:off x="24442" y="6611035"/>
            <a:ext cx="909511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https://www.wolframalpha.com/input/?i=y+%3D+x%5E2+from+0+to+5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ED75FA-6C52-408D-86D5-48F7AD396236}"/>
              </a:ext>
            </a:extLst>
          </p:cNvPr>
          <p:cNvGrpSpPr/>
          <p:nvPr/>
        </p:nvGrpSpPr>
        <p:grpSpPr>
          <a:xfrm>
            <a:off x="355840" y="2173857"/>
            <a:ext cx="4419600" cy="1600200"/>
            <a:chOff x="228600" y="3505200"/>
            <a:chExt cx="4419600" cy="16002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377AA18-3CE9-47C8-878B-2101323DBE71}"/>
                </a:ext>
              </a:extLst>
            </p:cNvPr>
            <p:cNvCxnSpPr/>
            <p:nvPr/>
          </p:nvCxnSpPr>
          <p:spPr>
            <a:xfrm>
              <a:off x="1851804" y="4384915"/>
              <a:ext cx="2796396" cy="0"/>
            </a:xfrm>
            <a:prstGeom prst="line">
              <a:avLst/>
            </a:prstGeom>
            <a:ln w="508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D69F399-380E-45A5-BE9C-4197F2107445}"/>
                </a:ext>
              </a:extLst>
            </p:cNvPr>
            <p:cNvGrpSpPr/>
            <p:nvPr/>
          </p:nvGrpSpPr>
          <p:grpSpPr>
            <a:xfrm>
              <a:off x="228600" y="3505200"/>
              <a:ext cx="4375030" cy="1600200"/>
              <a:chOff x="228600" y="3505200"/>
              <a:chExt cx="4375030" cy="160020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D87F4EA-0370-45AA-B6D6-D42300A95362}"/>
                  </a:ext>
                </a:extLst>
              </p:cNvPr>
              <p:cNvGrpSpPr/>
              <p:nvPr/>
            </p:nvGrpSpPr>
            <p:grpSpPr>
              <a:xfrm>
                <a:off x="1828800" y="3505200"/>
                <a:ext cx="2774830" cy="879715"/>
                <a:chOff x="2286000" y="3188262"/>
                <a:chExt cx="2774830" cy="879715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AAFDFF1-011D-40DE-BAEE-664CDC9275F0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2774830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 ƒ(x) dx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10BD7D9-971B-45E3-8F8F-9E8ACEBE06DA}"/>
                    </a:ext>
                  </a:extLst>
                </p:cNvPr>
                <p:cNvSpPr txBox="1"/>
                <p:nvPr/>
              </p:nvSpPr>
              <p:spPr>
                <a:xfrm>
                  <a:off x="2667000" y="3188262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CCFFFF"/>
                      </a:solidFill>
                    </a:rPr>
                    <a:t>b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077B72A-4EBE-4B47-9D48-FA9EF57225FF}"/>
                    </a:ext>
                  </a:extLst>
                </p:cNvPr>
                <p:cNvSpPr txBox="1"/>
                <p:nvPr/>
              </p:nvSpPr>
              <p:spPr>
                <a:xfrm>
                  <a:off x="2461404" y="3667867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CCFFFF"/>
                      </a:solidFill>
                    </a:rPr>
                    <a:t>a</a:t>
                  </a: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36A3A8-AD81-432F-ABB1-865ECB642CA6}"/>
                  </a:ext>
                </a:extLst>
              </p:cNvPr>
              <p:cNvSpPr txBox="1"/>
              <p:nvPr/>
            </p:nvSpPr>
            <p:spPr>
              <a:xfrm>
                <a:off x="228600" y="4035833"/>
                <a:ext cx="207752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4000" b="1" dirty="0" err="1">
                    <a:solidFill>
                      <a:srgbClr val="CCFFFF"/>
                    </a:solidFill>
                  </a:rPr>
                  <a:t>y</a:t>
                </a:r>
                <a:r>
                  <a:rPr lang="en-US" altLang="en-US" sz="4000" b="1" baseline="-25000" dirty="0" err="1">
                    <a:solidFill>
                      <a:srgbClr val="CCFFFF"/>
                    </a:solidFill>
                  </a:rPr>
                  <a:t>avg</a:t>
                </a:r>
                <a:r>
                  <a:rPr lang="en-US" altLang="en-US" sz="4000" b="1" dirty="0">
                    <a:solidFill>
                      <a:srgbClr val="CCFFFF"/>
                    </a:solidFill>
                  </a:rPr>
                  <a:t> =</a:t>
                </a:r>
                <a:endParaRPr lang="en-US" sz="4000" b="1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A35E0B-9769-42C5-8245-660532A7D4AF}"/>
                  </a:ext>
                </a:extLst>
              </p:cNvPr>
              <p:cNvSpPr txBox="1"/>
              <p:nvPr/>
            </p:nvSpPr>
            <p:spPr>
              <a:xfrm>
                <a:off x="2342072" y="4397514"/>
                <a:ext cx="207752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4000" b="1" dirty="0">
                    <a:solidFill>
                      <a:srgbClr val="CCFFFF"/>
                    </a:solidFill>
                  </a:rPr>
                  <a:t>b - a</a:t>
                </a:r>
                <a:endParaRPr lang="en-US" sz="4000" b="1" dirty="0">
                  <a:solidFill>
                    <a:srgbClr val="CC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53530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Calculate the average value of </a:t>
            </a:r>
          </a:p>
          <a:p>
            <a:r>
              <a:rPr lang="en-US" altLang="en-US" dirty="0"/>
              <a:t>y = x</a:t>
            </a:r>
            <a:r>
              <a:rPr lang="en-US" altLang="en-US" baseline="30000" dirty="0"/>
              <a:t>2</a:t>
            </a:r>
            <a:r>
              <a:rPr lang="en-US" altLang="en-US" dirty="0"/>
              <a:t> for values of x from 0 to 5</a:t>
            </a:r>
          </a:p>
          <a:p>
            <a:endParaRPr lang="en-US" altLang="en-US" dirty="0"/>
          </a:p>
          <a:p>
            <a:r>
              <a:rPr lang="en-US" altLang="en-US" dirty="0"/>
              <a:t>                    </a:t>
            </a:r>
          </a:p>
          <a:p>
            <a:endParaRPr lang="en-US" altLang="en-US" sz="2000" dirty="0"/>
          </a:p>
          <a:p>
            <a:r>
              <a:rPr lang="en-US" altLang="en-US" dirty="0"/>
              <a:t>What’s b? </a:t>
            </a:r>
            <a:r>
              <a:rPr lang="en-US" altLang="en-US" dirty="0">
                <a:solidFill>
                  <a:srgbClr val="FFFF00"/>
                </a:solidFill>
              </a:rPr>
              <a:t>5</a:t>
            </a:r>
          </a:p>
          <a:p>
            <a:r>
              <a:rPr lang="en-US" altLang="en-US" dirty="0"/>
              <a:t>What’s a?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AVERAGE VALUE OF A FUNCTION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0F9A2F-87EC-4CC9-AA1A-117504786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900" y="4876800"/>
            <a:ext cx="3158658" cy="19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0A17BE-EDD1-4D60-B3A2-F139B7FCED4F}"/>
              </a:ext>
            </a:extLst>
          </p:cNvPr>
          <p:cNvSpPr txBox="1"/>
          <p:nvPr/>
        </p:nvSpPr>
        <p:spPr>
          <a:xfrm>
            <a:off x="24442" y="6611035"/>
            <a:ext cx="909511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https://www.wolframalpha.com/input/?i=y+%3D+x%5E2+from+0+to+5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ED75FA-6C52-408D-86D5-48F7AD396236}"/>
              </a:ext>
            </a:extLst>
          </p:cNvPr>
          <p:cNvGrpSpPr/>
          <p:nvPr/>
        </p:nvGrpSpPr>
        <p:grpSpPr>
          <a:xfrm>
            <a:off x="355840" y="2173857"/>
            <a:ext cx="4419600" cy="1600200"/>
            <a:chOff x="228600" y="3505200"/>
            <a:chExt cx="4419600" cy="16002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377AA18-3CE9-47C8-878B-2101323DBE71}"/>
                </a:ext>
              </a:extLst>
            </p:cNvPr>
            <p:cNvCxnSpPr/>
            <p:nvPr/>
          </p:nvCxnSpPr>
          <p:spPr>
            <a:xfrm>
              <a:off x="1851804" y="4384915"/>
              <a:ext cx="2796396" cy="0"/>
            </a:xfrm>
            <a:prstGeom prst="line">
              <a:avLst/>
            </a:prstGeom>
            <a:ln w="508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D69F399-380E-45A5-BE9C-4197F2107445}"/>
                </a:ext>
              </a:extLst>
            </p:cNvPr>
            <p:cNvGrpSpPr/>
            <p:nvPr/>
          </p:nvGrpSpPr>
          <p:grpSpPr>
            <a:xfrm>
              <a:off x="228600" y="3505200"/>
              <a:ext cx="4375030" cy="1600200"/>
              <a:chOff x="228600" y="3505200"/>
              <a:chExt cx="4375030" cy="160020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D87F4EA-0370-45AA-B6D6-D42300A95362}"/>
                  </a:ext>
                </a:extLst>
              </p:cNvPr>
              <p:cNvGrpSpPr/>
              <p:nvPr/>
            </p:nvGrpSpPr>
            <p:grpSpPr>
              <a:xfrm>
                <a:off x="1828800" y="3505200"/>
                <a:ext cx="2774830" cy="879715"/>
                <a:chOff x="2286000" y="3188262"/>
                <a:chExt cx="2774830" cy="879715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AAFDFF1-011D-40DE-BAEE-664CDC9275F0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2774830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 ƒ(x) dx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10BD7D9-971B-45E3-8F8F-9E8ACEBE06DA}"/>
                    </a:ext>
                  </a:extLst>
                </p:cNvPr>
                <p:cNvSpPr txBox="1"/>
                <p:nvPr/>
              </p:nvSpPr>
              <p:spPr>
                <a:xfrm>
                  <a:off x="2667000" y="3188262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FFFF00"/>
                      </a:solidFill>
                    </a:rPr>
                    <a:t>5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077B72A-4EBE-4B47-9D48-FA9EF57225FF}"/>
                    </a:ext>
                  </a:extLst>
                </p:cNvPr>
                <p:cNvSpPr txBox="1"/>
                <p:nvPr/>
              </p:nvSpPr>
              <p:spPr>
                <a:xfrm>
                  <a:off x="2461404" y="3667867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CCFFFF"/>
                      </a:solidFill>
                    </a:rPr>
                    <a:t>a</a:t>
                  </a: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36A3A8-AD81-432F-ABB1-865ECB642CA6}"/>
                  </a:ext>
                </a:extLst>
              </p:cNvPr>
              <p:cNvSpPr txBox="1"/>
              <p:nvPr/>
            </p:nvSpPr>
            <p:spPr>
              <a:xfrm>
                <a:off x="228600" y="4035833"/>
                <a:ext cx="207752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4000" b="1" dirty="0" err="1">
                    <a:solidFill>
                      <a:srgbClr val="CCFFFF"/>
                    </a:solidFill>
                  </a:rPr>
                  <a:t>y</a:t>
                </a:r>
                <a:r>
                  <a:rPr lang="en-US" altLang="en-US" sz="4000" b="1" baseline="-25000" dirty="0" err="1">
                    <a:solidFill>
                      <a:srgbClr val="CCFFFF"/>
                    </a:solidFill>
                  </a:rPr>
                  <a:t>avg</a:t>
                </a:r>
                <a:r>
                  <a:rPr lang="en-US" altLang="en-US" sz="4000" b="1" dirty="0">
                    <a:solidFill>
                      <a:srgbClr val="CCFFFF"/>
                    </a:solidFill>
                  </a:rPr>
                  <a:t> =</a:t>
                </a:r>
                <a:endParaRPr lang="en-US" sz="4000" b="1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A35E0B-9769-42C5-8245-660532A7D4AF}"/>
                  </a:ext>
                </a:extLst>
              </p:cNvPr>
              <p:cNvSpPr txBox="1"/>
              <p:nvPr/>
            </p:nvSpPr>
            <p:spPr>
              <a:xfrm>
                <a:off x="2342072" y="4397514"/>
                <a:ext cx="207752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4000" b="1" dirty="0">
                    <a:solidFill>
                      <a:srgbClr val="FFFF00"/>
                    </a:solidFill>
                  </a:rPr>
                  <a:t>5</a:t>
                </a:r>
                <a:r>
                  <a:rPr lang="en-US" altLang="en-US" sz="4000" b="1" dirty="0">
                    <a:solidFill>
                      <a:srgbClr val="CCFFFF"/>
                    </a:solidFill>
                  </a:rPr>
                  <a:t> - a</a:t>
                </a:r>
                <a:endParaRPr lang="en-US" sz="4000" b="1" dirty="0">
                  <a:solidFill>
                    <a:srgbClr val="CC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75190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Calculate the average value of </a:t>
            </a:r>
          </a:p>
          <a:p>
            <a:r>
              <a:rPr lang="en-US" altLang="en-US" dirty="0"/>
              <a:t>y = x</a:t>
            </a:r>
            <a:r>
              <a:rPr lang="en-US" altLang="en-US" baseline="30000" dirty="0"/>
              <a:t>2</a:t>
            </a:r>
            <a:r>
              <a:rPr lang="en-US" altLang="en-US" dirty="0"/>
              <a:t> for values of x from 0 to 5</a:t>
            </a:r>
          </a:p>
          <a:p>
            <a:endParaRPr lang="en-US" altLang="en-US" dirty="0"/>
          </a:p>
          <a:p>
            <a:r>
              <a:rPr lang="en-US" altLang="en-US" dirty="0"/>
              <a:t>                    </a:t>
            </a:r>
          </a:p>
          <a:p>
            <a:endParaRPr lang="en-US" altLang="en-US" sz="2000" dirty="0"/>
          </a:p>
          <a:p>
            <a:r>
              <a:rPr lang="en-US" altLang="en-US" dirty="0"/>
              <a:t>What’s b? 5</a:t>
            </a:r>
          </a:p>
          <a:p>
            <a:r>
              <a:rPr lang="en-US" altLang="en-US" dirty="0"/>
              <a:t>What’s a? </a:t>
            </a:r>
            <a:r>
              <a:rPr lang="en-US" altLang="en-US" dirty="0">
                <a:solidFill>
                  <a:srgbClr val="FFFF00"/>
                </a:solidFill>
              </a:rPr>
              <a:t>0</a:t>
            </a:r>
          </a:p>
          <a:p>
            <a:r>
              <a:rPr lang="en-US" altLang="en-US" dirty="0"/>
              <a:t>What’s </a:t>
            </a:r>
            <a:r>
              <a:rPr lang="en-US" sz="4000" b="1" dirty="0">
                <a:solidFill>
                  <a:srgbClr val="CCFFFF"/>
                </a:solidFill>
              </a:rPr>
              <a:t>ƒ(x)?</a:t>
            </a:r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AVERAGE VALUE OF A FUNCTION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0F9A2F-87EC-4CC9-AA1A-117504786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900" y="4876800"/>
            <a:ext cx="3158658" cy="19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0A17BE-EDD1-4D60-B3A2-F139B7FCED4F}"/>
              </a:ext>
            </a:extLst>
          </p:cNvPr>
          <p:cNvSpPr txBox="1"/>
          <p:nvPr/>
        </p:nvSpPr>
        <p:spPr>
          <a:xfrm>
            <a:off x="24442" y="6611035"/>
            <a:ext cx="909511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https://www.wolframalpha.com/input/?i=y+%3D+x%5E2+from+0+to+5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ED75FA-6C52-408D-86D5-48F7AD396236}"/>
              </a:ext>
            </a:extLst>
          </p:cNvPr>
          <p:cNvGrpSpPr/>
          <p:nvPr/>
        </p:nvGrpSpPr>
        <p:grpSpPr>
          <a:xfrm>
            <a:off x="391784" y="2173857"/>
            <a:ext cx="4383656" cy="1600200"/>
            <a:chOff x="264544" y="3505200"/>
            <a:chExt cx="4383656" cy="16002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377AA18-3CE9-47C8-878B-2101323DBE71}"/>
                </a:ext>
              </a:extLst>
            </p:cNvPr>
            <p:cNvCxnSpPr/>
            <p:nvPr/>
          </p:nvCxnSpPr>
          <p:spPr>
            <a:xfrm>
              <a:off x="1851804" y="4384915"/>
              <a:ext cx="2796396" cy="0"/>
            </a:xfrm>
            <a:prstGeom prst="line">
              <a:avLst/>
            </a:prstGeom>
            <a:ln w="508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D69F399-380E-45A5-BE9C-4197F2107445}"/>
                </a:ext>
              </a:extLst>
            </p:cNvPr>
            <p:cNvGrpSpPr/>
            <p:nvPr/>
          </p:nvGrpSpPr>
          <p:grpSpPr>
            <a:xfrm>
              <a:off x="264544" y="3505200"/>
              <a:ext cx="4339086" cy="1600200"/>
              <a:chOff x="264544" y="3505200"/>
              <a:chExt cx="4339086" cy="160020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D87F4EA-0370-45AA-B6D6-D42300A95362}"/>
                  </a:ext>
                </a:extLst>
              </p:cNvPr>
              <p:cNvGrpSpPr/>
              <p:nvPr/>
            </p:nvGrpSpPr>
            <p:grpSpPr>
              <a:xfrm>
                <a:off x="1828800" y="3505200"/>
                <a:ext cx="2774830" cy="879715"/>
                <a:chOff x="2286000" y="3188262"/>
                <a:chExt cx="2774830" cy="879715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AAFDFF1-011D-40DE-BAEE-664CDC9275F0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2774830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 ƒ(x) dx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10BD7D9-971B-45E3-8F8F-9E8ACEBE06DA}"/>
                    </a:ext>
                  </a:extLst>
                </p:cNvPr>
                <p:cNvSpPr txBox="1"/>
                <p:nvPr/>
              </p:nvSpPr>
              <p:spPr>
                <a:xfrm>
                  <a:off x="2667000" y="3188262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CCFFFF"/>
                      </a:solidFill>
                    </a:rPr>
                    <a:t>5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077B72A-4EBE-4B47-9D48-FA9EF57225FF}"/>
                    </a:ext>
                  </a:extLst>
                </p:cNvPr>
                <p:cNvSpPr txBox="1"/>
                <p:nvPr/>
              </p:nvSpPr>
              <p:spPr>
                <a:xfrm>
                  <a:off x="2461404" y="3667867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FFFF00"/>
                      </a:solidFill>
                    </a:rPr>
                    <a:t>0</a:t>
                  </a: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36A3A8-AD81-432F-ABB1-865ECB642CA6}"/>
                  </a:ext>
                </a:extLst>
              </p:cNvPr>
              <p:cNvSpPr txBox="1"/>
              <p:nvPr/>
            </p:nvSpPr>
            <p:spPr>
              <a:xfrm>
                <a:off x="264544" y="4030972"/>
                <a:ext cx="173966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4000" b="1" dirty="0" err="1">
                    <a:solidFill>
                      <a:srgbClr val="CCFFFF"/>
                    </a:solidFill>
                  </a:rPr>
                  <a:t>y</a:t>
                </a:r>
                <a:r>
                  <a:rPr lang="en-US" altLang="en-US" sz="4000" b="1" baseline="-25000" dirty="0" err="1">
                    <a:solidFill>
                      <a:srgbClr val="CCFFFF"/>
                    </a:solidFill>
                  </a:rPr>
                  <a:t>avg</a:t>
                </a:r>
                <a:r>
                  <a:rPr lang="en-US" altLang="en-US" sz="4000" b="1" dirty="0">
                    <a:solidFill>
                      <a:srgbClr val="CCFFFF"/>
                    </a:solidFill>
                  </a:rPr>
                  <a:t> =</a:t>
                </a:r>
                <a:endParaRPr lang="en-US" sz="4000" b="1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A35E0B-9769-42C5-8245-660532A7D4AF}"/>
                  </a:ext>
                </a:extLst>
              </p:cNvPr>
              <p:cNvSpPr txBox="1"/>
              <p:nvPr/>
            </p:nvSpPr>
            <p:spPr>
              <a:xfrm>
                <a:off x="2342072" y="4397514"/>
                <a:ext cx="207752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4000" b="1" dirty="0">
                    <a:solidFill>
                      <a:srgbClr val="CCFFFF"/>
                    </a:solidFill>
                  </a:rPr>
                  <a:t>5 - </a:t>
                </a:r>
                <a:r>
                  <a:rPr lang="en-US" altLang="en-US" sz="4000" b="1" dirty="0">
                    <a:solidFill>
                      <a:srgbClr val="FFFF00"/>
                    </a:solidFill>
                  </a:rPr>
                  <a:t>0</a:t>
                </a:r>
                <a:endParaRPr lang="en-US" sz="4000" b="1" dirty="0">
                  <a:solidFill>
                    <a:srgbClr val="FFFF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24472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Calculate the average value of </a:t>
            </a:r>
          </a:p>
          <a:p>
            <a:r>
              <a:rPr lang="en-US" altLang="en-US" dirty="0"/>
              <a:t>y = x</a:t>
            </a:r>
            <a:r>
              <a:rPr lang="en-US" altLang="en-US" baseline="30000" dirty="0"/>
              <a:t>2</a:t>
            </a:r>
            <a:r>
              <a:rPr lang="en-US" altLang="en-US" dirty="0"/>
              <a:t> for values of x from 0 to 5</a:t>
            </a:r>
          </a:p>
          <a:p>
            <a:endParaRPr lang="en-US" altLang="en-US" dirty="0"/>
          </a:p>
          <a:p>
            <a:r>
              <a:rPr lang="en-US" altLang="en-US" dirty="0"/>
              <a:t>                    </a:t>
            </a:r>
          </a:p>
          <a:p>
            <a:endParaRPr lang="en-US" altLang="en-US" sz="2000" dirty="0"/>
          </a:p>
          <a:p>
            <a:r>
              <a:rPr lang="en-US" altLang="en-US" dirty="0"/>
              <a:t>What’s b? 5</a:t>
            </a:r>
          </a:p>
          <a:p>
            <a:r>
              <a:rPr lang="en-US" altLang="en-US" dirty="0"/>
              <a:t>What’s a? 0</a:t>
            </a:r>
          </a:p>
          <a:p>
            <a:r>
              <a:rPr lang="en-US" altLang="en-US" dirty="0"/>
              <a:t>What’s </a:t>
            </a:r>
            <a:r>
              <a:rPr lang="en-US" sz="4000" b="1" dirty="0">
                <a:solidFill>
                  <a:srgbClr val="CCFFFF"/>
                </a:solidFill>
              </a:rPr>
              <a:t>ƒ(x)? </a:t>
            </a:r>
            <a:r>
              <a:rPr lang="en-US" altLang="en-US" dirty="0">
                <a:solidFill>
                  <a:srgbClr val="FFFF00"/>
                </a:solidFill>
              </a:rPr>
              <a:t>x</a:t>
            </a:r>
            <a:r>
              <a:rPr lang="en-US" altLang="en-US" baseline="30000" dirty="0">
                <a:solidFill>
                  <a:srgbClr val="FFFF00"/>
                </a:solidFill>
              </a:rPr>
              <a:t>2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AVERAGE VALUE OF A FUNCTION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0F9A2F-87EC-4CC9-AA1A-117504786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900" y="4876800"/>
            <a:ext cx="3158658" cy="19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0A17BE-EDD1-4D60-B3A2-F139B7FCED4F}"/>
              </a:ext>
            </a:extLst>
          </p:cNvPr>
          <p:cNvSpPr txBox="1"/>
          <p:nvPr/>
        </p:nvSpPr>
        <p:spPr>
          <a:xfrm>
            <a:off x="24442" y="6611035"/>
            <a:ext cx="909511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https://www.wolframalpha.com/input/?i=y+%3D+x%5E2+from+0+to+5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ED75FA-6C52-408D-86D5-48F7AD396236}"/>
              </a:ext>
            </a:extLst>
          </p:cNvPr>
          <p:cNvGrpSpPr/>
          <p:nvPr/>
        </p:nvGrpSpPr>
        <p:grpSpPr>
          <a:xfrm>
            <a:off x="391784" y="2173857"/>
            <a:ext cx="4383656" cy="1600200"/>
            <a:chOff x="264544" y="3505200"/>
            <a:chExt cx="4383656" cy="16002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377AA18-3CE9-47C8-878B-2101323DBE71}"/>
                </a:ext>
              </a:extLst>
            </p:cNvPr>
            <p:cNvCxnSpPr/>
            <p:nvPr/>
          </p:nvCxnSpPr>
          <p:spPr>
            <a:xfrm>
              <a:off x="1851804" y="4384915"/>
              <a:ext cx="2796396" cy="0"/>
            </a:xfrm>
            <a:prstGeom prst="line">
              <a:avLst/>
            </a:prstGeom>
            <a:ln w="508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D69F399-380E-45A5-BE9C-4197F2107445}"/>
                </a:ext>
              </a:extLst>
            </p:cNvPr>
            <p:cNvGrpSpPr/>
            <p:nvPr/>
          </p:nvGrpSpPr>
          <p:grpSpPr>
            <a:xfrm>
              <a:off x="264544" y="3505200"/>
              <a:ext cx="4339086" cy="1600200"/>
              <a:chOff x="264544" y="3505200"/>
              <a:chExt cx="4339086" cy="160020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D87F4EA-0370-45AA-B6D6-D42300A95362}"/>
                  </a:ext>
                </a:extLst>
              </p:cNvPr>
              <p:cNvGrpSpPr/>
              <p:nvPr/>
            </p:nvGrpSpPr>
            <p:grpSpPr>
              <a:xfrm>
                <a:off x="1828800" y="3505200"/>
                <a:ext cx="2774830" cy="879715"/>
                <a:chOff x="2286000" y="3188262"/>
                <a:chExt cx="2774830" cy="879715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AAFDFF1-011D-40DE-BAEE-664CDC9275F0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2774830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</a:t>
                  </a:r>
                  <a:r>
                    <a:rPr lang="en-US" altLang="en-US" sz="4000" b="1" dirty="0">
                      <a:solidFill>
                        <a:srgbClr val="FFFF00"/>
                      </a:solidFill>
                    </a:rPr>
                    <a:t>x</a:t>
                  </a:r>
                  <a:r>
                    <a:rPr lang="en-US" altLang="en-US" sz="4000" b="1" baseline="30000" dirty="0">
                      <a:solidFill>
                        <a:srgbClr val="FFFF00"/>
                      </a:solidFill>
                    </a:rPr>
                    <a:t>2</a:t>
                  </a:r>
                  <a:r>
                    <a:rPr lang="en-US" sz="4000" b="1" dirty="0">
                      <a:solidFill>
                        <a:srgbClr val="CCFFFF"/>
                      </a:solidFill>
                    </a:rPr>
                    <a:t> dx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10BD7D9-971B-45E3-8F8F-9E8ACEBE06DA}"/>
                    </a:ext>
                  </a:extLst>
                </p:cNvPr>
                <p:cNvSpPr txBox="1"/>
                <p:nvPr/>
              </p:nvSpPr>
              <p:spPr>
                <a:xfrm>
                  <a:off x="2667000" y="3188262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CCFFFF"/>
                      </a:solidFill>
                    </a:rPr>
                    <a:t>5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077B72A-4EBE-4B47-9D48-FA9EF57225FF}"/>
                    </a:ext>
                  </a:extLst>
                </p:cNvPr>
                <p:cNvSpPr txBox="1"/>
                <p:nvPr/>
              </p:nvSpPr>
              <p:spPr>
                <a:xfrm>
                  <a:off x="2461404" y="3667867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CCFFFF"/>
                      </a:solidFill>
                    </a:rPr>
                    <a:t>0</a:t>
                  </a: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36A3A8-AD81-432F-ABB1-865ECB642CA6}"/>
                  </a:ext>
                </a:extLst>
              </p:cNvPr>
              <p:cNvSpPr txBox="1"/>
              <p:nvPr/>
            </p:nvSpPr>
            <p:spPr>
              <a:xfrm>
                <a:off x="264544" y="4030972"/>
                <a:ext cx="173966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4000" b="1" dirty="0" err="1">
                    <a:solidFill>
                      <a:srgbClr val="CCFFFF"/>
                    </a:solidFill>
                  </a:rPr>
                  <a:t>y</a:t>
                </a:r>
                <a:r>
                  <a:rPr lang="en-US" altLang="en-US" sz="4000" b="1" baseline="-25000" dirty="0" err="1">
                    <a:solidFill>
                      <a:srgbClr val="CCFFFF"/>
                    </a:solidFill>
                  </a:rPr>
                  <a:t>avg</a:t>
                </a:r>
                <a:r>
                  <a:rPr lang="en-US" altLang="en-US" sz="4000" b="1" dirty="0">
                    <a:solidFill>
                      <a:srgbClr val="CCFFFF"/>
                    </a:solidFill>
                  </a:rPr>
                  <a:t> =</a:t>
                </a:r>
                <a:endParaRPr lang="en-US" sz="4000" b="1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A35E0B-9769-42C5-8245-660532A7D4AF}"/>
                  </a:ext>
                </a:extLst>
              </p:cNvPr>
              <p:cNvSpPr txBox="1"/>
              <p:nvPr/>
            </p:nvSpPr>
            <p:spPr>
              <a:xfrm>
                <a:off x="2342072" y="4397514"/>
                <a:ext cx="207752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4000" b="1" dirty="0">
                    <a:solidFill>
                      <a:srgbClr val="CCFFFF"/>
                    </a:solidFill>
                  </a:rPr>
                  <a:t>5 - 0</a:t>
                </a:r>
                <a:endParaRPr lang="en-US" sz="4000" b="1" dirty="0">
                  <a:solidFill>
                    <a:srgbClr val="CC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63676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Calculate the average value of y = x</a:t>
            </a:r>
            <a:r>
              <a:rPr lang="en-US" altLang="en-US" baseline="30000" dirty="0"/>
              <a:t>2</a:t>
            </a:r>
            <a:r>
              <a:rPr lang="en-US" altLang="en-US" dirty="0"/>
              <a:t> for values of x from 0 to 5</a:t>
            </a:r>
          </a:p>
          <a:p>
            <a:endParaRPr lang="en-US" altLang="en-US" dirty="0"/>
          </a:p>
          <a:p>
            <a:r>
              <a:rPr lang="en-US" altLang="en-US" dirty="0"/>
              <a:t>                    </a:t>
            </a:r>
          </a:p>
          <a:p>
            <a:endParaRPr lang="en-US" altLang="en-US" sz="2000" dirty="0"/>
          </a:p>
          <a:p>
            <a:r>
              <a:rPr lang="en-US" altLang="en-US" dirty="0"/>
              <a:t>Do it!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AVERAGE VALUE OF A FUNCTION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0F9A2F-87EC-4CC9-AA1A-117504786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900" y="4876800"/>
            <a:ext cx="3158658" cy="19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0A17BE-EDD1-4D60-B3A2-F139B7FCED4F}"/>
              </a:ext>
            </a:extLst>
          </p:cNvPr>
          <p:cNvSpPr txBox="1"/>
          <p:nvPr/>
        </p:nvSpPr>
        <p:spPr>
          <a:xfrm>
            <a:off x="24442" y="6611035"/>
            <a:ext cx="909511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https://www.wolframalpha.com/input/?i=y+%3D+x%5E2+from+0+to+5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ED75FA-6C52-408D-86D5-48F7AD396236}"/>
              </a:ext>
            </a:extLst>
          </p:cNvPr>
          <p:cNvGrpSpPr/>
          <p:nvPr/>
        </p:nvGrpSpPr>
        <p:grpSpPr>
          <a:xfrm>
            <a:off x="391784" y="2173857"/>
            <a:ext cx="4383656" cy="1600200"/>
            <a:chOff x="264544" y="3505200"/>
            <a:chExt cx="4383656" cy="16002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377AA18-3CE9-47C8-878B-2101323DBE71}"/>
                </a:ext>
              </a:extLst>
            </p:cNvPr>
            <p:cNvCxnSpPr/>
            <p:nvPr/>
          </p:nvCxnSpPr>
          <p:spPr>
            <a:xfrm>
              <a:off x="1851804" y="4384915"/>
              <a:ext cx="2796396" cy="0"/>
            </a:xfrm>
            <a:prstGeom prst="line">
              <a:avLst/>
            </a:prstGeom>
            <a:ln w="508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D69F399-380E-45A5-BE9C-4197F2107445}"/>
                </a:ext>
              </a:extLst>
            </p:cNvPr>
            <p:cNvGrpSpPr/>
            <p:nvPr/>
          </p:nvGrpSpPr>
          <p:grpSpPr>
            <a:xfrm>
              <a:off x="264544" y="3505200"/>
              <a:ext cx="4339086" cy="1600200"/>
              <a:chOff x="264544" y="3505200"/>
              <a:chExt cx="4339086" cy="160020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D87F4EA-0370-45AA-B6D6-D42300A95362}"/>
                  </a:ext>
                </a:extLst>
              </p:cNvPr>
              <p:cNvGrpSpPr/>
              <p:nvPr/>
            </p:nvGrpSpPr>
            <p:grpSpPr>
              <a:xfrm>
                <a:off x="1828800" y="3505200"/>
                <a:ext cx="2774830" cy="879715"/>
                <a:chOff x="2286000" y="3188262"/>
                <a:chExt cx="2774830" cy="879715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AAFDFF1-011D-40DE-BAEE-664CDC9275F0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2774830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</a:t>
                  </a:r>
                  <a:r>
                    <a:rPr lang="en-US" altLang="en-US" sz="4000" b="1" dirty="0">
                      <a:solidFill>
                        <a:srgbClr val="CCFFFF"/>
                      </a:solidFill>
                    </a:rPr>
                    <a:t>x</a:t>
                  </a:r>
                  <a:r>
                    <a:rPr lang="en-US" altLang="en-US" sz="4000" b="1" baseline="30000" dirty="0">
                      <a:solidFill>
                        <a:srgbClr val="CCFFFF"/>
                      </a:solidFill>
                    </a:rPr>
                    <a:t>2</a:t>
                  </a:r>
                  <a:r>
                    <a:rPr lang="en-US" sz="4000" b="1" dirty="0">
                      <a:solidFill>
                        <a:srgbClr val="CCFFFF"/>
                      </a:solidFill>
                    </a:rPr>
                    <a:t> dx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10BD7D9-971B-45E3-8F8F-9E8ACEBE06DA}"/>
                    </a:ext>
                  </a:extLst>
                </p:cNvPr>
                <p:cNvSpPr txBox="1"/>
                <p:nvPr/>
              </p:nvSpPr>
              <p:spPr>
                <a:xfrm>
                  <a:off x="2667000" y="3188262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CCFFFF"/>
                      </a:solidFill>
                    </a:rPr>
                    <a:t>5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077B72A-4EBE-4B47-9D48-FA9EF57225FF}"/>
                    </a:ext>
                  </a:extLst>
                </p:cNvPr>
                <p:cNvSpPr txBox="1"/>
                <p:nvPr/>
              </p:nvSpPr>
              <p:spPr>
                <a:xfrm>
                  <a:off x="2461404" y="3667867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CCFFFF"/>
                      </a:solidFill>
                    </a:rPr>
                    <a:t>0</a:t>
                  </a: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36A3A8-AD81-432F-ABB1-865ECB642CA6}"/>
                  </a:ext>
                </a:extLst>
              </p:cNvPr>
              <p:cNvSpPr txBox="1"/>
              <p:nvPr/>
            </p:nvSpPr>
            <p:spPr>
              <a:xfrm>
                <a:off x="264544" y="4030972"/>
                <a:ext cx="173966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4000" b="1" dirty="0" err="1">
                    <a:solidFill>
                      <a:srgbClr val="CCFFFF"/>
                    </a:solidFill>
                  </a:rPr>
                  <a:t>y</a:t>
                </a:r>
                <a:r>
                  <a:rPr lang="en-US" altLang="en-US" sz="4000" b="1" baseline="-25000" dirty="0" err="1">
                    <a:solidFill>
                      <a:srgbClr val="CCFFFF"/>
                    </a:solidFill>
                  </a:rPr>
                  <a:t>avg</a:t>
                </a:r>
                <a:r>
                  <a:rPr lang="en-US" altLang="en-US" sz="4000" b="1" dirty="0">
                    <a:solidFill>
                      <a:srgbClr val="CCFFFF"/>
                    </a:solidFill>
                  </a:rPr>
                  <a:t> =</a:t>
                </a:r>
                <a:endParaRPr lang="en-US" sz="4000" b="1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A35E0B-9769-42C5-8245-660532A7D4AF}"/>
                  </a:ext>
                </a:extLst>
              </p:cNvPr>
              <p:cNvSpPr txBox="1"/>
              <p:nvPr/>
            </p:nvSpPr>
            <p:spPr>
              <a:xfrm>
                <a:off x="2342072" y="4397514"/>
                <a:ext cx="207752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4000" b="1" dirty="0">
                    <a:solidFill>
                      <a:srgbClr val="CCFFFF"/>
                    </a:solidFill>
                  </a:rPr>
                  <a:t>5 - 0</a:t>
                </a:r>
                <a:endParaRPr lang="en-US" sz="4000" b="1" dirty="0">
                  <a:solidFill>
                    <a:srgbClr val="CC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50082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Calculate the average value of y = x</a:t>
            </a:r>
            <a:r>
              <a:rPr lang="en-US" altLang="en-US" baseline="30000" dirty="0"/>
              <a:t>2</a:t>
            </a:r>
            <a:r>
              <a:rPr lang="en-US" altLang="en-US" dirty="0"/>
              <a:t> for values of x from 0 to 5</a:t>
            </a:r>
          </a:p>
          <a:p>
            <a:endParaRPr lang="en-US" altLang="en-US" dirty="0"/>
          </a:p>
          <a:p>
            <a:r>
              <a:rPr lang="en-US" altLang="en-US" dirty="0"/>
              <a:t>                    </a:t>
            </a:r>
          </a:p>
          <a:p>
            <a:endParaRPr lang="en-US" altLang="en-US" sz="2000" dirty="0"/>
          </a:p>
          <a:p>
            <a:r>
              <a:rPr lang="en-US" altLang="en-US" dirty="0"/>
              <a:t>      = x</a:t>
            </a:r>
            <a:r>
              <a:rPr lang="en-US" altLang="en-US" baseline="30000" dirty="0"/>
              <a:t>3</a:t>
            </a:r>
            <a:r>
              <a:rPr lang="en-US" altLang="en-US" dirty="0"/>
              <a:t>/15 </a:t>
            </a:r>
          </a:p>
          <a:p>
            <a:r>
              <a:rPr lang="en-US" altLang="en-US" dirty="0"/>
              <a:t>  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AVERAGE VALUE OF A FUNCTION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0F9A2F-87EC-4CC9-AA1A-117504786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900" y="4876800"/>
            <a:ext cx="3158658" cy="19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0A17BE-EDD1-4D60-B3A2-F139B7FCED4F}"/>
              </a:ext>
            </a:extLst>
          </p:cNvPr>
          <p:cNvSpPr txBox="1"/>
          <p:nvPr/>
        </p:nvSpPr>
        <p:spPr>
          <a:xfrm>
            <a:off x="24442" y="6611035"/>
            <a:ext cx="909511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https://www.wolframalpha.com/input/?i=y+%3D+x%5E2+from+0+to+5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ED75FA-6C52-408D-86D5-48F7AD396236}"/>
              </a:ext>
            </a:extLst>
          </p:cNvPr>
          <p:cNvGrpSpPr/>
          <p:nvPr/>
        </p:nvGrpSpPr>
        <p:grpSpPr>
          <a:xfrm>
            <a:off x="391784" y="2173857"/>
            <a:ext cx="4383656" cy="1600200"/>
            <a:chOff x="264544" y="3505200"/>
            <a:chExt cx="4383656" cy="16002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377AA18-3CE9-47C8-878B-2101323DBE71}"/>
                </a:ext>
              </a:extLst>
            </p:cNvPr>
            <p:cNvCxnSpPr/>
            <p:nvPr/>
          </p:nvCxnSpPr>
          <p:spPr>
            <a:xfrm>
              <a:off x="1851804" y="4384915"/>
              <a:ext cx="2796396" cy="0"/>
            </a:xfrm>
            <a:prstGeom prst="line">
              <a:avLst/>
            </a:prstGeom>
            <a:ln w="508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D69F399-380E-45A5-BE9C-4197F2107445}"/>
                </a:ext>
              </a:extLst>
            </p:cNvPr>
            <p:cNvGrpSpPr/>
            <p:nvPr/>
          </p:nvGrpSpPr>
          <p:grpSpPr>
            <a:xfrm>
              <a:off x="264544" y="3505200"/>
              <a:ext cx="4339086" cy="1600200"/>
              <a:chOff x="264544" y="3505200"/>
              <a:chExt cx="4339086" cy="160020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D87F4EA-0370-45AA-B6D6-D42300A95362}"/>
                  </a:ext>
                </a:extLst>
              </p:cNvPr>
              <p:cNvGrpSpPr/>
              <p:nvPr/>
            </p:nvGrpSpPr>
            <p:grpSpPr>
              <a:xfrm>
                <a:off x="1828800" y="3505200"/>
                <a:ext cx="2774830" cy="879715"/>
                <a:chOff x="2286000" y="3188262"/>
                <a:chExt cx="2774830" cy="879715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AAFDFF1-011D-40DE-BAEE-664CDC9275F0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2774830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</a:t>
                  </a:r>
                  <a:r>
                    <a:rPr lang="en-US" altLang="en-US" sz="4000" b="1" dirty="0">
                      <a:solidFill>
                        <a:srgbClr val="CCFFFF"/>
                      </a:solidFill>
                    </a:rPr>
                    <a:t>x</a:t>
                  </a:r>
                  <a:r>
                    <a:rPr lang="en-US" altLang="en-US" sz="4000" b="1" baseline="30000" dirty="0">
                      <a:solidFill>
                        <a:srgbClr val="CCFFFF"/>
                      </a:solidFill>
                    </a:rPr>
                    <a:t>2</a:t>
                  </a:r>
                  <a:r>
                    <a:rPr lang="en-US" sz="4000" b="1" dirty="0">
                      <a:solidFill>
                        <a:srgbClr val="CCFFFF"/>
                      </a:solidFill>
                    </a:rPr>
                    <a:t> dx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10BD7D9-971B-45E3-8F8F-9E8ACEBE06DA}"/>
                    </a:ext>
                  </a:extLst>
                </p:cNvPr>
                <p:cNvSpPr txBox="1"/>
                <p:nvPr/>
              </p:nvSpPr>
              <p:spPr>
                <a:xfrm>
                  <a:off x="2667000" y="3188262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CCFFFF"/>
                      </a:solidFill>
                    </a:rPr>
                    <a:t>5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077B72A-4EBE-4B47-9D48-FA9EF57225FF}"/>
                    </a:ext>
                  </a:extLst>
                </p:cNvPr>
                <p:cNvSpPr txBox="1"/>
                <p:nvPr/>
              </p:nvSpPr>
              <p:spPr>
                <a:xfrm>
                  <a:off x="2461404" y="3667867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CCFFFF"/>
                      </a:solidFill>
                    </a:rPr>
                    <a:t>0</a:t>
                  </a: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36A3A8-AD81-432F-ABB1-865ECB642CA6}"/>
                  </a:ext>
                </a:extLst>
              </p:cNvPr>
              <p:cNvSpPr txBox="1"/>
              <p:nvPr/>
            </p:nvSpPr>
            <p:spPr>
              <a:xfrm>
                <a:off x="264544" y="4030972"/>
                <a:ext cx="173966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4000" b="1" dirty="0" err="1">
                    <a:solidFill>
                      <a:srgbClr val="CCFFFF"/>
                    </a:solidFill>
                  </a:rPr>
                  <a:t>y</a:t>
                </a:r>
                <a:r>
                  <a:rPr lang="en-US" altLang="en-US" sz="4000" b="1" baseline="-25000" dirty="0" err="1">
                    <a:solidFill>
                      <a:srgbClr val="CCFFFF"/>
                    </a:solidFill>
                  </a:rPr>
                  <a:t>avg</a:t>
                </a:r>
                <a:r>
                  <a:rPr lang="en-US" altLang="en-US" sz="4000" b="1" dirty="0">
                    <a:solidFill>
                      <a:srgbClr val="CCFFFF"/>
                    </a:solidFill>
                  </a:rPr>
                  <a:t> =</a:t>
                </a:r>
                <a:endParaRPr lang="en-US" sz="4000" b="1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A35E0B-9769-42C5-8245-660532A7D4AF}"/>
                  </a:ext>
                </a:extLst>
              </p:cNvPr>
              <p:cNvSpPr txBox="1"/>
              <p:nvPr/>
            </p:nvSpPr>
            <p:spPr>
              <a:xfrm>
                <a:off x="2342072" y="4397514"/>
                <a:ext cx="207752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4000" b="1" dirty="0">
                    <a:solidFill>
                      <a:srgbClr val="CCFFFF"/>
                    </a:solidFill>
                  </a:rPr>
                  <a:t>5 - 0</a:t>
                </a:r>
                <a:endParaRPr lang="en-US" sz="4000" b="1" dirty="0">
                  <a:solidFill>
                    <a:srgbClr val="CCFFFF"/>
                  </a:solidFill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6E89A0B-FBFB-4024-BCB9-B9BDF9A8AD8D}"/>
              </a:ext>
            </a:extLst>
          </p:cNvPr>
          <p:cNvGrpSpPr/>
          <p:nvPr/>
        </p:nvGrpSpPr>
        <p:grpSpPr>
          <a:xfrm>
            <a:off x="3581400" y="3867090"/>
            <a:ext cx="762000" cy="933510"/>
            <a:chOff x="2286000" y="3205515"/>
            <a:chExt cx="762000" cy="9335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88B005-A66D-4BFD-B275-34557293159F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1E6CC4E-B586-4318-AB61-F64271F7D062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483001-4473-4B7E-9200-CF231E9E0173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5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82CFC5-3DF3-49B1-B4CB-7ED2A8C715CE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23123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Calculate the average value of y = x</a:t>
            </a:r>
            <a:r>
              <a:rPr lang="en-US" altLang="en-US" baseline="30000" dirty="0"/>
              <a:t>2</a:t>
            </a:r>
            <a:r>
              <a:rPr lang="en-US" altLang="en-US" dirty="0"/>
              <a:t> for values of x from 0 to 5</a:t>
            </a:r>
          </a:p>
          <a:p>
            <a:endParaRPr lang="en-US" altLang="en-US" dirty="0"/>
          </a:p>
          <a:p>
            <a:r>
              <a:rPr lang="en-US" altLang="en-US" dirty="0"/>
              <a:t>                    </a:t>
            </a:r>
          </a:p>
          <a:p>
            <a:endParaRPr lang="en-US" altLang="en-US" sz="2000" dirty="0"/>
          </a:p>
          <a:p>
            <a:r>
              <a:rPr lang="en-US" altLang="en-US" dirty="0"/>
              <a:t>      = x</a:t>
            </a:r>
            <a:r>
              <a:rPr lang="en-US" altLang="en-US" baseline="30000" dirty="0"/>
              <a:t>3</a:t>
            </a:r>
            <a:r>
              <a:rPr lang="en-US" altLang="en-US" dirty="0"/>
              <a:t>/15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    = 5</a:t>
            </a:r>
            <a:r>
              <a:rPr lang="en-US" altLang="en-US" baseline="30000" dirty="0"/>
              <a:t>3</a:t>
            </a:r>
            <a:r>
              <a:rPr lang="en-US" altLang="en-US" dirty="0"/>
              <a:t>/15 - 0</a:t>
            </a:r>
            <a:r>
              <a:rPr lang="en-US" altLang="en-US" baseline="30000" dirty="0"/>
              <a:t>3</a:t>
            </a:r>
            <a:r>
              <a:rPr lang="en-US" altLang="en-US" dirty="0"/>
              <a:t>/15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    = </a:t>
            </a:r>
            <a:r>
              <a:rPr lang="en-US" altLang="en-US" dirty="0">
                <a:solidFill>
                  <a:srgbClr val="FFFF00"/>
                </a:solidFill>
              </a:rPr>
              <a:t>125/15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FFFF00"/>
                </a:solidFill>
              </a:rPr>
              <a:t>25/3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    ≈ </a:t>
            </a:r>
            <a:r>
              <a:rPr lang="en-US" altLang="en-US" dirty="0">
                <a:solidFill>
                  <a:srgbClr val="FFFF00"/>
                </a:solidFill>
              </a:rPr>
              <a:t>8.33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AVERAGE VALUE OF A FUNCTION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0F9A2F-87EC-4CC9-AA1A-117504786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900" y="4876800"/>
            <a:ext cx="3158658" cy="19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0A17BE-EDD1-4D60-B3A2-F139B7FCED4F}"/>
              </a:ext>
            </a:extLst>
          </p:cNvPr>
          <p:cNvSpPr txBox="1"/>
          <p:nvPr/>
        </p:nvSpPr>
        <p:spPr>
          <a:xfrm>
            <a:off x="24442" y="6611035"/>
            <a:ext cx="909511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https://www.wolframalpha.com/input/?i=y+%3D+x%5E2+from+0+to+5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ED75FA-6C52-408D-86D5-48F7AD396236}"/>
              </a:ext>
            </a:extLst>
          </p:cNvPr>
          <p:cNvGrpSpPr/>
          <p:nvPr/>
        </p:nvGrpSpPr>
        <p:grpSpPr>
          <a:xfrm>
            <a:off x="391784" y="2173857"/>
            <a:ext cx="4383656" cy="1600200"/>
            <a:chOff x="264544" y="3505200"/>
            <a:chExt cx="4383656" cy="16002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377AA18-3CE9-47C8-878B-2101323DBE71}"/>
                </a:ext>
              </a:extLst>
            </p:cNvPr>
            <p:cNvCxnSpPr/>
            <p:nvPr/>
          </p:nvCxnSpPr>
          <p:spPr>
            <a:xfrm>
              <a:off x="1851804" y="4384915"/>
              <a:ext cx="2796396" cy="0"/>
            </a:xfrm>
            <a:prstGeom prst="line">
              <a:avLst/>
            </a:prstGeom>
            <a:ln w="508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D69F399-380E-45A5-BE9C-4197F2107445}"/>
                </a:ext>
              </a:extLst>
            </p:cNvPr>
            <p:cNvGrpSpPr/>
            <p:nvPr/>
          </p:nvGrpSpPr>
          <p:grpSpPr>
            <a:xfrm>
              <a:off x="264544" y="3505200"/>
              <a:ext cx="4339086" cy="1600200"/>
              <a:chOff x="264544" y="3505200"/>
              <a:chExt cx="4339086" cy="160020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D87F4EA-0370-45AA-B6D6-D42300A95362}"/>
                  </a:ext>
                </a:extLst>
              </p:cNvPr>
              <p:cNvGrpSpPr/>
              <p:nvPr/>
            </p:nvGrpSpPr>
            <p:grpSpPr>
              <a:xfrm>
                <a:off x="1828800" y="3505200"/>
                <a:ext cx="2774830" cy="879715"/>
                <a:chOff x="2286000" y="3188262"/>
                <a:chExt cx="2774830" cy="879715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AAFDFF1-011D-40DE-BAEE-664CDC9275F0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2774830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</a:t>
                  </a:r>
                  <a:r>
                    <a:rPr lang="en-US" altLang="en-US" sz="4000" b="1" dirty="0">
                      <a:solidFill>
                        <a:srgbClr val="CCFFFF"/>
                      </a:solidFill>
                    </a:rPr>
                    <a:t>x</a:t>
                  </a:r>
                  <a:r>
                    <a:rPr lang="en-US" altLang="en-US" sz="4000" b="1" baseline="30000" dirty="0">
                      <a:solidFill>
                        <a:srgbClr val="CCFFFF"/>
                      </a:solidFill>
                    </a:rPr>
                    <a:t>2</a:t>
                  </a:r>
                  <a:r>
                    <a:rPr lang="en-US" sz="4000" b="1" dirty="0">
                      <a:solidFill>
                        <a:srgbClr val="CCFFFF"/>
                      </a:solidFill>
                    </a:rPr>
                    <a:t> dx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10BD7D9-971B-45E3-8F8F-9E8ACEBE06DA}"/>
                    </a:ext>
                  </a:extLst>
                </p:cNvPr>
                <p:cNvSpPr txBox="1"/>
                <p:nvPr/>
              </p:nvSpPr>
              <p:spPr>
                <a:xfrm>
                  <a:off x="2667000" y="3188262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CCFFFF"/>
                      </a:solidFill>
                    </a:rPr>
                    <a:t>5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077B72A-4EBE-4B47-9D48-FA9EF57225FF}"/>
                    </a:ext>
                  </a:extLst>
                </p:cNvPr>
                <p:cNvSpPr txBox="1"/>
                <p:nvPr/>
              </p:nvSpPr>
              <p:spPr>
                <a:xfrm>
                  <a:off x="2461404" y="3667867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CCFFFF"/>
                      </a:solidFill>
                    </a:rPr>
                    <a:t>0</a:t>
                  </a: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36A3A8-AD81-432F-ABB1-865ECB642CA6}"/>
                  </a:ext>
                </a:extLst>
              </p:cNvPr>
              <p:cNvSpPr txBox="1"/>
              <p:nvPr/>
            </p:nvSpPr>
            <p:spPr>
              <a:xfrm>
                <a:off x="264544" y="4030972"/>
                <a:ext cx="173966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4000" b="1" dirty="0" err="1">
                    <a:solidFill>
                      <a:srgbClr val="CCFFFF"/>
                    </a:solidFill>
                  </a:rPr>
                  <a:t>y</a:t>
                </a:r>
                <a:r>
                  <a:rPr lang="en-US" altLang="en-US" sz="4000" b="1" baseline="-25000" dirty="0" err="1">
                    <a:solidFill>
                      <a:srgbClr val="CCFFFF"/>
                    </a:solidFill>
                  </a:rPr>
                  <a:t>avg</a:t>
                </a:r>
                <a:r>
                  <a:rPr lang="en-US" altLang="en-US" sz="4000" b="1" dirty="0">
                    <a:solidFill>
                      <a:srgbClr val="CCFFFF"/>
                    </a:solidFill>
                  </a:rPr>
                  <a:t> =</a:t>
                </a:r>
                <a:endParaRPr lang="en-US" sz="4000" b="1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A35E0B-9769-42C5-8245-660532A7D4AF}"/>
                  </a:ext>
                </a:extLst>
              </p:cNvPr>
              <p:cNvSpPr txBox="1"/>
              <p:nvPr/>
            </p:nvSpPr>
            <p:spPr>
              <a:xfrm>
                <a:off x="2342072" y="4397514"/>
                <a:ext cx="207752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4000" b="1" dirty="0">
                    <a:solidFill>
                      <a:srgbClr val="CCFFFF"/>
                    </a:solidFill>
                  </a:rPr>
                  <a:t>5 - 0</a:t>
                </a:r>
                <a:endParaRPr lang="en-US" sz="4000" b="1" dirty="0">
                  <a:solidFill>
                    <a:srgbClr val="CCFFFF"/>
                  </a:solidFill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6E89A0B-FBFB-4024-BCB9-B9BDF9A8AD8D}"/>
              </a:ext>
            </a:extLst>
          </p:cNvPr>
          <p:cNvGrpSpPr/>
          <p:nvPr/>
        </p:nvGrpSpPr>
        <p:grpSpPr>
          <a:xfrm>
            <a:off x="3581400" y="3867090"/>
            <a:ext cx="762000" cy="933510"/>
            <a:chOff x="2286000" y="3205515"/>
            <a:chExt cx="762000" cy="9335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88B005-A66D-4BFD-B275-34557293159F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1E6CC4E-B586-4318-AB61-F64271F7D062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483001-4473-4B7E-9200-CF231E9E0173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5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82CFC5-3DF3-49B1-B4CB-7ED2A8C715CE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04627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163A56-7AF9-4C4E-AC20-B61049D21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36230" cy="345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562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A91DEB-D5D3-4966-A144-A689D0814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347662"/>
            <a:ext cx="8086725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003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18308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75B2-4C25-4303-9E08-BCFD45E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 dirty="0"/>
              <a:t>Applications of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C986-4B93-4D9C-926B-A0671C495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5000" dirty="0"/>
              <a:t>Finances!</a:t>
            </a:r>
          </a:p>
          <a:p>
            <a:r>
              <a:rPr lang="en-US" altLang="en-US" dirty="0"/>
              <a:t>Compound interest:</a:t>
            </a:r>
          </a:p>
          <a:p>
            <a:r>
              <a:rPr lang="en-US" altLang="en-US" dirty="0"/>
              <a:t>Given an initial value $</a:t>
            </a:r>
            <a:r>
              <a:rPr lang="en-US" altLang="en-US" baseline="-25000" dirty="0"/>
              <a:t>0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the future value of $ at time </a:t>
            </a:r>
          </a:p>
          <a:p>
            <a:r>
              <a:rPr lang="en-US" altLang="en-US" dirty="0"/>
              <a:t>t ≥ 0 is:</a:t>
            </a:r>
          </a:p>
          <a:p>
            <a:pPr algn="ctr"/>
            <a:r>
              <a:rPr lang="en-US" altLang="en-US" dirty="0"/>
              <a:t>$</a:t>
            </a:r>
            <a:r>
              <a:rPr lang="en-US" altLang="en-US" baseline="-25000" dirty="0"/>
              <a:t>0</a:t>
            </a:r>
            <a:r>
              <a:rPr lang="en-US" altLang="en-US" dirty="0"/>
              <a:t> + ∫</a:t>
            </a:r>
            <a:r>
              <a:rPr lang="en-US" altLang="en-US" baseline="-25000" dirty="0"/>
              <a:t>0</a:t>
            </a:r>
            <a:r>
              <a:rPr lang="en-US" altLang="en-US" baseline="30000" dirty="0"/>
              <a:t>t</a:t>
            </a:r>
            <a:r>
              <a:rPr lang="en-US" altLang="en-US" dirty="0"/>
              <a:t> $’ dt</a:t>
            </a:r>
          </a:p>
        </p:txBody>
      </p:sp>
    </p:spTree>
    <p:extLst>
      <p:ext uri="{BB962C8B-B14F-4D97-AF65-F5344CB8AC3E}">
        <p14:creationId xmlns:p14="http://schemas.microsoft.com/office/powerpoint/2010/main" val="29078548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A function generator was programmed to provide a slowly rising voltage given by </a:t>
            </a:r>
          </a:p>
          <a:p>
            <a:r>
              <a:rPr lang="en-US" altLang="en-US" dirty="0"/>
              <a:t>v = 0.0056t</a:t>
            </a:r>
            <a:r>
              <a:rPr lang="en-US" altLang="en-US" baseline="30000" dirty="0"/>
              <a:t>3</a:t>
            </a:r>
            <a:r>
              <a:rPr lang="en-US" altLang="en-US" dirty="0"/>
              <a:t> + 0.23t</a:t>
            </a:r>
            <a:r>
              <a:rPr lang="en-US" altLang="en-US" baseline="30000" dirty="0"/>
              <a:t>2</a:t>
            </a:r>
            <a:r>
              <a:rPr lang="en-US" altLang="en-US" dirty="0"/>
              <a:t> volts when t is in seconds. Calculate its average value between t=0 and t=30 seconds.</a:t>
            </a:r>
          </a:p>
          <a:p>
            <a:r>
              <a:rPr lang="en-US" altLang="en-US" dirty="0"/>
              <a:t>What do we need?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AVERAGE VALUE OF A FUNCTION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04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A function generator was programmed to provide a slowly rising voltage given by </a:t>
            </a:r>
          </a:p>
          <a:p>
            <a:r>
              <a:rPr lang="en-US" altLang="en-US" dirty="0"/>
              <a:t>v = 0.0056t</a:t>
            </a:r>
            <a:r>
              <a:rPr lang="en-US" altLang="en-US" baseline="30000" dirty="0"/>
              <a:t>3</a:t>
            </a:r>
            <a:r>
              <a:rPr lang="en-US" altLang="en-US" dirty="0"/>
              <a:t> + 0.23t</a:t>
            </a:r>
            <a:r>
              <a:rPr lang="en-US" altLang="en-US" baseline="30000" dirty="0"/>
              <a:t>2</a:t>
            </a:r>
            <a:r>
              <a:rPr lang="en-US" altLang="en-US" dirty="0"/>
              <a:t> volts when t is in seconds. Calculate its average value between t=0 and t=30 seconds.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AVERAGE VALUE OF A FUNCTION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ED75FA-6C52-408D-86D5-48F7AD396236}"/>
              </a:ext>
            </a:extLst>
          </p:cNvPr>
          <p:cNvGrpSpPr/>
          <p:nvPr/>
        </p:nvGrpSpPr>
        <p:grpSpPr>
          <a:xfrm>
            <a:off x="381000" y="5181600"/>
            <a:ext cx="4383656" cy="1600200"/>
            <a:chOff x="264544" y="3505200"/>
            <a:chExt cx="4383656" cy="16002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377AA18-3CE9-47C8-878B-2101323DBE71}"/>
                </a:ext>
              </a:extLst>
            </p:cNvPr>
            <p:cNvCxnSpPr/>
            <p:nvPr/>
          </p:nvCxnSpPr>
          <p:spPr>
            <a:xfrm>
              <a:off x="1851804" y="4384915"/>
              <a:ext cx="2796396" cy="0"/>
            </a:xfrm>
            <a:prstGeom prst="line">
              <a:avLst/>
            </a:prstGeom>
            <a:ln w="508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D69F399-380E-45A5-BE9C-4197F2107445}"/>
                </a:ext>
              </a:extLst>
            </p:cNvPr>
            <p:cNvGrpSpPr/>
            <p:nvPr/>
          </p:nvGrpSpPr>
          <p:grpSpPr>
            <a:xfrm>
              <a:off x="264544" y="3505200"/>
              <a:ext cx="4339086" cy="1600200"/>
              <a:chOff x="264544" y="3505200"/>
              <a:chExt cx="4339086" cy="160020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D87F4EA-0370-45AA-B6D6-D42300A95362}"/>
                  </a:ext>
                </a:extLst>
              </p:cNvPr>
              <p:cNvGrpSpPr/>
              <p:nvPr/>
            </p:nvGrpSpPr>
            <p:grpSpPr>
              <a:xfrm>
                <a:off x="1828800" y="3505200"/>
                <a:ext cx="2774830" cy="879715"/>
                <a:chOff x="2286000" y="3188262"/>
                <a:chExt cx="2774830" cy="879715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AAFDFF1-011D-40DE-BAEE-664CDC9275F0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2774830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∫ ƒ(x) dx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10BD7D9-971B-45E3-8F8F-9E8ACEBE06DA}"/>
                    </a:ext>
                  </a:extLst>
                </p:cNvPr>
                <p:cNvSpPr txBox="1"/>
                <p:nvPr/>
              </p:nvSpPr>
              <p:spPr>
                <a:xfrm>
                  <a:off x="2667000" y="3188262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CCFFFF"/>
                      </a:solidFill>
                    </a:rPr>
                    <a:t>b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077B72A-4EBE-4B47-9D48-FA9EF57225FF}"/>
                    </a:ext>
                  </a:extLst>
                </p:cNvPr>
                <p:cNvSpPr txBox="1"/>
                <p:nvPr/>
              </p:nvSpPr>
              <p:spPr>
                <a:xfrm>
                  <a:off x="2461404" y="3667867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CCFFFF"/>
                      </a:solidFill>
                    </a:rPr>
                    <a:t>a</a:t>
                  </a: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36A3A8-AD81-432F-ABB1-865ECB642CA6}"/>
                  </a:ext>
                </a:extLst>
              </p:cNvPr>
              <p:cNvSpPr txBox="1"/>
              <p:nvPr/>
            </p:nvSpPr>
            <p:spPr>
              <a:xfrm>
                <a:off x="264544" y="4030972"/>
                <a:ext cx="173966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4000" b="1" dirty="0" err="1">
                    <a:solidFill>
                      <a:srgbClr val="CCFFFF"/>
                    </a:solidFill>
                  </a:rPr>
                  <a:t>y</a:t>
                </a:r>
                <a:r>
                  <a:rPr lang="en-US" altLang="en-US" sz="4000" b="1" baseline="-25000" dirty="0" err="1">
                    <a:solidFill>
                      <a:srgbClr val="CCFFFF"/>
                    </a:solidFill>
                  </a:rPr>
                  <a:t>avg</a:t>
                </a:r>
                <a:r>
                  <a:rPr lang="en-US" altLang="en-US" sz="4000" b="1" dirty="0">
                    <a:solidFill>
                      <a:srgbClr val="CCFFFF"/>
                    </a:solidFill>
                  </a:rPr>
                  <a:t> =</a:t>
                </a:r>
                <a:endParaRPr lang="en-US" sz="4000" b="1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A35E0B-9769-42C5-8245-660532A7D4AF}"/>
                  </a:ext>
                </a:extLst>
              </p:cNvPr>
              <p:cNvSpPr txBox="1"/>
              <p:nvPr/>
            </p:nvSpPr>
            <p:spPr>
              <a:xfrm>
                <a:off x="2342072" y="4397514"/>
                <a:ext cx="207752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4000" b="1" dirty="0">
                    <a:solidFill>
                      <a:srgbClr val="CCFFFF"/>
                    </a:solidFill>
                  </a:rPr>
                  <a:t>b - a</a:t>
                </a:r>
                <a:endParaRPr lang="en-US" sz="4000" b="1" dirty="0">
                  <a:solidFill>
                    <a:srgbClr val="CCFFFF"/>
                  </a:solidFill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F3925D3-E9F8-45A3-BD1D-8600EE5A399C}"/>
              </a:ext>
            </a:extLst>
          </p:cNvPr>
          <p:cNvSpPr txBox="1"/>
          <p:nvPr/>
        </p:nvSpPr>
        <p:spPr>
          <a:xfrm>
            <a:off x="5607171" y="5616755"/>
            <a:ext cx="2470029" cy="707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srgbClr val="CCFFFF"/>
                </a:solidFill>
              </a:rPr>
              <a:t>Fill it in!</a:t>
            </a:r>
            <a:endParaRPr lang="en-US" sz="4000" b="1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299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A function generator was programmed to provide a slowly rising voltage given by </a:t>
            </a:r>
          </a:p>
          <a:p>
            <a:r>
              <a:rPr lang="en-US" altLang="en-US" dirty="0"/>
              <a:t>v = 0.0056t</a:t>
            </a:r>
            <a:r>
              <a:rPr lang="en-US" altLang="en-US" baseline="30000" dirty="0"/>
              <a:t>3</a:t>
            </a:r>
            <a:r>
              <a:rPr lang="en-US" altLang="en-US" dirty="0"/>
              <a:t> + 0.23t</a:t>
            </a:r>
            <a:r>
              <a:rPr lang="en-US" altLang="en-US" baseline="30000" dirty="0"/>
              <a:t>2</a:t>
            </a:r>
            <a:r>
              <a:rPr lang="en-US" altLang="en-US" dirty="0"/>
              <a:t> volts when t is in seconds. Calculate its average value between t=0 and t=30 seconds.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AVERAGE VALUE OF A FUNCTION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ED75FA-6C52-408D-86D5-48F7AD396236}"/>
              </a:ext>
            </a:extLst>
          </p:cNvPr>
          <p:cNvGrpSpPr/>
          <p:nvPr/>
        </p:nvGrpSpPr>
        <p:grpSpPr>
          <a:xfrm>
            <a:off x="381000" y="5181600"/>
            <a:ext cx="7811220" cy="1600200"/>
            <a:chOff x="264544" y="3505200"/>
            <a:chExt cx="7811220" cy="16002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377AA18-3CE9-47C8-878B-2101323DBE71}"/>
                </a:ext>
              </a:extLst>
            </p:cNvPr>
            <p:cNvCxnSpPr>
              <a:cxnSpLocks/>
            </p:cNvCxnSpPr>
            <p:nvPr/>
          </p:nvCxnSpPr>
          <p:spPr>
            <a:xfrm>
              <a:off x="1851804" y="4384915"/>
              <a:ext cx="6108940" cy="0"/>
            </a:xfrm>
            <a:prstGeom prst="line">
              <a:avLst/>
            </a:prstGeom>
            <a:ln w="5080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D69F399-380E-45A5-BE9C-4197F2107445}"/>
                </a:ext>
              </a:extLst>
            </p:cNvPr>
            <p:cNvGrpSpPr/>
            <p:nvPr/>
          </p:nvGrpSpPr>
          <p:grpSpPr>
            <a:xfrm>
              <a:off x="264544" y="3505200"/>
              <a:ext cx="7811220" cy="1600200"/>
              <a:chOff x="264544" y="3505200"/>
              <a:chExt cx="7811220" cy="160020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D87F4EA-0370-45AA-B6D6-D42300A95362}"/>
                  </a:ext>
                </a:extLst>
              </p:cNvPr>
              <p:cNvGrpSpPr/>
              <p:nvPr/>
            </p:nvGrpSpPr>
            <p:grpSpPr>
              <a:xfrm>
                <a:off x="1828800" y="3505200"/>
                <a:ext cx="6246964" cy="879715"/>
                <a:chOff x="2286000" y="3188262"/>
                <a:chExt cx="6246964" cy="879715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AAFDFF1-011D-40DE-BAEE-664CDC9275F0}"/>
                    </a:ext>
                  </a:extLst>
                </p:cNvPr>
                <p:cNvSpPr txBox="1"/>
                <p:nvPr/>
              </p:nvSpPr>
              <p:spPr>
                <a:xfrm>
                  <a:off x="2286000" y="3188262"/>
                  <a:ext cx="6246964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dirty="0">
                      <a:solidFill>
                        <a:srgbClr val="CCFFFF"/>
                      </a:solidFill>
                    </a:rPr>
                    <a:t>∫   (</a:t>
                  </a:r>
                  <a:r>
                    <a:rPr lang="en-US" altLang="en-US" sz="4000" dirty="0">
                      <a:solidFill>
                        <a:srgbClr val="CCFFFF"/>
                      </a:solidFill>
                    </a:rPr>
                    <a:t>0.0056t</a:t>
                  </a:r>
                  <a:r>
                    <a:rPr lang="en-US" altLang="en-US" sz="4000" baseline="30000" dirty="0">
                      <a:solidFill>
                        <a:srgbClr val="CCFFFF"/>
                      </a:solidFill>
                    </a:rPr>
                    <a:t>3</a:t>
                  </a:r>
                  <a:r>
                    <a:rPr lang="en-US" altLang="en-US" sz="4000" dirty="0">
                      <a:solidFill>
                        <a:srgbClr val="CCFFFF"/>
                      </a:solidFill>
                    </a:rPr>
                    <a:t> + 0.23t</a:t>
                  </a:r>
                  <a:r>
                    <a:rPr lang="en-US" altLang="en-US" sz="4000" baseline="30000" dirty="0">
                      <a:solidFill>
                        <a:srgbClr val="CCFFFF"/>
                      </a:solidFill>
                    </a:rPr>
                    <a:t>2</a:t>
                  </a:r>
                  <a:r>
                    <a:rPr lang="en-US" sz="4000" dirty="0">
                      <a:solidFill>
                        <a:srgbClr val="CCFFFF"/>
                      </a:solidFill>
                    </a:rPr>
                    <a:t>) dt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10BD7D9-971B-45E3-8F8F-9E8ACEBE06DA}"/>
                    </a:ext>
                  </a:extLst>
                </p:cNvPr>
                <p:cNvSpPr txBox="1"/>
                <p:nvPr/>
              </p:nvSpPr>
              <p:spPr>
                <a:xfrm>
                  <a:off x="2667000" y="3188262"/>
                  <a:ext cx="645544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CCFFFF"/>
                      </a:solidFill>
                    </a:rPr>
                    <a:t>30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077B72A-4EBE-4B47-9D48-FA9EF57225FF}"/>
                    </a:ext>
                  </a:extLst>
                </p:cNvPr>
                <p:cNvSpPr txBox="1"/>
                <p:nvPr/>
              </p:nvSpPr>
              <p:spPr>
                <a:xfrm>
                  <a:off x="2461404" y="3667867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CCFFFF"/>
                      </a:solidFill>
                    </a:rPr>
                    <a:t>0</a:t>
                  </a: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36A3A8-AD81-432F-ABB1-865ECB642CA6}"/>
                  </a:ext>
                </a:extLst>
              </p:cNvPr>
              <p:cNvSpPr txBox="1"/>
              <p:nvPr/>
            </p:nvSpPr>
            <p:spPr>
              <a:xfrm>
                <a:off x="264544" y="4030972"/>
                <a:ext cx="173966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4000" b="1" dirty="0" err="1">
                    <a:solidFill>
                      <a:srgbClr val="CCFFFF"/>
                    </a:solidFill>
                  </a:rPr>
                  <a:t>v</a:t>
                </a:r>
                <a:r>
                  <a:rPr lang="en-US" altLang="en-US" sz="4000" b="1" baseline="-25000" dirty="0" err="1">
                    <a:solidFill>
                      <a:srgbClr val="CCFFFF"/>
                    </a:solidFill>
                  </a:rPr>
                  <a:t>avg</a:t>
                </a:r>
                <a:r>
                  <a:rPr lang="en-US" altLang="en-US" sz="4000" b="1" dirty="0">
                    <a:solidFill>
                      <a:srgbClr val="CCFFFF"/>
                    </a:solidFill>
                  </a:rPr>
                  <a:t> =</a:t>
                </a:r>
                <a:endParaRPr lang="en-US" sz="4000" b="1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A35E0B-9769-42C5-8245-660532A7D4AF}"/>
                  </a:ext>
                </a:extLst>
              </p:cNvPr>
              <p:cNvSpPr txBox="1"/>
              <p:nvPr/>
            </p:nvSpPr>
            <p:spPr>
              <a:xfrm>
                <a:off x="3825816" y="4397514"/>
                <a:ext cx="207752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4000" b="1" dirty="0">
                    <a:solidFill>
                      <a:srgbClr val="CCFFFF"/>
                    </a:solidFill>
                  </a:rPr>
                  <a:t>30 - 0</a:t>
                </a:r>
                <a:endParaRPr lang="en-US" sz="4000" b="1" dirty="0">
                  <a:solidFill>
                    <a:srgbClr val="CCFFFF"/>
                  </a:solidFill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45A1471-ACCD-42E0-A199-DBD81DE10E8E}"/>
              </a:ext>
            </a:extLst>
          </p:cNvPr>
          <p:cNvSpPr txBox="1"/>
          <p:nvPr/>
        </p:nvSpPr>
        <p:spPr>
          <a:xfrm>
            <a:off x="7648756" y="6235422"/>
            <a:ext cx="1618889" cy="707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srgbClr val="CCFFFF"/>
                </a:solidFill>
              </a:rPr>
              <a:t>Do it!</a:t>
            </a:r>
            <a:endParaRPr lang="en-US" sz="4000" b="1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527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A function generator was programmed to provide a slowly rising voltage given by </a:t>
            </a:r>
          </a:p>
          <a:p>
            <a:r>
              <a:rPr lang="en-US" altLang="en-US" dirty="0"/>
              <a:t>v = 0.0056t</a:t>
            </a:r>
            <a:r>
              <a:rPr lang="en-US" altLang="en-US" baseline="30000" dirty="0"/>
              <a:t>3</a:t>
            </a:r>
            <a:r>
              <a:rPr lang="en-US" altLang="en-US" dirty="0"/>
              <a:t> + 0.23t</a:t>
            </a:r>
            <a:r>
              <a:rPr lang="en-US" altLang="en-US" baseline="30000" dirty="0"/>
              <a:t>2</a:t>
            </a:r>
            <a:r>
              <a:rPr lang="en-US" altLang="en-US" dirty="0"/>
              <a:t> volts when t is in seconds. Calculate its average value between t=0 and t=30 seconds.</a:t>
            </a:r>
          </a:p>
          <a:p>
            <a:r>
              <a:rPr lang="en-US" altLang="en-US" dirty="0"/>
              <a:t>≈ (.0014</a:t>
            </a:r>
            <a:r>
              <a:rPr lang="en-US" altLang="en-US" sz="4000" dirty="0">
                <a:solidFill>
                  <a:srgbClr val="CCFFFF"/>
                </a:solidFill>
              </a:rPr>
              <a:t>t</a:t>
            </a:r>
            <a:r>
              <a:rPr lang="en-US" altLang="en-US" sz="4000" baseline="30000" dirty="0">
                <a:solidFill>
                  <a:srgbClr val="CCFFFF"/>
                </a:solidFill>
              </a:rPr>
              <a:t>4 </a:t>
            </a:r>
            <a:r>
              <a:rPr lang="en-US" altLang="en-US" sz="4000" dirty="0">
                <a:solidFill>
                  <a:srgbClr val="CCFFFF"/>
                </a:solidFill>
              </a:rPr>
              <a:t>+ .077t</a:t>
            </a:r>
            <a:r>
              <a:rPr lang="en-US" altLang="en-US" sz="4000" baseline="30000" dirty="0">
                <a:solidFill>
                  <a:srgbClr val="CCFFFF"/>
                </a:solidFill>
              </a:rPr>
              <a:t>3</a:t>
            </a:r>
            <a:r>
              <a:rPr lang="en-US" altLang="en-US" sz="4000" dirty="0">
                <a:solidFill>
                  <a:srgbClr val="CCFFFF"/>
                </a:solidFill>
              </a:rPr>
              <a:t>)/30</a:t>
            </a:r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AVERAGE VALUE OF A FUNCTION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6E89A0B-FBFB-4024-BCB9-B9BDF9A8AD8D}"/>
              </a:ext>
            </a:extLst>
          </p:cNvPr>
          <p:cNvGrpSpPr/>
          <p:nvPr/>
        </p:nvGrpSpPr>
        <p:grpSpPr>
          <a:xfrm>
            <a:off x="6248400" y="5194629"/>
            <a:ext cx="762000" cy="933510"/>
            <a:chOff x="2286000" y="3205515"/>
            <a:chExt cx="762000" cy="9335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88B005-A66D-4BFD-B275-34557293159F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1E6CC4E-B586-4318-AB61-F64271F7D062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483001-4473-4B7E-9200-CF231E9E0173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30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82CFC5-3DF3-49B1-B4CB-7ED2A8C715CE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88068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A function generator was programmed to provide a slowly rising voltage given by </a:t>
            </a:r>
          </a:p>
          <a:p>
            <a:r>
              <a:rPr lang="en-US" altLang="en-US" dirty="0"/>
              <a:t>v = 0.0056t</a:t>
            </a:r>
            <a:r>
              <a:rPr lang="en-US" altLang="en-US" baseline="30000" dirty="0"/>
              <a:t>3</a:t>
            </a:r>
            <a:r>
              <a:rPr lang="en-US" altLang="en-US" dirty="0"/>
              <a:t> + 0.23t</a:t>
            </a:r>
            <a:r>
              <a:rPr lang="en-US" altLang="en-US" baseline="30000" dirty="0"/>
              <a:t>2</a:t>
            </a:r>
            <a:r>
              <a:rPr lang="en-US" altLang="en-US" dirty="0"/>
              <a:t> volts when t is in seconds. Calculate its average value between t=0 and t=30 seconds.</a:t>
            </a:r>
          </a:p>
          <a:p>
            <a:r>
              <a:rPr lang="en-US" altLang="en-US" dirty="0"/>
              <a:t>≈ (.0014</a:t>
            </a:r>
            <a:r>
              <a:rPr lang="en-US" altLang="en-US" sz="4000" dirty="0">
                <a:solidFill>
                  <a:srgbClr val="CCFFFF"/>
                </a:solidFill>
              </a:rPr>
              <a:t>t</a:t>
            </a:r>
            <a:r>
              <a:rPr lang="en-US" altLang="en-US" sz="4000" baseline="30000" dirty="0">
                <a:solidFill>
                  <a:srgbClr val="CCFFFF"/>
                </a:solidFill>
              </a:rPr>
              <a:t>4 </a:t>
            </a:r>
            <a:r>
              <a:rPr lang="en-US" altLang="en-US" sz="4000" dirty="0">
                <a:solidFill>
                  <a:srgbClr val="CCFFFF"/>
                </a:solidFill>
              </a:rPr>
              <a:t>+ .077t</a:t>
            </a:r>
            <a:r>
              <a:rPr lang="en-US" altLang="en-US" sz="4000" baseline="30000" dirty="0">
                <a:solidFill>
                  <a:srgbClr val="CCFFFF"/>
                </a:solidFill>
              </a:rPr>
              <a:t>3</a:t>
            </a:r>
            <a:r>
              <a:rPr lang="en-US" altLang="en-US" sz="4000" dirty="0">
                <a:solidFill>
                  <a:srgbClr val="CCFFFF"/>
                </a:solidFill>
              </a:rPr>
              <a:t>)/30</a:t>
            </a:r>
          </a:p>
          <a:p>
            <a:r>
              <a:rPr lang="en-US" altLang="en-US" dirty="0"/>
              <a:t>≈ ((.0014(30</a:t>
            </a:r>
            <a:r>
              <a:rPr lang="en-US" altLang="en-US" sz="4000" baseline="30000" dirty="0">
                <a:solidFill>
                  <a:srgbClr val="CCFFFF"/>
                </a:solidFill>
              </a:rPr>
              <a:t>4</a:t>
            </a:r>
            <a:r>
              <a:rPr lang="en-US" altLang="en-US" dirty="0"/>
              <a:t>)+(.077(30</a:t>
            </a:r>
            <a:r>
              <a:rPr lang="en-US" altLang="en-US" sz="4000" baseline="30000" dirty="0">
                <a:solidFill>
                  <a:srgbClr val="CCFFFF"/>
                </a:solidFill>
              </a:rPr>
              <a:t>3</a:t>
            </a:r>
            <a:r>
              <a:rPr lang="en-US" altLang="en-US" dirty="0"/>
              <a:t>) – 0)/30 </a:t>
            </a:r>
            <a:endParaRPr lang="en-US" altLang="en-US" sz="4000" dirty="0">
              <a:solidFill>
                <a:srgbClr val="CC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AVERAGE VALUE OF A FUNCTION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6E89A0B-FBFB-4024-BCB9-B9BDF9A8AD8D}"/>
              </a:ext>
            </a:extLst>
          </p:cNvPr>
          <p:cNvGrpSpPr/>
          <p:nvPr/>
        </p:nvGrpSpPr>
        <p:grpSpPr>
          <a:xfrm>
            <a:off x="6248400" y="5194629"/>
            <a:ext cx="762000" cy="933510"/>
            <a:chOff x="2286000" y="3205515"/>
            <a:chExt cx="762000" cy="9335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88B005-A66D-4BFD-B275-34557293159F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1E6CC4E-B586-4318-AB61-F64271F7D062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483001-4473-4B7E-9200-CF231E9E0173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30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82CFC5-3DF3-49B1-B4CB-7ED2A8C715CE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52470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A function generator was programmed to provide a slowly rising voltage given by </a:t>
            </a:r>
          </a:p>
          <a:p>
            <a:r>
              <a:rPr lang="en-US" altLang="en-US" dirty="0"/>
              <a:t>v = 0.0056t</a:t>
            </a:r>
            <a:r>
              <a:rPr lang="en-US" altLang="en-US" baseline="30000" dirty="0"/>
              <a:t>3</a:t>
            </a:r>
            <a:r>
              <a:rPr lang="en-US" altLang="en-US" dirty="0"/>
              <a:t> + 0.23t</a:t>
            </a:r>
            <a:r>
              <a:rPr lang="en-US" altLang="en-US" baseline="30000" dirty="0"/>
              <a:t>2</a:t>
            </a:r>
            <a:r>
              <a:rPr lang="en-US" altLang="en-US" dirty="0"/>
              <a:t> volts when t is in seconds. Calculate its average value between t=0 and t=30 seconds.</a:t>
            </a:r>
          </a:p>
          <a:p>
            <a:r>
              <a:rPr lang="en-US" altLang="en-US" dirty="0"/>
              <a:t>≈ ((.0014(30</a:t>
            </a:r>
            <a:r>
              <a:rPr lang="en-US" altLang="en-US" sz="4000" baseline="30000" dirty="0">
                <a:solidFill>
                  <a:srgbClr val="CCFFFF"/>
                </a:solidFill>
              </a:rPr>
              <a:t>4</a:t>
            </a:r>
            <a:r>
              <a:rPr lang="en-US" altLang="en-US" dirty="0"/>
              <a:t>)+(.077(30</a:t>
            </a:r>
            <a:r>
              <a:rPr lang="en-US" altLang="en-US" sz="4000" baseline="30000" dirty="0">
                <a:solidFill>
                  <a:srgbClr val="CCFFFF"/>
                </a:solidFill>
              </a:rPr>
              <a:t>3</a:t>
            </a:r>
            <a:r>
              <a:rPr lang="en-US" altLang="en-US" dirty="0"/>
              <a:t>) – 0)/30</a:t>
            </a:r>
          </a:p>
          <a:p>
            <a:r>
              <a:rPr lang="en-US" altLang="en-US" dirty="0"/>
              <a:t>≈ 37.8 + 69.3 ≈ 106.8  </a:t>
            </a:r>
            <a:r>
              <a:rPr lang="en-US" altLang="en-US" sz="2000" dirty="0" err="1"/>
              <a:t>whats</a:t>
            </a:r>
            <a:r>
              <a:rPr lang="en-US" altLang="en-US" sz="2000" dirty="0"/>
              <a:t>?</a:t>
            </a:r>
            <a:r>
              <a:rPr lang="en-US" altLang="en-US" dirty="0"/>
              <a:t>  </a:t>
            </a:r>
            <a:endParaRPr lang="en-US" altLang="en-US" sz="4000" dirty="0">
              <a:solidFill>
                <a:srgbClr val="CC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AVERAGE VALUE OF A FUNCTION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000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A function generator was programmed to provide a slowly rising voltage given by </a:t>
            </a:r>
          </a:p>
          <a:p>
            <a:r>
              <a:rPr lang="en-US" altLang="en-US" dirty="0"/>
              <a:t>v = 0.0056t</a:t>
            </a:r>
            <a:r>
              <a:rPr lang="en-US" altLang="en-US" baseline="30000" dirty="0"/>
              <a:t>3</a:t>
            </a:r>
            <a:r>
              <a:rPr lang="en-US" altLang="en-US" dirty="0"/>
              <a:t> + 0.23t</a:t>
            </a:r>
            <a:r>
              <a:rPr lang="en-US" altLang="en-US" baseline="30000" dirty="0"/>
              <a:t>2</a:t>
            </a:r>
            <a:r>
              <a:rPr lang="en-US" altLang="en-US" dirty="0"/>
              <a:t> volts when t is in seconds. Calculate its average value between t=0 and t=30 seconds.</a:t>
            </a:r>
          </a:p>
          <a:p>
            <a:r>
              <a:rPr lang="en-US" altLang="en-US" dirty="0"/>
              <a:t>≈ </a:t>
            </a:r>
            <a:r>
              <a:rPr lang="en-US" altLang="en-US" dirty="0">
                <a:solidFill>
                  <a:srgbClr val="FFFF00"/>
                </a:solidFill>
              </a:rPr>
              <a:t>106.8 volts </a:t>
            </a:r>
            <a:endParaRPr lang="en-US" altLang="en-US" sz="4000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AVERAGE VALUE OF A FUNCTION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482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674686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62B2-F24B-4607-AE4D-630621E9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(Curve) Length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3688F-F7E7-40A0-BBE4-5EEA048E7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We want to determine the length of a continuous function </a:t>
            </a:r>
          </a:p>
          <a:p>
            <a:pPr>
              <a:spcBef>
                <a:spcPts val="0"/>
              </a:spcBef>
            </a:pPr>
            <a:r>
              <a:rPr lang="en-US" dirty="0"/>
              <a:t>y=f(x) on the interval [</a:t>
            </a:r>
            <a:r>
              <a:rPr lang="en-US" dirty="0" err="1"/>
              <a:t>a,b</a:t>
            </a:r>
            <a:r>
              <a:rPr lang="en-US" dirty="0"/>
              <a:t>]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000" dirty="0"/>
              <a:t> </a:t>
            </a:r>
          </a:p>
          <a:p>
            <a:endParaRPr lang="en-US" sz="1500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3591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62B2-F24B-4607-AE4D-630621E9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(Curve) Length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3688F-F7E7-40A0-BBE4-5EEA048E7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/>
              <a:t>To estimate the length of the curve, divide the interval up into equal subintervals each of width </a:t>
            </a:r>
            <a:r>
              <a:rPr lang="en-US" dirty="0" err="1"/>
              <a:t>Δx</a:t>
            </a:r>
            <a:r>
              <a:rPr lang="en-US" dirty="0"/>
              <a:t>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884281-D5A0-422C-8A92-D29DD60E7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102" y="3657600"/>
            <a:ext cx="4603898" cy="3200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68AEC9-06AF-4E6F-800B-4CD2553070CA}"/>
              </a:ext>
            </a:extLst>
          </p:cNvPr>
          <p:cNvSpPr txBox="1"/>
          <p:nvPr/>
        </p:nvSpPr>
        <p:spPr>
          <a:xfrm>
            <a:off x="4953000" y="6260068"/>
            <a:ext cx="68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CCFFFF"/>
                </a:solidFill>
              </a:rPr>
              <a:t>Δx</a:t>
            </a:r>
            <a:r>
              <a:rPr lang="en-US" dirty="0">
                <a:solidFill>
                  <a:srgbClr val="CCFFFF"/>
                </a:solidFill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FAF340-50CB-42BF-9440-465CAB4546FB}"/>
              </a:ext>
            </a:extLst>
          </p:cNvPr>
          <p:cNvSpPr txBox="1"/>
          <p:nvPr/>
        </p:nvSpPr>
        <p:spPr>
          <a:xfrm>
            <a:off x="-76200" y="6629400"/>
            <a:ext cx="5943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0" dirty="0">
                <a:solidFill>
                  <a:srgbClr val="00B0F0"/>
                </a:solidFill>
              </a:rPr>
              <a:t>https://tutorial.math.lamar.edu/Classes/CalcII/ArcLength.aspx</a:t>
            </a:r>
          </a:p>
        </p:txBody>
      </p:sp>
    </p:spTree>
    <p:extLst>
      <p:ext uri="{BB962C8B-B14F-4D97-AF65-F5344CB8AC3E}">
        <p14:creationId xmlns:p14="http://schemas.microsoft.com/office/powerpoint/2010/main" val="2730442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57E2B7-0E1C-48B3-B250-9AB660014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29050"/>
            <a:ext cx="4048125" cy="2952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A475B2-4C25-4303-9E08-BCFD45E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 dirty="0"/>
              <a:t>Applications of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C986-4B93-4D9C-926B-A0671C495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Exposure to a drug = Area under the plasma concentration time curve (AUC)</a:t>
            </a:r>
          </a:p>
          <a:p>
            <a:r>
              <a:rPr lang="en-US" altLang="en-US" dirty="0"/>
              <a:t>AUC = ∫</a:t>
            </a:r>
            <a:r>
              <a:rPr lang="en-US" altLang="en-US" baseline="-25000" dirty="0"/>
              <a:t>4</a:t>
            </a:r>
            <a:r>
              <a:rPr lang="en-US" altLang="en-US" baseline="30000" dirty="0"/>
              <a:t>5</a:t>
            </a:r>
            <a:r>
              <a:rPr lang="en-US" altLang="en-US" dirty="0"/>
              <a:t> 100/15 e</a:t>
            </a:r>
            <a:r>
              <a:rPr lang="en-US" altLang="en-US" baseline="30000" dirty="0"/>
              <a:t> -0.5t  </a:t>
            </a:r>
            <a:r>
              <a:rPr lang="en-US" altLang="en-US" dirty="0"/>
              <a:t>dt</a:t>
            </a:r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0CE5F2-4F1C-4B3A-86CD-CBF1EFA9699C}"/>
              </a:ext>
            </a:extLst>
          </p:cNvPr>
          <p:cNvSpPr txBox="1"/>
          <p:nvPr/>
        </p:nvSpPr>
        <p:spPr>
          <a:xfrm>
            <a:off x="6934200" y="6534835"/>
            <a:ext cx="255917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i="0" u="none" strike="noStrike" dirty="0">
                <a:solidFill>
                  <a:srgbClr val="00B0F0"/>
                </a:solidFill>
                <a:effectLst/>
                <a:latin typeface="Open Sans"/>
              </a:rPr>
              <a:t>c/p1/Ch04/Ch0410.html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064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62B2-F24B-4607-AE4D-630621E9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(Curve) Length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3688F-F7E7-40A0-BBE4-5EEA048E7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/>
              <a:t>Approximate the curve by a series of straight lines connecting the points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FE4BA6-3C81-4649-9FC1-5578A705C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102" y="3657600"/>
            <a:ext cx="4603898" cy="3200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D1A968-6DDF-4BDC-BC13-FCB22725F233}"/>
              </a:ext>
            </a:extLst>
          </p:cNvPr>
          <p:cNvSpPr txBox="1"/>
          <p:nvPr/>
        </p:nvSpPr>
        <p:spPr>
          <a:xfrm>
            <a:off x="4953000" y="6260068"/>
            <a:ext cx="68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CCFFFF"/>
                </a:solidFill>
              </a:rPr>
              <a:t>Δx</a:t>
            </a:r>
            <a:r>
              <a:rPr lang="en-US" dirty="0">
                <a:solidFill>
                  <a:srgbClr val="CCFFFF"/>
                </a:solidFill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8F56D3-DFE6-425A-86B7-D96155892384}"/>
              </a:ext>
            </a:extLst>
          </p:cNvPr>
          <p:cNvSpPr txBox="1"/>
          <p:nvPr/>
        </p:nvSpPr>
        <p:spPr>
          <a:xfrm>
            <a:off x="-76200" y="6629400"/>
            <a:ext cx="5943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0" dirty="0">
                <a:solidFill>
                  <a:srgbClr val="00B0F0"/>
                </a:solidFill>
              </a:rPr>
              <a:t>https://tutorial.math.lamar.edu/Classes/CalcII/ArcLength.aspx</a:t>
            </a:r>
          </a:p>
        </p:txBody>
      </p:sp>
    </p:spTree>
    <p:extLst>
      <p:ext uri="{BB962C8B-B14F-4D97-AF65-F5344CB8AC3E}">
        <p14:creationId xmlns:p14="http://schemas.microsoft.com/office/powerpoint/2010/main" val="16732430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62B2-F24B-4607-AE4D-630621E9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(Curve) Length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3688F-F7E7-40A0-BBE4-5EEA048E7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/>
              <a:t>The length of the curve can be </a:t>
            </a:r>
          </a:p>
          <a:p>
            <a:pPr>
              <a:spcBef>
                <a:spcPts val="0"/>
              </a:spcBef>
            </a:pPr>
            <a:r>
              <a:rPr lang="en-US" dirty="0"/>
              <a:t>estimated by the sum of the lengths of the lines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FE4BA6-3C81-4649-9FC1-5578A705C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102" y="3657600"/>
            <a:ext cx="4603898" cy="3200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11CF06-E652-4398-970C-A1467D61C97E}"/>
              </a:ext>
            </a:extLst>
          </p:cNvPr>
          <p:cNvSpPr txBox="1"/>
          <p:nvPr/>
        </p:nvSpPr>
        <p:spPr>
          <a:xfrm>
            <a:off x="4953000" y="6260068"/>
            <a:ext cx="68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CCFFFF"/>
                </a:solidFill>
              </a:rPr>
              <a:t>Δx</a:t>
            </a:r>
            <a:r>
              <a:rPr lang="en-US" dirty="0">
                <a:solidFill>
                  <a:srgbClr val="CCFFFF"/>
                </a:solidFill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3BB33C-2F0F-4460-88D0-A97806D76DF9}"/>
              </a:ext>
            </a:extLst>
          </p:cNvPr>
          <p:cNvSpPr txBox="1"/>
          <p:nvPr/>
        </p:nvSpPr>
        <p:spPr>
          <a:xfrm>
            <a:off x="-76200" y="6629400"/>
            <a:ext cx="5943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0" dirty="0">
                <a:solidFill>
                  <a:srgbClr val="00B0F0"/>
                </a:solidFill>
              </a:rPr>
              <a:t>https://tutorial.math.lamar.edu/Classes/CalcII/ArcLength.aspx</a:t>
            </a:r>
          </a:p>
        </p:txBody>
      </p:sp>
    </p:spTree>
    <p:extLst>
      <p:ext uri="{BB962C8B-B14F-4D97-AF65-F5344CB8AC3E}">
        <p14:creationId xmlns:p14="http://schemas.microsoft.com/office/powerpoint/2010/main" val="4869279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62B2-F24B-4607-AE4D-630621E9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(Curve) 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13688F-F7E7-40A0-BBE4-5EEA048E77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The length of each line is: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baseline="-25000" dirty="0"/>
                                  <m:t>i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dirty="0"/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baseline="-25000" dirty="0"/>
                                  <m:t>i</m:t>
                                </m:r>
                                <m:r>
                                  <m:rPr>
                                    <m:nor/>
                                  </m:rPr>
                                  <a:rPr lang="en-US" baseline="-25000" dirty="0"/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nor/>
                          </m:rPr>
                          <a:rPr lang="en-US" baseline="3000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b="1" i="0" dirty="0" smtClean="0"/>
                                  <m:t>y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baseline="-25000" dirty="0"/>
                                  <m:t>i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dirty="0"/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b="1" i="0" dirty="0" smtClean="0"/>
                                  <m:t>y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baseline="-25000" dirty="0"/>
                                  <m:t>i</m:t>
                                </m:r>
                                <m:r>
                                  <m:rPr>
                                    <m:nor/>
                                  </m:rPr>
                                  <a:rPr lang="en-US" baseline="-25000" dirty="0"/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</m:e>
                    </m:rad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Δx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+</m:t>
                        </m:r>
                        <m:r>
                          <m:rPr>
                            <m:nor/>
                          </m:rPr>
                          <a:rPr lang="en-US" dirty="0"/>
                          <m:t>Δ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y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</m:e>
                    </m:rad>
                  </m:oMath>
                </a14:m>
                <a:endParaRPr lang="en-US" i="1" baseline="-25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13688F-F7E7-40A0-BBE4-5EEA048E77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  <a:blipFill>
                <a:blip r:embed="rId2"/>
                <a:stretch>
                  <a:fillRect l="-245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1FE4BA6-3C81-4649-9FC1-5578A705C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102" y="3657600"/>
            <a:ext cx="4603898" cy="3200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0BCEAE-84DA-4EC0-B675-4FE3C232515F}"/>
              </a:ext>
            </a:extLst>
          </p:cNvPr>
          <p:cNvSpPr txBox="1"/>
          <p:nvPr/>
        </p:nvSpPr>
        <p:spPr>
          <a:xfrm>
            <a:off x="4953000" y="6260068"/>
            <a:ext cx="68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CCFFFF"/>
                </a:solidFill>
              </a:rPr>
              <a:t>Δx</a:t>
            </a:r>
            <a:r>
              <a:rPr lang="en-US" dirty="0">
                <a:solidFill>
                  <a:srgbClr val="CCFFFF"/>
                </a:solidFill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DC2C22-84CE-4990-8014-9ABC84AB6381}"/>
              </a:ext>
            </a:extLst>
          </p:cNvPr>
          <p:cNvSpPr txBox="1"/>
          <p:nvPr/>
        </p:nvSpPr>
        <p:spPr>
          <a:xfrm>
            <a:off x="-76200" y="6629400"/>
            <a:ext cx="5943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0" dirty="0">
                <a:solidFill>
                  <a:srgbClr val="00B0F0"/>
                </a:solidFill>
              </a:rPr>
              <a:t>https://tutorial.math.lamar.edu/Classes/CalcII/ArcLength.aspx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46106D-F24F-09EE-B822-2D6529D06663}"/>
              </a:ext>
            </a:extLst>
          </p:cNvPr>
          <p:cNvGrpSpPr/>
          <p:nvPr/>
        </p:nvGrpSpPr>
        <p:grpSpPr>
          <a:xfrm>
            <a:off x="4495800" y="4800601"/>
            <a:ext cx="1066800" cy="874930"/>
            <a:chOff x="4495800" y="4800601"/>
            <a:chExt cx="1066800" cy="8749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364AB0-F2C1-F251-17EF-6CD045792725}"/>
                </a:ext>
              </a:extLst>
            </p:cNvPr>
            <p:cNvSpPr txBox="1"/>
            <p:nvPr/>
          </p:nvSpPr>
          <p:spPr>
            <a:xfrm rot="16200000">
              <a:off x="4337566" y="4958835"/>
              <a:ext cx="6858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 err="1">
                  <a:solidFill>
                    <a:srgbClr val="CCFFFF"/>
                  </a:solidFill>
                </a:rPr>
                <a:t>Δy</a:t>
              </a:r>
              <a:r>
                <a:rPr lang="en-US" dirty="0">
                  <a:solidFill>
                    <a:srgbClr val="CCFFFF"/>
                  </a:solidFill>
                </a:rPr>
                <a:t> 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8FD34B-4CA3-620D-5BC4-47F135BEC522}"/>
                </a:ext>
              </a:extLst>
            </p:cNvPr>
            <p:cNvSpPr txBox="1"/>
            <p:nvPr/>
          </p:nvSpPr>
          <p:spPr>
            <a:xfrm>
              <a:off x="4800600" y="5029200"/>
              <a:ext cx="2667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CCFFFF"/>
                  </a:solidFill>
                </a:rPr>
                <a:t>{ 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F3B61B9-B33F-C1B5-DE9E-14E41181091A}"/>
                </a:ext>
              </a:extLst>
            </p:cNvPr>
            <p:cNvSpPr txBox="1"/>
            <p:nvPr/>
          </p:nvSpPr>
          <p:spPr>
            <a:xfrm>
              <a:off x="4914900" y="5148333"/>
              <a:ext cx="6477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CCFFFF"/>
                  </a:solidFill>
                </a:rPr>
                <a:t>- - 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71521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62B2-F24B-4607-AE4D-630621E9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(Curve) 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13688F-F7E7-40A0-BBE4-5EEA048E77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As Δx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→</a:t>
                </a:r>
                <a:r>
                  <a:rPr lang="en-US" dirty="0"/>
                  <a:t>0, the length of the curve becomes: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4000" b="1" dirty="0">
                    <a:solidFill>
                      <a:srgbClr val="CCFFFF"/>
                    </a:solidFill>
                  </a:rPr>
                  <a:t>L = ∫</a:t>
                </a:r>
                <a:r>
                  <a:rPr lang="en-US" sz="4000" b="1" baseline="-25000" dirty="0">
                    <a:solidFill>
                      <a:srgbClr val="CCFFFF"/>
                    </a:solidFill>
                  </a:rPr>
                  <a:t>a</a:t>
                </a:r>
                <a:r>
                  <a:rPr lang="en-US" sz="4000" b="1" baseline="30000" dirty="0">
                    <a:solidFill>
                      <a:srgbClr val="CCFFFF"/>
                    </a:solidFill>
                  </a:rPr>
                  <a:t>b</a:t>
                </a:r>
                <a:r>
                  <a:rPr lang="en-US" sz="4000" b="1" dirty="0">
                    <a:solidFill>
                      <a:srgbClr val="CCFFFF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1+(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dy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/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dx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4000" dirty="0" smtClean="0">
                                <a:solidFill>
                                  <a:srgbClr val="CCFFFF"/>
                                </a:solidFill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000" b="1" dirty="0">
                    <a:solidFill>
                      <a:srgbClr val="CCFFFF"/>
                    </a:solidFill>
                  </a:rPr>
                  <a:t> dx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13688F-F7E7-40A0-BBE4-5EEA048E77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  <a:blipFill>
                <a:blip r:embed="rId2"/>
                <a:stretch>
                  <a:fillRect l="-2456" t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1FE4BA6-3C81-4649-9FC1-5578A705C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102" y="3657600"/>
            <a:ext cx="4603898" cy="3200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0BCEAE-84DA-4EC0-B675-4FE3C232515F}"/>
              </a:ext>
            </a:extLst>
          </p:cNvPr>
          <p:cNvSpPr txBox="1"/>
          <p:nvPr/>
        </p:nvSpPr>
        <p:spPr>
          <a:xfrm>
            <a:off x="4953000" y="6260068"/>
            <a:ext cx="68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CCFFFF"/>
                </a:solidFill>
              </a:rPr>
              <a:t>Δx</a:t>
            </a:r>
            <a:r>
              <a:rPr lang="en-US" dirty="0">
                <a:solidFill>
                  <a:srgbClr val="CCFFFF"/>
                </a:solidFill>
              </a:rPr>
              <a:t>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1E70AC-7656-486F-B636-71E830C21663}"/>
              </a:ext>
            </a:extLst>
          </p:cNvPr>
          <p:cNvSpPr txBox="1"/>
          <p:nvPr/>
        </p:nvSpPr>
        <p:spPr>
          <a:xfrm>
            <a:off x="-76200" y="6629400"/>
            <a:ext cx="5943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0" dirty="0">
                <a:solidFill>
                  <a:srgbClr val="00B0F0"/>
                </a:solidFill>
              </a:rPr>
              <a:t>https://tutorial.math.lamar.edu/Classes/CalcII/ArcLength.aspx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5EF6F77-DA86-9896-0909-CFA7AF12A100}"/>
              </a:ext>
            </a:extLst>
          </p:cNvPr>
          <p:cNvGrpSpPr/>
          <p:nvPr/>
        </p:nvGrpSpPr>
        <p:grpSpPr>
          <a:xfrm>
            <a:off x="4495800" y="4800601"/>
            <a:ext cx="1066800" cy="874930"/>
            <a:chOff x="4495800" y="4800601"/>
            <a:chExt cx="1066800" cy="8749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2F96267-29E0-B1F6-1AE8-FAA29066B795}"/>
                </a:ext>
              </a:extLst>
            </p:cNvPr>
            <p:cNvSpPr txBox="1"/>
            <p:nvPr/>
          </p:nvSpPr>
          <p:spPr>
            <a:xfrm rot="16200000">
              <a:off x="4337566" y="4958835"/>
              <a:ext cx="6858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 err="1">
                  <a:solidFill>
                    <a:srgbClr val="CCFFFF"/>
                  </a:solidFill>
                </a:rPr>
                <a:t>Δy</a:t>
              </a:r>
              <a:r>
                <a:rPr lang="en-US" dirty="0">
                  <a:solidFill>
                    <a:srgbClr val="CCFFFF"/>
                  </a:solidFill>
                </a:rPr>
                <a:t> 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25CA60-03BC-786B-FE8D-AE1FEFB51378}"/>
                </a:ext>
              </a:extLst>
            </p:cNvPr>
            <p:cNvSpPr txBox="1"/>
            <p:nvPr/>
          </p:nvSpPr>
          <p:spPr>
            <a:xfrm>
              <a:off x="4800600" y="5029200"/>
              <a:ext cx="2667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CCFFFF"/>
                  </a:solidFill>
                </a:rPr>
                <a:t>{ 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7D215B-50C7-C1AB-B867-DF149898757B}"/>
                </a:ext>
              </a:extLst>
            </p:cNvPr>
            <p:cNvSpPr txBox="1"/>
            <p:nvPr/>
          </p:nvSpPr>
          <p:spPr>
            <a:xfrm>
              <a:off x="4914900" y="5148333"/>
              <a:ext cx="6477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CCFFFF"/>
                  </a:solidFill>
                </a:rPr>
                <a:t>- - 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36563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62B2-F24B-4607-AE4D-630621E9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(Curve) 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13688F-F7E7-40A0-BBE4-5EEA048E77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Note: this is often given the letter “S”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4000" b="1" dirty="0">
                    <a:solidFill>
                      <a:srgbClr val="CCFFFF"/>
                    </a:solidFill>
                  </a:rPr>
                  <a:t>S = ∫</a:t>
                </a:r>
                <a:r>
                  <a:rPr lang="en-US" sz="4000" b="1" baseline="-25000" dirty="0">
                    <a:solidFill>
                      <a:srgbClr val="CCFFFF"/>
                    </a:solidFill>
                  </a:rPr>
                  <a:t>a</a:t>
                </a:r>
                <a:r>
                  <a:rPr lang="en-US" sz="4000" b="1" baseline="30000" dirty="0">
                    <a:solidFill>
                      <a:srgbClr val="CCFFFF"/>
                    </a:solidFill>
                  </a:rPr>
                  <a:t>b</a:t>
                </a:r>
                <a:r>
                  <a:rPr lang="en-US" sz="4000" b="1" dirty="0">
                    <a:solidFill>
                      <a:srgbClr val="CCFFFF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1+(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dy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/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dx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4000" dirty="0" smtClean="0">
                                <a:solidFill>
                                  <a:srgbClr val="CCFFFF"/>
                                </a:solidFill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000" b="1" dirty="0">
                    <a:solidFill>
                      <a:srgbClr val="CCFFFF"/>
                    </a:solidFill>
                  </a:rPr>
                  <a:t> dx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13688F-F7E7-40A0-BBE4-5EEA048E77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  <a:blipFill>
                <a:blip r:embed="rId2"/>
                <a:stretch>
                  <a:fillRect l="-245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1FE4BA6-3C81-4649-9FC1-5578A705C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102" y="3657600"/>
            <a:ext cx="4603898" cy="3200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0BCEAE-84DA-4EC0-B675-4FE3C232515F}"/>
              </a:ext>
            </a:extLst>
          </p:cNvPr>
          <p:cNvSpPr txBox="1"/>
          <p:nvPr/>
        </p:nvSpPr>
        <p:spPr>
          <a:xfrm>
            <a:off x="4953000" y="6260068"/>
            <a:ext cx="68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CCFFFF"/>
                </a:solidFill>
              </a:rPr>
              <a:t>Δx</a:t>
            </a:r>
            <a:r>
              <a:rPr lang="en-US" dirty="0">
                <a:solidFill>
                  <a:srgbClr val="CCFFFF"/>
                </a:solidFill>
              </a:rPr>
              <a:t>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1E70AC-7656-486F-B636-71E830C21663}"/>
              </a:ext>
            </a:extLst>
          </p:cNvPr>
          <p:cNvSpPr txBox="1"/>
          <p:nvPr/>
        </p:nvSpPr>
        <p:spPr>
          <a:xfrm>
            <a:off x="-76200" y="6629400"/>
            <a:ext cx="5943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0" dirty="0">
                <a:solidFill>
                  <a:srgbClr val="00B0F0"/>
                </a:solidFill>
              </a:rPr>
              <a:t>https://tutorial.math.lamar.edu/Classes/CalcII/ArcLength.aspx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2312F0-6A63-81D7-5EFB-7BDD8C3756C1}"/>
              </a:ext>
            </a:extLst>
          </p:cNvPr>
          <p:cNvGrpSpPr/>
          <p:nvPr/>
        </p:nvGrpSpPr>
        <p:grpSpPr>
          <a:xfrm>
            <a:off x="4495800" y="4800601"/>
            <a:ext cx="1066800" cy="874930"/>
            <a:chOff x="4495800" y="4800601"/>
            <a:chExt cx="1066800" cy="8749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709ED9D-B172-04FC-6E37-344C7377F0E0}"/>
                </a:ext>
              </a:extLst>
            </p:cNvPr>
            <p:cNvSpPr txBox="1"/>
            <p:nvPr/>
          </p:nvSpPr>
          <p:spPr>
            <a:xfrm rot="16200000">
              <a:off x="4337566" y="4958835"/>
              <a:ext cx="6858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 err="1">
                  <a:solidFill>
                    <a:srgbClr val="CCFFFF"/>
                  </a:solidFill>
                </a:rPr>
                <a:t>Δy</a:t>
              </a:r>
              <a:r>
                <a:rPr lang="en-US" dirty="0">
                  <a:solidFill>
                    <a:srgbClr val="CCFFFF"/>
                  </a:solidFill>
                </a:rPr>
                <a:t> 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B58B7D7-DB6D-947B-3534-D55C160614CA}"/>
                </a:ext>
              </a:extLst>
            </p:cNvPr>
            <p:cNvSpPr txBox="1"/>
            <p:nvPr/>
          </p:nvSpPr>
          <p:spPr>
            <a:xfrm>
              <a:off x="4800600" y="5029200"/>
              <a:ext cx="2667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CCFFFF"/>
                  </a:solidFill>
                </a:rPr>
                <a:t>{ 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3A369D-8D85-B529-DEB1-9F9F55377B79}"/>
                </a:ext>
              </a:extLst>
            </p:cNvPr>
            <p:cNvSpPr txBox="1"/>
            <p:nvPr/>
          </p:nvSpPr>
          <p:spPr>
            <a:xfrm>
              <a:off x="4914900" y="5148333"/>
              <a:ext cx="6477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CCFFFF"/>
                  </a:solidFill>
                </a:rPr>
                <a:t>- - 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17089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62B2-F24B-4607-AE4D-630621E9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(Curve) 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13688F-F7E7-40A0-BBE4-5EEA048E77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</p:spPr>
            <p:txBody>
              <a:bodyPr/>
              <a:lstStyle/>
              <a:p>
                <a:r>
                  <a:rPr lang="en-US" sz="4000" b="1" dirty="0">
                    <a:solidFill>
                      <a:srgbClr val="CCFFFF"/>
                    </a:solidFill>
                  </a:rPr>
                  <a:t>S = ∫</a:t>
                </a:r>
                <a:r>
                  <a:rPr lang="en-US" sz="4000" b="1" baseline="-25000" dirty="0">
                    <a:solidFill>
                      <a:srgbClr val="CCFFFF"/>
                    </a:solidFill>
                  </a:rPr>
                  <a:t>a</a:t>
                </a:r>
                <a:r>
                  <a:rPr lang="en-US" sz="4000" b="1" baseline="30000" dirty="0">
                    <a:solidFill>
                      <a:srgbClr val="CCFFFF"/>
                    </a:solidFill>
                  </a:rPr>
                  <a:t>b</a:t>
                </a:r>
                <a:r>
                  <a:rPr lang="en-US" sz="4000" b="1" dirty="0">
                    <a:solidFill>
                      <a:srgbClr val="CCFFFF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1+(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dy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/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dx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4000" dirty="0" smtClean="0">
                                <a:solidFill>
                                  <a:srgbClr val="CCFFFF"/>
                                </a:solidFill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000" b="1" dirty="0">
                    <a:solidFill>
                      <a:srgbClr val="CCFFFF"/>
                    </a:solidFill>
                  </a:rPr>
                  <a:t> dx</a:t>
                </a:r>
              </a:p>
              <a:p>
                <a:endParaRPr lang="en-US" sz="2000" dirty="0"/>
              </a:p>
              <a:p>
                <a:r>
                  <a:rPr lang="en-US" dirty="0"/>
                  <a:t>The "(1 + ...)" part of the formula guarantees we get at least the distance between x values, such as when f’(x) is zero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13688F-F7E7-40A0-BBE4-5EEA048E77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  <a:blipFill>
                <a:blip r:embed="rId2"/>
                <a:stretch>
                  <a:fillRect l="-2456" r="-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2796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</p:spPr>
            <p:txBody>
              <a:bodyPr/>
              <a:lstStyle/>
              <a:p>
                <a:pPr algn="l"/>
                <a:r>
                  <a:rPr lang="en-US" i="0" dirty="0">
                    <a:effectLst/>
                  </a:rPr>
                  <a:t>Calculate the length of f(x) = 2 between x=2 and x=3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4000" b="1" dirty="0">
                    <a:solidFill>
                      <a:srgbClr val="CCFFFF"/>
                    </a:solidFill>
                  </a:rPr>
                  <a:t>S = ∫</a:t>
                </a:r>
                <a:r>
                  <a:rPr lang="en-US" sz="4000" b="1" baseline="-25000" dirty="0">
                    <a:solidFill>
                      <a:srgbClr val="CCFFFF"/>
                    </a:solidFill>
                  </a:rPr>
                  <a:t>a</a:t>
                </a:r>
                <a:r>
                  <a:rPr lang="en-US" sz="4000" b="1" baseline="30000" dirty="0">
                    <a:solidFill>
                      <a:srgbClr val="CCFFFF"/>
                    </a:solidFill>
                  </a:rPr>
                  <a:t>b</a:t>
                </a:r>
                <a:r>
                  <a:rPr lang="en-US" sz="4000" b="1" dirty="0">
                    <a:solidFill>
                      <a:srgbClr val="CCFFFF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1+(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dy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/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dx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4000" dirty="0" smtClean="0">
                                <a:solidFill>
                                  <a:srgbClr val="CCFFFF"/>
                                </a:solidFill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000" b="1" dirty="0">
                    <a:solidFill>
                      <a:srgbClr val="CCFFFF"/>
                    </a:solidFill>
                  </a:rPr>
                  <a:t> dx</a:t>
                </a:r>
              </a:p>
              <a:p>
                <a:pPr algn="l"/>
                <a:r>
                  <a:rPr lang="en-US" i="0" dirty="0">
                    <a:effectLst/>
                  </a:rPr>
                  <a:t>What’s “b”?</a:t>
                </a:r>
              </a:p>
              <a:p>
                <a:pPr algn="l"/>
                <a:endParaRPr lang="en-US" i="0" dirty="0">
                  <a:effectLst/>
                </a:endParaRPr>
              </a:p>
              <a:p>
                <a:endParaRPr lang="en-US" altLang="en-US" sz="4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  <a:blipFill>
                <a:blip r:embed="rId3"/>
                <a:stretch>
                  <a:fillRect l="-2462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ARC (CURVE) LENGTH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8A4806-BAE0-40F9-8F86-77BB2B287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967" y="4785353"/>
            <a:ext cx="2976433" cy="17419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42C075-7A00-41AD-B1AF-988E9F91E99F}"/>
              </a:ext>
            </a:extLst>
          </p:cNvPr>
          <p:cNvSpPr txBox="1"/>
          <p:nvPr/>
        </p:nvSpPr>
        <p:spPr>
          <a:xfrm>
            <a:off x="4191000" y="6629400"/>
            <a:ext cx="5029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https://www.mathsisfun.com/calculus/arc-length.html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1303A6-85EF-41C3-B1FF-CC5AD67ABFBD}"/>
              </a:ext>
            </a:extLst>
          </p:cNvPr>
          <p:cNvSpPr txBox="1"/>
          <p:nvPr/>
        </p:nvSpPr>
        <p:spPr>
          <a:xfrm>
            <a:off x="5664088" y="5345668"/>
            <a:ext cx="362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2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ABEDD5-8928-4A38-993B-8E397EE55742}"/>
              </a:ext>
            </a:extLst>
          </p:cNvPr>
          <p:cNvSpPr txBox="1"/>
          <p:nvPr/>
        </p:nvSpPr>
        <p:spPr>
          <a:xfrm>
            <a:off x="6800417" y="6451739"/>
            <a:ext cx="362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2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0CFF45-6886-44E5-A68D-0A39D40A0693}"/>
              </a:ext>
            </a:extLst>
          </p:cNvPr>
          <p:cNvSpPr txBox="1"/>
          <p:nvPr/>
        </p:nvSpPr>
        <p:spPr>
          <a:xfrm>
            <a:off x="7256487" y="6464630"/>
            <a:ext cx="362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148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</p:spPr>
            <p:txBody>
              <a:bodyPr/>
              <a:lstStyle/>
              <a:p>
                <a:pPr algn="l"/>
                <a:r>
                  <a:rPr lang="en-US" i="0" dirty="0">
                    <a:effectLst/>
                  </a:rPr>
                  <a:t>Calculate the length of f(x) = 2 between x=2 and x=3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4000" b="1" dirty="0">
                    <a:solidFill>
                      <a:srgbClr val="CCFFFF"/>
                    </a:solidFill>
                  </a:rPr>
                  <a:t>S = ∫</a:t>
                </a:r>
                <a:r>
                  <a:rPr lang="en-US" sz="4000" b="1" baseline="-25000" dirty="0">
                    <a:solidFill>
                      <a:srgbClr val="CCFFFF"/>
                    </a:solidFill>
                  </a:rPr>
                  <a:t>a</a:t>
                </a:r>
                <a:r>
                  <a:rPr lang="en-US" sz="4000" b="1" baseline="30000" dirty="0">
                    <a:solidFill>
                      <a:srgbClr val="FFFF00"/>
                    </a:solidFill>
                  </a:rPr>
                  <a:t>3</a:t>
                </a:r>
                <a:r>
                  <a:rPr lang="en-US" sz="4000" b="1" dirty="0">
                    <a:solidFill>
                      <a:srgbClr val="CCFFFF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1+(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dy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/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dx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4000" dirty="0" smtClean="0">
                                <a:solidFill>
                                  <a:srgbClr val="CCFFFF"/>
                                </a:solidFill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000" b="1" dirty="0">
                    <a:solidFill>
                      <a:srgbClr val="CCFFFF"/>
                    </a:solidFill>
                  </a:rPr>
                  <a:t> dx</a:t>
                </a:r>
              </a:p>
              <a:p>
                <a:pPr algn="l"/>
                <a:r>
                  <a:rPr lang="en-US" i="0" dirty="0">
                    <a:effectLst/>
                  </a:rPr>
                  <a:t>What’s “b”? </a:t>
                </a:r>
                <a:r>
                  <a:rPr lang="en-US" i="0" dirty="0">
                    <a:solidFill>
                      <a:srgbClr val="FFFF00"/>
                    </a:solidFill>
                    <a:effectLst/>
                  </a:rPr>
                  <a:t>3</a:t>
                </a:r>
              </a:p>
              <a:p>
                <a:pPr algn="l"/>
                <a:r>
                  <a:rPr lang="en-US" i="0" dirty="0">
                    <a:effectLst/>
                  </a:rPr>
                  <a:t>What’s “a”?</a:t>
                </a:r>
              </a:p>
              <a:p>
                <a:endParaRPr lang="en-US" altLang="en-US" sz="4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  <a:blipFill>
                <a:blip r:embed="rId3"/>
                <a:stretch>
                  <a:fillRect l="-2462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ARC (CURVE) LENGTH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8A4806-BAE0-40F9-8F86-77BB2B287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967" y="4785353"/>
            <a:ext cx="2976433" cy="17419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42C075-7A00-41AD-B1AF-988E9F91E99F}"/>
              </a:ext>
            </a:extLst>
          </p:cNvPr>
          <p:cNvSpPr txBox="1"/>
          <p:nvPr/>
        </p:nvSpPr>
        <p:spPr>
          <a:xfrm>
            <a:off x="4191000" y="6629400"/>
            <a:ext cx="5029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https://www.mathsisfun.com/calculus/arc-length.html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68D5AC-A1AA-48CA-B8E9-A13F65DBB5D4}"/>
              </a:ext>
            </a:extLst>
          </p:cNvPr>
          <p:cNvSpPr txBox="1"/>
          <p:nvPr/>
        </p:nvSpPr>
        <p:spPr>
          <a:xfrm>
            <a:off x="5664088" y="5345668"/>
            <a:ext cx="362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2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FAB9A6-F8DA-48E7-A239-9F321AE8D462}"/>
              </a:ext>
            </a:extLst>
          </p:cNvPr>
          <p:cNvSpPr txBox="1"/>
          <p:nvPr/>
        </p:nvSpPr>
        <p:spPr>
          <a:xfrm>
            <a:off x="6800417" y="6451739"/>
            <a:ext cx="362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2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1C86EF-970D-4ACC-9D3B-C3CC3865A86E}"/>
              </a:ext>
            </a:extLst>
          </p:cNvPr>
          <p:cNvSpPr txBox="1"/>
          <p:nvPr/>
        </p:nvSpPr>
        <p:spPr>
          <a:xfrm>
            <a:off x="7256487" y="6464630"/>
            <a:ext cx="362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2388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</p:spPr>
            <p:txBody>
              <a:bodyPr/>
              <a:lstStyle/>
              <a:p>
                <a:pPr algn="l"/>
                <a:r>
                  <a:rPr lang="en-US" i="0" dirty="0">
                    <a:effectLst/>
                  </a:rPr>
                  <a:t>Calculate the length of f(x) = 2 between x=2 and x=3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4000" b="1" dirty="0">
                    <a:solidFill>
                      <a:srgbClr val="CCFFFF"/>
                    </a:solidFill>
                  </a:rPr>
                  <a:t>S = ∫</a:t>
                </a:r>
                <a:r>
                  <a:rPr lang="en-US" sz="4000" b="1" baseline="-25000" dirty="0">
                    <a:solidFill>
                      <a:srgbClr val="FFFF00"/>
                    </a:solidFill>
                  </a:rPr>
                  <a:t>2</a:t>
                </a:r>
                <a:r>
                  <a:rPr lang="en-US" sz="4000" b="1" baseline="30000" dirty="0">
                    <a:solidFill>
                      <a:srgbClr val="CCFFFF"/>
                    </a:solidFill>
                  </a:rPr>
                  <a:t>3</a:t>
                </a:r>
                <a:r>
                  <a:rPr lang="en-US" sz="4000" b="1" dirty="0">
                    <a:solidFill>
                      <a:srgbClr val="CCFFFF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1+(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dy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/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dx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4000" dirty="0" smtClean="0">
                                <a:solidFill>
                                  <a:srgbClr val="CCFFFF"/>
                                </a:solidFill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000" b="1" dirty="0">
                    <a:solidFill>
                      <a:srgbClr val="CCFFFF"/>
                    </a:solidFill>
                  </a:rPr>
                  <a:t> dx</a:t>
                </a:r>
              </a:p>
              <a:p>
                <a:pPr algn="l"/>
                <a:r>
                  <a:rPr lang="en-US" i="0" dirty="0">
                    <a:effectLst/>
                  </a:rPr>
                  <a:t>What’s “b”? 3</a:t>
                </a:r>
              </a:p>
              <a:p>
                <a:pPr algn="l"/>
                <a:r>
                  <a:rPr lang="en-US" i="0" dirty="0">
                    <a:effectLst/>
                  </a:rPr>
                  <a:t>What’s “a”? </a:t>
                </a:r>
                <a:r>
                  <a:rPr lang="en-US" i="0" dirty="0">
                    <a:solidFill>
                      <a:srgbClr val="FFFF00"/>
                    </a:solidFill>
                    <a:effectLst/>
                  </a:rPr>
                  <a:t>2</a:t>
                </a:r>
              </a:p>
              <a:p>
                <a:pPr algn="l"/>
                <a:r>
                  <a:rPr lang="en-US" dirty="0"/>
                  <a:t>f(x) = y = 2</a:t>
                </a:r>
                <a:endParaRPr lang="en-US" i="0" dirty="0">
                  <a:effectLst/>
                </a:endParaRPr>
              </a:p>
              <a:p>
                <a:pPr algn="l"/>
                <a:r>
                  <a:rPr lang="en-US" dirty="0"/>
                  <a:t>What’s </a:t>
                </a:r>
                <a:r>
                  <a:rPr lang="en-US" dirty="0" err="1"/>
                  <a:t>dy</a:t>
                </a:r>
                <a:r>
                  <a:rPr lang="en-US" dirty="0"/>
                  <a:t>/dx?</a:t>
                </a:r>
                <a:endParaRPr lang="en-US" i="0" dirty="0">
                  <a:effectLst/>
                </a:endParaRPr>
              </a:p>
              <a:p>
                <a:endParaRPr lang="en-US" altLang="en-US" sz="4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  <a:blipFill>
                <a:blip r:embed="rId3"/>
                <a:stretch>
                  <a:fillRect l="-2462" t="-1946" b="-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ARC (CURVE) LENGTH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8A4806-BAE0-40F9-8F86-77BB2B287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967" y="4785353"/>
            <a:ext cx="2976433" cy="17419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42C075-7A00-41AD-B1AF-988E9F91E99F}"/>
              </a:ext>
            </a:extLst>
          </p:cNvPr>
          <p:cNvSpPr txBox="1"/>
          <p:nvPr/>
        </p:nvSpPr>
        <p:spPr>
          <a:xfrm>
            <a:off x="4191000" y="6629400"/>
            <a:ext cx="5029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https://www.mathsisfun.com/calculus/arc-length.html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42D899-078E-4B12-8CB0-11629A4CAEFF}"/>
              </a:ext>
            </a:extLst>
          </p:cNvPr>
          <p:cNvSpPr txBox="1"/>
          <p:nvPr/>
        </p:nvSpPr>
        <p:spPr>
          <a:xfrm>
            <a:off x="5664088" y="5345668"/>
            <a:ext cx="362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2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8C9546-E28E-41DC-A057-CF6064F8B4A7}"/>
              </a:ext>
            </a:extLst>
          </p:cNvPr>
          <p:cNvSpPr txBox="1"/>
          <p:nvPr/>
        </p:nvSpPr>
        <p:spPr>
          <a:xfrm>
            <a:off x="6800417" y="6451739"/>
            <a:ext cx="362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2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08C8CB-CA19-440C-AF46-14F87E1A5BAF}"/>
              </a:ext>
            </a:extLst>
          </p:cNvPr>
          <p:cNvSpPr txBox="1"/>
          <p:nvPr/>
        </p:nvSpPr>
        <p:spPr>
          <a:xfrm>
            <a:off x="7256487" y="6464630"/>
            <a:ext cx="362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5250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</p:spPr>
            <p:txBody>
              <a:bodyPr/>
              <a:lstStyle/>
              <a:p>
                <a:pPr algn="l"/>
                <a:r>
                  <a:rPr lang="en-US" i="0" dirty="0">
                    <a:effectLst/>
                  </a:rPr>
                  <a:t>Calculate the length of f(x) = 2 between x=2 and x=3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4000" b="1" dirty="0">
                    <a:solidFill>
                      <a:srgbClr val="CCFFFF"/>
                    </a:solidFill>
                  </a:rPr>
                  <a:t>S = ∫</a:t>
                </a:r>
                <a:r>
                  <a:rPr lang="en-US" sz="4000" b="1" baseline="-25000" dirty="0"/>
                  <a:t>2</a:t>
                </a:r>
                <a:r>
                  <a:rPr lang="en-US" sz="4000" b="1" baseline="30000" dirty="0">
                    <a:solidFill>
                      <a:srgbClr val="CCFFFF"/>
                    </a:solidFill>
                  </a:rPr>
                  <a:t>3</a:t>
                </a:r>
                <a:r>
                  <a:rPr lang="en-US" sz="4000" b="1" dirty="0">
                    <a:solidFill>
                      <a:srgbClr val="CCFFFF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1+(</m:t>
                            </m:r>
                            <m:r>
                              <m:rPr>
                                <m:nor/>
                              </m:rPr>
                              <a:rPr lang="en-US" sz="4000" b="1" i="0" dirty="0" smtClean="0">
                                <a:solidFill>
                                  <a:srgbClr val="FFFF00"/>
                                </a:solidFill>
                              </a:rPr>
                              <m:t>0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4000" dirty="0" smtClean="0">
                                <a:solidFill>
                                  <a:srgbClr val="CCFFFF"/>
                                </a:solidFill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000" b="1" dirty="0">
                    <a:solidFill>
                      <a:srgbClr val="CCFFFF"/>
                    </a:solidFill>
                  </a:rPr>
                  <a:t> dx</a:t>
                </a:r>
              </a:p>
              <a:p>
                <a:pPr algn="l"/>
                <a:r>
                  <a:rPr lang="en-US" i="0" dirty="0">
                    <a:effectLst/>
                  </a:rPr>
                  <a:t>What’s “b”? 3</a:t>
                </a:r>
              </a:p>
              <a:p>
                <a:pPr algn="l"/>
                <a:r>
                  <a:rPr lang="en-US" i="0" dirty="0">
                    <a:effectLst/>
                  </a:rPr>
                  <a:t>What’s “a”? 2</a:t>
                </a:r>
              </a:p>
              <a:p>
                <a:pPr algn="l"/>
                <a:r>
                  <a:rPr lang="en-US" dirty="0"/>
                  <a:t>What’s </a:t>
                </a:r>
                <a:r>
                  <a:rPr lang="en-US" dirty="0" err="1"/>
                  <a:t>dy</a:t>
                </a:r>
                <a:r>
                  <a:rPr lang="en-US" dirty="0"/>
                  <a:t>/dx? </a:t>
                </a:r>
              </a:p>
              <a:p>
                <a:pPr algn="l"/>
                <a:r>
                  <a:rPr lang="en-US" i="0" dirty="0">
                    <a:effectLst/>
                  </a:rPr>
                  <a:t>f’(x) = df/dx = </a:t>
                </a:r>
                <a:r>
                  <a:rPr lang="en-US" i="0" dirty="0">
                    <a:solidFill>
                      <a:srgbClr val="FFFF00"/>
                    </a:solidFill>
                    <a:effectLst/>
                  </a:rPr>
                  <a:t>0</a:t>
                </a:r>
              </a:p>
              <a:p>
                <a:endParaRPr lang="en-US" altLang="en-US" sz="4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  <a:blipFill>
                <a:blip r:embed="rId3"/>
                <a:stretch>
                  <a:fillRect l="-2462" t="-1946" b="-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ARC (CURVE) LENGTH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8A4806-BAE0-40F9-8F86-77BB2B287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967" y="4785353"/>
            <a:ext cx="2976433" cy="17419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42C075-7A00-41AD-B1AF-988E9F91E99F}"/>
              </a:ext>
            </a:extLst>
          </p:cNvPr>
          <p:cNvSpPr txBox="1"/>
          <p:nvPr/>
        </p:nvSpPr>
        <p:spPr>
          <a:xfrm>
            <a:off x="4191000" y="6629400"/>
            <a:ext cx="5029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https://www.mathsisfun.com/calculus/arc-length.html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CD5888-4B56-439C-BD50-3CD4D1F8FE70}"/>
              </a:ext>
            </a:extLst>
          </p:cNvPr>
          <p:cNvSpPr txBox="1"/>
          <p:nvPr/>
        </p:nvSpPr>
        <p:spPr>
          <a:xfrm>
            <a:off x="5664088" y="5345668"/>
            <a:ext cx="362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2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CEACB6-6C57-4610-B896-85A8A903F324}"/>
              </a:ext>
            </a:extLst>
          </p:cNvPr>
          <p:cNvSpPr txBox="1"/>
          <p:nvPr/>
        </p:nvSpPr>
        <p:spPr>
          <a:xfrm>
            <a:off x="6800417" y="6451739"/>
            <a:ext cx="362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2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A428C9-576F-4551-B468-70719647B9E4}"/>
              </a:ext>
            </a:extLst>
          </p:cNvPr>
          <p:cNvSpPr txBox="1"/>
          <p:nvPr/>
        </p:nvSpPr>
        <p:spPr>
          <a:xfrm>
            <a:off x="7256487" y="6464630"/>
            <a:ext cx="362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5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75B2-4C25-4303-9E08-BCFD45E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 dirty="0"/>
              <a:t>Applications of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C986-4B93-4D9C-926B-A0671C495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Physics has a lot of uses </a:t>
            </a:r>
            <a:r>
              <a:rPr lang="en-US"/>
              <a:t>of integration:</a:t>
            </a:r>
            <a:endParaRPr lang="en-US" dirty="0"/>
          </a:p>
          <a:p>
            <a:r>
              <a:rPr lang="en-US" altLang="en-US" dirty="0"/>
              <a:t>To undo all of the position, velocity, acceleration, jerk calculations</a:t>
            </a:r>
          </a:p>
          <a:p>
            <a:r>
              <a:rPr lang="en-US" dirty="0"/>
              <a:t>But there’s a lot more!</a:t>
            </a:r>
          </a:p>
        </p:txBody>
      </p:sp>
    </p:spTree>
    <p:extLst>
      <p:ext uri="{BB962C8B-B14F-4D97-AF65-F5344CB8AC3E}">
        <p14:creationId xmlns:p14="http://schemas.microsoft.com/office/powerpoint/2010/main" val="32165128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</p:spPr>
            <p:txBody>
              <a:bodyPr/>
              <a:lstStyle/>
              <a:p>
                <a:pPr algn="l"/>
                <a:r>
                  <a:rPr lang="en-US" i="0" dirty="0">
                    <a:effectLst/>
                  </a:rPr>
                  <a:t>Calculate the length of f(x) = 2 between x=2 and x=3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4000" b="1" dirty="0">
                    <a:solidFill>
                      <a:srgbClr val="CCFFFF"/>
                    </a:solidFill>
                  </a:rPr>
                  <a:t>S = ∫</a:t>
                </a:r>
                <a:r>
                  <a:rPr lang="en-US" sz="4000" b="1" baseline="-25000" dirty="0"/>
                  <a:t>2</a:t>
                </a:r>
                <a:r>
                  <a:rPr lang="en-US" sz="4000" b="1" baseline="30000" dirty="0">
                    <a:solidFill>
                      <a:srgbClr val="CCFFFF"/>
                    </a:solidFill>
                  </a:rPr>
                  <a:t>3</a:t>
                </a:r>
                <a:r>
                  <a:rPr lang="en-US" sz="4000" b="1" dirty="0">
                    <a:solidFill>
                      <a:srgbClr val="CCFFFF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1+(</m:t>
                            </m:r>
                            <m:r>
                              <m:rPr>
                                <m:nor/>
                              </m:rPr>
                              <a:rPr lang="en-US" sz="4000" b="1" i="0" dirty="0" smtClean="0">
                                <a:solidFill>
                                  <a:srgbClr val="CCFFFF"/>
                                </a:solidFill>
                              </a:rPr>
                              <m:t>0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4000" dirty="0" smtClean="0">
                                <a:solidFill>
                                  <a:srgbClr val="CCFFFF"/>
                                </a:solidFill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000" b="1" dirty="0">
                    <a:solidFill>
                      <a:srgbClr val="CCFFFF"/>
                    </a:solidFill>
                  </a:rPr>
                  <a:t> dx</a:t>
                </a:r>
              </a:p>
              <a:p>
                <a:r>
                  <a:rPr lang="en-US" altLang="en-US" sz="4000" dirty="0"/>
                  <a:t>Do it!</a:t>
                </a:r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  <a:blipFill>
                <a:blip r:embed="rId3"/>
                <a:stretch>
                  <a:fillRect l="-2462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ARC (CURVE) LENGTH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8A4806-BAE0-40F9-8F86-77BB2B287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967" y="4785353"/>
            <a:ext cx="2976433" cy="17419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42C075-7A00-41AD-B1AF-988E9F91E99F}"/>
              </a:ext>
            </a:extLst>
          </p:cNvPr>
          <p:cNvSpPr txBox="1"/>
          <p:nvPr/>
        </p:nvSpPr>
        <p:spPr>
          <a:xfrm>
            <a:off x="4191000" y="6629400"/>
            <a:ext cx="5029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https://www.mathsisfun.com/calculus/arc-length.html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E59DA-7264-4C40-A598-309317932309}"/>
              </a:ext>
            </a:extLst>
          </p:cNvPr>
          <p:cNvSpPr txBox="1"/>
          <p:nvPr/>
        </p:nvSpPr>
        <p:spPr>
          <a:xfrm>
            <a:off x="5664088" y="5345668"/>
            <a:ext cx="362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2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6A9A11-0E95-471F-8109-AC691F43D8F6}"/>
              </a:ext>
            </a:extLst>
          </p:cNvPr>
          <p:cNvSpPr txBox="1"/>
          <p:nvPr/>
        </p:nvSpPr>
        <p:spPr>
          <a:xfrm>
            <a:off x="6800417" y="6451739"/>
            <a:ext cx="362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2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3930E6-8835-4184-8BB5-614AF344B448}"/>
              </a:ext>
            </a:extLst>
          </p:cNvPr>
          <p:cNvSpPr txBox="1"/>
          <p:nvPr/>
        </p:nvSpPr>
        <p:spPr>
          <a:xfrm>
            <a:off x="7256487" y="6464630"/>
            <a:ext cx="362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686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Calculate the length of f(x) = 2 between x=2 and x=3</a:t>
            </a:r>
          </a:p>
          <a:p>
            <a:pPr algn="l"/>
            <a:endParaRPr lang="en-US" dirty="0"/>
          </a:p>
          <a:p>
            <a:r>
              <a:rPr lang="en-US" altLang="en-US" sz="4000" dirty="0"/>
              <a:t> </a:t>
            </a:r>
          </a:p>
          <a:p>
            <a:r>
              <a:rPr lang="en-US" altLang="en-US" dirty="0"/>
              <a:t>   </a:t>
            </a:r>
            <a:r>
              <a:rPr lang="en-US" altLang="en-US" sz="3000" dirty="0"/>
              <a:t> </a:t>
            </a:r>
            <a:r>
              <a:rPr lang="en-US" altLang="en-US" dirty="0"/>
              <a:t>= 3 – 2 = </a:t>
            </a:r>
            <a:r>
              <a:rPr lang="en-US" altLang="en-US" dirty="0">
                <a:solidFill>
                  <a:srgbClr val="FFFF00"/>
                </a:solidFill>
              </a:rPr>
              <a:t>1</a:t>
            </a:r>
          </a:p>
          <a:p>
            <a:r>
              <a:rPr lang="en-US" altLang="en-US" sz="4000" dirty="0"/>
              <a:t>(which you probably </a:t>
            </a:r>
          </a:p>
          <a:p>
            <a:r>
              <a:rPr lang="en-US" altLang="en-US" sz="4000" dirty="0"/>
              <a:t>knew already!!)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ARC (CURVE) LENGTH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8A4806-BAE0-40F9-8F86-77BB2B287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967" y="4785353"/>
            <a:ext cx="2976433" cy="17419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42C075-7A00-41AD-B1AF-988E9F91E99F}"/>
              </a:ext>
            </a:extLst>
          </p:cNvPr>
          <p:cNvSpPr txBox="1"/>
          <p:nvPr/>
        </p:nvSpPr>
        <p:spPr>
          <a:xfrm>
            <a:off x="4191000" y="6629400"/>
            <a:ext cx="5029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https://www.mathsisfun.com/calculus/arc-length.html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5BEF65C-8994-4547-85D4-FBC930810308}"/>
              </a:ext>
            </a:extLst>
          </p:cNvPr>
          <p:cNvGrpSpPr/>
          <p:nvPr/>
        </p:nvGrpSpPr>
        <p:grpSpPr>
          <a:xfrm>
            <a:off x="457200" y="1981200"/>
            <a:ext cx="8458200" cy="996147"/>
            <a:chOff x="1524000" y="648961"/>
            <a:chExt cx="4572000" cy="9961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64F336D-7B42-4F08-9B76-08CB88A383FB}"/>
                    </a:ext>
                  </a:extLst>
                </p:cNvPr>
                <p:cNvSpPr txBox="1"/>
                <p:nvPr/>
              </p:nvSpPr>
              <p:spPr>
                <a:xfrm>
                  <a:off x="1524000" y="648961"/>
                  <a:ext cx="4572000" cy="83779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S = ∫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4000" b="1" i="0" dirty="0" smtClean="0">
                              <a:solidFill>
                                <a:srgbClr val="CCFFFF"/>
                              </a:solidFill>
                            </a:rPr>
                            <m:t>1+(0)</m:t>
                          </m:r>
                          <m:r>
                            <m:rPr>
                              <m:nor/>
                            </m:rPr>
                            <a:rPr lang="en-US" sz="4000" b="1" baseline="30000" dirty="0">
                              <a:solidFill>
                                <a:srgbClr val="CCFFFF"/>
                              </a:solidFill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sz="4000" b="1" dirty="0">
                      <a:solidFill>
                        <a:srgbClr val="CCFFFF"/>
                      </a:solidFill>
                    </a:rPr>
                    <a:t> dx = ∫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000" b="1" i="1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4000" b="1" dirty="0">
                              <a:solidFill>
                                <a:srgbClr val="CCFFFF"/>
                              </a:solidFill>
                            </a:rPr>
                            <m:t>1</m:t>
                          </m:r>
                        </m:e>
                      </m:rad>
                    </m:oMath>
                  </a14:m>
                  <a:r>
                    <a:rPr lang="en-US" sz="4000" b="1" dirty="0">
                      <a:solidFill>
                        <a:srgbClr val="CCFFFF"/>
                      </a:solidFill>
                    </a:rPr>
                    <a:t> dx 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64F336D-7B42-4F08-9B76-08CB88A383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0" y="648961"/>
                  <a:ext cx="4572000" cy="837793"/>
                </a:xfrm>
                <a:prstGeom prst="rect">
                  <a:avLst/>
                </a:prstGeom>
                <a:blipFill>
                  <a:blip r:embed="rId4"/>
                  <a:stretch>
                    <a:fillRect l="-2522" b="-299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9D2F63F-0EAD-4091-9BB6-EDB10EAFBB4A}"/>
                </a:ext>
              </a:extLst>
            </p:cNvPr>
            <p:cNvSpPr txBox="1"/>
            <p:nvPr/>
          </p:nvSpPr>
          <p:spPr>
            <a:xfrm>
              <a:off x="2320665" y="765393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EDCE8F-14D0-465A-A87B-DCE08C93C61D}"/>
                </a:ext>
              </a:extLst>
            </p:cNvPr>
            <p:cNvSpPr txBox="1"/>
            <p:nvPr/>
          </p:nvSpPr>
          <p:spPr>
            <a:xfrm>
              <a:off x="2224216" y="1244998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2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B214E21-CEA7-4A93-9C56-06E58A465494}"/>
              </a:ext>
            </a:extLst>
          </p:cNvPr>
          <p:cNvSpPr txBox="1"/>
          <p:nvPr/>
        </p:nvSpPr>
        <p:spPr>
          <a:xfrm>
            <a:off x="5969630" y="2092085"/>
            <a:ext cx="8458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DD454F-6418-4059-BF89-EBFB8CAE5058}"/>
              </a:ext>
            </a:extLst>
          </p:cNvPr>
          <p:cNvSpPr txBox="1"/>
          <p:nvPr/>
        </p:nvSpPr>
        <p:spPr>
          <a:xfrm>
            <a:off x="5791200" y="2571690"/>
            <a:ext cx="8458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2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90E2EE1-FC71-4D65-B52F-B6FAD0C4C9DB}"/>
              </a:ext>
            </a:extLst>
          </p:cNvPr>
          <p:cNvGrpSpPr/>
          <p:nvPr/>
        </p:nvGrpSpPr>
        <p:grpSpPr>
          <a:xfrm>
            <a:off x="1066800" y="2854085"/>
            <a:ext cx="8458200" cy="879715"/>
            <a:chOff x="1524000" y="612993"/>
            <a:chExt cx="4572000" cy="87971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5DA76FC-3CC7-4E36-A20D-FFBC4B735481}"/>
                </a:ext>
              </a:extLst>
            </p:cNvPr>
            <p:cNvSpPr txBox="1"/>
            <p:nvPr/>
          </p:nvSpPr>
          <p:spPr>
            <a:xfrm>
              <a:off x="1524000" y="648961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= ∫  dx = x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C39C4B2-AD0C-49F1-B03F-CE12CBE26E67}"/>
                </a:ext>
              </a:extLst>
            </p:cNvPr>
            <p:cNvSpPr txBox="1"/>
            <p:nvPr/>
          </p:nvSpPr>
          <p:spPr>
            <a:xfrm>
              <a:off x="2032341" y="612993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ECFC30-FC75-4C9B-8F81-D4D91095D13B}"/>
                </a:ext>
              </a:extLst>
            </p:cNvPr>
            <p:cNvSpPr txBox="1"/>
            <p:nvPr/>
          </p:nvSpPr>
          <p:spPr>
            <a:xfrm>
              <a:off x="1935892" y="1092598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C3511E6-3768-4315-A434-E0F72B4E59ED}"/>
              </a:ext>
            </a:extLst>
          </p:cNvPr>
          <p:cNvGrpSpPr/>
          <p:nvPr/>
        </p:nvGrpSpPr>
        <p:grpSpPr>
          <a:xfrm>
            <a:off x="4087914" y="2800290"/>
            <a:ext cx="762000" cy="933510"/>
            <a:chOff x="2286000" y="3205515"/>
            <a:chExt cx="762000" cy="93351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0F1CC0B-956E-4704-B731-3030F021CDD7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BCB6437-70AE-4ECA-9F28-0897E8F7E62B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BF8AF0F-783B-4914-B892-6E4F8B7A5803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3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FF64AE7-E98F-4764-B7C0-E56F68B10C4E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2</a:t>
                </a: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469D7D8-D0FA-4563-8A8F-58FE2271E463}"/>
              </a:ext>
            </a:extLst>
          </p:cNvPr>
          <p:cNvSpPr txBox="1"/>
          <p:nvPr/>
        </p:nvSpPr>
        <p:spPr>
          <a:xfrm>
            <a:off x="5664088" y="5345668"/>
            <a:ext cx="362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2 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88745E-B774-40C4-B182-70D44DB1BEDB}"/>
              </a:ext>
            </a:extLst>
          </p:cNvPr>
          <p:cNvSpPr txBox="1"/>
          <p:nvPr/>
        </p:nvSpPr>
        <p:spPr>
          <a:xfrm>
            <a:off x="6800417" y="6451739"/>
            <a:ext cx="362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2 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79804C-8603-48EB-B7B8-AA22D8D88E7A}"/>
              </a:ext>
            </a:extLst>
          </p:cNvPr>
          <p:cNvSpPr txBox="1"/>
          <p:nvPr/>
        </p:nvSpPr>
        <p:spPr>
          <a:xfrm>
            <a:off x="7256487" y="6464630"/>
            <a:ext cx="362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0089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43347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Calculate the length of f(x) = x between x=2 and x=3</a:t>
            </a:r>
          </a:p>
          <a:p>
            <a:pPr algn="l"/>
            <a:endParaRPr lang="en-US" altLang="en-US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ARC (CURVE) LENGTH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42C075-7A00-41AD-B1AF-988E9F91E99F}"/>
              </a:ext>
            </a:extLst>
          </p:cNvPr>
          <p:cNvSpPr txBox="1"/>
          <p:nvPr/>
        </p:nvSpPr>
        <p:spPr>
          <a:xfrm>
            <a:off x="4191000" y="6629400"/>
            <a:ext cx="5029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https://www.mathsisfun.com/calculus/arc-length.html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6B301A-FB99-4356-BC5B-F38EEE4CE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5105400"/>
            <a:ext cx="2740325" cy="16164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9BF493-4B7B-46C7-BB2A-03AAB7433321}"/>
              </a:ext>
            </a:extLst>
          </p:cNvPr>
          <p:cNvSpPr txBox="1"/>
          <p:nvPr/>
        </p:nvSpPr>
        <p:spPr>
          <a:xfrm>
            <a:off x="7162800" y="6451739"/>
            <a:ext cx="362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2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722334-9678-46FA-B687-3B309D549B49}"/>
              </a:ext>
            </a:extLst>
          </p:cNvPr>
          <p:cNvSpPr txBox="1"/>
          <p:nvPr/>
        </p:nvSpPr>
        <p:spPr>
          <a:xfrm>
            <a:off x="7618870" y="6464630"/>
            <a:ext cx="362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78367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</p:spPr>
            <p:txBody>
              <a:bodyPr/>
              <a:lstStyle/>
              <a:p>
                <a:pPr algn="l"/>
                <a:r>
                  <a:rPr lang="en-US" i="0" dirty="0">
                    <a:effectLst/>
                  </a:rPr>
                  <a:t>Calculate the length of f(x) = x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i="0" dirty="0">
                    <a:effectLst/>
                  </a:rPr>
                  <a:t>between x=2 and x=3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4000" b="1" dirty="0">
                    <a:solidFill>
                      <a:srgbClr val="CCFFFF"/>
                    </a:solidFill>
                  </a:rPr>
                  <a:t>S = ∫</a:t>
                </a:r>
                <a:r>
                  <a:rPr lang="en-US" sz="4000" b="1" baseline="-25000" dirty="0">
                    <a:solidFill>
                      <a:srgbClr val="CCFFFF"/>
                    </a:solidFill>
                  </a:rPr>
                  <a:t>a</a:t>
                </a:r>
                <a:r>
                  <a:rPr lang="en-US" sz="4000" b="1" baseline="30000" dirty="0">
                    <a:solidFill>
                      <a:srgbClr val="CCFFFF"/>
                    </a:solidFill>
                  </a:rPr>
                  <a:t>b</a:t>
                </a:r>
                <a:r>
                  <a:rPr lang="en-US" sz="4000" b="1" dirty="0">
                    <a:solidFill>
                      <a:srgbClr val="CCFFFF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1+(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dy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/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dx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4000" dirty="0" smtClean="0">
                                <a:solidFill>
                                  <a:srgbClr val="CCFFFF"/>
                                </a:solidFill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000" b="1" dirty="0">
                    <a:solidFill>
                      <a:srgbClr val="CCFFFF"/>
                    </a:solidFill>
                  </a:rPr>
                  <a:t> dx</a:t>
                </a:r>
              </a:p>
              <a:p>
                <a:pPr algn="l"/>
                <a:r>
                  <a:rPr lang="en-US" i="0" dirty="0">
                    <a:effectLst/>
                  </a:rPr>
                  <a:t>What’s “b”? </a:t>
                </a:r>
              </a:p>
              <a:p>
                <a:endParaRPr lang="en-US" altLang="en-US" sz="4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  <a:blipFill>
                <a:blip r:embed="rId3"/>
                <a:stretch>
                  <a:fillRect l="-2462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ARC (CURVE) LENGTH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42C075-7A00-41AD-B1AF-988E9F91E99F}"/>
              </a:ext>
            </a:extLst>
          </p:cNvPr>
          <p:cNvSpPr txBox="1"/>
          <p:nvPr/>
        </p:nvSpPr>
        <p:spPr>
          <a:xfrm>
            <a:off x="4191000" y="6629400"/>
            <a:ext cx="5029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https://www.mathsisfun.com/calculus/arc-length.html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A52F0B-AEF1-4473-A9F6-EBBF79906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5105400"/>
            <a:ext cx="2740325" cy="161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2448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</p:spPr>
            <p:txBody>
              <a:bodyPr/>
              <a:lstStyle/>
              <a:p>
                <a:pPr algn="l"/>
                <a:r>
                  <a:rPr lang="en-US" i="0" dirty="0">
                    <a:effectLst/>
                  </a:rPr>
                  <a:t>Calculate the length of f(x) = x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i="0" dirty="0">
                    <a:effectLst/>
                  </a:rPr>
                  <a:t>between x=2 and x=3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4000" b="1" dirty="0">
                    <a:solidFill>
                      <a:srgbClr val="CCFFFF"/>
                    </a:solidFill>
                  </a:rPr>
                  <a:t>S = ∫</a:t>
                </a:r>
                <a:r>
                  <a:rPr lang="en-US" sz="4000" b="1" baseline="-25000" dirty="0">
                    <a:solidFill>
                      <a:srgbClr val="CCFFFF"/>
                    </a:solidFill>
                  </a:rPr>
                  <a:t>a</a:t>
                </a:r>
                <a:r>
                  <a:rPr lang="en-US" sz="4000" b="1" baseline="30000" dirty="0">
                    <a:solidFill>
                      <a:srgbClr val="FFFF00"/>
                    </a:solidFill>
                  </a:rPr>
                  <a:t>3</a:t>
                </a:r>
                <a:r>
                  <a:rPr lang="en-US" sz="4000" b="1" dirty="0">
                    <a:solidFill>
                      <a:srgbClr val="CCFFFF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1+(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dy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/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dx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4000" dirty="0" smtClean="0">
                                <a:solidFill>
                                  <a:srgbClr val="CCFFFF"/>
                                </a:solidFill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000" b="1" dirty="0">
                    <a:solidFill>
                      <a:srgbClr val="CCFFFF"/>
                    </a:solidFill>
                  </a:rPr>
                  <a:t> dx</a:t>
                </a:r>
              </a:p>
              <a:p>
                <a:pPr algn="l"/>
                <a:r>
                  <a:rPr lang="en-US" i="0" dirty="0">
                    <a:effectLst/>
                  </a:rPr>
                  <a:t>What’s “b”? </a:t>
                </a:r>
                <a:r>
                  <a:rPr lang="en-US" i="0" dirty="0">
                    <a:solidFill>
                      <a:srgbClr val="FFFF00"/>
                    </a:solidFill>
                    <a:effectLst/>
                  </a:rPr>
                  <a:t>3</a:t>
                </a:r>
              </a:p>
              <a:p>
                <a:pPr algn="l"/>
                <a:r>
                  <a:rPr lang="en-US" i="0" dirty="0">
                    <a:effectLst/>
                  </a:rPr>
                  <a:t>What’s “a”? </a:t>
                </a:r>
              </a:p>
              <a:p>
                <a:endParaRPr lang="en-US" altLang="en-US" sz="4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  <a:blipFill>
                <a:blip r:embed="rId3"/>
                <a:stretch>
                  <a:fillRect l="-2462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ARC (CURVE) LENGTH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42C075-7A00-41AD-B1AF-988E9F91E99F}"/>
              </a:ext>
            </a:extLst>
          </p:cNvPr>
          <p:cNvSpPr txBox="1"/>
          <p:nvPr/>
        </p:nvSpPr>
        <p:spPr>
          <a:xfrm>
            <a:off x="4191000" y="6629400"/>
            <a:ext cx="5029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https://www.mathsisfun.com/calculus/arc-length.html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A52F0B-AEF1-4473-A9F6-EBBF79906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5105400"/>
            <a:ext cx="2740325" cy="16164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0084AA-6E2E-46BB-A55A-7CA70D285C46}"/>
              </a:ext>
            </a:extLst>
          </p:cNvPr>
          <p:cNvSpPr txBox="1"/>
          <p:nvPr/>
        </p:nvSpPr>
        <p:spPr>
          <a:xfrm>
            <a:off x="7162800" y="6451739"/>
            <a:ext cx="362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2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4BA550-54D7-42F3-868A-45A2E6BEE9D6}"/>
              </a:ext>
            </a:extLst>
          </p:cNvPr>
          <p:cNvSpPr txBox="1"/>
          <p:nvPr/>
        </p:nvSpPr>
        <p:spPr>
          <a:xfrm>
            <a:off x="7618870" y="6464630"/>
            <a:ext cx="362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1836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</p:spPr>
            <p:txBody>
              <a:bodyPr/>
              <a:lstStyle/>
              <a:p>
                <a:pPr algn="l"/>
                <a:r>
                  <a:rPr lang="en-US" i="0" dirty="0">
                    <a:effectLst/>
                  </a:rPr>
                  <a:t>Calculate the length of f(x) = x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i="0" dirty="0">
                    <a:effectLst/>
                  </a:rPr>
                  <a:t>between x=2 and x=3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4000" b="1" dirty="0">
                    <a:solidFill>
                      <a:srgbClr val="CCFFFF"/>
                    </a:solidFill>
                  </a:rPr>
                  <a:t>S = ∫</a:t>
                </a:r>
                <a:r>
                  <a:rPr lang="en-US" sz="4000" b="1" baseline="-25000" dirty="0">
                    <a:solidFill>
                      <a:srgbClr val="FFFF00"/>
                    </a:solidFill>
                  </a:rPr>
                  <a:t>2</a:t>
                </a:r>
                <a:r>
                  <a:rPr lang="en-US" sz="4000" b="1" baseline="30000" dirty="0"/>
                  <a:t>3</a:t>
                </a:r>
                <a:r>
                  <a:rPr lang="en-US" sz="4000" b="1" dirty="0">
                    <a:solidFill>
                      <a:srgbClr val="CCFFFF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1+(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dy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/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dx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4000" dirty="0" smtClean="0">
                                <a:solidFill>
                                  <a:srgbClr val="CCFFFF"/>
                                </a:solidFill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000" b="1" dirty="0">
                    <a:solidFill>
                      <a:srgbClr val="CCFFFF"/>
                    </a:solidFill>
                  </a:rPr>
                  <a:t> dx</a:t>
                </a:r>
              </a:p>
              <a:p>
                <a:pPr algn="l"/>
                <a:r>
                  <a:rPr lang="en-US" i="0" dirty="0">
                    <a:effectLst/>
                  </a:rPr>
                  <a:t>What’s “b”? 3</a:t>
                </a:r>
              </a:p>
              <a:p>
                <a:pPr algn="l"/>
                <a:r>
                  <a:rPr lang="en-US" i="0" dirty="0">
                    <a:effectLst/>
                  </a:rPr>
                  <a:t>What’s “a”? </a:t>
                </a:r>
                <a:r>
                  <a:rPr lang="en-US" i="0" dirty="0">
                    <a:solidFill>
                      <a:srgbClr val="FFFF00"/>
                    </a:solidFill>
                    <a:effectLst/>
                  </a:rPr>
                  <a:t>2</a:t>
                </a:r>
              </a:p>
              <a:p>
                <a:pPr algn="l"/>
                <a:r>
                  <a:rPr lang="en-US" dirty="0"/>
                  <a:t>f(x) = y = x</a:t>
                </a:r>
              </a:p>
              <a:p>
                <a:pPr algn="l"/>
                <a:r>
                  <a:rPr lang="en-US" dirty="0"/>
                  <a:t>What’s </a:t>
                </a:r>
                <a:r>
                  <a:rPr lang="en-US" dirty="0" err="1"/>
                  <a:t>dy</a:t>
                </a:r>
                <a:r>
                  <a:rPr lang="en-US" dirty="0"/>
                  <a:t>/dx? </a:t>
                </a:r>
              </a:p>
              <a:p>
                <a:endParaRPr lang="en-US" altLang="en-US" sz="4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  <a:blipFill>
                <a:blip r:embed="rId3"/>
                <a:stretch>
                  <a:fillRect l="-2462" t="-1946" b="-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ARC (CURVE) LENGTH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42C075-7A00-41AD-B1AF-988E9F91E99F}"/>
              </a:ext>
            </a:extLst>
          </p:cNvPr>
          <p:cNvSpPr txBox="1"/>
          <p:nvPr/>
        </p:nvSpPr>
        <p:spPr>
          <a:xfrm>
            <a:off x="4191000" y="6629400"/>
            <a:ext cx="5029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https://www.mathsisfun.com/calculus/arc-length.html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A52F0B-AEF1-4473-A9F6-EBBF79906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5105400"/>
            <a:ext cx="2740325" cy="16164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02A784-DD88-49A6-A933-C45251C098CB}"/>
              </a:ext>
            </a:extLst>
          </p:cNvPr>
          <p:cNvSpPr txBox="1"/>
          <p:nvPr/>
        </p:nvSpPr>
        <p:spPr>
          <a:xfrm>
            <a:off x="7162800" y="6451739"/>
            <a:ext cx="362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2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C4D538-0D63-4BA6-8631-941281127A74}"/>
              </a:ext>
            </a:extLst>
          </p:cNvPr>
          <p:cNvSpPr txBox="1"/>
          <p:nvPr/>
        </p:nvSpPr>
        <p:spPr>
          <a:xfrm>
            <a:off x="7618870" y="6464630"/>
            <a:ext cx="362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4338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</p:spPr>
            <p:txBody>
              <a:bodyPr/>
              <a:lstStyle/>
              <a:p>
                <a:pPr algn="l"/>
                <a:r>
                  <a:rPr lang="en-US" i="0" dirty="0">
                    <a:effectLst/>
                  </a:rPr>
                  <a:t>Calculate the length of f(x) = x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i="0" dirty="0">
                    <a:effectLst/>
                  </a:rPr>
                  <a:t>between x=2 and x=3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4000" b="1" dirty="0">
                    <a:solidFill>
                      <a:srgbClr val="CCFFFF"/>
                    </a:solidFill>
                  </a:rPr>
                  <a:t>S = ∫</a:t>
                </a:r>
                <a:r>
                  <a:rPr lang="en-US" sz="4000" b="1" baseline="-25000" dirty="0"/>
                  <a:t>2</a:t>
                </a:r>
                <a:r>
                  <a:rPr lang="en-US" sz="4000" b="1" baseline="30000" dirty="0"/>
                  <a:t>3</a:t>
                </a:r>
                <a:r>
                  <a:rPr lang="en-US" sz="4000" b="1" dirty="0">
                    <a:solidFill>
                      <a:srgbClr val="CCFFFF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1+(</m:t>
                            </m:r>
                            <m:r>
                              <m:rPr>
                                <m:nor/>
                              </m:rPr>
                              <a:rPr lang="en-US" sz="4000" b="1" i="0" dirty="0" smtClean="0">
                                <a:solidFill>
                                  <a:srgbClr val="FFFF00"/>
                                </a:solidFill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4000" dirty="0" smtClean="0">
                                <a:solidFill>
                                  <a:srgbClr val="CCFFFF"/>
                                </a:solidFill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000" b="1" dirty="0">
                    <a:solidFill>
                      <a:srgbClr val="CCFFFF"/>
                    </a:solidFill>
                  </a:rPr>
                  <a:t> dx</a:t>
                </a:r>
              </a:p>
              <a:p>
                <a:pPr algn="l"/>
                <a:r>
                  <a:rPr lang="en-US" i="0" dirty="0">
                    <a:effectLst/>
                  </a:rPr>
                  <a:t>What’s “b”? 3</a:t>
                </a:r>
              </a:p>
              <a:p>
                <a:pPr algn="l"/>
                <a:r>
                  <a:rPr lang="en-US" i="0" dirty="0">
                    <a:effectLst/>
                  </a:rPr>
                  <a:t>What’s “a”? 2</a:t>
                </a:r>
              </a:p>
              <a:p>
                <a:pPr algn="l"/>
                <a:r>
                  <a:rPr lang="en-US" dirty="0"/>
                  <a:t>What’s </a:t>
                </a:r>
                <a:r>
                  <a:rPr lang="en-US" dirty="0" err="1"/>
                  <a:t>dy</a:t>
                </a:r>
                <a:r>
                  <a:rPr lang="en-US" dirty="0"/>
                  <a:t>/dx? </a:t>
                </a:r>
              </a:p>
              <a:p>
                <a:pPr algn="l"/>
                <a:r>
                  <a:rPr lang="en-US" i="0" dirty="0">
                    <a:effectLst/>
                  </a:rPr>
                  <a:t>f’(x) = df/dx = </a:t>
                </a:r>
                <a:r>
                  <a:rPr lang="en-US" i="0" dirty="0">
                    <a:solidFill>
                      <a:srgbClr val="FFFF00"/>
                    </a:solidFill>
                    <a:effectLst/>
                  </a:rPr>
                  <a:t>1</a:t>
                </a:r>
              </a:p>
              <a:p>
                <a:endParaRPr lang="en-US" altLang="en-US" sz="4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  <a:blipFill>
                <a:blip r:embed="rId3"/>
                <a:stretch>
                  <a:fillRect l="-2462" t="-1946" b="-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ARC (CURVE) LENGTH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42C075-7A00-41AD-B1AF-988E9F91E99F}"/>
              </a:ext>
            </a:extLst>
          </p:cNvPr>
          <p:cNvSpPr txBox="1"/>
          <p:nvPr/>
        </p:nvSpPr>
        <p:spPr>
          <a:xfrm>
            <a:off x="4191000" y="6629400"/>
            <a:ext cx="5029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https://www.mathsisfun.com/calculus/arc-length.html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A52F0B-AEF1-4473-A9F6-EBBF79906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5105400"/>
            <a:ext cx="2740325" cy="16164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9E9B9A-2B74-482C-80A2-2F700E6FA928}"/>
              </a:ext>
            </a:extLst>
          </p:cNvPr>
          <p:cNvSpPr txBox="1"/>
          <p:nvPr/>
        </p:nvSpPr>
        <p:spPr>
          <a:xfrm>
            <a:off x="7162800" y="6451739"/>
            <a:ext cx="362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2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B2640B-3361-4321-B63B-C891DBD09F92}"/>
              </a:ext>
            </a:extLst>
          </p:cNvPr>
          <p:cNvSpPr txBox="1"/>
          <p:nvPr/>
        </p:nvSpPr>
        <p:spPr>
          <a:xfrm>
            <a:off x="7618870" y="6464630"/>
            <a:ext cx="362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9531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Calculate the length of f(x) = x</a:t>
            </a:r>
          </a:p>
          <a:p>
            <a:pPr algn="l">
              <a:spcBef>
                <a:spcPts val="0"/>
              </a:spcBef>
            </a:pPr>
            <a:r>
              <a:rPr lang="en-US" i="0" dirty="0">
                <a:effectLst/>
              </a:rPr>
              <a:t>between x=2 and x=3</a:t>
            </a:r>
          </a:p>
          <a:p>
            <a:pPr algn="l"/>
            <a:endParaRPr lang="en-US" dirty="0"/>
          </a:p>
          <a:p>
            <a:r>
              <a:rPr lang="en-US" altLang="en-US" sz="4000" dirty="0"/>
              <a:t>Do it!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ARC (CURVE) LENGTH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42C075-7A00-41AD-B1AF-988E9F91E99F}"/>
              </a:ext>
            </a:extLst>
          </p:cNvPr>
          <p:cNvSpPr txBox="1"/>
          <p:nvPr/>
        </p:nvSpPr>
        <p:spPr>
          <a:xfrm>
            <a:off x="4191000" y="6629400"/>
            <a:ext cx="5029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https://www.mathsisfun.com/calculus/arc-length.html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5BEF65C-8994-4547-85D4-FBC930810308}"/>
              </a:ext>
            </a:extLst>
          </p:cNvPr>
          <p:cNvGrpSpPr/>
          <p:nvPr/>
        </p:nvGrpSpPr>
        <p:grpSpPr>
          <a:xfrm>
            <a:off x="273644" y="2091362"/>
            <a:ext cx="7345226" cy="996147"/>
            <a:chOff x="1524000" y="648961"/>
            <a:chExt cx="4572000" cy="9961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64F336D-7B42-4F08-9B76-08CB88A383FB}"/>
                    </a:ext>
                  </a:extLst>
                </p:cNvPr>
                <p:cNvSpPr txBox="1"/>
                <p:nvPr/>
              </p:nvSpPr>
              <p:spPr>
                <a:xfrm>
                  <a:off x="1524000" y="648961"/>
                  <a:ext cx="4572000" cy="83779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S = ∫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4000" b="1" i="0" dirty="0" smtClean="0">
                              <a:solidFill>
                                <a:srgbClr val="CCFFFF"/>
                              </a:solidFill>
                            </a:rPr>
                            <m:t>1+(1)</m:t>
                          </m:r>
                          <m:r>
                            <m:rPr>
                              <m:nor/>
                            </m:rPr>
                            <a:rPr lang="en-US" sz="4000" b="1" baseline="30000" dirty="0">
                              <a:solidFill>
                                <a:srgbClr val="CCFFFF"/>
                              </a:solidFill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sz="4000" b="1" dirty="0">
                      <a:solidFill>
                        <a:srgbClr val="CCFFFF"/>
                      </a:solidFill>
                    </a:rPr>
                    <a:t> dx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64F336D-7B42-4F08-9B76-08CB88A383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0" y="648961"/>
                  <a:ext cx="4572000" cy="837793"/>
                </a:xfrm>
                <a:prstGeom prst="rect">
                  <a:avLst/>
                </a:prstGeom>
                <a:blipFill>
                  <a:blip r:embed="rId3"/>
                  <a:stretch>
                    <a:fillRect l="-2905" b="-289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9D2F63F-0EAD-4091-9BB6-EDB10EAFBB4A}"/>
                </a:ext>
              </a:extLst>
            </p:cNvPr>
            <p:cNvSpPr txBox="1"/>
            <p:nvPr/>
          </p:nvSpPr>
          <p:spPr>
            <a:xfrm>
              <a:off x="2443866" y="765393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EDCE8F-14D0-465A-A87B-DCE08C93C61D}"/>
                </a:ext>
              </a:extLst>
            </p:cNvPr>
            <p:cNvSpPr txBox="1"/>
            <p:nvPr/>
          </p:nvSpPr>
          <p:spPr>
            <a:xfrm>
              <a:off x="2347418" y="1244998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2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DA52F0B-AEF1-4473-A9F6-EBBF79906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5105400"/>
            <a:ext cx="2740325" cy="16164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98C9C6-0959-4E6F-975D-B8C89B945D35}"/>
              </a:ext>
            </a:extLst>
          </p:cNvPr>
          <p:cNvSpPr txBox="1"/>
          <p:nvPr/>
        </p:nvSpPr>
        <p:spPr>
          <a:xfrm>
            <a:off x="7162800" y="6451739"/>
            <a:ext cx="362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2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7B7C32-EBE2-4521-BD4E-D905B28BC322}"/>
              </a:ext>
            </a:extLst>
          </p:cNvPr>
          <p:cNvSpPr txBox="1"/>
          <p:nvPr/>
        </p:nvSpPr>
        <p:spPr>
          <a:xfrm>
            <a:off x="7618870" y="6464630"/>
            <a:ext cx="362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59094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</p:spPr>
            <p:txBody>
              <a:bodyPr/>
              <a:lstStyle/>
              <a:p>
                <a:pPr algn="l"/>
                <a:r>
                  <a:rPr lang="en-US" i="0" dirty="0">
                    <a:effectLst/>
                  </a:rPr>
                  <a:t>Calculate the length of f(x) = x between x=2 and x=3</a:t>
                </a:r>
              </a:p>
              <a:p>
                <a:pPr algn="l"/>
                <a:endParaRPr lang="en-US" dirty="0"/>
              </a:p>
              <a:p>
                <a:r>
                  <a:rPr lang="en-US" altLang="en-US" sz="4000" dirty="0"/>
                  <a:t>   </a:t>
                </a:r>
                <a:r>
                  <a:rPr lang="en-US" altLang="en-US" sz="3000" dirty="0"/>
                  <a:t> </a:t>
                </a:r>
                <a:r>
                  <a:rPr lang="en-US" altLang="en-US" sz="4000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4000" b="1" i="0" dirty="0" smtClean="0">
                            <a:solidFill>
                              <a:srgbClr val="CCFFFF"/>
                            </a:solidFill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000" b="1" dirty="0">
                    <a:solidFill>
                      <a:srgbClr val="CCFFFF"/>
                    </a:solidFill>
                  </a:rPr>
                  <a:t> x     = </a:t>
                </a:r>
                <a:r>
                  <a:rPr lang="en-US" altLang="en-US" dirty="0"/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</m:e>
                    </m:rad>
                  </m:oMath>
                </a14:m>
                <a:r>
                  <a:rPr lang="en-US" altLang="en-US" dirty="0"/>
                  <a:t> –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</m:e>
                    </m:rad>
                  </m:oMath>
                </a14:m>
                <a:r>
                  <a:rPr lang="en-US" alt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altLang="en-US" dirty="0"/>
                  <a:t>    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≈ 1.41</a:t>
                </a:r>
                <a:endParaRPr lang="en-US" altLang="en-US" sz="4000" dirty="0">
                  <a:solidFill>
                    <a:srgbClr val="FFFF00"/>
                  </a:solidFill>
                </a:endParaRPr>
              </a:p>
              <a:p>
                <a:r>
                  <a:rPr lang="en-US" altLang="en-US" sz="4000" dirty="0"/>
                  <a:t>(which you might also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sz="4000" dirty="0"/>
                  <a:t>have known already –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Pythagorean Theorem!</a:t>
                </a:r>
                <a:r>
                  <a:rPr lang="en-US" altLang="en-US" sz="4000" dirty="0"/>
                  <a:t>)</a:t>
                </a:r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  <a:blipFill>
                <a:blip r:embed="rId3"/>
                <a:stretch>
                  <a:fillRect l="-2462" t="-1946" b="-2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ARC (CURVE) LENGTH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42C075-7A00-41AD-B1AF-988E9F91E99F}"/>
              </a:ext>
            </a:extLst>
          </p:cNvPr>
          <p:cNvSpPr txBox="1"/>
          <p:nvPr/>
        </p:nvSpPr>
        <p:spPr>
          <a:xfrm>
            <a:off x="4191000" y="6629400"/>
            <a:ext cx="5029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https://www.mathsisfun.com/calculus/arc-length.html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5BEF65C-8994-4547-85D4-FBC930810308}"/>
              </a:ext>
            </a:extLst>
          </p:cNvPr>
          <p:cNvGrpSpPr/>
          <p:nvPr/>
        </p:nvGrpSpPr>
        <p:grpSpPr>
          <a:xfrm>
            <a:off x="457200" y="1981200"/>
            <a:ext cx="8458200" cy="996147"/>
            <a:chOff x="1524000" y="648961"/>
            <a:chExt cx="4572000" cy="9961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64F336D-7B42-4F08-9B76-08CB88A383FB}"/>
                    </a:ext>
                  </a:extLst>
                </p:cNvPr>
                <p:cNvSpPr txBox="1"/>
                <p:nvPr/>
              </p:nvSpPr>
              <p:spPr>
                <a:xfrm>
                  <a:off x="1524000" y="648961"/>
                  <a:ext cx="4572000" cy="83779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S = ∫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4000" b="1" i="0" dirty="0" smtClean="0">
                              <a:solidFill>
                                <a:srgbClr val="CCFFFF"/>
                              </a:solidFill>
                            </a:rPr>
                            <m:t>1+(1)</m:t>
                          </m:r>
                          <m:r>
                            <m:rPr>
                              <m:nor/>
                            </m:rPr>
                            <a:rPr lang="en-US" sz="4000" b="1" baseline="30000" dirty="0">
                              <a:solidFill>
                                <a:srgbClr val="CCFFFF"/>
                              </a:solidFill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sz="4000" b="1" dirty="0">
                      <a:solidFill>
                        <a:srgbClr val="CCFFFF"/>
                      </a:solidFill>
                    </a:rPr>
                    <a:t> dx = ∫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000" b="1" i="1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4000" b="1" i="0" dirty="0" smtClean="0">
                              <a:solidFill>
                                <a:srgbClr val="CCFFFF"/>
                              </a:solidFill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sz="4000" b="1" dirty="0">
                      <a:solidFill>
                        <a:srgbClr val="CCFFFF"/>
                      </a:solidFill>
                    </a:rPr>
                    <a:t> dx 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64F336D-7B42-4F08-9B76-08CB88A383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0" y="648961"/>
                  <a:ext cx="4572000" cy="837793"/>
                </a:xfrm>
                <a:prstGeom prst="rect">
                  <a:avLst/>
                </a:prstGeom>
                <a:blipFill>
                  <a:blip r:embed="rId4"/>
                  <a:stretch>
                    <a:fillRect l="-2522" b="-299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9D2F63F-0EAD-4091-9BB6-EDB10EAFBB4A}"/>
                </a:ext>
              </a:extLst>
            </p:cNvPr>
            <p:cNvSpPr txBox="1"/>
            <p:nvPr/>
          </p:nvSpPr>
          <p:spPr>
            <a:xfrm>
              <a:off x="2320665" y="765393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EDCE8F-14D0-465A-A87B-DCE08C93C61D}"/>
                </a:ext>
              </a:extLst>
            </p:cNvPr>
            <p:cNvSpPr txBox="1"/>
            <p:nvPr/>
          </p:nvSpPr>
          <p:spPr>
            <a:xfrm>
              <a:off x="2224216" y="1244998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2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B214E21-CEA7-4A93-9C56-06E58A465494}"/>
              </a:ext>
            </a:extLst>
          </p:cNvPr>
          <p:cNvSpPr txBox="1"/>
          <p:nvPr/>
        </p:nvSpPr>
        <p:spPr>
          <a:xfrm>
            <a:off x="5969630" y="2092085"/>
            <a:ext cx="8458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DD454F-6418-4059-BF89-EBFB8CAE5058}"/>
              </a:ext>
            </a:extLst>
          </p:cNvPr>
          <p:cNvSpPr txBox="1"/>
          <p:nvPr/>
        </p:nvSpPr>
        <p:spPr>
          <a:xfrm>
            <a:off x="5791200" y="2571690"/>
            <a:ext cx="8458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C3511E6-3768-4315-A434-E0F72B4E59ED}"/>
              </a:ext>
            </a:extLst>
          </p:cNvPr>
          <p:cNvGrpSpPr/>
          <p:nvPr/>
        </p:nvGrpSpPr>
        <p:grpSpPr>
          <a:xfrm>
            <a:off x="2971800" y="2800290"/>
            <a:ext cx="762000" cy="933510"/>
            <a:chOff x="2286000" y="3205515"/>
            <a:chExt cx="762000" cy="93351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0F1CC0B-956E-4704-B731-3030F021CDD7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BCB6437-70AE-4ECA-9F28-0897E8F7E62B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BF8AF0F-783B-4914-B892-6E4F8B7A5803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3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FF64AE7-E98F-4764-B7C0-E56F68B10C4E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2</a:t>
                </a:r>
              </a:p>
            </p:txBody>
          </p:sp>
        </p:grp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FCCD6864-F241-4178-9A1D-2E9B66098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156" y="5103324"/>
            <a:ext cx="2743844" cy="16184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AD3765B-768D-4F7F-847D-7A4EB72A493E}"/>
              </a:ext>
            </a:extLst>
          </p:cNvPr>
          <p:cNvSpPr txBox="1"/>
          <p:nvPr/>
        </p:nvSpPr>
        <p:spPr>
          <a:xfrm>
            <a:off x="7162800" y="6451739"/>
            <a:ext cx="362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2 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DE7F13-75FF-47F6-93C3-AFB10AEEC3A6}"/>
              </a:ext>
            </a:extLst>
          </p:cNvPr>
          <p:cNvSpPr txBox="1"/>
          <p:nvPr/>
        </p:nvSpPr>
        <p:spPr>
          <a:xfrm>
            <a:off x="7618870" y="6464630"/>
            <a:ext cx="362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</a:rPr>
              <a:t>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34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16DB4-B6E8-4219-B4E8-454709A71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 dirty="0"/>
              <a:t>Applications of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8C89D-E52A-4617-ABA5-DE5CB6977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And, of course, in electrical and computer engineering!</a:t>
            </a:r>
          </a:p>
        </p:txBody>
      </p:sp>
    </p:spTree>
    <p:extLst>
      <p:ext uri="{BB962C8B-B14F-4D97-AF65-F5344CB8AC3E}">
        <p14:creationId xmlns:p14="http://schemas.microsoft.com/office/powerpoint/2010/main" val="133384190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9016650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</p:spPr>
            <p:txBody>
              <a:bodyPr/>
              <a:lstStyle/>
              <a:p>
                <a:pPr algn="l"/>
                <a:r>
                  <a:rPr lang="en-US" i="0" dirty="0">
                    <a:effectLst/>
                  </a:rPr>
                  <a:t>Calculate the length of f(x) = x</a:t>
                </a:r>
                <a:r>
                  <a:rPr lang="en-US" i="0" baseline="30000" dirty="0">
                    <a:effectLst/>
                  </a:rPr>
                  <a:t>3/2</a:t>
                </a:r>
                <a:r>
                  <a:rPr lang="en-US" i="0" dirty="0">
                    <a:effectLst/>
                  </a:rPr>
                  <a:t>  between x=0 and x=4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4000" b="1" dirty="0">
                    <a:solidFill>
                      <a:srgbClr val="CCFFFF"/>
                    </a:solidFill>
                  </a:rPr>
                  <a:t>S = ∫</a:t>
                </a:r>
                <a:r>
                  <a:rPr lang="en-US" sz="4000" b="1" baseline="-25000" dirty="0">
                    <a:solidFill>
                      <a:srgbClr val="CCFFFF"/>
                    </a:solidFill>
                  </a:rPr>
                  <a:t>a</a:t>
                </a:r>
                <a:r>
                  <a:rPr lang="en-US" sz="4000" b="1" baseline="30000" dirty="0">
                    <a:solidFill>
                      <a:srgbClr val="CCFFFF"/>
                    </a:solidFill>
                  </a:rPr>
                  <a:t>b</a:t>
                </a:r>
                <a:r>
                  <a:rPr lang="en-US" sz="4000" b="1" dirty="0">
                    <a:solidFill>
                      <a:srgbClr val="CCFFFF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1+(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dy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/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dx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solidFill>
                                  <a:srgbClr val="CCFFFF"/>
                                </a:solidFill>
                              </a:rPr>
                              <m:t>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4000" dirty="0" smtClean="0">
                                <a:solidFill>
                                  <a:srgbClr val="CCFFFF"/>
                                </a:solidFill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000" b="1" dirty="0">
                    <a:solidFill>
                      <a:srgbClr val="CCFFFF"/>
                    </a:solidFill>
                  </a:rPr>
                  <a:t> dx</a:t>
                </a:r>
              </a:p>
              <a:p>
                <a:r>
                  <a:rPr lang="en-US" altLang="en-US" sz="4000" dirty="0"/>
                  <a:t>What’s the integral?</a:t>
                </a:r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  <a:blipFill>
                <a:blip r:embed="rId3"/>
                <a:stretch>
                  <a:fillRect l="-2462" t="-1946" r="-4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ARC (CURVE) LENGTH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42C075-7A00-41AD-B1AF-988E9F91E99F}"/>
              </a:ext>
            </a:extLst>
          </p:cNvPr>
          <p:cNvSpPr txBox="1"/>
          <p:nvPr/>
        </p:nvSpPr>
        <p:spPr>
          <a:xfrm>
            <a:off x="4191000" y="6629400"/>
            <a:ext cx="5029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https://www.mathsisfun.com/calculus/arc-length.html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E95339-5084-480F-BF41-350452F2F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279" y="4161269"/>
            <a:ext cx="1541721" cy="257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481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Calculate the length of f(x) = x</a:t>
            </a:r>
            <a:r>
              <a:rPr lang="en-US" i="0" baseline="30000" dirty="0">
                <a:effectLst/>
              </a:rPr>
              <a:t>3/2</a:t>
            </a:r>
            <a:r>
              <a:rPr lang="en-US" i="0" dirty="0">
                <a:effectLst/>
              </a:rPr>
              <a:t>  between x=0 and x=4</a:t>
            </a:r>
          </a:p>
          <a:p>
            <a:pPr algn="l"/>
            <a:endParaRPr lang="en-US" dirty="0"/>
          </a:p>
          <a:p>
            <a:r>
              <a:rPr lang="en-US" altLang="en-US" sz="4000" dirty="0"/>
              <a:t>Do it!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ARC (CURVE) LENGTH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42C075-7A00-41AD-B1AF-988E9F91E99F}"/>
              </a:ext>
            </a:extLst>
          </p:cNvPr>
          <p:cNvSpPr txBox="1"/>
          <p:nvPr/>
        </p:nvSpPr>
        <p:spPr>
          <a:xfrm>
            <a:off x="4191000" y="6629400"/>
            <a:ext cx="5029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https://www.mathsisfun.com/calculus/arc-length.html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5BEF65C-8994-4547-85D4-FBC930810308}"/>
              </a:ext>
            </a:extLst>
          </p:cNvPr>
          <p:cNvGrpSpPr/>
          <p:nvPr/>
        </p:nvGrpSpPr>
        <p:grpSpPr>
          <a:xfrm>
            <a:off x="457200" y="2051853"/>
            <a:ext cx="8458200" cy="996147"/>
            <a:chOff x="1524000" y="648961"/>
            <a:chExt cx="4572000" cy="9961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64F336D-7B42-4F08-9B76-08CB88A383FB}"/>
                    </a:ext>
                  </a:extLst>
                </p:cNvPr>
                <p:cNvSpPr txBox="1"/>
                <p:nvPr/>
              </p:nvSpPr>
              <p:spPr>
                <a:xfrm>
                  <a:off x="1524000" y="648961"/>
                  <a:ext cx="4572000" cy="83779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FFFF00"/>
                      </a:solidFill>
                    </a:rPr>
                    <a:t>S = ∫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4000" b="1" i="0" dirty="0" smtClean="0">
                              <a:solidFill>
                                <a:srgbClr val="FFFF00"/>
                              </a:solidFill>
                            </a:rPr>
                            <m:t>1+(3/2 </m:t>
                          </m:r>
                          <m:r>
                            <m:rPr>
                              <m:nor/>
                            </m:rPr>
                            <a:rPr lang="en-US" sz="4000" b="1" i="0" dirty="0" smtClean="0">
                              <a:solidFill>
                                <a:srgbClr val="FFFF00"/>
                              </a:solidFill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altLang="en-US" sz="4000" baseline="30000" dirty="0" smtClean="0">
                              <a:solidFill>
                                <a:srgbClr val="FFFF00"/>
                              </a:solidFill>
                            </a:rPr>
                            <m:t>½</m:t>
                          </m:r>
                          <m:r>
                            <m:rPr>
                              <m:nor/>
                            </m:rPr>
                            <a:rPr lang="en-US" sz="4000" b="1" i="0" dirty="0" smtClean="0">
                              <a:solidFill>
                                <a:srgbClr val="FFFF00"/>
                              </a:solidFill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4000" b="1" baseline="30000" dirty="0">
                              <a:solidFill>
                                <a:srgbClr val="FFFF00"/>
                              </a:solidFill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sz="4000" b="1" dirty="0">
                      <a:solidFill>
                        <a:srgbClr val="FFFF00"/>
                      </a:solidFill>
                    </a:rPr>
                    <a:t> dx 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64F336D-7B42-4F08-9B76-08CB88A383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0" y="648961"/>
                  <a:ext cx="4572000" cy="837793"/>
                </a:xfrm>
                <a:prstGeom prst="rect">
                  <a:avLst/>
                </a:prstGeom>
                <a:blipFill>
                  <a:blip r:embed="rId3"/>
                  <a:stretch>
                    <a:fillRect l="-2522" b="-299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9D2F63F-0EAD-4091-9BB6-EDB10EAFBB4A}"/>
                </a:ext>
              </a:extLst>
            </p:cNvPr>
            <p:cNvSpPr txBox="1"/>
            <p:nvPr/>
          </p:nvSpPr>
          <p:spPr>
            <a:xfrm>
              <a:off x="2320665" y="765393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4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EDCE8F-14D0-465A-A87B-DCE08C93C61D}"/>
                </a:ext>
              </a:extLst>
            </p:cNvPr>
            <p:cNvSpPr txBox="1"/>
            <p:nvPr/>
          </p:nvSpPr>
          <p:spPr>
            <a:xfrm>
              <a:off x="2224216" y="1244998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0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8E95339-5084-480F-BF41-350452F2F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279" y="4161269"/>
            <a:ext cx="1541721" cy="257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8097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</p:spPr>
            <p:txBody>
              <a:bodyPr/>
              <a:lstStyle/>
              <a:p>
                <a:pPr algn="l"/>
                <a:r>
                  <a:rPr lang="en-US" i="0" dirty="0">
                    <a:effectLst/>
                  </a:rPr>
                  <a:t>Calculate the length of f(x) = x</a:t>
                </a:r>
                <a:r>
                  <a:rPr lang="en-US" i="0" baseline="30000" dirty="0">
                    <a:effectLst/>
                  </a:rPr>
                  <a:t>3/2</a:t>
                </a:r>
                <a:r>
                  <a:rPr lang="en-US" i="0" dirty="0">
                    <a:effectLst/>
                  </a:rPr>
                  <a:t>  between x=0 and x=4</a:t>
                </a:r>
              </a:p>
              <a:p>
                <a:pPr algn="l"/>
                <a:endParaRPr lang="en-US" dirty="0"/>
              </a:p>
              <a:p>
                <a:pPr algn="l"/>
                <a:r>
                  <a:rPr lang="en-US" dirty="0"/>
                  <a:t>  </a:t>
                </a:r>
              </a:p>
              <a:p>
                <a:pPr algn="l"/>
                <a:r>
                  <a:rPr lang="en-US" dirty="0"/>
                  <a:t>u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 i="0" dirty="0" smtClean="0">
                        <a:solidFill>
                          <a:srgbClr val="CCFFFF"/>
                        </a:solidFill>
                      </a:rPr>
                      <m:t>1+9/4 </m:t>
                    </m:r>
                    <m:r>
                      <m:rPr>
                        <m:nor/>
                      </m:rPr>
                      <a:rPr lang="en-US" sz="4000" b="1" i="0" dirty="0" smtClean="0">
                        <a:solidFill>
                          <a:srgbClr val="CCFFFF"/>
                        </a:solidFill>
                      </a:rPr>
                      <m:t>x</m:t>
                    </m:r>
                  </m:oMath>
                </a14:m>
                <a:r>
                  <a:rPr lang="en-US" dirty="0"/>
                  <a:t>    du = 9/4 dx</a:t>
                </a:r>
              </a:p>
              <a:p>
                <a:pPr algn="l"/>
                <a:r>
                  <a:rPr lang="en-US" dirty="0"/>
                  <a:t>b = 1 + 9/4(4) = 10</a:t>
                </a:r>
              </a:p>
              <a:p>
                <a:pPr algn="l"/>
                <a:r>
                  <a:rPr lang="en-US" dirty="0"/>
                  <a:t>a = 1 + 9/4(0) = 1</a:t>
                </a:r>
              </a:p>
              <a:p>
                <a:pPr algn="l"/>
                <a:endParaRPr lang="en-US" dirty="0"/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  <a:blipFill>
                <a:blip r:embed="rId3"/>
                <a:stretch>
                  <a:fillRect l="-2462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ARC (CURVE) LENGTH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42C075-7A00-41AD-B1AF-988E9F91E99F}"/>
              </a:ext>
            </a:extLst>
          </p:cNvPr>
          <p:cNvSpPr txBox="1"/>
          <p:nvPr/>
        </p:nvSpPr>
        <p:spPr>
          <a:xfrm>
            <a:off x="4191000" y="6629400"/>
            <a:ext cx="5029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https://www.mathsisfun.com/calculus/arc-length.html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5BEF65C-8994-4547-85D4-FBC930810308}"/>
              </a:ext>
            </a:extLst>
          </p:cNvPr>
          <p:cNvGrpSpPr/>
          <p:nvPr/>
        </p:nvGrpSpPr>
        <p:grpSpPr>
          <a:xfrm>
            <a:off x="457200" y="2051853"/>
            <a:ext cx="8458200" cy="996147"/>
            <a:chOff x="1524000" y="648961"/>
            <a:chExt cx="4572000" cy="9961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64F336D-7B42-4F08-9B76-08CB88A383FB}"/>
                    </a:ext>
                  </a:extLst>
                </p:cNvPr>
                <p:cNvSpPr txBox="1"/>
                <p:nvPr/>
              </p:nvSpPr>
              <p:spPr>
                <a:xfrm>
                  <a:off x="1524000" y="648961"/>
                  <a:ext cx="4572000" cy="83779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S = ∫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4000" b="1" i="0" dirty="0" smtClean="0">
                              <a:solidFill>
                                <a:srgbClr val="CCFFFF"/>
                              </a:solidFill>
                            </a:rPr>
                            <m:t>1+(3/2 </m:t>
                          </m:r>
                          <m:r>
                            <m:rPr>
                              <m:nor/>
                            </m:rPr>
                            <a:rPr lang="en-US" sz="4000" b="1" i="0" dirty="0" smtClean="0">
                              <a:solidFill>
                                <a:srgbClr val="CCFFFF"/>
                              </a:solidFill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altLang="en-US" sz="4000" baseline="30000" dirty="0" smtClean="0">
                              <a:solidFill>
                                <a:srgbClr val="CCFFFF"/>
                              </a:solidFill>
                            </a:rPr>
                            <m:t>½</m:t>
                          </m:r>
                          <m:r>
                            <m:rPr>
                              <m:nor/>
                            </m:rPr>
                            <a:rPr lang="en-US" sz="4000" b="1" i="0" dirty="0" smtClean="0">
                              <a:solidFill>
                                <a:srgbClr val="CCFFFF"/>
                              </a:solidFill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4000" b="1" baseline="30000" dirty="0">
                              <a:solidFill>
                                <a:srgbClr val="CCFFFF"/>
                              </a:solidFill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sz="4000" b="1" dirty="0">
                      <a:solidFill>
                        <a:srgbClr val="CCFFFF"/>
                      </a:solidFill>
                    </a:rPr>
                    <a:t> dx 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64F336D-7B42-4F08-9B76-08CB88A383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0" y="648961"/>
                  <a:ext cx="4572000" cy="837793"/>
                </a:xfrm>
                <a:prstGeom prst="rect">
                  <a:avLst/>
                </a:prstGeom>
                <a:blipFill>
                  <a:blip r:embed="rId4"/>
                  <a:stretch>
                    <a:fillRect l="-2522" b="-299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9D2F63F-0EAD-4091-9BB6-EDB10EAFBB4A}"/>
                </a:ext>
              </a:extLst>
            </p:cNvPr>
            <p:cNvSpPr txBox="1"/>
            <p:nvPr/>
          </p:nvSpPr>
          <p:spPr>
            <a:xfrm>
              <a:off x="2320665" y="765393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4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EDCE8F-14D0-465A-A87B-DCE08C93C61D}"/>
                </a:ext>
              </a:extLst>
            </p:cNvPr>
            <p:cNvSpPr txBox="1"/>
            <p:nvPr/>
          </p:nvSpPr>
          <p:spPr>
            <a:xfrm>
              <a:off x="2224216" y="1244998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8E95339-5084-480F-BF41-350452F2FE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2279" y="4161269"/>
            <a:ext cx="1541721" cy="257307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D5A2C77-FA05-4F46-BFB4-AEC24BB9F7FC}"/>
              </a:ext>
            </a:extLst>
          </p:cNvPr>
          <p:cNvGrpSpPr/>
          <p:nvPr/>
        </p:nvGrpSpPr>
        <p:grpSpPr>
          <a:xfrm>
            <a:off x="990600" y="2813853"/>
            <a:ext cx="8458200" cy="996147"/>
            <a:chOff x="1524000" y="648961"/>
            <a:chExt cx="4572000" cy="9961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8A43FAB-214F-49B3-91E6-37E2A48B1023}"/>
                    </a:ext>
                  </a:extLst>
                </p:cNvPr>
                <p:cNvSpPr txBox="1"/>
                <p:nvPr/>
              </p:nvSpPr>
              <p:spPr>
                <a:xfrm>
                  <a:off x="1524000" y="648961"/>
                  <a:ext cx="4572000" cy="8585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CCFFFF"/>
                      </a:solidFill>
                    </a:rPr>
                    <a:t>= ∫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4000" b="1" i="0" dirty="0" smtClean="0">
                              <a:solidFill>
                                <a:srgbClr val="CCFFFF"/>
                              </a:solidFill>
                            </a:rPr>
                            <m:t>(1+9/4 </m:t>
                          </m:r>
                          <m:r>
                            <m:rPr>
                              <m:nor/>
                            </m:rPr>
                            <a:rPr lang="en-US" sz="4000" b="1" i="0" dirty="0" smtClean="0">
                              <a:solidFill>
                                <a:srgbClr val="CCFFFF"/>
                              </a:solidFill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000" b="1" i="0" dirty="0" smtClean="0">
                              <a:solidFill>
                                <a:srgbClr val="CCFFFF"/>
                              </a:solidFill>
                            </a:rPr>
                            <m:t>)</m:t>
                          </m:r>
                        </m:e>
                      </m:rad>
                    </m:oMath>
                  </a14:m>
                  <a:r>
                    <a:rPr lang="en-US" sz="4000" b="1" dirty="0">
                      <a:solidFill>
                        <a:srgbClr val="CCFFFF"/>
                      </a:solidFill>
                    </a:rPr>
                    <a:t> dx 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8A43FAB-214F-49B3-91E6-37E2A48B10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0" y="648961"/>
                  <a:ext cx="4572000" cy="858568"/>
                </a:xfrm>
                <a:prstGeom prst="rect">
                  <a:avLst/>
                </a:prstGeom>
                <a:blipFill>
                  <a:blip r:embed="rId6"/>
                  <a:stretch>
                    <a:fillRect l="-2596" b="-2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7339F27-FFB9-462B-8EB9-2C66921143DC}"/>
                </a:ext>
              </a:extLst>
            </p:cNvPr>
            <p:cNvSpPr txBox="1"/>
            <p:nvPr/>
          </p:nvSpPr>
          <p:spPr>
            <a:xfrm>
              <a:off x="2032341" y="765393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4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CA3C92-6263-49A3-A305-01304B5F506A}"/>
                </a:ext>
              </a:extLst>
            </p:cNvPr>
            <p:cNvSpPr txBox="1"/>
            <p:nvPr/>
          </p:nvSpPr>
          <p:spPr>
            <a:xfrm>
              <a:off x="1935892" y="1244998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7B6B20-F2BF-4CCB-AD90-5FEAC940D1F8}"/>
              </a:ext>
            </a:extLst>
          </p:cNvPr>
          <p:cNvGrpSpPr/>
          <p:nvPr/>
        </p:nvGrpSpPr>
        <p:grpSpPr>
          <a:xfrm>
            <a:off x="1066800" y="5785653"/>
            <a:ext cx="8458200" cy="919947"/>
            <a:chOff x="1524000" y="648961"/>
            <a:chExt cx="4572000" cy="91994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029A5B1-3C5F-40F5-8D41-7637E8B452EF}"/>
                </a:ext>
              </a:extLst>
            </p:cNvPr>
            <p:cNvSpPr txBox="1"/>
            <p:nvPr/>
          </p:nvSpPr>
          <p:spPr>
            <a:xfrm>
              <a:off x="1524000" y="648961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= ∫  4/9 u</a:t>
              </a:r>
              <a:r>
                <a:rPr lang="en-US" sz="4000" b="1" baseline="30000" dirty="0">
                  <a:solidFill>
                    <a:srgbClr val="CCFFFF"/>
                  </a:solidFill>
                </a:rPr>
                <a:t>½</a:t>
              </a:r>
              <a:r>
                <a:rPr lang="en-US" sz="4000" b="1" dirty="0">
                  <a:solidFill>
                    <a:srgbClr val="CCFFFF"/>
                  </a:solidFill>
                </a:rPr>
                <a:t> du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CDE23E2-207B-47D4-A8BB-45D9ADC9CA12}"/>
                </a:ext>
              </a:extLst>
            </p:cNvPr>
            <p:cNvSpPr txBox="1"/>
            <p:nvPr/>
          </p:nvSpPr>
          <p:spPr>
            <a:xfrm>
              <a:off x="2032341" y="689193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2605C2A-5BEC-49FD-9901-CB889406E6EA}"/>
                </a:ext>
              </a:extLst>
            </p:cNvPr>
            <p:cNvSpPr txBox="1"/>
            <p:nvPr/>
          </p:nvSpPr>
          <p:spPr>
            <a:xfrm>
              <a:off x="1935892" y="1168798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994209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</p:spPr>
            <p:txBody>
              <a:bodyPr/>
              <a:lstStyle/>
              <a:p>
                <a:pPr algn="l"/>
                <a:r>
                  <a:rPr lang="en-US" i="0" dirty="0">
                    <a:effectLst/>
                  </a:rPr>
                  <a:t>Calculate the length of f(x) = x</a:t>
                </a:r>
                <a:r>
                  <a:rPr lang="en-US" i="0" baseline="30000" dirty="0">
                    <a:effectLst/>
                  </a:rPr>
                  <a:t>3/2</a:t>
                </a:r>
                <a:r>
                  <a:rPr lang="en-US" i="0" dirty="0">
                    <a:effectLst/>
                  </a:rPr>
                  <a:t>  between x=0 and x=4</a:t>
                </a:r>
              </a:p>
              <a:p>
                <a:pPr algn="l"/>
                <a:r>
                  <a:rPr lang="en-US" dirty="0"/>
                  <a:t>u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 i="0" dirty="0" smtClean="0">
                        <a:solidFill>
                          <a:srgbClr val="CCFFFF"/>
                        </a:solidFill>
                      </a:rPr>
                      <m:t>1+9/4 </m:t>
                    </m:r>
                    <m:r>
                      <m:rPr>
                        <m:nor/>
                      </m:rPr>
                      <a:rPr lang="en-US" sz="4000" b="1" i="0" dirty="0" smtClean="0">
                        <a:solidFill>
                          <a:srgbClr val="CCFFFF"/>
                        </a:solidFill>
                      </a:rPr>
                      <m:t>x</m:t>
                    </m:r>
                  </m:oMath>
                </a14:m>
                <a:r>
                  <a:rPr lang="en-US" dirty="0"/>
                  <a:t>    du = 9/4 dx</a:t>
                </a:r>
              </a:p>
              <a:p>
                <a:pPr algn="l"/>
                <a:r>
                  <a:rPr lang="en-US" dirty="0"/>
                  <a:t>b = 1 + 9/4(4) = 10</a:t>
                </a:r>
              </a:p>
              <a:p>
                <a:pPr algn="l"/>
                <a:r>
                  <a:rPr lang="en-US" dirty="0"/>
                  <a:t>a = 1 + 9/4(0) = 1</a:t>
                </a:r>
              </a:p>
              <a:p>
                <a:pPr algn="l"/>
                <a:r>
                  <a:rPr lang="en-US" dirty="0"/>
                  <a:t>S</a:t>
                </a:r>
              </a:p>
              <a:p>
                <a:pPr algn="l"/>
                <a:r>
                  <a:rPr lang="en-US" dirty="0"/>
                  <a:t>  </a:t>
                </a:r>
                <a:r>
                  <a:rPr lang="en-US" sz="2000" dirty="0"/>
                  <a:t> </a:t>
                </a:r>
                <a:r>
                  <a:rPr lang="en-US" dirty="0"/>
                  <a:t>= 4/9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r>
                  <a:rPr lang="en-US" dirty="0"/>
                  <a:t>2/3 u</a:t>
                </a:r>
                <a:r>
                  <a:rPr lang="en-US" baseline="30000" dirty="0"/>
                  <a:t>3/2</a:t>
                </a:r>
                <a:r>
                  <a:rPr lang="en-US" dirty="0"/>
                  <a:t> </a:t>
                </a:r>
              </a:p>
              <a:p>
                <a:pPr algn="l"/>
                <a:r>
                  <a:rPr lang="en-US" dirty="0"/>
                  <a:t>  </a:t>
                </a:r>
                <a:r>
                  <a:rPr lang="en-US" sz="2000" dirty="0"/>
                  <a:t> </a:t>
                </a:r>
                <a:r>
                  <a:rPr lang="en-US" dirty="0"/>
                  <a:t>= </a:t>
                </a:r>
                <a:r>
                  <a:rPr lang="en-US" dirty="0">
                    <a:solidFill>
                      <a:srgbClr val="FFFF00"/>
                    </a:solidFill>
                  </a:rPr>
                  <a:t>8/27((10)</a:t>
                </a:r>
                <a:r>
                  <a:rPr lang="en-US" baseline="30000" dirty="0">
                    <a:solidFill>
                      <a:srgbClr val="FFFF00"/>
                    </a:solidFill>
                  </a:rPr>
                  <a:t>3/2</a:t>
                </a:r>
                <a:r>
                  <a:rPr lang="en-US" dirty="0">
                    <a:solidFill>
                      <a:srgbClr val="FFFF00"/>
                    </a:solidFill>
                  </a:rPr>
                  <a:t>-(1)</a:t>
                </a:r>
                <a:r>
                  <a:rPr lang="en-US" baseline="30000" dirty="0">
                    <a:solidFill>
                      <a:srgbClr val="FFFF00"/>
                    </a:solidFill>
                  </a:rPr>
                  <a:t>3/2</a:t>
                </a:r>
                <a:r>
                  <a:rPr lang="en-US" dirty="0">
                    <a:solidFill>
                      <a:srgbClr val="FFFF00"/>
                    </a:solidFill>
                  </a:rPr>
                  <a:t>)</a:t>
                </a:r>
                <a:r>
                  <a:rPr lang="en-US" dirty="0"/>
                  <a:t>≈</a:t>
                </a:r>
                <a:r>
                  <a:rPr lang="en-US" dirty="0">
                    <a:solidFill>
                      <a:srgbClr val="FFFF00"/>
                    </a:solidFill>
                  </a:rPr>
                  <a:t>9.07</a:t>
                </a:r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  <a:blipFill>
                <a:blip r:embed="rId3"/>
                <a:stretch>
                  <a:fillRect l="-2462" t="-1946" r="-4720" b="-5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ARC (CURVE) LENGTH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42C075-7A00-41AD-B1AF-988E9F91E99F}"/>
              </a:ext>
            </a:extLst>
          </p:cNvPr>
          <p:cNvSpPr txBox="1"/>
          <p:nvPr/>
        </p:nvSpPr>
        <p:spPr>
          <a:xfrm>
            <a:off x="4191000" y="6629400"/>
            <a:ext cx="5029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https://www.mathsisfun.com/calculus/arc-length.html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E95339-5084-480F-BF41-350452F2F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279" y="4161269"/>
            <a:ext cx="1541721" cy="25730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17B6B20-F2BF-4CCB-AD90-5FEAC940D1F8}"/>
              </a:ext>
            </a:extLst>
          </p:cNvPr>
          <p:cNvGrpSpPr/>
          <p:nvPr/>
        </p:nvGrpSpPr>
        <p:grpSpPr>
          <a:xfrm>
            <a:off x="762000" y="4343400"/>
            <a:ext cx="8458200" cy="919947"/>
            <a:chOff x="1524000" y="648961"/>
            <a:chExt cx="4572000" cy="91994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029A5B1-3C5F-40F5-8D41-7637E8B452EF}"/>
                </a:ext>
              </a:extLst>
            </p:cNvPr>
            <p:cNvSpPr txBox="1"/>
            <p:nvPr/>
          </p:nvSpPr>
          <p:spPr>
            <a:xfrm>
              <a:off x="1524000" y="648961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= ∫  4/9 u</a:t>
              </a:r>
              <a:r>
                <a:rPr lang="en-US" sz="4000" b="1" baseline="30000" dirty="0">
                  <a:solidFill>
                    <a:srgbClr val="CCFFFF"/>
                  </a:solidFill>
                </a:rPr>
                <a:t>½</a:t>
              </a:r>
              <a:r>
                <a:rPr lang="en-US" sz="4000" b="1" dirty="0">
                  <a:solidFill>
                    <a:srgbClr val="CCFFFF"/>
                  </a:solidFill>
                </a:rPr>
                <a:t> du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CDE23E2-207B-47D4-A8BB-45D9ADC9CA12}"/>
                </a:ext>
              </a:extLst>
            </p:cNvPr>
            <p:cNvSpPr txBox="1"/>
            <p:nvPr/>
          </p:nvSpPr>
          <p:spPr>
            <a:xfrm>
              <a:off x="2032341" y="689193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2605C2A-5BEC-49FD-9901-CB889406E6EA}"/>
                </a:ext>
              </a:extLst>
            </p:cNvPr>
            <p:cNvSpPr txBox="1"/>
            <p:nvPr/>
          </p:nvSpPr>
          <p:spPr>
            <a:xfrm>
              <a:off x="1935892" y="1168798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6A55E4-6897-48FA-9054-3429F7E41A05}"/>
              </a:ext>
            </a:extLst>
          </p:cNvPr>
          <p:cNvGrpSpPr/>
          <p:nvPr/>
        </p:nvGrpSpPr>
        <p:grpSpPr>
          <a:xfrm>
            <a:off x="4876800" y="4953000"/>
            <a:ext cx="762000" cy="933510"/>
            <a:chOff x="2286000" y="3205515"/>
            <a:chExt cx="762000" cy="93351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F1642A-887A-4851-ACAA-38428324E805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A15A2E5-BCF1-4640-9D18-127329E34BAC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94B933-1AF8-4021-B5EA-BB4B9C77471C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10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60BD0D1-8E47-4DB0-BF10-7CD96063764D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782776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62B2-F24B-4607-AE4D-630621E9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(Curve) Length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3688F-F7E7-40A0-BBE4-5EEA048E7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Note: because these involve sqrt(difference) they often will be sin</a:t>
            </a:r>
            <a:r>
              <a:rPr lang="en-US" baseline="30000" dirty="0"/>
              <a:t>-1</a:t>
            </a:r>
            <a:r>
              <a:rPr lang="en-US" dirty="0"/>
              <a:t> or cos</a:t>
            </a:r>
            <a:r>
              <a:rPr lang="en-US" baseline="30000" dirty="0"/>
              <a:t>-1</a:t>
            </a:r>
          </a:p>
          <a:p>
            <a:pPr>
              <a:spcBef>
                <a:spcPts val="0"/>
              </a:spcBef>
            </a:pPr>
            <a:r>
              <a:rPr lang="en-US" dirty="0"/>
              <a:t>There is also a hyperbolic function (which you don’t know yet)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000" dirty="0"/>
              <a:t> </a:t>
            </a:r>
          </a:p>
          <a:p>
            <a:endParaRPr lang="en-US" sz="1500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665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24537E-545C-4ADE-B8EA-A0D0C617C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195262"/>
            <a:ext cx="869632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493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8585585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DAD42-BE04-4534-96AB-DEDE03DBA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63BB2-749E-4307-9EF0-B610444EA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i="0" dirty="0">
                <a:effectLst/>
              </a:rPr>
              <a:t>Every continuous random variable has a probability density function (pdf)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6358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DAD42-BE04-4534-96AB-DEDE03DBA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63BB2-749E-4307-9EF0-B610444EA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i="0" dirty="0">
                <a:effectLst/>
              </a:rPr>
              <a:t>Probability density functions satisfy these 2 conditions:</a:t>
            </a:r>
          </a:p>
          <a:p>
            <a:pPr algn="l"/>
            <a:r>
              <a:rPr lang="en-US" i="0" dirty="0">
                <a:effectLst/>
              </a:rPr>
              <a:t>1) f(x)≥0 for all x (no negative probabilities)</a:t>
            </a:r>
          </a:p>
          <a:p>
            <a:r>
              <a:rPr lang="en-US" dirty="0"/>
              <a:t>2) The integral over the entire domain is </a:t>
            </a:r>
            <a:r>
              <a:rPr lang="en-US" i="0" dirty="0">
                <a:effectLst/>
              </a:rPr>
              <a:t>1 (the sum of  </a:t>
            </a:r>
            <a:r>
              <a:rPr lang="en-US" dirty="0"/>
              <a:t>probabilities for all possible values of x is 100%) </a:t>
            </a:r>
            <a:endParaRPr lang="en-US" i="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01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75B2-4C25-4303-9E08-BCFD45E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 dirty="0"/>
              <a:t>Applications of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C986-4B93-4D9C-926B-A0671C495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sz="3800" dirty="0"/>
              <a:t>Some new tricks:</a:t>
            </a:r>
          </a:p>
          <a:p>
            <a:r>
              <a:rPr lang="en-US" sz="3800" dirty="0"/>
              <a:t>Trick 0: come up with an equation involving </a:t>
            </a:r>
            <a:r>
              <a:rPr lang="en-US" sz="3800" dirty="0" err="1"/>
              <a:t>dy</a:t>
            </a:r>
            <a:r>
              <a:rPr lang="en-US" sz="3800" dirty="0"/>
              <a:t>/dx (y and x will be the variables you are interested in)</a:t>
            </a:r>
          </a:p>
          <a:p>
            <a:r>
              <a:rPr lang="en-US" sz="3800" dirty="0"/>
              <a:t>Trick 1: split the </a:t>
            </a:r>
            <a:r>
              <a:rPr lang="en-US" sz="3800" dirty="0" err="1"/>
              <a:t>dy</a:t>
            </a:r>
            <a:r>
              <a:rPr lang="en-US" sz="3800" dirty="0"/>
              <a:t> and dx into two sides of the equation</a:t>
            </a:r>
          </a:p>
          <a:p>
            <a:r>
              <a:rPr lang="en-US" sz="3800" dirty="0"/>
              <a:t>Trick 2: integrate both sides</a:t>
            </a:r>
          </a:p>
          <a:p>
            <a:r>
              <a:rPr lang="en-US" sz="3800" dirty="0"/>
              <a:t>Trick 3: combine the “</a:t>
            </a:r>
            <a:r>
              <a:rPr lang="en-US" sz="3800" dirty="0" err="1"/>
              <a:t>c”s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79208923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Let f(x) = (x</a:t>
            </a:r>
            <a:r>
              <a:rPr lang="en-US" i="0" baseline="30000" dirty="0">
                <a:effectLst/>
              </a:rPr>
              <a:t>3</a:t>
            </a:r>
            <a:r>
              <a:rPr lang="en-US" i="0" dirty="0">
                <a:effectLst/>
              </a:rPr>
              <a:t>/5000) (10−x) </a:t>
            </a:r>
          </a:p>
          <a:p>
            <a:pPr algn="l">
              <a:spcBef>
                <a:spcPts val="0"/>
              </a:spcBef>
            </a:pPr>
            <a:r>
              <a:rPr lang="en-US" i="0" dirty="0">
                <a:effectLst/>
              </a:rPr>
              <a:t>for 0≤x≤10 and f(x)=0 for all other values of 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PROBABILITY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42C075-7A00-41AD-B1AF-988E9F91E99F}"/>
              </a:ext>
            </a:extLst>
          </p:cNvPr>
          <p:cNvSpPr txBox="1"/>
          <p:nvPr/>
        </p:nvSpPr>
        <p:spPr>
          <a:xfrm>
            <a:off x="3276600" y="6611035"/>
            <a:ext cx="5943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https://tutorial.math.lamar.edu/Classes/CalcII/Probability.aspx</a:t>
            </a:r>
          </a:p>
        </p:txBody>
      </p:sp>
    </p:spTree>
    <p:extLst>
      <p:ext uri="{BB962C8B-B14F-4D97-AF65-F5344CB8AC3E}">
        <p14:creationId xmlns:p14="http://schemas.microsoft.com/office/powerpoint/2010/main" val="78403083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Let f(x) = (x</a:t>
            </a:r>
            <a:r>
              <a:rPr lang="en-US" i="0" baseline="30000" dirty="0">
                <a:effectLst/>
              </a:rPr>
              <a:t>3</a:t>
            </a:r>
            <a:r>
              <a:rPr lang="en-US" i="0" dirty="0">
                <a:effectLst/>
              </a:rPr>
              <a:t>/5000) (10−x) </a:t>
            </a:r>
          </a:p>
          <a:p>
            <a:pPr algn="l">
              <a:spcBef>
                <a:spcPts val="0"/>
              </a:spcBef>
            </a:pPr>
            <a:r>
              <a:rPr lang="en-US" i="0" dirty="0">
                <a:effectLst/>
              </a:rPr>
              <a:t>for 0≤x≤10 and f(x)=0 for all other values of x</a:t>
            </a:r>
          </a:p>
          <a:p>
            <a:pPr algn="l"/>
            <a:r>
              <a:rPr lang="en-US" dirty="0"/>
              <a:t>Is it a pdf?</a:t>
            </a:r>
            <a:r>
              <a:rPr lang="en-US" i="0" dirty="0">
                <a:effectLst/>
              </a:rPr>
              <a:t> </a:t>
            </a:r>
            <a:br>
              <a:rPr lang="en-US" i="0" dirty="0">
                <a:effectLst/>
              </a:rPr>
            </a:b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PROBABILITY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264A1B-BA99-4F7E-8393-652273E380BC}"/>
              </a:ext>
            </a:extLst>
          </p:cNvPr>
          <p:cNvSpPr txBox="1"/>
          <p:nvPr/>
        </p:nvSpPr>
        <p:spPr>
          <a:xfrm>
            <a:off x="3276600" y="6611035"/>
            <a:ext cx="5943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https://tutorial.math.lamar.edu/Classes/CalcII/Probability.aspx</a:t>
            </a:r>
          </a:p>
        </p:txBody>
      </p:sp>
    </p:spTree>
    <p:extLst>
      <p:ext uri="{BB962C8B-B14F-4D97-AF65-F5344CB8AC3E}">
        <p14:creationId xmlns:p14="http://schemas.microsoft.com/office/powerpoint/2010/main" val="428031386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Let f(x) = (x</a:t>
            </a:r>
            <a:r>
              <a:rPr lang="en-US" i="0" baseline="30000" dirty="0">
                <a:effectLst/>
              </a:rPr>
              <a:t>3</a:t>
            </a:r>
            <a:r>
              <a:rPr lang="en-US" i="0" dirty="0">
                <a:effectLst/>
              </a:rPr>
              <a:t>/5000) (10−x) </a:t>
            </a:r>
          </a:p>
          <a:p>
            <a:pPr algn="l">
              <a:spcBef>
                <a:spcPts val="0"/>
              </a:spcBef>
            </a:pPr>
            <a:r>
              <a:rPr lang="en-US" i="0" dirty="0">
                <a:effectLst/>
              </a:rPr>
              <a:t>for 0≤x≤10 and f(x)=0 for all other values of x</a:t>
            </a:r>
          </a:p>
          <a:p>
            <a:pPr algn="l"/>
            <a:r>
              <a:rPr lang="en-US" dirty="0"/>
              <a:t>Is it a pdf? </a:t>
            </a:r>
            <a:r>
              <a:rPr lang="en-US" dirty="0">
                <a:solidFill>
                  <a:srgbClr val="FFFF00"/>
                </a:solidFill>
              </a:rPr>
              <a:t>It adds to 1 (100%):</a:t>
            </a:r>
          </a:p>
          <a:p>
            <a:pPr algn="l"/>
            <a:endParaRPr lang="en-US" i="0" dirty="0">
              <a:effectLst/>
            </a:endParaRPr>
          </a:p>
          <a:p>
            <a:pPr algn="l"/>
            <a:endParaRPr lang="en-US" dirty="0"/>
          </a:p>
          <a:p>
            <a:pPr algn="l">
              <a:spcBef>
                <a:spcPts val="0"/>
              </a:spcBef>
            </a:pPr>
            <a:r>
              <a:rPr lang="en-US" sz="1000" dirty="0"/>
              <a:t> </a:t>
            </a:r>
            <a:r>
              <a:rPr lang="en-US" dirty="0"/>
              <a:t>=</a:t>
            </a:r>
            <a:r>
              <a:rPr lang="en-US" i="0" dirty="0">
                <a:effectLst/>
              </a:rPr>
              <a:t> 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x</a:t>
            </a:r>
            <a:r>
              <a:rPr lang="en-US" sz="4000" b="1" i="0" baseline="30000" dirty="0">
                <a:solidFill>
                  <a:srgbClr val="CCFFFF"/>
                </a:solidFill>
                <a:effectLst/>
              </a:rPr>
              <a:t>4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/2000 – x</a:t>
            </a:r>
            <a:r>
              <a:rPr lang="en-US" sz="4000" b="1" i="0" baseline="30000" dirty="0">
                <a:solidFill>
                  <a:srgbClr val="CCFFFF"/>
                </a:solidFill>
                <a:effectLst/>
              </a:rPr>
              <a:t>5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/25000</a:t>
            </a:r>
            <a:br>
              <a:rPr lang="en-US" i="0" dirty="0">
                <a:effectLst/>
              </a:rPr>
            </a:br>
            <a:r>
              <a:rPr lang="en-US" sz="1000" i="0" dirty="0">
                <a:effectLst/>
              </a:rPr>
              <a:t> </a:t>
            </a:r>
            <a:r>
              <a:rPr lang="en-US" i="0" dirty="0">
                <a:effectLst/>
              </a:rPr>
              <a:t>= 10000/2000</a:t>
            </a:r>
            <a:r>
              <a:rPr lang="en-US" sz="2000" i="0" dirty="0">
                <a:effectLst/>
              </a:rPr>
              <a:t> </a:t>
            </a:r>
            <a:r>
              <a:rPr lang="en-US" i="0" dirty="0">
                <a:effectLst/>
              </a:rPr>
              <a:t>–</a:t>
            </a:r>
            <a:r>
              <a:rPr lang="en-US" sz="2000" i="0" dirty="0">
                <a:effectLst/>
              </a:rPr>
              <a:t> </a:t>
            </a:r>
            <a:r>
              <a:rPr lang="en-US" i="0" dirty="0">
                <a:effectLst/>
              </a:rPr>
              <a:t>100000/25000</a:t>
            </a:r>
            <a:r>
              <a:rPr lang="en-US" sz="2000" i="0" dirty="0">
                <a:effectLst/>
              </a:rPr>
              <a:t> </a:t>
            </a:r>
            <a:r>
              <a:rPr lang="en-US" i="0" dirty="0">
                <a:effectLst/>
              </a:rPr>
              <a:t>-</a:t>
            </a:r>
            <a:r>
              <a:rPr lang="en-US" sz="2000" i="0" dirty="0">
                <a:effectLst/>
              </a:rPr>
              <a:t> </a:t>
            </a:r>
            <a:r>
              <a:rPr lang="en-US" i="0" dirty="0">
                <a:effectLst/>
              </a:rPr>
              <a:t>0</a:t>
            </a:r>
            <a:r>
              <a:rPr lang="en-US" sz="2000" i="0" dirty="0">
                <a:effectLst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sz="1000" i="0" dirty="0">
                <a:effectLst/>
              </a:rPr>
              <a:t> </a:t>
            </a:r>
            <a:r>
              <a:rPr lang="en-US" i="0" dirty="0">
                <a:effectLst/>
              </a:rPr>
              <a:t>=</a:t>
            </a:r>
            <a:r>
              <a:rPr lang="en-US" sz="2000" i="0" dirty="0">
                <a:effectLst/>
              </a:rPr>
              <a:t> </a:t>
            </a:r>
            <a:r>
              <a:rPr lang="en-US" i="0" dirty="0">
                <a:solidFill>
                  <a:srgbClr val="FFFF00"/>
                </a:solidFill>
                <a:effectLst/>
              </a:rPr>
              <a:t>1</a:t>
            </a:r>
            <a:r>
              <a:rPr lang="en-US" i="0" dirty="0">
                <a:effectLst/>
              </a:rPr>
              <a:t>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PROBABILITY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7B6B20-F2BF-4CCB-AD90-5FEAC940D1F8}"/>
              </a:ext>
            </a:extLst>
          </p:cNvPr>
          <p:cNvGrpSpPr/>
          <p:nvPr/>
        </p:nvGrpSpPr>
        <p:grpSpPr>
          <a:xfrm>
            <a:off x="304800" y="3581400"/>
            <a:ext cx="8839200" cy="857310"/>
            <a:chOff x="1524000" y="648961"/>
            <a:chExt cx="4572000" cy="8573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029A5B1-3C5F-40F5-8D41-7637E8B452EF}"/>
                </a:ext>
              </a:extLst>
            </p:cNvPr>
            <p:cNvSpPr txBox="1"/>
            <p:nvPr/>
          </p:nvSpPr>
          <p:spPr>
            <a:xfrm>
              <a:off x="1524000" y="648961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i="0" dirty="0">
                  <a:solidFill>
                    <a:srgbClr val="CCFFFF"/>
                  </a:solidFill>
                  <a:effectLst/>
                </a:rPr>
                <a:t>P(0≤x≤10) </a:t>
              </a:r>
              <a:r>
                <a:rPr lang="en-US" sz="4000" b="1" dirty="0">
                  <a:solidFill>
                    <a:srgbClr val="CCFFFF"/>
                  </a:solidFill>
                </a:rPr>
                <a:t>= ∫  </a:t>
              </a:r>
              <a:r>
                <a:rPr lang="en-US" sz="4000" b="1" i="0" dirty="0">
                  <a:solidFill>
                    <a:srgbClr val="CCFFFF"/>
                  </a:solidFill>
                  <a:effectLst/>
                </a:rPr>
                <a:t>x</a:t>
              </a:r>
              <a:r>
                <a:rPr lang="en-US" sz="4000" b="1" i="0" baseline="30000" dirty="0">
                  <a:solidFill>
                    <a:srgbClr val="CCFFFF"/>
                  </a:solidFill>
                  <a:effectLst/>
                </a:rPr>
                <a:t>3</a:t>
              </a:r>
              <a:r>
                <a:rPr lang="en-US" sz="4000" b="1" i="0" dirty="0">
                  <a:solidFill>
                    <a:srgbClr val="CCFFFF"/>
                  </a:solidFill>
                  <a:effectLst/>
                </a:rPr>
                <a:t>/5000 (10−x)</a:t>
              </a:r>
              <a:r>
                <a:rPr lang="en-US" sz="4000" b="1" dirty="0">
                  <a:solidFill>
                    <a:srgbClr val="CCFFFF"/>
                  </a:solidFill>
                </a:rPr>
                <a:t>dx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CDE23E2-207B-47D4-A8BB-45D9ADC9CA12}"/>
                </a:ext>
              </a:extLst>
            </p:cNvPr>
            <p:cNvSpPr txBox="1"/>
            <p:nvPr/>
          </p:nvSpPr>
          <p:spPr>
            <a:xfrm>
              <a:off x="3392214" y="648961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2605C2A-5BEC-49FD-9901-CB889406E6EA}"/>
                </a:ext>
              </a:extLst>
            </p:cNvPr>
            <p:cNvSpPr txBox="1"/>
            <p:nvPr/>
          </p:nvSpPr>
          <p:spPr>
            <a:xfrm>
              <a:off x="3317638" y="1106161"/>
              <a:ext cx="13763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68DB6F-0224-43FA-8081-52954DFF5192}"/>
              </a:ext>
            </a:extLst>
          </p:cNvPr>
          <p:cNvGrpSpPr/>
          <p:nvPr/>
        </p:nvGrpSpPr>
        <p:grpSpPr>
          <a:xfrm>
            <a:off x="76200" y="4267200"/>
            <a:ext cx="8839200" cy="857310"/>
            <a:chOff x="1405758" y="648961"/>
            <a:chExt cx="4572000" cy="8573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2A151A-A622-429F-B7AE-C737A0D175F9}"/>
                </a:ext>
              </a:extLst>
            </p:cNvPr>
            <p:cNvSpPr txBox="1"/>
            <p:nvPr/>
          </p:nvSpPr>
          <p:spPr>
            <a:xfrm>
              <a:off x="1405758" y="648961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= ∫  (</a:t>
              </a:r>
              <a:r>
                <a:rPr lang="en-US" sz="4000" b="1" i="0" dirty="0">
                  <a:solidFill>
                    <a:srgbClr val="CCFFFF"/>
                  </a:solidFill>
                  <a:effectLst/>
                </a:rPr>
                <a:t>x</a:t>
              </a:r>
              <a:r>
                <a:rPr lang="en-US" sz="4000" b="1" i="0" baseline="30000" dirty="0">
                  <a:solidFill>
                    <a:srgbClr val="CCFFFF"/>
                  </a:solidFill>
                  <a:effectLst/>
                </a:rPr>
                <a:t>3</a:t>
              </a:r>
              <a:r>
                <a:rPr lang="en-US" sz="4000" b="1" i="0" dirty="0">
                  <a:solidFill>
                    <a:srgbClr val="CCFFFF"/>
                  </a:solidFill>
                  <a:effectLst/>
                </a:rPr>
                <a:t>/500 – x</a:t>
              </a:r>
              <a:r>
                <a:rPr lang="en-US" sz="4000" b="1" i="0" baseline="30000" dirty="0">
                  <a:solidFill>
                    <a:srgbClr val="CCFFFF"/>
                  </a:solidFill>
                  <a:effectLst/>
                </a:rPr>
                <a:t>4</a:t>
              </a:r>
              <a:r>
                <a:rPr lang="en-US" sz="4000" b="1" i="0" dirty="0">
                  <a:solidFill>
                    <a:srgbClr val="CCFFFF"/>
                  </a:solidFill>
                  <a:effectLst/>
                </a:rPr>
                <a:t>/5000)</a:t>
              </a:r>
              <a:r>
                <a:rPr lang="en-US" sz="4000" b="1" dirty="0">
                  <a:solidFill>
                    <a:srgbClr val="CCFFFF"/>
                  </a:solidFill>
                </a:rPr>
                <a:t> dx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D8928F8-62D2-41EB-9F16-850F8764AB6E}"/>
                </a:ext>
              </a:extLst>
            </p:cNvPr>
            <p:cNvSpPr txBox="1"/>
            <p:nvPr/>
          </p:nvSpPr>
          <p:spPr>
            <a:xfrm>
              <a:off x="1892221" y="648961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19CCA92-2521-49EC-A7FA-D3D5A44CC966}"/>
                </a:ext>
              </a:extLst>
            </p:cNvPr>
            <p:cNvSpPr txBox="1"/>
            <p:nvPr/>
          </p:nvSpPr>
          <p:spPr>
            <a:xfrm>
              <a:off x="1799896" y="1106161"/>
              <a:ext cx="13763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15A657C-3E4D-4059-AB34-26AE02698596}"/>
              </a:ext>
            </a:extLst>
          </p:cNvPr>
          <p:cNvGrpSpPr/>
          <p:nvPr/>
        </p:nvGrpSpPr>
        <p:grpSpPr>
          <a:xfrm>
            <a:off x="5791200" y="4800600"/>
            <a:ext cx="762000" cy="933510"/>
            <a:chOff x="2286000" y="3205515"/>
            <a:chExt cx="762000" cy="93351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15A8830-E27C-4FAD-8C56-CEFB57E7BB88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3B2E1C4-8681-4897-8362-21FD2005A929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F12BA6F-2C0B-4177-9329-C81FA007E353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10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F934488-D054-4E94-B280-0E9A58E54EAB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D2A431E-3689-4D58-B8B7-CFE706DE04A0}"/>
              </a:ext>
            </a:extLst>
          </p:cNvPr>
          <p:cNvSpPr txBox="1"/>
          <p:nvPr/>
        </p:nvSpPr>
        <p:spPr>
          <a:xfrm>
            <a:off x="3276600" y="6611035"/>
            <a:ext cx="5943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https://tutorial.math.lamar.edu/Classes/CalcII/Probability.aspx</a:t>
            </a:r>
          </a:p>
        </p:txBody>
      </p:sp>
    </p:spTree>
    <p:extLst>
      <p:ext uri="{BB962C8B-B14F-4D97-AF65-F5344CB8AC3E}">
        <p14:creationId xmlns:p14="http://schemas.microsoft.com/office/powerpoint/2010/main" val="255467965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AFCF44-2281-4620-B4F5-0F74E36BC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And </a:t>
            </a:r>
            <a:r>
              <a:rPr lang="en-US" i="0" dirty="0">
                <a:solidFill>
                  <a:srgbClr val="FFFF00"/>
                </a:solidFill>
                <a:effectLst/>
              </a:rPr>
              <a:t>it is always positive</a:t>
            </a:r>
            <a:r>
              <a:rPr lang="en-US" i="0" dirty="0">
                <a:effectLst/>
              </a:rPr>
              <a:t>, </a:t>
            </a:r>
          </a:p>
          <a:p>
            <a:pPr algn="l"/>
            <a:r>
              <a:rPr lang="en-US" i="0" dirty="0">
                <a:effectLst/>
              </a:rPr>
              <a:t>so </a:t>
            </a:r>
            <a:r>
              <a:rPr lang="en-US" i="0" dirty="0">
                <a:solidFill>
                  <a:srgbClr val="FFFF00"/>
                </a:solidFill>
                <a:effectLst/>
              </a:rPr>
              <a:t>it is a pdf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96DD2F-0027-4F54-AA1E-68719EB2F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PROBABILITY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8EE085-B0B8-4F1E-B1DA-4BBC5BB62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918"/>
          <a:stretch/>
        </p:blipFill>
        <p:spPr>
          <a:xfrm>
            <a:off x="4267201" y="1656388"/>
            <a:ext cx="4876800" cy="520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7102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Let f(x) = (x</a:t>
            </a:r>
            <a:r>
              <a:rPr lang="en-US" i="0" baseline="30000" dirty="0">
                <a:effectLst/>
              </a:rPr>
              <a:t>3</a:t>
            </a:r>
            <a:r>
              <a:rPr lang="en-US" i="0" dirty="0">
                <a:effectLst/>
              </a:rPr>
              <a:t>/5000) (10−x) </a:t>
            </a:r>
          </a:p>
          <a:p>
            <a:pPr algn="l">
              <a:spcBef>
                <a:spcPts val="0"/>
              </a:spcBef>
            </a:pPr>
            <a:r>
              <a:rPr lang="en-US" i="0" dirty="0">
                <a:effectLst/>
              </a:rPr>
              <a:t>for 0≤x≤10 and f(x)=0 for all other values of x</a:t>
            </a:r>
          </a:p>
          <a:p>
            <a:pPr algn="l"/>
            <a:r>
              <a:rPr lang="en-US" i="0" dirty="0">
                <a:effectLst/>
              </a:rPr>
              <a:t>Calculate P(1≤x≤4)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PROBABILITY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9C52F1-EFA1-42FC-A667-B75A3FC3D939}"/>
              </a:ext>
            </a:extLst>
          </p:cNvPr>
          <p:cNvSpPr txBox="1"/>
          <p:nvPr/>
        </p:nvSpPr>
        <p:spPr>
          <a:xfrm>
            <a:off x="3276600" y="6611035"/>
            <a:ext cx="5943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https://tutorial.math.lamar.edu/Classes/CalcII/Probability.aspx</a:t>
            </a:r>
          </a:p>
        </p:txBody>
      </p:sp>
    </p:spTree>
    <p:extLst>
      <p:ext uri="{BB962C8B-B14F-4D97-AF65-F5344CB8AC3E}">
        <p14:creationId xmlns:p14="http://schemas.microsoft.com/office/powerpoint/2010/main" val="79015114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Let f(x) = (x</a:t>
            </a:r>
            <a:r>
              <a:rPr lang="en-US" i="0" baseline="30000" dirty="0">
                <a:effectLst/>
              </a:rPr>
              <a:t>3</a:t>
            </a:r>
            <a:r>
              <a:rPr lang="en-US" i="0" dirty="0">
                <a:effectLst/>
              </a:rPr>
              <a:t>/5000) (10−x) </a:t>
            </a:r>
          </a:p>
          <a:p>
            <a:pPr algn="l">
              <a:spcBef>
                <a:spcPts val="0"/>
              </a:spcBef>
            </a:pPr>
            <a:r>
              <a:rPr lang="en-US" i="0" dirty="0">
                <a:effectLst/>
              </a:rPr>
              <a:t>for 0≤x≤10 and f(x)=0 for all other values of x</a:t>
            </a:r>
          </a:p>
          <a:p>
            <a:pPr algn="l"/>
            <a:r>
              <a:rPr lang="en-US" i="0" dirty="0">
                <a:effectLst/>
              </a:rPr>
              <a:t>Calculate P(1≤x≤4)</a:t>
            </a:r>
          </a:p>
          <a:p>
            <a:pPr algn="l"/>
            <a:r>
              <a:rPr lang="en-US" i="0" dirty="0">
                <a:effectLst/>
              </a:rPr>
              <a:t>= </a:t>
            </a:r>
            <a:r>
              <a:rPr lang="en-US" sz="4000" b="1" dirty="0">
                <a:solidFill>
                  <a:srgbClr val="CCFFFF"/>
                </a:solidFill>
              </a:rPr>
              <a:t>∫</a:t>
            </a:r>
            <a:r>
              <a:rPr lang="en-US" sz="4000" b="1" baseline="-25000" dirty="0">
                <a:solidFill>
                  <a:srgbClr val="CCFFFF"/>
                </a:solidFill>
              </a:rPr>
              <a:t>1</a:t>
            </a:r>
            <a:r>
              <a:rPr lang="en-US" sz="4000" b="1" baseline="30000" dirty="0">
                <a:solidFill>
                  <a:srgbClr val="CCFFFF"/>
                </a:solidFill>
              </a:rPr>
              <a:t>4</a:t>
            </a:r>
            <a:r>
              <a:rPr lang="en-US" sz="4000" b="1" dirty="0">
                <a:solidFill>
                  <a:srgbClr val="CCFFFF"/>
                </a:solidFill>
              </a:rPr>
              <a:t> (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x</a:t>
            </a:r>
            <a:r>
              <a:rPr lang="en-US" sz="4000" b="1" i="0" baseline="30000" dirty="0">
                <a:solidFill>
                  <a:srgbClr val="CCFFFF"/>
                </a:solidFill>
                <a:effectLst/>
              </a:rPr>
              <a:t>3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/5000)</a:t>
            </a:r>
            <a:r>
              <a:rPr lang="en-US" sz="2000" b="1" i="0" dirty="0">
                <a:solidFill>
                  <a:srgbClr val="CCFFFF"/>
                </a:solidFill>
                <a:effectLst/>
              </a:rPr>
              <a:t>  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(10−x)</a:t>
            </a:r>
            <a:r>
              <a:rPr lang="en-US" sz="4000" b="1" dirty="0">
                <a:solidFill>
                  <a:srgbClr val="CCFFFF"/>
                </a:solidFill>
              </a:rPr>
              <a:t> dx</a:t>
            </a:r>
          </a:p>
          <a:p>
            <a:pPr algn="l"/>
            <a:endParaRPr lang="en-US" i="0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PROBABILITY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0CDEFD-6FB1-46F2-97C5-DE86D073B5E3}"/>
              </a:ext>
            </a:extLst>
          </p:cNvPr>
          <p:cNvSpPr txBox="1"/>
          <p:nvPr/>
        </p:nvSpPr>
        <p:spPr>
          <a:xfrm>
            <a:off x="3276600" y="6611035"/>
            <a:ext cx="5943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https://tutorial.math.lamar.edu/Classes/CalcII/Probability.aspx</a:t>
            </a:r>
          </a:p>
        </p:txBody>
      </p:sp>
    </p:spTree>
    <p:extLst>
      <p:ext uri="{BB962C8B-B14F-4D97-AF65-F5344CB8AC3E}">
        <p14:creationId xmlns:p14="http://schemas.microsoft.com/office/powerpoint/2010/main" val="107980785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Let f(x) = (x</a:t>
            </a:r>
            <a:r>
              <a:rPr lang="en-US" i="0" baseline="30000" dirty="0">
                <a:effectLst/>
              </a:rPr>
              <a:t>3</a:t>
            </a:r>
            <a:r>
              <a:rPr lang="en-US" i="0" dirty="0">
                <a:effectLst/>
              </a:rPr>
              <a:t>/5000) (10−x) </a:t>
            </a:r>
          </a:p>
          <a:p>
            <a:pPr algn="l">
              <a:spcBef>
                <a:spcPts val="0"/>
              </a:spcBef>
            </a:pPr>
            <a:r>
              <a:rPr lang="en-US" i="0" dirty="0">
                <a:effectLst/>
              </a:rPr>
              <a:t>for 0≤x≤10 and f(x)=0 for all other values of x</a:t>
            </a:r>
          </a:p>
          <a:p>
            <a:pPr algn="l"/>
            <a:r>
              <a:rPr lang="en-US" i="0" dirty="0">
                <a:effectLst/>
              </a:rPr>
              <a:t>Calculate P(1≤x≤4)</a:t>
            </a:r>
          </a:p>
          <a:p>
            <a:pPr algn="l"/>
            <a:r>
              <a:rPr lang="en-US" dirty="0"/>
              <a:t> =</a:t>
            </a:r>
            <a:r>
              <a:rPr lang="en-US" i="0" dirty="0">
                <a:effectLst/>
              </a:rPr>
              <a:t> 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x</a:t>
            </a:r>
            <a:r>
              <a:rPr lang="en-US" sz="4000" b="1" i="0" baseline="30000" dirty="0">
                <a:solidFill>
                  <a:srgbClr val="CCFFFF"/>
                </a:solidFill>
                <a:effectLst/>
              </a:rPr>
              <a:t>4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/2000 – x</a:t>
            </a:r>
            <a:r>
              <a:rPr lang="en-US" sz="4000" b="1" i="0" baseline="30000" dirty="0">
                <a:solidFill>
                  <a:srgbClr val="CCFFFF"/>
                </a:solidFill>
                <a:effectLst/>
              </a:rPr>
              <a:t>5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/25000</a:t>
            </a:r>
          </a:p>
          <a:p>
            <a:pPr algn="l"/>
            <a:r>
              <a:rPr lang="en-US" dirty="0"/>
              <a:t> = (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4</a:t>
            </a:r>
            <a:r>
              <a:rPr lang="en-US" sz="4000" b="1" i="0" baseline="30000" dirty="0">
                <a:solidFill>
                  <a:srgbClr val="CCFFFF"/>
                </a:solidFill>
                <a:effectLst/>
              </a:rPr>
              <a:t>4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/2000–4</a:t>
            </a:r>
            <a:r>
              <a:rPr lang="en-US" sz="4000" b="1" i="0" baseline="30000" dirty="0">
                <a:solidFill>
                  <a:srgbClr val="CCFFFF"/>
                </a:solidFill>
                <a:effectLst/>
              </a:rPr>
              <a:t>5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/25000)</a:t>
            </a:r>
          </a:p>
          <a:p>
            <a:pPr algn="l"/>
            <a:r>
              <a:rPr lang="en-US" dirty="0"/>
              <a:t>   - (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1</a:t>
            </a:r>
            <a:r>
              <a:rPr lang="en-US" sz="4000" b="1" i="0" baseline="30000" dirty="0">
                <a:solidFill>
                  <a:srgbClr val="CCFFFF"/>
                </a:solidFill>
                <a:effectLst/>
              </a:rPr>
              <a:t>4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/2000 – 1</a:t>
            </a:r>
            <a:r>
              <a:rPr lang="en-US" sz="4000" b="1" i="0" baseline="30000" dirty="0">
                <a:solidFill>
                  <a:srgbClr val="CCFFFF"/>
                </a:solidFill>
                <a:effectLst/>
              </a:rPr>
              <a:t>5</a:t>
            </a:r>
            <a:r>
              <a:rPr lang="en-US" sz="4000" b="1" i="0" dirty="0">
                <a:solidFill>
                  <a:srgbClr val="CCFFFF"/>
                </a:solidFill>
                <a:effectLst/>
              </a:rPr>
              <a:t>/25000)</a:t>
            </a:r>
          </a:p>
          <a:p>
            <a:pPr algn="l"/>
            <a:r>
              <a:rPr lang="en-US" dirty="0"/>
              <a:t> = </a:t>
            </a:r>
            <a:r>
              <a:rPr lang="en-US" dirty="0">
                <a:solidFill>
                  <a:srgbClr val="FFFF00"/>
                </a:solidFill>
              </a:rPr>
              <a:t>4329/50000 </a:t>
            </a:r>
            <a:r>
              <a:rPr lang="en-US" dirty="0"/>
              <a:t>≈ </a:t>
            </a:r>
            <a:r>
              <a:rPr lang="en-US" dirty="0">
                <a:solidFill>
                  <a:srgbClr val="FFFF00"/>
                </a:solidFill>
              </a:rPr>
              <a:t>.08658 </a:t>
            </a:r>
            <a:r>
              <a:rPr lang="en-US" dirty="0"/>
              <a:t>≈ </a:t>
            </a:r>
            <a:r>
              <a:rPr lang="en-US" dirty="0">
                <a:solidFill>
                  <a:srgbClr val="FFFF00"/>
                </a:solidFill>
              </a:rPr>
              <a:t>8.66% </a:t>
            </a:r>
            <a:endParaRPr lang="en-US" i="0" dirty="0">
              <a:solidFill>
                <a:srgbClr val="FFFF00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PROBABILITY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6A55E4-6897-48FA-9054-3429F7E41A05}"/>
              </a:ext>
            </a:extLst>
          </p:cNvPr>
          <p:cNvGrpSpPr/>
          <p:nvPr/>
        </p:nvGrpSpPr>
        <p:grpSpPr>
          <a:xfrm>
            <a:off x="6096000" y="3352800"/>
            <a:ext cx="762000" cy="933510"/>
            <a:chOff x="2286000" y="3205515"/>
            <a:chExt cx="762000" cy="93351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F1642A-887A-4851-ACAA-38428324E805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A15A2E5-BCF1-4640-9D18-127329E34BAC}"/>
                </a:ext>
              </a:extLst>
            </p:cNvPr>
            <p:cNvGrpSpPr/>
            <p:nvPr/>
          </p:nvGrpSpPr>
          <p:grpSpPr>
            <a:xfrm>
              <a:off x="2528402" y="3205515"/>
              <a:ext cx="519598" cy="933510"/>
              <a:chOff x="2514600" y="3181290"/>
              <a:chExt cx="519598" cy="93351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94B933-1AF8-4021-B5EA-BB4B9C77471C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4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60BD0D1-8E47-4DB0-BF10-7CD96063764D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5195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1</a:t>
                </a: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258E8D2-644C-4D6D-B7B2-9F36920C2787}"/>
              </a:ext>
            </a:extLst>
          </p:cNvPr>
          <p:cNvSpPr txBox="1"/>
          <p:nvPr/>
        </p:nvSpPr>
        <p:spPr>
          <a:xfrm>
            <a:off x="3276600" y="6611035"/>
            <a:ext cx="5943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https://tutorial.math.lamar.edu/Classes/CalcII/Probability.aspx</a:t>
            </a:r>
          </a:p>
        </p:txBody>
      </p:sp>
    </p:spTree>
    <p:extLst>
      <p:ext uri="{BB962C8B-B14F-4D97-AF65-F5344CB8AC3E}">
        <p14:creationId xmlns:p14="http://schemas.microsoft.com/office/powerpoint/2010/main" val="155497864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A40FE-54CE-404A-AEBF-AB08A716F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A5A59-38A9-4B7E-8982-3AAB0339C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effectLst/>
              </a:rPr>
              <a:t>Percentages are easier for most people to understand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7021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Let f(x)=x</a:t>
            </a:r>
            <a:r>
              <a:rPr lang="en-US" i="0" baseline="30000" dirty="0">
                <a:effectLst/>
              </a:rPr>
              <a:t>3</a:t>
            </a:r>
            <a:r>
              <a:rPr lang="en-US" i="0" dirty="0">
                <a:effectLst/>
              </a:rPr>
              <a:t>/5000(10−x) </a:t>
            </a:r>
          </a:p>
          <a:p>
            <a:pPr algn="l">
              <a:spcBef>
                <a:spcPts val="0"/>
              </a:spcBef>
            </a:pPr>
            <a:r>
              <a:rPr lang="en-US" i="0" dirty="0">
                <a:effectLst/>
              </a:rPr>
              <a:t>for 0≤x≤10 and f(x)=0 for all other values of x</a:t>
            </a:r>
          </a:p>
          <a:p>
            <a:pPr algn="l"/>
            <a:r>
              <a:rPr lang="en-US" i="0" dirty="0">
                <a:effectLst/>
              </a:rPr>
              <a:t>Calculate P(6≤x) </a:t>
            </a:r>
          </a:p>
          <a:p>
            <a:pPr algn="l"/>
            <a:r>
              <a:rPr lang="en-US" dirty="0"/>
              <a:t> </a:t>
            </a:r>
            <a:endParaRPr lang="en-US" i="0" dirty="0">
              <a:solidFill>
                <a:srgbClr val="FFFF00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PROBABILITY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F115B6-088D-4F05-AEA2-C94110DD33E0}"/>
              </a:ext>
            </a:extLst>
          </p:cNvPr>
          <p:cNvSpPr txBox="1"/>
          <p:nvPr/>
        </p:nvSpPr>
        <p:spPr>
          <a:xfrm>
            <a:off x="3276600" y="6611035"/>
            <a:ext cx="5943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https://tutorial.math.lamar.edu/Classes/CalcII/Probability.aspx</a:t>
            </a:r>
          </a:p>
        </p:txBody>
      </p:sp>
    </p:spTree>
    <p:extLst>
      <p:ext uri="{BB962C8B-B14F-4D97-AF65-F5344CB8AC3E}">
        <p14:creationId xmlns:p14="http://schemas.microsoft.com/office/powerpoint/2010/main" val="275965832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Let f(x)=x</a:t>
            </a:r>
            <a:r>
              <a:rPr lang="en-US" i="0" baseline="30000" dirty="0">
                <a:effectLst/>
              </a:rPr>
              <a:t>3</a:t>
            </a:r>
            <a:r>
              <a:rPr lang="en-US" i="0" dirty="0">
                <a:effectLst/>
              </a:rPr>
              <a:t>/5000(10−x) </a:t>
            </a:r>
          </a:p>
          <a:p>
            <a:pPr algn="l">
              <a:spcBef>
                <a:spcPts val="0"/>
              </a:spcBef>
            </a:pPr>
            <a:r>
              <a:rPr lang="en-US" i="0" dirty="0">
                <a:effectLst/>
              </a:rPr>
              <a:t>for 0≤x≤10 and f(x)=0 for all other values of x</a:t>
            </a:r>
          </a:p>
          <a:p>
            <a:pPr algn="l"/>
            <a:r>
              <a:rPr lang="en-US" i="0" dirty="0">
                <a:effectLst/>
              </a:rPr>
              <a:t>Calculate P(6≤x)</a:t>
            </a:r>
          </a:p>
          <a:p>
            <a:pPr algn="l"/>
            <a:r>
              <a:rPr lang="en-US" i="0" dirty="0">
                <a:effectLst/>
              </a:rPr>
              <a:t>Since</a:t>
            </a:r>
            <a:r>
              <a:rPr lang="en-US" i="0" dirty="0">
                <a:solidFill>
                  <a:srgbClr val="FFFF00"/>
                </a:solidFill>
                <a:effectLst/>
              </a:rPr>
              <a:t> </a:t>
            </a:r>
            <a:r>
              <a:rPr lang="en-US" i="0" dirty="0">
                <a:effectLst/>
              </a:rPr>
              <a:t>0≤x≤10 this is the same as asking you to Calculate P(6≤x≤10) </a:t>
            </a:r>
            <a:endParaRPr lang="en-US" i="0" dirty="0">
              <a:solidFill>
                <a:srgbClr val="FFFF00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PROBABILITY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B944AC-7317-4FCC-B5A2-8ABB8E6533E7}"/>
              </a:ext>
            </a:extLst>
          </p:cNvPr>
          <p:cNvSpPr txBox="1"/>
          <p:nvPr/>
        </p:nvSpPr>
        <p:spPr>
          <a:xfrm>
            <a:off x="3276600" y="6611035"/>
            <a:ext cx="5943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https://tutorial.math.lamar.edu/Classes/CalcII/Probability.aspx</a:t>
            </a:r>
          </a:p>
        </p:txBody>
      </p:sp>
    </p:spTree>
    <p:extLst>
      <p:ext uri="{BB962C8B-B14F-4D97-AF65-F5344CB8AC3E}">
        <p14:creationId xmlns:p14="http://schemas.microsoft.com/office/powerpoint/2010/main" val="2149806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7387</TotalTime>
  <Words>6987</Words>
  <Application>Microsoft Office PowerPoint</Application>
  <PresentationFormat>On-screen Show (4:3)</PresentationFormat>
  <Paragraphs>1213</Paragraphs>
  <Slides>145</Slides>
  <Notes>70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145</vt:i4>
      </vt:variant>
    </vt:vector>
  </HeadingPairs>
  <TitlesOfParts>
    <vt:vector size="154" baseType="lpstr">
      <vt:lpstr>Arial</vt:lpstr>
      <vt:lpstr>Calibri</vt:lpstr>
      <vt:lpstr>Cambria Math</vt:lpstr>
      <vt:lpstr>Comic Sans MS</vt:lpstr>
      <vt:lpstr>MJXc-TeX-math-I</vt:lpstr>
      <vt:lpstr>Open Sans</vt:lpstr>
      <vt:lpstr>Wingdings</vt:lpstr>
      <vt:lpstr>Office Theme</vt:lpstr>
      <vt:lpstr>Bitmap Image</vt:lpstr>
      <vt:lpstr>PowerPoint Presentation</vt:lpstr>
      <vt:lpstr>What’s Up?</vt:lpstr>
      <vt:lpstr>What’s Up?</vt:lpstr>
      <vt:lpstr>Review</vt:lpstr>
      <vt:lpstr>Applications of Integration</vt:lpstr>
      <vt:lpstr>Applications of Integration</vt:lpstr>
      <vt:lpstr>Applications of Integration</vt:lpstr>
      <vt:lpstr>Applications of Integration</vt:lpstr>
      <vt:lpstr>Applications of Integration</vt:lpstr>
      <vt:lpstr>Questions?</vt:lpstr>
      <vt:lpstr>This Is the Last Class!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Average Value of a Function</vt:lpstr>
      <vt:lpstr>Average Value of a Function</vt:lpstr>
      <vt:lpstr>Average Value of a Function</vt:lpstr>
      <vt:lpstr>Average Value of a Function</vt:lpstr>
      <vt:lpstr>Average Value of a Function</vt:lpstr>
      <vt:lpstr>Average Value of a Function</vt:lpstr>
      <vt:lpstr>PowerPoint Presentation</vt:lpstr>
      <vt:lpstr>PowerPoint Presentation</vt:lpstr>
      <vt:lpstr>PowerPoint Presentation</vt:lpstr>
      <vt:lpstr>Average Value of a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Arc (Curve) Length</vt:lpstr>
      <vt:lpstr>Arc (Curve) Length</vt:lpstr>
      <vt:lpstr>Arc (Curve) Length</vt:lpstr>
      <vt:lpstr>Arc (Curve) Length</vt:lpstr>
      <vt:lpstr>Arc (Curve) Length</vt:lpstr>
      <vt:lpstr>Arc (Curve) Length</vt:lpstr>
      <vt:lpstr>Arc (Curve) Length</vt:lpstr>
      <vt:lpstr>Arc (Curve) Length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Arc (Curve) Length</vt:lpstr>
      <vt:lpstr>PowerPoint Presentation</vt:lpstr>
      <vt:lpstr>Questions?</vt:lpstr>
      <vt:lpstr>Probability</vt:lpstr>
      <vt:lpstr>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Hydrostatic Force</vt:lpstr>
      <vt:lpstr>Hydrostatic Force</vt:lpstr>
      <vt:lpstr>Hydrostatic Force</vt:lpstr>
      <vt:lpstr>Hydrostatic Force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Hydrostatic Force</vt:lpstr>
      <vt:lpstr>Hydrostatic Force</vt:lpstr>
      <vt:lpstr>Hydrostatic Force</vt:lpstr>
      <vt:lpstr>Hydrostatic Force</vt:lpstr>
      <vt:lpstr>PowerPoint Presentation</vt:lpstr>
      <vt:lpstr>Questions?</vt:lpstr>
      <vt:lpstr>Center of Mass</vt:lpstr>
      <vt:lpstr>Center of Mass</vt:lpstr>
      <vt:lpstr>Center of Mass</vt:lpstr>
      <vt:lpstr>Center of Mass</vt:lpstr>
      <vt:lpstr>Center of Mass</vt:lpstr>
      <vt:lpstr>Center of Mass</vt:lpstr>
      <vt:lpstr>Center of Mass</vt:lpstr>
      <vt:lpstr>Center of Mass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642</cp:revision>
  <dcterms:created xsi:type="dcterms:W3CDTF">2012-09-06T22:30:26Z</dcterms:created>
  <dcterms:modified xsi:type="dcterms:W3CDTF">2023-01-10T10:48:39Z</dcterms:modified>
</cp:coreProperties>
</file>