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546" r:id="rId2"/>
    <p:sldId id="538" r:id="rId3"/>
    <p:sldId id="547" r:id="rId4"/>
    <p:sldId id="539" r:id="rId5"/>
    <p:sldId id="1725" r:id="rId6"/>
    <p:sldId id="651" r:id="rId7"/>
    <p:sldId id="652" r:id="rId8"/>
    <p:sldId id="1743" r:id="rId9"/>
    <p:sldId id="1733" r:id="rId10"/>
    <p:sldId id="1822" r:id="rId11"/>
    <p:sldId id="1826" r:id="rId12"/>
    <p:sldId id="1708" r:id="rId13"/>
    <p:sldId id="1829" r:id="rId14"/>
    <p:sldId id="1830" r:id="rId15"/>
    <p:sldId id="1831" r:id="rId16"/>
    <p:sldId id="1728" r:id="rId17"/>
    <p:sldId id="1729" r:id="rId18"/>
    <p:sldId id="1832" r:id="rId19"/>
    <p:sldId id="1759" r:id="rId20"/>
    <p:sldId id="631" r:id="rId21"/>
    <p:sldId id="1789" r:id="rId22"/>
    <p:sldId id="1731" r:id="rId23"/>
    <p:sldId id="1760" r:id="rId24"/>
    <p:sldId id="680" r:id="rId25"/>
    <p:sldId id="682" r:id="rId26"/>
    <p:sldId id="1761" r:id="rId27"/>
    <p:sldId id="1801" r:id="rId28"/>
    <p:sldId id="1802" r:id="rId29"/>
    <p:sldId id="1809" r:id="rId30"/>
    <p:sldId id="1698" r:id="rId31"/>
    <p:sldId id="1965" r:id="rId32"/>
    <p:sldId id="1985" r:id="rId33"/>
    <p:sldId id="1997" r:id="rId34"/>
    <p:sldId id="1998" r:id="rId35"/>
    <p:sldId id="1999" r:id="rId36"/>
    <p:sldId id="2000" r:id="rId37"/>
    <p:sldId id="2001" r:id="rId38"/>
    <p:sldId id="2002" r:id="rId39"/>
    <p:sldId id="1989" r:id="rId40"/>
    <p:sldId id="1967" r:id="rId41"/>
    <p:sldId id="1990" r:id="rId42"/>
    <p:sldId id="1992" r:id="rId43"/>
    <p:sldId id="1993" r:id="rId44"/>
    <p:sldId id="1994" r:id="rId45"/>
    <p:sldId id="2029" r:id="rId46"/>
    <p:sldId id="1996" r:id="rId47"/>
    <p:sldId id="1995" r:id="rId48"/>
    <p:sldId id="1834" r:id="rId49"/>
    <p:sldId id="1968" r:id="rId50"/>
    <p:sldId id="1730" r:id="rId51"/>
    <p:sldId id="1845" r:id="rId52"/>
    <p:sldId id="1844" r:id="rId53"/>
    <p:sldId id="1846" r:id="rId54"/>
    <p:sldId id="1847" r:id="rId55"/>
    <p:sldId id="1848" r:id="rId56"/>
    <p:sldId id="1849" r:id="rId57"/>
    <p:sldId id="1857" r:id="rId58"/>
    <p:sldId id="1850" r:id="rId59"/>
    <p:sldId id="1851" r:id="rId60"/>
    <p:sldId id="1853" r:id="rId61"/>
    <p:sldId id="1854" r:id="rId62"/>
    <p:sldId id="1855" r:id="rId63"/>
    <p:sldId id="1856" r:id="rId64"/>
    <p:sldId id="1858" r:id="rId65"/>
    <p:sldId id="1859" r:id="rId66"/>
    <p:sldId id="1860" r:id="rId67"/>
    <p:sldId id="1861" r:id="rId68"/>
    <p:sldId id="1862" r:id="rId69"/>
    <p:sldId id="1863" r:id="rId70"/>
    <p:sldId id="1864" r:id="rId71"/>
    <p:sldId id="1865" r:id="rId72"/>
    <p:sldId id="1866" r:id="rId73"/>
    <p:sldId id="1867" r:id="rId74"/>
    <p:sldId id="1868" r:id="rId75"/>
    <p:sldId id="1869" r:id="rId76"/>
    <p:sldId id="1870" r:id="rId77"/>
    <p:sldId id="1871" r:id="rId78"/>
    <p:sldId id="1872" r:id="rId79"/>
    <p:sldId id="1873" r:id="rId80"/>
    <p:sldId id="1874" r:id="rId81"/>
    <p:sldId id="1875" r:id="rId82"/>
    <p:sldId id="1876" r:id="rId83"/>
    <p:sldId id="1877" r:id="rId84"/>
    <p:sldId id="1878" r:id="rId85"/>
    <p:sldId id="1879" r:id="rId86"/>
    <p:sldId id="1880" r:id="rId87"/>
    <p:sldId id="1881" r:id="rId88"/>
    <p:sldId id="1882" r:id="rId89"/>
    <p:sldId id="1835" r:id="rId90"/>
    <p:sldId id="1532" r:id="rId91"/>
    <p:sldId id="1932" r:id="rId92"/>
    <p:sldId id="1836" r:id="rId93"/>
    <p:sldId id="1883" r:id="rId94"/>
    <p:sldId id="1837" r:id="rId95"/>
    <p:sldId id="1884" r:id="rId96"/>
    <p:sldId id="1885" r:id="rId97"/>
    <p:sldId id="1886" r:id="rId98"/>
    <p:sldId id="1887" r:id="rId99"/>
    <p:sldId id="1833" r:id="rId100"/>
    <p:sldId id="1888" r:id="rId101"/>
    <p:sldId id="1889" r:id="rId102"/>
    <p:sldId id="1890" r:id="rId103"/>
    <p:sldId id="1899" r:id="rId104"/>
    <p:sldId id="1896" r:id="rId105"/>
    <p:sldId id="1897" r:id="rId106"/>
    <p:sldId id="1900" r:id="rId107"/>
    <p:sldId id="1901" r:id="rId108"/>
    <p:sldId id="1902" r:id="rId109"/>
    <p:sldId id="1903" r:id="rId110"/>
    <p:sldId id="2019" r:id="rId111"/>
    <p:sldId id="1904" r:id="rId112"/>
    <p:sldId id="1905" r:id="rId113"/>
    <p:sldId id="1586" r:id="rId114"/>
    <p:sldId id="1934" r:id="rId115"/>
    <p:sldId id="1935" r:id="rId116"/>
    <p:sldId id="1936" r:id="rId117"/>
    <p:sldId id="2020" r:id="rId118"/>
    <p:sldId id="1937" r:id="rId119"/>
    <p:sldId id="1938" r:id="rId120"/>
    <p:sldId id="1939" r:id="rId121"/>
    <p:sldId id="1940" r:id="rId122"/>
    <p:sldId id="1941" r:id="rId123"/>
    <p:sldId id="2021" r:id="rId124"/>
    <p:sldId id="1942" r:id="rId125"/>
    <p:sldId id="1943" r:id="rId126"/>
    <p:sldId id="1944" r:id="rId127"/>
    <p:sldId id="1945" r:id="rId128"/>
    <p:sldId id="1946" r:id="rId129"/>
    <p:sldId id="2030" r:id="rId130"/>
    <p:sldId id="2031" r:id="rId131"/>
    <p:sldId id="1709" r:id="rId132"/>
    <p:sldId id="1952" r:id="rId133"/>
    <p:sldId id="1953" r:id="rId134"/>
    <p:sldId id="1954" r:id="rId135"/>
    <p:sldId id="1956" r:id="rId136"/>
    <p:sldId id="2022" r:id="rId137"/>
    <p:sldId id="1955" r:id="rId138"/>
    <p:sldId id="1957" r:id="rId139"/>
    <p:sldId id="1958" r:id="rId140"/>
    <p:sldId id="1959" r:id="rId141"/>
    <p:sldId id="1960" r:id="rId142"/>
    <p:sldId id="1961" r:id="rId143"/>
    <p:sldId id="1962" r:id="rId144"/>
    <p:sldId id="1963" r:id="rId145"/>
    <p:sldId id="1964" r:id="rId146"/>
    <p:sldId id="2024" r:id="rId147"/>
    <p:sldId id="543" r:id="rId148"/>
    <p:sldId id="1670" r:id="rId149"/>
    <p:sldId id="2032" r:id="rId1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87749"/>
    <a:srgbClr val="5F6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2766" autoAdjust="0"/>
  </p:normalViewPr>
  <p:slideViewPr>
    <p:cSldViewPr>
      <p:cViewPr varScale="1">
        <p:scale>
          <a:sx n="92" d="100"/>
          <a:sy n="92" d="100"/>
        </p:scale>
        <p:origin x="2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6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3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35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0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wolframalpha.com/" TargetMode="Externa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framalpha.com/" TargetMode="Externa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10 Part </a:t>
            </a:r>
            <a:r>
              <a:rPr lang="en-US" altLang="en-US" sz="6900" b="1" dirty="0">
                <a:solidFill>
                  <a:srgbClr val="CCFFFF"/>
                </a:solidFill>
              </a:rPr>
              <a:t>19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-1,1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BEAC54-3F0E-4E64-A0EB-2A8D6E1D6B02}"/>
              </a:ext>
            </a:extLst>
          </p:cNvPr>
          <p:cNvGrpSpPr/>
          <p:nvPr/>
        </p:nvGrpSpPr>
        <p:grpSpPr>
          <a:xfrm>
            <a:off x="4191000" y="2419350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6E579EF-A04C-4569-9498-06BC5713E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638B1D3-0C23-4992-93B2-F5BB42716F13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7B297C1-BDF3-43ED-9E6F-113CD87BF513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4977462-9CD2-41AE-93FC-576574387A47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9D0182A-1667-43E5-91A9-36E2A69D3A31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F1C87426-3881-4762-85AC-F404B058ADBB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BEC1757-32C6-4B98-B98B-0007B9EFF6E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2CA0B2E-A3BA-4837-B9FC-389962FFFD5E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0E794DB-7625-4656-BA96-8310BAD9D88B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1A63CC31-056F-4D7B-89C1-9294B490273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C4BD06B3-E1A8-461A-BF5D-476F7314B0DC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2DDD9B4-435A-4763-9F7C-8BB69DB9C9A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E16D0772-AB35-49F0-8ADF-41C5013A1A24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333CF6-CAE8-4921-825F-7F22A4BDFAA5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FEB206-8D0B-4E05-9FA7-F80EE2AFFBF0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129A403-CF90-4BA5-976E-74E5E3B85031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2CAA8DF-828C-44C4-A046-0A2A1FD01BB4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2147BBD-9173-48B9-BB40-DED3F9545F02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1AF869C-AB63-4B76-A0A7-69CA4CDB1DC6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2BDB868D-5BFA-42CE-AC78-5F52A32290AE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52F5C6BD-D302-4B49-950F-34EE9CA48F70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33B652E-C21C-4C9C-B2AA-9082A46E09BC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29BED45-2B7C-42FF-8FE5-107B5C1FA3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E4F4E2F-E860-4BF7-85F0-C0DE402325A9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CFCD21-6791-450C-BB25-F47FCEE45993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2DAFBF-6927-46FB-9644-422C12265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87AC90-05EE-4492-BA9C-8961B7B794FC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0D8077CB-9D07-4E36-B610-4FEB2A5C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01FF55-71DC-4307-877D-D9623A7B3E67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5833816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</a:t>
            </a:r>
          </a:p>
          <a:p>
            <a:r>
              <a:rPr lang="en-US" altLang="en-US" dirty="0"/>
              <a:t>(Assume the battery was uncharged: q=0 at t=0)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360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We’ve got an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i(t)=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dirty="0">
                <a:ea typeface="Times New Roman" panose="02020603050405020304" pitchFamily="18" charset="0"/>
              </a:rPr>
              <a:t>What now?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899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We’ve got an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i(t)=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dirty="0">
                <a:ea typeface="Times New Roman" panose="02020603050405020304" pitchFamily="18" charset="0"/>
              </a:rPr>
              <a:t>What now? Split the ds: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i dt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What next?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24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We’ve got an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i(t)=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dirty="0">
                <a:ea typeface="Times New Roman" panose="02020603050405020304" pitchFamily="18" charset="0"/>
              </a:rPr>
              <a:t>What now? Split the ds: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i dt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What next? Integrate both sides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65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dirty="0">
                <a:ea typeface="Times New Roman" panose="02020603050405020304" pitchFamily="18" charset="0"/>
              </a:rPr>
              <a:t>Integrate both sides:</a:t>
            </a:r>
          </a:p>
          <a:p>
            <a:r>
              <a:rPr lang="en-US" altLang="en-US" dirty="0"/>
              <a:t>∫ i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r>
              <a:rPr lang="en-US" dirty="0">
                <a:ea typeface="Times New Roman" panose="02020603050405020304" pitchFamily="18" charset="0"/>
              </a:rPr>
              <a:t>But… i is a function of t – you need to first include the function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604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∫ i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r>
              <a:rPr lang="en-US" altLang="en-US" dirty="0"/>
              <a:t>∫ 3t</a:t>
            </a:r>
            <a:r>
              <a:rPr lang="en-US" altLang="en-US" baseline="30000" dirty="0"/>
              <a:t>2</a:t>
            </a:r>
            <a:r>
              <a:rPr lang="en-US" altLang="en-US" dirty="0"/>
              <a:t>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r>
              <a:rPr lang="en-US" altLang="en-US" dirty="0"/>
              <a:t>t</a:t>
            </a:r>
            <a:r>
              <a:rPr lang="en-US" altLang="en-US" baseline="30000" dirty="0"/>
              <a:t>3</a:t>
            </a:r>
            <a:r>
              <a:rPr lang="en-US" altLang="en-US" dirty="0"/>
              <a:t> + c1 = q + c2</a:t>
            </a:r>
          </a:p>
          <a:p>
            <a:r>
              <a:rPr lang="en-US" dirty="0">
                <a:ea typeface="Times New Roman" panose="02020603050405020304" pitchFamily="18" charset="0"/>
              </a:rPr>
              <a:t>(Now what?)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740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Combine the “</a:t>
            </a:r>
            <a:r>
              <a:rPr lang="en-US" altLang="en-US" dirty="0" err="1"/>
              <a:t>c”s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r>
              <a:rPr lang="en-US" altLang="en-US" dirty="0"/>
              <a:t> + c</a:t>
            </a:r>
          </a:p>
          <a:p>
            <a:r>
              <a:rPr lang="en-US" dirty="0">
                <a:ea typeface="Times New Roman" panose="02020603050405020304" pitchFamily="18" charset="0"/>
              </a:rPr>
              <a:t>(Now what?)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7309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Combine the “</a:t>
            </a:r>
            <a:r>
              <a:rPr lang="en-US" altLang="en-US" dirty="0" err="1"/>
              <a:t>c”s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r>
              <a:rPr lang="en-US" altLang="en-US" dirty="0"/>
              <a:t> + c</a:t>
            </a:r>
          </a:p>
          <a:p>
            <a:r>
              <a:rPr lang="en-US" dirty="0">
                <a:ea typeface="Times New Roman" panose="02020603050405020304" pitchFamily="18" charset="0"/>
              </a:rPr>
              <a:t>(Now what?) can we solve for c?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909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r>
              <a:rPr lang="en-US" altLang="en-US" dirty="0"/>
              <a:t> + c</a:t>
            </a:r>
          </a:p>
          <a:p>
            <a:r>
              <a:rPr lang="en-US" dirty="0">
                <a:ea typeface="Times New Roman" panose="02020603050405020304" pitchFamily="18" charset="0"/>
              </a:rPr>
              <a:t>At q=0, t=0: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0 = 0</a:t>
            </a:r>
            <a:r>
              <a:rPr lang="en-US" altLang="en-US" baseline="30000" dirty="0"/>
              <a:t>3</a:t>
            </a:r>
            <a:r>
              <a:rPr lang="en-US" altLang="en-US" dirty="0"/>
              <a:t> + c  so c=0</a:t>
            </a:r>
          </a:p>
          <a:p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756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Are we done?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3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altLang="en-US" dirty="0"/>
              <a:t>Find the area between the curves on the interval -1,1</a:t>
            </a:r>
          </a:p>
          <a:p>
            <a:r>
              <a:rPr lang="en-US" altLang="en-US" dirty="0"/>
              <a:t>It’s not 0…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4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67DB04-39D7-4C66-BA46-916360F4D2F7}"/>
              </a:ext>
            </a:extLst>
          </p:cNvPr>
          <p:cNvGrpSpPr/>
          <p:nvPr/>
        </p:nvGrpSpPr>
        <p:grpSpPr>
          <a:xfrm>
            <a:off x="4191000" y="2419350"/>
            <a:ext cx="4800600" cy="4286250"/>
            <a:chOff x="2514600" y="1504950"/>
            <a:chExt cx="4800600" cy="428625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F68CE92-3B7F-45CB-BC67-540152C13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7B000B-861D-4603-A37D-D88597CD1507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7CF5545-7EF7-4904-9C12-88704616916C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ECD697E5-E29C-4423-A37B-0E08392DC390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9C062998-6368-4D15-837C-4B5E68F11FBC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2087C57-AAF2-4B68-872B-74B84015E11C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F07801A-54D8-4AD1-8A12-CF7DAD2E6AE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6C129DB8-01CF-4B5A-B622-2C018A5E5EAA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361A42EE-ECB5-4817-8CD1-17C62C58D68A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73A3747-553C-415F-9293-FD89C68E0D9B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8E3F7888-5E68-445B-B000-D893E5204091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6EDF525F-C11C-4F7F-A069-2F8ED86A1400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F5A7DF35-21EE-4222-B9AE-FFB4FEF6C122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527F3B3-06AB-4278-8EAA-05F8D50D3959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78CD676-3113-47F0-9BCB-6FA9BA945926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A0C0201-954C-4089-8A23-A27207E2AFB7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6C9D1767-DF11-4B28-86CD-7144C19F5B72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0D48FFF-07B0-4F77-98C0-653863D86146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3928D4B-AC1D-46AB-8261-D05F50CE4BD7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429FD83-9F0E-4B80-A7AF-61F12227A29C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DA820D6-120F-4DA3-9C42-BCC3A3D1FAA8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2C9B51D-F116-4D72-989D-C92D8B6E1EE2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9E99C16-2671-47D9-ACF6-2912E3855A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DC2157A9-5CA6-474C-B512-C7615738DCC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53B2E73-70A6-4662-83F6-149FB73D5251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809B68-CD23-47AC-B695-797BA70AF1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27BA795-FBC1-4ABF-AB79-5770363AF86A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ABE327F7-A2AB-43BB-8B8E-81A2E366F4DD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44D0AD34-0626-428F-A318-06E1FD2B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886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Plug in t=</a:t>
            </a:r>
            <a:r>
              <a:rPr lang="en-US" altLang="en-US" dirty="0"/>
              <a:t>5 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173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</a:t>
            </a:r>
            <a:r>
              <a:rPr lang="en-US" altLang="en-US" dirty="0">
                <a:solidFill>
                  <a:srgbClr val="FFC000"/>
                </a:solidFill>
              </a:rPr>
              <a:t>5 seconds</a:t>
            </a:r>
            <a:r>
              <a:rPr lang="en-US" altLang="en-US" dirty="0"/>
              <a:t>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q = </a:t>
            </a:r>
            <a:r>
              <a:rPr lang="en-US" altLang="en-US" dirty="0"/>
              <a:t>5</a:t>
            </a:r>
            <a:r>
              <a:rPr lang="en-US" altLang="en-US" baseline="30000" dirty="0"/>
              <a:t>3</a:t>
            </a:r>
            <a:r>
              <a:rPr lang="en-US" dirty="0">
                <a:effectLst/>
                <a:ea typeface="Times New Roman" panose="02020603050405020304" pitchFamily="18" charset="0"/>
              </a:rPr>
              <a:t> = 125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whats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?</a:t>
            </a:r>
            <a:r>
              <a:rPr lang="en-US" dirty="0">
                <a:effectLst/>
                <a:ea typeface="Times New Roman" panose="02020603050405020304" pitchFamily="18" charset="0"/>
              </a:rPr>
              <a:t> 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72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current of i = 3t</a:t>
            </a:r>
            <a:r>
              <a:rPr lang="en-US" altLang="en-US" baseline="30000" dirty="0"/>
              <a:t>2</a:t>
            </a:r>
            <a:r>
              <a:rPr lang="en-US" altLang="en-US" dirty="0"/>
              <a:t> was maintained in a battery charger circuit for 5 seconds. How many coulombs of charge were delivered? (at t=0, q=0) </a:t>
            </a:r>
          </a:p>
          <a:p>
            <a:r>
              <a:rPr lang="en-US" altLang="en-US" dirty="0"/>
              <a:t>So our charge equation is: </a:t>
            </a:r>
          </a:p>
          <a:p>
            <a:r>
              <a:rPr lang="en-US" altLang="en-US" dirty="0"/>
              <a:t>q = t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q = </a:t>
            </a:r>
            <a:r>
              <a:rPr lang="en-US" altLang="en-US" dirty="0"/>
              <a:t>5</a:t>
            </a:r>
            <a:r>
              <a:rPr lang="en-US" altLang="en-US" baseline="30000" dirty="0"/>
              <a:t>3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125 coulombs 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883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74686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Then a current modeled by 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more. When will the capacitor’s voltage reach 28v?  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3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Looking at the first part:</a:t>
            </a:r>
          </a:p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endParaRPr lang="en-US" altLang="en-US" dirty="0"/>
          </a:p>
          <a:p>
            <a:r>
              <a:rPr lang="en-US" altLang="en-US" dirty="0"/>
              <a:t>What is C?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034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What is C? </a:t>
            </a:r>
            <a:r>
              <a:rPr lang="en-US" altLang="en-US" dirty="0">
                <a:solidFill>
                  <a:srgbClr val="FFFF00"/>
                </a:solidFill>
              </a:rPr>
              <a:t>450 </a:t>
            </a:r>
            <a:r>
              <a:rPr lang="el-GR" altLang="en-US" dirty="0">
                <a:solidFill>
                  <a:srgbClr val="FFFF00"/>
                </a:solidFill>
              </a:rPr>
              <a:t>μ</a:t>
            </a:r>
            <a:r>
              <a:rPr lang="en-US" altLang="en-US" dirty="0">
                <a:solidFill>
                  <a:srgbClr val="FFFF00"/>
                </a:solidFill>
              </a:rPr>
              <a:t>F = .00045 F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(where C is in Farads)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= </a:t>
            </a:r>
            <a:r>
              <a:rPr lang="en-US" altLang="en-US" dirty="0">
                <a:solidFill>
                  <a:srgbClr val="FFFF00"/>
                </a:solidFill>
              </a:rPr>
              <a:t>.000450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/>
              <a:t>v</a:t>
            </a:r>
          </a:p>
          <a:p>
            <a:r>
              <a:rPr lang="en-US" altLang="en-US" dirty="0"/>
              <a:t>How about v?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514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How about v? v=</a:t>
            </a:r>
            <a:r>
              <a:rPr lang="en-US" altLang="en-US" dirty="0">
                <a:solidFill>
                  <a:srgbClr val="FFFF00"/>
                </a:solidFill>
              </a:rPr>
              <a:t>12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.00045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>
                <a:solidFill>
                  <a:srgbClr val="FFFF00"/>
                </a:solidFill>
              </a:rPr>
              <a:t>12 </a:t>
            </a:r>
            <a:r>
              <a:rPr lang="en-US" altLang="en-US" dirty="0"/>
              <a:t>= 0.0054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645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0.0054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coulombs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46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An uncharged 450 </a:t>
            </a:r>
            <a:r>
              <a:rPr lang="el-GR" altLang="en-US" dirty="0"/>
              <a:t>μ</a:t>
            </a:r>
            <a:r>
              <a:rPr lang="en-US" altLang="en-US" dirty="0"/>
              <a:t>F capacitor is attached to a 12-volt dc supply unit until it is fully charged. </a:t>
            </a:r>
          </a:p>
          <a:p>
            <a:r>
              <a:rPr lang="en-US" altLang="en-US" dirty="0"/>
              <a:t>This part of the problem is modeled by: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coulombs</a:t>
            </a:r>
          </a:p>
          <a:p>
            <a:r>
              <a:rPr lang="en-US" altLang="en-US" dirty="0"/>
              <a:t>This is the initial charge (t=0)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Now we need to do part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0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7140572-8BC8-49F5-B13D-50DBEB6D4E74}"/>
              </a:ext>
            </a:extLst>
          </p:cNvPr>
          <p:cNvGrpSpPr/>
          <p:nvPr/>
        </p:nvGrpSpPr>
        <p:grpSpPr>
          <a:xfrm>
            <a:off x="425570" y="2261827"/>
            <a:ext cx="2590800" cy="879715"/>
            <a:chOff x="1524000" y="621904"/>
            <a:chExt cx="4572000" cy="8797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18AB5D-9166-40AE-9FFD-9FEB965C72FB}"/>
                </a:ext>
              </a:extLst>
            </p:cNvPr>
            <p:cNvSpPr txBox="1"/>
            <p:nvPr/>
          </p:nvSpPr>
          <p:spPr>
            <a:xfrm>
              <a:off x="1524000" y="648961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5x dx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3A2B83-92DA-4B23-A7BD-79D850955E25}"/>
                </a:ext>
              </a:extLst>
            </p:cNvPr>
            <p:cNvSpPr txBox="1"/>
            <p:nvPr/>
          </p:nvSpPr>
          <p:spPr>
            <a:xfrm>
              <a:off x="2277035" y="621904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69FB8-12B6-474D-9469-710A5800EFEF}"/>
                </a:ext>
              </a:extLst>
            </p:cNvPr>
            <p:cNvSpPr txBox="1"/>
            <p:nvPr/>
          </p:nvSpPr>
          <p:spPr>
            <a:xfrm>
              <a:off x="1927412" y="1101509"/>
              <a:ext cx="93174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-1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0" y="6629401"/>
            <a:ext cx="3505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endParaRPr lang="en-US" sz="1500" dirty="0">
              <a:solidFill>
                <a:srgbClr val="00B0F0"/>
              </a:solidFill>
            </a:endParaRPr>
          </a:p>
          <a:p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838199"/>
            <a:ext cx="8382000" cy="611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Hold it! Last week we had:</a:t>
            </a:r>
          </a:p>
          <a:p>
            <a:r>
              <a:rPr lang="en-US" dirty="0"/>
              <a:t>Evaluate</a:t>
            </a:r>
          </a:p>
          <a:p>
            <a:r>
              <a:rPr lang="en-US" dirty="0"/>
              <a:t>          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Why is this </a:t>
            </a:r>
          </a:p>
          <a:p>
            <a:r>
              <a:rPr lang="en-US" dirty="0">
                <a:solidFill>
                  <a:srgbClr val="FFFF00"/>
                </a:solidFill>
              </a:rPr>
              <a:t>different???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BE61D5E-2F87-4F77-BA79-EFE4CD04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9E6154-205E-47AC-9354-3D02808439C5}"/>
              </a:ext>
            </a:extLst>
          </p:cNvPr>
          <p:cNvSpPr/>
          <p:nvPr/>
        </p:nvSpPr>
        <p:spPr>
          <a:xfrm>
            <a:off x="3276600" y="6629400"/>
            <a:ext cx="6019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http://www.testically.org/wp-content/uploads/2010/11/hmm.jpg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76E4C2-CB19-45F1-B440-AD934902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1254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/>
              <a:t>Part 2: we’ll use the Useful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altLang="en-US" dirty="0"/>
              <a:t>Trick 1: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022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/>
              <a:t>Part 2: we’ll use the Useful Equation: </a:t>
            </a:r>
            <a:r>
              <a:rPr lang="en-US" dirty="0">
                <a:effectLst/>
                <a:ea typeface="Times New Roman" panose="02020603050405020304" pitchFamily="18" charset="0"/>
              </a:rPr>
              <a:t>i(t)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r>
              <a:rPr lang="en-US" altLang="en-US" dirty="0"/>
              <a:t>Trick 1: </a:t>
            </a:r>
            <a:r>
              <a:rPr lang="en-US" altLang="en-US" dirty="0">
                <a:solidFill>
                  <a:srgbClr val="FFFF00"/>
                </a:solidFill>
              </a:rPr>
              <a:t>i(t) dt = </a:t>
            </a:r>
            <a:r>
              <a:rPr lang="en-US" altLang="en-US" dirty="0" err="1">
                <a:solidFill>
                  <a:srgbClr val="FFFF00"/>
                </a:solidFill>
              </a:rPr>
              <a:t>dq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Or: </a:t>
            </a:r>
            <a:r>
              <a:rPr lang="en-US" altLang="en-US" dirty="0">
                <a:solidFill>
                  <a:srgbClr val="FFFF00"/>
                </a:solidFill>
              </a:rPr>
              <a:t>0.04t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dt = </a:t>
            </a:r>
            <a:r>
              <a:rPr lang="en-US" altLang="en-US" dirty="0" err="1">
                <a:solidFill>
                  <a:srgbClr val="FFFF00"/>
                </a:solidFill>
              </a:rPr>
              <a:t>dq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885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0.04t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dt = </a:t>
            </a:r>
            <a:r>
              <a:rPr lang="en-US" altLang="en-US" dirty="0" err="1">
                <a:solidFill>
                  <a:srgbClr val="FFFF00"/>
                </a:solidFill>
              </a:rPr>
              <a:t>dq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Trick 2: 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679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 </a:t>
            </a:r>
          </a:p>
          <a:p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Trick 2: ∫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175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</a:t>
            </a:r>
          </a:p>
          <a:p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Trick 2: ∫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0.04t</a:t>
            </a:r>
            <a:r>
              <a:rPr lang="en-US" altLang="en-US" baseline="30000" dirty="0"/>
              <a:t>3</a:t>
            </a:r>
            <a:r>
              <a:rPr lang="en-US" altLang="en-US" dirty="0"/>
              <a:t> dt = ∫ </a:t>
            </a:r>
            <a:r>
              <a:rPr lang="en-US" altLang="en-US" dirty="0" err="1"/>
              <a:t>dq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          </a:t>
            </a:r>
            <a:r>
              <a:rPr lang="en-US" altLang="en-US" dirty="0">
                <a:solidFill>
                  <a:srgbClr val="FFFF00"/>
                </a:solidFill>
              </a:rPr>
              <a:t>.01t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 + c1 = q + c2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Trick 3: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541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Trick 3: </a:t>
            </a:r>
            <a:r>
              <a:rPr lang="en-US" altLang="en-US" dirty="0">
                <a:solidFill>
                  <a:srgbClr val="FFFF00"/>
                </a:solidFill>
              </a:rPr>
              <a:t>q = .01t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But q = 0.0054 at t=0,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c=?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9647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Then a current modeled by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 = 0.04t</a:t>
            </a:r>
            <a:r>
              <a:rPr lang="en-US" altLang="en-US" baseline="30000" dirty="0"/>
              <a:t>3</a:t>
            </a:r>
            <a:r>
              <a:rPr lang="en-US" altLang="en-US" dirty="0"/>
              <a:t> amps is applied to charge it even more </a:t>
            </a:r>
          </a:p>
          <a:p>
            <a:r>
              <a:rPr lang="en-US" altLang="en-US" dirty="0"/>
              <a:t>q = </a:t>
            </a:r>
            <a:r>
              <a:rPr lang="en-US" altLang="en-US" dirty="0" err="1"/>
              <a:t>Cv</a:t>
            </a:r>
            <a:r>
              <a:rPr lang="en-US" altLang="en-US" dirty="0"/>
              <a:t> = 0.0054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But q = 0.0054 at t=0,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0.0054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/>
              <a:t>= .01(0)</a:t>
            </a:r>
            <a:r>
              <a:rPr lang="en-US" altLang="en-US" baseline="30000" dirty="0"/>
              <a:t>4</a:t>
            </a:r>
            <a:r>
              <a:rPr lang="en-US" altLang="en-US" dirty="0"/>
              <a:t>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 c = </a:t>
            </a:r>
            <a:r>
              <a:rPr lang="en-US" altLang="en-US" dirty="0">
                <a:solidFill>
                  <a:srgbClr val="FFFF00"/>
                </a:solidFill>
              </a:rPr>
              <a:t>0.0054</a:t>
            </a:r>
            <a:endParaRPr lang="en-US" altLang="en-US" baseline="30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q = .01t</a:t>
            </a:r>
            <a:r>
              <a:rPr lang="en-US" altLang="en-US" baseline="30000" dirty="0">
                <a:solidFill>
                  <a:srgbClr val="FFFF00"/>
                </a:solidFill>
              </a:rPr>
              <a:t>4</a:t>
            </a:r>
            <a:r>
              <a:rPr lang="en-US" altLang="en-US" dirty="0">
                <a:solidFill>
                  <a:srgbClr val="FFFF00"/>
                </a:solidFill>
              </a:rPr>
              <a:t> + 0.0054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037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q = .01t</a:t>
            </a:r>
            <a:r>
              <a:rPr lang="en-US" altLang="en-US" baseline="30000" dirty="0"/>
              <a:t>4</a:t>
            </a:r>
            <a:r>
              <a:rPr lang="en-US" altLang="en-US" dirty="0"/>
              <a:t> + 0.0054</a:t>
            </a:r>
            <a:endParaRPr lang="en-US" altLang="en-US" baseline="30000" dirty="0"/>
          </a:p>
          <a:p>
            <a:pPr>
              <a:spcBef>
                <a:spcPts val="0"/>
              </a:spcBef>
            </a:pPr>
            <a:r>
              <a:rPr lang="en-US" altLang="en-US" dirty="0"/>
              <a:t>When will the capacitor’s voltage reach 28v? </a:t>
            </a: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735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q = .01t</a:t>
            </a:r>
            <a:r>
              <a:rPr lang="en-US" altLang="en-US" baseline="30000" dirty="0"/>
              <a:t>4</a:t>
            </a:r>
            <a:r>
              <a:rPr lang="en-US" altLang="en-US" dirty="0"/>
              <a:t> + 0.0054</a:t>
            </a:r>
            <a:endParaRPr lang="en-US" altLang="en-US" baseline="30000" dirty="0"/>
          </a:p>
          <a:p>
            <a:pPr>
              <a:spcBef>
                <a:spcPts val="0"/>
              </a:spcBef>
            </a:pPr>
            <a:r>
              <a:rPr lang="en-US" altLang="en-US" dirty="0"/>
              <a:t>When will the capacitor’s voltage reach 28v?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Back to: q = </a:t>
            </a:r>
            <a:r>
              <a:rPr lang="en-US" altLang="en-US" dirty="0" err="1"/>
              <a:t>Cv</a:t>
            </a:r>
            <a:r>
              <a:rPr lang="en-US" altLang="en-US" dirty="0"/>
              <a:t> = .00045 (28) 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Use this in the last derived equation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375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q = 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When will the capacitor’s voltage reach 28v?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Back to: q = </a:t>
                </a:r>
                <a:r>
                  <a:rPr lang="en-US" altLang="en-US" dirty="0" err="1"/>
                  <a:t>Cv</a:t>
                </a:r>
                <a:r>
                  <a:rPr lang="en-US" altLang="en-US" dirty="0"/>
                  <a:t>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=(.00045(28)-0.0054)/.01=.72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.72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 ≈ 0.921   </a:t>
                </a:r>
                <a:r>
                  <a:rPr lang="en-US" altLang="en-US" sz="2000" dirty="0" err="1"/>
                  <a:t>whats</a:t>
                </a:r>
                <a:r>
                  <a:rPr lang="en-US" altLang="en-US" sz="2000" dirty="0"/>
                  <a:t>?</a:t>
                </a:r>
              </a:p>
              <a:p>
                <a:pPr>
                  <a:spcBef>
                    <a:spcPts val="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382000" cy="58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Last class was </a:t>
            </a:r>
          </a:p>
          <a:p>
            <a:pPr>
              <a:spcBef>
                <a:spcPts val="0"/>
              </a:spcBef>
            </a:pPr>
            <a:r>
              <a:rPr lang="en-US" dirty="0"/>
              <a:t>about the area </a:t>
            </a:r>
          </a:p>
          <a:p>
            <a:pPr>
              <a:spcBef>
                <a:spcPts val="0"/>
              </a:spcBef>
            </a:pPr>
            <a:r>
              <a:rPr lang="en-US" dirty="0"/>
              <a:t>UNDER a curve</a:t>
            </a:r>
          </a:p>
          <a:p>
            <a:r>
              <a:rPr lang="en-US" dirty="0"/>
              <a:t>There was an </a:t>
            </a:r>
          </a:p>
          <a:p>
            <a:pPr>
              <a:spcBef>
                <a:spcPts val="0"/>
              </a:spcBef>
            </a:pPr>
            <a:r>
              <a:rPr lang="en-US" dirty="0"/>
              <a:t>required </a:t>
            </a:r>
            <a:r>
              <a:rPr lang="en-US" dirty="0">
                <a:solidFill>
                  <a:schemeClr val="tx1"/>
                </a:solidFill>
              </a:rPr>
              <a:t>location</a:t>
            </a:r>
          </a:p>
          <a:p>
            <a:pPr>
              <a:spcBef>
                <a:spcPts val="0"/>
              </a:spcBef>
            </a:pPr>
            <a:r>
              <a:rPr lang="en-US" dirty="0"/>
              <a:t>(between the </a:t>
            </a:r>
          </a:p>
          <a:p>
            <a:pPr>
              <a:spcBef>
                <a:spcPts val="0"/>
              </a:spcBef>
            </a:pPr>
            <a:r>
              <a:rPr lang="en-US" dirty="0"/>
              <a:t>curve and the x-axis)</a:t>
            </a:r>
          </a:p>
          <a:p>
            <a:pPr>
              <a:spcBef>
                <a:spcPts val="0"/>
              </a:spcBef>
            </a:pPr>
            <a:r>
              <a:rPr lang="en-US" dirty="0"/>
              <a:t>and </a:t>
            </a:r>
            <a:r>
              <a:rPr lang="en-US" dirty="0">
                <a:solidFill>
                  <a:schemeClr val="tx1"/>
                </a:solidFill>
              </a:rPr>
              <a:t>direction</a:t>
            </a:r>
            <a:r>
              <a:rPr lang="en-US" dirty="0"/>
              <a:t> (below the curve)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330C53-DA28-47B7-B45E-25E6CAD9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439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q = 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When will the capacitor’s voltage reach 28v?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Back to: q = </a:t>
                </a:r>
                <a:r>
                  <a:rPr lang="en-US" altLang="en-US" dirty="0" err="1"/>
                  <a:t>Cv</a:t>
                </a:r>
                <a:r>
                  <a:rPr lang="en-US" altLang="en-US" dirty="0"/>
                  <a:t>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.01t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 + 0.0054 = .00045 (28)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</a:t>
                </a:r>
                <a:r>
                  <a:rPr lang="en-US" altLang="en-US" baseline="30000" dirty="0"/>
                  <a:t>4</a:t>
                </a:r>
                <a:r>
                  <a:rPr lang="en-US" altLang="en-US" dirty="0"/>
                  <a:t>=(.00045(28)-0.0054)/.01=.72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t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m:rPr>
                            <m:nor/>
                          </m:rPr>
                          <a:rPr lang="en-US" altLang="en-US" b="1" i="0" dirty="0" smtClean="0"/>
                          <m:t>.72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>
                  <a:spcBef>
                    <a:spcPts val="0"/>
                  </a:spcBef>
                </a:pPr>
                <a:r>
                  <a:rPr lang="en-US" altLang="en-US" dirty="0"/>
                  <a:t>  ≈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0.921 seconds</a:t>
                </a:r>
              </a:p>
            </p:txBody>
          </p:sp>
        </mc:Choice>
        <mc:Fallback xmlns="">
          <p:sp>
            <p:nvSpPr>
              <p:cNvPr id="68611" name="Content Placeholder 2">
                <a:extLst>
                  <a:ext uri="{FF2B5EF4-FFF2-40B4-BE49-F238E27FC236}">
                    <a16:creationId xmlns:a16="http://schemas.microsoft.com/office/drawing/2014/main" id="{41E8937B-E094-455B-9F36-50022F040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915400" cy="5638800"/>
              </a:xfrm>
              <a:blipFill>
                <a:blip r:embed="rId2"/>
                <a:stretch>
                  <a:fillRect l="-2462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815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43347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1481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Which equation?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694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Which equation?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p = vi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do we know?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9098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 = vi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do we know?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 = (3t</a:t>
            </a:r>
            <a:r>
              <a:rPr lang="en-US" altLang="en-US" baseline="30000" dirty="0"/>
              <a:t>2</a:t>
            </a:r>
            <a:r>
              <a:rPr lang="en-US" altLang="en-US" dirty="0"/>
              <a:t> + 2)(5t) = </a:t>
            </a:r>
            <a:r>
              <a:rPr lang="en-US" altLang="en-US" dirty="0">
                <a:solidFill>
                  <a:srgbClr val="FFFF00"/>
                </a:solidFill>
              </a:rPr>
              <a:t>15t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+ 10t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Which Useful Equation?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90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B0C6C6-8470-4FEE-BBC9-EB969B2B4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76631"/>
              </p:ext>
            </p:extLst>
          </p:nvPr>
        </p:nvGraphicFramePr>
        <p:xfrm>
          <a:off x="17584" y="1066800"/>
          <a:ext cx="9143999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6809">
                  <a:extLst>
                    <a:ext uri="{9D8B030D-6E8A-4147-A177-3AD203B41FA5}">
                      <a16:colId xmlns:a16="http://schemas.microsoft.com/office/drawing/2014/main" val="4257327887"/>
                    </a:ext>
                  </a:extLst>
                </a:gridCol>
                <a:gridCol w="4587190">
                  <a:extLst>
                    <a:ext uri="{9D8B030D-6E8A-4147-A177-3AD203B41FA5}">
                      <a16:colId xmlns:a16="http://schemas.microsoft.com/office/drawing/2014/main" val="3886204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v(t) =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dq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v(t) is the voltage (volts)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ω is the energy (joules)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q is the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charge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(coulombs)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p(t) =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/dt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    =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dq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dq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/dt)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     = v(t)×i(t)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p(t) is the power in joules/sec or watts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1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i(t) =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dq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/dt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i(t) is the current (amps)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t is the time (sec)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coil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= N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dw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/dt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coil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is the instantaneous coil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              voltage	 (in volts)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	N is the number of primary turns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10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= C dv/dt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000" baseline="-25000" dirty="0" err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is instantaneous capacitor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	current in amps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	C is capacitance in farads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= L di/dt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	V</a:t>
                      </a:r>
                      <a:r>
                        <a:rPr lang="en-US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is the instantaneous \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             inductor voltage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	L is the inductance in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               henrys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517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625B19C-0A2E-4614-BF2C-7D8DD5C4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2009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 = vi = 15t</a:t>
            </a:r>
            <a:r>
              <a:rPr lang="en-US" altLang="en-US" baseline="30000" dirty="0"/>
              <a:t>3</a:t>
            </a:r>
            <a:r>
              <a:rPr lang="en-US" altLang="en-US" dirty="0"/>
              <a:t> + 10t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ea typeface="Times New Roman" panose="02020603050405020304" pitchFamily="18" charset="0"/>
              </a:rPr>
              <a:t>Which Useful Equation?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p(t) = </a:t>
            </a:r>
            <a:r>
              <a:rPr lang="en-US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70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 = </a:t>
            </a:r>
            <a:r>
              <a:rPr lang="en-US" altLang="en-US" dirty="0">
                <a:solidFill>
                  <a:srgbClr val="FFFF00"/>
                </a:solidFill>
              </a:rPr>
              <a:t>15t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+ 10t = </a:t>
            </a:r>
            <a:r>
              <a:rPr lang="en-US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44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15t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+ 10t = </a:t>
            </a:r>
            <a:r>
              <a:rPr lang="en-US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4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01381E7-BD4D-440A-85EC-A1972FAF2FA4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38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This part is going </a:t>
            </a:r>
          </a:p>
          <a:p>
            <a:pPr>
              <a:spcBef>
                <a:spcPts val="0"/>
              </a:spcBef>
            </a:pPr>
            <a:r>
              <a:rPr lang="en-US" dirty="0"/>
              <a:t>in the wrong </a:t>
            </a:r>
          </a:p>
          <a:p>
            <a:pPr>
              <a:spcBef>
                <a:spcPts val="0"/>
              </a:spcBef>
            </a:pPr>
            <a:r>
              <a:rPr lang="en-US" dirty="0"/>
              <a:t>direction, so it’s </a:t>
            </a:r>
          </a:p>
          <a:p>
            <a:pPr>
              <a:spcBef>
                <a:spcPts val="0"/>
              </a:spcBef>
            </a:pPr>
            <a:r>
              <a:rPr lang="en-US" dirty="0"/>
              <a:t>negative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CDC99-BBA6-4729-BABE-0635A71FA2B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4114800" cy="2743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1E841F-589A-4DAB-8CEE-A1D69169B633}"/>
              </a:ext>
            </a:extLst>
          </p:cNvPr>
          <p:cNvSpPr txBox="1"/>
          <p:nvPr/>
        </p:nvSpPr>
        <p:spPr>
          <a:xfrm>
            <a:off x="3886200" y="6629401"/>
            <a:ext cx="533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hlinkClick r:id="rId4"/>
              </a:rPr>
              <a:t>https://www.wolframalpha.com/</a:t>
            </a:r>
            <a:r>
              <a:rPr lang="en-US" sz="1500" dirty="0">
                <a:solidFill>
                  <a:srgbClr val="00B0F0"/>
                </a:solidFill>
              </a:rPr>
              <a:t>input/?i=definite+integral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A22FFB-2A0C-4C0E-88CA-0502BF7D4698}"/>
              </a:ext>
            </a:extLst>
          </p:cNvPr>
          <p:cNvCxnSpPr>
            <a:cxnSpLocks/>
          </p:cNvCxnSpPr>
          <p:nvPr/>
        </p:nvCxnSpPr>
        <p:spPr>
          <a:xfrm>
            <a:off x="2743200" y="3276600"/>
            <a:ext cx="2667000" cy="152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F04EB12-4264-4C4D-85BB-9970FE3B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2980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15t</a:t>
            </a:r>
            <a:r>
              <a:rPr lang="en-US" altLang="en-US" baseline="30000" dirty="0"/>
              <a:t>3</a:t>
            </a:r>
            <a:r>
              <a:rPr lang="en-US" altLang="en-US" dirty="0"/>
              <a:t> + 10t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(</a:t>
            </a:r>
            <a:r>
              <a:rPr lang="en-US" altLang="en-US" dirty="0">
                <a:solidFill>
                  <a:srgbClr val="FFFF00"/>
                </a:solidFill>
              </a:rPr>
              <a:t>15t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+ 10t) dt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080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= (</a:t>
            </a:r>
            <a:r>
              <a:rPr lang="en-US" altLang="en-US" dirty="0"/>
              <a:t>15t</a:t>
            </a:r>
            <a:r>
              <a:rPr lang="en-US" altLang="en-US" baseline="30000" dirty="0"/>
              <a:t>3</a:t>
            </a:r>
            <a:r>
              <a:rPr lang="en-US" altLang="en-US" dirty="0"/>
              <a:t> + 10t) dt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∫ </a:t>
            </a:r>
            <a:r>
              <a:rPr lang="en-US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∫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rgbClr val="FFFF00"/>
                </a:solidFill>
              </a:rPr>
              <a:t>15t</a:t>
            </a:r>
            <a:r>
              <a:rPr lang="en-US" altLang="en-US" baseline="30000" dirty="0">
                <a:solidFill>
                  <a:srgbClr val="FFFF00"/>
                </a:solidFill>
              </a:rPr>
              <a:t>3</a:t>
            </a:r>
            <a:r>
              <a:rPr lang="en-US" altLang="en-US" dirty="0">
                <a:solidFill>
                  <a:srgbClr val="FFFF00"/>
                </a:solidFill>
              </a:rPr>
              <a:t> + 10t) dt</a:t>
            </a: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Do it!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5798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∫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>
                <a:ea typeface="Times New Roman" panose="02020603050405020304" pitchFamily="18" charset="0"/>
              </a:rPr>
              <a:t>∫ </a:t>
            </a:r>
            <a:r>
              <a:rPr lang="en-US" dirty="0">
                <a:effectLst/>
                <a:ea typeface="Times New Roman" panose="02020603050405020304" pitchFamily="18" charset="0"/>
              </a:rPr>
              <a:t>(</a:t>
            </a:r>
            <a:r>
              <a:rPr lang="en-US" altLang="en-US" dirty="0"/>
              <a:t>15t</a:t>
            </a:r>
            <a:r>
              <a:rPr lang="en-US" altLang="en-US" baseline="30000" dirty="0"/>
              <a:t>3</a:t>
            </a:r>
            <a:r>
              <a:rPr lang="en-US" altLang="en-US" dirty="0"/>
              <a:t> + 10t) dt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w + c1 = 15/4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+ 10/2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c2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426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w + c1 = 15/4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4</a:t>
            </a:r>
            <a:r>
              <a:rPr lang="en-US" dirty="0">
                <a:ea typeface="Times New Roman" panose="02020603050405020304" pitchFamily="18" charset="0"/>
              </a:rPr>
              <a:t> + 10/2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2</a:t>
            </a:r>
            <a:r>
              <a:rPr lang="en-US" dirty="0">
                <a:ea typeface="Times New Roman" panose="02020603050405020304" pitchFamily="18" charset="0"/>
              </a:rPr>
              <a:t> + c2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Now what?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w =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15/4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+ 10/2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c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en-US" dirty="0"/>
              <a:t>Now what?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197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 = </a:t>
            </a:r>
            <a:r>
              <a:rPr lang="en-US" dirty="0">
                <a:ea typeface="Times New Roman" panose="02020603050405020304" pitchFamily="18" charset="0"/>
              </a:rPr>
              <a:t>15/4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4</a:t>
            </a:r>
            <a:r>
              <a:rPr lang="en-US" dirty="0">
                <a:ea typeface="Times New Roman" panose="02020603050405020304" pitchFamily="18" charset="0"/>
              </a:rPr>
              <a:t> + 10/2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2</a:t>
            </a:r>
            <a:r>
              <a:rPr lang="en-US" dirty="0">
                <a:ea typeface="Times New Roman" panose="02020603050405020304" pitchFamily="18" charset="0"/>
              </a:rPr>
              <a:t> + c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When t=0, i=0, so w=0: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 = </a:t>
            </a:r>
            <a:r>
              <a:rPr lang="en-US" dirty="0">
                <a:ea typeface="Times New Roman" panose="02020603050405020304" pitchFamily="18" charset="0"/>
              </a:rPr>
              <a:t>15/4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×</a:t>
            </a:r>
            <a:r>
              <a:rPr lang="en-US" dirty="0">
                <a:ea typeface="Times New Roman" panose="02020603050405020304" pitchFamily="18" charset="0"/>
              </a:rPr>
              <a:t>0</a:t>
            </a:r>
            <a:r>
              <a:rPr lang="en-US" baseline="30000" dirty="0"/>
              <a:t>4</a:t>
            </a:r>
            <a:r>
              <a:rPr lang="en-US" dirty="0">
                <a:ea typeface="Times New Roman" panose="02020603050405020304" pitchFamily="18" charset="0"/>
              </a:rPr>
              <a:t> + 10/2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×</a:t>
            </a:r>
            <a:r>
              <a:rPr lang="en-US" dirty="0">
                <a:ea typeface="Times New Roman" panose="02020603050405020304" pitchFamily="18" charset="0"/>
              </a:rPr>
              <a:t>0</a:t>
            </a:r>
            <a:r>
              <a:rPr lang="en-US" baseline="30000" dirty="0"/>
              <a:t>2</a:t>
            </a:r>
            <a:r>
              <a:rPr lang="en-US" dirty="0">
                <a:ea typeface="Times New Roman" panose="02020603050405020304" pitchFamily="18" charset="0"/>
              </a:rPr>
              <a:t> + c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so: </a:t>
            </a:r>
            <a:r>
              <a:rPr lang="en-US" altLang="en-US" dirty="0">
                <a:solidFill>
                  <a:srgbClr val="FFFF00"/>
                </a:solidFill>
              </a:rPr>
              <a:t>c=0</a:t>
            </a: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5687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Find the equation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 = </a:t>
            </a:r>
            <a:r>
              <a:rPr lang="en-US" dirty="0">
                <a:ea typeface="Times New Roman" panose="02020603050405020304" pitchFamily="18" charset="0"/>
              </a:rPr>
              <a:t>15/4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4</a:t>
            </a:r>
            <a:r>
              <a:rPr lang="en-US" dirty="0">
                <a:ea typeface="Times New Roman" panose="02020603050405020304" pitchFamily="18" charset="0"/>
              </a:rPr>
              <a:t> + 10/2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2</a:t>
            </a:r>
            <a:r>
              <a:rPr lang="en-US" dirty="0">
                <a:ea typeface="Times New Roman" panose="02020603050405020304" pitchFamily="18" charset="0"/>
              </a:rPr>
              <a:t> + 0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or: w = </a:t>
            </a:r>
            <a:r>
              <a:rPr lang="en-US" dirty="0">
                <a:ea typeface="Times New Roman" panose="02020603050405020304" pitchFamily="18" charset="0"/>
              </a:rPr>
              <a:t>15/4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4</a:t>
            </a:r>
            <a:r>
              <a:rPr lang="en-US" dirty="0">
                <a:ea typeface="Times New Roman" panose="02020603050405020304" pitchFamily="18" charset="0"/>
              </a:rPr>
              <a:t> + 10/2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2</a:t>
            </a:r>
            <a:r>
              <a:rPr lang="en-US" dirty="0"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    = </a:t>
            </a:r>
            <a:r>
              <a:rPr lang="en-US" dirty="0">
                <a:ea typeface="Times New Roman" panose="02020603050405020304" pitchFamily="18" charset="0"/>
              </a:rPr>
              <a:t>15/4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4</a:t>
            </a:r>
            <a:r>
              <a:rPr lang="en-US" dirty="0">
                <a:ea typeface="Times New Roman" panose="02020603050405020304" pitchFamily="18" charset="0"/>
              </a:rPr>
              <a:t> + 5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t</a:t>
            </a:r>
            <a:r>
              <a:rPr lang="en-US" baseline="30000" dirty="0"/>
              <a:t>2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Are we done?</a:t>
            </a: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919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The voltage applied to a circuit was v = 3t</a:t>
            </a:r>
            <a:r>
              <a:rPr lang="en-US" altLang="en-US" baseline="30000" dirty="0"/>
              <a:t>2</a:t>
            </a:r>
            <a:r>
              <a:rPr lang="en-US" altLang="en-US" dirty="0"/>
              <a:t> + 2 volts. This caused a current i = 5t amps to flow. </a:t>
            </a:r>
            <a:r>
              <a:rPr lang="en-US" altLang="en-US" dirty="0">
                <a:solidFill>
                  <a:srgbClr val="FFC000"/>
                </a:solidFill>
              </a:rPr>
              <a:t>Find the equation</a:t>
            </a:r>
            <a:r>
              <a:rPr lang="en-US" altLang="en-US" dirty="0"/>
              <a:t> for the energy (w) delivered.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w =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15/4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+ 10/2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or: </a:t>
            </a:r>
            <a:r>
              <a:rPr lang="en-US" altLang="en-US" dirty="0">
                <a:solidFill>
                  <a:srgbClr val="FFFF00"/>
                </a:solidFill>
              </a:rPr>
              <a:t>w =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15/4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+ 10/2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       =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15/4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+ 5</a:t>
            </a:r>
            <a:r>
              <a:rPr lang="en-US" sz="2000" dirty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t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Are we done? Yep! </a:t>
            </a:r>
            <a:r>
              <a:rPr lang="en-US" altLang="en-US" sz="3000" dirty="0"/>
              <a:t>(Surprise!)</a:t>
            </a: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9101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area between two </a:t>
            </a:r>
          </a:p>
          <a:p>
            <a:pPr>
              <a:spcBef>
                <a:spcPts val="0"/>
              </a:spcBef>
            </a:pPr>
            <a:r>
              <a:rPr lang="en-US" dirty="0"/>
              <a:t>		curves	</a:t>
            </a:r>
          </a:p>
          <a:p>
            <a:r>
              <a:rPr lang="en-US" dirty="0"/>
              <a:t>	What integration is used 	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1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638800"/>
          </a:xfrm>
        </p:spPr>
        <p:txBody>
          <a:bodyPr/>
          <a:lstStyle/>
          <a:p>
            <a:r>
              <a:rPr lang="en-US" altLang="en-US" dirty="0"/>
              <a:t>The area between curves, though, doesn’t specify which curve is on top</a:t>
            </a:r>
          </a:p>
          <a:p>
            <a:r>
              <a:rPr lang="en-US" altLang="en-US" dirty="0"/>
              <a:t>You just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calculate the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 between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two curves</a:t>
            </a:r>
          </a:p>
          <a:p>
            <a:r>
              <a:rPr lang="en-US" altLang="en-US" dirty="0"/>
              <a:t>Area = </a:t>
            </a:r>
            <a:r>
              <a:rPr lang="en-US" altLang="en-US" dirty="0">
                <a:solidFill>
                  <a:srgbClr val="FFFF00"/>
                </a:solidFill>
              </a:rPr>
              <a:t>4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D77543-A225-4D05-95A1-38C2FD4BE14C}"/>
              </a:ext>
            </a:extLst>
          </p:cNvPr>
          <p:cNvGrpSpPr/>
          <p:nvPr/>
        </p:nvGrpSpPr>
        <p:grpSpPr>
          <a:xfrm>
            <a:off x="4191000" y="2419350"/>
            <a:ext cx="4800600" cy="4286250"/>
            <a:chOff x="2514600" y="1504950"/>
            <a:chExt cx="4800600" cy="428625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D9EB8D-F86D-4154-AF09-7D7E3D67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4057650" cy="405765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515252D-EA0E-4CAD-A8C4-C8E21DC2D430}"/>
                </a:ext>
              </a:extLst>
            </p:cNvPr>
            <p:cNvGrpSpPr/>
            <p:nvPr/>
          </p:nvGrpSpPr>
          <p:grpSpPr>
            <a:xfrm>
              <a:off x="4343400" y="1504950"/>
              <a:ext cx="623894" cy="4286250"/>
              <a:chOff x="-55303" y="0"/>
              <a:chExt cx="624548" cy="201815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BB3C42C-8000-4BC3-AF67-E134302820CF}"/>
                  </a:ext>
                </a:extLst>
              </p:cNvPr>
              <p:cNvGrpSpPr/>
              <p:nvPr/>
            </p:nvGrpSpPr>
            <p:grpSpPr>
              <a:xfrm>
                <a:off x="-55303" y="0"/>
                <a:ext cx="624548" cy="2018151"/>
                <a:chOff x="-55303" y="0"/>
                <a:chExt cx="624548" cy="2018151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CCC051C-2C42-475B-98B5-603641D241CA}"/>
                    </a:ext>
                  </a:extLst>
                </p:cNvPr>
                <p:cNvGrpSpPr/>
                <p:nvPr/>
              </p:nvGrpSpPr>
              <p:grpSpPr>
                <a:xfrm>
                  <a:off x="40047" y="0"/>
                  <a:ext cx="348792" cy="1101104"/>
                  <a:chOff x="0" y="0"/>
                  <a:chExt cx="348792" cy="1101104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D48E517-8358-4AD2-A7A6-AFAA10768F77}"/>
                      </a:ext>
                    </a:extLst>
                  </p:cNvPr>
                  <p:cNvSpPr/>
                  <p:nvPr/>
                </p:nvSpPr>
                <p:spPr>
                  <a:xfrm>
                    <a:off x="13349" y="700818"/>
                    <a:ext cx="300396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A530AD0-21E5-458E-8E08-50D3A61B70C1}"/>
                      </a:ext>
                    </a:extLst>
                  </p:cNvPr>
                  <p:cNvSpPr/>
                  <p:nvPr/>
                </p:nvSpPr>
                <p:spPr>
                  <a:xfrm>
                    <a:off x="0" y="453863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32CFFF34-9686-4166-8693-207B991712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B65F75C8-EC99-4ECE-BE54-BDF85F4475B4}"/>
                      </a:ext>
                    </a:extLst>
                  </p:cNvPr>
                  <p:cNvSpPr/>
                  <p:nvPr/>
                </p:nvSpPr>
                <p:spPr>
                  <a:xfrm>
                    <a:off x="6674" y="233606"/>
                    <a:ext cx="342118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5855413-9BE9-49AF-84AD-F0F6F708BC4A}"/>
                    </a:ext>
                  </a:extLst>
                </p:cNvPr>
                <p:cNvGrpSpPr/>
                <p:nvPr/>
              </p:nvGrpSpPr>
              <p:grpSpPr>
                <a:xfrm>
                  <a:off x="-55303" y="1141331"/>
                  <a:ext cx="624548" cy="876820"/>
                  <a:chOff x="-55303" y="0"/>
                  <a:chExt cx="624548" cy="876820"/>
                </a:xfrm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67415001-72BD-4CC2-B7E3-B16926E164F2}"/>
                      </a:ext>
                    </a:extLst>
                  </p:cNvPr>
                  <p:cNvSpPr/>
                  <p:nvPr/>
                </p:nvSpPr>
                <p:spPr>
                  <a:xfrm>
                    <a:off x="-55303" y="0"/>
                    <a:ext cx="463952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216067E6-F534-4711-825E-89C407756D46}"/>
                      </a:ext>
                    </a:extLst>
                  </p:cNvPr>
                  <p:cNvSpPr/>
                  <p:nvPr/>
                </p:nvSpPr>
                <p:spPr>
                  <a:xfrm>
                    <a:off x="-55303" y="460357"/>
                    <a:ext cx="449632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26868326-55FA-48D6-9580-1194A9C9EAA5}"/>
                      </a:ext>
                    </a:extLst>
                  </p:cNvPr>
                  <p:cNvSpPr/>
                  <p:nvPr/>
                </p:nvSpPr>
                <p:spPr>
                  <a:xfrm>
                    <a:off x="-55303" y="673766"/>
                    <a:ext cx="624548" cy="203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-4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9EB9DAC6-CC00-4522-BDB1-F86192C2C223}"/>
                      </a:ext>
                    </a:extLst>
                  </p:cNvPr>
                  <p:cNvSpPr/>
                  <p:nvPr/>
                </p:nvSpPr>
                <p:spPr>
                  <a:xfrm>
                    <a:off x="-55303" y="226902"/>
                    <a:ext cx="449633" cy="4002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fontAlgn="base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kern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-2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9044FA-D13E-4C21-BB49-94450F417AFB}"/>
                  </a:ext>
                </a:extLst>
              </p:cNvPr>
              <p:cNvSpPr/>
              <p:nvPr/>
            </p:nvSpPr>
            <p:spPr>
              <a:xfrm>
                <a:off x="46674" y="927628"/>
                <a:ext cx="342118" cy="400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19A720-3A9A-4B5F-9D89-31A3C3CCCAD2}"/>
                </a:ext>
              </a:extLst>
            </p:cNvPr>
            <p:cNvGrpSpPr/>
            <p:nvPr/>
          </p:nvGrpSpPr>
          <p:grpSpPr>
            <a:xfrm>
              <a:off x="2597259" y="3610408"/>
              <a:ext cx="4717941" cy="850147"/>
              <a:chOff x="0" y="0"/>
              <a:chExt cx="2177064" cy="40120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23F189F-FB80-45AE-B029-A4AF97D8890D}"/>
                  </a:ext>
                </a:extLst>
              </p:cNvPr>
              <p:cNvGrpSpPr/>
              <p:nvPr/>
            </p:nvGrpSpPr>
            <p:grpSpPr>
              <a:xfrm>
                <a:off x="0" y="0"/>
                <a:ext cx="2177064" cy="401204"/>
                <a:chOff x="0" y="0"/>
                <a:chExt cx="2177064" cy="40120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72FB35C-8DC1-4422-9D6F-C2725119453A}"/>
                    </a:ext>
                  </a:extLst>
                </p:cNvPr>
                <p:cNvSpPr/>
                <p:nvPr/>
              </p:nvSpPr>
              <p:spPr>
                <a:xfrm>
                  <a:off x="1168029" y="0"/>
                  <a:ext cx="300180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04B2FD3-0C02-4536-8D6F-16794FF1F80D}"/>
                    </a:ext>
                  </a:extLst>
                </p:cNvPr>
                <p:cNvSpPr/>
                <p:nvPr/>
              </p:nvSpPr>
              <p:spPr>
                <a:xfrm>
                  <a:off x="1381611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DAC2089-53C7-4703-8EF4-E7DA27A1B404}"/>
                    </a:ext>
                  </a:extLst>
                </p:cNvPr>
                <p:cNvSpPr/>
                <p:nvPr/>
              </p:nvSpPr>
              <p:spPr>
                <a:xfrm>
                  <a:off x="1628566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2AEDCA3-2023-4F86-BE77-08843968B159}"/>
                    </a:ext>
                  </a:extLst>
                </p:cNvPr>
                <p:cNvSpPr/>
                <p:nvPr/>
              </p:nvSpPr>
              <p:spPr>
                <a:xfrm>
                  <a:off x="680794" y="0"/>
                  <a:ext cx="407617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6B53453-F1E8-4E70-B0E8-D984C7C1E623}"/>
                    </a:ext>
                  </a:extLst>
                </p:cNvPr>
                <p:cNvSpPr/>
                <p:nvPr/>
              </p:nvSpPr>
              <p:spPr>
                <a:xfrm>
                  <a:off x="447188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992541D-3484-4A9E-9F33-83E9DA607658}"/>
                    </a:ext>
                  </a:extLst>
                </p:cNvPr>
                <p:cNvSpPr/>
                <p:nvPr/>
              </p:nvSpPr>
              <p:spPr>
                <a:xfrm>
                  <a:off x="233605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D89DAD92-E5FC-4298-9F81-D889705A85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49309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E0CD203-048C-40FF-B5EA-EFE2372F0410}"/>
                    </a:ext>
                  </a:extLst>
                </p:cNvPr>
                <p:cNvSpPr/>
                <p:nvPr/>
              </p:nvSpPr>
              <p:spPr>
                <a:xfrm>
                  <a:off x="1835192" y="0"/>
                  <a:ext cx="341872" cy="401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409197-365B-47CF-8EDA-F9B058231FA6}"/>
                  </a:ext>
                </a:extLst>
              </p:cNvPr>
              <p:cNvSpPr/>
              <p:nvPr/>
            </p:nvSpPr>
            <p:spPr>
              <a:xfrm>
                <a:off x="927749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6ABC39-5646-4867-AB09-95F7E121E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2608" y="1600200"/>
              <a:ext cx="3978242" cy="3975372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D275A5D-0926-4D12-AD5F-02A12350C74F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650303"/>
              <a:ext cx="4800600" cy="7297"/>
            </a:xfrm>
            <a:prstGeom prst="line">
              <a:avLst/>
            </a:prstGeom>
            <a:ln w="63500">
              <a:solidFill>
                <a:srgbClr val="92D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D9A324-DBBF-4321-9FAE-D5B794AF71E6}"/>
              </a:ext>
            </a:extLst>
          </p:cNvPr>
          <p:cNvSpPr txBox="1"/>
          <p:nvPr/>
        </p:nvSpPr>
        <p:spPr>
          <a:xfrm>
            <a:off x="0" y="6629401"/>
            <a:ext cx="35052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2020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27AF8EB-496D-409C-8CA8-DFBB7618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6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WolframAlpha</a:t>
            </a:r>
            <a:r>
              <a:rPr lang="en-US" dirty="0"/>
              <a:t> and </a:t>
            </a:r>
            <a:r>
              <a:rPr lang="en-US" dirty="0" err="1"/>
              <a:t>Symbolab</a:t>
            </a:r>
            <a:r>
              <a:rPr lang="en-US" dirty="0"/>
              <a:t> do “area under a curve” as an absolute value and do NOT subtract the negative half from the positive half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(hence, their answers are </a:t>
            </a:r>
            <a:r>
              <a:rPr lang="en-US" sz="4000" b="1" dirty="0">
                <a:solidFill>
                  <a:srgbClr val="FFC000"/>
                </a:solidFill>
              </a:rPr>
              <a:t>wrong</a:t>
            </a:r>
            <a:r>
              <a:rPr lang="en-US" sz="4000" b="1" dirty="0">
                <a:solidFill>
                  <a:srgbClr val="CCFFFF"/>
                </a:solidFill>
              </a:rPr>
              <a:t> under the traditional rules)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625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C733-7679-4492-9041-FD67752C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To get the right answer, use:</a:t>
            </a:r>
          </a:p>
          <a:p>
            <a:r>
              <a:rPr lang="en-US" dirty="0"/>
              <a:t>“definite integral” rather than “area under curve”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B405-1902-4B35-A9D7-108B7161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a Curve</a:t>
            </a:r>
          </a:p>
        </p:txBody>
      </p:sp>
    </p:spTree>
    <p:extLst>
      <p:ext uri="{BB962C8B-B14F-4D97-AF65-F5344CB8AC3E}">
        <p14:creationId xmlns:p14="http://schemas.microsoft.com/office/powerpoint/2010/main" val="1172976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question is about areas between the intersections of two curves (they’re not telling you the interval…)</a:t>
            </a:r>
          </a:p>
          <a:p>
            <a:r>
              <a:rPr lang="en-US" dirty="0"/>
              <a:t>You have to figure out what values will be the same for both curves</a:t>
            </a:r>
          </a:p>
        </p:txBody>
      </p:sp>
    </p:spTree>
    <p:extLst>
      <p:ext uri="{BB962C8B-B14F-4D97-AF65-F5344CB8AC3E}">
        <p14:creationId xmlns:p14="http://schemas.microsoft.com/office/powerpoint/2010/main" val="386291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2C1D74-987F-46F4-A842-796C89B7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74"/>
            <a:ext cx="3242930" cy="5901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E081C-7778-43B6-8254-BB577EE8B9D4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http://www.vsexamprep.com/online-test.html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219200"/>
            <a:ext cx="6400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Coefficient Rule  </a:t>
            </a:r>
          </a:p>
          <a:p>
            <a:pPr>
              <a:spcBef>
                <a:spcPts val="0"/>
              </a:spcBef>
            </a:pPr>
            <a:r>
              <a:rPr lang="en-US" dirty="0"/>
              <a:t> means you don’t really  </a:t>
            </a:r>
          </a:p>
          <a:p>
            <a:pPr>
              <a:spcBef>
                <a:spcPts val="0"/>
              </a:spcBef>
            </a:pPr>
            <a:r>
              <a:rPr lang="en-US" dirty="0"/>
              <a:t> have to know which curve is higher than  </a:t>
            </a:r>
          </a:p>
          <a:p>
            <a:pPr>
              <a:spcBef>
                <a:spcPts val="0"/>
              </a:spcBef>
            </a:pPr>
            <a:r>
              <a:rPr lang="en-US" dirty="0"/>
              <a:t> the other – if you get  </a:t>
            </a:r>
          </a:p>
          <a:p>
            <a:pPr>
              <a:spcBef>
                <a:spcPts val="0"/>
              </a:spcBef>
            </a:pPr>
            <a:r>
              <a:rPr lang="en-US" dirty="0"/>
              <a:t>  a negative area (and </a:t>
            </a:r>
          </a:p>
          <a:p>
            <a:pPr>
              <a:spcBef>
                <a:spcPts val="0"/>
              </a:spcBef>
            </a:pPr>
            <a:r>
              <a:rPr lang="en-US" dirty="0"/>
              <a:t>  didn’t intend to) you </a:t>
            </a:r>
          </a:p>
          <a:p>
            <a:pPr>
              <a:spcBef>
                <a:spcPts val="0"/>
              </a:spcBef>
            </a:pPr>
            <a:r>
              <a:rPr lang="en-US" dirty="0"/>
              <a:t> just make your answer    </a:t>
            </a:r>
          </a:p>
          <a:p>
            <a:pPr>
              <a:spcBef>
                <a:spcPts val="0"/>
              </a:spcBef>
            </a:pPr>
            <a:r>
              <a:rPr lang="en-US" dirty="0"/>
              <a:t>    positive - No sweat!</a:t>
            </a:r>
          </a:p>
        </p:txBody>
      </p:sp>
    </p:spTree>
    <p:extLst>
      <p:ext uri="{BB962C8B-B14F-4D97-AF65-F5344CB8AC3E}">
        <p14:creationId xmlns:p14="http://schemas.microsoft.com/office/powerpoint/2010/main" val="425753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Area between two curves	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What integration is used for</a:t>
            </a:r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r>
              <a:rPr lang="en-US" altLang="en-US" dirty="0"/>
              <a:t>So if you have a question like:</a:t>
            </a:r>
          </a:p>
          <a:p>
            <a:r>
              <a:rPr lang="en-US" altLang="en-US" dirty="0"/>
              <a:t>Find the area between the curves   y = 8 - x</a:t>
            </a:r>
            <a:r>
              <a:rPr lang="en-US" altLang="en-US" baseline="30000" dirty="0"/>
              <a:t>2</a:t>
            </a:r>
            <a:r>
              <a:rPr lang="en-US" altLang="en-US" dirty="0"/>
              <a:t>  and   y = x + 2  between x = 0 and  x = 1 </a:t>
            </a:r>
          </a:p>
          <a:p>
            <a:r>
              <a:rPr lang="en-US" altLang="en-US" dirty="0"/>
              <a:t>And you don’t know which is the “top” curve - just pick one at random!</a:t>
            </a:r>
          </a:p>
          <a:p>
            <a:r>
              <a:rPr lang="en-US" altLang="en-US" dirty="0"/>
              <a:t>You can adjust your answer later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CD2A9-F8D2-48DD-9970-6328B3EA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area between the curves crosses the axes</a:t>
            </a:r>
          </a:p>
          <a:p>
            <a:r>
              <a:rPr lang="en-US" dirty="0"/>
              <a:t>That doesn’t matter…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51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areas are complicated by overlapping curves</a:t>
            </a:r>
          </a:p>
        </p:txBody>
      </p:sp>
    </p:spTree>
    <p:extLst>
      <p:ext uri="{BB962C8B-B14F-4D97-AF65-F5344CB8AC3E}">
        <p14:creationId xmlns:p14="http://schemas.microsoft.com/office/powerpoint/2010/main" val="3288213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36221-E4F6-4A0F-926A-4CF359EE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02BC345A-FC17-49BE-8D98-42B321AF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04444CE-8846-418F-95D9-CAECDA8C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would you have to do to calculate the area between these curves?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19902-0425-4DD5-98F8-921982C3BC2B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</p:spTree>
    <p:extLst>
      <p:ext uri="{BB962C8B-B14F-4D97-AF65-F5344CB8AC3E}">
        <p14:creationId xmlns:p14="http://schemas.microsoft.com/office/powerpoint/2010/main" val="91569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05C32D-8304-45F8-AD65-4740734A5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3730" name="Title 1">
            <a:extLst>
              <a:ext uri="{FF2B5EF4-FFF2-40B4-BE49-F238E27FC236}">
                <a16:creationId xmlns:a16="http://schemas.microsoft.com/office/drawing/2014/main" id="{02BC345A-FC17-49BE-8D98-42B321AF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004444CE-8846-418F-95D9-CAECDA8C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would you have to do to calculate the area between these curves?</a:t>
            </a:r>
          </a:p>
          <a:p>
            <a:r>
              <a:rPr lang="en-US" altLang="en-US" dirty="0"/>
              <a:t>Calculate piecewise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areas and add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them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5B71E-641D-42F8-8F04-19891FB896F4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5278A5-8F78-4CF6-AA10-357EA9B1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How many pieces would you need to find the area between the curves?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6DFF9-6C8F-4BDC-8019-AA7ACF49DA44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B83280-F5DE-47F6-AF1B-9FF354CD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1887E0-AC91-4824-B2A2-5A891969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28" y="2514600"/>
            <a:ext cx="3693475" cy="4343400"/>
          </a:xfrm>
          <a:prstGeom prst="rect">
            <a:avLst/>
          </a:prstGeom>
        </p:spPr>
      </p:pic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5261D0-09DA-4827-8715-4D4629E5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How many pieces would you need to find the area between the curves?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C5280-0939-4479-8681-AA994865C7E5}"/>
              </a:ext>
            </a:extLst>
          </p:cNvPr>
          <p:cNvSpPr txBox="1"/>
          <p:nvPr/>
        </p:nvSpPr>
        <p:spPr>
          <a:xfrm>
            <a:off x="3432213" y="6615507"/>
            <a:ext cx="58641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726688-C925-492F-B072-91EBDDBC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8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this “sideways” too!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FD852B-159A-41F0-B4A6-FF2A6D4DA33B}"/>
              </a:ext>
            </a:extLst>
          </p:cNvPr>
          <p:cNvGrpSpPr/>
          <p:nvPr/>
        </p:nvGrpSpPr>
        <p:grpSpPr>
          <a:xfrm>
            <a:off x="4637567" y="2452068"/>
            <a:ext cx="4582633" cy="4221126"/>
            <a:chOff x="4668043" y="2114167"/>
            <a:chExt cx="4582633" cy="422112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3E4F99-BBCF-4F2B-8C2C-E67C92CC7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8043" y="2114167"/>
              <a:ext cx="4582633" cy="422112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29566-FDD1-4FE5-AE63-5137D4040DA5}"/>
                </a:ext>
              </a:extLst>
            </p:cNvPr>
            <p:cNvSpPr/>
            <p:nvPr/>
          </p:nvSpPr>
          <p:spPr>
            <a:xfrm rot="5400000">
              <a:off x="6866986" y="3044703"/>
              <a:ext cx="228600" cy="7037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FFB1D4-0484-4938-9ED8-282C1EB2132C}"/>
                </a:ext>
              </a:extLst>
            </p:cNvPr>
            <p:cNvSpPr/>
            <p:nvPr/>
          </p:nvSpPr>
          <p:spPr>
            <a:xfrm rot="5400000">
              <a:off x="7024058" y="3197817"/>
              <a:ext cx="228600" cy="8597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63697D-104B-4308-85A4-A68A56F6A699}"/>
                </a:ext>
              </a:extLst>
            </p:cNvPr>
            <p:cNvSpPr/>
            <p:nvPr/>
          </p:nvSpPr>
          <p:spPr>
            <a:xfrm rot="5400000">
              <a:off x="7213839" y="3354530"/>
              <a:ext cx="228600" cy="10035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CD0252-7931-43DA-9ED5-1081BBCBC5D7}"/>
              </a:ext>
            </a:extLst>
          </p:cNvPr>
          <p:cNvGrpSpPr/>
          <p:nvPr/>
        </p:nvGrpSpPr>
        <p:grpSpPr>
          <a:xfrm>
            <a:off x="7339" y="2484474"/>
            <a:ext cx="4582633" cy="4221126"/>
            <a:chOff x="37815" y="2146573"/>
            <a:chExt cx="4582633" cy="422112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097D0F-2B22-4F95-A1FF-4996D7E63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15" y="2146573"/>
              <a:ext cx="4582633" cy="42211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A9D2EE-32A6-4646-8865-D6BA798030B0}"/>
                </a:ext>
              </a:extLst>
            </p:cNvPr>
            <p:cNvSpPr/>
            <p:nvPr/>
          </p:nvSpPr>
          <p:spPr>
            <a:xfrm>
              <a:off x="2275935" y="3225853"/>
              <a:ext cx="228600" cy="1067889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5F8E2B-5A47-4262-B3A7-3FCBAC0E6E08}"/>
                </a:ext>
              </a:extLst>
            </p:cNvPr>
            <p:cNvSpPr/>
            <p:nvPr/>
          </p:nvSpPr>
          <p:spPr>
            <a:xfrm>
              <a:off x="2504534" y="3378253"/>
              <a:ext cx="228600" cy="129683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9A7AC0-5FEB-4D7B-AE88-50D6C566C536}"/>
                </a:ext>
              </a:extLst>
            </p:cNvPr>
            <p:cNvSpPr/>
            <p:nvPr/>
          </p:nvSpPr>
          <p:spPr>
            <a:xfrm>
              <a:off x="2740324" y="3539987"/>
              <a:ext cx="228600" cy="16670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06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8BB4BBA-DA5E-4BD4-BE46-55DB12B3BAEA}"/>
              </a:ext>
            </a:extLst>
          </p:cNvPr>
          <p:cNvGrpSpPr/>
          <p:nvPr/>
        </p:nvGrpSpPr>
        <p:grpSpPr>
          <a:xfrm>
            <a:off x="4630228" y="2438400"/>
            <a:ext cx="4582633" cy="4221126"/>
            <a:chOff x="4668043" y="2114167"/>
            <a:chExt cx="4582633" cy="4221126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4235532-A8F8-421A-A115-DC710258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8043" y="2114167"/>
              <a:ext cx="4582633" cy="4221126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E7927E8-73F3-454C-8783-F1DD47C97F0B}"/>
                </a:ext>
              </a:extLst>
            </p:cNvPr>
            <p:cNvSpPr/>
            <p:nvPr/>
          </p:nvSpPr>
          <p:spPr>
            <a:xfrm rot="5400000">
              <a:off x="6866986" y="3044703"/>
              <a:ext cx="228600" cy="7037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C354119-FEA4-47D1-83A2-D749972DAC23}"/>
                </a:ext>
              </a:extLst>
            </p:cNvPr>
            <p:cNvSpPr/>
            <p:nvPr/>
          </p:nvSpPr>
          <p:spPr>
            <a:xfrm rot="5400000">
              <a:off x="7024058" y="3197817"/>
              <a:ext cx="228600" cy="85976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8BAA735-22A1-4C86-B23F-DA1F861DC4B0}"/>
                </a:ext>
              </a:extLst>
            </p:cNvPr>
            <p:cNvSpPr/>
            <p:nvPr/>
          </p:nvSpPr>
          <p:spPr>
            <a:xfrm rot="5400000">
              <a:off x="7213839" y="3354530"/>
              <a:ext cx="228600" cy="100354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6E9583-CF7B-4E6B-BC49-D69FE37C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53E8-3DBA-4836-BFB4-4631EA86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do it sideways, write the formulas as x =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640CE-8917-4026-8F5D-2BD5D146EA5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37AAC9-F6B4-497E-9970-2AEAB408769C}"/>
              </a:ext>
            </a:extLst>
          </p:cNvPr>
          <p:cNvGrpSpPr/>
          <p:nvPr/>
        </p:nvGrpSpPr>
        <p:grpSpPr>
          <a:xfrm>
            <a:off x="0" y="2470806"/>
            <a:ext cx="4582633" cy="4221126"/>
            <a:chOff x="0" y="2470806"/>
            <a:chExt cx="4582633" cy="422112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0E7BBD3-3168-408C-B972-3AE8354080D7}"/>
                </a:ext>
              </a:extLst>
            </p:cNvPr>
            <p:cNvGrpSpPr/>
            <p:nvPr/>
          </p:nvGrpSpPr>
          <p:grpSpPr>
            <a:xfrm>
              <a:off x="0" y="2470806"/>
              <a:ext cx="4582633" cy="4221126"/>
              <a:chOff x="37815" y="2146573"/>
              <a:chExt cx="4582633" cy="4221126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ADF6FC56-50B7-4E72-8F90-63128949D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15" y="2146573"/>
                <a:ext cx="4582633" cy="4221126"/>
              </a:xfrm>
              <a:prstGeom prst="rect">
                <a:avLst/>
              </a:prstGeom>
            </p:spPr>
          </p:pic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1967AF7-B25B-4569-B22E-D72CE40FC2D5}"/>
                  </a:ext>
                </a:extLst>
              </p:cNvPr>
              <p:cNvSpPr/>
              <p:nvPr/>
            </p:nvSpPr>
            <p:spPr>
              <a:xfrm>
                <a:off x="2275935" y="3225853"/>
                <a:ext cx="228600" cy="1067889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8C5D769-3BE6-41E2-8FBD-1A5EE29F89F0}"/>
                  </a:ext>
                </a:extLst>
              </p:cNvPr>
              <p:cNvSpPr/>
              <p:nvPr/>
            </p:nvSpPr>
            <p:spPr>
              <a:xfrm>
                <a:off x="2504534" y="3378253"/>
                <a:ext cx="228600" cy="129683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F2DDCB5-AB3A-47D6-8AF0-F752010FF4DF}"/>
                  </a:ext>
                </a:extLst>
              </p:cNvPr>
              <p:cNvSpPr/>
              <p:nvPr/>
            </p:nvSpPr>
            <p:spPr>
              <a:xfrm>
                <a:off x="2740324" y="3539987"/>
                <a:ext cx="228600" cy="166706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CB6F956-DD54-4455-9D06-32080FE95038}"/>
                </a:ext>
              </a:extLst>
            </p:cNvPr>
            <p:cNvSpPr txBox="1"/>
            <p:nvPr/>
          </p:nvSpPr>
          <p:spPr>
            <a:xfrm>
              <a:off x="3200400" y="5943600"/>
              <a:ext cx="11688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y=-x+2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1B09CB-1E4E-4F6B-8DF8-32B01F8A2A83}"/>
                </a:ext>
              </a:extLst>
            </p:cNvPr>
            <p:cNvSpPr txBox="1"/>
            <p:nvPr/>
          </p:nvSpPr>
          <p:spPr>
            <a:xfrm>
              <a:off x="457200" y="2983468"/>
              <a:ext cx="9474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x=4-y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BB23F1C-265F-41FB-BFDC-2B0E16046F19}"/>
              </a:ext>
            </a:extLst>
          </p:cNvPr>
          <p:cNvSpPr txBox="1"/>
          <p:nvPr/>
        </p:nvSpPr>
        <p:spPr>
          <a:xfrm>
            <a:off x="7848600" y="5962624"/>
            <a:ext cx="1168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x=-y+2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85FE21-AF77-4E1A-A344-AD2DA9947718}"/>
              </a:ext>
            </a:extLst>
          </p:cNvPr>
          <p:cNvSpPr txBox="1"/>
          <p:nvPr/>
        </p:nvSpPr>
        <p:spPr>
          <a:xfrm>
            <a:off x="5072334" y="2998814"/>
            <a:ext cx="947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x=4-y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5069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CA58891-A83F-4026-A682-AC686A2DA930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570EB8-70C4-4104-9D71-A5AEDEFC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Find the area between the line x = -y + 2 and the parabola </a:t>
            </a:r>
          </a:p>
          <a:p>
            <a:pPr>
              <a:spcBef>
                <a:spcPts val="0"/>
              </a:spcBef>
            </a:pPr>
            <a:r>
              <a:rPr lang="en-US" dirty="0"/>
              <a:t>x = 4 – y</a:t>
            </a:r>
            <a:r>
              <a:rPr lang="en-US" baseline="30000" dirty="0"/>
              <a:t>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 interval is now </a:t>
            </a:r>
          </a:p>
          <a:p>
            <a:pPr>
              <a:spcBef>
                <a:spcPts val="0"/>
              </a:spcBef>
            </a:pPr>
            <a:r>
              <a:rPr lang="en-US" dirty="0"/>
              <a:t>  the </a:t>
            </a:r>
            <a:r>
              <a:rPr lang="en-US" dirty="0" err="1"/>
              <a:t>ys</a:t>
            </a:r>
            <a:r>
              <a:rPr lang="en-US" dirty="0"/>
              <a:t> not the </a:t>
            </a:r>
            <a:r>
              <a:rPr lang="en-US" dirty="0" err="1"/>
              <a:t>xs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variable is y not x</a:t>
            </a:r>
          </a:p>
          <a:p>
            <a:pPr>
              <a:spcBef>
                <a:spcPts val="0"/>
              </a:spcBef>
            </a:pPr>
            <a:r>
              <a:rPr lang="en-US" dirty="0"/>
              <a:t>It’s </a:t>
            </a:r>
            <a:r>
              <a:rPr lang="en-US" dirty="0" err="1"/>
              <a:t>dy</a:t>
            </a:r>
            <a:r>
              <a:rPr lang="en-US" dirty="0"/>
              <a:t> not dx!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54A330-5616-465A-8E56-520E6B47C29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https://www.wolframalpha.com/input/?i=area+between+curves+x%3D-y%2B2++and+++x%3D4-y%5E2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BCC61-167C-41DD-872D-DF26685212F0}"/>
              </a:ext>
            </a:extLst>
          </p:cNvPr>
          <p:cNvGrpSpPr/>
          <p:nvPr/>
        </p:nvGrpSpPr>
        <p:grpSpPr>
          <a:xfrm>
            <a:off x="457200" y="3006485"/>
            <a:ext cx="5638800" cy="879715"/>
            <a:chOff x="2286000" y="3188262"/>
            <a:chExt cx="5351003" cy="8797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25BE91-810A-4B9F-9A14-4C68D2BE90A5}"/>
                </a:ext>
              </a:extLst>
            </p:cNvPr>
            <p:cNvSpPr txBox="1"/>
            <p:nvPr/>
          </p:nvSpPr>
          <p:spPr>
            <a:xfrm>
              <a:off x="2286000" y="3188262"/>
              <a:ext cx="53510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FF00"/>
                  </a:solidFill>
                </a:rPr>
                <a:t>∫ (4-y</a:t>
              </a:r>
              <a:r>
                <a:rPr lang="en-US" sz="4000" b="1" baseline="30000" dirty="0">
                  <a:solidFill>
                    <a:srgbClr val="FFFF00"/>
                  </a:solidFill>
                </a:rPr>
                <a:t>2</a:t>
              </a:r>
              <a:r>
                <a:rPr lang="en-US" sz="4000" b="1" dirty="0">
                  <a:solidFill>
                    <a:srgbClr val="FFFF00"/>
                  </a:solidFill>
                </a:rPr>
                <a:t>)-(-y+2)) </a:t>
              </a:r>
              <a:r>
                <a:rPr lang="en-US" sz="4000" b="1" dirty="0" err="1">
                  <a:solidFill>
                    <a:srgbClr val="FFFF00"/>
                  </a:solidFill>
                </a:rPr>
                <a:t>dy</a:t>
              </a:r>
              <a:endParaRPr lang="en-US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61321-9637-44CC-BF4E-21783EDA2DB4}"/>
                </a:ext>
              </a:extLst>
            </p:cNvPr>
            <p:cNvSpPr txBox="1"/>
            <p:nvPr/>
          </p:nvSpPr>
          <p:spPr>
            <a:xfrm>
              <a:off x="2656322" y="3236515"/>
              <a:ext cx="24773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2A9EB2-CEF9-4824-81A2-0E7ED3B42AFF}"/>
                </a:ext>
              </a:extLst>
            </p:cNvPr>
            <p:cNvSpPr txBox="1"/>
            <p:nvPr/>
          </p:nvSpPr>
          <p:spPr>
            <a:xfrm>
              <a:off x="2502933" y="3667867"/>
              <a:ext cx="506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-1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86CAD93-FA62-4F03-9CC9-C49293E66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927" y="3578352"/>
            <a:ext cx="3395073" cy="31272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E062EE4-9DEB-4F40-9799-320F4066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Area Between Curves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5)  </a:t>
            </a:r>
            <a:r>
              <a:rPr lang="en-US" sz="3200" dirty="0">
                <a:solidFill>
                  <a:srgbClr val="FFC000"/>
                </a:solidFill>
              </a:rPr>
              <a:t>Use basic integration techniques</a:t>
            </a:r>
            <a:r>
              <a:rPr lang="en-US" sz="3200" dirty="0"/>
              <a:t>, including the method of substitution and the Fundamental Theorem of Calculus</a:t>
            </a:r>
          </a:p>
          <a:p>
            <a:pPr algn="l"/>
            <a:r>
              <a:rPr lang="en-US" sz="3200" dirty="0"/>
              <a:t>Outcome 6) </a:t>
            </a:r>
            <a:r>
              <a:rPr lang="en-US" sz="3200" dirty="0">
                <a:solidFill>
                  <a:srgbClr val="FFC000"/>
                </a:solidFill>
              </a:rPr>
              <a:t>Use definite integrals</a:t>
            </a:r>
            <a:r>
              <a:rPr lang="en-US" sz="3200" dirty="0"/>
              <a:t> to find areas under and between curves</a:t>
            </a:r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68550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5000" dirty="0"/>
              <a:t>Finances!</a:t>
            </a:r>
          </a:p>
          <a:p>
            <a:r>
              <a:rPr lang="en-US" altLang="en-US" dirty="0"/>
              <a:t>Compound interest:</a:t>
            </a:r>
          </a:p>
          <a:p>
            <a:r>
              <a:rPr lang="en-US" altLang="en-US" dirty="0"/>
              <a:t>Given an initial value $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the future value of $ at time </a:t>
            </a:r>
          </a:p>
          <a:p>
            <a:r>
              <a:rPr lang="en-US" altLang="en-US" dirty="0"/>
              <a:t>t ≥ 0 is:</a:t>
            </a:r>
          </a:p>
          <a:p>
            <a:pPr algn="ctr"/>
            <a:r>
              <a:rPr lang="en-US" altLang="en-US" dirty="0"/>
              <a:t>$</a:t>
            </a:r>
            <a:r>
              <a:rPr lang="en-US" altLang="en-US" baseline="-25000" dirty="0"/>
              <a:t>0</a:t>
            </a:r>
            <a:r>
              <a:rPr lang="en-US" altLang="en-US" dirty="0"/>
              <a:t> + 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t</a:t>
            </a:r>
            <a:r>
              <a:rPr lang="en-US" altLang="en-US" dirty="0"/>
              <a:t> $’ dt</a:t>
            </a:r>
          </a:p>
        </p:txBody>
      </p:sp>
    </p:spTree>
    <p:extLst>
      <p:ext uri="{BB962C8B-B14F-4D97-AF65-F5344CB8AC3E}">
        <p14:creationId xmlns:p14="http://schemas.microsoft.com/office/powerpoint/2010/main" val="2907854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ƒ(t)=0.18t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25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ƒ(t)=0.18t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This formula is a rate of growth, so it is ACTUALLY </a:t>
            </a:r>
            <a:r>
              <a:rPr lang="en-US" altLang="en-US" dirty="0" err="1"/>
              <a:t>d</a:t>
            </a:r>
            <a:r>
              <a:rPr lang="en-US" dirty="0" err="1"/>
              <a:t>ƒ</a:t>
            </a:r>
            <a:r>
              <a:rPr lang="en-US" altLang="en-US" dirty="0"/>
              <a:t>/dt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8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We can take: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6</a:t>
            </a:r>
            <a:r>
              <a:rPr lang="en-US" altLang="en-US" dirty="0"/>
              <a:t> (</a:t>
            </a:r>
            <a:r>
              <a:rPr lang="en-US" dirty="0"/>
              <a:t>0.18t</a:t>
            </a:r>
            <a:r>
              <a:rPr lang="en-US" baseline="30000" dirty="0"/>
              <a:t>2</a:t>
            </a:r>
            <a:r>
              <a:rPr lang="en-US" dirty="0"/>
              <a:t>+0.16t+2.64) </a:t>
            </a:r>
            <a:r>
              <a:rPr lang="en-US" altLang="en-US" dirty="0"/>
              <a:t>dt  </a:t>
            </a:r>
            <a:r>
              <a:rPr lang="en-US" altLang="en-US" sz="2000" dirty="0"/>
              <a:t>do it!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35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6</a:t>
            </a:r>
            <a:r>
              <a:rPr lang="en-US" altLang="en-US" dirty="0"/>
              <a:t> (</a:t>
            </a:r>
            <a:r>
              <a:rPr lang="en-US" dirty="0"/>
              <a:t>0.18t</a:t>
            </a:r>
            <a:r>
              <a:rPr lang="en-US" baseline="30000" dirty="0"/>
              <a:t>2</a:t>
            </a:r>
            <a:r>
              <a:rPr lang="en-US" dirty="0"/>
              <a:t>+0.16t+2.64) </a:t>
            </a:r>
            <a:r>
              <a:rPr lang="en-US" altLang="en-US" dirty="0"/>
              <a:t>dt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0.18/3 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+0.16/2t</a:t>
            </a:r>
            <a:r>
              <a:rPr lang="en-US" baseline="30000" dirty="0"/>
              <a:t>2</a:t>
            </a:r>
            <a:r>
              <a:rPr lang="en-US" dirty="0"/>
              <a:t>+2.64t 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D2FFD3-A4F2-4925-9DC7-9FA158FD0A8D}"/>
              </a:ext>
            </a:extLst>
          </p:cNvPr>
          <p:cNvGrpSpPr/>
          <p:nvPr/>
        </p:nvGrpSpPr>
        <p:grpSpPr>
          <a:xfrm>
            <a:off x="6858000" y="5582309"/>
            <a:ext cx="762000" cy="933510"/>
            <a:chOff x="2286000" y="3205515"/>
            <a:chExt cx="762000" cy="9335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6B2679-DAB6-4D6D-8231-380C59ECB04C}"/>
                </a:ext>
              </a:extLst>
            </p:cNvPr>
            <p:cNvSpPr txBox="1"/>
            <p:nvPr/>
          </p:nvSpPr>
          <p:spPr>
            <a:xfrm>
              <a:off x="2286000" y="3205515"/>
              <a:ext cx="762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CCFFFF"/>
                  </a:solidFill>
                </a:rPr>
                <a:t>|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3BA570-EE50-4D5B-97BA-BC9D70249B46}"/>
                </a:ext>
              </a:extLst>
            </p:cNvPr>
            <p:cNvGrpSpPr/>
            <p:nvPr/>
          </p:nvGrpSpPr>
          <p:grpSpPr>
            <a:xfrm>
              <a:off x="2528402" y="3205515"/>
              <a:ext cx="259080" cy="933510"/>
              <a:chOff x="2514600" y="3181290"/>
              <a:chExt cx="259080" cy="93351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52B191-BD53-4DEA-BE0A-E23F3E101A83}"/>
                  </a:ext>
                </a:extLst>
              </p:cNvPr>
              <p:cNvSpPr txBox="1"/>
              <p:nvPr/>
            </p:nvSpPr>
            <p:spPr>
              <a:xfrm>
                <a:off x="2514600" y="3181290"/>
                <a:ext cx="2590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6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B87C4B-6C03-4EF0-A59F-ED76023A9E69}"/>
                  </a:ext>
                </a:extLst>
              </p:cNvPr>
              <p:cNvSpPr txBox="1"/>
              <p:nvPr/>
            </p:nvSpPr>
            <p:spPr>
              <a:xfrm>
                <a:off x="2514600" y="3714690"/>
                <a:ext cx="2590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CCFFFF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771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(0.18/3 (</a:t>
            </a:r>
            <a:r>
              <a:rPr lang="en-US" dirty="0"/>
              <a:t>6</a:t>
            </a:r>
            <a:r>
              <a:rPr lang="en-US" baseline="30000" dirty="0"/>
              <a:t>3</a:t>
            </a:r>
            <a:r>
              <a:rPr lang="en-US" dirty="0"/>
              <a:t>)+0.16/2 (6</a:t>
            </a:r>
            <a:r>
              <a:rPr lang="en-US" baseline="30000" dirty="0"/>
              <a:t>2</a:t>
            </a:r>
            <a:r>
              <a:rPr lang="en-US" dirty="0"/>
              <a:t>)+2.64(6))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-(0.18/3</a:t>
            </a:r>
            <a:r>
              <a:rPr lang="en-US" altLang="en-US" sz="2000" dirty="0"/>
              <a:t> </a:t>
            </a:r>
            <a:r>
              <a:rPr lang="en-US" altLang="en-US" dirty="0"/>
              <a:t>(</a:t>
            </a:r>
            <a:r>
              <a:rPr lang="en-US" dirty="0"/>
              <a:t>0</a:t>
            </a:r>
            <a:r>
              <a:rPr lang="en-US" baseline="30000" dirty="0"/>
              <a:t>3</a:t>
            </a:r>
            <a:r>
              <a:rPr lang="en-US" dirty="0"/>
              <a:t>)+0.16/2</a:t>
            </a:r>
            <a:r>
              <a:rPr lang="en-US" sz="2000" dirty="0"/>
              <a:t> </a:t>
            </a:r>
            <a:r>
              <a:rPr lang="en-US" dirty="0"/>
              <a:t>(0</a:t>
            </a:r>
            <a:r>
              <a:rPr lang="en-US" baseline="30000" dirty="0"/>
              <a:t>2</a:t>
            </a:r>
            <a:r>
              <a:rPr lang="en-US" dirty="0"/>
              <a:t>)+2.64(0))</a:t>
            </a:r>
            <a:endParaRPr lang="en-US" altLang="en-US" dirty="0"/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12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≈ 31.68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47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Annual sales (in millions of units) of a certain brand of tablet computer are modeled to grow: </a:t>
            </a:r>
            <a:r>
              <a:rPr lang="en-US" dirty="0" err="1"/>
              <a:t>dƒ</a:t>
            </a:r>
            <a:r>
              <a:rPr lang="en-US" dirty="0"/>
              <a:t>/dt=0.18t</a:t>
            </a:r>
            <a:r>
              <a:rPr lang="en-US" baseline="30000" dirty="0"/>
              <a:t>2</a:t>
            </a:r>
            <a:r>
              <a:rPr lang="en-US" dirty="0"/>
              <a:t>+0.16t+2.64 per year where t is in years.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many tablets will be sold over the next 6 years?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≈ </a:t>
            </a:r>
            <a:r>
              <a:rPr lang="en-US" altLang="en-US" dirty="0">
                <a:solidFill>
                  <a:srgbClr val="FFFF00"/>
                </a:solidFill>
              </a:rPr>
              <a:t>31.68 million tablets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02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968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57E2B7-0E1C-48B3-B250-9AB66001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Exposure to a drug = Area under the plasma concentration time curve (AUC)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CE5F2-4F1C-4B3A-86CD-CBF1EFA9699C}"/>
              </a:ext>
            </a:extLst>
          </p:cNvPr>
          <p:cNvSpPr txBox="1"/>
          <p:nvPr/>
        </p:nvSpPr>
        <p:spPr>
          <a:xfrm>
            <a:off x="6934200" y="6534835"/>
            <a:ext cx="25591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u="none" strike="noStrike" dirty="0">
                <a:solidFill>
                  <a:srgbClr val="00B0F0"/>
                </a:solidFill>
                <a:effectLst/>
                <a:latin typeface="Open Sans"/>
              </a:rPr>
              <a:t>c/p1/Ch04/Ch0410.html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6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89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r>
              <a:rPr lang="en-US" altLang="en-US" dirty="0"/>
              <a:t>Calculator or </a:t>
            </a:r>
            <a:r>
              <a:rPr lang="en-US" altLang="en-US" dirty="0" err="1"/>
              <a:t>Wolframalpha</a:t>
            </a:r>
            <a:r>
              <a:rPr lang="en-US" altLang="en-US" dirty="0"/>
              <a:t>:</a:t>
            </a:r>
          </a:p>
          <a:p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0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r>
              <a:rPr lang="en-US" altLang="en-US" dirty="0"/>
              <a:t>Calculator or </a:t>
            </a:r>
            <a:r>
              <a:rPr lang="en-US" altLang="en-US" dirty="0" err="1"/>
              <a:t>Wolframalpha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AUC ≈ 0.71 </a:t>
            </a:r>
            <a:r>
              <a:rPr lang="en-US" altLang="en-US" sz="2000" dirty="0"/>
              <a:t>can you figure out the units?</a:t>
            </a:r>
          </a:p>
          <a:p>
            <a:endParaRPr lang="en-US" altLang="en-US" sz="3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85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838200"/>
            <a:ext cx="8953500" cy="5638800"/>
          </a:xfrm>
        </p:spPr>
        <p:txBody>
          <a:bodyPr/>
          <a:lstStyle/>
          <a:p>
            <a:r>
              <a:rPr lang="en-US" altLang="en-US" dirty="0"/>
              <a:t>Find exposure to the drug if:</a:t>
            </a:r>
          </a:p>
          <a:p>
            <a:r>
              <a:rPr lang="en-US" altLang="en-US" dirty="0"/>
              <a:t>AUC = ∫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5</a:t>
            </a:r>
            <a:r>
              <a:rPr lang="en-US" altLang="en-US" dirty="0"/>
              <a:t> 100/15 e</a:t>
            </a:r>
            <a:r>
              <a:rPr lang="en-US" altLang="en-US" baseline="30000" dirty="0"/>
              <a:t> -0.5t  </a:t>
            </a:r>
            <a:r>
              <a:rPr lang="en-US" altLang="en-US" dirty="0"/>
              <a:t>dt</a:t>
            </a:r>
          </a:p>
          <a:p>
            <a:r>
              <a:rPr lang="en-US" altLang="en-US" dirty="0"/>
              <a:t>Calculator or </a:t>
            </a:r>
            <a:r>
              <a:rPr lang="en-US" altLang="en-US" dirty="0" err="1"/>
              <a:t>Wolframalpha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AUC ≈</a:t>
            </a:r>
            <a:r>
              <a:rPr lang="en-US" altLang="en-US" dirty="0">
                <a:solidFill>
                  <a:srgbClr val="FFFF00"/>
                </a:solidFill>
              </a:rPr>
              <a:t> 0.71 </a:t>
            </a:r>
            <a:r>
              <a:rPr lang="el-GR" altLang="en-US" dirty="0">
                <a:solidFill>
                  <a:srgbClr val="FFFF00"/>
                </a:solidFill>
              </a:rPr>
              <a:t>μ</a:t>
            </a:r>
            <a:r>
              <a:rPr lang="en-US" altLang="en-US" dirty="0">
                <a:solidFill>
                  <a:srgbClr val="FFFF00"/>
                </a:solidFill>
              </a:rPr>
              <a:t>g/ml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dirty="0">
                <a:solidFill>
                  <a:srgbClr val="FFFF00"/>
                </a:solidFill>
              </a:rPr>
              <a:t>hour </a:t>
            </a:r>
            <a:r>
              <a:rPr lang="en-US" altLang="en-US" sz="2000" dirty="0"/>
              <a:t>believe it or not…</a:t>
            </a:r>
            <a:endParaRPr lang="en-US" altLang="en-US" dirty="0"/>
          </a:p>
          <a:p>
            <a:r>
              <a:rPr lang="en-US" altLang="en-US" dirty="0">
                <a:solidFill>
                  <a:srgbClr val="FFFF00"/>
                </a:solidFill>
              </a:rPr>
              <a:t>					 </a:t>
            </a:r>
            <a:r>
              <a:rPr lang="el-GR" altLang="en-US" dirty="0">
                <a:solidFill>
                  <a:srgbClr val="FFFF00"/>
                </a:solidFill>
              </a:rPr>
              <a:t>μ</a:t>
            </a:r>
            <a:r>
              <a:rPr lang="en-US" altLang="en-US" dirty="0">
                <a:solidFill>
                  <a:srgbClr val="FFFF00"/>
                </a:solidFill>
              </a:rPr>
              <a:t>g h /ml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71DE0-191E-4270-AE4E-F4FB2025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29050"/>
            <a:ext cx="4048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9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AC9297-805B-F128-CFC2-6B5EF12CA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860" y="609600"/>
            <a:ext cx="4402140" cy="5638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CA287-0FE5-1A6B-60D6-6EBF3379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3962400" cy="467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CACA7-96F6-0CD7-5F2D-E21E35C53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976437"/>
            <a:ext cx="2562225" cy="290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1725FD-9059-CB78-F00C-7082D3F36709}"/>
              </a:ext>
            </a:extLst>
          </p:cNvPr>
          <p:cNvSpPr txBox="1"/>
          <p:nvPr/>
        </p:nvSpPr>
        <p:spPr>
          <a:xfrm>
            <a:off x="6096000" y="54102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This one is wrong…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66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CA1B-17EC-4539-BFEE-A75EC31C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A6773-0B4E-4B39-86AC-C19C0CC1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how this used</a:t>
            </a:r>
          </a:p>
          <a:p>
            <a:pPr algn="ctr"/>
            <a:r>
              <a:rPr lang="en-US" dirty="0"/>
              <a:t>e</a:t>
            </a:r>
            <a:r>
              <a:rPr lang="en-US" baseline="30000" dirty="0"/>
              <a:t>-some tiny number</a:t>
            </a:r>
          </a:p>
          <a:p>
            <a:r>
              <a:rPr lang="en-US" dirty="0"/>
              <a:t>We’ll be covering these in more detail in Integral Calculus</a:t>
            </a:r>
          </a:p>
        </p:txBody>
      </p:sp>
    </p:spTree>
    <p:extLst>
      <p:ext uri="{BB962C8B-B14F-4D97-AF65-F5344CB8AC3E}">
        <p14:creationId xmlns:p14="http://schemas.microsoft.com/office/powerpoint/2010/main" val="3201903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7936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has a lot of uses of integration</a:t>
            </a:r>
          </a:p>
        </p:txBody>
      </p:sp>
    </p:spTree>
    <p:extLst>
      <p:ext uri="{BB962C8B-B14F-4D97-AF65-F5344CB8AC3E}">
        <p14:creationId xmlns:p14="http://schemas.microsoft.com/office/powerpoint/2010/main" val="4105951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has a lot of uses of integration:</a:t>
            </a:r>
          </a:p>
          <a:p>
            <a:r>
              <a:rPr lang="en-US" altLang="en-US" dirty="0"/>
              <a:t>To undo all of the velocity, acceleration, jerk calculations</a:t>
            </a:r>
          </a:p>
          <a:p>
            <a:r>
              <a:rPr lang="en-US" dirty="0"/>
              <a:t>But there’s a lot more!</a:t>
            </a:r>
          </a:p>
        </p:txBody>
      </p:sp>
    </p:spTree>
    <p:extLst>
      <p:ext uri="{BB962C8B-B14F-4D97-AF65-F5344CB8AC3E}">
        <p14:creationId xmlns:p14="http://schemas.microsoft.com/office/powerpoint/2010/main" val="321651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under a curve is pretty easy if you know how to integrate the curve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FC51B-54C9-43FA-848A-4B2DCDF9C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76" y="3200400"/>
            <a:ext cx="6222124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B89C96-B96C-4138-869F-2A078A3D9D66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1095606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5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Why is the acceleration of gravity MINUS 32.2 ft/sec</a:t>
            </a:r>
            <a:r>
              <a:rPr lang="en-US" altLang="en-US" baseline="30000" dirty="0"/>
              <a:t>2</a:t>
            </a:r>
            <a:r>
              <a:rPr lang="en-US" altLang="en-US" dirty="0"/>
              <a:t>?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42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Why is the acceleration of gravity MINUS 32.2 ft/sec</a:t>
            </a:r>
            <a:r>
              <a:rPr lang="en-US" altLang="en-US" baseline="30000" dirty="0"/>
              <a:t>2</a:t>
            </a:r>
            <a:r>
              <a:rPr lang="en-US" altLang="en-US" dirty="0"/>
              <a:t>?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Gravity is trying to pull it down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998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We need an equation…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57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Remember, acceleration is the derivative of velocity…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22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Remember, acceleration is the derivative of velocity…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a = dv/dt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3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 = dv/dt</a:t>
            </a:r>
          </a:p>
          <a:p>
            <a:r>
              <a:rPr lang="en-US" altLang="en-US" dirty="0"/>
              <a:t>Here’s a trick: split up the derivative!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7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 = dv/dt</a:t>
            </a:r>
          </a:p>
          <a:p>
            <a:r>
              <a:rPr lang="en-US" altLang="en-US" dirty="0"/>
              <a:t>Here’s a trick: split up the derivative! Solving for dv:</a:t>
            </a:r>
            <a:r>
              <a:rPr lang="en-US" altLang="en-US" sz="2000" dirty="0"/>
              <a:t> </a:t>
            </a:r>
            <a:r>
              <a:rPr lang="en-US" altLang="en-US" dirty="0"/>
              <a:t>dv</a:t>
            </a:r>
            <a:r>
              <a:rPr lang="en-US" altLang="en-US" sz="2000" dirty="0"/>
              <a:t> </a:t>
            </a:r>
            <a:r>
              <a:rPr lang="en-US" altLang="en-US" dirty="0"/>
              <a:t>=</a:t>
            </a:r>
            <a:r>
              <a:rPr lang="en-US" altLang="en-US" sz="2000" dirty="0"/>
              <a:t> </a:t>
            </a:r>
            <a:r>
              <a:rPr lang="en-US" altLang="en-US" dirty="0"/>
              <a:t>a</a:t>
            </a:r>
            <a:r>
              <a:rPr lang="en-US" altLang="en-US" sz="2000" dirty="0"/>
              <a:t> </a:t>
            </a:r>
            <a:r>
              <a:rPr lang="en-US" altLang="en-US" dirty="0"/>
              <a:t>dt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29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Here’s another trick used a lot:</a:t>
            </a:r>
          </a:p>
          <a:p>
            <a:r>
              <a:rPr lang="en-US" altLang="en-US" dirty="0"/>
              <a:t>Integrate both sides of the equation: dv = a dt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38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Integrate both sides of the equation: ∫dv = ∫a dt</a:t>
            </a:r>
          </a:p>
          <a:p>
            <a:r>
              <a:rPr lang="en-US" altLang="en-US" dirty="0"/>
              <a:t>v + c1 = at + c2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3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222C338D-0192-4972-A5C4-80B65981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08F8BC0-F8F9-4B33-9D52-C3822B3CD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if you wanted to know the area between two curves?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FEB39-026C-417F-ABDE-C82BE387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262B7-48D7-4EBF-89A9-99BA1AA11DFA}"/>
              </a:ext>
            </a:extLst>
          </p:cNvPr>
          <p:cNvSpPr txBox="1"/>
          <p:nvPr/>
        </p:nvSpPr>
        <p:spPr>
          <a:xfrm>
            <a:off x="28755" y="6605284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Another trick: combine the cs:</a:t>
            </a:r>
          </a:p>
          <a:p>
            <a:r>
              <a:rPr lang="en-US" altLang="en-US" dirty="0"/>
              <a:t>v + c1 = at + c2</a:t>
            </a:r>
          </a:p>
          <a:p>
            <a:r>
              <a:rPr lang="en-US" altLang="en-US" dirty="0"/>
              <a:t>v = at + c      where c = c2 – c1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08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v = at + c</a:t>
            </a:r>
          </a:p>
          <a:p>
            <a:r>
              <a:rPr lang="en-US" altLang="en-US" dirty="0"/>
              <a:t>When t=0, v=265 and a=-32.2</a:t>
            </a:r>
          </a:p>
          <a:p>
            <a:r>
              <a:rPr lang="en-US" altLang="en-US" dirty="0"/>
              <a:t>(we can solve for “c”)</a:t>
            </a:r>
          </a:p>
          <a:p>
            <a:endParaRPr lang="en-US" altLang="en-US" dirty="0"/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468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v = at + c</a:t>
            </a:r>
          </a:p>
          <a:p>
            <a:r>
              <a:rPr lang="en-US" altLang="en-US" dirty="0"/>
              <a:t>265 = -32.2(0) + c</a:t>
            </a:r>
          </a:p>
          <a:p>
            <a:r>
              <a:rPr lang="en-US" altLang="en-US" dirty="0"/>
              <a:t>So c = 265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60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So the velocity equation is:</a:t>
            </a:r>
          </a:p>
          <a:p>
            <a:r>
              <a:rPr lang="en-US" altLang="en-US" dirty="0"/>
              <a:t>v = -32.2t + 265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70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The velocity equation was the first derivative of the location equation (</a:t>
            </a:r>
            <a:r>
              <a:rPr lang="en-US" altLang="en-US" dirty="0" err="1"/>
              <a:t>s</a:t>
            </a:r>
            <a:r>
              <a:rPr lang="en-US" altLang="en-US" baseline="-25000" dirty="0" err="1"/>
              <a:t>t</a:t>
            </a:r>
            <a:r>
              <a:rPr lang="en-US" altLang="en-US" dirty="0"/>
              <a:t>): ds/dt = v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675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ds/dt = v = -32.2t + 265</a:t>
            </a:r>
          </a:p>
          <a:p>
            <a:r>
              <a:rPr lang="en-US" altLang="en-US" dirty="0"/>
              <a:t>Follow the same tricks!</a:t>
            </a:r>
          </a:p>
          <a:p>
            <a:r>
              <a:rPr lang="en-US" altLang="en-US" dirty="0"/>
              <a:t>1) Split up the ds/dt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844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ds/dt = v = -32.2t + 265</a:t>
            </a:r>
          </a:p>
          <a:p>
            <a:r>
              <a:rPr lang="en-US" altLang="en-US" dirty="0"/>
              <a:t>ds = (-32.2t + 265) dt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32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sz="3500" dirty="0"/>
              <a:t>(now do you see why the integrand </a:t>
            </a:r>
            <a:r>
              <a:rPr lang="en-US" altLang="en-US" sz="3500" i="1" dirty="0"/>
              <a:t>should be </a:t>
            </a:r>
            <a:r>
              <a:rPr lang="en-US" altLang="en-US" sz="3500" dirty="0"/>
              <a:t>in parentheses?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14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dirty="0"/>
              <a:t>What’s next?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853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dirty="0"/>
              <a:t>Trick 2: integrate both sides of the equation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8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Both curves have to be continuous over the interval</a:t>
            </a:r>
          </a:p>
          <a:p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CF2A4-D0C1-46EB-8E05-A990904D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76" y="3193211"/>
            <a:ext cx="6222124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ds = (-32.2t + 265) dt</a:t>
            </a:r>
          </a:p>
          <a:p>
            <a:r>
              <a:rPr lang="en-US" altLang="en-US" dirty="0"/>
              <a:t>∫ ds = ∫(-32.2t + 265) dt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300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</a:t>
            </a:r>
          </a:p>
          <a:p>
            <a:r>
              <a:rPr lang="en-US" altLang="en-US" dirty="0"/>
              <a:t>Remember the next trick?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107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</a:t>
            </a:r>
          </a:p>
          <a:p>
            <a:r>
              <a:rPr lang="en-US" altLang="en-US" dirty="0"/>
              <a:t>Remember the next trick?</a:t>
            </a:r>
          </a:p>
          <a:p>
            <a:r>
              <a:rPr lang="en-US" altLang="en-US" dirty="0"/>
              <a:t>Trick 3: Combine the “</a:t>
            </a:r>
            <a:r>
              <a:rPr lang="en-US" altLang="en-US" dirty="0" err="1"/>
              <a:t>c”s</a:t>
            </a:r>
            <a:r>
              <a:rPr lang="en-US" alt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16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+ c1 = -32.2/2 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c2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458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</a:t>
            </a:r>
          </a:p>
          <a:p>
            <a:r>
              <a:rPr lang="en-US" altLang="en-US" dirty="0"/>
              <a:t>When t was 0, s was 0 </a:t>
            </a:r>
            <a:r>
              <a:rPr lang="en-US" altLang="en-US" sz="3200" dirty="0"/>
              <a:t>(</a:t>
            </a:r>
            <a:r>
              <a:rPr lang="en-US" altLang="en-US" sz="3200" dirty="0" err="1"/>
              <a:t>‘cause</a:t>
            </a:r>
            <a:r>
              <a:rPr lang="en-US" altLang="en-US" sz="3200" dirty="0"/>
              <a:t> the bomb was on the ground where it started)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439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c</a:t>
            </a:r>
          </a:p>
          <a:p>
            <a:r>
              <a:rPr lang="en-US" altLang="en-US" dirty="0"/>
              <a:t>0 = -16.1(0</a:t>
            </a:r>
            <a:r>
              <a:rPr lang="en-US" altLang="en-US" baseline="30000" dirty="0"/>
              <a:t>2</a:t>
            </a:r>
            <a:r>
              <a:rPr lang="en-US" altLang="en-US" dirty="0"/>
              <a:t>) + 265(0) + c</a:t>
            </a:r>
          </a:p>
          <a:p>
            <a:r>
              <a:rPr lang="en-US" altLang="en-US" dirty="0"/>
              <a:t>And c =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869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All this just to get the location equation: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+ 0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23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</a:t>
            </a:r>
          </a:p>
          <a:p>
            <a:r>
              <a:rPr lang="en-US" altLang="en-US" dirty="0"/>
              <a:t>So, what is the bomb’s location at t=5 seconds?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099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-16.1(5</a:t>
            </a:r>
            <a:r>
              <a:rPr lang="en-US" altLang="en-US" baseline="30000" dirty="0"/>
              <a:t>2</a:t>
            </a:r>
            <a:r>
              <a:rPr lang="en-US" altLang="en-US" dirty="0"/>
              <a:t>) + 265(5) </a:t>
            </a:r>
          </a:p>
          <a:p>
            <a:r>
              <a:rPr lang="en-US" altLang="en-US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726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-16.1(5</a:t>
            </a:r>
            <a:r>
              <a:rPr lang="en-US" altLang="en-US" baseline="30000" dirty="0"/>
              <a:t>2</a:t>
            </a:r>
            <a:r>
              <a:rPr lang="en-US" altLang="en-US" dirty="0"/>
              <a:t>) + 265(5) </a:t>
            </a:r>
          </a:p>
          <a:p>
            <a:r>
              <a:rPr lang="en-US" altLang="en-US" dirty="0"/>
              <a:t>  = -402.5 + 1325 = 922.5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area between the curves is:</a:t>
            </a:r>
          </a:p>
          <a:p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           -           =</a:t>
            </a:r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F8E98-D5B2-43DA-A9A3-B06F1C9BD783}"/>
              </a:ext>
            </a:extLst>
          </p:cNvPr>
          <p:cNvGrpSpPr/>
          <p:nvPr/>
        </p:nvGrpSpPr>
        <p:grpSpPr>
          <a:xfrm>
            <a:off x="1" y="4338589"/>
            <a:ext cx="9143999" cy="2367011"/>
            <a:chOff x="1" y="2585990"/>
            <a:chExt cx="9143999" cy="23670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CCF2A4-D0C1-46EB-8E05-A990904D9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3206064"/>
              <a:ext cx="2971800" cy="174693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862618-742B-42E5-9E47-DF8720C65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3206064"/>
              <a:ext cx="2971800" cy="1746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8AA5CF-08A2-45FD-AC55-643C71B8DBF1}"/>
                </a:ext>
              </a:extLst>
            </p:cNvPr>
            <p:cNvSpPr txBox="1"/>
            <p:nvPr/>
          </p:nvSpPr>
          <p:spPr>
            <a:xfrm>
              <a:off x="685800" y="2585990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upper curve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712C79-8849-49E4-89EB-498B93A7BD14}"/>
                </a:ext>
              </a:extLst>
            </p:cNvPr>
            <p:cNvSpPr txBox="1"/>
            <p:nvPr/>
          </p:nvSpPr>
          <p:spPr>
            <a:xfrm>
              <a:off x="3619501" y="2612583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below the lower curve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F33EB8-FA24-485D-AEC4-1E9935E47A49}"/>
                </a:ext>
              </a:extLst>
            </p:cNvPr>
            <p:cNvSpPr txBox="1"/>
            <p:nvPr/>
          </p:nvSpPr>
          <p:spPr>
            <a:xfrm>
              <a:off x="6553200" y="2630269"/>
              <a:ext cx="2209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CCFFFF"/>
                  </a:solidFill>
                </a:rPr>
                <a:t>The area between the curves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F1F864-2118-4E03-B07C-A31DC7C2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6101" y="3206064"/>
              <a:ext cx="2971800" cy="17469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E2AA1-1810-4943-B58A-9B291EE595F4}"/>
              </a:ext>
            </a:extLst>
          </p:cNvPr>
          <p:cNvGrpSpPr/>
          <p:nvPr/>
        </p:nvGrpSpPr>
        <p:grpSpPr>
          <a:xfrm>
            <a:off x="1949570" y="2278798"/>
            <a:ext cx="4572000" cy="879715"/>
            <a:chOff x="2286000" y="3188262"/>
            <a:chExt cx="4572000" cy="8797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C3E0FC-7971-4D1F-B30F-28AA56D5A872}"/>
                </a:ext>
              </a:extLst>
            </p:cNvPr>
            <p:cNvSpPr txBox="1"/>
            <p:nvPr/>
          </p:nvSpPr>
          <p:spPr>
            <a:xfrm>
              <a:off x="2286000" y="3188262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CCFFFF"/>
                  </a:solidFill>
                </a:rPr>
                <a:t>∫  ƒ(x) – g(x) 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737ABB-41F5-4F5F-B691-A10E49C8A2C4}"/>
                </a:ext>
              </a:extLst>
            </p:cNvPr>
            <p:cNvSpPr txBox="1"/>
            <p:nvPr/>
          </p:nvSpPr>
          <p:spPr>
            <a:xfrm>
              <a:off x="2667000" y="3188262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4FC6E-D1D0-478A-8F34-657DA19C2438}"/>
                </a:ext>
              </a:extLst>
            </p:cNvPr>
            <p:cNvSpPr txBox="1"/>
            <p:nvPr/>
          </p:nvSpPr>
          <p:spPr>
            <a:xfrm>
              <a:off x="2461404" y="3667867"/>
              <a:ext cx="457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CCFFFF"/>
                  </a:solidFill>
                </a:rPr>
                <a:t>a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0666EF-530C-425E-93E3-FDA2030DB758}"/>
              </a:ext>
            </a:extLst>
          </p:cNvPr>
          <p:cNvSpPr txBox="1"/>
          <p:nvPr/>
        </p:nvSpPr>
        <p:spPr>
          <a:xfrm>
            <a:off x="1295400" y="3723252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ƒ(x)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48BA5-3002-459A-8698-B78F76B91580}"/>
              </a:ext>
            </a:extLst>
          </p:cNvPr>
          <p:cNvSpPr txBox="1"/>
          <p:nvPr/>
        </p:nvSpPr>
        <p:spPr>
          <a:xfrm>
            <a:off x="4191000" y="3761601"/>
            <a:ext cx="99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</a:rPr>
              <a:t>g(x)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74542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A starburst bomb is launched vertically at 265 ft/sec velocity from a mortar on the ground. If gravity gives it an acceleration of -32.2 ft/sec</a:t>
            </a:r>
            <a:r>
              <a:rPr lang="en-US" altLang="en-US" baseline="30000" dirty="0"/>
              <a:t>2</a:t>
            </a:r>
            <a:r>
              <a:rPr lang="en-US" altLang="en-US" dirty="0"/>
              <a:t>, how high will it be 5 seconds after launch?</a:t>
            </a:r>
          </a:p>
          <a:p>
            <a:r>
              <a:rPr lang="en-US" altLang="en-US" dirty="0"/>
              <a:t>s = -16.1(5</a:t>
            </a:r>
            <a:r>
              <a:rPr lang="en-US" altLang="en-US" baseline="30000" dirty="0"/>
              <a:t>2</a:t>
            </a:r>
            <a:r>
              <a:rPr lang="en-US" altLang="en-US" dirty="0"/>
              <a:t>) + 265(5) </a:t>
            </a:r>
          </a:p>
          <a:p>
            <a:r>
              <a:rPr lang="en-US" altLang="en-US" dirty="0"/>
              <a:t>  = -402.5 + 1325 = </a:t>
            </a:r>
            <a:r>
              <a:rPr lang="en-US" altLang="en-US" dirty="0">
                <a:solidFill>
                  <a:srgbClr val="FFFF00"/>
                </a:solidFill>
              </a:rPr>
              <a:t>922.5 ft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23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692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</a:t>
            </a:r>
          </a:p>
          <a:p>
            <a:r>
              <a:rPr lang="en-US" altLang="en-US" dirty="0"/>
              <a:t>v = -32.2t + 265</a:t>
            </a:r>
          </a:p>
          <a:p>
            <a:r>
              <a:rPr lang="en-US" altLang="en-US" dirty="0"/>
              <a:t>Which is zero where?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965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</a:t>
            </a:r>
          </a:p>
          <a:p>
            <a:r>
              <a:rPr lang="en-US" altLang="en-US" dirty="0"/>
              <a:t>v = -32.2t + 265 = 0 </a:t>
            </a:r>
          </a:p>
          <a:p>
            <a:r>
              <a:rPr lang="en-US" altLang="en-US" dirty="0"/>
              <a:t>when t = -265/-32.2 ≈ 8.23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790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zero: v = -32.2t + 265 = 0 </a:t>
            </a:r>
          </a:p>
          <a:p>
            <a:r>
              <a:rPr lang="en-US" altLang="en-US" dirty="0"/>
              <a:t>when t = -265/-32.2 ≈ 8.23 sec</a:t>
            </a:r>
          </a:p>
          <a:p>
            <a:r>
              <a:rPr lang="en-US" altLang="en-US" dirty="0"/>
              <a:t>Hmmm… that doesn’t answer the question about height… 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799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where the first derivative (velocity) was zero: v = -32.2t + 265 = 0 </a:t>
            </a:r>
          </a:p>
          <a:p>
            <a:r>
              <a:rPr lang="en-US" altLang="en-US" dirty="0"/>
              <a:t>when t = -265/-32.2 ≈ 8.23 sec</a:t>
            </a:r>
          </a:p>
          <a:p>
            <a:r>
              <a:rPr lang="en-US" altLang="en-US" dirty="0"/>
              <a:t>Plug it into the location equation!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745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when </a:t>
            </a:r>
          </a:p>
          <a:p>
            <a:r>
              <a:rPr lang="en-US" altLang="en-US" dirty="0"/>
              <a:t>t ≈ 8.23 sec</a:t>
            </a:r>
          </a:p>
          <a:p>
            <a:r>
              <a:rPr lang="en-US" altLang="en-US" dirty="0"/>
              <a:t>Or s ≈ -16.1(8.23</a:t>
            </a:r>
            <a:r>
              <a:rPr lang="en-US" altLang="en-US" baseline="30000" dirty="0"/>
              <a:t>2</a:t>
            </a:r>
            <a:r>
              <a:rPr lang="en-US" altLang="en-US" dirty="0"/>
              <a:t>) + 265(8.23)</a:t>
            </a:r>
          </a:p>
          <a:p>
            <a:r>
              <a:rPr lang="en-US" altLang="en-US" dirty="0"/>
              <a:t>      ≈ -1090.45 + 2180.95</a:t>
            </a:r>
          </a:p>
          <a:p>
            <a:r>
              <a:rPr lang="en-US" altLang="en-US" dirty="0"/>
              <a:t>      ≈ 1090.5 </a:t>
            </a:r>
            <a:r>
              <a:rPr lang="en-US" altLang="en-US" sz="2000" dirty="0" err="1"/>
              <a:t>whats</a:t>
            </a:r>
            <a:r>
              <a:rPr lang="en-US" altLang="en-US" sz="2000" dirty="0"/>
              <a:t>?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448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Can we use calculus to find the max height of the bomb?</a:t>
            </a:r>
          </a:p>
          <a:p>
            <a:r>
              <a:rPr lang="en-US" altLang="en-US" dirty="0"/>
              <a:t>s = -16.1t</a:t>
            </a:r>
            <a:r>
              <a:rPr lang="en-US" altLang="en-US" baseline="30000" dirty="0"/>
              <a:t>2</a:t>
            </a:r>
            <a:r>
              <a:rPr lang="en-US" altLang="en-US" dirty="0"/>
              <a:t> + 265t </a:t>
            </a:r>
          </a:p>
          <a:p>
            <a:r>
              <a:rPr lang="en-US" altLang="en-US" dirty="0"/>
              <a:t>The max height would be when </a:t>
            </a:r>
          </a:p>
          <a:p>
            <a:r>
              <a:rPr lang="en-US" altLang="en-US" dirty="0"/>
              <a:t>t ≈ 8.23 sec</a:t>
            </a:r>
          </a:p>
          <a:p>
            <a:r>
              <a:rPr lang="en-US" altLang="en-US" dirty="0"/>
              <a:t>Or s ≈ -16.1(8.23</a:t>
            </a:r>
            <a:r>
              <a:rPr lang="en-US" altLang="en-US" baseline="30000" dirty="0"/>
              <a:t>2</a:t>
            </a:r>
            <a:r>
              <a:rPr lang="en-US" altLang="en-US" dirty="0"/>
              <a:t>) + 265(8.23)</a:t>
            </a:r>
          </a:p>
          <a:p>
            <a:r>
              <a:rPr lang="en-US" altLang="en-US" dirty="0"/>
              <a:t>      ≈ -1090.45 + 2180.95</a:t>
            </a:r>
          </a:p>
          <a:p>
            <a:r>
              <a:rPr lang="en-US" altLang="en-US" dirty="0"/>
              <a:t>      ≈ </a:t>
            </a:r>
            <a:r>
              <a:rPr lang="en-US" altLang="en-US" dirty="0">
                <a:solidFill>
                  <a:srgbClr val="FFFF00"/>
                </a:solidFill>
              </a:rPr>
              <a:t>1090.5 ft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235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41E8937B-E094-455B-9F36-50022F04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/>
          <a:lstStyle/>
          <a:p>
            <a:r>
              <a:rPr lang="en-US" altLang="en-US" dirty="0"/>
              <a:t>1090.5 ft</a:t>
            </a:r>
          </a:p>
          <a:p>
            <a:r>
              <a:rPr lang="en-US" altLang="en-US" dirty="0"/>
              <a:t>You could test to verify this is a max (not a min), but since you know the bomb started at 0 ft, this has to be a max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C36D6-640A-4A83-92E7-7B13712BD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APPLICATIONS OF INTEGRATION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357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sz="3800" dirty="0"/>
              <a:t>So we’ve got some new tricks:</a:t>
            </a:r>
          </a:p>
          <a:p>
            <a:r>
              <a:rPr lang="en-US" sz="3800" dirty="0"/>
              <a:t>Trick 0: come up with an equation involving </a:t>
            </a:r>
            <a:r>
              <a:rPr lang="en-US" sz="3800" dirty="0" err="1"/>
              <a:t>dy</a:t>
            </a:r>
            <a:r>
              <a:rPr lang="en-US" sz="3800" dirty="0"/>
              <a:t>/dx (y and x will be the variables you are interested in)</a:t>
            </a:r>
          </a:p>
          <a:p>
            <a:r>
              <a:rPr lang="en-US" sz="3800" dirty="0"/>
              <a:t>Trick 1: split the </a:t>
            </a:r>
            <a:r>
              <a:rPr lang="en-US" sz="3800" dirty="0" err="1"/>
              <a:t>dy</a:t>
            </a:r>
            <a:r>
              <a:rPr lang="en-US" sz="3800" dirty="0"/>
              <a:t> and dx into two sides of the equation</a:t>
            </a:r>
          </a:p>
          <a:p>
            <a:r>
              <a:rPr lang="en-US" sz="3800" dirty="0"/>
              <a:t>Trick 2: integrate both sides</a:t>
            </a:r>
          </a:p>
          <a:p>
            <a:r>
              <a:rPr lang="en-US" sz="3800" dirty="0"/>
              <a:t>Trick 3: combine the “</a:t>
            </a:r>
            <a:r>
              <a:rPr lang="en-US" sz="3800" dirty="0" err="1"/>
              <a:t>c”s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9208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6D67C62-6534-4654-B517-CD936AE93B13}"/>
              </a:ext>
            </a:extLst>
          </p:cNvPr>
          <p:cNvGrpSpPr/>
          <p:nvPr/>
        </p:nvGrpSpPr>
        <p:grpSpPr>
          <a:xfrm>
            <a:off x="3124200" y="3319334"/>
            <a:ext cx="6019800" cy="3538666"/>
            <a:chOff x="3124200" y="3319334"/>
            <a:chExt cx="6019800" cy="353866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C287C4-DB2F-4D3E-AE82-287FE60CF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3319334"/>
              <a:ext cx="6019800" cy="353866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30D39B4-D10D-48E3-AE15-EBFBE19A99F7}"/>
                </a:ext>
              </a:extLst>
            </p:cNvPr>
            <p:cNvSpPr/>
            <p:nvPr/>
          </p:nvSpPr>
          <p:spPr>
            <a:xfrm>
              <a:off x="5867400" y="3916392"/>
              <a:ext cx="533400" cy="195100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834F1C-E2F6-43B5-8AD4-ABAF0CAB9C31}"/>
                </a:ext>
              </a:extLst>
            </p:cNvPr>
            <p:cNvSpPr/>
            <p:nvPr/>
          </p:nvSpPr>
          <p:spPr>
            <a:xfrm>
              <a:off x="6400800" y="3795622"/>
              <a:ext cx="533400" cy="201858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1FD29B-52AD-4ACF-B831-96A030C4B93C}"/>
                </a:ext>
              </a:extLst>
            </p:cNvPr>
            <p:cNvSpPr/>
            <p:nvPr/>
          </p:nvSpPr>
          <p:spPr>
            <a:xfrm>
              <a:off x="5334000" y="4244498"/>
              <a:ext cx="533400" cy="155173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490" name="Title 1">
            <a:extLst>
              <a:ext uri="{FF2B5EF4-FFF2-40B4-BE49-F238E27FC236}">
                <a16:creationId xmlns:a16="http://schemas.microsoft.com/office/drawing/2014/main" id="{1CCE7D32-AE13-4CC7-894A-84FE23D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Between Curves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7D3085B-5628-4451-A23B-BCCC8818C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Another way to look at it: what height is each rectangle in the Riemann sum?</a:t>
            </a:r>
          </a:p>
          <a:p>
            <a:endParaRPr lang="en-US" altLang="en-US" sz="1000" dirty="0"/>
          </a:p>
          <a:p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56D10-3D98-44AE-B083-30FDAB2B05C7}"/>
              </a:ext>
            </a:extLst>
          </p:cNvPr>
          <p:cNvSpPr txBox="1"/>
          <p:nvPr/>
        </p:nvSpPr>
        <p:spPr>
          <a:xfrm>
            <a:off x="3762555" y="6605284"/>
            <a:ext cx="5381445" cy="32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https://www.math24.net/area-region-bounded-by-curves/</a:t>
            </a:r>
          </a:p>
        </p:txBody>
      </p:sp>
    </p:spTree>
    <p:extLst>
      <p:ext uri="{BB962C8B-B14F-4D97-AF65-F5344CB8AC3E}">
        <p14:creationId xmlns:p14="http://schemas.microsoft.com/office/powerpoint/2010/main" val="3138130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459938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Useful equations for electronics: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469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v(t) is the voltage (volts)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w is the energy (joules)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q is the charge (coulombs)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499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i(t) is the current (amps)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	t is the time (sec)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988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p(t) =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=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)(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dq</a:t>
            </a:r>
            <a:r>
              <a:rPr lang="en-US" dirty="0">
                <a:effectLst/>
                <a:ea typeface="Times New Roman" panose="02020603050405020304" pitchFamily="18" charset="0"/>
              </a:rPr>
              <a:t>/dt)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      = v(t)×i(t)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	p(t) is the power in 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         </a:t>
            </a:r>
            <a:r>
              <a:rPr lang="en-US" dirty="0">
                <a:effectLst/>
                <a:ea typeface="Times New Roman" panose="02020603050405020304" pitchFamily="18" charset="0"/>
              </a:rPr>
              <a:t>joules/sec or watts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11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ea typeface="Times New Roman" panose="02020603050405020304" pitchFamily="18" charset="0"/>
              </a:rPr>
              <a:t> = C dv/dt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is instantaneous capacitor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effectLst/>
                <a:ea typeface="Times New Roman" panose="02020603050405020304" pitchFamily="18" charset="0"/>
              </a:rPr>
              <a:t>current in amps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C is capacitance in Farads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048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coil</a:t>
            </a:r>
            <a:r>
              <a:rPr lang="en-US" dirty="0">
                <a:effectLst/>
                <a:ea typeface="Times New Roman" panose="02020603050405020304" pitchFamily="18" charset="0"/>
              </a:rPr>
              <a:t> = N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dw</a:t>
            </a:r>
            <a:r>
              <a:rPr lang="en-US" dirty="0">
                <a:effectLst/>
                <a:ea typeface="Times New Roman" panose="02020603050405020304" pitchFamily="18" charset="0"/>
              </a:rPr>
              <a:t>/dt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	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 err="1">
                <a:effectLst/>
                <a:ea typeface="Times New Roman" panose="02020603050405020304" pitchFamily="18" charset="0"/>
              </a:rPr>
              <a:t>coil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is the instantaneous coil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effectLst/>
                <a:ea typeface="Times New Roman" panose="02020603050405020304" pitchFamily="18" charset="0"/>
              </a:rPr>
              <a:t>voltage (in volts)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N</a:t>
            </a:r>
            <a:r>
              <a:rPr lang="en-US" dirty="0">
                <a:ea typeface="Times New Roman" panose="02020603050405020304" pitchFamily="18" charset="0"/>
              </a:rPr>
              <a:t> is the number of primary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880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Useful equations for electronics: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= L di/dt 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	V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L</a:t>
            </a:r>
            <a:r>
              <a:rPr lang="en-US" dirty="0">
                <a:effectLst/>
                <a:ea typeface="Times New Roman" panose="02020603050405020304" pitchFamily="18" charset="0"/>
              </a:rPr>
              <a:t> is the instantaneous 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effectLst/>
                <a:ea typeface="Times New Roman" panose="02020603050405020304" pitchFamily="18" charset="0"/>
              </a:rPr>
              <a:t>inductor voltage</a:t>
            </a:r>
          </a:p>
          <a:p>
            <a:pPr>
              <a:spcBef>
                <a:spcPts val="0"/>
              </a:spcBef>
            </a:pPr>
            <a:r>
              <a:rPr lang="en-US" dirty="0"/>
              <a:t>	L is the inductance in Henrys </a:t>
            </a:r>
          </a:p>
          <a:p>
            <a:pPr>
              <a:spcBef>
                <a:spcPts val="0"/>
              </a:spcBef>
            </a:pPr>
            <a:r>
              <a:rPr lang="en-US" dirty="0"/>
              <a:t>		(H)</a:t>
            </a:r>
          </a:p>
        </p:txBody>
      </p:sp>
    </p:spTree>
    <p:extLst>
      <p:ext uri="{BB962C8B-B14F-4D97-AF65-F5344CB8AC3E}">
        <p14:creationId xmlns:p14="http://schemas.microsoft.com/office/powerpoint/2010/main" val="35538231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E5000E-3CBC-4DC7-8414-4192A177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" y="1143000"/>
            <a:ext cx="9133615" cy="5535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39BA2F-1165-4473-B1DB-FBB851B2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</p:spTree>
    <p:extLst>
      <p:ext uri="{BB962C8B-B14F-4D97-AF65-F5344CB8AC3E}">
        <p14:creationId xmlns:p14="http://schemas.microsoft.com/office/powerpoint/2010/main" val="27125593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75B2-4C25-4303-9E08-BCFD45E9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/>
              <a:t>Applications of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9C986-4B93-4D9C-926B-A0671C49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Differentiation can help analyze the operation of certain electrical circuits</a:t>
            </a:r>
          </a:p>
          <a:p>
            <a:endParaRPr lang="en-US" dirty="0"/>
          </a:p>
          <a:p>
            <a:r>
              <a:rPr lang="en-US" dirty="0"/>
              <a:t>How about integration?</a:t>
            </a:r>
          </a:p>
        </p:txBody>
      </p:sp>
    </p:spTree>
    <p:extLst>
      <p:ext uri="{BB962C8B-B14F-4D97-AF65-F5344CB8AC3E}">
        <p14:creationId xmlns:p14="http://schemas.microsoft.com/office/powerpoint/2010/main" val="41390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</TotalTime>
  <Words>7431</Words>
  <Application>Microsoft Office PowerPoint</Application>
  <PresentationFormat>On-screen Show (4:3)</PresentationFormat>
  <Paragraphs>911</Paragraphs>
  <Slides>149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7" baseType="lpstr">
      <vt:lpstr>Arial</vt:lpstr>
      <vt:lpstr>Calibri</vt:lpstr>
      <vt:lpstr>Cambria Math</vt:lpstr>
      <vt:lpstr>Comic Sans MS</vt:lpstr>
      <vt:lpstr>Open Sans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Under a Curve</vt:lpstr>
      <vt:lpstr>Area Under a Curve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Area Between Curves</vt:lpstr>
      <vt:lpstr>Questions?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Integration</vt:lpstr>
      <vt:lpstr>Questions?</vt:lpstr>
      <vt:lpstr>Applications of Integration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Integration</vt:lpstr>
      <vt:lpstr>Questions?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Applications of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598</cp:revision>
  <dcterms:created xsi:type="dcterms:W3CDTF">2012-09-06T22:30:26Z</dcterms:created>
  <dcterms:modified xsi:type="dcterms:W3CDTF">2023-01-10T10:36:23Z</dcterms:modified>
</cp:coreProperties>
</file>