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3"/>
  </p:notesMasterIdLst>
  <p:handoutMasterIdLst>
    <p:handoutMasterId r:id="rId164"/>
  </p:handoutMasterIdLst>
  <p:sldIdLst>
    <p:sldId id="546" r:id="rId2"/>
    <p:sldId id="538" r:id="rId3"/>
    <p:sldId id="547" r:id="rId4"/>
    <p:sldId id="2088" r:id="rId5"/>
    <p:sldId id="1965" r:id="rId6"/>
    <p:sldId id="1985" r:id="rId7"/>
    <p:sldId id="1997" r:id="rId8"/>
    <p:sldId id="1998" r:id="rId9"/>
    <p:sldId id="1999" r:id="rId10"/>
    <p:sldId id="2000" r:id="rId11"/>
    <p:sldId id="2001" r:id="rId12"/>
    <p:sldId id="2002" r:id="rId13"/>
    <p:sldId id="1989" r:id="rId14"/>
    <p:sldId id="1967" r:id="rId15"/>
    <p:sldId id="1990" r:id="rId16"/>
    <p:sldId id="1992" r:id="rId17"/>
    <p:sldId id="1993" r:id="rId18"/>
    <p:sldId id="1994" r:id="rId19"/>
    <p:sldId id="2029" r:id="rId20"/>
    <p:sldId id="1996" r:id="rId21"/>
    <p:sldId id="1995" r:id="rId22"/>
    <p:sldId id="1834" r:id="rId23"/>
    <p:sldId id="1968" r:id="rId24"/>
    <p:sldId id="1730" r:id="rId25"/>
    <p:sldId id="1845" r:id="rId26"/>
    <p:sldId id="1844" r:id="rId27"/>
    <p:sldId id="1846" r:id="rId28"/>
    <p:sldId id="1847" r:id="rId29"/>
    <p:sldId id="1848" r:id="rId30"/>
    <p:sldId id="1849" r:id="rId31"/>
    <p:sldId id="1857" r:id="rId32"/>
    <p:sldId id="1850" r:id="rId33"/>
    <p:sldId id="1851" r:id="rId34"/>
    <p:sldId id="1853" r:id="rId35"/>
    <p:sldId id="1854" r:id="rId36"/>
    <p:sldId id="1855" r:id="rId37"/>
    <p:sldId id="1856" r:id="rId38"/>
    <p:sldId id="1858" r:id="rId39"/>
    <p:sldId id="1859" r:id="rId40"/>
    <p:sldId id="1860" r:id="rId41"/>
    <p:sldId id="1861" r:id="rId42"/>
    <p:sldId id="1862" r:id="rId43"/>
    <p:sldId id="1863" r:id="rId44"/>
    <p:sldId id="1864" r:id="rId45"/>
    <p:sldId id="1865" r:id="rId46"/>
    <p:sldId id="1866" r:id="rId47"/>
    <p:sldId id="1867" r:id="rId48"/>
    <p:sldId id="1868" r:id="rId49"/>
    <p:sldId id="1869" r:id="rId50"/>
    <p:sldId id="1870" r:id="rId51"/>
    <p:sldId id="1871" r:id="rId52"/>
    <p:sldId id="1872" r:id="rId53"/>
    <p:sldId id="1873" r:id="rId54"/>
    <p:sldId id="1874" r:id="rId55"/>
    <p:sldId id="1875" r:id="rId56"/>
    <p:sldId id="1876" r:id="rId57"/>
    <p:sldId id="1877" r:id="rId58"/>
    <p:sldId id="1878" r:id="rId59"/>
    <p:sldId id="1879" r:id="rId60"/>
    <p:sldId id="1880" r:id="rId61"/>
    <p:sldId id="1881" r:id="rId62"/>
    <p:sldId id="1882" r:id="rId63"/>
    <p:sldId id="1835" r:id="rId64"/>
    <p:sldId id="1532" r:id="rId65"/>
    <p:sldId id="1932" r:id="rId66"/>
    <p:sldId id="1836" r:id="rId67"/>
    <p:sldId id="1883" r:id="rId68"/>
    <p:sldId id="1837" r:id="rId69"/>
    <p:sldId id="1884" r:id="rId70"/>
    <p:sldId id="1885" r:id="rId71"/>
    <p:sldId id="1886" r:id="rId72"/>
    <p:sldId id="1887" r:id="rId73"/>
    <p:sldId id="1833" r:id="rId74"/>
    <p:sldId id="1888" r:id="rId75"/>
    <p:sldId id="1889" r:id="rId76"/>
    <p:sldId id="1890" r:id="rId77"/>
    <p:sldId id="1899" r:id="rId78"/>
    <p:sldId id="1896" r:id="rId79"/>
    <p:sldId id="1897" r:id="rId80"/>
    <p:sldId id="1900" r:id="rId81"/>
    <p:sldId id="1901" r:id="rId82"/>
    <p:sldId id="1902" r:id="rId83"/>
    <p:sldId id="1903" r:id="rId84"/>
    <p:sldId id="2019" r:id="rId85"/>
    <p:sldId id="1904" r:id="rId86"/>
    <p:sldId id="1905" r:id="rId87"/>
    <p:sldId id="1586" r:id="rId88"/>
    <p:sldId id="2921" r:id="rId89"/>
    <p:sldId id="1934" r:id="rId90"/>
    <p:sldId id="1935" r:id="rId91"/>
    <p:sldId id="1936" r:id="rId92"/>
    <p:sldId id="2020" r:id="rId93"/>
    <p:sldId id="1937" r:id="rId94"/>
    <p:sldId id="1938" r:id="rId95"/>
    <p:sldId id="1939" r:id="rId96"/>
    <p:sldId id="1940" r:id="rId97"/>
    <p:sldId id="1941" r:id="rId98"/>
    <p:sldId id="2021" r:id="rId99"/>
    <p:sldId id="1942" r:id="rId100"/>
    <p:sldId id="1943" r:id="rId101"/>
    <p:sldId id="1944" r:id="rId102"/>
    <p:sldId id="1945" r:id="rId103"/>
    <p:sldId id="1946" r:id="rId104"/>
    <p:sldId id="2030" r:id="rId105"/>
    <p:sldId id="2031" r:id="rId106"/>
    <p:sldId id="1709" r:id="rId107"/>
    <p:sldId id="2923" r:id="rId108"/>
    <p:sldId id="2922" r:id="rId109"/>
    <p:sldId id="1838" r:id="rId110"/>
    <p:sldId id="1906" r:id="rId111"/>
    <p:sldId id="1969" r:id="rId112"/>
    <p:sldId id="1908" r:id="rId113"/>
    <p:sldId id="1910" r:id="rId114"/>
    <p:sldId id="1911" r:id="rId115"/>
    <p:sldId id="1915" r:id="rId116"/>
    <p:sldId id="1916" r:id="rId117"/>
    <p:sldId id="1917" r:id="rId118"/>
    <p:sldId id="1970" r:id="rId119"/>
    <p:sldId id="1918" r:id="rId120"/>
    <p:sldId id="1919" r:id="rId121"/>
    <p:sldId id="1920" r:id="rId122"/>
    <p:sldId id="1921" r:id="rId123"/>
    <p:sldId id="1922" r:id="rId124"/>
    <p:sldId id="1923" r:id="rId125"/>
    <p:sldId id="1924" r:id="rId126"/>
    <p:sldId id="1933" r:id="rId127"/>
    <p:sldId id="2065" r:id="rId128"/>
    <p:sldId id="1971" r:id="rId129"/>
    <p:sldId id="1972" r:id="rId130"/>
    <p:sldId id="1975" r:id="rId131"/>
    <p:sldId id="1976" r:id="rId132"/>
    <p:sldId id="1974" r:id="rId133"/>
    <p:sldId id="1977" r:id="rId134"/>
    <p:sldId id="1978" r:id="rId135"/>
    <p:sldId id="1981" r:id="rId136"/>
    <p:sldId id="1980" r:id="rId137"/>
    <p:sldId id="2098" r:id="rId138"/>
    <p:sldId id="2099" r:id="rId139"/>
    <p:sldId id="2100" r:id="rId140"/>
    <p:sldId id="2101" r:id="rId141"/>
    <p:sldId id="2102" r:id="rId142"/>
    <p:sldId id="2103" r:id="rId143"/>
    <p:sldId id="1817" r:id="rId144"/>
    <p:sldId id="2924" r:id="rId145"/>
    <p:sldId id="2005" r:id="rId146"/>
    <p:sldId id="2006" r:id="rId147"/>
    <p:sldId id="2007" r:id="rId148"/>
    <p:sldId id="2011" r:id="rId149"/>
    <p:sldId id="2008" r:id="rId150"/>
    <p:sldId id="2066" r:id="rId151"/>
    <p:sldId id="2058" r:id="rId152"/>
    <p:sldId id="2009" r:id="rId153"/>
    <p:sldId id="2014" r:id="rId154"/>
    <p:sldId id="2016" r:id="rId155"/>
    <p:sldId id="2015" r:id="rId156"/>
    <p:sldId id="2018" r:id="rId157"/>
    <p:sldId id="2017" r:id="rId158"/>
    <p:sldId id="2059" r:id="rId159"/>
    <p:sldId id="2056" r:id="rId160"/>
    <p:sldId id="543" r:id="rId161"/>
    <p:sldId id="1829" r:id="rId16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687749"/>
    <a:srgbClr val="5F6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56" autoAdjust="0"/>
    <p:restoredTop sz="92766" autoAdjust="0"/>
  </p:normalViewPr>
  <p:slideViewPr>
    <p:cSldViewPr>
      <p:cViewPr varScale="1">
        <p:scale>
          <a:sx n="101" d="100"/>
          <a:sy n="101" d="100"/>
        </p:scale>
        <p:origin x="2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presProps" Target="presProp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83906E-7E3A-4730-A4FE-237275EB52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81FCE-E989-41E6-8A97-431376A87A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EF8F16-217B-4BA6-94CD-5447A4DB5357}" type="datetimeFigureOut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3ECA8C-6A1D-47C6-AD9A-13A0DFC537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F11AF0-EA35-4629-B9F4-B7DB7C4D0F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B706980-1B07-41A9-B8E0-6BF8EF01F9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6B60A-E2D1-4C5E-BC52-82DC40567632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DF887-3ABC-4473-B059-8E3D41091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8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F764B-CAA8-4E03-A961-C8C798A3021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093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52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13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81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46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1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44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46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61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34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74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166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788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112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972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625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411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330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519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476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259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78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83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35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47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94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34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07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61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1121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952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02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8895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26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477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227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8747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0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695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078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8757AEA-2817-4D2D-A4BB-A2EF512866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B4DB36D-2BBE-408C-B78D-9B3D862E41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8.emf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https://www.smu.edu.sg/programmes/core-curriculum/course-structure/calculus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E94B2864-1142-FB09-FAC6-C0957BE82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0"/>
            <a:ext cx="9144000" cy="457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 Welcome to </a:t>
            </a:r>
          </a:p>
          <a:p>
            <a:pPr algn="r" eaLnBrk="1" hangingPunct="1"/>
            <a:r>
              <a:rPr lang="en-US" altLang="en-US" sz="6900" b="1" dirty="0">
                <a:solidFill>
                  <a:srgbClr val="CCFFFF"/>
                </a:solidFill>
              </a:rPr>
              <a:t>Unit 10</a:t>
            </a:r>
            <a:r>
              <a:rPr lang="en-US" altLang="en-US" sz="3000" b="1" dirty="0">
                <a:solidFill>
                  <a:srgbClr val="CCFFFF"/>
                </a:solidFill>
              </a:rPr>
              <a:t> </a:t>
            </a:r>
            <a:r>
              <a:rPr lang="en-US" altLang="en-US" sz="7500" b="1" dirty="0">
                <a:solidFill>
                  <a:srgbClr val="CCFFFF"/>
                </a:solidFill>
              </a:rPr>
              <a:t>! </a:t>
            </a:r>
            <a:r>
              <a:rPr lang="en-US" altLang="en-US" sz="100" b="1" dirty="0">
                <a:solidFill>
                  <a:srgbClr val="CCFFFF"/>
                </a:solidFill>
              </a:rPr>
              <a:t>.</a:t>
            </a:r>
          </a:p>
          <a:p>
            <a:pPr algn="r" eaLnBrk="1" hangingPunct="1"/>
            <a:endParaRPr lang="en-US" altLang="en-US" sz="9000" b="1" dirty="0">
              <a:solidFill>
                <a:srgbClr val="CCFFFF"/>
              </a:solidFill>
            </a:endParaRPr>
          </a:p>
          <a:p>
            <a:pPr eaLnBrk="1" hangingPunct="1"/>
            <a:r>
              <a:rPr lang="en-US" altLang="en-US" sz="4400" b="1" dirty="0">
                <a:solidFill>
                  <a:srgbClr val="CCFFFF"/>
                </a:solidFill>
              </a:rPr>
              <a:t>MATH 205 Differential Calculus</a:t>
            </a:r>
          </a:p>
        </p:txBody>
      </p:sp>
    </p:spTree>
    <p:extLst>
      <p:ext uri="{BB962C8B-B14F-4D97-AF65-F5344CB8AC3E}">
        <p14:creationId xmlns:p14="http://schemas.microsoft.com/office/powerpoint/2010/main" val="3724252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Annual sales (in millions of units) of a certain brand of tablet computer are modeled to grow: </a:t>
            </a:r>
            <a:r>
              <a:rPr lang="en-US" dirty="0" err="1"/>
              <a:t>dƒ</a:t>
            </a:r>
            <a:r>
              <a:rPr lang="en-US" dirty="0"/>
              <a:t>/dt=0.18t</a:t>
            </a:r>
            <a:r>
              <a:rPr lang="en-US" baseline="30000" dirty="0"/>
              <a:t>2</a:t>
            </a:r>
            <a:r>
              <a:rPr lang="en-US" dirty="0"/>
              <a:t>+0.16t+2.64 per year where t is in years.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How many tablets will be sold over the next 6 years?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(0.18/3 (</a:t>
            </a:r>
            <a:r>
              <a:rPr lang="en-US" dirty="0"/>
              <a:t>6</a:t>
            </a:r>
            <a:r>
              <a:rPr lang="en-US" baseline="30000" dirty="0"/>
              <a:t>3</a:t>
            </a:r>
            <a:r>
              <a:rPr lang="en-US" dirty="0"/>
              <a:t>)+0.16/2 (6</a:t>
            </a:r>
            <a:r>
              <a:rPr lang="en-US" baseline="30000" dirty="0"/>
              <a:t>2</a:t>
            </a:r>
            <a:r>
              <a:rPr lang="en-US" dirty="0"/>
              <a:t>)+2.64(6))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-(0.18/3</a:t>
            </a:r>
            <a:r>
              <a:rPr lang="en-US" altLang="en-US" sz="2000" dirty="0"/>
              <a:t> </a:t>
            </a:r>
            <a:r>
              <a:rPr lang="en-US" altLang="en-US" dirty="0"/>
              <a:t>(</a:t>
            </a:r>
            <a:r>
              <a:rPr lang="en-US" dirty="0"/>
              <a:t>0</a:t>
            </a:r>
            <a:r>
              <a:rPr lang="en-US" baseline="30000" dirty="0"/>
              <a:t>3</a:t>
            </a:r>
            <a:r>
              <a:rPr lang="en-US" dirty="0"/>
              <a:t>)+0.16/2</a:t>
            </a:r>
            <a:r>
              <a:rPr lang="en-US" sz="2000" dirty="0"/>
              <a:t> </a:t>
            </a:r>
            <a:r>
              <a:rPr lang="en-US" dirty="0"/>
              <a:t>(0</a:t>
            </a:r>
            <a:r>
              <a:rPr lang="en-US" baseline="30000" dirty="0"/>
              <a:t>2</a:t>
            </a:r>
            <a:r>
              <a:rPr lang="en-US" dirty="0"/>
              <a:t>)+2.64(0))</a:t>
            </a:r>
            <a:endParaRPr lang="en-US" altLang="en-US" dirty="0"/>
          </a:p>
          <a:p>
            <a:pPr>
              <a:spcBef>
                <a:spcPts val="0"/>
              </a:spcBef>
            </a:pPr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61270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Then a current modeled by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i = 0.04t</a:t>
            </a:r>
            <a:r>
              <a:rPr lang="en-US" altLang="en-US" baseline="30000" dirty="0"/>
              <a:t>3</a:t>
            </a:r>
            <a:r>
              <a:rPr lang="en-US" altLang="en-US" dirty="0"/>
              <a:t> amps is applied to charge it even more </a:t>
            </a:r>
          </a:p>
          <a:p>
            <a:r>
              <a:rPr lang="en-US" altLang="en-US" dirty="0"/>
              <a:t>q = </a:t>
            </a:r>
            <a:r>
              <a:rPr lang="en-US" altLang="en-US" dirty="0" err="1"/>
              <a:t>Cv</a:t>
            </a:r>
            <a:r>
              <a:rPr lang="en-US" altLang="en-US" dirty="0"/>
              <a:t> = 0.0054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Trick 3: </a:t>
            </a:r>
            <a:r>
              <a:rPr lang="en-US" altLang="en-US" dirty="0">
                <a:solidFill>
                  <a:srgbClr val="FFFF00"/>
                </a:solidFill>
              </a:rPr>
              <a:t>q = .01t</a:t>
            </a:r>
            <a:r>
              <a:rPr lang="en-US" altLang="en-US" baseline="30000" dirty="0">
                <a:solidFill>
                  <a:srgbClr val="FFFF00"/>
                </a:solidFill>
              </a:rPr>
              <a:t>4</a:t>
            </a:r>
            <a:r>
              <a:rPr lang="en-US" altLang="en-US" dirty="0">
                <a:solidFill>
                  <a:srgbClr val="FFFF00"/>
                </a:solidFill>
              </a:rPr>
              <a:t> + c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But q = 0.0054 at t=0,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so c=?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49647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Then a current modeled by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i = 0.04t</a:t>
            </a:r>
            <a:r>
              <a:rPr lang="en-US" altLang="en-US" baseline="30000" dirty="0"/>
              <a:t>3</a:t>
            </a:r>
            <a:r>
              <a:rPr lang="en-US" altLang="en-US" dirty="0"/>
              <a:t> amps is applied to charge it even more </a:t>
            </a:r>
          </a:p>
          <a:p>
            <a:r>
              <a:rPr lang="en-US" altLang="en-US" dirty="0"/>
              <a:t>q = </a:t>
            </a:r>
            <a:r>
              <a:rPr lang="en-US" altLang="en-US" dirty="0" err="1"/>
              <a:t>Cv</a:t>
            </a:r>
            <a:r>
              <a:rPr lang="en-US" altLang="en-US" dirty="0"/>
              <a:t> = 0.0054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But q = 0.0054 at t=0,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0.0054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/>
              <a:t>= .01(0)</a:t>
            </a:r>
            <a:r>
              <a:rPr lang="en-US" altLang="en-US" baseline="30000" dirty="0"/>
              <a:t>4</a:t>
            </a:r>
            <a:r>
              <a:rPr lang="en-US" altLang="en-US" dirty="0"/>
              <a:t> + c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so c = </a:t>
            </a:r>
            <a:r>
              <a:rPr lang="en-US" altLang="en-US" dirty="0">
                <a:solidFill>
                  <a:srgbClr val="FFFF00"/>
                </a:solidFill>
              </a:rPr>
              <a:t>0.0054</a:t>
            </a:r>
            <a:endParaRPr lang="en-US" altLang="en-US" baseline="30000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FFFF00"/>
                </a:solidFill>
              </a:rPr>
              <a:t>q = .01t</a:t>
            </a:r>
            <a:r>
              <a:rPr lang="en-US" altLang="en-US" baseline="30000" dirty="0">
                <a:solidFill>
                  <a:srgbClr val="FFFF00"/>
                </a:solidFill>
              </a:rPr>
              <a:t>4</a:t>
            </a:r>
            <a:r>
              <a:rPr lang="en-US" altLang="en-US" dirty="0">
                <a:solidFill>
                  <a:srgbClr val="FFFF00"/>
                </a:solidFill>
              </a:rPr>
              <a:t> + 0.0054</a:t>
            </a:r>
          </a:p>
          <a:p>
            <a:pPr>
              <a:spcBef>
                <a:spcPts val="0"/>
              </a:spcBef>
            </a:pP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60373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q = .01t</a:t>
            </a:r>
            <a:r>
              <a:rPr lang="en-US" altLang="en-US" baseline="30000" dirty="0"/>
              <a:t>4</a:t>
            </a:r>
            <a:r>
              <a:rPr lang="en-US" altLang="en-US" dirty="0"/>
              <a:t> + 0.0054</a:t>
            </a:r>
            <a:endParaRPr lang="en-US" altLang="en-US" baseline="30000" dirty="0"/>
          </a:p>
          <a:p>
            <a:pPr>
              <a:spcBef>
                <a:spcPts val="0"/>
              </a:spcBef>
            </a:pPr>
            <a:r>
              <a:rPr lang="en-US" altLang="en-US" dirty="0"/>
              <a:t>When will the capacitor’s voltage reach 28v? </a:t>
            </a:r>
          </a:p>
          <a:p>
            <a:pPr>
              <a:spcBef>
                <a:spcPts val="0"/>
              </a:spcBef>
            </a:pPr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37735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q = .01t</a:t>
            </a:r>
            <a:r>
              <a:rPr lang="en-US" altLang="en-US" baseline="30000" dirty="0"/>
              <a:t>4</a:t>
            </a:r>
            <a:r>
              <a:rPr lang="en-US" altLang="en-US" dirty="0"/>
              <a:t> + 0.0054</a:t>
            </a:r>
            <a:endParaRPr lang="en-US" altLang="en-US" baseline="30000" dirty="0"/>
          </a:p>
          <a:p>
            <a:pPr>
              <a:spcBef>
                <a:spcPts val="0"/>
              </a:spcBef>
            </a:pPr>
            <a:r>
              <a:rPr lang="en-US" altLang="en-US" dirty="0"/>
              <a:t>When will the capacitor’s voltage reach 28v?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Back to: q = </a:t>
            </a:r>
            <a:r>
              <a:rPr lang="en-US" altLang="en-US" dirty="0" err="1"/>
              <a:t>Cv</a:t>
            </a:r>
            <a:r>
              <a:rPr lang="en-US" altLang="en-US" dirty="0"/>
              <a:t> = .00045 (28) </a:t>
            </a:r>
          </a:p>
          <a:p>
            <a:pPr>
              <a:spcBef>
                <a:spcPts val="0"/>
              </a:spcBef>
            </a:pPr>
            <a:endParaRPr lang="en-US" alt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en-US" dirty="0"/>
              <a:t>Use this in the last derived equation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3754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q = .01t</a:t>
                </a:r>
                <a:r>
                  <a:rPr lang="en-US" altLang="en-US" baseline="30000" dirty="0"/>
                  <a:t>4</a:t>
                </a:r>
                <a:r>
                  <a:rPr lang="en-US" altLang="en-US" dirty="0"/>
                  <a:t> + 0.0054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When will the capacitor’s voltage reach 28v?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Back to: q = </a:t>
                </a:r>
                <a:r>
                  <a:rPr lang="en-US" altLang="en-US" dirty="0" err="1"/>
                  <a:t>Cv</a:t>
                </a:r>
                <a:r>
                  <a:rPr lang="en-US" altLang="en-US" dirty="0"/>
                  <a:t> = .00045 (28)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.01t</a:t>
                </a:r>
                <a:r>
                  <a:rPr lang="en-US" altLang="en-US" baseline="30000" dirty="0"/>
                  <a:t>4</a:t>
                </a:r>
                <a:r>
                  <a:rPr lang="en-US" altLang="en-US" dirty="0"/>
                  <a:t> + 0.0054 = .00045 (28)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t</a:t>
                </a:r>
                <a:r>
                  <a:rPr lang="en-US" altLang="en-US" baseline="30000" dirty="0"/>
                  <a:t>4</a:t>
                </a:r>
                <a:r>
                  <a:rPr lang="en-US" altLang="en-US" dirty="0"/>
                  <a:t>=(.00045(28)-0.0054)/.01=.72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t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altLang="en-US" i="1">
                            <a:latin typeface="Cambria Math" panose="02040503050406030204" pitchFamily="18" charset="0"/>
                          </a:rPr>
                          <m:t>𝟒</m:t>
                        </m:r>
                      </m:deg>
                      <m:e>
                        <m:r>
                          <m:rPr>
                            <m:nor/>
                          </m:rPr>
                          <a:rPr lang="en-US" altLang="en-US" b="1" i="0" dirty="0" smtClean="0"/>
                          <m:t>.72</m:t>
                        </m:r>
                      </m:e>
                    </m:rad>
                  </m:oMath>
                </a14:m>
                <a:endParaRPr lang="en-US" altLang="en-US" dirty="0"/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  ≈ 0.921   </a:t>
                </a:r>
                <a:r>
                  <a:rPr lang="en-US" altLang="en-US" sz="2000" dirty="0" err="1"/>
                  <a:t>whats</a:t>
                </a:r>
                <a:r>
                  <a:rPr lang="en-US" altLang="en-US" sz="2000" dirty="0"/>
                  <a:t>?</a:t>
                </a:r>
              </a:p>
              <a:p>
                <a:pPr>
                  <a:spcBef>
                    <a:spcPts val="0"/>
                  </a:spcBef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  <a:blipFill>
                <a:blip r:embed="rId2"/>
                <a:stretch>
                  <a:fillRect l="-2462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9834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q = .01t</a:t>
                </a:r>
                <a:r>
                  <a:rPr lang="en-US" altLang="en-US" baseline="30000" dirty="0"/>
                  <a:t>4</a:t>
                </a:r>
                <a:r>
                  <a:rPr lang="en-US" altLang="en-US" dirty="0"/>
                  <a:t> + 0.0054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When will the capacitor’s voltage reach 28v?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Back to: q = </a:t>
                </a:r>
                <a:r>
                  <a:rPr lang="en-US" altLang="en-US" dirty="0" err="1"/>
                  <a:t>Cv</a:t>
                </a:r>
                <a:r>
                  <a:rPr lang="en-US" altLang="en-US" dirty="0"/>
                  <a:t> = .00045 (28)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.01t</a:t>
                </a:r>
                <a:r>
                  <a:rPr lang="en-US" altLang="en-US" baseline="30000" dirty="0"/>
                  <a:t>4</a:t>
                </a:r>
                <a:r>
                  <a:rPr lang="en-US" altLang="en-US" dirty="0"/>
                  <a:t> + 0.0054 = .00045 (28)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t</a:t>
                </a:r>
                <a:r>
                  <a:rPr lang="en-US" altLang="en-US" baseline="30000" dirty="0"/>
                  <a:t>4</a:t>
                </a:r>
                <a:r>
                  <a:rPr lang="en-US" altLang="en-US" dirty="0"/>
                  <a:t>=(.00045(28)-0.0054)/.01=.72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t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altLang="en-US" i="1">
                            <a:latin typeface="Cambria Math" panose="02040503050406030204" pitchFamily="18" charset="0"/>
                          </a:rPr>
                          <m:t>𝟒</m:t>
                        </m:r>
                      </m:deg>
                      <m:e>
                        <m:r>
                          <m:rPr>
                            <m:nor/>
                          </m:rPr>
                          <a:rPr lang="en-US" altLang="en-US" b="1" i="0" dirty="0" smtClean="0"/>
                          <m:t>.72</m:t>
                        </m:r>
                      </m:e>
                    </m:rad>
                  </m:oMath>
                </a14:m>
                <a:endParaRPr lang="en-US" altLang="en-US" dirty="0"/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  ≈ </a:t>
                </a:r>
                <a:r>
                  <a:rPr lang="en-US" altLang="en-US" dirty="0">
                    <a:solidFill>
                      <a:srgbClr val="FFFF00"/>
                    </a:solidFill>
                  </a:rPr>
                  <a:t>0.921 seconds</a:t>
                </a:r>
              </a:p>
            </p:txBody>
          </p:sp>
        </mc:Choice>
        <mc:Fallback xmlns="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  <a:blipFill>
                <a:blip r:embed="rId2"/>
                <a:stretch>
                  <a:fillRect l="-2462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8152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433479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E6486-BF59-F705-3312-3E67C450C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00" dirty="0"/>
              <a:t>Applications of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B7F4C-2C1B-8DC5-1D03-823313499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Valdez Gant video</a:t>
            </a:r>
          </a:p>
        </p:txBody>
      </p:sp>
    </p:spTree>
    <p:extLst>
      <p:ext uri="{BB962C8B-B14F-4D97-AF65-F5344CB8AC3E}">
        <p14:creationId xmlns:p14="http://schemas.microsoft.com/office/powerpoint/2010/main" val="104843407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5307071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75B2-4C25-4303-9E08-BCFD45E9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100" dirty="0"/>
              <a:t>Average Value of a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9C986-4B93-4D9C-926B-A0671C495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Calculating the average for a list of numbers is easy:</a:t>
            </a:r>
          </a:p>
        </p:txBody>
      </p:sp>
    </p:spTree>
    <p:extLst>
      <p:ext uri="{BB962C8B-B14F-4D97-AF65-F5344CB8AC3E}">
        <p14:creationId xmlns:p14="http://schemas.microsoft.com/office/powerpoint/2010/main" val="2578485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Annual sales (in millions of units) of a certain brand of tablet computer are modeled to grow: </a:t>
            </a:r>
            <a:r>
              <a:rPr lang="en-US" dirty="0" err="1"/>
              <a:t>dƒ</a:t>
            </a:r>
            <a:r>
              <a:rPr lang="en-US" dirty="0"/>
              <a:t>/dt=0.18t</a:t>
            </a:r>
            <a:r>
              <a:rPr lang="en-US" baseline="30000" dirty="0"/>
              <a:t>2</a:t>
            </a:r>
            <a:r>
              <a:rPr lang="en-US" dirty="0"/>
              <a:t>+0.16t+2.64 per year where t is in years.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How many tablets will be sold over the next 6 years?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≈ 31.68 </a:t>
            </a:r>
            <a:r>
              <a:rPr lang="en-US" altLang="en-US" sz="2000" dirty="0" err="1"/>
              <a:t>whats</a:t>
            </a:r>
            <a:r>
              <a:rPr lang="en-US" altLang="en-US" sz="2000" dirty="0"/>
              <a:t>?</a:t>
            </a:r>
          </a:p>
          <a:p>
            <a:pPr>
              <a:spcBef>
                <a:spcPts val="0"/>
              </a:spcBef>
            </a:pPr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74775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75B2-4C25-4303-9E08-BCFD45E9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100" dirty="0"/>
              <a:t>Average Value of a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9C986-4B93-4D9C-926B-A0671C495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Calculating the average for a list of numbers is easy:</a:t>
            </a:r>
          </a:p>
          <a:p>
            <a:pPr algn="ctr"/>
            <a:r>
              <a:rPr lang="en-US" dirty="0"/>
              <a:t>Add ‘</a:t>
            </a:r>
            <a:r>
              <a:rPr lang="en-US" dirty="0" err="1"/>
              <a:t>em</a:t>
            </a:r>
            <a:r>
              <a:rPr lang="en-US" dirty="0"/>
              <a:t> up</a:t>
            </a:r>
          </a:p>
        </p:txBody>
      </p:sp>
    </p:spTree>
    <p:extLst>
      <p:ext uri="{BB962C8B-B14F-4D97-AF65-F5344CB8AC3E}">
        <p14:creationId xmlns:p14="http://schemas.microsoft.com/office/powerpoint/2010/main" val="227932306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75B2-4C25-4303-9E08-BCFD45E9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100" dirty="0"/>
              <a:t>Average Value of a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9C986-4B93-4D9C-926B-A0671C495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Calculating the average for a list of numbers is easy:</a:t>
            </a:r>
          </a:p>
          <a:p>
            <a:pPr algn="ctr"/>
            <a:r>
              <a:rPr lang="en-US" dirty="0"/>
              <a:t>Add ‘</a:t>
            </a:r>
            <a:r>
              <a:rPr lang="en-US" dirty="0" err="1"/>
              <a:t>em</a:t>
            </a:r>
            <a:r>
              <a:rPr lang="en-US" dirty="0"/>
              <a:t> up</a:t>
            </a:r>
          </a:p>
          <a:p>
            <a:pPr algn="ctr"/>
            <a:r>
              <a:rPr lang="en-US" dirty="0"/>
              <a:t>Divide by how many there are</a:t>
            </a:r>
          </a:p>
        </p:txBody>
      </p:sp>
    </p:spTree>
    <p:extLst>
      <p:ext uri="{BB962C8B-B14F-4D97-AF65-F5344CB8AC3E}">
        <p14:creationId xmlns:p14="http://schemas.microsoft.com/office/powerpoint/2010/main" val="29551905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75B2-4C25-4303-9E08-BCFD45E9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100" dirty="0"/>
              <a:t>Average Value of a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9C986-4B93-4D9C-926B-A0671C495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would you calculate the average for an infinite number of numbers?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84604D6-7651-4594-A5AF-E98C767CB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E2AF8C-E4C2-4A5A-8ECE-5781631240FB}"/>
              </a:ext>
            </a:extLst>
          </p:cNvPr>
          <p:cNvSpPr/>
          <p:nvPr/>
        </p:nvSpPr>
        <p:spPr>
          <a:xfrm>
            <a:off x="0" y="6608802"/>
            <a:ext cx="4572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stock-photo-skeptical-senior-man-1724336.jpg</a:t>
            </a:r>
          </a:p>
        </p:txBody>
      </p:sp>
    </p:spTree>
    <p:extLst>
      <p:ext uri="{BB962C8B-B14F-4D97-AF65-F5344CB8AC3E}">
        <p14:creationId xmlns:p14="http://schemas.microsoft.com/office/powerpoint/2010/main" val="30798931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F3668C1-33E9-4F25-80C8-C16280FCD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"/>
          <a:stretch/>
        </p:blipFill>
        <p:spPr bwMode="auto">
          <a:xfrm>
            <a:off x="681038" y="1785938"/>
            <a:ext cx="7781925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A475B2-4C25-4303-9E08-BCFD45E9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100" dirty="0"/>
              <a:t>Average Value of a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9C986-4B93-4D9C-926B-A0671C495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Uh… maybe… calculus?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BDCDE2-DA6C-44C9-9899-01EE5654F027}"/>
              </a:ext>
            </a:extLst>
          </p:cNvPr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http://dartoidsworld.net/wp-content/uploads/2015/02/so-what-pic.jpg</a:t>
            </a:r>
          </a:p>
        </p:txBody>
      </p:sp>
    </p:spTree>
    <p:extLst>
      <p:ext uri="{BB962C8B-B14F-4D97-AF65-F5344CB8AC3E}">
        <p14:creationId xmlns:p14="http://schemas.microsoft.com/office/powerpoint/2010/main" val="353668923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75B2-4C25-4303-9E08-BCFD45E9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100" dirty="0"/>
              <a:t>Average Value of a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9C986-4B93-4D9C-926B-A0671C495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Yep!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7F1CBB-E3FA-42AD-853C-1B9B44A51FA6}"/>
              </a:ext>
            </a:extLst>
          </p:cNvPr>
          <p:cNvSpPr/>
          <p:nvPr/>
        </p:nvSpPr>
        <p:spPr>
          <a:xfrm>
            <a:off x="0" y="6629400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http://www.brocku.ca/blogs/futurestudents/files/2014/08/studentsupport_small.jpg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71F4CCA-FABB-4F3C-8BDB-FCCF495B2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0" y="2413000"/>
            <a:ext cx="42037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76104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Calculate the average value of </a:t>
            </a:r>
          </a:p>
          <a:p>
            <a:r>
              <a:rPr lang="en-US" altLang="en-US" dirty="0"/>
              <a:t>y = x</a:t>
            </a:r>
            <a:r>
              <a:rPr lang="en-US" altLang="en-US" baseline="30000" dirty="0"/>
              <a:t>2</a:t>
            </a:r>
            <a:r>
              <a:rPr lang="en-US" altLang="en-US" dirty="0"/>
              <a:t> for values of x from 0 to 5</a:t>
            </a:r>
          </a:p>
          <a:p>
            <a:endParaRPr lang="en-US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AVERAGE VALUE OF A FUNCTION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0F9A2F-87EC-4CC9-AA1A-117504786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274" y="3889744"/>
            <a:ext cx="4795284" cy="28920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0A17BE-EDD1-4D60-B3A2-F139B7FCED4F}"/>
              </a:ext>
            </a:extLst>
          </p:cNvPr>
          <p:cNvSpPr txBox="1"/>
          <p:nvPr/>
        </p:nvSpPr>
        <p:spPr>
          <a:xfrm>
            <a:off x="24442" y="6611035"/>
            <a:ext cx="909511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https://www.wolframalpha.com/input/?i=y+%3D+x%5E2+from+0+to+5</a:t>
            </a:r>
          </a:p>
        </p:txBody>
      </p:sp>
    </p:spTree>
    <p:extLst>
      <p:ext uri="{BB962C8B-B14F-4D97-AF65-F5344CB8AC3E}">
        <p14:creationId xmlns:p14="http://schemas.microsoft.com/office/powerpoint/2010/main" val="7351004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Calculate the average value of y = x</a:t>
            </a:r>
            <a:r>
              <a:rPr lang="en-US" altLang="en-US" baseline="30000" dirty="0"/>
              <a:t>2</a:t>
            </a:r>
            <a:r>
              <a:rPr lang="en-US" altLang="en-US" dirty="0"/>
              <a:t> for values of x from 0 to 5</a:t>
            </a:r>
          </a:p>
          <a:p>
            <a:r>
              <a:rPr lang="en-US" altLang="en-US" dirty="0"/>
              <a:t>You could do a table of values:</a:t>
            </a:r>
          </a:p>
          <a:p>
            <a:endParaRPr lang="en-US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  <a:p>
            <a:endParaRPr lang="en-US" altLang="en-US" sz="3000" dirty="0"/>
          </a:p>
          <a:p>
            <a:r>
              <a:rPr lang="en-US" altLang="en-US" dirty="0"/>
              <a:t>Add ‘</a:t>
            </a:r>
            <a:r>
              <a:rPr lang="en-US" altLang="en-US" dirty="0" err="1"/>
              <a:t>em</a:t>
            </a:r>
            <a:r>
              <a:rPr lang="en-US" altLang="en-US" dirty="0"/>
              <a:t> all up and divide by “n”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AVERAGE VALUE OF A FUNCTION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0F9A2F-87EC-4CC9-AA1A-117504786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900" y="4876800"/>
            <a:ext cx="3158658" cy="190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0A17BE-EDD1-4D60-B3A2-F139B7FCED4F}"/>
              </a:ext>
            </a:extLst>
          </p:cNvPr>
          <p:cNvSpPr txBox="1"/>
          <p:nvPr/>
        </p:nvSpPr>
        <p:spPr>
          <a:xfrm>
            <a:off x="24442" y="6611035"/>
            <a:ext cx="909511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https://www.wolframalpha.com/input/?i=y+%3D+x%5E2+from+0+to+5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68BA7D2-44E3-4B30-8699-AF16B9C86CCF}"/>
              </a:ext>
            </a:extLst>
          </p:cNvPr>
          <p:cNvGraphicFramePr>
            <a:graphicFrameLocks noGrp="1"/>
          </p:cNvGraphicFramePr>
          <p:nvPr/>
        </p:nvGraphicFramePr>
        <p:xfrm>
          <a:off x="1638300" y="3058160"/>
          <a:ext cx="6095999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305286348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4281617318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14671746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589162637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273071627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524021858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334101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423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906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46502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Calculate the average value of y = x</a:t>
            </a:r>
            <a:r>
              <a:rPr lang="en-US" altLang="en-US" baseline="30000" dirty="0"/>
              <a:t>2</a:t>
            </a:r>
            <a:r>
              <a:rPr lang="en-US" altLang="en-US" dirty="0"/>
              <a:t> for values of x from 0 to 5</a:t>
            </a:r>
          </a:p>
          <a:p>
            <a:r>
              <a:rPr lang="en-US" altLang="en-US" dirty="0"/>
              <a:t>More values would be closer:</a:t>
            </a:r>
          </a:p>
          <a:p>
            <a:endParaRPr lang="en-US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  <a:p>
            <a:endParaRPr lang="en-US" altLang="en-US" sz="3000" dirty="0"/>
          </a:p>
          <a:p>
            <a:r>
              <a:rPr lang="en-US" altLang="en-US" dirty="0"/>
              <a:t>But it’s definitely feeling like area under a curve…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AVERAGE VALUE OF A FUNCTION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0F9A2F-87EC-4CC9-AA1A-117504786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900" y="4876800"/>
            <a:ext cx="3158658" cy="190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0A17BE-EDD1-4D60-B3A2-F139B7FCED4F}"/>
              </a:ext>
            </a:extLst>
          </p:cNvPr>
          <p:cNvSpPr txBox="1"/>
          <p:nvPr/>
        </p:nvSpPr>
        <p:spPr>
          <a:xfrm>
            <a:off x="24442" y="6611035"/>
            <a:ext cx="909511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https://www.wolframalpha.com/input/?i=y+%3D+x%5E2+from+0+to+5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68BA7D2-44E3-4B30-8699-AF16B9C86CCF}"/>
              </a:ext>
            </a:extLst>
          </p:cNvPr>
          <p:cNvGraphicFramePr>
            <a:graphicFrameLocks noGrp="1"/>
          </p:cNvGraphicFramePr>
          <p:nvPr/>
        </p:nvGraphicFramePr>
        <p:xfrm>
          <a:off x="322845" y="3058160"/>
          <a:ext cx="8516355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926">
                  <a:extLst>
                    <a:ext uri="{9D8B030D-6E8A-4147-A177-3AD203B41FA5}">
                      <a16:colId xmlns:a16="http://schemas.microsoft.com/office/drawing/2014/main" val="3052863481"/>
                    </a:ext>
                  </a:extLst>
                </a:gridCol>
                <a:gridCol w="447992">
                  <a:extLst>
                    <a:ext uri="{9D8B030D-6E8A-4147-A177-3AD203B41FA5}">
                      <a16:colId xmlns:a16="http://schemas.microsoft.com/office/drawing/2014/main" val="4281617318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1372678082"/>
                    </a:ext>
                  </a:extLst>
                </a:gridCol>
                <a:gridCol w="447992">
                  <a:extLst>
                    <a:ext uri="{9D8B030D-6E8A-4147-A177-3AD203B41FA5}">
                      <a16:colId xmlns:a16="http://schemas.microsoft.com/office/drawing/2014/main" val="1146717469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589162637"/>
                    </a:ext>
                  </a:extLst>
                </a:gridCol>
                <a:gridCol w="447992">
                  <a:extLst>
                    <a:ext uri="{9D8B030D-6E8A-4147-A177-3AD203B41FA5}">
                      <a16:colId xmlns:a16="http://schemas.microsoft.com/office/drawing/2014/main" val="1139095030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26827424"/>
                    </a:ext>
                  </a:extLst>
                </a:gridCol>
                <a:gridCol w="447992">
                  <a:extLst>
                    <a:ext uri="{9D8B030D-6E8A-4147-A177-3AD203B41FA5}">
                      <a16:colId xmlns:a16="http://schemas.microsoft.com/office/drawing/2014/main" val="2471965076"/>
                    </a:ext>
                  </a:extLst>
                </a:gridCol>
                <a:gridCol w="1024255">
                  <a:extLst>
                    <a:ext uri="{9D8B030D-6E8A-4147-A177-3AD203B41FA5}">
                      <a16:colId xmlns:a16="http://schemas.microsoft.com/office/drawing/2014/main" val="2496570992"/>
                    </a:ext>
                  </a:extLst>
                </a:gridCol>
                <a:gridCol w="603568">
                  <a:extLst>
                    <a:ext uri="{9D8B030D-6E8A-4147-A177-3AD203B41FA5}">
                      <a16:colId xmlns:a16="http://schemas.microsoft.com/office/drawing/2014/main" val="3211742334"/>
                    </a:ext>
                  </a:extLst>
                </a:gridCol>
                <a:gridCol w="1024255">
                  <a:extLst>
                    <a:ext uri="{9D8B030D-6E8A-4147-A177-3AD203B41FA5}">
                      <a16:colId xmlns:a16="http://schemas.microsoft.com/office/drawing/2014/main" val="1940877594"/>
                    </a:ext>
                  </a:extLst>
                </a:gridCol>
                <a:gridCol w="708343">
                  <a:extLst>
                    <a:ext uri="{9D8B030D-6E8A-4147-A177-3AD203B41FA5}">
                      <a16:colId xmlns:a16="http://schemas.microsoft.com/office/drawing/2014/main" val="762869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1.5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2.5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3.5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4.5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423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0.25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2.25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6.25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12.25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20.25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906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30747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75B2-4C25-4303-9E08-BCFD45E9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100" dirty="0"/>
              <a:t>Average Value of a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9C986-4B93-4D9C-926B-A0671C495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average value of a curve over an interval x=a to x=b is:</a:t>
            </a:r>
          </a:p>
          <a:p>
            <a:r>
              <a:rPr lang="en-US" altLang="en-US" dirty="0"/>
              <a:t>                   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4ECB95D-657E-4618-9806-1BC01298DBA8}"/>
              </a:ext>
            </a:extLst>
          </p:cNvPr>
          <p:cNvGrpSpPr/>
          <p:nvPr/>
        </p:nvGrpSpPr>
        <p:grpSpPr>
          <a:xfrm>
            <a:off x="1981200" y="2743200"/>
            <a:ext cx="4419600" cy="1592462"/>
            <a:chOff x="228600" y="3505200"/>
            <a:chExt cx="4419600" cy="159246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E42F47F-DF14-4899-B12C-D74CFF060639}"/>
                </a:ext>
              </a:extLst>
            </p:cNvPr>
            <p:cNvCxnSpPr/>
            <p:nvPr/>
          </p:nvCxnSpPr>
          <p:spPr>
            <a:xfrm>
              <a:off x="1851804" y="4384915"/>
              <a:ext cx="2796396" cy="0"/>
            </a:xfrm>
            <a:prstGeom prst="line">
              <a:avLst/>
            </a:prstGeom>
            <a:ln w="508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99FA234-90DC-4BE1-9B90-6F63632EBA2D}"/>
                </a:ext>
              </a:extLst>
            </p:cNvPr>
            <p:cNvGrpSpPr/>
            <p:nvPr/>
          </p:nvGrpSpPr>
          <p:grpSpPr>
            <a:xfrm>
              <a:off x="228600" y="3505200"/>
              <a:ext cx="4375030" cy="1592462"/>
              <a:chOff x="228600" y="3505200"/>
              <a:chExt cx="4375030" cy="1592462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C83D246-EB8E-43BB-ABAC-61C9863B74D4}"/>
                  </a:ext>
                </a:extLst>
              </p:cNvPr>
              <p:cNvGrpSpPr/>
              <p:nvPr/>
            </p:nvGrpSpPr>
            <p:grpSpPr>
              <a:xfrm>
                <a:off x="1828800" y="3505200"/>
                <a:ext cx="2774830" cy="879715"/>
                <a:chOff x="2286000" y="3188262"/>
                <a:chExt cx="2774830" cy="879715"/>
              </a:xfrm>
            </p:grpSpPr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8BFBD36-2ADD-4C43-83D2-84BC8284ECDB}"/>
                    </a:ext>
                  </a:extLst>
                </p:cNvPr>
                <p:cNvSpPr txBox="1"/>
                <p:nvPr/>
              </p:nvSpPr>
              <p:spPr>
                <a:xfrm>
                  <a:off x="2286000" y="3188262"/>
                  <a:ext cx="2774830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∫  ƒ(x) dx</a:t>
                  </a: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F990544-55D7-426C-9DDA-3078375D3E47}"/>
                    </a:ext>
                  </a:extLst>
                </p:cNvPr>
                <p:cNvSpPr txBox="1"/>
                <p:nvPr/>
              </p:nvSpPr>
              <p:spPr>
                <a:xfrm>
                  <a:off x="2667000" y="3188262"/>
                  <a:ext cx="45720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CCFFFF"/>
                      </a:solidFill>
                    </a:rPr>
                    <a:t>b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924077B-C164-4293-AB01-C7AD71795241}"/>
                    </a:ext>
                  </a:extLst>
                </p:cNvPr>
                <p:cNvSpPr txBox="1"/>
                <p:nvPr/>
              </p:nvSpPr>
              <p:spPr>
                <a:xfrm>
                  <a:off x="2461404" y="3667867"/>
                  <a:ext cx="45720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CCFFFF"/>
                      </a:solidFill>
                    </a:rPr>
                    <a:t>a</a:t>
                  </a:r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D3B274E-6E2A-4690-B870-D01E18CD4828}"/>
                  </a:ext>
                </a:extLst>
              </p:cNvPr>
              <p:cNvSpPr txBox="1"/>
              <p:nvPr/>
            </p:nvSpPr>
            <p:spPr>
              <a:xfrm>
                <a:off x="228600" y="4035833"/>
                <a:ext cx="207752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4000" b="1" dirty="0" err="1">
                    <a:solidFill>
                      <a:srgbClr val="CCFFFF"/>
                    </a:solidFill>
                  </a:rPr>
                  <a:t>y</a:t>
                </a:r>
                <a:r>
                  <a:rPr lang="en-US" altLang="en-US" sz="4000" b="1" baseline="-25000" dirty="0" err="1">
                    <a:solidFill>
                      <a:srgbClr val="CCFFFF"/>
                    </a:solidFill>
                  </a:rPr>
                  <a:t>avg</a:t>
                </a:r>
                <a:r>
                  <a:rPr lang="en-US" altLang="en-US" sz="4000" b="1" dirty="0">
                    <a:solidFill>
                      <a:srgbClr val="CCFFFF"/>
                    </a:solidFill>
                  </a:rPr>
                  <a:t> =</a:t>
                </a:r>
                <a:endParaRPr lang="en-US" sz="4000" b="1" dirty="0">
                  <a:solidFill>
                    <a:srgbClr val="CCFFFF"/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796AD8-774F-45DC-BF04-6D66ED0E8537}"/>
                  </a:ext>
                </a:extLst>
              </p:cNvPr>
              <p:cNvSpPr txBox="1"/>
              <p:nvPr/>
            </p:nvSpPr>
            <p:spPr>
              <a:xfrm>
                <a:off x="2352169" y="4389776"/>
                <a:ext cx="207752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4000" b="1" dirty="0">
                    <a:solidFill>
                      <a:srgbClr val="CCFFFF"/>
                    </a:solidFill>
                  </a:rPr>
                  <a:t>b - a</a:t>
                </a:r>
                <a:endParaRPr lang="en-US" sz="4000" b="1" dirty="0">
                  <a:solidFill>
                    <a:srgbClr val="CC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033975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Calculate the average value of </a:t>
            </a:r>
          </a:p>
          <a:p>
            <a:r>
              <a:rPr lang="en-US" altLang="en-US" dirty="0"/>
              <a:t>y = x</a:t>
            </a:r>
            <a:r>
              <a:rPr lang="en-US" altLang="en-US" baseline="30000" dirty="0"/>
              <a:t>2</a:t>
            </a:r>
            <a:r>
              <a:rPr lang="en-US" altLang="en-US" dirty="0"/>
              <a:t> for values of x from 0 to 5</a:t>
            </a:r>
          </a:p>
          <a:p>
            <a:endParaRPr lang="en-US" altLang="en-US" dirty="0"/>
          </a:p>
          <a:p>
            <a:r>
              <a:rPr lang="en-US" altLang="en-US" dirty="0"/>
              <a:t>                    </a:t>
            </a:r>
          </a:p>
          <a:p>
            <a:endParaRPr lang="en-US" altLang="en-US" sz="2000" dirty="0"/>
          </a:p>
          <a:p>
            <a:r>
              <a:rPr lang="en-US" altLang="en-US" dirty="0"/>
              <a:t>What’s b?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AVERAGE VALUE OF A FUNCTION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0F9A2F-87EC-4CC9-AA1A-117504786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900" y="4876800"/>
            <a:ext cx="3158658" cy="190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0A17BE-EDD1-4D60-B3A2-F139B7FCED4F}"/>
              </a:ext>
            </a:extLst>
          </p:cNvPr>
          <p:cNvSpPr txBox="1"/>
          <p:nvPr/>
        </p:nvSpPr>
        <p:spPr>
          <a:xfrm>
            <a:off x="24442" y="6611035"/>
            <a:ext cx="909511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https://www.wolframalpha.com/input/?i=y+%3D+x%5E2+from+0+to+5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CED75FA-6C52-408D-86D5-48F7AD396236}"/>
              </a:ext>
            </a:extLst>
          </p:cNvPr>
          <p:cNvGrpSpPr/>
          <p:nvPr/>
        </p:nvGrpSpPr>
        <p:grpSpPr>
          <a:xfrm>
            <a:off x="355840" y="2173857"/>
            <a:ext cx="4419600" cy="1600200"/>
            <a:chOff x="228600" y="3505200"/>
            <a:chExt cx="4419600" cy="16002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377AA18-3CE9-47C8-878B-2101323DBE71}"/>
                </a:ext>
              </a:extLst>
            </p:cNvPr>
            <p:cNvCxnSpPr/>
            <p:nvPr/>
          </p:nvCxnSpPr>
          <p:spPr>
            <a:xfrm>
              <a:off x="1851804" y="4384915"/>
              <a:ext cx="2796396" cy="0"/>
            </a:xfrm>
            <a:prstGeom prst="line">
              <a:avLst/>
            </a:prstGeom>
            <a:ln w="508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D69F399-380E-45A5-BE9C-4197F2107445}"/>
                </a:ext>
              </a:extLst>
            </p:cNvPr>
            <p:cNvGrpSpPr/>
            <p:nvPr/>
          </p:nvGrpSpPr>
          <p:grpSpPr>
            <a:xfrm>
              <a:off x="228600" y="3505200"/>
              <a:ext cx="4375030" cy="1600200"/>
              <a:chOff x="228600" y="3505200"/>
              <a:chExt cx="4375030" cy="160020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D87F4EA-0370-45AA-B6D6-D42300A95362}"/>
                  </a:ext>
                </a:extLst>
              </p:cNvPr>
              <p:cNvGrpSpPr/>
              <p:nvPr/>
            </p:nvGrpSpPr>
            <p:grpSpPr>
              <a:xfrm>
                <a:off x="1828800" y="3505200"/>
                <a:ext cx="2774830" cy="879715"/>
                <a:chOff x="2286000" y="3188262"/>
                <a:chExt cx="2774830" cy="879715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AAFDFF1-011D-40DE-BAEE-664CDC9275F0}"/>
                    </a:ext>
                  </a:extLst>
                </p:cNvPr>
                <p:cNvSpPr txBox="1"/>
                <p:nvPr/>
              </p:nvSpPr>
              <p:spPr>
                <a:xfrm>
                  <a:off x="2286000" y="3188262"/>
                  <a:ext cx="2774830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∫  ƒ(x) dx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10BD7D9-971B-45E3-8F8F-9E8ACEBE06DA}"/>
                    </a:ext>
                  </a:extLst>
                </p:cNvPr>
                <p:cNvSpPr txBox="1"/>
                <p:nvPr/>
              </p:nvSpPr>
              <p:spPr>
                <a:xfrm>
                  <a:off x="2667000" y="3188262"/>
                  <a:ext cx="45720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CCFFFF"/>
                      </a:solidFill>
                    </a:rPr>
                    <a:t>b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077B72A-4EBE-4B47-9D48-FA9EF57225FF}"/>
                    </a:ext>
                  </a:extLst>
                </p:cNvPr>
                <p:cNvSpPr txBox="1"/>
                <p:nvPr/>
              </p:nvSpPr>
              <p:spPr>
                <a:xfrm>
                  <a:off x="2461404" y="3667867"/>
                  <a:ext cx="45720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CCFFFF"/>
                      </a:solidFill>
                    </a:rPr>
                    <a:t>a</a:t>
                  </a:r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36A3A8-AD81-432F-ABB1-865ECB642CA6}"/>
                  </a:ext>
                </a:extLst>
              </p:cNvPr>
              <p:cNvSpPr txBox="1"/>
              <p:nvPr/>
            </p:nvSpPr>
            <p:spPr>
              <a:xfrm>
                <a:off x="228600" y="4035833"/>
                <a:ext cx="207752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4000" b="1" dirty="0" err="1">
                    <a:solidFill>
                      <a:srgbClr val="CCFFFF"/>
                    </a:solidFill>
                  </a:rPr>
                  <a:t>y</a:t>
                </a:r>
                <a:r>
                  <a:rPr lang="en-US" altLang="en-US" sz="4000" b="1" baseline="-25000" dirty="0" err="1">
                    <a:solidFill>
                      <a:srgbClr val="CCFFFF"/>
                    </a:solidFill>
                  </a:rPr>
                  <a:t>avg</a:t>
                </a:r>
                <a:r>
                  <a:rPr lang="en-US" altLang="en-US" sz="4000" b="1" dirty="0">
                    <a:solidFill>
                      <a:srgbClr val="CCFFFF"/>
                    </a:solidFill>
                  </a:rPr>
                  <a:t> =</a:t>
                </a:r>
                <a:endParaRPr lang="en-US" sz="4000" b="1" dirty="0">
                  <a:solidFill>
                    <a:srgbClr val="CCFFFF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7A35E0B-9769-42C5-8245-660532A7D4AF}"/>
                  </a:ext>
                </a:extLst>
              </p:cNvPr>
              <p:cNvSpPr txBox="1"/>
              <p:nvPr/>
            </p:nvSpPr>
            <p:spPr>
              <a:xfrm>
                <a:off x="2342072" y="4397514"/>
                <a:ext cx="207752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4000" b="1" dirty="0">
                    <a:solidFill>
                      <a:srgbClr val="CCFFFF"/>
                    </a:solidFill>
                  </a:rPr>
                  <a:t>b - a</a:t>
                </a:r>
                <a:endParaRPr lang="en-US" sz="4000" b="1" dirty="0">
                  <a:solidFill>
                    <a:srgbClr val="CC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5353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Annual sales (in millions of units) of a certain brand of tablet computer are modeled to grow: </a:t>
            </a:r>
            <a:r>
              <a:rPr lang="en-US" dirty="0" err="1"/>
              <a:t>dƒ</a:t>
            </a:r>
            <a:r>
              <a:rPr lang="en-US" dirty="0"/>
              <a:t>/dt=0.18t</a:t>
            </a:r>
            <a:r>
              <a:rPr lang="en-US" baseline="30000" dirty="0"/>
              <a:t>2</a:t>
            </a:r>
            <a:r>
              <a:rPr lang="en-US" dirty="0"/>
              <a:t>+0.16t+2.64 per year where t is in years.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How many tablets will be sold over the next 6 years?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≈ </a:t>
            </a:r>
            <a:r>
              <a:rPr lang="en-US" altLang="en-US" dirty="0">
                <a:solidFill>
                  <a:srgbClr val="FFFF00"/>
                </a:solidFill>
              </a:rPr>
              <a:t>31.68 million tablets</a:t>
            </a:r>
            <a:endParaRPr lang="en-US" altLang="en-US" sz="2000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30236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Calculate the average value of </a:t>
            </a:r>
          </a:p>
          <a:p>
            <a:r>
              <a:rPr lang="en-US" altLang="en-US" dirty="0"/>
              <a:t>y = x</a:t>
            </a:r>
            <a:r>
              <a:rPr lang="en-US" altLang="en-US" baseline="30000" dirty="0"/>
              <a:t>2</a:t>
            </a:r>
            <a:r>
              <a:rPr lang="en-US" altLang="en-US" dirty="0"/>
              <a:t> for values of x from 0 to 5</a:t>
            </a:r>
          </a:p>
          <a:p>
            <a:endParaRPr lang="en-US" altLang="en-US" dirty="0"/>
          </a:p>
          <a:p>
            <a:r>
              <a:rPr lang="en-US" altLang="en-US" dirty="0"/>
              <a:t>                    </a:t>
            </a:r>
          </a:p>
          <a:p>
            <a:endParaRPr lang="en-US" altLang="en-US" sz="2000" dirty="0"/>
          </a:p>
          <a:p>
            <a:r>
              <a:rPr lang="en-US" altLang="en-US" dirty="0"/>
              <a:t>What’s b? </a:t>
            </a:r>
            <a:r>
              <a:rPr lang="en-US" altLang="en-US" dirty="0">
                <a:solidFill>
                  <a:srgbClr val="FFFF00"/>
                </a:solidFill>
              </a:rPr>
              <a:t>5</a:t>
            </a:r>
          </a:p>
          <a:p>
            <a:r>
              <a:rPr lang="en-US" altLang="en-US" dirty="0"/>
              <a:t>What’s a?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AVERAGE VALUE OF A FUNCTION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0F9A2F-87EC-4CC9-AA1A-117504786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900" y="4876800"/>
            <a:ext cx="3158658" cy="190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0A17BE-EDD1-4D60-B3A2-F139B7FCED4F}"/>
              </a:ext>
            </a:extLst>
          </p:cNvPr>
          <p:cNvSpPr txBox="1"/>
          <p:nvPr/>
        </p:nvSpPr>
        <p:spPr>
          <a:xfrm>
            <a:off x="24442" y="6611035"/>
            <a:ext cx="909511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https://www.wolframalpha.com/input/?i=y+%3D+x%5E2+from+0+to+5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CED75FA-6C52-408D-86D5-48F7AD396236}"/>
              </a:ext>
            </a:extLst>
          </p:cNvPr>
          <p:cNvGrpSpPr/>
          <p:nvPr/>
        </p:nvGrpSpPr>
        <p:grpSpPr>
          <a:xfrm>
            <a:off x="355840" y="2173857"/>
            <a:ext cx="4419600" cy="1600200"/>
            <a:chOff x="228600" y="3505200"/>
            <a:chExt cx="4419600" cy="16002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377AA18-3CE9-47C8-878B-2101323DBE71}"/>
                </a:ext>
              </a:extLst>
            </p:cNvPr>
            <p:cNvCxnSpPr/>
            <p:nvPr/>
          </p:nvCxnSpPr>
          <p:spPr>
            <a:xfrm>
              <a:off x="1851804" y="4384915"/>
              <a:ext cx="2796396" cy="0"/>
            </a:xfrm>
            <a:prstGeom prst="line">
              <a:avLst/>
            </a:prstGeom>
            <a:ln w="508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D69F399-380E-45A5-BE9C-4197F2107445}"/>
                </a:ext>
              </a:extLst>
            </p:cNvPr>
            <p:cNvGrpSpPr/>
            <p:nvPr/>
          </p:nvGrpSpPr>
          <p:grpSpPr>
            <a:xfrm>
              <a:off x="228600" y="3505200"/>
              <a:ext cx="4375030" cy="1600200"/>
              <a:chOff x="228600" y="3505200"/>
              <a:chExt cx="4375030" cy="160020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D87F4EA-0370-45AA-B6D6-D42300A95362}"/>
                  </a:ext>
                </a:extLst>
              </p:cNvPr>
              <p:cNvGrpSpPr/>
              <p:nvPr/>
            </p:nvGrpSpPr>
            <p:grpSpPr>
              <a:xfrm>
                <a:off x="1828800" y="3505200"/>
                <a:ext cx="2774830" cy="879715"/>
                <a:chOff x="2286000" y="3188262"/>
                <a:chExt cx="2774830" cy="879715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AAFDFF1-011D-40DE-BAEE-664CDC9275F0}"/>
                    </a:ext>
                  </a:extLst>
                </p:cNvPr>
                <p:cNvSpPr txBox="1"/>
                <p:nvPr/>
              </p:nvSpPr>
              <p:spPr>
                <a:xfrm>
                  <a:off x="2286000" y="3188262"/>
                  <a:ext cx="2774830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∫  ƒ(x) dx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10BD7D9-971B-45E3-8F8F-9E8ACEBE06DA}"/>
                    </a:ext>
                  </a:extLst>
                </p:cNvPr>
                <p:cNvSpPr txBox="1"/>
                <p:nvPr/>
              </p:nvSpPr>
              <p:spPr>
                <a:xfrm>
                  <a:off x="2667000" y="3188262"/>
                  <a:ext cx="45720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FFFF00"/>
                      </a:solidFill>
                    </a:rPr>
                    <a:t>5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077B72A-4EBE-4B47-9D48-FA9EF57225FF}"/>
                    </a:ext>
                  </a:extLst>
                </p:cNvPr>
                <p:cNvSpPr txBox="1"/>
                <p:nvPr/>
              </p:nvSpPr>
              <p:spPr>
                <a:xfrm>
                  <a:off x="2461404" y="3667867"/>
                  <a:ext cx="45720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CCFFFF"/>
                      </a:solidFill>
                    </a:rPr>
                    <a:t>a</a:t>
                  </a:r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36A3A8-AD81-432F-ABB1-865ECB642CA6}"/>
                  </a:ext>
                </a:extLst>
              </p:cNvPr>
              <p:cNvSpPr txBox="1"/>
              <p:nvPr/>
            </p:nvSpPr>
            <p:spPr>
              <a:xfrm>
                <a:off x="228600" y="4035833"/>
                <a:ext cx="207752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4000" b="1" dirty="0" err="1">
                    <a:solidFill>
                      <a:srgbClr val="CCFFFF"/>
                    </a:solidFill>
                  </a:rPr>
                  <a:t>y</a:t>
                </a:r>
                <a:r>
                  <a:rPr lang="en-US" altLang="en-US" sz="4000" b="1" baseline="-25000" dirty="0" err="1">
                    <a:solidFill>
                      <a:srgbClr val="CCFFFF"/>
                    </a:solidFill>
                  </a:rPr>
                  <a:t>avg</a:t>
                </a:r>
                <a:r>
                  <a:rPr lang="en-US" altLang="en-US" sz="4000" b="1" dirty="0">
                    <a:solidFill>
                      <a:srgbClr val="CCFFFF"/>
                    </a:solidFill>
                  </a:rPr>
                  <a:t> =</a:t>
                </a:r>
                <a:endParaRPr lang="en-US" sz="4000" b="1" dirty="0">
                  <a:solidFill>
                    <a:srgbClr val="CCFFFF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7A35E0B-9769-42C5-8245-660532A7D4AF}"/>
                  </a:ext>
                </a:extLst>
              </p:cNvPr>
              <p:cNvSpPr txBox="1"/>
              <p:nvPr/>
            </p:nvSpPr>
            <p:spPr>
              <a:xfrm>
                <a:off x="2342072" y="4397514"/>
                <a:ext cx="207752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4000" b="1" dirty="0">
                    <a:solidFill>
                      <a:srgbClr val="FFFF00"/>
                    </a:solidFill>
                  </a:rPr>
                  <a:t>5</a:t>
                </a:r>
                <a:r>
                  <a:rPr lang="en-US" altLang="en-US" sz="4000" b="1" dirty="0">
                    <a:solidFill>
                      <a:srgbClr val="CCFFFF"/>
                    </a:solidFill>
                  </a:rPr>
                  <a:t> - a</a:t>
                </a:r>
                <a:endParaRPr lang="en-US" sz="4000" b="1" dirty="0">
                  <a:solidFill>
                    <a:srgbClr val="CC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751906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Calculate the average value of </a:t>
            </a:r>
          </a:p>
          <a:p>
            <a:r>
              <a:rPr lang="en-US" altLang="en-US" dirty="0"/>
              <a:t>y = x</a:t>
            </a:r>
            <a:r>
              <a:rPr lang="en-US" altLang="en-US" baseline="30000" dirty="0"/>
              <a:t>2</a:t>
            </a:r>
            <a:r>
              <a:rPr lang="en-US" altLang="en-US" dirty="0"/>
              <a:t> for values of x from 0 to 5</a:t>
            </a:r>
          </a:p>
          <a:p>
            <a:endParaRPr lang="en-US" altLang="en-US" dirty="0"/>
          </a:p>
          <a:p>
            <a:r>
              <a:rPr lang="en-US" altLang="en-US" dirty="0"/>
              <a:t>                    </a:t>
            </a:r>
          </a:p>
          <a:p>
            <a:endParaRPr lang="en-US" altLang="en-US" sz="2000" dirty="0"/>
          </a:p>
          <a:p>
            <a:r>
              <a:rPr lang="en-US" altLang="en-US" dirty="0"/>
              <a:t>What’s b? 5</a:t>
            </a:r>
          </a:p>
          <a:p>
            <a:r>
              <a:rPr lang="en-US" altLang="en-US" dirty="0"/>
              <a:t>What’s a? </a:t>
            </a:r>
            <a:r>
              <a:rPr lang="en-US" altLang="en-US" dirty="0">
                <a:solidFill>
                  <a:srgbClr val="FFFF00"/>
                </a:solidFill>
              </a:rPr>
              <a:t>0</a:t>
            </a:r>
          </a:p>
          <a:p>
            <a:r>
              <a:rPr lang="en-US" altLang="en-US" dirty="0"/>
              <a:t>What’s </a:t>
            </a:r>
            <a:r>
              <a:rPr lang="en-US" sz="4000" b="1" dirty="0">
                <a:solidFill>
                  <a:srgbClr val="CCFFFF"/>
                </a:solidFill>
              </a:rPr>
              <a:t>ƒ(x)?</a:t>
            </a:r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AVERAGE VALUE OF A FUNCTION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0F9A2F-87EC-4CC9-AA1A-117504786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900" y="4876800"/>
            <a:ext cx="3158658" cy="190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0A17BE-EDD1-4D60-B3A2-F139B7FCED4F}"/>
              </a:ext>
            </a:extLst>
          </p:cNvPr>
          <p:cNvSpPr txBox="1"/>
          <p:nvPr/>
        </p:nvSpPr>
        <p:spPr>
          <a:xfrm>
            <a:off x="24442" y="6611035"/>
            <a:ext cx="909511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https://www.wolframalpha.com/input/?i=y+%3D+x%5E2+from+0+to+5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CED75FA-6C52-408D-86D5-48F7AD396236}"/>
              </a:ext>
            </a:extLst>
          </p:cNvPr>
          <p:cNvGrpSpPr/>
          <p:nvPr/>
        </p:nvGrpSpPr>
        <p:grpSpPr>
          <a:xfrm>
            <a:off x="391784" y="2173857"/>
            <a:ext cx="4383656" cy="1600200"/>
            <a:chOff x="264544" y="3505200"/>
            <a:chExt cx="4383656" cy="16002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377AA18-3CE9-47C8-878B-2101323DBE71}"/>
                </a:ext>
              </a:extLst>
            </p:cNvPr>
            <p:cNvCxnSpPr/>
            <p:nvPr/>
          </p:nvCxnSpPr>
          <p:spPr>
            <a:xfrm>
              <a:off x="1851804" y="4384915"/>
              <a:ext cx="2796396" cy="0"/>
            </a:xfrm>
            <a:prstGeom prst="line">
              <a:avLst/>
            </a:prstGeom>
            <a:ln w="508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D69F399-380E-45A5-BE9C-4197F2107445}"/>
                </a:ext>
              </a:extLst>
            </p:cNvPr>
            <p:cNvGrpSpPr/>
            <p:nvPr/>
          </p:nvGrpSpPr>
          <p:grpSpPr>
            <a:xfrm>
              <a:off x="264544" y="3505200"/>
              <a:ext cx="4339086" cy="1600200"/>
              <a:chOff x="264544" y="3505200"/>
              <a:chExt cx="4339086" cy="160020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D87F4EA-0370-45AA-B6D6-D42300A95362}"/>
                  </a:ext>
                </a:extLst>
              </p:cNvPr>
              <p:cNvGrpSpPr/>
              <p:nvPr/>
            </p:nvGrpSpPr>
            <p:grpSpPr>
              <a:xfrm>
                <a:off x="1828800" y="3505200"/>
                <a:ext cx="2774830" cy="879715"/>
                <a:chOff x="2286000" y="3188262"/>
                <a:chExt cx="2774830" cy="879715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AAFDFF1-011D-40DE-BAEE-664CDC9275F0}"/>
                    </a:ext>
                  </a:extLst>
                </p:cNvPr>
                <p:cNvSpPr txBox="1"/>
                <p:nvPr/>
              </p:nvSpPr>
              <p:spPr>
                <a:xfrm>
                  <a:off x="2286000" y="3188262"/>
                  <a:ext cx="2774830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∫  ƒ(x) dx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10BD7D9-971B-45E3-8F8F-9E8ACEBE06DA}"/>
                    </a:ext>
                  </a:extLst>
                </p:cNvPr>
                <p:cNvSpPr txBox="1"/>
                <p:nvPr/>
              </p:nvSpPr>
              <p:spPr>
                <a:xfrm>
                  <a:off x="2667000" y="3188262"/>
                  <a:ext cx="45720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CCFFFF"/>
                      </a:solidFill>
                    </a:rPr>
                    <a:t>5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077B72A-4EBE-4B47-9D48-FA9EF57225FF}"/>
                    </a:ext>
                  </a:extLst>
                </p:cNvPr>
                <p:cNvSpPr txBox="1"/>
                <p:nvPr/>
              </p:nvSpPr>
              <p:spPr>
                <a:xfrm>
                  <a:off x="2461404" y="3667867"/>
                  <a:ext cx="45720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FFFF00"/>
                      </a:solidFill>
                    </a:rPr>
                    <a:t>0</a:t>
                  </a:r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36A3A8-AD81-432F-ABB1-865ECB642CA6}"/>
                  </a:ext>
                </a:extLst>
              </p:cNvPr>
              <p:cNvSpPr txBox="1"/>
              <p:nvPr/>
            </p:nvSpPr>
            <p:spPr>
              <a:xfrm>
                <a:off x="264544" y="4030972"/>
                <a:ext cx="173966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4000" b="1" dirty="0" err="1">
                    <a:solidFill>
                      <a:srgbClr val="CCFFFF"/>
                    </a:solidFill>
                  </a:rPr>
                  <a:t>y</a:t>
                </a:r>
                <a:r>
                  <a:rPr lang="en-US" altLang="en-US" sz="4000" b="1" baseline="-25000" dirty="0" err="1">
                    <a:solidFill>
                      <a:srgbClr val="CCFFFF"/>
                    </a:solidFill>
                  </a:rPr>
                  <a:t>avg</a:t>
                </a:r>
                <a:r>
                  <a:rPr lang="en-US" altLang="en-US" sz="4000" b="1" dirty="0">
                    <a:solidFill>
                      <a:srgbClr val="CCFFFF"/>
                    </a:solidFill>
                  </a:rPr>
                  <a:t> =</a:t>
                </a:r>
                <a:endParaRPr lang="en-US" sz="4000" b="1" dirty="0">
                  <a:solidFill>
                    <a:srgbClr val="CCFFFF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7A35E0B-9769-42C5-8245-660532A7D4AF}"/>
                  </a:ext>
                </a:extLst>
              </p:cNvPr>
              <p:cNvSpPr txBox="1"/>
              <p:nvPr/>
            </p:nvSpPr>
            <p:spPr>
              <a:xfrm>
                <a:off x="2342072" y="4397514"/>
                <a:ext cx="207752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4000" b="1" dirty="0">
                    <a:solidFill>
                      <a:srgbClr val="CCFFFF"/>
                    </a:solidFill>
                  </a:rPr>
                  <a:t>5 - </a:t>
                </a:r>
                <a:r>
                  <a:rPr lang="en-US" altLang="en-US" sz="4000" b="1" dirty="0">
                    <a:solidFill>
                      <a:srgbClr val="FFFF00"/>
                    </a:solidFill>
                  </a:rPr>
                  <a:t>0</a:t>
                </a:r>
                <a:endParaRPr lang="en-US" sz="4000" b="1" dirty="0">
                  <a:solidFill>
                    <a:srgbClr val="FFFF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244722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Calculate the average value of </a:t>
            </a:r>
          </a:p>
          <a:p>
            <a:r>
              <a:rPr lang="en-US" altLang="en-US" dirty="0"/>
              <a:t>y = x</a:t>
            </a:r>
            <a:r>
              <a:rPr lang="en-US" altLang="en-US" baseline="30000" dirty="0"/>
              <a:t>2</a:t>
            </a:r>
            <a:r>
              <a:rPr lang="en-US" altLang="en-US" dirty="0"/>
              <a:t> for values of x from 0 to 5</a:t>
            </a:r>
          </a:p>
          <a:p>
            <a:endParaRPr lang="en-US" altLang="en-US" dirty="0"/>
          </a:p>
          <a:p>
            <a:r>
              <a:rPr lang="en-US" altLang="en-US" dirty="0"/>
              <a:t>                    </a:t>
            </a:r>
          </a:p>
          <a:p>
            <a:endParaRPr lang="en-US" altLang="en-US" sz="2000" dirty="0"/>
          </a:p>
          <a:p>
            <a:r>
              <a:rPr lang="en-US" altLang="en-US" dirty="0"/>
              <a:t>What’s b? 5</a:t>
            </a:r>
          </a:p>
          <a:p>
            <a:r>
              <a:rPr lang="en-US" altLang="en-US" dirty="0"/>
              <a:t>What’s a? 0</a:t>
            </a:r>
          </a:p>
          <a:p>
            <a:r>
              <a:rPr lang="en-US" altLang="en-US" dirty="0"/>
              <a:t>What’s </a:t>
            </a:r>
            <a:r>
              <a:rPr lang="en-US" sz="4000" b="1" dirty="0">
                <a:solidFill>
                  <a:srgbClr val="CCFFFF"/>
                </a:solidFill>
              </a:rPr>
              <a:t>ƒ(x)? </a:t>
            </a:r>
            <a:r>
              <a:rPr lang="en-US" altLang="en-US" dirty="0">
                <a:solidFill>
                  <a:srgbClr val="FFFF00"/>
                </a:solidFill>
              </a:rPr>
              <a:t>x</a:t>
            </a:r>
            <a:r>
              <a:rPr lang="en-US" altLang="en-US" baseline="30000" dirty="0">
                <a:solidFill>
                  <a:srgbClr val="FFFF00"/>
                </a:solidFill>
              </a:rPr>
              <a:t>2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AVERAGE VALUE OF A FUNCTION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0F9A2F-87EC-4CC9-AA1A-117504786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900" y="4876800"/>
            <a:ext cx="3158658" cy="190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0A17BE-EDD1-4D60-B3A2-F139B7FCED4F}"/>
              </a:ext>
            </a:extLst>
          </p:cNvPr>
          <p:cNvSpPr txBox="1"/>
          <p:nvPr/>
        </p:nvSpPr>
        <p:spPr>
          <a:xfrm>
            <a:off x="24442" y="6611035"/>
            <a:ext cx="909511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https://www.wolframalpha.com/input/?i=y+%3D+x%5E2+from+0+to+5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CED75FA-6C52-408D-86D5-48F7AD396236}"/>
              </a:ext>
            </a:extLst>
          </p:cNvPr>
          <p:cNvGrpSpPr/>
          <p:nvPr/>
        </p:nvGrpSpPr>
        <p:grpSpPr>
          <a:xfrm>
            <a:off x="391784" y="2173857"/>
            <a:ext cx="4383656" cy="1600200"/>
            <a:chOff x="264544" y="3505200"/>
            <a:chExt cx="4383656" cy="16002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377AA18-3CE9-47C8-878B-2101323DBE71}"/>
                </a:ext>
              </a:extLst>
            </p:cNvPr>
            <p:cNvCxnSpPr/>
            <p:nvPr/>
          </p:nvCxnSpPr>
          <p:spPr>
            <a:xfrm>
              <a:off x="1851804" y="4384915"/>
              <a:ext cx="2796396" cy="0"/>
            </a:xfrm>
            <a:prstGeom prst="line">
              <a:avLst/>
            </a:prstGeom>
            <a:ln w="508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D69F399-380E-45A5-BE9C-4197F2107445}"/>
                </a:ext>
              </a:extLst>
            </p:cNvPr>
            <p:cNvGrpSpPr/>
            <p:nvPr/>
          </p:nvGrpSpPr>
          <p:grpSpPr>
            <a:xfrm>
              <a:off x="264544" y="3505200"/>
              <a:ext cx="4339086" cy="1600200"/>
              <a:chOff x="264544" y="3505200"/>
              <a:chExt cx="4339086" cy="160020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D87F4EA-0370-45AA-B6D6-D42300A95362}"/>
                  </a:ext>
                </a:extLst>
              </p:cNvPr>
              <p:cNvGrpSpPr/>
              <p:nvPr/>
            </p:nvGrpSpPr>
            <p:grpSpPr>
              <a:xfrm>
                <a:off x="1828800" y="3505200"/>
                <a:ext cx="2774830" cy="879715"/>
                <a:chOff x="2286000" y="3188262"/>
                <a:chExt cx="2774830" cy="879715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AAFDFF1-011D-40DE-BAEE-664CDC9275F0}"/>
                    </a:ext>
                  </a:extLst>
                </p:cNvPr>
                <p:cNvSpPr txBox="1"/>
                <p:nvPr/>
              </p:nvSpPr>
              <p:spPr>
                <a:xfrm>
                  <a:off x="2286000" y="3188262"/>
                  <a:ext cx="2774830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∫  </a:t>
                  </a:r>
                  <a:r>
                    <a:rPr lang="en-US" altLang="en-US" sz="4000" b="1" dirty="0">
                      <a:solidFill>
                        <a:srgbClr val="FFFF00"/>
                      </a:solidFill>
                    </a:rPr>
                    <a:t>x</a:t>
                  </a:r>
                  <a:r>
                    <a:rPr lang="en-US" altLang="en-US" sz="4000" b="1" baseline="30000" dirty="0">
                      <a:solidFill>
                        <a:srgbClr val="FFFF00"/>
                      </a:solidFill>
                    </a:rPr>
                    <a:t>2</a:t>
                  </a:r>
                  <a:r>
                    <a:rPr lang="en-US" sz="4000" b="1" dirty="0">
                      <a:solidFill>
                        <a:srgbClr val="CCFFFF"/>
                      </a:solidFill>
                    </a:rPr>
                    <a:t> dx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10BD7D9-971B-45E3-8F8F-9E8ACEBE06DA}"/>
                    </a:ext>
                  </a:extLst>
                </p:cNvPr>
                <p:cNvSpPr txBox="1"/>
                <p:nvPr/>
              </p:nvSpPr>
              <p:spPr>
                <a:xfrm>
                  <a:off x="2667000" y="3188262"/>
                  <a:ext cx="45720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CCFFFF"/>
                      </a:solidFill>
                    </a:rPr>
                    <a:t>5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077B72A-4EBE-4B47-9D48-FA9EF57225FF}"/>
                    </a:ext>
                  </a:extLst>
                </p:cNvPr>
                <p:cNvSpPr txBox="1"/>
                <p:nvPr/>
              </p:nvSpPr>
              <p:spPr>
                <a:xfrm>
                  <a:off x="2461404" y="3667867"/>
                  <a:ext cx="45720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CCFFFF"/>
                      </a:solidFill>
                    </a:rPr>
                    <a:t>0</a:t>
                  </a:r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36A3A8-AD81-432F-ABB1-865ECB642CA6}"/>
                  </a:ext>
                </a:extLst>
              </p:cNvPr>
              <p:cNvSpPr txBox="1"/>
              <p:nvPr/>
            </p:nvSpPr>
            <p:spPr>
              <a:xfrm>
                <a:off x="264544" y="4030972"/>
                <a:ext cx="173966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4000" b="1" dirty="0" err="1">
                    <a:solidFill>
                      <a:srgbClr val="CCFFFF"/>
                    </a:solidFill>
                  </a:rPr>
                  <a:t>y</a:t>
                </a:r>
                <a:r>
                  <a:rPr lang="en-US" altLang="en-US" sz="4000" b="1" baseline="-25000" dirty="0" err="1">
                    <a:solidFill>
                      <a:srgbClr val="CCFFFF"/>
                    </a:solidFill>
                  </a:rPr>
                  <a:t>avg</a:t>
                </a:r>
                <a:r>
                  <a:rPr lang="en-US" altLang="en-US" sz="4000" b="1" dirty="0">
                    <a:solidFill>
                      <a:srgbClr val="CCFFFF"/>
                    </a:solidFill>
                  </a:rPr>
                  <a:t> =</a:t>
                </a:r>
                <a:endParaRPr lang="en-US" sz="4000" b="1" dirty="0">
                  <a:solidFill>
                    <a:srgbClr val="CCFFFF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7A35E0B-9769-42C5-8245-660532A7D4AF}"/>
                  </a:ext>
                </a:extLst>
              </p:cNvPr>
              <p:cNvSpPr txBox="1"/>
              <p:nvPr/>
            </p:nvSpPr>
            <p:spPr>
              <a:xfrm>
                <a:off x="2342072" y="4397514"/>
                <a:ext cx="207752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4000" b="1" dirty="0">
                    <a:solidFill>
                      <a:srgbClr val="CCFFFF"/>
                    </a:solidFill>
                  </a:rPr>
                  <a:t>5 - 0</a:t>
                </a:r>
                <a:endParaRPr lang="en-US" sz="4000" b="1" dirty="0">
                  <a:solidFill>
                    <a:srgbClr val="CC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636762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Calculate the average value of y = x</a:t>
            </a:r>
            <a:r>
              <a:rPr lang="en-US" altLang="en-US" baseline="30000" dirty="0"/>
              <a:t>2</a:t>
            </a:r>
            <a:r>
              <a:rPr lang="en-US" altLang="en-US" dirty="0"/>
              <a:t> for values of x from 0 to 5</a:t>
            </a:r>
          </a:p>
          <a:p>
            <a:endParaRPr lang="en-US" altLang="en-US" dirty="0"/>
          </a:p>
          <a:p>
            <a:r>
              <a:rPr lang="en-US" altLang="en-US" dirty="0"/>
              <a:t>                    </a:t>
            </a:r>
          </a:p>
          <a:p>
            <a:endParaRPr lang="en-US" altLang="en-US" sz="2000" dirty="0"/>
          </a:p>
          <a:p>
            <a:r>
              <a:rPr lang="en-US" altLang="en-US" dirty="0"/>
              <a:t>Do it!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AVERAGE VALUE OF A FUNCTION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0F9A2F-87EC-4CC9-AA1A-117504786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900" y="4876800"/>
            <a:ext cx="3158658" cy="190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0A17BE-EDD1-4D60-B3A2-F139B7FCED4F}"/>
              </a:ext>
            </a:extLst>
          </p:cNvPr>
          <p:cNvSpPr txBox="1"/>
          <p:nvPr/>
        </p:nvSpPr>
        <p:spPr>
          <a:xfrm>
            <a:off x="24442" y="6611035"/>
            <a:ext cx="909511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https://www.wolframalpha.com/input/?i=y+%3D+x%5E2+from+0+to+5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CED75FA-6C52-408D-86D5-48F7AD396236}"/>
              </a:ext>
            </a:extLst>
          </p:cNvPr>
          <p:cNvGrpSpPr/>
          <p:nvPr/>
        </p:nvGrpSpPr>
        <p:grpSpPr>
          <a:xfrm>
            <a:off x="391784" y="2173857"/>
            <a:ext cx="4383656" cy="1600200"/>
            <a:chOff x="264544" y="3505200"/>
            <a:chExt cx="4383656" cy="16002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377AA18-3CE9-47C8-878B-2101323DBE71}"/>
                </a:ext>
              </a:extLst>
            </p:cNvPr>
            <p:cNvCxnSpPr/>
            <p:nvPr/>
          </p:nvCxnSpPr>
          <p:spPr>
            <a:xfrm>
              <a:off x="1851804" y="4384915"/>
              <a:ext cx="2796396" cy="0"/>
            </a:xfrm>
            <a:prstGeom prst="line">
              <a:avLst/>
            </a:prstGeom>
            <a:ln w="508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D69F399-380E-45A5-BE9C-4197F2107445}"/>
                </a:ext>
              </a:extLst>
            </p:cNvPr>
            <p:cNvGrpSpPr/>
            <p:nvPr/>
          </p:nvGrpSpPr>
          <p:grpSpPr>
            <a:xfrm>
              <a:off x="264544" y="3505200"/>
              <a:ext cx="4339086" cy="1600200"/>
              <a:chOff x="264544" y="3505200"/>
              <a:chExt cx="4339086" cy="160020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D87F4EA-0370-45AA-B6D6-D42300A95362}"/>
                  </a:ext>
                </a:extLst>
              </p:cNvPr>
              <p:cNvGrpSpPr/>
              <p:nvPr/>
            </p:nvGrpSpPr>
            <p:grpSpPr>
              <a:xfrm>
                <a:off x="1828800" y="3505200"/>
                <a:ext cx="2774830" cy="879715"/>
                <a:chOff x="2286000" y="3188262"/>
                <a:chExt cx="2774830" cy="879715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AAFDFF1-011D-40DE-BAEE-664CDC9275F0}"/>
                    </a:ext>
                  </a:extLst>
                </p:cNvPr>
                <p:cNvSpPr txBox="1"/>
                <p:nvPr/>
              </p:nvSpPr>
              <p:spPr>
                <a:xfrm>
                  <a:off x="2286000" y="3188262"/>
                  <a:ext cx="2774830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∫ </a:t>
                  </a:r>
                  <a:r>
                    <a:rPr lang="en-US" altLang="en-US" sz="4000" b="1" dirty="0">
                      <a:solidFill>
                        <a:srgbClr val="CCFFFF"/>
                      </a:solidFill>
                    </a:rPr>
                    <a:t>x</a:t>
                  </a:r>
                  <a:r>
                    <a:rPr lang="en-US" altLang="en-US" sz="4000" b="1" baseline="30000" dirty="0">
                      <a:solidFill>
                        <a:srgbClr val="CCFFFF"/>
                      </a:solidFill>
                    </a:rPr>
                    <a:t>2</a:t>
                  </a:r>
                  <a:r>
                    <a:rPr lang="en-US" sz="4000" b="1" dirty="0">
                      <a:solidFill>
                        <a:srgbClr val="CCFFFF"/>
                      </a:solidFill>
                    </a:rPr>
                    <a:t> dx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10BD7D9-971B-45E3-8F8F-9E8ACEBE06DA}"/>
                    </a:ext>
                  </a:extLst>
                </p:cNvPr>
                <p:cNvSpPr txBox="1"/>
                <p:nvPr/>
              </p:nvSpPr>
              <p:spPr>
                <a:xfrm>
                  <a:off x="2667000" y="3188262"/>
                  <a:ext cx="45720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CCFFFF"/>
                      </a:solidFill>
                    </a:rPr>
                    <a:t>5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077B72A-4EBE-4B47-9D48-FA9EF57225FF}"/>
                    </a:ext>
                  </a:extLst>
                </p:cNvPr>
                <p:cNvSpPr txBox="1"/>
                <p:nvPr/>
              </p:nvSpPr>
              <p:spPr>
                <a:xfrm>
                  <a:off x="2461404" y="3667867"/>
                  <a:ext cx="45720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CCFFFF"/>
                      </a:solidFill>
                    </a:rPr>
                    <a:t>0</a:t>
                  </a:r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36A3A8-AD81-432F-ABB1-865ECB642CA6}"/>
                  </a:ext>
                </a:extLst>
              </p:cNvPr>
              <p:cNvSpPr txBox="1"/>
              <p:nvPr/>
            </p:nvSpPr>
            <p:spPr>
              <a:xfrm>
                <a:off x="264544" y="4030972"/>
                <a:ext cx="173966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4000" b="1" dirty="0" err="1">
                    <a:solidFill>
                      <a:srgbClr val="CCFFFF"/>
                    </a:solidFill>
                  </a:rPr>
                  <a:t>y</a:t>
                </a:r>
                <a:r>
                  <a:rPr lang="en-US" altLang="en-US" sz="4000" b="1" baseline="-25000" dirty="0" err="1">
                    <a:solidFill>
                      <a:srgbClr val="CCFFFF"/>
                    </a:solidFill>
                  </a:rPr>
                  <a:t>avg</a:t>
                </a:r>
                <a:r>
                  <a:rPr lang="en-US" altLang="en-US" sz="4000" b="1" dirty="0">
                    <a:solidFill>
                      <a:srgbClr val="CCFFFF"/>
                    </a:solidFill>
                  </a:rPr>
                  <a:t> =</a:t>
                </a:r>
                <a:endParaRPr lang="en-US" sz="4000" b="1" dirty="0">
                  <a:solidFill>
                    <a:srgbClr val="CCFFFF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7A35E0B-9769-42C5-8245-660532A7D4AF}"/>
                  </a:ext>
                </a:extLst>
              </p:cNvPr>
              <p:cNvSpPr txBox="1"/>
              <p:nvPr/>
            </p:nvSpPr>
            <p:spPr>
              <a:xfrm>
                <a:off x="2342072" y="4397514"/>
                <a:ext cx="207752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4000" b="1" dirty="0">
                    <a:solidFill>
                      <a:srgbClr val="CCFFFF"/>
                    </a:solidFill>
                  </a:rPr>
                  <a:t>5 - 0</a:t>
                </a:r>
                <a:endParaRPr lang="en-US" sz="4000" b="1" dirty="0">
                  <a:solidFill>
                    <a:srgbClr val="CC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500820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Calculate the average value of y = x</a:t>
            </a:r>
            <a:r>
              <a:rPr lang="en-US" altLang="en-US" baseline="30000" dirty="0"/>
              <a:t>2</a:t>
            </a:r>
            <a:r>
              <a:rPr lang="en-US" altLang="en-US" dirty="0"/>
              <a:t> for values of x from 0 to 5</a:t>
            </a:r>
          </a:p>
          <a:p>
            <a:endParaRPr lang="en-US" altLang="en-US" dirty="0"/>
          </a:p>
          <a:p>
            <a:r>
              <a:rPr lang="en-US" altLang="en-US" dirty="0"/>
              <a:t>                    </a:t>
            </a:r>
          </a:p>
          <a:p>
            <a:endParaRPr lang="en-US" altLang="en-US" sz="2000" dirty="0"/>
          </a:p>
          <a:p>
            <a:r>
              <a:rPr lang="en-US" altLang="en-US" dirty="0"/>
              <a:t>      = x</a:t>
            </a:r>
            <a:r>
              <a:rPr lang="en-US" altLang="en-US" baseline="30000" dirty="0"/>
              <a:t>3</a:t>
            </a:r>
            <a:r>
              <a:rPr lang="en-US" altLang="en-US" dirty="0"/>
              <a:t>/15 </a:t>
            </a:r>
          </a:p>
          <a:p>
            <a:r>
              <a:rPr lang="en-US" altLang="en-US" dirty="0"/>
              <a:t>  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AVERAGE VALUE OF A FUNCTION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0F9A2F-87EC-4CC9-AA1A-117504786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900" y="4876800"/>
            <a:ext cx="3158658" cy="190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0A17BE-EDD1-4D60-B3A2-F139B7FCED4F}"/>
              </a:ext>
            </a:extLst>
          </p:cNvPr>
          <p:cNvSpPr txBox="1"/>
          <p:nvPr/>
        </p:nvSpPr>
        <p:spPr>
          <a:xfrm>
            <a:off x="24442" y="6611035"/>
            <a:ext cx="909511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https://www.wolframalpha.com/input/?i=y+%3D+x%5E2+from+0+to+5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CED75FA-6C52-408D-86D5-48F7AD396236}"/>
              </a:ext>
            </a:extLst>
          </p:cNvPr>
          <p:cNvGrpSpPr/>
          <p:nvPr/>
        </p:nvGrpSpPr>
        <p:grpSpPr>
          <a:xfrm>
            <a:off x="391784" y="2173857"/>
            <a:ext cx="4383656" cy="1600200"/>
            <a:chOff x="264544" y="3505200"/>
            <a:chExt cx="4383656" cy="16002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377AA18-3CE9-47C8-878B-2101323DBE71}"/>
                </a:ext>
              </a:extLst>
            </p:cNvPr>
            <p:cNvCxnSpPr/>
            <p:nvPr/>
          </p:nvCxnSpPr>
          <p:spPr>
            <a:xfrm>
              <a:off x="1851804" y="4384915"/>
              <a:ext cx="2796396" cy="0"/>
            </a:xfrm>
            <a:prstGeom prst="line">
              <a:avLst/>
            </a:prstGeom>
            <a:ln w="508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D69F399-380E-45A5-BE9C-4197F2107445}"/>
                </a:ext>
              </a:extLst>
            </p:cNvPr>
            <p:cNvGrpSpPr/>
            <p:nvPr/>
          </p:nvGrpSpPr>
          <p:grpSpPr>
            <a:xfrm>
              <a:off x="264544" y="3505200"/>
              <a:ext cx="4339086" cy="1600200"/>
              <a:chOff x="264544" y="3505200"/>
              <a:chExt cx="4339086" cy="160020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D87F4EA-0370-45AA-B6D6-D42300A95362}"/>
                  </a:ext>
                </a:extLst>
              </p:cNvPr>
              <p:cNvGrpSpPr/>
              <p:nvPr/>
            </p:nvGrpSpPr>
            <p:grpSpPr>
              <a:xfrm>
                <a:off x="1828800" y="3505200"/>
                <a:ext cx="2774830" cy="879715"/>
                <a:chOff x="2286000" y="3188262"/>
                <a:chExt cx="2774830" cy="879715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AAFDFF1-011D-40DE-BAEE-664CDC9275F0}"/>
                    </a:ext>
                  </a:extLst>
                </p:cNvPr>
                <p:cNvSpPr txBox="1"/>
                <p:nvPr/>
              </p:nvSpPr>
              <p:spPr>
                <a:xfrm>
                  <a:off x="2286000" y="3188262"/>
                  <a:ext cx="2774830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∫ </a:t>
                  </a:r>
                  <a:r>
                    <a:rPr lang="en-US" altLang="en-US" sz="4000" b="1" dirty="0">
                      <a:solidFill>
                        <a:srgbClr val="CCFFFF"/>
                      </a:solidFill>
                    </a:rPr>
                    <a:t>x</a:t>
                  </a:r>
                  <a:r>
                    <a:rPr lang="en-US" altLang="en-US" sz="4000" b="1" baseline="30000" dirty="0">
                      <a:solidFill>
                        <a:srgbClr val="CCFFFF"/>
                      </a:solidFill>
                    </a:rPr>
                    <a:t>2</a:t>
                  </a:r>
                  <a:r>
                    <a:rPr lang="en-US" sz="4000" b="1" dirty="0">
                      <a:solidFill>
                        <a:srgbClr val="CCFFFF"/>
                      </a:solidFill>
                    </a:rPr>
                    <a:t> dx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10BD7D9-971B-45E3-8F8F-9E8ACEBE06DA}"/>
                    </a:ext>
                  </a:extLst>
                </p:cNvPr>
                <p:cNvSpPr txBox="1"/>
                <p:nvPr/>
              </p:nvSpPr>
              <p:spPr>
                <a:xfrm>
                  <a:off x="2667000" y="3188262"/>
                  <a:ext cx="45720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CCFFFF"/>
                      </a:solidFill>
                    </a:rPr>
                    <a:t>5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077B72A-4EBE-4B47-9D48-FA9EF57225FF}"/>
                    </a:ext>
                  </a:extLst>
                </p:cNvPr>
                <p:cNvSpPr txBox="1"/>
                <p:nvPr/>
              </p:nvSpPr>
              <p:spPr>
                <a:xfrm>
                  <a:off x="2461404" y="3667867"/>
                  <a:ext cx="45720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CCFFFF"/>
                      </a:solidFill>
                    </a:rPr>
                    <a:t>0</a:t>
                  </a:r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36A3A8-AD81-432F-ABB1-865ECB642CA6}"/>
                  </a:ext>
                </a:extLst>
              </p:cNvPr>
              <p:cNvSpPr txBox="1"/>
              <p:nvPr/>
            </p:nvSpPr>
            <p:spPr>
              <a:xfrm>
                <a:off x="264544" y="4030972"/>
                <a:ext cx="173966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4000" b="1" dirty="0" err="1">
                    <a:solidFill>
                      <a:srgbClr val="CCFFFF"/>
                    </a:solidFill>
                  </a:rPr>
                  <a:t>y</a:t>
                </a:r>
                <a:r>
                  <a:rPr lang="en-US" altLang="en-US" sz="4000" b="1" baseline="-25000" dirty="0" err="1">
                    <a:solidFill>
                      <a:srgbClr val="CCFFFF"/>
                    </a:solidFill>
                  </a:rPr>
                  <a:t>avg</a:t>
                </a:r>
                <a:r>
                  <a:rPr lang="en-US" altLang="en-US" sz="4000" b="1" dirty="0">
                    <a:solidFill>
                      <a:srgbClr val="CCFFFF"/>
                    </a:solidFill>
                  </a:rPr>
                  <a:t> =</a:t>
                </a:r>
                <a:endParaRPr lang="en-US" sz="4000" b="1" dirty="0">
                  <a:solidFill>
                    <a:srgbClr val="CCFFFF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7A35E0B-9769-42C5-8245-660532A7D4AF}"/>
                  </a:ext>
                </a:extLst>
              </p:cNvPr>
              <p:cNvSpPr txBox="1"/>
              <p:nvPr/>
            </p:nvSpPr>
            <p:spPr>
              <a:xfrm>
                <a:off x="2342072" y="4397514"/>
                <a:ext cx="207752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4000" b="1" dirty="0">
                    <a:solidFill>
                      <a:srgbClr val="CCFFFF"/>
                    </a:solidFill>
                  </a:rPr>
                  <a:t>5 - 0</a:t>
                </a:r>
                <a:endParaRPr lang="en-US" sz="4000" b="1" dirty="0">
                  <a:solidFill>
                    <a:srgbClr val="CCFFFF"/>
                  </a:solidFill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6E89A0B-FBFB-4024-BCB9-B9BDF9A8AD8D}"/>
              </a:ext>
            </a:extLst>
          </p:cNvPr>
          <p:cNvGrpSpPr/>
          <p:nvPr/>
        </p:nvGrpSpPr>
        <p:grpSpPr>
          <a:xfrm>
            <a:off x="3581400" y="3867090"/>
            <a:ext cx="762000" cy="933510"/>
            <a:chOff x="2286000" y="3205515"/>
            <a:chExt cx="762000" cy="9335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388B005-A66D-4BFD-B275-34557293159F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1E6CC4E-B586-4318-AB61-F64271F7D062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483001-4473-4B7E-9200-CF231E9E0173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5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82CFC5-3DF3-49B1-B4CB-7ED2A8C715CE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231234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Calculate the average value of y = x</a:t>
            </a:r>
            <a:r>
              <a:rPr lang="en-US" altLang="en-US" baseline="30000" dirty="0"/>
              <a:t>2</a:t>
            </a:r>
            <a:r>
              <a:rPr lang="en-US" altLang="en-US" dirty="0"/>
              <a:t> for values of x from 0 to 5</a:t>
            </a:r>
          </a:p>
          <a:p>
            <a:endParaRPr lang="en-US" altLang="en-US" dirty="0"/>
          </a:p>
          <a:p>
            <a:r>
              <a:rPr lang="en-US" altLang="en-US" dirty="0"/>
              <a:t>                    </a:t>
            </a:r>
          </a:p>
          <a:p>
            <a:endParaRPr lang="en-US" altLang="en-US" sz="2000" dirty="0"/>
          </a:p>
          <a:p>
            <a:r>
              <a:rPr lang="en-US" altLang="en-US" dirty="0"/>
              <a:t>      = x</a:t>
            </a:r>
            <a:r>
              <a:rPr lang="en-US" altLang="en-US" baseline="30000" dirty="0"/>
              <a:t>3</a:t>
            </a:r>
            <a:r>
              <a:rPr lang="en-US" altLang="en-US" dirty="0"/>
              <a:t>/15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      = 5</a:t>
            </a:r>
            <a:r>
              <a:rPr lang="en-US" altLang="en-US" baseline="30000" dirty="0"/>
              <a:t>3</a:t>
            </a:r>
            <a:r>
              <a:rPr lang="en-US" altLang="en-US" dirty="0"/>
              <a:t>/15 - 0</a:t>
            </a:r>
            <a:r>
              <a:rPr lang="en-US" altLang="en-US" baseline="30000" dirty="0"/>
              <a:t>3</a:t>
            </a:r>
            <a:r>
              <a:rPr lang="en-US" altLang="en-US" dirty="0"/>
              <a:t>/15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      = </a:t>
            </a:r>
            <a:r>
              <a:rPr lang="en-US" altLang="en-US" dirty="0">
                <a:solidFill>
                  <a:srgbClr val="FFFF00"/>
                </a:solidFill>
              </a:rPr>
              <a:t>125/15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rgbClr val="FFFF00"/>
                </a:solidFill>
              </a:rPr>
              <a:t>25/3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      ≈ </a:t>
            </a:r>
            <a:r>
              <a:rPr lang="en-US" altLang="en-US" dirty="0">
                <a:solidFill>
                  <a:srgbClr val="FFFF00"/>
                </a:solidFill>
              </a:rPr>
              <a:t>8.33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AVERAGE VALUE OF A FUNCTION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0F9A2F-87EC-4CC9-AA1A-117504786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900" y="4876800"/>
            <a:ext cx="3158658" cy="190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0A17BE-EDD1-4D60-B3A2-F139B7FCED4F}"/>
              </a:ext>
            </a:extLst>
          </p:cNvPr>
          <p:cNvSpPr txBox="1"/>
          <p:nvPr/>
        </p:nvSpPr>
        <p:spPr>
          <a:xfrm>
            <a:off x="24442" y="6611035"/>
            <a:ext cx="909511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https://www.wolframalpha.com/input/?i=y+%3D+x%5E2+from+0+to+5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CED75FA-6C52-408D-86D5-48F7AD396236}"/>
              </a:ext>
            </a:extLst>
          </p:cNvPr>
          <p:cNvGrpSpPr/>
          <p:nvPr/>
        </p:nvGrpSpPr>
        <p:grpSpPr>
          <a:xfrm>
            <a:off x="391784" y="2173857"/>
            <a:ext cx="4383656" cy="1600200"/>
            <a:chOff x="264544" y="3505200"/>
            <a:chExt cx="4383656" cy="16002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377AA18-3CE9-47C8-878B-2101323DBE71}"/>
                </a:ext>
              </a:extLst>
            </p:cNvPr>
            <p:cNvCxnSpPr/>
            <p:nvPr/>
          </p:nvCxnSpPr>
          <p:spPr>
            <a:xfrm>
              <a:off x="1851804" y="4384915"/>
              <a:ext cx="2796396" cy="0"/>
            </a:xfrm>
            <a:prstGeom prst="line">
              <a:avLst/>
            </a:prstGeom>
            <a:ln w="508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D69F399-380E-45A5-BE9C-4197F2107445}"/>
                </a:ext>
              </a:extLst>
            </p:cNvPr>
            <p:cNvGrpSpPr/>
            <p:nvPr/>
          </p:nvGrpSpPr>
          <p:grpSpPr>
            <a:xfrm>
              <a:off x="264544" y="3505200"/>
              <a:ext cx="4339086" cy="1600200"/>
              <a:chOff x="264544" y="3505200"/>
              <a:chExt cx="4339086" cy="160020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D87F4EA-0370-45AA-B6D6-D42300A95362}"/>
                  </a:ext>
                </a:extLst>
              </p:cNvPr>
              <p:cNvGrpSpPr/>
              <p:nvPr/>
            </p:nvGrpSpPr>
            <p:grpSpPr>
              <a:xfrm>
                <a:off x="1828800" y="3505200"/>
                <a:ext cx="2774830" cy="879715"/>
                <a:chOff x="2286000" y="3188262"/>
                <a:chExt cx="2774830" cy="879715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AAFDFF1-011D-40DE-BAEE-664CDC9275F0}"/>
                    </a:ext>
                  </a:extLst>
                </p:cNvPr>
                <p:cNvSpPr txBox="1"/>
                <p:nvPr/>
              </p:nvSpPr>
              <p:spPr>
                <a:xfrm>
                  <a:off x="2286000" y="3188262"/>
                  <a:ext cx="2774830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∫ </a:t>
                  </a:r>
                  <a:r>
                    <a:rPr lang="en-US" altLang="en-US" sz="4000" b="1" dirty="0">
                      <a:solidFill>
                        <a:srgbClr val="CCFFFF"/>
                      </a:solidFill>
                    </a:rPr>
                    <a:t>x</a:t>
                  </a:r>
                  <a:r>
                    <a:rPr lang="en-US" altLang="en-US" sz="4000" b="1" baseline="30000" dirty="0">
                      <a:solidFill>
                        <a:srgbClr val="CCFFFF"/>
                      </a:solidFill>
                    </a:rPr>
                    <a:t>2</a:t>
                  </a:r>
                  <a:r>
                    <a:rPr lang="en-US" sz="4000" b="1" dirty="0">
                      <a:solidFill>
                        <a:srgbClr val="CCFFFF"/>
                      </a:solidFill>
                    </a:rPr>
                    <a:t> dx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10BD7D9-971B-45E3-8F8F-9E8ACEBE06DA}"/>
                    </a:ext>
                  </a:extLst>
                </p:cNvPr>
                <p:cNvSpPr txBox="1"/>
                <p:nvPr/>
              </p:nvSpPr>
              <p:spPr>
                <a:xfrm>
                  <a:off x="2667000" y="3188262"/>
                  <a:ext cx="45720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CCFFFF"/>
                      </a:solidFill>
                    </a:rPr>
                    <a:t>5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077B72A-4EBE-4B47-9D48-FA9EF57225FF}"/>
                    </a:ext>
                  </a:extLst>
                </p:cNvPr>
                <p:cNvSpPr txBox="1"/>
                <p:nvPr/>
              </p:nvSpPr>
              <p:spPr>
                <a:xfrm>
                  <a:off x="2461404" y="3667867"/>
                  <a:ext cx="45720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CCFFFF"/>
                      </a:solidFill>
                    </a:rPr>
                    <a:t>0</a:t>
                  </a:r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36A3A8-AD81-432F-ABB1-865ECB642CA6}"/>
                  </a:ext>
                </a:extLst>
              </p:cNvPr>
              <p:cNvSpPr txBox="1"/>
              <p:nvPr/>
            </p:nvSpPr>
            <p:spPr>
              <a:xfrm>
                <a:off x="264544" y="4030972"/>
                <a:ext cx="173966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4000" b="1" dirty="0" err="1">
                    <a:solidFill>
                      <a:srgbClr val="CCFFFF"/>
                    </a:solidFill>
                  </a:rPr>
                  <a:t>y</a:t>
                </a:r>
                <a:r>
                  <a:rPr lang="en-US" altLang="en-US" sz="4000" b="1" baseline="-25000" dirty="0" err="1">
                    <a:solidFill>
                      <a:srgbClr val="CCFFFF"/>
                    </a:solidFill>
                  </a:rPr>
                  <a:t>avg</a:t>
                </a:r>
                <a:r>
                  <a:rPr lang="en-US" altLang="en-US" sz="4000" b="1" dirty="0">
                    <a:solidFill>
                      <a:srgbClr val="CCFFFF"/>
                    </a:solidFill>
                  </a:rPr>
                  <a:t> =</a:t>
                </a:r>
                <a:endParaRPr lang="en-US" sz="4000" b="1" dirty="0">
                  <a:solidFill>
                    <a:srgbClr val="CCFFFF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7A35E0B-9769-42C5-8245-660532A7D4AF}"/>
                  </a:ext>
                </a:extLst>
              </p:cNvPr>
              <p:cNvSpPr txBox="1"/>
              <p:nvPr/>
            </p:nvSpPr>
            <p:spPr>
              <a:xfrm>
                <a:off x="2342072" y="4397514"/>
                <a:ext cx="207752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4000" b="1" dirty="0">
                    <a:solidFill>
                      <a:srgbClr val="CCFFFF"/>
                    </a:solidFill>
                  </a:rPr>
                  <a:t>5 - 0</a:t>
                </a:r>
                <a:endParaRPr lang="en-US" sz="4000" b="1" dirty="0">
                  <a:solidFill>
                    <a:srgbClr val="CCFFFF"/>
                  </a:solidFill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6E89A0B-FBFB-4024-BCB9-B9BDF9A8AD8D}"/>
              </a:ext>
            </a:extLst>
          </p:cNvPr>
          <p:cNvGrpSpPr/>
          <p:nvPr/>
        </p:nvGrpSpPr>
        <p:grpSpPr>
          <a:xfrm>
            <a:off x="3581400" y="3867090"/>
            <a:ext cx="762000" cy="933510"/>
            <a:chOff x="2286000" y="3205515"/>
            <a:chExt cx="762000" cy="9335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388B005-A66D-4BFD-B275-34557293159F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1E6CC4E-B586-4318-AB61-F64271F7D062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483001-4473-4B7E-9200-CF231E9E0173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5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82CFC5-3DF3-49B1-B4CB-7ED2A8C715CE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046277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163A56-7AF9-4C4E-AC20-B61049D21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136230" cy="345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5624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A91DEB-D5D3-4966-A144-A689D0814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347662"/>
            <a:ext cx="8086725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0030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1830884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B62B2-F24B-4607-AE4D-630621E9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(Curve) Length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3688F-F7E7-40A0-BBE4-5EEA048E7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We want to determine the length of a continuous function </a:t>
            </a:r>
          </a:p>
          <a:p>
            <a:pPr>
              <a:spcBef>
                <a:spcPts val="0"/>
              </a:spcBef>
            </a:pPr>
            <a:r>
              <a:rPr lang="en-US" dirty="0"/>
              <a:t>y=f(x) on the interval [</a:t>
            </a:r>
            <a:r>
              <a:rPr lang="en-US" dirty="0" err="1"/>
              <a:t>a,b</a:t>
            </a:r>
            <a:r>
              <a:rPr lang="en-US" dirty="0"/>
              <a:t>]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000" dirty="0"/>
              <a:t> </a:t>
            </a:r>
          </a:p>
          <a:p>
            <a:endParaRPr lang="en-US" sz="1500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359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49684270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B62B2-F24B-4607-AE4D-630621E9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(Curve) Length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3688F-F7E7-40A0-BBE4-5EEA048E7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/>
              <a:t>To estimate the length of the curve, divide the interval up into equal subintervals each of width </a:t>
            </a:r>
            <a:r>
              <a:rPr lang="en-US" dirty="0" err="1"/>
              <a:t>Δx</a:t>
            </a:r>
            <a:r>
              <a:rPr lang="en-US" dirty="0"/>
              <a:t>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884281-D5A0-422C-8A92-D29DD60E7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102" y="3657600"/>
            <a:ext cx="4603898" cy="3200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68AEC9-06AF-4E6F-800B-4CD2553070CA}"/>
              </a:ext>
            </a:extLst>
          </p:cNvPr>
          <p:cNvSpPr txBox="1"/>
          <p:nvPr/>
        </p:nvSpPr>
        <p:spPr>
          <a:xfrm>
            <a:off x="4953000" y="6260068"/>
            <a:ext cx="68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CCFFFF"/>
                </a:solidFill>
              </a:rPr>
              <a:t>Δx</a:t>
            </a:r>
            <a:r>
              <a:rPr lang="en-US" dirty="0">
                <a:solidFill>
                  <a:srgbClr val="CCFFFF"/>
                </a:solidFill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FAF340-50CB-42BF-9440-465CAB4546FB}"/>
              </a:ext>
            </a:extLst>
          </p:cNvPr>
          <p:cNvSpPr txBox="1"/>
          <p:nvPr/>
        </p:nvSpPr>
        <p:spPr>
          <a:xfrm>
            <a:off x="-76200" y="6629400"/>
            <a:ext cx="59436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0" dirty="0">
                <a:solidFill>
                  <a:srgbClr val="00B0F0"/>
                </a:solidFill>
              </a:rPr>
              <a:t>https://tutorial.math.lamar.edu/Classes/CalcII/ArcLength.aspx</a:t>
            </a:r>
          </a:p>
        </p:txBody>
      </p:sp>
    </p:spTree>
    <p:extLst>
      <p:ext uri="{BB962C8B-B14F-4D97-AF65-F5344CB8AC3E}">
        <p14:creationId xmlns:p14="http://schemas.microsoft.com/office/powerpoint/2010/main" val="273044248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B62B2-F24B-4607-AE4D-630621E9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(Curve) Length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3688F-F7E7-40A0-BBE4-5EEA048E7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/>
              <a:t>Approximate the curve by a series of straight lines connecting the points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FE4BA6-3C81-4649-9FC1-5578A705C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102" y="3657600"/>
            <a:ext cx="4603898" cy="3200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D1A968-6DDF-4BDC-BC13-FCB22725F233}"/>
              </a:ext>
            </a:extLst>
          </p:cNvPr>
          <p:cNvSpPr txBox="1"/>
          <p:nvPr/>
        </p:nvSpPr>
        <p:spPr>
          <a:xfrm>
            <a:off x="4953000" y="6260068"/>
            <a:ext cx="68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CCFFFF"/>
                </a:solidFill>
              </a:rPr>
              <a:t>Δx</a:t>
            </a:r>
            <a:r>
              <a:rPr lang="en-US" dirty="0">
                <a:solidFill>
                  <a:srgbClr val="CCFFFF"/>
                </a:solidFill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8F56D3-DFE6-425A-86B7-D96155892384}"/>
              </a:ext>
            </a:extLst>
          </p:cNvPr>
          <p:cNvSpPr txBox="1"/>
          <p:nvPr/>
        </p:nvSpPr>
        <p:spPr>
          <a:xfrm>
            <a:off x="-76200" y="6629400"/>
            <a:ext cx="59436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0" dirty="0">
                <a:solidFill>
                  <a:srgbClr val="00B0F0"/>
                </a:solidFill>
              </a:rPr>
              <a:t>https://tutorial.math.lamar.edu/Classes/CalcII/ArcLength.aspx</a:t>
            </a:r>
          </a:p>
        </p:txBody>
      </p:sp>
    </p:spTree>
    <p:extLst>
      <p:ext uri="{BB962C8B-B14F-4D97-AF65-F5344CB8AC3E}">
        <p14:creationId xmlns:p14="http://schemas.microsoft.com/office/powerpoint/2010/main" val="167324307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B62B2-F24B-4607-AE4D-630621E9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(Curve) Length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3688F-F7E7-40A0-BBE4-5EEA048E7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/>
              <a:t>The length of the curve can be </a:t>
            </a:r>
          </a:p>
          <a:p>
            <a:pPr>
              <a:spcBef>
                <a:spcPts val="0"/>
              </a:spcBef>
            </a:pPr>
            <a:r>
              <a:rPr lang="en-US" dirty="0"/>
              <a:t>estimated by the sum of the lengths of the lines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FE4BA6-3C81-4649-9FC1-5578A705C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102" y="3657600"/>
            <a:ext cx="4603898" cy="3200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11CF06-E652-4398-970C-A1467D61C97E}"/>
              </a:ext>
            </a:extLst>
          </p:cNvPr>
          <p:cNvSpPr txBox="1"/>
          <p:nvPr/>
        </p:nvSpPr>
        <p:spPr>
          <a:xfrm>
            <a:off x="4953000" y="6260068"/>
            <a:ext cx="68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CCFFFF"/>
                </a:solidFill>
              </a:rPr>
              <a:t>Δx</a:t>
            </a:r>
            <a:r>
              <a:rPr lang="en-US" dirty="0">
                <a:solidFill>
                  <a:srgbClr val="CCFFFF"/>
                </a:solidFill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3BB33C-2F0F-4460-88D0-A97806D76DF9}"/>
              </a:ext>
            </a:extLst>
          </p:cNvPr>
          <p:cNvSpPr txBox="1"/>
          <p:nvPr/>
        </p:nvSpPr>
        <p:spPr>
          <a:xfrm>
            <a:off x="-76200" y="6629400"/>
            <a:ext cx="59436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0" dirty="0">
                <a:solidFill>
                  <a:srgbClr val="00B0F0"/>
                </a:solidFill>
              </a:rPr>
              <a:t>https://tutorial.math.lamar.edu/Classes/CalcII/ArcLength.aspx</a:t>
            </a:r>
          </a:p>
        </p:txBody>
      </p:sp>
    </p:spTree>
    <p:extLst>
      <p:ext uri="{BB962C8B-B14F-4D97-AF65-F5344CB8AC3E}">
        <p14:creationId xmlns:p14="http://schemas.microsoft.com/office/powerpoint/2010/main" val="48692795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B62B2-F24B-4607-AE4D-630621E9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(Curve) Length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13688F-F7E7-40A0-BBE4-5EEA048E77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The length of each line is: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baseline="-25000" dirty="0"/>
                                  <m:t>i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dirty="0"/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baseline="-25000" dirty="0"/>
                                  <m:t>i</m:t>
                                </m:r>
                                <m:r>
                                  <m:rPr>
                                    <m:nor/>
                                  </m:rPr>
                                  <a:rPr lang="en-US" baseline="-25000" dirty="0"/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nor/>
                          </m:rPr>
                          <a:rPr lang="en-US" baseline="30000" dirty="0" smtClean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+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b="1" i="0" dirty="0" smtClean="0"/>
                                  <m:t>y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baseline="-25000" dirty="0"/>
                                  <m:t>i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dirty="0"/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b="1" i="0" dirty="0" smtClean="0"/>
                                  <m:t>y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baseline="-25000" dirty="0"/>
                                  <m:t>i</m:t>
                                </m:r>
                                <m:r>
                                  <m:rPr>
                                    <m:nor/>
                                  </m:rPr>
                                  <a:rPr lang="en-US" baseline="-25000" dirty="0"/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</m:e>
                    </m:rad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Δx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+</m:t>
                        </m:r>
                        <m:r>
                          <m:rPr>
                            <m:nor/>
                          </m:rPr>
                          <a:rPr lang="en-US" dirty="0"/>
                          <m:t>Δ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y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</m:e>
                    </m:rad>
                  </m:oMath>
                </a14:m>
                <a:endParaRPr lang="en-US" i="1" baseline="-25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13688F-F7E7-40A0-BBE4-5EEA048E77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  <a:blipFill>
                <a:blip r:embed="rId2"/>
                <a:stretch>
                  <a:fillRect l="-245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1FE4BA6-3C81-4649-9FC1-5578A705C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102" y="3657600"/>
            <a:ext cx="4603898" cy="3200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0BCEAE-84DA-4EC0-B675-4FE3C232515F}"/>
              </a:ext>
            </a:extLst>
          </p:cNvPr>
          <p:cNvSpPr txBox="1"/>
          <p:nvPr/>
        </p:nvSpPr>
        <p:spPr>
          <a:xfrm>
            <a:off x="4953000" y="6260068"/>
            <a:ext cx="68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CCFFFF"/>
                </a:solidFill>
              </a:rPr>
              <a:t>Δx</a:t>
            </a:r>
            <a:r>
              <a:rPr lang="en-US" dirty="0">
                <a:solidFill>
                  <a:srgbClr val="CCFFFF"/>
                </a:solidFill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DC2C22-84CE-4990-8014-9ABC84AB6381}"/>
              </a:ext>
            </a:extLst>
          </p:cNvPr>
          <p:cNvSpPr txBox="1"/>
          <p:nvPr/>
        </p:nvSpPr>
        <p:spPr>
          <a:xfrm>
            <a:off x="-76200" y="6629400"/>
            <a:ext cx="59436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0" dirty="0">
                <a:solidFill>
                  <a:srgbClr val="00B0F0"/>
                </a:solidFill>
              </a:rPr>
              <a:t>https://tutorial.math.lamar.edu/Classes/CalcII/ArcLength.aspx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46106D-F24F-09EE-B822-2D6529D06663}"/>
              </a:ext>
            </a:extLst>
          </p:cNvPr>
          <p:cNvGrpSpPr/>
          <p:nvPr/>
        </p:nvGrpSpPr>
        <p:grpSpPr>
          <a:xfrm>
            <a:off x="4495800" y="4800601"/>
            <a:ext cx="1066800" cy="874930"/>
            <a:chOff x="4495800" y="4800601"/>
            <a:chExt cx="1066800" cy="8749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9364AB0-F2C1-F251-17EF-6CD045792725}"/>
                </a:ext>
              </a:extLst>
            </p:cNvPr>
            <p:cNvSpPr txBox="1"/>
            <p:nvPr/>
          </p:nvSpPr>
          <p:spPr>
            <a:xfrm rot="16200000">
              <a:off x="4337566" y="4958835"/>
              <a:ext cx="6858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 err="1">
                  <a:solidFill>
                    <a:srgbClr val="CCFFFF"/>
                  </a:solidFill>
                </a:rPr>
                <a:t>Δy</a:t>
              </a:r>
              <a:r>
                <a:rPr lang="en-US" dirty="0">
                  <a:solidFill>
                    <a:srgbClr val="CCFFFF"/>
                  </a:solidFill>
                </a:rPr>
                <a:t> 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8FD34B-4CA3-620D-5BC4-47F135BEC522}"/>
                </a:ext>
              </a:extLst>
            </p:cNvPr>
            <p:cNvSpPr txBox="1"/>
            <p:nvPr/>
          </p:nvSpPr>
          <p:spPr>
            <a:xfrm>
              <a:off x="4800600" y="5029200"/>
              <a:ext cx="2667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CCFFFF"/>
                  </a:solidFill>
                </a:rPr>
                <a:t>{ 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F3B61B9-B33F-C1B5-DE9E-14E41181091A}"/>
                </a:ext>
              </a:extLst>
            </p:cNvPr>
            <p:cNvSpPr txBox="1"/>
            <p:nvPr/>
          </p:nvSpPr>
          <p:spPr>
            <a:xfrm>
              <a:off x="4914900" y="5148333"/>
              <a:ext cx="6477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CCFFFF"/>
                  </a:solidFill>
                </a:rPr>
                <a:t>- - 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715211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B62B2-F24B-4607-AE4D-630621E9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(Curve) Length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13688F-F7E7-40A0-BBE4-5EEA048E77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As Δx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→</a:t>
                </a:r>
                <a:r>
                  <a:rPr lang="en-US" dirty="0"/>
                  <a:t>0, the length of the curve becomes: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4000" b="1" dirty="0">
                    <a:solidFill>
                      <a:srgbClr val="CCFFFF"/>
                    </a:solidFill>
                  </a:rPr>
                  <a:t>L = ∫</a:t>
                </a:r>
                <a:r>
                  <a:rPr lang="en-US" sz="4000" b="1" baseline="-25000" dirty="0">
                    <a:solidFill>
                      <a:srgbClr val="CCFFFF"/>
                    </a:solidFill>
                  </a:rPr>
                  <a:t>a</a:t>
                </a:r>
                <a:r>
                  <a:rPr lang="en-US" sz="4000" b="1" baseline="30000" dirty="0">
                    <a:solidFill>
                      <a:srgbClr val="CCFFFF"/>
                    </a:solidFill>
                  </a:rPr>
                  <a:t>b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1+(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dy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/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dx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)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dirty="0"/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000" b="1" dirty="0">
                    <a:solidFill>
                      <a:srgbClr val="CCFFFF"/>
                    </a:solidFill>
                  </a:rPr>
                  <a:t>dx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13688F-F7E7-40A0-BBE4-5EEA048E77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  <a:blipFill>
                <a:blip r:embed="rId2"/>
                <a:stretch>
                  <a:fillRect l="-2456" t="-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1FE4BA6-3C81-4649-9FC1-5578A705C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102" y="3657600"/>
            <a:ext cx="4603898" cy="3200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0BCEAE-84DA-4EC0-B675-4FE3C232515F}"/>
              </a:ext>
            </a:extLst>
          </p:cNvPr>
          <p:cNvSpPr txBox="1"/>
          <p:nvPr/>
        </p:nvSpPr>
        <p:spPr>
          <a:xfrm>
            <a:off x="4953000" y="6260068"/>
            <a:ext cx="68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CCFFFF"/>
                </a:solidFill>
              </a:rPr>
              <a:t>Δx</a:t>
            </a:r>
            <a:r>
              <a:rPr lang="en-US" dirty="0">
                <a:solidFill>
                  <a:srgbClr val="CCFFFF"/>
                </a:solidFill>
              </a:rPr>
              <a:t>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1E70AC-7656-486F-B636-71E830C21663}"/>
              </a:ext>
            </a:extLst>
          </p:cNvPr>
          <p:cNvSpPr txBox="1"/>
          <p:nvPr/>
        </p:nvSpPr>
        <p:spPr>
          <a:xfrm>
            <a:off x="-76200" y="6629400"/>
            <a:ext cx="59436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0" dirty="0">
                <a:solidFill>
                  <a:srgbClr val="00B0F0"/>
                </a:solidFill>
              </a:rPr>
              <a:t>https://tutorial.math.lamar.edu/Classes/CalcII/ArcLength.aspx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5EF6F77-DA86-9896-0909-CFA7AF12A100}"/>
              </a:ext>
            </a:extLst>
          </p:cNvPr>
          <p:cNvGrpSpPr/>
          <p:nvPr/>
        </p:nvGrpSpPr>
        <p:grpSpPr>
          <a:xfrm>
            <a:off x="4495800" y="4800601"/>
            <a:ext cx="1066800" cy="874930"/>
            <a:chOff x="4495800" y="4800601"/>
            <a:chExt cx="1066800" cy="8749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2F96267-29E0-B1F6-1AE8-FAA29066B795}"/>
                </a:ext>
              </a:extLst>
            </p:cNvPr>
            <p:cNvSpPr txBox="1"/>
            <p:nvPr/>
          </p:nvSpPr>
          <p:spPr>
            <a:xfrm rot="16200000">
              <a:off x="4337566" y="4958835"/>
              <a:ext cx="6858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 err="1">
                  <a:solidFill>
                    <a:srgbClr val="CCFFFF"/>
                  </a:solidFill>
                </a:rPr>
                <a:t>Δy</a:t>
              </a:r>
              <a:r>
                <a:rPr lang="en-US" dirty="0">
                  <a:solidFill>
                    <a:srgbClr val="CCFFFF"/>
                  </a:solidFill>
                </a:rPr>
                <a:t> 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D25CA60-03BC-786B-FE8D-AE1FEFB51378}"/>
                </a:ext>
              </a:extLst>
            </p:cNvPr>
            <p:cNvSpPr txBox="1"/>
            <p:nvPr/>
          </p:nvSpPr>
          <p:spPr>
            <a:xfrm>
              <a:off x="4800600" y="5029200"/>
              <a:ext cx="2667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CCFFFF"/>
                  </a:solidFill>
                </a:rPr>
                <a:t>{ 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7D215B-50C7-C1AB-B867-DF149898757B}"/>
                </a:ext>
              </a:extLst>
            </p:cNvPr>
            <p:cNvSpPr txBox="1"/>
            <p:nvPr/>
          </p:nvSpPr>
          <p:spPr>
            <a:xfrm>
              <a:off x="4914900" y="5148333"/>
              <a:ext cx="6477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CCFFFF"/>
                  </a:solidFill>
                </a:rPr>
                <a:t>- - 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365635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B62B2-F24B-4607-AE4D-630621E9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(Curve) Length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13688F-F7E7-40A0-BBE4-5EEA048E77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Note: this is often given the letter “S”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4000" b="1" dirty="0">
                    <a:solidFill>
                      <a:srgbClr val="CCFFFF"/>
                    </a:solidFill>
                  </a:rPr>
                  <a:t>S = ∫</a:t>
                </a:r>
                <a:r>
                  <a:rPr lang="en-US" sz="4000" b="1" baseline="-25000" dirty="0">
                    <a:solidFill>
                      <a:srgbClr val="CCFFFF"/>
                    </a:solidFill>
                  </a:rPr>
                  <a:t>a</a:t>
                </a:r>
                <a:r>
                  <a:rPr lang="en-US" sz="4000" b="1" baseline="30000" dirty="0">
                    <a:solidFill>
                      <a:srgbClr val="CCFFFF"/>
                    </a:solidFill>
                  </a:rPr>
                  <a:t>b</a:t>
                </a:r>
                <a:r>
                  <a:rPr lang="en-US" sz="4000" b="1" dirty="0">
                    <a:solidFill>
                      <a:srgbClr val="CCFFFF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1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1+(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dy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/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dx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)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4000" dirty="0" smtClean="0">
                                <a:solidFill>
                                  <a:srgbClr val="CCFFFF"/>
                                </a:solidFill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000" b="1" dirty="0">
                    <a:solidFill>
                      <a:srgbClr val="CCFFFF"/>
                    </a:solidFill>
                  </a:rPr>
                  <a:t> dx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13688F-F7E7-40A0-BBE4-5EEA048E77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  <a:blipFill>
                <a:blip r:embed="rId2"/>
                <a:stretch>
                  <a:fillRect l="-245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1FE4BA6-3C81-4649-9FC1-5578A705C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102" y="3657600"/>
            <a:ext cx="4603898" cy="3200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0BCEAE-84DA-4EC0-B675-4FE3C232515F}"/>
              </a:ext>
            </a:extLst>
          </p:cNvPr>
          <p:cNvSpPr txBox="1"/>
          <p:nvPr/>
        </p:nvSpPr>
        <p:spPr>
          <a:xfrm>
            <a:off x="4953000" y="6260068"/>
            <a:ext cx="68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CCFFFF"/>
                </a:solidFill>
              </a:rPr>
              <a:t>Δx</a:t>
            </a:r>
            <a:r>
              <a:rPr lang="en-US" dirty="0">
                <a:solidFill>
                  <a:srgbClr val="CCFFFF"/>
                </a:solidFill>
              </a:rPr>
              <a:t>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1E70AC-7656-486F-B636-71E830C21663}"/>
              </a:ext>
            </a:extLst>
          </p:cNvPr>
          <p:cNvSpPr txBox="1"/>
          <p:nvPr/>
        </p:nvSpPr>
        <p:spPr>
          <a:xfrm>
            <a:off x="-76200" y="6629400"/>
            <a:ext cx="59436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0" dirty="0">
                <a:solidFill>
                  <a:srgbClr val="00B0F0"/>
                </a:solidFill>
              </a:rPr>
              <a:t>https://tutorial.math.lamar.edu/Classes/CalcII/ArcLength.aspx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72312F0-6A63-81D7-5EFB-7BDD8C3756C1}"/>
              </a:ext>
            </a:extLst>
          </p:cNvPr>
          <p:cNvGrpSpPr/>
          <p:nvPr/>
        </p:nvGrpSpPr>
        <p:grpSpPr>
          <a:xfrm>
            <a:off x="4495800" y="4800601"/>
            <a:ext cx="1066800" cy="874930"/>
            <a:chOff x="4495800" y="4800601"/>
            <a:chExt cx="1066800" cy="8749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709ED9D-B172-04FC-6E37-344C7377F0E0}"/>
                </a:ext>
              </a:extLst>
            </p:cNvPr>
            <p:cNvSpPr txBox="1"/>
            <p:nvPr/>
          </p:nvSpPr>
          <p:spPr>
            <a:xfrm rot="16200000">
              <a:off x="4337566" y="4958835"/>
              <a:ext cx="6858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 err="1">
                  <a:solidFill>
                    <a:srgbClr val="CCFFFF"/>
                  </a:solidFill>
                </a:rPr>
                <a:t>Δy</a:t>
              </a:r>
              <a:r>
                <a:rPr lang="en-US" dirty="0">
                  <a:solidFill>
                    <a:srgbClr val="CCFFFF"/>
                  </a:solidFill>
                </a:rPr>
                <a:t> 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B58B7D7-DB6D-947B-3534-D55C160614CA}"/>
                </a:ext>
              </a:extLst>
            </p:cNvPr>
            <p:cNvSpPr txBox="1"/>
            <p:nvPr/>
          </p:nvSpPr>
          <p:spPr>
            <a:xfrm>
              <a:off x="4800600" y="5029200"/>
              <a:ext cx="2667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CCFFFF"/>
                  </a:solidFill>
                </a:rPr>
                <a:t>{ 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3A369D-8D85-B529-DEB1-9F9F55377B79}"/>
                </a:ext>
              </a:extLst>
            </p:cNvPr>
            <p:cNvSpPr txBox="1"/>
            <p:nvPr/>
          </p:nvSpPr>
          <p:spPr>
            <a:xfrm>
              <a:off x="4914900" y="5148333"/>
              <a:ext cx="6477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CCFFFF"/>
                  </a:solidFill>
                </a:rPr>
                <a:t>- - 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170897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B62B2-F24B-4607-AE4D-630621E9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(Curve) Length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13688F-F7E7-40A0-BBE4-5EEA048E77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</p:spPr>
            <p:txBody>
              <a:bodyPr/>
              <a:lstStyle/>
              <a:p>
                <a:r>
                  <a:rPr lang="en-US" sz="4000" b="1" dirty="0">
                    <a:solidFill>
                      <a:srgbClr val="CCFFFF"/>
                    </a:solidFill>
                  </a:rPr>
                  <a:t>S = ∫</a:t>
                </a:r>
                <a:r>
                  <a:rPr lang="en-US" sz="4000" b="1" baseline="-25000" dirty="0">
                    <a:solidFill>
                      <a:srgbClr val="CCFFFF"/>
                    </a:solidFill>
                  </a:rPr>
                  <a:t>a</a:t>
                </a:r>
                <a:r>
                  <a:rPr lang="en-US" sz="4000" b="1" baseline="30000" dirty="0">
                    <a:solidFill>
                      <a:srgbClr val="CCFFFF"/>
                    </a:solidFill>
                  </a:rPr>
                  <a:t>b</a:t>
                </a:r>
                <a:r>
                  <a:rPr lang="en-US" sz="4000" b="1" dirty="0">
                    <a:solidFill>
                      <a:srgbClr val="CCFFFF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1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1+(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dy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/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dx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)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4000" dirty="0" smtClean="0">
                                <a:solidFill>
                                  <a:srgbClr val="CCFFFF"/>
                                </a:solidFill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000" b="1" dirty="0">
                    <a:solidFill>
                      <a:srgbClr val="CCFFFF"/>
                    </a:solidFill>
                  </a:rPr>
                  <a:t> dx</a:t>
                </a:r>
              </a:p>
              <a:p>
                <a:endParaRPr lang="en-US" sz="2000" dirty="0"/>
              </a:p>
              <a:p>
                <a:r>
                  <a:rPr lang="en-US" dirty="0"/>
                  <a:t>The "(1 + ...)" part of the formula guarantees we get at least the distance between x values, such as when f’(x) is zero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13688F-F7E7-40A0-BBE4-5EEA048E77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  <a:blipFill>
                <a:blip r:embed="rId2"/>
                <a:stretch>
                  <a:fillRect l="-2456" r="-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727968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</p:spPr>
            <p:txBody>
              <a:bodyPr/>
              <a:lstStyle/>
              <a:p>
                <a:pPr algn="l"/>
                <a:r>
                  <a:rPr lang="en-US" i="0" dirty="0">
                    <a:effectLst/>
                  </a:rPr>
                  <a:t>Calculate the length of f(x) = x</a:t>
                </a:r>
                <a:r>
                  <a:rPr lang="en-US" i="0" baseline="30000" dirty="0">
                    <a:effectLst/>
                  </a:rPr>
                  <a:t>3/2</a:t>
                </a:r>
                <a:r>
                  <a:rPr lang="en-US" i="0" dirty="0">
                    <a:effectLst/>
                  </a:rPr>
                  <a:t>  between x=0 and x=4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4000" b="1" dirty="0">
                    <a:solidFill>
                      <a:srgbClr val="CCFFFF"/>
                    </a:solidFill>
                  </a:rPr>
                  <a:t>S = ∫</a:t>
                </a:r>
                <a:r>
                  <a:rPr lang="en-US" sz="4000" b="1" baseline="-25000" dirty="0">
                    <a:solidFill>
                      <a:srgbClr val="CCFFFF"/>
                    </a:solidFill>
                  </a:rPr>
                  <a:t>a</a:t>
                </a:r>
                <a:r>
                  <a:rPr lang="en-US" sz="4000" b="1" baseline="30000" dirty="0">
                    <a:solidFill>
                      <a:srgbClr val="CCFFFF"/>
                    </a:solidFill>
                  </a:rPr>
                  <a:t>b</a:t>
                </a:r>
                <a:r>
                  <a:rPr lang="en-US" sz="4000" b="1" dirty="0">
                    <a:solidFill>
                      <a:srgbClr val="CCFFFF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1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1+(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dy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/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dx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)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4000" dirty="0" smtClean="0">
                                <a:solidFill>
                                  <a:srgbClr val="CCFFFF"/>
                                </a:solidFill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000" b="1" dirty="0">
                    <a:solidFill>
                      <a:srgbClr val="CCFFFF"/>
                    </a:solidFill>
                  </a:rPr>
                  <a:t> dx</a:t>
                </a:r>
              </a:p>
              <a:p>
                <a:r>
                  <a:rPr lang="en-US" altLang="en-US" sz="4000" dirty="0"/>
                  <a:t>What’s the integral?</a:t>
                </a:r>
              </a:p>
            </p:txBody>
          </p:sp>
        </mc:Choice>
        <mc:Fallback xmlns="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  <a:blipFill>
                <a:blip r:embed="rId3"/>
                <a:stretch>
                  <a:fillRect l="-2462" t="-1946" r="-4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ARC (CURVE) LENGTH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42C075-7A00-41AD-B1AF-988E9F91E99F}"/>
              </a:ext>
            </a:extLst>
          </p:cNvPr>
          <p:cNvSpPr txBox="1"/>
          <p:nvPr/>
        </p:nvSpPr>
        <p:spPr>
          <a:xfrm>
            <a:off x="4191000" y="6629400"/>
            <a:ext cx="5029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https://www.mathsisfun.com/calculus/arc-length.html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E95339-5084-480F-BF41-350452F2F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279" y="4161269"/>
            <a:ext cx="1541721" cy="257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4811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Calculate the length of f(x) = x</a:t>
            </a:r>
            <a:r>
              <a:rPr lang="en-US" i="0" baseline="30000" dirty="0">
                <a:effectLst/>
              </a:rPr>
              <a:t>3/2</a:t>
            </a:r>
            <a:r>
              <a:rPr lang="en-US" i="0" dirty="0">
                <a:effectLst/>
              </a:rPr>
              <a:t>  between x=0 and x=4</a:t>
            </a:r>
          </a:p>
          <a:p>
            <a:pPr algn="l"/>
            <a:endParaRPr lang="en-US" dirty="0"/>
          </a:p>
          <a:p>
            <a:r>
              <a:rPr lang="en-US" altLang="en-US" sz="4000" dirty="0"/>
              <a:t>Do it!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ARC (CURVE) LENGTH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42C075-7A00-41AD-B1AF-988E9F91E99F}"/>
              </a:ext>
            </a:extLst>
          </p:cNvPr>
          <p:cNvSpPr txBox="1"/>
          <p:nvPr/>
        </p:nvSpPr>
        <p:spPr>
          <a:xfrm>
            <a:off x="4191000" y="6629400"/>
            <a:ext cx="5029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https://www.mathsisfun.com/calculus/arc-length.html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5BEF65C-8994-4547-85D4-FBC930810308}"/>
              </a:ext>
            </a:extLst>
          </p:cNvPr>
          <p:cNvGrpSpPr/>
          <p:nvPr/>
        </p:nvGrpSpPr>
        <p:grpSpPr>
          <a:xfrm>
            <a:off x="457200" y="2051853"/>
            <a:ext cx="8458200" cy="996147"/>
            <a:chOff x="1524000" y="648961"/>
            <a:chExt cx="4572000" cy="9961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64F336D-7B42-4F08-9B76-08CB88A383FB}"/>
                    </a:ext>
                  </a:extLst>
                </p:cNvPr>
                <p:cNvSpPr txBox="1"/>
                <p:nvPr/>
              </p:nvSpPr>
              <p:spPr>
                <a:xfrm>
                  <a:off x="1524000" y="648961"/>
                  <a:ext cx="4572000" cy="83779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FFFF00"/>
                      </a:solidFill>
                    </a:rPr>
                    <a:t>S = ∫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sz="4000" b="1" i="0" dirty="0" smtClean="0">
                              <a:solidFill>
                                <a:srgbClr val="FFFF00"/>
                              </a:solidFill>
                            </a:rPr>
                            <m:t>1+(3/2 </m:t>
                          </m:r>
                          <m:r>
                            <m:rPr>
                              <m:nor/>
                            </m:rPr>
                            <a:rPr lang="en-US" sz="4000" b="1" i="0" dirty="0" smtClean="0">
                              <a:solidFill>
                                <a:srgbClr val="FFFF00"/>
                              </a:solidFill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altLang="en-US" sz="4000" baseline="30000" dirty="0" smtClean="0">
                              <a:solidFill>
                                <a:srgbClr val="FFFF00"/>
                              </a:solidFill>
                            </a:rPr>
                            <m:t>½</m:t>
                          </m:r>
                          <m:r>
                            <m:rPr>
                              <m:nor/>
                            </m:rPr>
                            <a:rPr lang="en-US" sz="4000" b="1" i="0" dirty="0" smtClean="0">
                              <a:solidFill>
                                <a:srgbClr val="FFFF00"/>
                              </a:solidFill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4000" b="1" baseline="30000" dirty="0">
                              <a:solidFill>
                                <a:srgbClr val="FFFF00"/>
                              </a:solidFill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n-US" sz="4000" b="1" dirty="0">
                      <a:solidFill>
                        <a:srgbClr val="FFFF00"/>
                      </a:solidFill>
                    </a:rPr>
                    <a:t> dx 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64F336D-7B42-4F08-9B76-08CB88A383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0" y="648961"/>
                  <a:ext cx="4572000" cy="837793"/>
                </a:xfrm>
                <a:prstGeom prst="rect">
                  <a:avLst/>
                </a:prstGeom>
                <a:blipFill>
                  <a:blip r:embed="rId3"/>
                  <a:stretch>
                    <a:fillRect l="-2522" b="-299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9D2F63F-0EAD-4091-9BB6-EDB10EAFBB4A}"/>
                </a:ext>
              </a:extLst>
            </p:cNvPr>
            <p:cNvSpPr txBox="1"/>
            <p:nvPr/>
          </p:nvSpPr>
          <p:spPr>
            <a:xfrm>
              <a:off x="2320665" y="765393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</a:rPr>
                <a:t>4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EDCE8F-14D0-465A-A87B-DCE08C93C61D}"/>
                </a:ext>
              </a:extLst>
            </p:cNvPr>
            <p:cNvSpPr txBox="1"/>
            <p:nvPr/>
          </p:nvSpPr>
          <p:spPr>
            <a:xfrm>
              <a:off x="2224216" y="1244998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</a:rPr>
                <a:t>0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8E95339-5084-480F-BF41-350452F2F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279" y="4161269"/>
            <a:ext cx="1541721" cy="257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80978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</p:spPr>
            <p:txBody>
              <a:bodyPr/>
              <a:lstStyle/>
              <a:p>
                <a:pPr algn="l"/>
                <a:r>
                  <a:rPr lang="en-US" i="0" dirty="0">
                    <a:effectLst/>
                  </a:rPr>
                  <a:t>Calculate the length of f(x) = x</a:t>
                </a:r>
                <a:r>
                  <a:rPr lang="en-US" i="0" baseline="30000" dirty="0">
                    <a:effectLst/>
                  </a:rPr>
                  <a:t>3/2</a:t>
                </a:r>
                <a:r>
                  <a:rPr lang="en-US" i="0" dirty="0">
                    <a:effectLst/>
                  </a:rPr>
                  <a:t>  between x=0 and x=4</a:t>
                </a:r>
              </a:p>
              <a:p>
                <a:pPr algn="l"/>
                <a:endParaRPr lang="en-US" dirty="0"/>
              </a:p>
              <a:p>
                <a:pPr algn="l"/>
                <a:r>
                  <a:rPr lang="en-US" dirty="0"/>
                  <a:t>  </a:t>
                </a:r>
              </a:p>
              <a:p>
                <a:pPr algn="l"/>
                <a:r>
                  <a:rPr lang="en-US" dirty="0"/>
                  <a:t>u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 i="0" dirty="0" smtClean="0">
                        <a:solidFill>
                          <a:srgbClr val="CCFFFF"/>
                        </a:solidFill>
                      </a:rPr>
                      <m:t>1+9/4 </m:t>
                    </m:r>
                    <m:r>
                      <m:rPr>
                        <m:nor/>
                      </m:rPr>
                      <a:rPr lang="en-US" sz="4000" b="1" i="0" dirty="0" smtClean="0">
                        <a:solidFill>
                          <a:srgbClr val="CCFFFF"/>
                        </a:solidFill>
                      </a:rPr>
                      <m:t>x</m:t>
                    </m:r>
                  </m:oMath>
                </a14:m>
                <a:r>
                  <a:rPr lang="en-US" dirty="0"/>
                  <a:t>    du = 9/4 dx</a:t>
                </a:r>
              </a:p>
              <a:p>
                <a:pPr algn="l"/>
                <a:r>
                  <a:rPr lang="en-US" dirty="0"/>
                  <a:t>b = 1 + 9/4(4) = 10</a:t>
                </a:r>
              </a:p>
              <a:p>
                <a:pPr algn="l"/>
                <a:r>
                  <a:rPr lang="en-US" dirty="0"/>
                  <a:t>a = 1 + 9/4(0) = 1</a:t>
                </a:r>
              </a:p>
              <a:p>
                <a:pPr algn="l"/>
                <a:endParaRPr lang="en-US" dirty="0"/>
              </a:p>
              <a:p>
                <a:pPr algn="l"/>
                <a:endParaRPr lang="en-US" dirty="0"/>
              </a:p>
            </p:txBody>
          </p:sp>
        </mc:Choice>
        <mc:Fallback xmlns="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  <a:blipFill>
                <a:blip r:embed="rId3"/>
                <a:stretch>
                  <a:fillRect l="-2462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ARC (CURVE) LENGTH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42C075-7A00-41AD-B1AF-988E9F91E99F}"/>
              </a:ext>
            </a:extLst>
          </p:cNvPr>
          <p:cNvSpPr txBox="1"/>
          <p:nvPr/>
        </p:nvSpPr>
        <p:spPr>
          <a:xfrm>
            <a:off x="4191000" y="6629400"/>
            <a:ext cx="5029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https://www.mathsisfun.com/calculus/arc-length.html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5BEF65C-8994-4547-85D4-FBC930810308}"/>
              </a:ext>
            </a:extLst>
          </p:cNvPr>
          <p:cNvGrpSpPr/>
          <p:nvPr/>
        </p:nvGrpSpPr>
        <p:grpSpPr>
          <a:xfrm>
            <a:off x="457200" y="2051853"/>
            <a:ext cx="8458200" cy="996147"/>
            <a:chOff x="1524000" y="648961"/>
            <a:chExt cx="4572000" cy="9961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64F336D-7B42-4F08-9B76-08CB88A383FB}"/>
                    </a:ext>
                  </a:extLst>
                </p:cNvPr>
                <p:cNvSpPr txBox="1"/>
                <p:nvPr/>
              </p:nvSpPr>
              <p:spPr>
                <a:xfrm>
                  <a:off x="1524000" y="648961"/>
                  <a:ext cx="4572000" cy="83779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S = ∫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rgbClr val="CC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sz="4000" b="1" i="0" dirty="0" smtClean="0">
                              <a:solidFill>
                                <a:srgbClr val="CCFFFF"/>
                              </a:solidFill>
                            </a:rPr>
                            <m:t>1+(3/2 </m:t>
                          </m:r>
                          <m:r>
                            <m:rPr>
                              <m:nor/>
                            </m:rPr>
                            <a:rPr lang="en-US" sz="4000" b="1" i="0" dirty="0" smtClean="0">
                              <a:solidFill>
                                <a:srgbClr val="CCFFFF"/>
                              </a:solidFill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altLang="en-US" sz="4000" baseline="30000" dirty="0" smtClean="0">
                              <a:solidFill>
                                <a:srgbClr val="CCFFFF"/>
                              </a:solidFill>
                            </a:rPr>
                            <m:t>½</m:t>
                          </m:r>
                          <m:r>
                            <m:rPr>
                              <m:nor/>
                            </m:rPr>
                            <a:rPr lang="en-US" sz="4000" b="1" i="0" dirty="0" smtClean="0">
                              <a:solidFill>
                                <a:srgbClr val="CCFFFF"/>
                              </a:solidFill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4000" b="1" baseline="30000" dirty="0">
                              <a:solidFill>
                                <a:srgbClr val="CCFFFF"/>
                              </a:solidFill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n-US" sz="4000" b="1" dirty="0">
                      <a:solidFill>
                        <a:srgbClr val="CCFFFF"/>
                      </a:solidFill>
                    </a:rPr>
                    <a:t> dx 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64F336D-7B42-4F08-9B76-08CB88A383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0" y="648961"/>
                  <a:ext cx="4572000" cy="837793"/>
                </a:xfrm>
                <a:prstGeom prst="rect">
                  <a:avLst/>
                </a:prstGeom>
                <a:blipFill>
                  <a:blip r:embed="rId4"/>
                  <a:stretch>
                    <a:fillRect l="-2522" b="-299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9D2F63F-0EAD-4091-9BB6-EDB10EAFBB4A}"/>
                </a:ext>
              </a:extLst>
            </p:cNvPr>
            <p:cNvSpPr txBox="1"/>
            <p:nvPr/>
          </p:nvSpPr>
          <p:spPr>
            <a:xfrm>
              <a:off x="2320665" y="765393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4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EDCE8F-14D0-465A-A87B-DCE08C93C61D}"/>
                </a:ext>
              </a:extLst>
            </p:cNvPr>
            <p:cNvSpPr txBox="1"/>
            <p:nvPr/>
          </p:nvSpPr>
          <p:spPr>
            <a:xfrm>
              <a:off x="2224216" y="1244998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8E95339-5084-480F-BF41-350452F2FE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2279" y="4161269"/>
            <a:ext cx="1541721" cy="257307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D5A2C77-FA05-4F46-BFB4-AEC24BB9F7FC}"/>
              </a:ext>
            </a:extLst>
          </p:cNvPr>
          <p:cNvGrpSpPr/>
          <p:nvPr/>
        </p:nvGrpSpPr>
        <p:grpSpPr>
          <a:xfrm>
            <a:off x="990600" y="2813853"/>
            <a:ext cx="8458200" cy="996147"/>
            <a:chOff x="1524000" y="648961"/>
            <a:chExt cx="4572000" cy="9961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8A43FAB-214F-49B3-91E6-37E2A48B1023}"/>
                    </a:ext>
                  </a:extLst>
                </p:cNvPr>
                <p:cNvSpPr txBox="1"/>
                <p:nvPr/>
              </p:nvSpPr>
              <p:spPr>
                <a:xfrm>
                  <a:off x="1524000" y="648961"/>
                  <a:ext cx="4572000" cy="85856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= ∫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rgbClr val="CC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sz="4000" b="1" i="0" dirty="0" smtClean="0">
                              <a:solidFill>
                                <a:srgbClr val="CCFFFF"/>
                              </a:solidFill>
                            </a:rPr>
                            <m:t>(1+9/4 </m:t>
                          </m:r>
                          <m:r>
                            <m:rPr>
                              <m:nor/>
                            </m:rPr>
                            <a:rPr lang="en-US" sz="4000" b="1" i="0" dirty="0" smtClean="0">
                              <a:solidFill>
                                <a:srgbClr val="CCFFFF"/>
                              </a:solidFill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4000" b="1" i="0" dirty="0" smtClean="0">
                              <a:solidFill>
                                <a:srgbClr val="CCFFFF"/>
                              </a:solidFill>
                            </a:rPr>
                            <m:t>)</m:t>
                          </m:r>
                        </m:e>
                      </m:rad>
                    </m:oMath>
                  </a14:m>
                  <a:r>
                    <a:rPr lang="en-US" sz="4000" b="1" dirty="0">
                      <a:solidFill>
                        <a:srgbClr val="CCFFFF"/>
                      </a:solidFill>
                    </a:rPr>
                    <a:t> dx 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8A43FAB-214F-49B3-91E6-37E2A48B10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0" y="648961"/>
                  <a:ext cx="4572000" cy="858568"/>
                </a:xfrm>
                <a:prstGeom prst="rect">
                  <a:avLst/>
                </a:prstGeom>
                <a:blipFill>
                  <a:blip r:embed="rId6"/>
                  <a:stretch>
                    <a:fillRect l="-2596" b="-2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7339F27-FFB9-462B-8EB9-2C66921143DC}"/>
                </a:ext>
              </a:extLst>
            </p:cNvPr>
            <p:cNvSpPr txBox="1"/>
            <p:nvPr/>
          </p:nvSpPr>
          <p:spPr>
            <a:xfrm>
              <a:off x="2032341" y="765393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4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CA3C92-6263-49A3-A305-01304B5F506A}"/>
                </a:ext>
              </a:extLst>
            </p:cNvPr>
            <p:cNvSpPr txBox="1"/>
            <p:nvPr/>
          </p:nvSpPr>
          <p:spPr>
            <a:xfrm>
              <a:off x="1935892" y="1244998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7B6B20-F2BF-4CCB-AD90-5FEAC940D1F8}"/>
              </a:ext>
            </a:extLst>
          </p:cNvPr>
          <p:cNvGrpSpPr/>
          <p:nvPr/>
        </p:nvGrpSpPr>
        <p:grpSpPr>
          <a:xfrm>
            <a:off x="1066800" y="5785653"/>
            <a:ext cx="8458200" cy="919947"/>
            <a:chOff x="1524000" y="648961"/>
            <a:chExt cx="4572000" cy="91994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029A5B1-3C5F-40F5-8D41-7637E8B452EF}"/>
                </a:ext>
              </a:extLst>
            </p:cNvPr>
            <p:cNvSpPr txBox="1"/>
            <p:nvPr/>
          </p:nvSpPr>
          <p:spPr>
            <a:xfrm>
              <a:off x="1524000" y="648961"/>
              <a:ext cx="4572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= ∫  4/9 u</a:t>
              </a:r>
              <a:r>
                <a:rPr lang="en-US" sz="4000" b="1" baseline="30000" dirty="0">
                  <a:solidFill>
                    <a:srgbClr val="CCFFFF"/>
                  </a:solidFill>
                </a:rPr>
                <a:t>½</a:t>
              </a:r>
              <a:r>
                <a:rPr lang="en-US" sz="4000" b="1" dirty="0">
                  <a:solidFill>
                    <a:srgbClr val="CCFFFF"/>
                  </a:solidFill>
                </a:rPr>
                <a:t> du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CDE23E2-207B-47D4-A8BB-45D9ADC9CA12}"/>
                </a:ext>
              </a:extLst>
            </p:cNvPr>
            <p:cNvSpPr txBox="1"/>
            <p:nvPr/>
          </p:nvSpPr>
          <p:spPr>
            <a:xfrm>
              <a:off x="2032341" y="689193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2605C2A-5BEC-49FD-9901-CB889406E6EA}"/>
                </a:ext>
              </a:extLst>
            </p:cNvPr>
            <p:cNvSpPr txBox="1"/>
            <p:nvPr/>
          </p:nvSpPr>
          <p:spPr>
            <a:xfrm>
              <a:off x="1935892" y="1168798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9942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57E2B7-0E1C-48B3-B250-9AB660014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29050"/>
            <a:ext cx="4048125" cy="2952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A475B2-4C25-4303-9E08-BCFD45E9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00" dirty="0"/>
              <a:t>Applications of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9C986-4B93-4D9C-926B-A0671C495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Exposure to a drug = Area under the plasma concentration time curve (AUC)</a:t>
            </a:r>
          </a:p>
          <a:p>
            <a:endParaRPr lang="en-US" alt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0CE5F2-4F1C-4B3A-86CD-CBF1EFA9699C}"/>
              </a:ext>
            </a:extLst>
          </p:cNvPr>
          <p:cNvSpPr txBox="1"/>
          <p:nvPr/>
        </p:nvSpPr>
        <p:spPr>
          <a:xfrm>
            <a:off x="6934200" y="6534835"/>
            <a:ext cx="255917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i="0" u="none" strike="noStrike" dirty="0">
                <a:solidFill>
                  <a:srgbClr val="00B0F0"/>
                </a:solidFill>
                <a:effectLst/>
                <a:latin typeface="Open Sans"/>
              </a:rPr>
              <a:t>c/p1/Ch04/Ch0410.html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506419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</p:spPr>
            <p:txBody>
              <a:bodyPr/>
              <a:lstStyle/>
              <a:p>
                <a:pPr algn="l"/>
                <a:r>
                  <a:rPr lang="en-US" i="0" dirty="0">
                    <a:effectLst/>
                  </a:rPr>
                  <a:t>Calculate the length of f(x) = x</a:t>
                </a:r>
                <a:r>
                  <a:rPr lang="en-US" i="0" baseline="30000" dirty="0">
                    <a:effectLst/>
                  </a:rPr>
                  <a:t>3/2</a:t>
                </a:r>
                <a:r>
                  <a:rPr lang="en-US" i="0" dirty="0">
                    <a:effectLst/>
                  </a:rPr>
                  <a:t>  between x=0 and x=4</a:t>
                </a:r>
              </a:p>
              <a:p>
                <a:pPr algn="l"/>
                <a:r>
                  <a:rPr lang="en-US" dirty="0"/>
                  <a:t>u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 i="0" dirty="0" smtClean="0">
                        <a:solidFill>
                          <a:srgbClr val="CCFFFF"/>
                        </a:solidFill>
                      </a:rPr>
                      <m:t>1+9/4 </m:t>
                    </m:r>
                    <m:r>
                      <m:rPr>
                        <m:nor/>
                      </m:rPr>
                      <a:rPr lang="en-US" sz="4000" b="1" i="0" dirty="0" smtClean="0">
                        <a:solidFill>
                          <a:srgbClr val="CCFFFF"/>
                        </a:solidFill>
                      </a:rPr>
                      <m:t>x</m:t>
                    </m:r>
                  </m:oMath>
                </a14:m>
                <a:r>
                  <a:rPr lang="en-US" dirty="0"/>
                  <a:t>    du = 9/4 dx</a:t>
                </a:r>
              </a:p>
              <a:p>
                <a:pPr algn="l"/>
                <a:r>
                  <a:rPr lang="en-US" dirty="0"/>
                  <a:t>b = 1 + 9/4(4) = 10</a:t>
                </a:r>
              </a:p>
              <a:p>
                <a:pPr algn="l"/>
                <a:r>
                  <a:rPr lang="en-US" dirty="0"/>
                  <a:t>a = 1 + 9/4(0) = 1</a:t>
                </a:r>
              </a:p>
              <a:p>
                <a:pPr algn="l"/>
                <a:r>
                  <a:rPr lang="en-US" dirty="0"/>
                  <a:t>S</a:t>
                </a:r>
              </a:p>
              <a:p>
                <a:pPr algn="l"/>
                <a:r>
                  <a:rPr lang="en-US" dirty="0"/>
                  <a:t>  </a:t>
                </a:r>
                <a:r>
                  <a:rPr lang="en-US" sz="2000" dirty="0"/>
                  <a:t> </a:t>
                </a:r>
                <a:r>
                  <a:rPr lang="en-US" dirty="0"/>
                  <a:t>= 4/9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:r>
                  <a:rPr lang="en-US" dirty="0"/>
                  <a:t>2/3 u</a:t>
                </a:r>
                <a:r>
                  <a:rPr lang="en-US" baseline="30000" dirty="0"/>
                  <a:t>3/2</a:t>
                </a:r>
                <a:r>
                  <a:rPr lang="en-US" dirty="0"/>
                  <a:t> </a:t>
                </a:r>
              </a:p>
              <a:p>
                <a:pPr algn="l"/>
                <a:r>
                  <a:rPr lang="en-US" dirty="0"/>
                  <a:t>  </a:t>
                </a:r>
                <a:r>
                  <a:rPr lang="en-US" sz="2000" dirty="0"/>
                  <a:t> </a:t>
                </a:r>
                <a:r>
                  <a:rPr lang="en-US" dirty="0"/>
                  <a:t>= </a:t>
                </a:r>
                <a:r>
                  <a:rPr lang="en-US" dirty="0">
                    <a:solidFill>
                      <a:srgbClr val="FFFF00"/>
                    </a:solidFill>
                  </a:rPr>
                  <a:t>8/27((10)</a:t>
                </a:r>
                <a:r>
                  <a:rPr lang="en-US" baseline="30000" dirty="0">
                    <a:solidFill>
                      <a:srgbClr val="FFFF00"/>
                    </a:solidFill>
                  </a:rPr>
                  <a:t>3/2</a:t>
                </a:r>
                <a:r>
                  <a:rPr lang="en-US" dirty="0">
                    <a:solidFill>
                      <a:srgbClr val="FFFF00"/>
                    </a:solidFill>
                  </a:rPr>
                  <a:t>-(1)</a:t>
                </a:r>
                <a:r>
                  <a:rPr lang="en-US" baseline="30000" dirty="0">
                    <a:solidFill>
                      <a:srgbClr val="FFFF00"/>
                    </a:solidFill>
                  </a:rPr>
                  <a:t>3/2</a:t>
                </a:r>
                <a:r>
                  <a:rPr lang="en-US" dirty="0">
                    <a:solidFill>
                      <a:srgbClr val="FFFF00"/>
                    </a:solidFill>
                  </a:rPr>
                  <a:t>)</a:t>
                </a:r>
                <a:r>
                  <a:rPr lang="en-US" dirty="0"/>
                  <a:t>≈</a:t>
                </a:r>
                <a:r>
                  <a:rPr lang="en-US" dirty="0">
                    <a:solidFill>
                      <a:srgbClr val="FFFF00"/>
                    </a:solidFill>
                  </a:rPr>
                  <a:t>9.07</a:t>
                </a:r>
              </a:p>
            </p:txBody>
          </p:sp>
        </mc:Choice>
        <mc:Fallback xmlns="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  <a:blipFill>
                <a:blip r:embed="rId3"/>
                <a:stretch>
                  <a:fillRect l="-2462" t="-1946" r="-4720" b="-5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ARC (CURVE) LENGTH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42C075-7A00-41AD-B1AF-988E9F91E99F}"/>
              </a:ext>
            </a:extLst>
          </p:cNvPr>
          <p:cNvSpPr txBox="1"/>
          <p:nvPr/>
        </p:nvSpPr>
        <p:spPr>
          <a:xfrm>
            <a:off x="4191000" y="6629400"/>
            <a:ext cx="5029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https://www.mathsisfun.com/calculus/arc-length.html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E95339-5084-480F-BF41-350452F2F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279" y="4161269"/>
            <a:ext cx="1541721" cy="25730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17B6B20-F2BF-4CCB-AD90-5FEAC940D1F8}"/>
              </a:ext>
            </a:extLst>
          </p:cNvPr>
          <p:cNvGrpSpPr/>
          <p:nvPr/>
        </p:nvGrpSpPr>
        <p:grpSpPr>
          <a:xfrm>
            <a:off x="762000" y="4343400"/>
            <a:ext cx="8458200" cy="919947"/>
            <a:chOff x="1524000" y="648961"/>
            <a:chExt cx="4572000" cy="91994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029A5B1-3C5F-40F5-8D41-7637E8B452EF}"/>
                </a:ext>
              </a:extLst>
            </p:cNvPr>
            <p:cNvSpPr txBox="1"/>
            <p:nvPr/>
          </p:nvSpPr>
          <p:spPr>
            <a:xfrm>
              <a:off x="1524000" y="648961"/>
              <a:ext cx="4572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= ∫  4/9 u</a:t>
              </a:r>
              <a:r>
                <a:rPr lang="en-US" sz="4000" b="1" baseline="30000" dirty="0">
                  <a:solidFill>
                    <a:srgbClr val="CCFFFF"/>
                  </a:solidFill>
                </a:rPr>
                <a:t>½</a:t>
              </a:r>
              <a:r>
                <a:rPr lang="en-US" sz="4000" b="1" dirty="0">
                  <a:solidFill>
                    <a:srgbClr val="CCFFFF"/>
                  </a:solidFill>
                </a:rPr>
                <a:t> du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CDE23E2-207B-47D4-A8BB-45D9ADC9CA12}"/>
                </a:ext>
              </a:extLst>
            </p:cNvPr>
            <p:cNvSpPr txBox="1"/>
            <p:nvPr/>
          </p:nvSpPr>
          <p:spPr>
            <a:xfrm>
              <a:off x="2032341" y="689193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2605C2A-5BEC-49FD-9901-CB889406E6EA}"/>
                </a:ext>
              </a:extLst>
            </p:cNvPr>
            <p:cNvSpPr txBox="1"/>
            <p:nvPr/>
          </p:nvSpPr>
          <p:spPr>
            <a:xfrm>
              <a:off x="1935892" y="1168798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6A55E4-6897-48FA-9054-3429F7E41A05}"/>
              </a:ext>
            </a:extLst>
          </p:cNvPr>
          <p:cNvGrpSpPr/>
          <p:nvPr/>
        </p:nvGrpSpPr>
        <p:grpSpPr>
          <a:xfrm>
            <a:off x="4876800" y="4953000"/>
            <a:ext cx="762000" cy="933510"/>
            <a:chOff x="2286000" y="3205515"/>
            <a:chExt cx="762000" cy="93351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F1642A-887A-4851-ACAA-38428324E805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A15A2E5-BCF1-4640-9D18-127329E34BAC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694B933-1AF8-4021-B5EA-BB4B9C77471C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10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60BD0D1-8E47-4DB0-BF10-7CD96063764D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782776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B62B2-F24B-4607-AE4D-630621E9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(Curve) Length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3688F-F7E7-40A0-BBE4-5EEA048E7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Note: because these involve sqrt(difference) they often will be sin</a:t>
            </a:r>
            <a:r>
              <a:rPr lang="en-US" baseline="30000" dirty="0"/>
              <a:t>-1</a:t>
            </a:r>
            <a:r>
              <a:rPr lang="en-US" dirty="0"/>
              <a:t> or cos</a:t>
            </a:r>
            <a:r>
              <a:rPr lang="en-US" baseline="30000" dirty="0"/>
              <a:t>-1</a:t>
            </a:r>
          </a:p>
          <a:p>
            <a:pPr>
              <a:spcBef>
                <a:spcPts val="0"/>
              </a:spcBef>
            </a:pPr>
            <a:r>
              <a:rPr lang="en-US" dirty="0"/>
              <a:t>There is also a hyperbolic function (which you don’t know yet)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000" dirty="0"/>
              <a:t> </a:t>
            </a:r>
          </a:p>
          <a:p>
            <a:endParaRPr lang="en-US" sz="1500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665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24537E-545C-4ADE-B8EA-A0D0C617C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195262"/>
            <a:ext cx="8696325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49327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85855851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8344F-9A70-676B-C9EA-C9934B759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2512E-B36E-92AF-FCD3-7F82BA988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</a:t>
            </a:r>
            <a:r>
              <a:rPr lang="en-US"/>
              <a:t>got this far…</a:t>
            </a:r>
          </a:p>
        </p:txBody>
      </p:sp>
    </p:spTree>
    <p:extLst>
      <p:ext uri="{BB962C8B-B14F-4D97-AF65-F5344CB8AC3E}">
        <p14:creationId xmlns:p14="http://schemas.microsoft.com/office/powerpoint/2010/main" val="1680367825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DAD42-BE04-4534-96AB-DEDE03DBA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63BB2-749E-4307-9EF0-B610444EA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i="0" dirty="0">
                <a:effectLst/>
              </a:rPr>
              <a:t>Every continuous random variable has a probability density function (pdf)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63583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DAD42-BE04-4534-96AB-DEDE03DBA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63BB2-749E-4307-9EF0-B610444EA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i="0" dirty="0">
                <a:effectLst/>
              </a:rPr>
              <a:t>Probability density functions satisfy these 2 conditions:</a:t>
            </a:r>
          </a:p>
          <a:p>
            <a:pPr algn="l"/>
            <a:r>
              <a:rPr lang="en-US" i="0" dirty="0">
                <a:effectLst/>
              </a:rPr>
              <a:t>1) f(x)≥0 for all x (no negative probabilities)</a:t>
            </a:r>
          </a:p>
          <a:p>
            <a:r>
              <a:rPr lang="en-US" dirty="0"/>
              <a:t>2) The integral over the entire domain is </a:t>
            </a:r>
            <a:r>
              <a:rPr lang="en-US" i="0" dirty="0">
                <a:effectLst/>
              </a:rPr>
              <a:t>1 (the sum of  </a:t>
            </a:r>
            <a:r>
              <a:rPr lang="en-US" dirty="0"/>
              <a:t>probabilities for all possible values of x is 100%) </a:t>
            </a:r>
            <a:endParaRPr lang="en-US" i="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01021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Let f(x) = (x</a:t>
            </a:r>
            <a:r>
              <a:rPr lang="en-US" i="0" baseline="30000" dirty="0">
                <a:effectLst/>
              </a:rPr>
              <a:t>3</a:t>
            </a:r>
            <a:r>
              <a:rPr lang="en-US" i="0" dirty="0">
                <a:effectLst/>
              </a:rPr>
              <a:t>/5000) (10−x) </a:t>
            </a:r>
          </a:p>
          <a:p>
            <a:pPr algn="l">
              <a:spcBef>
                <a:spcPts val="0"/>
              </a:spcBef>
            </a:pPr>
            <a:r>
              <a:rPr lang="en-US" i="0" dirty="0">
                <a:effectLst/>
              </a:rPr>
              <a:t>for 0≤x≤10 and f(x)=0 for all other values of 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PROBABILITY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42C075-7A00-41AD-B1AF-988E9F91E99F}"/>
              </a:ext>
            </a:extLst>
          </p:cNvPr>
          <p:cNvSpPr txBox="1"/>
          <p:nvPr/>
        </p:nvSpPr>
        <p:spPr>
          <a:xfrm>
            <a:off x="3276600" y="6611035"/>
            <a:ext cx="59436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https://tutorial.math.lamar.edu/Classes/CalcII/Probability.aspx</a:t>
            </a:r>
          </a:p>
        </p:txBody>
      </p:sp>
    </p:spTree>
    <p:extLst>
      <p:ext uri="{BB962C8B-B14F-4D97-AF65-F5344CB8AC3E}">
        <p14:creationId xmlns:p14="http://schemas.microsoft.com/office/powerpoint/2010/main" val="784030835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Let f(x) = (x</a:t>
            </a:r>
            <a:r>
              <a:rPr lang="en-US" i="0" baseline="30000" dirty="0">
                <a:effectLst/>
              </a:rPr>
              <a:t>3</a:t>
            </a:r>
            <a:r>
              <a:rPr lang="en-US" i="0" dirty="0">
                <a:effectLst/>
              </a:rPr>
              <a:t>/5000) (10−x) </a:t>
            </a:r>
          </a:p>
          <a:p>
            <a:pPr algn="l">
              <a:spcBef>
                <a:spcPts val="0"/>
              </a:spcBef>
            </a:pPr>
            <a:r>
              <a:rPr lang="en-US" i="0" dirty="0">
                <a:effectLst/>
              </a:rPr>
              <a:t>for 0≤x≤10 and f(x)=0 for all other values of x</a:t>
            </a:r>
          </a:p>
          <a:p>
            <a:pPr algn="l"/>
            <a:r>
              <a:rPr lang="en-US" dirty="0"/>
              <a:t>Is it a pdf?</a:t>
            </a:r>
            <a:r>
              <a:rPr lang="en-US" i="0" dirty="0">
                <a:effectLst/>
              </a:rPr>
              <a:t> </a:t>
            </a:r>
            <a:br>
              <a:rPr lang="en-US" i="0" dirty="0">
                <a:effectLst/>
              </a:rPr>
            </a:b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PROBABILITY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264A1B-BA99-4F7E-8393-652273E380BC}"/>
              </a:ext>
            </a:extLst>
          </p:cNvPr>
          <p:cNvSpPr txBox="1"/>
          <p:nvPr/>
        </p:nvSpPr>
        <p:spPr>
          <a:xfrm>
            <a:off x="3276600" y="6611035"/>
            <a:ext cx="59436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https://tutorial.math.lamar.edu/Classes/CalcII/Probability.aspx</a:t>
            </a:r>
          </a:p>
        </p:txBody>
      </p:sp>
    </p:spTree>
    <p:extLst>
      <p:ext uri="{BB962C8B-B14F-4D97-AF65-F5344CB8AC3E}">
        <p14:creationId xmlns:p14="http://schemas.microsoft.com/office/powerpoint/2010/main" val="4280313864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Let f(x) = (x</a:t>
            </a:r>
            <a:r>
              <a:rPr lang="en-US" i="0" baseline="30000" dirty="0">
                <a:effectLst/>
              </a:rPr>
              <a:t>3</a:t>
            </a:r>
            <a:r>
              <a:rPr lang="en-US" i="0" dirty="0">
                <a:effectLst/>
              </a:rPr>
              <a:t>/5000) (10−x) </a:t>
            </a:r>
          </a:p>
          <a:p>
            <a:pPr algn="l">
              <a:spcBef>
                <a:spcPts val="0"/>
              </a:spcBef>
            </a:pPr>
            <a:r>
              <a:rPr lang="en-US" i="0" dirty="0">
                <a:effectLst/>
              </a:rPr>
              <a:t>for 0≤x≤10 and f(x)=0 for all other values of x</a:t>
            </a:r>
          </a:p>
          <a:p>
            <a:pPr algn="l"/>
            <a:r>
              <a:rPr lang="en-US" dirty="0"/>
              <a:t>Is it a pdf? </a:t>
            </a:r>
            <a:r>
              <a:rPr lang="en-US" dirty="0">
                <a:solidFill>
                  <a:srgbClr val="FFFF00"/>
                </a:solidFill>
              </a:rPr>
              <a:t>It adds to 1 (100%):</a:t>
            </a:r>
          </a:p>
          <a:p>
            <a:pPr algn="l"/>
            <a:endParaRPr lang="en-US" i="0" dirty="0">
              <a:effectLst/>
            </a:endParaRPr>
          </a:p>
          <a:p>
            <a:pPr algn="l"/>
            <a:endParaRPr lang="en-US" dirty="0"/>
          </a:p>
          <a:p>
            <a:pPr algn="l">
              <a:spcBef>
                <a:spcPts val="0"/>
              </a:spcBef>
            </a:pPr>
            <a:r>
              <a:rPr lang="en-US" sz="1000" dirty="0"/>
              <a:t> </a:t>
            </a:r>
            <a:r>
              <a:rPr lang="en-US" dirty="0"/>
              <a:t>=</a:t>
            </a:r>
            <a:r>
              <a:rPr lang="en-US" i="0" dirty="0">
                <a:effectLst/>
              </a:rPr>
              <a:t> 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x</a:t>
            </a:r>
            <a:r>
              <a:rPr lang="en-US" sz="4000" b="1" i="0" baseline="30000" dirty="0">
                <a:solidFill>
                  <a:srgbClr val="CCFFFF"/>
                </a:solidFill>
                <a:effectLst/>
              </a:rPr>
              <a:t>4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/2000 – x</a:t>
            </a:r>
            <a:r>
              <a:rPr lang="en-US" sz="4000" b="1" i="0" baseline="30000" dirty="0">
                <a:solidFill>
                  <a:srgbClr val="CCFFFF"/>
                </a:solidFill>
                <a:effectLst/>
              </a:rPr>
              <a:t>5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/25000</a:t>
            </a:r>
            <a:br>
              <a:rPr lang="en-US" i="0" dirty="0">
                <a:effectLst/>
              </a:rPr>
            </a:br>
            <a:r>
              <a:rPr lang="en-US" sz="1000" i="0" dirty="0">
                <a:effectLst/>
              </a:rPr>
              <a:t> </a:t>
            </a:r>
            <a:r>
              <a:rPr lang="en-US" i="0" dirty="0">
                <a:effectLst/>
              </a:rPr>
              <a:t>= 10000/2000</a:t>
            </a:r>
            <a:r>
              <a:rPr lang="en-US" sz="2000" i="0" dirty="0">
                <a:effectLst/>
              </a:rPr>
              <a:t> </a:t>
            </a:r>
            <a:r>
              <a:rPr lang="en-US" i="0" dirty="0">
                <a:effectLst/>
              </a:rPr>
              <a:t>–</a:t>
            </a:r>
            <a:r>
              <a:rPr lang="en-US" sz="2000" i="0" dirty="0">
                <a:effectLst/>
              </a:rPr>
              <a:t> </a:t>
            </a:r>
            <a:r>
              <a:rPr lang="en-US" i="0" dirty="0">
                <a:effectLst/>
              </a:rPr>
              <a:t>100000/25000</a:t>
            </a:r>
            <a:r>
              <a:rPr lang="en-US" sz="2000" i="0" dirty="0">
                <a:effectLst/>
              </a:rPr>
              <a:t> </a:t>
            </a:r>
            <a:r>
              <a:rPr lang="en-US" i="0" dirty="0">
                <a:effectLst/>
              </a:rPr>
              <a:t>-</a:t>
            </a:r>
            <a:r>
              <a:rPr lang="en-US" sz="2000" i="0" dirty="0">
                <a:effectLst/>
              </a:rPr>
              <a:t> </a:t>
            </a:r>
            <a:r>
              <a:rPr lang="en-US" i="0" dirty="0">
                <a:effectLst/>
              </a:rPr>
              <a:t>0</a:t>
            </a:r>
            <a:r>
              <a:rPr lang="en-US" sz="2000" i="0" dirty="0">
                <a:effectLst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en-US" sz="1000" i="0" dirty="0">
                <a:effectLst/>
              </a:rPr>
              <a:t> </a:t>
            </a:r>
            <a:r>
              <a:rPr lang="en-US" i="0" dirty="0">
                <a:effectLst/>
              </a:rPr>
              <a:t>=</a:t>
            </a:r>
            <a:r>
              <a:rPr lang="en-US" sz="2000" i="0" dirty="0">
                <a:effectLst/>
              </a:rPr>
              <a:t> </a:t>
            </a:r>
            <a:r>
              <a:rPr lang="en-US" i="0" dirty="0">
                <a:solidFill>
                  <a:srgbClr val="FFFF00"/>
                </a:solidFill>
                <a:effectLst/>
              </a:rPr>
              <a:t>1</a:t>
            </a:r>
            <a:r>
              <a:rPr lang="en-US" i="0" dirty="0">
                <a:effectLst/>
              </a:rPr>
              <a:t>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PROBABILITY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7B6B20-F2BF-4CCB-AD90-5FEAC940D1F8}"/>
              </a:ext>
            </a:extLst>
          </p:cNvPr>
          <p:cNvGrpSpPr/>
          <p:nvPr/>
        </p:nvGrpSpPr>
        <p:grpSpPr>
          <a:xfrm>
            <a:off x="304800" y="3581400"/>
            <a:ext cx="8839200" cy="857310"/>
            <a:chOff x="1524000" y="648961"/>
            <a:chExt cx="4572000" cy="8573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029A5B1-3C5F-40F5-8D41-7637E8B452EF}"/>
                </a:ext>
              </a:extLst>
            </p:cNvPr>
            <p:cNvSpPr txBox="1"/>
            <p:nvPr/>
          </p:nvSpPr>
          <p:spPr>
            <a:xfrm>
              <a:off x="1524000" y="648961"/>
              <a:ext cx="4572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i="0" dirty="0">
                  <a:solidFill>
                    <a:srgbClr val="CCFFFF"/>
                  </a:solidFill>
                  <a:effectLst/>
                </a:rPr>
                <a:t>P(0≤x≤10) </a:t>
              </a:r>
              <a:r>
                <a:rPr lang="en-US" sz="4000" b="1" dirty="0">
                  <a:solidFill>
                    <a:srgbClr val="CCFFFF"/>
                  </a:solidFill>
                </a:rPr>
                <a:t>= ∫  </a:t>
              </a:r>
              <a:r>
                <a:rPr lang="en-US" sz="4000" b="1" i="0" dirty="0">
                  <a:solidFill>
                    <a:srgbClr val="CCFFFF"/>
                  </a:solidFill>
                  <a:effectLst/>
                </a:rPr>
                <a:t>x</a:t>
              </a:r>
              <a:r>
                <a:rPr lang="en-US" sz="4000" b="1" i="0" baseline="30000" dirty="0">
                  <a:solidFill>
                    <a:srgbClr val="CCFFFF"/>
                  </a:solidFill>
                  <a:effectLst/>
                </a:rPr>
                <a:t>3</a:t>
              </a:r>
              <a:r>
                <a:rPr lang="en-US" sz="4000" b="1" i="0" dirty="0">
                  <a:solidFill>
                    <a:srgbClr val="CCFFFF"/>
                  </a:solidFill>
                  <a:effectLst/>
                </a:rPr>
                <a:t>/5000 (10−x)</a:t>
              </a:r>
              <a:r>
                <a:rPr lang="en-US" sz="4000" b="1" dirty="0">
                  <a:solidFill>
                    <a:srgbClr val="CCFFFF"/>
                  </a:solidFill>
                </a:rPr>
                <a:t>dx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CDE23E2-207B-47D4-A8BB-45D9ADC9CA12}"/>
                </a:ext>
              </a:extLst>
            </p:cNvPr>
            <p:cNvSpPr txBox="1"/>
            <p:nvPr/>
          </p:nvSpPr>
          <p:spPr>
            <a:xfrm>
              <a:off x="3392214" y="648961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2605C2A-5BEC-49FD-9901-CB889406E6EA}"/>
                </a:ext>
              </a:extLst>
            </p:cNvPr>
            <p:cNvSpPr txBox="1"/>
            <p:nvPr/>
          </p:nvSpPr>
          <p:spPr>
            <a:xfrm>
              <a:off x="3317638" y="1106161"/>
              <a:ext cx="13763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68DB6F-0224-43FA-8081-52954DFF5192}"/>
              </a:ext>
            </a:extLst>
          </p:cNvPr>
          <p:cNvGrpSpPr/>
          <p:nvPr/>
        </p:nvGrpSpPr>
        <p:grpSpPr>
          <a:xfrm>
            <a:off x="76200" y="4267200"/>
            <a:ext cx="8839200" cy="857310"/>
            <a:chOff x="1405758" y="648961"/>
            <a:chExt cx="4572000" cy="8573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2A151A-A622-429F-B7AE-C737A0D175F9}"/>
                </a:ext>
              </a:extLst>
            </p:cNvPr>
            <p:cNvSpPr txBox="1"/>
            <p:nvPr/>
          </p:nvSpPr>
          <p:spPr>
            <a:xfrm>
              <a:off x="1405758" y="648961"/>
              <a:ext cx="4572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= ∫  (</a:t>
              </a:r>
              <a:r>
                <a:rPr lang="en-US" sz="4000" b="1" i="0" dirty="0">
                  <a:solidFill>
                    <a:srgbClr val="CCFFFF"/>
                  </a:solidFill>
                  <a:effectLst/>
                </a:rPr>
                <a:t>x</a:t>
              </a:r>
              <a:r>
                <a:rPr lang="en-US" sz="4000" b="1" i="0" baseline="30000" dirty="0">
                  <a:solidFill>
                    <a:srgbClr val="CCFFFF"/>
                  </a:solidFill>
                  <a:effectLst/>
                </a:rPr>
                <a:t>3</a:t>
              </a:r>
              <a:r>
                <a:rPr lang="en-US" sz="4000" b="1" i="0" dirty="0">
                  <a:solidFill>
                    <a:srgbClr val="CCFFFF"/>
                  </a:solidFill>
                  <a:effectLst/>
                </a:rPr>
                <a:t>/500 – x</a:t>
              </a:r>
              <a:r>
                <a:rPr lang="en-US" sz="4000" b="1" i="0" baseline="30000" dirty="0">
                  <a:solidFill>
                    <a:srgbClr val="CCFFFF"/>
                  </a:solidFill>
                  <a:effectLst/>
                </a:rPr>
                <a:t>4</a:t>
              </a:r>
              <a:r>
                <a:rPr lang="en-US" sz="4000" b="1" i="0" dirty="0">
                  <a:solidFill>
                    <a:srgbClr val="CCFFFF"/>
                  </a:solidFill>
                  <a:effectLst/>
                </a:rPr>
                <a:t>/5000)</a:t>
              </a:r>
              <a:r>
                <a:rPr lang="en-US" sz="4000" b="1" dirty="0">
                  <a:solidFill>
                    <a:srgbClr val="CCFFFF"/>
                  </a:solidFill>
                </a:rPr>
                <a:t> dx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D8928F8-62D2-41EB-9F16-850F8764AB6E}"/>
                </a:ext>
              </a:extLst>
            </p:cNvPr>
            <p:cNvSpPr txBox="1"/>
            <p:nvPr/>
          </p:nvSpPr>
          <p:spPr>
            <a:xfrm>
              <a:off x="1892221" y="648961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19CCA92-2521-49EC-A7FA-D3D5A44CC966}"/>
                </a:ext>
              </a:extLst>
            </p:cNvPr>
            <p:cNvSpPr txBox="1"/>
            <p:nvPr/>
          </p:nvSpPr>
          <p:spPr>
            <a:xfrm>
              <a:off x="1799896" y="1106161"/>
              <a:ext cx="13763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15A657C-3E4D-4059-AB34-26AE02698596}"/>
              </a:ext>
            </a:extLst>
          </p:cNvPr>
          <p:cNvGrpSpPr/>
          <p:nvPr/>
        </p:nvGrpSpPr>
        <p:grpSpPr>
          <a:xfrm>
            <a:off x="5791200" y="4800600"/>
            <a:ext cx="762000" cy="933510"/>
            <a:chOff x="2286000" y="3205515"/>
            <a:chExt cx="762000" cy="93351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15A8830-E27C-4FAD-8C56-CEFB57E7BB88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3B2E1C4-8681-4897-8362-21FD2005A929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F12BA6F-2C0B-4177-9329-C81FA007E353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10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F934488-D054-4E94-B280-0E9A58E54EAB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D2A431E-3689-4D58-B8B7-CFE706DE04A0}"/>
              </a:ext>
            </a:extLst>
          </p:cNvPr>
          <p:cNvSpPr txBox="1"/>
          <p:nvPr/>
        </p:nvSpPr>
        <p:spPr>
          <a:xfrm>
            <a:off x="3276600" y="6611035"/>
            <a:ext cx="59436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https://tutorial.math.lamar.edu/Classes/CalcII/Probability.aspx</a:t>
            </a:r>
          </a:p>
        </p:txBody>
      </p:sp>
    </p:spTree>
    <p:extLst>
      <p:ext uri="{BB962C8B-B14F-4D97-AF65-F5344CB8AC3E}">
        <p14:creationId xmlns:p14="http://schemas.microsoft.com/office/powerpoint/2010/main" val="2554679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Find exposure to the drug if:</a:t>
            </a:r>
          </a:p>
          <a:p>
            <a:r>
              <a:rPr lang="en-US" altLang="en-US" dirty="0"/>
              <a:t>AUC = ∫</a:t>
            </a:r>
            <a:r>
              <a:rPr lang="en-US" altLang="en-US" baseline="-25000" dirty="0"/>
              <a:t>4</a:t>
            </a:r>
            <a:r>
              <a:rPr lang="en-US" altLang="en-US" baseline="30000" dirty="0"/>
              <a:t>5</a:t>
            </a:r>
            <a:r>
              <a:rPr lang="en-US" altLang="en-US" dirty="0"/>
              <a:t> 100/15 e</a:t>
            </a:r>
            <a:r>
              <a:rPr lang="en-US" altLang="en-US" baseline="30000" dirty="0"/>
              <a:t> -0.5t  </a:t>
            </a:r>
            <a:r>
              <a:rPr lang="en-US" altLang="en-US" dirty="0"/>
              <a:t>dt</a:t>
            </a:r>
          </a:p>
          <a:p>
            <a:endParaRPr lang="en-US" altLang="en-US" sz="3000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971DE0-191E-4270-AE4E-F4FB20259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29050"/>
            <a:ext cx="404812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89947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AFCF44-2281-4620-B4F5-0F74E36BC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And </a:t>
            </a:r>
            <a:r>
              <a:rPr lang="en-US" i="0" dirty="0">
                <a:solidFill>
                  <a:srgbClr val="FFFF00"/>
                </a:solidFill>
                <a:effectLst/>
              </a:rPr>
              <a:t>it is always positive</a:t>
            </a:r>
            <a:r>
              <a:rPr lang="en-US" i="0" dirty="0">
                <a:effectLst/>
              </a:rPr>
              <a:t>, </a:t>
            </a:r>
          </a:p>
          <a:p>
            <a:pPr algn="l"/>
            <a:r>
              <a:rPr lang="en-US" i="0" dirty="0">
                <a:effectLst/>
              </a:rPr>
              <a:t>so </a:t>
            </a:r>
            <a:r>
              <a:rPr lang="en-US" i="0" dirty="0">
                <a:solidFill>
                  <a:srgbClr val="FFFF00"/>
                </a:solidFill>
                <a:effectLst/>
              </a:rPr>
              <a:t>it is a pdf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96DD2F-0027-4F54-AA1E-68719EB2F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PROBABILITY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8EE085-B0B8-4F1E-B1DA-4BBC5BB626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918"/>
          <a:stretch/>
        </p:blipFill>
        <p:spPr>
          <a:xfrm>
            <a:off x="4267201" y="1656388"/>
            <a:ext cx="4876800" cy="520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71027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Let f(x) = (x</a:t>
            </a:r>
            <a:r>
              <a:rPr lang="en-US" i="0" baseline="30000" dirty="0">
                <a:effectLst/>
              </a:rPr>
              <a:t>3</a:t>
            </a:r>
            <a:r>
              <a:rPr lang="en-US" i="0" dirty="0">
                <a:effectLst/>
              </a:rPr>
              <a:t>/5000) (10−x) </a:t>
            </a:r>
          </a:p>
          <a:p>
            <a:pPr algn="l">
              <a:spcBef>
                <a:spcPts val="0"/>
              </a:spcBef>
            </a:pPr>
            <a:r>
              <a:rPr lang="en-US" i="0" dirty="0">
                <a:effectLst/>
              </a:rPr>
              <a:t>for 0≤x≤10 and f(x)=0 for all other values of x</a:t>
            </a:r>
          </a:p>
          <a:p>
            <a:pPr algn="l"/>
            <a:r>
              <a:rPr lang="en-US" i="0" dirty="0">
                <a:effectLst/>
              </a:rPr>
              <a:t>Calculate P(1≤x≤4)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PROBABILITY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9C52F1-EFA1-42FC-A667-B75A3FC3D939}"/>
              </a:ext>
            </a:extLst>
          </p:cNvPr>
          <p:cNvSpPr txBox="1"/>
          <p:nvPr/>
        </p:nvSpPr>
        <p:spPr>
          <a:xfrm>
            <a:off x="3276600" y="6611035"/>
            <a:ext cx="59436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https://tutorial.math.lamar.edu/Classes/CalcII/Probability.aspx</a:t>
            </a:r>
          </a:p>
        </p:txBody>
      </p:sp>
    </p:spTree>
    <p:extLst>
      <p:ext uri="{BB962C8B-B14F-4D97-AF65-F5344CB8AC3E}">
        <p14:creationId xmlns:p14="http://schemas.microsoft.com/office/powerpoint/2010/main" val="790151143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Let f(x) = (x</a:t>
            </a:r>
            <a:r>
              <a:rPr lang="en-US" i="0" baseline="30000" dirty="0">
                <a:effectLst/>
              </a:rPr>
              <a:t>3</a:t>
            </a:r>
            <a:r>
              <a:rPr lang="en-US" i="0" dirty="0">
                <a:effectLst/>
              </a:rPr>
              <a:t>/5000) (10−x) </a:t>
            </a:r>
          </a:p>
          <a:p>
            <a:pPr algn="l">
              <a:spcBef>
                <a:spcPts val="0"/>
              </a:spcBef>
            </a:pPr>
            <a:r>
              <a:rPr lang="en-US" i="0" dirty="0">
                <a:effectLst/>
              </a:rPr>
              <a:t>for 0≤x≤10 and f(x)=0 for all other values of x</a:t>
            </a:r>
          </a:p>
          <a:p>
            <a:pPr algn="l"/>
            <a:r>
              <a:rPr lang="en-US" i="0" dirty="0">
                <a:effectLst/>
              </a:rPr>
              <a:t>Calculate P(1≤x≤4)</a:t>
            </a:r>
          </a:p>
          <a:p>
            <a:pPr algn="l"/>
            <a:r>
              <a:rPr lang="en-US" i="0" dirty="0">
                <a:effectLst/>
              </a:rPr>
              <a:t>= 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sz="4000" b="1" baseline="-25000" dirty="0">
                <a:solidFill>
                  <a:srgbClr val="CCFFFF"/>
                </a:solidFill>
              </a:rPr>
              <a:t>1</a:t>
            </a:r>
            <a:r>
              <a:rPr lang="en-US" sz="4000" b="1" baseline="30000" dirty="0">
                <a:solidFill>
                  <a:srgbClr val="CCFFFF"/>
                </a:solidFill>
              </a:rPr>
              <a:t>4</a:t>
            </a:r>
            <a:r>
              <a:rPr lang="en-US" sz="4000" b="1" dirty="0">
                <a:solidFill>
                  <a:srgbClr val="CCFFFF"/>
                </a:solidFill>
              </a:rPr>
              <a:t> (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x</a:t>
            </a:r>
            <a:r>
              <a:rPr lang="en-US" sz="4000" b="1" i="0" baseline="30000" dirty="0">
                <a:solidFill>
                  <a:srgbClr val="CCFFFF"/>
                </a:solidFill>
                <a:effectLst/>
              </a:rPr>
              <a:t>3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/5000)</a:t>
            </a:r>
            <a:r>
              <a:rPr lang="en-US" sz="2000" b="1" i="0" dirty="0">
                <a:solidFill>
                  <a:srgbClr val="CCFFFF"/>
                </a:solidFill>
                <a:effectLst/>
              </a:rPr>
              <a:t>  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(10−x)</a:t>
            </a:r>
            <a:r>
              <a:rPr lang="en-US" sz="4000" b="1" dirty="0">
                <a:solidFill>
                  <a:srgbClr val="CCFFFF"/>
                </a:solidFill>
              </a:rPr>
              <a:t> dx</a:t>
            </a:r>
          </a:p>
          <a:p>
            <a:pPr algn="l"/>
            <a:endParaRPr lang="en-US" i="0" dirty="0"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PROBABILITY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0CDEFD-6FB1-46F2-97C5-DE86D073B5E3}"/>
              </a:ext>
            </a:extLst>
          </p:cNvPr>
          <p:cNvSpPr txBox="1"/>
          <p:nvPr/>
        </p:nvSpPr>
        <p:spPr>
          <a:xfrm>
            <a:off x="3276600" y="6611035"/>
            <a:ext cx="59436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https://tutorial.math.lamar.edu/Classes/CalcII/Probability.aspx</a:t>
            </a:r>
          </a:p>
        </p:txBody>
      </p:sp>
    </p:spTree>
    <p:extLst>
      <p:ext uri="{BB962C8B-B14F-4D97-AF65-F5344CB8AC3E}">
        <p14:creationId xmlns:p14="http://schemas.microsoft.com/office/powerpoint/2010/main" val="1079807851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Let f(x) = (x</a:t>
            </a:r>
            <a:r>
              <a:rPr lang="en-US" i="0" baseline="30000" dirty="0">
                <a:effectLst/>
              </a:rPr>
              <a:t>3</a:t>
            </a:r>
            <a:r>
              <a:rPr lang="en-US" i="0" dirty="0">
                <a:effectLst/>
              </a:rPr>
              <a:t>/5000) (10−x) </a:t>
            </a:r>
          </a:p>
          <a:p>
            <a:pPr algn="l">
              <a:spcBef>
                <a:spcPts val="0"/>
              </a:spcBef>
            </a:pPr>
            <a:r>
              <a:rPr lang="en-US" i="0" dirty="0">
                <a:effectLst/>
              </a:rPr>
              <a:t>for 0≤x≤10 and f(x)=0 for all other values of x</a:t>
            </a:r>
          </a:p>
          <a:p>
            <a:pPr algn="l"/>
            <a:r>
              <a:rPr lang="en-US" i="0" dirty="0">
                <a:effectLst/>
              </a:rPr>
              <a:t>Calculate P(1≤x≤4)</a:t>
            </a:r>
          </a:p>
          <a:p>
            <a:pPr algn="l"/>
            <a:r>
              <a:rPr lang="en-US" dirty="0"/>
              <a:t> =</a:t>
            </a:r>
            <a:r>
              <a:rPr lang="en-US" i="0" dirty="0">
                <a:effectLst/>
              </a:rPr>
              <a:t> 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x</a:t>
            </a:r>
            <a:r>
              <a:rPr lang="en-US" sz="4000" b="1" i="0" baseline="30000" dirty="0">
                <a:solidFill>
                  <a:srgbClr val="CCFFFF"/>
                </a:solidFill>
                <a:effectLst/>
              </a:rPr>
              <a:t>4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/2000 – x</a:t>
            </a:r>
            <a:r>
              <a:rPr lang="en-US" sz="4000" b="1" i="0" baseline="30000" dirty="0">
                <a:solidFill>
                  <a:srgbClr val="CCFFFF"/>
                </a:solidFill>
                <a:effectLst/>
              </a:rPr>
              <a:t>5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/25000</a:t>
            </a:r>
          </a:p>
          <a:p>
            <a:pPr algn="l"/>
            <a:r>
              <a:rPr lang="en-US" dirty="0"/>
              <a:t> = (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4</a:t>
            </a:r>
            <a:r>
              <a:rPr lang="en-US" sz="4000" b="1" i="0" baseline="30000" dirty="0">
                <a:solidFill>
                  <a:srgbClr val="CCFFFF"/>
                </a:solidFill>
                <a:effectLst/>
              </a:rPr>
              <a:t>4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/2000–4</a:t>
            </a:r>
            <a:r>
              <a:rPr lang="en-US" sz="4000" b="1" i="0" baseline="30000" dirty="0">
                <a:solidFill>
                  <a:srgbClr val="CCFFFF"/>
                </a:solidFill>
                <a:effectLst/>
              </a:rPr>
              <a:t>5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/25000)</a:t>
            </a:r>
          </a:p>
          <a:p>
            <a:pPr algn="l"/>
            <a:r>
              <a:rPr lang="en-US" dirty="0"/>
              <a:t>   - (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1</a:t>
            </a:r>
            <a:r>
              <a:rPr lang="en-US" sz="4000" b="1" i="0" baseline="30000" dirty="0">
                <a:solidFill>
                  <a:srgbClr val="CCFFFF"/>
                </a:solidFill>
                <a:effectLst/>
              </a:rPr>
              <a:t>4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/2000 – 1</a:t>
            </a:r>
            <a:r>
              <a:rPr lang="en-US" sz="4000" b="1" i="0" baseline="30000" dirty="0">
                <a:solidFill>
                  <a:srgbClr val="CCFFFF"/>
                </a:solidFill>
                <a:effectLst/>
              </a:rPr>
              <a:t>5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/25000)</a:t>
            </a:r>
          </a:p>
          <a:p>
            <a:pPr algn="l"/>
            <a:r>
              <a:rPr lang="en-US" dirty="0"/>
              <a:t> = </a:t>
            </a:r>
            <a:r>
              <a:rPr lang="en-US" dirty="0">
                <a:solidFill>
                  <a:srgbClr val="FFFF00"/>
                </a:solidFill>
              </a:rPr>
              <a:t>4329/50000 </a:t>
            </a:r>
            <a:r>
              <a:rPr lang="en-US" dirty="0"/>
              <a:t>≈ </a:t>
            </a:r>
            <a:r>
              <a:rPr lang="en-US" dirty="0">
                <a:solidFill>
                  <a:srgbClr val="FFFF00"/>
                </a:solidFill>
              </a:rPr>
              <a:t>.08658 </a:t>
            </a:r>
            <a:r>
              <a:rPr lang="en-US" dirty="0"/>
              <a:t>≈ </a:t>
            </a:r>
            <a:r>
              <a:rPr lang="en-US" dirty="0">
                <a:solidFill>
                  <a:srgbClr val="FFFF00"/>
                </a:solidFill>
              </a:rPr>
              <a:t>8.66% </a:t>
            </a:r>
            <a:endParaRPr lang="en-US" i="0" dirty="0">
              <a:solidFill>
                <a:srgbClr val="FFFF00"/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PROBABILITY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6A55E4-6897-48FA-9054-3429F7E41A05}"/>
              </a:ext>
            </a:extLst>
          </p:cNvPr>
          <p:cNvGrpSpPr/>
          <p:nvPr/>
        </p:nvGrpSpPr>
        <p:grpSpPr>
          <a:xfrm>
            <a:off x="6096000" y="3352800"/>
            <a:ext cx="762000" cy="933510"/>
            <a:chOff x="2286000" y="3205515"/>
            <a:chExt cx="762000" cy="93351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F1642A-887A-4851-ACAA-38428324E805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A15A2E5-BCF1-4640-9D18-127329E34BAC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694B933-1AF8-4021-B5EA-BB4B9C77471C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4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60BD0D1-8E47-4DB0-BF10-7CD96063764D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</a:t>
                </a: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258E8D2-644C-4D6D-B7B2-9F36920C2787}"/>
              </a:ext>
            </a:extLst>
          </p:cNvPr>
          <p:cNvSpPr txBox="1"/>
          <p:nvPr/>
        </p:nvSpPr>
        <p:spPr>
          <a:xfrm>
            <a:off x="3276600" y="6611035"/>
            <a:ext cx="59436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https://tutorial.math.lamar.edu/Classes/CalcII/Probability.aspx</a:t>
            </a:r>
          </a:p>
        </p:txBody>
      </p:sp>
    </p:spTree>
    <p:extLst>
      <p:ext uri="{BB962C8B-B14F-4D97-AF65-F5344CB8AC3E}">
        <p14:creationId xmlns:p14="http://schemas.microsoft.com/office/powerpoint/2010/main" val="1554978642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A40FE-54CE-404A-AEBF-AB08A716F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A5A59-38A9-4B7E-8982-3AAB0339C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>
                <a:effectLst/>
              </a:rPr>
              <a:t>Percentages are easier for most people to understand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070210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Let f(x)=x</a:t>
            </a:r>
            <a:r>
              <a:rPr lang="en-US" i="0" baseline="30000" dirty="0">
                <a:effectLst/>
              </a:rPr>
              <a:t>3</a:t>
            </a:r>
            <a:r>
              <a:rPr lang="en-US" i="0" dirty="0">
                <a:effectLst/>
              </a:rPr>
              <a:t>/5000(10−x) </a:t>
            </a:r>
          </a:p>
          <a:p>
            <a:pPr algn="l">
              <a:spcBef>
                <a:spcPts val="0"/>
              </a:spcBef>
            </a:pPr>
            <a:r>
              <a:rPr lang="en-US" i="0" dirty="0">
                <a:effectLst/>
              </a:rPr>
              <a:t>for 0≤x≤10 and f(x)=0 for all other values of x</a:t>
            </a:r>
          </a:p>
          <a:p>
            <a:pPr algn="l"/>
            <a:r>
              <a:rPr lang="en-US" i="0" dirty="0">
                <a:effectLst/>
              </a:rPr>
              <a:t>Calculate P(6≤x) </a:t>
            </a:r>
          </a:p>
          <a:p>
            <a:pPr algn="l"/>
            <a:r>
              <a:rPr lang="en-US" dirty="0"/>
              <a:t> </a:t>
            </a:r>
            <a:endParaRPr lang="en-US" i="0" dirty="0">
              <a:solidFill>
                <a:srgbClr val="FFFF00"/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PROBABILITY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F115B6-088D-4F05-AEA2-C94110DD33E0}"/>
              </a:ext>
            </a:extLst>
          </p:cNvPr>
          <p:cNvSpPr txBox="1"/>
          <p:nvPr/>
        </p:nvSpPr>
        <p:spPr>
          <a:xfrm>
            <a:off x="3276600" y="6611035"/>
            <a:ext cx="59436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https://tutorial.math.lamar.edu/Classes/CalcII/Probability.aspx</a:t>
            </a:r>
          </a:p>
        </p:txBody>
      </p:sp>
    </p:spTree>
    <p:extLst>
      <p:ext uri="{BB962C8B-B14F-4D97-AF65-F5344CB8AC3E}">
        <p14:creationId xmlns:p14="http://schemas.microsoft.com/office/powerpoint/2010/main" val="2759658323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Let f(x)=x</a:t>
            </a:r>
            <a:r>
              <a:rPr lang="en-US" i="0" baseline="30000" dirty="0">
                <a:effectLst/>
              </a:rPr>
              <a:t>3</a:t>
            </a:r>
            <a:r>
              <a:rPr lang="en-US" i="0" dirty="0">
                <a:effectLst/>
              </a:rPr>
              <a:t>/5000(10−x) </a:t>
            </a:r>
          </a:p>
          <a:p>
            <a:pPr algn="l">
              <a:spcBef>
                <a:spcPts val="0"/>
              </a:spcBef>
            </a:pPr>
            <a:r>
              <a:rPr lang="en-US" i="0" dirty="0">
                <a:effectLst/>
              </a:rPr>
              <a:t>for 0≤x≤10 and f(x)=0 for all other values of x</a:t>
            </a:r>
          </a:p>
          <a:p>
            <a:pPr algn="l"/>
            <a:r>
              <a:rPr lang="en-US" i="0" dirty="0">
                <a:effectLst/>
              </a:rPr>
              <a:t>Calculate P(6≤x)</a:t>
            </a:r>
          </a:p>
          <a:p>
            <a:pPr algn="l"/>
            <a:r>
              <a:rPr lang="en-US" i="0" dirty="0">
                <a:effectLst/>
              </a:rPr>
              <a:t>Since</a:t>
            </a:r>
            <a:r>
              <a:rPr lang="en-US" i="0" dirty="0">
                <a:solidFill>
                  <a:srgbClr val="FFFF00"/>
                </a:solidFill>
                <a:effectLst/>
              </a:rPr>
              <a:t> </a:t>
            </a:r>
            <a:r>
              <a:rPr lang="en-US" i="0" dirty="0">
                <a:effectLst/>
              </a:rPr>
              <a:t>0≤x≤10 this is the same as asking you to calculate P(6≤x≤10) </a:t>
            </a:r>
            <a:endParaRPr lang="en-US" i="0" dirty="0">
              <a:solidFill>
                <a:srgbClr val="FFFF00"/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PROBABILITY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B944AC-7317-4FCC-B5A2-8ABB8E6533E7}"/>
              </a:ext>
            </a:extLst>
          </p:cNvPr>
          <p:cNvSpPr txBox="1"/>
          <p:nvPr/>
        </p:nvSpPr>
        <p:spPr>
          <a:xfrm>
            <a:off x="3276600" y="6611035"/>
            <a:ext cx="59436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https://tutorial.math.lamar.edu/Classes/CalcII/Probability.aspx</a:t>
            </a:r>
          </a:p>
        </p:txBody>
      </p:sp>
    </p:spTree>
    <p:extLst>
      <p:ext uri="{BB962C8B-B14F-4D97-AF65-F5344CB8AC3E}">
        <p14:creationId xmlns:p14="http://schemas.microsoft.com/office/powerpoint/2010/main" val="2149806747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Let f(x)=x</a:t>
            </a:r>
            <a:r>
              <a:rPr lang="en-US" i="0" baseline="30000" dirty="0">
                <a:effectLst/>
              </a:rPr>
              <a:t>3</a:t>
            </a:r>
            <a:r>
              <a:rPr lang="en-US" i="0" dirty="0">
                <a:effectLst/>
              </a:rPr>
              <a:t>/5000(10−x) </a:t>
            </a:r>
          </a:p>
          <a:p>
            <a:pPr algn="l">
              <a:spcBef>
                <a:spcPts val="0"/>
              </a:spcBef>
            </a:pPr>
            <a:r>
              <a:rPr lang="en-US" i="0" dirty="0">
                <a:effectLst/>
              </a:rPr>
              <a:t>for 0≤x≤10 and f(x)=0 for all other values of x</a:t>
            </a:r>
          </a:p>
          <a:p>
            <a:pPr algn="l"/>
            <a:r>
              <a:rPr lang="en-US" i="0" dirty="0">
                <a:effectLst/>
              </a:rPr>
              <a:t>Calculate P(6≤x) </a:t>
            </a:r>
          </a:p>
          <a:p>
            <a:pPr algn="l"/>
            <a:r>
              <a:rPr lang="en-US" i="0" dirty="0">
                <a:effectLst/>
              </a:rPr>
              <a:t>= 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sz="4000" b="1" baseline="-25000" dirty="0">
                <a:solidFill>
                  <a:srgbClr val="CCFFFF"/>
                </a:solidFill>
              </a:rPr>
              <a:t>6</a:t>
            </a:r>
            <a:r>
              <a:rPr lang="en-US" sz="4000" b="1" baseline="30000" dirty="0">
                <a:solidFill>
                  <a:srgbClr val="CCFFFF"/>
                </a:solidFill>
              </a:rPr>
              <a:t>10</a:t>
            </a:r>
            <a:r>
              <a:rPr lang="en-US" sz="4000" b="1" dirty="0">
                <a:solidFill>
                  <a:srgbClr val="CCFFFF"/>
                </a:solidFill>
              </a:rPr>
              <a:t> (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x</a:t>
            </a:r>
            <a:r>
              <a:rPr lang="en-US" sz="4000" b="1" i="0" baseline="30000" dirty="0">
                <a:solidFill>
                  <a:srgbClr val="CCFFFF"/>
                </a:solidFill>
                <a:effectLst/>
              </a:rPr>
              <a:t>3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/5000)(10−x)</a:t>
            </a:r>
            <a:r>
              <a:rPr lang="en-US" sz="4000" b="1" dirty="0">
                <a:solidFill>
                  <a:srgbClr val="CCFFFF"/>
                </a:solidFill>
              </a:rPr>
              <a:t> dx</a:t>
            </a:r>
            <a:endParaRPr lang="en-US" i="0" dirty="0">
              <a:effectLst/>
            </a:endParaRPr>
          </a:p>
          <a:p>
            <a:pPr algn="l"/>
            <a:r>
              <a:rPr lang="en-US" dirty="0"/>
              <a:t> </a:t>
            </a:r>
            <a:endParaRPr lang="en-US" i="0" dirty="0">
              <a:solidFill>
                <a:srgbClr val="FFFF00"/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PROBABILITY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873548-A175-4A9D-99E4-03409B20C5CA}"/>
              </a:ext>
            </a:extLst>
          </p:cNvPr>
          <p:cNvSpPr txBox="1"/>
          <p:nvPr/>
        </p:nvSpPr>
        <p:spPr>
          <a:xfrm>
            <a:off x="3276600" y="6611035"/>
            <a:ext cx="59436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https://tutorial.math.lamar.edu/Classes/CalcII/Probability.aspx</a:t>
            </a:r>
          </a:p>
        </p:txBody>
      </p:sp>
    </p:spTree>
    <p:extLst>
      <p:ext uri="{BB962C8B-B14F-4D97-AF65-F5344CB8AC3E}">
        <p14:creationId xmlns:p14="http://schemas.microsoft.com/office/powerpoint/2010/main" val="628209214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Let f(x)=x</a:t>
            </a:r>
            <a:r>
              <a:rPr lang="en-US" i="0" baseline="30000" dirty="0">
                <a:effectLst/>
              </a:rPr>
              <a:t>3</a:t>
            </a:r>
            <a:r>
              <a:rPr lang="en-US" i="0" dirty="0">
                <a:effectLst/>
              </a:rPr>
              <a:t>/5000(10−x) </a:t>
            </a:r>
          </a:p>
          <a:p>
            <a:pPr algn="l">
              <a:spcBef>
                <a:spcPts val="0"/>
              </a:spcBef>
            </a:pPr>
            <a:r>
              <a:rPr lang="en-US" i="0" dirty="0">
                <a:effectLst/>
              </a:rPr>
              <a:t>for 0≤x≤10 and f(x)=0 for all other values of x</a:t>
            </a:r>
          </a:p>
          <a:p>
            <a:pPr algn="l"/>
            <a:r>
              <a:rPr lang="en-US" i="0" dirty="0">
                <a:effectLst/>
              </a:rPr>
              <a:t>Calculate P(6≤x) </a:t>
            </a:r>
          </a:p>
          <a:p>
            <a:pPr algn="l"/>
            <a:r>
              <a:rPr lang="en-US" i="0" dirty="0">
                <a:effectLst/>
              </a:rPr>
              <a:t>= 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sz="4000" b="1" baseline="-25000" dirty="0">
                <a:solidFill>
                  <a:srgbClr val="CCFFFF"/>
                </a:solidFill>
              </a:rPr>
              <a:t>6</a:t>
            </a:r>
            <a:r>
              <a:rPr lang="en-US" sz="4000" b="1" baseline="30000" dirty="0">
                <a:solidFill>
                  <a:srgbClr val="CCFFFF"/>
                </a:solidFill>
              </a:rPr>
              <a:t>10</a:t>
            </a:r>
            <a:r>
              <a:rPr lang="en-US" sz="4000" b="1" dirty="0">
                <a:solidFill>
                  <a:srgbClr val="CCFFFF"/>
                </a:solidFill>
              </a:rPr>
              <a:t> 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x</a:t>
            </a:r>
            <a:r>
              <a:rPr lang="en-US" sz="4000" b="1" i="0" baseline="30000" dirty="0">
                <a:solidFill>
                  <a:srgbClr val="CCFFFF"/>
                </a:solidFill>
                <a:effectLst/>
              </a:rPr>
              <a:t>3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/5000</a:t>
            </a:r>
            <a:r>
              <a:rPr lang="en-US" sz="2000" b="1" i="0" dirty="0">
                <a:solidFill>
                  <a:srgbClr val="CCFFFF"/>
                </a:solidFill>
                <a:effectLst/>
              </a:rPr>
              <a:t> x 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(10−x)</a:t>
            </a:r>
            <a:r>
              <a:rPr lang="en-US" sz="4000" b="1" dirty="0">
                <a:solidFill>
                  <a:srgbClr val="CCFFFF"/>
                </a:solidFill>
              </a:rPr>
              <a:t> dx</a:t>
            </a:r>
            <a:endParaRPr lang="en-US" i="0" dirty="0">
              <a:effectLst/>
            </a:endParaRPr>
          </a:p>
          <a:p>
            <a:pPr algn="l">
              <a:spcBef>
                <a:spcPts val="0"/>
              </a:spcBef>
            </a:pPr>
            <a:r>
              <a:rPr lang="en-US" dirty="0"/>
              <a:t> =</a:t>
            </a:r>
            <a:r>
              <a:rPr lang="en-US" i="0" dirty="0">
                <a:effectLst/>
              </a:rPr>
              <a:t> 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x</a:t>
            </a:r>
            <a:r>
              <a:rPr lang="en-US" sz="4000" b="1" i="0" baseline="30000" dirty="0">
                <a:solidFill>
                  <a:srgbClr val="CCFFFF"/>
                </a:solidFill>
                <a:effectLst/>
              </a:rPr>
              <a:t>4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/2000 – x</a:t>
            </a:r>
            <a:r>
              <a:rPr lang="en-US" sz="4000" b="1" i="0" baseline="30000" dirty="0">
                <a:solidFill>
                  <a:srgbClr val="CCFFFF"/>
                </a:solidFill>
                <a:effectLst/>
              </a:rPr>
              <a:t>5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/25000</a:t>
            </a:r>
          </a:p>
          <a:p>
            <a:pPr algn="l">
              <a:spcBef>
                <a:spcPts val="0"/>
              </a:spcBef>
            </a:pPr>
            <a:r>
              <a:rPr lang="en-US" dirty="0"/>
              <a:t> = (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10</a:t>
            </a:r>
            <a:r>
              <a:rPr lang="en-US" sz="4000" b="1" i="0" baseline="30000" dirty="0">
                <a:solidFill>
                  <a:srgbClr val="CCFFFF"/>
                </a:solidFill>
                <a:effectLst/>
              </a:rPr>
              <a:t>4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/2000–10</a:t>
            </a:r>
            <a:r>
              <a:rPr lang="en-US" sz="4000" b="1" i="0" baseline="30000" dirty="0">
                <a:solidFill>
                  <a:srgbClr val="CCFFFF"/>
                </a:solidFill>
                <a:effectLst/>
              </a:rPr>
              <a:t>5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/25000)</a:t>
            </a:r>
          </a:p>
          <a:p>
            <a:pPr algn="l">
              <a:spcBef>
                <a:spcPts val="0"/>
              </a:spcBef>
            </a:pPr>
            <a:r>
              <a:rPr lang="en-US" dirty="0"/>
              <a:t>   - (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6</a:t>
            </a:r>
            <a:r>
              <a:rPr lang="en-US" sz="4000" b="1" i="0" baseline="30000" dirty="0">
                <a:solidFill>
                  <a:srgbClr val="CCFFFF"/>
                </a:solidFill>
                <a:effectLst/>
              </a:rPr>
              <a:t>4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/2000 – 6</a:t>
            </a:r>
            <a:r>
              <a:rPr lang="en-US" sz="4000" b="1" i="0" baseline="30000" dirty="0">
                <a:solidFill>
                  <a:srgbClr val="CCFFFF"/>
                </a:solidFill>
                <a:effectLst/>
              </a:rPr>
              <a:t>5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/25000)</a:t>
            </a:r>
          </a:p>
          <a:p>
            <a:pPr algn="l">
              <a:spcBef>
                <a:spcPts val="0"/>
              </a:spcBef>
            </a:pPr>
            <a:r>
              <a:rPr lang="en-US" dirty="0"/>
              <a:t> = </a:t>
            </a:r>
            <a:r>
              <a:rPr lang="en-US" dirty="0">
                <a:solidFill>
                  <a:srgbClr val="FFFF00"/>
                </a:solidFill>
              </a:rPr>
              <a:t>2072/3125 </a:t>
            </a:r>
            <a:r>
              <a:rPr lang="en-US" dirty="0"/>
              <a:t>≈ </a:t>
            </a:r>
            <a:r>
              <a:rPr lang="en-US" dirty="0">
                <a:solidFill>
                  <a:srgbClr val="FFFF00"/>
                </a:solidFill>
              </a:rPr>
              <a:t>.66304 </a:t>
            </a:r>
            <a:r>
              <a:rPr lang="en-US" dirty="0"/>
              <a:t>≈ </a:t>
            </a:r>
            <a:r>
              <a:rPr lang="en-US" dirty="0">
                <a:solidFill>
                  <a:srgbClr val="FFFF00"/>
                </a:solidFill>
              </a:rPr>
              <a:t>66.30% </a:t>
            </a:r>
            <a:endParaRPr lang="en-US" i="0" dirty="0">
              <a:solidFill>
                <a:srgbClr val="FFFF00"/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PROBABILITY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6A55E4-6897-48FA-9054-3429F7E41A05}"/>
              </a:ext>
            </a:extLst>
          </p:cNvPr>
          <p:cNvGrpSpPr/>
          <p:nvPr/>
        </p:nvGrpSpPr>
        <p:grpSpPr>
          <a:xfrm>
            <a:off x="5943600" y="4019490"/>
            <a:ext cx="762000" cy="933510"/>
            <a:chOff x="2286000" y="3205515"/>
            <a:chExt cx="762000" cy="93351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F1642A-887A-4851-ACAA-38428324E805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A15A2E5-BCF1-4640-9D18-127329E34BAC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694B933-1AF8-4021-B5EA-BB4B9C77471C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10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60BD0D1-8E47-4DB0-BF10-7CD96063764D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6</a:t>
                </a: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21CD65B-EDD5-4493-8D00-8FB7379D1084}"/>
              </a:ext>
            </a:extLst>
          </p:cNvPr>
          <p:cNvSpPr txBox="1"/>
          <p:nvPr/>
        </p:nvSpPr>
        <p:spPr>
          <a:xfrm>
            <a:off x="3276600" y="6611035"/>
            <a:ext cx="59436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https://tutorial.math.lamar.edu/Classes/CalcII/Probability.aspx</a:t>
            </a:r>
          </a:p>
        </p:txBody>
      </p:sp>
    </p:spTree>
    <p:extLst>
      <p:ext uri="{BB962C8B-B14F-4D97-AF65-F5344CB8AC3E}">
        <p14:creationId xmlns:p14="http://schemas.microsoft.com/office/powerpoint/2010/main" val="782939379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E94F8D-2902-417E-9E90-7848B2741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96793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93F7C60-DECB-4FA9-9D10-E04527F302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43400" y="3810000"/>
          <a:ext cx="3609975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3610080" imgH="1457280" progId="Paint.Picture">
                  <p:embed/>
                </p:oleObj>
              </mc:Choice>
              <mc:Fallback>
                <p:oleObj name="Bitmap Image" r:id="rId4" imgW="3610080" imgH="1457280" progId="Paint.Picture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93F7C60-DECB-4FA9-9D10-E04527F30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43400" y="3810000"/>
                        <a:ext cx="3609975" cy="145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8605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Find exposure to the drug if:</a:t>
            </a:r>
          </a:p>
          <a:p>
            <a:r>
              <a:rPr lang="en-US" altLang="en-US" dirty="0"/>
              <a:t>AUC = ∫</a:t>
            </a:r>
            <a:r>
              <a:rPr lang="en-US" altLang="en-US" baseline="-25000" dirty="0"/>
              <a:t>4</a:t>
            </a:r>
            <a:r>
              <a:rPr lang="en-US" altLang="en-US" baseline="30000" dirty="0"/>
              <a:t>5</a:t>
            </a:r>
            <a:r>
              <a:rPr lang="en-US" altLang="en-US" dirty="0"/>
              <a:t> 100/15 e</a:t>
            </a:r>
            <a:r>
              <a:rPr lang="en-US" altLang="en-US" baseline="30000" dirty="0"/>
              <a:t> -0.5t  </a:t>
            </a:r>
            <a:r>
              <a:rPr lang="en-US" altLang="en-US" dirty="0"/>
              <a:t>dt</a:t>
            </a:r>
          </a:p>
          <a:p>
            <a:r>
              <a:rPr lang="en-US" altLang="en-US" dirty="0"/>
              <a:t>Calculator or </a:t>
            </a:r>
            <a:r>
              <a:rPr lang="en-US" altLang="en-US" dirty="0" err="1"/>
              <a:t>Wolframalpha</a:t>
            </a:r>
            <a:r>
              <a:rPr lang="en-US" altLang="en-US" dirty="0"/>
              <a:t>:</a:t>
            </a:r>
          </a:p>
          <a:p>
            <a:endParaRPr lang="en-US" altLang="en-US" sz="3000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971DE0-191E-4270-AE4E-F4FB20259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29050"/>
            <a:ext cx="404812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30842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066898724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Content Placeholder 2"/>
          <p:cNvSpPr txBox="1">
            <a:spLocks/>
          </p:cNvSpPr>
          <p:nvPr/>
        </p:nvSpPr>
        <p:spPr bwMode="auto">
          <a:xfrm>
            <a:off x="914400" y="62357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 typeface="Arial" charset="0"/>
              <a:buNone/>
            </a:pPr>
            <a:r>
              <a:rPr lang="en-US" altLang="en-US" sz="1200">
                <a:solidFill>
                  <a:srgbClr val="00B0F0"/>
                </a:solidFill>
              </a:rPr>
              <a:t>www.playbuzz.com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A9240BB-CCAC-AF51-D977-76892625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6388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Today we covered:</a:t>
            </a:r>
          </a:p>
          <a:p>
            <a:r>
              <a:rPr lang="en-US" dirty="0">
                <a:solidFill>
                  <a:srgbClr val="002060"/>
                </a:solidFill>
              </a:rPr>
              <a:t>	What integration is used 	for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072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Find exposure to the drug if:</a:t>
            </a:r>
          </a:p>
          <a:p>
            <a:r>
              <a:rPr lang="en-US" altLang="en-US" dirty="0"/>
              <a:t>AUC = ∫</a:t>
            </a:r>
            <a:r>
              <a:rPr lang="en-US" altLang="en-US" baseline="-25000" dirty="0"/>
              <a:t>4</a:t>
            </a:r>
            <a:r>
              <a:rPr lang="en-US" altLang="en-US" baseline="30000" dirty="0"/>
              <a:t>5</a:t>
            </a:r>
            <a:r>
              <a:rPr lang="en-US" altLang="en-US" dirty="0"/>
              <a:t> 100/15 e</a:t>
            </a:r>
            <a:r>
              <a:rPr lang="en-US" altLang="en-US" baseline="30000" dirty="0"/>
              <a:t> -0.5t  </a:t>
            </a:r>
            <a:r>
              <a:rPr lang="en-US" altLang="en-US" dirty="0"/>
              <a:t>dt</a:t>
            </a:r>
          </a:p>
          <a:p>
            <a:r>
              <a:rPr lang="en-US" altLang="en-US" dirty="0"/>
              <a:t>Calculator or </a:t>
            </a:r>
            <a:r>
              <a:rPr lang="en-US" altLang="en-US" dirty="0" err="1"/>
              <a:t>Wolframalpha</a:t>
            </a:r>
            <a:r>
              <a:rPr lang="en-US" altLang="en-US" dirty="0"/>
              <a:t>:</a:t>
            </a:r>
          </a:p>
          <a:p>
            <a:r>
              <a:rPr lang="en-US" altLang="en-US" dirty="0"/>
              <a:t>AUC ≈ 0.71 </a:t>
            </a:r>
            <a:r>
              <a:rPr lang="en-US" altLang="en-US" sz="2000" dirty="0"/>
              <a:t>can you figure out the units?</a:t>
            </a:r>
          </a:p>
          <a:p>
            <a:endParaRPr lang="en-US" altLang="en-US" sz="3000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971DE0-191E-4270-AE4E-F4FB20259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29050"/>
            <a:ext cx="404812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85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838200"/>
            <a:ext cx="8953500" cy="5638800"/>
          </a:xfrm>
        </p:spPr>
        <p:txBody>
          <a:bodyPr/>
          <a:lstStyle/>
          <a:p>
            <a:r>
              <a:rPr lang="en-US" altLang="en-US" dirty="0"/>
              <a:t>Find exposure to the drug if:</a:t>
            </a:r>
          </a:p>
          <a:p>
            <a:r>
              <a:rPr lang="en-US" altLang="en-US" dirty="0"/>
              <a:t>AUC = ∫</a:t>
            </a:r>
            <a:r>
              <a:rPr lang="en-US" altLang="en-US" baseline="-25000" dirty="0"/>
              <a:t>4</a:t>
            </a:r>
            <a:r>
              <a:rPr lang="en-US" altLang="en-US" baseline="30000" dirty="0"/>
              <a:t>5</a:t>
            </a:r>
            <a:r>
              <a:rPr lang="en-US" altLang="en-US" dirty="0"/>
              <a:t> 100/15 e</a:t>
            </a:r>
            <a:r>
              <a:rPr lang="en-US" altLang="en-US" baseline="30000" dirty="0"/>
              <a:t> -0.5t  </a:t>
            </a:r>
            <a:r>
              <a:rPr lang="en-US" altLang="en-US" dirty="0"/>
              <a:t>dt</a:t>
            </a:r>
          </a:p>
          <a:p>
            <a:r>
              <a:rPr lang="en-US" altLang="en-US" dirty="0"/>
              <a:t>Calculator or </a:t>
            </a:r>
            <a:r>
              <a:rPr lang="en-US" altLang="en-US" dirty="0" err="1"/>
              <a:t>Wolframalpha</a:t>
            </a:r>
            <a:r>
              <a:rPr lang="en-US" altLang="en-US" dirty="0"/>
              <a:t>:</a:t>
            </a:r>
          </a:p>
          <a:p>
            <a:r>
              <a:rPr lang="en-US" altLang="en-US" dirty="0"/>
              <a:t>AUC ≈</a:t>
            </a:r>
            <a:r>
              <a:rPr lang="en-US" altLang="en-US" dirty="0">
                <a:solidFill>
                  <a:srgbClr val="FFFF00"/>
                </a:solidFill>
              </a:rPr>
              <a:t> 0.71 </a:t>
            </a:r>
            <a:r>
              <a:rPr lang="el-GR" altLang="en-US" dirty="0">
                <a:solidFill>
                  <a:srgbClr val="FFFF00"/>
                </a:solidFill>
              </a:rPr>
              <a:t>μ</a:t>
            </a:r>
            <a:r>
              <a:rPr lang="en-US" altLang="en-US" dirty="0">
                <a:solidFill>
                  <a:srgbClr val="FFFF00"/>
                </a:solidFill>
              </a:rPr>
              <a:t>g/ml 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altLang="en-US" dirty="0">
                <a:solidFill>
                  <a:srgbClr val="FFFF00"/>
                </a:solidFill>
              </a:rPr>
              <a:t>hour </a:t>
            </a:r>
            <a:r>
              <a:rPr lang="en-US" altLang="en-US" sz="2000" dirty="0"/>
              <a:t>believe it or not…</a:t>
            </a:r>
            <a:endParaRPr lang="en-US" altLang="en-US" dirty="0"/>
          </a:p>
          <a:p>
            <a:r>
              <a:rPr lang="en-US" altLang="en-US" dirty="0">
                <a:solidFill>
                  <a:srgbClr val="FFFF00"/>
                </a:solidFill>
              </a:rPr>
              <a:t>					 </a:t>
            </a:r>
            <a:r>
              <a:rPr lang="el-GR" altLang="en-US" dirty="0">
                <a:solidFill>
                  <a:srgbClr val="FFFF00"/>
                </a:solidFill>
              </a:rPr>
              <a:t>μ</a:t>
            </a:r>
            <a:r>
              <a:rPr lang="en-US" altLang="en-US" dirty="0">
                <a:solidFill>
                  <a:srgbClr val="FFFF00"/>
                </a:solidFill>
              </a:rPr>
              <a:t>g h /ml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971DE0-191E-4270-AE4E-F4FB20259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29050"/>
            <a:ext cx="404812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39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1AC9297-805B-F128-CFC2-6B5EF12CA1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1860" y="609600"/>
            <a:ext cx="4402140" cy="56388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FCA287-0FE5-1A6B-60D6-6EBF33790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295400"/>
            <a:ext cx="3962400" cy="4676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7CACA7-96F6-0CD7-5F2D-E21E35C53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887" y="1976437"/>
            <a:ext cx="2562225" cy="29051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1725FD-9059-CB78-F00C-7082D3F36709}"/>
              </a:ext>
            </a:extLst>
          </p:cNvPr>
          <p:cNvSpPr txBox="1"/>
          <p:nvPr/>
        </p:nvSpPr>
        <p:spPr>
          <a:xfrm>
            <a:off x="6096000" y="5410200"/>
            <a:ext cx="2514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FF0000"/>
                </a:solidFill>
              </a:rPr>
              <a:t>This one was wrong…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466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New stuff: </a:t>
            </a:r>
          </a:p>
          <a:p>
            <a:r>
              <a:rPr lang="en-US" dirty="0"/>
              <a:t>	What integration is used for</a:t>
            </a:r>
          </a:p>
        </p:txBody>
      </p:sp>
    </p:spTree>
    <p:extLst>
      <p:ext uri="{BB962C8B-B14F-4D97-AF65-F5344CB8AC3E}">
        <p14:creationId xmlns:p14="http://schemas.microsoft.com/office/powerpoint/2010/main" val="4035352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ACA1B-17EC-4539-BFEE-A75EC31CC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00" dirty="0"/>
              <a:t>Applications of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A6773-0B4E-4B39-86AC-C19C0CC1E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Notice how this used</a:t>
            </a:r>
          </a:p>
          <a:p>
            <a:pPr algn="ctr"/>
            <a:r>
              <a:rPr lang="en-US" dirty="0"/>
              <a:t>e</a:t>
            </a:r>
            <a:r>
              <a:rPr lang="en-US" baseline="30000" dirty="0"/>
              <a:t>-some tiny number</a:t>
            </a:r>
          </a:p>
          <a:p>
            <a:r>
              <a:rPr lang="en-US" dirty="0"/>
              <a:t>We’ll be covering these in more detail in Integral Calculus</a:t>
            </a:r>
          </a:p>
        </p:txBody>
      </p:sp>
    </p:spTree>
    <p:extLst>
      <p:ext uri="{BB962C8B-B14F-4D97-AF65-F5344CB8AC3E}">
        <p14:creationId xmlns:p14="http://schemas.microsoft.com/office/powerpoint/2010/main" val="3201903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67936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75B2-4C25-4303-9E08-BCFD45E9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00" dirty="0"/>
              <a:t>Applications of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9C986-4B93-4D9C-926B-A0671C495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Physics has a lot of uses of integration</a:t>
            </a:r>
          </a:p>
        </p:txBody>
      </p:sp>
    </p:spTree>
    <p:extLst>
      <p:ext uri="{BB962C8B-B14F-4D97-AF65-F5344CB8AC3E}">
        <p14:creationId xmlns:p14="http://schemas.microsoft.com/office/powerpoint/2010/main" val="4105951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75B2-4C25-4303-9E08-BCFD45E9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00" dirty="0"/>
              <a:t>Applications of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9C986-4B93-4D9C-926B-A0671C495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Physics has a lot of uses of integration:</a:t>
            </a:r>
          </a:p>
          <a:p>
            <a:r>
              <a:rPr lang="en-US" altLang="en-US" dirty="0"/>
              <a:t>To undo all of the velocity, acceleration, jerk calculations</a:t>
            </a:r>
          </a:p>
          <a:p>
            <a:r>
              <a:rPr lang="en-US" dirty="0"/>
              <a:t>But there’s a lot more!</a:t>
            </a:r>
          </a:p>
        </p:txBody>
      </p:sp>
    </p:spTree>
    <p:extLst>
      <p:ext uri="{BB962C8B-B14F-4D97-AF65-F5344CB8AC3E}">
        <p14:creationId xmlns:p14="http://schemas.microsoft.com/office/powerpoint/2010/main" val="3216512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5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Why is the acceleration of gravity MINUS 32.2 ft/sec</a:t>
            </a:r>
            <a:r>
              <a:rPr lang="en-US" altLang="en-US" baseline="30000" dirty="0"/>
              <a:t>2</a:t>
            </a:r>
            <a:r>
              <a:rPr lang="en-US" altLang="en-US" dirty="0"/>
              <a:t>?</a:t>
            </a: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42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Why is the acceleration of gravity MINUS 32.2 ft/sec</a:t>
            </a:r>
            <a:r>
              <a:rPr lang="en-US" altLang="en-US" baseline="30000" dirty="0"/>
              <a:t>2</a:t>
            </a:r>
            <a:r>
              <a:rPr lang="en-US" altLang="en-US" dirty="0"/>
              <a:t>?</a:t>
            </a:r>
          </a:p>
          <a:p>
            <a:r>
              <a:rPr lang="en-US" altLang="en-US" dirty="0">
                <a:solidFill>
                  <a:srgbClr val="FFFF00"/>
                </a:solidFill>
              </a:rPr>
              <a:t>Gravity is trying to pull it down</a:t>
            </a: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699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We need an equation…</a:t>
            </a:r>
            <a:endParaRPr lang="en-US" altLang="en-US" dirty="0">
              <a:solidFill>
                <a:srgbClr val="FFFF00"/>
              </a:solidFill>
            </a:endParaRP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577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Remember, acceleration is the derivative of velocity…</a:t>
            </a:r>
            <a:endParaRPr lang="en-US" altLang="en-US" dirty="0">
              <a:solidFill>
                <a:srgbClr val="FFFF00"/>
              </a:solidFill>
            </a:endParaRP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322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Remember, acceleration is the derivative of velocity…</a:t>
            </a:r>
            <a:endParaRPr lang="en-US" altLang="en-US" dirty="0">
              <a:solidFill>
                <a:srgbClr val="FFFF00"/>
              </a:solidFill>
            </a:endParaRPr>
          </a:p>
          <a:p>
            <a:r>
              <a:rPr lang="en-US" altLang="en-US" dirty="0"/>
              <a:t>a = dv/dt</a:t>
            </a:r>
          </a:p>
          <a:p>
            <a:endParaRPr lang="en-US" altLang="en-US" dirty="0">
              <a:solidFill>
                <a:srgbClr val="FFFF00"/>
              </a:solidFill>
            </a:endParaRP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73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 algn="l"/>
            <a:r>
              <a:rPr lang="en-US" sz="3200" dirty="0"/>
              <a:t>Outcome 5)  </a:t>
            </a:r>
            <a:r>
              <a:rPr lang="en-US" sz="3200" dirty="0">
                <a:solidFill>
                  <a:srgbClr val="FFC000"/>
                </a:solidFill>
              </a:rPr>
              <a:t>Use basic integration techniques</a:t>
            </a:r>
            <a:r>
              <a:rPr lang="en-US" sz="3200" dirty="0"/>
              <a:t>, including the method of substitution and the Fundamental Theorem of Calculus</a:t>
            </a:r>
          </a:p>
          <a:p>
            <a:pPr algn="l"/>
            <a:r>
              <a:rPr lang="en-US" sz="3200" dirty="0"/>
              <a:t>Outcome 6) </a:t>
            </a:r>
            <a:r>
              <a:rPr lang="en-US" sz="3200" dirty="0">
                <a:solidFill>
                  <a:srgbClr val="FFC000"/>
                </a:solidFill>
              </a:rPr>
              <a:t>Use definite integrals</a:t>
            </a:r>
            <a:r>
              <a:rPr lang="en-US" sz="3200" dirty="0"/>
              <a:t> to find areas under and between curves</a:t>
            </a:r>
          </a:p>
          <a:p>
            <a:pPr algn="l"/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33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a = dv/dt</a:t>
            </a:r>
          </a:p>
          <a:p>
            <a:r>
              <a:rPr lang="en-US" altLang="en-US" dirty="0"/>
              <a:t>Here’s a trick: split up the derivative!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177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a = dv/dt</a:t>
            </a:r>
          </a:p>
          <a:p>
            <a:r>
              <a:rPr lang="en-US" altLang="en-US" dirty="0"/>
              <a:t>Here’s a trick: split up the derivative! Solving for dv:</a:t>
            </a:r>
            <a:r>
              <a:rPr lang="en-US" altLang="en-US" sz="2000" dirty="0"/>
              <a:t> </a:t>
            </a:r>
            <a:r>
              <a:rPr lang="en-US" altLang="en-US" dirty="0"/>
              <a:t>dv</a:t>
            </a:r>
            <a:r>
              <a:rPr lang="en-US" altLang="en-US" sz="2000" dirty="0"/>
              <a:t> </a:t>
            </a:r>
            <a:r>
              <a:rPr lang="en-US" altLang="en-US" dirty="0"/>
              <a:t>=</a:t>
            </a:r>
            <a:r>
              <a:rPr lang="en-US" altLang="en-US" sz="2000" dirty="0"/>
              <a:t> </a:t>
            </a:r>
            <a:r>
              <a:rPr lang="en-US" altLang="en-US" dirty="0"/>
              <a:t>a</a:t>
            </a:r>
            <a:r>
              <a:rPr lang="en-US" altLang="en-US" sz="2000" dirty="0"/>
              <a:t> </a:t>
            </a:r>
            <a:r>
              <a:rPr lang="en-US" altLang="en-US" dirty="0"/>
              <a:t>dt</a:t>
            </a:r>
          </a:p>
          <a:p>
            <a:endParaRPr lang="en-US" altLang="en-US" dirty="0">
              <a:solidFill>
                <a:srgbClr val="FFFF00"/>
              </a:solidFill>
            </a:endParaRP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8291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Here’s another trick used a lot:</a:t>
            </a:r>
          </a:p>
          <a:p>
            <a:r>
              <a:rPr lang="en-US" altLang="en-US" dirty="0"/>
              <a:t>Integrate both sides of the equation: dv = a dt</a:t>
            </a:r>
          </a:p>
          <a:p>
            <a:endParaRPr lang="en-US" altLang="en-US" dirty="0">
              <a:solidFill>
                <a:srgbClr val="FFFF00"/>
              </a:solidFill>
            </a:endParaRP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4385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Integrate both sides of the equation: ∫dv = ∫a dt</a:t>
            </a:r>
          </a:p>
          <a:p>
            <a:r>
              <a:rPr lang="en-US" altLang="en-US" dirty="0"/>
              <a:t>v + c1 = at + c2</a:t>
            </a:r>
          </a:p>
          <a:p>
            <a:endParaRPr lang="en-US" altLang="en-US" dirty="0"/>
          </a:p>
          <a:p>
            <a:endParaRPr lang="en-US" altLang="en-US" dirty="0">
              <a:solidFill>
                <a:srgbClr val="FFFF00"/>
              </a:solidFill>
            </a:endParaRP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4351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Another trick: combine the cs:</a:t>
            </a:r>
          </a:p>
          <a:p>
            <a:r>
              <a:rPr lang="en-US" altLang="en-US" dirty="0"/>
              <a:t>v + c1 = at + c2</a:t>
            </a:r>
          </a:p>
          <a:p>
            <a:r>
              <a:rPr lang="en-US" altLang="en-US" dirty="0"/>
              <a:t>v = at + c      where c = c2 – c1</a:t>
            </a:r>
          </a:p>
          <a:p>
            <a:endParaRPr lang="en-US" altLang="en-US" dirty="0"/>
          </a:p>
          <a:p>
            <a:endParaRPr lang="en-US" altLang="en-US" dirty="0">
              <a:solidFill>
                <a:srgbClr val="FFFF00"/>
              </a:solidFill>
            </a:endParaRP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9083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v = at + c</a:t>
            </a:r>
          </a:p>
          <a:p>
            <a:r>
              <a:rPr lang="en-US" altLang="en-US" dirty="0"/>
              <a:t>When t=0, v=265 and a=-32.2</a:t>
            </a:r>
          </a:p>
          <a:p>
            <a:r>
              <a:rPr lang="en-US" altLang="en-US" dirty="0"/>
              <a:t>(we can solve for “c”)</a:t>
            </a:r>
          </a:p>
          <a:p>
            <a:endParaRPr lang="en-US" altLang="en-US" dirty="0"/>
          </a:p>
          <a:p>
            <a:endParaRPr lang="en-US" altLang="en-US" dirty="0">
              <a:solidFill>
                <a:srgbClr val="FFFF00"/>
              </a:solidFill>
            </a:endParaRP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468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v = at + c</a:t>
            </a:r>
          </a:p>
          <a:p>
            <a:r>
              <a:rPr lang="en-US" altLang="en-US" dirty="0"/>
              <a:t>265 = -32.2(0) + c</a:t>
            </a:r>
          </a:p>
          <a:p>
            <a:r>
              <a:rPr lang="en-US" altLang="en-US" dirty="0"/>
              <a:t>So c = 265</a:t>
            </a:r>
          </a:p>
          <a:p>
            <a:endParaRPr lang="en-US" altLang="en-US" dirty="0">
              <a:solidFill>
                <a:srgbClr val="FFFF00"/>
              </a:solidFill>
            </a:endParaRP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601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So the velocity equation is:</a:t>
            </a:r>
          </a:p>
          <a:p>
            <a:r>
              <a:rPr lang="en-US" altLang="en-US" dirty="0"/>
              <a:t>v = -32.2t + 265</a:t>
            </a:r>
          </a:p>
          <a:p>
            <a:endParaRPr lang="en-US" altLang="en-US" dirty="0">
              <a:solidFill>
                <a:srgbClr val="FFFF00"/>
              </a:solidFill>
            </a:endParaRP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470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The velocity equation was the first derivative of the location equation (</a:t>
            </a:r>
            <a:r>
              <a:rPr lang="en-US" altLang="en-US" dirty="0" err="1"/>
              <a:t>s</a:t>
            </a:r>
            <a:r>
              <a:rPr lang="en-US" altLang="en-US" baseline="-25000" dirty="0" err="1"/>
              <a:t>t</a:t>
            </a:r>
            <a:r>
              <a:rPr lang="en-US" altLang="en-US" dirty="0"/>
              <a:t>): ds/dt = v</a:t>
            </a:r>
            <a:endParaRPr lang="en-US" altLang="en-US" dirty="0">
              <a:solidFill>
                <a:srgbClr val="FFFF00"/>
              </a:solidFill>
            </a:endParaRP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2675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ds/dt = v = -32.2t + 265</a:t>
            </a:r>
          </a:p>
          <a:p>
            <a:r>
              <a:rPr lang="en-US" altLang="en-US" dirty="0"/>
              <a:t>Follow the same tricks!</a:t>
            </a:r>
          </a:p>
          <a:p>
            <a:r>
              <a:rPr lang="en-US" altLang="en-US" dirty="0"/>
              <a:t>1) Split up the ds/dt</a:t>
            </a: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684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937A0-9E33-AB97-DCBD-22F319656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the Last Unit!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2E64C-BB6D-C9DB-10D9-712A0E7E0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I’ve enjoyed having you in MATH205!</a:t>
            </a:r>
          </a:p>
          <a:p>
            <a:r>
              <a:rPr lang="en-US" dirty="0"/>
              <a:t>I’m looking forward to seeing you again in MATH207!</a:t>
            </a:r>
          </a:p>
          <a:p>
            <a:r>
              <a:rPr lang="en-US" dirty="0"/>
              <a:t>And Addie the calculus cat does, too!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1F0FA1-1FEB-0B3E-BDCF-8940601D7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4017818"/>
            <a:ext cx="1295400" cy="111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655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ds/dt = v = -32.2t + 265</a:t>
            </a:r>
          </a:p>
          <a:p>
            <a:r>
              <a:rPr lang="en-US" altLang="en-US" dirty="0"/>
              <a:t>ds = (-32.2t + 265) dt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2632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ds = (-32.2t + 265) dt</a:t>
            </a:r>
          </a:p>
          <a:p>
            <a:r>
              <a:rPr lang="en-US" altLang="en-US" sz="3500" dirty="0"/>
              <a:t>(now do you see why the integrand </a:t>
            </a:r>
            <a:r>
              <a:rPr lang="en-US" altLang="en-US" sz="3500" i="1" dirty="0"/>
              <a:t>should be </a:t>
            </a:r>
            <a:r>
              <a:rPr lang="en-US" altLang="en-US" sz="3500" dirty="0"/>
              <a:t>in parentheses?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714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ds = (-32.2t + 265) dt</a:t>
            </a:r>
          </a:p>
          <a:p>
            <a:r>
              <a:rPr lang="en-US" altLang="en-US" dirty="0"/>
              <a:t>What’s next?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4853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ds = (-32.2t + 265) dt</a:t>
            </a:r>
          </a:p>
          <a:p>
            <a:r>
              <a:rPr lang="en-US" altLang="en-US" dirty="0"/>
              <a:t>Trick 2: integrate both sides of the equation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4877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ds = (-32.2t + 265) dt</a:t>
            </a:r>
          </a:p>
          <a:p>
            <a:r>
              <a:rPr lang="en-US" altLang="en-US" dirty="0"/>
              <a:t>∫ ds = ∫(-32.2t + 265) dt</a:t>
            </a:r>
          </a:p>
          <a:p>
            <a:r>
              <a:rPr lang="en-US" altLang="en-US" dirty="0"/>
              <a:t>s + c1 = -32.2/2 t</a:t>
            </a:r>
            <a:r>
              <a:rPr lang="en-US" altLang="en-US" baseline="30000" dirty="0"/>
              <a:t>2</a:t>
            </a:r>
            <a:r>
              <a:rPr lang="en-US" altLang="en-US" dirty="0"/>
              <a:t> + 265t + c2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3300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s + c1 = -32.2/2 t</a:t>
            </a:r>
            <a:r>
              <a:rPr lang="en-US" altLang="en-US" baseline="30000" dirty="0"/>
              <a:t>2</a:t>
            </a:r>
            <a:r>
              <a:rPr lang="en-US" altLang="en-US" dirty="0"/>
              <a:t> + 265t + c2</a:t>
            </a:r>
          </a:p>
          <a:p>
            <a:r>
              <a:rPr lang="en-US" altLang="en-US" dirty="0"/>
              <a:t>Remember the next trick?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6107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s + c1 = -32.2/2 t</a:t>
            </a:r>
            <a:r>
              <a:rPr lang="en-US" altLang="en-US" baseline="30000" dirty="0"/>
              <a:t>2</a:t>
            </a:r>
            <a:r>
              <a:rPr lang="en-US" altLang="en-US" dirty="0"/>
              <a:t> + 265t + c2</a:t>
            </a:r>
          </a:p>
          <a:p>
            <a:r>
              <a:rPr lang="en-US" altLang="en-US" dirty="0"/>
              <a:t>Remember the next trick?</a:t>
            </a:r>
          </a:p>
          <a:p>
            <a:r>
              <a:rPr lang="en-US" altLang="en-US" dirty="0"/>
              <a:t>Trick 3: Combine the “</a:t>
            </a:r>
            <a:r>
              <a:rPr lang="en-US" altLang="en-US" dirty="0" err="1"/>
              <a:t>c”s</a:t>
            </a:r>
            <a:r>
              <a:rPr lang="en-US" altLang="en-US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8163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s + c1 = -32.2/2 t</a:t>
            </a:r>
            <a:r>
              <a:rPr lang="en-US" altLang="en-US" baseline="30000" dirty="0"/>
              <a:t>2</a:t>
            </a:r>
            <a:r>
              <a:rPr lang="en-US" altLang="en-US" dirty="0"/>
              <a:t> + 265t + c2</a:t>
            </a:r>
          </a:p>
          <a:p>
            <a:r>
              <a:rPr lang="en-US" altLang="en-US" dirty="0"/>
              <a:t>s = -16.1t</a:t>
            </a:r>
            <a:r>
              <a:rPr lang="en-US" altLang="en-US" baseline="30000" dirty="0"/>
              <a:t>2</a:t>
            </a:r>
            <a:r>
              <a:rPr lang="en-US" altLang="en-US" dirty="0"/>
              <a:t> + 265t + 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458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s = -16.1t</a:t>
            </a:r>
            <a:r>
              <a:rPr lang="en-US" altLang="en-US" baseline="30000" dirty="0"/>
              <a:t>2</a:t>
            </a:r>
            <a:r>
              <a:rPr lang="en-US" altLang="en-US" dirty="0"/>
              <a:t> + 265t + c</a:t>
            </a:r>
          </a:p>
          <a:p>
            <a:r>
              <a:rPr lang="en-US" altLang="en-US" dirty="0"/>
              <a:t>When t was 0, s was 0 </a:t>
            </a:r>
            <a:r>
              <a:rPr lang="en-US" altLang="en-US" sz="3200" dirty="0"/>
              <a:t>(</a:t>
            </a:r>
            <a:r>
              <a:rPr lang="en-US" altLang="en-US" sz="3200" dirty="0" err="1"/>
              <a:t>‘cause</a:t>
            </a:r>
            <a:r>
              <a:rPr lang="en-US" altLang="en-US" sz="3200" dirty="0"/>
              <a:t> the bomb was on the ground where it started)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8439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s = -16.1t</a:t>
            </a:r>
            <a:r>
              <a:rPr lang="en-US" altLang="en-US" baseline="30000" dirty="0"/>
              <a:t>2</a:t>
            </a:r>
            <a:r>
              <a:rPr lang="en-US" altLang="en-US" dirty="0"/>
              <a:t> + 265t + c</a:t>
            </a:r>
          </a:p>
          <a:p>
            <a:r>
              <a:rPr lang="en-US" altLang="en-US" dirty="0"/>
              <a:t>0 = -16.1(0</a:t>
            </a:r>
            <a:r>
              <a:rPr lang="en-US" altLang="en-US" baseline="30000" dirty="0"/>
              <a:t>2</a:t>
            </a:r>
            <a:r>
              <a:rPr lang="en-US" altLang="en-US" dirty="0"/>
              <a:t>) + 265(0) + c</a:t>
            </a:r>
          </a:p>
          <a:p>
            <a:r>
              <a:rPr lang="en-US" altLang="en-US" dirty="0"/>
              <a:t>And c = 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186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75B2-4C25-4303-9E08-BCFD45E9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00" dirty="0"/>
              <a:t>Applications of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9C986-4B93-4D9C-926B-A0671C495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5000" dirty="0"/>
              <a:t>Finances!</a:t>
            </a:r>
          </a:p>
          <a:p>
            <a:r>
              <a:rPr lang="en-US" altLang="en-US" dirty="0"/>
              <a:t>Compound interest:</a:t>
            </a:r>
          </a:p>
          <a:p>
            <a:r>
              <a:rPr lang="en-US" altLang="en-US" dirty="0"/>
              <a:t>Given an initial value $</a:t>
            </a:r>
            <a:r>
              <a:rPr lang="en-US" altLang="en-US" baseline="-25000" dirty="0"/>
              <a:t>0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the future value of $ at time </a:t>
            </a:r>
          </a:p>
          <a:p>
            <a:r>
              <a:rPr lang="en-US" altLang="en-US" dirty="0"/>
              <a:t>t ≥ 0 is:</a:t>
            </a:r>
          </a:p>
          <a:p>
            <a:pPr algn="ctr"/>
            <a:r>
              <a:rPr lang="en-US" altLang="en-US" dirty="0"/>
              <a:t>$</a:t>
            </a:r>
            <a:r>
              <a:rPr lang="en-US" altLang="en-US" baseline="-25000" dirty="0"/>
              <a:t>0</a:t>
            </a:r>
            <a:r>
              <a:rPr lang="en-US" altLang="en-US" dirty="0"/>
              <a:t> + ∫</a:t>
            </a:r>
            <a:r>
              <a:rPr lang="en-US" altLang="en-US" baseline="-25000" dirty="0"/>
              <a:t>0</a:t>
            </a:r>
            <a:r>
              <a:rPr lang="en-US" altLang="en-US" baseline="30000" dirty="0"/>
              <a:t>t</a:t>
            </a:r>
            <a:r>
              <a:rPr lang="en-US" altLang="en-US" dirty="0"/>
              <a:t> $’ dt</a:t>
            </a:r>
          </a:p>
        </p:txBody>
      </p:sp>
    </p:spTree>
    <p:extLst>
      <p:ext uri="{BB962C8B-B14F-4D97-AF65-F5344CB8AC3E}">
        <p14:creationId xmlns:p14="http://schemas.microsoft.com/office/powerpoint/2010/main" val="29078548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All this just to get the location equation:</a:t>
            </a:r>
          </a:p>
          <a:p>
            <a:r>
              <a:rPr lang="en-US" altLang="en-US" dirty="0"/>
              <a:t>s = -16.1t</a:t>
            </a:r>
            <a:r>
              <a:rPr lang="en-US" altLang="en-US" baseline="30000" dirty="0"/>
              <a:t>2</a:t>
            </a:r>
            <a:r>
              <a:rPr lang="en-US" altLang="en-US" dirty="0"/>
              <a:t> + 265t + 0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923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s = -16.1t</a:t>
            </a:r>
            <a:r>
              <a:rPr lang="en-US" altLang="en-US" baseline="30000" dirty="0"/>
              <a:t>2</a:t>
            </a:r>
            <a:r>
              <a:rPr lang="en-US" altLang="en-US" dirty="0"/>
              <a:t> + 265t</a:t>
            </a:r>
          </a:p>
          <a:p>
            <a:r>
              <a:rPr lang="en-US" altLang="en-US" dirty="0"/>
              <a:t>So, what is the bomb’s location at t=5 seconds?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099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s = -16.1(5</a:t>
            </a:r>
            <a:r>
              <a:rPr lang="en-US" altLang="en-US" baseline="30000" dirty="0"/>
              <a:t>2</a:t>
            </a:r>
            <a:r>
              <a:rPr lang="en-US" altLang="en-US" dirty="0"/>
              <a:t>) + 265(5) </a:t>
            </a:r>
          </a:p>
          <a:p>
            <a:r>
              <a:rPr lang="en-US" altLang="en-US" dirty="0"/>
              <a:t>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1726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s = -16.1(5</a:t>
            </a:r>
            <a:r>
              <a:rPr lang="en-US" altLang="en-US" baseline="30000" dirty="0"/>
              <a:t>2</a:t>
            </a:r>
            <a:r>
              <a:rPr lang="en-US" altLang="en-US" dirty="0"/>
              <a:t>) + 265(5) </a:t>
            </a:r>
          </a:p>
          <a:p>
            <a:r>
              <a:rPr lang="en-US" altLang="en-US" dirty="0"/>
              <a:t>  = -402.5 + 1325 = 922.5 </a:t>
            </a:r>
            <a:r>
              <a:rPr lang="en-US" altLang="en-US" sz="2000" dirty="0" err="1"/>
              <a:t>whats</a:t>
            </a:r>
            <a:r>
              <a:rPr lang="en-US" altLang="en-US" sz="2000" dirty="0"/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148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s = -16.1(5</a:t>
            </a:r>
            <a:r>
              <a:rPr lang="en-US" altLang="en-US" baseline="30000" dirty="0"/>
              <a:t>2</a:t>
            </a:r>
            <a:r>
              <a:rPr lang="en-US" altLang="en-US" dirty="0"/>
              <a:t>) + 265(5) </a:t>
            </a:r>
          </a:p>
          <a:p>
            <a:r>
              <a:rPr lang="en-US" altLang="en-US" dirty="0"/>
              <a:t>  = -402.5 + 1325 = </a:t>
            </a:r>
            <a:r>
              <a:rPr lang="en-US" altLang="en-US" dirty="0">
                <a:solidFill>
                  <a:srgbClr val="FFFF00"/>
                </a:solidFill>
              </a:rPr>
              <a:t>922.5 ft</a:t>
            </a:r>
            <a:endParaRPr lang="en-US" altLang="en-US" sz="2000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2123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Can we use calculus to find the max height of the bomb?</a:t>
            </a:r>
          </a:p>
          <a:p>
            <a:r>
              <a:rPr lang="en-US" altLang="en-US" dirty="0"/>
              <a:t>s = -16.1t</a:t>
            </a:r>
            <a:r>
              <a:rPr lang="en-US" altLang="en-US" baseline="30000" dirty="0"/>
              <a:t>2</a:t>
            </a:r>
            <a:r>
              <a:rPr lang="en-US" altLang="en-US" dirty="0"/>
              <a:t> + 265t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7692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Can we use calculus to find the max height of the bomb?</a:t>
            </a:r>
          </a:p>
          <a:p>
            <a:r>
              <a:rPr lang="en-US" altLang="en-US" dirty="0"/>
              <a:t>s = -16.1t</a:t>
            </a:r>
            <a:r>
              <a:rPr lang="en-US" altLang="en-US" baseline="30000" dirty="0"/>
              <a:t>2</a:t>
            </a:r>
            <a:r>
              <a:rPr lang="en-US" altLang="en-US" dirty="0"/>
              <a:t> + 265t </a:t>
            </a:r>
          </a:p>
          <a:p>
            <a:r>
              <a:rPr lang="en-US" altLang="en-US" dirty="0"/>
              <a:t>The max height would be where the first derivative (velocity) was zero</a:t>
            </a:r>
          </a:p>
          <a:p>
            <a:r>
              <a:rPr lang="en-US" altLang="en-US" dirty="0"/>
              <a:t>v = -32.2t + 265</a:t>
            </a:r>
          </a:p>
          <a:p>
            <a:r>
              <a:rPr lang="en-US" altLang="en-US" dirty="0"/>
              <a:t>Which is zero where?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965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Can we use calculus to find the max height of the bomb?</a:t>
            </a:r>
          </a:p>
          <a:p>
            <a:r>
              <a:rPr lang="en-US" altLang="en-US" dirty="0"/>
              <a:t>s = -16.1t</a:t>
            </a:r>
            <a:r>
              <a:rPr lang="en-US" altLang="en-US" baseline="30000" dirty="0"/>
              <a:t>2</a:t>
            </a:r>
            <a:r>
              <a:rPr lang="en-US" altLang="en-US" dirty="0"/>
              <a:t> + 265t </a:t>
            </a:r>
          </a:p>
          <a:p>
            <a:r>
              <a:rPr lang="en-US" altLang="en-US" dirty="0"/>
              <a:t>The max height would be where the first derivative (velocity) was zero</a:t>
            </a:r>
          </a:p>
          <a:p>
            <a:r>
              <a:rPr lang="en-US" altLang="en-US" dirty="0"/>
              <a:t>v = -32.2t + 265 = 0 </a:t>
            </a:r>
          </a:p>
          <a:p>
            <a:r>
              <a:rPr lang="en-US" altLang="en-US" dirty="0"/>
              <a:t>when t = -265/-32.2 ≈ 8.23 </a:t>
            </a:r>
            <a:r>
              <a:rPr lang="en-US" altLang="en-US" sz="2000" dirty="0" err="1"/>
              <a:t>whats</a:t>
            </a:r>
            <a:r>
              <a:rPr lang="en-US" altLang="en-US" sz="2000" dirty="0"/>
              <a:t>?</a:t>
            </a:r>
            <a:r>
              <a:rPr lang="en-US" altLang="en-US" dirty="0"/>
              <a:t> </a:t>
            </a:r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790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Can we use calculus to find the max height of the bomb?</a:t>
            </a:r>
          </a:p>
          <a:p>
            <a:r>
              <a:rPr lang="en-US" altLang="en-US" dirty="0"/>
              <a:t>s = -16.1t</a:t>
            </a:r>
            <a:r>
              <a:rPr lang="en-US" altLang="en-US" baseline="30000" dirty="0"/>
              <a:t>2</a:t>
            </a:r>
            <a:r>
              <a:rPr lang="en-US" altLang="en-US" dirty="0"/>
              <a:t> + 265t </a:t>
            </a:r>
          </a:p>
          <a:p>
            <a:r>
              <a:rPr lang="en-US" altLang="en-US" dirty="0"/>
              <a:t>The max height would be where the first derivative (velocity) was zero: v = -32.2t + 265 = 0 </a:t>
            </a:r>
          </a:p>
          <a:p>
            <a:r>
              <a:rPr lang="en-US" altLang="en-US" dirty="0"/>
              <a:t>when t = -265/-32.2 ≈ 8.23 sec</a:t>
            </a:r>
          </a:p>
          <a:p>
            <a:r>
              <a:rPr lang="en-US" altLang="en-US" dirty="0"/>
              <a:t>Hmmm… that doesn’t answer the question about height… </a:t>
            </a:r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6799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Can we use calculus to find the max height of the bomb?</a:t>
            </a:r>
          </a:p>
          <a:p>
            <a:r>
              <a:rPr lang="en-US" altLang="en-US" dirty="0"/>
              <a:t>s = -16.1t</a:t>
            </a:r>
            <a:r>
              <a:rPr lang="en-US" altLang="en-US" baseline="30000" dirty="0"/>
              <a:t>2</a:t>
            </a:r>
            <a:r>
              <a:rPr lang="en-US" altLang="en-US" dirty="0"/>
              <a:t> + 265t </a:t>
            </a:r>
          </a:p>
          <a:p>
            <a:r>
              <a:rPr lang="en-US" altLang="en-US" dirty="0"/>
              <a:t>The max height would be where the first derivative (velocity) was zero: v = -32.2t + 265 = 0 </a:t>
            </a:r>
          </a:p>
          <a:p>
            <a:r>
              <a:rPr lang="en-US" altLang="en-US" dirty="0"/>
              <a:t>when t = -265/-32.2 ≈ 8.23 sec</a:t>
            </a:r>
          </a:p>
          <a:p>
            <a:r>
              <a:rPr lang="en-US" altLang="en-US" dirty="0"/>
              <a:t>Plug it into the location equation!</a:t>
            </a:r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474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Annual sales (in millions of units) of a certain brand of tablet computer are modeled to grow: ƒ(t)=0.18t</a:t>
            </a:r>
            <a:r>
              <a:rPr lang="en-US" baseline="30000" dirty="0"/>
              <a:t>2</a:t>
            </a:r>
            <a:r>
              <a:rPr lang="en-US" dirty="0"/>
              <a:t>+0.16t+2.64 per year where t is in years.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How many tablets will be sold over the next 6 years?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3251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Can we use calculus to find the max height of the bomb?</a:t>
            </a:r>
          </a:p>
          <a:p>
            <a:r>
              <a:rPr lang="en-US" altLang="en-US" dirty="0"/>
              <a:t>s = -16.1t</a:t>
            </a:r>
            <a:r>
              <a:rPr lang="en-US" altLang="en-US" baseline="30000" dirty="0"/>
              <a:t>2</a:t>
            </a:r>
            <a:r>
              <a:rPr lang="en-US" altLang="en-US" dirty="0"/>
              <a:t> + 265t </a:t>
            </a:r>
          </a:p>
          <a:p>
            <a:r>
              <a:rPr lang="en-US" altLang="en-US" dirty="0"/>
              <a:t>The max height would be when </a:t>
            </a:r>
          </a:p>
          <a:p>
            <a:r>
              <a:rPr lang="en-US" altLang="en-US" dirty="0"/>
              <a:t>t ≈ 8.23 sec</a:t>
            </a:r>
          </a:p>
          <a:p>
            <a:r>
              <a:rPr lang="en-US" altLang="en-US" dirty="0"/>
              <a:t>Or s ≈ -16.1(8.23</a:t>
            </a:r>
            <a:r>
              <a:rPr lang="en-US" altLang="en-US" baseline="30000" dirty="0"/>
              <a:t>2</a:t>
            </a:r>
            <a:r>
              <a:rPr lang="en-US" altLang="en-US" dirty="0"/>
              <a:t>) + 265(8.23)</a:t>
            </a:r>
          </a:p>
          <a:p>
            <a:r>
              <a:rPr lang="en-US" altLang="en-US" dirty="0"/>
              <a:t>      ≈ -1090.45 + 2180.95</a:t>
            </a:r>
          </a:p>
          <a:p>
            <a:r>
              <a:rPr lang="en-US" altLang="en-US" dirty="0"/>
              <a:t>      ≈ 1090.5 </a:t>
            </a:r>
            <a:r>
              <a:rPr lang="en-US" altLang="en-US" sz="2000" dirty="0" err="1"/>
              <a:t>whats</a:t>
            </a:r>
            <a:r>
              <a:rPr lang="en-US" altLang="en-US" sz="2000" dirty="0"/>
              <a:t>?</a:t>
            </a:r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448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Can we use calculus to find the max height of the bomb?</a:t>
            </a:r>
          </a:p>
          <a:p>
            <a:r>
              <a:rPr lang="en-US" altLang="en-US" dirty="0"/>
              <a:t>s = -16.1t</a:t>
            </a:r>
            <a:r>
              <a:rPr lang="en-US" altLang="en-US" baseline="30000" dirty="0"/>
              <a:t>2</a:t>
            </a:r>
            <a:r>
              <a:rPr lang="en-US" altLang="en-US" dirty="0"/>
              <a:t> + 265t </a:t>
            </a:r>
          </a:p>
          <a:p>
            <a:r>
              <a:rPr lang="en-US" altLang="en-US" dirty="0"/>
              <a:t>The max height would be when </a:t>
            </a:r>
          </a:p>
          <a:p>
            <a:r>
              <a:rPr lang="en-US" altLang="en-US" dirty="0"/>
              <a:t>t ≈ 8.23 sec</a:t>
            </a:r>
          </a:p>
          <a:p>
            <a:r>
              <a:rPr lang="en-US" altLang="en-US" dirty="0"/>
              <a:t>Or s ≈ -16.1(8.23</a:t>
            </a:r>
            <a:r>
              <a:rPr lang="en-US" altLang="en-US" baseline="30000" dirty="0"/>
              <a:t>2</a:t>
            </a:r>
            <a:r>
              <a:rPr lang="en-US" altLang="en-US" dirty="0"/>
              <a:t>) + 265(8.23)</a:t>
            </a:r>
          </a:p>
          <a:p>
            <a:r>
              <a:rPr lang="en-US" altLang="en-US" dirty="0"/>
              <a:t>      ≈ -1090.45 + 2180.95</a:t>
            </a:r>
          </a:p>
          <a:p>
            <a:r>
              <a:rPr lang="en-US" altLang="en-US" dirty="0"/>
              <a:t>      ≈ </a:t>
            </a:r>
            <a:r>
              <a:rPr lang="en-US" altLang="en-US" dirty="0">
                <a:solidFill>
                  <a:srgbClr val="FFFF00"/>
                </a:solidFill>
              </a:rPr>
              <a:t>1090.5 ft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6235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1090.5 ft</a:t>
            </a:r>
          </a:p>
          <a:p>
            <a:r>
              <a:rPr lang="en-US" altLang="en-US" dirty="0"/>
              <a:t>You could test to verify this is a max (not a min), but since you know the bomb started at 0 ft, this has to be a max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3357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75B2-4C25-4303-9E08-BCFD45E9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00" dirty="0"/>
              <a:t>Applications of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9C986-4B93-4D9C-926B-A0671C495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sz="3800" dirty="0"/>
              <a:t>So we’ve got some new tricks:</a:t>
            </a:r>
          </a:p>
          <a:p>
            <a:r>
              <a:rPr lang="en-US" sz="3800" dirty="0"/>
              <a:t>Trick 0: come up with an equation involving </a:t>
            </a:r>
            <a:r>
              <a:rPr lang="en-US" sz="3800" dirty="0" err="1"/>
              <a:t>dy</a:t>
            </a:r>
            <a:r>
              <a:rPr lang="en-US" sz="3800" dirty="0"/>
              <a:t>/dx (y and x will be the variables you are interested in)</a:t>
            </a:r>
          </a:p>
          <a:p>
            <a:r>
              <a:rPr lang="en-US" sz="3800" dirty="0"/>
              <a:t>Trick 1: split the </a:t>
            </a:r>
            <a:r>
              <a:rPr lang="en-US" sz="3800" dirty="0" err="1"/>
              <a:t>dy</a:t>
            </a:r>
            <a:r>
              <a:rPr lang="en-US" sz="3800" dirty="0"/>
              <a:t> and dx into two sides of the equation</a:t>
            </a:r>
          </a:p>
          <a:p>
            <a:r>
              <a:rPr lang="en-US" sz="3800" dirty="0"/>
              <a:t>Trick 2: integrate both sides</a:t>
            </a:r>
          </a:p>
          <a:p>
            <a:r>
              <a:rPr lang="en-US" sz="3800" dirty="0"/>
              <a:t>Trick 3: combine the “</a:t>
            </a:r>
            <a:r>
              <a:rPr lang="en-US" sz="3800" dirty="0" err="1"/>
              <a:t>c”s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7920892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459938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75B2-4C25-4303-9E08-BCFD45E9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00" dirty="0"/>
              <a:t>Applications of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9C986-4B93-4D9C-926B-A0671C495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r>
              <a:rPr lang="en-US" dirty="0"/>
              <a:t>Useful equations for electronics: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9469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75B2-4C25-4303-9E08-BCFD45E9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00" dirty="0"/>
              <a:t>Applications of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9C986-4B93-4D9C-926B-A0671C495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r>
              <a:rPr lang="en-US" dirty="0"/>
              <a:t>Useful equations for electronics: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v(t) =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dw</a:t>
            </a:r>
            <a:r>
              <a:rPr lang="en-US" dirty="0">
                <a:effectLst/>
                <a:ea typeface="Times New Roman" panose="02020603050405020304" pitchFamily="18" charset="0"/>
              </a:rPr>
              <a:t>/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dq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	v(t) is the voltage (volts)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	w is the energy (joules)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	q is the charge (coulombs)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499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75B2-4C25-4303-9E08-BCFD45E9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00" dirty="0"/>
              <a:t>Applications of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9C986-4B93-4D9C-926B-A0671C495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r>
              <a:rPr lang="en-US" dirty="0"/>
              <a:t>Useful equations for electronics: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i(t) =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dq</a:t>
            </a:r>
            <a:r>
              <a:rPr lang="en-US" dirty="0">
                <a:effectLst/>
                <a:ea typeface="Times New Roman" panose="02020603050405020304" pitchFamily="18" charset="0"/>
              </a:rPr>
              <a:t>/dt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	i(t) is the current (amps)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	t is the time (sec)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7988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75B2-4C25-4303-9E08-BCFD45E9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00" dirty="0"/>
              <a:t>Applications of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9C986-4B93-4D9C-926B-A0671C495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Useful equations for electronics: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p(t) =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dw</a:t>
            </a:r>
            <a:r>
              <a:rPr lang="en-US" dirty="0">
                <a:effectLst/>
                <a:ea typeface="Times New Roman" panose="02020603050405020304" pitchFamily="18" charset="0"/>
              </a:rPr>
              <a:t>/dt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      = (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dw</a:t>
            </a:r>
            <a:r>
              <a:rPr lang="en-US" dirty="0">
                <a:effectLst/>
                <a:ea typeface="Times New Roman" panose="02020603050405020304" pitchFamily="18" charset="0"/>
              </a:rPr>
              <a:t>/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dq</a:t>
            </a:r>
            <a:r>
              <a:rPr lang="en-US" dirty="0">
                <a:effectLst/>
                <a:ea typeface="Times New Roman" panose="02020603050405020304" pitchFamily="18" charset="0"/>
              </a:rPr>
              <a:t>)(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dq</a:t>
            </a:r>
            <a:r>
              <a:rPr lang="en-US" dirty="0">
                <a:effectLst/>
                <a:ea typeface="Times New Roman" panose="02020603050405020304" pitchFamily="18" charset="0"/>
              </a:rPr>
              <a:t>/dt)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      = v(t)×i(t)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	p(t) is the power in  </a:t>
            </a:r>
          </a:p>
          <a:p>
            <a:pPr>
              <a:spcBef>
                <a:spcPts val="0"/>
              </a:spcBef>
            </a:pPr>
            <a:r>
              <a:rPr lang="en-US" dirty="0">
                <a:ea typeface="Times New Roman" panose="02020603050405020304" pitchFamily="18" charset="0"/>
              </a:rPr>
              <a:t>         </a:t>
            </a:r>
            <a:r>
              <a:rPr lang="en-US" dirty="0">
                <a:effectLst/>
                <a:ea typeface="Times New Roman" panose="02020603050405020304" pitchFamily="18" charset="0"/>
              </a:rPr>
              <a:t>joules/sec or watts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6911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75B2-4C25-4303-9E08-BCFD45E9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00" dirty="0"/>
              <a:t>Applications of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9C986-4B93-4D9C-926B-A0671C495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Useful equations for electronics: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effectLst/>
                <a:ea typeface="Times New Roman" panose="02020603050405020304" pitchFamily="18" charset="0"/>
              </a:rPr>
              <a:t>i</a:t>
            </a:r>
            <a:r>
              <a:rPr lang="en-US" baseline="-25000" dirty="0" err="1">
                <a:effectLst/>
                <a:ea typeface="Times New Roman" panose="02020603050405020304" pitchFamily="18" charset="0"/>
              </a:rPr>
              <a:t>c</a:t>
            </a:r>
            <a:r>
              <a:rPr lang="en-US" dirty="0">
                <a:effectLst/>
                <a:ea typeface="Times New Roman" panose="02020603050405020304" pitchFamily="18" charset="0"/>
              </a:rPr>
              <a:t> = C dv/dt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	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i</a:t>
            </a:r>
            <a:r>
              <a:rPr lang="en-US" baseline="-25000" dirty="0" err="1">
                <a:effectLst/>
                <a:ea typeface="Times New Roman" panose="02020603050405020304" pitchFamily="18" charset="0"/>
              </a:rPr>
              <a:t>c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is instantaneous capacitor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		</a:t>
            </a:r>
            <a:r>
              <a:rPr lang="en-US" dirty="0">
                <a:effectLst/>
                <a:ea typeface="Times New Roman" panose="02020603050405020304" pitchFamily="18" charset="0"/>
              </a:rPr>
              <a:t>current in amps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	C is capacitance in Farads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04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Annual sales (in millions of units) of a certain brand of tablet computer are modeled to grow: ƒ(t)=0.18t</a:t>
            </a:r>
            <a:r>
              <a:rPr lang="en-US" baseline="30000" dirty="0"/>
              <a:t>2</a:t>
            </a:r>
            <a:r>
              <a:rPr lang="en-US" dirty="0"/>
              <a:t>+0.16t+2.64 per year where t is in years.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How many tablets will be sold over the next 6 years?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This formula is a rate of growth, so it is ACTUALLY </a:t>
            </a:r>
            <a:r>
              <a:rPr lang="en-US" altLang="en-US" dirty="0" err="1"/>
              <a:t>d</a:t>
            </a:r>
            <a:r>
              <a:rPr lang="en-US" dirty="0" err="1"/>
              <a:t>ƒ</a:t>
            </a:r>
            <a:r>
              <a:rPr lang="en-US" altLang="en-US" dirty="0"/>
              <a:t>/dt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9837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75B2-4C25-4303-9E08-BCFD45E9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00" dirty="0"/>
              <a:t>Applications of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9C986-4B93-4D9C-926B-A0671C495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Useful equations for electronics: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effectLst/>
                <a:ea typeface="Times New Roman" panose="02020603050405020304" pitchFamily="18" charset="0"/>
              </a:rPr>
              <a:t>v</a:t>
            </a:r>
            <a:r>
              <a:rPr lang="en-US" baseline="-25000" dirty="0" err="1">
                <a:effectLst/>
                <a:ea typeface="Times New Roman" panose="02020603050405020304" pitchFamily="18" charset="0"/>
              </a:rPr>
              <a:t>coil</a:t>
            </a:r>
            <a:r>
              <a:rPr lang="en-US" dirty="0">
                <a:effectLst/>
                <a:ea typeface="Times New Roman" panose="02020603050405020304" pitchFamily="18" charset="0"/>
              </a:rPr>
              <a:t> = N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dw</a:t>
            </a:r>
            <a:r>
              <a:rPr lang="en-US" dirty="0">
                <a:effectLst/>
                <a:ea typeface="Times New Roman" panose="02020603050405020304" pitchFamily="18" charset="0"/>
              </a:rPr>
              <a:t>/dt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	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v</a:t>
            </a:r>
            <a:r>
              <a:rPr lang="en-US" baseline="-25000" dirty="0" err="1">
                <a:effectLst/>
                <a:ea typeface="Times New Roman" panose="02020603050405020304" pitchFamily="18" charset="0"/>
              </a:rPr>
              <a:t>coil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is the instantaneous coil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		</a:t>
            </a:r>
            <a:r>
              <a:rPr lang="en-US" dirty="0">
                <a:effectLst/>
                <a:ea typeface="Times New Roman" panose="02020603050405020304" pitchFamily="18" charset="0"/>
              </a:rPr>
              <a:t>voltage (in volts)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	N</a:t>
            </a:r>
            <a:r>
              <a:rPr lang="en-US" dirty="0">
                <a:ea typeface="Times New Roman" panose="02020603050405020304" pitchFamily="18" charset="0"/>
              </a:rPr>
              <a:t> is the number of primary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		turns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08800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75B2-4C25-4303-9E08-BCFD45E9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00" dirty="0"/>
              <a:t>Applications of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9C986-4B93-4D9C-926B-A0671C495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Useful equations for electronics: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V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L</a:t>
            </a:r>
            <a:r>
              <a:rPr lang="en-US" dirty="0">
                <a:effectLst/>
                <a:ea typeface="Times New Roman" panose="02020603050405020304" pitchFamily="18" charset="0"/>
              </a:rPr>
              <a:t> = L di/dt 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	V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L</a:t>
            </a:r>
            <a:r>
              <a:rPr lang="en-US" dirty="0">
                <a:effectLst/>
                <a:ea typeface="Times New Roman" panose="02020603050405020304" pitchFamily="18" charset="0"/>
              </a:rPr>
              <a:t> is the instantaneous </a:t>
            </a:r>
          </a:p>
          <a:p>
            <a:pPr>
              <a:spcBef>
                <a:spcPts val="0"/>
              </a:spcBef>
            </a:pPr>
            <a:r>
              <a:rPr lang="en-US" dirty="0">
                <a:ea typeface="Times New Roman" panose="02020603050405020304" pitchFamily="18" charset="0"/>
              </a:rPr>
              <a:t>		</a:t>
            </a:r>
            <a:r>
              <a:rPr lang="en-US" dirty="0">
                <a:effectLst/>
                <a:ea typeface="Times New Roman" panose="02020603050405020304" pitchFamily="18" charset="0"/>
              </a:rPr>
              <a:t>inductor voltage</a:t>
            </a:r>
          </a:p>
          <a:p>
            <a:pPr>
              <a:spcBef>
                <a:spcPts val="0"/>
              </a:spcBef>
            </a:pPr>
            <a:r>
              <a:rPr lang="en-US" dirty="0"/>
              <a:t>	L is the inductance in Henrys </a:t>
            </a:r>
          </a:p>
          <a:p>
            <a:pPr>
              <a:spcBef>
                <a:spcPts val="0"/>
              </a:spcBef>
            </a:pPr>
            <a:r>
              <a:rPr lang="en-US" dirty="0"/>
              <a:t>		(H)</a:t>
            </a:r>
          </a:p>
        </p:txBody>
      </p:sp>
    </p:spTree>
    <p:extLst>
      <p:ext uri="{BB962C8B-B14F-4D97-AF65-F5344CB8AC3E}">
        <p14:creationId xmlns:p14="http://schemas.microsoft.com/office/powerpoint/2010/main" val="355382312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E5000E-3CBC-4DC7-8414-4192A177B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5" y="1143000"/>
            <a:ext cx="9133615" cy="553582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C39BA2F-1165-4473-B1DB-FBB851B2A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300" dirty="0"/>
              <a:t>Applications of Integration</a:t>
            </a:r>
          </a:p>
        </p:txBody>
      </p:sp>
    </p:spTree>
    <p:extLst>
      <p:ext uri="{BB962C8B-B14F-4D97-AF65-F5344CB8AC3E}">
        <p14:creationId xmlns:p14="http://schemas.microsoft.com/office/powerpoint/2010/main" val="27125593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75B2-4C25-4303-9E08-BCFD45E9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00" dirty="0"/>
              <a:t>Applications of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9C986-4B93-4D9C-926B-A0671C495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Differentiation can help analyze the operation of certain electrical circuits</a:t>
            </a:r>
          </a:p>
          <a:p>
            <a:endParaRPr lang="en-US" dirty="0"/>
          </a:p>
          <a:p>
            <a:r>
              <a:rPr lang="en-US" dirty="0"/>
              <a:t>How about integration?</a:t>
            </a:r>
          </a:p>
        </p:txBody>
      </p:sp>
    </p:spTree>
    <p:extLst>
      <p:ext uri="{BB962C8B-B14F-4D97-AF65-F5344CB8AC3E}">
        <p14:creationId xmlns:p14="http://schemas.microsoft.com/office/powerpoint/2010/main" val="41390134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current of i = 3t</a:t>
            </a:r>
            <a:r>
              <a:rPr lang="en-US" altLang="en-US" baseline="30000" dirty="0"/>
              <a:t>2</a:t>
            </a:r>
            <a:r>
              <a:rPr lang="en-US" altLang="en-US" dirty="0"/>
              <a:t> was maintained in a battery charger circuit for 5 seconds. How many coulombs of charge were delivered?</a:t>
            </a:r>
          </a:p>
          <a:p>
            <a:r>
              <a:rPr lang="en-US" altLang="en-US" dirty="0"/>
              <a:t>(Assume the battery was uncharged: q=0 at t=0)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03608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A current of i = 3t</a:t>
            </a:r>
            <a:r>
              <a:rPr lang="en-US" altLang="en-US" baseline="30000" dirty="0"/>
              <a:t>2</a:t>
            </a:r>
            <a:r>
              <a:rPr lang="en-US" altLang="en-US" dirty="0"/>
              <a:t> was maintained in a battery charger circuit for 5 seconds. How many coulombs of charge were delivered? (at t=0, q=0) </a:t>
            </a:r>
          </a:p>
          <a:p>
            <a:r>
              <a:rPr lang="en-US" altLang="en-US" dirty="0"/>
              <a:t>We’ve got an equation: </a:t>
            </a:r>
            <a:r>
              <a:rPr lang="en-US" dirty="0">
                <a:effectLst/>
                <a:ea typeface="Times New Roman" panose="02020603050405020304" pitchFamily="18" charset="0"/>
              </a:rPr>
              <a:t>i(t)=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dq</a:t>
            </a:r>
            <a:r>
              <a:rPr lang="en-US" dirty="0">
                <a:effectLst/>
                <a:ea typeface="Times New Roman" panose="02020603050405020304" pitchFamily="18" charset="0"/>
              </a:rPr>
              <a:t>/dt</a:t>
            </a:r>
          </a:p>
          <a:p>
            <a:r>
              <a:rPr lang="en-US" dirty="0">
                <a:ea typeface="Times New Roman" panose="02020603050405020304" pitchFamily="18" charset="0"/>
              </a:rPr>
              <a:t>What now?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68999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A current of i = 3t</a:t>
            </a:r>
            <a:r>
              <a:rPr lang="en-US" altLang="en-US" baseline="30000" dirty="0"/>
              <a:t>2</a:t>
            </a:r>
            <a:r>
              <a:rPr lang="en-US" altLang="en-US" dirty="0"/>
              <a:t> was maintained in a battery charger circuit for 5 seconds. How many coulombs of charge were delivered? (at t=0, q=0) </a:t>
            </a:r>
          </a:p>
          <a:p>
            <a:r>
              <a:rPr lang="en-US" altLang="en-US" dirty="0"/>
              <a:t>We’ve got an equation: </a:t>
            </a:r>
            <a:r>
              <a:rPr lang="en-US" dirty="0">
                <a:effectLst/>
                <a:ea typeface="Times New Roman" panose="02020603050405020304" pitchFamily="18" charset="0"/>
              </a:rPr>
              <a:t>i(t)=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dq</a:t>
            </a:r>
            <a:r>
              <a:rPr lang="en-US" dirty="0">
                <a:effectLst/>
                <a:ea typeface="Times New Roman" panose="02020603050405020304" pitchFamily="18" charset="0"/>
              </a:rPr>
              <a:t>/dt</a:t>
            </a:r>
          </a:p>
          <a:p>
            <a:r>
              <a:rPr lang="en-US" dirty="0">
                <a:ea typeface="Times New Roman" panose="02020603050405020304" pitchFamily="18" charset="0"/>
              </a:rPr>
              <a:t>What now? Split the ds: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i dt =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dq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r>
              <a:rPr lang="en-US" dirty="0">
                <a:ea typeface="Times New Roman" panose="02020603050405020304" pitchFamily="18" charset="0"/>
              </a:rPr>
              <a:t>What next?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62247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A current of i = 3t</a:t>
            </a:r>
            <a:r>
              <a:rPr lang="en-US" altLang="en-US" baseline="30000" dirty="0"/>
              <a:t>2</a:t>
            </a:r>
            <a:r>
              <a:rPr lang="en-US" altLang="en-US" dirty="0"/>
              <a:t> was maintained in a battery charger circuit for 5 seconds. How many coulombs of charge were delivered? (at t=0, q=0) </a:t>
            </a:r>
          </a:p>
          <a:p>
            <a:r>
              <a:rPr lang="en-US" altLang="en-US" dirty="0"/>
              <a:t>We’ve got an equation: </a:t>
            </a:r>
            <a:r>
              <a:rPr lang="en-US" dirty="0">
                <a:effectLst/>
                <a:ea typeface="Times New Roman" panose="02020603050405020304" pitchFamily="18" charset="0"/>
              </a:rPr>
              <a:t>i(t)=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dq</a:t>
            </a:r>
            <a:r>
              <a:rPr lang="en-US" dirty="0">
                <a:effectLst/>
                <a:ea typeface="Times New Roman" panose="02020603050405020304" pitchFamily="18" charset="0"/>
              </a:rPr>
              <a:t>/dt</a:t>
            </a:r>
          </a:p>
          <a:p>
            <a:r>
              <a:rPr lang="en-US" dirty="0">
                <a:ea typeface="Times New Roman" panose="02020603050405020304" pitchFamily="18" charset="0"/>
              </a:rPr>
              <a:t>What now? Split the ds: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i dt =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dq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r>
              <a:rPr lang="en-US" dirty="0">
                <a:ea typeface="Times New Roman" panose="02020603050405020304" pitchFamily="18" charset="0"/>
              </a:rPr>
              <a:t>What next? Integrate both sides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7652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A current of i = 3t</a:t>
            </a:r>
            <a:r>
              <a:rPr lang="en-US" altLang="en-US" baseline="30000" dirty="0"/>
              <a:t>2</a:t>
            </a:r>
            <a:r>
              <a:rPr lang="en-US" altLang="en-US" dirty="0"/>
              <a:t> was maintained in a battery charger circuit for 5 seconds. How many coulombs of charge were delivered? (at t=0, q=0) </a:t>
            </a:r>
          </a:p>
          <a:p>
            <a:r>
              <a:rPr lang="en-US" dirty="0">
                <a:ea typeface="Times New Roman" panose="02020603050405020304" pitchFamily="18" charset="0"/>
              </a:rPr>
              <a:t>Integrate both sides:</a:t>
            </a:r>
          </a:p>
          <a:p>
            <a:r>
              <a:rPr lang="en-US" altLang="en-US" dirty="0"/>
              <a:t>∫ i dt = ∫ </a:t>
            </a:r>
            <a:r>
              <a:rPr lang="en-US" altLang="en-US" dirty="0" err="1"/>
              <a:t>dq</a:t>
            </a:r>
            <a:endParaRPr lang="en-US" altLang="en-US" dirty="0"/>
          </a:p>
          <a:p>
            <a:r>
              <a:rPr lang="en-US" dirty="0">
                <a:ea typeface="Times New Roman" panose="02020603050405020304" pitchFamily="18" charset="0"/>
              </a:rPr>
              <a:t>But… i is a function of t – you need to first include the function</a:t>
            </a:r>
          </a:p>
          <a:p>
            <a:endParaRPr lang="en-US" dirty="0">
              <a:ea typeface="Times New Roman" panose="02020603050405020304" pitchFamily="18" charset="0"/>
            </a:endParaRPr>
          </a:p>
          <a:p>
            <a:endParaRPr lang="en-US" dirty="0">
              <a:effectLst/>
              <a:ea typeface="Times New Roman" panose="02020603050405020304" pitchFamily="18" charset="0"/>
            </a:endParaRP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6048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A current of i = 3t</a:t>
            </a:r>
            <a:r>
              <a:rPr lang="en-US" altLang="en-US" baseline="30000" dirty="0"/>
              <a:t>2</a:t>
            </a:r>
            <a:r>
              <a:rPr lang="en-US" altLang="en-US" dirty="0"/>
              <a:t> was maintained in a battery charger circuit for 5 seconds. How many coulombs of charge were delivered? (at t=0, q=0) </a:t>
            </a:r>
          </a:p>
          <a:p>
            <a:r>
              <a:rPr lang="en-US" altLang="en-US" dirty="0"/>
              <a:t>∫ i dt = ∫ </a:t>
            </a:r>
            <a:r>
              <a:rPr lang="en-US" altLang="en-US" dirty="0" err="1"/>
              <a:t>dq</a:t>
            </a:r>
            <a:endParaRPr lang="en-US" altLang="en-US" dirty="0"/>
          </a:p>
          <a:p>
            <a:r>
              <a:rPr lang="en-US" altLang="en-US" dirty="0"/>
              <a:t>∫ 3t</a:t>
            </a:r>
            <a:r>
              <a:rPr lang="en-US" altLang="en-US" baseline="30000" dirty="0"/>
              <a:t>2</a:t>
            </a:r>
            <a:r>
              <a:rPr lang="en-US" altLang="en-US" dirty="0"/>
              <a:t> dt = ∫ </a:t>
            </a:r>
            <a:r>
              <a:rPr lang="en-US" altLang="en-US" dirty="0" err="1"/>
              <a:t>dq</a:t>
            </a:r>
            <a:endParaRPr lang="en-US" altLang="en-US" dirty="0"/>
          </a:p>
          <a:p>
            <a:r>
              <a:rPr lang="en-US" altLang="en-US" dirty="0"/>
              <a:t>t</a:t>
            </a:r>
            <a:r>
              <a:rPr lang="en-US" altLang="en-US" baseline="30000" dirty="0"/>
              <a:t>3</a:t>
            </a:r>
            <a:r>
              <a:rPr lang="en-US" altLang="en-US" dirty="0"/>
              <a:t> + c1 = q + c2</a:t>
            </a:r>
          </a:p>
          <a:p>
            <a:r>
              <a:rPr lang="en-US" dirty="0">
                <a:ea typeface="Times New Roman" panose="02020603050405020304" pitchFamily="18" charset="0"/>
              </a:rPr>
              <a:t>(Now what?)</a:t>
            </a:r>
          </a:p>
          <a:p>
            <a:endParaRPr lang="en-US" dirty="0">
              <a:effectLst/>
              <a:ea typeface="Times New Roman" panose="02020603050405020304" pitchFamily="18" charset="0"/>
            </a:endParaRP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574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Annual sales (in millions of units) of a certain brand of tablet computer are modeled to grow: </a:t>
            </a:r>
            <a:r>
              <a:rPr lang="en-US" dirty="0" err="1"/>
              <a:t>dƒ</a:t>
            </a:r>
            <a:r>
              <a:rPr lang="en-US" dirty="0"/>
              <a:t>/dt=0.18t</a:t>
            </a:r>
            <a:r>
              <a:rPr lang="en-US" baseline="30000" dirty="0"/>
              <a:t>2</a:t>
            </a:r>
            <a:r>
              <a:rPr lang="en-US" dirty="0"/>
              <a:t>+0.16t+2.64 per year where t is in years.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How many tablets will be sold over the next 6 years?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We can take: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∫</a:t>
            </a:r>
            <a:r>
              <a:rPr lang="en-US" altLang="en-US" baseline="-25000" dirty="0"/>
              <a:t>0</a:t>
            </a:r>
            <a:r>
              <a:rPr lang="en-US" altLang="en-US" baseline="30000" dirty="0"/>
              <a:t>6</a:t>
            </a:r>
            <a:r>
              <a:rPr lang="en-US" altLang="en-US" dirty="0"/>
              <a:t> (</a:t>
            </a:r>
            <a:r>
              <a:rPr lang="en-US" dirty="0"/>
              <a:t>0.18t</a:t>
            </a:r>
            <a:r>
              <a:rPr lang="en-US" baseline="30000" dirty="0"/>
              <a:t>2</a:t>
            </a:r>
            <a:r>
              <a:rPr lang="en-US" dirty="0"/>
              <a:t>+0.16t+2.64) </a:t>
            </a:r>
            <a:r>
              <a:rPr lang="en-US" altLang="en-US" dirty="0"/>
              <a:t>dt  </a:t>
            </a:r>
            <a:r>
              <a:rPr lang="en-US" altLang="en-US" sz="2000" dirty="0"/>
              <a:t>do it!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73542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A current of i = 3t</a:t>
            </a:r>
            <a:r>
              <a:rPr lang="en-US" altLang="en-US" baseline="30000" dirty="0"/>
              <a:t>2</a:t>
            </a:r>
            <a:r>
              <a:rPr lang="en-US" altLang="en-US" dirty="0"/>
              <a:t> was maintained in a battery charger circuit for 5 seconds. How many coulombs of charge were delivered? (at t=0, q=0) </a:t>
            </a:r>
          </a:p>
          <a:p>
            <a:r>
              <a:rPr lang="en-US" altLang="en-US" dirty="0"/>
              <a:t>Combine the “</a:t>
            </a:r>
            <a:r>
              <a:rPr lang="en-US" altLang="en-US" dirty="0" err="1"/>
              <a:t>c”s</a:t>
            </a:r>
            <a:r>
              <a:rPr lang="en-US" altLang="en-US" dirty="0"/>
              <a:t>:</a:t>
            </a:r>
          </a:p>
          <a:p>
            <a:r>
              <a:rPr lang="en-US" altLang="en-US" dirty="0"/>
              <a:t>q = t</a:t>
            </a:r>
            <a:r>
              <a:rPr lang="en-US" altLang="en-US" baseline="30000" dirty="0"/>
              <a:t>3</a:t>
            </a:r>
            <a:r>
              <a:rPr lang="en-US" altLang="en-US" dirty="0"/>
              <a:t> + c</a:t>
            </a:r>
          </a:p>
          <a:p>
            <a:r>
              <a:rPr lang="en-US" dirty="0">
                <a:ea typeface="Times New Roman" panose="02020603050405020304" pitchFamily="18" charset="0"/>
              </a:rPr>
              <a:t>(Now what?)</a:t>
            </a:r>
          </a:p>
          <a:p>
            <a:endParaRPr lang="en-US" dirty="0">
              <a:effectLst/>
              <a:ea typeface="Times New Roman" panose="02020603050405020304" pitchFamily="18" charset="0"/>
            </a:endParaRP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67309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A current of i = 3t</a:t>
            </a:r>
            <a:r>
              <a:rPr lang="en-US" altLang="en-US" baseline="30000" dirty="0"/>
              <a:t>2</a:t>
            </a:r>
            <a:r>
              <a:rPr lang="en-US" altLang="en-US" dirty="0"/>
              <a:t> was maintained in a battery charger circuit for 5 seconds. How many coulombs of charge were delivered? (at t=0, q=0) </a:t>
            </a:r>
          </a:p>
          <a:p>
            <a:r>
              <a:rPr lang="en-US" altLang="en-US" dirty="0"/>
              <a:t>Combine the “</a:t>
            </a:r>
            <a:r>
              <a:rPr lang="en-US" altLang="en-US" dirty="0" err="1"/>
              <a:t>c”s</a:t>
            </a:r>
            <a:r>
              <a:rPr lang="en-US" altLang="en-US" dirty="0"/>
              <a:t>:</a:t>
            </a:r>
          </a:p>
          <a:p>
            <a:r>
              <a:rPr lang="en-US" altLang="en-US" dirty="0"/>
              <a:t>q = t</a:t>
            </a:r>
            <a:r>
              <a:rPr lang="en-US" altLang="en-US" baseline="30000" dirty="0"/>
              <a:t>3</a:t>
            </a:r>
            <a:r>
              <a:rPr lang="en-US" altLang="en-US" dirty="0"/>
              <a:t> + c</a:t>
            </a:r>
          </a:p>
          <a:p>
            <a:r>
              <a:rPr lang="en-US" dirty="0">
                <a:ea typeface="Times New Roman" panose="02020603050405020304" pitchFamily="18" charset="0"/>
              </a:rPr>
              <a:t>(Now what?) can we solve for c?</a:t>
            </a:r>
          </a:p>
          <a:p>
            <a:endParaRPr lang="en-US" dirty="0">
              <a:effectLst/>
              <a:ea typeface="Times New Roman" panose="02020603050405020304" pitchFamily="18" charset="0"/>
            </a:endParaRP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56909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A current of i = 3t</a:t>
            </a:r>
            <a:r>
              <a:rPr lang="en-US" altLang="en-US" baseline="30000" dirty="0"/>
              <a:t>2</a:t>
            </a:r>
            <a:r>
              <a:rPr lang="en-US" altLang="en-US" dirty="0"/>
              <a:t> was maintained in a battery charger circuit for 5 seconds. How many coulombs of charge were delivered? (at t=0, q=0) </a:t>
            </a:r>
          </a:p>
          <a:p>
            <a:r>
              <a:rPr lang="en-US" altLang="en-US" dirty="0"/>
              <a:t>q = t</a:t>
            </a:r>
            <a:r>
              <a:rPr lang="en-US" altLang="en-US" baseline="30000" dirty="0"/>
              <a:t>3</a:t>
            </a:r>
            <a:r>
              <a:rPr lang="en-US" altLang="en-US" dirty="0"/>
              <a:t> + c</a:t>
            </a:r>
          </a:p>
          <a:p>
            <a:r>
              <a:rPr lang="en-US" dirty="0">
                <a:ea typeface="Times New Roman" panose="02020603050405020304" pitchFamily="18" charset="0"/>
              </a:rPr>
              <a:t>At q=0, t=0: 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0 = 0</a:t>
            </a:r>
            <a:r>
              <a:rPr lang="en-US" altLang="en-US" baseline="30000" dirty="0"/>
              <a:t>3</a:t>
            </a:r>
            <a:r>
              <a:rPr lang="en-US" altLang="en-US" dirty="0"/>
              <a:t> + c  so c=0</a:t>
            </a:r>
          </a:p>
          <a:p>
            <a:endParaRPr lang="en-US" dirty="0">
              <a:effectLst/>
              <a:ea typeface="Times New Roman" panose="02020603050405020304" pitchFamily="18" charset="0"/>
            </a:endParaRP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7564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A current of i = 3t</a:t>
            </a:r>
            <a:r>
              <a:rPr lang="en-US" altLang="en-US" baseline="30000" dirty="0"/>
              <a:t>2</a:t>
            </a:r>
            <a:r>
              <a:rPr lang="en-US" altLang="en-US" dirty="0"/>
              <a:t> was maintained in a battery charger circuit for 5 seconds. How many coulombs of charge were delivered? (at t=0, q=0) </a:t>
            </a:r>
          </a:p>
          <a:p>
            <a:r>
              <a:rPr lang="en-US" altLang="en-US" dirty="0"/>
              <a:t>So our charge equation is: </a:t>
            </a:r>
          </a:p>
          <a:p>
            <a:r>
              <a:rPr lang="en-US" altLang="en-US" dirty="0"/>
              <a:t>q = t</a:t>
            </a:r>
            <a:r>
              <a:rPr lang="en-US" altLang="en-US" baseline="30000" dirty="0"/>
              <a:t>3</a:t>
            </a:r>
            <a:endParaRPr lang="en-US" altLang="en-US" dirty="0"/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Are we done?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33398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A current of i = 3t</a:t>
            </a:r>
            <a:r>
              <a:rPr lang="en-US" altLang="en-US" baseline="30000" dirty="0"/>
              <a:t>2</a:t>
            </a:r>
            <a:r>
              <a:rPr lang="en-US" altLang="en-US" dirty="0"/>
              <a:t> was maintained in a battery charger circuit for 5 seconds. How many coulombs of charge were delivered? (at t=0, q=0) </a:t>
            </a:r>
          </a:p>
          <a:p>
            <a:r>
              <a:rPr lang="en-US" altLang="en-US" dirty="0"/>
              <a:t>So our charge equation is: </a:t>
            </a:r>
          </a:p>
          <a:p>
            <a:r>
              <a:rPr lang="en-US" altLang="en-US" dirty="0"/>
              <a:t>q = t</a:t>
            </a:r>
            <a:r>
              <a:rPr lang="en-US" altLang="en-US" baseline="30000" dirty="0"/>
              <a:t>3</a:t>
            </a:r>
            <a:endParaRPr lang="en-US" altLang="en-US" dirty="0"/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Plug in t=</a:t>
            </a:r>
            <a:r>
              <a:rPr lang="en-US" altLang="en-US" dirty="0"/>
              <a:t>5 </a:t>
            </a:r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01733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A current of i = 3t</a:t>
            </a:r>
            <a:r>
              <a:rPr lang="en-US" altLang="en-US" baseline="30000" dirty="0"/>
              <a:t>2</a:t>
            </a:r>
            <a:r>
              <a:rPr lang="en-US" altLang="en-US" dirty="0"/>
              <a:t> was maintained in a battery charger circuit for </a:t>
            </a:r>
            <a:r>
              <a:rPr lang="en-US" altLang="en-US" dirty="0">
                <a:solidFill>
                  <a:srgbClr val="FFC000"/>
                </a:solidFill>
              </a:rPr>
              <a:t>5 seconds</a:t>
            </a:r>
            <a:r>
              <a:rPr lang="en-US" altLang="en-US" dirty="0"/>
              <a:t>. How many coulombs of charge were delivered? (at t=0, q=0) </a:t>
            </a:r>
          </a:p>
          <a:p>
            <a:r>
              <a:rPr lang="en-US" altLang="en-US" dirty="0"/>
              <a:t>So our charge equation is: </a:t>
            </a:r>
          </a:p>
          <a:p>
            <a:r>
              <a:rPr lang="en-US" altLang="en-US" dirty="0"/>
              <a:t>q = t</a:t>
            </a:r>
            <a:r>
              <a:rPr lang="en-US" altLang="en-US" baseline="30000" dirty="0"/>
              <a:t>3</a:t>
            </a:r>
            <a:endParaRPr lang="en-US" altLang="en-US" dirty="0"/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q = </a:t>
            </a:r>
            <a:r>
              <a:rPr lang="en-US" altLang="en-US" dirty="0"/>
              <a:t>5</a:t>
            </a:r>
            <a:r>
              <a:rPr lang="en-US" altLang="en-US" baseline="30000" dirty="0"/>
              <a:t>3</a:t>
            </a:r>
            <a:r>
              <a:rPr lang="en-US" dirty="0">
                <a:effectLst/>
                <a:ea typeface="Times New Roman" panose="02020603050405020304" pitchFamily="18" charset="0"/>
              </a:rPr>
              <a:t> = 125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whats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?</a:t>
            </a:r>
            <a:r>
              <a:rPr lang="en-US" dirty="0">
                <a:effectLst/>
                <a:ea typeface="Times New Roman" panose="02020603050405020304" pitchFamily="18" charset="0"/>
              </a:rPr>
              <a:t>  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89723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A current of i = 3t</a:t>
            </a:r>
            <a:r>
              <a:rPr lang="en-US" altLang="en-US" baseline="30000" dirty="0"/>
              <a:t>2</a:t>
            </a:r>
            <a:r>
              <a:rPr lang="en-US" altLang="en-US" dirty="0"/>
              <a:t> was maintained in a battery charger circuit for 5 seconds. How many coulombs of charge were delivered? (at t=0, q=0) </a:t>
            </a:r>
          </a:p>
          <a:p>
            <a:r>
              <a:rPr lang="en-US" altLang="en-US" dirty="0"/>
              <a:t>So our charge equation is: </a:t>
            </a:r>
          </a:p>
          <a:p>
            <a:r>
              <a:rPr lang="en-US" altLang="en-US" dirty="0"/>
              <a:t>q = t</a:t>
            </a:r>
            <a:r>
              <a:rPr lang="en-US" altLang="en-US" baseline="30000" dirty="0"/>
              <a:t>3</a:t>
            </a:r>
            <a:endParaRPr lang="en-US" altLang="en-US" dirty="0"/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q = </a:t>
            </a:r>
            <a:r>
              <a:rPr lang="en-US" altLang="en-US" dirty="0"/>
              <a:t>5</a:t>
            </a:r>
            <a:r>
              <a:rPr lang="en-US" altLang="en-US" baseline="30000" dirty="0"/>
              <a:t>3</a:t>
            </a:r>
            <a:r>
              <a:rPr lang="en-US" dirty="0">
                <a:effectLst/>
                <a:ea typeface="Times New Roman" panose="02020603050405020304" pitchFamily="18" charset="0"/>
              </a:rPr>
              <a:t> =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125 coulombs  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58834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6746863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C8E6D-0C3B-33D6-2D3E-A382EBB40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CC9B00"/>
          </a:solidFill>
        </p:spPr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rgbClr val="002060"/>
                </a:solidFill>
              </a:rPr>
              <a:t>The secret word for this unit is: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>
                <a:solidFill>
                  <a:srgbClr val="9B2DA3"/>
                </a:solidFill>
              </a:rPr>
              <a:t>DONE!</a:t>
            </a:r>
            <a:endParaRPr lang="en-US" dirty="0">
              <a:solidFill>
                <a:srgbClr val="9B2D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38342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An uncharged 450 </a:t>
            </a:r>
            <a:r>
              <a:rPr lang="el-GR" altLang="en-US" dirty="0"/>
              <a:t>μ</a:t>
            </a:r>
            <a:r>
              <a:rPr lang="en-US" altLang="en-US" dirty="0"/>
              <a:t>F capacitor is attached to a 12-volt dc supply unit until it is fully charged. Then a current modeled by i = 0.04t</a:t>
            </a:r>
            <a:r>
              <a:rPr lang="en-US" altLang="en-US" baseline="30000" dirty="0"/>
              <a:t>3</a:t>
            </a:r>
            <a:r>
              <a:rPr lang="en-US" altLang="en-US" dirty="0"/>
              <a:t> amps is applied to charge it even more. When will the capacitor’s voltage reach 28v?  </a:t>
            </a:r>
            <a:endParaRPr lang="en-US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94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Annual sales (in millions of units) of a certain brand of tablet computer are modeled to grow: </a:t>
            </a:r>
            <a:r>
              <a:rPr lang="en-US" dirty="0" err="1"/>
              <a:t>dƒ</a:t>
            </a:r>
            <a:r>
              <a:rPr lang="en-US" dirty="0"/>
              <a:t>/dt=0.18t</a:t>
            </a:r>
            <a:r>
              <a:rPr lang="en-US" baseline="30000" dirty="0"/>
              <a:t>2</a:t>
            </a:r>
            <a:r>
              <a:rPr lang="en-US" dirty="0"/>
              <a:t>+0.16t+2.64 per year where t is in years.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How many tablets will be sold over the next 6 years?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∫</a:t>
            </a:r>
            <a:r>
              <a:rPr lang="en-US" altLang="en-US" baseline="-25000" dirty="0"/>
              <a:t>0</a:t>
            </a:r>
            <a:r>
              <a:rPr lang="en-US" altLang="en-US" baseline="30000" dirty="0"/>
              <a:t>6</a:t>
            </a:r>
            <a:r>
              <a:rPr lang="en-US" altLang="en-US" dirty="0"/>
              <a:t> (</a:t>
            </a:r>
            <a:r>
              <a:rPr lang="en-US" dirty="0"/>
              <a:t>0.18t</a:t>
            </a:r>
            <a:r>
              <a:rPr lang="en-US" baseline="30000" dirty="0"/>
              <a:t>2</a:t>
            </a:r>
            <a:r>
              <a:rPr lang="en-US" dirty="0"/>
              <a:t>+0.16t+2.64) </a:t>
            </a:r>
            <a:r>
              <a:rPr lang="en-US" altLang="en-US" dirty="0"/>
              <a:t>dt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0.18/3 </a:t>
            </a:r>
            <a:r>
              <a:rPr lang="en-US" dirty="0"/>
              <a:t>t</a:t>
            </a:r>
            <a:r>
              <a:rPr lang="en-US" baseline="30000" dirty="0"/>
              <a:t>3</a:t>
            </a:r>
            <a:r>
              <a:rPr lang="en-US" dirty="0"/>
              <a:t>+0.16/2 t</a:t>
            </a:r>
            <a:r>
              <a:rPr lang="en-US" baseline="30000" dirty="0"/>
              <a:t>2</a:t>
            </a:r>
            <a:r>
              <a:rPr lang="en-US" dirty="0"/>
              <a:t>+2.64t </a:t>
            </a:r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D2FFD3-A4F2-4925-9DC7-9FA158FD0A8D}"/>
              </a:ext>
            </a:extLst>
          </p:cNvPr>
          <p:cNvGrpSpPr/>
          <p:nvPr/>
        </p:nvGrpSpPr>
        <p:grpSpPr>
          <a:xfrm>
            <a:off x="7086600" y="5582309"/>
            <a:ext cx="762000" cy="933510"/>
            <a:chOff x="2286000" y="3205515"/>
            <a:chExt cx="762000" cy="93351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E6B2679-DAB6-4D6D-8231-380C59ECB04C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E3BA570-EE50-4D5B-97BA-BC9D70249B46}"/>
                </a:ext>
              </a:extLst>
            </p:cNvPr>
            <p:cNvGrpSpPr/>
            <p:nvPr/>
          </p:nvGrpSpPr>
          <p:grpSpPr>
            <a:xfrm>
              <a:off x="2528402" y="3205515"/>
              <a:ext cx="259080" cy="933510"/>
              <a:chOff x="2514600" y="3181290"/>
              <a:chExt cx="259080" cy="933510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52B191-BD53-4DEA-BE0A-E23F3E101A83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25908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6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6B87C4B-6C03-4EF0-A59F-ED76023A9E69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25908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777162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Looking at the first part:</a:t>
            </a:r>
          </a:p>
          <a:p>
            <a:r>
              <a:rPr lang="en-US" altLang="en-US" dirty="0"/>
              <a:t>An uncharged 450 </a:t>
            </a:r>
            <a:r>
              <a:rPr lang="el-GR" altLang="en-US" dirty="0"/>
              <a:t>μ</a:t>
            </a:r>
            <a:r>
              <a:rPr lang="en-US" altLang="en-US" dirty="0"/>
              <a:t>F capacitor is attached to a 12-volt dc supply unit until it is fully charged. </a:t>
            </a:r>
          </a:p>
          <a:p>
            <a:r>
              <a:rPr lang="en-US" altLang="en-US" dirty="0"/>
              <a:t>This part of the problem is modeled by:</a:t>
            </a:r>
          </a:p>
          <a:p>
            <a:r>
              <a:rPr lang="en-US" altLang="en-US" dirty="0"/>
              <a:t>q = </a:t>
            </a:r>
            <a:r>
              <a:rPr lang="en-US" altLang="en-US" dirty="0" err="1"/>
              <a:t>Cv</a:t>
            </a:r>
            <a:endParaRPr lang="en-US" altLang="en-US" dirty="0"/>
          </a:p>
          <a:p>
            <a:r>
              <a:rPr lang="en-US" altLang="en-US" dirty="0"/>
              <a:t>What is C?</a:t>
            </a:r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0345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An uncharged 450 </a:t>
            </a:r>
            <a:r>
              <a:rPr lang="el-GR" altLang="en-US" dirty="0"/>
              <a:t>μ</a:t>
            </a:r>
            <a:r>
              <a:rPr lang="en-US" altLang="en-US" dirty="0"/>
              <a:t>F capacitor is attached to a 12-volt dc supply unit until it is fully charged. </a:t>
            </a:r>
          </a:p>
          <a:p>
            <a:r>
              <a:rPr lang="en-US" altLang="en-US" dirty="0"/>
              <a:t>This part of the problem is modeled by:</a:t>
            </a:r>
          </a:p>
          <a:p>
            <a:r>
              <a:rPr lang="en-US" altLang="en-US" dirty="0"/>
              <a:t>What is C? </a:t>
            </a:r>
            <a:r>
              <a:rPr lang="en-US" altLang="en-US" dirty="0">
                <a:solidFill>
                  <a:srgbClr val="FFFF00"/>
                </a:solidFill>
              </a:rPr>
              <a:t>450 </a:t>
            </a:r>
            <a:r>
              <a:rPr lang="el-GR" altLang="en-US" dirty="0">
                <a:solidFill>
                  <a:srgbClr val="FFFF00"/>
                </a:solidFill>
              </a:rPr>
              <a:t>μ</a:t>
            </a:r>
            <a:r>
              <a:rPr lang="en-US" altLang="en-US" dirty="0">
                <a:solidFill>
                  <a:srgbClr val="FFFF00"/>
                </a:solidFill>
              </a:rPr>
              <a:t>F = .00045 F</a:t>
            </a:r>
          </a:p>
          <a:p>
            <a:r>
              <a:rPr lang="en-US" altLang="en-US" dirty="0"/>
              <a:t>q = </a:t>
            </a:r>
            <a:r>
              <a:rPr lang="en-US" altLang="en-US" dirty="0" err="1"/>
              <a:t>Cv</a:t>
            </a:r>
            <a:r>
              <a:rPr lang="en-US" altLang="en-US" dirty="0"/>
              <a:t> (where C is in Farads)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   = </a:t>
            </a:r>
            <a:r>
              <a:rPr lang="en-US" altLang="en-US" dirty="0">
                <a:solidFill>
                  <a:srgbClr val="FFFF00"/>
                </a:solidFill>
              </a:rPr>
              <a:t>.000450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/>
              <a:t>v</a:t>
            </a:r>
          </a:p>
          <a:p>
            <a:r>
              <a:rPr lang="en-US" altLang="en-US" dirty="0"/>
              <a:t>How about v?</a:t>
            </a:r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95140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An uncharged 450 </a:t>
            </a:r>
            <a:r>
              <a:rPr lang="el-GR" altLang="en-US" dirty="0"/>
              <a:t>μ</a:t>
            </a:r>
            <a:r>
              <a:rPr lang="en-US" altLang="en-US" dirty="0"/>
              <a:t>F capacitor is attached to a 12-volt dc supply unit until it is fully charged. </a:t>
            </a:r>
          </a:p>
          <a:p>
            <a:r>
              <a:rPr lang="en-US" altLang="en-US" dirty="0"/>
              <a:t>This part of the problem is modeled by:</a:t>
            </a:r>
          </a:p>
          <a:p>
            <a:r>
              <a:rPr lang="en-US" altLang="en-US" dirty="0"/>
              <a:t>How about v? v=</a:t>
            </a:r>
            <a:r>
              <a:rPr lang="en-US" altLang="en-US" dirty="0">
                <a:solidFill>
                  <a:srgbClr val="FFFF00"/>
                </a:solidFill>
              </a:rPr>
              <a:t>12</a:t>
            </a:r>
          </a:p>
          <a:p>
            <a:r>
              <a:rPr lang="en-US" altLang="en-US" dirty="0"/>
              <a:t>q = </a:t>
            </a:r>
            <a:r>
              <a:rPr lang="en-US" altLang="en-US" dirty="0" err="1"/>
              <a:t>Cv</a:t>
            </a:r>
            <a:r>
              <a:rPr lang="en-US" altLang="en-US" dirty="0"/>
              <a:t> = .00045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dirty="0">
                <a:solidFill>
                  <a:srgbClr val="FFFF00"/>
                </a:solidFill>
              </a:rPr>
              <a:t>12 </a:t>
            </a:r>
            <a:r>
              <a:rPr lang="en-US" altLang="en-US" dirty="0"/>
              <a:t>= 0.0054 </a:t>
            </a:r>
            <a:r>
              <a:rPr lang="en-US" altLang="en-US" sz="2000" dirty="0" err="1"/>
              <a:t>whats</a:t>
            </a:r>
            <a:r>
              <a:rPr lang="en-US" altLang="en-US" sz="2000" dirty="0"/>
              <a:t>?</a:t>
            </a:r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26455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An uncharged 450 </a:t>
            </a:r>
            <a:r>
              <a:rPr lang="el-GR" altLang="en-US" dirty="0"/>
              <a:t>μ</a:t>
            </a:r>
            <a:r>
              <a:rPr lang="en-US" altLang="en-US" dirty="0"/>
              <a:t>F capacitor is attached to a 12-volt dc supply unit until it is fully charged. </a:t>
            </a:r>
          </a:p>
          <a:p>
            <a:r>
              <a:rPr lang="en-US" altLang="en-US" dirty="0"/>
              <a:t>This part of the problem is modeled by:</a:t>
            </a:r>
          </a:p>
          <a:p>
            <a:r>
              <a:rPr lang="en-US" altLang="en-US" dirty="0"/>
              <a:t>q = </a:t>
            </a:r>
            <a:r>
              <a:rPr lang="en-US" altLang="en-US" dirty="0" err="1"/>
              <a:t>Cv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rgbClr val="FFFF00"/>
                </a:solidFill>
              </a:rPr>
              <a:t>0.0054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FF00"/>
                </a:solidFill>
              </a:rPr>
              <a:t>coulombs</a:t>
            </a:r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02468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An uncharged 450 </a:t>
            </a:r>
            <a:r>
              <a:rPr lang="el-GR" altLang="en-US" dirty="0"/>
              <a:t>μ</a:t>
            </a:r>
            <a:r>
              <a:rPr lang="en-US" altLang="en-US" dirty="0"/>
              <a:t>F capacitor is attached to a 12-volt dc supply unit until it is fully charged. </a:t>
            </a:r>
          </a:p>
          <a:p>
            <a:r>
              <a:rPr lang="en-US" altLang="en-US" dirty="0"/>
              <a:t>This part of the problem is modeled by:</a:t>
            </a:r>
          </a:p>
          <a:p>
            <a:r>
              <a:rPr lang="en-US" altLang="en-US" dirty="0"/>
              <a:t>q = </a:t>
            </a:r>
            <a:r>
              <a:rPr lang="en-US" altLang="en-US" dirty="0" err="1"/>
              <a:t>Cv</a:t>
            </a:r>
            <a:r>
              <a:rPr lang="en-US" altLang="en-US" dirty="0"/>
              <a:t> = 0.0054 coulombs</a:t>
            </a:r>
          </a:p>
          <a:p>
            <a:r>
              <a:rPr lang="en-US" altLang="en-US" dirty="0"/>
              <a:t>This is the initial charge (t=0)</a:t>
            </a:r>
            <a:endParaRPr lang="en-US" altLang="en-US" dirty="0">
              <a:solidFill>
                <a:srgbClr val="FFFF00"/>
              </a:solidFill>
            </a:endParaRPr>
          </a:p>
          <a:p>
            <a:r>
              <a:rPr lang="en-US" altLang="en-US" dirty="0"/>
              <a:t>Now we need to do part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00956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Then a current modeled by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i = 0.04t</a:t>
            </a:r>
            <a:r>
              <a:rPr lang="en-US" altLang="en-US" baseline="30000" dirty="0"/>
              <a:t>3</a:t>
            </a:r>
            <a:r>
              <a:rPr lang="en-US" altLang="en-US" dirty="0"/>
              <a:t> amps is applied to charge it even more </a:t>
            </a:r>
          </a:p>
          <a:p>
            <a:r>
              <a:rPr lang="en-US" altLang="en-US" dirty="0"/>
              <a:t>q = </a:t>
            </a:r>
            <a:r>
              <a:rPr lang="en-US" altLang="en-US" dirty="0" err="1"/>
              <a:t>Cv</a:t>
            </a:r>
            <a:r>
              <a:rPr lang="en-US" altLang="en-US" dirty="0"/>
              <a:t> = 0.0054 </a:t>
            </a:r>
          </a:p>
          <a:p>
            <a:r>
              <a:rPr lang="en-US" altLang="en-US" dirty="0"/>
              <a:t>Part 2: we’ll use the Useful Equation: </a:t>
            </a:r>
            <a:r>
              <a:rPr lang="en-US" dirty="0">
                <a:effectLst/>
                <a:ea typeface="Times New Roman" panose="02020603050405020304" pitchFamily="18" charset="0"/>
              </a:rPr>
              <a:t>i(t) =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dq</a:t>
            </a:r>
            <a:r>
              <a:rPr lang="en-US" dirty="0">
                <a:effectLst/>
                <a:ea typeface="Times New Roman" panose="02020603050405020304" pitchFamily="18" charset="0"/>
              </a:rPr>
              <a:t>/dt</a:t>
            </a:r>
          </a:p>
          <a:p>
            <a:r>
              <a:rPr lang="en-US" altLang="en-US" dirty="0"/>
              <a:t>Trick 1:</a:t>
            </a:r>
          </a:p>
          <a:p>
            <a:endParaRPr lang="en-US" altLang="en-US" dirty="0">
              <a:solidFill>
                <a:srgbClr val="FFFF00"/>
              </a:solidFill>
            </a:endParaRPr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0222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Then a current modeled by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i = 0.04t</a:t>
            </a:r>
            <a:r>
              <a:rPr lang="en-US" altLang="en-US" baseline="30000" dirty="0"/>
              <a:t>3</a:t>
            </a:r>
            <a:r>
              <a:rPr lang="en-US" altLang="en-US" dirty="0"/>
              <a:t> amps is applied to charge it even more </a:t>
            </a:r>
          </a:p>
          <a:p>
            <a:r>
              <a:rPr lang="en-US" altLang="en-US" dirty="0"/>
              <a:t>q = </a:t>
            </a:r>
            <a:r>
              <a:rPr lang="en-US" altLang="en-US" dirty="0" err="1"/>
              <a:t>Cv</a:t>
            </a:r>
            <a:r>
              <a:rPr lang="en-US" altLang="en-US" dirty="0"/>
              <a:t> = 0.0054 </a:t>
            </a:r>
          </a:p>
          <a:p>
            <a:r>
              <a:rPr lang="en-US" altLang="en-US" dirty="0"/>
              <a:t>Part 2: we’ll use the Useful Equation: </a:t>
            </a:r>
            <a:r>
              <a:rPr lang="en-US" dirty="0">
                <a:effectLst/>
                <a:ea typeface="Times New Roman" panose="02020603050405020304" pitchFamily="18" charset="0"/>
              </a:rPr>
              <a:t>i(t) =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dq</a:t>
            </a:r>
            <a:r>
              <a:rPr lang="en-US" dirty="0">
                <a:effectLst/>
                <a:ea typeface="Times New Roman" panose="02020603050405020304" pitchFamily="18" charset="0"/>
              </a:rPr>
              <a:t>/dt</a:t>
            </a:r>
          </a:p>
          <a:p>
            <a:r>
              <a:rPr lang="en-US" altLang="en-US" dirty="0"/>
              <a:t>Trick 1: </a:t>
            </a:r>
            <a:r>
              <a:rPr lang="en-US" altLang="en-US" dirty="0">
                <a:solidFill>
                  <a:srgbClr val="FFFF00"/>
                </a:solidFill>
              </a:rPr>
              <a:t>i(t) dt = </a:t>
            </a:r>
            <a:r>
              <a:rPr lang="en-US" altLang="en-US" dirty="0" err="1">
                <a:solidFill>
                  <a:srgbClr val="FFFF00"/>
                </a:solidFill>
              </a:rPr>
              <a:t>dq</a:t>
            </a:r>
            <a:endParaRPr lang="en-US" altLang="en-US" dirty="0">
              <a:solidFill>
                <a:srgbClr val="FFFF00"/>
              </a:solidFill>
            </a:endParaRPr>
          </a:p>
          <a:p>
            <a:r>
              <a:rPr lang="en-US" altLang="en-US" dirty="0"/>
              <a:t>Or: </a:t>
            </a:r>
            <a:r>
              <a:rPr lang="en-US" altLang="en-US" dirty="0">
                <a:solidFill>
                  <a:srgbClr val="FFFF00"/>
                </a:solidFill>
              </a:rPr>
              <a:t>0.04t</a:t>
            </a:r>
            <a:r>
              <a:rPr lang="en-US" altLang="en-US" baseline="30000" dirty="0">
                <a:solidFill>
                  <a:srgbClr val="FFFF00"/>
                </a:solidFill>
              </a:rPr>
              <a:t>3</a:t>
            </a:r>
            <a:r>
              <a:rPr lang="en-US" altLang="en-US" dirty="0">
                <a:solidFill>
                  <a:srgbClr val="FFFF00"/>
                </a:solidFill>
              </a:rPr>
              <a:t> dt = </a:t>
            </a:r>
            <a:r>
              <a:rPr lang="en-US" altLang="en-US" dirty="0" err="1">
                <a:solidFill>
                  <a:srgbClr val="FFFF00"/>
                </a:solidFill>
              </a:rPr>
              <a:t>dq</a:t>
            </a:r>
            <a:endParaRPr lang="en-US" altLang="en-US" dirty="0">
              <a:solidFill>
                <a:srgbClr val="FFFF00"/>
              </a:solidFill>
            </a:endParaRPr>
          </a:p>
          <a:p>
            <a:endParaRPr lang="en-US" altLang="en-US" dirty="0">
              <a:solidFill>
                <a:srgbClr val="FFFF00"/>
              </a:solidFill>
            </a:endParaRPr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6885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Then a current modeled by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i = 0.04t</a:t>
            </a:r>
            <a:r>
              <a:rPr lang="en-US" altLang="en-US" baseline="30000" dirty="0"/>
              <a:t>3</a:t>
            </a:r>
            <a:r>
              <a:rPr lang="en-US" altLang="en-US" dirty="0"/>
              <a:t> amps is applied to charge it even more </a:t>
            </a:r>
          </a:p>
          <a:p>
            <a:r>
              <a:rPr lang="en-US" altLang="en-US" dirty="0"/>
              <a:t>q = </a:t>
            </a:r>
            <a:r>
              <a:rPr lang="en-US" altLang="en-US" dirty="0" err="1"/>
              <a:t>Cv</a:t>
            </a:r>
            <a:r>
              <a:rPr lang="en-US" altLang="en-US" dirty="0"/>
              <a:t> = 0.0054 </a:t>
            </a:r>
          </a:p>
          <a:p>
            <a:r>
              <a:rPr lang="en-US" altLang="en-US" dirty="0">
                <a:solidFill>
                  <a:srgbClr val="FFFF00"/>
                </a:solidFill>
              </a:rPr>
              <a:t>0.04t</a:t>
            </a:r>
            <a:r>
              <a:rPr lang="en-US" altLang="en-US" baseline="30000" dirty="0">
                <a:solidFill>
                  <a:srgbClr val="FFFF00"/>
                </a:solidFill>
              </a:rPr>
              <a:t>3</a:t>
            </a:r>
            <a:r>
              <a:rPr lang="en-US" altLang="en-US" dirty="0">
                <a:solidFill>
                  <a:srgbClr val="FFFF00"/>
                </a:solidFill>
              </a:rPr>
              <a:t> dt = </a:t>
            </a:r>
            <a:r>
              <a:rPr lang="en-US" altLang="en-US" dirty="0" err="1">
                <a:solidFill>
                  <a:srgbClr val="FFFF00"/>
                </a:solidFill>
              </a:rPr>
              <a:t>dq</a:t>
            </a:r>
            <a:endParaRPr lang="en-US" alt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en-US" dirty="0"/>
              <a:t>Trick 2: </a:t>
            </a:r>
            <a:endParaRPr lang="en-US" altLang="en-US" dirty="0">
              <a:solidFill>
                <a:srgbClr val="FFFF00"/>
              </a:solidFill>
            </a:endParaRPr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66798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Then a current modeled by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i = 0.04t</a:t>
            </a:r>
            <a:r>
              <a:rPr lang="en-US" altLang="en-US" baseline="30000" dirty="0"/>
              <a:t>3</a:t>
            </a:r>
            <a:r>
              <a:rPr lang="en-US" altLang="en-US" dirty="0"/>
              <a:t> amps is applied to charge it even more </a:t>
            </a:r>
          </a:p>
          <a:p>
            <a:r>
              <a:rPr lang="en-US" altLang="en-US" dirty="0"/>
              <a:t>q = </a:t>
            </a:r>
            <a:r>
              <a:rPr lang="en-US" altLang="en-US" dirty="0" err="1"/>
              <a:t>Cv</a:t>
            </a:r>
            <a:r>
              <a:rPr lang="en-US" altLang="en-US" dirty="0"/>
              <a:t> = 0.0054 </a:t>
            </a:r>
          </a:p>
          <a:p>
            <a:r>
              <a:rPr lang="en-US" altLang="en-US" dirty="0"/>
              <a:t>0.04t</a:t>
            </a:r>
            <a:r>
              <a:rPr lang="en-US" altLang="en-US" baseline="30000" dirty="0"/>
              <a:t>3</a:t>
            </a:r>
            <a:r>
              <a:rPr lang="en-US" altLang="en-US" dirty="0"/>
              <a:t> dt = </a:t>
            </a:r>
            <a:r>
              <a:rPr lang="en-US" altLang="en-US" dirty="0" err="1"/>
              <a:t>dq</a:t>
            </a:r>
            <a:endParaRPr lang="en-US" altLang="en-US" dirty="0"/>
          </a:p>
          <a:p>
            <a:pPr>
              <a:spcBef>
                <a:spcPts val="0"/>
              </a:spcBef>
            </a:pPr>
            <a:r>
              <a:rPr lang="en-US" altLang="en-US" dirty="0"/>
              <a:t>Trick 2: ∫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/>
              <a:t>0.04t</a:t>
            </a:r>
            <a:r>
              <a:rPr lang="en-US" altLang="en-US" baseline="30000" dirty="0"/>
              <a:t>3</a:t>
            </a:r>
            <a:r>
              <a:rPr lang="en-US" altLang="en-US" dirty="0"/>
              <a:t> dt = ∫ </a:t>
            </a:r>
            <a:r>
              <a:rPr lang="en-US" altLang="en-US" dirty="0" err="1"/>
              <a:t>dq</a:t>
            </a:r>
            <a:endParaRPr lang="en-US" altLang="en-US" dirty="0"/>
          </a:p>
          <a:p>
            <a:pPr>
              <a:spcBef>
                <a:spcPts val="0"/>
              </a:spcBef>
            </a:pPr>
            <a:r>
              <a:rPr lang="en-US" altLang="en-US" dirty="0"/>
              <a:t>      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81752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Then a current modeled by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i = 0.04t</a:t>
            </a:r>
            <a:r>
              <a:rPr lang="en-US" altLang="en-US" baseline="30000" dirty="0"/>
              <a:t>3</a:t>
            </a:r>
            <a:r>
              <a:rPr lang="en-US" altLang="en-US" dirty="0"/>
              <a:t> amps is applied to charge it even more </a:t>
            </a:r>
          </a:p>
          <a:p>
            <a:r>
              <a:rPr lang="en-US" altLang="en-US" dirty="0"/>
              <a:t>q = </a:t>
            </a:r>
            <a:r>
              <a:rPr lang="en-US" altLang="en-US" dirty="0" err="1"/>
              <a:t>Cv</a:t>
            </a:r>
            <a:r>
              <a:rPr lang="en-US" altLang="en-US" dirty="0"/>
              <a:t> = 0.0054</a:t>
            </a:r>
          </a:p>
          <a:p>
            <a:r>
              <a:rPr lang="en-US" altLang="en-US" dirty="0"/>
              <a:t>0.04t</a:t>
            </a:r>
            <a:r>
              <a:rPr lang="en-US" altLang="en-US" baseline="30000" dirty="0"/>
              <a:t>3</a:t>
            </a:r>
            <a:r>
              <a:rPr lang="en-US" altLang="en-US" dirty="0"/>
              <a:t> dt = </a:t>
            </a:r>
            <a:r>
              <a:rPr lang="en-US" altLang="en-US" dirty="0" err="1"/>
              <a:t>dq</a:t>
            </a:r>
            <a:endParaRPr lang="en-US" altLang="en-US" dirty="0"/>
          </a:p>
          <a:p>
            <a:pPr>
              <a:spcBef>
                <a:spcPts val="0"/>
              </a:spcBef>
            </a:pPr>
            <a:r>
              <a:rPr lang="en-US" altLang="en-US" dirty="0"/>
              <a:t>Trick 2: ∫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/>
              <a:t>0.04t</a:t>
            </a:r>
            <a:r>
              <a:rPr lang="en-US" altLang="en-US" baseline="30000" dirty="0"/>
              <a:t>3</a:t>
            </a:r>
            <a:r>
              <a:rPr lang="en-US" altLang="en-US" dirty="0"/>
              <a:t> dt = ∫ </a:t>
            </a:r>
            <a:r>
              <a:rPr lang="en-US" altLang="en-US" dirty="0" err="1"/>
              <a:t>dq</a:t>
            </a:r>
            <a:endParaRPr lang="en-US" altLang="en-US" dirty="0"/>
          </a:p>
          <a:p>
            <a:pPr>
              <a:spcBef>
                <a:spcPts val="0"/>
              </a:spcBef>
            </a:pPr>
            <a:r>
              <a:rPr lang="en-US" altLang="en-US" dirty="0"/>
              <a:t>          </a:t>
            </a:r>
            <a:r>
              <a:rPr lang="en-US" altLang="en-US" dirty="0">
                <a:solidFill>
                  <a:srgbClr val="FFFF00"/>
                </a:solidFill>
              </a:rPr>
              <a:t>.01t</a:t>
            </a:r>
            <a:r>
              <a:rPr lang="en-US" altLang="en-US" baseline="30000" dirty="0">
                <a:solidFill>
                  <a:srgbClr val="FFFF00"/>
                </a:solidFill>
              </a:rPr>
              <a:t>4</a:t>
            </a:r>
            <a:r>
              <a:rPr lang="en-US" altLang="en-US" dirty="0">
                <a:solidFill>
                  <a:srgbClr val="FFFF00"/>
                </a:solidFill>
              </a:rPr>
              <a:t> + c1 = q + c2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Trick 3: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435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7165</TotalTime>
  <Words>7732</Words>
  <Application>Microsoft Office PowerPoint</Application>
  <PresentationFormat>On-screen Show (4:3)</PresentationFormat>
  <Paragraphs>1035</Paragraphs>
  <Slides>161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161</vt:i4>
      </vt:variant>
    </vt:vector>
  </HeadingPairs>
  <TitlesOfParts>
    <vt:vector size="169" baseType="lpstr">
      <vt:lpstr>Arial</vt:lpstr>
      <vt:lpstr>Calibri</vt:lpstr>
      <vt:lpstr>Cambria Math</vt:lpstr>
      <vt:lpstr>Comic Sans MS</vt:lpstr>
      <vt:lpstr>Open Sans</vt:lpstr>
      <vt:lpstr>Wingdings</vt:lpstr>
      <vt:lpstr>Office Theme</vt:lpstr>
      <vt:lpstr>Bitmap Image</vt:lpstr>
      <vt:lpstr>PowerPoint Presentation</vt:lpstr>
      <vt:lpstr>What’s Up?</vt:lpstr>
      <vt:lpstr>What’s Up?</vt:lpstr>
      <vt:lpstr>This Is the Last Unit!</vt:lpstr>
      <vt:lpstr>Applications of Integration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Applications of Integration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Applications of Integration</vt:lpstr>
      <vt:lpstr>Questions?</vt:lpstr>
      <vt:lpstr>Applications of Integration</vt:lpstr>
      <vt:lpstr>Applications of Integration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Applications of Integration</vt:lpstr>
      <vt:lpstr>Questions?</vt:lpstr>
      <vt:lpstr>Applications of Integration</vt:lpstr>
      <vt:lpstr>Applications of Integration</vt:lpstr>
      <vt:lpstr>Applications of Integration</vt:lpstr>
      <vt:lpstr>Applications of Integration</vt:lpstr>
      <vt:lpstr>Applications of Integration</vt:lpstr>
      <vt:lpstr>Applications of Integration</vt:lpstr>
      <vt:lpstr>Applications of Integration</vt:lpstr>
      <vt:lpstr>Applications of Integration</vt:lpstr>
      <vt:lpstr>Applications of Integration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Applications of Integration</vt:lpstr>
      <vt:lpstr>Questions?</vt:lpstr>
      <vt:lpstr>Average Value of a Function</vt:lpstr>
      <vt:lpstr>Average Value of a Function</vt:lpstr>
      <vt:lpstr>Average Value of a Function</vt:lpstr>
      <vt:lpstr>Average Value of a Function</vt:lpstr>
      <vt:lpstr>Average Value of a Function</vt:lpstr>
      <vt:lpstr>Average Value of a Function</vt:lpstr>
      <vt:lpstr>PowerPoint Presentation</vt:lpstr>
      <vt:lpstr>PowerPoint Presentation</vt:lpstr>
      <vt:lpstr>PowerPoint Presentation</vt:lpstr>
      <vt:lpstr>Average Value of a Function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Arc (Curve) Length</vt:lpstr>
      <vt:lpstr>Arc (Curve) Length</vt:lpstr>
      <vt:lpstr>Arc (Curve) Length</vt:lpstr>
      <vt:lpstr>Arc (Curve) Length</vt:lpstr>
      <vt:lpstr>Arc (Curve) Length</vt:lpstr>
      <vt:lpstr>Arc (Curve) Length</vt:lpstr>
      <vt:lpstr>Arc (Curve) Length</vt:lpstr>
      <vt:lpstr>Arc (Curve) Length</vt:lpstr>
      <vt:lpstr>PowerPoint Presentation</vt:lpstr>
      <vt:lpstr>PowerPoint Presentation</vt:lpstr>
      <vt:lpstr>PowerPoint Presentation</vt:lpstr>
      <vt:lpstr>PowerPoint Presentation</vt:lpstr>
      <vt:lpstr>Arc (Curve) Length</vt:lpstr>
      <vt:lpstr>PowerPoint Presentation</vt:lpstr>
      <vt:lpstr>Questions?</vt:lpstr>
      <vt:lpstr>PowerPoint Presentation</vt:lpstr>
      <vt:lpstr>Probability</vt:lpstr>
      <vt:lpstr>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607</cp:revision>
  <dcterms:created xsi:type="dcterms:W3CDTF">2012-09-06T22:30:26Z</dcterms:created>
  <dcterms:modified xsi:type="dcterms:W3CDTF">2023-08-22T03:23:55Z</dcterms:modified>
</cp:coreProperties>
</file>