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1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546" r:id="rId2"/>
    <p:sldId id="538" r:id="rId3"/>
    <p:sldId id="1747" r:id="rId4"/>
    <p:sldId id="539" r:id="rId5"/>
    <p:sldId id="1447" r:id="rId6"/>
    <p:sldId id="1448" r:id="rId7"/>
    <p:sldId id="1449" r:id="rId8"/>
    <p:sldId id="1451" r:id="rId9"/>
    <p:sldId id="1452" r:id="rId10"/>
    <p:sldId id="1280" r:id="rId11"/>
    <p:sldId id="1399" r:id="rId12"/>
    <p:sldId id="1400" r:id="rId13"/>
    <p:sldId id="1401" r:id="rId14"/>
    <p:sldId id="1411" r:id="rId15"/>
    <p:sldId id="1402" r:id="rId16"/>
    <p:sldId id="1453" r:id="rId17"/>
    <p:sldId id="1712" r:id="rId18"/>
    <p:sldId id="1713" r:id="rId19"/>
    <p:sldId id="1714" r:id="rId20"/>
    <p:sldId id="1715" r:id="rId21"/>
    <p:sldId id="1403" r:id="rId22"/>
    <p:sldId id="1420" r:id="rId23"/>
    <p:sldId id="1421" r:id="rId24"/>
    <p:sldId id="1754" r:id="rId25"/>
    <p:sldId id="1755" r:id="rId26"/>
    <p:sldId id="1717" r:id="rId27"/>
    <p:sldId id="1716" r:id="rId28"/>
    <p:sldId id="1718" r:id="rId29"/>
    <p:sldId id="1719" r:id="rId30"/>
    <p:sldId id="1720" r:id="rId31"/>
    <p:sldId id="1711" r:id="rId32"/>
    <p:sldId id="1731" r:id="rId33"/>
    <p:sldId id="1733" r:id="rId34"/>
    <p:sldId id="1734" r:id="rId35"/>
    <p:sldId id="1735" r:id="rId36"/>
    <p:sldId id="1736" r:id="rId37"/>
    <p:sldId id="1737" r:id="rId38"/>
    <p:sldId id="1738" r:id="rId39"/>
    <p:sldId id="1740" r:id="rId40"/>
    <p:sldId id="1739" r:id="rId41"/>
    <p:sldId id="1756" r:id="rId42"/>
    <p:sldId id="1732" r:id="rId43"/>
    <p:sldId id="1721" r:id="rId44"/>
    <p:sldId id="1723" r:id="rId45"/>
    <p:sldId id="1725" r:id="rId46"/>
    <p:sldId id="1724" r:id="rId47"/>
    <p:sldId id="1726" r:id="rId48"/>
    <p:sldId id="1727" r:id="rId49"/>
    <p:sldId id="1757" r:id="rId50"/>
    <p:sldId id="1728" r:id="rId51"/>
    <p:sldId id="1770" r:id="rId52"/>
    <p:sldId id="1729" r:id="rId53"/>
    <p:sldId id="1758" r:id="rId54"/>
    <p:sldId id="1730" r:id="rId55"/>
    <p:sldId id="1771" r:id="rId56"/>
    <p:sldId id="1722" r:id="rId57"/>
    <p:sldId id="1741" r:id="rId58"/>
    <p:sldId id="1413" r:id="rId59"/>
    <p:sldId id="1412" r:id="rId60"/>
    <p:sldId id="1414" r:id="rId61"/>
    <p:sldId id="1415" r:id="rId62"/>
    <p:sldId id="1417" r:id="rId63"/>
    <p:sldId id="1456" r:id="rId64"/>
    <p:sldId id="1457" r:id="rId65"/>
    <p:sldId id="1458" r:id="rId66"/>
    <p:sldId id="1462" r:id="rId67"/>
    <p:sldId id="1460" r:id="rId68"/>
    <p:sldId id="1461" r:id="rId69"/>
    <p:sldId id="1405" r:id="rId70"/>
    <p:sldId id="1404" r:id="rId71"/>
    <p:sldId id="1426" r:id="rId72"/>
    <p:sldId id="1427" r:id="rId73"/>
    <p:sldId id="1428" r:id="rId74"/>
    <p:sldId id="1430" r:id="rId75"/>
    <p:sldId id="1464" r:id="rId76"/>
    <p:sldId id="1465" r:id="rId77"/>
    <p:sldId id="1466" r:id="rId78"/>
    <p:sldId id="1467" r:id="rId79"/>
    <p:sldId id="1468" r:id="rId80"/>
    <p:sldId id="1759" r:id="rId81"/>
    <p:sldId id="1760" r:id="rId82"/>
    <p:sldId id="1470" r:id="rId83"/>
    <p:sldId id="1746" r:id="rId84"/>
    <p:sldId id="1406" r:id="rId85"/>
    <p:sldId id="1441" r:id="rId86"/>
    <p:sldId id="1474" r:id="rId87"/>
    <p:sldId id="1636" r:id="rId88"/>
    <p:sldId id="1638" r:id="rId89"/>
    <p:sldId id="1652" r:id="rId90"/>
    <p:sldId id="1653" r:id="rId91"/>
    <p:sldId id="1655" r:id="rId92"/>
    <p:sldId id="1654" r:id="rId93"/>
    <p:sldId id="1657" r:id="rId94"/>
    <p:sldId id="1658" r:id="rId95"/>
    <p:sldId id="1660" r:id="rId96"/>
    <p:sldId id="1659" r:id="rId97"/>
    <p:sldId id="1662" r:id="rId98"/>
    <p:sldId id="1663" r:id="rId99"/>
    <p:sldId id="1664" r:id="rId100"/>
    <p:sldId id="1475" r:id="rId101"/>
    <p:sldId id="1476" r:id="rId102"/>
    <p:sldId id="1665" r:id="rId103"/>
    <p:sldId id="1666" r:id="rId104"/>
    <p:sldId id="1667" r:id="rId105"/>
    <p:sldId id="1668" r:id="rId106"/>
    <p:sldId id="1749" r:id="rId107"/>
    <p:sldId id="1669" r:id="rId108"/>
    <p:sldId id="1670" r:id="rId109"/>
    <p:sldId id="1671" r:id="rId110"/>
    <p:sldId id="1672" r:id="rId111"/>
    <p:sldId id="1673" r:id="rId112"/>
    <p:sldId id="1674" r:id="rId113"/>
    <p:sldId id="1675" r:id="rId114"/>
    <p:sldId id="1676" r:id="rId115"/>
    <p:sldId id="1677" r:id="rId116"/>
    <p:sldId id="1748" r:id="rId117"/>
    <p:sldId id="1709" r:id="rId118"/>
    <p:sldId id="1710" r:id="rId119"/>
    <p:sldId id="543" r:id="rId120"/>
    <p:sldId id="1750" r:id="rId121"/>
    <p:sldId id="1829" r:id="rId1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60"/>
  </p:normalViewPr>
  <p:slideViewPr>
    <p:cSldViewPr>
      <p:cViewPr varScale="1">
        <p:scale>
          <a:sx n="90" d="100"/>
          <a:sy n="90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04:19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1 388,'0'0'644,"-7"5"200,0-5-704,7 6 516,-8-6-332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5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1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6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7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2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9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4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2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19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6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2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6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5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2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5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9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5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8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8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63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9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2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3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4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6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59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18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7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36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643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9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56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82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44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72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20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8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08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88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73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29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28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66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0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2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7 Part </a:t>
            </a:r>
            <a:r>
              <a:rPr lang="en-US" altLang="en-US" sz="6900" b="1" dirty="0">
                <a:solidFill>
                  <a:srgbClr val="CCFFFF"/>
                </a:solidFill>
              </a:rPr>
              <a:t>13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142501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36893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1: pic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4BD33-1323-4C0B-9870-2320B44FEF38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7071A-1728-48DD-8738-244B0396EC5E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9975E-F433-421F-8A8E-DCAD30BD911F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915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2: What are you trying to maximize/minimize?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0B75C-9553-4819-907F-1D46FE13F3F4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4D2E1-938E-43A0-8F84-FE3B0E448438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9BC72-43A0-4ED2-A905-D8DE42121391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160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2: What are you trying to maximize/minimize? </a:t>
            </a:r>
          </a:p>
          <a:p>
            <a:pPr algn="l"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maximize volume</a:t>
            </a:r>
            <a:r>
              <a:rPr lang="en-US" sz="3000" dirty="0"/>
              <a:t>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3: What’s the equation?</a:t>
            </a:r>
          </a:p>
          <a:p>
            <a:pPr algn="l">
              <a:spcBef>
                <a:spcPts val="0"/>
              </a:spcBef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D0C4D-AA4E-49A6-96E7-DFF8E26B2456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434FD-B654-414D-85AA-6479A1D92BFF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E242E-22C5-414A-A428-3824BBE314D5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393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3: What’s the equation?</a:t>
            </a:r>
          </a:p>
          <a:p>
            <a:pPr algn="l"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v = </a:t>
            </a:r>
            <a:r>
              <a:rPr lang="en-US" sz="3000" dirty="0" err="1">
                <a:solidFill>
                  <a:srgbClr val="FFFF00"/>
                </a:solidFill>
              </a:rPr>
              <a:t>h</a:t>
            </a:r>
            <a:r>
              <a:rPr lang="en-US" sz="3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 err="1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r>
              <a:rPr lang="en-US" sz="3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 err="1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r>
              <a:rPr lang="en-US" sz="3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000" dirty="0"/>
              <a:t>Step 4: What’s the constraint?</a:t>
            </a:r>
          </a:p>
          <a:p>
            <a:pPr algn="l">
              <a:spcBef>
                <a:spcPts val="0"/>
              </a:spcBef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-14377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CA9C1-8D5D-4571-B630-BF1B7DF25A5B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B4C28-23FE-4602-9CB9-BCC6D71F3A58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8B31D-4B6C-44D1-BDEA-8433B8597B0B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510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Maximize: v = </a:t>
            </a:r>
            <a:r>
              <a:rPr lang="en-US" sz="3000" dirty="0" err="1"/>
              <a:t>h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 err="1">
                <a:cs typeface="Arial" panose="020B0604020202020204" pitchFamily="34" charset="0"/>
              </a:rPr>
              <a:t>l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 err="1">
                <a:cs typeface="Arial" panose="020B0604020202020204" pitchFamily="34" charset="0"/>
              </a:rPr>
              <a:t>w</a:t>
            </a:r>
            <a:r>
              <a:rPr lang="en-US" sz="3000" dirty="0">
                <a:cs typeface="Arial" panose="020B0604020202020204" pitchFamily="34" charset="0"/>
              </a:rPr>
              <a:t> 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Step 4: What’s the constraint?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24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/>
              <a:t> 36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5: combine the two…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781FB-A78D-443E-8547-32A24D12A204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0D2D0-6C63-474F-9CD8-7999B9CA02AF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96F7E-A921-4B2E-A12A-6259936838B8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945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Maximize: v = </a:t>
            </a:r>
            <a:r>
              <a:rPr lang="en-US" sz="3000" dirty="0" err="1"/>
              <a:t>h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 err="1">
                <a:cs typeface="Arial" panose="020B0604020202020204" pitchFamily="34" charset="0"/>
              </a:rPr>
              <a:t>l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 err="1">
                <a:cs typeface="Arial" panose="020B0604020202020204" pitchFamily="34" charset="0"/>
              </a:rPr>
              <a:t>w</a:t>
            </a:r>
            <a:r>
              <a:rPr lang="en-US" sz="3000" dirty="0">
                <a:cs typeface="Arial" panose="020B0604020202020204" pitchFamily="34" charset="0"/>
              </a:rPr>
              <a:t> 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Constraint: 24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3000" dirty="0"/>
              <a:t> 36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000" dirty="0"/>
              <a:t>Step 5: </a:t>
            </a:r>
            <a:r>
              <a:rPr lang="en-US" sz="3000" dirty="0">
                <a:solidFill>
                  <a:srgbClr val="FFFF00"/>
                </a:solidFill>
              </a:rPr>
              <a:t>v </a:t>
            </a:r>
            <a:r>
              <a:rPr lang="en-US" sz="3000" dirty="0">
                <a:solidFill>
                  <a:srgbClr val="FFFF00"/>
                </a:solidFill>
                <a:cs typeface="Arial" panose="020B0604020202020204" pitchFamily="34" charset="0"/>
              </a:rPr>
              <a:t>= x(24-2x)(36-2x)</a:t>
            </a: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83DEE-63BA-40D2-AB2A-B03C7CDAF55C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B5E73-7C0A-4449-B52F-2E9E2EDC31C7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6D414-C0C9-4A0E-BFD8-32B58762946F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48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Maximize: v = </a:t>
            </a:r>
            <a:r>
              <a:rPr lang="en-US" sz="3000" dirty="0">
                <a:cs typeface="Arial" panose="020B0604020202020204" pitchFamily="34" charset="0"/>
              </a:rPr>
              <a:t>x(24-2x)(36-2x)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31942-524E-4E28-9645-2177E1BD1EEF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1F3B8-558A-495E-A2CD-3927BFDC8036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876F7-7AFE-4937-8FC8-A7C64273E934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95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Maximize: v = </a:t>
            </a:r>
            <a:r>
              <a:rPr lang="en-US" sz="3000" dirty="0">
                <a:cs typeface="Arial" panose="020B0604020202020204" pitchFamily="34" charset="0"/>
              </a:rPr>
              <a:t>x(24-2x)(36-2x)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dv/dx = </a:t>
            </a:r>
            <a:r>
              <a:rPr lang="en-US" sz="3000" dirty="0" err="1"/>
              <a:t>aagh</a:t>
            </a:r>
            <a:r>
              <a:rPr lang="en-US" sz="3000" dirty="0"/>
              <a:t>!…ok, let’s simplify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35B27-0CF4-491C-B5C9-A3C84AFED5EE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BCC07-C941-4BAA-9FEC-53228454F9AA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FE3D1-D625-4D2D-B6D5-0CCBDCF2420B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46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Maximize: v = </a:t>
            </a:r>
            <a:r>
              <a:rPr lang="en-US" sz="3000" dirty="0">
                <a:cs typeface="Arial" panose="020B0604020202020204" pitchFamily="34" charset="0"/>
              </a:rPr>
              <a:t>x(24-2x)(36-2x)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v = 864x - 72x</a:t>
            </a:r>
            <a:r>
              <a:rPr lang="en-US" sz="3000" baseline="30000" dirty="0"/>
              <a:t>2</a:t>
            </a:r>
            <a:r>
              <a:rPr lang="en-US" sz="3000" dirty="0"/>
              <a:t> - 48x</a:t>
            </a:r>
            <a:r>
              <a:rPr lang="en-US" sz="3000" baseline="30000" dirty="0"/>
              <a:t>2</a:t>
            </a:r>
            <a:r>
              <a:rPr lang="en-US" sz="3000" dirty="0"/>
              <a:t> + 4x</a:t>
            </a:r>
            <a:r>
              <a:rPr lang="en-US" sz="3000" baseline="30000" dirty="0"/>
              <a:t>3</a:t>
            </a:r>
            <a:r>
              <a:rPr lang="en-US" sz="3000" dirty="0"/>
              <a:t>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  = 4x</a:t>
            </a:r>
            <a:r>
              <a:rPr lang="en-US" sz="3000" baseline="30000" dirty="0"/>
              <a:t>3</a:t>
            </a:r>
            <a:r>
              <a:rPr lang="en-US" sz="3000" dirty="0"/>
              <a:t> - 120x</a:t>
            </a:r>
            <a:r>
              <a:rPr lang="en-US" sz="3000" baseline="30000" dirty="0"/>
              <a:t>2</a:t>
            </a:r>
            <a:r>
              <a:rPr lang="en-US" sz="3000" dirty="0"/>
              <a:t> + 864x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dv/dx = ok, do it!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8B50D-19B4-4317-95B4-669A5E81904E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12AAD-834D-4036-8CEE-5DF2C13AB329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C3A5C-6A15-490F-876B-E3C90B90085F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C000"/>
                </a:solidFill>
              </a:rPr>
              <a:t>optimization</a:t>
            </a:r>
            <a:r>
              <a:rPr lang="en-US" dirty="0"/>
              <a:t> problems we are looking for the largest value or the smallest value that a function can take</a:t>
            </a:r>
          </a:p>
        </p:txBody>
      </p:sp>
    </p:spTree>
    <p:extLst>
      <p:ext uri="{BB962C8B-B14F-4D97-AF65-F5344CB8AC3E}">
        <p14:creationId xmlns:p14="http://schemas.microsoft.com/office/powerpoint/2010/main" val="7627300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dirty="0"/>
              <a:t>An open-top box is to be made from a  24in by 36in piece of cardboard by removing a square from each corner of the box and folding up the flaps on each side. What size square should be cut out of each corner to get a box with the 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maximum volume?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Maximize: v = </a:t>
            </a:r>
            <a:r>
              <a:rPr lang="en-US" sz="3000" dirty="0">
                <a:cs typeface="Arial" panose="020B0604020202020204" pitchFamily="34" charset="0"/>
              </a:rPr>
              <a:t>x(24-2x)(36-2x)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v = 4x</a:t>
            </a:r>
            <a:r>
              <a:rPr lang="en-US" sz="3000" baseline="30000" dirty="0"/>
              <a:t>3</a:t>
            </a:r>
            <a:r>
              <a:rPr lang="en-US" sz="3000" dirty="0"/>
              <a:t> - 120x</a:t>
            </a:r>
            <a:r>
              <a:rPr lang="en-US" sz="3000" baseline="30000" dirty="0"/>
              <a:t>2</a:t>
            </a:r>
            <a:r>
              <a:rPr lang="en-US" sz="3000" dirty="0"/>
              <a:t> + 864x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dv/dx = 12x</a:t>
            </a:r>
            <a:r>
              <a:rPr lang="en-US" sz="3000" baseline="30000" dirty="0"/>
              <a:t>2</a:t>
            </a:r>
            <a:r>
              <a:rPr lang="en-US" sz="3000" dirty="0"/>
              <a:t> - 240x + 864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7: find extrema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15C91-5C25-4E12-A93E-C719407CC89D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03C21-514A-49DE-B0E7-1E1EF7B64721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FED96-B5BD-41EF-8C56-08C6228B9FD6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263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D7238E-A187-4D9F-A0AC-2A37C21F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331535"/>
            <a:ext cx="2545650" cy="3374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An open-top box is to be made from a  24in by 36in piece of cardboard by removing a square from each corner of the box and folding up the flaps on each side. What size square should be cut out of each corner to get a box with the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maximum volume?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Maximize: v = 4x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+864x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Step 7: find extrema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dv/dx = 12x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-240x+864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/>
                  <a:t>(quadratic formula)</a:t>
                </a:r>
                <a:r>
                  <a:rPr lang="en-US" sz="3000" dirty="0"/>
                  <a:t> x=-2(sqrt(7)-5),2(5+sqrt(7))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x = 10±2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Which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4"/>
                <a:stretch>
                  <a:fillRect l="-1657" t="-1405" r="-2450" b="-1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43DC1-5507-4ADC-8039-C9C04A21459C}"/>
              </a:ext>
            </a:extLst>
          </p:cNvPr>
          <p:cNvSpPr txBox="1"/>
          <p:nvPr/>
        </p:nvSpPr>
        <p:spPr>
          <a:xfrm>
            <a:off x="7543800" y="44958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F8812-1E5D-4863-A4D7-BCA9E68D0281}"/>
              </a:ext>
            </a:extLst>
          </p:cNvPr>
          <p:cNvSpPr txBox="1"/>
          <p:nvPr/>
        </p:nvSpPr>
        <p:spPr>
          <a:xfrm>
            <a:off x="8534400" y="513936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5DA-A9CB-44EE-B900-56E8AF0E9F32}"/>
              </a:ext>
            </a:extLst>
          </p:cNvPr>
          <p:cNvSpPr txBox="1"/>
          <p:nvPr/>
        </p:nvSpPr>
        <p:spPr>
          <a:xfrm>
            <a:off x="8458200" y="3962400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033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What size square should be cut out of each corner to get a box with the maximum volume?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Maximize: v = 4x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x = 10±2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Which do we want?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v=4(10+2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-120(10+2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+864(10+2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 ≈ -545.3  </a:t>
                </a:r>
                <a:r>
                  <a:rPr lang="en-US" sz="2000" dirty="0"/>
                  <a:t>well, we don’t want a negative volume, so it’s probably the other one! </a:t>
                </a:r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3"/>
                <a:stretch>
                  <a:fillRect l="-1657" t="-1405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</p:spTree>
    <p:extLst>
      <p:ext uri="{BB962C8B-B14F-4D97-AF65-F5344CB8AC3E}">
        <p14:creationId xmlns:p14="http://schemas.microsoft.com/office/powerpoint/2010/main" val="23180081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What size square should be cut out of each corner to get a box with the maximum volume?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Maximize: v = 4x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x = 10±2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Which do we want?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v=4(10+2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-120(10+2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+864(10+2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 ≈ -545.3  </a:t>
                </a:r>
                <a:r>
                  <a:rPr lang="en-US" sz="2000" dirty="0"/>
                  <a:t>well, we don’t want a negative volume, so it’s probably the other one!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v=4(10-2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-120(10-2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+864(10-2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 ≈ 1825.3 </a:t>
                </a:r>
                <a:r>
                  <a:rPr lang="en-US" sz="2000" dirty="0"/>
                  <a:t>yep! It’s this one!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3"/>
                <a:stretch>
                  <a:fillRect l="-1657" t="-1405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</p:spTree>
    <p:extLst>
      <p:ext uri="{BB962C8B-B14F-4D97-AF65-F5344CB8AC3E}">
        <p14:creationId xmlns:p14="http://schemas.microsoft.com/office/powerpoint/2010/main" val="33775025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C145A-330E-433D-A519-06D65B25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483935"/>
            <a:ext cx="2545650" cy="3374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What size square should be cut out of each corner to get a box with the maximum volume?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Maximize: v = 4x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So x = 10-2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 ≈ 4.71 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For a volume of v ≈ 1825.3 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4"/>
                <a:stretch>
                  <a:fillRect l="-1657" t="-1405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6D30A-FA60-4585-887B-CCFEE9F67712}"/>
              </a:ext>
            </a:extLst>
          </p:cNvPr>
          <p:cNvSpPr txBox="1"/>
          <p:nvPr/>
        </p:nvSpPr>
        <p:spPr>
          <a:xfrm>
            <a:off x="7543800" y="462589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7484F-DA5D-40F4-9572-72F4D8480FE6}"/>
              </a:ext>
            </a:extLst>
          </p:cNvPr>
          <p:cNvSpPr txBox="1"/>
          <p:nvPr/>
        </p:nvSpPr>
        <p:spPr>
          <a:xfrm>
            <a:off x="8534400" y="5269468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5B58A-3627-49AB-8DAD-EB963678F876}"/>
              </a:ext>
            </a:extLst>
          </p:cNvPr>
          <p:cNvSpPr txBox="1"/>
          <p:nvPr/>
        </p:nvSpPr>
        <p:spPr>
          <a:xfrm>
            <a:off x="8458200" y="409249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687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C145A-330E-433D-A519-06D65B25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483935"/>
            <a:ext cx="2545650" cy="3374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What size square should be cut out of each corner to get a box with the maximum volume?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Maximize: v = 4x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So x = 10-2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/>
                          <m:t>7</m:t>
                        </m:r>
                      </m:e>
                    </m:rad>
                  </m:oMath>
                </a14:m>
                <a:r>
                  <a:rPr lang="en-US" sz="3000" dirty="0"/>
                  <a:t> ≈ 4.71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For a volume of v ≈ 1825.3 in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4"/>
                <a:stretch>
                  <a:fillRect l="-1657" t="-1405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5FEA0-91D1-4966-805A-1A3416E76B68}"/>
              </a:ext>
            </a:extLst>
          </p:cNvPr>
          <p:cNvSpPr txBox="1"/>
          <p:nvPr/>
        </p:nvSpPr>
        <p:spPr>
          <a:xfrm>
            <a:off x="7543800" y="462589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6F8C8-AE6F-4852-8A3C-59DF95F36922}"/>
              </a:ext>
            </a:extLst>
          </p:cNvPr>
          <p:cNvSpPr txBox="1"/>
          <p:nvPr/>
        </p:nvSpPr>
        <p:spPr>
          <a:xfrm>
            <a:off x="8534400" y="5269468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A0D75-288C-4972-8A4C-88A945E0C4A1}"/>
              </a:ext>
            </a:extLst>
          </p:cNvPr>
          <p:cNvSpPr txBox="1"/>
          <p:nvPr/>
        </p:nvSpPr>
        <p:spPr>
          <a:xfrm>
            <a:off x="8458200" y="409249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861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C145A-330E-433D-A519-06D65B25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50" y="3483935"/>
            <a:ext cx="2545650" cy="3374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What size square should be cut out of each corner to get a box with the maximum volume?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3000" dirty="0"/>
                  <a:t>Maximize: v = 4x</a:t>
                </a:r>
                <a:r>
                  <a:rPr lang="en-US" sz="3000" baseline="30000" dirty="0"/>
                  <a:t>3</a:t>
                </a:r>
                <a:r>
                  <a:rPr lang="en-US" sz="3000" dirty="0"/>
                  <a:t>-120x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+864x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So x = </a:t>
                </a:r>
                <a:r>
                  <a:rPr lang="en-US" sz="3000" dirty="0">
                    <a:solidFill>
                      <a:srgbClr val="FFFF00"/>
                    </a:solidFill>
                  </a:rPr>
                  <a:t>h = 10-2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000" dirty="0">
                    <a:solidFill>
                      <a:srgbClr val="FFFF00"/>
                    </a:solidFill>
                  </a:rPr>
                  <a:t> ≈ 4.71 in</a:t>
                </a:r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For a volume of </a:t>
                </a:r>
                <a:r>
                  <a:rPr lang="en-US" sz="3000" dirty="0">
                    <a:solidFill>
                      <a:srgbClr val="FFFF00"/>
                    </a:solidFill>
                  </a:rPr>
                  <a:t>v ≈ 1825.3 in</a:t>
                </a:r>
                <a:r>
                  <a:rPr lang="en-US" sz="3000" baseline="30000" dirty="0">
                    <a:solidFill>
                      <a:srgbClr val="FFFF00"/>
                    </a:solidFill>
                  </a:rPr>
                  <a:t>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>
                    <a:solidFill>
                      <a:srgbClr val="FFFF00"/>
                    </a:solidFill>
                  </a:rPr>
                  <a:t>l = 36 – 2x = 26.58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dirty="0">
                    <a:solidFill>
                      <a:srgbClr val="FFFF00"/>
                    </a:solidFill>
                  </a:rPr>
                  <a:t>w = 24 – 2x = 14.58 in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58200" cy="5638800"/>
              </a:xfrm>
              <a:blipFill>
                <a:blip r:embed="rId4"/>
                <a:stretch>
                  <a:fillRect l="-1657" t="-1405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50059-2DFB-4D41-B0A0-3185A737E4D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https://math.libretexts.org/Bookshelves/Calculus/Map%3A_Calculus__Early_Transcendentals_(Stewart)/04%3A_Applications_of_Differentiation/4.07%3A_Optimization_Problems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E66CC-172F-4352-A66F-1ACB6C332D04}"/>
              </a:ext>
            </a:extLst>
          </p:cNvPr>
          <p:cNvSpPr txBox="1"/>
          <p:nvPr/>
        </p:nvSpPr>
        <p:spPr>
          <a:xfrm>
            <a:off x="7543800" y="462589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C60D1-B5CC-4C26-BCC5-9F15045F0D27}"/>
              </a:ext>
            </a:extLst>
          </p:cNvPr>
          <p:cNvSpPr txBox="1"/>
          <p:nvPr/>
        </p:nvSpPr>
        <p:spPr>
          <a:xfrm>
            <a:off x="8534400" y="5269468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B2F1E-C637-4F61-85E2-722519ACE8D2}"/>
              </a:ext>
            </a:extLst>
          </p:cNvPr>
          <p:cNvSpPr txBox="1"/>
          <p:nvPr/>
        </p:nvSpPr>
        <p:spPr>
          <a:xfrm>
            <a:off x="8458200" y="4092499"/>
            <a:ext cx="48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842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6524-60C4-4355-AD1C-65B6869E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B6EF-F669-4879-A989-5A062EE5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last three problems are the “classics” – almost every calculus book includes some variation on these</a:t>
            </a:r>
          </a:p>
        </p:txBody>
      </p:sp>
    </p:spTree>
    <p:extLst>
      <p:ext uri="{BB962C8B-B14F-4D97-AF65-F5344CB8AC3E}">
        <p14:creationId xmlns:p14="http://schemas.microsoft.com/office/powerpoint/2010/main" val="29658180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6524-60C4-4355-AD1C-65B6869E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B6EF-F669-4879-A989-5A062EE5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problems involving optimization may be more complicated, but to solve them, use the 9 Steps</a:t>
            </a:r>
          </a:p>
        </p:txBody>
      </p:sp>
    </p:spTree>
    <p:extLst>
      <p:ext uri="{BB962C8B-B14F-4D97-AF65-F5344CB8AC3E}">
        <p14:creationId xmlns:p14="http://schemas.microsoft.com/office/powerpoint/2010/main" val="35895871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One kind of optimization problem is the extrema - the largest and smallest value that a function would be on an interval</a:t>
            </a:r>
          </a:p>
        </p:txBody>
      </p:sp>
    </p:spTree>
    <p:extLst>
      <p:ext uri="{BB962C8B-B14F-4D97-AF65-F5344CB8AC3E}">
        <p14:creationId xmlns:p14="http://schemas.microsoft.com/office/powerpoint/2010/main" val="6732347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related rates</a:t>
            </a:r>
          </a:p>
          <a:p>
            <a:r>
              <a:rPr lang="en-US" dirty="0"/>
              <a:t>	Optimization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91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will be looking for the largest or smallest value of a function subject to some kind of constraint</a:t>
            </a:r>
          </a:p>
        </p:txBody>
      </p:sp>
    </p:spTree>
    <p:extLst>
      <p:ext uri="{BB962C8B-B14F-4D97-AF65-F5344CB8AC3E}">
        <p14:creationId xmlns:p14="http://schemas.microsoft.com/office/powerpoint/2010/main" val="334571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constraint can usually be described by some equation</a:t>
            </a:r>
          </a:p>
          <a:p>
            <a:r>
              <a:rPr lang="en-US" dirty="0"/>
              <a:t>The constraint must absolutely, positively be met no matter what the solution is</a:t>
            </a:r>
          </a:p>
        </p:txBody>
      </p:sp>
    </p:spTree>
    <p:extLst>
      <p:ext uri="{BB962C8B-B14F-4D97-AF65-F5344CB8AC3E}">
        <p14:creationId xmlns:p14="http://schemas.microsoft.com/office/powerpoint/2010/main" val="365700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identify the quantity to be optimized and its equation</a:t>
            </a:r>
          </a:p>
          <a:p>
            <a:pPr algn="l"/>
            <a:r>
              <a:rPr lang="en-US" dirty="0"/>
              <a:t>You must also identify the constraint equation</a:t>
            </a:r>
          </a:p>
          <a:p>
            <a:r>
              <a:rPr lang="en-US" dirty="0"/>
              <a:t>A subtle change of wording can completely change the problem to be solved</a:t>
            </a:r>
          </a:p>
        </p:txBody>
      </p:sp>
    </p:spTree>
    <p:extLst>
      <p:ext uri="{BB962C8B-B14F-4D97-AF65-F5344CB8AC3E}">
        <p14:creationId xmlns:p14="http://schemas.microsoft.com/office/powerpoint/2010/main" val="200933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3000" dirty="0"/>
              <a:t>How to do it: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1) Draw a picture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2) What are you trying to maximize/minimize?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3) Find an equation relating the 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    variables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4) What is the constraint equation?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5) Combine the two equations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6) Find the derivative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7) Set = 0 and solve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8) Is it the max or min you want?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9) If not, try the endpoints of the  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   interval</a:t>
            </a:r>
          </a:p>
        </p:txBody>
      </p:sp>
    </p:spTree>
    <p:extLst>
      <p:ext uri="{BB962C8B-B14F-4D97-AF65-F5344CB8AC3E}">
        <p14:creationId xmlns:p14="http://schemas.microsoft.com/office/powerpoint/2010/main" val="196473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 and whose product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real pic for this one…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Step 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7D0A3-918C-4FA6-9186-B9349684D460}"/>
              </a:ext>
            </a:extLst>
          </p:cNvPr>
          <p:cNvSpPr txBox="1"/>
          <p:nvPr/>
        </p:nvSpPr>
        <p:spPr>
          <a:xfrm>
            <a:off x="5867400" y="6211669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What are you trying to maximize/minimize?</a:t>
            </a:r>
          </a:p>
        </p:txBody>
      </p:sp>
    </p:spTree>
    <p:extLst>
      <p:ext uri="{BB962C8B-B14F-4D97-AF65-F5344CB8AC3E}">
        <p14:creationId xmlns:p14="http://schemas.microsoft.com/office/powerpoint/2010/main" val="168459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 and whose product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real pic for this one…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Step 2: </a:t>
            </a:r>
            <a:r>
              <a:rPr lang="en-US" i="0" dirty="0">
                <a:solidFill>
                  <a:srgbClr val="FFFF00"/>
                </a:solidFill>
                <a:effectLst/>
              </a:rPr>
              <a:t>maximize the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</a:t>
            </a:r>
            <a:endParaRPr lang="en-US" i="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B3968-BBD4-496B-A672-5F216486C171}"/>
              </a:ext>
            </a:extLst>
          </p:cNvPr>
          <p:cNvSpPr txBox="1"/>
          <p:nvPr/>
        </p:nvSpPr>
        <p:spPr>
          <a:xfrm>
            <a:off x="4703553" y="64683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 Find an equation relating the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1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 </a:t>
            </a:r>
            <a:r>
              <a:rPr lang="en-US" dirty="0">
                <a:solidFill>
                  <a:srgbClr val="FFFF00"/>
                </a:solidFill>
              </a:rPr>
              <a:t>P = </a:t>
            </a:r>
            <a:r>
              <a:rPr lang="en-US" dirty="0" err="1">
                <a:solidFill>
                  <a:srgbClr val="FFFF00"/>
                </a:solidFill>
              </a:rPr>
              <a:t>xy</a:t>
            </a:r>
            <a:endParaRPr lang="en-US" dirty="0">
              <a:solidFill>
                <a:srgbClr val="FFFF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E34B3-CF2F-45B8-A77D-10D8795415A0}"/>
              </a:ext>
            </a:extLst>
          </p:cNvPr>
          <p:cNvSpPr txBox="1"/>
          <p:nvPr/>
        </p:nvSpPr>
        <p:spPr>
          <a:xfrm>
            <a:off x="4896928" y="6451121"/>
            <a:ext cx="42672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 What is the constraint equation?</a:t>
            </a:r>
          </a:p>
        </p:txBody>
      </p:sp>
    </p:spTree>
    <p:extLst>
      <p:ext uri="{BB962C8B-B14F-4D97-AF65-F5344CB8AC3E}">
        <p14:creationId xmlns:p14="http://schemas.microsoft.com/office/powerpoint/2010/main" val="392360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Related rates</a:t>
            </a:r>
          </a:p>
          <a:p>
            <a:endParaRPr lang="en-US" dirty="0"/>
          </a:p>
          <a:p>
            <a:r>
              <a:rPr lang="en-US" dirty="0"/>
              <a:t>New stuff: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</a:t>
            </a:r>
            <a:r>
              <a:rPr lang="en-US" i="0" dirty="0">
                <a:solidFill>
                  <a:srgbClr val="FFFF00"/>
                </a:solidFill>
                <a:effectLst/>
              </a:rPr>
              <a:t>x + y =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855D-A5F4-4129-8163-247C4D1A2EE5}"/>
              </a:ext>
            </a:extLst>
          </p:cNvPr>
          <p:cNvSpPr txBox="1"/>
          <p:nvPr/>
        </p:nvSpPr>
        <p:spPr>
          <a:xfrm>
            <a:off x="5791200" y="6468374"/>
            <a:ext cx="33528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2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</p:txBody>
      </p:sp>
    </p:spTree>
    <p:extLst>
      <p:ext uri="{BB962C8B-B14F-4D97-AF65-F5344CB8AC3E}">
        <p14:creationId xmlns:p14="http://schemas.microsoft.com/office/powerpoint/2010/main" val="181840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  <a:p>
            <a:r>
              <a:rPr lang="en-US" dirty="0"/>
              <a:t>But we can write either variable as a function of the other</a:t>
            </a:r>
          </a:p>
        </p:txBody>
      </p:sp>
    </p:spTree>
    <p:extLst>
      <p:ext uri="{BB962C8B-B14F-4D97-AF65-F5344CB8AC3E}">
        <p14:creationId xmlns:p14="http://schemas.microsoft.com/office/powerpoint/2010/main" val="95001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  <a:p>
            <a:r>
              <a:rPr lang="en-US" dirty="0"/>
              <a:t>But we can write either variable as a function of the other</a:t>
            </a:r>
          </a:p>
          <a:p>
            <a:r>
              <a:rPr lang="en-US" dirty="0"/>
              <a:t>(in this case, either way is </a:t>
            </a:r>
            <a:r>
              <a:rPr lang="en-US"/>
              <a:t>equally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5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</a:t>
            </a:r>
            <a:r>
              <a:rPr lang="en-US" i="0" dirty="0">
                <a:effectLst/>
              </a:rPr>
              <a:t>x + y =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 solve for y: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y = 300 – 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Now</a:t>
            </a:r>
            <a:r>
              <a:rPr lang="en-US" dirty="0">
                <a:ea typeface="Times New Roman" panose="02020603050405020304" pitchFamily="18" charset="0"/>
              </a:rPr>
              <a:t>, combine the two equations: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855D-A5F4-4129-8163-247C4D1A2EE5}"/>
              </a:ext>
            </a:extLst>
          </p:cNvPr>
          <p:cNvSpPr txBox="1"/>
          <p:nvPr/>
        </p:nvSpPr>
        <p:spPr>
          <a:xfrm>
            <a:off x="5791200" y="6468374"/>
            <a:ext cx="33528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3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</a:t>
            </a:r>
            <a:r>
              <a:rPr lang="en-US" i="0" dirty="0">
                <a:effectLst/>
              </a:rPr>
              <a:t>x + y =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 solve for y: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y = 300 – 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Now</a:t>
            </a:r>
            <a:r>
              <a:rPr lang="en-US" dirty="0">
                <a:ea typeface="Times New Roman" panose="02020603050405020304" pitchFamily="18" charset="0"/>
              </a:rPr>
              <a:t>, combine the two equations: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 = x(300-x)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855D-A5F4-4129-8163-247C4D1A2EE5}"/>
              </a:ext>
            </a:extLst>
          </p:cNvPr>
          <p:cNvSpPr txBox="1"/>
          <p:nvPr/>
        </p:nvSpPr>
        <p:spPr>
          <a:xfrm>
            <a:off x="5791200" y="6468374"/>
            <a:ext cx="33528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5: y = 300-x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P = x(300-x) = 300x – 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solidFill>
                  <a:srgbClr val="FFFF00"/>
                </a:solidFill>
                <a:effectLst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84999-3FAF-4176-B2B9-63A174FDFEEF}"/>
              </a:ext>
            </a:extLst>
          </p:cNvPr>
          <p:cNvSpPr txBox="1"/>
          <p:nvPr/>
        </p:nvSpPr>
        <p:spPr>
          <a:xfrm>
            <a:off x="6248400" y="6456236"/>
            <a:ext cx="28956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 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1495971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P = 300x -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P’ = 300 - 2x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7: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6DF69-59EE-4CF4-B1CA-8786FABAC9B3}"/>
              </a:ext>
            </a:extLst>
          </p:cNvPr>
          <p:cNvSpPr txBox="1"/>
          <p:nvPr/>
        </p:nvSpPr>
        <p:spPr>
          <a:xfrm>
            <a:off x="6321725" y="6482115"/>
            <a:ext cx="28194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</a:p>
        </p:txBody>
      </p:sp>
    </p:spTree>
    <p:extLst>
      <p:ext uri="{BB962C8B-B14F-4D97-AF65-F5344CB8AC3E}">
        <p14:creationId xmlns:p14="http://schemas.microsoft.com/office/powerpoint/2010/main" val="75846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P’ = 300 - 2x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7: P’ = 300 – 2x =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x 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8: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960E3-8FE9-4E8E-B368-CED5BE9316C2}"/>
              </a:ext>
            </a:extLst>
          </p:cNvPr>
          <p:cNvSpPr txBox="1"/>
          <p:nvPr/>
        </p:nvSpPr>
        <p:spPr>
          <a:xfrm>
            <a:off x="5105400" y="6015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1800" dirty="0"/>
              <a:t>8) Is it the max or min you want?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9) If not, try the endpoints of the  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   interval</a:t>
            </a:r>
          </a:p>
        </p:txBody>
      </p:sp>
    </p:spTree>
    <p:extLst>
      <p:ext uri="{BB962C8B-B14F-4D97-AF65-F5344CB8AC3E}">
        <p14:creationId xmlns:p14="http://schemas.microsoft.com/office/powerpoint/2010/main" val="3247468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P’ = 300 - 2x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ea typeface="Times New Roman" panose="02020603050405020304" pitchFamily="18" charset="0"/>
              </a:rPr>
              <a:t>0 if x 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8: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300(150) – (150)</a:t>
            </a:r>
            <a:r>
              <a:rPr lang="en-US" baseline="30000" dirty="0"/>
              <a:t>2</a:t>
            </a:r>
            <a:r>
              <a:rPr lang="en-US" dirty="0"/>
              <a:t> = 22500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300(149) – (149)</a:t>
            </a:r>
            <a:r>
              <a:rPr lang="en-US" baseline="30000" dirty="0"/>
              <a:t>2</a:t>
            </a:r>
            <a:r>
              <a:rPr lang="en-US" dirty="0"/>
              <a:t> = 22499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300(151) – (151)</a:t>
            </a:r>
            <a:r>
              <a:rPr lang="en-US" baseline="30000" dirty="0"/>
              <a:t>2</a:t>
            </a:r>
            <a:r>
              <a:rPr lang="en-US" dirty="0"/>
              <a:t> = 22499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it’s a </a:t>
            </a:r>
            <a:r>
              <a:rPr lang="en-US" dirty="0">
                <a:solidFill>
                  <a:srgbClr val="FFFF00"/>
                </a:solidFill>
              </a:rPr>
              <a:t>max</a:t>
            </a:r>
            <a:r>
              <a:rPr lang="en-US" dirty="0"/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3) Apply derivatives to solve </a:t>
            </a:r>
            <a:r>
              <a:rPr lang="en-US" sz="3200" dirty="0">
                <a:solidFill>
                  <a:srgbClr val="FFC000"/>
                </a:solidFill>
              </a:rPr>
              <a:t>optimization</a:t>
            </a:r>
            <a:r>
              <a:rPr lang="en-US" sz="3200" dirty="0"/>
              <a:t> and related rates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problems.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5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x 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y </a:t>
            </a:r>
            <a:r>
              <a:rPr lang="en-US" dirty="0">
                <a:ea typeface="Times New Roman" panose="02020603050405020304" pitchFamily="18" charset="0"/>
              </a:rPr>
              <a:t>= 300 – x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 </a:t>
            </a:r>
            <a:r>
              <a:rPr lang="en-US" dirty="0">
                <a:ea typeface="Times New Roman" panose="02020603050405020304" pitchFamily="18" charset="0"/>
              </a:rPr>
              <a:t>= (150)(150)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= 22,500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444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(x+1)(y+2)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Still no pic!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2: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578AC-D9ED-4C8A-A6E5-78F620427A43}"/>
              </a:ext>
            </a:extLst>
          </p:cNvPr>
          <p:cNvSpPr txBox="1"/>
          <p:nvPr/>
        </p:nvSpPr>
        <p:spPr>
          <a:xfrm>
            <a:off x="5715000" y="6172200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What are you trying to maximize/minimize?</a:t>
            </a:r>
          </a:p>
        </p:txBody>
      </p:sp>
    </p:spTree>
    <p:extLst>
      <p:ext uri="{BB962C8B-B14F-4D97-AF65-F5344CB8AC3E}">
        <p14:creationId xmlns:p14="http://schemas.microsoft.com/office/powerpoint/2010/main" val="2509854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(x+1)(y+2)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Still no pic!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2: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Maximize </a:t>
            </a:r>
            <a:r>
              <a:rPr lang="en-US" sz="3900" i="0" dirty="0">
                <a:solidFill>
                  <a:srgbClr val="FFFF00"/>
                </a:solidFill>
                <a:effectLst/>
              </a:rPr>
              <a:t>(x+1)(y+2)</a:t>
            </a: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3: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1ED4A-3722-411A-A811-F642D274A649}"/>
              </a:ext>
            </a:extLst>
          </p:cNvPr>
          <p:cNvSpPr txBox="1"/>
          <p:nvPr/>
        </p:nvSpPr>
        <p:spPr>
          <a:xfrm>
            <a:off x="4953000" y="620591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 Find an equation relating the variables</a:t>
            </a:r>
          </a:p>
        </p:txBody>
      </p:sp>
    </p:spTree>
    <p:extLst>
      <p:ext uri="{BB962C8B-B14F-4D97-AF65-F5344CB8AC3E}">
        <p14:creationId xmlns:p14="http://schemas.microsoft.com/office/powerpoint/2010/main" val="3777600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</a:t>
            </a: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3: </a:t>
            </a:r>
            <a:r>
              <a:rPr lang="en-US" sz="3900" i="0" dirty="0">
                <a:solidFill>
                  <a:srgbClr val="FFFF00"/>
                </a:solidFill>
                <a:effectLst/>
              </a:rPr>
              <a:t>(x+1)(y+2)</a:t>
            </a: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4: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3B8C9-967B-41A2-B01C-A6FB2F92F74B}"/>
              </a:ext>
            </a:extLst>
          </p:cNvPr>
          <p:cNvSpPr txBox="1"/>
          <p:nvPr/>
        </p:nvSpPr>
        <p:spPr>
          <a:xfrm>
            <a:off x="4576313" y="6477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 What is the constraint equation?</a:t>
            </a:r>
          </a:p>
        </p:txBody>
      </p:sp>
    </p:spTree>
    <p:extLst>
      <p:ext uri="{BB962C8B-B14F-4D97-AF65-F5344CB8AC3E}">
        <p14:creationId xmlns:p14="http://schemas.microsoft.com/office/powerpoint/2010/main" val="2399302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</a:t>
            </a: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4: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solidFill>
                  <a:srgbClr val="FFFF00"/>
                </a:solidFill>
                <a:effectLst/>
              </a:rPr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75CEA-79E8-43EE-9955-880011F5D56D}"/>
              </a:ext>
            </a:extLst>
          </p:cNvPr>
          <p:cNvSpPr txBox="1"/>
          <p:nvPr/>
        </p:nvSpPr>
        <p:spPr>
          <a:xfrm>
            <a:off x="5105400" y="6480042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</a:p>
        </p:txBody>
      </p:sp>
    </p:spTree>
    <p:extLst>
      <p:ext uri="{BB962C8B-B14F-4D97-AF65-F5344CB8AC3E}">
        <p14:creationId xmlns:p14="http://schemas.microsoft.com/office/powerpoint/2010/main" val="2582695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5: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x = 50-2y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</a:t>
            </a:r>
            <a:r>
              <a:rPr lang="en-US" sz="3900" dirty="0">
                <a:ea typeface="Times New Roman" panose="02020603050405020304" pitchFamily="18" charset="0"/>
              </a:rPr>
              <a:t>=(50-2y+1)(y+2)=(51-2y)(y+2)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= 51y+102-2y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-4y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= -2y</a:t>
            </a:r>
            <a:r>
              <a:rPr lang="en-US" sz="3900" baseline="30000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+47y+102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581D6-094E-42B9-BAC9-28E1DBCFD117}"/>
              </a:ext>
            </a:extLst>
          </p:cNvPr>
          <p:cNvSpPr txBox="1"/>
          <p:nvPr/>
        </p:nvSpPr>
        <p:spPr>
          <a:xfrm>
            <a:off x="6096000" y="6482115"/>
            <a:ext cx="30480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 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780424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P’ = -4y + 47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7: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BD556-8747-40DF-A1E9-FCF2D191CAFE}"/>
              </a:ext>
            </a:extLst>
          </p:cNvPr>
          <p:cNvSpPr txBox="1"/>
          <p:nvPr/>
        </p:nvSpPr>
        <p:spPr>
          <a:xfrm>
            <a:off x="6324600" y="6482115"/>
            <a:ext cx="27432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</a:p>
        </p:txBody>
      </p:sp>
    </p:spTree>
    <p:extLst>
      <p:ext uri="{BB962C8B-B14F-4D97-AF65-F5344CB8AC3E}">
        <p14:creationId xmlns:p14="http://schemas.microsoft.com/office/powerpoint/2010/main" val="363304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7: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y = 47/4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8: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5A8F7-317E-4F59-B3C6-D8C0D18FC59A}"/>
              </a:ext>
            </a:extLst>
          </p:cNvPr>
          <p:cNvSpPr txBox="1"/>
          <p:nvPr/>
        </p:nvSpPr>
        <p:spPr>
          <a:xfrm>
            <a:off x="5029200" y="5934670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8)  Is it the max or min you want?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9)  If not, try the endpoints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238066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y = 47/4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8: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=-2(47/4)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+47(47/4)+102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 = 378.125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-2(12)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+47(12)+102 = 378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-2(11)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+47(11)+102 = 377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So y = 47/4 is a max…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2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y = 47/4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900" dirty="0">
                <a:ea typeface="Times New Roman" panose="02020603050405020304" pitchFamily="18" charset="0"/>
              </a:rPr>
              <a:t> = 50 – 2y = 50 – 2(47/4)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</a:t>
            </a:r>
            <a:r>
              <a:rPr lang="en-US" sz="1000" dirty="0">
                <a:ea typeface="Times New Roman" panose="02020603050405020304" pitchFamily="18" charset="0"/>
              </a:rPr>
              <a:t>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= 106/4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53/2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26.5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And the maximum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 = 378.125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65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</a:t>
            </a:r>
            <a:r>
              <a:rPr lang="en-US" sz="3900" i="0" dirty="0">
                <a:solidFill>
                  <a:srgbClr val="FFC000"/>
                </a:solidFill>
                <a:effectLst/>
              </a:rPr>
              <a:t>positive</a:t>
            </a:r>
            <a:r>
              <a:rPr lang="en-US" sz="3900" i="0" dirty="0">
                <a:effectLst/>
              </a:rPr>
              <a:t>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y = 47/4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900" dirty="0">
                <a:ea typeface="Times New Roman" panose="02020603050405020304" pitchFamily="18" charset="0"/>
              </a:rPr>
              <a:t> = 50 – 2y = 50 – 2(47/4)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</a:t>
            </a:r>
            <a:r>
              <a:rPr lang="en-US" sz="1000" dirty="0">
                <a:ea typeface="Times New Roman" panose="02020603050405020304" pitchFamily="18" charset="0"/>
              </a:rPr>
              <a:t>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= 106/4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53/2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26.5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And the maximum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 = 378.125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AND y=47/4 and x=106/4 are both </a:t>
            </a:r>
            <a:r>
              <a:rPr lang="en-US" sz="3900" dirty="0">
                <a:solidFill>
                  <a:srgbClr val="FFC000"/>
                </a:solidFill>
                <a:ea typeface="Times New Roman" panose="02020603050405020304" pitchFamily="18" charset="0"/>
              </a:rPr>
              <a:t>positive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numbers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9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0598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and for which the sum of one and 10 times the other is a minimum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Again, no pic…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BFFAE-2B76-4F95-8C8C-913F1A0085F4}"/>
              </a:ext>
            </a:extLst>
          </p:cNvPr>
          <p:cNvSpPr txBox="1"/>
          <p:nvPr/>
        </p:nvSpPr>
        <p:spPr>
          <a:xfrm>
            <a:off x="5867400" y="6211669"/>
            <a:ext cx="3229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What are you trying to maximize/minimize?</a:t>
            </a:r>
          </a:p>
        </p:txBody>
      </p:sp>
    </p:spTree>
    <p:extLst>
      <p:ext uri="{BB962C8B-B14F-4D97-AF65-F5344CB8AC3E}">
        <p14:creationId xmlns:p14="http://schemas.microsoft.com/office/powerpoint/2010/main" val="301308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and for which the sum of one and 10 times the other is a minimum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Again, no pic…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FFFF00"/>
                </a:solidFill>
                <a:effectLst/>
              </a:rPr>
              <a:t>sum of one and 10 times the other is a minimum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3: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3B0E4-C013-42CA-A40A-4EFAE71CB8BE}"/>
              </a:ext>
            </a:extLst>
          </p:cNvPr>
          <p:cNvSpPr txBox="1"/>
          <p:nvPr/>
        </p:nvSpPr>
        <p:spPr>
          <a:xfrm>
            <a:off x="5152845" y="6211669"/>
            <a:ext cx="3991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 Find an equation relating the variables</a:t>
            </a:r>
          </a:p>
        </p:txBody>
      </p:sp>
    </p:spTree>
    <p:extLst>
      <p:ext uri="{BB962C8B-B14F-4D97-AF65-F5344CB8AC3E}">
        <p14:creationId xmlns:p14="http://schemas.microsoft.com/office/powerpoint/2010/main" val="3613152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and for which the sum of one and 10 times the other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sum of one and 10 times the other is a minimum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3: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4: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32677-DCC2-47A2-B65B-7B7EA3A53048}"/>
              </a:ext>
            </a:extLst>
          </p:cNvPr>
          <p:cNvSpPr txBox="1"/>
          <p:nvPr/>
        </p:nvSpPr>
        <p:spPr>
          <a:xfrm>
            <a:off x="5229045" y="6482115"/>
            <a:ext cx="3914955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 What is the constraint equation?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05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 = </a:t>
            </a:r>
            <a:r>
              <a:rPr lang="en-US" dirty="0">
                <a:effectLst/>
                <a:ea typeface="Times New Roman" panose="02020603050405020304" pitchFamily="18" charset="0"/>
              </a:rPr>
              <a:t>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4: </a:t>
            </a:r>
            <a:r>
              <a:rPr lang="en-US" dirty="0" err="1">
                <a:solidFill>
                  <a:srgbClr val="FFFF00"/>
                </a:solidFill>
                <a:ea typeface="Times New Roman" panose="02020603050405020304" pitchFamily="18" charset="0"/>
              </a:rPr>
              <a:t>xy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= 750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5A487-EAB4-4DB6-B61F-E36F56AA2504}"/>
              </a:ext>
            </a:extLst>
          </p:cNvPr>
          <p:cNvSpPr txBox="1"/>
          <p:nvPr/>
        </p:nvSpPr>
        <p:spPr>
          <a:xfrm>
            <a:off x="5334000" y="6482115"/>
            <a:ext cx="38100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</a:p>
        </p:txBody>
      </p:sp>
    </p:spTree>
    <p:extLst>
      <p:ext uri="{BB962C8B-B14F-4D97-AF65-F5344CB8AC3E}">
        <p14:creationId xmlns:p14="http://schemas.microsoft.com/office/powerpoint/2010/main" val="881278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xy</a:t>
            </a:r>
            <a:r>
              <a:rPr lang="en-US" dirty="0">
                <a:ea typeface="Times New Roman" panose="02020603050405020304" pitchFamily="18" charset="0"/>
              </a:rPr>
              <a:t> = 750		</a:t>
            </a:r>
            <a:r>
              <a:rPr lang="en-US" dirty="0">
                <a:effectLst/>
                <a:ea typeface="Times New Roman" panose="02020603050405020304" pitchFamily="18" charset="0"/>
              </a:rPr>
              <a:t>Step 5: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 = x + 10(750/x)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EFE72-9386-44A2-A128-FC62FF0322F8}"/>
              </a:ext>
            </a:extLst>
          </p:cNvPr>
          <p:cNvSpPr txBox="1"/>
          <p:nvPr/>
        </p:nvSpPr>
        <p:spPr>
          <a:xfrm>
            <a:off x="6252714" y="6477000"/>
            <a:ext cx="2886973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 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1673109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xy</a:t>
            </a:r>
            <a:r>
              <a:rPr lang="en-US" dirty="0">
                <a:ea typeface="Times New Roman" panose="02020603050405020304" pitchFamily="18" charset="0"/>
              </a:rPr>
              <a:t> = 750		</a:t>
            </a:r>
            <a:r>
              <a:rPr lang="en-US" dirty="0"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 = x + 10(750/x)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S’ = 1 – 7500x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-2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7: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E3575-649A-42BE-B627-5C9DC92BF2EB}"/>
              </a:ext>
            </a:extLst>
          </p:cNvPr>
          <p:cNvSpPr txBox="1"/>
          <p:nvPr/>
        </p:nvSpPr>
        <p:spPr>
          <a:xfrm>
            <a:off x="6553200" y="6488668"/>
            <a:ext cx="256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67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 err="1">
                <a:ea typeface="Times New Roman" panose="02020603050405020304" pitchFamily="18" charset="0"/>
              </a:rPr>
              <a:t>xy</a:t>
            </a:r>
            <a:r>
              <a:rPr lang="en-US" sz="3900" dirty="0">
                <a:ea typeface="Times New Roman" panose="02020603050405020304" pitchFamily="18" charset="0"/>
              </a:rPr>
              <a:t> = 750		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S = x + 10(750/x)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S’ = 1 – 7500x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7: 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1 – 7500x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a typeface="Times New Roman" panose="02020603050405020304" pitchFamily="18" charset="0"/>
              </a:rPr>
              <a:t> =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		– 7500x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a typeface="Times New Roman" panose="02020603050405020304" pitchFamily="18" charset="0"/>
              </a:rPr>
              <a:t> = -1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		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a typeface="Times New Roman" panose="02020603050405020304" pitchFamily="18" charset="0"/>
              </a:rPr>
              <a:t> = -1/-7500 = 1/7500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		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 = 7500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E3575-649A-42BE-B627-5C9DC92BF2EB}"/>
              </a:ext>
            </a:extLst>
          </p:cNvPr>
          <p:cNvSpPr txBox="1"/>
          <p:nvPr/>
        </p:nvSpPr>
        <p:spPr>
          <a:xfrm>
            <a:off x="6553200" y="6488668"/>
            <a:ext cx="256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7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altLang="en-US" dirty="0"/>
              <a:t>Changing one variable’s value changes the value of another variable that depended on it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0" dirty="0">
                    <a:effectLst/>
                  </a:rPr>
                  <a:t>Find two positive numbers whose product is 750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S = x + 10y is a minimum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ea typeface="Times New Roman" panose="02020603050405020304" pitchFamily="18" charset="0"/>
                  </a:rPr>
                  <a:t>xy</a:t>
                </a:r>
                <a:r>
                  <a:rPr lang="en-US" dirty="0">
                    <a:ea typeface="Times New Roman" panose="02020603050405020304" pitchFamily="18" charset="0"/>
                  </a:rPr>
                  <a:t> = 750		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y = 750/x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S = x + 7500/x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Step 7: so </a:t>
                </a:r>
                <a:r>
                  <a:rPr lang="en-US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</a:rPr>
                  <a:t>x = 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≈ </a:t>
                </a:r>
                <a:r>
                  <a:rPr lang="en-US" dirty="0">
                    <a:solidFill>
                      <a:srgbClr val="FFFF00"/>
                    </a:solidFill>
                    <a:ea typeface="Times New Roman" panose="02020603050405020304" pitchFamily="18" charset="0"/>
                  </a:rPr>
                  <a:t>86.603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(the values have to be positive)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Step 8: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5C3D0-0308-44E8-A354-4ABFAC533FC4}"/>
              </a:ext>
            </a:extLst>
          </p:cNvPr>
          <p:cNvSpPr txBox="1"/>
          <p:nvPr/>
        </p:nvSpPr>
        <p:spPr>
          <a:xfrm>
            <a:off x="4953000" y="5934670"/>
            <a:ext cx="419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8)  Is it the max or min you want?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9)  If not, try the endpoints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799663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800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/>
                <a:ea typeface="Times New Roman" panose="02020603050405020304" pitchFamily="18" charset="0"/>
              </a:rPr>
              <a:t>S = x + 10y is a </a:t>
            </a:r>
            <a:r>
              <a:rPr lang="en-US" sz="38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ea typeface="Times New Roman" panose="02020603050405020304" pitchFamily="18" charset="0"/>
              </a:rPr>
              <a:t>xy</a:t>
            </a:r>
            <a:r>
              <a:rPr lang="en-US" sz="3800" dirty="0">
                <a:ea typeface="Times New Roman" panose="02020603050405020304" pitchFamily="18" charset="0"/>
              </a:rPr>
              <a:t> = 750		</a:t>
            </a:r>
            <a:r>
              <a:rPr lang="en-US" sz="3800" dirty="0"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/>
                <a:ea typeface="Times New Roman" panose="02020603050405020304" pitchFamily="18" charset="0"/>
              </a:rPr>
              <a:t>S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a typeface="Times New Roman" panose="02020603050405020304" pitchFamily="18" charset="0"/>
              </a:rPr>
              <a:t>Step 8: S ≈ </a:t>
            </a:r>
            <a:r>
              <a:rPr lang="en-US" sz="3800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86.603</a:t>
            </a:r>
            <a:r>
              <a:rPr lang="en-US" sz="3800" dirty="0">
                <a:solidFill>
                  <a:srgbClr val="CCFFFF"/>
                </a:solidFill>
                <a:ea typeface="Times New Roman" panose="02020603050405020304" pitchFamily="18" charset="0"/>
              </a:rPr>
              <a:t>+ 7500/86.603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/>
                <a:ea typeface="Times New Roman" panose="02020603050405020304" pitchFamily="18" charset="0"/>
              </a:rPr>
              <a:t> 			</a:t>
            </a:r>
            <a:r>
              <a:rPr lang="en-US" sz="3800" dirty="0">
                <a:ea typeface="Times New Roman" panose="02020603050405020304" pitchFamily="18" charset="0"/>
              </a:rPr>
              <a:t>≈ </a:t>
            </a:r>
            <a:r>
              <a:rPr lang="en-US" sz="3800" dirty="0">
                <a:solidFill>
                  <a:srgbClr val="FFFF00"/>
                </a:solidFill>
                <a:ea typeface="Times New Roman" panose="02020603050405020304" pitchFamily="18" charset="0"/>
              </a:rPr>
              <a:t>173.205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a typeface="Times New Roman" panose="02020603050405020304" pitchFamily="18" charset="0"/>
              </a:rPr>
              <a:t>Is it a </a:t>
            </a:r>
            <a:r>
              <a:rPr lang="en-US" sz="3800" dirty="0">
                <a:solidFill>
                  <a:srgbClr val="FFC000"/>
                </a:solidFill>
                <a:ea typeface="Times New Roman" panose="02020603050405020304" pitchFamily="18" charset="0"/>
              </a:rPr>
              <a:t>minimum</a:t>
            </a:r>
            <a:r>
              <a:rPr lang="en-US" sz="3800" dirty="0"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9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i="0" dirty="0">
                    <a:effectLst/>
                  </a:rPr>
                  <a:t>Find two positive numbers whose product is 750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S = x + 10y is a minimum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 err="1">
                    <a:ea typeface="Times New Roman" panose="02020603050405020304" pitchFamily="18" charset="0"/>
                  </a:rPr>
                  <a:t>xy</a:t>
                </a:r>
                <a:r>
                  <a:rPr lang="en-US" sz="3800" dirty="0">
                    <a:ea typeface="Times New Roman" panose="02020603050405020304" pitchFamily="18" charset="0"/>
                  </a:rPr>
                  <a:t> = 750		</a:t>
                </a: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y = 750/x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S = x + 7500/x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Step 8: S ≈ 173.205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 = </a:t>
                </a:r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50 </a:t>
                </a:r>
                <a:r>
                  <a:rPr lang="en-US" sz="38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+ 7500/50 =</a:t>
                </a:r>
                <a:r>
                  <a:rPr lang="en-US" sz="3800" dirty="0">
                    <a:ea typeface="Times New Roman" panose="02020603050405020304" pitchFamily="18" charset="0"/>
                  </a:rPr>
                  <a:t> 200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 = 90 + 7500/90 ≈ 173.33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So x</a:t>
                </a:r>
                <a:r>
                  <a:rPr lang="en-US" sz="3500" dirty="0"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ea typeface="Times New Roman" panose="02020603050405020304" pitchFamily="18" charset="0"/>
                  </a:rPr>
                  <a:t>= </a:t>
                </a:r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800" dirty="0">
                            <a:solidFill>
                              <a:srgbClr val="CCFFFF"/>
                            </a:solidFill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ea typeface="Times New Roman" panose="02020603050405020304" pitchFamily="18" charset="0"/>
                  </a:rPr>
                  <a:t>≈ 86.603</a:t>
                </a:r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gives a </a:t>
                </a:r>
                <a:r>
                  <a:rPr lang="en-US" sz="3800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</a:rPr>
                  <a:t>min 						</a:t>
                </a:r>
                <a:r>
                  <a:rPr lang="en-US" sz="2000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for S</a:t>
                </a:r>
                <a:endParaRPr lang="en-US" sz="3800" dirty="0"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3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316" t="-1838" r="-842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47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871E0-7431-48D5-A2C7-4C01A481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66875"/>
            <a:ext cx="3248025" cy="34385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AE344-FE7B-4280-98CE-00D703E06471}"/>
              </a:ext>
            </a:extLst>
          </p:cNvPr>
          <p:cNvSpPr txBox="1">
            <a:spLocks/>
          </p:cNvSpPr>
          <p:nvPr/>
        </p:nvSpPr>
        <p:spPr bwMode="auto">
          <a:xfrm>
            <a:off x="219075" y="914400"/>
            <a:ext cx="4200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 err="1"/>
              <a:t>Symbolab</a:t>
            </a:r>
            <a:r>
              <a:rPr lang="en-US" sz="3800" dirty="0"/>
              <a:t> graph:</a:t>
            </a:r>
            <a:endParaRPr lang="en-US" sz="38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800" dirty="0">
              <a:ea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460708-5611-4EDC-ADA7-F4EF73021CA4}"/>
              </a:ext>
            </a:extLst>
          </p:cNvPr>
          <p:cNvSpPr txBox="1">
            <a:spLocks/>
          </p:cNvSpPr>
          <p:nvPr/>
        </p:nvSpPr>
        <p:spPr bwMode="auto">
          <a:xfrm>
            <a:off x="4791075" y="2963779"/>
            <a:ext cx="4200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Wolfram graph:</a:t>
            </a:r>
            <a:endParaRPr lang="en-US" sz="38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800" dirty="0"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D4FF7-888D-42EE-A928-5CF43DE1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3657600"/>
            <a:ext cx="4219575" cy="2962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F59723-1F0C-EB5C-8C85-4623E21C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4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So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x ≈ 86.603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makes S a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min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a typeface="Times New Roman" panose="02020603050405020304" pitchFamily="18" charset="0"/>
              </a:rPr>
              <a:t>≈</a:t>
            </a:r>
            <a:r>
              <a:rPr lang="en-US" dirty="0">
                <a:effectLst/>
                <a:ea typeface="Times New Roman" panose="02020603050405020304" pitchFamily="18" charset="0"/>
              </a:rPr>
              <a:t> 750/x =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750/86.603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≈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8.660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makes S a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min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Minimum value: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S = 173.205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CFFFF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22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</a:t>
            </a:r>
            <a:r>
              <a:rPr lang="en-US" i="0" dirty="0">
                <a:solidFill>
                  <a:srgbClr val="FFC000"/>
                </a:solidFill>
                <a:effectLst/>
              </a:rPr>
              <a:t>positive</a:t>
            </a:r>
            <a:r>
              <a:rPr lang="en-US" i="0" dirty="0">
                <a:effectLst/>
              </a:rPr>
              <a:t> numbers whose product is 750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So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x ≈ 86.603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is a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min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a typeface="Times New Roman" panose="02020603050405020304" pitchFamily="18" charset="0"/>
              </a:rPr>
              <a:t>≈</a:t>
            </a:r>
            <a:r>
              <a:rPr lang="en-US" dirty="0">
                <a:effectLst/>
                <a:ea typeface="Times New Roman" panose="02020603050405020304" pitchFamily="18" charset="0"/>
              </a:rPr>
              <a:t> 750/x =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750/86.603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≈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8.660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Minimum value: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S = 173.205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And x ≈ 86.603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and y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≈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8.660 are both </a:t>
            </a:r>
            <a:r>
              <a:rPr lang="en-US" dirty="0">
                <a:solidFill>
                  <a:srgbClr val="FFC000"/>
                </a:solidFill>
                <a:ea typeface="Times New Roman" panose="02020603050405020304" pitchFamily="18" charset="0"/>
              </a:rPr>
              <a:t>positive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CFFFF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97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2391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2CFE-0129-4F82-8AC4-37C87B75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842B-9400-419A-B55A-E3B5468A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first three problems are all “</a:t>
            </a:r>
            <a:r>
              <a:rPr lang="en-US" dirty="0" err="1"/>
              <a:t>mathy</a:t>
            </a:r>
            <a:r>
              <a:rPr lang="en-US" dirty="0"/>
              <a:t>” problems – not very “real world”</a:t>
            </a:r>
          </a:p>
          <a:p>
            <a:r>
              <a:rPr lang="en-US" dirty="0"/>
              <a:t>Optimization is one of those topics that has a LOT of real-world applications </a:t>
            </a:r>
          </a:p>
          <a:p>
            <a:r>
              <a:rPr lang="en-US" dirty="0"/>
              <a:t>These are more tricky!</a:t>
            </a:r>
          </a:p>
        </p:txBody>
      </p:sp>
    </p:spTree>
    <p:extLst>
      <p:ext uri="{BB962C8B-B14F-4D97-AF65-F5344CB8AC3E}">
        <p14:creationId xmlns:p14="http://schemas.microsoft.com/office/powerpoint/2010/main" val="2057209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500" dirty="0"/>
              <a:t>We need to enclose a rectangular field with a fence.</a:t>
            </a:r>
          </a:p>
          <a:p>
            <a:pPr algn="l"/>
            <a:r>
              <a:rPr lang="en-US" sz="3500" dirty="0"/>
              <a:t>We have 500 feet of fencing material. </a:t>
            </a:r>
          </a:p>
          <a:p>
            <a:pPr algn="l"/>
            <a:r>
              <a:rPr lang="en-US" sz="3500" dirty="0"/>
              <a:t>A building is on one side of the field and won’t need any fencing.</a:t>
            </a:r>
          </a:p>
          <a:p>
            <a:pPr algn="l"/>
            <a:r>
              <a:rPr lang="en-US" sz="3500" dirty="0"/>
              <a:t>Determine the dimensions of the field that will enclose the largest area.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C657C-92B6-441A-A0FD-6DD07F93843E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https://tutorial.math.lamar.edu/classes/calci/optimization.aspx</a:t>
            </a:r>
          </a:p>
        </p:txBody>
      </p:sp>
    </p:spTree>
    <p:extLst>
      <p:ext uri="{BB962C8B-B14F-4D97-AF65-F5344CB8AC3E}">
        <p14:creationId xmlns:p14="http://schemas.microsoft.com/office/powerpoint/2010/main" val="3486872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 A building is on one side of the field and won’t need any fencing. Determine the dimensions of the field that will enclose the largest area.</a:t>
            </a:r>
          </a:p>
          <a:p>
            <a:pPr algn="l"/>
            <a:r>
              <a:rPr lang="en-US" sz="3000" dirty="0"/>
              <a:t>Step1: draw a pic: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7C5912-1128-4A4A-8714-1FB8E7DE2749}"/>
              </a:ext>
            </a:extLst>
          </p:cNvPr>
          <p:cNvGrpSpPr/>
          <p:nvPr/>
        </p:nvGrpSpPr>
        <p:grpSpPr>
          <a:xfrm>
            <a:off x="4324350" y="4724400"/>
            <a:ext cx="1828800" cy="762000"/>
            <a:chOff x="4324350" y="4724400"/>
            <a:chExt cx="1828800" cy="762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292EBD-7430-4D8D-A2DC-CBBAA35FA51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676197-9707-4CC7-B47C-3F72513A9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400" y="4724400"/>
                <a:ext cx="0" cy="76200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9200468-FE3D-4B55-A80F-F137BE01E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4100" y="4724400"/>
                <a:ext cx="0" cy="76200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112C9C5-490A-48AC-AAE4-0D2B27CF33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24350" y="5467350"/>
                <a:ext cx="1828800" cy="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7773A5-DE9C-4202-97AD-D183359F4955}"/>
                </a:ext>
              </a:extLst>
            </p:cNvPr>
            <p:cNvSpPr txBox="1"/>
            <p:nvPr/>
          </p:nvSpPr>
          <p:spPr>
            <a:xfrm>
              <a:off x="4717256" y="4917817"/>
              <a:ext cx="1062037" cy="37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C000"/>
                  </a:solidFill>
                </a:rPr>
                <a:t>building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7C4B09-5D07-447A-8D7B-4C15C70A85B3}"/>
              </a:ext>
            </a:extLst>
          </p:cNvPr>
          <p:cNvGrpSpPr/>
          <p:nvPr/>
        </p:nvGrpSpPr>
        <p:grpSpPr>
          <a:xfrm>
            <a:off x="4554893" y="5512158"/>
            <a:ext cx="1286749" cy="762000"/>
            <a:chOff x="4554893" y="5512158"/>
            <a:chExt cx="1286749" cy="762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48E515-CC35-4DFA-A987-E97ADE593011}"/>
                </a:ext>
              </a:extLst>
            </p:cNvPr>
            <p:cNvCxnSpPr>
              <a:cxnSpLocks/>
            </p:cNvCxnSpPr>
            <p:nvPr/>
          </p:nvCxnSpPr>
          <p:spPr>
            <a:xfrm>
              <a:off x="5805051" y="5512158"/>
              <a:ext cx="0" cy="7620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14B59A-8769-4733-8174-59C5C6AFE3CF}"/>
                </a:ext>
              </a:extLst>
            </p:cNvPr>
            <p:cNvCxnSpPr>
              <a:cxnSpLocks/>
            </p:cNvCxnSpPr>
            <p:nvPr/>
          </p:nvCxnSpPr>
          <p:spPr>
            <a:xfrm>
              <a:off x="4566801" y="5512158"/>
              <a:ext cx="0" cy="7620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B02B3A-E961-46A9-A575-22E847F82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4893" y="6248400"/>
              <a:ext cx="1286749" cy="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3EAAC4-B5ED-4717-8107-BE5618D09DBC}"/>
              </a:ext>
            </a:extLst>
          </p:cNvPr>
          <p:cNvSpPr txBox="1"/>
          <p:nvPr/>
        </p:nvSpPr>
        <p:spPr>
          <a:xfrm>
            <a:off x="5881621" y="5667206"/>
            <a:ext cx="301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</a:rPr>
              <a:t>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2F0AD3-ADD3-4BEA-A728-88E688897CAB}"/>
              </a:ext>
            </a:extLst>
          </p:cNvPr>
          <p:cNvSpPr txBox="1"/>
          <p:nvPr/>
        </p:nvSpPr>
        <p:spPr>
          <a:xfrm>
            <a:off x="5047477" y="6259465"/>
            <a:ext cx="301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</a:rPr>
              <a:t>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CAAED2-159D-42E6-9686-0F3FD2E93E7B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1832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C61165F-D84F-4806-A4E6-E297F779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A834956-2684-46C0-8607-B8C82228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Problems including variables whose rates of change are related and can be modeled by an equation are called </a:t>
            </a:r>
            <a:r>
              <a:rPr lang="en-US" altLang="en-US" dirty="0">
                <a:solidFill>
                  <a:srgbClr val="FFC000"/>
                </a:solidFill>
              </a:rPr>
              <a:t>related rates</a:t>
            </a:r>
            <a:r>
              <a:rPr lang="en-US" altLang="en-US" dirty="0"/>
              <a:t> problems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 </a:t>
            </a:r>
          </a:p>
          <a:p>
            <a:pPr algn="l"/>
            <a:r>
              <a:rPr lang="en-US" sz="3000" dirty="0"/>
              <a:t>Determine the dimensions of the field that will enclose the largest area</a:t>
            </a:r>
          </a:p>
          <a:p>
            <a:pPr algn="l"/>
            <a:r>
              <a:rPr lang="en-US" sz="3000" dirty="0"/>
              <a:t>Step 2: What do we want to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or minimize?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27469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 algn="l"/>
            <a:r>
              <a:rPr lang="en-US" sz="3000" dirty="0"/>
              <a:t>Determine the dimensions of the field that will enclose the largest area</a:t>
            </a:r>
          </a:p>
          <a:p>
            <a:pPr algn="l"/>
            <a:r>
              <a:rPr lang="en-US" sz="3000" dirty="0"/>
              <a:t>Step 2: What do we want to maximize/minimize?  </a:t>
            </a:r>
          </a:p>
          <a:p>
            <a:pPr algn="l"/>
            <a:r>
              <a:rPr lang="en-US" sz="3000" dirty="0">
                <a:solidFill>
                  <a:srgbClr val="FFFF00"/>
                </a:solidFill>
              </a:rPr>
              <a:t>Maximize area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043256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We want to maximize the area of the field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3: What is that equation?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14828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We want to maximize the area of the field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3: What is that equation?</a:t>
            </a:r>
          </a:p>
          <a:p>
            <a:pPr algn="l"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= </a:t>
            </a:r>
            <a:r>
              <a:rPr lang="en-US" sz="3000" dirty="0" err="1">
                <a:solidFill>
                  <a:srgbClr val="FFFF00"/>
                </a:solidFill>
              </a:rPr>
              <a:t>xy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014025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4: What is the constraint?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783027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4: What is the constraint? </a:t>
            </a:r>
            <a:r>
              <a:rPr lang="en-US" sz="3000" dirty="0">
                <a:solidFill>
                  <a:srgbClr val="FFFF00"/>
                </a:solidFill>
              </a:rPr>
              <a:t>x+2y=500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88273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5: combine the two equations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01617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5: combine the two equations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+ 2y = 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Put that into A = </a:t>
            </a:r>
            <a:r>
              <a:rPr lang="en-US" sz="3000" dirty="0" err="1"/>
              <a:t>xy</a:t>
            </a:r>
            <a:r>
              <a:rPr lang="en-US" sz="3000" dirty="0"/>
              <a:t>: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</a:t>
            </a:r>
            <a:r>
              <a:rPr lang="en-US" sz="3000" dirty="0"/>
              <a:t>= (500-2y)y </a:t>
            </a:r>
            <a:r>
              <a:rPr lang="en-US" sz="3000" dirty="0">
                <a:solidFill>
                  <a:srgbClr val="FFFF00"/>
                </a:solidFill>
              </a:rPr>
              <a:t>= 500y - 2y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254873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In this case with respect to “y”:</a:t>
            </a:r>
          </a:p>
          <a:p>
            <a:pPr>
              <a:spcBef>
                <a:spcPts val="0"/>
              </a:spcBef>
            </a:pPr>
            <a:r>
              <a:rPr lang="en-US" sz="3000" dirty="0" err="1">
                <a:solidFill>
                  <a:srgbClr val="FFFF00"/>
                </a:solidFill>
              </a:rPr>
              <a:t>dA</a:t>
            </a:r>
            <a:r>
              <a:rPr lang="en-US" sz="3000" dirty="0">
                <a:solidFill>
                  <a:srgbClr val="FFFF00"/>
                </a:solidFill>
              </a:rPr>
              <a:t>/</a:t>
            </a:r>
            <a:r>
              <a:rPr lang="en-US" sz="3000" dirty="0" err="1">
                <a:solidFill>
                  <a:srgbClr val="FFFF00"/>
                </a:solidFill>
              </a:rPr>
              <a:t>dy</a:t>
            </a:r>
            <a:r>
              <a:rPr lang="en-US" sz="3000" dirty="0">
                <a:solidFill>
                  <a:srgbClr val="FFFF00"/>
                </a:solidFill>
              </a:rPr>
              <a:t> = 500 – 4y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273264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value of a continuous function on a closed interval will occur either where the first derivative is zero and/or at end 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337528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B4D602F-70C9-468A-B10A-CC5F046B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635C608-8FE0-4CDE-BEE5-453C7248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0">
              <a:buFont typeface="Arial" panose="020B0604020202020204" pitchFamily="34" charset="0"/>
              <a:buNone/>
            </a:pPr>
            <a:r>
              <a:rPr lang="en-US" altLang="en-US" dirty="0"/>
              <a:t>One or more rates are given, and other rates are to be calculated using the equation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need to determine the interval y can be</a:t>
            </a:r>
          </a:p>
        </p:txBody>
      </p:sp>
    </p:spTree>
    <p:extLst>
      <p:ext uri="{BB962C8B-B14F-4D97-AF65-F5344CB8AC3E}">
        <p14:creationId xmlns:p14="http://schemas.microsoft.com/office/powerpoint/2010/main" val="39943129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determine the interval y can be:</a:t>
            </a:r>
          </a:p>
          <a:p>
            <a:r>
              <a:rPr lang="en-US" dirty="0"/>
              <a:t>y can be 0 (a really long, skinny area)</a:t>
            </a:r>
          </a:p>
        </p:txBody>
      </p:sp>
    </p:spTree>
    <p:extLst>
      <p:ext uri="{BB962C8B-B14F-4D97-AF65-F5344CB8AC3E}">
        <p14:creationId xmlns:p14="http://schemas.microsoft.com/office/powerpoint/2010/main" val="3768976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A4EACA-4954-4C66-9C0E-820583A76A7F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367D71-B99F-4986-9900-0CE4EDB636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60E84A3-C508-473A-A019-08B7222DC70E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566CCE4-EAC1-4CD4-8DA4-078DB7C3C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46B2A03-D7C8-4455-BDBF-1EA809266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D14A51E-FEE5-46A7-A864-069A705187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53A6DB-6A09-4F32-818A-49E4C69ED218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299C33-5887-41F8-8CA1-439E31FB07BE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A6C4825-F340-4CB1-82EF-3722B294F6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3B65C13-618B-4012-8AD9-C62860574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1CF06E3-7F16-4950-8094-B5E4D70BE2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55D7AE-C366-4C1E-B571-A9A56322BB20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AF983-4D1E-4733-82A6-7ED5D8C1B4D7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determine the interval y can be:</a:t>
            </a:r>
          </a:p>
          <a:p>
            <a:r>
              <a:rPr lang="en-US" dirty="0"/>
              <a:t>y can be 0 (a really long, skinny area)</a:t>
            </a:r>
          </a:p>
          <a:p>
            <a:r>
              <a:rPr lang="en-US" dirty="0"/>
              <a:t>Since we have 2ys of fencing, the longest y can be (when x=0) is 500/2 = 250 ft</a:t>
            </a:r>
          </a:p>
        </p:txBody>
      </p:sp>
    </p:spTree>
    <p:extLst>
      <p:ext uri="{BB962C8B-B14F-4D97-AF65-F5344CB8AC3E}">
        <p14:creationId xmlns:p14="http://schemas.microsoft.com/office/powerpoint/2010/main" val="38868422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determine the interval y can be:</a:t>
            </a:r>
          </a:p>
          <a:p>
            <a:r>
              <a:rPr lang="en-US" dirty="0"/>
              <a:t>y can be 0 (a really long, skinny area)</a:t>
            </a:r>
          </a:p>
          <a:p>
            <a:r>
              <a:rPr lang="en-US" dirty="0"/>
              <a:t>Since we have 2ys of fencing, the longest y can be (when x=0) is 500/2 = 250 ft</a:t>
            </a:r>
          </a:p>
          <a:p>
            <a:r>
              <a:rPr lang="en-US" dirty="0"/>
              <a:t>So 0≤y≤250</a:t>
            </a:r>
          </a:p>
        </p:txBody>
      </p:sp>
    </p:spTree>
    <p:extLst>
      <p:ext uri="{BB962C8B-B14F-4D97-AF65-F5344CB8AC3E}">
        <p14:creationId xmlns:p14="http://schemas.microsoft.com/office/powerpoint/2010/main" val="8706801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the end points in this case will give zero area (which will not be a max) </a:t>
            </a:r>
          </a:p>
          <a:p>
            <a:r>
              <a:rPr lang="en-US" dirty="0"/>
              <a:t>The maximum value of our continuous function on a closed interval will occur where the first derivative is zero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7: Find the extrema: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 = 0 if</a:t>
            </a:r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361781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7: Find the extrema: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 = 0 if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y </a:t>
            </a:r>
            <a:r>
              <a:rPr lang="en-US" sz="3000" dirty="0"/>
              <a:t>= 500/4 </a:t>
            </a:r>
            <a:r>
              <a:rPr lang="en-US" sz="3000" dirty="0">
                <a:solidFill>
                  <a:srgbClr val="FFFF00"/>
                </a:solidFill>
              </a:rPr>
              <a:t>= 125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8: is this a max or min?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4716439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y = 125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8: is this a max or min?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500(125)-2(125</a:t>
            </a:r>
            <a:r>
              <a:rPr lang="en-US" sz="3000" baseline="30000" dirty="0"/>
              <a:t>2</a:t>
            </a:r>
            <a:r>
              <a:rPr lang="en-US" sz="3000" dirty="0"/>
              <a:t>)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 = 62500 – 31250 = 31250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500(124)-2(124</a:t>
            </a:r>
            <a:r>
              <a:rPr lang="en-US" sz="3000" baseline="30000" dirty="0"/>
              <a:t>2</a:t>
            </a:r>
            <a:r>
              <a:rPr lang="en-US" sz="3000" dirty="0"/>
              <a:t>) = 31248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500(126)-2(126</a:t>
            </a:r>
            <a:r>
              <a:rPr lang="en-US" sz="3000" baseline="30000" dirty="0"/>
              <a:t>2</a:t>
            </a:r>
            <a:r>
              <a:rPr lang="en-US" sz="3000" dirty="0"/>
              <a:t>) = 31248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So it’s a max!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4688609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y = 125 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075441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</a:t>
            </a:r>
            <a:r>
              <a:rPr lang="en-US" sz="3000" dirty="0">
                <a:solidFill>
                  <a:srgbClr val="FFFF00"/>
                </a:solidFill>
              </a:rPr>
              <a:t>y = 125 ft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31250 …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3032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AC9676EE-2D5E-4E1C-B082-A9A12313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can be done for any combination of variables in the model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others are considered to be constants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/>
          </a:p>
          <a:p>
            <a:endParaRPr lang="en-US" altLang="en-US" sz="1000" dirty="0"/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0EB981EF-200C-40B9-AA50-8A3DDD3F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</a:t>
            </a:r>
            <a:r>
              <a:rPr lang="en-US" sz="3000" dirty="0">
                <a:solidFill>
                  <a:srgbClr val="FFFF00"/>
                </a:solidFill>
              </a:rPr>
              <a:t>y = 125 ft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= 31250 ft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000" dirty="0"/>
              <a:t>Are we done?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586760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</a:t>
            </a:r>
            <a:r>
              <a:rPr lang="en-US" sz="3000" dirty="0">
                <a:solidFill>
                  <a:srgbClr val="FFFF00"/>
                </a:solidFill>
              </a:rPr>
              <a:t>y = 125 ft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= 31250 ft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000" dirty="0"/>
              <a:t>Are we done? No, we need x…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8460005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y = 125 …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31,250 ft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x = 500 – 2(125) = 250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655906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y = </a:t>
            </a:r>
            <a:r>
              <a:rPr lang="en-US" sz="3000" dirty="0">
                <a:solidFill>
                  <a:srgbClr val="FFFF00"/>
                </a:solidFill>
              </a:rPr>
              <a:t>125 ft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31,250 ft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2(125) = </a:t>
            </a:r>
            <a:r>
              <a:rPr lang="en-US" sz="3000" dirty="0">
                <a:solidFill>
                  <a:srgbClr val="FFFF00"/>
                </a:solidFill>
              </a:rPr>
              <a:t>250 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46161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these are word problems, they are everybody’s favorite thing and there is little opportunity to read them wrong and get the wrong answer</a:t>
            </a:r>
          </a:p>
        </p:txBody>
      </p:sp>
    </p:spTree>
    <p:extLst>
      <p:ext uri="{BB962C8B-B14F-4D97-AF65-F5344CB8AC3E}">
        <p14:creationId xmlns:p14="http://schemas.microsoft.com/office/powerpoint/2010/main" val="35706315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these are word problems, they are everybody’s favorite thing and there is little opportunity to read them wrong and get the wrong answer</a:t>
            </a:r>
          </a:p>
          <a:p>
            <a:pPr algn="ctr"/>
            <a:r>
              <a:rPr lang="en-US" dirty="0"/>
              <a:t>~</a:t>
            </a:r>
            <a:r>
              <a:rPr lang="en-US" dirty="0">
                <a:solidFill>
                  <a:srgbClr val="FFC000"/>
                </a:solidFill>
              </a:rPr>
              <a:t>NOT</a:t>
            </a:r>
            <a:r>
              <a:rPr lang="en-US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2777298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93929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Times New Roman" panose="02020603050405020304" pitchFamily="18" charset="0"/>
              </a:rPr>
              <a:t>A </a:t>
            </a:r>
            <a:r>
              <a:rPr lang="en-US" sz="3000" dirty="0"/>
              <a:t>company wants to manufacture cans to supply the brewing industry.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Minimizing the surface area, 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results in minimal cost of material to manufacture.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But the can must have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volume V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Find the dimensions that will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minimize the cost of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metal to manufacture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the cans.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1: the pic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C1385-50DF-4962-9A27-5CA89E47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A1BFC9-03A4-4CDD-B05D-FDF7B4EF73D0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773283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Times New Roman" panose="02020603050405020304" pitchFamily="18" charset="0"/>
              </a:rPr>
              <a:t>FYI: </a:t>
            </a:r>
            <a:r>
              <a:rPr lang="en-US" sz="3000" dirty="0"/>
              <a:t>the surface area, 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0CDE9-11E6-463D-A429-E7B402BF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08517"/>
            <a:ext cx="9043269" cy="2487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78F567-AC36-437D-AAAB-614B8DA1D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CFA6B-2707-47EE-A4FE-3BE3DB7BA382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11311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Minimizing the surface area, 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results in minimal cost of material to manufacture.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But the can must have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volume V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Find the dimensions that will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minimize the cost of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metal to manufacture the cans.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2: What are you trying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to maximize/minimize?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5702D-A5FC-4725-AF16-3E87926E2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F56417-F773-47CF-8C4E-89B31A53580B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199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Rates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638800"/>
          </a:xfrm>
        </p:spPr>
        <p:txBody>
          <a:bodyPr/>
          <a:lstStyle/>
          <a:p>
            <a:r>
              <a:rPr lang="en-US" altLang="en-US" dirty="0"/>
              <a:t>How to do it:</a:t>
            </a:r>
          </a:p>
          <a:p>
            <a:pPr marL="742950" indent="-742950">
              <a:buAutoNum type="arabicParenR"/>
            </a:pPr>
            <a:r>
              <a:rPr lang="en-US" altLang="en-US" dirty="0"/>
              <a:t>Draw a picture</a:t>
            </a:r>
          </a:p>
          <a:p>
            <a:pPr marL="742950" indent="-742950">
              <a:buAutoNum type="arabicParenR"/>
            </a:pPr>
            <a:r>
              <a:rPr lang="en-US" altLang="en-US" dirty="0"/>
              <a:t>What are you trying to find?</a:t>
            </a:r>
          </a:p>
          <a:p>
            <a:r>
              <a:rPr lang="en-US" altLang="en-US" dirty="0"/>
              <a:t>3) Find an equation relating the variables</a:t>
            </a:r>
          </a:p>
          <a:p>
            <a:r>
              <a:rPr lang="en-US" altLang="en-US" dirty="0"/>
              <a:t>4) Find </a:t>
            </a:r>
            <a:r>
              <a:rPr lang="en-US" altLang="en-US" dirty="0" err="1"/>
              <a:t>dy</a:t>
            </a:r>
            <a:r>
              <a:rPr lang="en-US" altLang="en-US" dirty="0"/>
              <a:t>/dx (usually chain rule)</a:t>
            </a:r>
          </a:p>
          <a:p>
            <a:r>
              <a:rPr lang="en-US" altLang="en-US" dirty="0"/>
              <a:t>5) Plug in known values</a:t>
            </a:r>
          </a:p>
          <a:p>
            <a:r>
              <a:rPr lang="en-US" altLang="en-US" dirty="0"/>
              <a:t>6) Solve for the rate of change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Minimizing the surface area, 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results in minimal cost of material to manufacture.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But the can must have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volume V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Find the dimensions that will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minimize the cost of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metal to manufacture the cans.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2: What are you trying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to maximize/minimize?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FFFF00"/>
                </a:solidFill>
              </a:rPr>
              <a:t>Minimize surface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3: What is the equation?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39FAA-01C2-42CF-BB86-7AE673CC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143C22-F3F1-4A69-8181-3C3CC3453CF2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1195173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Surface area, 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But the can must have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volume V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3: What is the equation?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FFFF00"/>
                </a:solidFill>
              </a:rPr>
              <a:t>A = 2</a:t>
            </a:r>
            <a:r>
              <a:rPr lang="en-US" sz="3000" b="0" dirty="0">
                <a:solidFill>
                  <a:srgbClr val="FFFF00"/>
                </a:solidFill>
              </a:rPr>
              <a:t>π</a:t>
            </a:r>
            <a:r>
              <a:rPr lang="en-US" sz="3000" dirty="0">
                <a:solidFill>
                  <a:srgbClr val="FFFF00"/>
                </a:solidFill>
              </a:rPr>
              <a:t>r</a:t>
            </a:r>
            <a:r>
              <a:rPr lang="en-US" sz="3000" baseline="30000" dirty="0">
                <a:solidFill>
                  <a:srgbClr val="FFFF00"/>
                </a:solidFill>
              </a:rPr>
              <a:t>2 </a:t>
            </a:r>
            <a:r>
              <a:rPr lang="en-US" sz="3000" dirty="0">
                <a:solidFill>
                  <a:srgbClr val="FFFF00"/>
                </a:solidFill>
              </a:rPr>
              <a:t>+ 2</a:t>
            </a:r>
            <a:r>
              <a:rPr lang="en-US" sz="3000" b="0" dirty="0">
                <a:solidFill>
                  <a:srgbClr val="FFFF00"/>
                </a:solidFill>
              </a:rPr>
              <a:t>π</a:t>
            </a:r>
            <a:r>
              <a:rPr lang="en-US" sz="3000" dirty="0">
                <a:solidFill>
                  <a:srgbClr val="FFFF00"/>
                </a:solidFill>
              </a:rPr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4: What is the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constraint?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AFBE4-F9AF-4BBC-B0C7-E89B50CD170A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37713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But the can must have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volume V = 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4: What is the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constraint? </a:t>
            </a:r>
            <a:r>
              <a:rPr lang="en-US" sz="3000" dirty="0">
                <a:solidFill>
                  <a:srgbClr val="FFFF00"/>
                </a:solidFill>
              </a:rPr>
              <a:t>V = </a:t>
            </a:r>
            <a:r>
              <a:rPr lang="en-US" sz="3000" b="0" dirty="0">
                <a:solidFill>
                  <a:srgbClr val="FFFF00"/>
                </a:solidFill>
              </a:rPr>
              <a:t>π</a:t>
            </a:r>
            <a:r>
              <a:rPr lang="en-US" sz="3000" dirty="0">
                <a:solidFill>
                  <a:srgbClr val="FFFF00"/>
                </a:solidFill>
              </a:rPr>
              <a:t>r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  <a:r>
              <a:rPr lang="en-US" sz="3000" dirty="0">
                <a:solidFill>
                  <a:srgbClr val="FFFF00"/>
                </a:solidFill>
              </a:rPr>
              <a:t>h = </a:t>
            </a:r>
            <a:r>
              <a:rPr lang="en-US" sz="3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5: Combine the two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equations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E9FE1-40B5-47C7-8143-D2D0B21E4F25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771094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Subject to the constraint: V = </a:t>
            </a:r>
            <a:r>
              <a:rPr lang="el-GR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5: Combine the two equations: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h = 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     </a:t>
            </a:r>
            <a:r>
              <a:rPr lang="en-US" sz="3000" dirty="0"/>
              <a:t>plug this into: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FFFF00"/>
                </a:solidFill>
              </a:rPr>
              <a:t>A</a:t>
            </a:r>
            <a:r>
              <a:rPr lang="en-US" sz="3000" dirty="0"/>
              <a:t>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r(400/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 </a:t>
            </a:r>
            <a:r>
              <a:rPr lang="en-US" sz="2000" dirty="0"/>
              <a:t> </a:t>
            </a:r>
            <a:r>
              <a:rPr lang="en-US" sz="3000" dirty="0">
                <a:solidFill>
                  <a:srgbClr val="FFFF00"/>
                </a:solidFill>
              </a:rPr>
              <a:t>= 2</a:t>
            </a:r>
            <a:r>
              <a:rPr lang="en-US" sz="3000" b="0" dirty="0">
                <a:solidFill>
                  <a:srgbClr val="FFFF00"/>
                </a:solidFill>
              </a:rPr>
              <a:t>π</a:t>
            </a:r>
            <a:r>
              <a:rPr lang="en-US" sz="3000" dirty="0">
                <a:solidFill>
                  <a:srgbClr val="FFFF00"/>
                </a:solidFill>
              </a:rPr>
              <a:t>r</a:t>
            </a:r>
            <a:r>
              <a:rPr lang="en-US" sz="3000" baseline="30000" dirty="0">
                <a:solidFill>
                  <a:srgbClr val="FFFF00"/>
                </a:solidFill>
              </a:rPr>
              <a:t>2 </a:t>
            </a:r>
            <a:r>
              <a:rPr lang="en-US" sz="3000" dirty="0">
                <a:solidFill>
                  <a:srgbClr val="FFFF00"/>
                </a:solidFill>
              </a:rPr>
              <a:t>+ 800/r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6: Find the derivative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B2E5F-32EE-45F8-A23B-FD701511FC85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028752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Subject to the constraint: V = </a:t>
            </a:r>
            <a:r>
              <a:rPr lang="el-GR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  where h = 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6: Find the derivative: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FFFF00"/>
                </a:solidFill>
              </a:rPr>
              <a:t>dA</a:t>
            </a:r>
            <a:r>
              <a:rPr lang="en-US" sz="3000" dirty="0">
                <a:solidFill>
                  <a:srgbClr val="FFFF00"/>
                </a:solidFill>
              </a:rPr>
              <a:t>/</a:t>
            </a:r>
            <a:r>
              <a:rPr lang="en-US" sz="3000" dirty="0" err="1">
                <a:solidFill>
                  <a:srgbClr val="FFFF00"/>
                </a:solidFill>
              </a:rPr>
              <a:t>dr</a:t>
            </a:r>
            <a:r>
              <a:rPr lang="en-US" sz="3000" dirty="0">
                <a:solidFill>
                  <a:srgbClr val="FFFF00"/>
                </a:solidFill>
              </a:rPr>
              <a:t> = 4</a:t>
            </a:r>
            <a:r>
              <a:rPr lang="en-US" sz="3000" b="0" dirty="0">
                <a:solidFill>
                  <a:srgbClr val="FFFF00"/>
                </a:solidFill>
              </a:rPr>
              <a:t>π</a:t>
            </a:r>
            <a:r>
              <a:rPr lang="en-US" sz="3000" dirty="0">
                <a:solidFill>
                  <a:srgbClr val="FFFF00"/>
                </a:solidFill>
              </a:rPr>
              <a:t>r - 800r</a:t>
            </a:r>
            <a:r>
              <a:rPr lang="en-US" sz="3000" baseline="30000" dirty="0">
                <a:solidFill>
                  <a:srgbClr val="FFFF00"/>
                </a:solidFill>
              </a:rPr>
              <a:t>-2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7: Set it equal to zero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08CA4-6780-4FE8-921A-9537BEEF7B49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897247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2F390-8A4A-4B77-8D32-D830DFFB5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We need to minimize the surface area: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A = 2</a:t>
                </a:r>
                <a:r>
                  <a:rPr lang="en-US" sz="3000" b="0" dirty="0"/>
                  <a:t>π</a:t>
                </a:r>
                <a:r>
                  <a:rPr lang="en-US" sz="3000" dirty="0"/>
                  <a:t>r</a:t>
                </a:r>
                <a:r>
                  <a:rPr lang="en-US" sz="3000" baseline="30000" dirty="0"/>
                  <a:t>2 </a:t>
                </a:r>
                <a:r>
                  <a:rPr lang="en-US" sz="3000" dirty="0"/>
                  <a:t>+ 2</a:t>
                </a:r>
                <a:r>
                  <a:rPr lang="en-US" sz="3000" b="0" dirty="0"/>
                  <a:t>π</a:t>
                </a:r>
                <a:r>
                  <a:rPr lang="en-US" sz="3000" dirty="0"/>
                  <a:t>rh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Subject to the constraint: V = </a:t>
                </a:r>
                <a:r>
                  <a:rPr lang="el-GR" sz="3000" b="0" dirty="0"/>
                  <a:t>π</a:t>
                </a:r>
                <a:r>
                  <a:rPr lang="en-US" sz="3000" dirty="0"/>
                  <a:t>r</a:t>
                </a:r>
                <a:r>
                  <a:rPr lang="en-US" sz="3000" baseline="30000" dirty="0"/>
                  <a:t>2</a:t>
                </a:r>
                <a:r>
                  <a:rPr lang="en-US" sz="3000" dirty="0"/>
                  <a:t>h = 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400cm</a:t>
                </a:r>
                <a:r>
                  <a:rPr lang="en-US" sz="3000" baseline="30000" dirty="0">
                    <a:effectLst/>
                    <a:ea typeface="Times New Roman" panose="02020603050405020304" pitchFamily="18" charset="0"/>
                  </a:rPr>
                  <a:t>3</a:t>
                </a:r>
                <a:r>
                  <a:rPr lang="en-US" sz="3000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A = 2</a:t>
                </a:r>
                <a:r>
                  <a:rPr lang="en-US" sz="3000" b="0" dirty="0"/>
                  <a:t>π</a:t>
                </a:r>
                <a:r>
                  <a:rPr lang="en-US" sz="3000" dirty="0"/>
                  <a:t>r</a:t>
                </a:r>
                <a:r>
                  <a:rPr lang="en-US" sz="3000" baseline="30000" dirty="0"/>
                  <a:t>2 </a:t>
                </a:r>
                <a:r>
                  <a:rPr lang="en-US" sz="3000" dirty="0"/>
                  <a:t>+ 800/r   where h = 400/</a:t>
                </a:r>
                <a:r>
                  <a:rPr lang="en-US" sz="3000" b="0" dirty="0"/>
                  <a:t>π</a:t>
                </a:r>
                <a:r>
                  <a:rPr lang="en-US" sz="3000" dirty="0"/>
                  <a:t>r</a:t>
                </a:r>
                <a:r>
                  <a:rPr lang="en-US" sz="3000" baseline="30000" dirty="0"/>
                  <a:t>2</a:t>
                </a:r>
                <a:endParaRPr lang="en-US" sz="3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err="1"/>
                  <a:t>dA</a:t>
                </a:r>
                <a:r>
                  <a:rPr lang="en-US" sz="3000" dirty="0"/>
                  <a:t>/</a:t>
                </a:r>
                <a:r>
                  <a:rPr lang="en-US" sz="3000" dirty="0" err="1"/>
                  <a:t>dr</a:t>
                </a:r>
                <a:r>
                  <a:rPr lang="en-US" sz="3000" dirty="0"/>
                  <a:t> = 4</a:t>
                </a:r>
                <a:r>
                  <a:rPr lang="en-US" sz="3000" b="0" dirty="0"/>
                  <a:t>π</a:t>
                </a:r>
                <a:r>
                  <a:rPr lang="en-US" sz="3000" dirty="0"/>
                  <a:t>r + 800r</a:t>
                </a:r>
                <a:r>
                  <a:rPr lang="en-US" sz="3000" baseline="30000" dirty="0"/>
                  <a:t>-2</a:t>
                </a:r>
                <a:r>
                  <a:rPr lang="en-US" sz="3000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Step 7: Set it equal to zero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 err="1"/>
                  <a:t>dA</a:t>
                </a:r>
                <a:r>
                  <a:rPr lang="en-US" sz="3000" dirty="0"/>
                  <a:t>/</a:t>
                </a:r>
                <a:r>
                  <a:rPr lang="en-US" sz="3000" dirty="0" err="1"/>
                  <a:t>dr</a:t>
                </a:r>
                <a:r>
                  <a:rPr lang="en-US" sz="3000" dirty="0"/>
                  <a:t> = 4</a:t>
                </a:r>
                <a:r>
                  <a:rPr lang="en-US" sz="3000" b="0" dirty="0"/>
                  <a:t>π</a:t>
                </a:r>
                <a:r>
                  <a:rPr lang="en-US" sz="3000" dirty="0"/>
                  <a:t>r - 800r</a:t>
                </a:r>
                <a:r>
                  <a:rPr lang="en-US" sz="3000" baseline="30000" dirty="0"/>
                  <a:t>-2</a:t>
                </a:r>
                <a:r>
                  <a:rPr lang="en-US" sz="3000" dirty="0"/>
                  <a:t> = 0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if </a:t>
                </a:r>
                <a:r>
                  <a:rPr lang="en-US" sz="3000" dirty="0">
                    <a:solidFill>
                      <a:srgbClr val="FFFF00"/>
                    </a:solidFill>
                  </a:rPr>
                  <a:t>r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baseline="30000" dirty="0">
                            <a:solidFill>
                              <a:srgbClr val="FFFF00"/>
                            </a:solidFill>
                            <a:ea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FFFF00"/>
                            </a:solidFill>
                          </a:rPr>
                          <m:t>00/</m:t>
                        </m:r>
                        <m:r>
                          <m:rPr>
                            <m:nor/>
                          </m:rPr>
                          <a:rPr lang="en-US" sz="3000" b="0" dirty="0">
                            <a:solidFill>
                              <a:srgbClr val="FFFF00"/>
                            </a:solidFill>
                          </a:rPr>
                          <m:t>π</m:t>
                        </m:r>
                      </m:e>
                    </m:rad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solidFill>
                      <a:srgbClr val="FFFF00"/>
                    </a:solidFill>
                  </a:rPr>
                  <a:t>≈ 3.9929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dirty="0"/>
                  <a:t>Step 8: is it the min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2F390-8A4A-4B77-8D32-D830DFFB5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4"/>
                <a:stretch>
                  <a:fillRect l="-1586" t="-1405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EB9AFA-8143-4282-97CC-C5707788704C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EFC243-E092-4D1B-98F7-CD9CF5F362D0}"/>
                  </a:ext>
                </a:extLst>
              </p14:cNvPr>
              <p14:cNvContentPartPr/>
              <p14:nvPr/>
            </p14:nvContentPartPr>
            <p14:xfrm>
              <a:off x="3659512" y="6620135"/>
              <a:ext cx="8280" cy="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EFC243-E092-4D1B-98F7-CD9CF5F362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0512" y="6611495"/>
                <a:ext cx="2592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2315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Subject to the constraint: V = </a:t>
            </a:r>
            <a:r>
              <a:rPr lang="el-GR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  where h = 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dr</a:t>
            </a:r>
            <a:r>
              <a:rPr lang="en-US" sz="3000" dirty="0"/>
              <a:t> = 4</a:t>
            </a:r>
            <a:r>
              <a:rPr lang="en-US" sz="3000" b="0" dirty="0"/>
              <a:t>π</a:t>
            </a:r>
            <a:r>
              <a:rPr lang="en-US" sz="3000" dirty="0"/>
              <a:t>r + 800 = 0 if r = 150/</a:t>
            </a:r>
            <a:r>
              <a:rPr lang="en-US" sz="3000" b="0" dirty="0"/>
              <a:t>π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8: is it the min we want?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≈ 2</a:t>
            </a:r>
            <a:r>
              <a:rPr lang="en-US" sz="3000" b="0" dirty="0"/>
              <a:t>π</a:t>
            </a:r>
            <a:r>
              <a:rPr lang="en-US" sz="3000" dirty="0"/>
              <a:t>(3.99)</a:t>
            </a:r>
            <a:r>
              <a:rPr lang="en-US" sz="3000" baseline="30000" dirty="0"/>
              <a:t>2 </a:t>
            </a:r>
            <a:r>
              <a:rPr lang="en-US" sz="3000" dirty="0"/>
              <a:t>+ 800/(3.99)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  ≈ 100.03 + 200.5 = 300.53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≈ 2</a:t>
            </a:r>
            <a:r>
              <a:rPr lang="en-US" sz="3000" b="0" dirty="0"/>
              <a:t>π</a:t>
            </a:r>
            <a:r>
              <a:rPr lang="en-US" sz="3000" dirty="0"/>
              <a:t>(5)</a:t>
            </a:r>
            <a:r>
              <a:rPr lang="en-US" sz="3000" baseline="30000" dirty="0"/>
              <a:t>2 </a:t>
            </a:r>
            <a:r>
              <a:rPr lang="en-US" sz="3000" dirty="0"/>
              <a:t>+ 800/(5)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  ≈ 157.08 + 160 = 317.08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≈ 2</a:t>
            </a:r>
            <a:r>
              <a:rPr lang="en-US" sz="3000" b="0" dirty="0"/>
              <a:t>π</a:t>
            </a:r>
            <a:r>
              <a:rPr lang="en-US" sz="3000" dirty="0"/>
              <a:t>(3)</a:t>
            </a:r>
            <a:r>
              <a:rPr lang="en-US" sz="3000" baseline="30000" dirty="0"/>
              <a:t>2 </a:t>
            </a:r>
            <a:r>
              <a:rPr lang="en-US" sz="3000" dirty="0"/>
              <a:t>+ 800/(3)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  ≈ 56.55 + 266.67 = 323.22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5CBEB-4F93-450A-A57E-3DD2FB4703A3}"/>
              </a:ext>
            </a:extLst>
          </p:cNvPr>
          <p:cNvSpPr txBox="1"/>
          <p:nvPr/>
        </p:nvSpPr>
        <p:spPr>
          <a:xfrm>
            <a:off x="4445863" y="5029200"/>
            <a:ext cx="167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4 is too close!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333A9-5ECD-4270-B0D4-EBDEFB4C9693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636431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Subject to the constraint: V = </a:t>
            </a:r>
            <a:r>
              <a:rPr lang="el-GR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  where h = 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dr</a:t>
            </a:r>
            <a:r>
              <a:rPr lang="en-US" sz="3000" dirty="0"/>
              <a:t> = 4</a:t>
            </a:r>
            <a:r>
              <a:rPr lang="en-US" sz="3000" b="0" dirty="0"/>
              <a:t>π</a:t>
            </a:r>
            <a:r>
              <a:rPr lang="en-US" sz="3000" dirty="0"/>
              <a:t>r + 800 = 0 if r = 150/</a:t>
            </a:r>
            <a:r>
              <a:rPr lang="en-US" sz="3000" b="0" dirty="0"/>
              <a:t>π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Step 8: is it the min we want?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So </a:t>
            </a:r>
            <a:r>
              <a:rPr lang="en-US" sz="3000" dirty="0">
                <a:solidFill>
                  <a:srgbClr val="FFFF00"/>
                </a:solidFill>
              </a:rPr>
              <a:t>r = 3.99 is a min</a:t>
            </a:r>
            <a:r>
              <a:rPr lang="en-US" sz="3000" dirty="0"/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56C46-6F8B-40B2-BBEC-3C4541741FA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379737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Subject to the constraint: V = </a:t>
            </a:r>
            <a:r>
              <a:rPr lang="el-GR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  where h = 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dr</a:t>
            </a:r>
            <a:r>
              <a:rPr lang="en-US" sz="3000" dirty="0"/>
              <a:t> = 4</a:t>
            </a:r>
            <a:r>
              <a:rPr lang="en-US" sz="3000" b="0" dirty="0"/>
              <a:t>π</a:t>
            </a:r>
            <a:r>
              <a:rPr lang="en-US" sz="3000" dirty="0"/>
              <a:t>r + 800 = 0 if r = 150/</a:t>
            </a:r>
            <a:r>
              <a:rPr lang="en-US" sz="3000" b="0" dirty="0"/>
              <a:t>π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The minimum surface area is: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≈ 300.53 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where r ≈ 3.99 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and h = 400/</a:t>
            </a:r>
            <a:r>
              <a:rPr lang="en-US" sz="3000" b="0" dirty="0"/>
              <a:t>π</a:t>
            </a:r>
            <a:r>
              <a:rPr lang="en-US" sz="3000" dirty="0"/>
              <a:t>(3.99)</a:t>
            </a:r>
            <a:r>
              <a:rPr lang="en-US" sz="3000" baseline="30000" dirty="0"/>
              <a:t>2</a:t>
            </a:r>
            <a:r>
              <a:rPr lang="en-US" sz="3000" dirty="0"/>
              <a:t> ≈ 8.0 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DCC3B-F9BE-4E05-8FBB-FC02B76D4DE5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3916065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F3F6B-7D9B-4B39-8C0F-62B23A06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4"/>
          <a:stretch/>
        </p:blipFill>
        <p:spPr>
          <a:xfrm>
            <a:off x="6112367" y="3200400"/>
            <a:ext cx="3031633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F390-8A4A-4B77-8D32-D830DFFB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We need to minimize the surface area: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+ 2</a:t>
            </a:r>
            <a:r>
              <a:rPr lang="en-US" sz="3000" b="0" dirty="0"/>
              <a:t>π</a:t>
            </a:r>
            <a:r>
              <a:rPr lang="en-US" sz="3000" dirty="0"/>
              <a:t>rh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Subject to the constraint: V = </a:t>
            </a:r>
            <a:r>
              <a:rPr lang="el-GR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h = 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400cm</a:t>
            </a:r>
            <a:r>
              <a:rPr lang="en-US" sz="30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  where h = 400/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dr</a:t>
            </a:r>
            <a:r>
              <a:rPr lang="en-US" sz="3000" dirty="0"/>
              <a:t> = 4</a:t>
            </a:r>
            <a:r>
              <a:rPr lang="en-US" sz="3000" b="0" dirty="0"/>
              <a:t>π</a:t>
            </a:r>
            <a:r>
              <a:rPr lang="en-US" sz="3000" dirty="0"/>
              <a:t>r + 800 = 0 if r = 150/</a:t>
            </a:r>
            <a:r>
              <a:rPr lang="en-US" sz="3000" b="0" dirty="0"/>
              <a:t>π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The minimum surface area is: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 = 2</a:t>
            </a:r>
            <a:r>
              <a:rPr lang="en-US" sz="3000" b="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 </a:t>
            </a:r>
            <a:r>
              <a:rPr lang="en-US" sz="3000" dirty="0"/>
              <a:t>+ 800/r ≈ </a:t>
            </a:r>
            <a:r>
              <a:rPr lang="en-US" sz="3000" dirty="0">
                <a:solidFill>
                  <a:srgbClr val="FFFF00"/>
                </a:solidFill>
              </a:rPr>
              <a:t>300.53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cm</a:t>
            </a:r>
            <a:r>
              <a:rPr lang="en-US" sz="3000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where r ≈ </a:t>
            </a:r>
            <a:r>
              <a:rPr lang="en-US" sz="3000" dirty="0">
                <a:solidFill>
                  <a:srgbClr val="FFFF00"/>
                </a:solidFill>
              </a:rPr>
              <a:t>3.99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cm</a:t>
            </a: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and h = 400/</a:t>
            </a:r>
            <a:r>
              <a:rPr lang="en-US" sz="3000" b="0" dirty="0"/>
              <a:t>π</a:t>
            </a:r>
            <a:r>
              <a:rPr lang="en-US" sz="3000" dirty="0"/>
              <a:t>(3.99)</a:t>
            </a:r>
            <a:r>
              <a:rPr lang="en-US" sz="3000" baseline="30000" dirty="0"/>
              <a:t>2</a:t>
            </a:r>
            <a:r>
              <a:rPr lang="en-US" sz="3000" dirty="0"/>
              <a:t> ≈ </a:t>
            </a:r>
            <a:r>
              <a:rPr lang="en-US" sz="3000" dirty="0">
                <a:solidFill>
                  <a:srgbClr val="FFFF00"/>
                </a:solidFill>
              </a:rPr>
              <a:t>8.0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cm</a:t>
            </a: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276BA-99EC-44FB-94C5-4D5BFDF7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1394D-FEB4-45B3-9F3F-61B96A59B0C5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457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7098</Words>
  <Application>Microsoft Office PowerPoint</Application>
  <PresentationFormat>On-screen Show (4:3)</PresentationFormat>
  <Paragraphs>1061</Paragraphs>
  <Slides>121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7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Related Rates</vt:lpstr>
      <vt:lpstr>Related Rates</vt:lpstr>
      <vt:lpstr>Related Rates</vt:lpstr>
      <vt:lpstr>Related Rates</vt:lpstr>
      <vt:lpstr>Related Rates</vt:lpstr>
      <vt:lpstr>Questions?</vt:lpstr>
      <vt:lpstr>Optimization</vt:lpstr>
      <vt:lpstr>Optimization</vt:lpstr>
      <vt:lpstr>Optimization</vt:lpstr>
      <vt:lpstr>Optimization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Optimization</vt:lpstr>
      <vt:lpstr>Optimization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401</cp:revision>
  <dcterms:created xsi:type="dcterms:W3CDTF">2012-09-06T22:30:26Z</dcterms:created>
  <dcterms:modified xsi:type="dcterms:W3CDTF">2023-03-01T03:28:09Z</dcterms:modified>
</cp:coreProperties>
</file>