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546" r:id="rId2"/>
    <p:sldId id="538" r:id="rId3"/>
    <p:sldId id="547" r:id="rId4"/>
    <p:sldId id="539" r:id="rId5"/>
    <p:sldId id="1200" r:id="rId6"/>
    <p:sldId id="1289" r:id="rId7"/>
    <p:sldId id="1203" r:id="rId8"/>
    <p:sldId id="1373" r:id="rId9"/>
    <p:sldId id="468" r:id="rId10"/>
    <p:sldId id="488" r:id="rId11"/>
    <p:sldId id="550" r:id="rId12"/>
    <p:sldId id="1319" r:id="rId13"/>
    <p:sldId id="439" r:id="rId14"/>
    <p:sldId id="1278" r:id="rId15"/>
    <p:sldId id="513" r:id="rId16"/>
    <p:sldId id="514" r:id="rId17"/>
    <p:sldId id="515" r:id="rId18"/>
    <p:sldId id="1374" r:id="rId19"/>
    <p:sldId id="1461" r:id="rId20"/>
    <p:sldId id="1462" r:id="rId21"/>
    <p:sldId id="516" r:id="rId22"/>
    <p:sldId id="1375" r:id="rId23"/>
    <p:sldId id="518" r:id="rId24"/>
    <p:sldId id="519" r:id="rId25"/>
    <p:sldId id="1376" r:id="rId26"/>
    <p:sldId id="1377" r:id="rId27"/>
    <p:sldId id="1379" r:id="rId28"/>
    <p:sldId id="1411" r:id="rId29"/>
    <p:sldId id="1410" r:id="rId30"/>
    <p:sldId id="1378" r:id="rId31"/>
    <p:sldId id="1671" r:id="rId32"/>
    <p:sldId id="1381" r:id="rId33"/>
    <p:sldId id="1380" r:id="rId34"/>
    <p:sldId id="520" r:id="rId35"/>
    <p:sldId id="1399" r:id="rId36"/>
    <p:sldId id="1400" r:id="rId37"/>
    <p:sldId id="1401" r:id="rId38"/>
    <p:sldId id="1383" r:id="rId39"/>
    <p:sldId id="1464" r:id="rId40"/>
    <p:sldId id="1465" r:id="rId41"/>
    <p:sldId id="1466" r:id="rId42"/>
    <p:sldId id="1467" r:id="rId43"/>
    <p:sldId id="1468" r:id="rId44"/>
    <p:sldId id="1469" r:id="rId45"/>
    <p:sldId id="1470" r:id="rId46"/>
    <p:sldId id="1471" r:id="rId47"/>
    <p:sldId id="1472" r:id="rId48"/>
    <p:sldId id="1463" r:id="rId49"/>
    <p:sldId id="1490" r:id="rId50"/>
    <p:sldId id="1491" r:id="rId51"/>
    <p:sldId id="1492" r:id="rId52"/>
    <p:sldId id="1493" r:id="rId53"/>
    <p:sldId id="1494" r:id="rId54"/>
    <p:sldId id="1495" r:id="rId55"/>
    <p:sldId id="1496" r:id="rId56"/>
    <p:sldId id="1497" r:id="rId57"/>
    <p:sldId id="1498" r:id="rId58"/>
    <p:sldId id="1489" r:id="rId59"/>
    <p:sldId id="1384" r:id="rId60"/>
    <p:sldId id="521" r:id="rId61"/>
    <p:sldId id="1387" r:id="rId62"/>
    <p:sldId id="1388" r:id="rId63"/>
    <p:sldId id="1389" r:id="rId64"/>
    <p:sldId id="1390" r:id="rId65"/>
    <p:sldId id="522" r:id="rId66"/>
    <p:sldId id="1402" r:id="rId67"/>
    <p:sldId id="1403" r:id="rId68"/>
    <p:sldId id="1404" r:id="rId69"/>
    <p:sldId id="1279" r:id="rId70"/>
    <p:sldId id="1391" r:id="rId71"/>
    <p:sldId id="1392" r:id="rId72"/>
    <p:sldId id="1393" r:id="rId73"/>
    <p:sldId id="1412" r:id="rId74"/>
    <p:sldId id="1413" r:id="rId75"/>
    <p:sldId id="1414" r:id="rId76"/>
    <p:sldId id="1415" r:id="rId77"/>
    <p:sldId id="1417" r:id="rId78"/>
    <p:sldId id="1418" r:id="rId79"/>
    <p:sldId id="1419" r:id="rId80"/>
    <p:sldId id="1420" r:id="rId81"/>
    <p:sldId id="1422" r:id="rId82"/>
    <p:sldId id="1426" r:id="rId83"/>
    <p:sldId id="1423" r:id="rId84"/>
    <p:sldId id="1424" r:id="rId85"/>
    <p:sldId id="1427" r:id="rId86"/>
    <p:sldId id="1428" r:id="rId87"/>
    <p:sldId id="1429" r:id="rId88"/>
    <p:sldId id="1430" r:id="rId89"/>
    <p:sldId id="1431" r:id="rId90"/>
    <p:sldId id="1473" r:id="rId91"/>
    <p:sldId id="1432" r:id="rId92"/>
    <p:sldId id="1407" r:id="rId93"/>
    <p:sldId id="1408" r:id="rId94"/>
    <p:sldId id="1436" r:id="rId95"/>
    <p:sldId id="1437" r:id="rId96"/>
    <p:sldId id="1433" r:id="rId97"/>
    <p:sldId id="1438" r:id="rId98"/>
    <p:sldId id="1439" r:id="rId99"/>
    <p:sldId id="1440" r:id="rId100"/>
    <p:sldId id="1441" r:id="rId101"/>
    <p:sldId id="1435" r:id="rId102"/>
    <p:sldId id="1442" r:id="rId103"/>
    <p:sldId id="1443" r:id="rId104"/>
    <p:sldId id="1444" r:id="rId105"/>
    <p:sldId id="1446" r:id="rId106"/>
    <p:sldId id="1445" r:id="rId107"/>
    <p:sldId id="1447" r:id="rId108"/>
    <p:sldId id="1448" r:id="rId109"/>
    <p:sldId id="1449" r:id="rId110"/>
    <p:sldId id="1450" r:id="rId111"/>
    <p:sldId id="1451" r:id="rId112"/>
    <p:sldId id="1454" r:id="rId113"/>
    <p:sldId id="1455" r:id="rId114"/>
    <p:sldId id="1456" r:id="rId115"/>
    <p:sldId id="1457" r:id="rId116"/>
    <p:sldId id="1452" r:id="rId117"/>
    <p:sldId id="1458" r:id="rId118"/>
    <p:sldId id="1459" r:id="rId119"/>
    <p:sldId id="1488" r:id="rId120"/>
    <p:sldId id="1830" r:id="rId121"/>
    <p:sldId id="543" r:id="rId122"/>
    <p:sldId id="1499" r:id="rId123"/>
    <p:sldId id="1829" r:id="rId1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8" autoAdjust="0"/>
    <p:restoredTop sz="94660"/>
  </p:normalViewPr>
  <p:slideViewPr>
    <p:cSldViewPr>
      <p:cViewPr varScale="1">
        <p:scale>
          <a:sx n="94" d="100"/>
          <a:sy n="94" d="100"/>
        </p:scale>
        <p:origin x="2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6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7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6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98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8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2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90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48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7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3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0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14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9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5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7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87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6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5 Part </a:t>
            </a:r>
            <a:r>
              <a:rPr lang="en-US" altLang="en-US" sz="6900" b="1" dirty="0">
                <a:solidFill>
                  <a:srgbClr val="CCFFFF"/>
                </a:solidFill>
              </a:rPr>
              <a:t>10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D68FD13-8BB4-4FC7-917D-2C9B3304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4E0B8E4-6577-4A1C-827A-067BA323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y=(3x+1)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u? 3x + 1</a:t>
            </a:r>
          </a:p>
          <a:p>
            <a:r>
              <a:rPr lang="en-US" altLang="en-US" dirty="0"/>
              <a:t>What is du/dx? 3</a:t>
            </a:r>
          </a:p>
          <a:p>
            <a:r>
              <a:rPr lang="en-US" altLang="en-US" dirty="0"/>
              <a:t>What is dy/du? d(u</a:t>
            </a:r>
            <a:r>
              <a:rPr lang="en-US" altLang="en-US" baseline="30000" dirty="0"/>
              <a:t>2</a:t>
            </a:r>
            <a:r>
              <a:rPr lang="en-US" altLang="en-US" dirty="0"/>
              <a:t>)/du = 2u </a:t>
            </a:r>
          </a:p>
          <a:p>
            <a:r>
              <a:rPr lang="en-US" altLang="en-US" dirty="0"/>
              <a:t>Now the chain: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du/dx</a:t>
            </a:r>
            <a:r>
              <a:rPr lang="en-US" altLang="en-US" sz="2000" dirty="0"/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  <a:endParaRPr lang="en-US" altLang="en-US" dirty="0">
              <a:latin typeface="Symbol" panose="05050102010706020507" pitchFamily="18" charset="2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Find dy/dx for:</a:t>
                </a:r>
              </a:p>
              <a:p>
                <a:r>
                  <a:rPr lang="en-US" altLang="en-US" dirty="0"/>
                  <a:t>    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         – </a:t>
                </a:r>
                <a:r>
                  <a:rPr lang="en-US" altLang="en-US" dirty="0" err="1"/>
                  <a:t>xy</a:t>
                </a:r>
                <a:r>
                  <a:rPr lang="en-US" altLang="en-US" dirty="0"/>
                  <a:t>   + 2y 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altLang="en-US" dirty="0"/>
                  <a:t>(x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(x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x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-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y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 (x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x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2) + (y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2x-y) = 0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3000" dirty="0"/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-(y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3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2x-y)/(x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3y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 –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x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+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2)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  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97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Find dy/dx for:</a:t>
                </a:r>
              </a:p>
              <a:p>
                <a:r>
                  <a:rPr lang="en-US" altLang="en-US" dirty="0"/>
                  <a:t>    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         – </a:t>
                </a:r>
                <a:r>
                  <a:rPr lang="en-US" altLang="en-US" dirty="0" err="1"/>
                  <a:t>xy</a:t>
                </a:r>
                <a:r>
                  <a:rPr lang="en-US" altLang="en-US" dirty="0"/>
                  <a:t>   + 2y 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altLang="en-US" dirty="0"/>
                  <a:t>(x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(x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x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-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y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 (x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x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2) + (y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2x-y) = 0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3000" dirty="0"/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-(y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3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2x-y)/(x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3y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 –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x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+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2)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  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(y-y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3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2x)/(x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3y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 –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x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+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2)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7378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Content Placeholder 2">
                <a:extLst>
                  <a:ext uri="{FF2B5EF4-FFF2-40B4-BE49-F238E27FC236}">
                    <a16:creationId xmlns:a16="http://schemas.microsoft.com/office/drawing/2014/main" id="{5FC906EF-5DF0-4A8F-881A-41903442E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If you use y’ rather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 it is less clutter</a:t>
                </a:r>
              </a:p>
              <a:p>
                <a:r>
                  <a:rPr lang="en-US" altLang="en-US" dirty="0"/>
                  <a:t>BUT </a:t>
                </a:r>
              </a:p>
              <a:p>
                <a:r>
                  <a:rPr lang="en-US" altLang="en-US" dirty="0"/>
                  <a:t>I find it difficult to see the y’</a:t>
                </a:r>
                <a:r>
                  <a:rPr lang="en-US" altLang="en-US" sz="3000" dirty="0"/>
                  <a:t>s</a:t>
                </a:r>
                <a:r>
                  <a:rPr lang="en-US" altLang="en-US" dirty="0"/>
                  <a:t> 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0963" name="Content Placeholder 2">
                <a:extLst>
                  <a:ext uri="{FF2B5EF4-FFF2-40B4-BE49-F238E27FC236}">
                    <a16:creationId xmlns:a16="http://schemas.microsoft.com/office/drawing/2014/main" id="{5FC906EF-5DF0-4A8F-881A-41903442E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6370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45524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  <a:blipFill>
                <a:blip r:embed="rId3"/>
                <a:stretch>
                  <a:fillRect l="-239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798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Is this formula implicit or explicit?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369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Is this formula implicit or explicit?</a:t>
                </a:r>
              </a:p>
              <a:p>
                <a:r>
                  <a:rPr lang="en-US" altLang="en-US" dirty="0">
                    <a:solidFill>
                      <a:srgbClr val="FFFF00"/>
                    </a:solidFill>
                  </a:rPr>
                  <a:t>Yep… it’s implicit: the variables of interest are hiding in the formula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 b="-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066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96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  <a:p>
                <a:r>
                  <a:rPr lang="en-US" altLang="en-US" dirty="0"/>
                  <a:t>u=       </a:t>
                </a:r>
                <a:r>
                  <a:rPr lang="en-US" altLang="en-US" sz="2000" dirty="0"/>
                  <a:t> </a:t>
                </a:r>
                <a:r>
                  <a:rPr lang="en-US" altLang="en-US" sz="1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   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2705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  <a:p>
                <a:r>
                  <a:rPr lang="en-US" altLang="en-US" dirty="0"/>
                  <a:t>u=V+14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   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0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65EBAA5-D422-46C0-AB66-14327D7C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Chain Rule</a:t>
            </a:r>
          </a:p>
        </p:txBody>
      </p:sp>
      <p:sp>
        <p:nvSpPr>
          <p:cNvPr id="27654" name="Content Placeholder 2">
            <a:extLst>
              <a:ext uri="{FF2B5EF4-FFF2-40B4-BE49-F238E27FC236}">
                <a16:creationId xmlns:a16="http://schemas.microsoft.com/office/drawing/2014/main" id="{9CF7C0AD-BCD9-4461-8A69-57A891E06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du/dx = 3</a:t>
            </a:r>
          </a:p>
          <a:p>
            <a:r>
              <a:rPr lang="en-US" altLang="en-US" dirty="0"/>
              <a:t>dy/du = d(u</a:t>
            </a:r>
            <a:r>
              <a:rPr lang="en-US" altLang="en-US" baseline="30000" dirty="0"/>
              <a:t>2</a:t>
            </a:r>
            <a:r>
              <a:rPr lang="en-US" altLang="en-US" dirty="0"/>
              <a:t>)/du = 2u </a:t>
            </a:r>
          </a:p>
          <a:p>
            <a:pPr>
              <a:spcBef>
                <a:spcPts val="960"/>
              </a:spcBef>
            </a:pPr>
            <a:r>
              <a:rPr lang="en-US" altLang="en-US" dirty="0"/>
              <a:t>dy/dx = du/dx</a:t>
            </a:r>
            <a:r>
              <a:rPr lang="en-US" altLang="en-US" sz="2000" dirty="0"/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  <a:endParaRPr lang="en-US" altLang="en-US" dirty="0">
              <a:latin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		= 3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2u</a:t>
            </a:r>
            <a:r>
              <a:rPr lang="en-US" altLang="en-US" sz="2000" dirty="0"/>
              <a:t> 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		= 3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2(3x + 1)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= 6(3x + 1)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= </a:t>
            </a:r>
            <a:r>
              <a:rPr lang="en-US" altLang="en-US" dirty="0">
                <a:solidFill>
                  <a:srgbClr val="FFFF00"/>
                </a:solidFill>
              </a:rPr>
              <a:t>18x + 6</a:t>
            </a:r>
            <a:endParaRPr lang="en-US" alt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  <a:p>
                <a:r>
                  <a:rPr lang="en-US" altLang="en-US" dirty="0"/>
                  <a:t>u=V+14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=1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1971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  <a:p>
                <a:r>
                  <a:rPr lang="en-US" altLang="en-US" dirty="0"/>
                  <a:t>u=V+14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 smtClean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=1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=2u=2(V+14)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Plug into: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3000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 b="-1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0203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  <a:p>
                <a:r>
                  <a:rPr lang="en-US" altLang="en-US" dirty="0"/>
                  <a:t>Start with chain rule for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:</a:t>
                </a:r>
              </a:p>
              <a:p>
                <a:r>
                  <a:rPr lang="en-US" altLang="en-US" dirty="0"/>
                  <a:t>u=V+14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=1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=2u=2(V+14)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Plug into: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u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  <m:r>
                      <a:rPr lang="en-US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000" dirty="0"/>
                  <a:t> </a:t>
                </a:r>
                <a:r>
                  <a:rPr lang="en-US" altLang="en-US" dirty="0"/>
                  <a:t>= 2(V+14)(1)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638800"/>
              </a:xfrm>
              <a:blipFill>
                <a:blip r:embed="rId3"/>
                <a:stretch>
                  <a:fillRect l="-2333" t="-1946" r="-4533" b="-1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3194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The voltage current relationship for a transmitter tube is:</a:t>
            </a:r>
          </a:p>
          <a:p>
            <a:r>
              <a:rPr lang="en-US" altLang="en-US" dirty="0"/>
              <a:t>  (V+14)</a:t>
            </a:r>
            <a:r>
              <a:rPr lang="en-US" altLang="en-US" baseline="30000" dirty="0"/>
              <a:t>2</a:t>
            </a:r>
            <a:r>
              <a:rPr lang="en-US" altLang="en-US" dirty="0"/>
              <a:t>   = 1500I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2(V+14)(1)      ?</a:t>
            </a:r>
            <a:endParaRPr lang="en-US" altLang="en-US" sz="3000" dirty="0"/>
          </a:p>
          <a:p>
            <a:pPr>
              <a:spcBef>
                <a:spcPts val="0"/>
              </a:spcBef>
            </a:pPr>
            <a:endParaRPr lang="en-US" altLang="en-US" sz="3000" dirty="0"/>
          </a:p>
          <a:p>
            <a:pPr>
              <a:spcBef>
                <a:spcPts val="0"/>
              </a:spcBef>
            </a:pPr>
            <a:r>
              <a:rPr lang="en-US" alt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BF8728B-B501-4D56-9F64-4A77D3D86F81}"/>
              </a:ext>
            </a:extLst>
          </p:cNvPr>
          <p:cNvSpPr/>
          <p:nvPr/>
        </p:nvSpPr>
        <p:spPr>
          <a:xfrm rot="5400000">
            <a:off x="1409700" y="2171700"/>
            <a:ext cx="228600" cy="16764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C1BA2F0-EF94-4D61-99F1-270BFC534242}"/>
              </a:ext>
            </a:extLst>
          </p:cNvPr>
          <p:cNvSpPr/>
          <p:nvPr/>
        </p:nvSpPr>
        <p:spPr>
          <a:xfrm rot="5400000">
            <a:off x="4114800" y="2286000"/>
            <a:ext cx="228600" cy="14478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86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 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 = 1500I</a:t>
                </a:r>
              </a:p>
              <a:p>
                <a:endParaRPr lang="en-US" altLang="en-US" sz="1500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2(V+14)(1) 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 1500</a:t>
                </a:r>
                <a:r>
                  <a:rPr lang="en-US" altLang="en-US" sz="4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sz="3000" dirty="0"/>
                  <a:t> </a:t>
                </a:r>
              </a:p>
              <a:p>
                <a:pPr>
                  <a:spcBef>
                    <a:spcPts val="0"/>
                  </a:spcBef>
                </a:pPr>
                <a:endParaRPr lang="en-US" altLang="en-US" sz="3000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9144000" cy="5638800"/>
              </a:xfrm>
              <a:blipFill>
                <a:blip r:embed="rId3"/>
                <a:stretch>
                  <a:fillRect l="-2400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BF8728B-B501-4D56-9F64-4A77D3D86F81}"/>
              </a:ext>
            </a:extLst>
          </p:cNvPr>
          <p:cNvSpPr/>
          <p:nvPr/>
        </p:nvSpPr>
        <p:spPr>
          <a:xfrm rot="5400000">
            <a:off x="1409700" y="2171700"/>
            <a:ext cx="228600" cy="16764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C1BA2F0-EF94-4D61-99F1-270BFC534242}"/>
              </a:ext>
            </a:extLst>
          </p:cNvPr>
          <p:cNvSpPr/>
          <p:nvPr/>
        </p:nvSpPr>
        <p:spPr>
          <a:xfrm rot="5400000">
            <a:off x="4114800" y="2286000"/>
            <a:ext cx="228600" cy="14478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20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91440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  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 = 1500I</a:t>
                </a:r>
              </a:p>
              <a:p>
                <a:endParaRPr lang="en-US" altLang="en-US" sz="1500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2(V+14)(1) 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 1500</a:t>
                </a:r>
                <a:r>
                  <a:rPr lang="en-US" altLang="en-US" sz="4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sz="3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FFFF00"/>
                    </a:solidFill>
                  </a:rPr>
                  <a:t>(2V+28)/1500</a:t>
                </a:r>
                <a:r>
                  <a:rPr lang="en-US" alt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sz="30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FFFF00"/>
                    </a:solidFill>
                  </a:rPr>
                  <a:t>(V+14)/750 </a:t>
                </a:r>
                <a:r>
                  <a:rPr lang="en-US" alt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sz="4000" dirty="0"/>
                  <a:t> </a:t>
                </a:r>
              </a:p>
              <a:p>
                <a:pPr>
                  <a:spcBef>
                    <a:spcPts val="0"/>
                  </a:spcBef>
                </a:pPr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9144000" cy="5638800"/>
              </a:xfrm>
              <a:blipFill>
                <a:blip r:embed="rId3"/>
                <a:stretch>
                  <a:fillRect l="-2400" t="-1946" r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BF8728B-B501-4D56-9F64-4A77D3D86F81}"/>
              </a:ext>
            </a:extLst>
          </p:cNvPr>
          <p:cNvSpPr/>
          <p:nvPr/>
        </p:nvSpPr>
        <p:spPr>
          <a:xfrm rot="5400000">
            <a:off x="1409700" y="2171700"/>
            <a:ext cx="228600" cy="16764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C1BA2F0-EF94-4D61-99F1-270BFC534242}"/>
              </a:ext>
            </a:extLst>
          </p:cNvPr>
          <p:cNvSpPr/>
          <p:nvPr/>
        </p:nvSpPr>
        <p:spPr>
          <a:xfrm rot="5400000">
            <a:off x="4114800" y="2286000"/>
            <a:ext cx="228600" cy="14478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36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F79E-0277-425D-BA85-B1E8F221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A0F76-8C31-4592-82A1-2AFC3AF62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one wasn’t actually so hard!</a:t>
            </a:r>
          </a:p>
          <a:p>
            <a:r>
              <a:rPr lang="en-US" dirty="0"/>
              <a:t>But are we done?</a:t>
            </a:r>
          </a:p>
        </p:txBody>
      </p:sp>
    </p:spTree>
    <p:extLst>
      <p:ext uri="{BB962C8B-B14F-4D97-AF65-F5344CB8AC3E}">
        <p14:creationId xmlns:p14="http://schemas.microsoft.com/office/powerpoint/2010/main" val="27721541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F79E-0277-425D-BA85-B1E8F221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A0F76-8C31-4592-82A1-2AFC3AF62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one wasn’t actually so hard!</a:t>
            </a:r>
          </a:p>
          <a:p>
            <a:r>
              <a:rPr lang="en-US" dirty="0"/>
              <a:t>But are we done? Nope…</a:t>
            </a:r>
          </a:p>
        </p:txBody>
      </p:sp>
    </p:spTree>
    <p:extLst>
      <p:ext uri="{BB962C8B-B14F-4D97-AF65-F5344CB8AC3E}">
        <p14:creationId xmlns:p14="http://schemas.microsoft.com/office/powerpoint/2010/main" val="10567737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</a:t>
                </a:r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  <a:blipFill>
                <a:blip r:embed="rId3"/>
                <a:stretch>
                  <a:fillRect l="-239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5455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 </a:t>
                </a:r>
              </a:p>
              <a:p>
                <a:r>
                  <a:rPr lang="en-US" altLang="en-US" dirty="0"/>
                  <a:t>g</a:t>
                </a:r>
                <a:r>
                  <a:rPr lang="en-US" altLang="en-US" baseline="-25000" dirty="0"/>
                  <a:t>m</a:t>
                </a:r>
                <a:r>
                  <a:rPr lang="en-US" alt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= (v+14)/750 </a:t>
                </a:r>
              </a:p>
              <a:p>
                <a:r>
                  <a:rPr lang="en-US" altLang="en-US" sz="4000" dirty="0"/>
                  <a:t>g</a:t>
                </a:r>
                <a:r>
                  <a:rPr lang="en-US" altLang="en-US" sz="4000" baseline="-25000" dirty="0"/>
                  <a:t>m</a:t>
                </a:r>
                <a:r>
                  <a:rPr lang="en-US" altLang="en-US" sz="4000" dirty="0"/>
                  <a:t> = (-9+14)/750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  <a:blipFill>
                <a:blip r:embed="rId3"/>
                <a:stretch>
                  <a:fillRect l="-239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8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5D38-5C62-49E0-B04C-5483496A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7C12-9DA7-4F5D-A530-990AEFB1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not just for exponents of functions</a:t>
            </a:r>
          </a:p>
          <a:p>
            <a:r>
              <a:rPr lang="en-US" dirty="0"/>
              <a:t>Our transcendental functions can have functions lurking in them, too!</a:t>
            </a:r>
          </a:p>
        </p:txBody>
      </p:sp>
    </p:spTree>
    <p:extLst>
      <p:ext uri="{BB962C8B-B14F-4D97-AF65-F5344CB8AC3E}">
        <p14:creationId xmlns:p14="http://schemas.microsoft.com/office/powerpoint/2010/main" val="327599292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The voltage current relationship for a transmitter tube is:</a:t>
                </a:r>
              </a:p>
              <a:p>
                <a:r>
                  <a:rPr lang="en-US" altLang="en-US" dirty="0"/>
                  <a:t>(V+14)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1500I</a:t>
                </a:r>
              </a:p>
              <a:p>
                <a:r>
                  <a:rPr lang="en-US" altLang="en-US" dirty="0"/>
                  <a:t>Find its transconductance g</a:t>
                </a:r>
                <a:r>
                  <a:rPr lang="en-US" altLang="en-US" baseline="-25000" dirty="0"/>
                  <a:t>m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when V = -9v </a:t>
                </a:r>
              </a:p>
              <a:p>
                <a:r>
                  <a:rPr lang="en-US" altLang="en-US" dirty="0"/>
                  <a:t>g</a:t>
                </a:r>
                <a:r>
                  <a:rPr lang="en-US" altLang="en-US" baseline="-25000" dirty="0"/>
                  <a:t>m</a:t>
                </a:r>
                <a:r>
                  <a:rPr lang="en-US" alt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3000" b="1" i="0" dirty="0" smtClean="0"/>
                          <m:t>V</m:t>
                        </m:r>
                      </m:den>
                    </m:f>
                  </m:oMath>
                </a14:m>
                <a:r>
                  <a:rPr lang="en-US" altLang="en-US" dirty="0"/>
                  <a:t> = (v+14)/750 </a:t>
                </a:r>
              </a:p>
              <a:p>
                <a:r>
                  <a:rPr lang="en-US" altLang="en-US" sz="4000" dirty="0"/>
                  <a:t>g</a:t>
                </a:r>
                <a:r>
                  <a:rPr lang="en-US" altLang="en-US" sz="4000" baseline="-25000" dirty="0"/>
                  <a:t>m</a:t>
                </a:r>
                <a:r>
                  <a:rPr lang="en-US" altLang="en-US" sz="4000" dirty="0"/>
                  <a:t> = (-9+14)/750 ≈ </a:t>
                </a:r>
                <a:r>
                  <a:rPr lang="en-US" altLang="en-US" sz="4000" dirty="0">
                    <a:solidFill>
                      <a:srgbClr val="FFFF00"/>
                    </a:solidFill>
                  </a:rPr>
                  <a:t>6667 </a:t>
                </a:r>
                <a:r>
                  <a:rPr lang="el-GR" altLang="en-US" sz="4000" dirty="0">
                    <a:solidFill>
                      <a:srgbClr val="FFFF00"/>
                    </a:solidFill>
                  </a:rPr>
                  <a:t>μ</a:t>
                </a:r>
                <a:r>
                  <a:rPr lang="en-US" alt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A/v</a:t>
                </a:r>
                <a:endParaRPr lang="en-US" altLang="en-US" sz="2000" dirty="0">
                  <a:solidFill>
                    <a:srgbClr val="FFFF00"/>
                  </a:solidFill>
                </a:endParaRPr>
              </a:p>
              <a:p>
                <a:r>
                  <a:rPr lang="en-US" altLang="en-US" dirty="0"/>
                  <a:t>				  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or 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6.67 m A/v</a:t>
                </a:r>
                <a:endParaRPr lang="en-US" altLang="en-US" sz="4000" dirty="0">
                  <a:solidFill>
                    <a:srgbClr val="FFFF00"/>
                  </a:solidFill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15400" cy="5638800"/>
              </a:xfrm>
              <a:blipFill>
                <a:blip r:embed="rId3"/>
                <a:stretch>
                  <a:fillRect l="-2392" t="-1946" b="-1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2402A-1170-8411-BB6B-7FAFF6B6F76F}"/>
              </a:ext>
            </a:extLst>
          </p:cNvPr>
          <p:cNvSpPr txBox="1"/>
          <p:nvPr/>
        </p:nvSpPr>
        <p:spPr>
          <a:xfrm>
            <a:off x="7010400" y="5334000"/>
            <a:ext cx="1459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siemens (S)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346E6-7D16-29ED-2E31-77C11400BF27}"/>
              </a:ext>
            </a:extLst>
          </p:cNvPr>
          <p:cNvSpPr txBox="1"/>
          <p:nvPr/>
        </p:nvSpPr>
        <p:spPr>
          <a:xfrm rot="20101346">
            <a:off x="6563252" y="4660578"/>
            <a:ext cx="25261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0" i="0" dirty="0">
                <a:effectLst/>
                <a:latin typeface="Arial" panose="020B0604020202020204" pitchFamily="34" charset="0"/>
              </a:rPr>
              <a:t>named after </a:t>
            </a:r>
            <a:r>
              <a:rPr lang="de-DE" sz="1000" b="0" i="0" u="none" strike="noStrike" dirty="0">
                <a:effectLst/>
                <a:latin typeface="Arial" panose="020B0604020202020204" pitchFamily="34" charset="0"/>
              </a:rPr>
              <a:t>Ernst Werner von Siemens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222066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 dirty="0"/>
              <a:t>	Review of Chain Rule</a:t>
            </a:r>
          </a:p>
          <a:p>
            <a:r>
              <a:rPr lang="en-US" dirty="0"/>
              <a:t>	Implicit Differentiation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831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4ECE366A-479B-42D6-B4AC-D9FF42E5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5B8E737-50C0-46FE-87DB-E6D4A9391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Find the derivative of:</a:t>
            </a:r>
          </a:p>
          <a:p>
            <a:endParaRPr lang="en-US" altLang="en-US" sz="1000" dirty="0"/>
          </a:p>
          <a:p>
            <a:r>
              <a:rPr lang="en-US" altLang="en-US" dirty="0"/>
              <a:t>y = sin (u) </a:t>
            </a:r>
          </a:p>
          <a:p>
            <a:r>
              <a:rPr lang="en-US" altLang="en-US" dirty="0"/>
              <a:t>y'= cos (u) du/dx</a:t>
            </a:r>
            <a:endParaRPr lang="en-US" altLang="en-US" sz="1000" dirty="0"/>
          </a:p>
          <a:p>
            <a:endParaRPr lang="en-US" altLang="en-US" sz="10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551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5247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12F1BF3-ADCB-48C5-8267-F9FCDF47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33795" name="Content Placeholder 4">
            <a:extLst>
              <a:ext uri="{FF2B5EF4-FFF2-40B4-BE49-F238E27FC236}">
                <a16:creationId xmlns:a16="http://schemas.microsoft.com/office/drawing/2014/main" id="{6EBBE640-50F1-45A6-A894-577E26221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special case of the chain rule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1CC3AC79-9E7C-4AB0-9D93-E848425D2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functions are written </a:t>
            </a:r>
            <a:r>
              <a:rPr lang="en-US" altLang="en-US" dirty="0">
                <a:solidFill>
                  <a:schemeClr val="tx1"/>
                </a:solidFill>
              </a:rPr>
              <a:t>explicitly</a:t>
            </a:r>
            <a:r>
              <a:rPr lang="en-US" altLang="en-US" dirty="0"/>
              <a:t> as a function of x: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y = sin(13x-2)</a:t>
            </a:r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y = 3x</a:t>
            </a:r>
            <a:r>
              <a:rPr lang="en-US" altLang="en-US" baseline="30000" dirty="0"/>
              <a:t>2</a:t>
            </a:r>
            <a:r>
              <a:rPr lang="en-US" altLang="en-US" dirty="0"/>
              <a:t> – 7x + 5</a:t>
            </a:r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y = e</a:t>
            </a:r>
            <a:r>
              <a:rPr lang="en-US" altLang="en-US" baseline="30000" dirty="0"/>
              <a:t>x</a:t>
            </a:r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77C2B8FA-EAD2-4AA2-891E-6EE6A4DC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51C49C7A-583A-47F1-816F-5BBC3646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Some functions are written </a:t>
            </a:r>
            <a:r>
              <a:rPr lang="en-US" altLang="en-US" dirty="0">
                <a:solidFill>
                  <a:schemeClr val="tx1"/>
                </a:solidFill>
              </a:rPr>
              <a:t>implicitly</a:t>
            </a:r>
            <a:r>
              <a:rPr lang="en-US" altLang="en-US" dirty="0"/>
              <a:t> as a function of x: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y = 25 </a:t>
            </a:r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 err="1"/>
              <a:t>xy</a:t>
            </a:r>
            <a:r>
              <a:rPr lang="en-US" altLang="en-US" dirty="0"/>
              <a:t> = 41.9</a:t>
            </a:r>
          </a:p>
          <a:p>
            <a:pPr algn="ctr"/>
            <a:endParaRPr lang="en-US" altLang="en-US" dirty="0"/>
          </a:p>
        </p:txBody>
      </p:sp>
      <p:sp>
        <p:nvSpPr>
          <p:cNvPr id="35843" name="Title 1">
            <a:extLst>
              <a:ext uri="{FF2B5EF4-FFF2-40B4-BE49-F238E27FC236}">
                <a16:creationId xmlns:a16="http://schemas.microsoft.com/office/drawing/2014/main" id="{64752D79-07A5-4301-B8A1-D0E7FC28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988D539-0364-43D5-888C-8543DA20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616CF21-8D21-40E4-9FA4-A3793AB8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By the way … these don’t have to be functions at all!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43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988D539-0364-43D5-888C-8543DA20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616CF21-8D21-40E4-9FA4-A3793AB8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Suppose you had the problem:</a:t>
            </a:r>
          </a:p>
          <a:p>
            <a:r>
              <a:rPr lang="en-US" altLang="en-US" dirty="0"/>
              <a:t>Find the derivative dy/dx for:</a:t>
            </a:r>
            <a:endParaRPr lang="en-US" altLang="en-US" sz="2000" dirty="0"/>
          </a:p>
          <a:p>
            <a:pPr algn="ctr"/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35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Chain Rule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Implicit Differentiation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988D539-0364-43D5-888C-8543DA20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Implicit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Content Placeholder 2">
                <a:extLst>
                  <a:ext uri="{FF2B5EF4-FFF2-40B4-BE49-F238E27FC236}">
                    <a16:creationId xmlns:a16="http://schemas.microsoft.com/office/drawing/2014/main" id="{6616CF21-8D21-40E4-9FA4-A3793AB81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Find the derivative dy/dx for:</a:t>
                </a:r>
                <a:endParaRPr lang="en-US" altLang="en-US" sz="2000" dirty="0"/>
              </a:p>
              <a:p>
                <a:pPr algn="ctr"/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+ y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25 </a:t>
                </a:r>
              </a:p>
              <a:p>
                <a:r>
                  <a:rPr lang="en-US" altLang="en-US" dirty="0"/>
                  <a:t>Traditionally, you would first solve for y: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+ y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25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altLang="en-US" dirty="0"/>
                  <a:t>y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25 – x</a:t>
                </a:r>
                <a:r>
                  <a:rPr lang="en-US" altLang="en-US" baseline="30000" dirty="0"/>
                  <a:t>2</a:t>
                </a:r>
                <a:endParaRPr lang="en-US" altLang="en-US" dirty="0"/>
              </a:p>
              <a:p>
                <a:pPr algn="ctr">
                  <a:spcBef>
                    <a:spcPts val="0"/>
                  </a:spcBef>
                </a:pPr>
                <a:r>
                  <a:rPr lang="en-US" altLang="en-US" dirty="0"/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25 – 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r>
                  <a:rPr lang="en-US" altLang="en-US" dirty="0"/>
                  <a:t>Which would need chain-rule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6867" name="Content Placeholder 2">
                <a:extLst>
                  <a:ext uri="{FF2B5EF4-FFF2-40B4-BE49-F238E27FC236}">
                    <a16:creationId xmlns:a16="http://schemas.microsoft.com/office/drawing/2014/main" id="{6616CF21-8D21-40E4-9FA4-A3793AB81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b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98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988D539-0364-43D5-888C-8543DA20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Good News!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616CF21-8D21-40E4-9FA4-A3793AB8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don’t have to solve for “y” to do the differentiation!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988D539-0364-43D5-888C-8543DA20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Good News!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616CF21-8D21-40E4-9FA4-A3793AB8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don’t have to solve for “y” to do the differentiation!</a:t>
            </a:r>
          </a:p>
          <a:p>
            <a:endParaRPr lang="en-US" altLang="en-US" sz="2000" dirty="0"/>
          </a:p>
          <a:p>
            <a:r>
              <a:rPr lang="en-US" altLang="en-US" dirty="0"/>
              <a:t>Just do the derivatives of everything “in place”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8473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E27C243B-A6E3-4E38-90EC-22A8FDFC5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is especially good news since some formulas are really, really hard to solve for “y”</a:t>
            </a:r>
          </a:p>
        </p:txBody>
      </p:sp>
      <p:sp>
        <p:nvSpPr>
          <p:cNvPr id="37891" name="Title 1">
            <a:extLst>
              <a:ext uri="{FF2B5EF4-FFF2-40B4-BE49-F238E27FC236}">
                <a16:creationId xmlns:a16="http://schemas.microsoft.com/office/drawing/2014/main" id="{F6C6F257-7E04-4D08-ACB7-85BC0DF8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0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This can be rewritten (using Rule 3):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11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7B34BBB-65DE-4CBD-B100-6736974547C1}"/>
              </a:ext>
            </a:extLst>
          </p:cNvPr>
          <p:cNvSpPr/>
          <p:nvPr/>
        </p:nvSpPr>
        <p:spPr>
          <a:xfrm rot="5400000">
            <a:off x="1352550" y="44386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7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2000" dirty="0"/>
          </a:p>
          <a:p>
            <a:r>
              <a:rPr lang="en-US" altLang="en-US" dirty="0"/>
              <a:t>This one is easy: 2x dx/dx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7B34BBB-65DE-4CBD-B100-6736974547C1}"/>
              </a:ext>
            </a:extLst>
          </p:cNvPr>
          <p:cNvSpPr/>
          <p:nvPr/>
        </p:nvSpPr>
        <p:spPr>
          <a:xfrm rot="5400000">
            <a:off x="1352550" y="44386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02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2000" dirty="0"/>
          </a:p>
          <a:p>
            <a:r>
              <a:rPr lang="en-US" altLang="en-US" dirty="0"/>
              <a:t>2x dx/dx  but dx/dx = 1 so: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7B34BBB-65DE-4CBD-B100-6736974547C1}"/>
              </a:ext>
            </a:extLst>
          </p:cNvPr>
          <p:cNvSpPr/>
          <p:nvPr/>
        </p:nvSpPr>
        <p:spPr>
          <a:xfrm rot="5400000">
            <a:off x="1352550" y="44386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1) Demonstrate differentiation skills for linear, polynomial, rational, trigonometric, exponential, and logarithmic functions and proper application of the Product, Quotient and Chain Rules of differentiation </a:t>
            </a:r>
          </a:p>
          <a:p>
            <a:pPr algn="l"/>
            <a:r>
              <a:rPr lang="en-US" sz="3200" dirty="0"/>
              <a:t>Outcome 2) Use algebra, limits and derivatives to examine the properties and graphs of functions, including finding their extrema, inflection points, and intervals of monotonicity and concavity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</a:t>
            </a:r>
            <a:r>
              <a:rPr lang="en-US" altLang="en-US" dirty="0">
                <a:solidFill>
                  <a:srgbClr val="FFFF00"/>
                </a:solidFill>
              </a:rPr>
              <a:t>2x</a:t>
            </a:r>
            <a:r>
              <a:rPr lang="en-US" altLang="en-US" dirty="0"/>
              <a:t>                   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6838950" y="4467225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7AA1C02-6C1B-40F8-BD6D-1F4A597EA9EE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2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</a:t>
            </a:r>
            <a:r>
              <a:rPr lang="en-US" altLang="en-US" dirty="0">
                <a:solidFill>
                  <a:srgbClr val="FFFF00"/>
                </a:solidFill>
              </a:rPr>
              <a:t>2x</a:t>
            </a:r>
            <a:r>
              <a:rPr lang="en-US" altLang="en-US" dirty="0"/>
              <a:t>                   also easy:   </a:t>
            </a:r>
            <a:r>
              <a:rPr lang="en-US" altLang="en-US" sz="2000" dirty="0"/>
              <a:t>   </a:t>
            </a:r>
          </a:p>
          <a:p>
            <a:pPr>
              <a:spcBef>
                <a:spcPts val="0"/>
              </a:spcBef>
            </a:pPr>
            <a:r>
              <a:rPr lang="en-US" altLang="en-US" sz="2000" dirty="0"/>
              <a:t>                                                          </a:t>
            </a:r>
            <a:r>
              <a:rPr lang="en-US" altLang="en-US" dirty="0"/>
              <a:t>0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6838950" y="4467225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7AA1C02-6C1B-40F8-BD6D-1F4A597EA9EE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5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2x +   chain rule      </a:t>
            </a:r>
            <a:r>
              <a:rPr lang="en-US" altLang="en-US" sz="1500" dirty="0"/>
              <a:t> </a:t>
            </a:r>
            <a:r>
              <a:rPr lang="en-US" altLang="en-US" dirty="0"/>
              <a:t>0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4019550" y="44005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DAE6DC3-A1C0-419A-AD06-2DBA384DCC67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0E07F70-AF20-4097-96EC-B8AB08930271}"/>
              </a:ext>
            </a:extLst>
          </p:cNvPr>
          <p:cNvSpPr/>
          <p:nvPr/>
        </p:nvSpPr>
        <p:spPr>
          <a:xfrm rot="5400000">
            <a:off x="6843220" y="4472809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54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EDC77E3-3628-4B41-962A-BFE286D2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 = 25 </a:t>
            </a:r>
          </a:p>
          <a:p>
            <a:r>
              <a:rPr lang="en-US" altLang="en-US" dirty="0"/>
              <a:t>First put in some “</a:t>
            </a:r>
            <a:r>
              <a:rPr lang="en-US" altLang="en-US" dirty="0" err="1"/>
              <a:t>d”s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 + 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 </a:t>
            </a:r>
          </a:p>
          <a:p>
            <a:r>
              <a:rPr lang="en-US" altLang="en-US" dirty="0"/>
              <a:t>Now just take the derivative of each term:</a:t>
            </a:r>
          </a:p>
          <a:p>
            <a:r>
              <a:rPr lang="en-US" altLang="en-US" dirty="0"/>
              <a:t>d(x</a:t>
            </a:r>
            <a:r>
              <a:rPr lang="en-US" altLang="en-US" baseline="30000" dirty="0"/>
              <a:t>2</a:t>
            </a:r>
            <a:r>
              <a:rPr lang="en-US" altLang="en-US" dirty="0"/>
              <a:t>)/dx + d(y</a:t>
            </a:r>
            <a:r>
              <a:rPr lang="en-US" altLang="en-US" baseline="30000" dirty="0"/>
              <a:t>2</a:t>
            </a:r>
            <a:r>
              <a:rPr lang="en-US" altLang="en-US" dirty="0"/>
              <a:t>)/dx = d(25)/dx</a:t>
            </a:r>
          </a:p>
          <a:p>
            <a:endParaRPr lang="en-US" altLang="en-US" sz="1000" dirty="0"/>
          </a:p>
          <a:p>
            <a:r>
              <a:rPr lang="en-US" altLang="en-US" dirty="0"/>
              <a:t>   2x +    2y</a:t>
            </a:r>
            <a:r>
              <a:rPr lang="en-US" altLang="en-US" sz="2000" dirty="0"/>
              <a:t> </a:t>
            </a:r>
            <a:r>
              <a:rPr lang="en-US" altLang="en-US" dirty="0"/>
              <a:t>dy/dx =    </a:t>
            </a:r>
            <a:r>
              <a:rPr lang="en-US" altLang="en-US" sz="500" dirty="0"/>
              <a:t> </a:t>
            </a:r>
            <a:r>
              <a:rPr lang="en-US" altLang="en-US" dirty="0"/>
              <a:t>0</a:t>
            </a:r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61AFA-AF36-4D56-A700-FAB9F001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E76CE45-D4F5-4D56-BD8D-C235119050F4}"/>
              </a:ext>
            </a:extLst>
          </p:cNvPr>
          <p:cNvSpPr/>
          <p:nvPr/>
        </p:nvSpPr>
        <p:spPr>
          <a:xfrm rot="5400000">
            <a:off x="4019550" y="44005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7FD310B-9253-4F9E-8823-1E60AD2BC66A}"/>
              </a:ext>
            </a:extLst>
          </p:cNvPr>
          <p:cNvSpPr/>
          <p:nvPr/>
        </p:nvSpPr>
        <p:spPr>
          <a:xfrm rot="5400000">
            <a:off x="1356820" y="4448175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57DE8F6-1432-4D5B-9EB3-10F10D30316A}"/>
              </a:ext>
            </a:extLst>
          </p:cNvPr>
          <p:cNvSpPr/>
          <p:nvPr/>
        </p:nvSpPr>
        <p:spPr>
          <a:xfrm rot="5400000">
            <a:off x="6843220" y="4472809"/>
            <a:ext cx="247650" cy="16002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9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2x + 2y dy/dx = 0</a:t>
            </a:r>
          </a:p>
          <a:p>
            <a:r>
              <a:rPr lang="en-US" altLang="en-US" dirty="0"/>
              <a:t>Now for some algebra…</a:t>
            </a:r>
          </a:p>
          <a:p>
            <a:r>
              <a:rPr lang="en-US" altLang="en-US" dirty="0"/>
              <a:t>Solve for dy/dx (the thing we’re looking for , remember?: </a:t>
            </a:r>
          </a:p>
          <a:p>
            <a:r>
              <a:rPr lang="en-US" altLang="en-US" dirty="0"/>
              <a:t>2x + 2y dy/dx = 0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2x + 2y </a:t>
            </a:r>
            <a:r>
              <a:rPr lang="en-US" altLang="en-US" dirty="0" err="1"/>
              <a:t>dy</a:t>
            </a:r>
            <a:r>
              <a:rPr lang="en-US" altLang="en-US" dirty="0"/>
              <a:t>/dx = 0</a:t>
            </a:r>
          </a:p>
          <a:p>
            <a:r>
              <a:rPr lang="en-US" altLang="en-US" dirty="0"/>
              <a:t>2x + 2y </a:t>
            </a:r>
            <a:r>
              <a:rPr lang="en-US" altLang="en-US" dirty="0" err="1"/>
              <a:t>dy</a:t>
            </a:r>
            <a:r>
              <a:rPr lang="en-US" altLang="en-US" dirty="0"/>
              <a:t>/dx -2x = 0 -2x</a:t>
            </a:r>
          </a:p>
          <a:p>
            <a:r>
              <a:rPr lang="en-US" altLang="en-US" dirty="0"/>
              <a:t>2y dy/dx = -2x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93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2x + 2y dy/dx = 0</a:t>
            </a:r>
          </a:p>
          <a:p>
            <a:r>
              <a:rPr lang="en-US" altLang="en-US" dirty="0"/>
              <a:t>2y dy/dx = -2x</a:t>
            </a:r>
          </a:p>
          <a:p>
            <a:r>
              <a:rPr lang="en-US" altLang="en-US" dirty="0"/>
              <a:t>2y </a:t>
            </a:r>
            <a:r>
              <a:rPr lang="en-US" altLang="en-US" dirty="0" err="1"/>
              <a:t>dy</a:t>
            </a:r>
            <a:r>
              <a:rPr lang="en-US" altLang="en-US" dirty="0"/>
              <a:t>/dx /2y = -2x /2y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-2x/2y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1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2x + 2y dy/dx = 0</a:t>
            </a:r>
          </a:p>
          <a:p>
            <a:r>
              <a:rPr lang="en-US" altLang="en-US" dirty="0"/>
              <a:t>2y dy/dx = -2x</a:t>
            </a:r>
          </a:p>
          <a:p>
            <a:r>
              <a:rPr lang="en-US" altLang="en-US" dirty="0"/>
              <a:t>dy/dx = -2x/2y</a:t>
            </a:r>
          </a:p>
          <a:p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-x/y  </a:t>
            </a:r>
          </a:p>
          <a:p>
            <a:r>
              <a:rPr lang="en-US" altLang="en-US" dirty="0"/>
              <a:t>Since we wanted to find the derivative of y… which is dy/dx, we’re done!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24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84553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endParaRPr lang="en-US" altLang="en-US" dirty="0"/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   d(y</a:t>
            </a:r>
            <a:r>
              <a:rPr lang="en-US" altLang="en-US" baseline="30000" dirty="0"/>
              <a:t>15</a:t>
            </a:r>
            <a:r>
              <a:rPr lang="en-US" altLang="en-US" dirty="0"/>
              <a:t>)/dx = d(x)/dx</a:t>
            </a:r>
          </a:p>
          <a:p>
            <a:endParaRPr lang="en-US" altLang="en-US" dirty="0"/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1b,c,d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5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r>
              <a:rPr lang="en-US" altLang="en-US" dirty="0"/>
              <a:t>61dy/dx = dx/dx = 1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 </a:t>
            </a:r>
          </a:p>
          <a:p>
            <a:endParaRPr lang="en-US" altLang="en-US" dirty="0"/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1b,c,d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48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r>
              <a:rPr lang="en-US" altLang="en-US" dirty="0"/>
              <a:t>61dy/dx = 1</a:t>
            </a:r>
          </a:p>
          <a:p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 </a:t>
            </a:r>
          </a:p>
          <a:p>
            <a:endParaRPr lang="en-US" altLang="en-US" dirty="0"/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1b,c,d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63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 </a:t>
            </a:r>
          </a:p>
          <a:p>
            <a:endParaRPr lang="en-US" altLang="en-US" dirty="0"/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1b,c,d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69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</a:t>
            </a:r>
          </a:p>
          <a:p>
            <a:r>
              <a:rPr lang="en-US" altLang="en-US" dirty="0"/>
              <a:t>(15y</a:t>
            </a:r>
            <a:r>
              <a:rPr lang="en-US" altLang="en-US" baseline="30000" dirty="0"/>
              <a:t>14</a:t>
            </a:r>
            <a:r>
              <a:rPr lang="en-US" altLang="en-US" dirty="0"/>
              <a:t>)</a:t>
            </a:r>
            <a:r>
              <a:rPr lang="en-US" altLang="en-US" dirty="0" err="1"/>
              <a:t>dy</a:t>
            </a:r>
            <a:r>
              <a:rPr lang="en-US" altLang="en-US" dirty="0"/>
              <a:t>/dx = d(x)/dx = 1</a:t>
            </a:r>
          </a:p>
          <a:p>
            <a:endParaRPr lang="en-US" altLang="en-US" dirty="0"/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1b,c,d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04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x </a:t>
            </a:r>
          </a:p>
          <a:p>
            <a:r>
              <a:rPr lang="en-US" altLang="en-US" dirty="0"/>
              <a:t>15y</a:t>
            </a:r>
            <a:r>
              <a:rPr lang="en-US" altLang="en-US" baseline="30000" dirty="0"/>
              <a:t>14</a:t>
            </a:r>
            <a:r>
              <a:rPr lang="en-US" altLang="en-US" dirty="0"/>
              <a:t>dy/dx = 1</a:t>
            </a:r>
          </a:p>
          <a:p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1/15y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1b,c,d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91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12x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12/15y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1b,c,d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91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12x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12/15y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4/5y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/>
              <a:t>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y = 42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dy/dx + 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en-US" altLang="en-US" dirty="0"/>
              <a:t>dx/dx = 0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1b,c,d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23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51DF0F3-6D53-40F9-AEE2-7EBEB5F6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Solve for dy/dx: </a:t>
            </a:r>
          </a:p>
          <a:p>
            <a:r>
              <a:rPr lang="en-US" altLang="en-US" dirty="0"/>
              <a:t>61y = 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1/61</a:t>
            </a:r>
          </a:p>
          <a:p>
            <a:r>
              <a:rPr lang="en-US" altLang="en-US" dirty="0"/>
              <a:t>y</a:t>
            </a:r>
            <a:r>
              <a:rPr lang="en-US" altLang="en-US" baseline="30000" dirty="0"/>
              <a:t>15</a:t>
            </a:r>
            <a:r>
              <a:rPr lang="en-US" altLang="en-US" dirty="0"/>
              <a:t> = 12x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12/15y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4/5y</a:t>
            </a:r>
            <a:r>
              <a:rPr lang="en-US" altLang="en-US" baseline="30000" dirty="0">
                <a:solidFill>
                  <a:srgbClr val="FFFF00"/>
                </a:solidFill>
              </a:rPr>
              <a:t>14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 err="1"/>
              <a:t>dy</a:t>
            </a:r>
            <a:r>
              <a:rPr lang="en-US" altLang="en-US" dirty="0"/>
              <a:t>/dx + y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 err="1"/>
              <a:t>dy</a:t>
            </a:r>
            <a:r>
              <a:rPr lang="en-US" altLang="en-US" dirty="0"/>
              <a:t>/dx = -y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dy</a:t>
            </a:r>
            <a:r>
              <a:rPr lang="en-US" altLang="en-US" dirty="0"/>
              <a:t>/dx = </a:t>
            </a:r>
            <a:r>
              <a:rPr lang="en-US" altLang="en-US" dirty="0">
                <a:solidFill>
                  <a:srgbClr val="FFFF00"/>
                </a:solidFill>
              </a:rPr>
              <a:t>-y/x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73C1C-4EEC-4729-95D9-BBA01B93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1b,c,d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31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16800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Do you get the same answers for implicit differentiation as you do for explicit differentiation?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45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C000"/>
                </a:solidFill>
              </a:rPr>
              <a:t>composite function </a:t>
            </a:r>
            <a:r>
              <a:rPr lang="en-US" altLang="en-US" dirty="0"/>
              <a:t>is a function of a function</a:t>
            </a:r>
          </a:p>
        </p:txBody>
      </p:sp>
    </p:spTree>
    <p:extLst>
      <p:ext uri="{BB962C8B-B14F-4D97-AF65-F5344CB8AC3E}">
        <p14:creationId xmlns:p14="http://schemas.microsoft.com/office/powerpoint/2010/main" val="2312613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Yes!</a:t>
            </a:r>
          </a:p>
          <a:p>
            <a:r>
              <a:rPr lang="en-US" altLang="en-US" dirty="0"/>
              <a:t>(sort of…)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995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638800"/>
          </a:xfrm>
        </p:spPr>
        <p:txBody>
          <a:bodyPr/>
          <a:lstStyle/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/>
              <a:t>can be solved explicitly as:</a:t>
            </a:r>
          </a:p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2412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638800"/>
          </a:xfrm>
        </p:spPr>
        <p:txBody>
          <a:bodyPr/>
          <a:lstStyle/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/>
              <a:t>can be solved explicitly as:</a:t>
            </a:r>
          </a:p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The derivative </a:t>
            </a:r>
            <a:r>
              <a:rPr lang="en-US" altLang="en-US" dirty="0" err="1"/>
              <a:t>dy</a:t>
            </a:r>
            <a:r>
              <a:rPr lang="en-US" altLang="en-US" dirty="0"/>
              <a:t>/dx would be:</a:t>
            </a:r>
          </a:p>
        </p:txBody>
      </p:sp>
    </p:spTree>
    <p:extLst>
      <p:ext uri="{BB962C8B-B14F-4D97-AF65-F5344CB8AC3E}">
        <p14:creationId xmlns:p14="http://schemas.microsoft.com/office/powerpoint/2010/main" val="2199745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638800"/>
          </a:xfrm>
        </p:spPr>
        <p:txBody>
          <a:bodyPr/>
          <a:lstStyle/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/>
              <a:t>can be solved explicitly as:</a:t>
            </a:r>
          </a:p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The derivative </a:t>
            </a:r>
            <a:r>
              <a:rPr lang="en-US" altLang="en-US" dirty="0" err="1"/>
              <a:t>dy</a:t>
            </a:r>
            <a:r>
              <a:rPr lang="en-US" altLang="en-US" dirty="0"/>
              <a:t>/dx would be: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-42x</a:t>
            </a:r>
            <a:r>
              <a:rPr lang="en-US" altLang="en-US" baseline="30000" dirty="0"/>
              <a:t>-2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2076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638800"/>
          </a:xfrm>
        </p:spPr>
        <p:txBody>
          <a:bodyPr/>
          <a:lstStyle/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/>
              <a:t>can be solved explicitly as:</a:t>
            </a:r>
          </a:p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-42x</a:t>
            </a:r>
            <a:r>
              <a:rPr lang="en-US" altLang="en-US" baseline="30000" dirty="0"/>
              <a:t>-2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But when we did implicit differentiation, we got: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-y/x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031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-42x</a:t>
            </a:r>
            <a:r>
              <a:rPr lang="en-US" altLang="en-US" baseline="30000" dirty="0"/>
              <a:t>-2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xy</a:t>
            </a:r>
            <a:r>
              <a:rPr lang="en-US" altLang="en-US" dirty="0"/>
              <a:t> = 42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-y/x</a:t>
            </a:r>
          </a:p>
          <a:p>
            <a:r>
              <a:rPr lang="en-US" altLang="en-US" dirty="0"/>
              <a:t>Hmm… they don’t </a:t>
            </a:r>
          </a:p>
          <a:p>
            <a:r>
              <a:rPr lang="en-US" altLang="en-US" dirty="0"/>
              <a:t>LOOK the same?!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7620B9-A309-4815-B4DE-D669B365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87770"/>
            <a:ext cx="4070230" cy="4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3914D2-0427-4CB4-A4F9-734BCE260832}"/>
              </a:ext>
            </a:extLst>
          </p:cNvPr>
          <p:cNvSpPr/>
          <p:nvPr/>
        </p:nvSpPr>
        <p:spPr>
          <a:xfrm>
            <a:off x="15240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http://www.testically.org/wp-content/uploads/2010/11/hmm.jpg</a:t>
            </a:r>
          </a:p>
        </p:txBody>
      </p:sp>
    </p:spTree>
    <p:extLst>
      <p:ext uri="{BB962C8B-B14F-4D97-AF65-F5344CB8AC3E}">
        <p14:creationId xmlns:p14="http://schemas.microsoft.com/office/powerpoint/2010/main" val="31091378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altLang="en-US" dirty="0"/>
              <a:t>y = 42/x = 42x</a:t>
            </a:r>
            <a:r>
              <a:rPr lang="en-US" altLang="en-US" baseline="30000" dirty="0"/>
              <a:t>-1</a:t>
            </a:r>
            <a:r>
              <a:rPr lang="en-US" altLang="en-US" dirty="0"/>
              <a:t>	</a:t>
            </a:r>
            <a:r>
              <a:rPr lang="en-US" altLang="en-US" dirty="0" err="1"/>
              <a:t>dy</a:t>
            </a:r>
            <a:r>
              <a:rPr lang="en-US" altLang="en-US" dirty="0"/>
              <a:t>/dx = -42x</a:t>
            </a:r>
            <a:r>
              <a:rPr lang="en-US" altLang="en-US" baseline="30000" dirty="0"/>
              <a:t>-2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xy</a:t>
            </a:r>
            <a:r>
              <a:rPr lang="en-US" altLang="en-US" dirty="0"/>
              <a:t> = 42			</a:t>
            </a:r>
            <a:r>
              <a:rPr lang="en-US" altLang="en-US" dirty="0" err="1"/>
              <a:t>dy</a:t>
            </a:r>
            <a:r>
              <a:rPr lang="en-US" altLang="en-US" dirty="0"/>
              <a:t>/dx = -y/x</a:t>
            </a:r>
          </a:p>
          <a:p>
            <a:r>
              <a:rPr lang="en-US" altLang="en-US" dirty="0"/>
              <a:t>But, let’s test it to be sure:</a:t>
            </a:r>
          </a:p>
          <a:p>
            <a:r>
              <a:rPr lang="en-US" altLang="en-US" dirty="0"/>
              <a:t>If y = 42/x, plug that into: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	= -y/x = -(42/x)/x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= -42/x</a:t>
            </a:r>
            <a:r>
              <a:rPr lang="en-US" altLang="en-US" baseline="30000" dirty="0"/>
              <a:t>2</a:t>
            </a:r>
            <a:r>
              <a:rPr lang="en-US" altLang="en-US" dirty="0"/>
              <a:t> = -42x</a:t>
            </a:r>
            <a:r>
              <a:rPr lang="en-US" altLang="en-US" baseline="30000" dirty="0"/>
              <a:t>-2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So -y/x DOES = -42x</a:t>
            </a:r>
            <a:r>
              <a:rPr lang="en-US" altLang="en-US" baseline="30000" dirty="0"/>
              <a:t>-2</a:t>
            </a:r>
            <a:r>
              <a:rPr lang="en-US" altLang="en-US" dirty="0"/>
              <a:t> (even though it doesn’t look like it!)</a:t>
            </a:r>
          </a:p>
        </p:txBody>
      </p:sp>
    </p:spTree>
    <p:extLst>
      <p:ext uri="{BB962C8B-B14F-4D97-AF65-F5344CB8AC3E}">
        <p14:creationId xmlns:p14="http://schemas.microsoft.com/office/powerpoint/2010/main" val="7112386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So, you DO get the same answers for implicit differentiation as you do for explicit differentiation, but it will probably LOOK quite different!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47058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78448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more complex formulas, just keep going!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551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y = (3x</a:t>
            </a:r>
            <a:r>
              <a:rPr lang="en-US" altLang="en-US" baseline="30000" dirty="0"/>
              <a:t>2</a:t>
            </a:r>
            <a:r>
              <a:rPr lang="en-US" altLang="en-US" dirty="0"/>
              <a:t> + 7x + 5)</a:t>
            </a:r>
            <a:r>
              <a:rPr lang="en-US" altLang="en-US" baseline="30000" dirty="0"/>
              <a:t>3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is a composite function</a:t>
            </a:r>
          </a:p>
          <a:p>
            <a:endParaRPr lang="en-US" altLang="en-US" sz="2000" dirty="0"/>
          </a:p>
          <a:p>
            <a:r>
              <a:rPr lang="en-US" altLang="en-US" dirty="0"/>
              <a:t>Think of it as: </a:t>
            </a:r>
          </a:p>
          <a:p>
            <a:r>
              <a:rPr lang="en-US" altLang="en-US" dirty="0"/>
              <a:t>	    y = u</a:t>
            </a:r>
            <a:r>
              <a:rPr lang="en-US" altLang="en-US" baseline="30000" dirty="0"/>
              <a:t>3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where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    u = 3x</a:t>
            </a:r>
            <a:r>
              <a:rPr lang="en-US" altLang="en-US" baseline="30000" dirty="0"/>
              <a:t>2</a:t>
            </a:r>
            <a:r>
              <a:rPr lang="en-US" altLang="en-US" dirty="0"/>
              <a:t> + 7x + 5</a:t>
            </a:r>
          </a:p>
        </p:txBody>
      </p:sp>
    </p:spTree>
    <p:extLst>
      <p:ext uri="{BB962C8B-B14F-4D97-AF65-F5344CB8AC3E}">
        <p14:creationId xmlns:p14="http://schemas.microsoft.com/office/powerpoint/2010/main" val="22592134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 2x – 3y = y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83536-E4A5-49FD-A368-BD547EFD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 2x – 3y = y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r>
              <a:rPr lang="en-US" altLang="en-US" dirty="0"/>
              <a:t>Take the derivatives in place:</a:t>
            </a:r>
          </a:p>
          <a:p>
            <a:r>
              <a:rPr lang="en-US" altLang="en-US" dirty="0"/>
              <a:t>2x     –3y    =     y</a:t>
            </a:r>
            <a:r>
              <a:rPr lang="en-US" altLang="en-US" baseline="30000" dirty="0"/>
              <a:t>2</a:t>
            </a:r>
          </a:p>
          <a:p>
            <a:endParaRPr lang="en-US" altLang="en-US" sz="1000" dirty="0"/>
          </a:p>
          <a:p>
            <a:r>
              <a:rPr lang="en-US" altLang="en-US" dirty="0"/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83536-E4A5-49FD-A368-BD547EFD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9124B37-44B0-426B-AC57-CD7A3E9E3D48}"/>
              </a:ext>
            </a:extLst>
          </p:cNvPr>
          <p:cNvSpPr/>
          <p:nvPr/>
        </p:nvSpPr>
        <p:spPr>
          <a:xfrm rot="5400000">
            <a:off x="762000" y="29337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48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 2x – 3y = y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r>
              <a:rPr lang="en-US" altLang="en-US" dirty="0"/>
              <a:t>Take the derivatives in place:</a:t>
            </a:r>
          </a:p>
          <a:p>
            <a:r>
              <a:rPr lang="en-US" altLang="en-US" dirty="0"/>
              <a:t>2x     –3y    =     y</a:t>
            </a:r>
            <a:r>
              <a:rPr lang="en-US" altLang="en-US" baseline="30000" dirty="0"/>
              <a:t>2</a:t>
            </a:r>
          </a:p>
          <a:p>
            <a:endParaRPr lang="en-US" altLang="en-US" sz="1000" dirty="0"/>
          </a:p>
          <a:p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2      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83536-E4A5-49FD-A368-BD547EFD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40E4BE3-CBA5-47B6-AF9F-7D752ABF292D}"/>
              </a:ext>
            </a:extLst>
          </p:cNvPr>
          <p:cNvSpPr/>
          <p:nvPr/>
        </p:nvSpPr>
        <p:spPr>
          <a:xfrm rot="5400000">
            <a:off x="2514600" y="29337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8D08D3C-05FC-4D84-9BD6-FF4CC85E3F18}"/>
              </a:ext>
            </a:extLst>
          </p:cNvPr>
          <p:cNvSpPr/>
          <p:nvPr/>
        </p:nvSpPr>
        <p:spPr>
          <a:xfrm rot="5400000">
            <a:off x="7620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678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 2x – 3y = y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r>
              <a:rPr lang="en-US" altLang="en-US" dirty="0"/>
              <a:t>Take the derivatives in place:</a:t>
            </a:r>
          </a:p>
          <a:p>
            <a:r>
              <a:rPr lang="en-US" altLang="en-US" dirty="0"/>
              <a:t>2x     –3y    =     y</a:t>
            </a:r>
            <a:r>
              <a:rPr lang="en-US" altLang="en-US" baseline="30000" dirty="0"/>
              <a:t>2</a:t>
            </a:r>
          </a:p>
          <a:p>
            <a:endParaRPr lang="en-US" altLang="en-US" sz="1000" dirty="0"/>
          </a:p>
          <a:p>
            <a:r>
              <a:rPr lang="en-US" altLang="en-US" dirty="0"/>
              <a:t> 2  </a:t>
            </a:r>
            <a:r>
              <a:rPr lang="en-US" altLang="en-US" dirty="0">
                <a:solidFill>
                  <a:srgbClr val="FFFF00"/>
                </a:solidFill>
              </a:rPr>
              <a:t>-3 dy/dx       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?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83536-E4A5-49FD-A368-BD547EFD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9124B37-44B0-426B-AC57-CD7A3E9E3D48}"/>
              </a:ext>
            </a:extLst>
          </p:cNvPr>
          <p:cNvSpPr/>
          <p:nvPr/>
        </p:nvSpPr>
        <p:spPr>
          <a:xfrm rot="5400000">
            <a:off x="7620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6478936-5BF3-4861-9A87-7BA9BF4A0209}"/>
              </a:ext>
            </a:extLst>
          </p:cNvPr>
          <p:cNvSpPr/>
          <p:nvPr/>
        </p:nvSpPr>
        <p:spPr>
          <a:xfrm rot="5400000">
            <a:off x="5410200" y="29337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F3E5C71-FEF1-4083-93F9-03CEBBAB9236}"/>
              </a:ext>
            </a:extLst>
          </p:cNvPr>
          <p:cNvSpPr/>
          <p:nvPr/>
        </p:nvSpPr>
        <p:spPr>
          <a:xfrm rot="5400000">
            <a:off x="25146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080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dy/dx for 2x – 3y = y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r>
              <a:rPr lang="en-US" altLang="en-US" dirty="0"/>
              <a:t>Take the derivatives in place:</a:t>
            </a:r>
          </a:p>
          <a:p>
            <a:r>
              <a:rPr lang="en-US" altLang="en-US" dirty="0"/>
              <a:t>2x     –3y    =     y</a:t>
            </a:r>
            <a:r>
              <a:rPr lang="en-US" altLang="en-US" baseline="30000" dirty="0"/>
              <a:t>2</a:t>
            </a:r>
          </a:p>
          <a:p>
            <a:endParaRPr lang="en-US" altLang="en-US" sz="1000" dirty="0"/>
          </a:p>
          <a:p>
            <a:r>
              <a:rPr lang="en-US" altLang="en-US" dirty="0"/>
              <a:t> 2  -3 dy/dx = </a:t>
            </a:r>
            <a:r>
              <a:rPr lang="en-US" altLang="en-US" dirty="0">
                <a:solidFill>
                  <a:srgbClr val="FFFF00"/>
                </a:solidFill>
              </a:rPr>
              <a:t>2y dy/dx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83536-E4A5-49FD-A368-BD547EFD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9124B37-44B0-426B-AC57-CD7A3E9E3D48}"/>
              </a:ext>
            </a:extLst>
          </p:cNvPr>
          <p:cNvSpPr/>
          <p:nvPr/>
        </p:nvSpPr>
        <p:spPr>
          <a:xfrm rot="5400000">
            <a:off x="7620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6478936-5BF3-4861-9A87-7BA9BF4A0209}"/>
              </a:ext>
            </a:extLst>
          </p:cNvPr>
          <p:cNvSpPr/>
          <p:nvPr/>
        </p:nvSpPr>
        <p:spPr>
          <a:xfrm rot="5400000">
            <a:off x="54102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F3E5C71-FEF1-4083-93F9-03CEBBAB9236}"/>
              </a:ext>
            </a:extLst>
          </p:cNvPr>
          <p:cNvSpPr/>
          <p:nvPr/>
        </p:nvSpPr>
        <p:spPr>
          <a:xfrm rot="5400000">
            <a:off x="2514600" y="29337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816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Algebra time… solve for dy/dx:</a:t>
            </a:r>
          </a:p>
          <a:p>
            <a:r>
              <a:rPr lang="en-US" altLang="en-US" dirty="0"/>
              <a:t>2 – 3 dy/dx = 2y dy/dx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Algebra time… solve for dy/dx:</a:t>
            </a:r>
          </a:p>
          <a:p>
            <a:r>
              <a:rPr lang="en-US" altLang="en-US" dirty="0"/>
              <a:t>2 – 3 dy/dx = 2y dy/dx</a:t>
            </a:r>
          </a:p>
          <a:p>
            <a:r>
              <a:rPr lang="en-US" altLang="en-US" dirty="0"/>
              <a:t>2 = 2y dy/dx + 3 dy/dx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87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Algebra time… solve for dy/dx:</a:t>
            </a:r>
          </a:p>
          <a:p>
            <a:r>
              <a:rPr lang="en-US" altLang="en-US" dirty="0"/>
              <a:t>2 – 3 dy/dx = 2y dy/dx</a:t>
            </a:r>
          </a:p>
          <a:p>
            <a:r>
              <a:rPr lang="en-US" altLang="en-US" dirty="0"/>
              <a:t>2 = 2y dy/dx + 3 dy/dx</a:t>
            </a:r>
          </a:p>
          <a:p>
            <a:r>
              <a:rPr lang="en-US" altLang="en-US" dirty="0"/>
              <a:t>2 = dy/dx(2y + 3)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40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Algebra time… solve for dy/dx:</a:t>
            </a:r>
          </a:p>
          <a:p>
            <a:r>
              <a:rPr lang="en-US" altLang="en-US" dirty="0"/>
              <a:t>2 – 3 dy/dx = 2y dy/dx</a:t>
            </a:r>
          </a:p>
          <a:p>
            <a:r>
              <a:rPr lang="en-US" altLang="en-US" dirty="0"/>
              <a:t>2 = 2y dy/dx + 3 dy/dx</a:t>
            </a:r>
          </a:p>
          <a:p>
            <a:r>
              <a:rPr lang="en-US" altLang="en-US" dirty="0"/>
              <a:t>2 = dy/dx(2y + 3)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2/(2y + 3) = dy/dx</a:t>
            </a:r>
          </a:p>
          <a:p>
            <a:pPr algn="ctr"/>
            <a:endParaRPr lang="en-US" altLang="en-US" dirty="0"/>
          </a:p>
          <a:p>
            <a:r>
              <a:rPr lang="en-US" altLang="en-US" dirty="0"/>
              <a:t>Remember, we are trying to find dy/dx!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504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8561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 #6: derivative of the power of a function: y = u</a:t>
            </a:r>
            <a:r>
              <a:rPr lang="en-US" altLang="en-US" baseline="30000" dirty="0"/>
              <a:t>n</a:t>
            </a:r>
            <a:r>
              <a:rPr lang="en-US" altLang="en-US" dirty="0"/>
              <a:t> where u is a function of x</a:t>
            </a:r>
          </a:p>
          <a:p>
            <a:r>
              <a:rPr lang="en-US" altLang="en-US" dirty="0"/>
              <a:t>dy/dx = 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</a:t>
            </a:r>
          </a:p>
          <a:p>
            <a:endParaRPr lang="en-US" altLang="en-US" dirty="0"/>
          </a:p>
          <a:p>
            <a:r>
              <a:rPr lang="en-US" altLang="en-US" dirty="0"/>
              <a:t>This one is so important it has its own name: </a:t>
            </a:r>
            <a:r>
              <a:rPr lang="en-US" altLang="en-US" dirty="0">
                <a:solidFill>
                  <a:srgbClr val="FFC000"/>
                </a:solidFill>
              </a:rPr>
              <a:t>The Chain Rule</a:t>
            </a:r>
          </a:p>
        </p:txBody>
      </p:sp>
    </p:spTree>
    <p:extLst>
      <p:ext uri="{BB962C8B-B14F-4D97-AF65-F5344CB8AC3E}">
        <p14:creationId xmlns:p14="http://schemas.microsoft.com/office/powerpoint/2010/main" val="37571980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These can be very nasty polynomials!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9758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3y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84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19E10-F860-43BC-B9ED-46687C155770}"/>
              </a:ext>
            </a:extLst>
          </p:cNvPr>
          <p:cNvSpPr txBox="1"/>
          <p:nvPr/>
        </p:nvSpPr>
        <p:spPr>
          <a:xfrm>
            <a:off x="0" y="2724090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CCFFFF"/>
                </a:solidFill>
              </a:rPr>
              <a:t>Product </a:t>
            </a:r>
          </a:p>
          <a:p>
            <a:pPr algn="ctr"/>
            <a:r>
              <a:rPr lang="en-US" altLang="en-US" sz="2000" b="1" dirty="0">
                <a:solidFill>
                  <a:srgbClr val="CCFFFF"/>
                </a:solidFill>
              </a:rPr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13205116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v=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du=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310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u=x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v=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du=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3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u=x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v=y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du=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344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u=x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v=y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du=2x dx/dx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29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u=x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v=y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du=2x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dv=2y</a:t>
            </a:r>
            <a:r>
              <a:rPr lang="en-US" altLang="en-US" sz="2000" dirty="0"/>
              <a:t> </a:t>
            </a:r>
            <a:r>
              <a:rPr lang="en-US" altLang="en-US" dirty="0"/>
              <a:t>dy/dx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Plug into: u</a:t>
            </a:r>
            <a:r>
              <a:rPr lang="en-US" altLang="en-US" sz="2000" dirty="0"/>
              <a:t> </a:t>
            </a:r>
            <a:r>
              <a:rPr lang="en-US" altLang="en-US" dirty="0"/>
              <a:t>dv + v</a:t>
            </a:r>
            <a:r>
              <a:rPr lang="en-US" altLang="en-US" sz="2000" dirty="0"/>
              <a:t> </a:t>
            </a:r>
            <a:r>
              <a:rPr lang="en-US" altLang="en-US" dirty="0"/>
              <a:t>du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38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+    3y</a:t>
            </a:r>
            <a:r>
              <a:rPr lang="en-US" altLang="en-US" baseline="30000" dirty="0"/>
              <a:t>2</a:t>
            </a:r>
            <a:r>
              <a:rPr lang="en-US" altLang="en-US" dirty="0"/>
              <a:t>    =    36 </a:t>
            </a:r>
          </a:p>
          <a:p>
            <a:endParaRPr lang="en-US" altLang="en-US" sz="2000" dirty="0"/>
          </a:p>
          <a:p>
            <a:r>
              <a:rPr lang="en-US" altLang="en-US" dirty="0"/>
              <a:t>u=x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v=y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du=2x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dv=2y</a:t>
            </a:r>
            <a:r>
              <a:rPr lang="en-US" altLang="en-US" sz="2000" dirty="0"/>
              <a:t> </a:t>
            </a:r>
            <a:r>
              <a:rPr lang="en-US" altLang="en-US" dirty="0"/>
              <a:t>dy/dx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u     dv      + v  du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 + y</a:t>
            </a:r>
            <a:r>
              <a:rPr lang="en-US" altLang="en-US" baseline="30000" dirty="0"/>
              <a:t>2</a:t>
            </a:r>
            <a:r>
              <a:rPr lang="en-US" altLang="en-US" dirty="0"/>
              <a:t>(2x)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48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              + 3y</a:t>
            </a:r>
            <a:r>
              <a:rPr lang="en-US" altLang="en-US" baseline="30000" dirty="0"/>
              <a:t>2</a:t>
            </a:r>
            <a:r>
              <a:rPr lang="en-US" altLang="en-US" dirty="0"/>
              <a:t>      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(2y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dy/dx)+y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(2x)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~sigh~ we’re not done…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practice, I find:</a:t>
            </a:r>
          </a:p>
          <a:p>
            <a:pPr algn="ctr"/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r>
              <a:rPr lang="en-US" altLang="en-US" dirty="0"/>
              <a:t>is what I actually use more than:</a:t>
            </a:r>
          </a:p>
          <a:p>
            <a:pPr algn="ctr"/>
            <a:r>
              <a:rPr lang="en-US" altLang="en-US" dirty="0"/>
              <a:t>dy/dx = 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124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              + 3y</a:t>
            </a:r>
            <a:r>
              <a:rPr lang="en-US" altLang="en-US" baseline="30000" dirty="0"/>
              <a:t>2</a:t>
            </a:r>
            <a:r>
              <a:rPr lang="en-US" altLang="en-US" dirty="0"/>
              <a:t>      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   </a:t>
            </a:r>
            <a:r>
              <a:rPr lang="en-US" altLang="en-US" sz="2000" dirty="0"/>
              <a:t> </a:t>
            </a:r>
            <a:r>
              <a:rPr lang="en-US" altLang="en-US" dirty="0"/>
              <a:t>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5D5D372-99E9-4D62-B4AC-8DBB92F4C2D7}"/>
              </a:ext>
            </a:extLst>
          </p:cNvPr>
          <p:cNvSpPr/>
          <p:nvPr/>
        </p:nvSpPr>
        <p:spPr>
          <a:xfrm rot="5400000">
            <a:off x="58674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301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              + 3y</a:t>
            </a:r>
            <a:r>
              <a:rPr lang="en-US" altLang="en-US" baseline="30000" dirty="0"/>
              <a:t>2</a:t>
            </a:r>
            <a:r>
              <a:rPr lang="en-US" altLang="en-US" dirty="0"/>
              <a:t>      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  </a:t>
            </a:r>
            <a:r>
              <a:rPr lang="en-US" altLang="en-US" sz="2000" dirty="0"/>
              <a:t> </a:t>
            </a:r>
            <a:r>
              <a:rPr lang="en-US" altLang="en-US" dirty="0"/>
              <a:t>?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5D5D372-99E9-4D62-B4AC-8DBB92F4C2D7}"/>
              </a:ext>
            </a:extLst>
          </p:cNvPr>
          <p:cNvSpPr/>
          <p:nvPr/>
        </p:nvSpPr>
        <p:spPr>
          <a:xfrm rot="5400000">
            <a:off x="58674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6817515-E8CC-4B74-8D0C-3146982E32CE}"/>
              </a:ext>
            </a:extLst>
          </p:cNvPr>
          <p:cNvSpPr/>
          <p:nvPr/>
        </p:nvSpPr>
        <p:spPr>
          <a:xfrm rot="5400000">
            <a:off x="8305800" y="1981200"/>
            <a:ext cx="228600" cy="9906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64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              + 3y</a:t>
            </a:r>
            <a:r>
              <a:rPr lang="en-US" altLang="en-US" baseline="30000" dirty="0"/>
              <a:t>2</a:t>
            </a:r>
            <a:r>
              <a:rPr lang="en-US" altLang="en-US" dirty="0"/>
              <a:t>      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Are we done?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5D5D372-99E9-4D62-B4AC-8DBB92F4C2D7}"/>
              </a:ext>
            </a:extLst>
          </p:cNvPr>
          <p:cNvSpPr/>
          <p:nvPr/>
        </p:nvSpPr>
        <p:spPr>
          <a:xfrm rot="5400000">
            <a:off x="58674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6817515-E8CC-4B74-8D0C-3146982E32CE}"/>
              </a:ext>
            </a:extLst>
          </p:cNvPr>
          <p:cNvSpPr/>
          <p:nvPr/>
        </p:nvSpPr>
        <p:spPr>
          <a:xfrm rot="5400000">
            <a:off x="83058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559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Find dy/dx for: 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2</a:t>
            </a:r>
            <a:r>
              <a:rPr lang="en-US" altLang="en-US" dirty="0"/>
              <a:t>                  + 3y</a:t>
            </a:r>
            <a:r>
              <a:rPr lang="en-US" altLang="en-US" baseline="30000" dirty="0"/>
              <a:t>2</a:t>
            </a:r>
            <a:r>
              <a:rPr lang="en-US" altLang="en-US" dirty="0"/>
              <a:t>      =</a:t>
            </a:r>
            <a:r>
              <a:rPr lang="en-US" altLang="en-US" sz="2000" dirty="0"/>
              <a:t> </a:t>
            </a:r>
            <a:r>
              <a:rPr lang="en-US" altLang="en-US" dirty="0"/>
              <a:t>36 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Are we done? </a:t>
            </a:r>
            <a:r>
              <a:rPr lang="en-US" altLang="en-US" dirty="0">
                <a:solidFill>
                  <a:srgbClr val="FFFF00"/>
                </a:solidFill>
              </a:rPr>
              <a:t>Of course not…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34A44CA-5647-41AD-B2D3-921FA0B8281B}"/>
              </a:ext>
            </a:extLst>
          </p:cNvPr>
          <p:cNvSpPr/>
          <p:nvPr/>
        </p:nvSpPr>
        <p:spPr>
          <a:xfrm rot="5400000">
            <a:off x="4572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5D5D372-99E9-4D62-B4AC-8DBB92F4C2D7}"/>
              </a:ext>
            </a:extLst>
          </p:cNvPr>
          <p:cNvSpPr/>
          <p:nvPr/>
        </p:nvSpPr>
        <p:spPr>
          <a:xfrm rot="5400000">
            <a:off x="58674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6817515-E8CC-4B74-8D0C-3146982E32CE}"/>
              </a:ext>
            </a:extLst>
          </p:cNvPr>
          <p:cNvSpPr/>
          <p:nvPr/>
        </p:nvSpPr>
        <p:spPr>
          <a:xfrm rot="5400000">
            <a:off x="8305800" y="1981200"/>
            <a:ext cx="228600" cy="990600"/>
          </a:xfrm>
          <a:prstGeom prst="rightBrace">
            <a:avLst/>
          </a:prstGeom>
          <a:ln w="3810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15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017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2xy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dy/dx(6y)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830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2xy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dy/dx(6y)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+ 2xy</a:t>
            </a:r>
            <a:r>
              <a:rPr lang="en-US" altLang="en-US" baseline="30000" dirty="0"/>
              <a:t>2</a:t>
            </a:r>
            <a:r>
              <a:rPr lang="en-US" altLang="en-US" dirty="0"/>
              <a:t> = 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739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2xy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dy/dx(6y)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+ 2xy</a:t>
            </a:r>
            <a:r>
              <a:rPr lang="en-US" altLang="en-US" baseline="30000" dirty="0"/>
              <a:t>2</a:t>
            </a:r>
            <a:r>
              <a:rPr lang="en-US" altLang="en-US" dirty="0"/>
              <a:t> = 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= -2xy</a:t>
            </a:r>
            <a:r>
              <a:rPr lang="en-US" altLang="en-US" baseline="30000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248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2xy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dy/dx(6y)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+ 2xy</a:t>
            </a:r>
            <a:r>
              <a:rPr lang="en-US" altLang="en-US" baseline="30000" dirty="0"/>
              <a:t>2</a:t>
            </a:r>
            <a:r>
              <a:rPr lang="en-US" altLang="en-US" dirty="0"/>
              <a:t> = 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= -2xy</a:t>
            </a:r>
            <a:r>
              <a:rPr lang="en-US" altLang="en-US" baseline="30000" dirty="0"/>
              <a:t>2</a:t>
            </a:r>
          </a:p>
          <a:p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-2xy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/(2x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y+6y)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999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/>
              <a:t>Solve for dy/dx: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(2y</a:t>
            </a:r>
            <a:r>
              <a:rPr lang="en-US" altLang="en-US" sz="2000" dirty="0"/>
              <a:t> </a:t>
            </a:r>
            <a:r>
              <a:rPr lang="en-US" altLang="en-US" dirty="0"/>
              <a:t>dy/dx)+y</a:t>
            </a:r>
            <a:r>
              <a:rPr lang="en-US" altLang="en-US" baseline="30000" dirty="0"/>
              <a:t>2</a:t>
            </a:r>
            <a:r>
              <a:rPr lang="en-US" altLang="en-US" dirty="0"/>
              <a:t>(2x) + 6y</a:t>
            </a:r>
            <a:r>
              <a:rPr lang="en-US" altLang="en-US" sz="2000" dirty="0"/>
              <a:t> </a:t>
            </a:r>
            <a:r>
              <a:rPr lang="en-US" altLang="en-US" dirty="0" err="1"/>
              <a:t>dydx</a:t>
            </a:r>
            <a:r>
              <a:rPr lang="en-US" altLang="en-US" dirty="0"/>
              <a:t> =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2xy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+</a:t>
            </a:r>
            <a:r>
              <a:rPr lang="en-US" altLang="en-US" sz="2000" dirty="0"/>
              <a:t> </a:t>
            </a:r>
            <a:r>
              <a:rPr lang="en-US" altLang="en-US" dirty="0"/>
              <a:t>dy/dx(6y)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+ 2xy</a:t>
            </a:r>
            <a:r>
              <a:rPr lang="en-US" altLang="en-US" baseline="30000" dirty="0"/>
              <a:t>2</a:t>
            </a:r>
            <a:r>
              <a:rPr lang="en-US" altLang="en-US" dirty="0"/>
              <a:t> = 0</a:t>
            </a:r>
          </a:p>
          <a:p>
            <a:r>
              <a:rPr lang="en-US" altLang="en-US" dirty="0"/>
              <a:t>dy/dx(2x</a:t>
            </a:r>
            <a:r>
              <a:rPr lang="en-US" altLang="en-US" baseline="30000" dirty="0"/>
              <a:t>2</a:t>
            </a:r>
            <a:r>
              <a:rPr lang="en-US" altLang="en-US" dirty="0"/>
              <a:t>y+6y) = -2xy</a:t>
            </a:r>
            <a:r>
              <a:rPr lang="en-US" altLang="en-US" baseline="30000" dirty="0"/>
              <a:t>2</a:t>
            </a:r>
          </a:p>
          <a:p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-2xy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/(2x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y+6y) </a:t>
            </a:r>
          </a:p>
          <a:p>
            <a:r>
              <a:rPr lang="en-US" altLang="en-US" dirty="0"/>
              <a:t>dy/dx = </a:t>
            </a:r>
            <a:r>
              <a:rPr lang="en-US" altLang="en-US" dirty="0">
                <a:solidFill>
                  <a:srgbClr val="FFFF00"/>
                </a:solidFill>
              </a:rPr>
              <a:t>-</a:t>
            </a:r>
            <a:r>
              <a:rPr lang="en-US" altLang="en-US" dirty="0" err="1">
                <a:solidFill>
                  <a:srgbClr val="FFFF00"/>
                </a:solidFill>
              </a:rPr>
              <a:t>xy</a:t>
            </a:r>
            <a:r>
              <a:rPr lang="en-US" altLang="en-US" dirty="0">
                <a:solidFill>
                  <a:srgbClr val="FFFF00"/>
                </a:solidFill>
              </a:rPr>
              <a:t>/(x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+3)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6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FDEC4AAB-D964-4533-852C-A18A882C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Chain Rule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52AC160-3B46-4628-B4FC-4D6E00D9D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r>
              <a:rPr lang="en-US" altLang="en-US" dirty="0"/>
              <a:t>It looks like: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So, we’ll use the chain rule</a:t>
            </a:r>
          </a:p>
          <a:p>
            <a:endParaRPr lang="en-US" altLang="en-US" baseline="30000" dirty="0"/>
          </a:p>
          <a:p>
            <a:endParaRPr lang="en-US" altLang="en-US" baseline="30000" dirty="0"/>
          </a:p>
          <a:p>
            <a:endParaRPr lang="en-US" altLang="en-US" baseline="30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5B0DE9-AFFE-4DC1-9835-AA85D1958AF0}"/>
              </a:ext>
            </a:extLst>
          </p:cNvPr>
          <p:cNvCxnSpPr/>
          <p:nvPr/>
        </p:nvCxnSpPr>
        <p:spPr>
          <a:xfrm flipH="1" flipV="1">
            <a:off x="3810000" y="2436813"/>
            <a:ext cx="228600" cy="3825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>
            <a:extLst>
              <a:ext uri="{FF2B5EF4-FFF2-40B4-BE49-F238E27FC236}">
                <a16:creationId xmlns:a16="http://schemas.microsoft.com/office/drawing/2014/main" id="{53C40D55-6B0F-4034-82C2-24E4B1909642}"/>
              </a:ext>
            </a:extLst>
          </p:cNvPr>
          <p:cNvSpPr/>
          <p:nvPr/>
        </p:nvSpPr>
        <p:spPr>
          <a:xfrm rot="5400000">
            <a:off x="2457450" y="19621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4BAC9-85B9-47A3-850F-F603C19730C0}"/>
              </a:ext>
            </a:extLst>
          </p:cNvPr>
          <p:cNvSpPr txBox="1"/>
          <p:nvPr/>
        </p:nvSpPr>
        <p:spPr>
          <a:xfrm>
            <a:off x="2438400" y="2819400"/>
            <a:ext cx="381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500" b="1" baseline="30000" dirty="0">
                <a:solidFill>
                  <a:srgbClr val="CCFFFF"/>
                </a:solidFill>
              </a:rPr>
              <a:t>u</a:t>
            </a:r>
            <a:endParaRPr lang="en-US" sz="3500" b="1" dirty="0">
              <a:solidFill>
                <a:srgbClr val="CC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F61C5-2A87-4121-83DD-E5D3F86C7CBF}"/>
              </a:ext>
            </a:extLst>
          </p:cNvPr>
          <p:cNvSpPr txBox="1"/>
          <p:nvPr/>
        </p:nvSpPr>
        <p:spPr>
          <a:xfrm>
            <a:off x="3962400" y="2743200"/>
            <a:ext cx="381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500" b="1" baseline="30000" dirty="0">
                <a:solidFill>
                  <a:srgbClr val="CCFFFF"/>
                </a:solidFill>
              </a:rPr>
              <a:t>n</a:t>
            </a:r>
            <a:endParaRPr lang="en-US" sz="3500" b="1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9C81B-0714-4DCD-9D67-8EBA19706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0618"/>
            <a:ext cx="6858000" cy="5996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5C09D-A221-4873-B660-EBBFB696E4AE}"/>
              </a:ext>
            </a:extLst>
          </p:cNvPr>
          <p:cNvSpPr txBox="1"/>
          <p:nvPr/>
        </p:nvSpPr>
        <p:spPr>
          <a:xfrm>
            <a:off x="0" y="6568994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http://m.demotivation.us/whew-1281259.html</a:t>
            </a:r>
          </a:p>
        </p:txBody>
      </p:sp>
    </p:spTree>
    <p:extLst>
      <p:ext uri="{BB962C8B-B14F-4D97-AF65-F5344CB8AC3E}">
        <p14:creationId xmlns:p14="http://schemas.microsoft.com/office/powerpoint/2010/main" val="10863578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5A62A80-685B-497D-BF3A-B390C6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Implicit Differentiation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FC906EF-5DF0-4A8F-881A-41903442E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Note: this is on page 60 of the Larry Oliver book – and he’s got the wrong answer (oops!)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81851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268512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F3D48F5-4F2A-44CA-BCA1-AB6546F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dy/dx for: x</a:t>
            </a:r>
            <a:r>
              <a:rPr lang="en-US" altLang="en-US" baseline="30000" dirty="0"/>
              <a:t>2</a:t>
            </a:r>
            <a:r>
              <a:rPr lang="en-US" altLang="en-US" dirty="0"/>
              <a:t>y</a:t>
            </a:r>
            <a:r>
              <a:rPr lang="en-US" altLang="en-US" baseline="30000" dirty="0"/>
              <a:t>3</a:t>
            </a:r>
            <a:r>
              <a:rPr lang="en-US" altLang="en-US" dirty="0"/>
              <a:t> – </a:t>
            </a:r>
            <a:r>
              <a:rPr lang="en-US" altLang="en-US" dirty="0" err="1"/>
              <a:t>xy</a:t>
            </a:r>
            <a:r>
              <a:rPr lang="en-US" altLang="en-US" dirty="0"/>
              <a:t> + 2y =</a:t>
            </a:r>
            <a:r>
              <a:rPr lang="en-US" altLang="en-US" sz="2000" dirty="0"/>
              <a:t> </a:t>
            </a:r>
            <a:r>
              <a:rPr lang="en-US" altLang="en-US" dirty="0"/>
              <a:t>0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314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Find dy/dx for:</a:t>
                </a:r>
              </a:p>
              <a:p>
                <a:r>
                  <a:rPr lang="en-US" altLang="en-US" dirty="0"/>
                  <a:t>    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         – </a:t>
                </a:r>
                <a:r>
                  <a:rPr lang="en-US" altLang="en-US" dirty="0" err="1"/>
                  <a:t>xy</a:t>
                </a:r>
                <a:r>
                  <a:rPr lang="en-US" altLang="en-US" dirty="0"/>
                  <a:t>   + 2y 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r>
                  <a:rPr lang="en-US" altLang="en-US" dirty="0"/>
                  <a:t>(x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2x)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217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Find dy/dx for:</a:t>
                </a:r>
              </a:p>
              <a:p>
                <a:r>
                  <a:rPr lang="en-US" altLang="en-US" dirty="0"/>
                  <a:t>    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         – </a:t>
                </a:r>
                <a:r>
                  <a:rPr lang="en-US" altLang="en-US" dirty="0" err="1"/>
                  <a:t>xy</a:t>
                </a:r>
                <a:r>
                  <a:rPr lang="en-US" altLang="en-US" dirty="0"/>
                  <a:t>   + 2y 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r>
                  <a:rPr lang="en-US" altLang="en-US" dirty="0"/>
                  <a:t>(x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(x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+y)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67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Find dy/dx for:</a:t>
                </a:r>
              </a:p>
              <a:p>
                <a:r>
                  <a:rPr lang="en-US" altLang="en-US" dirty="0"/>
                  <a:t>    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         – </a:t>
                </a:r>
                <a:r>
                  <a:rPr lang="en-US" altLang="en-US" dirty="0" err="1"/>
                  <a:t>xy</a:t>
                </a:r>
                <a:r>
                  <a:rPr lang="en-US" altLang="en-US" dirty="0"/>
                  <a:t>   + 2y 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r>
                  <a:rPr lang="en-US" altLang="en-US" dirty="0"/>
                  <a:t>(x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(x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endParaRPr lang="en-US" altLang="en-US" sz="3000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37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Find dy/dx for:</a:t>
                </a:r>
              </a:p>
              <a:p>
                <a:r>
                  <a:rPr lang="en-US" altLang="en-US" dirty="0"/>
                  <a:t>    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         – </a:t>
                </a:r>
                <a:r>
                  <a:rPr lang="en-US" altLang="en-US" dirty="0" err="1"/>
                  <a:t>xy</a:t>
                </a:r>
                <a:r>
                  <a:rPr lang="en-US" altLang="en-US" dirty="0"/>
                  <a:t>   + 2y 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r>
                  <a:rPr lang="en-US" altLang="en-US" dirty="0"/>
                  <a:t>(x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(x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558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Find dy/dx for:</a:t>
                </a:r>
              </a:p>
              <a:p>
                <a:r>
                  <a:rPr lang="en-US" altLang="en-US" dirty="0"/>
                  <a:t>    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         – </a:t>
                </a:r>
                <a:r>
                  <a:rPr lang="en-US" altLang="en-US" dirty="0" err="1"/>
                  <a:t>xy</a:t>
                </a:r>
                <a:r>
                  <a:rPr lang="en-US" altLang="en-US" dirty="0"/>
                  <a:t>   + 2y 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altLang="en-US" dirty="0"/>
                  <a:t>(x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(x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x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-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y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1579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altLang="en-US" dirty="0"/>
                  <a:t>Find dy/dx for:</a:t>
                </a:r>
              </a:p>
              <a:p>
                <a:r>
                  <a:rPr lang="en-US" altLang="en-US" dirty="0"/>
                  <a:t>    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         – </a:t>
                </a:r>
                <a:r>
                  <a:rPr lang="en-US" altLang="en-US" dirty="0" err="1"/>
                  <a:t>xy</a:t>
                </a:r>
                <a:r>
                  <a:rPr lang="en-US" altLang="en-US" dirty="0"/>
                  <a:t>   + 2y 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altLang="en-US" dirty="0"/>
                  <a:t>(x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(x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+y)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x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-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y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</a:t>
                </a:r>
                <a:r>
                  <a:rPr lang="en-US" altLang="en-US" sz="2000" baseline="30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dirty="0"/>
                  <a:t>=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0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dx</m:t>
                        </m:r>
                      </m:den>
                    </m:f>
                  </m:oMath>
                </a14:m>
                <a:r>
                  <a:rPr lang="en-US" altLang="en-US" dirty="0"/>
                  <a:t> (x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3y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x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+</a:t>
                </a:r>
                <a:r>
                  <a:rPr lang="en-US" altLang="en-US" sz="2000" dirty="0"/>
                  <a:t> </a:t>
                </a:r>
                <a:r>
                  <a:rPr lang="en-US" altLang="en-US" dirty="0"/>
                  <a:t>2) + (y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2x-y) = 0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1987" name="Content Placeholder 2">
                <a:extLst>
                  <a:ext uri="{FF2B5EF4-FFF2-40B4-BE49-F238E27FC236}">
                    <a16:creationId xmlns:a16="http://schemas.microsoft.com/office/drawing/2014/main" id="{5F3D48F5-4F2A-44CA-BCA1-AB6546F5A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A8EFF1-D76B-42CC-9805-ED9940CD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IMPLICIT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8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4568</Words>
  <Application>Microsoft Office PowerPoint</Application>
  <PresentationFormat>On-screen Show (4:3)</PresentationFormat>
  <Paragraphs>784</Paragraphs>
  <Slides>123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31" baseType="lpstr">
      <vt:lpstr>Arial</vt:lpstr>
      <vt:lpstr>Calibri</vt:lpstr>
      <vt:lpstr>Cambria Math</vt:lpstr>
      <vt:lpstr>Comic Sans MS</vt:lpstr>
      <vt:lpstr>Roboto</vt:lpstr>
      <vt:lpstr>Symbol</vt:lpstr>
      <vt:lpstr>Wingdings</vt:lpstr>
      <vt:lpstr>Office Theme</vt:lpstr>
      <vt:lpstr>PowerPoint Presentation</vt:lpstr>
      <vt:lpstr>What’s Up?</vt:lpstr>
      <vt:lpstr>What’s Up?</vt:lpstr>
      <vt:lpstr>Review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Questions?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Good News!</vt:lpstr>
      <vt:lpstr>Good News!</vt:lpstr>
      <vt:lpstr>Implicit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Implicit Differentiation</vt:lpstr>
      <vt:lpstr>Questions?</vt:lpstr>
      <vt:lpstr>Implicit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Implicit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Implicit Differentiation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Implicit Differentiation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Implicit Differentiation</vt:lpstr>
      <vt:lpstr>Implicit Differentiation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308</cp:revision>
  <dcterms:created xsi:type="dcterms:W3CDTF">2012-09-06T22:30:26Z</dcterms:created>
  <dcterms:modified xsi:type="dcterms:W3CDTF">2023-01-10T10:50:29Z</dcterms:modified>
</cp:coreProperties>
</file>