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3"/>
  </p:notesMasterIdLst>
  <p:handoutMasterIdLst>
    <p:handoutMasterId r:id="rId144"/>
  </p:handoutMasterIdLst>
  <p:sldIdLst>
    <p:sldId id="546" r:id="rId2"/>
    <p:sldId id="538" r:id="rId3"/>
    <p:sldId id="547" r:id="rId4"/>
    <p:sldId id="539" r:id="rId5"/>
    <p:sldId id="412" r:id="rId6"/>
    <p:sldId id="413" r:id="rId7"/>
    <p:sldId id="414" r:id="rId8"/>
    <p:sldId id="410" r:id="rId9"/>
    <p:sldId id="585" r:id="rId10"/>
    <p:sldId id="407" r:id="rId11"/>
    <p:sldId id="1274" r:id="rId12"/>
    <p:sldId id="1275" r:id="rId13"/>
    <p:sldId id="408" r:id="rId14"/>
    <p:sldId id="592" r:id="rId15"/>
    <p:sldId id="405" r:id="rId16"/>
    <p:sldId id="444" r:id="rId17"/>
    <p:sldId id="445" r:id="rId18"/>
    <p:sldId id="446" r:id="rId19"/>
    <p:sldId id="447" r:id="rId20"/>
    <p:sldId id="455" r:id="rId21"/>
    <p:sldId id="448" r:id="rId22"/>
    <p:sldId id="1277" r:id="rId23"/>
    <p:sldId id="1279" r:id="rId24"/>
    <p:sldId id="1278" r:id="rId25"/>
    <p:sldId id="665" r:id="rId26"/>
    <p:sldId id="456" r:id="rId27"/>
    <p:sldId id="449" r:id="rId28"/>
    <p:sldId id="1238" r:id="rId29"/>
    <p:sldId id="1239" r:id="rId30"/>
    <p:sldId id="1240" r:id="rId31"/>
    <p:sldId id="1241" r:id="rId32"/>
    <p:sldId id="1242" r:id="rId33"/>
    <p:sldId id="450" r:id="rId34"/>
    <p:sldId id="1289" r:id="rId35"/>
    <p:sldId id="451" r:id="rId36"/>
    <p:sldId id="1343" r:id="rId37"/>
    <p:sldId id="1320" r:id="rId38"/>
    <p:sldId id="1322" r:id="rId39"/>
    <p:sldId id="1324" r:id="rId40"/>
    <p:sldId id="1345" r:id="rId41"/>
    <p:sldId id="1344" r:id="rId42"/>
    <p:sldId id="599" r:id="rId43"/>
    <p:sldId id="1271" r:id="rId44"/>
    <p:sldId id="453" r:id="rId45"/>
    <p:sldId id="454" r:id="rId46"/>
    <p:sldId id="461" r:id="rId47"/>
    <p:sldId id="671" r:id="rId48"/>
    <p:sldId id="672" r:id="rId49"/>
    <p:sldId id="673" r:id="rId50"/>
    <p:sldId id="674" r:id="rId51"/>
    <p:sldId id="675" r:id="rId52"/>
    <p:sldId id="676" r:id="rId53"/>
    <p:sldId id="1346" r:id="rId54"/>
    <p:sldId id="1295" r:id="rId55"/>
    <p:sldId id="464" r:id="rId56"/>
    <p:sldId id="1272" r:id="rId57"/>
    <p:sldId id="465" r:id="rId58"/>
    <p:sldId id="1198" r:id="rId59"/>
    <p:sldId id="1199" r:id="rId60"/>
    <p:sldId id="1196" r:id="rId61"/>
    <p:sldId id="1197" r:id="rId62"/>
    <p:sldId id="1243" r:id="rId63"/>
    <p:sldId id="1195" r:id="rId64"/>
    <p:sldId id="1294" r:id="rId65"/>
    <p:sldId id="1296" r:id="rId66"/>
    <p:sldId id="469" r:id="rId67"/>
    <p:sldId id="1297" r:id="rId68"/>
    <p:sldId id="1298" r:id="rId69"/>
    <p:sldId id="1299" r:id="rId70"/>
    <p:sldId id="1300" r:id="rId71"/>
    <p:sldId id="1301" r:id="rId72"/>
    <p:sldId id="1302" r:id="rId73"/>
    <p:sldId id="1303" r:id="rId74"/>
    <p:sldId id="1304" r:id="rId75"/>
    <p:sldId id="1305" r:id="rId76"/>
    <p:sldId id="1306" r:id="rId77"/>
    <p:sldId id="1307" r:id="rId78"/>
    <p:sldId id="1308" r:id="rId79"/>
    <p:sldId id="1319" r:id="rId80"/>
    <p:sldId id="1318" r:id="rId81"/>
    <p:sldId id="1315" r:id="rId82"/>
    <p:sldId id="1309" r:id="rId83"/>
    <p:sldId id="1310" r:id="rId84"/>
    <p:sldId id="1311" r:id="rId85"/>
    <p:sldId id="1313" r:id="rId86"/>
    <p:sldId id="1312" r:id="rId87"/>
    <p:sldId id="1314" r:id="rId88"/>
    <p:sldId id="1347" r:id="rId89"/>
    <p:sldId id="1191" r:id="rId90"/>
    <p:sldId id="427" r:id="rId91"/>
    <p:sldId id="1228" r:id="rId92"/>
    <p:sldId id="1229" r:id="rId93"/>
    <p:sldId id="1230" r:id="rId94"/>
    <p:sldId id="1231" r:id="rId95"/>
    <p:sldId id="1232" r:id="rId96"/>
    <p:sldId id="1233" r:id="rId97"/>
    <p:sldId id="1234" r:id="rId98"/>
    <p:sldId id="428" r:id="rId99"/>
    <p:sldId id="1210" r:id="rId100"/>
    <p:sldId id="432" r:id="rId101"/>
    <p:sldId id="431" r:id="rId102"/>
    <p:sldId id="433" r:id="rId103"/>
    <p:sldId id="1235" r:id="rId104"/>
    <p:sldId id="1236" r:id="rId105"/>
    <p:sldId id="1237" r:id="rId106"/>
    <p:sldId id="1282" r:id="rId107"/>
    <p:sldId id="1286" r:id="rId108"/>
    <p:sldId id="1283" r:id="rId109"/>
    <p:sldId id="1285" r:id="rId110"/>
    <p:sldId id="1284" r:id="rId111"/>
    <p:sldId id="1227" r:id="rId112"/>
    <p:sldId id="1244" r:id="rId113"/>
    <p:sldId id="1246" r:id="rId114"/>
    <p:sldId id="1247" r:id="rId115"/>
    <p:sldId id="1248" r:id="rId116"/>
    <p:sldId id="1252" r:id="rId117"/>
    <p:sldId id="1340" r:id="rId118"/>
    <p:sldId id="1254" r:id="rId119"/>
    <p:sldId id="1253" r:id="rId120"/>
    <p:sldId id="1255" r:id="rId121"/>
    <p:sldId id="1338" r:id="rId122"/>
    <p:sldId id="1341" r:id="rId123"/>
    <p:sldId id="1316" r:id="rId124"/>
    <p:sldId id="1339" r:id="rId125"/>
    <p:sldId id="1317" r:id="rId126"/>
    <p:sldId id="1273" r:id="rId127"/>
    <p:sldId id="1249" r:id="rId128"/>
    <p:sldId id="1256" r:id="rId129"/>
    <p:sldId id="1257" r:id="rId130"/>
    <p:sldId id="1260" r:id="rId131"/>
    <p:sldId id="1261" r:id="rId132"/>
    <p:sldId id="1262" r:id="rId133"/>
    <p:sldId id="1263" r:id="rId134"/>
    <p:sldId id="1264" r:id="rId135"/>
    <p:sldId id="1265" r:id="rId136"/>
    <p:sldId id="1266" r:id="rId137"/>
    <p:sldId id="1267" r:id="rId138"/>
    <p:sldId id="1269" r:id="rId139"/>
    <p:sldId id="543" r:id="rId140"/>
    <p:sldId id="1337" r:id="rId141"/>
    <p:sldId id="1829" r:id="rId14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5pPr>
    <a:lvl6pPr marL="22860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6pPr>
    <a:lvl7pPr marL="27432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7pPr>
    <a:lvl8pPr marL="32004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8pPr>
    <a:lvl9pPr marL="36576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2" autoAdjust="0"/>
    <p:restoredTop sz="94660"/>
  </p:normalViewPr>
  <p:slideViewPr>
    <p:cSldViewPr>
      <p:cViewPr varScale="1">
        <p:scale>
          <a:sx n="85" d="100"/>
          <a:sy n="85" d="100"/>
        </p:scale>
        <p:origin x="168" y="72"/>
      </p:cViewPr>
      <p:guideLst>
        <p:guide orient="horz" pos="2160"/>
        <p:guide pos="2880"/>
      </p:guideLst>
    </p:cSldViewPr>
  </p:slideViewPr>
  <p:notesTextViewPr>
    <p:cViewPr>
      <p:scale>
        <a:sx n="1" d="1"/>
        <a:sy n="1" d="1"/>
      </p:scale>
      <p:origin x="0" y="0"/>
    </p:cViewPr>
  </p:notesTextViewPr>
  <p:notesViewPr>
    <p:cSldViewPr>
      <p:cViewPr varScale="1">
        <p:scale>
          <a:sx n="54" d="100"/>
          <a:sy n="54" d="100"/>
        </p:scale>
        <p:origin x="-67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notesMaster" Target="notesMasters/notesMaster1.xml"/><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83906E-7E3A-4730-A4FE-237275EB52E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E4081FCE-E989-41E6-8A97-431376A87A77}"/>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7EF8F16-217B-4BA6-94CD-5447A4DB5357}" type="datetimeFigureOut">
              <a:rPr lang="en-US"/>
              <a:pPr>
                <a:defRPr/>
              </a:pPr>
              <a:t>2/6/2023</a:t>
            </a:fld>
            <a:endParaRPr lang="en-US"/>
          </a:p>
        </p:txBody>
      </p:sp>
      <p:sp>
        <p:nvSpPr>
          <p:cNvPr id="4" name="Footer Placeholder 3">
            <a:extLst>
              <a:ext uri="{FF2B5EF4-FFF2-40B4-BE49-F238E27FC236}">
                <a16:creationId xmlns:a16="http://schemas.microsoft.com/office/drawing/2014/main" id="{D23ECA8C-6A1D-47C6-AD9A-13A0DFC53759}"/>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A6F11AF0-EA35-4629-B9F4-B7DB7C4D0F92}"/>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5B706980-1B07-41A9-B8E0-6BF8EF01F9A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76B60A-E2D1-4C5E-BC52-82DC40567632}" type="datetimeFigureOut">
              <a:rPr lang="en-US" smtClean="0"/>
              <a:t>2/6/2023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DF887-3ABC-4473-B059-8E3D410911A9}" type="slidenum">
              <a:rPr lang="en-US" smtClean="0"/>
              <a:t>‹#›</a:t>
            </a:fld>
            <a:endParaRPr lang="en-US"/>
          </a:p>
        </p:txBody>
      </p:sp>
    </p:spTree>
    <p:extLst>
      <p:ext uri="{BB962C8B-B14F-4D97-AF65-F5344CB8AC3E}">
        <p14:creationId xmlns:p14="http://schemas.microsoft.com/office/powerpoint/2010/main" val="46168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5F764B-CAA8-4E03-A961-C8C798A30211}" type="slidenum">
              <a:rPr lang="en-US" smtClean="0"/>
              <a:t>2</a:t>
            </a:fld>
            <a:endParaRPr lang="en-US" dirty="0"/>
          </a:p>
        </p:txBody>
      </p:sp>
    </p:spTree>
    <p:extLst>
      <p:ext uri="{BB962C8B-B14F-4D97-AF65-F5344CB8AC3E}">
        <p14:creationId xmlns:p14="http://schemas.microsoft.com/office/powerpoint/2010/main" val="4103093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134</a:t>
            </a:fld>
            <a:endParaRPr lang="en-US"/>
          </a:p>
        </p:txBody>
      </p:sp>
    </p:spTree>
    <p:extLst>
      <p:ext uri="{BB962C8B-B14F-4D97-AF65-F5344CB8AC3E}">
        <p14:creationId xmlns:p14="http://schemas.microsoft.com/office/powerpoint/2010/main" val="1801648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135</a:t>
            </a:fld>
            <a:endParaRPr lang="en-US"/>
          </a:p>
        </p:txBody>
      </p:sp>
    </p:spTree>
    <p:extLst>
      <p:ext uri="{BB962C8B-B14F-4D97-AF65-F5344CB8AC3E}">
        <p14:creationId xmlns:p14="http://schemas.microsoft.com/office/powerpoint/2010/main" val="2299336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136</a:t>
            </a:fld>
            <a:endParaRPr lang="en-US"/>
          </a:p>
        </p:txBody>
      </p:sp>
    </p:spTree>
    <p:extLst>
      <p:ext uri="{BB962C8B-B14F-4D97-AF65-F5344CB8AC3E}">
        <p14:creationId xmlns:p14="http://schemas.microsoft.com/office/powerpoint/2010/main" val="2793982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137</a:t>
            </a:fld>
            <a:endParaRPr lang="en-US"/>
          </a:p>
        </p:txBody>
      </p:sp>
    </p:spTree>
    <p:extLst>
      <p:ext uri="{BB962C8B-B14F-4D97-AF65-F5344CB8AC3E}">
        <p14:creationId xmlns:p14="http://schemas.microsoft.com/office/powerpoint/2010/main" val="2639739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138</a:t>
            </a:fld>
            <a:endParaRPr lang="en-US"/>
          </a:p>
        </p:txBody>
      </p:sp>
    </p:spTree>
    <p:extLst>
      <p:ext uri="{BB962C8B-B14F-4D97-AF65-F5344CB8AC3E}">
        <p14:creationId xmlns:p14="http://schemas.microsoft.com/office/powerpoint/2010/main" val="3618106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140</a:t>
            </a:fld>
            <a:endParaRPr lang="en-US"/>
          </a:p>
        </p:txBody>
      </p:sp>
    </p:spTree>
    <p:extLst>
      <p:ext uri="{BB962C8B-B14F-4D97-AF65-F5344CB8AC3E}">
        <p14:creationId xmlns:p14="http://schemas.microsoft.com/office/powerpoint/2010/main" val="2031991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14</a:t>
            </a:fld>
            <a:endParaRPr lang="en-US"/>
          </a:p>
        </p:txBody>
      </p:sp>
    </p:spTree>
    <p:extLst>
      <p:ext uri="{BB962C8B-B14F-4D97-AF65-F5344CB8AC3E}">
        <p14:creationId xmlns:p14="http://schemas.microsoft.com/office/powerpoint/2010/main" val="2123356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31</a:t>
            </a:fld>
            <a:endParaRPr lang="en-US"/>
          </a:p>
        </p:txBody>
      </p:sp>
    </p:spTree>
    <p:extLst>
      <p:ext uri="{BB962C8B-B14F-4D97-AF65-F5344CB8AC3E}">
        <p14:creationId xmlns:p14="http://schemas.microsoft.com/office/powerpoint/2010/main" val="2326835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32</a:t>
            </a:fld>
            <a:endParaRPr lang="en-US"/>
          </a:p>
        </p:txBody>
      </p:sp>
    </p:spTree>
    <p:extLst>
      <p:ext uri="{BB962C8B-B14F-4D97-AF65-F5344CB8AC3E}">
        <p14:creationId xmlns:p14="http://schemas.microsoft.com/office/powerpoint/2010/main" val="495725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33</a:t>
            </a:fld>
            <a:endParaRPr lang="en-US"/>
          </a:p>
        </p:txBody>
      </p:sp>
    </p:spTree>
    <p:extLst>
      <p:ext uri="{BB962C8B-B14F-4D97-AF65-F5344CB8AC3E}">
        <p14:creationId xmlns:p14="http://schemas.microsoft.com/office/powerpoint/2010/main" val="630228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100</a:t>
            </a:fld>
            <a:endParaRPr lang="en-US"/>
          </a:p>
        </p:txBody>
      </p:sp>
    </p:spTree>
    <p:extLst>
      <p:ext uri="{BB962C8B-B14F-4D97-AF65-F5344CB8AC3E}">
        <p14:creationId xmlns:p14="http://schemas.microsoft.com/office/powerpoint/2010/main" val="1624808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101</a:t>
            </a:fld>
            <a:endParaRPr lang="en-US"/>
          </a:p>
        </p:txBody>
      </p:sp>
    </p:spTree>
    <p:extLst>
      <p:ext uri="{BB962C8B-B14F-4D97-AF65-F5344CB8AC3E}">
        <p14:creationId xmlns:p14="http://schemas.microsoft.com/office/powerpoint/2010/main" val="988429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132</a:t>
            </a:fld>
            <a:endParaRPr lang="en-US"/>
          </a:p>
        </p:txBody>
      </p:sp>
    </p:spTree>
    <p:extLst>
      <p:ext uri="{BB962C8B-B14F-4D97-AF65-F5344CB8AC3E}">
        <p14:creationId xmlns:p14="http://schemas.microsoft.com/office/powerpoint/2010/main" val="2130343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133</a:t>
            </a:fld>
            <a:endParaRPr lang="en-US"/>
          </a:p>
        </p:txBody>
      </p:sp>
    </p:spTree>
    <p:extLst>
      <p:ext uri="{BB962C8B-B14F-4D97-AF65-F5344CB8AC3E}">
        <p14:creationId xmlns:p14="http://schemas.microsoft.com/office/powerpoint/2010/main" val="3679105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5700" b="1" i="0" baseline="0">
                <a:solidFill>
                  <a:srgbClr val="FFFF00"/>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4800" b="1" i="0" baseline="0">
                <a:solidFill>
                  <a:srgbClr val="CC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151121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143000"/>
            <a:ext cx="8229600" cy="4525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9521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027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lvl1pPr>
              <a:defRPr sz="6000"/>
            </a:lvl1pPr>
          </a:lstStyle>
          <a:p>
            <a:r>
              <a:rPr lang="en-US" dirty="0"/>
              <a:t>Click to edit Master title style</a:t>
            </a:r>
          </a:p>
        </p:txBody>
      </p:sp>
      <p:sp>
        <p:nvSpPr>
          <p:cNvPr id="3" name="Content Placeholder 2"/>
          <p:cNvSpPr>
            <a:spLocks noGrp="1"/>
          </p:cNvSpPr>
          <p:nvPr>
            <p:ph idx="1"/>
          </p:nvPr>
        </p:nvSpPr>
        <p:spPr>
          <a:xfrm>
            <a:off x="457200" y="1219200"/>
            <a:ext cx="8229600" cy="5638800"/>
          </a:xfrm>
        </p:spPr>
        <p:txBody>
          <a:bodyPr/>
          <a:lstStyle>
            <a:lvl1pPr marL="0" indent="0">
              <a:buNone/>
              <a:defRPr/>
            </a:lvl1pPr>
            <a:lvl2pPr marL="1028700" indent="-571500">
              <a:buFont typeface="Arial" pitchFamily="34" charset="0"/>
              <a:buChar char="•"/>
              <a:defRPr/>
            </a:lvl2pPr>
            <a:lvl3pPr marL="1143000" indent="-2286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8895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08269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1890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890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4775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2271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08747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505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46953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50784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8757AEA-2817-4D2D-A4BB-A2EF512866C8}"/>
              </a:ext>
            </a:extLst>
          </p:cNvPr>
          <p:cNvSpPr>
            <a:spLocks noGrp="1"/>
          </p:cNvSpPr>
          <p:nvPr>
            <p:ph type="title"/>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B4DB36D-2BBE-408C-B78D-9B3D862E41D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b="1" kern="1200">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Comic Sans MS" pitchFamily="66" charset="0"/>
        </a:defRPr>
      </a:lvl2pPr>
      <a:lvl3pPr algn="ctr" rtl="0" eaLnBrk="0" fontAlgn="base" hangingPunct="0">
        <a:spcBef>
          <a:spcPct val="0"/>
        </a:spcBef>
        <a:spcAft>
          <a:spcPct val="0"/>
        </a:spcAft>
        <a:defRPr sz="4400" b="1">
          <a:solidFill>
            <a:srgbClr val="FFFF00"/>
          </a:solidFill>
          <a:latin typeface="Comic Sans MS" pitchFamily="66" charset="0"/>
        </a:defRPr>
      </a:lvl3pPr>
      <a:lvl4pPr algn="ctr" rtl="0" eaLnBrk="0" fontAlgn="base" hangingPunct="0">
        <a:spcBef>
          <a:spcPct val="0"/>
        </a:spcBef>
        <a:spcAft>
          <a:spcPct val="0"/>
        </a:spcAft>
        <a:defRPr sz="4400" b="1">
          <a:solidFill>
            <a:srgbClr val="FFFF00"/>
          </a:solidFill>
          <a:latin typeface="Comic Sans MS" pitchFamily="66" charset="0"/>
        </a:defRPr>
      </a:lvl4pPr>
      <a:lvl5pPr algn="ctr" rtl="0" eaLnBrk="0" fontAlgn="base" hangingPunct="0">
        <a:spcBef>
          <a:spcPct val="0"/>
        </a:spcBef>
        <a:spcAft>
          <a:spcPct val="0"/>
        </a:spcAft>
        <a:defRPr sz="4400" b="1">
          <a:solidFill>
            <a:srgbClr val="FFFF00"/>
          </a:solidFill>
          <a:latin typeface="Comic Sans MS" pitchFamily="66" charset="0"/>
        </a:defRPr>
      </a:lvl5pPr>
      <a:lvl6pPr marL="457200" algn="ctr" rtl="0" fontAlgn="base">
        <a:spcBef>
          <a:spcPct val="0"/>
        </a:spcBef>
        <a:spcAft>
          <a:spcPct val="0"/>
        </a:spcAft>
        <a:defRPr sz="4400" b="1">
          <a:solidFill>
            <a:srgbClr val="FFFF00"/>
          </a:solidFill>
          <a:latin typeface="Comic Sans MS" pitchFamily="66" charset="0"/>
        </a:defRPr>
      </a:lvl6pPr>
      <a:lvl7pPr marL="914400" algn="ctr" rtl="0" fontAlgn="base">
        <a:spcBef>
          <a:spcPct val="0"/>
        </a:spcBef>
        <a:spcAft>
          <a:spcPct val="0"/>
        </a:spcAft>
        <a:defRPr sz="4400" b="1">
          <a:solidFill>
            <a:srgbClr val="FFFF00"/>
          </a:solidFill>
          <a:latin typeface="Comic Sans MS" pitchFamily="66" charset="0"/>
        </a:defRPr>
      </a:lvl7pPr>
      <a:lvl8pPr marL="1371600" algn="ctr" rtl="0" fontAlgn="base">
        <a:spcBef>
          <a:spcPct val="0"/>
        </a:spcBef>
        <a:spcAft>
          <a:spcPct val="0"/>
        </a:spcAft>
        <a:defRPr sz="4400" b="1">
          <a:solidFill>
            <a:srgbClr val="FFFF00"/>
          </a:solidFill>
          <a:latin typeface="Comic Sans MS" pitchFamily="66" charset="0"/>
        </a:defRPr>
      </a:lvl8pPr>
      <a:lvl9pPr marL="1828800" algn="ctr" rtl="0" fontAlgn="base">
        <a:spcBef>
          <a:spcPct val="0"/>
        </a:spcBef>
        <a:spcAft>
          <a:spcPct val="0"/>
        </a:spcAft>
        <a:defRPr sz="4400" b="1">
          <a:solidFill>
            <a:srgbClr val="FFFF00"/>
          </a:solidFill>
          <a:latin typeface="Comic Sans MS" pitchFamily="66"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200.png"/></Relationships>
</file>

<file path=ppt/slides/_rels/slide1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0.png"/><Relationship Id="rId4" Type="http://schemas.openxmlformats.org/officeDocument/2006/relationships/image" Target="../media/image33.png"/></Relationships>
</file>

<file path=ppt/slides/_rels/slide1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6.png"/></Relationships>
</file>

<file path=ppt/slides/_rels/slide1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1" name="Text Box 2"/>
          <p:cNvSpPr txBox="1">
            <a:spLocks noChangeArrowheads="1"/>
          </p:cNvSpPr>
          <p:nvPr/>
        </p:nvSpPr>
        <p:spPr bwMode="auto">
          <a:xfrm>
            <a:off x="0" y="2286000"/>
            <a:ext cx="9144000" cy="457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algn="r" eaLnBrk="1" hangingPunct="1"/>
            <a:r>
              <a:rPr lang="en-US" altLang="en-US" sz="7200" b="1" dirty="0">
                <a:solidFill>
                  <a:srgbClr val="FFFF00"/>
                </a:solidFill>
              </a:rPr>
              <a:t> Welcome to </a:t>
            </a:r>
          </a:p>
          <a:p>
            <a:pPr algn="r" eaLnBrk="1" hangingPunct="1"/>
            <a:r>
              <a:rPr lang="en-US" altLang="en-US" sz="6900" b="1" dirty="0">
                <a:solidFill>
                  <a:srgbClr val="CCFFFF"/>
                </a:solidFill>
              </a:rPr>
              <a:t>Unit </a:t>
            </a:r>
            <a:r>
              <a:rPr lang="en-US" altLang="en-US" sz="6900" b="1">
                <a:solidFill>
                  <a:srgbClr val="CCFFFF"/>
                </a:solidFill>
              </a:rPr>
              <a:t>4 Part </a:t>
            </a:r>
            <a:r>
              <a:rPr lang="en-US" altLang="en-US" sz="6900" b="1" dirty="0">
                <a:solidFill>
                  <a:srgbClr val="CCFFFF"/>
                </a:solidFill>
              </a:rPr>
              <a:t>7</a:t>
            </a:r>
            <a:r>
              <a:rPr lang="en-US" altLang="en-US" sz="7500" b="1" dirty="0">
                <a:solidFill>
                  <a:srgbClr val="CCFFFF"/>
                </a:solidFill>
              </a:rPr>
              <a:t>!</a:t>
            </a:r>
          </a:p>
          <a:p>
            <a:pPr algn="r" eaLnBrk="1" hangingPunct="1"/>
            <a:endParaRPr lang="en-US" altLang="en-US" sz="9000" b="1" dirty="0">
              <a:solidFill>
                <a:srgbClr val="CCFFFF"/>
              </a:solidFill>
            </a:endParaRPr>
          </a:p>
          <a:p>
            <a:pPr eaLnBrk="1" hangingPunct="1"/>
            <a:r>
              <a:rPr lang="en-US" altLang="en-US" sz="4400" b="1" dirty="0">
                <a:solidFill>
                  <a:srgbClr val="CCFFFF"/>
                </a:solidFill>
              </a:rPr>
              <a:t>MATH 205 Differential Calculus</a:t>
            </a:r>
          </a:p>
        </p:txBody>
      </p:sp>
      <p:sp>
        <p:nvSpPr>
          <p:cNvPr id="2" name="Rectangle 1"/>
          <p:cNvSpPr/>
          <p:nvPr/>
        </p:nvSpPr>
        <p:spPr>
          <a:xfrm>
            <a:off x="0" y="6611035"/>
            <a:ext cx="9144000" cy="323165"/>
          </a:xfrm>
          <a:prstGeom prst="rect">
            <a:avLst/>
          </a:prstGeom>
        </p:spPr>
        <p:txBody>
          <a:bodyPr wrap="square">
            <a:spAutoFit/>
          </a:bodyPr>
          <a:lstStyle/>
          <a:p>
            <a:r>
              <a:rPr lang="en-US" sz="1500" dirty="0">
                <a:solidFill>
                  <a:srgbClr val="00B0F0"/>
                </a:solidFill>
              </a:rPr>
              <a:t>https://www.smu.edu.sg/programmes/core-curriculum/course-structure/calculus</a:t>
            </a:r>
          </a:p>
        </p:txBody>
      </p:sp>
    </p:spTree>
    <p:extLst>
      <p:ext uri="{BB962C8B-B14F-4D97-AF65-F5344CB8AC3E}">
        <p14:creationId xmlns:p14="http://schemas.microsoft.com/office/powerpoint/2010/main" val="3724252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5">
            <a:extLst>
              <a:ext uri="{FF2B5EF4-FFF2-40B4-BE49-F238E27FC236}">
                <a16:creationId xmlns:a16="http://schemas.microsoft.com/office/drawing/2014/main" id="{D8A546A6-DC97-4ED5-9048-AC2FB89A85D7}"/>
              </a:ext>
            </a:extLst>
          </p:cNvPr>
          <p:cNvSpPr>
            <a:spLocks noGrp="1"/>
          </p:cNvSpPr>
          <p:nvPr>
            <p:ph type="title"/>
          </p:nvPr>
        </p:nvSpPr>
        <p:spPr/>
        <p:txBody>
          <a:bodyPr/>
          <a:lstStyle/>
          <a:p>
            <a:r>
              <a:rPr lang="en-US" altLang="en-US" dirty="0"/>
              <a:t>Limits in Trig</a:t>
            </a:r>
          </a:p>
        </p:txBody>
      </p:sp>
      <p:sp>
        <p:nvSpPr>
          <p:cNvPr id="14339" name="Content Placeholder 6">
            <a:extLst>
              <a:ext uri="{FF2B5EF4-FFF2-40B4-BE49-F238E27FC236}">
                <a16:creationId xmlns:a16="http://schemas.microsoft.com/office/drawing/2014/main" id="{DB01CA6A-0405-4018-B625-9F464058F43A}"/>
              </a:ext>
            </a:extLst>
          </p:cNvPr>
          <p:cNvSpPr>
            <a:spLocks noGrp="1"/>
          </p:cNvSpPr>
          <p:nvPr>
            <p:ph idx="1"/>
          </p:nvPr>
        </p:nvSpPr>
        <p:spPr/>
        <p:txBody>
          <a:bodyPr/>
          <a:lstStyle/>
          <a:p>
            <a:r>
              <a:rPr lang="en-US" altLang="en-US" dirty="0"/>
              <a:t>As you move the secant line in a parallel fashion toward the curve</a:t>
            </a:r>
          </a:p>
        </p:txBody>
      </p:sp>
      <p:sp>
        <p:nvSpPr>
          <p:cNvPr id="2" name="Rectangle 1">
            <a:extLst>
              <a:ext uri="{FF2B5EF4-FFF2-40B4-BE49-F238E27FC236}">
                <a16:creationId xmlns:a16="http://schemas.microsoft.com/office/drawing/2014/main" id="{9DAB54FF-1433-45C0-8F40-FD84A5733B97}"/>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2020</a:t>
            </a:r>
          </a:p>
        </p:txBody>
      </p:sp>
      <p:sp>
        <p:nvSpPr>
          <p:cNvPr id="3" name="Freeform: Shape 2">
            <a:extLst>
              <a:ext uri="{FF2B5EF4-FFF2-40B4-BE49-F238E27FC236}">
                <a16:creationId xmlns:a16="http://schemas.microsoft.com/office/drawing/2014/main" id="{0A52AFC9-3A6E-4D89-808A-220F56E1B7D1}"/>
              </a:ext>
            </a:extLst>
          </p:cNvPr>
          <p:cNvSpPr/>
          <p:nvPr/>
        </p:nvSpPr>
        <p:spPr>
          <a:xfrm rot="10800000">
            <a:off x="4114800" y="3276599"/>
            <a:ext cx="3733799" cy="3505199"/>
          </a:xfrm>
          <a:custGeom>
            <a:avLst/>
            <a:gdLst>
              <a:gd name="connsiteX0" fmla="*/ 0 w 3352800"/>
              <a:gd name="connsiteY0" fmla="*/ 23447 h 2102130"/>
              <a:gd name="connsiteX1" fmla="*/ 105508 w 3352800"/>
              <a:gd name="connsiteY1" fmla="*/ 222739 h 2102130"/>
              <a:gd name="connsiteX2" fmla="*/ 187569 w 3352800"/>
              <a:gd name="connsiteY2" fmla="*/ 433754 h 2102130"/>
              <a:gd name="connsiteX3" fmla="*/ 304800 w 3352800"/>
              <a:gd name="connsiteY3" fmla="*/ 668216 h 2102130"/>
              <a:gd name="connsiteX4" fmla="*/ 410308 w 3352800"/>
              <a:gd name="connsiteY4" fmla="*/ 902677 h 2102130"/>
              <a:gd name="connsiteX5" fmla="*/ 574431 w 3352800"/>
              <a:gd name="connsiteY5" fmla="*/ 1207477 h 2102130"/>
              <a:gd name="connsiteX6" fmla="*/ 785446 w 3352800"/>
              <a:gd name="connsiteY6" fmla="*/ 1500554 h 2102130"/>
              <a:gd name="connsiteX7" fmla="*/ 914400 w 3352800"/>
              <a:gd name="connsiteY7" fmla="*/ 1664677 h 2102130"/>
              <a:gd name="connsiteX8" fmla="*/ 1008185 w 3352800"/>
              <a:gd name="connsiteY8" fmla="*/ 1758462 h 2102130"/>
              <a:gd name="connsiteX9" fmla="*/ 1078523 w 3352800"/>
              <a:gd name="connsiteY9" fmla="*/ 1828800 h 2102130"/>
              <a:gd name="connsiteX10" fmla="*/ 1160585 w 3352800"/>
              <a:gd name="connsiteY10" fmla="*/ 1899139 h 2102130"/>
              <a:gd name="connsiteX11" fmla="*/ 1289539 w 3352800"/>
              <a:gd name="connsiteY11" fmla="*/ 1981200 h 2102130"/>
              <a:gd name="connsiteX12" fmla="*/ 1406769 w 3352800"/>
              <a:gd name="connsiteY12" fmla="*/ 2028093 h 2102130"/>
              <a:gd name="connsiteX13" fmla="*/ 1535723 w 3352800"/>
              <a:gd name="connsiteY13" fmla="*/ 2074985 h 2102130"/>
              <a:gd name="connsiteX14" fmla="*/ 1652954 w 3352800"/>
              <a:gd name="connsiteY14" fmla="*/ 2098431 h 2102130"/>
              <a:gd name="connsiteX15" fmla="*/ 1699846 w 3352800"/>
              <a:gd name="connsiteY15" fmla="*/ 2098431 h 2102130"/>
              <a:gd name="connsiteX16" fmla="*/ 1793631 w 3352800"/>
              <a:gd name="connsiteY16" fmla="*/ 2063262 h 2102130"/>
              <a:gd name="connsiteX17" fmla="*/ 1910862 w 3352800"/>
              <a:gd name="connsiteY17" fmla="*/ 2039816 h 2102130"/>
              <a:gd name="connsiteX18" fmla="*/ 2039816 w 3352800"/>
              <a:gd name="connsiteY18" fmla="*/ 1969477 h 2102130"/>
              <a:gd name="connsiteX19" fmla="*/ 2192216 w 3352800"/>
              <a:gd name="connsiteY19" fmla="*/ 1899139 h 2102130"/>
              <a:gd name="connsiteX20" fmla="*/ 2309446 w 3352800"/>
              <a:gd name="connsiteY20" fmla="*/ 1805354 h 2102130"/>
              <a:gd name="connsiteX21" fmla="*/ 2450123 w 3352800"/>
              <a:gd name="connsiteY21" fmla="*/ 1641231 h 2102130"/>
              <a:gd name="connsiteX22" fmla="*/ 2567354 w 3352800"/>
              <a:gd name="connsiteY22" fmla="*/ 1477108 h 2102130"/>
              <a:gd name="connsiteX23" fmla="*/ 2731477 w 3352800"/>
              <a:gd name="connsiteY23" fmla="*/ 1277816 h 2102130"/>
              <a:gd name="connsiteX24" fmla="*/ 2883877 w 3352800"/>
              <a:gd name="connsiteY24" fmla="*/ 1031631 h 2102130"/>
              <a:gd name="connsiteX25" fmla="*/ 2965939 w 3352800"/>
              <a:gd name="connsiteY25" fmla="*/ 855785 h 2102130"/>
              <a:gd name="connsiteX26" fmla="*/ 3083169 w 3352800"/>
              <a:gd name="connsiteY26" fmla="*/ 597877 h 2102130"/>
              <a:gd name="connsiteX27" fmla="*/ 3200400 w 3352800"/>
              <a:gd name="connsiteY27" fmla="*/ 328247 h 2102130"/>
              <a:gd name="connsiteX28" fmla="*/ 3305908 w 3352800"/>
              <a:gd name="connsiteY28" fmla="*/ 128954 h 2102130"/>
              <a:gd name="connsiteX29" fmla="*/ 3352800 w 3352800"/>
              <a:gd name="connsiteY29" fmla="*/ 0 h 2102130"/>
              <a:gd name="connsiteX30" fmla="*/ 3352800 w 3352800"/>
              <a:gd name="connsiteY30" fmla="*/ 0 h 2102130"/>
              <a:gd name="connsiteX31" fmla="*/ 3352800 w 3352800"/>
              <a:gd name="connsiteY31" fmla="*/ 0 h 2102130"/>
              <a:gd name="connsiteX0" fmla="*/ 0 w 3330428"/>
              <a:gd name="connsiteY0" fmla="*/ 35172 h 2102130"/>
              <a:gd name="connsiteX1" fmla="*/ 83136 w 3330428"/>
              <a:gd name="connsiteY1" fmla="*/ 222739 h 2102130"/>
              <a:gd name="connsiteX2" fmla="*/ 165197 w 3330428"/>
              <a:gd name="connsiteY2" fmla="*/ 433754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44982 w 3330428"/>
              <a:gd name="connsiteY22" fmla="*/ 1477108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178028 w 3330428"/>
              <a:gd name="connsiteY27" fmla="*/ 328247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5197 w 3330428"/>
              <a:gd name="connsiteY2" fmla="*/ 433754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178028 w 3330428"/>
              <a:gd name="connsiteY27" fmla="*/ 328247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5197 w 3330428"/>
              <a:gd name="connsiteY2" fmla="*/ 433754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87936 w 3330428"/>
              <a:gd name="connsiteY4" fmla="*/ 902677 h 2102130"/>
              <a:gd name="connsiteX5" fmla="*/ 557775 w 3330428"/>
              <a:gd name="connsiteY5" fmla="*/ 1201761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87936 w 3330428"/>
              <a:gd name="connsiteY4" fmla="*/ 902677 h 2102130"/>
              <a:gd name="connsiteX5" fmla="*/ 563491 w 3330428"/>
              <a:gd name="connsiteY5" fmla="*/ 1197951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95557 w 3330428"/>
              <a:gd name="connsiteY4" fmla="*/ 902677 h 2102130"/>
              <a:gd name="connsiteX5" fmla="*/ 563491 w 3330428"/>
              <a:gd name="connsiteY5" fmla="*/ 1197951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0446 w 3348846"/>
              <a:gd name="connsiteY7" fmla="*/ 1671421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0446 w 3348846"/>
              <a:gd name="connsiteY7" fmla="*/ 1671421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0446 w 3348846"/>
              <a:gd name="connsiteY7" fmla="*/ 1671421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2352 w 3348846"/>
              <a:gd name="connsiteY7" fmla="*/ 166570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3397 w 3348846"/>
              <a:gd name="connsiteY6" fmla="*/ 150348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9113 w 3348846"/>
              <a:gd name="connsiteY6" fmla="*/ 149967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79870 w 3348846"/>
              <a:gd name="connsiteY11" fmla="*/ 1978419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79870 w 3348846"/>
              <a:gd name="connsiteY11" fmla="*/ 1978419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83680 w 3348846"/>
              <a:gd name="connsiteY11" fmla="*/ 1974609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6521"/>
              <a:gd name="connsiteX1" fmla="*/ 101554 w 3348846"/>
              <a:gd name="connsiteY1" fmla="*/ 229483 h 2106521"/>
              <a:gd name="connsiteX2" fmla="*/ 187426 w 3348846"/>
              <a:gd name="connsiteY2" fmla="*/ 432877 h 2106521"/>
              <a:gd name="connsiteX3" fmla="*/ 300846 w 3348846"/>
              <a:gd name="connsiteY3" fmla="*/ 674960 h 2106521"/>
              <a:gd name="connsiteX4" fmla="*/ 413975 w 3348846"/>
              <a:gd name="connsiteY4" fmla="*/ 909421 h 2106521"/>
              <a:gd name="connsiteX5" fmla="*/ 587625 w 3348846"/>
              <a:gd name="connsiteY5" fmla="*/ 1202790 h 2106521"/>
              <a:gd name="connsiteX6" fmla="*/ 789113 w 3348846"/>
              <a:gd name="connsiteY6" fmla="*/ 1499678 h 2106521"/>
              <a:gd name="connsiteX7" fmla="*/ 918068 w 3348846"/>
              <a:gd name="connsiteY7" fmla="*/ 1661896 h 2106521"/>
              <a:gd name="connsiteX8" fmla="*/ 1011852 w 3348846"/>
              <a:gd name="connsiteY8" fmla="*/ 1763301 h 2106521"/>
              <a:gd name="connsiteX9" fmla="*/ 1082191 w 3348846"/>
              <a:gd name="connsiteY9" fmla="*/ 1829829 h 2106521"/>
              <a:gd name="connsiteX10" fmla="*/ 1164252 w 3348846"/>
              <a:gd name="connsiteY10" fmla="*/ 1896358 h 2106521"/>
              <a:gd name="connsiteX11" fmla="*/ 1283680 w 3348846"/>
              <a:gd name="connsiteY11" fmla="*/ 1974609 h 2106521"/>
              <a:gd name="connsiteX12" fmla="*/ 1402815 w 3348846"/>
              <a:gd name="connsiteY12" fmla="*/ 2034837 h 2106521"/>
              <a:gd name="connsiteX13" fmla="*/ 1531769 w 3348846"/>
              <a:gd name="connsiteY13" fmla="*/ 2081729 h 2106521"/>
              <a:gd name="connsiteX14" fmla="*/ 1652810 w 3348846"/>
              <a:gd name="connsiteY14" fmla="*/ 2097555 h 2106521"/>
              <a:gd name="connsiteX15" fmla="*/ 1695892 w 3348846"/>
              <a:gd name="connsiteY15" fmla="*/ 2105175 h 2106521"/>
              <a:gd name="connsiteX16" fmla="*/ 1789677 w 3348846"/>
              <a:gd name="connsiteY16" fmla="*/ 2070006 h 2106521"/>
              <a:gd name="connsiteX17" fmla="*/ 1906908 w 3348846"/>
              <a:gd name="connsiteY17" fmla="*/ 2046560 h 2106521"/>
              <a:gd name="connsiteX18" fmla="*/ 2035862 w 3348846"/>
              <a:gd name="connsiteY18" fmla="*/ 1976221 h 2106521"/>
              <a:gd name="connsiteX19" fmla="*/ 2188262 w 3348846"/>
              <a:gd name="connsiteY19" fmla="*/ 1905883 h 2106521"/>
              <a:gd name="connsiteX20" fmla="*/ 2305492 w 3348846"/>
              <a:gd name="connsiteY20" fmla="*/ 1812098 h 2106521"/>
              <a:gd name="connsiteX21" fmla="*/ 2446169 w 3348846"/>
              <a:gd name="connsiteY21" fmla="*/ 1647975 h 2106521"/>
              <a:gd name="connsiteX22" fmla="*/ 2586849 w 3348846"/>
              <a:gd name="connsiteY22" fmla="*/ 1519025 h 2106521"/>
              <a:gd name="connsiteX23" fmla="*/ 2727523 w 3348846"/>
              <a:gd name="connsiteY23" fmla="*/ 1284560 h 2106521"/>
              <a:gd name="connsiteX24" fmla="*/ 2879923 w 3348846"/>
              <a:gd name="connsiteY24" fmla="*/ 1038375 h 2106521"/>
              <a:gd name="connsiteX25" fmla="*/ 2961985 w 3348846"/>
              <a:gd name="connsiteY25" fmla="*/ 862529 h 2106521"/>
              <a:gd name="connsiteX26" fmla="*/ 3079215 w 3348846"/>
              <a:gd name="connsiteY26" fmla="*/ 604621 h 2106521"/>
              <a:gd name="connsiteX27" fmla="*/ 3219895 w 3348846"/>
              <a:gd name="connsiteY27" fmla="*/ 323266 h 2106521"/>
              <a:gd name="connsiteX28" fmla="*/ 3301954 w 3348846"/>
              <a:gd name="connsiteY28" fmla="*/ 135698 h 2106521"/>
              <a:gd name="connsiteX29" fmla="*/ 3348846 w 3348846"/>
              <a:gd name="connsiteY29" fmla="*/ 6744 h 2106521"/>
              <a:gd name="connsiteX30" fmla="*/ 3348846 w 3348846"/>
              <a:gd name="connsiteY30" fmla="*/ 6744 h 2106521"/>
              <a:gd name="connsiteX31" fmla="*/ 3348846 w 3348846"/>
              <a:gd name="connsiteY31" fmla="*/ 6744 h 2106521"/>
              <a:gd name="connsiteX0" fmla="*/ 0 w 3348846"/>
              <a:gd name="connsiteY0" fmla="*/ 0 h 2098483"/>
              <a:gd name="connsiteX1" fmla="*/ 101554 w 3348846"/>
              <a:gd name="connsiteY1" fmla="*/ 229483 h 2098483"/>
              <a:gd name="connsiteX2" fmla="*/ 187426 w 3348846"/>
              <a:gd name="connsiteY2" fmla="*/ 432877 h 2098483"/>
              <a:gd name="connsiteX3" fmla="*/ 300846 w 3348846"/>
              <a:gd name="connsiteY3" fmla="*/ 674960 h 2098483"/>
              <a:gd name="connsiteX4" fmla="*/ 413975 w 3348846"/>
              <a:gd name="connsiteY4" fmla="*/ 909421 h 2098483"/>
              <a:gd name="connsiteX5" fmla="*/ 587625 w 3348846"/>
              <a:gd name="connsiteY5" fmla="*/ 1202790 h 2098483"/>
              <a:gd name="connsiteX6" fmla="*/ 789113 w 3348846"/>
              <a:gd name="connsiteY6" fmla="*/ 1499678 h 2098483"/>
              <a:gd name="connsiteX7" fmla="*/ 918068 w 3348846"/>
              <a:gd name="connsiteY7" fmla="*/ 1661896 h 2098483"/>
              <a:gd name="connsiteX8" fmla="*/ 1011852 w 3348846"/>
              <a:gd name="connsiteY8" fmla="*/ 1763301 h 2098483"/>
              <a:gd name="connsiteX9" fmla="*/ 1082191 w 3348846"/>
              <a:gd name="connsiteY9" fmla="*/ 1829829 h 2098483"/>
              <a:gd name="connsiteX10" fmla="*/ 1164252 w 3348846"/>
              <a:gd name="connsiteY10" fmla="*/ 1896358 h 2098483"/>
              <a:gd name="connsiteX11" fmla="*/ 1283680 w 3348846"/>
              <a:gd name="connsiteY11" fmla="*/ 1974609 h 2098483"/>
              <a:gd name="connsiteX12" fmla="*/ 1402815 w 3348846"/>
              <a:gd name="connsiteY12" fmla="*/ 2034837 h 2098483"/>
              <a:gd name="connsiteX13" fmla="*/ 1531769 w 3348846"/>
              <a:gd name="connsiteY13" fmla="*/ 2081729 h 2098483"/>
              <a:gd name="connsiteX14" fmla="*/ 1652810 w 3348846"/>
              <a:gd name="connsiteY14" fmla="*/ 2097555 h 2098483"/>
              <a:gd name="connsiteX15" fmla="*/ 1695892 w 3348846"/>
              <a:gd name="connsiteY15" fmla="*/ 2093744 h 2098483"/>
              <a:gd name="connsiteX16" fmla="*/ 1789677 w 3348846"/>
              <a:gd name="connsiteY16" fmla="*/ 2070006 h 2098483"/>
              <a:gd name="connsiteX17" fmla="*/ 1906908 w 3348846"/>
              <a:gd name="connsiteY17" fmla="*/ 2046560 h 2098483"/>
              <a:gd name="connsiteX18" fmla="*/ 2035862 w 3348846"/>
              <a:gd name="connsiteY18" fmla="*/ 1976221 h 2098483"/>
              <a:gd name="connsiteX19" fmla="*/ 2188262 w 3348846"/>
              <a:gd name="connsiteY19" fmla="*/ 1905883 h 2098483"/>
              <a:gd name="connsiteX20" fmla="*/ 2305492 w 3348846"/>
              <a:gd name="connsiteY20" fmla="*/ 1812098 h 2098483"/>
              <a:gd name="connsiteX21" fmla="*/ 2446169 w 3348846"/>
              <a:gd name="connsiteY21" fmla="*/ 1647975 h 2098483"/>
              <a:gd name="connsiteX22" fmla="*/ 2586849 w 3348846"/>
              <a:gd name="connsiteY22" fmla="*/ 1519025 h 2098483"/>
              <a:gd name="connsiteX23" fmla="*/ 2727523 w 3348846"/>
              <a:gd name="connsiteY23" fmla="*/ 1284560 h 2098483"/>
              <a:gd name="connsiteX24" fmla="*/ 2879923 w 3348846"/>
              <a:gd name="connsiteY24" fmla="*/ 1038375 h 2098483"/>
              <a:gd name="connsiteX25" fmla="*/ 2961985 w 3348846"/>
              <a:gd name="connsiteY25" fmla="*/ 862529 h 2098483"/>
              <a:gd name="connsiteX26" fmla="*/ 3079215 w 3348846"/>
              <a:gd name="connsiteY26" fmla="*/ 604621 h 2098483"/>
              <a:gd name="connsiteX27" fmla="*/ 3219895 w 3348846"/>
              <a:gd name="connsiteY27" fmla="*/ 323266 h 2098483"/>
              <a:gd name="connsiteX28" fmla="*/ 3301954 w 3348846"/>
              <a:gd name="connsiteY28" fmla="*/ 135698 h 2098483"/>
              <a:gd name="connsiteX29" fmla="*/ 3348846 w 3348846"/>
              <a:gd name="connsiteY29" fmla="*/ 6744 h 2098483"/>
              <a:gd name="connsiteX30" fmla="*/ 3348846 w 3348846"/>
              <a:gd name="connsiteY30" fmla="*/ 6744 h 2098483"/>
              <a:gd name="connsiteX31" fmla="*/ 3348846 w 3348846"/>
              <a:gd name="connsiteY31" fmla="*/ 6744 h 2098483"/>
              <a:gd name="connsiteX0" fmla="*/ 0 w 3348846"/>
              <a:gd name="connsiteY0" fmla="*/ 0 h 2097086"/>
              <a:gd name="connsiteX1" fmla="*/ 101554 w 3348846"/>
              <a:gd name="connsiteY1" fmla="*/ 229483 h 2097086"/>
              <a:gd name="connsiteX2" fmla="*/ 187426 w 3348846"/>
              <a:gd name="connsiteY2" fmla="*/ 432877 h 2097086"/>
              <a:gd name="connsiteX3" fmla="*/ 300846 w 3348846"/>
              <a:gd name="connsiteY3" fmla="*/ 674960 h 2097086"/>
              <a:gd name="connsiteX4" fmla="*/ 413975 w 3348846"/>
              <a:gd name="connsiteY4" fmla="*/ 909421 h 2097086"/>
              <a:gd name="connsiteX5" fmla="*/ 587625 w 3348846"/>
              <a:gd name="connsiteY5" fmla="*/ 1202790 h 2097086"/>
              <a:gd name="connsiteX6" fmla="*/ 789113 w 3348846"/>
              <a:gd name="connsiteY6" fmla="*/ 1499678 h 2097086"/>
              <a:gd name="connsiteX7" fmla="*/ 918068 w 3348846"/>
              <a:gd name="connsiteY7" fmla="*/ 1661896 h 2097086"/>
              <a:gd name="connsiteX8" fmla="*/ 1011852 w 3348846"/>
              <a:gd name="connsiteY8" fmla="*/ 1763301 h 2097086"/>
              <a:gd name="connsiteX9" fmla="*/ 1082191 w 3348846"/>
              <a:gd name="connsiteY9" fmla="*/ 1829829 h 2097086"/>
              <a:gd name="connsiteX10" fmla="*/ 1164252 w 3348846"/>
              <a:gd name="connsiteY10" fmla="*/ 1896358 h 2097086"/>
              <a:gd name="connsiteX11" fmla="*/ 1283680 w 3348846"/>
              <a:gd name="connsiteY11" fmla="*/ 1974609 h 2097086"/>
              <a:gd name="connsiteX12" fmla="*/ 1402815 w 3348846"/>
              <a:gd name="connsiteY12" fmla="*/ 2034837 h 2097086"/>
              <a:gd name="connsiteX13" fmla="*/ 1531769 w 3348846"/>
              <a:gd name="connsiteY13" fmla="*/ 2081729 h 2097086"/>
              <a:gd name="connsiteX14" fmla="*/ 1641379 w 3348846"/>
              <a:gd name="connsiteY14" fmla="*/ 2095649 h 2097086"/>
              <a:gd name="connsiteX15" fmla="*/ 1695892 w 3348846"/>
              <a:gd name="connsiteY15" fmla="*/ 2093744 h 2097086"/>
              <a:gd name="connsiteX16" fmla="*/ 1789677 w 3348846"/>
              <a:gd name="connsiteY16" fmla="*/ 2070006 h 2097086"/>
              <a:gd name="connsiteX17" fmla="*/ 1906908 w 3348846"/>
              <a:gd name="connsiteY17" fmla="*/ 2046560 h 2097086"/>
              <a:gd name="connsiteX18" fmla="*/ 2035862 w 3348846"/>
              <a:gd name="connsiteY18" fmla="*/ 1976221 h 2097086"/>
              <a:gd name="connsiteX19" fmla="*/ 2188262 w 3348846"/>
              <a:gd name="connsiteY19" fmla="*/ 1905883 h 2097086"/>
              <a:gd name="connsiteX20" fmla="*/ 2305492 w 3348846"/>
              <a:gd name="connsiteY20" fmla="*/ 1812098 h 2097086"/>
              <a:gd name="connsiteX21" fmla="*/ 2446169 w 3348846"/>
              <a:gd name="connsiteY21" fmla="*/ 1647975 h 2097086"/>
              <a:gd name="connsiteX22" fmla="*/ 2586849 w 3348846"/>
              <a:gd name="connsiteY22" fmla="*/ 1519025 h 2097086"/>
              <a:gd name="connsiteX23" fmla="*/ 2727523 w 3348846"/>
              <a:gd name="connsiteY23" fmla="*/ 1284560 h 2097086"/>
              <a:gd name="connsiteX24" fmla="*/ 2879923 w 3348846"/>
              <a:gd name="connsiteY24" fmla="*/ 1038375 h 2097086"/>
              <a:gd name="connsiteX25" fmla="*/ 2961985 w 3348846"/>
              <a:gd name="connsiteY25" fmla="*/ 862529 h 2097086"/>
              <a:gd name="connsiteX26" fmla="*/ 3079215 w 3348846"/>
              <a:gd name="connsiteY26" fmla="*/ 604621 h 2097086"/>
              <a:gd name="connsiteX27" fmla="*/ 3219895 w 3348846"/>
              <a:gd name="connsiteY27" fmla="*/ 323266 h 2097086"/>
              <a:gd name="connsiteX28" fmla="*/ 3301954 w 3348846"/>
              <a:gd name="connsiteY28" fmla="*/ 135698 h 2097086"/>
              <a:gd name="connsiteX29" fmla="*/ 3348846 w 3348846"/>
              <a:gd name="connsiteY29" fmla="*/ 6744 h 2097086"/>
              <a:gd name="connsiteX30" fmla="*/ 3348846 w 3348846"/>
              <a:gd name="connsiteY30" fmla="*/ 6744 h 2097086"/>
              <a:gd name="connsiteX31" fmla="*/ 3348846 w 3348846"/>
              <a:gd name="connsiteY31" fmla="*/ 6744 h 2097086"/>
              <a:gd name="connsiteX0" fmla="*/ 0 w 3348846"/>
              <a:gd name="connsiteY0" fmla="*/ 0 h 2094107"/>
              <a:gd name="connsiteX1" fmla="*/ 101554 w 3348846"/>
              <a:gd name="connsiteY1" fmla="*/ 229483 h 2094107"/>
              <a:gd name="connsiteX2" fmla="*/ 187426 w 3348846"/>
              <a:gd name="connsiteY2" fmla="*/ 432877 h 2094107"/>
              <a:gd name="connsiteX3" fmla="*/ 300846 w 3348846"/>
              <a:gd name="connsiteY3" fmla="*/ 674960 h 2094107"/>
              <a:gd name="connsiteX4" fmla="*/ 413975 w 3348846"/>
              <a:gd name="connsiteY4" fmla="*/ 909421 h 2094107"/>
              <a:gd name="connsiteX5" fmla="*/ 587625 w 3348846"/>
              <a:gd name="connsiteY5" fmla="*/ 1202790 h 2094107"/>
              <a:gd name="connsiteX6" fmla="*/ 789113 w 3348846"/>
              <a:gd name="connsiteY6" fmla="*/ 1499678 h 2094107"/>
              <a:gd name="connsiteX7" fmla="*/ 918068 w 3348846"/>
              <a:gd name="connsiteY7" fmla="*/ 1661896 h 2094107"/>
              <a:gd name="connsiteX8" fmla="*/ 1011852 w 3348846"/>
              <a:gd name="connsiteY8" fmla="*/ 1763301 h 2094107"/>
              <a:gd name="connsiteX9" fmla="*/ 1082191 w 3348846"/>
              <a:gd name="connsiteY9" fmla="*/ 1829829 h 2094107"/>
              <a:gd name="connsiteX10" fmla="*/ 1164252 w 3348846"/>
              <a:gd name="connsiteY10" fmla="*/ 1896358 h 2094107"/>
              <a:gd name="connsiteX11" fmla="*/ 1283680 w 3348846"/>
              <a:gd name="connsiteY11" fmla="*/ 1974609 h 2094107"/>
              <a:gd name="connsiteX12" fmla="*/ 1402815 w 3348846"/>
              <a:gd name="connsiteY12" fmla="*/ 2034837 h 2094107"/>
              <a:gd name="connsiteX13" fmla="*/ 1531769 w 3348846"/>
              <a:gd name="connsiteY13" fmla="*/ 2081729 h 2094107"/>
              <a:gd name="connsiteX14" fmla="*/ 1635663 w 3348846"/>
              <a:gd name="connsiteY14" fmla="*/ 2084217 h 2094107"/>
              <a:gd name="connsiteX15" fmla="*/ 1695892 w 3348846"/>
              <a:gd name="connsiteY15" fmla="*/ 2093744 h 2094107"/>
              <a:gd name="connsiteX16" fmla="*/ 1789677 w 3348846"/>
              <a:gd name="connsiteY16" fmla="*/ 2070006 h 2094107"/>
              <a:gd name="connsiteX17" fmla="*/ 1906908 w 3348846"/>
              <a:gd name="connsiteY17" fmla="*/ 2046560 h 2094107"/>
              <a:gd name="connsiteX18" fmla="*/ 2035862 w 3348846"/>
              <a:gd name="connsiteY18" fmla="*/ 1976221 h 2094107"/>
              <a:gd name="connsiteX19" fmla="*/ 2188262 w 3348846"/>
              <a:gd name="connsiteY19" fmla="*/ 1905883 h 2094107"/>
              <a:gd name="connsiteX20" fmla="*/ 2305492 w 3348846"/>
              <a:gd name="connsiteY20" fmla="*/ 1812098 h 2094107"/>
              <a:gd name="connsiteX21" fmla="*/ 2446169 w 3348846"/>
              <a:gd name="connsiteY21" fmla="*/ 1647975 h 2094107"/>
              <a:gd name="connsiteX22" fmla="*/ 2586849 w 3348846"/>
              <a:gd name="connsiteY22" fmla="*/ 1519025 h 2094107"/>
              <a:gd name="connsiteX23" fmla="*/ 2727523 w 3348846"/>
              <a:gd name="connsiteY23" fmla="*/ 1284560 h 2094107"/>
              <a:gd name="connsiteX24" fmla="*/ 2879923 w 3348846"/>
              <a:gd name="connsiteY24" fmla="*/ 1038375 h 2094107"/>
              <a:gd name="connsiteX25" fmla="*/ 2961985 w 3348846"/>
              <a:gd name="connsiteY25" fmla="*/ 862529 h 2094107"/>
              <a:gd name="connsiteX26" fmla="*/ 3079215 w 3348846"/>
              <a:gd name="connsiteY26" fmla="*/ 604621 h 2094107"/>
              <a:gd name="connsiteX27" fmla="*/ 3219895 w 3348846"/>
              <a:gd name="connsiteY27" fmla="*/ 323266 h 2094107"/>
              <a:gd name="connsiteX28" fmla="*/ 3301954 w 3348846"/>
              <a:gd name="connsiteY28" fmla="*/ 135698 h 2094107"/>
              <a:gd name="connsiteX29" fmla="*/ 3348846 w 3348846"/>
              <a:gd name="connsiteY29" fmla="*/ 6744 h 2094107"/>
              <a:gd name="connsiteX30" fmla="*/ 3348846 w 3348846"/>
              <a:gd name="connsiteY30" fmla="*/ 6744 h 2094107"/>
              <a:gd name="connsiteX31" fmla="*/ 3348846 w 3348846"/>
              <a:gd name="connsiteY31" fmla="*/ 6744 h 2094107"/>
              <a:gd name="connsiteX0" fmla="*/ 0 w 3348846"/>
              <a:gd name="connsiteY0" fmla="*/ 0 h 2094117"/>
              <a:gd name="connsiteX1" fmla="*/ 101554 w 3348846"/>
              <a:gd name="connsiteY1" fmla="*/ 229483 h 2094117"/>
              <a:gd name="connsiteX2" fmla="*/ 187426 w 3348846"/>
              <a:gd name="connsiteY2" fmla="*/ 432877 h 2094117"/>
              <a:gd name="connsiteX3" fmla="*/ 300846 w 3348846"/>
              <a:gd name="connsiteY3" fmla="*/ 674960 h 2094117"/>
              <a:gd name="connsiteX4" fmla="*/ 413975 w 3348846"/>
              <a:gd name="connsiteY4" fmla="*/ 909421 h 2094117"/>
              <a:gd name="connsiteX5" fmla="*/ 587625 w 3348846"/>
              <a:gd name="connsiteY5" fmla="*/ 1202790 h 2094117"/>
              <a:gd name="connsiteX6" fmla="*/ 789113 w 3348846"/>
              <a:gd name="connsiteY6" fmla="*/ 1499678 h 2094117"/>
              <a:gd name="connsiteX7" fmla="*/ 918068 w 3348846"/>
              <a:gd name="connsiteY7" fmla="*/ 1661896 h 2094117"/>
              <a:gd name="connsiteX8" fmla="*/ 1011852 w 3348846"/>
              <a:gd name="connsiteY8" fmla="*/ 1763301 h 2094117"/>
              <a:gd name="connsiteX9" fmla="*/ 1082191 w 3348846"/>
              <a:gd name="connsiteY9" fmla="*/ 1829829 h 2094117"/>
              <a:gd name="connsiteX10" fmla="*/ 1164252 w 3348846"/>
              <a:gd name="connsiteY10" fmla="*/ 1896358 h 2094117"/>
              <a:gd name="connsiteX11" fmla="*/ 1283680 w 3348846"/>
              <a:gd name="connsiteY11" fmla="*/ 1974609 h 2094117"/>
              <a:gd name="connsiteX12" fmla="*/ 1402815 w 3348846"/>
              <a:gd name="connsiteY12" fmla="*/ 2034837 h 2094117"/>
              <a:gd name="connsiteX13" fmla="*/ 1535579 w 3348846"/>
              <a:gd name="connsiteY13" fmla="*/ 2079824 h 2094117"/>
              <a:gd name="connsiteX14" fmla="*/ 1635663 w 3348846"/>
              <a:gd name="connsiteY14" fmla="*/ 2084217 h 2094117"/>
              <a:gd name="connsiteX15" fmla="*/ 1695892 w 3348846"/>
              <a:gd name="connsiteY15" fmla="*/ 2093744 h 2094117"/>
              <a:gd name="connsiteX16" fmla="*/ 1789677 w 3348846"/>
              <a:gd name="connsiteY16" fmla="*/ 2070006 h 2094117"/>
              <a:gd name="connsiteX17" fmla="*/ 1906908 w 3348846"/>
              <a:gd name="connsiteY17" fmla="*/ 2046560 h 2094117"/>
              <a:gd name="connsiteX18" fmla="*/ 2035862 w 3348846"/>
              <a:gd name="connsiteY18" fmla="*/ 1976221 h 2094117"/>
              <a:gd name="connsiteX19" fmla="*/ 2188262 w 3348846"/>
              <a:gd name="connsiteY19" fmla="*/ 1905883 h 2094117"/>
              <a:gd name="connsiteX20" fmla="*/ 2305492 w 3348846"/>
              <a:gd name="connsiteY20" fmla="*/ 1812098 h 2094117"/>
              <a:gd name="connsiteX21" fmla="*/ 2446169 w 3348846"/>
              <a:gd name="connsiteY21" fmla="*/ 1647975 h 2094117"/>
              <a:gd name="connsiteX22" fmla="*/ 2586849 w 3348846"/>
              <a:gd name="connsiteY22" fmla="*/ 1519025 h 2094117"/>
              <a:gd name="connsiteX23" fmla="*/ 2727523 w 3348846"/>
              <a:gd name="connsiteY23" fmla="*/ 1284560 h 2094117"/>
              <a:gd name="connsiteX24" fmla="*/ 2879923 w 3348846"/>
              <a:gd name="connsiteY24" fmla="*/ 1038375 h 2094117"/>
              <a:gd name="connsiteX25" fmla="*/ 2961985 w 3348846"/>
              <a:gd name="connsiteY25" fmla="*/ 862529 h 2094117"/>
              <a:gd name="connsiteX26" fmla="*/ 3079215 w 3348846"/>
              <a:gd name="connsiteY26" fmla="*/ 604621 h 2094117"/>
              <a:gd name="connsiteX27" fmla="*/ 3219895 w 3348846"/>
              <a:gd name="connsiteY27" fmla="*/ 323266 h 2094117"/>
              <a:gd name="connsiteX28" fmla="*/ 3301954 w 3348846"/>
              <a:gd name="connsiteY28" fmla="*/ 135698 h 2094117"/>
              <a:gd name="connsiteX29" fmla="*/ 3348846 w 3348846"/>
              <a:gd name="connsiteY29" fmla="*/ 6744 h 2094117"/>
              <a:gd name="connsiteX30" fmla="*/ 3348846 w 3348846"/>
              <a:gd name="connsiteY30" fmla="*/ 6744 h 2094117"/>
              <a:gd name="connsiteX31" fmla="*/ 3348846 w 3348846"/>
              <a:gd name="connsiteY31" fmla="*/ 6744 h 2094117"/>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9829 h 2094162"/>
              <a:gd name="connsiteX10" fmla="*/ 1164252 w 3348846"/>
              <a:gd name="connsiteY10" fmla="*/ 1896358 h 2094162"/>
              <a:gd name="connsiteX11" fmla="*/ 1283680 w 3348846"/>
              <a:gd name="connsiteY11" fmla="*/ 1974609 h 2094162"/>
              <a:gd name="connsiteX12" fmla="*/ 1402815 w 3348846"/>
              <a:gd name="connsiteY12" fmla="*/ 2034837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9829 h 2094162"/>
              <a:gd name="connsiteX10" fmla="*/ 1164252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9829 h 2094162"/>
              <a:gd name="connsiteX10" fmla="*/ 1169968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4113 h 2094162"/>
              <a:gd name="connsiteX10" fmla="*/ 1169968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7568 w 3348846"/>
              <a:gd name="connsiteY8" fmla="*/ 1761396 h 2094162"/>
              <a:gd name="connsiteX9" fmla="*/ 1082191 w 3348846"/>
              <a:gd name="connsiteY9" fmla="*/ 1824113 h 2094162"/>
              <a:gd name="connsiteX10" fmla="*/ 1169968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5862 w 3348846"/>
              <a:gd name="connsiteY18" fmla="*/ 1976221 h 2085858"/>
              <a:gd name="connsiteX19" fmla="*/ 2188262 w 3348846"/>
              <a:gd name="connsiteY19" fmla="*/ 1905883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8262 w 3348846"/>
              <a:gd name="connsiteY19" fmla="*/ 1905883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8262 w 3348846"/>
              <a:gd name="connsiteY19" fmla="*/ 1905883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8262 w 3348846"/>
              <a:gd name="connsiteY19" fmla="*/ 1900167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301681 w 3348846"/>
              <a:gd name="connsiteY20" fmla="*/ 1808287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9776 w 3348846"/>
              <a:gd name="connsiteY20" fmla="*/ 1804476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81133 w 3348846"/>
              <a:gd name="connsiteY22" fmla="*/ 1499971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7323 w 3348846"/>
              <a:gd name="connsiteY22" fmla="*/ 149425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25618 w 3348846"/>
              <a:gd name="connsiteY23" fmla="*/ 1276938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8492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86837 w 3348846"/>
              <a:gd name="connsiteY26" fmla="*/ 602716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86837 w 3348846"/>
              <a:gd name="connsiteY26" fmla="*/ 602716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35509 w 3348846"/>
              <a:gd name="connsiteY31" fmla="*/ 44853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86837 w 3348846"/>
              <a:gd name="connsiteY26" fmla="*/ 602716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35509 w 3348846"/>
              <a:gd name="connsiteY31" fmla="*/ 44853 h 20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48846" h="2085858">
                <a:moveTo>
                  <a:pt x="0" y="0"/>
                </a:moveTo>
                <a:cubicBezTo>
                  <a:pt x="33313" y="74979"/>
                  <a:pt x="70316" y="157337"/>
                  <a:pt x="101554" y="229483"/>
                </a:cubicBezTo>
                <a:cubicBezTo>
                  <a:pt x="132792" y="301629"/>
                  <a:pt x="154211" y="358631"/>
                  <a:pt x="187426" y="432877"/>
                </a:cubicBezTo>
                <a:cubicBezTo>
                  <a:pt x="220641" y="507123"/>
                  <a:pt x="263088" y="595536"/>
                  <a:pt x="300846" y="674960"/>
                </a:cubicBezTo>
                <a:cubicBezTo>
                  <a:pt x="338604" y="754384"/>
                  <a:pt x="366179" y="821449"/>
                  <a:pt x="413975" y="909421"/>
                </a:cubicBezTo>
                <a:cubicBezTo>
                  <a:pt x="461772" y="997393"/>
                  <a:pt x="525102" y="1104414"/>
                  <a:pt x="587625" y="1202790"/>
                </a:cubicBezTo>
                <a:cubicBezTo>
                  <a:pt x="650148" y="1301166"/>
                  <a:pt x="734039" y="1423160"/>
                  <a:pt x="789113" y="1499678"/>
                </a:cubicBezTo>
                <a:cubicBezTo>
                  <a:pt x="844187" y="1576196"/>
                  <a:pt x="879992" y="1618276"/>
                  <a:pt x="918068" y="1661896"/>
                </a:cubicBezTo>
                <a:cubicBezTo>
                  <a:pt x="956144" y="1705516"/>
                  <a:pt x="990214" y="1734360"/>
                  <a:pt x="1017568" y="1761396"/>
                </a:cubicBezTo>
                <a:cubicBezTo>
                  <a:pt x="1044922" y="1788432"/>
                  <a:pt x="1056791" y="1801619"/>
                  <a:pt x="1082191" y="1824113"/>
                </a:cubicBezTo>
                <a:cubicBezTo>
                  <a:pt x="1107591" y="1846607"/>
                  <a:pt x="1136386" y="1871275"/>
                  <a:pt x="1169968" y="1896358"/>
                </a:cubicBezTo>
                <a:cubicBezTo>
                  <a:pt x="1203550" y="1921441"/>
                  <a:pt x="1244237" y="1952164"/>
                  <a:pt x="1283680" y="1974609"/>
                </a:cubicBezTo>
                <a:cubicBezTo>
                  <a:pt x="1323123" y="1997054"/>
                  <a:pt x="1364324" y="2014760"/>
                  <a:pt x="1406625" y="2031026"/>
                </a:cubicBezTo>
                <a:cubicBezTo>
                  <a:pt x="1448926" y="2047292"/>
                  <a:pt x="1499311" y="2063338"/>
                  <a:pt x="1537484" y="2072203"/>
                </a:cubicBezTo>
                <a:cubicBezTo>
                  <a:pt x="1575657" y="2081068"/>
                  <a:pt x="1608627" y="2082215"/>
                  <a:pt x="1635663" y="2084217"/>
                </a:cubicBezTo>
                <a:cubicBezTo>
                  <a:pt x="1662699" y="2086219"/>
                  <a:pt x="1674033" y="2086585"/>
                  <a:pt x="1699702" y="2084216"/>
                </a:cubicBezTo>
                <a:cubicBezTo>
                  <a:pt x="1725371" y="2081847"/>
                  <a:pt x="1755460" y="2076917"/>
                  <a:pt x="1789677" y="2070006"/>
                </a:cubicBezTo>
                <a:cubicBezTo>
                  <a:pt x="1823894" y="2063095"/>
                  <a:pt x="1863654" y="2057427"/>
                  <a:pt x="1905002" y="2042749"/>
                </a:cubicBezTo>
                <a:cubicBezTo>
                  <a:pt x="1946350" y="2028071"/>
                  <a:pt x="1990876" y="2007288"/>
                  <a:pt x="2037768" y="1981937"/>
                </a:cubicBezTo>
                <a:cubicBezTo>
                  <a:pt x="2084660" y="1956586"/>
                  <a:pt x="2143324" y="1920852"/>
                  <a:pt x="2186357" y="1890640"/>
                </a:cubicBezTo>
                <a:cubicBezTo>
                  <a:pt x="2229390" y="1860428"/>
                  <a:pt x="2252664" y="1841109"/>
                  <a:pt x="2295966" y="1800665"/>
                </a:cubicBezTo>
                <a:cubicBezTo>
                  <a:pt x="2339268" y="1760221"/>
                  <a:pt x="2400229" y="1699679"/>
                  <a:pt x="2446169" y="1647975"/>
                </a:cubicBezTo>
                <a:cubicBezTo>
                  <a:pt x="2492109" y="1596272"/>
                  <a:pt x="2525985" y="1552601"/>
                  <a:pt x="2571607" y="1490444"/>
                </a:cubicBezTo>
                <a:cubicBezTo>
                  <a:pt x="2617229" y="1428287"/>
                  <a:pt x="2671057" y="1350695"/>
                  <a:pt x="2719903" y="1275033"/>
                </a:cubicBezTo>
                <a:cubicBezTo>
                  <a:pt x="2768749" y="1199371"/>
                  <a:pt x="2824335" y="1105220"/>
                  <a:pt x="2864682" y="1036469"/>
                </a:cubicBezTo>
                <a:cubicBezTo>
                  <a:pt x="2905029" y="967718"/>
                  <a:pt x="2924959" y="934821"/>
                  <a:pt x="2961985" y="862529"/>
                </a:cubicBezTo>
                <a:cubicBezTo>
                  <a:pt x="2999011" y="790237"/>
                  <a:pt x="3043852" y="692593"/>
                  <a:pt x="3086837" y="602716"/>
                </a:cubicBezTo>
                <a:cubicBezTo>
                  <a:pt x="3129822" y="512839"/>
                  <a:pt x="3184042" y="401102"/>
                  <a:pt x="3219895" y="323266"/>
                </a:cubicBezTo>
                <a:cubicBezTo>
                  <a:pt x="3255748" y="245430"/>
                  <a:pt x="3280462" y="188452"/>
                  <a:pt x="3301954" y="135698"/>
                </a:cubicBezTo>
                <a:cubicBezTo>
                  <a:pt x="3323446" y="82944"/>
                  <a:pt x="3348846" y="6744"/>
                  <a:pt x="3348846" y="6744"/>
                </a:cubicBezTo>
                <a:lnTo>
                  <a:pt x="3348846" y="6744"/>
                </a:lnTo>
                <a:lnTo>
                  <a:pt x="3335509" y="44853"/>
                </a:lnTo>
              </a:path>
            </a:pathLst>
          </a:custGeom>
          <a:ln w="63500">
            <a:solidFill>
              <a:srgbClr val="92D050"/>
            </a:solidFill>
          </a:ln>
        </p:spPr>
        <p:style>
          <a:lnRef idx="1">
            <a:schemeClr val="accent2"/>
          </a:lnRef>
          <a:fillRef idx="0">
            <a:schemeClr val="accent2"/>
          </a:fillRef>
          <a:effectRef idx="0">
            <a:schemeClr val="accent2"/>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5" name="Straight Connector 4">
            <a:extLst>
              <a:ext uri="{FF2B5EF4-FFF2-40B4-BE49-F238E27FC236}">
                <a16:creationId xmlns:a16="http://schemas.microsoft.com/office/drawing/2014/main" id="{BC30C0F2-E748-404E-B3D5-B413E7BE5D22}"/>
              </a:ext>
            </a:extLst>
          </p:cNvPr>
          <p:cNvCxnSpPr/>
          <p:nvPr/>
        </p:nvCxnSpPr>
        <p:spPr>
          <a:xfrm flipV="1">
            <a:off x="3886200" y="4419600"/>
            <a:ext cx="3733800" cy="152400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DCEF1995-A508-4835-9052-C58CBB107798}"/>
              </a:ext>
            </a:extLst>
          </p:cNvPr>
          <p:cNvSpPr>
            <a:spLocks noGrp="1"/>
          </p:cNvSpPr>
          <p:nvPr>
            <p:ph type="title"/>
          </p:nvPr>
        </p:nvSpPr>
        <p:spPr/>
        <p:txBody>
          <a:bodyPr/>
          <a:lstStyle/>
          <a:p>
            <a:r>
              <a:rPr lang="en-US" altLang="en-US" sz="5300"/>
              <a:t>Transcendental Derivatives</a:t>
            </a:r>
          </a:p>
        </p:txBody>
      </p:sp>
      <mc:AlternateContent xmlns:mc="http://schemas.openxmlformats.org/markup-compatibility/2006" xmlns:a14="http://schemas.microsoft.com/office/drawing/2010/main">
        <mc:Choice Requires="a14">
          <p:sp>
            <p:nvSpPr>
              <p:cNvPr id="38915" name="Content Placeholder 2">
                <a:extLst>
                  <a:ext uri="{FF2B5EF4-FFF2-40B4-BE49-F238E27FC236}">
                    <a16:creationId xmlns:a16="http://schemas.microsoft.com/office/drawing/2014/main" id="{368EC714-4918-4E90-B849-6326C9A16D91}"/>
                  </a:ext>
                </a:extLst>
              </p:cNvPr>
              <p:cNvSpPr>
                <a:spLocks noGrp="1"/>
              </p:cNvSpPr>
              <p:nvPr>
                <p:ph idx="1"/>
              </p:nvPr>
            </p:nvSpPr>
            <p:spPr>
              <a:xfrm>
                <a:off x="228600" y="1219200"/>
                <a:ext cx="8610600" cy="5638800"/>
              </a:xfrm>
            </p:spPr>
            <p:txBody>
              <a:bodyPr/>
              <a:lstStyle/>
              <a:p>
                <a:pPr marL="0" marR="0">
                  <a:spcBef>
                    <a:spcPts val="960"/>
                  </a:spcBef>
                  <a:spcAft>
                    <a:spcPts val="0"/>
                  </a:spcAft>
                </a:pPr>
                <a14:m>
                  <m:oMath xmlns:m="http://schemas.openxmlformats.org/officeDocument/2006/math">
                    <m:f>
                      <m:fPr>
                        <m:ctrlPr>
                          <a:rPr lang="en-US" sz="2400" i="1" smtClean="0">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𝑑</m:t>
                        </m:r>
                      </m:num>
                      <m:den>
                        <m:r>
                          <a:rPr lang="en-US" sz="2400" i="1">
                            <a:solidFill>
                              <a:srgbClr val="CCFFFF"/>
                            </a:solidFill>
                            <a:effectLst/>
                            <a:latin typeface="Cambria Math" panose="02040503050406030204" pitchFamily="18" charset="0"/>
                            <a:ea typeface="Times New Roman" panose="02020603050405020304" pitchFamily="18" charset="0"/>
                          </a:rPr>
                          <m:t>𝑑𝑥</m:t>
                        </m:r>
                      </m:den>
                    </m:f>
                  </m:oMath>
                </a14:m>
                <a:r>
                  <a:rPr lang="en-US" sz="2400" dirty="0">
                    <a:solidFill>
                      <a:srgbClr val="CCFFFF"/>
                    </a:solidFill>
                    <a:effectLst/>
                    <a:ea typeface="Times New Roman" panose="02020603050405020304" pitchFamily="18" charset="0"/>
                  </a:rPr>
                  <a:t>  sin </a:t>
                </a:r>
                <a:r>
                  <a:rPr lang="en-US" sz="2400" i="1"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 cos </a:t>
                </a:r>
                <a:r>
                  <a:rPr lang="en-US" sz="2400" i="1"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a:t>
                </a: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𝑑</m:t>
                        </m:r>
                      </m:num>
                      <m:den>
                        <m:r>
                          <a:rPr lang="en-US" sz="2400" i="1">
                            <a:solidFill>
                              <a:srgbClr val="CCFFFF"/>
                            </a:solidFill>
                            <a:effectLst/>
                            <a:latin typeface="Cambria Math" panose="02040503050406030204" pitchFamily="18" charset="0"/>
                            <a:ea typeface="Times New Roman" panose="02020603050405020304" pitchFamily="18" charset="0"/>
                          </a:rPr>
                          <m:t>𝑑𝑥</m:t>
                        </m:r>
                      </m:den>
                    </m:f>
                  </m:oMath>
                </a14:m>
                <a:r>
                  <a:rPr lang="en-US" sz="2400" dirty="0">
                    <a:solidFill>
                      <a:srgbClr val="CCFFFF"/>
                    </a:solidFill>
                    <a:effectLst/>
                    <a:ea typeface="Times New Roman" panose="02020603050405020304" pitchFamily="18" charset="0"/>
                  </a:rPr>
                  <a:t>  cot </a:t>
                </a:r>
                <a:r>
                  <a:rPr lang="en-US" sz="2400" i="1" dirty="0">
                    <a:solidFill>
                      <a:srgbClr val="CCFFFF"/>
                    </a:solidFill>
                    <a:effectLst/>
                    <a:ea typeface="Times New Roman" panose="02020603050405020304" pitchFamily="18" charset="0"/>
                  </a:rPr>
                  <a:t>x </a:t>
                </a:r>
                <a:r>
                  <a:rPr lang="en-US" sz="2400" dirty="0">
                    <a:solidFill>
                      <a:srgbClr val="CCFFFF"/>
                    </a:solidFill>
                    <a:effectLst/>
                    <a:ea typeface="Times New Roman" panose="02020603050405020304" pitchFamily="18" charset="0"/>
                  </a:rPr>
                  <a:t>=  csc</a:t>
                </a:r>
                <a:r>
                  <a:rPr lang="en-US" sz="2400" baseline="30000" dirty="0">
                    <a:solidFill>
                      <a:srgbClr val="CCFFFF"/>
                    </a:solidFill>
                    <a:effectLst/>
                    <a:ea typeface="Times New Roman" panose="02020603050405020304" pitchFamily="18" charset="0"/>
                  </a:rPr>
                  <a:t>2</a:t>
                </a:r>
                <a:r>
                  <a:rPr lang="en-US" sz="2400" dirty="0">
                    <a:solidFill>
                      <a:srgbClr val="CCFFFF"/>
                    </a:solidFill>
                    <a:effectLst/>
                    <a:ea typeface="Times New Roman" panose="02020603050405020304" pitchFamily="18" charset="0"/>
                  </a:rPr>
                  <a:t> </a:t>
                </a:r>
                <a:r>
                  <a:rPr lang="en-US" sz="2400" i="1" dirty="0">
                    <a:solidFill>
                      <a:srgbClr val="CCFFFF"/>
                    </a:solidFill>
                    <a:effectLst/>
                    <a:ea typeface="Times New Roman" panose="02020603050405020304" pitchFamily="18" charset="0"/>
                  </a:rPr>
                  <a:t>x</a:t>
                </a:r>
                <a:endParaRPr lang="en-US" sz="2400" dirty="0">
                  <a:solidFill>
                    <a:srgbClr val="CCFFFF"/>
                  </a:solidFill>
                  <a:effectLst/>
                  <a:ea typeface="Times New Roman" panose="02020603050405020304" pitchFamily="18" charset="0"/>
                </a:endParaRPr>
              </a:p>
              <a:p>
                <a:pPr marL="0" marR="0">
                  <a:spcBef>
                    <a:spcPts val="960"/>
                  </a:spcBef>
                  <a:spcAft>
                    <a:spcPts val="0"/>
                  </a:spcAft>
                </a:pP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𝑑</m:t>
                        </m:r>
                      </m:num>
                      <m:den>
                        <m:r>
                          <a:rPr lang="en-US" sz="2400" i="1">
                            <a:solidFill>
                              <a:srgbClr val="CCFFFF"/>
                            </a:solidFill>
                            <a:effectLst/>
                            <a:latin typeface="Cambria Math" panose="02040503050406030204" pitchFamily="18" charset="0"/>
                            <a:ea typeface="Times New Roman" panose="02020603050405020304" pitchFamily="18" charset="0"/>
                          </a:rPr>
                          <m:t>𝑑𝑥</m:t>
                        </m:r>
                      </m:den>
                    </m:f>
                  </m:oMath>
                </a14:m>
                <a:r>
                  <a:rPr lang="en-US" sz="2400" dirty="0">
                    <a:solidFill>
                      <a:srgbClr val="CCFFFF"/>
                    </a:solidFill>
                    <a:effectLst/>
                    <a:ea typeface="Times New Roman" panose="02020603050405020304" pitchFamily="18" charset="0"/>
                  </a:rPr>
                  <a:t>  cos </a:t>
                </a:r>
                <a:r>
                  <a:rPr lang="en-US" sz="2400" i="1"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 –sin </a:t>
                </a:r>
                <a:r>
                  <a:rPr lang="en-US" sz="2400" i="1"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a:t>
                </a: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𝑑</m:t>
                        </m:r>
                      </m:num>
                      <m:den>
                        <m:r>
                          <a:rPr lang="en-US" sz="2400" i="1">
                            <a:solidFill>
                              <a:srgbClr val="CCFFFF"/>
                            </a:solidFill>
                            <a:effectLst/>
                            <a:latin typeface="Cambria Math" panose="02040503050406030204" pitchFamily="18" charset="0"/>
                            <a:ea typeface="Times New Roman" panose="02020603050405020304" pitchFamily="18" charset="0"/>
                          </a:rPr>
                          <m:t>𝑑𝑥</m:t>
                        </m:r>
                      </m:den>
                    </m:f>
                  </m:oMath>
                </a14:m>
                <a:r>
                  <a:rPr lang="en-US" sz="2400" dirty="0">
                    <a:solidFill>
                      <a:srgbClr val="CCFFFF"/>
                    </a:solidFill>
                    <a:effectLst/>
                    <a:ea typeface="Times New Roman" panose="02020603050405020304" pitchFamily="18" charset="0"/>
                  </a:rPr>
                  <a:t>  sec </a:t>
                </a:r>
                <a:r>
                  <a:rPr lang="en-US" sz="2400" i="1"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  sec </a:t>
                </a:r>
                <a:r>
                  <a:rPr lang="en-US" sz="2400" i="1"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tan </a:t>
                </a:r>
                <a:r>
                  <a:rPr lang="en-US" sz="2400" i="1" dirty="0">
                    <a:solidFill>
                      <a:srgbClr val="CCFFFF"/>
                    </a:solidFill>
                    <a:effectLst/>
                    <a:ea typeface="Times New Roman" panose="02020603050405020304" pitchFamily="18" charset="0"/>
                  </a:rPr>
                  <a:t>x</a:t>
                </a:r>
                <a:endParaRPr lang="en-US" sz="2400" dirty="0">
                  <a:solidFill>
                    <a:srgbClr val="CCFFFF"/>
                  </a:solidFill>
                  <a:effectLst/>
                  <a:ea typeface="Times New Roman" panose="02020603050405020304" pitchFamily="18" charset="0"/>
                </a:endParaRPr>
              </a:p>
              <a:p>
                <a:pPr marL="0" marR="0">
                  <a:spcBef>
                    <a:spcPts val="960"/>
                  </a:spcBef>
                  <a:spcAft>
                    <a:spcPts val="0"/>
                  </a:spcAft>
                </a:pP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𝑑</m:t>
                        </m:r>
                      </m:num>
                      <m:den>
                        <m:r>
                          <a:rPr lang="en-US" sz="2400" i="1">
                            <a:solidFill>
                              <a:srgbClr val="CCFFFF"/>
                            </a:solidFill>
                            <a:effectLst/>
                            <a:latin typeface="Cambria Math" panose="02040503050406030204" pitchFamily="18" charset="0"/>
                            <a:ea typeface="Times New Roman" panose="02020603050405020304" pitchFamily="18" charset="0"/>
                          </a:rPr>
                          <m:t>𝑑𝑥</m:t>
                        </m:r>
                      </m:den>
                    </m:f>
                  </m:oMath>
                </a14:m>
                <a:r>
                  <a:rPr lang="en-US" sz="2400" dirty="0">
                    <a:solidFill>
                      <a:srgbClr val="CCFFFF"/>
                    </a:solidFill>
                    <a:effectLst/>
                    <a:ea typeface="Times New Roman" panose="02020603050405020304" pitchFamily="18" charset="0"/>
                  </a:rPr>
                  <a:t>  tan </a:t>
                </a:r>
                <a:r>
                  <a:rPr lang="en-US" sz="2400" i="1"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 sec</a:t>
                </a:r>
                <a:r>
                  <a:rPr lang="en-US" sz="2400" baseline="30000" dirty="0">
                    <a:solidFill>
                      <a:srgbClr val="CCFFFF"/>
                    </a:solidFill>
                    <a:effectLst/>
                    <a:ea typeface="Times New Roman" panose="02020603050405020304" pitchFamily="18" charset="0"/>
                  </a:rPr>
                  <a:t>2</a:t>
                </a:r>
                <a:r>
                  <a:rPr lang="en-US" sz="2400" dirty="0">
                    <a:solidFill>
                      <a:srgbClr val="CCFFFF"/>
                    </a:solidFill>
                    <a:effectLst/>
                    <a:ea typeface="Times New Roman" panose="02020603050405020304" pitchFamily="18" charset="0"/>
                  </a:rPr>
                  <a:t> </a:t>
                </a:r>
                <a:r>
                  <a:rPr lang="en-US" sz="2400" i="1"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a:t>
                </a: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𝑑</m:t>
                        </m:r>
                      </m:num>
                      <m:den>
                        <m:r>
                          <a:rPr lang="en-US" sz="2400" i="1">
                            <a:solidFill>
                              <a:srgbClr val="CCFFFF"/>
                            </a:solidFill>
                            <a:effectLst/>
                            <a:latin typeface="Cambria Math" panose="02040503050406030204" pitchFamily="18" charset="0"/>
                            <a:ea typeface="Times New Roman" panose="02020603050405020304" pitchFamily="18" charset="0"/>
                          </a:rPr>
                          <m:t>𝑑𝑥</m:t>
                        </m:r>
                      </m:den>
                    </m:f>
                  </m:oMath>
                </a14:m>
                <a:r>
                  <a:rPr lang="en-US" sz="2400" dirty="0">
                    <a:solidFill>
                      <a:srgbClr val="CCFFFF"/>
                    </a:solidFill>
                    <a:effectLst/>
                    <a:ea typeface="Times New Roman" panose="02020603050405020304" pitchFamily="18" charset="0"/>
                  </a:rPr>
                  <a:t>  csc </a:t>
                </a:r>
                <a:r>
                  <a:rPr lang="en-US" sz="2400" i="1"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  csc </a:t>
                </a:r>
                <a:r>
                  <a:rPr lang="en-US" sz="2400" i="1"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cot </a:t>
                </a:r>
                <a:r>
                  <a:rPr lang="en-US" sz="2400" i="1" dirty="0">
                    <a:solidFill>
                      <a:srgbClr val="CCFFFF"/>
                    </a:solidFill>
                    <a:effectLst/>
                    <a:ea typeface="Times New Roman" panose="02020603050405020304" pitchFamily="18" charset="0"/>
                  </a:rPr>
                  <a:t>x</a:t>
                </a:r>
                <a:endParaRPr lang="en-US" sz="2400" dirty="0">
                  <a:solidFill>
                    <a:srgbClr val="CCFFFF"/>
                  </a:solidFill>
                  <a:effectLst/>
                  <a:ea typeface="Times New Roman" panose="02020603050405020304" pitchFamily="18" charset="0"/>
                </a:endParaRPr>
              </a:p>
              <a:p>
                <a:pPr marL="0" marR="0">
                  <a:spcBef>
                    <a:spcPts val="960"/>
                  </a:spcBef>
                  <a:spcAft>
                    <a:spcPts val="0"/>
                  </a:spcAft>
                </a:pP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𝑑</m:t>
                        </m:r>
                      </m:num>
                      <m:den>
                        <m:r>
                          <a:rPr lang="en-US" sz="2400" i="1">
                            <a:solidFill>
                              <a:srgbClr val="CCFFFF"/>
                            </a:solidFill>
                            <a:effectLst/>
                            <a:latin typeface="Cambria Math" panose="02040503050406030204" pitchFamily="18" charset="0"/>
                            <a:ea typeface="Times New Roman" panose="02020603050405020304" pitchFamily="18" charset="0"/>
                          </a:rPr>
                          <m:t>𝑑𝑥</m:t>
                        </m:r>
                      </m:den>
                    </m:f>
                  </m:oMath>
                </a14:m>
                <a:r>
                  <a:rPr lang="en-US" sz="2400" dirty="0">
                    <a:solidFill>
                      <a:srgbClr val="CCFFFF"/>
                    </a:solidFill>
                    <a:effectLst/>
                    <a:ea typeface="Times New Roman" panose="02020603050405020304" pitchFamily="18" charset="0"/>
                  </a:rPr>
                  <a:t>  sin</a:t>
                </a:r>
                <a:r>
                  <a:rPr lang="en-US" sz="2400" baseline="30000" dirty="0">
                    <a:solidFill>
                      <a:srgbClr val="CCFFFF"/>
                    </a:solidFill>
                    <a:effectLst/>
                    <a:ea typeface="Times New Roman" panose="02020603050405020304" pitchFamily="18" charset="0"/>
                  </a:rPr>
                  <a:t>-1</a:t>
                </a:r>
                <a:r>
                  <a:rPr lang="en-US" sz="2400" dirty="0">
                    <a:solidFill>
                      <a:srgbClr val="CCFFFF"/>
                    </a:solidFill>
                    <a:effectLst/>
                    <a:ea typeface="Times New Roman" panose="02020603050405020304" pitchFamily="18" charset="0"/>
                  </a:rPr>
                  <a:t> </a:t>
                </a:r>
                <a:r>
                  <a:rPr lang="en-US" sz="2400" i="1"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  </a:t>
                </a: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1</m:t>
                        </m:r>
                      </m:num>
                      <m:den>
                        <m:rad>
                          <m:radPr>
                            <m:degHide m:val="on"/>
                            <m:ctrlPr>
                              <a:rPr lang="en-US" sz="2400" i="1">
                                <a:solidFill>
                                  <a:srgbClr val="CCFFFF"/>
                                </a:solidFill>
                                <a:effectLst/>
                                <a:latin typeface="Cambria Math" panose="02040503050406030204" pitchFamily="18" charset="0"/>
                                <a:ea typeface="Times New Roman" panose="02020603050405020304" pitchFamily="18" charset="0"/>
                              </a:rPr>
                            </m:ctrlPr>
                          </m:radPr>
                          <m:deg/>
                          <m:e>
                            <m:r>
                              <a:rPr lang="en-US" sz="2400" i="1">
                                <a:solidFill>
                                  <a:srgbClr val="CCFFFF"/>
                                </a:solidFill>
                                <a:effectLst/>
                                <a:latin typeface="Cambria Math" panose="02040503050406030204" pitchFamily="18" charset="0"/>
                                <a:ea typeface="Times New Roman" panose="02020603050405020304" pitchFamily="18" charset="0"/>
                              </a:rPr>
                              <m:t>1−</m:t>
                            </m:r>
                            <m:sSup>
                              <m:sSupPr>
                                <m:ctrlPr>
                                  <a:rPr lang="en-US" sz="2400" i="1">
                                    <a:solidFill>
                                      <a:srgbClr val="CCFFFF"/>
                                    </a:solidFill>
                                    <a:effectLst/>
                                    <a:latin typeface="Cambria Math" panose="02040503050406030204" pitchFamily="18" charset="0"/>
                                    <a:ea typeface="Times New Roman" panose="02020603050405020304" pitchFamily="18" charset="0"/>
                                  </a:rPr>
                                </m:ctrlPr>
                              </m:sSupPr>
                              <m:e>
                                <m:r>
                                  <a:rPr lang="en-US" sz="2400" i="1">
                                    <a:solidFill>
                                      <a:srgbClr val="CCFFFF"/>
                                    </a:solidFill>
                                    <a:effectLst/>
                                    <a:latin typeface="Cambria Math" panose="02040503050406030204" pitchFamily="18" charset="0"/>
                                    <a:ea typeface="Times New Roman" panose="02020603050405020304" pitchFamily="18" charset="0"/>
                                  </a:rPr>
                                  <m:t>𝑥</m:t>
                                </m:r>
                              </m:e>
                              <m:sup>
                                <m:r>
                                  <a:rPr lang="en-US" sz="2400" i="1">
                                    <a:solidFill>
                                      <a:srgbClr val="CCFFFF"/>
                                    </a:solidFill>
                                    <a:effectLst/>
                                    <a:latin typeface="Cambria Math" panose="02040503050406030204" pitchFamily="18" charset="0"/>
                                    <a:ea typeface="Times New Roman" panose="02020603050405020304" pitchFamily="18" charset="0"/>
                                  </a:rPr>
                                  <m:t>2</m:t>
                                </m:r>
                              </m:sup>
                            </m:sSup>
                          </m:e>
                        </m:rad>
                      </m:den>
                    </m:f>
                  </m:oMath>
                </a14:m>
                <a:r>
                  <a:rPr lang="en-US" sz="2400" dirty="0">
                    <a:solidFill>
                      <a:srgbClr val="CCFFFF"/>
                    </a:solidFill>
                    <a:effectLst/>
                    <a:ea typeface="Times New Roman" panose="02020603050405020304" pitchFamily="18" charset="0"/>
                  </a:rPr>
                  <a:t> 		</a:t>
                </a: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𝑑</m:t>
                        </m:r>
                      </m:num>
                      <m:den>
                        <m:r>
                          <a:rPr lang="en-US" sz="2400" i="1">
                            <a:solidFill>
                              <a:srgbClr val="CCFFFF"/>
                            </a:solidFill>
                            <a:effectLst/>
                            <a:latin typeface="Cambria Math" panose="02040503050406030204" pitchFamily="18" charset="0"/>
                            <a:ea typeface="Times New Roman" panose="02020603050405020304" pitchFamily="18" charset="0"/>
                          </a:rPr>
                          <m:t>𝑑𝑥</m:t>
                        </m:r>
                      </m:den>
                    </m:f>
                  </m:oMath>
                </a14:m>
                <a:r>
                  <a:rPr lang="en-US" sz="2400" dirty="0">
                    <a:solidFill>
                      <a:srgbClr val="CCFFFF"/>
                    </a:solidFill>
                    <a:effectLst/>
                    <a:ea typeface="Times New Roman" panose="02020603050405020304" pitchFamily="18" charset="0"/>
                  </a:rPr>
                  <a:t>  cot</a:t>
                </a:r>
                <a:r>
                  <a:rPr lang="en-US" sz="2400" baseline="30000" dirty="0">
                    <a:solidFill>
                      <a:srgbClr val="CCFFFF"/>
                    </a:solidFill>
                    <a:effectLst/>
                    <a:ea typeface="Times New Roman" panose="02020603050405020304" pitchFamily="18" charset="0"/>
                  </a:rPr>
                  <a:t> -1</a:t>
                </a:r>
                <a:r>
                  <a:rPr lang="en-US" sz="2400" dirty="0">
                    <a:solidFill>
                      <a:srgbClr val="CCFFFF"/>
                    </a:solidFill>
                    <a:effectLst/>
                    <a:ea typeface="Times New Roman" panose="02020603050405020304" pitchFamily="18" charset="0"/>
                  </a:rPr>
                  <a:t> </a:t>
                </a:r>
                <a:r>
                  <a:rPr lang="en-US" sz="2400" i="1"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 </a:t>
                </a:r>
                <a14:m>
                  <m:oMath xmlns:m="http://schemas.openxmlformats.org/officeDocument/2006/math">
                    <m:r>
                      <a:rPr lang="en-US" sz="2400" i="1">
                        <a:solidFill>
                          <a:srgbClr val="CCFFFF"/>
                        </a:solidFill>
                        <a:effectLst/>
                        <a:latin typeface="Cambria Math" panose="02040503050406030204" pitchFamily="18" charset="0"/>
                        <a:ea typeface="Times New Roman" panose="02020603050405020304" pitchFamily="18" charset="0"/>
                      </a:rPr>
                      <m:t>−</m:t>
                    </m:r>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1</m:t>
                        </m:r>
                      </m:num>
                      <m:den>
                        <m:rad>
                          <m:radPr>
                            <m:degHide m:val="on"/>
                            <m:ctrlPr>
                              <a:rPr lang="en-US" sz="2400" i="1">
                                <a:solidFill>
                                  <a:srgbClr val="CCFFFF"/>
                                </a:solidFill>
                                <a:effectLst/>
                                <a:latin typeface="Cambria Math" panose="02040503050406030204" pitchFamily="18" charset="0"/>
                                <a:ea typeface="Times New Roman" panose="02020603050405020304" pitchFamily="18" charset="0"/>
                              </a:rPr>
                            </m:ctrlPr>
                          </m:radPr>
                          <m:deg/>
                          <m:e>
                            <m:r>
                              <a:rPr lang="en-US" sz="2400" i="1">
                                <a:solidFill>
                                  <a:srgbClr val="CCFFFF"/>
                                </a:solidFill>
                                <a:effectLst/>
                                <a:latin typeface="Cambria Math" panose="02040503050406030204" pitchFamily="18" charset="0"/>
                                <a:ea typeface="Times New Roman" panose="02020603050405020304" pitchFamily="18" charset="0"/>
                              </a:rPr>
                              <m:t>1+</m:t>
                            </m:r>
                            <m:sSup>
                              <m:sSupPr>
                                <m:ctrlPr>
                                  <a:rPr lang="en-US" sz="2400" i="1">
                                    <a:solidFill>
                                      <a:srgbClr val="CCFFFF"/>
                                    </a:solidFill>
                                    <a:effectLst/>
                                    <a:latin typeface="Cambria Math" panose="02040503050406030204" pitchFamily="18" charset="0"/>
                                    <a:ea typeface="Times New Roman" panose="02020603050405020304" pitchFamily="18" charset="0"/>
                                  </a:rPr>
                                </m:ctrlPr>
                              </m:sSupPr>
                              <m:e>
                                <m:r>
                                  <a:rPr lang="en-US" sz="2400" i="1">
                                    <a:solidFill>
                                      <a:srgbClr val="CCFFFF"/>
                                    </a:solidFill>
                                    <a:effectLst/>
                                    <a:latin typeface="Cambria Math" panose="02040503050406030204" pitchFamily="18" charset="0"/>
                                    <a:ea typeface="Times New Roman" panose="02020603050405020304" pitchFamily="18" charset="0"/>
                                  </a:rPr>
                                  <m:t>𝑥</m:t>
                                </m:r>
                              </m:e>
                              <m:sup>
                                <m:r>
                                  <a:rPr lang="en-US" sz="2400" i="1">
                                    <a:solidFill>
                                      <a:srgbClr val="CCFFFF"/>
                                    </a:solidFill>
                                    <a:effectLst/>
                                    <a:latin typeface="Cambria Math" panose="02040503050406030204" pitchFamily="18" charset="0"/>
                                    <a:ea typeface="Times New Roman" panose="02020603050405020304" pitchFamily="18" charset="0"/>
                                  </a:rPr>
                                  <m:t>2</m:t>
                                </m:r>
                              </m:sup>
                            </m:sSup>
                          </m:e>
                        </m:rad>
                      </m:den>
                    </m:f>
                  </m:oMath>
                </a14:m>
                <a:endParaRPr lang="en-US" sz="2400" dirty="0">
                  <a:solidFill>
                    <a:srgbClr val="CCFFFF"/>
                  </a:solidFill>
                  <a:effectLst/>
                  <a:ea typeface="Times New Roman" panose="02020603050405020304" pitchFamily="18" charset="0"/>
                </a:endParaRPr>
              </a:p>
              <a:p>
                <a:pPr marL="0" marR="0">
                  <a:spcBef>
                    <a:spcPts val="960"/>
                  </a:spcBef>
                  <a:spcAft>
                    <a:spcPts val="0"/>
                  </a:spcAft>
                </a:pP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𝑑</m:t>
                        </m:r>
                      </m:num>
                      <m:den>
                        <m:r>
                          <a:rPr lang="en-US" sz="2400" i="1">
                            <a:solidFill>
                              <a:srgbClr val="CCFFFF"/>
                            </a:solidFill>
                            <a:effectLst/>
                            <a:latin typeface="Cambria Math" panose="02040503050406030204" pitchFamily="18" charset="0"/>
                            <a:ea typeface="Times New Roman" panose="02020603050405020304" pitchFamily="18" charset="0"/>
                          </a:rPr>
                          <m:t>𝑑𝑥</m:t>
                        </m:r>
                      </m:den>
                    </m:f>
                  </m:oMath>
                </a14:m>
                <a:r>
                  <a:rPr lang="en-US" sz="2400" dirty="0">
                    <a:solidFill>
                      <a:srgbClr val="CCFFFF"/>
                    </a:solidFill>
                    <a:effectLst/>
                    <a:ea typeface="Times New Roman" panose="02020603050405020304" pitchFamily="18" charset="0"/>
                  </a:rPr>
                  <a:t>  cos</a:t>
                </a:r>
                <a:r>
                  <a:rPr lang="en-US" sz="2400" baseline="30000" dirty="0">
                    <a:solidFill>
                      <a:srgbClr val="CCFFFF"/>
                    </a:solidFill>
                    <a:effectLst/>
                    <a:ea typeface="Times New Roman" panose="02020603050405020304" pitchFamily="18" charset="0"/>
                  </a:rPr>
                  <a:t>-1</a:t>
                </a:r>
                <a:r>
                  <a:rPr lang="en-US" sz="2400" dirty="0">
                    <a:solidFill>
                      <a:srgbClr val="CCFFFF"/>
                    </a:solidFill>
                    <a:effectLst/>
                    <a:ea typeface="Times New Roman" panose="02020603050405020304" pitchFamily="18" charset="0"/>
                  </a:rPr>
                  <a:t> </a:t>
                </a:r>
                <a:r>
                  <a:rPr lang="en-US" sz="2400" i="1"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 </a:t>
                </a:r>
                <a14:m>
                  <m:oMath xmlns:m="http://schemas.openxmlformats.org/officeDocument/2006/math">
                    <m:r>
                      <a:rPr lang="en-US" sz="2400" i="1">
                        <a:solidFill>
                          <a:srgbClr val="CCFFFF"/>
                        </a:solidFill>
                        <a:effectLst/>
                        <a:latin typeface="Cambria Math" panose="02040503050406030204" pitchFamily="18" charset="0"/>
                        <a:ea typeface="Times New Roman" panose="02020603050405020304" pitchFamily="18" charset="0"/>
                      </a:rPr>
                      <m:t>−</m:t>
                    </m:r>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1</m:t>
                        </m:r>
                      </m:num>
                      <m:den>
                        <m:rad>
                          <m:radPr>
                            <m:degHide m:val="on"/>
                            <m:ctrlPr>
                              <a:rPr lang="en-US" sz="2400" i="1">
                                <a:solidFill>
                                  <a:srgbClr val="CCFFFF"/>
                                </a:solidFill>
                                <a:effectLst/>
                                <a:latin typeface="Cambria Math" panose="02040503050406030204" pitchFamily="18" charset="0"/>
                                <a:ea typeface="Times New Roman" panose="02020603050405020304" pitchFamily="18" charset="0"/>
                              </a:rPr>
                            </m:ctrlPr>
                          </m:radPr>
                          <m:deg/>
                          <m:e>
                            <m:r>
                              <a:rPr lang="en-US" sz="2400" i="1">
                                <a:solidFill>
                                  <a:srgbClr val="CCFFFF"/>
                                </a:solidFill>
                                <a:effectLst/>
                                <a:latin typeface="Cambria Math" panose="02040503050406030204" pitchFamily="18" charset="0"/>
                                <a:ea typeface="Times New Roman" panose="02020603050405020304" pitchFamily="18" charset="0"/>
                              </a:rPr>
                              <m:t>1−</m:t>
                            </m:r>
                            <m:sSup>
                              <m:sSupPr>
                                <m:ctrlPr>
                                  <a:rPr lang="en-US" sz="2400" i="1">
                                    <a:solidFill>
                                      <a:srgbClr val="CCFFFF"/>
                                    </a:solidFill>
                                    <a:effectLst/>
                                    <a:latin typeface="Cambria Math" panose="02040503050406030204" pitchFamily="18" charset="0"/>
                                    <a:ea typeface="Times New Roman" panose="02020603050405020304" pitchFamily="18" charset="0"/>
                                  </a:rPr>
                                </m:ctrlPr>
                              </m:sSupPr>
                              <m:e>
                                <m:r>
                                  <a:rPr lang="en-US" sz="2400" i="1">
                                    <a:solidFill>
                                      <a:srgbClr val="CCFFFF"/>
                                    </a:solidFill>
                                    <a:effectLst/>
                                    <a:latin typeface="Cambria Math" panose="02040503050406030204" pitchFamily="18" charset="0"/>
                                    <a:ea typeface="Times New Roman" panose="02020603050405020304" pitchFamily="18" charset="0"/>
                                  </a:rPr>
                                  <m:t>𝑥</m:t>
                                </m:r>
                              </m:e>
                              <m:sup>
                                <m:r>
                                  <a:rPr lang="en-US" sz="2400" i="1">
                                    <a:solidFill>
                                      <a:srgbClr val="CCFFFF"/>
                                    </a:solidFill>
                                    <a:effectLst/>
                                    <a:latin typeface="Cambria Math" panose="02040503050406030204" pitchFamily="18" charset="0"/>
                                    <a:ea typeface="Times New Roman" panose="02020603050405020304" pitchFamily="18" charset="0"/>
                                  </a:rPr>
                                  <m:t>2</m:t>
                                </m:r>
                              </m:sup>
                            </m:sSup>
                          </m:e>
                        </m:rad>
                      </m:den>
                    </m:f>
                  </m:oMath>
                </a14:m>
                <a:r>
                  <a:rPr lang="en-US" sz="2400" dirty="0">
                    <a:solidFill>
                      <a:srgbClr val="CCFFFF"/>
                    </a:solidFill>
                    <a:effectLst/>
                    <a:ea typeface="Times New Roman" panose="02020603050405020304" pitchFamily="18" charset="0"/>
                  </a:rPr>
                  <a:t>		</a:t>
                </a: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𝑑</m:t>
                        </m:r>
                      </m:num>
                      <m:den>
                        <m:r>
                          <a:rPr lang="en-US" sz="2400" i="1">
                            <a:solidFill>
                              <a:srgbClr val="CCFFFF"/>
                            </a:solidFill>
                            <a:effectLst/>
                            <a:latin typeface="Cambria Math" panose="02040503050406030204" pitchFamily="18" charset="0"/>
                            <a:ea typeface="Times New Roman" panose="02020603050405020304" pitchFamily="18" charset="0"/>
                          </a:rPr>
                          <m:t>𝑑𝑥</m:t>
                        </m:r>
                      </m:den>
                    </m:f>
                  </m:oMath>
                </a14:m>
                <a:r>
                  <a:rPr lang="en-US" sz="2400" dirty="0">
                    <a:solidFill>
                      <a:srgbClr val="CCFFFF"/>
                    </a:solidFill>
                    <a:effectLst/>
                    <a:ea typeface="Times New Roman" panose="02020603050405020304" pitchFamily="18" charset="0"/>
                  </a:rPr>
                  <a:t>  sec</a:t>
                </a:r>
                <a:r>
                  <a:rPr lang="en-US" sz="2400" baseline="30000" dirty="0">
                    <a:solidFill>
                      <a:srgbClr val="CCFFFF"/>
                    </a:solidFill>
                    <a:effectLst/>
                    <a:ea typeface="Times New Roman" panose="02020603050405020304" pitchFamily="18" charset="0"/>
                  </a:rPr>
                  <a:t>-1</a:t>
                </a:r>
                <a:r>
                  <a:rPr lang="en-US" sz="2400" dirty="0">
                    <a:solidFill>
                      <a:srgbClr val="CCFFFF"/>
                    </a:solidFill>
                    <a:effectLst/>
                    <a:ea typeface="Times New Roman" panose="02020603050405020304" pitchFamily="18" charset="0"/>
                  </a:rPr>
                  <a:t> </a:t>
                </a:r>
                <a:r>
                  <a:rPr lang="en-US" sz="2400" i="1" dirty="0">
                    <a:solidFill>
                      <a:srgbClr val="CCFFFF"/>
                    </a:solidFill>
                    <a:effectLst/>
                    <a:ea typeface="Times New Roman" panose="02020603050405020304" pitchFamily="18" charset="0"/>
                  </a:rPr>
                  <a:t>x </a:t>
                </a:r>
                <a:r>
                  <a:rPr lang="en-US" sz="2400" dirty="0">
                    <a:solidFill>
                      <a:srgbClr val="CCFFFF"/>
                    </a:solidFill>
                    <a:effectLst/>
                    <a:ea typeface="Times New Roman" panose="02020603050405020304" pitchFamily="18" charset="0"/>
                  </a:rPr>
                  <a:t>=  </a:t>
                </a: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1</m:t>
                        </m:r>
                      </m:num>
                      <m:den>
                        <m:d>
                          <m:dPr>
                            <m:begChr m:val="|"/>
                            <m:endChr m:val="|"/>
                            <m:ctrlPr>
                              <a:rPr lang="en-US" sz="2400" i="1">
                                <a:solidFill>
                                  <a:srgbClr val="CCFFFF"/>
                                </a:solidFill>
                                <a:effectLst/>
                                <a:latin typeface="Cambria Math" panose="02040503050406030204" pitchFamily="18" charset="0"/>
                                <a:ea typeface="Times New Roman" panose="02020603050405020304" pitchFamily="18" charset="0"/>
                              </a:rPr>
                            </m:ctrlPr>
                          </m:dPr>
                          <m:e>
                            <m:r>
                              <a:rPr lang="en-US" sz="2400" i="1">
                                <a:solidFill>
                                  <a:srgbClr val="CCFFFF"/>
                                </a:solidFill>
                                <a:effectLst/>
                                <a:latin typeface="Cambria Math" panose="02040503050406030204" pitchFamily="18" charset="0"/>
                                <a:ea typeface="Times New Roman" panose="02020603050405020304" pitchFamily="18" charset="0"/>
                              </a:rPr>
                              <m:t>𝑥</m:t>
                            </m:r>
                          </m:e>
                        </m:d>
                        <m:rad>
                          <m:radPr>
                            <m:degHide m:val="on"/>
                            <m:ctrlPr>
                              <a:rPr lang="en-US" sz="2400" i="1">
                                <a:solidFill>
                                  <a:srgbClr val="CCFFFF"/>
                                </a:solidFill>
                                <a:effectLst/>
                                <a:latin typeface="Cambria Math" panose="02040503050406030204" pitchFamily="18" charset="0"/>
                                <a:ea typeface="Times New Roman" panose="02020603050405020304" pitchFamily="18" charset="0"/>
                              </a:rPr>
                            </m:ctrlPr>
                          </m:radPr>
                          <m:deg/>
                          <m:e>
                            <m:r>
                              <a:rPr lang="en-US" sz="2400" i="1">
                                <a:solidFill>
                                  <a:srgbClr val="CCFFFF"/>
                                </a:solidFill>
                                <a:effectLst/>
                                <a:latin typeface="Cambria Math" panose="02040503050406030204" pitchFamily="18" charset="0"/>
                                <a:ea typeface="Times New Roman" panose="02020603050405020304" pitchFamily="18" charset="0"/>
                              </a:rPr>
                              <m:t>1−</m:t>
                            </m:r>
                            <m:sSup>
                              <m:sSupPr>
                                <m:ctrlPr>
                                  <a:rPr lang="en-US" sz="2400" i="1">
                                    <a:solidFill>
                                      <a:srgbClr val="CCFFFF"/>
                                    </a:solidFill>
                                    <a:effectLst/>
                                    <a:latin typeface="Cambria Math" panose="02040503050406030204" pitchFamily="18" charset="0"/>
                                    <a:ea typeface="Times New Roman" panose="02020603050405020304" pitchFamily="18" charset="0"/>
                                  </a:rPr>
                                </m:ctrlPr>
                              </m:sSupPr>
                              <m:e>
                                <m:r>
                                  <a:rPr lang="en-US" sz="2400" i="1">
                                    <a:solidFill>
                                      <a:srgbClr val="CCFFFF"/>
                                    </a:solidFill>
                                    <a:effectLst/>
                                    <a:latin typeface="Cambria Math" panose="02040503050406030204" pitchFamily="18" charset="0"/>
                                    <a:ea typeface="Times New Roman" panose="02020603050405020304" pitchFamily="18" charset="0"/>
                                  </a:rPr>
                                  <m:t>𝑥</m:t>
                                </m:r>
                              </m:e>
                              <m:sup>
                                <m:r>
                                  <a:rPr lang="en-US" sz="2400" i="1">
                                    <a:solidFill>
                                      <a:srgbClr val="CCFFFF"/>
                                    </a:solidFill>
                                    <a:effectLst/>
                                    <a:latin typeface="Cambria Math" panose="02040503050406030204" pitchFamily="18" charset="0"/>
                                    <a:ea typeface="Times New Roman" panose="02020603050405020304" pitchFamily="18" charset="0"/>
                                  </a:rPr>
                                  <m:t>2</m:t>
                                </m:r>
                              </m:sup>
                            </m:sSup>
                          </m:e>
                        </m:rad>
                      </m:den>
                    </m:f>
                  </m:oMath>
                </a14:m>
                <a:endParaRPr lang="en-US" sz="2400" dirty="0">
                  <a:solidFill>
                    <a:srgbClr val="CCFFFF"/>
                  </a:solidFill>
                  <a:effectLst/>
                  <a:ea typeface="Times New Roman" panose="02020603050405020304" pitchFamily="18" charset="0"/>
                </a:endParaRPr>
              </a:p>
              <a:p>
                <a:pPr marL="0" marR="0">
                  <a:spcBef>
                    <a:spcPts val="960"/>
                  </a:spcBef>
                  <a:spcAft>
                    <a:spcPts val="0"/>
                  </a:spcAft>
                </a:pP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𝑑</m:t>
                        </m:r>
                      </m:num>
                      <m:den>
                        <m:r>
                          <a:rPr lang="en-US" sz="2400" i="1">
                            <a:solidFill>
                              <a:srgbClr val="CCFFFF"/>
                            </a:solidFill>
                            <a:effectLst/>
                            <a:latin typeface="Cambria Math" panose="02040503050406030204" pitchFamily="18" charset="0"/>
                            <a:ea typeface="Times New Roman" panose="02020603050405020304" pitchFamily="18" charset="0"/>
                          </a:rPr>
                          <m:t>𝑑𝑥</m:t>
                        </m:r>
                      </m:den>
                    </m:f>
                  </m:oMath>
                </a14:m>
                <a:r>
                  <a:rPr lang="en-US" sz="2400" dirty="0">
                    <a:solidFill>
                      <a:srgbClr val="CCFFFF"/>
                    </a:solidFill>
                    <a:effectLst/>
                    <a:ea typeface="Times New Roman" panose="02020603050405020304" pitchFamily="18" charset="0"/>
                  </a:rPr>
                  <a:t>  tan</a:t>
                </a:r>
                <a:r>
                  <a:rPr lang="en-US" sz="2400" baseline="30000" dirty="0">
                    <a:solidFill>
                      <a:srgbClr val="CCFFFF"/>
                    </a:solidFill>
                    <a:effectLst/>
                    <a:ea typeface="Times New Roman" panose="02020603050405020304" pitchFamily="18" charset="0"/>
                  </a:rPr>
                  <a:t>-1</a:t>
                </a:r>
                <a:r>
                  <a:rPr lang="en-US" sz="2400" dirty="0">
                    <a:solidFill>
                      <a:srgbClr val="CCFFFF"/>
                    </a:solidFill>
                    <a:effectLst/>
                    <a:ea typeface="Times New Roman" panose="02020603050405020304" pitchFamily="18" charset="0"/>
                  </a:rPr>
                  <a:t> </a:t>
                </a:r>
                <a:r>
                  <a:rPr lang="en-US" sz="2400" i="1"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 </a:t>
                </a: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1</m:t>
                        </m:r>
                      </m:num>
                      <m:den>
                        <m:rad>
                          <m:radPr>
                            <m:degHide m:val="on"/>
                            <m:ctrlPr>
                              <a:rPr lang="en-US" sz="2400" i="1">
                                <a:solidFill>
                                  <a:srgbClr val="CCFFFF"/>
                                </a:solidFill>
                                <a:effectLst/>
                                <a:latin typeface="Cambria Math" panose="02040503050406030204" pitchFamily="18" charset="0"/>
                                <a:ea typeface="Times New Roman" panose="02020603050405020304" pitchFamily="18" charset="0"/>
                              </a:rPr>
                            </m:ctrlPr>
                          </m:radPr>
                          <m:deg/>
                          <m:e>
                            <m:r>
                              <a:rPr lang="en-US" sz="2400" i="1">
                                <a:solidFill>
                                  <a:srgbClr val="CCFFFF"/>
                                </a:solidFill>
                                <a:effectLst/>
                                <a:latin typeface="Cambria Math" panose="02040503050406030204" pitchFamily="18" charset="0"/>
                                <a:ea typeface="Times New Roman" panose="02020603050405020304" pitchFamily="18" charset="0"/>
                              </a:rPr>
                              <m:t>1+</m:t>
                            </m:r>
                            <m:sSup>
                              <m:sSupPr>
                                <m:ctrlPr>
                                  <a:rPr lang="en-US" sz="2400" i="1">
                                    <a:solidFill>
                                      <a:srgbClr val="CCFFFF"/>
                                    </a:solidFill>
                                    <a:effectLst/>
                                    <a:latin typeface="Cambria Math" panose="02040503050406030204" pitchFamily="18" charset="0"/>
                                    <a:ea typeface="Times New Roman" panose="02020603050405020304" pitchFamily="18" charset="0"/>
                                  </a:rPr>
                                </m:ctrlPr>
                              </m:sSupPr>
                              <m:e>
                                <m:r>
                                  <a:rPr lang="en-US" sz="2400" i="1">
                                    <a:solidFill>
                                      <a:srgbClr val="CCFFFF"/>
                                    </a:solidFill>
                                    <a:effectLst/>
                                    <a:latin typeface="Cambria Math" panose="02040503050406030204" pitchFamily="18" charset="0"/>
                                    <a:ea typeface="Times New Roman" panose="02020603050405020304" pitchFamily="18" charset="0"/>
                                  </a:rPr>
                                  <m:t>𝑥</m:t>
                                </m:r>
                              </m:e>
                              <m:sup>
                                <m:r>
                                  <a:rPr lang="en-US" sz="2400" i="1">
                                    <a:solidFill>
                                      <a:srgbClr val="CCFFFF"/>
                                    </a:solidFill>
                                    <a:effectLst/>
                                    <a:latin typeface="Cambria Math" panose="02040503050406030204" pitchFamily="18" charset="0"/>
                                    <a:ea typeface="Times New Roman" panose="02020603050405020304" pitchFamily="18" charset="0"/>
                                  </a:rPr>
                                  <m:t>2</m:t>
                                </m:r>
                              </m:sup>
                            </m:sSup>
                          </m:e>
                        </m:rad>
                      </m:den>
                    </m:f>
                  </m:oMath>
                </a14:m>
                <a:r>
                  <a:rPr lang="en-US" sz="2400" dirty="0">
                    <a:solidFill>
                      <a:srgbClr val="CCFFFF"/>
                    </a:solidFill>
                    <a:effectLst/>
                    <a:ea typeface="Times New Roman" panose="02020603050405020304" pitchFamily="18" charset="0"/>
                  </a:rPr>
                  <a:t> 		</a:t>
                </a: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𝑑</m:t>
                        </m:r>
                      </m:num>
                      <m:den>
                        <m:r>
                          <a:rPr lang="en-US" sz="2400" i="1">
                            <a:solidFill>
                              <a:srgbClr val="CCFFFF"/>
                            </a:solidFill>
                            <a:effectLst/>
                            <a:latin typeface="Cambria Math" panose="02040503050406030204" pitchFamily="18" charset="0"/>
                            <a:ea typeface="Times New Roman" panose="02020603050405020304" pitchFamily="18" charset="0"/>
                          </a:rPr>
                          <m:t>𝑑𝑥</m:t>
                        </m:r>
                      </m:den>
                    </m:f>
                  </m:oMath>
                </a14:m>
                <a:r>
                  <a:rPr lang="en-US" sz="2400" dirty="0">
                    <a:solidFill>
                      <a:srgbClr val="CCFFFF"/>
                    </a:solidFill>
                    <a:effectLst/>
                    <a:ea typeface="Times New Roman" panose="02020603050405020304" pitchFamily="18" charset="0"/>
                  </a:rPr>
                  <a:t>  csc</a:t>
                </a:r>
                <a:r>
                  <a:rPr lang="en-US" sz="2400" baseline="30000" dirty="0">
                    <a:solidFill>
                      <a:srgbClr val="CCFFFF"/>
                    </a:solidFill>
                    <a:effectLst/>
                    <a:ea typeface="Times New Roman" panose="02020603050405020304" pitchFamily="18" charset="0"/>
                  </a:rPr>
                  <a:t>-1</a:t>
                </a:r>
                <a:r>
                  <a:rPr lang="en-US" sz="2400" dirty="0">
                    <a:solidFill>
                      <a:srgbClr val="CCFFFF"/>
                    </a:solidFill>
                    <a:effectLst/>
                    <a:ea typeface="Times New Roman" panose="02020603050405020304" pitchFamily="18" charset="0"/>
                  </a:rPr>
                  <a:t> </a:t>
                </a:r>
                <a:r>
                  <a:rPr lang="en-US" sz="2400" i="1"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  </a:t>
                </a:r>
                <a14:m>
                  <m:oMath xmlns:m="http://schemas.openxmlformats.org/officeDocument/2006/math">
                    <m:r>
                      <a:rPr lang="en-US" sz="2400" i="1">
                        <a:solidFill>
                          <a:srgbClr val="CCFFFF"/>
                        </a:solidFill>
                        <a:effectLst/>
                        <a:latin typeface="Cambria Math" panose="02040503050406030204" pitchFamily="18" charset="0"/>
                        <a:ea typeface="Times New Roman" panose="02020603050405020304" pitchFamily="18" charset="0"/>
                      </a:rPr>
                      <m:t>−</m:t>
                    </m:r>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1</m:t>
                        </m:r>
                      </m:num>
                      <m:den>
                        <m:d>
                          <m:dPr>
                            <m:begChr m:val="|"/>
                            <m:endChr m:val="|"/>
                            <m:ctrlPr>
                              <a:rPr lang="en-US" sz="2400" i="1">
                                <a:solidFill>
                                  <a:srgbClr val="CCFFFF"/>
                                </a:solidFill>
                                <a:effectLst/>
                                <a:latin typeface="Cambria Math" panose="02040503050406030204" pitchFamily="18" charset="0"/>
                                <a:ea typeface="Times New Roman" panose="02020603050405020304" pitchFamily="18" charset="0"/>
                              </a:rPr>
                            </m:ctrlPr>
                          </m:dPr>
                          <m:e>
                            <m:r>
                              <a:rPr lang="en-US" sz="2400" i="1">
                                <a:solidFill>
                                  <a:srgbClr val="CCFFFF"/>
                                </a:solidFill>
                                <a:effectLst/>
                                <a:latin typeface="Cambria Math" panose="02040503050406030204" pitchFamily="18" charset="0"/>
                                <a:ea typeface="Times New Roman" panose="02020603050405020304" pitchFamily="18" charset="0"/>
                              </a:rPr>
                              <m:t>𝑥</m:t>
                            </m:r>
                          </m:e>
                        </m:d>
                        <m:rad>
                          <m:radPr>
                            <m:degHide m:val="on"/>
                            <m:ctrlPr>
                              <a:rPr lang="en-US" sz="2400" i="1">
                                <a:solidFill>
                                  <a:srgbClr val="CCFFFF"/>
                                </a:solidFill>
                                <a:effectLst/>
                                <a:latin typeface="Cambria Math" panose="02040503050406030204" pitchFamily="18" charset="0"/>
                                <a:ea typeface="Times New Roman" panose="02020603050405020304" pitchFamily="18" charset="0"/>
                              </a:rPr>
                            </m:ctrlPr>
                          </m:radPr>
                          <m:deg/>
                          <m:e>
                            <m:r>
                              <a:rPr lang="en-US" sz="2400" i="1">
                                <a:solidFill>
                                  <a:srgbClr val="CCFFFF"/>
                                </a:solidFill>
                                <a:effectLst/>
                                <a:latin typeface="Cambria Math" panose="02040503050406030204" pitchFamily="18" charset="0"/>
                                <a:ea typeface="Times New Roman" panose="02020603050405020304" pitchFamily="18" charset="0"/>
                              </a:rPr>
                              <m:t>1−</m:t>
                            </m:r>
                            <m:sSup>
                              <m:sSupPr>
                                <m:ctrlPr>
                                  <a:rPr lang="en-US" sz="2400" i="1">
                                    <a:solidFill>
                                      <a:srgbClr val="CCFFFF"/>
                                    </a:solidFill>
                                    <a:effectLst/>
                                    <a:latin typeface="Cambria Math" panose="02040503050406030204" pitchFamily="18" charset="0"/>
                                    <a:ea typeface="Times New Roman" panose="02020603050405020304" pitchFamily="18" charset="0"/>
                                  </a:rPr>
                                </m:ctrlPr>
                              </m:sSupPr>
                              <m:e>
                                <m:r>
                                  <a:rPr lang="en-US" sz="2400" i="1">
                                    <a:solidFill>
                                      <a:srgbClr val="CCFFFF"/>
                                    </a:solidFill>
                                    <a:effectLst/>
                                    <a:latin typeface="Cambria Math" panose="02040503050406030204" pitchFamily="18" charset="0"/>
                                    <a:ea typeface="Times New Roman" panose="02020603050405020304" pitchFamily="18" charset="0"/>
                                  </a:rPr>
                                  <m:t>𝑥</m:t>
                                </m:r>
                              </m:e>
                              <m:sup>
                                <m:r>
                                  <a:rPr lang="en-US" sz="2400" i="1">
                                    <a:solidFill>
                                      <a:srgbClr val="CCFFFF"/>
                                    </a:solidFill>
                                    <a:effectLst/>
                                    <a:latin typeface="Cambria Math" panose="02040503050406030204" pitchFamily="18" charset="0"/>
                                    <a:ea typeface="Times New Roman" panose="02020603050405020304" pitchFamily="18" charset="0"/>
                                  </a:rPr>
                                  <m:t>2</m:t>
                                </m:r>
                              </m:sup>
                            </m:sSup>
                          </m:e>
                        </m:rad>
                      </m:den>
                    </m:f>
                  </m:oMath>
                </a14:m>
                <a:endParaRPr lang="en-US" sz="2400" dirty="0">
                  <a:solidFill>
                    <a:srgbClr val="CCFFFF"/>
                  </a:solidFill>
                  <a:effectLst/>
                  <a:ea typeface="Times New Roman" panose="02020603050405020304" pitchFamily="18" charset="0"/>
                </a:endParaRPr>
              </a:p>
              <a:p>
                <a:pPr marL="0" marR="0">
                  <a:spcBef>
                    <a:spcPts val="960"/>
                  </a:spcBef>
                  <a:spcAft>
                    <a:spcPts val="0"/>
                  </a:spcAft>
                </a:pP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𝑑</m:t>
                        </m:r>
                      </m:num>
                      <m:den>
                        <m:r>
                          <a:rPr lang="en-US" sz="2400" i="1">
                            <a:solidFill>
                              <a:srgbClr val="CCFFFF"/>
                            </a:solidFill>
                            <a:effectLst/>
                            <a:latin typeface="Cambria Math" panose="02040503050406030204" pitchFamily="18" charset="0"/>
                            <a:ea typeface="Times New Roman" panose="02020603050405020304" pitchFamily="18" charset="0"/>
                          </a:rPr>
                          <m:t>𝑑𝑥</m:t>
                        </m:r>
                      </m:den>
                    </m:f>
                  </m:oMath>
                </a14:m>
                <a:r>
                  <a:rPr lang="en-US" sz="2400" dirty="0">
                    <a:solidFill>
                      <a:srgbClr val="CCFFFF"/>
                    </a:solidFill>
                    <a:effectLst/>
                    <a:ea typeface="Times New Roman" panose="02020603050405020304" pitchFamily="18" charset="0"/>
                  </a:rPr>
                  <a:t>  </a:t>
                </a:r>
                <a:r>
                  <a:rPr lang="en-US" sz="2400" dirty="0" err="1">
                    <a:solidFill>
                      <a:srgbClr val="CCFFFF"/>
                    </a:solidFill>
                    <a:effectLst/>
                    <a:ea typeface="Times New Roman" panose="02020603050405020304" pitchFamily="18" charset="0"/>
                  </a:rPr>
                  <a:t>log</a:t>
                </a:r>
                <a:r>
                  <a:rPr lang="en-US" sz="2400" baseline="-25000" dirty="0" err="1">
                    <a:solidFill>
                      <a:srgbClr val="CCFFFF"/>
                    </a:solidFill>
                    <a:effectLst/>
                    <a:ea typeface="Times New Roman" panose="02020603050405020304" pitchFamily="18" charset="0"/>
                  </a:rPr>
                  <a:t>b</a:t>
                </a:r>
                <a:r>
                  <a:rPr lang="en-US" sz="2400" dirty="0">
                    <a:solidFill>
                      <a:srgbClr val="CCFFFF"/>
                    </a:solidFill>
                    <a:effectLst/>
                    <a:ea typeface="Times New Roman" panose="02020603050405020304" pitchFamily="18" charset="0"/>
                  </a:rPr>
                  <a:t> </a:t>
                </a:r>
                <a:r>
                  <a:rPr lang="en-US" sz="2400" i="1"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 1/(x ln(b))		</a:t>
                </a: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𝑑</m:t>
                        </m:r>
                      </m:num>
                      <m:den>
                        <m:r>
                          <a:rPr lang="en-US" sz="2400" i="1">
                            <a:solidFill>
                              <a:srgbClr val="CCFFFF"/>
                            </a:solidFill>
                            <a:effectLst/>
                            <a:latin typeface="Cambria Math" panose="02040503050406030204" pitchFamily="18" charset="0"/>
                            <a:ea typeface="Times New Roman" panose="02020603050405020304" pitchFamily="18" charset="0"/>
                          </a:rPr>
                          <m:t>𝑑𝑥</m:t>
                        </m:r>
                      </m:den>
                    </m:f>
                  </m:oMath>
                </a14:m>
                <a:r>
                  <a:rPr lang="en-US" sz="2400" dirty="0">
                    <a:solidFill>
                      <a:srgbClr val="CCFFFF"/>
                    </a:solidFill>
                    <a:effectLst/>
                    <a:ea typeface="Times New Roman" panose="02020603050405020304" pitchFamily="18" charset="0"/>
                  </a:rPr>
                  <a:t>  b</a:t>
                </a:r>
                <a:r>
                  <a:rPr lang="en-US" sz="2400" i="1" baseline="30000"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  b</a:t>
                </a:r>
                <a:r>
                  <a:rPr lang="en-US" sz="2400" i="1" baseline="30000"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ln(b)</a:t>
                </a:r>
              </a:p>
              <a:p>
                <a:pPr marL="0" marR="0">
                  <a:spcBef>
                    <a:spcPts val="960"/>
                  </a:spcBef>
                  <a:spcAft>
                    <a:spcPts val="0"/>
                  </a:spcAft>
                </a:pP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𝑑</m:t>
                        </m:r>
                      </m:num>
                      <m:den>
                        <m:r>
                          <a:rPr lang="en-US" sz="2400" i="1">
                            <a:solidFill>
                              <a:srgbClr val="CCFFFF"/>
                            </a:solidFill>
                            <a:effectLst/>
                            <a:latin typeface="Cambria Math" panose="02040503050406030204" pitchFamily="18" charset="0"/>
                            <a:ea typeface="Times New Roman" panose="02020603050405020304" pitchFamily="18" charset="0"/>
                          </a:rPr>
                          <m:t>𝑑𝑥</m:t>
                        </m:r>
                      </m:den>
                    </m:f>
                  </m:oMath>
                </a14:m>
                <a:r>
                  <a:rPr lang="en-US" sz="2400" dirty="0">
                    <a:solidFill>
                      <a:srgbClr val="CCFFFF"/>
                    </a:solidFill>
                    <a:effectLst/>
                    <a:ea typeface="Times New Roman" panose="02020603050405020304" pitchFamily="18" charset="0"/>
                  </a:rPr>
                  <a:t>  ln </a:t>
                </a:r>
                <a:r>
                  <a:rPr lang="en-US" sz="2400" i="1"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  </a:t>
                </a: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1</m:t>
                        </m:r>
                      </m:num>
                      <m:den>
                        <m:r>
                          <a:rPr lang="en-US" sz="2400" i="1">
                            <a:solidFill>
                              <a:srgbClr val="CCFFFF"/>
                            </a:solidFill>
                            <a:effectLst/>
                            <a:latin typeface="Cambria Math" panose="02040503050406030204" pitchFamily="18" charset="0"/>
                            <a:ea typeface="Times New Roman" panose="02020603050405020304" pitchFamily="18" charset="0"/>
                          </a:rPr>
                          <m:t>𝑥</m:t>
                        </m:r>
                      </m:den>
                    </m:f>
                  </m:oMath>
                </a14:m>
                <a:r>
                  <a:rPr lang="en-US" sz="2400" dirty="0">
                    <a:solidFill>
                      <a:srgbClr val="CCFFFF"/>
                    </a:solidFill>
                    <a:effectLst/>
                    <a:ea typeface="Times New Roman" panose="02020603050405020304" pitchFamily="18" charset="0"/>
                  </a:rPr>
                  <a:t> 			</a:t>
                </a: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𝑑</m:t>
                        </m:r>
                      </m:num>
                      <m:den>
                        <m:r>
                          <a:rPr lang="en-US" sz="2400" i="1">
                            <a:solidFill>
                              <a:srgbClr val="CCFFFF"/>
                            </a:solidFill>
                            <a:effectLst/>
                            <a:latin typeface="Cambria Math" panose="02040503050406030204" pitchFamily="18" charset="0"/>
                            <a:ea typeface="Times New Roman" panose="02020603050405020304" pitchFamily="18" charset="0"/>
                          </a:rPr>
                          <m:t>𝑑𝑥</m:t>
                        </m:r>
                      </m:den>
                    </m:f>
                  </m:oMath>
                </a14:m>
                <a:r>
                  <a:rPr lang="en-US" sz="2400" dirty="0">
                    <a:solidFill>
                      <a:srgbClr val="CCFFFF"/>
                    </a:solidFill>
                    <a:effectLst/>
                    <a:ea typeface="Times New Roman" panose="02020603050405020304" pitchFamily="18" charset="0"/>
                  </a:rPr>
                  <a:t>  e</a:t>
                </a:r>
                <a:r>
                  <a:rPr lang="en-US" sz="2400" i="1" baseline="30000" dirty="0">
                    <a:solidFill>
                      <a:srgbClr val="CCFFFF"/>
                    </a:solidFill>
                    <a:effectLst/>
                    <a:ea typeface="Times New Roman" panose="02020603050405020304" pitchFamily="18" charset="0"/>
                  </a:rPr>
                  <a:t>x</a:t>
                </a:r>
                <a:r>
                  <a:rPr lang="en-US" sz="2400" baseline="30000" dirty="0">
                    <a:solidFill>
                      <a:srgbClr val="CCFFFF"/>
                    </a:solidFill>
                    <a:effectLst/>
                    <a:ea typeface="Times New Roman" panose="02020603050405020304" pitchFamily="18" charset="0"/>
                  </a:rPr>
                  <a:t> </a:t>
                </a:r>
                <a:r>
                  <a:rPr lang="en-US" sz="2400" dirty="0">
                    <a:solidFill>
                      <a:srgbClr val="CCFFFF"/>
                    </a:solidFill>
                    <a:effectLst/>
                    <a:ea typeface="Times New Roman" panose="02020603050405020304" pitchFamily="18" charset="0"/>
                  </a:rPr>
                  <a:t> =  e</a:t>
                </a:r>
                <a:r>
                  <a:rPr lang="en-US" sz="2400" i="1" baseline="30000" dirty="0">
                    <a:solidFill>
                      <a:srgbClr val="CCFFFF"/>
                    </a:solidFill>
                    <a:effectLst/>
                    <a:ea typeface="Times New Roman" panose="02020603050405020304" pitchFamily="18" charset="0"/>
                  </a:rPr>
                  <a:t>x</a:t>
                </a:r>
                <a:endParaRPr lang="en-US" sz="2400" dirty="0">
                  <a:solidFill>
                    <a:srgbClr val="CCFFFF"/>
                  </a:solidFill>
                  <a:effectLst/>
                  <a:ea typeface="Times New Roman" panose="02020603050405020304" pitchFamily="18" charset="0"/>
                </a:endParaRPr>
              </a:p>
            </p:txBody>
          </p:sp>
        </mc:Choice>
        <mc:Fallback xmlns="">
          <p:sp>
            <p:nvSpPr>
              <p:cNvPr id="38915" name="Content Placeholder 2">
                <a:extLst>
                  <a:ext uri="{FF2B5EF4-FFF2-40B4-BE49-F238E27FC236}">
                    <a16:creationId xmlns:a16="http://schemas.microsoft.com/office/drawing/2014/main" id="{368EC714-4918-4E90-B849-6326C9A16D91}"/>
                  </a:ext>
                </a:extLst>
              </p:cNvPr>
              <p:cNvSpPr>
                <a:spLocks noGrp="1" noRot="1" noChangeAspect="1" noMove="1" noResize="1" noEditPoints="1" noAdjustHandles="1" noChangeArrowheads="1" noChangeShapeType="1" noTextEdit="1"/>
              </p:cNvSpPr>
              <p:nvPr>
                <p:ph idx="1"/>
              </p:nvPr>
            </p:nvSpPr>
            <p:spPr>
              <a:xfrm>
                <a:off x="228600" y="1219200"/>
                <a:ext cx="8610600" cy="5638800"/>
              </a:xfrm>
              <a:blipFill>
                <a:blip r:embed="rId3"/>
                <a:stretch>
                  <a:fillRect/>
                </a:stretch>
              </a:blipFill>
            </p:spPr>
            <p:txBody>
              <a:bodyPr/>
              <a:lstStyle/>
              <a:p>
                <a:r>
                  <a:rPr lang="en-US">
                    <a:noFill/>
                  </a:rPr>
                  <a:t> </a:t>
                </a:r>
              </a:p>
            </p:txBody>
          </p:sp>
        </mc:Fallback>
      </mc:AlternateContent>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a:extLst>
              <a:ext uri="{FF2B5EF4-FFF2-40B4-BE49-F238E27FC236}">
                <a16:creationId xmlns:a16="http://schemas.microsoft.com/office/drawing/2014/main" id="{20A51F8F-B149-4BFE-B751-E2927E2CC9CC}"/>
              </a:ext>
            </a:extLst>
          </p:cNvPr>
          <p:cNvSpPr>
            <a:spLocks noGrp="1"/>
          </p:cNvSpPr>
          <p:nvPr>
            <p:ph idx="1"/>
          </p:nvPr>
        </p:nvSpPr>
        <p:spPr>
          <a:xfrm>
            <a:off x="457200" y="838200"/>
            <a:ext cx="8229600" cy="5638800"/>
          </a:xfrm>
        </p:spPr>
        <p:txBody>
          <a:bodyPr/>
          <a:lstStyle/>
          <a:p>
            <a:r>
              <a:rPr lang="en-US" altLang="en-US" dirty="0"/>
              <a:t>Find the derivative d/dx:</a:t>
            </a:r>
          </a:p>
          <a:p>
            <a:endParaRPr lang="en-US" altLang="en-US" sz="1000" dirty="0"/>
          </a:p>
          <a:p>
            <a:r>
              <a:rPr lang="en-US" altLang="en-US" dirty="0"/>
              <a:t>y = sin x</a:t>
            </a:r>
          </a:p>
          <a:p>
            <a:endParaRPr lang="en-US" altLang="en-US" sz="1000" dirty="0"/>
          </a:p>
          <a:p>
            <a:r>
              <a:rPr lang="en-US" altLang="en-US" dirty="0"/>
              <a:t>y = - sin x</a:t>
            </a:r>
          </a:p>
          <a:p>
            <a:endParaRPr lang="en-US" altLang="en-US" sz="1000" dirty="0"/>
          </a:p>
          <a:p>
            <a:r>
              <a:rPr lang="en-US" altLang="en-US" dirty="0"/>
              <a:t>y = cos x</a:t>
            </a:r>
          </a:p>
          <a:p>
            <a:endParaRPr lang="en-US" altLang="en-US" sz="1000" dirty="0"/>
          </a:p>
          <a:p>
            <a:r>
              <a:rPr lang="en-US" altLang="en-US" dirty="0"/>
              <a:t>y = tan x</a:t>
            </a:r>
          </a:p>
        </p:txBody>
      </p:sp>
      <p:sp>
        <p:nvSpPr>
          <p:cNvPr id="3" name="Rectangle 2">
            <a:extLst>
              <a:ext uri="{FF2B5EF4-FFF2-40B4-BE49-F238E27FC236}">
                <a16:creationId xmlns:a16="http://schemas.microsoft.com/office/drawing/2014/main" id="{A51409E3-BF69-4F2A-BB10-9EBB6B6FEEF4}"/>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TRANSCENDENTAL DERIVATIVES</a:t>
            </a:r>
          </a:p>
          <a:p>
            <a:pPr algn="ctr" eaLnBrk="1" hangingPunct="1">
              <a:spcBef>
                <a:spcPct val="0"/>
              </a:spcBef>
              <a:buFontTx/>
              <a:buNone/>
            </a:pPr>
            <a:r>
              <a:rPr lang="en-US" altLang="en-US" sz="2400" dirty="0">
                <a:solidFill>
                  <a:schemeClr val="bg1"/>
                </a:solidFill>
              </a:rPr>
              <a:t>IN-CLASS PROBLEMS 3,4,5,6</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C9E011AF-DE56-4F6C-8FE9-DE8F5C3D6812}"/>
                  </a:ext>
                </a:extLst>
              </p:cNvPr>
              <p:cNvSpPr txBox="1">
                <a:spLocks/>
              </p:cNvSpPr>
              <p:nvPr/>
            </p:nvSpPr>
            <p:spPr bwMode="auto">
              <a:xfrm>
                <a:off x="6248400" y="914400"/>
                <a:ext cx="3048000" cy="5905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0"/>
                  </a:spcAft>
                </a:pPr>
                <a14:m>
                  <m:oMath xmlns:m="http://schemas.openxmlformats.org/officeDocument/2006/math">
                    <m:f>
                      <m:fPr>
                        <m:ctrlPr>
                          <a:rPr lang="en-US" sz="1600" i="1" smtClean="0">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sin </a:t>
                </a:r>
                <a:r>
                  <a:rPr lang="en-US" sz="1600" i="1" dirty="0">
                    <a:ea typeface="Times New Roman" panose="02020603050405020304" pitchFamily="18" charset="0"/>
                  </a:rPr>
                  <a:t>x</a:t>
                </a:r>
                <a:r>
                  <a:rPr lang="en-US" sz="1600" dirty="0">
                    <a:ea typeface="Times New Roman" panose="02020603050405020304" pitchFamily="18" charset="0"/>
                  </a:rPr>
                  <a:t> = cos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cot </a:t>
                </a:r>
                <a:r>
                  <a:rPr lang="en-US" sz="1600" i="1" dirty="0">
                    <a:ea typeface="Times New Roman" panose="02020603050405020304" pitchFamily="18" charset="0"/>
                  </a:rPr>
                  <a:t>x </a:t>
                </a:r>
                <a:r>
                  <a:rPr lang="en-US" sz="1600" dirty="0">
                    <a:ea typeface="Times New Roman" panose="02020603050405020304" pitchFamily="18" charset="0"/>
                  </a:rPr>
                  <a:t>=  csc</a:t>
                </a:r>
                <a:r>
                  <a:rPr lang="en-US" sz="1600" baseline="30000" dirty="0">
                    <a:ea typeface="Times New Roman" panose="02020603050405020304" pitchFamily="18" charset="0"/>
                  </a:rPr>
                  <a:t>2</a:t>
                </a:r>
                <a:r>
                  <a:rPr lang="en-US" sz="1600" dirty="0">
                    <a:ea typeface="Times New Roman" panose="02020603050405020304" pitchFamily="18" charset="0"/>
                  </a:rPr>
                  <a:t>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cos </a:t>
                </a:r>
                <a:r>
                  <a:rPr lang="en-US" sz="1600" i="1" dirty="0">
                    <a:ea typeface="Times New Roman" panose="02020603050405020304" pitchFamily="18" charset="0"/>
                  </a:rPr>
                  <a:t>x</a:t>
                </a:r>
                <a:r>
                  <a:rPr lang="en-US" sz="1600" dirty="0">
                    <a:ea typeface="Times New Roman" panose="02020603050405020304" pitchFamily="18" charset="0"/>
                  </a:rPr>
                  <a:t> = –sin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sec </a:t>
                </a:r>
                <a:r>
                  <a:rPr lang="en-US" sz="1600" i="1" dirty="0">
                    <a:ea typeface="Times New Roman" panose="02020603050405020304" pitchFamily="18" charset="0"/>
                  </a:rPr>
                  <a:t>x</a:t>
                </a:r>
                <a:r>
                  <a:rPr lang="en-US" sz="1600" dirty="0">
                    <a:ea typeface="Times New Roman" panose="02020603050405020304" pitchFamily="18" charset="0"/>
                  </a:rPr>
                  <a:t>  =  sec </a:t>
                </a:r>
                <a:r>
                  <a:rPr lang="en-US" sz="1600" i="1" dirty="0">
                    <a:ea typeface="Times New Roman" panose="02020603050405020304" pitchFamily="18" charset="0"/>
                  </a:rPr>
                  <a:t>x</a:t>
                </a:r>
                <a:r>
                  <a:rPr lang="en-US" sz="1600" dirty="0">
                    <a:ea typeface="Times New Roman" panose="02020603050405020304" pitchFamily="18" charset="0"/>
                  </a:rPr>
                  <a:t> tan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tan </a:t>
                </a:r>
                <a:r>
                  <a:rPr lang="en-US" sz="1600" i="1" dirty="0">
                    <a:ea typeface="Times New Roman" panose="02020603050405020304" pitchFamily="18" charset="0"/>
                  </a:rPr>
                  <a:t>x</a:t>
                </a:r>
                <a:r>
                  <a:rPr lang="en-US" sz="1600" dirty="0">
                    <a:ea typeface="Times New Roman" panose="02020603050405020304" pitchFamily="18" charset="0"/>
                  </a:rPr>
                  <a:t> = sec</a:t>
                </a:r>
                <a:r>
                  <a:rPr lang="en-US" sz="1600" baseline="30000" dirty="0">
                    <a:ea typeface="Times New Roman" panose="02020603050405020304" pitchFamily="18" charset="0"/>
                  </a:rPr>
                  <a:t>2</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csc </a:t>
                </a:r>
                <a:r>
                  <a:rPr lang="en-US" sz="1600" i="1" dirty="0">
                    <a:ea typeface="Times New Roman" panose="02020603050405020304" pitchFamily="18" charset="0"/>
                  </a:rPr>
                  <a:t>x</a:t>
                </a:r>
                <a:r>
                  <a:rPr lang="en-US" sz="1600" dirty="0">
                    <a:ea typeface="Times New Roman" panose="02020603050405020304" pitchFamily="18" charset="0"/>
                  </a:rPr>
                  <a:t>  =  csc </a:t>
                </a:r>
                <a:r>
                  <a:rPr lang="en-US" sz="1600" i="1" dirty="0">
                    <a:ea typeface="Times New Roman" panose="02020603050405020304" pitchFamily="18" charset="0"/>
                  </a:rPr>
                  <a:t>x</a:t>
                </a:r>
                <a:r>
                  <a:rPr lang="en-US" sz="1600" dirty="0">
                    <a:ea typeface="Times New Roman" panose="02020603050405020304" pitchFamily="18" charset="0"/>
                  </a:rPr>
                  <a:t> cot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sin</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cot</a:t>
                </a:r>
                <a:r>
                  <a:rPr lang="en-US" sz="1600" baseline="30000" dirty="0">
                    <a:ea typeface="Times New Roman" panose="02020603050405020304" pitchFamily="18" charset="0"/>
                  </a:rPr>
                  <a:t> -1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cos</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sec</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 </a:t>
                </a:r>
                <a:r>
                  <a:rPr lang="en-US" sz="1600" dirty="0">
                    <a:ea typeface="Times New Roman" panose="02020603050405020304" pitchFamily="18" charset="0"/>
                  </a:rPr>
                  <a:t>=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d>
                          <m:dPr>
                            <m:begChr m:val="|"/>
                            <m:endChr m:val="|"/>
                            <m:ctrlPr>
                              <a:rPr lang="en-US" sz="1600" i="1">
                                <a:latin typeface="Cambria Math" panose="02040503050406030204" pitchFamily="18" charset="0"/>
                                <a:ea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rPr>
                              <m:t>𝑥</m:t>
                            </m:r>
                          </m:e>
                        </m:d>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tan</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csc</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d>
                          <m:dPr>
                            <m:begChr m:val="|"/>
                            <m:endChr m:val="|"/>
                            <m:ctrlPr>
                              <a:rPr lang="en-US" sz="1600" i="1">
                                <a:latin typeface="Cambria Math" panose="02040503050406030204" pitchFamily="18" charset="0"/>
                                <a:ea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rPr>
                              <m:t>𝑥</m:t>
                            </m:r>
                          </m:e>
                        </m:d>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a:t>
                </a:r>
                <a:r>
                  <a:rPr lang="en-US" sz="1600" dirty="0" err="1">
                    <a:ea typeface="Times New Roman" panose="02020603050405020304" pitchFamily="18" charset="0"/>
                  </a:rPr>
                  <a:t>log</a:t>
                </a:r>
                <a:r>
                  <a:rPr lang="en-US" sz="1600" baseline="-25000" dirty="0" err="1">
                    <a:ea typeface="Times New Roman" panose="02020603050405020304" pitchFamily="18" charset="0"/>
                  </a:rPr>
                  <a:t>b</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1/(x ln(b))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b</a:t>
                </a:r>
                <a:r>
                  <a:rPr lang="en-US" sz="1600" i="1" baseline="30000" dirty="0">
                    <a:ea typeface="Times New Roman" panose="02020603050405020304" pitchFamily="18" charset="0"/>
                  </a:rPr>
                  <a:t>x</a:t>
                </a:r>
                <a:r>
                  <a:rPr lang="en-US" sz="1600" dirty="0">
                    <a:ea typeface="Times New Roman" panose="02020603050405020304" pitchFamily="18" charset="0"/>
                  </a:rPr>
                  <a:t>  =  b</a:t>
                </a:r>
                <a:r>
                  <a:rPr lang="en-US" sz="1600" i="1" baseline="30000" dirty="0">
                    <a:ea typeface="Times New Roman" panose="02020603050405020304" pitchFamily="18" charset="0"/>
                  </a:rPr>
                  <a:t>x</a:t>
                </a:r>
                <a:r>
                  <a:rPr lang="en-US" sz="1600" dirty="0">
                    <a:ea typeface="Times New Roman" panose="02020603050405020304" pitchFamily="18" charset="0"/>
                  </a:rPr>
                  <a:t> ln(b)</a:t>
                </a:r>
                <a:endParaRPr lang="en-US" sz="1600" i="1" dirty="0">
                  <a:latin typeface="Cambria Math" panose="02040503050406030204" pitchFamily="18" charset="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ln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
                          <a:rPr lang="en-US" sz="1600" i="1">
                            <a:latin typeface="Cambria Math" panose="02040503050406030204" pitchFamily="18" charset="0"/>
                            <a:ea typeface="Times New Roman" panose="02020603050405020304" pitchFamily="18" charset="0"/>
                          </a:rPr>
                          <m:t>𝑥</m:t>
                        </m:r>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e</a:t>
                </a:r>
                <a:r>
                  <a:rPr lang="en-US" sz="1600" i="1" baseline="30000" dirty="0">
                    <a:ea typeface="Times New Roman" panose="02020603050405020304" pitchFamily="18" charset="0"/>
                  </a:rPr>
                  <a:t>x</a:t>
                </a:r>
                <a:r>
                  <a:rPr lang="en-US" sz="1600" baseline="30000" dirty="0">
                    <a:ea typeface="Times New Roman" panose="02020603050405020304" pitchFamily="18" charset="0"/>
                  </a:rPr>
                  <a:t> </a:t>
                </a:r>
                <a:r>
                  <a:rPr lang="en-US" sz="1600" dirty="0">
                    <a:ea typeface="Times New Roman" panose="02020603050405020304" pitchFamily="18" charset="0"/>
                  </a:rPr>
                  <a:t> =  e</a:t>
                </a:r>
                <a:r>
                  <a:rPr lang="en-US" sz="1600" i="1" baseline="30000" dirty="0">
                    <a:ea typeface="Times New Roman" panose="02020603050405020304" pitchFamily="18" charset="0"/>
                  </a:rPr>
                  <a:t>x</a:t>
                </a:r>
                <a:endParaRPr lang="en-US" sz="1600" dirty="0">
                  <a:ea typeface="Times New Roman" panose="02020603050405020304" pitchFamily="18" charset="0"/>
                </a:endParaRPr>
              </a:p>
            </p:txBody>
          </p:sp>
        </mc:Choice>
        <mc:Fallback xmlns="">
          <p:sp>
            <p:nvSpPr>
              <p:cNvPr id="4" name="Content Placeholder 2">
                <a:extLst>
                  <a:ext uri="{FF2B5EF4-FFF2-40B4-BE49-F238E27FC236}">
                    <a16:creationId xmlns:a16="http://schemas.microsoft.com/office/drawing/2014/main" id="{C9E011AF-DE56-4F6C-8FE9-DE8F5C3D6812}"/>
                  </a:ext>
                </a:extLst>
              </p:cNvPr>
              <p:cNvSpPr txBox="1">
                <a:spLocks noRot="1" noChangeAspect="1" noMove="1" noResize="1" noEditPoints="1" noAdjustHandles="1" noChangeArrowheads="1" noChangeShapeType="1" noTextEdit="1"/>
              </p:cNvSpPr>
              <p:nvPr/>
            </p:nvSpPr>
            <p:spPr bwMode="auto">
              <a:xfrm>
                <a:off x="6248400" y="914400"/>
                <a:ext cx="3048000" cy="590550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a:extLst>
              <a:ext uri="{FF2B5EF4-FFF2-40B4-BE49-F238E27FC236}">
                <a16:creationId xmlns:a16="http://schemas.microsoft.com/office/drawing/2014/main" id="{C6A22F3C-E7B5-48DE-BD13-BE1A785043E8}"/>
              </a:ext>
            </a:extLst>
          </p:cNvPr>
          <p:cNvSpPr>
            <a:spLocks noGrp="1"/>
          </p:cNvSpPr>
          <p:nvPr>
            <p:ph idx="1"/>
          </p:nvPr>
        </p:nvSpPr>
        <p:spPr>
          <a:xfrm>
            <a:off x="457200" y="838200"/>
            <a:ext cx="8229600" cy="5638800"/>
          </a:xfrm>
        </p:spPr>
        <p:txBody>
          <a:bodyPr/>
          <a:lstStyle/>
          <a:p>
            <a:r>
              <a:rPr lang="en-US" altLang="en-US" dirty="0"/>
              <a:t>Find the derivative:</a:t>
            </a:r>
          </a:p>
          <a:p>
            <a:endParaRPr lang="en-US" altLang="en-US" sz="1000" dirty="0"/>
          </a:p>
          <a:p>
            <a:r>
              <a:rPr lang="en-US" altLang="en-US" dirty="0"/>
              <a:t>d(sin x)/dx = </a:t>
            </a:r>
            <a:r>
              <a:rPr lang="en-US" altLang="en-US" dirty="0">
                <a:solidFill>
                  <a:srgbClr val="FFFF00"/>
                </a:solidFill>
              </a:rPr>
              <a:t>cos x</a:t>
            </a:r>
          </a:p>
          <a:p>
            <a:endParaRPr lang="en-US" altLang="en-US" sz="1000" dirty="0"/>
          </a:p>
          <a:p>
            <a:r>
              <a:rPr lang="en-US" altLang="en-US" dirty="0"/>
              <a:t>d(-sin x)/dx =</a:t>
            </a:r>
            <a:endParaRPr lang="en-US" altLang="en-US" sz="1000" dirty="0"/>
          </a:p>
          <a:p>
            <a:pPr>
              <a:spcBef>
                <a:spcPts val="2400"/>
              </a:spcBef>
            </a:pPr>
            <a:r>
              <a:rPr lang="en-US" altLang="en-US" dirty="0"/>
              <a:t>d(cos x)/dx =</a:t>
            </a:r>
            <a:endParaRPr lang="en-US" altLang="en-US" sz="1000" dirty="0"/>
          </a:p>
          <a:p>
            <a:pPr>
              <a:spcBef>
                <a:spcPts val="2400"/>
              </a:spcBef>
            </a:pPr>
            <a:r>
              <a:rPr lang="en-US" altLang="en-US" dirty="0"/>
              <a:t>d(tan x)/dx =</a:t>
            </a:r>
            <a:endParaRPr lang="en-US" altLang="en-US" dirty="0">
              <a:solidFill>
                <a:srgbClr val="FFFF00"/>
              </a:solidFill>
            </a:endParaRPr>
          </a:p>
        </p:txBody>
      </p:sp>
      <p:sp>
        <p:nvSpPr>
          <p:cNvPr id="3" name="Rectangle 2">
            <a:extLst>
              <a:ext uri="{FF2B5EF4-FFF2-40B4-BE49-F238E27FC236}">
                <a16:creationId xmlns:a16="http://schemas.microsoft.com/office/drawing/2014/main" id="{D8EFA26A-2E09-4815-ADEE-87D9BCE52D5D}"/>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TRANSCENDENTAL DERIVATIVES</a:t>
            </a:r>
          </a:p>
          <a:p>
            <a:pPr algn="ctr" eaLnBrk="1" hangingPunct="1">
              <a:spcBef>
                <a:spcPct val="0"/>
              </a:spcBef>
              <a:buFontTx/>
              <a:buNone/>
            </a:pPr>
            <a:r>
              <a:rPr lang="en-US" altLang="en-US" sz="2400" dirty="0">
                <a:solidFill>
                  <a:schemeClr val="bg1"/>
                </a:solidFill>
              </a:rPr>
              <a:t>IN-CLASS PROBLEMS 3,4,5,6</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2" name="Content Placeholder 2">
                <a:extLst>
                  <a:ext uri="{FF2B5EF4-FFF2-40B4-BE49-F238E27FC236}">
                    <a16:creationId xmlns:a16="http://schemas.microsoft.com/office/drawing/2014/main" id="{BD358094-51C1-4F86-A90D-D72E630B4FE9}"/>
                  </a:ext>
                </a:extLst>
              </p:cNvPr>
              <p:cNvSpPr txBox="1">
                <a:spLocks/>
              </p:cNvSpPr>
              <p:nvPr/>
            </p:nvSpPr>
            <p:spPr bwMode="auto">
              <a:xfrm>
                <a:off x="6248400" y="914400"/>
                <a:ext cx="3048000" cy="5905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0"/>
                  </a:spcAft>
                </a:pPr>
                <a14:m>
                  <m:oMath xmlns:m="http://schemas.openxmlformats.org/officeDocument/2006/math">
                    <m:f>
                      <m:fPr>
                        <m:ctrlPr>
                          <a:rPr lang="en-US" sz="1600" i="1" smtClean="0">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sin </a:t>
                </a:r>
                <a:r>
                  <a:rPr lang="en-US" sz="1600" i="1" dirty="0">
                    <a:ea typeface="Times New Roman" panose="02020603050405020304" pitchFamily="18" charset="0"/>
                  </a:rPr>
                  <a:t>x</a:t>
                </a:r>
                <a:r>
                  <a:rPr lang="en-US" sz="1600" dirty="0">
                    <a:ea typeface="Times New Roman" panose="02020603050405020304" pitchFamily="18" charset="0"/>
                  </a:rPr>
                  <a:t> = cos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cot </a:t>
                </a:r>
                <a:r>
                  <a:rPr lang="en-US" sz="1600" i="1" dirty="0">
                    <a:ea typeface="Times New Roman" panose="02020603050405020304" pitchFamily="18" charset="0"/>
                  </a:rPr>
                  <a:t>x </a:t>
                </a:r>
                <a:r>
                  <a:rPr lang="en-US" sz="1600" dirty="0">
                    <a:ea typeface="Times New Roman" panose="02020603050405020304" pitchFamily="18" charset="0"/>
                  </a:rPr>
                  <a:t>=  csc</a:t>
                </a:r>
                <a:r>
                  <a:rPr lang="en-US" sz="1600" baseline="30000" dirty="0">
                    <a:ea typeface="Times New Roman" panose="02020603050405020304" pitchFamily="18" charset="0"/>
                  </a:rPr>
                  <a:t>2</a:t>
                </a:r>
                <a:r>
                  <a:rPr lang="en-US" sz="1600" dirty="0">
                    <a:ea typeface="Times New Roman" panose="02020603050405020304" pitchFamily="18" charset="0"/>
                  </a:rPr>
                  <a:t>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cos </a:t>
                </a:r>
                <a:r>
                  <a:rPr lang="en-US" sz="1600" i="1" dirty="0">
                    <a:ea typeface="Times New Roman" panose="02020603050405020304" pitchFamily="18" charset="0"/>
                  </a:rPr>
                  <a:t>x</a:t>
                </a:r>
                <a:r>
                  <a:rPr lang="en-US" sz="1600" dirty="0">
                    <a:ea typeface="Times New Roman" panose="02020603050405020304" pitchFamily="18" charset="0"/>
                  </a:rPr>
                  <a:t> = –sin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sec </a:t>
                </a:r>
                <a:r>
                  <a:rPr lang="en-US" sz="1600" i="1" dirty="0">
                    <a:ea typeface="Times New Roman" panose="02020603050405020304" pitchFamily="18" charset="0"/>
                  </a:rPr>
                  <a:t>x</a:t>
                </a:r>
                <a:r>
                  <a:rPr lang="en-US" sz="1600" dirty="0">
                    <a:ea typeface="Times New Roman" panose="02020603050405020304" pitchFamily="18" charset="0"/>
                  </a:rPr>
                  <a:t>  =  sec </a:t>
                </a:r>
                <a:r>
                  <a:rPr lang="en-US" sz="1600" i="1" dirty="0">
                    <a:ea typeface="Times New Roman" panose="02020603050405020304" pitchFamily="18" charset="0"/>
                  </a:rPr>
                  <a:t>x</a:t>
                </a:r>
                <a:r>
                  <a:rPr lang="en-US" sz="1600" dirty="0">
                    <a:ea typeface="Times New Roman" panose="02020603050405020304" pitchFamily="18" charset="0"/>
                  </a:rPr>
                  <a:t> tan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tan </a:t>
                </a:r>
                <a:r>
                  <a:rPr lang="en-US" sz="1600" i="1" dirty="0">
                    <a:ea typeface="Times New Roman" panose="02020603050405020304" pitchFamily="18" charset="0"/>
                  </a:rPr>
                  <a:t>x</a:t>
                </a:r>
                <a:r>
                  <a:rPr lang="en-US" sz="1600" dirty="0">
                    <a:ea typeface="Times New Roman" panose="02020603050405020304" pitchFamily="18" charset="0"/>
                  </a:rPr>
                  <a:t> = sec</a:t>
                </a:r>
                <a:r>
                  <a:rPr lang="en-US" sz="1600" baseline="30000" dirty="0">
                    <a:ea typeface="Times New Roman" panose="02020603050405020304" pitchFamily="18" charset="0"/>
                  </a:rPr>
                  <a:t>2</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csc </a:t>
                </a:r>
                <a:r>
                  <a:rPr lang="en-US" sz="1600" i="1" dirty="0">
                    <a:ea typeface="Times New Roman" panose="02020603050405020304" pitchFamily="18" charset="0"/>
                  </a:rPr>
                  <a:t>x</a:t>
                </a:r>
                <a:r>
                  <a:rPr lang="en-US" sz="1600" dirty="0">
                    <a:ea typeface="Times New Roman" panose="02020603050405020304" pitchFamily="18" charset="0"/>
                  </a:rPr>
                  <a:t>  =  csc </a:t>
                </a:r>
                <a:r>
                  <a:rPr lang="en-US" sz="1600" i="1" dirty="0">
                    <a:ea typeface="Times New Roman" panose="02020603050405020304" pitchFamily="18" charset="0"/>
                  </a:rPr>
                  <a:t>x</a:t>
                </a:r>
                <a:r>
                  <a:rPr lang="en-US" sz="1600" dirty="0">
                    <a:ea typeface="Times New Roman" panose="02020603050405020304" pitchFamily="18" charset="0"/>
                  </a:rPr>
                  <a:t> cot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sin</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cot</a:t>
                </a:r>
                <a:r>
                  <a:rPr lang="en-US" sz="1600" baseline="30000" dirty="0">
                    <a:ea typeface="Times New Roman" panose="02020603050405020304" pitchFamily="18" charset="0"/>
                  </a:rPr>
                  <a:t> -1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cos</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sec</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 </a:t>
                </a:r>
                <a:r>
                  <a:rPr lang="en-US" sz="1600" dirty="0">
                    <a:ea typeface="Times New Roman" panose="02020603050405020304" pitchFamily="18" charset="0"/>
                  </a:rPr>
                  <a:t>=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d>
                          <m:dPr>
                            <m:begChr m:val="|"/>
                            <m:endChr m:val="|"/>
                            <m:ctrlPr>
                              <a:rPr lang="en-US" sz="1600" i="1">
                                <a:latin typeface="Cambria Math" panose="02040503050406030204" pitchFamily="18" charset="0"/>
                                <a:ea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rPr>
                              <m:t>𝑥</m:t>
                            </m:r>
                          </m:e>
                        </m:d>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tan</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csc</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d>
                          <m:dPr>
                            <m:begChr m:val="|"/>
                            <m:endChr m:val="|"/>
                            <m:ctrlPr>
                              <a:rPr lang="en-US" sz="1600" i="1">
                                <a:latin typeface="Cambria Math" panose="02040503050406030204" pitchFamily="18" charset="0"/>
                                <a:ea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rPr>
                              <m:t>𝑥</m:t>
                            </m:r>
                          </m:e>
                        </m:d>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a:t>
                </a:r>
                <a:r>
                  <a:rPr lang="en-US" sz="1600" dirty="0" err="1">
                    <a:ea typeface="Times New Roman" panose="02020603050405020304" pitchFamily="18" charset="0"/>
                  </a:rPr>
                  <a:t>log</a:t>
                </a:r>
                <a:r>
                  <a:rPr lang="en-US" sz="1600" baseline="-25000" dirty="0" err="1">
                    <a:ea typeface="Times New Roman" panose="02020603050405020304" pitchFamily="18" charset="0"/>
                  </a:rPr>
                  <a:t>b</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1/(x ln(b))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b</a:t>
                </a:r>
                <a:r>
                  <a:rPr lang="en-US" sz="1600" i="1" baseline="30000" dirty="0">
                    <a:ea typeface="Times New Roman" panose="02020603050405020304" pitchFamily="18" charset="0"/>
                  </a:rPr>
                  <a:t>x</a:t>
                </a:r>
                <a:r>
                  <a:rPr lang="en-US" sz="1600" dirty="0">
                    <a:ea typeface="Times New Roman" panose="02020603050405020304" pitchFamily="18" charset="0"/>
                  </a:rPr>
                  <a:t>  =  b</a:t>
                </a:r>
                <a:r>
                  <a:rPr lang="en-US" sz="1600" i="1" baseline="30000" dirty="0">
                    <a:ea typeface="Times New Roman" panose="02020603050405020304" pitchFamily="18" charset="0"/>
                  </a:rPr>
                  <a:t>x</a:t>
                </a:r>
                <a:r>
                  <a:rPr lang="en-US" sz="1600" dirty="0">
                    <a:ea typeface="Times New Roman" panose="02020603050405020304" pitchFamily="18" charset="0"/>
                  </a:rPr>
                  <a:t> ln(b)</a:t>
                </a:r>
                <a:endParaRPr lang="en-US" sz="1600" i="1" dirty="0">
                  <a:latin typeface="Cambria Math" panose="02040503050406030204" pitchFamily="18" charset="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ln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
                          <a:rPr lang="en-US" sz="1600" i="1">
                            <a:latin typeface="Cambria Math" panose="02040503050406030204" pitchFamily="18" charset="0"/>
                            <a:ea typeface="Times New Roman" panose="02020603050405020304" pitchFamily="18" charset="0"/>
                          </a:rPr>
                          <m:t>𝑥</m:t>
                        </m:r>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e</a:t>
                </a:r>
                <a:r>
                  <a:rPr lang="en-US" sz="1600" i="1" baseline="30000" dirty="0">
                    <a:ea typeface="Times New Roman" panose="02020603050405020304" pitchFamily="18" charset="0"/>
                  </a:rPr>
                  <a:t>x</a:t>
                </a:r>
                <a:r>
                  <a:rPr lang="en-US" sz="1600" baseline="30000" dirty="0">
                    <a:ea typeface="Times New Roman" panose="02020603050405020304" pitchFamily="18" charset="0"/>
                  </a:rPr>
                  <a:t> </a:t>
                </a:r>
                <a:r>
                  <a:rPr lang="en-US" sz="1600" dirty="0">
                    <a:ea typeface="Times New Roman" panose="02020603050405020304" pitchFamily="18" charset="0"/>
                  </a:rPr>
                  <a:t> =  e</a:t>
                </a:r>
                <a:r>
                  <a:rPr lang="en-US" sz="1600" i="1" baseline="30000" dirty="0">
                    <a:ea typeface="Times New Roman" panose="02020603050405020304" pitchFamily="18" charset="0"/>
                  </a:rPr>
                  <a:t>x</a:t>
                </a:r>
                <a:endParaRPr lang="en-US" sz="1600" dirty="0">
                  <a:ea typeface="Times New Roman" panose="02020603050405020304" pitchFamily="18" charset="0"/>
                </a:endParaRPr>
              </a:p>
            </p:txBody>
          </p:sp>
        </mc:Choice>
        <mc:Fallback xmlns="">
          <p:sp>
            <p:nvSpPr>
              <p:cNvPr id="2" name="Content Placeholder 2">
                <a:extLst>
                  <a:ext uri="{FF2B5EF4-FFF2-40B4-BE49-F238E27FC236}">
                    <a16:creationId xmlns:a16="http://schemas.microsoft.com/office/drawing/2014/main" id="{BD358094-51C1-4F86-A90D-D72E630B4FE9}"/>
                  </a:ext>
                </a:extLst>
              </p:cNvPr>
              <p:cNvSpPr txBox="1">
                <a:spLocks noRot="1" noChangeAspect="1" noMove="1" noResize="1" noEditPoints="1" noAdjustHandles="1" noChangeArrowheads="1" noChangeShapeType="1" noTextEdit="1"/>
              </p:cNvSpPr>
              <p:nvPr/>
            </p:nvSpPr>
            <p:spPr bwMode="auto">
              <a:xfrm>
                <a:off x="6248400" y="914400"/>
                <a:ext cx="3048000" cy="5905500"/>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a:extLst>
              <a:ext uri="{FF2B5EF4-FFF2-40B4-BE49-F238E27FC236}">
                <a16:creationId xmlns:a16="http://schemas.microsoft.com/office/drawing/2014/main" id="{C6A22F3C-E7B5-48DE-BD13-BE1A785043E8}"/>
              </a:ext>
            </a:extLst>
          </p:cNvPr>
          <p:cNvSpPr>
            <a:spLocks noGrp="1"/>
          </p:cNvSpPr>
          <p:nvPr>
            <p:ph idx="1"/>
          </p:nvPr>
        </p:nvSpPr>
        <p:spPr>
          <a:xfrm>
            <a:off x="457200" y="838200"/>
            <a:ext cx="8229600" cy="5638800"/>
          </a:xfrm>
        </p:spPr>
        <p:txBody>
          <a:bodyPr/>
          <a:lstStyle/>
          <a:p>
            <a:r>
              <a:rPr lang="en-US" altLang="en-US" dirty="0"/>
              <a:t>Find the derivative:</a:t>
            </a:r>
          </a:p>
          <a:p>
            <a:endParaRPr lang="en-US" altLang="en-US" sz="1000" dirty="0"/>
          </a:p>
          <a:p>
            <a:r>
              <a:rPr lang="en-US" altLang="en-US" dirty="0"/>
              <a:t>d(sin x)/dx = </a:t>
            </a:r>
            <a:r>
              <a:rPr lang="en-US" altLang="en-US" dirty="0">
                <a:solidFill>
                  <a:srgbClr val="FFFF00"/>
                </a:solidFill>
              </a:rPr>
              <a:t>cos x</a:t>
            </a:r>
          </a:p>
          <a:p>
            <a:endParaRPr lang="en-US" altLang="en-US" sz="1000" dirty="0"/>
          </a:p>
          <a:p>
            <a:r>
              <a:rPr lang="en-US" altLang="en-US" dirty="0"/>
              <a:t>d(-sin x)/dx = </a:t>
            </a:r>
            <a:r>
              <a:rPr lang="en-US" altLang="en-US" dirty="0">
                <a:solidFill>
                  <a:srgbClr val="FFFF00"/>
                </a:solidFill>
              </a:rPr>
              <a:t>-cos x</a:t>
            </a:r>
          </a:p>
          <a:p>
            <a:endParaRPr lang="en-US" altLang="en-US" sz="1000" dirty="0"/>
          </a:p>
          <a:p>
            <a:r>
              <a:rPr lang="en-US" altLang="en-US" dirty="0"/>
              <a:t>d(cos x)/dx =</a:t>
            </a:r>
            <a:endParaRPr lang="en-US" altLang="en-US" sz="1000" dirty="0"/>
          </a:p>
          <a:p>
            <a:pPr>
              <a:spcBef>
                <a:spcPts val="2400"/>
              </a:spcBef>
            </a:pPr>
            <a:r>
              <a:rPr lang="en-US" altLang="en-US" dirty="0"/>
              <a:t>d(tan x)/dx =</a:t>
            </a:r>
            <a:endParaRPr lang="en-US" altLang="en-US" dirty="0">
              <a:solidFill>
                <a:srgbClr val="FFFF00"/>
              </a:solidFill>
            </a:endParaRPr>
          </a:p>
        </p:txBody>
      </p:sp>
      <p:sp>
        <p:nvSpPr>
          <p:cNvPr id="3" name="Rectangle 2">
            <a:extLst>
              <a:ext uri="{FF2B5EF4-FFF2-40B4-BE49-F238E27FC236}">
                <a16:creationId xmlns:a16="http://schemas.microsoft.com/office/drawing/2014/main" id="{D8EFA26A-2E09-4815-ADEE-87D9BCE52D5D}"/>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TRANSCENDENTAL DERIVATIVES</a:t>
            </a:r>
          </a:p>
          <a:p>
            <a:pPr algn="ctr" eaLnBrk="1" hangingPunct="1">
              <a:spcBef>
                <a:spcPct val="0"/>
              </a:spcBef>
              <a:buFontTx/>
              <a:buNone/>
            </a:pPr>
            <a:r>
              <a:rPr lang="en-US" altLang="en-US" sz="2400" dirty="0">
                <a:solidFill>
                  <a:schemeClr val="bg1"/>
                </a:solidFill>
              </a:rPr>
              <a:t>IN-CLASS PROBLEMS 3,4,5,6</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2" name="Content Placeholder 2">
                <a:extLst>
                  <a:ext uri="{FF2B5EF4-FFF2-40B4-BE49-F238E27FC236}">
                    <a16:creationId xmlns:a16="http://schemas.microsoft.com/office/drawing/2014/main" id="{1BEB82D0-65E7-4C55-8659-A6A6A551F855}"/>
                  </a:ext>
                </a:extLst>
              </p:cNvPr>
              <p:cNvSpPr txBox="1">
                <a:spLocks/>
              </p:cNvSpPr>
              <p:nvPr/>
            </p:nvSpPr>
            <p:spPr bwMode="auto">
              <a:xfrm>
                <a:off x="6248400" y="914400"/>
                <a:ext cx="3048000" cy="5905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0"/>
                  </a:spcAft>
                </a:pPr>
                <a14:m>
                  <m:oMath xmlns:m="http://schemas.openxmlformats.org/officeDocument/2006/math">
                    <m:f>
                      <m:fPr>
                        <m:ctrlPr>
                          <a:rPr lang="en-US" sz="1600" i="1" smtClean="0">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sin </a:t>
                </a:r>
                <a:r>
                  <a:rPr lang="en-US" sz="1600" i="1" dirty="0">
                    <a:ea typeface="Times New Roman" panose="02020603050405020304" pitchFamily="18" charset="0"/>
                  </a:rPr>
                  <a:t>x</a:t>
                </a:r>
                <a:r>
                  <a:rPr lang="en-US" sz="1600" dirty="0">
                    <a:ea typeface="Times New Roman" panose="02020603050405020304" pitchFamily="18" charset="0"/>
                  </a:rPr>
                  <a:t> = cos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cot </a:t>
                </a:r>
                <a:r>
                  <a:rPr lang="en-US" sz="1600" i="1" dirty="0">
                    <a:ea typeface="Times New Roman" panose="02020603050405020304" pitchFamily="18" charset="0"/>
                  </a:rPr>
                  <a:t>x </a:t>
                </a:r>
                <a:r>
                  <a:rPr lang="en-US" sz="1600" dirty="0">
                    <a:ea typeface="Times New Roman" panose="02020603050405020304" pitchFamily="18" charset="0"/>
                  </a:rPr>
                  <a:t>=  csc</a:t>
                </a:r>
                <a:r>
                  <a:rPr lang="en-US" sz="1600" baseline="30000" dirty="0">
                    <a:ea typeface="Times New Roman" panose="02020603050405020304" pitchFamily="18" charset="0"/>
                  </a:rPr>
                  <a:t>2</a:t>
                </a:r>
                <a:r>
                  <a:rPr lang="en-US" sz="1600" dirty="0">
                    <a:ea typeface="Times New Roman" panose="02020603050405020304" pitchFamily="18" charset="0"/>
                  </a:rPr>
                  <a:t>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cos </a:t>
                </a:r>
                <a:r>
                  <a:rPr lang="en-US" sz="1600" i="1" dirty="0">
                    <a:ea typeface="Times New Roman" panose="02020603050405020304" pitchFamily="18" charset="0"/>
                  </a:rPr>
                  <a:t>x</a:t>
                </a:r>
                <a:r>
                  <a:rPr lang="en-US" sz="1600" dirty="0">
                    <a:ea typeface="Times New Roman" panose="02020603050405020304" pitchFamily="18" charset="0"/>
                  </a:rPr>
                  <a:t> = –sin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sec </a:t>
                </a:r>
                <a:r>
                  <a:rPr lang="en-US" sz="1600" i="1" dirty="0">
                    <a:ea typeface="Times New Roman" panose="02020603050405020304" pitchFamily="18" charset="0"/>
                  </a:rPr>
                  <a:t>x</a:t>
                </a:r>
                <a:r>
                  <a:rPr lang="en-US" sz="1600" dirty="0">
                    <a:ea typeface="Times New Roman" panose="02020603050405020304" pitchFamily="18" charset="0"/>
                  </a:rPr>
                  <a:t>  =  sec </a:t>
                </a:r>
                <a:r>
                  <a:rPr lang="en-US" sz="1600" i="1" dirty="0">
                    <a:ea typeface="Times New Roman" panose="02020603050405020304" pitchFamily="18" charset="0"/>
                  </a:rPr>
                  <a:t>x</a:t>
                </a:r>
                <a:r>
                  <a:rPr lang="en-US" sz="1600" dirty="0">
                    <a:ea typeface="Times New Roman" panose="02020603050405020304" pitchFamily="18" charset="0"/>
                  </a:rPr>
                  <a:t> tan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tan </a:t>
                </a:r>
                <a:r>
                  <a:rPr lang="en-US" sz="1600" i="1" dirty="0">
                    <a:ea typeface="Times New Roman" panose="02020603050405020304" pitchFamily="18" charset="0"/>
                  </a:rPr>
                  <a:t>x</a:t>
                </a:r>
                <a:r>
                  <a:rPr lang="en-US" sz="1600" dirty="0">
                    <a:ea typeface="Times New Roman" panose="02020603050405020304" pitchFamily="18" charset="0"/>
                  </a:rPr>
                  <a:t> = sec</a:t>
                </a:r>
                <a:r>
                  <a:rPr lang="en-US" sz="1600" baseline="30000" dirty="0">
                    <a:ea typeface="Times New Roman" panose="02020603050405020304" pitchFamily="18" charset="0"/>
                  </a:rPr>
                  <a:t>2</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csc </a:t>
                </a:r>
                <a:r>
                  <a:rPr lang="en-US" sz="1600" i="1" dirty="0">
                    <a:ea typeface="Times New Roman" panose="02020603050405020304" pitchFamily="18" charset="0"/>
                  </a:rPr>
                  <a:t>x</a:t>
                </a:r>
                <a:r>
                  <a:rPr lang="en-US" sz="1600" dirty="0">
                    <a:ea typeface="Times New Roman" panose="02020603050405020304" pitchFamily="18" charset="0"/>
                  </a:rPr>
                  <a:t>  =  csc </a:t>
                </a:r>
                <a:r>
                  <a:rPr lang="en-US" sz="1600" i="1" dirty="0">
                    <a:ea typeface="Times New Roman" panose="02020603050405020304" pitchFamily="18" charset="0"/>
                  </a:rPr>
                  <a:t>x</a:t>
                </a:r>
                <a:r>
                  <a:rPr lang="en-US" sz="1600" dirty="0">
                    <a:ea typeface="Times New Roman" panose="02020603050405020304" pitchFamily="18" charset="0"/>
                  </a:rPr>
                  <a:t> cot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sin</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cot</a:t>
                </a:r>
                <a:r>
                  <a:rPr lang="en-US" sz="1600" baseline="30000" dirty="0">
                    <a:ea typeface="Times New Roman" panose="02020603050405020304" pitchFamily="18" charset="0"/>
                  </a:rPr>
                  <a:t> -1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cos</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sec</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 </a:t>
                </a:r>
                <a:r>
                  <a:rPr lang="en-US" sz="1600" dirty="0">
                    <a:ea typeface="Times New Roman" panose="02020603050405020304" pitchFamily="18" charset="0"/>
                  </a:rPr>
                  <a:t>=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d>
                          <m:dPr>
                            <m:begChr m:val="|"/>
                            <m:endChr m:val="|"/>
                            <m:ctrlPr>
                              <a:rPr lang="en-US" sz="1600" i="1">
                                <a:latin typeface="Cambria Math" panose="02040503050406030204" pitchFamily="18" charset="0"/>
                                <a:ea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rPr>
                              <m:t>𝑥</m:t>
                            </m:r>
                          </m:e>
                        </m:d>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tan</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csc</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d>
                          <m:dPr>
                            <m:begChr m:val="|"/>
                            <m:endChr m:val="|"/>
                            <m:ctrlPr>
                              <a:rPr lang="en-US" sz="1600" i="1">
                                <a:latin typeface="Cambria Math" panose="02040503050406030204" pitchFamily="18" charset="0"/>
                                <a:ea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rPr>
                              <m:t>𝑥</m:t>
                            </m:r>
                          </m:e>
                        </m:d>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a:t>
                </a:r>
                <a:r>
                  <a:rPr lang="en-US" sz="1600" dirty="0" err="1">
                    <a:ea typeface="Times New Roman" panose="02020603050405020304" pitchFamily="18" charset="0"/>
                  </a:rPr>
                  <a:t>log</a:t>
                </a:r>
                <a:r>
                  <a:rPr lang="en-US" sz="1600" baseline="-25000" dirty="0" err="1">
                    <a:ea typeface="Times New Roman" panose="02020603050405020304" pitchFamily="18" charset="0"/>
                  </a:rPr>
                  <a:t>b</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1/(x ln(b))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b</a:t>
                </a:r>
                <a:r>
                  <a:rPr lang="en-US" sz="1600" i="1" baseline="30000" dirty="0">
                    <a:ea typeface="Times New Roman" panose="02020603050405020304" pitchFamily="18" charset="0"/>
                  </a:rPr>
                  <a:t>x</a:t>
                </a:r>
                <a:r>
                  <a:rPr lang="en-US" sz="1600" dirty="0">
                    <a:ea typeface="Times New Roman" panose="02020603050405020304" pitchFamily="18" charset="0"/>
                  </a:rPr>
                  <a:t>  =  b</a:t>
                </a:r>
                <a:r>
                  <a:rPr lang="en-US" sz="1600" i="1" baseline="30000" dirty="0">
                    <a:ea typeface="Times New Roman" panose="02020603050405020304" pitchFamily="18" charset="0"/>
                  </a:rPr>
                  <a:t>x</a:t>
                </a:r>
                <a:r>
                  <a:rPr lang="en-US" sz="1600" dirty="0">
                    <a:ea typeface="Times New Roman" panose="02020603050405020304" pitchFamily="18" charset="0"/>
                  </a:rPr>
                  <a:t> ln(b)</a:t>
                </a:r>
                <a:endParaRPr lang="en-US" sz="1600" i="1" dirty="0">
                  <a:latin typeface="Cambria Math" panose="02040503050406030204" pitchFamily="18" charset="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ln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
                          <a:rPr lang="en-US" sz="1600" i="1">
                            <a:latin typeface="Cambria Math" panose="02040503050406030204" pitchFamily="18" charset="0"/>
                            <a:ea typeface="Times New Roman" panose="02020603050405020304" pitchFamily="18" charset="0"/>
                          </a:rPr>
                          <m:t>𝑥</m:t>
                        </m:r>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e</a:t>
                </a:r>
                <a:r>
                  <a:rPr lang="en-US" sz="1600" i="1" baseline="30000" dirty="0">
                    <a:ea typeface="Times New Roman" panose="02020603050405020304" pitchFamily="18" charset="0"/>
                  </a:rPr>
                  <a:t>x</a:t>
                </a:r>
                <a:r>
                  <a:rPr lang="en-US" sz="1600" baseline="30000" dirty="0">
                    <a:ea typeface="Times New Roman" panose="02020603050405020304" pitchFamily="18" charset="0"/>
                  </a:rPr>
                  <a:t> </a:t>
                </a:r>
                <a:r>
                  <a:rPr lang="en-US" sz="1600" dirty="0">
                    <a:ea typeface="Times New Roman" panose="02020603050405020304" pitchFamily="18" charset="0"/>
                  </a:rPr>
                  <a:t> =  e</a:t>
                </a:r>
                <a:r>
                  <a:rPr lang="en-US" sz="1600" i="1" baseline="30000" dirty="0">
                    <a:ea typeface="Times New Roman" panose="02020603050405020304" pitchFamily="18" charset="0"/>
                  </a:rPr>
                  <a:t>x</a:t>
                </a:r>
                <a:endParaRPr lang="en-US" sz="1600" dirty="0">
                  <a:ea typeface="Times New Roman" panose="02020603050405020304" pitchFamily="18" charset="0"/>
                </a:endParaRPr>
              </a:p>
            </p:txBody>
          </p:sp>
        </mc:Choice>
        <mc:Fallback xmlns="">
          <p:sp>
            <p:nvSpPr>
              <p:cNvPr id="2" name="Content Placeholder 2">
                <a:extLst>
                  <a:ext uri="{FF2B5EF4-FFF2-40B4-BE49-F238E27FC236}">
                    <a16:creationId xmlns:a16="http://schemas.microsoft.com/office/drawing/2014/main" id="{1BEB82D0-65E7-4C55-8659-A6A6A551F855}"/>
                  </a:ext>
                </a:extLst>
              </p:cNvPr>
              <p:cNvSpPr txBox="1">
                <a:spLocks noRot="1" noChangeAspect="1" noMove="1" noResize="1" noEditPoints="1" noAdjustHandles="1" noChangeArrowheads="1" noChangeShapeType="1" noTextEdit="1"/>
              </p:cNvSpPr>
              <p:nvPr/>
            </p:nvSpPr>
            <p:spPr bwMode="auto">
              <a:xfrm>
                <a:off x="6248400" y="914400"/>
                <a:ext cx="3048000" cy="5905500"/>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352072800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a:extLst>
              <a:ext uri="{FF2B5EF4-FFF2-40B4-BE49-F238E27FC236}">
                <a16:creationId xmlns:a16="http://schemas.microsoft.com/office/drawing/2014/main" id="{C6A22F3C-E7B5-48DE-BD13-BE1A785043E8}"/>
              </a:ext>
            </a:extLst>
          </p:cNvPr>
          <p:cNvSpPr>
            <a:spLocks noGrp="1"/>
          </p:cNvSpPr>
          <p:nvPr>
            <p:ph idx="1"/>
          </p:nvPr>
        </p:nvSpPr>
        <p:spPr>
          <a:xfrm>
            <a:off x="457200" y="838200"/>
            <a:ext cx="8229600" cy="5638800"/>
          </a:xfrm>
        </p:spPr>
        <p:txBody>
          <a:bodyPr/>
          <a:lstStyle/>
          <a:p>
            <a:r>
              <a:rPr lang="en-US" altLang="en-US" dirty="0"/>
              <a:t>Find the derivative:</a:t>
            </a:r>
          </a:p>
          <a:p>
            <a:endParaRPr lang="en-US" altLang="en-US" sz="1000" dirty="0"/>
          </a:p>
          <a:p>
            <a:r>
              <a:rPr lang="en-US" altLang="en-US" dirty="0"/>
              <a:t>d(sin x)/dx = </a:t>
            </a:r>
            <a:r>
              <a:rPr lang="en-US" altLang="en-US" dirty="0">
                <a:solidFill>
                  <a:srgbClr val="FFFF00"/>
                </a:solidFill>
              </a:rPr>
              <a:t>cos x</a:t>
            </a:r>
          </a:p>
          <a:p>
            <a:endParaRPr lang="en-US" altLang="en-US" sz="1000" dirty="0"/>
          </a:p>
          <a:p>
            <a:r>
              <a:rPr lang="en-US" altLang="en-US" dirty="0"/>
              <a:t>d(-sin x)/dx = </a:t>
            </a:r>
            <a:r>
              <a:rPr lang="en-US" altLang="en-US" dirty="0">
                <a:solidFill>
                  <a:srgbClr val="FFFF00"/>
                </a:solidFill>
              </a:rPr>
              <a:t>-cos x</a:t>
            </a:r>
          </a:p>
          <a:p>
            <a:endParaRPr lang="en-US" altLang="en-US" sz="1000" dirty="0"/>
          </a:p>
          <a:p>
            <a:r>
              <a:rPr lang="en-US" altLang="en-US" dirty="0"/>
              <a:t>d(cos x)/dx = </a:t>
            </a:r>
            <a:r>
              <a:rPr lang="en-US" altLang="en-US" dirty="0">
                <a:solidFill>
                  <a:srgbClr val="FFFF00"/>
                </a:solidFill>
              </a:rPr>
              <a:t>-sin x</a:t>
            </a:r>
          </a:p>
          <a:p>
            <a:endParaRPr lang="en-US" altLang="en-US" sz="1000" dirty="0"/>
          </a:p>
          <a:p>
            <a:r>
              <a:rPr lang="en-US" altLang="en-US" dirty="0"/>
              <a:t>d(tan x)/dx =</a:t>
            </a:r>
            <a:endParaRPr lang="en-US" altLang="en-US" dirty="0">
              <a:solidFill>
                <a:srgbClr val="FFFF00"/>
              </a:solidFill>
            </a:endParaRPr>
          </a:p>
        </p:txBody>
      </p:sp>
      <p:sp>
        <p:nvSpPr>
          <p:cNvPr id="3" name="Rectangle 2">
            <a:extLst>
              <a:ext uri="{FF2B5EF4-FFF2-40B4-BE49-F238E27FC236}">
                <a16:creationId xmlns:a16="http://schemas.microsoft.com/office/drawing/2014/main" id="{D8EFA26A-2E09-4815-ADEE-87D9BCE52D5D}"/>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TRANSCENDENTAL DERIVATIVES</a:t>
            </a:r>
          </a:p>
          <a:p>
            <a:pPr algn="ctr" eaLnBrk="1" hangingPunct="1">
              <a:spcBef>
                <a:spcPct val="0"/>
              </a:spcBef>
              <a:buFontTx/>
              <a:buNone/>
            </a:pPr>
            <a:r>
              <a:rPr lang="en-US" altLang="en-US" sz="2400" dirty="0">
                <a:solidFill>
                  <a:schemeClr val="bg1"/>
                </a:solidFill>
              </a:rPr>
              <a:t>IN-CLASS PROBLEMS 3,4,5,6</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2" name="Content Placeholder 2">
                <a:extLst>
                  <a:ext uri="{FF2B5EF4-FFF2-40B4-BE49-F238E27FC236}">
                    <a16:creationId xmlns:a16="http://schemas.microsoft.com/office/drawing/2014/main" id="{B853381C-E413-4C6A-A75E-57BEB17ECC89}"/>
                  </a:ext>
                </a:extLst>
              </p:cNvPr>
              <p:cNvSpPr txBox="1">
                <a:spLocks/>
              </p:cNvSpPr>
              <p:nvPr/>
            </p:nvSpPr>
            <p:spPr bwMode="auto">
              <a:xfrm>
                <a:off x="6248400" y="914400"/>
                <a:ext cx="3048000" cy="5905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0"/>
                  </a:spcAft>
                </a:pPr>
                <a14:m>
                  <m:oMath xmlns:m="http://schemas.openxmlformats.org/officeDocument/2006/math">
                    <m:f>
                      <m:fPr>
                        <m:ctrlPr>
                          <a:rPr lang="en-US" sz="1600" i="1" smtClean="0">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sin </a:t>
                </a:r>
                <a:r>
                  <a:rPr lang="en-US" sz="1600" i="1" dirty="0">
                    <a:ea typeface="Times New Roman" panose="02020603050405020304" pitchFamily="18" charset="0"/>
                  </a:rPr>
                  <a:t>x</a:t>
                </a:r>
                <a:r>
                  <a:rPr lang="en-US" sz="1600" dirty="0">
                    <a:ea typeface="Times New Roman" panose="02020603050405020304" pitchFamily="18" charset="0"/>
                  </a:rPr>
                  <a:t> = cos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cot </a:t>
                </a:r>
                <a:r>
                  <a:rPr lang="en-US" sz="1600" i="1" dirty="0">
                    <a:ea typeface="Times New Roman" panose="02020603050405020304" pitchFamily="18" charset="0"/>
                  </a:rPr>
                  <a:t>x </a:t>
                </a:r>
                <a:r>
                  <a:rPr lang="en-US" sz="1600" dirty="0">
                    <a:ea typeface="Times New Roman" panose="02020603050405020304" pitchFamily="18" charset="0"/>
                  </a:rPr>
                  <a:t>=  csc</a:t>
                </a:r>
                <a:r>
                  <a:rPr lang="en-US" sz="1600" baseline="30000" dirty="0">
                    <a:ea typeface="Times New Roman" panose="02020603050405020304" pitchFamily="18" charset="0"/>
                  </a:rPr>
                  <a:t>2</a:t>
                </a:r>
                <a:r>
                  <a:rPr lang="en-US" sz="1600" dirty="0">
                    <a:ea typeface="Times New Roman" panose="02020603050405020304" pitchFamily="18" charset="0"/>
                  </a:rPr>
                  <a:t>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cos </a:t>
                </a:r>
                <a:r>
                  <a:rPr lang="en-US" sz="1600" i="1" dirty="0">
                    <a:ea typeface="Times New Roman" panose="02020603050405020304" pitchFamily="18" charset="0"/>
                  </a:rPr>
                  <a:t>x</a:t>
                </a:r>
                <a:r>
                  <a:rPr lang="en-US" sz="1600" dirty="0">
                    <a:ea typeface="Times New Roman" panose="02020603050405020304" pitchFamily="18" charset="0"/>
                  </a:rPr>
                  <a:t> = –sin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sec </a:t>
                </a:r>
                <a:r>
                  <a:rPr lang="en-US" sz="1600" i="1" dirty="0">
                    <a:ea typeface="Times New Roman" panose="02020603050405020304" pitchFamily="18" charset="0"/>
                  </a:rPr>
                  <a:t>x</a:t>
                </a:r>
                <a:r>
                  <a:rPr lang="en-US" sz="1600" dirty="0">
                    <a:ea typeface="Times New Roman" panose="02020603050405020304" pitchFamily="18" charset="0"/>
                  </a:rPr>
                  <a:t>  =  sec </a:t>
                </a:r>
                <a:r>
                  <a:rPr lang="en-US" sz="1600" i="1" dirty="0">
                    <a:ea typeface="Times New Roman" panose="02020603050405020304" pitchFamily="18" charset="0"/>
                  </a:rPr>
                  <a:t>x</a:t>
                </a:r>
                <a:r>
                  <a:rPr lang="en-US" sz="1600" dirty="0">
                    <a:ea typeface="Times New Roman" panose="02020603050405020304" pitchFamily="18" charset="0"/>
                  </a:rPr>
                  <a:t> tan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tan </a:t>
                </a:r>
                <a:r>
                  <a:rPr lang="en-US" sz="1600" i="1" dirty="0">
                    <a:ea typeface="Times New Roman" panose="02020603050405020304" pitchFamily="18" charset="0"/>
                  </a:rPr>
                  <a:t>x</a:t>
                </a:r>
                <a:r>
                  <a:rPr lang="en-US" sz="1600" dirty="0">
                    <a:ea typeface="Times New Roman" panose="02020603050405020304" pitchFamily="18" charset="0"/>
                  </a:rPr>
                  <a:t> = sec</a:t>
                </a:r>
                <a:r>
                  <a:rPr lang="en-US" sz="1600" baseline="30000" dirty="0">
                    <a:ea typeface="Times New Roman" panose="02020603050405020304" pitchFamily="18" charset="0"/>
                  </a:rPr>
                  <a:t>2</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csc </a:t>
                </a:r>
                <a:r>
                  <a:rPr lang="en-US" sz="1600" i="1" dirty="0">
                    <a:ea typeface="Times New Roman" panose="02020603050405020304" pitchFamily="18" charset="0"/>
                  </a:rPr>
                  <a:t>x</a:t>
                </a:r>
                <a:r>
                  <a:rPr lang="en-US" sz="1600" dirty="0">
                    <a:ea typeface="Times New Roman" panose="02020603050405020304" pitchFamily="18" charset="0"/>
                  </a:rPr>
                  <a:t>  =  csc </a:t>
                </a:r>
                <a:r>
                  <a:rPr lang="en-US" sz="1600" i="1" dirty="0">
                    <a:ea typeface="Times New Roman" panose="02020603050405020304" pitchFamily="18" charset="0"/>
                  </a:rPr>
                  <a:t>x</a:t>
                </a:r>
                <a:r>
                  <a:rPr lang="en-US" sz="1600" dirty="0">
                    <a:ea typeface="Times New Roman" panose="02020603050405020304" pitchFamily="18" charset="0"/>
                  </a:rPr>
                  <a:t> cot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sin</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cot</a:t>
                </a:r>
                <a:r>
                  <a:rPr lang="en-US" sz="1600" baseline="30000" dirty="0">
                    <a:ea typeface="Times New Roman" panose="02020603050405020304" pitchFamily="18" charset="0"/>
                  </a:rPr>
                  <a:t> -1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cos</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sec</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 </a:t>
                </a:r>
                <a:r>
                  <a:rPr lang="en-US" sz="1600" dirty="0">
                    <a:ea typeface="Times New Roman" panose="02020603050405020304" pitchFamily="18" charset="0"/>
                  </a:rPr>
                  <a:t>=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d>
                          <m:dPr>
                            <m:begChr m:val="|"/>
                            <m:endChr m:val="|"/>
                            <m:ctrlPr>
                              <a:rPr lang="en-US" sz="1600" i="1">
                                <a:latin typeface="Cambria Math" panose="02040503050406030204" pitchFamily="18" charset="0"/>
                                <a:ea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rPr>
                              <m:t>𝑥</m:t>
                            </m:r>
                          </m:e>
                        </m:d>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tan</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csc</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d>
                          <m:dPr>
                            <m:begChr m:val="|"/>
                            <m:endChr m:val="|"/>
                            <m:ctrlPr>
                              <a:rPr lang="en-US" sz="1600" i="1">
                                <a:latin typeface="Cambria Math" panose="02040503050406030204" pitchFamily="18" charset="0"/>
                                <a:ea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rPr>
                              <m:t>𝑥</m:t>
                            </m:r>
                          </m:e>
                        </m:d>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a:t>
                </a:r>
                <a:r>
                  <a:rPr lang="en-US" sz="1600" dirty="0" err="1">
                    <a:ea typeface="Times New Roman" panose="02020603050405020304" pitchFamily="18" charset="0"/>
                  </a:rPr>
                  <a:t>log</a:t>
                </a:r>
                <a:r>
                  <a:rPr lang="en-US" sz="1600" baseline="-25000" dirty="0" err="1">
                    <a:ea typeface="Times New Roman" panose="02020603050405020304" pitchFamily="18" charset="0"/>
                  </a:rPr>
                  <a:t>b</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1/(x ln(b))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b</a:t>
                </a:r>
                <a:r>
                  <a:rPr lang="en-US" sz="1600" i="1" baseline="30000" dirty="0">
                    <a:ea typeface="Times New Roman" panose="02020603050405020304" pitchFamily="18" charset="0"/>
                  </a:rPr>
                  <a:t>x</a:t>
                </a:r>
                <a:r>
                  <a:rPr lang="en-US" sz="1600" dirty="0">
                    <a:ea typeface="Times New Roman" panose="02020603050405020304" pitchFamily="18" charset="0"/>
                  </a:rPr>
                  <a:t>  =  b</a:t>
                </a:r>
                <a:r>
                  <a:rPr lang="en-US" sz="1600" i="1" baseline="30000" dirty="0">
                    <a:ea typeface="Times New Roman" panose="02020603050405020304" pitchFamily="18" charset="0"/>
                  </a:rPr>
                  <a:t>x</a:t>
                </a:r>
                <a:r>
                  <a:rPr lang="en-US" sz="1600" dirty="0">
                    <a:ea typeface="Times New Roman" panose="02020603050405020304" pitchFamily="18" charset="0"/>
                  </a:rPr>
                  <a:t> ln(b)</a:t>
                </a:r>
                <a:endParaRPr lang="en-US" sz="1600" i="1" dirty="0">
                  <a:latin typeface="Cambria Math" panose="02040503050406030204" pitchFamily="18" charset="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ln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
                          <a:rPr lang="en-US" sz="1600" i="1">
                            <a:latin typeface="Cambria Math" panose="02040503050406030204" pitchFamily="18" charset="0"/>
                            <a:ea typeface="Times New Roman" panose="02020603050405020304" pitchFamily="18" charset="0"/>
                          </a:rPr>
                          <m:t>𝑥</m:t>
                        </m:r>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e</a:t>
                </a:r>
                <a:r>
                  <a:rPr lang="en-US" sz="1600" i="1" baseline="30000" dirty="0">
                    <a:ea typeface="Times New Roman" panose="02020603050405020304" pitchFamily="18" charset="0"/>
                  </a:rPr>
                  <a:t>x</a:t>
                </a:r>
                <a:r>
                  <a:rPr lang="en-US" sz="1600" baseline="30000" dirty="0">
                    <a:ea typeface="Times New Roman" panose="02020603050405020304" pitchFamily="18" charset="0"/>
                  </a:rPr>
                  <a:t> </a:t>
                </a:r>
                <a:r>
                  <a:rPr lang="en-US" sz="1600" dirty="0">
                    <a:ea typeface="Times New Roman" panose="02020603050405020304" pitchFamily="18" charset="0"/>
                  </a:rPr>
                  <a:t> =  e</a:t>
                </a:r>
                <a:r>
                  <a:rPr lang="en-US" sz="1600" i="1" baseline="30000" dirty="0">
                    <a:ea typeface="Times New Roman" panose="02020603050405020304" pitchFamily="18" charset="0"/>
                  </a:rPr>
                  <a:t>x</a:t>
                </a:r>
                <a:endParaRPr lang="en-US" sz="1600" dirty="0">
                  <a:ea typeface="Times New Roman" panose="02020603050405020304" pitchFamily="18" charset="0"/>
                </a:endParaRPr>
              </a:p>
            </p:txBody>
          </p:sp>
        </mc:Choice>
        <mc:Fallback xmlns="">
          <p:sp>
            <p:nvSpPr>
              <p:cNvPr id="2" name="Content Placeholder 2">
                <a:extLst>
                  <a:ext uri="{FF2B5EF4-FFF2-40B4-BE49-F238E27FC236}">
                    <a16:creationId xmlns:a16="http://schemas.microsoft.com/office/drawing/2014/main" id="{B853381C-E413-4C6A-A75E-57BEB17ECC89}"/>
                  </a:ext>
                </a:extLst>
              </p:cNvPr>
              <p:cNvSpPr txBox="1">
                <a:spLocks noRot="1" noChangeAspect="1" noMove="1" noResize="1" noEditPoints="1" noAdjustHandles="1" noChangeArrowheads="1" noChangeShapeType="1" noTextEdit="1"/>
              </p:cNvSpPr>
              <p:nvPr/>
            </p:nvSpPr>
            <p:spPr bwMode="auto">
              <a:xfrm>
                <a:off x="6248400" y="914400"/>
                <a:ext cx="3048000" cy="5905500"/>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379170947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a:extLst>
              <a:ext uri="{FF2B5EF4-FFF2-40B4-BE49-F238E27FC236}">
                <a16:creationId xmlns:a16="http://schemas.microsoft.com/office/drawing/2014/main" id="{C6A22F3C-E7B5-48DE-BD13-BE1A785043E8}"/>
              </a:ext>
            </a:extLst>
          </p:cNvPr>
          <p:cNvSpPr>
            <a:spLocks noGrp="1"/>
          </p:cNvSpPr>
          <p:nvPr>
            <p:ph idx="1"/>
          </p:nvPr>
        </p:nvSpPr>
        <p:spPr>
          <a:xfrm>
            <a:off x="457200" y="838200"/>
            <a:ext cx="8229600" cy="5638800"/>
          </a:xfrm>
        </p:spPr>
        <p:txBody>
          <a:bodyPr/>
          <a:lstStyle/>
          <a:p>
            <a:r>
              <a:rPr lang="en-US" altLang="en-US" dirty="0"/>
              <a:t>Find the derivative:</a:t>
            </a:r>
          </a:p>
          <a:p>
            <a:endParaRPr lang="en-US" altLang="en-US" sz="1000" dirty="0"/>
          </a:p>
          <a:p>
            <a:r>
              <a:rPr lang="en-US" altLang="en-US" dirty="0"/>
              <a:t>d(sin x)/dx = </a:t>
            </a:r>
            <a:r>
              <a:rPr lang="en-US" altLang="en-US" dirty="0">
                <a:solidFill>
                  <a:srgbClr val="FFFF00"/>
                </a:solidFill>
              </a:rPr>
              <a:t>cos x</a:t>
            </a:r>
          </a:p>
          <a:p>
            <a:endParaRPr lang="en-US" altLang="en-US" sz="1000" dirty="0"/>
          </a:p>
          <a:p>
            <a:r>
              <a:rPr lang="en-US" altLang="en-US" dirty="0"/>
              <a:t>d(-sin x)/dx = </a:t>
            </a:r>
            <a:r>
              <a:rPr lang="en-US" altLang="en-US" dirty="0">
                <a:solidFill>
                  <a:srgbClr val="FFFF00"/>
                </a:solidFill>
              </a:rPr>
              <a:t>-cos x</a:t>
            </a:r>
          </a:p>
          <a:p>
            <a:endParaRPr lang="en-US" altLang="en-US" sz="1000" dirty="0"/>
          </a:p>
          <a:p>
            <a:r>
              <a:rPr lang="en-US" altLang="en-US" dirty="0"/>
              <a:t>d(cos x)/dx = </a:t>
            </a:r>
            <a:r>
              <a:rPr lang="en-US" altLang="en-US" dirty="0">
                <a:solidFill>
                  <a:srgbClr val="FFFF00"/>
                </a:solidFill>
              </a:rPr>
              <a:t>-sin x</a:t>
            </a:r>
          </a:p>
          <a:p>
            <a:endParaRPr lang="en-US" altLang="en-US" sz="1000" dirty="0"/>
          </a:p>
          <a:p>
            <a:r>
              <a:rPr lang="en-US" altLang="en-US" dirty="0"/>
              <a:t>d(tan x)/dx = </a:t>
            </a:r>
            <a:r>
              <a:rPr lang="en-US" altLang="en-US" dirty="0">
                <a:solidFill>
                  <a:srgbClr val="FFFF00"/>
                </a:solidFill>
              </a:rPr>
              <a:t>sec</a:t>
            </a:r>
            <a:r>
              <a:rPr lang="en-US" altLang="en-US" baseline="30000" dirty="0">
                <a:solidFill>
                  <a:srgbClr val="FFFF00"/>
                </a:solidFill>
              </a:rPr>
              <a:t>2</a:t>
            </a:r>
            <a:r>
              <a:rPr lang="en-US" altLang="en-US" dirty="0">
                <a:solidFill>
                  <a:srgbClr val="FFFF00"/>
                </a:solidFill>
              </a:rPr>
              <a:t> x</a:t>
            </a:r>
          </a:p>
        </p:txBody>
      </p:sp>
      <p:sp>
        <p:nvSpPr>
          <p:cNvPr id="3" name="Rectangle 2">
            <a:extLst>
              <a:ext uri="{FF2B5EF4-FFF2-40B4-BE49-F238E27FC236}">
                <a16:creationId xmlns:a16="http://schemas.microsoft.com/office/drawing/2014/main" id="{D8EFA26A-2E09-4815-ADEE-87D9BCE52D5D}"/>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TRANSCENDENTAL DERIVATIVES</a:t>
            </a:r>
          </a:p>
          <a:p>
            <a:pPr algn="ctr" eaLnBrk="1" hangingPunct="1">
              <a:spcBef>
                <a:spcPct val="0"/>
              </a:spcBef>
              <a:buFontTx/>
              <a:buNone/>
            </a:pPr>
            <a:r>
              <a:rPr lang="en-US" altLang="en-US" sz="2400" dirty="0">
                <a:solidFill>
                  <a:schemeClr val="bg1"/>
                </a:solidFill>
              </a:rPr>
              <a:t>IN-CLASS PROBLEMS 3,4,5,6</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2" name="Content Placeholder 2">
                <a:extLst>
                  <a:ext uri="{FF2B5EF4-FFF2-40B4-BE49-F238E27FC236}">
                    <a16:creationId xmlns:a16="http://schemas.microsoft.com/office/drawing/2014/main" id="{E88EDC37-96F2-4D29-B01A-CD8BA2A74EA0}"/>
                  </a:ext>
                </a:extLst>
              </p:cNvPr>
              <p:cNvSpPr txBox="1">
                <a:spLocks/>
              </p:cNvSpPr>
              <p:nvPr/>
            </p:nvSpPr>
            <p:spPr bwMode="auto">
              <a:xfrm>
                <a:off x="6248400" y="914400"/>
                <a:ext cx="3048000" cy="5905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0"/>
                  </a:spcAft>
                </a:pPr>
                <a14:m>
                  <m:oMath xmlns:m="http://schemas.openxmlformats.org/officeDocument/2006/math">
                    <m:f>
                      <m:fPr>
                        <m:ctrlPr>
                          <a:rPr lang="en-US" sz="1600" i="1" smtClean="0">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sin </a:t>
                </a:r>
                <a:r>
                  <a:rPr lang="en-US" sz="1600" i="1" dirty="0">
                    <a:ea typeface="Times New Roman" panose="02020603050405020304" pitchFamily="18" charset="0"/>
                  </a:rPr>
                  <a:t>x</a:t>
                </a:r>
                <a:r>
                  <a:rPr lang="en-US" sz="1600" dirty="0">
                    <a:ea typeface="Times New Roman" panose="02020603050405020304" pitchFamily="18" charset="0"/>
                  </a:rPr>
                  <a:t> = cos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cot </a:t>
                </a:r>
                <a:r>
                  <a:rPr lang="en-US" sz="1600" i="1" dirty="0">
                    <a:ea typeface="Times New Roman" panose="02020603050405020304" pitchFamily="18" charset="0"/>
                  </a:rPr>
                  <a:t>x </a:t>
                </a:r>
                <a:r>
                  <a:rPr lang="en-US" sz="1600" dirty="0">
                    <a:ea typeface="Times New Roman" panose="02020603050405020304" pitchFamily="18" charset="0"/>
                  </a:rPr>
                  <a:t>=  csc</a:t>
                </a:r>
                <a:r>
                  <a:rPr lang="en-US" sz="1600" baseline="30000" dirty="0">
                    <a:ea typeface="Times New Roman" panose="02020603050405020304" pitchFamily="18" charset="0"/>
                  </a:rPr>
                  <a:t>2</a:t>
                </a:r>
                <a:r>
                  <a:rPr lang="en-US" sz="1600" dirty="0">
                    <a:ea typeface="Times New Roman" panose="02020603050405020304" pitchFamily="18" charset="0"/>
                  </a:rPr>
                  <a:t>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cos </a:t>
                </a:r>
                <a:r>
                  <a:rPr lang="en-US" sz="1600" i="1" dirty="0">
                    <a:ea typeface="Times New Roman" panose="02020603050405020304" pitchFamily="18" charset="0"/>
                  </a:rPr>
                  <a:t>x</a:t>
                </a:r>
                <a:r>
                  <a:rPr lang="en-US" sz="1600" dirty="0">
                    <a:ea typeface="Times New Roman" panose="02020603050405020304" pitchFamily="18" charset="0"/>
                  </a:rPr>
                  <a:t> = –sin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sec </a:t>
                </a:r>
                <a:r>
                  <a:rPr lang="en-US" sz="1600" i="1" dirty="0">
                    <a:ea typeface="Times New Roman" panose="02020603050405020304" pitchFamily="18" charset="0"/>
                  </a:rPr>
                  <a:t>x</a:t>
                </a:r>
                <a:r>
                  <a:rPr lang="en-US" sz="1600" dirty="0">
                    <a:ea typeface="Times New Roman" panose="02020603050405020304" pitchFamily="18" charset="0"/>
                  </a:rPr>
                  <a:t>  =  sec </a:t>
                </a:r>
                <a:r>
                  <a:rPr lang="en-US" sz="1600" i="1" dirty="0">
                    <a:ea typeface="Times New Roman" panose="02020603050405020304" pitchFamily="18" charset="0"/>
                  </a:rPr>
                  <a:t>x</a:t>
                </a:r>
                <a:r>
                  <a:rPr lang="en-US" sz="1600" dirty="0">
                    <a:ea typeface="Times New Roman" panose="02020603050405020304" pitchFamily="18" charset="0"/>
                  </a:rPr>
                  <a:t> tan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tan </a:t>
                </a:r>
                <a:r>
                  <a:rPr lang="en-US" sz="1600" i="1" dirty="0">
                    <a:ea typeface="Times New Roman" panose="02020603050405020304" pitchFamily="18" charset="0"/>
                  </a:rPr>
                  <a:t>x</a:t>
                </a:r>
                <a:r>
                  <a:rPr lang="en-US" sz="1600" dirty="0">
                    <a:ea typeface="Times New Roman" panose="02020603050405020304" pitchFamily="18" charset="0"/>
                  </a:rPr>
                  <a:t> = sec</a:t>
                </a:r>
                <a:r>
                  <a:rPr lang="en-US" sz="1600" baseline="30000" dirty="0">
                    <a:ea typeface="Times New Roman" panose="02020603050405020304" pitchFamily="18" charset="0"/>
                  </a:rPr>
                  <a:t>2</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csc </a:t>
                </a:r>
                <a:r>
                  <a:rPr lang="en-US" sz="1600" i="1" dirty="0">
                    <a:ea typeface="Times New Roman" panose="02020603050405020304" pitchFamily="18" charset="0"/>
                  </a:rPr>
                  <a:t>x</a:t>
                </a:r>
                <a:r>
                  <a:rPr lang="en-US" sz="1600" dirty="0">
                    <a:ea typeface="Times New Roman" panose="02020603050405020304" pitchFamily="18" charset="0"/>
                  </a:rPr>
                  <a:t>  =  csc </a:t>
                </a:r>
                <a:r>
                  <a:rPr lang="en-US" sz="1600" i="1" dirty="0">
                    <a:ea typeface="Times New Roman" panose="02020603050405020304" pitchFamily="18" charset="0"/>
                  </a:rPr>
                  <a:t>x</a:t>
                </a:r>
                <a:r>
                  <a:rPr lang="en-US" sz="1600" dirty="0">
                    <a:ea typeface="Times New Roman" panose="02020603050405020304" pitchFamily="18" charset="0"/>
                  </a:rPr>
                  <a:t> cot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sin</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cot</a:t>
                </a:r>
                <a:r>
                  <a:rPr lang="en-US" sz="1600" baseline="30000" dirty="0">
                    <a:ea typeface="Times New Roman" panose="02020603050405020304" pitchFamily="18" charset="0"/>
                  </a:rPr>
                  <a:t> -1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cos</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sec</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 </a:t>
                </a:r>
                <a:r>
                  <a:rPr lang="en-US" sz="1600" dirty="0">
                    <a:ea typeface="Times New Roman" panose="02020603050405020304" pitchFamily="18" charset="0"/>
                  </a:rPr>
                  <a:t>=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d>
                          <m:dPr>
                            <m:begChr m:val="|"/>
                            <m:endChr m:val="|"/>
                            <m:ctrlPr>
                              <a:rPr lang="en-US" sz="1600" i="1">
                                <a:latin typeface="Cambria Math" panose="02040503050406030204" pitchFamily="18" charset="0"/>
                                <a:ea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rPr>
                              <m:t>𝑥</m:t>
                            </m:r>
                          </m:e>
                        </m:d>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tan</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csc</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d>
                          <m:dPr>
                            <m:begChr m:val="|"/>
                            <m:endChr m:val="|"/>
                            <m:ctrlPr>
                              <a:rPr lang="en-US" sz="1600" i="1">
                                <a:latin typeface="Cambria Math" panose="02040503050406030204" pitchFamily="18" charset="0"/>
                                <a:ea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rPr>
                              <m:t>𝑥</m:t>
                            </m:r>
                          </m:e>
                        </m:d>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a:t>
                </a:r>
                <a:r>
                  <a:rPr lang="en-US" sz="1600" dirty="0" err="1">
                    <a:ea typeface="Times New Roman" panose="02020603050405020304" pitchFamily="18" charset="0"/>
                  </a:rPr>
                  <a:t>log</a:t>
                </a:r>
                <a:r>
                  <a:rPr lang="en-US" sz="1600" baseline="-25000" dirty="0" err="1">
                    <a:ea typeface="Times New Roman" panose="02020603050405020304" pitchFamily="18" charset="0"/>
                  </a:rPr>
                  <a:t>b</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1/(x ln(b))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b</a:t>
                </a:r>
                <a:r>
                  <a:rPr lang="en-US" sz="1600" i="1" baseline="30000" dirty="0">
                    <a:ea typeface="Times New Roman" panose="02020603050405020304" pitchFamily="18" charset="0"/>
                  </a:rPr>
                  <a:t>x</a:t>
                </a:r>
                <a:r>
                  <a:rPr lang="en-US" sz="1600" dirty="0">
                    <a:ea typeface="Times New Roman" panose="02020603050405020304" pitchFamily="18" charset="0"/>
                  </a:rPr>
                  <a:t>  =  b</a:t>
                </a:r>
                <a:r>
                  <a:rPr lang="en-US" sz="1600" i="1" baseline="30000" dirty="0">
                    <a:ea typeface="Times New Roman" panose="02020603050405020304" pitchFamily="18" charset="0"/>
                  </a:rPr>
                  <a:t>x</a:t>
                </a:r>
                <a:r>
                  <a:rPr lang="en-US" sz="1600" dirty="0">
                    <a:ea typeface="Times New Roman" panose="02020603050405020304" pitchFamily="18" charset="0"/>
                  </a:rPr>
                  <a:t> ln(b)</a:t>
                </a:r>
                <a:endParaRPr lang="en-US" sz="1600" i="1" dirty="0">
                  <a:latin typeface="Cambria Math" panose="02040503050406030204" pitchFamily="18" charset="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ln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
                          <a:rPr lang="en-US" sz="1600" i="1">
                            <a:latin typeface="Cambria Math" panose="02040503050406030204" pitchFamily="18" charset="0"/>
                            <a:ea typeface="Times New Roman" panose="02020603050405020304" pitchFamily="18" charset="0"/>
                          </a:rPr>
                          <m:t>𝑥</m:t>
                        </m:r>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e</a:t>
                </a:r>
                <a:r>
                  <a:rPr lang="en-US" sz="1600" i="1" baseline="30000" dirty="0">
                    <a:ea typeface="Times New Roman" panose="02020603050405020304" pitchFamily="18" charset="0"/>
                  </a:rPr>
                  <a:t>x</a:t>
                </a:r>
                <a:r>
                  <a:rPr lang="en-US" sz="1600" baseline="30000" dirty="0">
                    <a:ea typeface="Times New Roman" panose="02020603050405020304" pitchFamily="18" charset="0"/>
                  </a:rPr>
                  <a:t> </a:t>
                </a:r>
                <a:r>
                  <a:rPr lang="en-US" sz="1600" dirty="0">
                    <a:ea typeface="Times New Roman" panose="02020603050405020304" pitchFamily="18" charset="0"/>
                  </a:rPr>
                  <a:t> =  e</a:t>
                </a:r>
                <a:r>
                  <a:rPr lang="en-US" sz="1600" i="1" baseline="30000" dirty="0">
                    <a:ea typeface="Times New Roman" panose="02020603050405020304" pitchFamily="18" charset="0"/>
                  </a:rPr>
                  <a:t>x</a:t>
                </a:r>
                <a:endParaRPr lang="en-US" sz="1600" dirty="0">
                  <a:ea typeface="Times New Roman" panose="02020603050405020304" pitchFamily="18" charset="0"/>
                </a:endParaRPr>
              </a:p>
            </p:txBody>
          </p:sp>
        </mc:Choice>
        <mc:Fallback xmlns="">
          <p:sp>
            <p:nvSpPr>
              <p:cNvPr id="2" name="Content Placeholder 2">
                <a:extLst>
                  <a:ext uri="{FF2B5EF4-FFF2-40B4-BE49-F238E27FC236}">
                    <a16:creationId xmlns:a16="http://schemas.microsoft.com/office/drawing/2014/main" id="{E88EDC37-96F2-4D29-B01A-CD8BA2A74EA0}"/>
                  </a:ext>
                </a:extLst>
              </p:cNvPr>
              <p:cNvSpPr txBox="1">
                <a:spLocks noRot="1" noChangeAspect="1" noMove="1" noResize="1" noEditPoints="1" noAdjustHandles="1" noChangeArrowheads="1" noChangeShapeType="1" noTextEdit="1"/>
              </p:cNvSpPr>
              <p:nvPr/>
            </p:nvSpPr>
            <p:spPr bwMode="auto">
              <a:xfrm>
                <a:off x="6248400" y="914400"/>
                <a:ext cx="3048000" cy="5905500"/>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135021334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a:extLst>
              <a:ext uri="{FF2B5EF4-FFF2-40B4-BE49-F238E27FC236}">
                <a16:creationId xmlns:a16="http://schemas.microsoft.com/office/drawing/2014/main" id="{C6A22F3C-E7B5-48DE-BD13-BE1A785043E8}"/>
              </a:ext>
            </a:extLst>
          </p:cNvPr>
          <p:cNvSpPr>
            <a:spLocks noGrp="1"/>
          </p:cNvSpPr>
          <p:nvPr>
            <p:ph idx="1"/>
          </p:nvPr>
        </p:nvSpPr>
        <p:spPr>
          <a:xfrm>
            <a:off x="457200" y="838200"/>
            <a:ext cx="8229600" cy="5638800"/>
          </a:xfrm>
        </p:spPr>
        <p:txBody>
          <a:bodyPr/>
          <a:lstStyle/>
          <a:p>
            <a:r>
              <a:rPr lang="en-US" altLang="en-US" dirty="0"/>
              <a:t>Find the derivative:</a:t>
            </a:r>
          </a:p>
          <a:p>
            <a:endParaRPr lang="en-US" altLang="en-US" sz="1000" dirty="0"/>
          </a:p>
          <a:p>
            <a:r>
              <a:rPr lang="en-US" altLang="en-US" dirty="0"/>
              <a:t>d/dx 276</a:t>
            </a:r>
            <a:r>
              <a:rPr lang="en-US" altLang="en-US" baseline="30000" dirty="0"/>
              <a:t>x</a:t>
            </a:r>
            <a:r>
              <a:rPr lang="en-US" altLang="en-US" dirty="0"/>
              <a:t> =</a:t>
            </a:r>
            <a:endParaRPr lang="en-US" altLang="en-US" dirty="0">
              <a:solidFill>
                <a:srgbClr val="FFFF00"/>
              </a:solidFill>
            </a:endParaRPr>
          </a:p>
          <a:p>
            <a:endParaRPr lang="en-US" altLang="en-US" sz="1000" dirty="0"/>
          </a:p>
          <a:p>
            <a:endParaRPr lang="en-US" altLang="en-US" dirty="0"/>
          </a:p>
          <a:p>
            <a:r>
              <a:rPr lang="en-US" altLang="en-US" dirty="0"/>
              <a:t>d/dx log</a:t>
            </a:r>
            <a:r>
              <a:rPr lang="en-US" altLang="en-US" baseline="-25000" dirty="0"/>
              <a:t>10</a:t>
            </a:r>
            <a:r>
              <a:rPr lang="en-US" altLang="en-US" dirty="0"/>
              <a:t>x =</a:t>
            </a:r>
          </a:p>
        </p:txBody>
      </p:sp>
      <p:sp>
        <p:nvSpPr>
          <p:cNvPr id="3" name="Rectangle 2">
            <a:extLst>
              <a:ext uri="{FF2B5EF4-FFF2-40B4-BE49-F238E27FC236}">
                <a16:creationId xmlns:a16="http://schemas.microsoft.com/office/drawing/2014/main" id="{D8EFA26A-2E09-4815-ADEE-87D9BCE52D5D}"/>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TRANSCENDENTAL DERIVATIVES</a:t>
            </a:r>
          </a:p>
          <a:p>
            <a:pPr algn="ctr" eaLnBrk="1" hangingPunct="1">
              <a:spcBef>
                <a:spcPct val="0"/>
              </a:spcBef>
              <a:buFontTx/>
              <a:buNone/>
            </a:pPr>
            <a:r>
              <a:rPr lang="en-US" altLang="en-US" sz="2400" dirty="0">
                <a:solidFill>
                  <a:schemeClr val="bg1"/>
                </a:solidFill>
              </a:rPr>
              <a:t>IN-CLASS PROBLEMS 7,8</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2" name="Content Placeholder 2">
                <a:extLst>
                  <a:ext uri="{FF2B5EF4-FFF2-40B4-BE49-F238E27FC236}">
                    <a16:creationId xmlns:a16="http://schemas.microsoft.com/office/drawing/2014/main" id="{E88EDC37-96F2-4D29-B01A-CD8BA2A74EA0}"/>
                  </a:ext>
                </a:extLst>
              </p:cNvPr>
              <p:cNvSpPr txBox="1">
                <a:spLocks/>
              </p:cNvSpPr>
              <p:nvPr/>
            </p:nvSpPr>
            <p:spPr bwMode="auto">
              <a:xfrm>
                <a:off x="6248400" y="914400"/>
                <a:ext cx="3048000" cy="5905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0"/>
                  </a:spcAft>
                </a:pPr>
                <a14:m>
                  <m:oMath xmlns:m="http://schemas.openxmlformats.org/officeDocument/2006/math">
                    <m:f>
                      <m:fPr>
                        <m:ctrlPr>
                          <a:rPr lang="en-US" sz="1600" i="1" smtClean="0">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sin </a:t>
                </a:r>
                <a:r>
                  <a:rPr lang="en-US" sz="1600" i="1" dirty="0">
                    <a:ea typeface="Times New Roman" panose="02020603050405020304" pitchFamily="18" charset="0"/>
                  </a:rPr>
                  <a:t>x</a:t>
                </a:r>
                <a:r>
                  <a:rPr lang="en-US" sz="1600" dirty="0">
                    <a:ea typeface="Times New Roman" panose="02020603050405020304" pitchFamily="18" charset="0"/>
                  </a:rPr>
                  <a:t> = cos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cot </a:t>
                </a:r>
                <a:r>
                  <a:rPr lang="en-US" sz="1600" i="1" dirty="0">
                    <a:ea typeface="Times New Roman" panose="02020603050405020304" pitchFamily="18" charset="0"/>
                  </a:rPr>
                  <a:t>x </a:t>
                </a:r>
                <a:r>
                  <a:rPr lang="en-US" sz="1600" dirty="0">
                    <a:ea typeface="Times New Roman" panose="02020603050405020304" pitchFamily="18" charset="0"/>
                  </a:rPr>
                  <a:t>=  csc</a:t>
                </a:r>
                <a:r>
                  <a:rPr lang="en-US" sz="1600" baseline="30000" dirty="0">
                    <a:ea typeface="Times New Roman" panose="02020603050405020304" pitchFamily="18" charset="0"/>
                  </a:rPr>
                  <a:t>2</a:t>
                </a:r>
                <a:r>
                  <a:rPr lang="en-US" sz="1600" dirty="0">
                    <a:ea typeface="Times New Roman" panose="02020603050405020304" pitchFamily="18" charset="0"/>
                  </a:rPr>
                  <a:t>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cos </a:t>
                </a:r>
                <a:r>
                  <a:rPr lang="en-US" sz="1600" i="1" dirty="0">
                    <a:ea typeface="Times New Roman" panose="02020603050405020304" pitchFamily="18" charset="0"/>
                  </a:rPr>
                  <a:t>x</a:t>
                </a:r>
                <a:r>
                  <a:rPr lang="en-US" sz="1600" dirty="0">
                    <a:ea typeface="Times New Roman" panose="02020603050405020304" pitchFamily="18" charset="0"/>
                  </a:rPr>
                  <a:t> = –sin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sec </a:t>
                </a:r>
                <a:r>
                  <a:rPr lang="en-US" sz="1600" i="1" dirty="0">
                    <a:ea typeface="Times New Roman" panose="02020603050405020304" pitchFamily="18" charset="0"/>
                  </a:rPr>
                  <a:t>x</a:t>
                </a:r>
                <a:r>
                  <a:rPr lang="en-US" sz="1600" dirty="0">
                    <a:ea typeface="Times New Roman" panose="02020603050405020304" pitchFamily="18" charset="0"/>
                  </a:rPr>
                  <a:t>  =  sec </a:t>
                </a:r>
                <a:r>
                  <a:rPr lang="en-US" sz="1600" i="1" dirty="0">
                    <a:ea typeface="Times New Roman" panose="02020603050405020304" pitchFamily="18" charset="0"/>
                  </a:rPr>
                  <a:t>x</a:t>
                </a:r>
                <a:r>
                  <a:rPr lang="en-US" sz="1600" dirty="0">
                    <a:ea typeface="Times New Roman" panose="02020603050405020304" pitchFamily="18" charset="0"/>
                  </a:rPr>
                  <a:t> tan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tan </a:t>
                </a:r>
                <a:r>
                  <a:rPr lang="en-US" sz="1600" i="1" dirty="0">
                    <a:ea typeface="Times New Roman" panose="02020603050405020304" pitchFamily="18" charset="0"/>
                  </a:rPr>
                  <a:t>x</a:t>
                </a:r>
                <a:r>
                  <a:rPr lang="en-US" sz="1600" dirty="0">
                    <a:ea typeface="Times New Roman" panose="02020603050405020304" pitchFamily="18" charset="0"/>
                  </a:rPr>
                  <a:t> = sec</a:t>
                </a:r>
                <a:r>
                  <a:rPr lang="en-US" sz="1600" baseline="30000" dirty="0">
                    <a:ea typeface="Times New Roman" panose="02020603050405020304" pitchFamily="18" charset="0"/>
                  </a:rPr>
                  <a:t>2</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csc </a:t>
                </a:r>
                <a:r>
                  <a:rPr lang="en-US" sz="1600" i="1" dirty="0">
                    <a:ea typeface="Times New Roman" panose="02020603050405020304" pitchFamily="18" charset="0"/>
                  </a:rPr>
                  <a:t>x</a:t>
                </a:r>
                <a:r>
                  <a:rPr lang="en-US" sz="1600" dirty="0">
                    <a:ea typeface="Times New Roman" panose="02020603050405020304" pitchFamily="18" charset="0"/>
                  </a:rPr>
                  <a:t>  =  csc </a:t>
                </a:r>
                <a:r>
                  <a:rPr lang="en-US" sz="1600" i="1" dirty="0">
                    <a:ea typeface="Times New Roman" panose="02020603050405020304" pitchFamily="18" charset="0"/>
                  </a:rPr>
                  <a:t>x</a:t>
                </a:r>
                <a:r>
                  <a:rPr lang="en-US" sz="1600" dirty="0">
                    <a:ea typeface="Times New Roman" panose="02020603050405020304" pitchFamily="18" charset="0"/>
                  </a:rPr>
                  <a:t> cot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sin</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cot</a:t>
                </a:r>
                <a:r>
                  <a:rPr lang="en-US" sz="1600" baseline="30000" dirty="0">
                    <a:ea typeface="Times New Roman" panose="02020603050405020304" pitchFamily="18" charset="0"/>
                  </a:rPr>
                  <a:t> -1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cos</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sec</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 </a:t>
                </a:r>
                <a:r>
                  <a:rPr lang="en-US" sz="1600" dirty="0">
                    <a:ea typeface="Times New Roman" panose="02020603050405020304" pitchFamily="18" charset="0"/>
                  </a:rPr>
                  <a:t>=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d>
                          <m:dPr>
                            <m:begChr m:val="|"/>
                            <m:endChr m:val="|"/>
                            <m:ctrlPr>
                              <a:rPr lang="en-US" sz="1600" i="1">
                                <a:latin typeface="Cambria Math" panose="02040503050406030204" pitchFamily="18" charset="0"/>
                                <a:ea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rPr>
                              <m:t>𝑥</m:t>
                            </m:r>
                          </m:e>
                        </m:d>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tan</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csc</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d>
                          <m:dPr>
                            <m:begChr m:val="|"/>
                            <m:endChr m:val="|"/>
                            <m:ctrlPr>
                              <a:rPr lang="en-US" sz="1600" i="1">
                                <a:latin typeface="Cambria Math" panose="02040503050406030204" pitchFamily="18" charset="0"/>
                                <a:ea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rPr>
                              <m:t>𝑥</m:t>
                            </m:r>
                          </m:e>
                        </m:d>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a:t>
                </a:r>
                <a:r>
                  <a:rPr lang="en-US" sz="1600" dirty="0" err="1">
                    <a:ea typeface="Times New Roman" panose="02020603050405020304" pitchFamily="18" charset="0"/>
                  </a:rPr>
                  <a:t>log</a:t>
                </a:r>
                <a:r>
                  <a:rPr lang="en-US" sz="1600" baseline="-25000" dirty="0" err="1">
                    <a:ea typeface="Times New Roman" panose="02020603050405020304" pitchFamily="18" charset="0"/>
                  </a:rPr>
                  <a:t>b</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1/(x ln(b))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b</a:t>
                </a:r>
                <a:r>
                  <a:rPr lang="en-US" sz="1600" i="1" baseline="30000" dirty="0">
                    <a:ea typeface="Times New Roman" panose="02020603050405020304" pitchFamily="18" charset="0"/>
                  </a:rPr>
                  <a:t>x</a:t>
                </a:r>
                <a:r>
                  <a:rPr lang="en-US" sz="1600" dirty="0">
                    <a:ea typeface="Times New Roman" panose="02020603050405020304" pitchFamily="18" charset="0"/>
                  </a:rPr>
                  <a:t>  =  b</a:t>
                </a:r>
                <a:r>
                  <a:rPr lang="en-US" sz="1600" i="1" baseline="30000" dirty="0">
                    <a:ea typeface="Times New Roman" panose="02020603050405020304" pitchFamily="18" charset="0"/>
                  </a:rPr>
                  <a:t>x</a:t>
                </a:r>
                <a:r>
                  <a:rPr lang="en-US" sz="1600" dirty="0">
                    <a:ea typeface="Times New Roman" panose="02020603050405020304" pitchFamily="18" charset="0"/>
                  </a:rPr>
                  <a:t> ln(b)</a:t>
                </a:r>
                <a:endParaRPr lang="en-US" sz="1600" i="1" dirty="0">
                  <a:latin typeface="Cambria Math" panose="02040503050406030204" pitchFamily="18" charset="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ln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
                          <a:rPr lang="en-US" sz="1600" i="1">
                            <a:latin typeface="Cambria Math" panose="02040503050406030204" pitchFamily="18" charset="0"/>
                            <a:ea typeface="Times New Roman" panose="02020603050405020304" pitchFamily="18" charset="0"/>
                          </a:rPr>
                          <m:t>𝑥</m:t>
                        </m:r>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e</a:t>
                </a:r>
                <a:r>
                  <a:rPr lang="en-US" sz="1600" i="1" baseline="30000" dirty="0">
                    <a:ea typeface="Times New Roman" panose="02020603050405020304" pitchFamily="18" charset="0"/>
                  </a:rPr>
                  <a:t>x</a:t>
                </a:r>
                <a:r>
                  <a:rPr lang="en-US" sz="1600" baseline="30000" dirty="0">
                    <a:ea typeface="Times New Roman" panose="02020603050405020304" pitchFamily="18" charset="0"/>
                  </a:rPr>
                  <a:t> </a:t>
                </a:r>
                <a:r>
                  <a:rPr lang="en-US" sz="1600" dirty="0">
                    <a:ea typeface="Times New Roman" panose="02020603050405020304" pitchFamily="18" charset="0"/>
                  </a:rPr>
                  <a:t> =  e</a:t>
                </a:r>
                <a:r>
                  <a:rPr lang="en-US" sz="1600" i="1" baseline="30000" dirty="0">
                    <a:ea typeface="Times New Roman" panose="02020603050405020304" pitchFamily="18" charset="0"/>
                  </a:rPr>
                  <a:t>x</a:t>
                </a:r>
                <a:endParaRPr lang="en-US" sz="1600" dirty="0">
                  <a:ea typeface="Times New Roman" panose="02020603050405020304" pitchFamily="18" charset="0"/>
                </a:endParaRPr>
              </a:p>
            </p:txBody>
          </p:sp>
        </mc:Choice>
        <mc:Fallback xmlns="">
          <p:sp>
            <p:nvSpPr>
              <p:cNvPr id="2" name="Content Placeholder 2">
                <a:extLst>
                  <a:ext uri="{FF2B5EF4-FFF2-40B4-BE49-F238E27FC236}">
                    <a16:creationId xmlns:a16="http://schemas.microsoft.com/office/drawing/2014/main" id="{E88EDC37-96F2-4D29-B01A-CD8BA2A74EA0}"/>
                  </a:ext>
                </a:extLst>
              </p:cNvPr>
              <p:cNvSpPr txBox="1">
                <a:spLocks noRot="1" noChangeAspect="1" noMove="1" noResize="1" noEditPoints="1" noAdjustHandles="1" noChangeArrowheads="1" noChangeShapeType="1" noTextEdit="1"/>
              </p:cNvSpPr>
              <p:nvPr/>
            </p:nvSpPr>
            <p:spPr bwMode="auto">
              <a:xfrm>
                <a:off x="6248400" y="914400"/>
                <a:ext cx="3048000" cy="5905500"/>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113286111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a:extLst>
              <a:ext uri="{FF2B5EF4-FFF2-40B4-BE49-F238E27FC236}">
                <a16:creationId xmlns:a16="http://schemas.microsoft.com/office/drawing/2014/main" id="{C6A22F3C-E7B5-48DE-BD13-BE1A785043E8}"/>
              </a:ext>
            </a:extLst>
          </p:cNvPr>
          <p:cNvSpPr>
            <a:spLocks noGrp="1"/>
          </p:cNvSpPr>
          <p:nvPr>
            <p:ph idx="1"/>
          </p:nvPr>
        </p:nvSpPr>
        <p:spPr>
          <a:xfrm>
            <a:off x="457200" y="838200"/>
            <a:ext cx="8229600" cy="5638800"/>
          </a:xfrm>
        </p:spPr>
        <p:txBody>
          <a:bodyPr/>
          <a:lstStyle/>
          <a:p>
            <a:r>
              <a:rPr lang="en-US" altLang="en-US" dirty="0"/>
              <a:t>Find the derivative:</a:t>
            </a:r>
          </a:p>
          <a:p>
            <a:endParaRPr lang="en-US" altLang="en-US" sz="1000" dirty="0"/>
          </a:p>
          <a:p>
            <a:r>
              <a:rPr lang="en-US" altLang="en-US" dirty="0"/>
              <a:t>d/dx 276</a:t>
            </a:r>
            <a:r>
              <a:rPr lang="en-US" altLang="en-US" baseline="30000" dirty="0"/>
              <a:t>x</a:t>
            </a:r>
            <a:r>
              <a:rPr lang="en-US" altLang="en-US" dirty="0"/>
              <a:t> = </a:t>
            </a:r>
          </a:p>
          <a:p>
            <a:r>
              <a:rPr lang="en-US" altLang="en-US" dirty="0"/>
              <a:t>	= </a:t>
            </a:r>
            <a:r>
              <a:rPr lang="en-US" altLang="en-US" dirty="0">
                <a:solidFill>
                  <a:srgbClr val="FFFF00"/>
                </a:solidFill>
              </a:rPr>
              <a:t>276</a:t>
            </a:r>
            <a:r>
              <a:rPr lang="en-US" altLang="en-US" baseline="30000" dirty="0">
                <a:solidFill>
                  <a:srgbClr val="FFFF00"/>
                </a:solidFill>
              </a:rPr>
              <a:t>x </a:t>
            </a:r>
            <a:r>
              <a:rPr lang="en-US" altLang="en-US" dirty="0">
                <a:solidFill>
                  <a:srgbClr val="FFFF00"/>
                </a:solidFill>
              </a:rPr>
              <a:t>ln(276)</a:t>
            </a:r>
          </a:p>
          <a:p>
            <a:r>
              <a:rPr lang="en-US" altLang="en-US" dirty="0">
                <a:solidFill>
                  <a:srgbClr val="FFFF00"/>
                </a:solidFill>
              </a:rPr>
              <a:t>	≈ 276</a:t>
            </a:r>
            <a:r>
              <a:rPr lang="en-US" altLang="en-US" baseline="30000" dirty="0">
                <a:solidFill>
                  <a:srgbClr val="FFFF00"/>
                </a:solidFill>
              </a:rPr>
              <a:t>x</a:t>
            </a:r>
            <a:r>
              <a:rPr lang="en-US" altLang="en-US" dirty="0">
                <a:solidFill>
                  <a:srgbClr val="FFFF00"/>
                </a:solidFill>
              </a:rPr>
              <a:t> </a:t>
            </a:r>
            <a:r>
              <a:rPr lang="en-US" altLang="en-US" dirty="0">
                <a:solidFill>
                  <a:srgbClr val="FFFF00"/>
                </a:solidFill>
                <a:latin typeface="Arial" panose="020B0604020202020204" pitchFamily="34" charset="0"/>
                <a:cs typeface="Arial" panose="020B0604020202020204" pitchFamily="34" charset="0"/>
              </a:rPr>
              <a:t>×</a:t>
            </a:r>
            <a:r>
              <a:rPr lang="en-US" altLang="en-US" dirty="0">
                <a:solidFill>
                  <a:srgbClr val="FFFF00"/>
                </a:solidFill>
              </a:rPr>
              <a:t> 5.620</a:t>
            </a:r>
          </a:p>
          <a:p>
            <a:endParaRPr lang="en-US" altLang="en-US" sz="1000" dirty="0"/>
          </a:p>
          <a:p>
            <a:pPr>
              <a:spcBef>
                <a:spcPts val="0"/>
              </a:spcBef>
            </a:pPr>
            <a:r>
              <a:rPr lang="en-US" altLang="en-US" sz="3500" dirty="0">
                <a:solidFill>
                  <a:srgbClr val="FFC000"/>
                </a:solidFill>
              </a:rPr>
              <a:t>Don’t be tempted to</a:t>
            </a:r>
          </a:p>
          <a:p>
            <a:pPr>
              <a:spcBef>
                <a:spcPts val="0"/>
              </a:spcBef>
            </a:pPr>
            <a:r>
              <a:rPr lang="en-US" altLang="en-US" sz="3500" dirty="0">
                <a:solidFill>
                  <a:srgbClr val="FFC000"/>
                </a:solidFill>
              </a:rPr>
              <a:t>  combine 276 and 5.62</a:t>
            </a:r>
          </a:p>
        </p:txBody>
      </p:sp>
      <p:sp>
        <p:nvSpPr>
          <p:cNvPr id="3" name="Rectangle 2">
            <a:extLst>
              <a:ext uri="{FF2B5EF4-FFF2-40B4-BE49-F238E27FC236}">
                <a16:creationId xmlns:a16="http://schemas.microsoft.com/office/drawing/2014/main" id="{D8EFA26A-2E09-4815-ADEE-87D9BCE52D5D}"/>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TRANSCENDENTAL DERIVATIVES</a:t>
            </a:r>
          </a:p>
          <a:p>
            <a:pPr algn="ctr" eaLnBrk="1" hangingPunct="1">
              <a:spcBef>
                <a:spcPct val="0"/>
              </a:spcBef>
              <a:buFontTx/>
              <a:buNone/>
            </a:pPr>
            <a:r>
              <a:rPr lang="en-US" altLang="en-US" sz="2400" dirty="0">
                <a:solidFill>
                  <a:schemeClr val="bg1"/>
                </a:solidFill>
              </a:rPr>
              <a:t>IN-CLASS PROBLEMS 7,8</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2" name="Content Placeholder 2">
                <a:extLst>
                  <a:ext uri="{FF2B5EF4-FFF2-40B4-BE49-F238E27FC236}">
                    <a16:creationId xmlns:a16="http://schemas.microsoft.com/office/drawing/2014/main" id="{E88EDC37-96F2-4D29-B01A-CD8BA2A74EA0}"/>
                  </a:ext>
                </a:extLst>
              </p:cNvPr>
              <p:cNvSpPr txBox="1">
                <a:spLocks/>
              </p:cNvSpPr>
              <p:nvPr/>
            </p:nvSpPr>
            <p:spPr bwMode="auto">
              <a:xfrm>
                <a:off x="6248400" y="914400"/>
                <a:ext cx="3048000" cy="5905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0"/>
                  </a:spcAft>
                </a:pPr>
                <a14:m>
                  <m:oMath xmlns:m="http://schemas.openxmlformats.org/officeDocument/2006/math">
                    <m:f>
                      <m:fPr>
                        <m:ctrlPr>
                          <a:rPr lang="en-US" sz="1600" i="1" smtClean="0">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sin </a:t>
                </a:r>
                <a:r>
                  <a:rPr lang="en-US" sz="1600" i="1" dirty="0">
                    <a:ea typeface="Times New Roman" panose="02020603050405020304" pitchFamily="18" charset="0"/>
                  </a:rPr>
                  <a:t>x</a:t>
                </a:r>
                <a:r>
                  <a:rPr lang="en-US" sz="1600" dirty="0">
                    <a:ea typeface="Times New Roman" panose="02020603050405020304" pitchFamily="18" charset="0"/>
                  </a:rPr>
                  <a:t> = cos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cot </a:t>
                </a:r>
                <a:r>
                  <a:rPr lang="en-US" sz="1600" i="1" dirty="0">
                    <a:ea typeface="Times New Roman" panose="02020603050405020304" pitchFamily="18" charset="0"/>
                  </a:rPr>
                  <a:t>x </a:t>
                </a:r>
                <a:r>
                  <a:rPr lang="en-US" sz="1600" dirty="0">
                    <a:ea typeface="Times New Roman" panose="02020603050405020304" pitchFamily="18" charset="0"/>
                  </a:rPr>
                  <a:t>=  csc</a:t>
                </a:r>
                <a:r>
                  <a:rPr lang="en-US" sz="1600" baseline="30000" dirty="0">
                    <a:ea typeface="Times New Roman" panose="02020603050405020304" pitchFamily="18" charset="0"/>
                  </a:rPr>
                  <a:t>2</a:t>
                </a:r>
                <a:r>
                  <a:rPr lang="en-US" sz="1600" dirty="0">
                    <a:ea typeface="Times New Roman" panose="02020603050405020304" pitchFamily="18" charset="0"/>
                  </a:rPr>
                  <a:t>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cos </a:t>
                </a:r>
                <a:r>
                  <a:rPr lang="en-US" sz="1600" i="1" dirty="0">
                    <a:ea typeface="Times New Roman" panose="02020603050405020304" pitchFamily="18" charset="0"/>
                  </a:rPr>
                  <a:t>x</a:t>
                </a:r>
                <a:r>
                  <a:rPr lang="en-US" sz="1600" dirty="0">
                    <a:ea typeface="Times New Roman" panose="02020603050405020304" pitchFamily="18" charset="0"/>
                  </a:rPr>
                  <a:t> = –sin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sec </a:t>
                </a:r>
                <a:r>
                  <a:rPr lang="en-US" sz="1600" i="1" dirty="0">
                    <a:ea typeface="Times New Roman" panose="02020603050405020304" pitchFamily="18" charset="0"/>
                  </a:rPr>
                  <a:t>x</a:t>
                </a:r>
                <a:r>
                  <a:rPr lang="en-US" sz="1600" dirty="0">
                    <a:ea typeface="Times New Roman" panose="02020603050405020304" pitchFamily="18" charset="0"/>
                  </a:rPr>
                  <a:t>  =  sec </a:t>
                </a:r>
                <a:r>
                  <a:rPr lang="en-US" sz="1600" i="1" dirty="0">
                    <a:ea typeface="Times New Roman" panose="02020603050405020304" pitchFamily="18" charset="0"/>
                  </a:rPr>
                  <a:t>x</a:t>
                </a:r>
                <a:r>
                  <a:rPr lang="en-US" sz="1600" dirty="0">
                    <a:ea typeface="Times New Roman" panose="02020603050405020304" pitchFamily="18" charset="0"/>
                  </a:rPr>
                  <a:t> tan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tan </a:t>
                </a:r>
                <a:r>
                  <a:rPr lang="en-US" sz="1600" i="1" dirty="0">
                    <a:ea typeface="Times New Roman" panose="02020603050405020304" pitchFamily="18" charset="0"/>
                  </a:rPr>
                  <a:t>x</a:t>
                </a:r>
                <a:r>
                  <a:rPr lang="en-US" sz="1600" dirty="0">
                    <a:ea typeface="Times New Roman" panose="02020603050405020304" pitchFamily="18" charset="0"/>
                  </a:rPr>
                  <a:t> = sec</a:t>
                </a:r>
                <a:r>
                  <a:rPr lang="en-US" sz="1600" baseline="30000" dirty="0">
                    <a:ea typeface="Times New Roman" panose="02020603050405020304" pitchFamily="18" charset="0"/>
                  </a:rPr>
                  <a:t>2</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csc </a:t>
                </a:r>
                <a:r>
                  <a:rPr lang="en-US" sz="1600" i="1" dirty="0">
                    <a:ea typeface="Times New Roman" panose="02020603050405020304" pitchFamily="18" charset="0"/>
                  </a:rPr>
                  <a:t>x</a:t>
                </a:r>
                <a:r>
                  <a:rPr lang="en-US" sz="1600" dirty="0">
                    <a:ea typeface="Times New Roman" panose="02020603050405020304" pitchFamily="18" charset="0"/>
                  </a:rPr>
                  <a:t>  =  csc </a:t>
                </a:r>
                <a:r>
                  <a:rPr lang="en-US" sz="1600" i="1" dirty="0">
                    <a:ea typeface="Times New Roman" panose="02020603050405020304" pitchFamily="18" charset="0"/>
                  </a:rPr>
                  <a:t>x</a:t>
                </a:r>
                <a:r>
                  <a:rPr lang="en-US" sz="1600" dirty="0">
                    <a:ea typeface="Times New Roman" panose="02020603050405020304" pitchFamily="18" charset="0"/>
                  </a:rPr>
                  <a:t> cot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sin</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cot</a:t>
                </a:r>
                <a:r>
                  <a:rPr lang="en-US" sz="1600" baseline="30000" dirty="0">
                    <a:ea typeface="Times New Roman" panose="02020603050405020304" pitchFamily="18" charset="0"/>
                  </a:rPr>
                  <a:t> -1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cos</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sec</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 </a:t>
                </a:r>
                <a:r>
                  <a:rPr lang="en-US" sz="1600" dirty="0">
                    <a:ea typeface="Times New Roman" panose="02020603050405020304" pitchFamily="18" charset="0"/>
                  </a:rPr>
                  <a:t>=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d>
                          <m:dPr>
                            <m:begChr m:val="|"/>
                            <m:endChr m:val="|"/>
                            <m:ctrlPr>
                              <a:rPr lang="en-US" sz="1600" i="1">
                                <a:latin typeface="Cambria Math" panose="02040503050406030204" pitchFamily="18" charset="0"/>
                                <a:ea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rPr>
                              <m:t>𝑥</m:t>
                            </m:r>
                          </m:e>
                        </m:d>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tan</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csc</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d>
                          <m:dPr>
                            <m:begChr m:val="|"/>
                            <m:endChr m:val="|"/>
                            <m:ctrlPr>
                              <a:rPr lang="en-US" sz="1600" i="1">
                                <a:latin typeface="Cambria Math" panose="02040503050406030204" pitchFamily="18" charset="0"/>
                                <a:ea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rPr>
                              <m:t>𝑥</m:t>
                            </m:r>
                          </m:e>
                        </m:d>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a:t>
                </a:r>
                <a:r>
                  <a:rPr lang="en-US" sz="1600" dirty="0" err="1">
                    <a:ea typeface="Times New Roman" panose="02020603050405020304" pitchFamily="18" charset="0"/>
                  </a:rPr>
                  <a:t>log</a:t>
                </a:r>
                <a:r>
                  <a:rPr lang="en-US" sz="1600" baseline="-25000" dirty="0" err="1">
                    <a:ea typeface="Times New Roman" panose="02020603050405020304" pitchFamily="18" charset="0"/>
                  </a:rPr>
                  <a:t>b</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1/(x ln(b))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b</a:t>
                </a:r>
                <a:r>
                  <a:rPr lang="en-US" sz="1600" i="1" baseline="30000" dirty="0">
                    <a:ea typeface="Times New Roman" panose="02020603050405020304" pitchFamily="18" charset="0"/>
                  </a:rPr>
                  <a:t>x</a:t>
                </a:r>
                <a:r>
                  <a:rPr lang="en-US" sz="1600" dirty="0">
                    <a:ea typeface="Times New Roman" panose="02020603050405020304" pitchFamily="18" charset="0"/>
                  </a:rPr>
                  <a:t>  =  b</a:t>
                </a:r>
                <a:r>
                  <a:rPr lang="en-US" sz="1600" i="1" baseline="30000" dirty="0">
                    <a:ea typeface="Times New Roman" panose="02020603050405020304" pitchFamily="18" charset="0"/>
                  </a:rPr>
                  <a:t>x</a:t>
                </a:r>
                <a:r>
                  <a:rPr lang="en-US" sz="1600" dirty="0">
                    <a:ea typeface="Times New Roman" panose="02020603050405020304" pitchFamily="18" charset="0"/>
                  </a:rPr>
                  <a:t> ln(b)</a:t>
                </a:r>
                <a:endParaRPr lang="en-US" sz="1600" i="1" dirty="0">
                  <a:latin typeface="Cambria Math" panose="02040503050406030204" pitchFamily="18" charset="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ln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
                          <a:rPr lang="en-US" sz="1600" i="1">
                            <a:latin typeface="Cambria Math" panose="02040503050406030204" pitchFamily="18" charset="0"/>
                            <a:ea typeface="Times New Roman" panose="02020603050405020304" pitchFamily="18" charset="0"/>
                          </a:rPr>
                          <m:t>𝑥</m:t>
                        </m:r>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e</a:t>
                </a:r>
                <a:r>
                  <a:rPr lang="en-US" sz="1600" i="1" baseline="30000" dirty="0">
                    <a:ea typeface="Times New Roman" panose="02020603050405020304" pitchFamily="18" charset="0"/>
                  </a:rPr>
                  <a:t>x</a:t>
                </a:r>
                <a:r>
                  <a:rPr lang="en-US" sz="1600" baseline="30000" dirty="0">
                    <a:ea typeface="Times New Roman" panose="02020603050405020304" pitchFamily="18" charset="0"/>
                  </a:rPr>
                  <a:t> </a:t>
                </a:r>
                <a:r>
                  <a:rPr lang="en-US" sz="1600" dirty="0">
                    <a:ea typeface="Times New Roman" panose="02020603050405020304" pitchFamily="18" charset="0"/>
                  </a:rPr>
                  <a:t> =  e</a:t>
                </a:r>
                <a:r>
                  <a:rPr lang="en-US" sz="1600" i="1" baseline="30000" dirty="0">
                    <a:ea typeface="Times New Roman" panose="02020603050405020304" pitchFamily="18" charset="0"/>
                  </a:rPr>
                  <a:t>x</a:t>
                </a:r>
                <a:endParaRPr lang="en-US" sz="1600" dirty="0">
                  <a:ea typeface="Times New Roman" panose="02020603050405020304" pitchFamily="18" charset="0"/>
                </a:endParaRPr>
              </a:p>
            </p:txBody>
          </p:sp>
        </mc:Choice>
        <mc:Fallback xmlns="">
          <p:sp>
            <p:nvSpPr>
              <p:cNvPr id="2" name="Content Placeholder 2">
                <a:extLst>
                  <a:ext uri="{FF2B5EF4-FFF2-40B4-BE49-F238E27FC236}">
                    <a16:creationId xmlns:a16="http://schemas.microsoft.com/office/drawing/2014/main" id="{E88EDC37-96F2-4D29-B01A-CD8BA2A74EA0}"/>
                  </a:ext>
                </a:extLst>
              </p:cNvPr>
              <p:cNvSpPr txBox="1">
                <a:spLocks noRot="1" noChangeAspect="1" noMove="1" noResize="1" noEditPoints="1" noAdjustHandles="1" noChangeArrowheads="1" noChangeShapeType="1" noTextEdit="1"/>
              </p:cNvSpPr>
              <p:nvPr/>
            </p:nvSpPr>
            <p:spPr bwMode="auto">
              <a:xfrm>
                <a:off x="6248400" y="914400"/>
                <a:ext cx="3048000" cy="5905500"/>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41853850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a:extLst>
              <a:ext uri="{FF2B5EF4-FFF2-40B4-BE49-F238E27FC236}">
                <a16:creationId xmlns:a16="http://schemas.microsoft.com/office/drawing/2014/main" id="{C6A22F3C-E7B5-48DE-BD13-BE1A785043E8}"/>
              </a:ext>
            </a:extLst>
          </p:cNvPr>
          <p:cNvSpPr>
            <a:spLocks noGrp="1"/>
          </p:cNvSpPr>
          <p:nvPr>
            <p:ph idx="1"/>
          </p:nvPr>
        </p:nvSpPr>
        <p:spPr>
          <a:xfrm>
            <a:off x="457200" y="838200"/>
            <a:ext cx="8229600" cy="5638800"/>
          </a:xfrm>
        </p:spPr>
        <p:txBody>
          <a:bodyPr/>
          <a:lstStyle/>
          <a:p>
            <a:r>
              <a:rPr lang="en-US" altLang="en-US" dirty="0"/>
              <a:t>Find the derivative:</a:t>
            </a:r>
          </a:p>
          <a:p>
            <a:endParaRPr lang="en-US" altLang="en-US" sz="1000" dirty="0"/>
          </a:p>
          <a:p>
            <a:r>
              <a:rPr lang="en-US" altLang="en-US" dirty="0"/>
              <a:t>d/dx 276</a:t>
            </a:r>
            <a:r>
              <a:rPr lang="en-US" altLang="en-US" baseline="30000" dirty="0"/>
              <a:t>x</a:t>
            </a:r>
            <a:r>
              <a:rPr lang="en-US" altLang="en-US" dirty="0"/>
              <a:t> = </a:t>
            </a:r>
          </a:p>
          <a:p>
            <a:r>
              <a:rPr lang="en-US" altLang="en-US" dirty="0"/>
              <a:t>	= 276</a:t>
            </a:r>
            <a:r>
              <a:rPr lang="en-US" altLang="en-US" baseline="30000" dirty="0"/>
              <a:t>x </a:t>
            </a:r>
            <a:r>
              <a:rPr lang="en-US" altLang="en-US" dirty="0"/>
              <a:t>ln(276)</a:t>
            </a:r>
          </a:p>
          <a:p>
            <a:r>
              <a:rPr lang="en-US" altLang="en-US" dirty="0">
                <a:solidFill>
                  <a:srgbClr val="FFFF00"/>
                </a:solidFill>
              </a:rPr>
              <a:t>	</a:t>
            </a:r>
            <a:r>
              <a:rPr lang="en-US" altLang="en-US" dirty="0"/>
              <a:t>≈ 276</a:t>
            </a:r>
            <a:r>
              <a:rPr lang="en-US" altLang="en-US" baseline="30000" dirty="0"/>
              <a:t>x</a:t>
            </a:r>
            <a:r>
              <a:rPr lang="en-US" altLang="en-US" dirty="0"/>
              <a:t> </a:t>
            </a:r>
            <a:r>
              <a:rPr lang="en-US" altLang="en-US" dirty="0">
                <a:latin typeface="Arial" panose="020B0604020202020204" pitchFamily="34" charset="0"/>
                <a:cs typeface="Arial" panose="020B0604020202020204" pitchFamily="34" charset="0"/>
              </a:rPr>
              <a:t>×</a:t>
            </a:r>
            <a:r>
              <a:rPr lang="en-US" altLang="en-US" dirty="0"/>
              <a:t> 5.62</a:t>
            </a:r>
          </a:p>
          <a:p>
            <a:endParaRPr lang="en-US" altLang="en-US" sz="1000" dirty="0"/>
          </a:p>
          <a:p>
            <a:r>
              <a:rPr lang="en-US" altLang="en-US" dirty="0"/>
              <a:t>d/dx log</a:t>
            </a:r>
            <a:r>
              <a:rPr lang="en-US" altLang="en-US" baseline="-25000" dirty="0"/>
              <a:t>10</a:t>
            </a:r>
            <a:r>
              <a:rPr lang="en-US" altLang="en-US" dirty="0"/>
              <a:t>x = ?</a:t>
            </a:r>
          </a:p>
        </p:txBody>
      </p:sp>
      <p:sp>
        <p:nvSpPr>
          <p:cNvPr id="3" name="Rectangle 2">
            <a:extLst>
              <a:ext uri="{FF2B5EF4-FFF2-40B4-BE49-F238E27FC236}">
                <a16:creationId xmlns:a16="http://schemas.microsoft.com/office/drawing/2014/main" id="{D8EFA26A-2E09-4815-ADEE-87D9BCE52D5D}"/>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TRANSCENDENTAL DERIVATIVES</a:t>
            </a:r>
          </a:p>
          <a:p>
            <a:pPr algn="ctr" eaLnBrk="1" hangingPunct="1">
              <a:spcBef>
                <a:spcPct val="0"/>
              </a:spcBef>
              <a:buFontTx/>
              <a:buNone/>
            </a:pPr>
            <a:r>
              <a:rPr lang="en-US" altLang="en-US" sz="2400" dirty="0">
                <a:solidFill>
                  <a:schemeClr val="bg1"/>
                </a:solidFill>
              </a:rPr>
              <a:t>IN-CLASS PROBLEMS 7,8</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2" name="Content Placeholder 2">
                <a:extLst>
                  <a:ext uri="{FF2B5EF4-FFF2-40B4-BE49-F238E27FC236}">
                    <a16:creationId xmlns:a16="http://schemas.microsoft.com/office/drawing/2014/main" id="{E88EDC37-96F2-4D29-B01A-CD8BA2A74EA0}"/>
                  </a:ext>
                </a:extLst>
              </p:cNvPr>
              <p:cNvSpPr txBox="1">
                <a:spLocks/>
              </p:cNvSpPr>
              <p:nvPr/>
            </p:nvSpPr>
            <p:spPr bwMode="auto">
              <a:xfrm>
                <a:off x="6248400" y="914400"/>
                <a:ext cx="3048000" cy="5905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0"/>
                  </a:spcAft>
                </a:pPr>
                <a14:m>
                  <m:oMath xmlns:m="http://schemas.openxmlformats.org/officeDocument/2006/math">
                    <m:f>
                      <m:fPr>
                        <m:ctrlPr>
                          <a:rPr lang="en-US" sz="1600" i="1" smtClean="0">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sin </a:t>
                </a:r>
                <a:r>
                  <a:rPr lang="en-US" sz="1600" i="1" dirty="0">
                    <a:ea typeface="Times New Roman" panose="02020603050405020304" pitchFamily="18" charset="0"/>
                  </a:rPr>
                  <a:t>x</a:t>
                </a:r>
                <a:r>
                  <a:rPr lang="en-US" sz="1600" dirty="0">
                    <a:ea typeface="Times New Roman" panose="02020603050405020304" pitchFamily="18" charset="0"/>
                  </a:rPr>
                  <a:t> = cos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cot </a:t>
                </a:r>
                <a:r>
                  <a:rPr lang="en-US" sz="1600" i="1" dirty="0">
                    <a:ea typeface="Times New Roman" panose="02020603050405020304" pitchFamily="18" charset="0"/>
                  </a:rPr>
                  <a:t>x </a:t>
                </a:r>
                <a:r>
                  <a:rPr lang="en-US" sz="1600" dirty="0">
                    <a:ea typeface="Times New Roman" panose="02020603050405020304" pitchFamily="18" charset="0"/>
                  </a:rPr>
                  <a:t>=  csc</a:t>
                </a:r>
                <a:r>
                  <a:rPr lang="en-US" sz="1600" baseline="30000" dirty="0">
                    <a:ea typeface="Times New Roman" panose="02020603050405020304" pitchFamily="18" charset="0"/>
                  </a:rPr>
                  <a:t>2</a:t>
                </a:r>
                <a:r>
                  <a:rPr lang="en-US" sz="1600" dirty="0">
                    <a:ea typeface="Times New Roman" panose="02020603050405020304" pitchFamily="18" charset="0"/>
                  </a:rPr>
                  <a:t>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cos </a:t>
                </a:r>
                <a:r>
                  <a:rPr lang="en-US" sz="1600" i="1" dirty="0">
                    <a:ea typeface="Times New Roman" panose="02020603050405020304" pitchFamily="18" charset="0"/>
                  </a:rPr>
                  <a:t>x</a:t>
                </a:r>
                <a:r>
                  <a:rPr lang="en-US" sz="1600" dirty="0">
                    <a:ea typeface="Times New Roman" panose="02020603050405020304" pitchFamily="18" charset="0"/>
                  </a:rPr>
                  <a:t> = –sin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sec </a:t>
                </a:r>
                <a:r>
                  <a:rPr lang="en-US" sz="1600" i="1" dirty="0">
                    <a:ea typeface="Times New Roman" panose="02020603050405020304" pitchFamily="18" charset="0"/>
                  </a:rPr>
                  <a:t>x</a:t>
                </a:r>
                <a:r>
                  <a:rPr lang="en-US" sz="1600" dirty="0">
                    <a:ea typeface="Times New Roman" panose="02020603050405020304" pitchFamily="18" charset="0"/>
                  </a:rPr>
                  <a:t>  =  sec </a:t>
                </a:r>
                <a:r>
                  <a:rPr lang="en-US" sz="1600" i="1" dirty="0">
                    <a:ea typeface="Times New Roman" panose="02020603050405020304" pitchFamily="18" charset="0"/>
                  </a:rPr>
                  <a:t>x</a:t>
                </a:r>
                <a:r>
                  <a:rPr lang="en-US" sz="1600" dirty="0">
                    <a:ea typeface="Times New Roman" panose="02020603050405020304" pitchFamily="18" charset="0"/>
                  </a:rPr>
                  <a:t> tan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tan </a:t>
                </a:r>
                <a:r>
                  <a:rPr lang="en-US" sz="1600" i="1" dirty="0">
                    <a:ea typeface="Times New Roman" panose="02020603050405020304" pitchFamily="18" charset="0"/>
                  </a:rPr>
                  <a:t>x</a:t>
                </a:r>
                <a:r>
                  <a:rPr lang="en-US" sz="1600" dirty="0">
                    <a:ea typeface="Times New Roman" panose="02020603050405020304" pitchFamily="18" charset="0"/>
                  </a:rPr>
                  <a:t> = sec</a:t>
                </a:r>
                <a:r>
                  <a:rPr lang="en-US" sz="1600" baseline="30000" dirty="0">
                    <a:ea typeface="Times New Roman" panose="02020603050405020304" pitchFamily="18" charset="0"/>
                  </a:rPr>
                  <a:t>2</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csc </a:t>
                </a:r>
                <a:r>
                  <a:rPr lang="en-US" sz="1600" i="1" dirty="0">
                    <a:ea typeface="Times New Roman" panose="02020603050405020304" pitchFamily="18" charset="0"/>
                  </a:rPr>
                  <a:t>x</a:t>
                </a:r>
                <a:r>
                  <a:rPr lang="en-US" sz="1600" dirty="0">
                    <a:ea typeface="Times New Roman" panose="02020603050405020304" pitchFamily="18" charset="0"/>
                  </a:rPr>
                  <a:t>  =  csc </a:t>
                </a:r>
                <a:r>
                  <a:rPr lang="en-US" sz="1600" i="1" dirty="0">
                    <a:ea typeface="Times New Roman" panose="02020603050405020304" pitchFamily="18" charset="0"/>
                  </a:rPr>
                  <a:t>x</a:t>
                </a:r>
                <a:r>
                  <a:rPr lang="en-US" sz="1600" dirty="0">
                    <a:ea typeface="Times New Roman" panose="02020603050405020304" pitchFamily="18" charset="0"/>
                  </a:rPr>
                  <a:t> cot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sin</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cot</a:t>
                </a:r>
                <a:r>
                  <a:rPr lang="en-US" sz="1600" baseline="30000" dirty="0">
                    <a:ea typeface="Times New Roman" panose="02020603050405020304" pitchFamily="18" charset="0"/>
                  </a:rPr>
                  <a:t> -1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cos</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sec</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 </a:t>
                </a:r>
                <a:r>
                  <a:rPr lang="en-US" sz="1600" dirty="0">
                    <a:ea typeface="Times New Roman" panose="02020603050405020304" pitchFamily="18" charset="0"/>
                  </a:rPr>
                  <a:t>=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d>
                          <m:dPr>
                            <m:begChr m:val="|"/>
                            <m:endChr m:val="|"/>
                            <m:ctrlPr>
                              <a:rPr lang="en-US" sz="1600" i="1">
                                <a:latin typeface="Cambria Math" panose="02040503050406030204" pitchFamily="18" charset="0"/>
                                <a:ea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rPr>
                              <m:t>𝑥</m:t>
                            </m:r>
                          </m:e>
                        </m:d>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tan</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csc</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d>
                          <m:dPr>
                            <m:begChr m:val="|"/>
                            <m:endChr m:val="|"/>
                            <m:ctrlPr>
                              <a:rPr lang="en-US" sz="1600" i="1">
                                <a:latin typeface="Cambria Math" panose="02040503050406030204" pitchFamily="18" charset="0"/>
                                <a:ea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rPr>
                              <m:t>𝑥</m:t>
                            </m:r>
                          </m:e>
                        </m:d>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a:t>
                </a:r>
                <a:r>
                  <a:rPr lang="en-US" sz="1600" dirty="0" err="1">
                    <a:ea typeface="Times New Roman" panose="02020603050405020304" pitchFamily="18" charset="0"/>
                  </a:rPr>
                  <a:t>log</a:t>
                </a:r>
                <a:r>
                  <a:rPr lang="en-US" sz="1600" baseline="-25000" dirty="0" err="1">
                    <a:ea typeface="Times New Roman" panose="02020603050405020304" pitchFamily="18" charset="0"/>
                  </a:rPr>
                  <a:t>b</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1/(x ln(b))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b</a:t>
                </a:r>
                <a:r>
                  <a:rPr lang="en-US" sz="1600" i="1" baseline="30000" dirty="0">
                    <a:ea typeface="Times New Roman" panose="02020603050405020304" pitchFamily="18" charset="0"/>
                  </a:rPr>
                  <a:t>x</a:t>
                </a:r>
                <a:r>
                  <a:rPr lang="en-US" sz="1600" dirty="0">
                    <a:ea typeface="Times New Roman" panose="02020603050405020304" pitchFamily="18" charset="0"/>
                  </a:rPr>
                  <a:t>  =  b</a:t>
                </a:r>
                <a:r>
                  <a:rPr lang="en-US" sz="1600" i="1" baseline="30000" dirty="0">
                    <a:ea typeface="Times New Roman" panose="02020603050405020304" pitchFamily="18" charset="0"/>
                  </a:rPr>
                  <a:t>x</a:t>
                </a:r>
                <a:r>
                  <a:rPr lang="en-US" sz="1600" dirty="0">
                    <a:ea typeface="Times New Roman" panose="02020603050405020304" pitchFamily="18" charset="0"/>
                  </a:rPr>
                  <a:t> ln(b)</a:t>
                </a:r>
                <a:endParaRPr lang="en-US" sz="1600" i="1" dirty="0">
                  <a:latin typeface="Cambria Math" panose="02040503050406030204" pitchFamily="18" charset="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ln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
                          <a:rPr lang="en-US" sz="1600" i="1">
                            <a:latin typeface="Cambria Math" panose="02040503050406030204" pitchFamily="18" charset="0"/>
                            <a:ea typeface="Times New Roman" panose="02020603050405020304" pitchFamily="18" charset="0"/>
                          </a:rPr>
                          <m:t>𝑥</m:t>
                        </m:r>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e</a:t>
                </a:r>
                <a:r>
                  <a:rPr lang="en-US" sz="1600" i="1" baseline="30000" dirty="0">
                    <a:ea typeface="Times New Roman" panose="02020603050405020304" pitchFamily="18" charset="0"/>
                  </a:rPr>
                  <a:t>x</a:t>
                </a:r>
                <a:r>
                  <a:rPr lang="en-US" sz="1600" baseline="30000" dirty="0">
                    <a:ea typeface="Times New Roman" panose="02020603050405020304" pitchFamily="18" charset="0"/>
                  </a:rPr>
                  <a:t> </a:t>
                </a:r>
                <a:r>
                  <a:rPr lang="en-US" sz="1600" dirty="0">
                    <a:ea typeface="Times New Roman" panose="02020603050405020304" pitchFamily="18" charset="0"/>
                  </a:rPr>
                  <a:t> =  e</a:t>
                </a:r>
                <a:r>
                  <a:rPr lang="en-US" sz="1600" i="1" baseline="30000" dirty="0">
                    <a:ea typeface="Times New Roman" panose="02020603050405020304" pitchFamily="18" charset="0"/>
                  </a:rPr>
                  <a:t>x</a:t>
                </a:r>
                <a:endParaRPr lang="en-US" sz="1600" dirty="0">
                  <a:ea typeface="Times New Roman" panose="02020603050405020304" pitchFamily="18" charset="0"/>
                </a:endParaRPr>
              </a:p>
            </p:txBody>
          </p:sp>
        </mc:Choice>
        <mc:Fallback xmlns="">
          <p:sp>
            <p:nvSpPr>
              <p:cNvPr id="2" name="Content Placeholder 2">
                <a:extLst>
                  <a:ext uri="{FF2B5EF4-FFF2-40B4-BE49-F238E27FC236}">
                    <a16:creationId xmlns:a16="http://schemas.microsoft.com/office/drawing/2014/main" id="{E88EDC37-96F2-4D29-B01A-CD8BA2A74EA0}"/>
                  </a:ext>
                </a:extLst>
              </p:cNvPr>
              <p:cNvSpPr txBox="1">
                <a:spLocks noRot="1" noChangeAspect="1" noMove="1" noResize="1" noEditPoints="1" noAdjustHandles="1" noChangeArrowheads="1" noChangeShapeType="1" noTextEdit="1"/>
              </p:cNvSpPr>
              <p:nvPr/>
            </p:nvSpPr>
            <p:spPr bwMode="auto">
              <a:xfrm>
                <a:off x="6248400" y="914400"/>
                <a:ext cx="3048000" cy="5905500"/>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392948244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0963" name="Content Placeholder 2">
                <a:extLst>
                  <a:ext uri="{FF2B5EF4-FFF2-40B4-BE49-F238E27FC236}">
                    <a16:creationId xmlns:a16="http://schemas.microsoft.com/office/drawing/2014/main" id="{C6A22F3C-E7B5-48DE-BD13-BE1A785043E8}"/>
                  </a:ext>
                </a:extLst>
              </p:cNvPr>
              <p:cNvSpPr>
                <a:spLocks noGrp="1"/>
              </p:cNvSpPr>
              <p:nvPr>
                <p:ph idx="1"/>
              </p:nvPr>
            </p:nvSpPr>
            <p:spPr>
              <a:xfrm>
                <a:off x="457200" y="838200"/>
                <a:ext cx="8229600" cy="5638800"/>
              </a:xfrm>
            </p:spPr>
            <p:txBody>
              <a:bodyPr/>
              <a:lstStyle/>
              <a:p>
                <a:r>
                  <a:rPr lang="en-US" altLang="en-US" dirty="0"/>
                  <a:t>Find the derivative:</a:t>
                </a:r>
              </a:p>
              <a:p>
                <a:endParaRPr lang="en-US" altLang="en-US" sz="1000" dirty="0"/>
              </a:p>
              <a:p>
                <a:r>
                  <a:rPr lang="en-US" altLang="en-US" dirty="0"/>
                  <a:t>d/dx 276</a:t>
                </a:r>
                <a:r>
                  <a:rPr lang="en-US" altLang="en-US" baseline="30000" dirty="0"/>
                  <a:t>x</a:t>
                </a:r>
                <a:r>
                  <a:rPr lang="en-US" altLang="en-US" dirty="0"/>
                  <a:t> = </a:t>
                </a:r>
              </a:p>
              <a:p>
                <a:r>
                  <a:rPr lang="en-US" altLang="en-US" dirty="0">
                    <a:solidFill>
                      <a:srgbClr val="FFFF00"/>
                    </a:solidFill>
                  </a:rPr>
                  <a:t>	</a:t>
                </a:r>
                <a:r>
                  <a:rPr lang="en-US" altLang="en-US" dirty="0"/>
                  <a:t>≈ 276</a:t>
                </a:r>
                <a:r>
                  <a:rPr lang="en-US" altLang="en-US" baseline="30000" dirty="0"/>
                  <a:t>x</a:t>
                </a:r>
                <a:r>
                  <a:rPr lang="en-US" altLang="en-US" dirty="0"/>
                  <a:t> </a:t>
                </a:r>
                <a:r>
                  <a:rPr lang="en-US" altLang="en-US" dirty="0">
                    <a:latin typeface="Arial" panose="020B0604020202020204" pitchFamily="34" charset="0"/>
                    <a:cs typeface="Arial" panose="020B0604020202020204" pitchFamily="34" charset="0"/>
                  </a:rPr>
                  <a:t>×</a:t>
                </a:r>
                <a:r>
                  <a:rPr lang="en-US" altLang="en-US" dirty="0"/>
                  <a:t> 5.62</a:t>
                </a:r>
              </a:p>
              <a:p>
                <a:endParaRPr lang="en-US" altLang="en-US" sz="1000" dirty="0"/>
              </a:p>
              <a:p>
                <a:r>
                  <a:rPr lang="en-US" altLang="en-US" dirty="0"/>
                  <a:t>d/dx log</a:t>
                </a:r>
                <a:r>
                  <a:rPr lang="en-US" altLang="en-US" baseline="-25000" dirty="0"/>
                  <a:t>10</a:t>
                </a:r>
                <a:r>
                  <a:rPr lang="en-US" altLang="en-US" dirty="0"/>
                  <a:t>x =</a:t>
                </a:r>
              </a:p>
              <a:p>
                <a:r>
                  <a:rPr lang="en-US" altLang="en-US" dirty="0"/>
                  <a:t>	</a:t>
                </a:r>
                <a14:m>
                  <m:oMath xmlns:m="http://schemas.openxmlformats.org/officeDocument/2006/math">
                    <m:f>
                      <m:fPr>
                        <m:ctrlPr>
                          <a:rPr lang="en-US" altLang="en-US" i="1" smtClean="0">
                            <a:solidFill>
                              <a:srgbClr val="FFFF00"/>
                            </a:solidFill>
                            <a:latin typeface="Cambria Math" panose="02040503050406030204" pitchFamily="18" charset="0"/>
                          </a:rPr>
                        </m:ctrlPr>
                      </m:fPr>
                      <m:num>
                        <m:r>
                          <m:rPr>
                            <m:nor/>
                          </m:rPr>
                          <a:rPr lang="en-US" altLang="en-US" dirty="0">
                            <a:solidFill>
                              <a:srgbClr val="FFFF00"/>
                            </a:solidFill>
                          </a:rPr>
                          <m:t>1</m:t>
                        </m:r>
                      </m:num>
                      <m:den>
                        <m:r>
                          <m:rPr>
                            <m:nor/>
                          </m:rPr>
                          <a:rPr lang="en-US" altLang="en-US" b="1" i="0" dirty="0" smtClean="0">
                            <a:solidFill>
                              <a:srgbClr val="FFFF00"/>
                            </a:solidFill>
                          </a:rPr>
                          <m:t>x</m:t>
                        </m:r>
                        <m:r>
                          <m:rPr>
                            <m:nor/>
                          </m:rPr>
                          <a:rPr lang="en-US" altLang="en-US" b="1" i="0" dirty="0" smtClean="0">
                            <a:solidFill>
                              <a:srgbClr val="FFFF00"/>
                            </a:solidFill>
                          </a:rPr>
                          <m:t> </m:t>
                        </m:r>
                        <m:r>
                          <m:rPr>
                            <m:nor/>
                          </m:rPr>
                          <a:rPr lang="en-US" altLang="en-US" b="1" i="0" dirty="0" smtClean="0">
                            <a:solidFill>
                              <a:srgbClr val="FFFF00"/>
                            </a:solidFill>
                          </a:rPr>
                          <m:t>ln</m:t>
                        </m:r>
                        <m:r>
                          <m:rPr>
                            <m:nor/>
                          </m:rPr>
                          <a:rPr lang="en-US" altLang="en-US" b="1" i="0" dirty="0" smtClean="0">
                            <a:solidFill>
                              <a:srgbClr val="FFFF00"/>
                            </a:solidFill>
                          </a:rPr>
                          <m:t>(10)</m:t>
                        </m:r>
                      </m:den>
                    </m:f>
                  </m:oMath>
                </a14:m>
                <a:r>
                  <a:rPr lang="en-US" altLang="en-US" dirty="0"/>
                  <a:t> </a:t>
                </a:r>
                <a:r>
                  <a:rPr lang="en-US" altLang="en-US" dirty="0">
                    <a:solidFill>
                      <a:srgbClr val="FFFF00"/>
                    </a:solidFill>
                  </a:rPr>
                  <a:t>≈ </a:t>
                </a:r>
                <a14:m>
                  <m:oMath xmlns:m="http://schemas.openxmlformats.org/officeDocument/2006/math">
                    <m:f>
                      <m:fPr>
                        <m:ctrlPr>
                          <a:rPr lang="en-US" altLang="en-US" i="1" smtClean="0">
                            <a:solidFill>
                              <a:srgbClr val="FFFF00"/>
                            </a:solidFill>
                            <a:latin typeface="Cambria Math" panose="02040503050406030204" pitchFamily="18" charset="0"/>
                          </a:rPr>
                        </m:ctrlPr>
                      </m:fPr>
                      <m:num>
                        <m:r>
                          <m:rPr>
                            <m:nor/>
                          </m:rPr>
                          <a:rPr lang="en-US" altLang="en-US" dirty="0">
                            <a:solidFill>
                              <a:srgbClr val="FFFF00"/>
                            </a:solidFill>
                          </a:rPr>
                          <m:t>1</m:t>
                        </m:r>
                      </m:num>
                      <m:den>
                        <m:r>
                          <m:rPr>
                            <m:nor/>
                          </m:rPr>
                          <a:rPr lang="en-US" altLang="en-US" b="1" i="0" dirty="0" smtClean="0">
                            <a:solidFill>
                              <a:srgbClr val="FFFF00"/>
                            </a:solidFill>
                          </a:rPr>
                          <m:t>2.303</m:t>
                        </m:r>
                        <m:r>
                          <m:rPr>
                            <m:nor/>
                          </m:rPr>
                          <a:rPr lang="en-US" altLang="en-US" b="1" i="0" dirty="0" smtClean="0">
                            <a:solidFill>
                              <a:srgbClr val="FFFF00"/>
                            </a:solidFill>
                          </a:rPr>
                          <m:t>x</m:t>
                        </m:r>
                      </m:den>
                    </m:f>
                  </m:oMath>
                </a14:m>
                <a:endParaRPr lang="en-US" altLang="en-US" dirty="0"/>
              </a:p>
            </p:txBody>
          </p:sp>
        </mc:Choice>
        <mc:Fallback xmlns="">
          <p:sp>
            <p:nvSpPr>
              <p:cNvPr id="40963" name="Content Placeholder 2">
                <a:extLst>
                  <a:ext uri="{FF2B5EF4-FFF2-40B4-BE49-F238E27FC236}">
                    <a16:creationId xmlns:a16="http://schemas.microsoft.com/office/drawing/2014/main" id="{C6A22F3C-E7B5-48DE-BD13-BE1A785043E8}"/>
                  </a:ext>
                </a:extLst>
              </p:cNvPr>
              <p:cNvSpPr>
                <a:spLocks noGrp="1" noRot="1" noChangeAspect="1" noMove="1" noResize="1" noEditPoints="1" noAdjustHandles="1" noChangeArrowheads="1" noChangeShapeType="1" noTextEdit="1"/>
              </p:cNvSpPr>
              <p:nvPr>
                <p:ph idx="1"/>
              </p:nvPr>
            </p:nvSpPr>
            <p:spPr>
              <a:xfrm>
                <a:off x="457200" y="838200"/>
                <a:ext cx="8229600" cy="5638800"/>
              </a:xfrm>
              <a:blipFill>
                <a:blip r:embed="rId2"/>
                <a:stretch>
                  <a:fillRect l="-2593" t="-1946"/>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D8EFA26A-2E09-4815-ADEE-87D9BCE52D5D}"/>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TRANSCENDENTAL DERIVATIVES</a:t>
            </a:r>
          </a:p>
          <a:p>
            <a:pPr algn="ctr" eaLnBrk="1" hangingPunct="1">
              <a:spcBef>
                <a:spcPct val="0"/>
              </a:spcBef>
              <a:buFontTx/>
              <a:buNone/>
            </a:pPr>
            <a:r>
              <a:rPr lang="en-US" altLang="en-US" sz="2400" dirty="0">
                <a:solidFill>
                  <a:schemeClr val="bg1"/>
                </a:solidFill>
              </a:rPr>
              <a:t>IN-CLASS PROBLEMS 7,8</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2" name="Content Placeholder 2">
                <a:extLst>
                  <a:ext uri="{FF2B5EF4-FFF2-40B4-BE49-F238E27FC236}">
                    <a16:creationId xmlns:a16="http://schemas.microsoft.com/office/drawing/2014/main" id="{E88EDC37-96F2-4D29-B01A-CD8BA2A74EA0}"/>
                  </a:ext>
                </a:extLst>
              </p:cNvPr>
              <p:cNvSpPr txBox="1">
                <a:spLocks/>
              </p:cNvSpPr>
              <p:nvPr/>
            </p:nvSpPr>
            <p:spPr bwMode="auto">
              <a:xfrm>
                <a:off x="6248400" y="914400"/>
                <a:ext cx="3048000" cy="5905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0"/>
                  </a:spcAft>
                </a:pPr>
                <a14:m>
                  <m:oMath xmlns:m="http://schemas.openxmlformats.org/officeDocument/2006/math">
                    <m:f>
                      <m:fPr>
                        <m:ctrlPr>
                          <a:rPr lang="en-US" sz="1600" i="1" smtClean="0">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sin </a:t>
                </a:r>
                <a:r>
                  <a:rPr lang="en-US" sz="1600" i="1" dirty="0">
                    <a:ea typeface="Times New Roman" panose="02020603050405020304" pitchFamily="18" charset="0"/>
                  </a:rPr>
                  <a:t>x</a:t>
                </a:r>
                <a:r>
                  <a:rPr lang="en-US" sz="1600" dirty="0">
                    <a:ea typeface="Times New Roman" panose="02020603050405020304" pitchFamily="18" charset="0"/>
                  </a:rPr>
                  <a:t> = cos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cot </a:t>
                </a:r>
                <a:r>
                  <a:rPr lang="en-US" sz="1600" i="1" dirty="0">
                    <a:ea typeface="Times New Roman" panose="02020603050405020304" pitchFamily="18" charset="0"/>
                  </a:rPr>
                  <a:t>x </a:t>
                </a:r>
                <a:r>
                  <a:rPr lang="en-US" sz="1600" dirty="0">
                    <a:ea typeface="Times New Roman" panose="02020603050405020304" pitchFamily="18" charset="0"/>
                  </a:rPr>
                  <a:t>=  csc</a:t>
                </a:r>
                <a:r>
                  <a:rPr lang="en-US" sz="1600" baseline="30000" dirty="0">
                    <a:ea typeface="Times New Roman" panose="02020603050405020304" pitchFamily="18" charset="0"/>
                  </a:rPr>
                  <a:t>2</a:t>
                </a:r>
                <a:r>
                  <a:rPr lang="en-US" sz="1600" dirty="0">
                    <a:ea typeface="Times New Roman" panose="02020603050405020304" pitchFamily="18" charset="0"/>
                  </a:rPr>
                  <a:t>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cos </a:t>
                </a:r>
                <a:r>
                  <a:rPr lang="en-US" sz="1600" i="1" dirty="0">
                    <a:ea typeface="Times New Roman" panose="02020603050405020304" pitchFamily="18" charset="0"/>
                  </a:rPr>
                  <a:t>x</a:t>
                </a:r>
                <a:r>
                  <a:rPr lang="en-US" sz="1600" dirty="0">
                    <a:ea typeface="Times New Roman" panose="02020603050405020304" pitchFamily="18" charset="0"/>
                  </a:rPr>
                  <a:t> = –sin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sec </a:t>
                </a:r>
                <a:r>
                  <a:rPr lang="en-US" sz="1600" i="1" dirty="0">
                    <a:ea typeface="Times New Roman" panose="02020603050405020304" pitchFamily="18" charset="0"/>
                  </a:rPr>
                  <a:t>x</a:t>
                </a:r>
                <a:r>
                  <a:rPr lang="en-US" sz="1600" dirty="0">
                    <a:ea typeface="Times New Roman" panose="02020603050405020304" pitchFamily="18" charset="0"/>
                  </a:rPr>
                  <a:t>  =  sec </a:t>
                </a:r>
                <a:r>
                  <a:rPr lang="en-US" sz="1600" i="1" dirty="0">
                    <a:ea typeface="Times New Roman" panose="02020603050405020304" pitchFamily="18" charset="0"/>
                  </a:rPr>
                  <a:t>x</a:t>
                </a:r>
                <a:r>
                  <a:rPr lang="en-US" sz="1600" dirty="0">
                    <a:ea typeface="Times New Roman" panose="02020603050405020304" pitchFamily="18" charset="0"/>
                  </a:rPr>
                  <a:t> tan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tan </a:t>
                </a:r>
                <a:r>
                  <a:rPr lang="en-US" sz="1600" i="1" dirty="0">
                    <a:ea typeface="Times New Roman" panose="02020603050405020304" pitchFamily="18" charset="0"/>
                  </a:rPr>
                  <a:t>x</a:t>
                </a:r>
                <a:r>
                  <a:rPr lang="en-US" sz="1600" dirty="0">
                    <a:ea typeface="Times New Roman" panose="02020603050405020304" pitchFamily="18" charset="0"/>
                  </a:rPr>
                  <a:t> = sec</a:t>
                </a:r>
                <a:r>
                  <a:rPr lang="en-US" sz="1600" baseline="30000" dirty="0">
                    <a:ea typeface="Times New Roman" panose="02020603050405020304" pitchFamily="18" charset="0"/>
                  </a:rPr>
                  <a:t>2</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csc </a:t>
                </a:r>
                <a:r>
                  <a:rPr lang="en-US" sz="1600" i="1" dirty="0">
                    <a:ea typeface="Times New Roman" panose="02020603050405020304" pitchFamily="18" charset="0"/>
                  </a:rPr>
                  <a:t>x</a:t>
                </a:r>
                <a:r>
                  <a:rPr lang="en-US" sz="1600" dirty="0">
                    <a:ea typeface="Times New Roman" panose="02020603050405020304" pitchFamily="18" charset="0"/>
                  </a:rPr>
                  <a:t>  =  csc </a:t>
                </a:r>
                <a:r>
                  <a:rPr lang="en-US" sz="1600" i="1" dirty="0">
                    <a:ea typeface="Times New Roman" panose="02020603050405020304" pitchFamily="18" charset="0"/>
                  </a:rPr>
                  <a:t>x</a:t>
                </a:r>
                <a:r>
                  <a:rPr lang="en-US" sz="1600" dirty="0">
                    <a:ea typeface="Times New Roman" panose="02020603050405020304" pitchFamily="18" charset="0"/>
                  </a:rPr>
                  <a:t> cot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sin</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cot</a:t>
                </a:r>
                <a:r>
                  <a:rPr lang="en-US" sz="1600" baseline="30000" dirty="0">
                    <a:ea typeface="Times New Roman" panose="02020603050405020304" pitchFamily="18" charset="0"/>
                  </a:rPr>
                  <a:t> -1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cos</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sec</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 </a:t>
                </a:r>
                <a:r>
                  <a:rPr lang="en-US" sz="1600" dirty="0">
                    <a:ea typeface="Times New Roman" panose="02020603050405020304" pitchFamily="18" charset="0"/>
                  </a:rPr>
                  <a:t>=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d>
                          <m:dPr>
                            <m:begChr m:val="|"/>
                            <m:endChr m:val="|"/>
                            <m:ctrlPr>
                              <a:rPr lang="en-US" sz="1600" i="1">
                                <a:latin typeface="Cambria Math" panose="02040503050406030204" pitchFamily="18" charset="0"/>
                                <a:ea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rPr>
                              <m:t>𝑥</m:t>
                            </m:r>
                          </m:e>
                        </m:d>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tan</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csc</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d>
                          <m:dPr>
                            <m:begChr m:val="|"/>
                            <m:endChr m:val="|"/>
                            <m:ctrlPr>
                              <a:rPr lang="en-US" sz="1600" i="1">
                                <a:latin typeface="Cambria Math" panose="02040503050406030204" pitchFamily="18" charset="0"/>
                                <a:ea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rPr>
                              <m:t>𝑥</m:t>
                            </m:r>
                          </m:e>
                        </m:d>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a:t>
                </a:r>
                <a:r>
                  <a:rPr lang="en-US" sz="1600" dirty="0" err="1">
                    <a:ea typeface="Times New Roman" panose="02020603050405020304" pitchFamily="18" charset="0"/>
                  </a:rPr>
                  <a:t>log</a:t>
                </a:r>
                <a:r>
                  <a:rPr lang="en-US" sz="1600" baseline="-25000" dirty="0" err="1">
                    <a:ea typeface="Times New Roman" panose="02020603050405020304" pitchFamily="18" charset="0"/>
                  </a:rPr>
                  <a:t>b</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1/(x ln(b))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b</a:t>
                </a:r>
                <a:r>
                  <a:rPr lang="en-US" sz="1600" i="1" baseline="30000" dirty="0">
                    <a:ea typeface="Times New Roman" panose="02020603050405020304" pitchFamily="18" charset="0"/>
                  </a:rPr>
                  <a:t>x</a:t>
                </a:r>
                <a:r>
                  <a:rPr lang="en-US" sz="1600" dirty="0">
                    <a:ea typeface="Times New Roman" panose="02020603050405020304" pitchFamily="18" charset="0"/>
                  </a:rPr>
                  <a:t>  =  b</a:t>
                </a:r>
                <a:r>
                  <a:rPr lang="en-US" sz="1600" i="1" baseline="30000" dirty="0">
                    <a:ea typeface="Times New Roman" panose="02020603050405020304" pitchFamily="18" charset="0"/>
                  </a:rPr>
                  <a:t>x</a:t>
                </a:r>
                <a:r>
                  <a:rPr lang="en-US" sz="1600" dirty="0">
                    <a:ea typeface="Times New Roman" panose="02020603050405020304" pitchFamily="18" charset="0"/>
                  </a:rPr>
                  <a:t> ln(b)</a:t>
                </a:r>
                <a:endParaRPr lang="en-US" sz="1600" i="1" dirty="0">
                  <a:latin typeface="Cambria Math" panose="02040503050406030204" pitchFamily="18" charset="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ln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
                          <a:rPr lang="en-US" sz="1600" i="1">
                            <a:latin typeface="Cambria Math" panose="02040503050406030204" pitchFamily="18" charset="0"/>
                            <a:ea typeface="Times New Roman" panose="02020603050405020304" pitchFamily="18" charset="0"/>
                          </a:rPr>
                          <m:t>𝑥</m:t>
                        </m:r>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e</a:t>
                </a:r>
                <a:r>
                  <a:rPr lang="en-US" sz="1600" i="1" baseline="30000" dirty="0">
                    <a:ea typeface="Times New Roman" panose="02020603050405020304" pitchFamily="18" charset="0"/>
                  </a:rPr>
                  <a:t>x</a:t>
                </a:r>
                <a:r>
                  <a:rPr lang="en-US" sz="1600" baseline="30000" dirty="0">
                    <a:ea typeface="Times New Roman" panose="02020603050405020304" pitchFamily="18" charset="0"/>
                  </a:rPr>
                  <a:t> </a:t>
                </a:r>
                <a:r>
                  <a:rPr lang="en-US" sz="1600" dirty="0">
                    <a:ea typeface="Times New Roman" panose="02020603050405020304" pitchFamily="18" charset="0"/>
                  </a:rPr>
                  <a:t> =  e</a:t>
                </a:r>
                <a:r>
                  <a:rPr lang="en-US" sz="1600" i="1" baseline="30000" dirty="0">
                    <a:ea typeface="Times New Roman" panose="02020603050405020304" pitchFamily="18" charset="0"/>
                  </a:rPr>
                  <a:t>x</a:t>
                </a:r>
                <a:endParaRPr lang="en-US" sz="1600" dirty="0">
                  <a:ea typeface="Times New Roman" panose="02020603050405020304" pitchFamily="18" charset="0"/>
                </a:endParaRPr>
              </a:p>
            </p:txBody>
          </p:sp>
        </mc:Choice>
        <mc:Fallback xmlns="">
          <p:sp>
            <p:nvSpPr>
              <p:cNvPr id="2" name="Content Placeholder 2">
                <a:extLst>
                  <a:ext uri="{FF2B5EF4-FFF2-40B4-BE49-F238E27FC236}">
                    <a16:creationId xmlns:a16="http://schemas.microsoft.com/office/drawing/2014/main" id="{E88EDC37-96F2-4D29-B01A-CD8BA2A74EA0}"/>
                  </a:ext>
                </a:extLst>
              </p:cNvPr>
              <p:cNvSpPr txBox="1">
                <a:spLocks noRot="1" noChangeAspect="1" noMove="1" noResize="1" noEditPoints="1" noAdjustHandles="1" noChangeArrowheads="1" noChangeShapeType="1" noTextEdit="1"/>
              </p:cNvSpPr>
              <p:nvPr/>
            </p:nvSpPr>
            <p:spPr bwMode="auto">
              <a:xfrm>
                <a:off x="6248400" y="914400"/>
                <a:ext cx="3048000" cy="590550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587896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5">
            <a:extLst>
              <a:ext uri="{FF2B5EF4-FFF2-40B4-BE49-F238E27FC236}">
                <a16:creationId xmlns:a16="http://schemas.microsoft.com/office/drawing/2014/main" id="{D8A546A6-DC97-4ED5-9048-AC2FB89A85D7}"/>
              </a:ext>
            </a:extLst>
          </p:cNvPr>
          <p:cNvSpPr>
            <a:spLocks noGrp="1"/>
          </p:cNvSpPr>
          <p:nvPr>
            <p:ph type="title"/>
          </p:nvPr>
        </p:nvSpPr>
        <p:spPr/>
        <p:txBody>
          <a:bodyPr/>
          <a:lstStyle/>
          <a:p>
            <a:r>
              <a:rPr lang="en-US" altLang="en-US" dirty="0"/>
              <a:t>Limits in Trig</a:t>
            </a:r>
          </a:p>
        </p:txBody>
      </p:sp>
      <p:sp>
        <p:nvSpPr>
          <p:cNvPr id="14339" name="Content Placeholder 6">
            <a:extLst>
              <a:ext uri="{FF2B5EF4-FFF2-40B4-BE49-F238E27FC236}">
                <a16:creationId xmlns:a16="http://schemas.microsoft.com/office/drawing/2014/main" id="{DB01CA6A-0405-4018-B625-9F464058F43A}"/>
              </a:ext>
            </a:extLst>
          </p:cNvPr>
          <p:cNvSpPr>
            <a:spLocks noGrp="1"/>
          </p:cNvSpPr>
          <p:nvPr>
            <p:ph idx="1"/>
          </p:nvPr>
        </p:nvSpPr>
        <p:spPr/>
        <p:txBody>
          <a:bodyPr/>
          <a:lstStyle/>
          <a:p>
            <a:r>
              <a:rPr lang="en-US" altLang="en-US" dirty="0"/>
              <a:t>As you move the secant line in a parallel fashion toward the curve</a:t>
            </a:r>
          </a:p>
        </p:txBody>
      </p:sp>
      <p:sp>
        <p:nvSpPr>
          <p:cNvPr id="2" name="Rectangle 1">
            <a:extLst>
              <a:ext uri="{FF2B5EF4-FFF2-40B4-BE49-F238E27FC236}">
                <a16:creationId xmlns:a16="http://schemas.microsoft.com/office/drawing/2014/main" id="{9DAB54FF-1433-45C0-8F40-FD84A5733B97}"/>
              </a:ext>
            </a:extLst>
          </p:cNvPr>
          <p:cNvSpPr/>
          <p:nvPr/>
        </p:nvSpPr>
        <p:spPr>
          <a:xfrm>
            <a:off x="0" y="6611035"/>
            <a:ext cx="1572866"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2020 </a:t>
            </a:r>
          </a:p>
        </p:txBody>
      </p:sp>
      <p:sp>
        <p:nvSpPr>
          <p:cNvPr id="3" name="Freeform: Shape 2">
            <a:extLst>
              <a:ext uri="{FF2B5EF4-FFF2-40B4-BE49-F238E27FC236}">
                <a16:creationId xmlns:a16="http://schemas.microsoft.com/office/drawing/2014/main" id="{0A52AFC9-3A6E-4D89-808A-220F56E1B7D1}"/>
              </a:ext>
            </a:extLst>
          </p:cNvPr>
          <p:cNvSpPr/>
          <p:nvPr/>
        </p:nvSpPr>
        <p:spPr>
          <a:xfrm rot="10800000">
            <a:off x="4114800" y="3276599"/>
            <a:ext cx="3733799" cy="3505199"/>
          </a:xfrm>
          <a:custGeom>
            <a:avLst/>
            <a:gdLst>
              <a:gd name="connsiteX0" fmla="*/ 0 w 3352800"/>
              <a:gd name="connsiteY0" fmla="*/ 23447 h 2102130"/>
              <a:gd name="connsiteX1" fmla="*/ 105508 w 3352800"/>
              <a:gd name="connsiteY1" fmla="*/ 222739 h 2102130"/>
              <a:gd name="connsiteX2" fmla="*/ 187569 w 3352800"/>
              <a:gd name="connsiteY2" fmla="*/ 433754 h 2102130"/>
              <a:gd name="connsiteX3" fmla="*/ 304800 w 3352800"/>
              <a:gd name="connsiteY3" fmla="*/ 668216 h 2102130"/>
              <a:gd name="connsiteX4" fmla="*/ 410308 w 3352800"/>
              <a:gd name="connsiteY4" fmla="*/ 902677 h 2102130"/>
              <a:gd name="connsiteX5" fmla="*/ 574431 w 3352800"/>
              <a:gd name="connsiteY5" fmla="*/ 1207477 h 2102130"/>
              <a:gd name="connsiteX6" fmla="*/ 785446 w 3352800"/>
              <a:gd name="connsiteY6" fmla="*/ 1500554 h 2102130"/>
              <a:gd name="connsiteX7" fmla="*/ 914400 w 3352800"/>
              <a:gd name="connsiteY7" fmla="*/ 1664677 h 2102130"/>
              <a:gd name="connsiteX8" fmla="*/ 1008185 w 3352800"/>
              <a:gd name="connsiteY8" fmla="*/ 1758462 h 2102130"/>
              <a:gd name="connsiteX9" fmla="*/ 1078523 w 3352800"/>
              <a:gd name="connsiteY9" fmla="*/ 1828800 h 2102130"/>
              <a:gd name="connsiteX10" fmla="*/ 1160585 w 3352800"/>
              <a:gd name="connsiteY10" fmla="*/ 1899139 h 2102130"/>
              <a:gd name="connsiteX11" fmla="*/ 1289539 w 3352800"/>
              <a:gd name="connsiteY11" fmla="*/ 1981200 h 2102130"/>
              <a:gd name="connsiteX12" fmla="*/ 1406769 w 3352800"/>
              <a:gd name="connsiteY12" fmla="*/ 2028093 h 2102130"/>
              <a:gd name="connsiteX13" fmla="*/ 1535723 w 3352800"/>
              <a:gd name="connsiteY13" fmla="*/ 2074985 h 2102130"/>
              <a:gd name="connsiteX14" fmla="*/ 1652954 w 3352800"/>
              <a:gd name="connsiteY14" fmla="*/ 2098431 h 2102130"/>
              <a:gd name="connsiteX15" fmla="*/ 1699846 w 3352800"/>
              <a:gd name="connsiteY15" fmla="*/ 2098431 h 2102130"/>
              <a:gd name="connsiteX16" fmla="*/ 1793631 w 3352800"/>
              <a:gd name="connsiteY16" fmla="*/ 2063262 h 2102130"/>
              <a:gd name="connsiteX17" fmla="*/ 1910862 w 3352800"/>
              <a:gd name="connsiteY17" fmla="*/ 2039816 h 2102130"/>
              <a:gd name="connsiteX18" fmla="*/ 2039816 w 3352800"/>
              <a:gd name="connsiteY18" fmla="*/ 1969477 h 2102130"/>
              <a:gd name="connsiteX19" fmla="*/ 2192216 w 3352800"/>
              <a:gd name="connsiteY19" fmla="*/ 1899139 h 2102130"/>
              <a:gd name="connsiteX20" fmla="*/ 2309446 w 3352800"/>
              <a:gd name="connsiteY20" fmla="*/ 1805354 h 2102130"/>
              <a:gd name="connsiteX21" fmla="*/ 2450123 w 3352800"/>
              <a:gd name="connsiteY21" fmla="*/ 1641231 h 2102130"/>
              <a:gd name="connsiteX22" fmla="*/ 2567354 w 3352800"/>
              <a:gd name="connsiteY22" fmla="*/ 1477108 h 2102130"/>
              <a:gd name="connsiteX23" fmla="*/ 2731477 w 3352800"/>
              <a:gd name="connsiteY23" fmla="*/ 1277816 h 2102130"/>
              <a:gd name="connsiteX24" fmla="*/ 2883877 w 3352800"/>
              <a:gd name="connsiteY24" fmla="*/ 1031631 h 2102130"/>
              <a:gd name="connsiteX25" fmla="*/ 2965939 w 3352800"/>
              <a:gd name="connsiteY25" fmla="*/ 855785 h 2102130"/>
              <a:gd name="connsiteX26" fmla="*/ 3083169 w 3352800"/>
              <a:gd name="connsiteY26" fmla="*/ 597877 h 2102130"/>
              <a:gd name="connsiteX27" fmla="*/ 3200400 w 3352800"/>
              <a:gd name="connsiteY27" fmla="*/ 328247 h 2102130"/>
              <a:gd name="connsiteX28" fmla="*/ 3305908 w 3352800"/>
              <a:gd name="connsiteY28" fmla="*/ 128954 h 2102130"/>
              <a:gd name="connsiteX29" fmla="*/ 3352800 w 3352800"/>
              <a:gd name="connsiteY29" fmla="*/ 0 h 2102130"/>
              <a:gd name="connsiteX30" fmla="*/ 3352800 w 3352800"/>
              <a:gd name="connsiteY30" fmla="*/ 0 h 2102130"/>
              <a:gd name="connsiteX31" fmla="*/ 3352800 w 3352800"/>
              <a:gd name="connsiteY31" fmla="*/ 0 h 2102130"/>
              <a:gd name="connsiteX0" fmla="*/ 0 w 3330428"/>
              <a:gd name="connsiteY0" fmla="*/ 35172 h 2102130"/>
              <a:gd name="connsiteX1" fmla="*/ 83136 w 3330428"/>
              <a:gd name="connsiteY1" fmla="*/ 222739 h 2102130"/>
              <a:gd name="connsiteX2" fmla="*/ 165197 w 3330428"/>
              <a:gd name="connsiteY2" fmla="*/ 433754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44982 w 3330428"/>
              <a:gd name="connsiteY22" fmla="*/ 1477108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178028 w 3330428"/>
              <a:gd name="connsiteY27" fmla="*/ 328247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5197 w 3330428"/>
              <a:gd name="connsiteY2" fmla="*/ 433754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178028 w 3330428"/>
              <a:gd name="connsiteY27" fmla="*/ 328247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5197 w 3330428"/>
              <a:gd name="connsiteY2" fmla="*/ 433754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87936 w 3330428"/>
              <a:gd name="connsiteY4" fmla="*/ 902677 h 2102130"/>
              <a:gd name="connsiteX5" fmla="*/ 557775 w 3330428"/>
              <a:gd name="connsiteY5" fmla="*/ 1201761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87936 w 3330428"/>
              <a:gd name="connsiteY4" fmla="*/ 902677 h 2102130"/>
              <a:gd name="connsiteX5" fmla="*/ 563491 w 3330428"/>
              <a:gd name="connsiteY5" fmla="*/ 1197951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95557 w 3330428"/>
              <a:gd name="connsiteY4" fmla="*/ 902677 h 2102130"/>
              <a:gd name="connsiteX5" fmla="*/ 563491 w 3330428"/>
              <a:gd name="connsiteY5" fmla="*/ 1197951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0446 w 3348846"/>
              <a:gd name="connsiteY7" fmla="*/ 1671421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0446 w 3348846"/>
              <a:gd name="connsiteY7" fmla="*/ 1671421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0446 w 3348846"/>
              <a:gd name="connsiteY7" fmla="*/ 1671421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2352 w 3348846"/>
              <a:gd name="connsiteY7" fmla="*/ 166570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3397 w 3348846"/>
              <a:gd name="connsiteY6" fmla="*/ 150348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9113 w 3348846"/>
              <a:gd name="connsiteY6" fmla="*/ 149967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79870 w 3348846"/>
              <a:gd name="connsiteY11" fmla="*/ 1978419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79870 w 3348846"/>
              <a:gd name="connsiteY11" fmla="*/ 1978419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83680 w 3348846"/>
              <a:gd name="connsiteY11" fmla="*/ 1974609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6521"/>
              <a:gd name="connsiteX1" fmla="*/ 101554 w 3348846"/>
              <a:gd name="connsiteY1" fmla="*/ 229483 h 2106521"/>
              <a:gd name="connsiteX2" fmla="*/ 187426 w 3348846"/>
              <a:gd name="connsiteY2" fmla="*/ 432877 h 2106521"/>
              <a:gd name="connsiteX3" fmla="*/ 300846 w 3348846"/>
              <a:gd name="connsiteY3" fmla="*/ 674960 h 2106521"/>
              <a:gd name="connsiteX4" fmla="*/ 413975 w 3348846"/>
              <a:gd name="connsiteY4" fmla="*/ 909421 h 2106521"/>
              <a:gd name="connsiteX5" fmla="*/ 587625 w 3348846"/>
              <a:gd name="connsiteY5" fmla="*/ 1202790 h 2106521"/>
              <a:gd name="connsiteX6" fmla="*/ 789113 w 3348846"/>
              <a:gd name="connsiteY6" fmla="*/ 1499678 h 2106521"/>
              <a:gd name="connsiteX7" fmla="*/ 918068 w 3348846"/>
              <a:gd name="connsiteY7" fmla="*/ 1661896 h 2106521"/>
              <a:gd name="connsiteX8" fmla="*/ 1011852 w 3348846"/>
              <a:gd name="connsiteY8" fmla="*/ 1763301 h 2106521"/>
              <a:gd name="connsiteX9" fmla="*/ 1082191 w 3348846"/>
              <a:gd name="connsiteY9" fmla="*/ 1829829 h 2106521"/>
              <a:gd name="connsiteX10" fmla="*/ 1164252 w 3348846"/>
              <a:gd name="connsiteY10" fmla="*/ 1896358 h 2106521"/>
              <a:gd name="connsiteX11" fmla="*/ 1283680 w 3348846"/>
              <a:gd name="connsiteY11" fmla="*/ 1974609 h 2106521"/>
              <a:gd name="connsiteX12" fmla="*/ 1402815 w 3348846"/>
              <a:gd name="connsiteY12" fmla="*/ 2034837 h 2106521"/>
              <a:gd name="connsiteX13" fmla="*/ 1531769 w 3348846"/>
              <a:gd name="connsiteY13" fmla="*/ 2081729 h 2106521"/>
              <a:gd name="connsiteX14" fmla="*/ 1652810 w 3348846"/>
              <a:gd name="connsiteY14" fmla="*/ 2097555 h 2106521"/>
              <a:gd name="connsiteX15" fmla="*/ 1695892 w 3348846"/>
              <a:gd name="connsiteY15" fmla="*/ 2105175 h 2106521"/>
              <a:gd name="connsiteX16" fmla="*/ 1789677 w 3348846"/>
              <a:gd name="connsiteY16" fmla="*/ 2070006 h 2106521"/>
              <a:gd name="connsiteX17" fmla="*/ 1906908 w 3348846"/>
              <a:gd name="connsiteY17" fmla="*/ 2046560 h 2106521"/>
              <a:gd name="connsiteX18" fmla="*/ 2035862 w 3348846"/>
              <a:gd name="connsiteY18" fmla="*/ 1976221 h 2106521"/>
              <a:gd name="connsiteX19" fmla="*/ 2188262 w 3348846"/>
              <a:gd name="connsiteY19" fmla="*/ 1905883 h 2106521"/>
              <a:gd name="connsiteX20" fmla="*/ 2305492 w 3348846"/>
              <a:gd name="connsiteY20" fmla="*/ 1812098 h 2106521"/>
              <a:gd name="connsiteX21" fmla="*/ 2446169 w 3348846"/>
              <a:gd name="connsiteY21" fmla="*/ 1647975 h 2106521"/>
              <a:gd name="connsiteX22" fmla="*/ 2586849 w 3348846"/>
              <a:gd name="connsiteY22" fmla="*/ 1519025 h 2106521"/>
              <a:gd name="connsiteX23" fmla="*/ 2727523 w 3348846"/>
              <a:gd name="connsiteY23" fmla="*/ 1284560 h 2106521"/>
              <a:gd name="connsiteX24" fmla="*/ 2879923 w 3348846"/>
              <a:gd name="connsiteY24" fmla="*/ 1038375 h 2106521"/>
              <a:gd name="connsiteX25" fmla="*/ 2961985 w 3348846"/>
              <a:gd name="connsiteY25" fmla="*/ 862529 h 2106521"/>
              <a:gd name="connsiteX26" fmla="*/ 3079215 w 3348846"/>
              <a:gd name="connsiteY26" fmla="*/ 604621 h 2106521"/>
              <a:gd name="connsiteX27" fmla="*/ 3219895 w 3348846"/>
              <a:gd name="connsiteY27" fmla="*/ 323266 h 2106521"/>
              <a:gd name="connsiteX28" fmla="*/ 3301954 w 3348846"/>
              <a:gd name="connsiteY28" fmla="*/ 135698 h 2106521"/>
              <a:gd name="connsiteX29" fmla="*/ 3348846 w 3348846"/>
              <a:gd name="connsiteY29" fmla="*/ 6744 h 2106521"/>
              <a:gd name="connsiteX30" fmla="*/ 3348846 w 3348846"/>
              <a:gd name="connsiteY30" fmla="*/ 6744 h 2106521"/>
              <a:gd name="connsiteX31" fmla="*/ 3348846 w 3348846"/>
              <a:gd name="connsiteY31" fmla="*/ 6744 h 2106521"/>
              <a:gd name="connsiteX0" fmla="*/ 0 w 3348846"/>
              <a:gd name="connsiteY0" fmla="*/ 0 h 2098483"/>
              <a:gd name="connsiteX1" fmla="*/ 101554 w 3348846"/>
              <a:gd name="connsiteY1" fmla="*/ 229483 h 2098483"/>
              <a:gd name="connsiteX2" fmla="*/ 187426 w 3348846"/>
              <a:gd name="connsiteY2" fmla="*/ 432877 h 2098483"/>
              <a:gd name="connsiteX3" fmla="*/ 300846 w 3348846"/>
              <a:gd name="connsiteY3" fmla="*/ 674960 h 2098483"/>
              <a:gd name="connsiteX4" fmla="*/ 413975 w 3348846"/>
              <a:gd name="connsiteY4" fmla="*/ 909421 h 2098483"/>
              <a:gd name="connsiteX5" fmla="*/ 587625 w 3348846"/>
              <a:gd name="connsiteY5" fmla="*/ 1202790 h 2098483"/>
              <a:gd name="connsiteX6" fmla="*/ 789113 w 3348846"/>
              <a:gd name="connsiteY6" fmla="*/ 1499678 h 2098483"/>
              <a:gd name="connsiteX7" fmla="*/ 918068 w 3348846"/>
              <a:gd name="connsiteY7" fmla="*/ 1661896 h 2098483"/>
              <a:gd name="connsiteX8" fmla="*/ 1011852 w 3348846"/>
              <a:gd name="connsiteY8" fmla="*/ 1763301 h 2098483"/>
              <a:gd name="connsiteX9" fmla="*/ 1082191 w 3348846"/>
              <a:gd name="connsiteY9" fmla="*/ 1829829 h 2098483"/>
              <a:gd name="connsiteX10" fmla="*/ 1164252 w 3348846"/>
              <a:gd name="connsiteY10" fmla="*/ 1896358 h 2098483"/>
              <a:gd name="connsiteX11" fmla="*/ 1283680 w 3348846"/>
              <a:gd name="connsiteY11" fmla="*/ 1974609 h 2098483"/>
              <a:gd name="connsiteX12" fmla="*/ 1402815 w 3348846"/>
              <a:gd name="connsiteY12" fmla="*/ 2034837 h 2098483"/>
              <a:gd name="connsiteX13" fmla="*/ 1531769 w 3348846"/>
              <a:gd name="connsiteY13" fmla="*/ 2081729 h 2098483"/>
              <a:gd name="connsiteX14" fmla="*/ 1652810 w 3348846"/>
              <a:gd name="connsiteY14" fmla="*/ 2097555 h 2098483"/>
              <a:gd name="connsiteX15" fmla="*/ 1695892 w 3348846"/>
              <a:gd name="connsiteY15" fmla="*/ 2093744 h 2098483"/>
              <a:gd name="connsiteX16" fmla="*/ 1789677 w 3348846"/>
              <a:gd name="connsiteY16" fmla="*/ 2070006 h 2098483"/>
              <a:gd name="connsiteX17" fmla="*/ 1906908 w 3348846"/>
              <a:gd name="connsiteY17" fmla="*/ 2046560 h 2098483"/>
              <a:gd name="connsiteX18" fmla="*/ 2035862 w 3348846"/>
              <a:gd name="connsiteY18" fmla="*/ 1976221 h 2098483"/>
              <a:gd name="connsiteX19" fmla="*/ 2188262 w 3348846"/>
              <a:gd name="connsiteY19" fmla="*/ 1905883 h 2098483"/>
              <a:gd name="connsiteX20" fmla="*/ 2305492 w 3348846"/>
              <a:gd name="connsiteY20" fmla="*/ 1812098 h 2098483"/>
              <a:gd name="connsiteX21" fmla="*/ 2446169 w 3348846"/>
              <a:gd name="connsiteY21" fmla="*/ 1647975 h 2098483"/>
              <a:gd name="connsiteX22" fmla="*/ 2586849 w 3348846"/>
              <a:gd name="connsiteY22" fmla="*/ 1519025 h 2098483"/>
              <a:gd name="connsiteX23" fmla="*/ 2727523 w 3348846"/>
              <a:gd name="connsiteY23" fmla="*/ 1284560 h 2098483"/>
              <a:gd name="connsiteX24" fmla="*/ 2879923 w 3348846"/>
              <a:gd name="connsiteY24" fmla="*/ 1038375 h 2098483"/>
              <a:gd name="connsiteX25" fmla="*/ 2961985 w 3348846"/>
              <a:gd name="connsiteY25" fmla="*/ 862529 h 2098483"/>
              <a:gd name="connsiteX26" fmla="*/ 3079215 w 3348846"/>
              <a:gd name="connsiteY26" fmla="*/ 604621 h 2098483"/>
              <a:gd name="connsiteX27" fmla="*/ 3219895 w 3348846"/>
              <a:gd name="connsiteY27" fmla="*/ 323266 h 2098483"/>
              <a:gd name="connsiteX28" fmla="*/ 3301954 w 3348846"/>
              <a:gd name="connsiteY28" fmla="*/ 135698 h 2098483"/>
              <a:gd name="connsiteX29" fmla="*/ 3348846 w 3348846"/>
              <a:gd name="connsiteY29" fmla="*/ 6744 h 2098483"/>
              <a:gd name="connsiteX30" fmla="*/ 3348846 w 3348846"/>
              <a:gd name="connsiteY30" fmla="*/ 6744 h 2098483"/>
              <a:gd name="connsiteX31" fmla="*/ 3348846 w 3348846"/>
              <a:gd name="connsiteY31" fmla="*/ 6744 h 2098483"/>
              <a:gd name="connsiteX0" fmla="*/ 0 w 3348846"/>
              <a:gd name="connsiteY0" fmla="*/ 0 h 2097086"/>
              <a:gd name="connsiteX1" fmla="*/ 101554 w 3348846"/>
              <a:gd name="connsiteY1" fmla="*/ 229483 h 2097086"/>
              <a:gd name="connsiteX2" fmla="*/ 187426 w 3348846"/>
              <a:gd name="connsiteY2" fmla="*/ 432877 h 2097086"/>
              <a:gd name="connsiteX3" fmla="*/ 300846 w 3348846"/>
              <a:gd name="connsiteY3" fmla="*/ 674960 h 2097086"/>
              <a:gd name="connsiteX4" fmla="*/ 413975 w 3348846"/>
              <a:gd name="connsiteY4" fmla="*/ 909421 h 2097086"/>
              <a:gd name="connsiteX5" fmla="*/ 587625 w 3348846"/>
              <a:gd name="connsiteY5" fmla="*/ 1202790 h 2097086"/>
              <a:gd name="connsiteX6" fmla="*/ 789113 w 3348846"/>
              <a:gd name="connsiteY6" fmla="*/ 1499678 h 2097086"/>
              <a:gd name="connsiteX7" fmla="*/ 918068 w 3348846"/>
              <a:gd name="connsiteY7" fmla="*/ 1661896 h 2097086"/>
              <a:gd name="connsiteX8" fmla="*/ 1011852 w 3348846"/>
              <a:gd name="connsiteY8" fmla="*/ 1763301 h 2097086"/>
              <a:gd name="connsiteX9" fmla="*/ 1082191 w 3348846"/>
              <a:gd name="connsiteY9" fmla="*/ 1829829 h 2097086"/>
              <a:gd name="connsiteX10" fmla="*/ 1164252 w 3348846"/>
              <a:gd name="connsiteY10" fmla="*/ 1896358 h 2097086"/>
              <a:gd name="connsiteX11" fmla="*/ 1283680 w 3348846"/>
              <a:gd name="connsiteY11" fmla="*/ 1974609 h 2097086"/>
              <a:gd name="connsiteX12" fmla="*/ 1402815 w 3348846"/>
              <a:gd name="connsiteY12" fmla="*/ 2034837 h 2097086"/>
              <a:gd name="connsiteX13" fmla="*/ 1531769 w 3348846"/>
              <a:gd name="connsiteY13" fmla="*/ 2081729 h 2097086"/>
              <a:gd name="connsiteX14" fmla="*/ 1641379 w 3348846"/>
              <a:gd name="connsiteY14" fmla="*/ 2095649 h 2097086"/>
              <a:gd name="connsiteX15" fmla="*/ 1695892 w 3348846"/>
              <a:gd name="connsiteY15" fmla="*/ 2093744 h 2097086"/>
              <a:gd name="connsiteX16" fmla="*/ 1789677 w 3348846"/>
              <a:gd name="connsiteY16" fmla="*/ 2070006 h 2097086"/>
              <a:gd name="connsiteX17" fmla="*/ 1906908 w 3348846"/>
              <a:gd name="connsiteY17" fmla="*/ 2046560 h 2097086"/>
              <a:gd name="connsiteX18" fmla="*/ 2035862 w 3348846"/>
              <a:gd name="connsiteY18" fmla="*/ 1976221 h 2097086"/>
              <a:gd name="connsiteX19" fmla="*/ 2188262 w 3348846"/>
              <a:gd name="connsiteY19" fmla="*/ 1905883 h 2097086"/>
              <a:gd name="connsiteX20" fmla="*/ 2305492 w 3348846"/>
              <a:gd name="connsiteY20" fmla="*/ 1812098 h 2097086"/>
              <a:gd name="connsiteX21" fmla="*/ 2446169 w 3348846"/>
              <a:gd name="connsiteY21" fmla="*/ 1647975 h 2097086"/>
              <a:gd name="connsiteX22" fmla="*/ 2586849 w 3348846"/>
              <a:gd name="connsiteY22" fmla="*/ 1519025 h 2097086"/>
              <a:gd name="connsiteX23" fmla="*/ 2727523 w 3348846"/>
              <a:gd name="connsiteY23" fmla="*/ 1284560 h 2097086"/>
              <a:gd name="connsiteX24" fmla="*/ 2879923 w 3348846"/>
              <a:gd name="connsiteY24" fmla="*/ 1038375 h 2097086"/>
              <a:gd name="connsiteX25" fmla="*/ 2961985 w 3348846"/>
              <a:gd name="connsiteY25" fmla="*/ 862529 h 2097086"/>
              <a:gd name="connsiteX26" fmla="*/ 3079215 w 3348846"/>
              <a:gd name="connsiteY26" fmla="*/ 604621 h 2097086"/>
              <a:gd name="connsiteX27" fmla="*/ 3219895 w 3348846"/>
              <a:gd name="connsiteY27" fmla="*/ 323266 h 2097086"/>
              <a:gd name="connsiteX28" fmla="*/ 3301954 w 3348846"/>
              <a:gd name="connsiteY28" fmla="*/ 135698 h 2097086"/>
              <a:gd name="connsiteX29" fmla="*/ 3348846 w 3348846"/>
              <a:gd name="connsiteY29" fmla="*/ 6744 h 2097086"/>
              <a:gd name="connsiteX30" fmla="*/ 3348846 w 3348846"/>
              <a:gd name="connsiteY30" fmla="*/ 6744 h 2097086"/>
              <a:gd name="connsiteX31" fmla="*/ 3348846 w 3348846"/>
              <a:gd name="connsiteY31" fmla="*/ 6744 h 2097086"/>
              <a:gd name="connsiteX0" fmla="*/ 0 w 3348846"/>
              <a:gd name="connsiteY0" fmla="*/ 0 h 2094107"/>
              <a:gd name="connsiteX1" fmla="*/ 101554 w 3348846"/>
              <a:gd name="connsiteY1" fmla="*/ 229483 h 2094107"/>
              <a:gd name="connsiteX2" fmla="*/ 187426 w 3348846"/>
              <a:gd name="connsiteY2" fmla="*/ 432877 h 2094107"/>
              <a:gd name="connsiteX3" fmla="*/ 300846 w 3348846"/>
              <a:gd name="connsiteY3" fmla="*/ 674960 h 2094107"/>
              <a:gd name="connsiteX4" fmla="*/ 413975 w 3348846"/>
              <a:gd name="connsiteY4" fmla="*/ 909421 h 2094107"/>
              <a:gd name="connsiteX5" fmla="*/ 587625 w 3348846"/>
              <a:gd name="connsiteY5" fmla="*/ 1202790 h 2094107"/>
              <a:gd name="connsiteX6" fmla="*/ 789113 w 3348846"/>
              <a:gd name="connsiteY6" fmla="*/ 1499678 h 2094107"/>
              <a:gd name="connsiteX7" fmla="*/ 918068 w 3348846"/>
              <a:gd name="connsiteY7" fmla="*/ 1661896 h 2094107"/>
              <a:gd name="connsiteX8" fmla="*/ 1011852 w 3348846"/>
              <a:gd name="connsiteY8" fmla="*/ 1763301 h 2094107"/>
              <a:gd name="connsiteX9" fmla="*/ 1082191 w 3348846"/>
              <a:gd name="connsiteY9" fmla="*/ 1829829 h 2094107"/>
              <a:gd name="connsiteX10" fmla="*/ 1164252 w 3348846"/>
              <a:gd name="connsiteY10" fmla="*/ 1896358 h 2094107"/>
              <a:gd name="connsiteX11" fmla="*/ 1283680 w 3348846"/>
              <a:gd name="connsiteY11" fmla="*/ 1974609 h 2094107"/>
              <a:gd name="connsiteX12" fmla="*/ 1402815 w 3348846"/>
              <a:gd name="connsiteY12" fmla="*/ 2034837 h 2094107"/>
              <a:gd name="connsiteX13" fmla="*/ 1531769 w 3348846"/>
              <a:gd name="connsiteY13" fmla="*/ 2081729 h 2094107"/>
              <a:gd name="connsiteX14" fmla="*/ 1635663 w 3348846"/>
              <a:gd name="connsiteY14" fmla="*/ 2084217 h 2094107"/>
              <a:gd name="connsiteX15" fmla="*/ 1695892 w 3348846"/>
              <a:gd name="connsiteY15" fmla="*/ 2093744 h 2094107"/>
              <a:gd name="connsiteX16" fmla="*/ 1789677 w 3348846"/>
              <a:gd name="connsiteY16" fmla="*/ 2070006 h 2094107"/>
              <a:gd name="connsiteX17" fmla="*/ 1906908 w 3348846"/>
              <a:gd name="connsiteY17" fmla="*/ 2046560 h 2094107"/>
              <a:gd name="connsiteX18" fmla="*/ 2035862 w 3348846"/>
              <a:gd name="connsiteY18" fmla="*/ 1976221 h 2094107"/>
              <a:gd name="connsiteX19" fmla="*/ 2188262 w 3348846"/>
              <a:gd name="connsiteY19" fmla="*/ 1905883 h 2094107"/>
              <a:gd name="connsiteX20" fmla="*/ 2305492 w 3348846"/>
              <a:gd name="connsiteY20" fmla="*/ 1812098 h 2094107"/>
              <a:gd name="connsiteX21" fmla="*/ 2446169 w 3348846"/>
              <a:gd name="connsiteY21" fmla="*/ 1647975 h 2094107"/>
              <a:gd name="connsiteX22" fmla="*/ 2586849 w 3348846"/>
              <a:gd name="connsiteY22" fmla="*/ 1519025 h 2094107"/>
              <a:gd name="connsiteX23" fmla="*/ 2727523 w 3348846"/>
              <a:gd name="connsiteY23" fmla="*/ 1284560 h 2094107"/>
              <a:gd name="connsiteX24" fmla="*/ 2879923 w 3348846"/>
              <a:gd name="connsiteY24" fmla="*/ 1038375 h 2094107"/>
              <a:gd name="connsiteX25" fmla="*/ 2961985 w 3348846"/>
              <a:gd name="connsiteY25" fmla="*/ 862529 h 2094107"/>
              <a:gd name="connsiteX26" fmla="*/ 3079215 w 3348846"/>
              <a:gd name="connsiteY26" fmla="*/ 604621 h 2094107"/>
              <a:gd name="connsiteX27" fmla="*/ 3219895 w 3348846"/>
              <a:gd name="connsiteY27" fmla="*/ 323266 h 2094107"/>
              <a:gd name="connsiteX28" fmla="*/ 3301954 w 3348846"/>
              <a:gd name="connsiteY28" fmla="*/ 135698 h 2094107"/>
              <a:gd name="connsiteX29" fmla="*/ 3348846 w 3348846"/>
              <a:gd name="connsiteY29" fmla="*/ 6744 h 2094107"/>
              <a:gd name="connsiteX30" fmla="*/ 3348846 w 3348846"/>
              <a:gd name="connsiteY30" fmla="*/ 6744 h 2094107"/>
              <a:gd name="connsiteX31" fmla="*/ 3348846 w 3348846"/>
              <a:gd name="connsiteY31" fmla="*/ 6744 h 2094107"/>
              <a:gd name="connsiteX0" fmla="*/ 0 w 3348846"/>
              <a:gd name="connsiteY0" fmla="*/ 0 h 2094117"/>
              <a:gd name="connsiteX1" fmla="*/ 101554 w 3348846"/>
              <a:gd name="connsiteY1" fmla="*/ 229483 h 2094117"/>
              <a:gd name="connsiteX2" fmla="*/ 187426 w 3348846"/>
              <a:gd name="connsiteY2" fmla="*/ 432877 h 2094117"/>
              <a:gd name="connsiteX3" fmla="*/ 300846 w 3348846"/>
              <a:gd name="connsiteY3" fmla="*/ 674960 h 2094117"/>
              <a:gd name="connsiteX4" fmla="*/ 413975 w 3348846"/>
              <a:gd name="connsiteY4" fmla="*/ 909421 h 2094117"/>
              <a:gd name="connsiteX5" fmla="*/ 587625 w 3348846"/>
              <a:gd name="connsiteY5" fmla="*/ 1202790 h 2094117"/>
              <a:gd name="connsiteX6" fmla="*/ 789113 w 3348846"/>
              <a:gd name="connsiteY6" fmla="*/ 1499678 h 2094117"/>
              <a:gd name="connsiteX7" fmla="*/ 918068 w 3348846"/>
              <a:gd name="connsiteY7" fmla="*/ 1661896 h 2094117"/>
              <a:gd name="connsiteX8" fmla="*/ 1011852 w 3348846"/>
              <a:gd name="connsiteY8" fmla="*/ 1763301 h 2094117"/>
              <a:gd name="connsiteX9" fmla="*/ 1082191 w 3348846"/>
              <a:gd name="connsiteY9" fmla="*/ 1829829 h 2094117"/>
              <a:gd name="connsiteX10" fmla="*/ 1164252 w 3348846"/>
              <a:gd name="connsiteY10" fmla="*/ 1896358 h 2094117"/>
              <a:gd name="connsiteX11" fmla="*/ 1283680 w 3348846"/>
              <a:gd name="connsiteY11" fmla="*/ 1974609 h 2094117"/>
              <a:gd name="connsiteX12" fmla="*/ 1402815 w 3348846"/>
              <a:gd name="connsiteY12" fmla="*/ 2034837 h 2094117"/>
              <a:gd name="connsiteX13" fmla="*/ 1535579 w 3348846"/>
              <a:gd name="connsiteY13" fmla="*/ 2079824 h 2094117"/>
              <a:gd name="connsiteX14" fmla="*/ 1635663 w 3348846"/>
              <a:gd name="connsiteY14" fmla="*/ 2084217 h 2094117"/>
              <a:gd name="connsiteX15" fmla="*/ 1695892 w 3348846"/>
              <a:gd name="connsiteY15" fmla="*/ 2093744 h 2094117"/>
              <a:gd name="connsiteX16" fmla="*/ 1789677 w 3348846"/>
              <a:gd name="connsiteY16" fmla="*/ 2070006 h 2094117"/>
              <a:gd name="connsiteX17" fmla="*/ 1906908 w 3348846"/>
              <a:gd name="connsiteY17" fmla="*/ 2046560 h 2094117"/>
              <a:gd name="connsiteX18" fmla="*/ 2035862 w 3348846"/>
              <a:gd name="connsiteY18" fmla="*/ 1976221 h 2094117"/>
              <a:gd name="connsiteX19" fmla="*/ 2188262 w 3348846"/>
              <a:gd name="connsiteY19" fmla="*/ 1905883 h 2094117"/>
              <a:gd name="connsiteX20" fmla="*/ 2305492 w 3348846"/>
              <a:gd name="connsiteY20" fmla="*/ 1812098 h 2094117"/>
              <a:gd name="connsiteX21" fmla="*/ 2446169 w 3348846"/>
              <a:gd name="connsiteY21" fmla="*/ 1647975 h 2094117"/>
              <a:gd name="connsiteX22" fmla="*/ 2586849 w 3348846"/>
              <a:gd name="connsiteY22" fmla="*/ 1519025 h 2094117"/>
              <a:gd name="connsiteX23" fmla="*/ 2727523 w 3348846"/>
              <a:gd name="connsiteY23" fmla="*/ 1284560 h 2094117"/>
              <a:gd name="connsiteX24" fmla="*/ 2879923 w 3348846"/>
              <a:gd name="connsiteY24" fmla="*/ 1038375 h 2094117"/>
              <a:gd name="connsiteX25" fmla="*/ 2961985 w 3348846"/>
              <a:gd name="connsiteY25" fmla="*/ 862529 h 2094117"/>
              <a:gd name="connsiteX26" fmla="*/ 3079215 w 3348846"/>
              <a:gd name="connsiteY26" fmla="*/ 604621 h 2094117"/>
              <a:gd name="connsiteX27" fmla="*/ 3219895 w 3348846"/>
              <a:gd name="connsiteY27" fmla="*/ 323266 h 2094117"/>
              <a:gd name="connsiteX28" fmla="*/ 3301954 w 3348846"/>
              <a:gd name="connsiteY28" fmla="*/ 135698 h 2094117"/>
              <a:gd name="connsiteX29" fmla="*/ 3348846 w 3348846"/>
              <a:gd name="connsiteY29" fmla="*/ 6744 h 2094117"/>
              <a:gd name="connsiteX30" fmla="*/ 3348846 w 3348846"/>
              <a:gd name="connsiteY30" fmla="*/ 6744 h 2094117"/>
              <a:gd name="connsiteX31" fmla="*/ 3348846 w 3348846"/>
              <a:gd name="connsiteY31" fmla="*/ 6744 h 2094117"/>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9829 h 2094162"/>
              <a:gd name="connsiteX10" fmla="*/ 1164252 w 3348846"/>
              <a:gd name="connsiteY10" fmla="*/ 1896358 h 2094162"/>
              <a:gd name="connsiteX11" fmla="*/ 1283680 w 3348846"/>
              <a:gd name="connsiteY11" fmla="*/ 1974609 h 2094162"/>
              <a:gd name="connsiteX12" fmla="*/ 1402815 w 3348846"/>
              <a:gd name="connsiteY12" fmla="*/ 2034837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9829 h 2094162"/>
              <a:gd name="connsiteX10" fmla="*/ 1164252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9829 h 2094162"/>
              <a:gd name="connsiteX10" fmla="*/ 1169968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4113 h 2094162"/>
              <a:gd name="connsiteX10" fmla="*/ 1169968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7568 w 3348846"/>
              <a:gd name="connsiteY8" fmla="*/ 1761396 h 2094162"/>
              <a:gd name="connsiteX9" fmla="*/ 1082191 w 3348846"/>
              <a:gd name="connsiteY9" fmla="*/ 1824113 h 2094162"/>
              <a:gd name="connsiteX10" fmla="*/ 1169968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5862 w 3348846"/>
              <a:gd name="connsiteY18" fmla="*/ 1976221 h 2085858"/>
              <a:gd name="connsiteX19" fmla="*/ 2188262 w 3348846"/>
              <a:gd name="connsiteY19" fmla="*/ 1905883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8262 w 3348846"/>
              <a:gd name="connsiteY19" fmla="*/ 1905883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8262 w 3348846"/>
              <a:gd name="connsiteY19" fmla="*/ 1905883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8262 w 3348846"/>
              <a:gd name="connsiteY19" fmla="*/ 1900167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301681 w 3348846"/>
              <a:gd name="connsiteY20" fmla="*/ 1808287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9776 w 3348846"/>
              <a:gd name="connsiteY20" fmla="*/ 1804476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81133 w 3348846"/>
              <a:gd name="connsiteY22" fmla="*/ 1499971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7323 w 3348846"/>
              <a:gd name="connsiteY22" fmla="*/ 149425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25618 w 3348846"/>
              <a:gd name="connsiteY23" fmla="*/ 1276938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8492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86837 w 3348846"/>
              <a:gd name="connsiteY26" fmla="*/ 602716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86837 w 3348846"/>
              <a:gd name="connsiteY26" fmla="*/ 602716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35509 w 3348846"/>
              <a:gd name="connsiteY31" fmla="*/ 44853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86837 w 3348846"/>
              <a:gd name="connsiteY26" fmla="*/ 602716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35509 w 3348846"/>
              <a:gd name="connsiteY31" fmla="*/ 44853 h 20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48846" h="2085858">
                <a:moveTo>
                  <a:pt x="0" y="0"/>
                </a:moveTo>
                <a:cubicBezTo>
                  <a:pt x="33313" y="74979"/>
                  <a:pt x="70316" y="157337"/>
                  <a:pt x="101554" y="229483"/>
                </a:cubicBezTo>
                <a:cubicBezTo>
                  <a:pt x="132792" y="301629"/>
                  <a:pt x="154211" y="358631"/>
                  <a:pt x="187426" y="432877"/>
                </a:cubicBezTo>
                <a:cubicBezTo>
                  <a:pt x="220641" y="507123"/>
                  <a:pt x="263088" y="595536"/>
                  <a:pt x="300846" y="674960"/>
                </a:cubicBezTo>
                <a:cubicBezTo>
                  <a:pt x="338604" y="754384"/>
                  <a:pt x="366179" y="821449"/>
                  <a:pt x="413975" y="909421"/>
                </a:cubicBezTo>
                <a:cubicBezTo>
                  <a:pt x="461772" y="997393"/>
                  <a:pt x="525102" y="1104414"/>
                  <a:pt x="587625" y="1202790"/>
                </a:cubicBezTo>
                <a:cubicBezTo>
                  <a:pt x="650148" y="1301166"/>
                  <a:pt x="734039" y="1423160"/>
                  <a:pt x="789113" y="1499678"/>
                </a:cubicBezTo>
                <a:cubicBezTo>
                  <a:pt x="844187" y="1576196"/>
                  <a:pt x="879992" y="1618276"/>
                  <a:pt x="918068" y="1661896"/>
                </a:cubicBezTo>
                <a:cubicBezTo>
                  <a:pt x="956144" y="1705516"/>
                  <a:pt x="990214" y="1734360"/>
                  <a:pt x="1017568" y="1761396"/>
                </a:cubicBezTo>
                <a:cubicBezTo>
                  <a:pt x="1044922" y="1788432"/>
                  <a:pt x="1056791" y="1801619"/>
                  <a:pt x="1082191" y="1824113"/>
                </a:cubicBezTo>
                <a:cubicBezTo>
                  <a:pt x="1107591" y="1846607"/>
                  <a:pt x="1136386" y="1871275"/>
                  <a:pt x="1169968" y="1896358"/>
                </a:cubicBezTo>
                <a:cubicBezTo>
                  <a:pt x="1203550" y="1921441"/>
                  <a:pt x="1244237" y="1952164"/>
                  <a:pt x="1283680" y="1974609"/>
                </a:cubicBezTo>
                <a:cubicBezTo>
                  <a:pt x="1323123" y="1997054"/>
                  <a:pt x="1364324" y="2014760"/>
                  <a:pt x="1406625" y="2031026"/>
                </a:cubicBezTo>
                <a:cubicBezTo>
                  <a:pt x="1448926" y="2047292"/>
                  <a:pt x="1499311" y="2063338"/>
                  <a:pt x="1537484" y="2072203"/>
                </a:cubicBezTo>
                <a:cubicBezTo>
                  <a:pt x="1575657" y="2081068"/>
                  <a:pt x="1608627" y="2082215"/>
                  <a:pt x="1635663" y="2084217"/>
                </a:cubicBezTo>
                <a:cubicBezTo>
                  <a:pt x="1662699" y="2086219"/>
                  <a:pt x="1674033" y="2086585"/>
                  <a:pt x="1699702" y="2084216"/>
                </a:cubicBezTo>
                <a:cubicBezTo>
                  <a:pt x="1725371" y="2081847"/>
                  <a:pt x="1755460" y="2076917"/>
                  <a:pt x="1789677" y="2070006"/>
                </a:cubicBezTo>
                <a:cubicBezTo>
                  <a:pt x="1823894" y="2063095"/>
                  <a:pt x="1863654" y="2057427"/>
                  <a:pt x="1905002" y="2042749"/>
                </a:cubicBezTo>
                <a:cubicBezTo>
                  <a:pt x="1946350" y="2028071"/>
                  <a:pt x="1990876" y="2007288"/>
                  <a:pt x="2037768" y="1981937"/>
                </a:cubicBezTo>
                <a:cubicBezTo>
                  <a:pt x="2084660" y="1956586"/>
                  <a:pt x="2143324" y="1920852"/>
                  <a:pt x="2186357" y="1890640"/>
                </a:cubicBezTo>
                <a:cubicBezTo>
                  <a:pt x="2229390" y="1860428"/>
                  <a:pt x="2252664" y="1841109"/>
                  <a:pt x="2295966" y="1800665"/>
                </a:cubicBezTo>
                <a:cubicBezTo>
                  <a:pt x="2339268" y="1760221"/>
                  <a:pt x="2400229" y="1699679"/>
                  <a:pt x="2446169" y="1647975"/>
                </a:cubicBezTo>
                <a:cubicBezTo>
                  <a:pt x="2492109" y="1596272"/>
                  <a:pt x="2525985" y="1552601"/>
                  <a:pt x="2571607" y="1490444"/>
                </a:cubicBezTo>
                <a:cubicBezTo>
                  <a:pt x="2617229" y="1428287"/>
                  <a:pt x="2671057" y="1350695"/>
                  <a:pt x="2719903" y="1275033"/>
                </a:cubicBezTo>
                <a:cubicBezTo>
                  <a:pt x="2768749" y="1199371"/>
                  <a:pt x="2824335" y="1105220"/>
                  <a:pt x="2864682" y="1036469"/>
                </a:cubicBezTo>
                <a:cubicBezTo>
                  <a:pt x="2905029" y="967718"/>
                  <a:pt x="2924959" y="934821"/>
                  <a:pt x="2961985" y="862529"/>
                </a:cubicBezTo>
                <a:cubicBezTo>
                  <a:pt x="2999011" y="790237"/>
                  <a:pt x="3043852" y="692593"/>
                  <a:pt x="3086837" y="602716"/>
                </a:cubicBezTo>
                <a:cubicBezTo>
                  <a:pt x="3129822" y="512839"/>
                  <a:pt x="3184042" y="401102"/>
                  <a:pt x="3219895" y="323266"/>
                </a:cubicBezTo>
                <a:cubicBezTo>
                  <a:pt x="3255748" y="245430"/>
                  <a:pt x="3280462" y="188452"/>
                  <a:pt x="3301954" y="135698"/>
                </a:cubicBezTo>
                <a:cubicBezTo>
                  <a:pt x="3323446" y="82944"/>
                  <a:pt x="3348846" y="6744"/>
                  <a:pt x="3348846" y="6744"/>
                </a:cubicBezTo>
                <a:lnTo>
                  <a:pt x="3348846" y="6744"/>
                </a:lnTo>
                <a:lnTo>
                  <a:pt x="3335509" y="44853"/>
                </a:lnTo>
              </a:path>
            </a:pathLst>
          </a:custGeom>
          <a:ln w="63500">
            <a:solidFill>
              <a:srgbClr val="92D050"/>
            </a:solidFill>
          </a:ln>
        </p:spPr>
        <p:style>
          <a:lnRef idx="1">
            <a:schemeClr val="accent2"/>
          </a:lnRef>
          <a:fillRef idx="0">
            <a:schemeClr val="accent2"/>
          </a:fillRef>
          <a:effectRef idx="0">
            <a:schemeClr val="accent2"/>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5" name="Straight Connector 4">
            <a:extLst>
              <a:ext uri="{FF2B5EF4-FFF2-40B4-BE49-F238E27FC236}">
                <a16:creationId xmlns:a16="http://schemas.microsoft.com/office/drawing/2014/main" id="{BC30C0F2-E748-404E-B3D5-B413E7BE5D22}"/>
              </a:ext>
            </a:extLst>
          </p:cNvPr>
          <p:cNvCxnSpPr/>
          <p:nvPr/>
        </p:nvCxnSpPr>
        <p:spPr>
          <a:xfrm flipV="1">
            <a:off x="3886200" y="4419600"/>
            <a:ext cx="3733800" cy="152400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6032625-AA98-4749-AA0A-7FBE1245175A}"/>
              </a:ext>
            </a:extLst>
          </p:cNvPr>
          <p:cNvCxnSpPr/>
          <p:nvPr/>
        </p:nvCxnSpPr>
        <p:spPr>
          <a:xfrm flipV="1">
            <a:off x="4038600" y="3657600"/>
            <a:ext cx="3733800" cy="152400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70782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A6D0FF65-FEA7-454B-B20B-2A923AB312E4}"/>
              </a:ext>
            </a:extLst>
          </p:cNvPr>
          <p:cNvSpPr>
            <a:spLocks noGrp="1"/>
          </p:cNvSpPr>
          <p:nvPr>
            <p:ph type="title"/>
          </p:nvPr>
        </p:nvSpPr>
        <p:spPr/>
        <p:txBody>
          <a:bodyPr/>
          <a:lstStyle/>
          <a:p>
            <a:r>
              <a:rPr lang="en-US" altLang="en-US" sz="5300" dirty="0"/>
              <a:t>Derivatives</a:t>
            </a:r>
          </a:p>
        </p:txBody>
      </p:sp>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1219200"/>
            <a:ext cx="8382000" cy="5638800"/>
          </a:xfrm>
        </p:spPr>
        <p:txBody>
          <a:bodyPr/>
          <a:lstStyle/>
          <a:p>
            <a:r>
              <a:rPr lang="en-US" altLang="en-US" dirty="0"/>
              <a:t>Note: if you use </a:t>
            </a:r>
            <a:r>
              <a:rPr lang="en-US" altLang="en-US" dirty="0" err="1"/>
              <a:t>WolframAlpha</a:t>
            </a:r>
            <a:r>
              <a:rPr lang="en-US" altLang="en-US" dirty="0"/>
              <a:t>, 	</a:t>
            </a:r>
            <a:r>
              <a:rPr lang="en-US" altLang="en-US" dirty="0">
                <a:solidFill>
                  <a:srgbClr val="FFC000"/>
                </a:solidFill>
              </a:rPr>
              <a:t>they use “log” to mean “ln” 	</a:t>
            </a:r>
            <a:r>
              <a:rPr lang="en-US" altLang="en-US" dirty="0"/>
              <a:t>(really confusing!)</a:t>
            </a:r>
          </a:p>
          <a:p>
            <a:r>
              <a:rPr lang="en-US" altLang="en-US" dirty="0"/>
              <a:t>If you want log</a:t>
            </a:r>
            <a:r>
              <a:rPr lang="en-US" altLang="en-US" baseline="-25000" dirty="0"/>
              <a:t>10</a:t>
            </a:r>
            <a:r>
              <a:rPr lang="en-US" altLang="en-US" dirty="0"/>
              <a:t>, you can 	select that</a:t>
            </a:r>
          </a:p>
          <a:p>
            <a:endParaRPr lang="en-US" altLang="en-US" dirty="0"/>
          </a:p>
        </p:txBody>
      </p:sp>
      <p:pic>
        <p:nvPicPr>
          <p:cNvPr id="2" name="Picture 2">
            <a:extLst>
              <a:ext uri="{FF2B5EF4-FFF2-40B4-BE49-F238E27FC236}">
                <a16:creationId xmlns:a16="http://schemas.microsoft.com/office/drawing/2014/main" id="{52FAECA1-FE0B-4C79-8AE4-BBA5357EAF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9400" y="6121400"/>
            <a:ext cx="5054600" cy="73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18182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320251026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A6D0FF65-FEA7-454B-B20B-2A923AB312E4}"/>
              </a:ext>
            </a:extLst>
          </p:cNvPr>
          <p:cNvSpPr>
            <a:spLocks noGrp="1"/>
          </p:cNvSpPr>
          <p:nvPr>
            <p:ph type="title"/>
          </p:nvPr>
        </p:nvSpPr>
        <p:spPr/>
        <p:txBody>
          <a:bodyPr/>
          <a:lstStyle/>
          <a:p>
            <a:r>
              <a:rPr lang="en-US" altLang="en-US" sz="5300" dirty="0"/>
              <a:t>Derivatives</a:t>
            </a:r>
          </a:p>
        </p:txBody>
      </p:sp>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1219200"/>
            <a:ext cx="8153400" cy="5638800"/>
          </a:xfrm>
        </p:spPr>
        <p:txBody>
          <a:bodyPr/>
          <a:lstStyle/>
          <a:p>
            <a:r>
              <a:rPr lang="en-US" altLang="en-US" dirty="0"/>
              <a:t>We’ve been doing all our derivatives vs “x”</a:t>
            </a:r>
          </a:p>
          <a:p>
            <a:endParaRPr lang="en-US" altLang="en-US" dirty="0"/>
          </a:p>
        </p:txBody>
      </p:sp>
    </p:spTree>
    <p:extLst>
      <p:ext uri="{BB962C8B-B14F-4D97-AF65-F5344CB8AC3E}">
        <p14:creationId xmlns:p14="http://schemas.microsoft.com/office/powerpoint/2010/main" val="200885872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A6D0FF65-FEA7-454B-B20B-2A923AB312E4}"/>
              </a:ext>
            </a:extLst>
          </p:cNvPr>
          <p:cNvSpPr>
            <a:spLocks noGrp="1"/>
          </p:cNvSpPr>
          <p:nvPr>
            <p:ph type="title"/>
          </p:nvPr>
        </p:nvSpPr>
        <p:spPr/>
        <p:txBody>
          <a:bodyPr/>
          <a:lstStyle/>
          <a:p>
            <a:r>
              <a:rPr lang="en-US" altLang="en-US" sz="5300" dirty="0"/>
              <a:t>Derivatives</a:t>
            </a:r>
          </a:p>
        </p:txBody>
      </p:sp>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1219200"/>
            <a:ext cx="8153400" cy="5638800"/>
          </a:xfrm>
        </p:spPr>
        <p:txBody>
          <a:bodyPr/>
          <a:lstStyle/>
          <a:p>
            <a:r>
              <a:rPr lang="en-US" altLang="en-US" dirty="0"/>
              <a:t>We’ve been doing all our derivatives vs “x”</a:t>
            </a:r>
          </a:p>
          <a:p>
            <a:endParaRPr lang="en-US" altLang="en-US" dirty="0"/>
          </a:p>
          <a:p>
            <a:r>
              <a:rPr lang="en-US" altLang="en-US" dirty="0"/>
              <a:t>It doesn’t have to be that way!</a:t>
            </a:r>
          </a:p>
          <a:p>
            <a:endParaRPr lang="en-US" altLang="en-US" dirty="0"/>
          </a:p>
        </p:txBody>
      </p:sp>
    </p:spTree>
    <p:extLst>
      <p:ext uri="{BB962C8B-B14F-4D97-AF65-F5344CB8AC3E}">
        <p14:creationId xmlns:p14="http://schemas.microsoft.com/office/powerpoint/2010/main" val="71201863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A6D0FF65-FEA7-454B-B20B-2A923AB312E4}"/>
              </a:ext>
            </a:extLst>
          </p:cNvPr>
          <p:cNvSpPr>
            <a:spLocks noGrp="1"/>
          </p:cNvSpPr>
          <p:nvPr>
            <p:ph type="title"/>
          </p:nvPr>
        </p:nvSpPr>
        <p:spPr/>
        <p:txBody>
          <a:bodyPr/>
          <a:lstStyle/>
          <a:p>
            <a:r>
              <a:rPr lang="en-US" altLang="en-US" sz="5300" dirty="0"/>
              <a:t>Derivatives</a:t>
            </a:r>
          </a:p>
        </p:txBody>
      </p:sp>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1219200"/>
            <a:ext cx="8153400" cy="5638800"/>
          </a:xfrm>
        </p:spPr>
        <p:txBody>
          <a:bodyPr/>
          <a:lstStyle/>
          <a:p>
            <a:r>
              <a:rPr lang="en-US" altLang="en-US" dirty="0"/>
              <a:t>The formula for the volume of a box is: v = l </a:t>
            </a:r>
            <a:r>
              <a:rPr lang="en-US" altLang="en-US" dirty="0">
                <a:latin typeface="Arial" panose="020B0604020202020204" pitchFamily="34" charset="0"/>
                <a:cs typeface="Arial" panose="020B0604020202020204" pitchFamily="34" charset="0"/>
              </a:rPr>
              <a:t>×</a:t>
            </a:r>
            <a:r>
              <a:rPr lang="en-US" altLang="en-US" dirty="0"/>
              <a:t> w </a:t>
            </a:r>
            <a:r>
              <a:rPr lang="en-US" altLang="en-US" dirty="0">
                <a:latin typeface="Arial" panose="020B0604020202020204" pitchFamily="34" charset="0"/>
                <a:cs typeface="Arial" panose="020B0604020202020204" pitchFamily="34" charset="0"/>
              </a:rPr>
              <a:t>×</a:t>
            </a:r>
            <a:r>
              <a:rPr lang="en-US" altLang="en-US" dirty="0"/>
              <a:t> h</a:t>
            </a:r>
          </a:p>
          <a:p>
            <a:endParaRPr lang="en-US" altLang="en-US" sz="2000" dirty="0"/>
          </a:p>
          <a:p>
            <a:r>
              <a:rPr lang="en-US" altLang="en-US" dirty="0"/>
              <a:t>Any one of the measures could change, which would cause the volume to change</a:t>
            </a:r>
          </a:p>
          <a:p>
            <a:endParaRPr lang="en-US" altLang="en-US" dirty="0"/>
          </a:p>
        </p:txBody>
      </p:sp>
    </p:spTree>
    <p:extLst>
      <p:ext uri="{BB962C8B-B14F-4D97-AF65-F5344CB8AC3E}">
        <p14:creationId xmlns:p14="http://schemas.microsoft.com/office/powerpoint/2010/main" val="381802807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A6D0FF65-FEA7-454B-B20B-2A923AB312E4}"/>
              </a:ext>
            </a:extLst>
          </p:cNvPr>
          <p:cNvSpPr>
            <a:spLocks noGrp="1"/>
          </p:cNvSpPr>
          <p:nvPr>
            <p:ph type="title"/>
          </p:nvPr>
        </p:nvSpPr>
        <p:spPr/>
        <p:txBody>
          <a:bodyPr/>
          <a:lstStyle/>
          <a:p>
            <a:r>
              <a:rPr lang="en-US" altLang="en-US" sz="5300" dirty="0"/>
              <a:t>Derivatives</a:t>
            </a:r>
          </a:p>
        </p:txBody>
      </p:sp>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1219200"/>
            <a:ext cx="8153400" cy="5638800"/>
          </a:xfrm>
        </p:spPr>
        <p:txBody>
          <a:bodyPr/>
          <a:lstStyle/>
          <a:p>
            <a:r>
              <a:rPr lang="en-US" altLang="en-US" dirty="0"/>
              <a:t>To solve these problems, think of any variable that is not changing as a </a:t>
            </a:r>
            <a:r>
              <a:rPr lang="en-US" altLang="en-US" i="1" dirty="0">
                <a:solidFill>
                  <a:schemeClr val="tx1"/>
                </a:solidFill>
              </a:rPr>
              <a:t>constant</a:t>
            </a:r>
          </a:p>
          <a:p>
            <a:endParaRPr lang="en-US" altLang="en-US" dirty="0"/>
          </a:p>
        </p:txBody>
      </p:sp>
    </p:spTree>
    <p:extLst>
      <p:ext uri="{BB962C8B-B14F-4D97-AF65-F5344CB8AC3E}">
        <p14:creationId xmlns:p14="http://schemas.microsoft.com/office/powerpoint/2010/main" val="10258755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838200"/>
            <a:ext cx="8153400" cy="5638800"/>
          </a:xfrm>
        </p:spPr>
        <p:txBody>
          <a:bodyPr/>
          <a:lstStyle/>
          <a:p>
            <a:r>
              <a:rPr lang="en-US" altLang="en-US" dirty="0"/>
              <a:t>The formula for the volume of a box is: v = l </a:t>
            </a:r>
            <a:r>
              <a:rPr lang="en-US" altLang="en-US" dirty="0">
                <a:latin typeface="Arial" panose="020B0604020202020204" pitchFamily="34" charset="0"/>
                <a:cs typeface="Arial" panose="020B0604020202020204" pitchFamily="34" charset="0"/>
              </a:rPr>
              <a:t>×</a:t>
            </a:r>
            <a:r>
              <a:rPr lang="en-US" altLang="en-US" dirty="0"/>
              <a:t> w </a:t>
            </a:r>
            <a:r>
              <a:rPr lang="en-US" altLang="en-US" dirty="0">
                <a:latin typeface="Arial" panose="020B0604020202020204" pitchFamily="34" charset="0"/>
                <a:cs typeface="Arial" panose="020B0604020202020204" pitchFamily="34" charset="0"/>
              </a:rPr>
              <a:t>×</a:t>
            </a:r>
            <a:r>
              <a:rPr lang="en-US" altLang="en-US" dirty="0"/>
              <a:t> h</a:t>
            </a:r>
          </a:p>
          <a:p>
            <a:endParaRPr lang="en-US" altLang="en-US" sz="2000" dirty="0"/>
          </a:p>
          <a:p>
            <a:r>
              <a:rPr lang="en-US" altLang="en-US" dirty="0"/>
              <a:t>Find dv/</a:t>
            </a:r>
            <a:r>
              <a:rPr lang="en-US" altLang="en-US" dirty="0" err="1"/>
              <a:t>dw</a:t>
            </a:r>
            <a:endParaRPr lang="en-US" altLang="en-US" dirty="0"/>
          </a:p>
          <a:p>
            <a:endParaRPr lang="en-US" altLang="en-US" dirty="0"/>
          </a:p>
        </p:txBody>
      </p:sp>
      <p:sp>
        <p:nvSpPr>
          <p:cNvPr id="3" name="Rectangle 2">
            <a:extLst>
              <a:ext uri="{FF2B5EF4-FFF2-40B4-BE49-F238E27FC236}">
                <a16:creationId xmlns:a16="http://schemas.microsoft.com/office/drawing/2014/main" id="{A919B29A-6AA8-409D-A466-2C6D876FD36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PROBLEMS 9</a:t>
            </a:r>
            <a:endParaRPr lang="en-US" altLang="en-US" sz="2400" i="1" dirty="0">
              <a:solidFill>
                <a:schemeClr val="folHlink"/>
              </a:solidFill>
            </a:endParaRPr>
          </a:p>
        </p:txBody>
      </p:sp>
    </p:spTree>
    <p:extLst>
      <p:ext uri="{BB962C8B-B14F-4D97-AF65-F5344CB8AC3E}">
        <p14:creationId xmlns:p14="http://schemas.microsoft.com/office/powerpoint/2010/main" val="396999290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838200"/>
            <a:ext cx="8153400" cy="5638800"/>
          </a:xfrm>
        </p:spPr>
        <p:txBody>
          <a:bodyPr/>
          <a:lstStyle/>
          <a:p>
            <a:r>
              <a:rPr lang="en-US" altLang="en-US" dirty="0"/>
              <a:t>The formula for the volume of a box is: v = l </a:t>
            </a:r>
            <a:r>
              <a:rPr lang="en-US" altLang="en-US" dirty="0">
                <a:latin typeface="Arial" panose="020B0604020202020204" pitchFamily="34" charset="0"/>
                <a:cs typeface="Arial" panose="020B0604020202020204" pitchFamily="34" charset="0"/>
              </a:rPr>
              <a:t>×</a:t>
            </a:r>
            <a:r>
              <a:rPr lang="en-US" altLang="en-US" dirty="0"/>
              <a:t> w </a:t>
            </a:r>
            <a:r>
              <a:rPr lang="en-US" altLang="en-US" dirty="0">
                <a:latin typeface="Arial" panose="020B0604020202020204" pitchFamily="34" charset="0"/>
                <a:cs typeface="Arial" panose="020B0604020202020204" pitchFamily="34" charset="0"/>
              </a:rPr>
              <a:t>×</a:t>
            </a:r>
            <a:r>
              <a:rPr lang="en-US" altLang="en-US" dirty="0"/>
              <a:t> h</a:t>
            </a:r>
          </a:p>
          <a:p>
            <a:endParaRPr lang="en-US" altLang="en-US" sz="2000" dirty="0"/>
          </a:p>
          <a:p>
            <a:r>
              <a:rPr lang="en-US" altLang="en-US" dirty="0"/>
              <a:t>Find dv/</a:t>
            </a:r>
            <a:r>
              <a:rPr lang="en-US" altLang="en-US" dirty="0" err="1"/>
              <a:t>dw</a:t>
            </a:r>
            <a:endParaRPr lang="en-US" altLang="en-US" dirty="0"/>
          </a:p>
          <a:p>
            <a:r>
              <a:rPr lang="en-US" altLang="en-US" dirty="0"/>
              <a:t>That means v and w are free to change (variables)</a:t>
            </a:r>
          </a:p>
          <a:p>
            <a:r>
              <a:rPr lang="en-US" altLang="en-US" dirty="0"/>
              <a:t>BUT l and h are NOT free to change (constants)</a:t>
            </a:r>
          </a:p>
          <a:p>
            <a:endParaRPr lang="en-US" altLang="en-US" dirty="0"/>
          </a:p>
        </p:txBody>
      </p:sp>
      <p:sp>
        <p:nvSpPr>
          <p:cNvPr id="3" name="Rectangle 2">
            <a:extLst>
              <a:ext uri="{FF2B5EF4-FFF2-40B4-BE49-F238E27FC236}">
                <a16:creationId xmlns:a16="http://schemas.microsoft.com/office/drawing/2014/main" id="{A919B29A-6AA8-409D-A466-2C6D876FD36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PROBLEMS 9</a:t>
            </a:r>
            <a:endParaRPr lang="en-US" altLang="en-US" sz="2400" i="1" dirty="0">
              <a:solidFill>
                <a:schemeClr val="folHlink"/>
              </a:solidFill>
            </a:endParaRPr>
          </a:p>
        </p:txBody>
      </p:sp>
    </p:spTree>
    <p:extLst>
      <p:ext uri="{BB962C8B-B14F-4D97-AF65-F5344CB8AC3E}">
        <p14:creationId xmlns:p14="http://schemas.microsoft.com/office/powerpoint/2010/main" val="390906931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838200"/>
            <a:ext cx="8153400" cy="5638800"/>
          </a:xfrm>
        </p:spPr>
        <p:txBody>
          <a:bodyPr/>
          <a:lstStyle/>
          <a:p>
            <a:r>
              <a:rPr lang="en-US" altLang="en-US" dirty="0"/>
              <a:t>The formula for the volume of a box is: v = l </a:t>
            </a:r>
            <a:r>
              <a:rPr lang="en-US" altLang="en-US" dirty="0">
                <a:latin typeface="Arial" panose="020B0604020202020204" pitchFamily="34" charset="0"/>
                <a:cs typeface="Arial" panose="020B0604020202020204" pitchFamily="34" charset="0"/>
              </a:rPr>
              <a:t>×</a:t>
            </a:r>
            <a:r>
              <a:rPr lang="en-US" altLang="en-US" dirty="0"/>
              <a:t> w </a:t>
            </a:r>
            <a:r>
              <a:rPr lang="en-US" altLang="en-US" dirty="0">
                <a:latin typeface="Arial" panose="020B0604020202020204" pitchFamily="34" charset="0"/>
                <a:cs typeface="Arial" panose="020B0604020202020204" pitchFamily="34" charset="0"/>
              </a:rPr>
              <a:t>×</a:t>
            </a:r>
            <a:r>
              <a:rPr lang="en-US" altLang="en-US" dirty="0"/>
              <a:t> h</a:t>
            </a:r>
          </a:p>
          <a:p>
            <a:endParaRPr lang="en-US" altLang="en-US" sz="2000" dirty="0"/>
          </a:p>
          <a:p>
            <a:r>
              <a:rPr lang="en-US" altLang="en-US" dirty="0"/>
              <a:t>Find dv/</a:t>
            </a:r>
            <a:r>
              <a:rPr lang="en-US" altLang="en-US" dirty="0" err="1"/>
              <a:t>dw</a:t>
            </a:r>
            <a:endParaRPr lang="en-US" altLang="en-US" dirty="0"/>
          </a:p>
          <a:p>
            <a:endParaRPr lang="en-US" altLang="en-US" sz="2000" dirty="0"/>
          </a:p>
          <a:p>
            <a:r>
              <a:rPr lang="en-US" altLang="en-US" dirty="0"/>
              <a:t>Think of the formula as:</a:t>
            </a:r>
          </a:p>
          <a:p>
            <a:r>
              <a:rPr lang="en-US" altLang="en-US" dirty="0"/>
              <a:t>	v = (c) </a:t>
            </a:r>
            <a:r>
              <a:rPr lang="en-US" altLang="en-US" dirty="0">
                <a:latin typeface="Arial" panose="020B0604020202020204" pitchFamily="34" charset="0"/>
                <a:cs typeface="Arial" panose="020B0604020202020204" pitchFamily="34" charset="0"/>
              </a:rPr>
              <a:t>×</a:t>
            </a:r>
            <a:r>
              <a:rPr lang="en-US" altLang="en-US" dirty="0"/>
              <a:t> w</a:t>
            </a:r>
          </a:p>
          <a:p>
            <a:pPr>
              <a:spcBef>
                <a:spcPts val="0"/>
              </a:spcBef>
            </a:pPr>
            <a:r>
              <a:rPr lang="en-US" altLang="en-US" dirty="0"/>
              <a:t>with c=</a:t>
            </a:r>
            <a:r>
              <a:rPr lang="en-US" altLang="en-US" dirty="0" err="1"/>
              <a:t>lh</a:t>
            </a:r>
            <a:r>
              <a:rPr lang="en-US" altLang="en-US" dirty="0"/>
              <a:t> (a constant)</a:t>
            </a:r>
          </a:p>
          <a:p>
            <a:pPr>
              <a:spcBef>
                <a:spcPts val="0"/>
              </a:spcBef>
            </a:pPr>
            <a:r>
              <a:rPr lang="en-US" altLang="en-US" dirty="0"/>
              <a:t>w is the independent variable</a:t>
            </a:r>
          </a:p>
          <a:p>
            <a:pPr>
              <a:spcBef>
                <a:spcPts val="0"/>
              </a:spcBef>
            </a:pPr>
            <a:r>
              <a:rPr lang="en-US" altLang="en-US" dirty="0"/>
              <a:t>v is the dependent variable</a:t>
            </a:r>
          </a:p>
        </p:txBody>
      </p:sp>
      <p:sp>
        <p:nvSpPr>
          <p:cNvPr id="3" name="Rectangle 2">
            <a:extLst>
              <a:ext uri="{FF2B5EF4-FFF2-40B4-BE49-F238E27FC236}">
                <a16:creationId xmlns:a16="http://schemas.microsoft.com/office/drawing/2014/main" id="{A919B29A-6AA8-409D-A466-2C6D876FD36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PROBLEMS 9</a:t>
            </a:r>
            <a:endParaRPr lang="en-US" altLang="en-US" sz="2400" i="1" dirty="0">
              <a:solidFill>
                <a:schemeClr val="folHlink"/>
              </a:solidFill>
            </a:endParaRPr>
          </a:p>
        </p:txBody>
      </p:sp>
    </p:spTree>
    <p:extLst>
      <p:ext uri="{BB962C8B-B14F-4D97-AF65-F5344CB8AC3E}">
        <p14:creationId xmlns:p14="http://schemas.microsoft.com/office/powerpoint/2010/main" val="106627867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838200"/>
            <a:ext cx="8686800" cy="5638800"/>
          </a:xfrm>
        </p:spPr>
        <p:txBody>
          <a:bodyPr/>
          <a:lstStyle/>
          <a:p>
            <a:r>
              <a:rPr lang="en-US" altLang="en-US" dirty="0"/>
              <a:t>The formula for the volume of </a:t>
            </a:r>
          </a:p>
          <a:p>
            <a:pPr>
              <a:spcBef>
                <a:spcPts val="0"/>
              </a:spcBef>
            </a:pPr>
            <a:r>
              <a:rPr lang="en-US" altLang="en-US" dirty="0"/>
              <a:t>a box is: v = l </a:t>
            </a:r>
            <a:r>
              <a:rPr lang="en-US" altLang="en-US" dirty="0">
                <a:latin typeface="Arial" panose="020B0604020202020204" pitchFamily="34" charset="0"/>
                <a:cs typeface="Arial" panose="020B0604020202020204" pitchFamily="34" charset="0"/>
              </a:rPr>
              <a:t>×</a:t>
            </a:r>
            <a:r>
              <a:rPr lang="en-US" altLang="en-US" dirty="0"/>
              <a:t> w </a:t>
            </a:r>
            <a:r>
              <a:rPr lang="en-US" altLang="en-US" dirty="0">
                <a:latin typeface="Arial" panose="020B0604020202020204" pitchFamily="34" charset="0"/>
                <a:cs typeface="Arial" panose="020B0604020202020204" pitchFamily="34" charset="0"/>
              </a:rPr>
              <a:t>×</a:t>
            </a:r>
            <a:r>
              <a:rPr lang="en-US" altLang="en-US" dirty="0"/>
              <a:t> h</a:t>
            </a:r>
          </a:p>
          <a:p>
            <a:endParaRPr lang="en-US" altLang="en-US" sz="2000" dirty="0"/>
          </a:p>
          <a:p>
            <a:r>
              <a:rPr lang="en-US" altLang="en-US" dirty="0"/>
              <a:t>Find dv/</a:t>
            </a:r>
            <a:r>
              <a:rPr lang="en-US" altLang="en-US" dirty="0" err="1"/>
              <a:t>dw</a:t>
            </a:r>
            <a:endParaRPr lang="en-US" altLang="en-US" dirty="0"/>
          </a:p>
          <a:p>
            <a:endParaRPr lang="en-US" altLang="en-US" sz="2000" dirty="0"/>
          </a:p>
          <a:p>
            <a:r>
              <a:rPr lang="en-US" altLang="en-US" dirty="0"/>
              <a:t>Think of the formula as:</a:t>
            </a:r>
          </a:p>
          <a:p>
            <a:r>
              <a:rPr lang="en-US" altLang="en-US" dirty="0"/>
              <a:t>	v = </a:t>
            </a:r>
            <a:r>
              <a:rPr lang="en-US" altLang="en-US" dirty="0">
                <a:solidFill>
                  <a:srgbClr val="00B0F0"/>
                </a:solidFill>
              </a:rPr>
              <a:t>c w</a:t>
            </a:r>
            <a:r>
              <a:rPr lang="en-US" altLang="en-US" baseline="30000" dirty="0">
                <a:solidFill>
                  <a:srgbClr val="00B0F0"/>
                </a:solidFill>
              </a:rPr>
              <a:t>1</a:t>
            </a:r>
            <a:r>
              <a:rPr lang="en-US" altLang="en-US" dirty="0">
                <a:solidFill>
                  <a:srgbClr val="00B0F0"/>
                </a:solidFill>
              </a:rPr>
              <a:t> </a:t>
            </a:r>
          </a:p>
          <a:p>
            <a:r>
              <a:rPr lang="en-US" altLang="en-US" dirty="0">
                <a:solidFill>
                  <a:srgbClr val="00B0F0"/>
                </a:solidFill>
              </a:rPr>
              <a:t>dv/</a:t>
            </a:r>
            <a:r>
              <a:rPr lang="en-US" altLang="en-US" dirty="0" err="1">
                <a:solidFill>
                  <a:srgbClr val="00B0F0"/>
                </a:solidFill>
              </a:rPr>
              <a:t>dw</a:t>
            </a:r>
            <a:r>
              <a:rPr lang="en-US" altLang="en-US" dirty="0">
                <a:solidFill>
                  <a:srgbClr val="00B0F0"/>
                </a:solidFill>
              </a:rPr>
              <a:t> = c(1)w</a:t>
            </a:r>
            <a:r>
              <a:rPr lang="en-US" altLang="en-US" baseline="30000" dirty="0">
                <a:solidFill>
                  <a:srgbClr val="00B0F0"/>
                </a:solidFill>
              </a:rPr>
              <a:t>1-1</a:t>
            </a:r>
            <a:r>
              <a:rPr lang="en-US" altLang="en-US" dirty="0">
                <a:solidFill>
                  <a:srgbClr val="00B0F0"/>
                </a:solidFill>
              </a:rPr>
              <a:t> = c(1)(w</a:t>
            </a:r>
            <a:r>
              <a:rPr lang="en-US" altLang="en-US" baseline="30000" dirty="0">
                <a:solidFill>
                  <a:srgbClr val="00B0F0"/>
                </a:solidFill>
              </a:rPr>
              <a:t>0</a:t>
            </a:r>
            <a:r>
              <a:rPr lang="en-US" altLang="en-US" dirty="0">
                <a:solidFill>
                  <a:srgbClr val="00B0F0"/>
                </a:solidFill>
              </a:rPr>
              <a:t>) =    </a:t>
            </a:r>
          </a:p>
          <a:p>
            <a:r>
              <a:rPr lang="en-US" altLang="en-US" dirty="0">
                <a:solidFill>
                  <a:srgbClr val="00B0F0"/>
                </a:solidFill>
              </a:rPr>
              <a:t>        = c(1)(1) = c (= </a:t>
            </a:r>
            <a:r>
              <a:rPr lang="en-US" altLang="en-US" dirty="0" err="1">
                <a:solidFill>
                  <a:srgbClr val="00B0F0"/>
                </a:solidFill>
              </a:rPr>
              <a:t>lh</a:t>
            </a:r>
            <a:r>
              <a:rPr lang="en-US" altLang="en-US" dirty="0">
                <a:solidFill>
                  <a:srgbClr val="00B0F0"/>
                </a:solidFill>
              </a:rPr>
              <a:t>)</a:t>
            </a:r>
          </a:p>
        </p:txBody>
      </p:sp>
      <p:sp>
        <p:nvSpPr>
          <p:cNvPr id="3" name="Rectangle 2">
            <a:extLst>
              <a:ext uri="{FF2B5EF4-FFF2-40B4-BE49-F238E27FC236}">
                <a16:creationId xmlns:a16="http://schemas.microsoft.com/office/drawing/2014/main" id="{A919B29A-6AA8-409D-A466-2C6D876FD36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PROBLEMS 9</a:t>
            </a:r>
            <a:endParaRPr lang="en-US" altLang="en-US" sz="2400" i="1" dirty="0">
              <a:solidFill>
                <a:schemeClr val="folHlink"/>
              </a:solidFill>
            </a:endParaRPr>
          </a:p>
        </p:txBody>
      </p:sp>
    </p:spTree>
    <p:extLst>
      <p:ext uri="{BB962C8B-B14F-4D97-AF65-F5344CB8AC3E}">
        <p14:creationId xmlns:p14="http://schemas.microsoft.com/office/powerpoint/2010/main" val="1385097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5">
            <a:extLst>
              <a:ext uri="{FF2B5EF4-FFF2-40B4-BE49-F238E27FC236}">
                <a16:creationId xmlns:a16="http://schemas.microsoft.com/office/drawing/2014/main" id="{D8A546A6-DC97-4ED5-9048-AC2FB89A85D7}"/>
              </a:ext>
            </a:extLst>
          </p:cNvPr>
          <p:cNvSpPr>
            <a:spLocks noGrp="1"/>
          </p:cNvSpPr>
          <p:nvPr>
            <p:ph type="title"/>
          </p:nvPr>
        </p:nvSpPr>
        <p:spPr/>
        <p:txBody>
          <a:bodyPr/>
          <a:lstStyle/>
          <a:p>
            <a:r>
              <a:rPr lang="en-US" altLang="en-US" dirty="0"/>
              <a:t>Limits in Trig</a:t>
            </a:r>
          </a:p>
        </p:txBody>
      </p:sp>
      <p:sp>
        <p:nvSpPr>
          <p:cNvPr id="14339" name="Content Placeholder 6">
            <a:extLst>
              <a:ext uri="{FF2B5EF4-FFF2-40B4-BE49-F238E27FC236}">
                <a16:creationId xmlns:a16="http://schemas.microsoft.com/office/drawing/2014/main" id="{DB01CA6A-0405-4018-B625-9F464058F43A}"/>
              </a:ext>
            </a:extLst>
          </p:cNvPr>
          <p:cNvSpPr>
            <a:spLocks noGrp="1"/>
          </p:cNvSpPr>
          <p:nvPr>
            <p:ph idx="1"/>
          </p:nvPr>
        </p:nvSpPr>
        <p:spPr/>
        <p:txBody>
          <a:bodyPr/>
          <a:lstStyle/>
          <a:p>
            <a:r>
              <a:rPr lang="en-US" altLang="en-US" dirty="0"/>
              <a:t>As you move the secant line in a parallel fashion toward the curve</a:t>
            </a:r>
          </a:p>
        </p:txBody>
      </p:sp>
      <p:sp>
        <p:nvSpPr>
          <p:cNvPr id="2" name="Rectangle 1">
            <a:extLst>
              <a:ext uri="{FF2B5EF4-FFF2-40B4-BE49-F238E27FC236}">
                <a16:creationId xmlns:a16="http://schemas.microsoft.com/office/drawing/2014/main" id="{9DAB54FF-1433-45C0-8F40-FD84A5733B97}"/>
              </a:ext>
            </a:extLst>
          </p:cNvPr>
          <p:cNvSpPr/>
          <p:nvPr/>
        </p:nvSpPr>
        <p:spPr>
          <a:xfrm>
            <a:off x="0" y="6611035"/>
            <a:ext cx="1572866"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2020 </a:t>
            </a:r>
          </a:p>
        </p:txBody>
      </p:sp>
      <p:sp>
        <p:nvSpPr>
          <p:cNvPr id="3" name="Freeform: Shape 2">
            <a:extLst>
              <a:ext uri="{FF2B5EF4-FFF2-40B4-BE49-F238E27FC236}">
                <a16:creationId xmlns:a16="http://schemas.microsoft.com/office/drawing/2014/main" id="{0A52AFC9-3A6E-4D89-808A-220F56E1B7D1}"/>
              </a:ext>
            </a:extLst>
          </p:cNvPr>
          <p:cNvSpPr/>
          <p:nvPr/>
        </p:nvSpPr>
        <p:spPr>
          <a:xfrm rot="10800000">
            <a:off x="4114800" y="3276599"/>
            <a:ext cx="3733799" cy="3505199"/>
          </a:xfrm>
          <a:custGeom>
            <a:avLst/>
            <a:gdLst>
              <a:gd name="connsiteX0" fmla="*/ 0 w 3352800"/>
              <a:gd name="connsiteY0" fmla="*/ 23447 h 2102130"/>
              <a:gd name="connsiteX1" fmla="*/ 105508 w 3352800"/>
              <a:gd name="connsiteY1" fmla="*/ 222739 h 2102130"/>
              <a:gd name="connsiteX2" fmla="*/ 187569 w 3352800"/>
              <a:gd name="connsiteY2" fmla="*/ 433754 h 2102130"/>
              <a:gd name="connsiteX3" fmla="*/ 304800 w 3352800"/>
              <a:gd name="connsiteY3" fmla="*/ 668216 h 2102130"/>
              <a:gd name="connsiteX4" fmla="*/ 410308 w 3352800"/>
              <a:gd name="connsiteY4" fmla="*/ 902677 h 2102130"/>
              <a:gd name="connsiteX5" fmla="*/ 574431 w 3352800"/>
              <a:gd name="connsiteY5" fmla="*/ 1207477 h 2102130"/>
              <a:gd name="connsiteX6" fmla="*/ 785446 w 3352800"/>
              <a:gd name="connsiteY6" fmla="*/ 1500554 h 2102130"/>
              <a:gd name="connsiteX7" fmla="*/ 914400 w 3352800"/>
              <a:gd name="connsiteY7" fmla="*/ 1664677 h 2102130"/>
              <a:gd name="connsiteX8" fmla="*/ 1008185 w 3352800"/>
              <a:gd name="connsiteY8" fmla="*/ 1758462 h 2102130"/>
              <a:gd name="connsiteX9" fmla="*/ 1078523 w 3352800"/>
              <a:gd name="connsiteY9" fmla="*/ 1828800 h 2102130"/>
              <a:gd name="connsiteX10" fmla="*/ 1160585 w 3352800"/>
              <a:gd name="connsiteY10" fmla="*/ 1899139 h 2102130"/>
              <a:gd name="connsiteX11" fmla="*/ 1289539 w 3352800"/>
              <a:gd name="connsiteY11" fmla="*/ 1981200 h 2102130"/>
              <a:gd name="connsiteX12" fmla="*/ 1406769 w 3352800"/>
              <a:gd name="connsiteY12" fmla="*/ 2028093 h 2102130"/>
              <a:gd name="connsiteX13" fmla="*/ 1535723 w 3352800"/>
              <a:gd name="connsiteY13" fmla="*/ 2074985 h 2102130"/>
              <a:gd name="connsiteX14" fmla="*/ 1652954 w 3352800"/>
              <a:gd name="connsiteY14" fmla="*/ 2098431 h 2102130"/>
              <a:gd name="connsiteX15" fmla="*/ 1699846 w 3352800"/>
              <a:gd name="connsiteY15" fmla="*/ 2098431 h 2102130"/>
              <a:gd name="connsiteX16" fmla="*/ 1793631 w 3352800"/>
              <a:gd name="connsiteY16" fmla="*/ 2063262 h 2102130"/>
              <a:gd name="connsiteX17" fmla="*/ 1910862 w 3352800"/>
              <a:gd name="connsiteY17" fmla="*/ 2039816 h 2102130"/>
              <a:gd name="connsiteX18" fmla="*/ 2039816 w 3352800"/>
              <a:gd name="connsiteY18" fmla="*/ 1969477 h 2102130"/>
              <a:gd name="connsiteX19" fmla="*/ 2192216 w 3352800"/>
              <a:gd name="connsiteY19" fmla="*/ 1899139 h 2102130"/>
              <a:gd name="connsiteX20" fmla="*/ 2309446 w 3352800"/>
              <a:gd name="connsiteY20" fmla="*/ 1805354 h 2102130"/>
              <a:gd name="connsiteX21" fmla="*/ 2450123 w 3352800"/>
              <a:gd name="connsiteY21" fmla="*/ 1641231 h 2102130"/>
              <a:gd name="connsiteX22" fmla="*/ 2567354 w 3352800"/>
              <a:gd name="connsiteY22" fmla="*/ 1477108 h 2102130"/>
              <a:gd name="connsiteX23" fmla="*/ 2731477 w 3352800"/>
              <a:gd name="connsiteY23" fmla="*/ 1277816 h 2102130"/>
              <a:gd name="connsiteX24" fmla="*/ 2883877 w 3352800"/>
              <a:gd name="connsiteY24" fmla="*/ 1031631 h 2102130"/>
              <a:gd name="connsiteX25" fmla="*/ 2965939 w 3352800"/>
              <a:gd name="connsiteY25" fmla="*/ 855785 h 2102130"/>
              <a:gd name="connsiteX26" fmla="*/ 3083169 w 3352800"/>
              <a:gd name="connsiteY26" fmla="*/ 597877 h 2102130"/>
              <a:gd name="connsiteX27" fmla="*/ 3200400 w 3352800"/>
              <a:gd name="connsiteY27" fmla="*/ 328247 h 2102130"/>
              <a:gd name="connsiteX28" fmla="*/ 3305908 w 3352800"/>
              <a:gd name="connsiteY28" fmla="*/ 128954 h 2102130"/>
              <a:gd name="connsiteX29" fmla="*/ 3352800 w 3352800"/>
              <a:gd name="connsiteY29" fmla="*/ 0 h 2102130"/>
              <a:gd name="connsiteX30" fmla="*/ 3352800 w 3352800"/>
              <a:gd name="connsiteY30" fmla="*/ 0 h 2102130"/>
              <a:gd name="connsiteX31" fmla="*/ 3352800 w 3352800"/>
              <a:gd name="connsiteY31" fmla="*/ 0 h 2102130"/>
              <a:gd name="connsiteX0" fmla="*/ 0 w 3330428"/>
              <a:gd name="connsiteY0" fmla="*/ 35172 h 2102130"/>
              <a:gd name="connsiteX1" fmla="*/ 83136 w 3330428"/>
              <a:gd name="connsiteY1" fmla="*/ 222739 h 2102130"/>
              <a:gd name="connsiteX2" fmla="*/ 165197 w 3330428"/>
              <a:gd name="connsiteY2" fmla="*/ 433754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44982 w 3330428"/>
              <a:gd name="connsiteY22" fmla="*/ 1477108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178028 w 3330428"/>
              <a:gd name="connsiteY27" fmla="*/ 328247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5197 w 3330428"/>
              <a:gd name="connsiteY2" fmla="*/ 433754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178028 w 3330428"/>
              <a:gd name="connsiteY27" fmla="*/ 328247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5197 w 3330428"/>
              <a:gd name="connsiteY2" fmla="*/ 433754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87936 w 3330428"/>
              <a:gd name="connsiteY4" fmla="*/ 902677 h 2102130"/>
              <a:gd name="connsiteX5" fmla="*/ 557775 w 3330428"/>
              <a:gd name="connsiteY5" fmla="*/ 1201761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87936 w 3330428"/>
              <a:gd name="connsiteY4" fmla="*/ 902677 h 2102130"/>
              <a:gd name="connsiteX5" fmla="*/ 563491 w 3330428"/>
              <a:gd name="connsiteY5" fmla="*/ 1197951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95557 w 3330428"/>
              <a:gd name="connsiteY4" fmla="*/ 902677 h 2102130"/>
              <a:gd name="connsiteX5" fmla="*/ 563491 w 3330428"/>
              <a:gd name="connsiteY5" fmla="*/ 1197951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0446 w 3348846"/>
              <a:gd name="connsiteY7" fmla="*/ 1671421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0446 w 3348846"/>
              <a:gd name="connsiteY7" fmla="*/ 1671421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0446 w 3348846"/>
              <a:gd name="connsiteY7" fmla="*/ 1671421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2352 w 3348846"/>
              <a:gd name="connsiteY7" fmla="*/ 166570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3397 w 3348846"/>
              <a:gd name="connsiteY6" fmla="*/ 150348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9113 w 3348846"/>
              <a:gd name="connsiteY6" fmla="*/ 149967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79870 w 3348846"/>
              <a:gd name="connsiteY11" fmla="*/ 1978419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79870 w 3348846"/>
              <a:gd name="connsiteY11" fmla="*/ 1978419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83680 w 3348846"/>
              <a:gd name="connsiteY11" fmla="*/ 1974609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6521"/>
              <a:gd name="connsiteX1" fmla="*/ 101554 w 3348846"/>
              <a:gd name="connsiteY1" fmla="*/ 229483 h 2106521"/>
              <a:gd name="connsiteX2" fmla="*/ 187426 w 3348846"/>
              <a:gd name="connsiteY2" fmla="*/ 432877 h 2106521"/>
              <a:gd name="connsiteX3" fmla="*/ 300846 w 3348846"/>
              <a:gd name="connsiteY3" fmla="*/ 674960 h 2106521"/>
              <a:gd name="connsiteX4" fmla="*/ 413975 w 3348846"/>
              <a:gd name="connsiteY4" fmla="*/ 909421 h 2106521"/>
              <a:gd name="connsiteX5" fmla="*/ 587625 w 3348846"/>
              <a:gd name="connsiteY5" fmla="*/ 1202790 h 2106521"/>
              <a:gd name="connsiteX6" fmla="*/ 789113 w 3348846"/>
              <a:gd name="connsiteY6" fmla="*/ 1499678 h 2106521"/>
              <a:gd name="connsiteX7" fmla="*/ 918068 w 3348846"/>
              <a:gd name="connsiteY7" fmla="*/ 1661896 h 2106521"/>
              <a:gd name="connsiteX8" fmla="*/ 1011852 w 3348846"/>
              <a:gd name="connsiteY8" fmla="*/ 1763301 h 2106521"/>
              <a:gd name="connsiteX9" fmla="*/ 1082191 w 3348846"/>
              <a:gd name="connsiteY9" fmla="*/ 1829829 h 2106521"/>
              <a:gd name="connsiteX10" fmla="*/ 1164252 w 3348846"/>
              <a:gd name="connsiteY10" fmla="*/ 1896358 h 2106521"/>
              <a:gd name="connsiteX11" fmla="*/ 1283680 w 3348846"/>
              <a:gd name="connsiteY11" fmla="*/ 1974609 h 2106521"/>
              <a:gd name="connsiteX12" fmla="*/ 1402815 w 3348846"/>
              <a:gd name="connsiteY12" fmla="*/ 2034837 h 2106521"/>
              <a:gd name="connsiteX13" fmla="*/ 1531769 w 3348846"/>
              <a:gd name="connsiteY13" fmla="*/ 2081729 h 2106521"/>
              <a:gd name="connsiteX14" fmla="*/ 1652810 w 3348846"/>
              <a:gd name="connsiteY14" fmla="*/ 2097555 h 2106521"/>
              <a:gd name="connsiteX15" fmla="*/ 1695892 w 3348846"/>
              <a:gd name="connsiteY15" fmla="*/ 2105175 h 2106521"/>
              <a:gd name="connsiteX16" fmla="*/ 1789677 w 3348846"/>
              <a:gd name="connsiteY16" fmla="*/ 2070006 h 2106521"/>
              <a:gd name="connsiteX17" fmla="*/ 1906908 w 3348846"/>
              <a:gd name="connsiteY17" fmla="*/ 2046560 h 2106521"/>
              <a:gd name="connsiteX18" fmla="*/ 2035862 w 3348846"/>
              <a:gd name="connsiteY18" fmla="*/ 1976221 h 2106521"/>
              <a:gd name="connsiteX19" fmla="*/ 2188262 w 3348846"/>
              <a:gd name="connsiteY19" fmla="*/ 1905883 h 2106521"/>
              <a:gd name="connsiteX20" fmla="*/ 2305492 w 3348846"/>
              <a:gd name="connsiteY20" fmla="*/ 1812098 h 2106521"/>
              <a:gd name="connsiteX21" fmla="*/ 2446169 w 3348846"/>
              <a:gd name="connsiteY21" fmla="*/ 1647975 h 2106521"/>
              <a:gd name="connsiteX22" fmla="*/ 2586849 w 3348846"/>
              <a:gd name="connsiteY22" fmla="*/ 1519025 h 2106521"/>
              <a:gd name="connsiteX23" fmla="*/ 2727523 w 3348846"/>
              <a:gd name="connsiteY23" fmla="*/ 1284560 h 2106521"/>
              <a:gd name="connsiteX24" fmla="*/ 2879923 w 3348846"/>
              <a:gd name="connsiteY24" fmla="*/ 1038375 h 2106521"/>
              <a:gd name="connsiteX25" fmla="*/ 2961985 w 3348846"/>
              <a:gd name="connsiteY25" fmla="*/ 862529 h 2106521"/>
              <a:gd name="connsiteX26" fmla="*/ 3079215 w 3348846"/>
              <a:gd name="connsiteY26" fmla="*/ 604621 h 2106521"/>
              <a:gd name="connsiteX27" fmla="*/ 3219895 w 3348846"/>
              <a:gd name="connsiteY27" fmla="*/ 323266 h 2106521"/>
              <a:gd name="connsiteX28" fmla="*/ 3301954 w 3348846"/>
              <a:gd name="connsiteY28" fmla="*/ 135698 h 2106521"/>
              <a:gd name="connsiteX29" fmla="*/ 3348846 w 3348846"/>
              <a:gd name="connsiteY29" fmla="*/ 6744 h 2106521"/>
              <a:gd name="connsiteX30" fmla="*/ 3348846 w 3348846"/>
              <a:gd name="connsiteY30" fmla="*/ 6744 h 2106521"/>
              <a:gd name="connsiteX31" fmla="*/ 3348846 w 3348846"/>
              <a:gd name="connsiteY31" fmla="*/ 6744 h 2106521"/>
              <a:gd name="connsiteX0" fmla="*/ 0 w 3348846"/>
              <a:gd name="connsiteY0" fmla="*/ 0 h 2098483"/>
              <a:gd name="connsiteX1" fmla="*/ 101554 w 3348846"/>
              <a:gd name="connsiteY1" fmla="*/ 229483 h 2098483"/>
              <a:gd name="connsiteX2" fmla="*/ 187426 w 3348846"/>
              <a:gd name="connsiteY2" fmla="*/ 432877 h 2098483"/>
              <a:gd name="connsiteX3" fmla="*/ 300846 w 3348846"/>
              <a:gd name="connsiteY3" fmla="*/ 674960 h 2098483"/>
              <a:gd name="connsiteX4" fmla="*/ 413975 w 3348846"/>
              <a:gd name="connsiteY4" fmla="*/ 909421 h 2098483"/>
              <a:gd name="connsiteX5" fmla="*/ 587625 w 3348846"/>
              <a:gd name="connsiteY5" fmla="*/ 1202790 h 2098483"/>
              <a:gd name="connsiteX6" fmla="*/ 789113 w 3348846"/>
              <a:gd name="connsiteY6" fmla="*/ 1499678 h 2098483"/>
              <a:gd name="connsiteX7" fmla="*/ 918068 w 3348846"/>
              <a:gd name="connsiteY7" fmla="*/ 1661896 h 2098483"/>
              <a:gd name="connsiteX8" fmla="*/ 1011852 w 3348846"/>
              <a:gd name="connsiteY8" fmla="*/ 1763301 h 2098483"/>
              <a:gd name="connsiteX9" fmla="*/ 1082191 w 3348846"/>
              <a:gd name="connsiteY9" fmla="*/ 1829829 h 2098483"/>
              <a:gd name="connsiteX10" fmla="*/ 1164252 w 3348846"/>
              <a:gd name="connsiteY10" fmla="*/ 1896358 h 2098483"/>
              <a:gd name="connsiteX11" fmla="*/ 1283680 w 3348846"/>
              <a:gd name="connsiteY11" fmla="*/ 1974609 h 2098483"/>
              <a:gd name="connsiteX12" fmla="*/ 1402815 w 3348846"/>
              <a:gd name="connsiteY12" fmla="*/ 2034837 h 2098483"/>
              <a:gd name="connsiteX13" fmla="*/ 1531769 w 3348846"/>
              <a:gd name="connsiteY13" fmla="*/ 2081729 h 2098483"/>
              <a:gd name="connsiteX14" fmla="*/ 1652810 w 3348846"/>
              <a:gd name="connsiteY14" fmla="*/ 2097555 h 2098483"/>
              <a:gd name="connsiteX15" fmla="*/ 1695892 w 3348846"/>
              <a:gd name="connsiteY15" fmla="*/ 2093744 h 2098483"/>
              <a:gd name="connsiteX16" fmla="*/ 1789677 w 3348846"/>
              <a:gd name="connsiteY16" fmla="*/ 2070006 h 2098483"/>
              <a:gd name="connsiteX17" fmla="*/ 1906908 w 3348846"/>
              <a:gd name="connsiteY17" fmla="*/ 2046560 h 2098483"/>
              <a:gd name="connsiteX18" fmla="*/ 2035862 w 3348846"/>
              <a:gd name="connsiteY18" fmla="*/ 1976221 h 2098483"/>
              <a:gd name="connsiteX19" fmla="*/ 2188262 w 3348846"/>
              <a:gd name="connsiteY19" fmla="*/ 1905883 h 2098483"/>
              <a:gd name="connsiteX20" fmla="*/ 2305492 w 3348846"/>
              <a:gd name="connsiteY20" fmla="*/ 1812098 h 2098483"/>
              <a:gd name="connsiteX21" fmla="*/ 2446169 w 3348846"/>
              <a:gd name="connsiteY21" fmla="*/ 1647975 h 2098483"/>
              <a:gd name="connsiteX22" fmla="*/ 2586849 w 3348846"/>
              <a:gd name="connsiteY22" fmla="*/ 1519025 h 2098483"/>
              <a:gd name="connsiteX23" fmla="*/ 2727523 w 3348846"/>
              <a:gd name="connsiteY23" fmla="*/ 1284560 h 2098483"/>
              <a:gd name="connsiteX24" fmla="*/ 2879923 w 3348846"/>
              <a:gd name="connsiteY24" fmla="*/ 1038375 h 2098483"/>
              <a:gd name="connsiteX25" fmla="*/ 2961985 w 3348846"/>
              <a:gd name="connsiteY25" fmla="*/ 862529 h 2098483"/>
              <a:gd name="connsiteX26" fmla="*/ 3079215 w 3348846"/>
              <a:gd name="connsiteY26" fmla="*/ 604621 h 2098483"/>
              <a:gd name="connsiteX27" fmla="*/ 3219895 w 3348846"/>
              <a:gd name="connsiteY27" fmla="*/ 323266 h 2098483"/>
              <a:gd name="connsiteX28" fmla="*/ 3301954 w 3348846"/>
              <a:gd name="connsiteY28" fmla="*/ 135698 h 2098483"/>
              <a:gd name="connsiteX29" fmla="*/ 3348846 w 3348846"/>
              <a:gd name="connsiteY29" fmla="*/ 6744 h 2098483"/>
              <a:gd name="connsiteX30" fmla="*/ 3348846 w 3348846"/>
              <a:gd name="connsiteY30" fmla="*/ 6744 h 2098483"/>
              <a:gd name="connsiteX31" fmla="*/ 3348846 w 3348846"/>
              <a:gd name="connsiteY31" fmla="*/ 6744 h 2098483"/>
              <a:gd name="connsiteX0" fmla="*/ 0 w 3348846"/>
              <a:gd name="connsiteY0" fmla="*/ 0 h 2097086"/>
              <a:gd name="connsiteX1" fmla="*/ 101554 w 3348846"/>
              <a:gd name="connsiteY1" fmla="*/ 229483 h 2097086"/>
              <a:gd name="connsiteX2" fmla="*/ 187426 w 3348846"/>
              <a:gd name="connsiteY2" fmla="*/ 432877 h 2097086"/>
              <a:gd name="connsiteX3" fmla="*/ 300846 w 3348846"/>
              <a:gd name="connsiteY3" fmla="*/ 674960 h 2097086"/>
              <a:gd name="connsiteX4" fmla="*/ 413975 w 3348846"/>
              <a:gd name="connsiteY4" fmla="*/ 909421 h 2097086"/>
              <a:gd name="connsiteX5" fmla="*/ 587625 w 3348846"/>
              <a:gd name="connsiteY5" fmla="*/ 1202790 h 2097086"/>
              <a:gd name="connsiteX6" fmla="*/ 789113 w 3348846"/>
              <a:gd name="connsiteY6" fmla="*/ 1499678 h 2097086"/>
              <a:gd name="connsiteX7" fmla="*/ 918068 w 3348846"/>
              <a:gd name="connsiteY7" fmla="*/ 1661896 h 2097086"/>
              <a:gd name="connsiteX8" fmla="*/ 1011852 w 3348846"/>
              <a:gd name="connsiteY8" fmla="*/ 1763301 h 2097086"/>
              <a:gd name="connsiteX9" fmla="*/ 1082191 w 3348846"/>
              <a:gd name="connsiteY9" fmla="*/ 1829829 h 2097086"/>
              <a:gd name="connsiteX10" fmla="*/ 1164252 w 3348846"/>
              <a:gd name="connsiteY10" fmla="*/ 1896358 h 2097086"/>
              <a:gd name="connsiteX11" fmla="*/ 1283680 w 3348846"/>
              <a:gd name="connsiteY11" fmla="*/ 1974609 h 2097086"/>
              <a:gd name="connsiteX12" fmla="*/ 1402815 w 3348846"/>
              <a:gd name="connsiteY12" fmla="*/ 2034837 h 2097086"/>
              <a:gd name="connsiteX13" fmla="*/ 1531769 w 3348846"/>
              <a:gd name="connsiteY13" fmla="*/ 2081729 h 2097086"/>
              <a:gd name="connsiteX14" fmla="*/ 1641379 w 3348846"/>
              <a:gd name="connsiteY14" fmla="*/ 2095649 h 2097086"/>
              <a:gd name="connsiteX15" fmla="*/ 1695892 w 3348846"/>
              <a:gd name="connsiteY15" fmla="*/ 2093744 h 2097086"/>
              <a:gd name="connsiteX16" fmla="*/ 1789677 w 3348846"/>
              <a:gd name="connsiteY16" fmla="*/ 2070006 h 2097086"/>
              <a:gd name="connsiteX17" fmla="*/ 1906908 w 3348846"/>
              <a:gd name="connsiteY17" fmla="*/ 2046560 h 2097086"/>
              <a:gd name="connsiteX18" fmla="*/ 2035862 w 3348846"/>
              <a:gd name="connsiteY18" fmla="*/ 1976221 h 2097086"/>
              <a:gd name="connsiteX19" fmla="*/ 2188262 w 3348846"/>
              <a:gd name="connsiteY19" fmla="*/ 1905883 h 2097086"/>
              <a:gd name="connsiteX20" fmla="*/ 2305492 w 3348846"/>
              <a:gd name="connsiteY20" fmla="*/ 1812098 h 2097086"/>
              <a:gd name="connsiteX21" fmla="*/ 2446169 w 3348846"/>
              <a:gd name="connsiteY21" fmla="*/ 1647975 h 2097086"/>
              <a:gd name="connsiteX22" fmla="*/ 2586849 w 3348846"/>
              <a:gd name="connsiteY22" fmla="*/ 1519025 h 2097086"/>
              <a:gd name="connsiteX23" fmla="*/ 2727523 w 3348846"/>
              <a:gd name="connsiteY23" fmla="*/ 1284560 h 2097086"/>
              <a:gd name="connsiteX24" fmla="*/ 2879923 w 3348846"/>
              <a:gd name="connsiteY24" fmla="*/ 1038375 h 2097086"/>
              <a:gd name="connsiteX25" fmla="*/ 2961985 w 3348846"/>
              <a:gd name="connsiteY25" fmla="*/ 862529 h 2097086"/>
              <a:gd name="connsiteX26" fmla="*/ 3079215 w 3348846"/>
              <a:gd name="connsiteY26" fmla="*/ 604621 h 2097086"/>
              <a:gd name="connsiteX27" fmla="*/ 3219895 w 3348846"/>
              <a:gd name="connsiteY27" fmla="*/ 323266 h 2097086"/>
              <a:gd name="connsiteX28" fmla="*/ 3301954 w 3348846"/>
              <a:gd name="connsiteY28" fmla="*/ 135698 h 2097086"/>
              <a:gd name="connsiteX29" fmla="*/ 3348846 w 3348846"/>
              <a:gd name="connsiteY29" fmla="*/ 6744 h 2097086"/>
              <a:gd name="connsiteX30" fmla="*/ 3348846 w 3348846"/>
              <a:gd name="connsiteY30" fmla="*/ 6744 h 2097086"/>
              <a:gd name="connsiteX31" fmla="*/ 3348846 w 3348846"/>
              <a:gd name="connsiteY31" fmla="*/ 6744 h 2097086"/>
              <a:gd name="connsiteX0" fmla="*/ 0 w 3348846"/>
              <a:gd name="connsiteY0" fmla="*/ 0 h 2094107"/>
              <a:gd name="connsiteX1" fmla="*/ 101554 w 3348846"/>
              <a:gd name="connsiteY1" fmla="*/ 229483 h 2094107"/>
              <a:gd name="connsiteX2" fmla="*/ 187426 w 3348846"/>
              <a:gd name="connsiteY2" fmla="*/ 432877 h 2094107"/>
              <a:gd name="connsiteX3" fmla="*/ 300846 w 3348846"/>
              <a:gd name="connsiteY3" fmla="*/ 674960 h 2094107"/>
              <a:gd name="connsiteX4" fmla="*/ 413975 w 3348846"/>
              <a:gd name="connsiteY4" fmla="*/ 909421 h 2094107"/>
              <a:gd name="connsiteX5" fmla="*/ 587625 w 3348846"/>
              <a:gd name="connsiteY5" fmla="*/ 1202790 h 2094107"/>
              <a:gd name="connsiteX6" fmla="*/ 789113 w 3348846"/>
              <a:gd name="connsiteY6" fmla="*/ 1499678 h 2094107"/>
              <a:gd name="connsiteX7" fmla="*/ 918068 w 3348846"/>
              <a:gd name="connsiteY7" fmla="*/ 1661896 h 2094107"/>
              <a:gd name="connsiteX8" fmla="*/ 1011852 w 3348846"/>
              <a:gd name="connsiteY8" fmla="*/ 1763301 h 2094107"/>
              <a:gd name="connsiteX9" fmla="*/ 1082191 w 3348846"/>
              <a:gd name="connsiteY9" fmla="*/ 1829829 h 2094107"/>
              <a:gd name="connsiteX10" fmla="*/ 1164252 w 3348846"/>
              <a:gd name="connsiteY10" fmla="*/ 1896358 h 2094107"/>
              <a:gd name="connsiteX11" fmla="*/ 1283680 w 3348846"/>
              <a:gd name="connsiteY11" fmla="*/ 1974609 h 2094107"/>
              <a:gd name="connsiteX12" fmla="*/ 1402815 w 3348846"/>
              <a:gd name="connsiteY12" fmla="*/ 2034837 h 2094107"/>
              <a:gd name="connsiteX13" fmla="*/ 1531769 w 3348846"/>
              <a:gd name="connsiteY13" fmla="*/ 2081729 h 2094107"/>
              <a:gd name="connsiteX14" fmla="*/ 1635663 w 3348846"/>
              <a:gd name="connsiteY14" fmla="*/ 2084217 h 2094107"/>
              <a:gd name="connsiteX15" fmla="*/ 1695892 w 3348846"/>
              <a:gd name="connsiteY15" fmla="*/ 2093744 h 2094107"/>
              <a:gd name="connsiteX16" fmla="*/ 1789677 w 3348846"/>
              <a:gd name="connsiteY16" fmla="*/ 2070006 h 2094107"/>
              <a:gd name="connsiteX17" fmla="*/ 1906908 w 3348846"/>
              <a:gd name="connsiteY17" fmla="*/ 2046560 h 2094107"/>
              <a:gd name="connsiteX18" fmla="*/ 2035862 w 3348846"/>
              <a:gd name="connsiteY18" fmla="*/ 1976221 h 2094107"/>
              <a:gd name="connsiteX19" fmla="*/ 2188262 w 3348846"/>
              <a:gd name="connsiteY19" fmla="*/ 1905883 h 2094107"/>
              <a:gd name="connsiteX20" fmla="*/ 2305492 w 3348846"/>
              <a:gd name="connsiteY20" fmla="*/ 1812098 h 2094107"/>
              <a:gd name="connsiteX21" fmla="*/ 2446169 w 3348846"/>
              <a:gd name="connsiteY21" fmla="*/ 1647975 h 2094107"/>
              <a:gd name="connsiteX22" fmla="*/ 2586849 w 3348846"/>
              <a:gd name="connsiteY22" fmla="*/ 1519025 h 2094107"/>
              <a:gd name="connsiteX23" fmla="*/ 2727523 w 3348846"/>
              <a:gd name="connsiteY23" fmla="*/ 1284560 h 2094107"/>
              <a:gd name="connsiteX24" fmla="*/ 2879923 w 3348846"/>
              <a:gd name="connsiteY24" fmla="*/ 1038375 h 2094107"/>
              <a:gd name="connsiteX25" fmla="*/ 2961985 w 3348846"/>
              <a:gd name="connsiteY25" fmla="*/ 862529 h 2094107"/>
              <a:gd name="connsiteX26" fmla="*/ 3079215 w 3348846"/>
              <a:gd name="connsiteY26" fmla="*/ 604621 h 2094107"/>
              <a:gd name="connsiteX27" fmla="*/ 3219895 w 3348846"/>
              <a:gd name="connsiteY27" fmla="*/ 323266 h 2094107"/>
              <a:gd name="connsiteX28" fmla="*/ 3301954 w 3348846"/>
              <a:gd name="connsiteY28" fmla="*/ 135698 h 2094107"/>
              <a:gd name="connsiteX29" fmla="*/ 3348846 w 3348846"/>
              <a:gd name="connsiteY29" fmla="*/ 6744 h 2094107"/>
              <a:gd name="connsiteX30" fmla="*/ 3348846 w 3348846"/>
              <a:gd name="connsiteY30" fmla="*/ 6744 h 2094107"/>
              <a:gd name="connsiteX31" fmla="*/ 3348846 w 3348846"/>
              <a:gd name="connsiteY31" fmla="*/ 6744 h 2094107"/>
              <a:gd name="connsiteX0" fmla="*/ 0 w 3348846"/>
              <a:gd name="connsiteY0" fmla="*/ 0 h 2094117"/>
              <a:gd name="connsiteX1" fmla="*/ 101554 w 3348846"/>
              <a:gd name="connsiteY1" fmla="*/ 229483 h 2094117"/>
              <a:gd name="connsiteX2" fmla="*/ 187426 w 3348846"/>
              <a:gd name="connsiteY2" fmla="*/ 432877 h 2094117"/>
              <a:gd name="connsiteX3" fmla="*/ 300846 w 3348846"/>
              <a:gd name="connsiteY3" fmla="*/ 674960 h 2094117"/>
              <a:gd name="connsiteX4" fmla="*/ 413975 w 3348846"/>
              <a:gd name="connsiteY4" fmla="*/ 909421 h 2094117"/>
              <a:gd name="connsiteX5" fmla="*/ 587625 w 3348846"/>
              <a:gd name="connsiteY5" fmla="*/ 1202790 h 2094117"/>
              <a:gd name="connsiteX6" fmla="*/ 789113 w 3348846"/>
              <a:gd name="connsiteY6" fmla="*/ 1499678 h 2094117"/>
              <a:gd name="connsiteX7" fmla="*/ 918068 w 3348846"/>
              <a:gd name="connsiteY7" fmla="*/ 1661896 h 2094117"/>
              <a:gd name="connsiteX8" fmla="*/ 1011852 w 3348846"/>
              <a:gd name="connsiteY8" fmla="*/ 1763301 h 2094117"/>
              <a:gd name="connsiteX9" fmla="*/ 1082191 w 3348846"/>
              <a:gd name="connsiteY9" fmla="*/ 1829829 h 2094117"/>
              <a:gd name="connsiteX10" fmla="*/ 1164252 w 3348846"/>
              <a:gd name="connsiteY10" fmla="*/ 1896358 h 2094117"/>
              <a:gd name="connsiteX11" fmla="*/ 1283680 w 3348846"/>
              <a:gd name="connsiteY11" fmla="*/ 1974609 h 2094117"/>
              <a:gd name="connsiteX12" fmla="*/ 1402815 w 3348846"/>
              <a:gd name="connsiteY12" fmla="*/ 2034837 h 2094117"/>
              <a:gd name="connsiteX13" fmla="*/ 1535579 w 3348846"/>
              <a:gd name="connsiteY13" fmla="*/ 2079824 h 2094117"/>
              <a:gd name="connsiteX14" fmla="*/ 1635663 w 3348846"/>
              <a:gd name="connsiteY14" fmla="*/ 2084217 h 2094117"/>
              <a:gd name="connsiteX15" fmla="*/ 1695892 w 3348846"/>
              <a:gd name="connsiteY15" fmla="*/ 2093744 h 2094117"/>
              <a:gd name="connsiteX16" fmla="*/ 1789677 w 3348846"/>
              <a:gd name="connsiteY16" fmla="*/ 2070006 h 2094117"/>
              <a:gd name="connsiteX17" fmla="*/ 1906908 w 3348846"/>
              <a:gd name="connsiteY17" fmla="*/ 2046560 h 2094117"/>
              <a:gd name="connsiteX18" fmla="*/ 2035862 w 3348846"/>
              <a:gd name="connsiteY18" fmla="*/ 1976221 h 2094117"/>
              <a:gd name="connsiteX19" fmla="*/ 2188262 w 3348846"/>
              <a:gd name="connsiteY19" fmla="*/ 1905883 h 2094117"/>
              <a:gd name="connsiteX20" fmla="*/ 2305492 w 3348846"/>
              <a:gd name="connsiteY20" fmla="*/ 1812098 h 2094117"/>
              <a:gd name="connsiteX21" fmla="*/ 2446169 w 3348846"/>
              <a:gd name="connsiteY21" fmla="*/ 1647975 h 2094117"/>
              <a:gd name="connsiteX22" fmla="*/ 2586849 w 3348846"/>
              <a:gd name="connsiteY22" fmla="*/ 1519025 h 2094117"/>
              <a:gd name="connsiteX23" fmla="*/ 2727523 w 3348846"/>
              <a:gd name="connsiteY23" fmla="*/ 1284560 h 2094117"/>
              <a:gd name="connsiteX24" fmla="*/ 2879923 w 3348846"/>
              <a:gd name="connsiteY24" fmla="*/ 1038375 h 2094117"/>
              <a:gd name="connsiteX25" fmla="*/ 2961985 w 3348846"/>
              <a:gd name="connsiteY25" fmla="*/ 862529 h 2094117"/>
              <a:gd name="connsiteX26" fmla="*/ 3079215 w 3348846"/>
              <a:gd name="connsiteY26" fmla="*/ 604621 h 2094117"/>
              <a:gd name="connsiteX27" fmla="*/ 3219895 w 3348846"/>
              <a:gd name="connsiteY27" fmla="*/ 323266 h 2094117"/>
              <a:gd name="connsiteX28" fmla="*/ 3301954 w 3348846"/>
              <a:gd name="connsiteY28" fmla="*/ 135698 h 2094117"/>
              <a:gd name="connsiteX29" fmla="*/ 3348846 w 3348846"/>
              <a:gd name="connsiteY29" fmla="*/ 6744 h 2094117"/>
              <a:gd name="connsiteX30" fmla="*/ 3348846 w 3348846"/>
              <a:gd name="connsiteY30" fmla="*/ 6744 h 2094117"/>
              <a:gd name="connsiteX31" fmla="*/ 3348846 w 3348846"/>
              <a:gd name="connsiteY31" fmla="*/ 6744 h 2094117"/>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9829 h 2094162"/>
              <a:gd name="connsiteX10" fmla="*/ 1164252 w 3348846"/>
              <a:gd name="connsiteY10" fmla="*/ 1896358 h 2094162"/>
              <a:gd name="connsiteX11" fmla="*/ 1283680 w 3348846"/>
              <a:gd name="connsiteY11" fmla="*/ 1974609 h 2094162"/>
              <a:gd name="connsiteX12" fmla="*/ 1402815 w 3348846"/>
              <a:gd name="connsiteY12" fmla="*/ 2034837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9829 h 2094162"/>
              <a:gd name="connsiteX10" fmla="*/ 1164252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9829 h 2094162"/>
              <a:gd name="connsiteX10" fmla="*/ 1169968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4113 h 2094162"/>
              <a:gd name="connsiteX10" fmla="*/ 1169968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7568 w 3348846"/>
              <a:gd name="connsiteY8" fmla="*/ 1761396 h 2094162"/>
              <a:gd name="connsiteX9" fmla="*/ 1082191 w 3348846"/>
              <a:gd name="connsiteY9" fmla="*/ 1824113 h 2094162"/>
              <a:gd name="connsiteX10" fmla="*/ 1169968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5862 w 3348846"/>
              <a:gd name="connsiteY18" fmla="*/ 1976221 h 2085858"/>
              <a:gd name="connsiteX19" fmla="*/ 2188262 w 3348846"/>
              <a:gd name="connsiteY19" fmla="*/ 1905883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8262 w 3348846"/>
              <a:gd name="connsiteY19" fmla="*/ 1905883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8262 w 3348846"/>
              <a:gd name="connsiteY19" fmla="*/ 1905883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8262 w 3348846"/>
              <a:gd name="connsiteY19" fmla="*/ 1900167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301681 w 3348846"/>
              <a:gd name="connsiteY20" fmla="*/ 1808287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9776 w 3348846"/>
              <a:gd name="connsiteY20" fmla="*/ 1804476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81133 w 3348846"/>
              <a:gd name="connsiteY22" fmla="*/ 1499971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7323 w 3348846"/>
              <a:gd name="connsiteY22" fmla="*/ 149425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25618 w 3348846"/>
              <a:gd name="connsiteY23" fmla="*/ 1276938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8492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86837 w 3348846"/>
              <a:gd name="connsiteY26" fmla="*/ 602716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86837 w 3348846"/>
              <a:gd name="connsiteY26" fmla="*/ 602716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35509 w 3348846"/>
              <a:gd name="connsiteY31" fmla="*/ 44853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86837 w 3348846"/>
              <a:gd name="connsiteY26" fmla="*/ 602716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35509 w 3348846"/>
              <a:gd name="connsiteY31" fmla="*/ 44853 h 20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48846" h="2085858">
                <a:moveTo>
                  <a:pt x="0" y="0"/>
                </a:moveTo>
                <a:cubicBezTo>
                  <a:pt x="33313" y="74979"/>
                  <a:pt x="70316" y="157337"/>
                  <a:pt x="101554" y="229483"/>
                </a:cubicBezTo>
                <a:cubicBezTo>
                  <a:pt x="132792" y="301629"/>
                  <a:pt x="154211" y="358631"/>
                  <a:pt x="187426" y="432877"/>
                </a:cubicBezTo>
                <a:cubicBezTo>
                  <a:pt x="220641" y="507123"/>
                  <a:pt x="263088" y="595536"/>
                  <a:pt x="300846" y="674960"/>
                </a:cubicBezTo>
                <a:cubicBezTo>
                  <a:pt x="338604" y="754384"/>
                  <a:pt x="366179" y="821449"/>
                  <a:pt x="413975" y="909421"/>
                </a:cubicBezTo>
                <a:cubicBezTo>
                  <a:pt x="461772" y="997393"/>
                  <a:pt x="525102" y="1104414"/>
                  <a:pt x="587625" y="1202790"/>
                </a:cubicBezTo>
                <a:cubicBezTo>
                  <a:pt x="650148" y="1301166"/>
                  <a:pt x="734039" y="1423160"/>
                  <a:pt x="789113" y="1499678"/>
                </a:cubicBezTo>
                <a:cubicBezTo>
                  <a:pt x="844187" y="1576196"/>
                  <a:pt x="879992" y="1618276"/>
                  <a:pt x="918068" y="1661896"/>
                </a:cubicBezTo>
                <a:cubicBezTo>
                  <a:pt x="956144" y="1705516"/>
                  <a:pt x="990214" y="1734360"/>
                  <a:pt x="1017568" y="1761396"/>
                </a:cubicBezTo>
                <a:cubicBezTo>
                  <a:pt x="1044922" y="1788432"/>
                  <a:pt x="1056791" y="1801619"/>
                  <a:pt x="1082191" y="1824113"/>
                </a:cubicBezTo>
                <a:cubicBezTo>
                  <a:pt x="1107591" y="1846607"/>
                  <a:pt x="1136386" y="1871275"/>
                  <a:pt x="1169968" y="1896358"/>
                </a:cubicBezTo>
                <a:cubicBezTo>
                  <a:pt x="1203550" y="1921441"/>
                  <a:pt x="1244237" y="1952164"/>
                  <a:pt x="1283680" y="1974609"/>
                </a:cubicBezTo>
                <a:cubicBezTo>
                  <a:pt x="1323123" y="1997054"/>
                  <a:pt x="1364324" y="2014760"/>
                  <a:pt x="1406625" y="2031026"/>
                </a:cubicBezTo>
                <a:cubicBezTo>
                  <a:pt x="1448926" y="2047292"/>
                  <a:pt x="1499311" y="2063338"/>
                  <a:pt x="1537484" y="2072203"/>
                </a:cubicBezTo>
                <a:cubicBezTo>
                  <a:pt x="1575657" y="2081068"/>
                  <a:pt x="1608627" y="2082215"/>
                  <a:pt x="1635663" y="2084217"/>
                </a:cubicBezTo>
                <a:cubicBezTo>
                  <a:pt x="1662699" y="2086219"/>
                  <a:pt x="1674033" y="2086585"/>
                  <a:pt x="1699702" y="2084216"/>
                </a:cubicBezTo>
                <a:cubicBezTo>
                  <a:pt x="1725371" y="2081847"/>
                  <a:pt x="1755460" y="2076917"/>
                  <a:pt x="1789677" y="2070006"/>
                </a:cubicBezTo>
                <a:cubicBezTo>
                  <a:pt x="1823894" y="2063095"/>
                  <a:pt x="1863654" y="2057427"/>
                  <a:pt x="1905002" y="2042749"/>
                </a:cubicBezTo>
                <a:cubicBezTo>
                  <a:pt x="1946350" y="2028071"/>
                  <a:pt x="1990876" y="2007288"/>
                  <a:pt x="2037768" y="1981937"/>
                </a:cubicBezTo>
                <a:cubicBezTo>
                  <a:pt x="2084660" y="1956586"/>
                  <a:pt x="2143324" y="1920852"/>
                  <a:pt x="2186357" y="1890640"/>
                </a:cubicBezTo>
                <a:cubicBezTo>
                  <a:pt x="2229390" y="1860428"/>
                  <a:pt x="2252664" y="1841109"/>
                  <a:pt x="2295966" y="1800665"/>
                </a:cubicBezTo>
                <a:cubicBezTo>
                  <a:pt x="2339268" y="1760221"/>
                  <a:pt x="2400229" y="1699679"/>
                  <a:pt x="2446169" y="1647975"/>
                </a:cubicBezTo>
                <a:cubicBezTo>
                  <a:pt x="2492109" y="1596272"/>
                  <a:pt x="2525985" y="1552601"/>
                  <a:pt x="2571607" y="1490444"/>
                </a:cubicBezTo>
                <a:cubicBezTo>
                  <a:pt x="2617229" y="1428287"/>
                  <a:pt x="2671057" y="1350695"/>
                  <a:pt x="2719903" y="1275033"/>
                </a:cubicBezTo>
                <a:cubicBezTo>
                  <a:pt x="2768749" y="1199371"/>
                  <a:pt x="2824335" y="1105220"/>
                  <a:pt x="2864682" y="1036469"/>
                </a:cubicBezTo>
                <a:cubicBezTo>
                  <a:pt x="2905029" y="967718"/>
                  <a:pt x="2924959" y="934821"/>
                  <a:pt x="2961985" y="862529"/>
                </a:cubicBezTo>
                <a:cubicBezTo>
                  <a:pt x="2999011" y="790237"/>
                  <a:pt x="3043852" y="692593"/>
                  <a:pt x="3086837" y="602716"/>
                </a:cubicBezTo>
                <a:cubicBezTo>
                  <a:pt x="3129822" y="512839"/>
                  <a:pt x="3184042" y="401102"/>
                  <a:pt x="3219895" y="323266"/>
                </a:cubicBezTo>
                <a:cubicBezTo>
                  <a:pt x="3255748" y="245430"/>
                  <a:pt x="3280462" y="188452"/>
                  <a:pt x="3301954" y="135698"/>
                </a:cubicBezTo>
                <a:cubicBezTo>
                  <a:pt x="3323446" y="82944"/>
                  <a:pt x="3348846" y="6744"/>
                  <a:pt x="3348846" y="6744"/>
                </a:cubicBezTo>
                <a:lnTo>
                  <a:pt x="3348846" y="6744"/>
                </a:lnTo>
                <a:lnTo>
                  <a:pt x="3335509" y="44853"/>
                </a:lnTo>
              </a:path>
            </a:pathLst>
          </a:custGeom>
          <a:ln w="63500">
            <a:solidFill>
              <a:srgbClr val="92D050"/>
            </a:solidFill>
          </a:ln>
        </p:spPr>
        <p:style>
          <a:lnRef idx="1">
            <a:schemeClr val="accent2"/>
          </a:lnRef>
          <a:fillRef idx="0">
            <a:schemeClr val="accent2"/>
          </a:fillRef>
          <a:effectRef idx="0">
            <a:schemeClr val="accent2"/>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5" name="Straight Connector 4">
            <a:extLst>
              <a:ext uri="{FF2B5EF4-FFF2-40B4-BE49-F238E27FC236}">
                <a16:creationId xmlns:a16="http://schemas.microsoft.com/office/drawing/2014/main" id="{BC30C0F2-E748-404E-B3D5-B413E7BE5D22}"/>
              </a:ext>
            </a:extLst>
          </p:cNvPr>
          <p:cNvCxnSpPr/>
          <p:nvPr/>
        </p:nvCxnSpPr>
        <p:spPr>
          <a:xfrm flipV="1">
            <a:off x="3886200" y="4419600"/>
            <a:ext cx="3733800" cy="152400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6032625-AA98-4749-AA0A-7FBE1245175A}"/>
              </a:ext>
            </a:extLst>
          </p:cNvPr>
          <p:cNvCxnSpPr/>
          <p:nvPr/>
        </p:nvCxnSpPr>
        <p:spPr>
          <a:xfrm flipV="1">
            <a:off x="4038600" y="3657600"/>
            <a:ext cx="3733800" cy="152400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7C34667-2F1B-47A7-B65D-2EA58DDE34D9}"/>
              </a:ext>
            </a:extLst>
          </p:cNvPr>
          <p:cNvCxnSpPr/>
          <p:nvPr/>
        </p:nvCxnSpPr>
        <p:spPr>
          <a:xfrm flipV="1">
            <a:off x="4191000" y="2895600"/>
            <a:ext cx="3733800" cy="152400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980448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838200"/>
            <a:ext cx="8153400" cy="5638800"/>
          </a:xfrm>
        </p:spPr>
        <p:txBody>
          <a:bodyPr/>
          <a:lstStyle/>
          <a:p>
            <a:r>
              <a:rPr lang="en-US" altLang="en-US" dirty="0"/>
              <a:t>The formula for the volume of a box is: v = l </a:t>
            </a:r>
            <a:r>
              <a:rPr lang="en-US" altLang="en-US" dirty="0">
                <a:latin typeface="Arial" panose="020B0604020202020204" pitchFamily="34" charset="0"/>
                <a:cs typeface="Arial" panose="020B0604020202020204" pitchFamily="34" charset="0"/>
              </a:rPr>
              <a:t>×</a:t>
            </a:r>
            <a:r>
              <a:rPr lang="en-US" altLang="en-US" dirty="0"/>
              <a:t> w </a:t>
            </a:r>
            <a:r>
              <a:rPr lang="en-US" altLang="en-US" dirty="0">
                <a:latin typeface="Arial" panose="020B0604020202020204" pitchFamily="34" charset="0"/>
                <a:cs typeface="Arial" panose="020B0604020202020204" pitchFamily="34" charset="0"/>
              </a:rPr>
              <a:t>×</a:t>
            </a:r>
            <a:r>
              <a:rPr lang="en-US" altLang="en-US" dirty="0"/>
              <a:t> h</a:t>
            </a:r>
          </a:p>
          <a:p>
            <a:endParaRPr lang="en-US" altLang="en-US" sz="2000" dirty="0"/>
          </a:p>
          <a:p>
            <a:r>
              <a:rPr lang="en-US" altLang="en-US" dirty="0"/>
              <a:t>Find dv/</a:t>
            </a:r>
            <a:r>
              <a:rPr lang="en-US" altLang="en-US" dirty="0" err="1"/>
              <a:t>dw</a:t>
            </a:r>
            <a:endParaRPr lang="en-US" altLang="en-US" dirty="0"/>
          </a:p>
          <a:p>
            <a:endParaRPr lang="en-US" altLang="en-US" sz="2000" dirty="0"/>
          </a:p>
          <a:p>
            <a:r>
              <a:rPr lang="en-US" altLang="en-US" dirty="0"/>
              <a:t>Think of the formula as:</a:t>
            </a:r>
          </a:p>
          <a:p>
            <a:r>
              <a:rPr lang="en-US" altLang="en-US" dirty="0"/>
              <a:t>	v = (</a:t>
            </a:r>
            <a:r>
              <a:rPr lang="en-US" altLang="en-US" dirty="0" err="1"/>
              <a:t>lh</a:t>
            </a:r>
            <a:r>
              <a:rPr lang="en-US" altLang="en-US" dirty="0"/>
              <a:t>) </a:t>
            </a:r>
            <a:r>
              <a:rPr lang="en-US" altLang="en-US" dirty="0">
                <a:latin typeface="Arial" panose="020B0604020202020204" pitchFamily="34" charset="0"/>
                <a:cs typeface="Arial" panose="020B0604020202020204" pitchFamily="34" charset="0"/>
              </a:rPr>
              <a:t>×</a:t>
            </a:r>
            <a:r>
              <a:rPr lang="en-US" altLang="en-US" dirty="0"/>
              <a:t> w</a:t>
            </a:r>
          </a:p>
          <a:p>
            <a:r>
              <a:rPr lang="en-US" altLang="en-US" dirty="0"/>
              <a:t>Now it’s easy! What is dv/</a:t>
            </a:r>
            <a:r>
              <a:rPr lang="en-US" altLang="en-US" dirty="0" err="1"/>
              <a:t>dw</a:t>
            </a:r>
            <a:r>
              <a:rPr lang="en-US" altLang="en-US" dirty="0"/>
              <a:t>?</a:t>
            </a:r>
          </a:p>
          <a:p>
            <a:pPr algn="ctr"/>
            <a:r>
              <a:rPr lang="en-US" altLang="en-US" dirty="0" err="1">
                <a:solidFill>
                  <a:srgbClr val="FFFF00"/>
                </a:solidFill>
              </a:rPr>
              <a:t>lh</a:t>
            </a:r>
            <a:endParaRPr lang="en-US" altLang="en-US" dirty="0">
              <a:solidFill>
                <a:srgbClr val="FFFF00"/>
              </a:solidFill>
            </a:endParaRPr>
          </a:p>
        </p:txBody>
      </p:sp>
      <p:sp>
        <p:nvSpPr>
          <p:cNvPr id="3" name="Rectangle 2">
            <a:extLst>
              <a:ext uri="{FF2B5EF4-FFF2-40B4-BE49-F238E27FC236}">
                <a16:creationId xmlns:a16="http://schemas.microsoft.com/office/drawing/2014/main" id="{A919B29A-6AA8-409D-A466-2C6D876FD36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PROBLEMS 9</a:t>
            </a:r>
            <a:endParaRPr lang="en-US" altLang="en-US" sz="2400" i="1" dirty="0">
              <a:solidFill>
                <a:schemeClr val="folHlink"/>
              </a:solidFill>
            </a:endParaRPr>
          </a:p>
        </p:txBody>
      </p:sp>
    </p:spTree>
    <p:extLst>
      <p:ext uri="{BB962C8B-B14F-4D97-AF65-F5344CB8AC3E}">
        <p14:creationId xmlns:p14="http://schemas.microsoft.com/office/powerpoint/2010/main" val="60662144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838200"/>
            <a:ext cx="8153400" cy="5638800"/>
          </a:xfrm>
        </p:spPr>
        <p:txBody>
          <a:bodyPr/>
          <a:lstStyle/>
          <a:p>
            <a:r>
              <a:rPr lang="en-US" altLang="en-US" dirty="0"/>
              <a:t>The formula for the volume of a box is: v = l </a:t>
            </a:r>
            <a:r>
              <a:rPr lang="en-US" altLang="en-US" dirty="0">
                <a:latin typeface="Arial" panose="020B0604020202020204" pitchFamily="34" charset="0"/>
                <a:cs typeface="Arial" panose="020B0604020202020204" pitchFamily="34" charset="0"/>
              </a:rPr>
              <a:t>×</a:t>
            </a:r>
            <a:r>
              <a:rPr lang="en-US" altLang="en-US" dirty="0"/>
              <a:t> w </a:t>
            </a:r>
            <a:r>
              <a:rPr lang="en-US" altLang="en-US" dirty="0">
                <a:latin typeface="Arial" panose="020B0604020202020204" pitchFamily="34" charset="0"/>
                <a:cs typeface="Arial" panose="020B0604020202020204" pitchFamily="34" charset="0"/>
              </a:rPr>
              <a:t>×</a:t>
            </a:r>
            <a:r>
              <a:rPr lang="en-US" altLang="en-US" dirty="0"/>
              <a:t> h</a:t>
            </a:r>
          </a:p>
          <a:p>
            <a:endParaRPr lang="en-US" altLang="en-US" sz="2000" dirty="0"/>
          </a:p>
          <a:p>
            <a:r>
              <a:rPr lang="en-US" altLang="en-US" dirty="0"/>
              <a:t>Find dv/dh</a:t>
            </a:r>
          </a:p>
          <a:p>
            <a:endParaRPr lang="en-US" altLang="en-US" sz="2000" dirty="0"/>
          </a:p>
          <a:p>
            <a:endParaRPr lang="en-US" altLang="en-US" dirty="0">
              <a:solidFill>
                <a:srgbClr val="FFFF00"/>
              </a:solidFill>
            </a:endParaRPr>
          </a:p>
        </p:txBody>
      </p:sp>
      <p:sp>
        <p:nvSpPr>
          <p:cNvPr id="3" name="Rectangle 2">
            <a:extLst>
              <a:ext uri="{FF2B5EF4-FFF2-40B4-BE49-F238E27FC236}">
                <a16:creationId xmlns:a16="http://schemas.microsoft.com/office/drawing/2014/main" id="{A919B29A-6AA8-409D-A466-2C6D876FD36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PROBLEMS 9</a:t>
            </a:r>
            <a:endParaRPr lang="en-US" altLang="en-US" sz="2400" i="1" dirty="0">
              <a:solidFill>
                <a:schemeClr val="folHlink"/>
              </a:solidFill>
            </a:endParaRPr>
          </a:p>
        </p:txBody>
      </p:sp>
    </p:spTree>
    <p:extLst>
      <p:ext uri="{BB962C8B-B14F-4D97-AF65-F5344CB8AC3E}">
        <p14:creationId xmlns:p14="http://schemas.microsoft.com/office/powerpoint/2010/main" val="9989873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838200"/>
            <a:ext cx="8153400" cy="5638800"/>
          </a:xfrm>
        </p:spPr>
        <p:txBody>
          <a:bodyPr/>
          <a:lstStyle/>
          <a:p>
            <a:r>
              <a:rPr lang="en-US" altLang="en-US" dirty="0"/>
              <a:t>The formula for the volume of a box is: v = l </a:t>
            </a:r>
            <a:r>
              <a:rPr lang="en-US" altLang="en-US" dirty="0">
                <a:latin typeface="Arial" panose="020B0604020202020204" pitchFamily="34" charset="0"/>
                <a:cs typeface="Arial" panose="020B0604020202020204" pitchFamily="34" charset="0"/>
              </a:rPr>
              <a:t>×</a:t>
            </a:r>
            <a:r>
              <a:rPr lang="en-US" altLang="en-US" dirty="0"/>
              <a:t> w </a:t>
            </a:r>
            <a:r>
              <a:rPr lang="en-US" altLang="en-US" dirty="0">
                <a:latin typeface="Arial" panose="020B0604020202020204" pitchFamily="34" charset="0"/>
                <a:cs typeface="Arial" panose="020B0604020202020204" pitchFamily="34" charset="0"/>
              </a:rPr>
              <a:t>×</a:t>
            </a:r>
            <a:r>
              <a:rPr lang="en-US" altLang="en-US" dirty="0"/>
              <a:t> h</a:t>
            </a:r>
          </a:p>
          <a:p>
            <a:endParaRPr lang="en-US" altLang="en-US" sz="2000" dirty="0"/>
          </a:p>
          <a:p>
            <a:r>
              <a:rPr lang="en-US" altLang="en-US" dirty="0"/>
              <a:t>Find dv/dh</a:t>
            </a:r>
          </a:p>
          <a:p>
            <a:r>
              <a:rPr lang="en-US" altLang="en-US" dirty="0"/>
              <a:t>v and h are now the variables </a:t>
            </a:r>
          </a:p>
          <a:p>
            <a:r>
              <a:rPr lang="en-US" altLang="en-US" dirty="0"/>
              <a:t>l and w are now the constants</a:t>
            </a:r>
          </a:p>
          <a:p>
            <a:endParaRPr lang="en-US" altLang="en-US" dirty="0"/>
          </a:p>
          <a:p>
            <a:r>
              <a:rPr lang="en-US" altLang="en-US" dirty="0"/>
              <a:t>v = (</a:t>
            </a:r>
            <a:r>
              <a:rPr lang="en-US" altLang="en-US" dirty="0" err="1"/>
              <a:t>lw</a:t>
            </a:r>
            <a:r>
              <a:rPr lang="en-US" altLang="en-US" dirty="0"/>
              <a:t>) h = c h</a:t>
            </a:r>
          </a:p>
          <a:p>
            <a:endParaRPr lang="en-US" altLang="en-US" sz="2000" dirty="0"/>
          </a:p>
          <a:p>
            <a:endParaRPr lang="en-US" altLang="en-US" dirty="0">
              <a:solidFill>
                <a:srgbClr val="FFFF00"/>
              </a:solidFill>
            </a:endParaRPr>
          </a:p>
        </p:txBody>
      </p:sp>
      <p:sp>
        <p:nvSpPr>
          <p:cNvPr id="3" name="Rectangle 2">
            <a:extLst>
              <a:ext uri="{FF2B5EF4-FFF2-40B4-BE49-F238E27FC236}">
                <a16:creationId xmlns:a16="http://schemas.microsoft.com/office/drawing/2014/main" id="{A919B29A-6AA8-409D-A466-2C6D876FD36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PROBLEMS 9</a:t>
            </a:r>
            <a:endParaRPr lang="en-US" altLang="en-US" sz="2400" i="1" dirty="0">
              <a:solidFill>
                <a:schemeClr val="folHlink"/>
              </a:solidFill>
            </a:endParaRPr>
          </a:p>
        </p:txBody>
      </p:sp>
    </p:spTree>
    <p:extLst>
      <p:ext uri="{BB962C8B-B14F-4D97-AF65-F5344CB8AC3E}">
        <p14:creationId xmlns:p14="http://schemas.microsoft.com/office/powerpoint/2010/main" val="415054121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838200"/>
            <a:ext cx="8153400" cy="5638800"/>
          </a:xfrm>
        </p:spPr>
        <p:txBody>
          <a:bodyPr/>
          <a:lstStyle/>
          <a:p>
            <a:r>
              <a:rPr lang="en-US" altLang="en-US" dirty="0"/>
              <a:t>The formula for the volume of a box is: v = l </a:t>
            </a:r>
            <a:r>
              <a:rPr lang="en-US" altLang="en-US" dirty="0">
                <a:latin typeface="Arial" panose="020B0604020202020204" pitchFamily="34" charset="0"/>
                <a:cs typeface="Arial" panose="020B0604020202020204" pitchFamily="34" charset="0"/>
              </a:rPr>
              <a:t>×</a:t>
            </a:r>
            <a:r>
              <a:rPr lang="en-US" altLang="en-US" dirty="0"/>
              <a:t> w </a:t>
            </a:r>
            <a:r>
              <a:rPr lang="en-US" altLang="en-US" dirty="0">
                <a:latin typeface="Arial" panose="020B0604020202020204" pitchFamily="34" charset="0"/>
                <a:cs typeface="Arial" panose="020B0604020202020204" pitchFamily="34" charset="0"/>
              </a:rPr>
              <a:t>×</a:t>
            </a:r>
            <a:r>
              <a:rPr lang="en-US" altLang="en-US" dirty="0"/>
              <a:t> h</a:t>
            </a:r>
          </a:p>
          <a:p>
            <a:endParaRPr lang="en-US" altLang="en-US" sz="2000" dirty="0"/>
          </a:p>
          <a:p>
            <a:r>
              <a:rPr lang="en-US" altLang="en-US" dirty="0"/>
              <a:t>Find dv/dh</a:t>
            </a:r>
          </a:p>
          <a:p>
            <a:endParaRPr lang="en-US" altLang="en-US" sz="2000" dirty="0"/>
          </a:p>
          <a:p>
            <a:r>
              <a:rPr lang="en-US" altLang="en-US" dirty="0"/>
              <a:t>Think of the formula as:</a:t>
            </a:r>
          </a:p>
          <a:p>
            <a:r>
              <a:rPr lang="en-US" altLang="en-US" dirty="0"/>
              <a:t>	v = c h</a:t>
            </a:r>
          </a:p>
          <a:p>
            <a:r>
              <a:rPr lang="en-US" altLang="en-US" dirty="0"/>
              <a:t>Now it’s easy! What is dv/dh?</a:t>
            </a:r>
          </a:p>
        </p:txBody>
      </p:sp>
      <p:sp>
        <p:nvSpPr>
          <p:cNvPr id="3" name="Rectangle 2">
            <a:extLst>
              <a:ext uri="{FF2B5EF4-FFF2-40B4-BE49-F238E27FC236}">
                <a16:creationId xmlns:a16="http://schemas.microsoft.com/office/drawing/2014/main" id="{A919B29A-6AA8-409D-A466-2C6D876FD36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PROBLEMS 9</a:t>
            </a:r>
            <a:endParaRPr lang="en-US" altLang="en-US" sz="2400" i="1" dirty="0">
              <a:solidFill>
                <a:schemeClr val="folHlink"/>
              </a:solidFill>
            </a:endParaRPr>
          </a:p>
        </p:txBody>
      </p:sp>
    </p:spTree>
    <p:extLst>
      <p:ext uri="{BB962C8B-B14F-4D97-AF65-F5344CB8AC3E}">
        <p14:creationId xmlns:p14="http://schemas.microsoft.com/office/powerpoint/2010/main" val="195003438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838200"/>
            <a:ext cx="8153400" cy="5638800"/>
          </a:xfrm>
        </p:spPr>
        <p:txBody>
          <a:bodyPr/>
          <a:lstStyle/>
          <a:p>
            <a:r>
              <a:rPr lang="en-US" altLang="en-US" dirty="0"/>
              <a:t>The formula for the volume of a box is: v = l </a:t>
            </a:r>
            <a:r>
              <a:rPr lang="en-US" altLang="en-US" dirty="0">
                <a:latin typeface="Arial" panose="020B0604020202020204" pitchFamily="34" charset="0"/>
                <a:cs typeface="Arial" panose="020B0604020202020204" pitchFamily="34" charset="0"/>
              </a:rPr>
              <a:t>×</a:t>
            </a:r>
            <a:r>
              <a:rPr lang="en-US" altLang="en-US" dirty="0"/>
              <a:t> w </a:t>
            </a:r>
            <a:r>
              <a:rPr lang="en-US" altLang="en-US" dirty="0">
                <a:latin typeface="Arial" panose="020B0604020202020204" pitchFamily="34" charset="0"/>
                <a:cs typeface="Arial" panose="020B0604020202020204" pitchFamily="34" charset="0"/>
              </a:rPr>
              <a:t>×</a:t>
            </a:r>
            <a:r>
              <a:rPr lang="en-US" altLang="en-US" dirty="0"/>
              <a:t> h</a:t>
            </a:r>
          </a:p>
          <a:p>
            <a:endParaRPr lang="en-US" altLang="en-US" sz="2000" dirty="0"/>
          </a:p>
          <a:p>
            <a:r>
              <a:rPr lang="en-US" altLang="en-US" dirty="0"/>
              <a:t>Find dv/dh</a:t>
            </a:r>
          </a:p>
          <a:p>
            <a:endParaRPr lang="en-US" altLang="en-US" sz="2000" dirty="0"/>
          </a:p>
          <a:p>
            <a:r>
              <a:rPr lang="en-US" altLang="en-US" dirty="0"/>
              <a:t>Think of the formula as:</a:t>
            </a:r>
          </a:p>
          <a:p>
            <a:r>
              <a:rPr lang="en-US" altLang="en-US" dirty="0"/>
              <a:t>	v = (c) h</a:t>
            </a:r>
          </a:p>
          <a:p>
            <a:r>
              <a:rPr lang="en-US" altLang="en-US" dirty="0"/>
              <a:t>Now it’s easy! What is dv/dh?</a:t>
            </a:r>
          </a:p>
          <a:p>
            <a:pPr algn="ctr"/>
            <a:r>
              <a:rPr lang="en-US" altLang="en-US" dirty="0"/>
              <a:t>c = </a:t>
            </a:r>
            <a:r>
              <a:rPr lang="en-US" altLang="en-US" dirty="0" err="1">
                <a:solidFill>
                  <a:srgbClr val="FFFF00"/>
                </a:solidFill>
              </a:rPr>
              <a:t>lw</a:t>
            </a:r>
            <a:endParaRPr lang="en-US" altLang="en-US" dirty="0">
              <a:solidFill>
                <a:srgbClr val="FFFF00"/>
              </a:solidFill>
            </a:endParaRPr>
          </a:p>
        </p:txBody>
      </p:sp>
      <p:sp>
        <p:nvSpPr>
          <p:cNvPr id="3" name="Rectangle 2">
            <a:extLst>
              <a:ext uri="{FF2B5EF4-FFF2-40B4-BE49-F238E27FC236}">
                <a16:creationId xmlns:a16="http://schemas.microsoft.com/office/drawing/2014/main" id="{A919B29A-6AA8-409D-A466-2C6D876FD36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PROBLEMS 9</a:t>
            </a:r>
            <a:endParaRPr lang="en-US" altLang="en-US" sz="2400" i="1" dirty="0">
              <a:solidFill>
                <a:schemeClr val="folHlink"/>
              </a:solidFill>
            </a:endParaRPr>
          </a:p>
        </p:txBody>
      </p:sp>
    </p:spTree>
    <p:extLst>
      <p:ext uri="{BB962C8B-B14F-4D97-AF65-F5344CB8AC3E}">
        <p14:creationId xmlns:p14="http://schemas.microsoft.com/office/powerpoint/2010/main" val="232842357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838200"/>
            <a:ext cx="8153400" cy="5638800"/>
          </a:xfrm>
        </p:spPr>
        <p:txBody>
          <a:bodyPr/>
          <a:lstStyle/>
          <a:p>
            <a:r>
              <a:rPr lang="en-US" altLang="en-US" dirty="0"/>
              <a:t>The formula for the volume of a box is: v = l </a:t>
            </a:r>
            <a:r>
              <a:rPr lang="en-US" altLang="en-US" dirty="0">
                <a:latin typeface="Arial" panose="020B0604020202020204" pitchFamily="34" charset="0"/>
                <a:cs typeface="Arial" panose="020B0604020202020204" pitchFamily="34" charset="0"/>
              </a:rPr>
              <a:t>×</a:t>
            </a:r>
            <a:r>
              <a:rPr lang="en-US" altLang="en-US" dirty="0"/>
              <a:t> w </a:t>
            </a:r>
            <a:r>
              <a:rPr lang="en-US" altLang="en-US" dirty="0">
                <a:latin typeface="Arial" panose="020B0604020202020204" pitchFamily="34" charset="0"/>
                <a:cs typeface="Arial" panose="020B0604020202020204" pitchFamily="34" charset="0"/>
              </a:rPr>
              <a:t>×</a:t>
            </a:r>
            <a:r>
              <a:rPr lang="en-US" altLang="en-US" dirty="0"/>
              <a:t> h</a:t>
            </a:r>
          </a:p>
          <a:p>
            <a:endParaRPr lang="en-US" altLang="en-US" sz="2000" dirty="0"/>
          </a:p>
          <a:p>
            <a:r>
              <a:rPr lang="en-US" altLang="en-US" dirty="0"/>
              <a:t>Find dv/dl</a:t>
            </a:r>
          </a:p>
          <a:p>
            <a:endParaRPr lang="en-US" altLang="en-US" sz="2000" dirty="0"/>
          </a:p>
          <a:p>
            <a:r>
              <a:rPr lang="en-US" altLang="en-US" dirty="0"/>
              <a:t>Think of the formula as:</a:t>
            </a:r>
          </a:p>
          <a:p>
            <a:r>
              <a:rPr lang="en-US" altLang="en-US" dirty="0"/>
              <a:t>	v = (</a:t>
            </a:r>
            <a:r>
              <a:rPr lang="en-US" altLang="en-US" dirty="0" err="1"/>
              <a:t>wh</a:t>
            </a:r>
            <a:r>
              <a:rPr lang="en-US" altLang="en-US" dirty="0"/>
              <a:t>) l = c l</a:t>
            </a:r>
          </a:p>
          <a:p>
            <a:r>
              <a:rPr lang="en-US" altLang="en-US" dirty="0"/>
              <a:t>Now it’s easy! What is dv/dl?</a:t>
            </a:r>
          </a:p>
          <a:p>
            <a:pPr algn="ctr"/>
            <a:r>
              <a:rPr lang="en-US" altLang="en-US" dirty="0"/>
              <a:t>c = </a:t>
            </a:r>
            <a:r>
              <a:rPr lang="en-US" altLang="en-US" dirty="0" err="1">
                <a:solidFill>
                  <a:srgbClr val="FFFF00"/>
                </a:solidFill>
              </a:rPr>
              <a:t>wh</a:t>
            </a:r>
            <a:endParaRPr lang="en-US" altLang="en-US" dirty="0">
              <a:solidFill>
                <a:srgbClr val="FFFF00"/>
              </a:solidFill>
            </a:endParaRPr>
          </a:p>
        </p:txBody>
      </p:sp>
      <p:sp>
        <p:nvSpPr>
          <p:cNvPr id="3" name="Rectangle 2">
            <a:extLst>
              <a:ext uri="{FF2B5EF4-FFF2-40B4-BE49-F238E27FC236}">
                <a16:creationId xmlns:a16="http://schemas.microsoft.com/office/drawing/2014/main" id="{A919B29A-6AA8-409D-A466-2C6D876FD36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PROBLEMS 9</a:t>
            </a:r>
            <a:endParaRPr lang="en-US" altLang="en-US" sz="2400" i="1" dirty="0">
              <a:solidFill>
                <a:schemeClr val="folHlink"/>
              </a:solidFill>
            </a:endParaRPr>
          </a:p>
        </p:txBody>
      </p:sp>
    </p:spTree>
    <p:extLst>
      <p:ext uri="{BB962C8B-B14F-4D97-AF65-F5344CB8AC3E}">
        <p14:creationId xmlns:p14="http://schemas.microsoft.com/office/powerpoint/2010/main" val="238991468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A6D0FF65-FEA7-454B-B20B-2A923AB312E4}"/>
              </a:ext>
            </a:extLst>
          </p:cNvPr>
          <p:cNvSpPr>
            <a:spLocks noGrp="1"/>
          </p:cNvSpPr>
          <p:nvPr>
            <p:ph type="title"/>
          </p:nvPr>
        </p:nvSpPr>
        <p:spPr/>
        <p:txBody>
          <a:bodyPr/>
          <a:lstStyle/>
          <a:p>
            <a:r>
              <a:rPr lang="en-US" altLang="en-US" sz="5300" dirty="0"/>
              <a:t>Derivatives</a:t>
            </a:r>
          </a:p>
        </p:txBody>
      </p:sp>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1219200"/>
            <a:ext cx="8153400" cy="5638800"/>
          </a:xfrm>
        </p:spPr>
        <p:txBody>
          <a:bodyPr/>
          <a:lstStyle/>
          <a:p>
            <a:r>
              <a:rPr lang="en-US" altLang="en-US" dirty="0"/>
              <a:t>Engineering applications are rarely in “</a:t>
            </a:r>
            <a:r>
              <a:rPr lang="en-US" altLang="en-US" dirty="0" err="1"/>
              <a:t>x”s</a:t>
            </a:r>
            <a:r>
              <a:rPr lang="en-US" altLang="en-US" dirty="0"/>
              <a:t> and “</a:t>
            </a:r>
            <a:r>
              <a:rPr lang="en-US" altLang="en-US" dirty="0" err="1"/>
              <a:t>y”s</a:t>
            </a:r>
            <a:endParaRPr lang="en-US" altLang="en-US" i="1" dirty="0">
              <a:solidFill>
                <a:schemeClr val="tx1"/>
              </a:solidFill>
            </a:endParaRPr>
          </a:p>
          <a:p>
            <a:endParaRPr lang="en-US" altLang="en-US" dirty="0"/>
          </a:p>
        </p:txBody>
      </p:sp>
    </p:spTree>
    <p:extLst>
      <p:ext uri="{BB962C8B-B14F-4D97-AF65-F5344CB8AC3E}">
        <p14:creationId xmlns:p14="http://schemas.microsoft.com/office/powerpoint/2010/main" val="105918480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838200"/>
                <a:ext cx="8153400" cy="5638800"/>
              </a:xfrm>
            </p:spPr>
            <p:txBody>
              <a:bodyPr/>
              <a:lstStyle/>
              <a:p>
                <a:pPr>
                  <a:spcBef>
                    <a:spcPts val="0"/>
                  </a:spcBef>
                  <a:spcAft>
                    <a:spcPts val="0"/>
                  </a:spcAft>
                </a:pPr>
                <a:r>
                  <a:rPr lang="en-US" dirty="0">
                    <a:effectLst/>
                    <a:ea typeface="Times New Roman" panose="02020603050405020304" pitchFamily="18" charset="0"/>
                  </a:rPr>
                  <a:t>The charge of a resonant circuit is given by Q = </a:t>
                </a:r>
                <a14:m>
                  <m:oMath xmlns:m="http://schemas.openxmlformats.org/officeDocument/2006/math">
                    <m:f>
                      <m:fPr>
                        <m:ctrlPr>
                          <a:rPr lang="en-US" i="1">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ea typeface="Times New Roman" panose="02020603050405020304" pitchFamily="18" charset="0"/>
                          </a:rPr>
                          <m:t>1</m:t>
                        </m:r>
                      </m:num>
                      <m:den>
                        <m:r>
                          <m:rPr>
                            <m:nor/>
                          </m:rPr>
                          <a:rPr lang="en-US" dirty="0">
                            <a:ea typeface="Times New Roman" panose="02020603050405020304" pitchFamily="18" charset="0"/>
                          </a:rPr>
                          <m:t>R</m:t>
                        </m:r>
                      </m:den>
                    </m:f>
                    <m:r>
                      <a:rPr lang="en-US" i="1">
                        <a:effectLst/>
                        <a:latin typeface="Cambria Math" panose="02040503050406030204" pitchFamily="18" charset="0"/>
                        <a:ea typeface="Times New Roman" panose="02020603050405020304" pitchFamily="18" charset="0"/>
                        <a:cs typeface="Arial" panose="020B0604020202020204" pitchFamily="34" charset="0"/>
                      </a:rPr>
                      <m:t> </m:t>
                    </m:r>
                    <m:rad>
                      <m:radPr>
                        <m:degHide m:val="on"/>
                        <m:ctrlPr>
                          <a:rPr lang="en-US" i="1">
                            <a:effectLst/>
                            <a:latin typeface="Cambria Math" panose="02040503050406030204" pitchFamily="18" charset="0"/>
                            <a:ea typeface="Times New Roman" panose="02020603050405020304" pitchFamily="18" charset="0"/>
                            <a:cs typeface="Arial" panose="020B0604020202020204" pitchFamily="34" charset="0"/>
                          </a:rPr>
                        </m:ctrlPr>
                      </m:radPr>
                      <m:deg/>
                      <m:e>
                        <m:f>
                          <m:fPr>
                            <m:ctrlPr>
                              <a:rPr lang="en-US" i="1" smtClean="0">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ea typeface="Times New Roman" panose="02020603050405020304" pitchFamily="18" charset="0"/>
                              </a:rPr>
                              <m:t>L</m:t>
                            </m:r>
                          </m:num>
                          <m:den>
                            <m:r>
                              <m:rPr>
                                <m:nor/>
                              </m:rPr>
                              <a:rPr lang="en-US" dirty="0">
                                <a:ea typeface="Times New Roman" panose="02020603050405020304" pitchFamily="18" charset="0"/>
                              </a:rPr>
                              <m:t>C</m:t>
                            </m:r>
                          </m:den>
                        </m:f>
                      </m:e>
                    </m:rad>
                  </m:oMath>
                </a14:m>
                <a:r>
                  <a:rPr lang="en-US" dirty="0">
                    <a:effectLst/>
                    <a:ea typeface="Times New Roman" panose="02020603050405020304" pitchFamily="18" charset="0"/>
                  </a:rPr>
                  <a:t>  </a:t>
                </a:r>
              </a:p>
              <a:p>
                <a:pPr marL="0" marR="0">
                  <a:spcBef>
                    <a:spcPts val="0"/>
                  </a:spcBef>
                  <a:spcAft>
                    <a:spcPts val="0"/>
                  </a:spcAft>
                </a:pPr>
                <a:r>
                  <a:rPr lang="en-US" dirty="0">
                    <a:effectLst/>
                    <a:ea typeface="Times New Roman" panose="02020603050405020304" pitchFamily="18" charset="0"/>
                  </a:rPr>
                  <a:t>Find </a:t>
                </a:r>
                <a:r>
                  <a:rPr lang="en-US" dirty="0" err="1">
                    <a:effectLst/>
                    <a:ea typeface="Times New Roman" panose="02020603050405020304" pitchFamily="18" charset="0"/>
                  </a:rPr>
                  <a:t>dQ</a:t>
                </a:r>
                <a:r>
                  <a:rPr lang="en-US" dirty="0">
                    <a:effectLst/>
                    <a:ea typeface="Times New Roman" panose="02020603050405020304" pitchFamily="18" charset="0"/>
                  </a:rPr>
                  <a:t>/dL</a:t>
                </a:r>
                <a:endParaRPr lang="en-US" altLang="en-US" dirty="0"/>
              </a:p>
            </p:txBody>
          </p:sp>
        </mc:Choice>
        <mc:Fallback xmlns="">
          <p:sp>
            <p:nvSpPr>
              <p:cNvPr id="37891" name="Content Placeholder 1">
                <a:extLst>
                  <a:ext uri="{FF2B5EF4-FFF2-40B4-BE49-F238E27FC236}">
                    <a16:creationId xmlns:a16="http://schemas.microsoft.com/office/drawing/2014/main" id="{5765A34E-0A31-4861-9444-43573C2F9797}"/>
                  </a:ext>
                </a:extLst>
              </p:cNvPr>
              <p:cNvSpPr>
                <a:spLocks noGrp="1" noRot="1" noChangeAspect="1" noMove="1" noResize="1" noEditPoints="1" noAdjustHandles="1" noChangeArrowheads="1" noChangeShapeType="1" noTextEdit="1"/>
              </p:cNvSpPr>
              <p:nvPr>
                <p:ph idx="1"/>
              </p:nvPr>
            </p:nvSpPr>
            <p:spPr>
              <a:xfrm>
                <a:off x="457200" y="838200"/>
                <a:ext cx="8153400" cy="5638800"/>
              </a:xfrm>
              <a:blipFill>
                <a:blip r:embed="rId2"/>
                <a:stretch>
                  <a:fillRect l="-2616" t="-1946"/>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2303A60F-1C86-4701-B7FA-DCAAEEA74AE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PROBLEMS 10</a:t>
            </a:r>
            <a:endParaRPr lang="en-US" altLang="en-US" sz="2400" i="1" dirty="0">
              <a:solidFill>
                <a:schemeClr val="folHlink"/>
              </a:solidFill>
            </a:endParaRPr>
          </a:p>
        </p:txBody>
      </p:sp>
      <p:sp>
        <p:nvSpPr>
          <p:cNvPr id="2" name="TextBox 1">
            <a:extLst>
              <a:ext uri="{FF2B5EF4-FFF2-40B4-BE49-F238E27FC236}">
                <a16:creationId xmlns:a16="http://schemas.microsoft.com/office/drawing/2014/main" id="{75110E9F-09FD-FD4D-BB42-D80CF664561A}"/>
              </a:ext>
            </a:extLst>
          </p:cNvPr>
          <p:cNvSpPr txBox="1"/>
          <p:nvPr/>
        </p:nvSpPr>
        <p:spPr>
          <a:xfrm>
            <a:off x="7620000" y="1676400"/>
            <a:ext cx="1447800" cy="369332"/>
          </a:xfrm>
          <a:prstGeom prst="rect">
            <a:avLst/>
          </a:prstGeom>
          <a:noFill/>
        </p:spPr>
        <p:txBody>
          <a:bodyPr wrap="square" rtlCol="0">
            <a:spAutoFit/>
          </a:bodyPr>
          <a:lstStyle/>
          <a:p>
            <a:r>
              <a:rPr lang="en-US" dirty="0"/>
              <a:t>inductance</a:t>
            </a:r>
          </a:p>
        </p:txBody>
      </p:sp>
    </p:spTree>
    <p:extLst>
      <p:ext uri="{BB962C8B-B14F-4D97-AF65-F5344CB8AC3E}">
        <p14:creationId xmlns:p14="http://schemas.microsoft.com/office/powerpoint/2010/main" val="199557822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838200"/>
                <a:ext cx="8153400" cy="5638800"/>
              </a:xfrm>
            </p:spPr>
            <p:txBody>
              <a:bodyPr/>
              <a:lstStyle/>
              <a:p>
                <a:pPr>
                  <a:spcBef>
                    <a:spcPts val="0"/>
                  </a:spcBef>
                  <a:spcAft>
                    <a:spcPts val="0"/>
                  </a:spcAft>
                </a:pPr>
                <a:r>
                  <a:rPr lang="en-US" dirty="0">
                    <a:effectLst/>
                    <a:ea typeface="Times New Roman" panose="02020603050405020304" pitchFamily="18" charset="0"/>
                  </a:rPr>
                  <a:t>The charge of a resonant circuit is given by Q = </a:t>
                </a:r>
                <a14:m>
                  <m:oMath xmlns:m="http://schemas.openxmlformats.org/officeDocument/2006/math">
                    <m:f>
                      <m:fPr>
                        <m:ctrlPr>
                          <a:rPr lang="en-US" i="1">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ea typeface="Times New Roman" panose="02020603050405020304" pitchFamily="18" charset="0"/>
                          </a:rPr>
                          <m:t>1</m:t>
                        </m:r>
                      </m:num>
                      <m:den>
                        <m:r>
                          <m:rPr>
                            <m:nor/>
                          </m:rPr>
                          <a:rPr lang="en-US" dirty="0">
                            <a:ea typeface="Times New Roman" panose="02020603050405020304" pitchFamily="18" charset="0"/>
                          </a:rPr>
                          <m:t>R</m:t>
                        </m:r>
                      </m:den>
                    </m:f>
                    <m:r>
                      <a:rPr lang="en-US" i="1">
                        <a:effectLst/>
                        <a:latin typeface="Cambria Math" panose="02040503050406030204" pitchFamily="18" charset="0"/>
                        <a:ea typeface="Times New Roman" panose="02020603050405020304" pitchFamily="18" charset="0"/>
                        <a:cs typeface="Arial" panose="020B0604020202020204" pitchFamily="34" charset="0"/>
                      </a:rPr>
                      <m:t> </m:t>
                    </m:r>
                    <m:rad>
                      <m:radPr>
                        <m:degHide m:val="on"/>
                        <m:ctrlPr>
                          <a:rPr lang="en-US" i="1">
                            <a:effectLst/>
                            <a:latin typeface="Cambria Math" panose="02040503050406030204" pitchFamily="18" charset="0"/>
                            <a:ea typeface="Times New Roman" panose="02020603050405020304" pitchFamily="18" charset="0"/>
                            <a:cs typeface="Arial" panose="020B0604020202020204" pitchFamily="34" charset="0"/>
                          </a:rPr>
                        </m:ctrlPr>
                      </m:radPr>
                      <m:deg/>
                      <m:e>
                        <m:f>
                          <m:fPr>
                            <m:ctrlPr>
                              <a:rPr lang="en-US" i="1" smtClean="0">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ea typeface="Times New Roman" panose="02020603050405020304" pitchFamily="18" charset="0"/>
                              </a:rPr>
                              <m:t>L</m:t>
                            </m:r>
                          </m:num>
                          <m:den>
                            <m:r>
                              <m:rPr>
                                <m:nor/>
                              </m:rPr>
                              <a:rPr lang="en-US" dirty="0">
                                <a:ea typeface="Times New Roman" panose="02020603050405020304" pitchFamily="18" charset="0"/>
                              </a:rPr>
                              <m:t>C</m:t>
                            </m:r>
                          </m:den>
                        </m:f>
                      </m:e>
                    </m:rad>
                  </m:oMath>
                </a14:m>
                <a:r>
                  <a:rPr lang="en-US" dirty="0">
                    <a:effectLst/>
                    <a:ea typeface="Times New Roman" panose="02020603050405020304" pitchFamily="18" charset="0"/>
                  </a:rPr>
                  <a:t>  </a:t>
                </a:r>
              </a:p>
              <a:p>
                <a:pPr marL="0" marR="0">
                  <a:spcBef>
                    <a:spcPts val="0"/>
                  </a:spcBef>
                  <a:spcAft>
                    <a:spcPts val="0"/>
                  </a:spcAft>
                </a:pPr>
                <a:r>
                  <a:rPr lang="en-US" dirty="0">
                    <a:effectLst/>
                    <a:ea typeface="Times New Roman" panose="02020603050405020304" pitchFamily="18" charset="0"/>
                  </a:rPr>
                  <a:t>Find </a:t>
                </a:r>
                <a:r>
                  <a:rPr lang="en-US" dirty="0" err="1">
                    <a:effectLst/>
                    <a:ea typeface="Times New Roman" panose="02020603050405020304" pitchFamily="18" charset="0"/>
                  </a:rPr>
                  <a:t>dQ</a:t>
                </a:r>
                <a:r>
                  <a:rPr lang="en-US" dirty="0">
                    <a:effectLst/>
                    <a:ea typeface="Times New Roman" panose="02020603050405020304" pitchFamily="18" charset="0"/>
                  </a:rPr>
                  <a:t>/dL</a:t>
                </a:r>
              </a:p>
              <a:p>
                <a:pPr marL="0" marR="0">
                  <a:spcBef>
                    <a:spcPts val="0"/>
                  </a:spcBef>
                  <a:spcAft>
                    <a:spcPts val="0"/>
                  </a:spcAft>
                </a:pPr>
                <a:r>
                  <a:rPr lang="en-US" altLang="en-US" dirty="0"/>
                  <a:t>What is the dependent (“y”) variable?</a:t>
                </a:r>
              </a:p>
            </p:txBody>
          </p:sp>
        </mc:Choice>
        <mc:Fallback xmlns="">
          <p:sp>
            <p:nvSpPr>
              <p:cNvPr id="37891" name="Content Placeholder 1">
                <a:extLst>
                  <a:ext uri="{FF2B5EF4-FFF2-40B4-BE49-F238E27FC236}">
                    <a16:creationId xmlns:a16="http://schemas.microsoft.com/office/drawing/2014/main" id="{5765A34E-0A31-4861-9444-43573C2F9797}"/>
                  </a:ext>
                </a:extLst>
              </p:cNvPr>
              <p:cNvSpPr>
                <a:spLocks noGrp="1" noRot="1" noChangeAspect="1" noMove="1" noResize="1" noEditPoints="1" noAdjustHandles="1" noChangeArrowheads="1" noChangeShapeType="1" noTextEdit="1"/>
              </p:cNvSpPr>
              <p:nvPr>
                <p:ph idx="1"/>
              </p:nvPr>
            </p:nvSpPr>
            <p:spPr>
              <a:xfrm>
                <a:off x="457200" y="838200"/>
                <a:ext cx="8153400" cy="5638800"/>
              </a:xfrm>
              <a:blipFill>
                <a:blip r:embed="rId2"/>
                <a:stretch>
                  <a:fillRect l="-2616" t="-1946"/>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2303A60F-1C86-4701-B7FA-DCAAEEA74AE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PROBLEMS 10</a:t>
            </a:r>
            <a:endParaRPr lang="en-US" altLang="en-US" sz="2400" i="1" dirty="0">
              <a:solidFill>
                <a:schemeClr val="folHlink"/>
              </a:solidFill>
            </a:endParaRPr>
          </a:p>
        </p:txBody>
      </p:sp>
    </p:spTree>
    <p:extLst>
      <p:ext uri="{BB962C8B-B14F-4D97-AF65-F5344CB8AC3E}">
        <p14:creationId xmlns:p14="http://schemas.microsoft.com/office/powerpoint/2010/main" val="349381992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838200"/>
                <a:ext cx="8153400" cy="5638800"/>
              </a:xfrm>
            </p:spPr>
            <p:txBody>
              <a:bodyPr/>
              <a:lstStyle/>
              <a:p>
                <a:pPr>
                  <a:spcBef>
                    <a:spcPts val="0"/>
                  </a:spcBef>
                  <a:spcAft>
                    <a:spcPts val="0"/>
                  </a:spcAft>
                </a:pPr>
                <a:r>
                  <a:rPr lang="en-US" dirty="0">
                    <a:effectLst/>
                    <a:ea typeface="Times New Roman" panose="02020603050405020304" pitchFamily="18" charset="0"/>
                  </a:rPr>
                  <a:t>The charge of a resonant circuit is given by Q = </a:t>
                </a:r>
                <a14:m>
                  <m:oMath xmlns:m="http://schemas.openxmlformats.org/officeDocument/2006/math">
                    <m:f>
                      <m:fPr>
                        <m:ctrlPr>
                          <a:rPr lang="en-US" i="1">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ea typeface="Times New Roman" panose="02020603050405020304" pitchFamily="18" charset="0"/>
                          </a:rPr>
                          <m:t>1</m:t>
                        </m:r>
                      </m:num>
                      <m:den>
                        <m:r>
                          <m:rPr>
                            <m:nor/>
                          </m:rPr>
                          <a:rPr lang="en-US" dirty="0">
                            <a:ea typeface="Times New Roman" panose="02020603050405020304" pitchFamily="18" charset="0"/>
                          </a:rPr>
                          <m:t>R</m:t>
                        </m:r>
                      </m:den>
                    </m:f>
                    <m:r>
                      <a:rPr lang="en-US" i="1">
                        <a:effectLst/>
                        <a:latin typeface="Cambria Math" panose="02040503050406030204" pitchFamily="18" charset="0"/>
                        <a:ea typeface="Times New Roman" panose="02020603050405020304" pitchFamily="18" charset="0"/>
                        <a:cs typeface="Arial" panose="020B0604020202020204" pitchFamily="34" charset="0"/>
                      </a:rPr>
                      <m:t> </m:t>
                    </m:r>
                    <m:rad>
                      <m:radPr>
                        <m:degHide m:val="on"/>
                        <m:ctrlPr>
                          <a:rPr lang="en-US" i="1">
                            <a:effectLst/>
                            <a:latin typeface="Cambria Math" panose="02040503050406030204" pitchFamily="18" charset="0"/>
                            <a:ea typeface="Times New Roman" panose="02020603050405020304" pitchFamily="18" charset="0"/>
                            <a:cs typeface="Arial" panose="020B0604020202020204" pitchFamily="34" charset="0"/>
                          </a:rPr>
                        </m:ctrlPr>
                      </m:radPr>
                      <m:deg/>
                      <m:e>
                        <m:f>
                          <m:fPr>
                            <m:ctrlPr>
                              <a:rPr lang="en-US" i="1" smtClean="0">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ea typeface="Times New Roman" panose="02020603050405020304" pitchFamily="18" charset="0"/>
                              </a:rPr>
                              <m:t>L</m:t>
                            </m:r>
                          </m:num>
                          <m:den>
                            <m:r>
                              <m:rPr>
                                <m:nor/>
                              </m:rPr>
                              <a:rPr lang="en-US" dirty="0">
                                <a:ea typeface="Times New Roman" panose="02020603050405020304" pitchFamily="18" charset="0"/>
                              </a:rPr>
                              <m:t>C</m:t>
                            </m:r>
                          </m:den>
                        </m:f>
                      </m:e>
                    </m:rad>
                  </m:oMath>
                </a14:m>
                <a:r>
                  <a:rPr lang="en-US" dirty="0">
                    <a:effectLst/>
                    <a:ea typeface="Times New Roman" panose="02020603050405020304" pitchFamily="18" charset="0"/>
                  </a:rPr>
                  <a:t>  </a:t>
                </a:r>
              </a:p>
              <a:p>
                <a:pPr marL="0" marR="0">
                  <a:spcBef>
                    <a:spcPts val="0"/>
                  </a:spcBef>
                  <a:spcAft>
                    <a:spcPts val="0"/>
                  </a:spcAft>
                </a:pPr>
                <a:r>
                  <a:rPr lang="en-US" dirty="0">
                    <a:effectLst/>
                    <a:ea typeface="Times New Roman" panose="02020603050405020304" pitchFamily="18" charset="0"/>
                  </a:rPr>
                  <a:t>Find </a:t>
                </a:r>
                <a:r>
                  <a:rPr lang="en-US" dirty="0" err="1">
                    <a:effectLst/>
                    <a:ea typeface="Times New Roman" panose="02020603050405020304" pitchFamily="18" charset="0"/>
                  </a:rPr>
                  <a:t>dQ</a:t>
                </a:r>
                <a:r>
                  <a:rPr lang="en-US" dirty="0">
                    <a:effectLst/>
                    <a:ea typeface="Times New Roman" panose="02020603050405020304" pitchFamily="18" charset="0"/>
                  </a:rPr>
                  <a:t>/dL</a:t>
                </a:r>
              </a:p>
              <a:p>
                <a:pPr marL="0" marR="0">
                  <a:spcBef>
                    <a:spcPts val="0"/>
                  </a:spcBef>
                  <a:spcAft>
                    <a:spcPts val="0"/>
                  </a:spcAft>
                </a:pPr>
                <a:r>
                  <a:rPr lang="en-US" altLang="en-US" dirty="0"/>
                  <a:t>What is the dependent (“y”) variable? </a:t>
                </a:r>
                <a:r>
                  <a:rPr lang="en-US" altLang="en-US" dirty="0">
                    <a:solidFill>
                      <a:srgbClr val="FFFF00"/>
                    </a:solidFill>
                  </a:rPr>
                  <a:t>Q</a:t>
                </a:r>
              </a:p>
              <a:p>
                <a:pPr marL="0" marR="0">
                  <a:spcBef>
                    <a:spcPts val="0"/>
                  </a:spcBef>
                  <a:spcAft>
                    <a:spcPts val="0"/>
                  </a:spcAft>
                </a:pPr>
                <a:r>
                  <a:rPr lang="en-US" altLang="en-US" dirty="0"/>
                  <a:t>What is the independent (“x”) variable?</a:t>
                </a:r>
              </a:p>
            </p:txBody>
          </p:sp>
        </mc:Choice>
        <mc:Fallback xmlns="">
          <p:sp>
            <p:nvSpPr>
              <p:cNvPr id="37891" name="Content Placeholder 1">
                <a:extLst>
                  <a:ext uri="{FF2B5EF4-FFF2-40B4-BE49-F238E27FC236}">
                    <a16:creationId xmlns:a16="http://schemas.microsoft.com/office/drawing/2014/main" id="{5765A34E-0A31-4861-9444-43573C2F9797}"/>
                  </a:ext>
                </a:extLst>
              </p:cNvPr>
              <p:cNvSpPr>
                <a:spLocks noGrp="1" noRot="1" noChangeAspect="1" noMove="1" noResize="1" noEditPoints="1" noAdjustHandles="1" noChangeArrowheads="1" noChangeShapeType="1" noTextEdit="1"/>
              </p:cNvSpPr>
              <p:nvPr>
                <p:ph idx="1"/>
              </p:nvPr>
            </p:nvSpPr>
            <p:spPr>
              <a:xfrm>
                <a:off x="457200" y="838200"/>
                <a:ext cx="8153400" cy="5638800"/>
              </a:xfrm>
              <a:blipFill>
                <a:blip r:embed="rId2"/>
                <a:stretch>
                  <a:fillRect l="-2616" t="-1946"/>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2303A60F-1C86-4701-B7FA-DCAAEEA74AE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PROBLEMS 10</a:t>
            </a:r>
            <a:endParaRPr lang="en-US" altLang="en-US" sz="2400" i="1" dirty="0">
              <a:solidFill>
                <a:schemeClr val="folHlink"/>
              </a:solidFill>
            </a:endParaRPr>
          </a:p>
        </p:txBody>
      </p:sp>
    </p:spTree>
    <p:extLst>
      <p:ext uri="{BB962C8B-B14F-4D97-AF65-F5344CB8AC3E}">
        <p14:creationId xmlns:p14="http://schemas.microsoft.com/office/powerpoint/2010/main" val="1897467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F9ABF8C4-8183-4490-B08B-CF23337B5D15}"/>
              </a:ext>
            </a:extLst>
          </p:cNvPr>
          <p:cNvSpPr>
            <a:spLocks noGrp="1"/>
          </p:cNvSpPr>
          <p:nvPr>
            <p:ph type="title"/>
          </p:nvPr>
        </p:nvSpPr>
        <p:spPr/>
        <p:txBody>
          <a:bodyPr/>
          <a:lstStyle/>
          <a:p>
            <a:r>
              <a:rPr lang="en-US" altLang="en-US" dirty="0"/>
              <a:t>Limits in Trig</a:t>
            </a:r>
          </a:p>
        </p:txBody>
      </p:sp>
      <p:sp>
        <p:nvSpPr>
          <p:cNvPr id="15363" name="Content Placeholder 4">
            <a:extLst>
              <a:ext uri="{FF2B5EF4-FFF2-40B4-BE49-F238E27FC236}">
                <a16:creationId xmlns:a16="http://schemas.microsoft.com/office/drawing/2014/main" id="{F3DC4CDB-2CB2-47D4-A00D-CC5DDC48052A}"/>
              </a:ext>
            </a:extLst>
          </p:cNvPr>
          <p:cNvSpPr>
            <a:spLocks noGrp="1"/>
          </p:cNvSpPr>
          <p:nvPr>
            <p:ph idx="1"/>
          </p:nvPr>
        </p:nvSpPr>
        <p:spPr/>
        <p:txBody>
          <a:bodyPr/>
          <a:lstStyle/>
          <a:p>
            <a:r>
              <a:rPr lang="en-US" altLang="en-US"/>
              <a:t>It becomes the tangent when it hits the edge of the curve</a:t>
            </a:r>
          </a:p>
        </p:txBody>
      </p:sp>
      <p:sp>
        <p:nvSpPr>
          <p:cNvPr id="2" name="Rectangle 1">
            <a:extLst>
              <a:ext uri="{FF2B5EF4-FFF2-40B4-BE49-F238E27FC236}">
                <a16:creationId xmlns:a16="http://schemas.microsoft.com/office/drawing/2014/main" id="{C545B0B4-4717-4C81-B994-07276F05671B}"/>
              </a:ext>
            </a:extLst>
          </p:cNvPr>
          <p:cNvSpPr/>
          <p:nvPr/>
        </p:nvSpPr>
        <p:spPr>
          <a:xfrm>
            <a:off x="0" y="6611035"/>
            <a:ext cx="1572866"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2020 </a:t>
            </a:r>
          </a:p>
        </p:txBody>
      </p:sp>
      <p:sp>
        <p:nvSpPr>
          <p:cNvPr id="6" name="Freeform: Shape 5">
            <a:extLst>
              <a:ext uri="{FF2B5EF4-FFF2-40B4-BE49-F238E27FC236}">
                <a16:creationId xmlns:a16="http://schemas.microsoft.com/office/drawing/2014/main" id="{E5FD445B-AC3B-4F24-A932-84AC535322FA}"/>
              </a:ext>
            </a:extLst>
          </p:cNvPr>
          <p:cNvSpPr/>
          <p:nvPr/>
        </p:nvSpPr>
        <p:spPr>
          <a:xfrm rot="10800000">
            <a:off x="4114800" y="3276599"/>
            <a:ext cx="3733799" cy="3505199"/>
          </a:xfrm>
          <a:custGeom>
            <a:avLst/>
            <a:gdLst>
              <a:gd name="connsiteX0" fmla="*/ 0 w 3352800"/>
              <a:gd name="connsiteY0" fmla="*/ 23447 h 2102130"/>
              <a:gd name="connsiteX1" fmla="*/ 105508 w 3352800"/>
              <a:gd name="connsiteY1" fmla="*/ 222739 h 2102130"/>
              <a:gd name="connsiteX2" fmla="*/ 187569 w 3352800"/>
              <a:gd name="connsiteY2" fmla="*/ 433754 h 2102130"/>
              <a:gd name="connsiteX3" fmla="*/ 304800 w 3352800"/>
              <a:gd name="connsiteY3" fmla="*/ 668216 h 2102130"/>
              <a:gd name="connsiteX4" fmla="*/ 410308 w 3352800"/>
              <a:gd name="connsiteY4" fmla="*/ 902677 h 2102130"/>
              <a:gd name="connsiteX5" fmla="*/ 574431 w 3352800"/>
              <a:gd name="connsiteY5" fmla="*/ 1207477 h 2102130"/>
              <a:gd name="connsiteX6" fmla="*/ 785446 w 3352800"/>
              <a:gd name="connsiteY6" fmla="*/ 1500554 h 2102130"/>
              <a:gd name="connsiteX7" fmla="*/ 914400 w 3352800"/>
              <a:gd name="connsiteY7" fmla="*/ 1664677 h 2102130"/>
              <a:gd name="connsiteX8" fmla="*/ 1008185 w 3352800"/>
              <a:gd name="connsiteY8" fmla="*/ 1758462 h 2102130"/>
              <a:gd name="connsiteX9" fmla="*/ 1078523 w 3352800"/>
              <a:gd name="connsiteY9" fmla="*/ 1828800 h 2102130"/>
              <a:gd name="connsiteX10" fmla="*/ 1160585 w 3352800"/>
              <a:gd name="connsiteY10" fmla="*/ 1899139 h 2102130"/>
              <a:gd name="connsiteX11" fmla="*/ 1289539 w 3352800"/>
              <a:gd name="connsiteY11" fmla="*/ 1981200 h 2102130"/>
              <a:gd name="connsiteX12" fmla="*/ 1406769 w 3352800"/>
              <a:gd name="connsiteY12" fmla="*/ 2028093 h 2102130"/>
              <a:gd name="connsiteX13" fmla="*/ 1535723 w 3352800"/>
              <a:gd name="connsiteY13" fmla="*/ 2074985 h 2102130"/>
              <a:gd name="connsiteX14" fmla="*/ 1652954 w 3352800"/>
              <a:gd name="connsiteY14" fmla="*/ 2098431 h 2102130"/>
              <a:gd name="connsiteX15" fmla="*/ 1699846 w 3352800"/>
              <a:gd name="connsiteY15" fmla="*/ 2098431 h 2102130"/>
              <a:gd name="connsiteX16" fmla="*/ 1793631 w 3352800"/>
              <a:gd name="connsiteY16" fmla="*/ 2063262 h 2102130"/>
              <a:gd name="connsiteX17" fmla="*/ 1910862 w 3352800"/>
              <a:gd name="connsiteY17" fmla="*/ 2039816 h 2102130"/>
              <a:gd name="connsiteX18" fmla="*/ 2039816 w 3352800"/>
              <a:gd name="connsiteY18" fmla="*/ 1969477 h 2102130"/>
              <a:gd name="connsiteX19" fmla="*/ 2192216 w 3352800"/>
              <a:gd name="connsiteY19" fmla="*/ 1899139 h 2102130"/>
              <a:gd name="connsiteX20" fmla="*/ 2309446 w 3352800"/>
              <a:gd name="connsiteY20" fmla="*/ 1805354 h 2102130"/>
              <a:gd name="connsiteX21" fmla="*/ 2450123 w 3352800"/>
              <a:gd name="connsiteY21" fmla="*/ 1641231 h 2102130"/>
              <a:gd name="connsiteX22" fmla="*/ 2567354 w 3352800"/>
              <a:gd name="connsiteY22" fmla="*/ 1477108 h 2102130"/>
              <a:gd name="connsiteX23" fmla="*/ 2731477 w 3352800"/>
              <a:gd name="connsiteY23" fmla="*/ 1277816 h 2102130"/>
              <a:gd name="connsiteX24" fmla="*/ 2883877 w 3352800"/>
              <a:gd name="connsiteY24" fmla="*/ 1031631 h 2102130"/>
              <a:gd name="connsiteX25" fmla="*/ 2965939 w 3352800"/>
              <a:gd name="connsiteY25" fmla="*/ 855785 h 2102130"/>
              <a:gd name="connsiteX26" fmla="*/ 3083169 w 3352800"/>
              <a:gd name="connsiteY26" fmla="*/ 597877 h 2102130"/>
              <a:gd name="connsiteX27" fmla="*/ 3200400 w 3352800"/>
              <a:gd name="connsiteY27" fmla="*/ 328247 h 2102130"/>
              <a:gd name="connsiteX28" fmla="*/ 3305908 w 3352800"/>
              <a:gd name="connsiteY28" fmla="*/ 128954 h 2102130"/>
              <a:gd name="connsiteX29" fmla="*/ 3352800 w 3352800"/>
              <a:gd name="connsiteY29" fmla="*/ 0 h 2102130"/>
              <a:gd name="connsiteX30" fmla="*/ 3352800 w 3352800"/>
              <a:gd name="connsiteY30" fmla="*/ 0 h 2102130"/>
              <a:gd name="connsiteX31" fmla="*/ 3352800 w 3352800"/>
              <a:gd name="connsiteY31" fmla="*/ 0 h 2102130"/>
              <a:gd name="connsiteX0" fmla="*/ 0 w 3330428"/>
              <a:gd name="connsiteY0" fmla="*/ 35172 h 2102130"/>
              <a:gd name="connsiteX1" fmla="*/ 83136 w 3330428"/>
              <a:gd name="connsiteY1" fmla="*/ 222739 h 2102130"/>
              <a:gd name="connsiteX2" fmla="*/ 165197 w 3330428"/>
              <a:gd name="connsiteY2" fmla="*/ 433754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44982 w 3330428"/>
              <a:gd name="connsiteY22" fmla="*/ 1477108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178028 w 3330428"/>
              <a:gd name="connsiteY27" fmla="*/ 328247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5197 w 3330428"/>
              <a:gd name="connsiteY2" fmla="*/ 433754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178028 w 3330428"/>
              <a:gd name="connsiteY27" fmla="*/ 328247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5197 w 3330428"/>
              <a:gd name="connsiteY2" fmla="*/ 433754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87936 w 3330428"/>
              <a:gd name="connsiteY4" fmla="*/ 902677 h 2102130"/>
              <a:gd name="connsiteX5" fmla="*/ 557775 w 3330428"/>
              <a:gd name="connsiteY5" fmla="*/ 1201761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87936 w 3330428"/>
              <a:gd name="connsiteY4" fmla="*/ 902677 h 2102130"/>
              <a:gd name="connsiteX5" fmla="*/ 563491 w 3330428"/>
              <a:gd name="connsiteY5" fmla="*/ 1197951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95557 w 3330428"/>
              <a:gd name="connsiteY4" fmla="*/ 902677 h 2102130"/>
              <a:gd name="connsiteX5" fmla="*/ 563491 w 3330428"/>
              <a:gd name="connsiteY5" fmla="*/ 1197951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0446 w 3348846"/>
              <a:gd name="connsiteY7" fmla="*/ 1671421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0446 w 3348846"/>
              <a:gd name="connsiteY7" fmla="*/ 1671421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0446 w 3348846"/>
              <a:gd name="connsiteY7" fmla="*/ 1671421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2352 w 3348846"/>
              <a:gd name="connsiteY7" fmla="*/ 166570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3397 w 3348846"/>
              <a:gd name="connsiteY6" fmla="*/ 150348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9113 w 3348846"/>
              <a:gd name="connsiteY6" fmla="*/ 149967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79870 w 3348846"/>
              <a:gd name="connsiteY11" fmla="*/ 1978419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79870 w 3348846"/>
              <a:gd name="connsiteY11" fmla="*/ 1978419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83680 w 3348846"/>
              <a:gd name="connsiteY11" fmla="*/ 1974609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6521"/>
              <a:gd name="connsiteX1" fmla="*/ 101554 w 3348846"/>
              <a:gd name="connsiteY1" fmla="*/ 229483 h 2106521"/>
              <a:gd name="connsiteX2" fmla="*/ 187426 w 3348846"/>
              <a:gd name="connsiteY2" fmla="*/ 432877 h 2106521"/>
              <a:gd name="connsiteX3" fmla="*/ 300846 w 3348846"/>
              <a:gd name="connsiteY3" fmla="*/ 674960 h 2106521"/>
              <a:gd name="connsiteX4" fmla="*/ 413975 w 3348846"/>
              <a:gd name="connsiteY4" fmla="*/ 909421 h 2106521"/>
              <a:gd name="connsiteX5" fmla="*/ 587625 w 3348846"/>
              <a:gd name="connsiteY5" fmla="*/ 1202790 h 2106521"/>
              <a:gd name="connsiteX6" fmla="*/ 789113 w 3348846"/>
              <a:gd name="connsiteY6" fmla="*/ 1499678 h 2106521"/>
              <a:gd name="connsiteX7" fmla="*/ 918068 w 3348846"/>
              <a:gd name="connsiteY7" fmla="*/ 1661896 h 2106521"/>
              <a:gd name="connsiteX8" fmla="*/ 1011852 w 3348846"/>
              <a:gd name="connsiteY8" fmla="*/ 1763301 h 2106521"/>
              <a:gd name="connsiteX9" fmla="*/ 1082191 w 3348846"/>
              <a:gd name="connsiteY9" fmla="*/ 1829829 h 2106521"/>
              <a:gd name="connsiteX10" fmla="*/ 1164252 w 3348846"/>
              <a:gd name="connsiteY10" fmla="*/ 1896358 h 2106521"/>
              <a:gd name="connsiteX11" fmla="*/ 1283680 w 3348846"/>
              <a:gd name="connsiteY11" fmla="*/ 1974609 h 2106521"/>
              <a:gd name="connsiteX12" fmla="*/ 1402815 w 3348846"/>
              <a:gd name="connsiteY12" fmla="*/ 2034837 h 2106521"/>
              <a:gd name="connsiteX13" fmla="*/ 1531769 w 3348846"/>
              <a:gd name="connsiteY13" fmla="*/ 2081729 h 2106521"/>
              <a:gd name="connsiteX14" fmla="*/ 1652810 w 3348846"/>
              <a:gd name="connsiteY14" fmla="*/ 2097555 h 2106521"/>
              <a:gd name="connsiteX15" fmla="*/ 1695892 w 3348846"/>
              <a:gd name="connsiteY15" fmla="*/ 2105175 h 2106521"/>
              <a:gd name="connsiteX16" fmla="*/ 1789677 w 3348846"/>
              <a:gd name="connsiteY16" fmla="*/ 2070006 h 2106521"/>
              <a:gd name="connsiteX17" fmla="*/ 1906908 w 3348846"/>
              <a:gd name="connsiteY17" fmla="*/ 2046560 h 2106521"/>
              <a:gd name="connsiteX18" fmla="*/ 2035862 w 3348846"/>
              <a:gd name="connsiteY18" fmla="*/ 1976221 h 2106521"/>
              <a:gd name="connsiteX19" fmla="*/ 2188262 w 3348846"/>
              <a:gd name="connsiteY19" fmla="*/ 1905883 h 2106521"/>
              <a:gd name="connsiteX20" fmla="*/ 2305492 w 3348846"/>
              <a:gd name="connsiteY20" fmla="*/ 1812098 h 2106521"/>
              <a:gd name="connsiteX21" fmla="*/ 2446169 w 3348846"/>
              <a:gd name="connsiteY21" fmla="*/ 1647975 h 2106521"/>
              <a:gd name="connsiteX22" fmla="*/ 2586849 w 3348846"/>
              <a:gd name="connsiteY22" fmla="*/ 1519025 h 2106521"/>
              <a:gd name="connsiteX23" fmla="*/ 2727523 w 3348846"/>
              <a:gd name="connsiteY23" fmla="*/ 1284560 h 2106521"/>
              <a:gd name="connsiteX24" fmla="*/ 2879923 w 3348846"/>
              <a:gd name="connsiteY24" fmla="*/ 1038375 h 2106521"/>
              <a:gd name="connsiteX25" fmla="*/ 2961985 w 3348846"/>
              <a:gd name="connsiteY25" fmla="*/ 862529 h 2106521"/>
              <a:gd name="connsiteX26" fmla="*/ 3079215 w 3348846"/>
              <a:gd name="connsiteY26" fmla="*/ 604621 h 2106521"/>
              <a:gd name="connsiteX27" fmla="*/ 3219895 w 3348846"/>
              <a:gd name="connsiteY27" fmla="*/ 323266 h 2106521"/>
              <a:gd name="connsiteX28" fmla="*/ 3301954 w 3348846"/>
              <a:gd name="connsiteY28" fmla="*/ 135698 h 2106521"/>
              <a:gd name="connsiteX29" fmla="*/ 3348846 w 3348846"/>
              <a:gd name="connsiteY29" fmla="*/ 6744 h 2106521"/>
              <a:gd name="connsiteX30" fmla="*/ 3348846 w 3348846"/>
              <a:gd name="connsiteY30" fmla="*/ 6744 h 2106521"/>
              <a:gd name="connsiteX31" fmla="*/ 3348846 w 3348846"/>
              <a:gd name="connsiteY31" fmla="*/ 6744 h 2106521"/>
              <a:gd name="connsiteX0" fmla="*/ 0 w 3348846"/>
              <a:gd name="connsiteY0" fmla="*/ 0 h 2098483"/>
              <a:gd name="connsiteX1" fmla="*/ 101554 w 3348846"/>
              <a:gd name="connsiteY1" fmla="*/ 229483 h 2098483"/>
              <a:gd name="connsiteX2" fmla="*/ 187426 w 3348846"/>
              <a:gd name="connsiteY2" fmla="*/ 432877 h 2098483"/>
              <a:gd name="connsiteX3" fmla="*/ 300846 w 3348846"/>
              <a:gd name="connsiteY3" fmla="*/ 674960 h 2098483"/>
              <a:gd name="connsiteX4" fmla="*/ 413975 w 3348846"/>
              <a:gd name="connsiteY4" fmla="*/ 909421 h 2098483"/>
              <a:gd name="connsiteX5" fmla="*/ 587625 w 3348846"/>
              <a:gd name="connsiteY5" fmla="*/ 1202790 h 2098483"/>
              <a:gd name="connsiteX6" fmla="*/ 789113 w 3348846"/>
              <a:gd name="connsiteY6" fmla="*/ 1499678 h 2098483"/>
              <a:gd name="connsiteX7" fmla="*/ 918068 w 3348846"/>
              <a:gd name="connsiteY7" fmla="*/ 1661896 h 2098483"/>
              <a:gd name="connsiteX8" fmla="*/ 1011852 w 3348846"/>
              <a:gd name="connsiteY8" fmla="*/ 1763301 h 2098483"/>
              <a:gd name="connsiteX9" fmla="*/ 1082191 w 3348846"/>
              <a:gd name="connsiteY9" fmla="*/ 1829829 h 2098483"/>
              <a:gd name="connsiteX10" fmla="*/ 1164252 w 3348846"/>
              <a:gd name="connsiteY10" fmla="*/ 1896358 h 2098483"/>
              <a:gd name="connsiteX11" fmla="*/ 1283680 w 3348846"/>
              <a:gd name="connsiteY11" fmla="*/ 1974609 h 2098483"/>
              <a:gd name="connsiteX12" fmla="*/ 1402815 w 3348846"/>
              <a:gd name="connsiteY12" fmla="*/ 2034837 h 2098483"/>
              <a:gd name="connsiteX13" fmla="*/ 1531769 w 3348846"/>
              <a:gd name="connsiteY13" fmla="*/ 2081729 h 2098483"/>
              <a:gd name="connsiteX14" fmla="*/ 1652810 w 3348846"/>
              <a:gd name="connsiteY14" fmla="*/ 2097555 h 2098483"/>
              <a:gd name="connsiteX15" fmla="*/ 1695892 w 3348846"/>
              <a:gd name="connsiteY15" fmla="*/ 2093744 h 2098483"/>
              <a:gd name="connsiteX16" fmla="*/ 1789677 w 3348846"/>
              <a:gd name="connsiteY16" fmla="*/ 2070006 h 2098483"/>
              <a:gd name="connsiteX17" fmla="*/ 1906908 w 3348846"/>
              <a:gd name="connsiteY17" fmla="*/ 2046560 h 2098483"/>
              <a:gd name="connsiteX18" fmla="*/ 2035862 w 3348846"/>
              <a:gd name="connsiteY18" fmla="*/ 1976221 h 2098483"/>
              <a:gd name="connsiteX19" fmla="*/ 2188262 w 3348846"/>
              <a:gd name="connsiteY19" fmla="*/ 1905883 h 2098483"/>
              <a:gd name="connsiteX20" fmla="*/ 2305492 w 3348846"/>
              <a:gd name="connsiteY20" fmla="*/ 1812098 h 2098483"/>
              <a:gd name="connsiteX21" fmla="*/ 2446169 w 3348846"/>
              <a:gd name="connsiteY21" fmla="*/ 1647975 h 2098483"/>
              <a:gd name="connsiteX22" fmla="*/ 2586849 w 3348846"/>
              <a:gd name="connsiteY22" fmla="*/ 1519025 h 2098483"/>
              <a:gd name="connsiteX23" fmla="*/ 2727523 w 3348846"/>
              <a:gd name="connsiteY23" fmla="*/ 1284560 h 2098483"/>
              <a:gd name="connsiteX24" fmla="*/ 2879923 w 3348846"/>
              <a:gd name="connsiteY24" fmla="*/ 1038375 h 2098483"/>
              <a:gd name="connsiteX25" fmla="*/ 2961985 w 3348846"/>
              <a:gd name="connsiteY25" fmla="*/ 862529 h 2098483"/>
              <a:gd name="connsiteX26" fmla="*/ 3079215 w 3348846"/>
              <a:gd name="connsiteY26" fmla="*/ 604621 h 2098483"/>
              <a:gd name="connsiteX27" fmla="*/ 3219895 w 3348846"/>
              <a:gd name="connsiteY27" fmla="*/ 323266 h 2098483"/>
              <a:gd name="connsiteX28" fmla="*/ 3301954 w 3348846"/>
              <a:gd name="connsiteY28" fmla="*/ 135698 h 2098483"/>
              <a:gd name="connsiteX29" fmla="*/ 3348846 w 3348846"/>
              <a:gd name="connsiteY29" fmla="*/ 6744 h 2098483"/>
              <a:gd name="connsiteX30" fmla="*/ 3348846 w 3348846"/>
              <a:gd name="connsiteY30" fmla="*/ 6744 h 2098483"/>
              <a:gd name="connsiteX31" fmla="*/ 3348846 w 3348846"/>
              <a:gd name="connsiteY31" fmla="*/ 6744 h 2098483"/>
              <a:gd name="connsiteX0" fmla="*/ 0 w 3348846"/>
              <a:gd name="connsiteY0" fmla="*/ 0 h 2097086"/>
              <a:gd name="connsiteX1" fmla="*/ 101554 w 3348846"/>
              <a:gd name="connsiteY1" fmla="*/ 229483 h 2097086"/>
              <a:gd name="connsiteX2" fmla="*/ 187426 w 3348846"/>
              <a:gd name="connsiteY2" fmla="*/ 432877 h 2097086"/>
              <a:gd name="connsiteX3" fmla="*/ 300846 w 3348846"/>
              <a:gd name="connsiteY3" fmla="*/ 674960 h 2097086"/>
              <a:gd name="connsiteX4" fmla="*/ 413975 w 3348846"/>
              <a:gd name="connsiteY4" fmla="*/ 909421 h 2097086"/>
              <a:gd name="connsiteX5" fmla="*/ 587625 w 3348846"/>
              <a:gd name="connsiteY5" fmla="*/ 1202790 h 2097086"/>
              <a:gd name="connsiteX6" fmla="*/ 789113 w 3348846"/>
              <a:gd name="connsiteY6" fmla="*/ 1499678 h 2097086"/>
              <a:gd name="connsiteX7" fmla="*/ 918068 w 3348846"/>
              <a:gd name="connsiteY7" fmla="*/ 1661896 h 2097086"/>
              <a:gd name="connsiteX8" fmla="*/ 1011852 w 3348846"/>
              <a:gd name="connsiteY8" fmla="*/ 1763301 h 2097086"/>
              <a:gd name="connsiteX9" fmla="*/ 1082191 w 3348846"/>
              <a:gd name="connsiteY9" fmla="*/ 1829829 h 2097086"/>
              <a:gd name="connsiteX10" fmla="*/ 1164252 w 3348846"/>
              <a:gd name="connsiteY10" fmla="*/ 1896358 h 2097086"/>
              <a:gd name="connsiteX11" fmla="*/ 1283680 w 3348846"/>
              <a:gd name="connsiteY11" fmla="*/ 1974609 h 2097086"/>
              <a:gd name="connsiteX12" fmla="*/ 1402815 w 3348846"/>
              <a:gd name="connsiteY12" fmla="*/ 2034837 h 2097086"/>
              <a:gd name="connsiteX13" fmla="*/ 1531769 w 3348846"/>
              <a:gd name="connsiteY13" fmla="*/ 2081729 h 2097086"/>
              <a:gd name="connsiteX14" fmla="*/ 1641379 w 3348846"/>
              <a:gd name="connsiteY14" fmla="*/ 2095649 h 2097086"/>
              <a:gd name="connsiteX15" fmla="*/ 1695892 w 3348846"/>
              <a:gd name="connsiteY15" fmla="*/ 2093744 h 2097086"/>
              <a:gd name="connsiteX16" fmla="*/ 1789677 w 3348846"/>
              <a:gd name="connsiteY16" fmla="*/ 2070006 h 2097086"/>
              <a:gd name="connsiteX17" fmla="*/ 1906908 w 3348846"/>
              <a:gd name="connsiteY17" fmla="*/ 2046560 h 2097086"/>
              <a:gd name="connsiteX18" fmla="*/ 2035862 w 3348846"/>
              <a:gd name="connsiteY18" fmla="*/ 1976221 h 2097086"/>
              <a:gd name="connsiteX19" fmla="*/ 2188262 w 3348846"/>
              <a:gd name="connsiteY19" fmla="*/ 1905883 h 2097086"/>
              <a:gd name="connsiteX20" fmla="*/ 2305492 w 3348846"/>
              <a:gd name="connsiteY20" fmla="*/ 1812098 h 2097086"/>
              <a:gd name="connsiteX21" fmla="*/ 2446169 w 3348846"/>
              <a:gd name="connsiteY21" fmla="*/ 1647975 h 2097086"/>
              <a:gd name="connsiteX22" fmla="*/ 2586849 w 3348846"/>
              <a:gd name="connsiteY22" fmla="*/ 1519025 h 2097086"/>
              <a:gd name="connsiteX23" fmla="*/ 2727523 w 3348846"/>
              <a:gd name="connsiteY23" fmla="*/ 1284560 h 2097086"/>
              <a:gd name="connsiteX24" fmla="*/ 2879923 w 3348846"/>
              <a:gd name="connsiteY24" fmla="*/ 1038375 h 2097086"/>
              <a:gd name="connsiteX25" fmla="*/ 2961985 w 3348846"/>
              <a:gd name="connsiteY25" fmla="*/ 862529 h 2097086"/>
              <a:gd name="connsiteX26" fmla="*/ 3079215 w 3348846"/>
              <a:gd name="connsiteY26" fmla="*/ 604621 h 2097086"/>
              <a:gd name="connsiteX27" fmla="*/ 3219895 w 3348846"/>
              <a:gd name="connsiteY27" fmla="*/ 323266 h 2097086"/>
              <a:gd name="connsiteX28" fmla="*/ 3301954 w 3348846"/>
              <a:gd name="connsiteY28" fmla="*/ 135698 h 2097086"/>
              <a:gd name="connsiteX29" fmla="*/ 3348846 w 3348846"/>
              <a:gd name="connsiteY29" fmla="*/ 6744 h 2097086"/>
              <a:gd name="connsiteX30" fmla="*/ 3348846 w 3348846"/>
              <a:gd name="connsiteY30" fmla="*/ 6744 h 2097086"/>
              <a:gd name="connsiteX31" fmla="*/ 3348846 w 3348846"/>
              <a:gd name="connsiteY31" fmla="*/ 6744 h 2097086"/>
              <a:gd name="connsiteX0" fmla="*/ 0 w 3348846"/>
              <a:gd name="connsiteY0" fmla="*/ 0 h 2094107"/>
              <a:gd name="connsiteX1" fmla="*/ 101554 w 3348846"/>
              <a:gd name="connsiteY1" fmla="*/ 229483 h 2094107"/>
              <a:gd name="connsiteX2" fmla="*/ 187426 w 3348846"/>
              <a:gd name="connsiteY2" fmla="*/ 432877 h 2094107"/>
              <a:gd name="connsiteX3" fmla="*/ 300846 w 3348846"/>
              <a:gd name="connsiteY3" fmla="*/ 674960 h 2094107"/>
              <a:gd name="connsiteX4" fmla="*/ 413975 w 3348846"/>
              <a:gd name="connsiteY4" fmla="*/ 909421 h 2094107"/>
              <a:gd name="connsiteX5" fmla="*/ 587625 w 3348846"/>
              <a:gd name="connsiteY5" fmla="*/ 1202790 h 2094107"/>
              <a:gd name="connsiteX6" fmla="*/ 789113 w 3348846"/>
              <a:gd name="connsiteY6" fmla="*/ 1499678 h 2094107"/>
              <a:gd name="connsiteX7" fmla="*/ 918068 w 3348846"/>
              <a:gd name="connsiteY7" fmla="*/ 1661896 h 2094107"/>
              <a:gd name="connsiteX8" fmla="*/ 1011852 w 3348846"/>
              <a:gd name="connsiteY8" fmla="*/ 1763301 h 2094107"/>
              <a:gd name="connsiteX9" fmla="*/ 1082191 w 3348846"/>
              <a:gd name="connsiteY9" fmla="*/ 1829829 h 2094107"/>
              <a:gd name="connsiteX10" fmla="*/ 1164252 w 3348846"/>
              <a:gd name="connsiteY10" fmla="*/ 1896358 h 2094107"/>
              <a:gd name="connsiteX11" fmla="*/ 1283680 w 3348846"/>
              <a:gd name="connsiteY11" fmla="*/ 1974609 h 2094107"/>
              <a:gd name="connsiteX12" fmla="*/ 1402815 w 3348846"/>
              <a:gd name="connsiteY12" fmla="*/ 2034837 h 2094107"/>
              <a:gd name="connsiteX13" fmla="*/ 1531769 w 3348846"/>
              <a:gd name="connsiteY13" fmla="*/ 2081729 h 2094107"/>
              <a:gd name="connsiteX14" fmla="*/ 1635663 w 3348846"/>
              <a:gd name="connsiteY14" fmla="*/ 2084217 h 2094107"/>
              <a:gd name="connsiteX15" fmla="*/ 1695892 w 3348846"/>
              <a:gd name="connsiteY15" fmla="*/ 2093744 h 2094107"/>
              <a:gd name="connsiteX16" fmla="*/ 1789677 w 3348846"/>
              <a:gd name="connsiteY16" fmla="*/ 2070006 h 2094107"/>
              <a:gd name="connsiteX17" fmla="*/ 1906908 w 3348846"/>
              <a:gd name="connsiteY17" fmla="*/ 2046560 h 2094107"/>
              <a:gd name="connsiteX18" fmla="*/ 2035862 w 3348846"/>
              <a:gd name="connsiteY18" fmla="*/ 1976221 h 2094107"/>
              <a:gd name="connsiteX19" fmla="*/ 2188262 w 3348846"/>
              <a:gd name="connsiteY19" fmla="*/ 1905883 h 2094107"/>
              <a:gd name="connsiteX20" fmla="*/ 2305492 w 3348846"/>
              <a:gd name="connsiteY20" fmla="*/ 1812098 h 2094107"/>
              <a:gd name="connsiteX21" fmla="*/ 2446169 w 3348846"/>
              <a:gd name="connsiteY21" fmla="*/ 1647975 h 2094107"/>
              <a:gd name="connsiteX22" fmla="*/ 2586849 w 3348846"/>
              <a:gd name="connsiteY22" fmla="*/ 1519025 h 2094107"/>
              <a:gd name="connsiteX23" fmla="*/ 2727523 w 3348846"/>
              <a:gd name="connsiteY23" fmla="*/ 1284560 h 2094107"/>
              <a:gd name="connsiteX24" fmla="*/ 2879923 w 3348846"/>
              <a:gd name="connsiteY24" fmla="*/ 1038375 h 2094107"/>
              <a:gd name="connsiteX25" fmla="*/ 2961985 w 3348846"/>
              <a:gd name="connsiteY25" fmla="*/ 862529 h 2094107"/>
              <a:gd name="connsiteX26" fmla="*/ 3079215 w 3348846"/>
              <a:gd name="connsiteY26" fmla="*/ 604621 h 2094107"/>
              <a:gd name="connsiteX27" fmla="*/ 3219895 w 3348846"/>
              <a:gd name="connsiteY27" fmla="*/ 323266 h 2094107"/>
              <a:gd name="connsiteX28" fmla="*/ 3301954 w 3348846"/>
              <a:gd name="connsiteY28" fmla="*/ 135698 h 2094107"/>
              <a:gd name="connsiteX29" fmla="*/ 3348846 w 3348846"/>
              <a:gd name="connsiteY29" fmla="*/ 6744 h 2094107"/>
              <a:gd name="connsiteX30" fmla="*/ 3348846 w 3348846"/>
              <a:gd name="connsiteY30" fmla="*/ 6744 h 2094107"/>
              <a:gd name="connsiteX31" fmla="*/ 3348846 w 3348846"/>
              <a:gd name="connsiteY31" fmla="*/ 6744 h 2094107"/>
              <a:gd name="connsiteX0" fmla="*/ 0 w 3348846"/>
              <a:gd name="connsiteY0" fmla="*/ 0 h 2094117"/>
              <a:gd name="connsiteX1" fmla="*/ 101554 w 3348846"/>
              <a:gd name="connsiteY1" fmla="*/ 229483 h 2094117"/>
              <a:gd name="connsiteX2" fmla="*/ 187426 w 3348846"/>
              <a:gd name="connsiteY2" fmla="*/ 432877 h 2094117"/>
              <a:gd name="connsiteX3" fmla="*/ 300846 w 3348846"/>
              <a:gd name="connsiteY3" fmla="*/ 674960 h 2094117"/>
              <a:gd name="connsiteX4" fmla="*/ 413975 w 3348846"/>
              <a:gd name="connsiteY4" fmla="*/ 909421 h 2094117"/>
              <a:gd name="connsiteX5" fmla="*/ 587625 w 3348846"/>
              <a:gd name="connsiteY5" fmla="*/ 1202790 h 2094117"/>
              <a:gd name="connsiteX6" fmla="*/ 789113 w 3348846"/>
              <a:gd name="connsiteY6" fmla="*/ 1499678 h 2094117"/>
              <a:gd name="connsiteX7" fmla="*/ 918068 w 3348846"/>
              <a:gd name="connsiteY7" fmla="*/ 1661896 h 2094117"/>
              <a:gd name="connsiteX8" fmla="*/ 1011852 w 3348846"/>
              <a:gd name="connsiteY8" fmla="*/ 1763301 h 2094117"/>
              <a:gd name="connsiteX9" fmla="*/ 1082191 w 3348846"/>
              <a:gd name="connsiteY9" fmla="*/ 1829829 h 2094117"/>
              <a:gd name="connsiteX10" fmla="*/ 1164252 w 3348846"/>
              <a:gd name="connsiteY10" fmla="*/ 1896358 h 2094117"/>
              <a:gd name="connsiteX11" fmla="*/ 1283680 w 3348846"/>
              <a:gd name="connsiteY11" fmla="*/ 1974609 h 2094117"/>
              <a:gd name="connsiteX12" fmla="*/ 1402815 w 3348846"/>
              <a:gd name="connsiteY12" fmla="*/ 2034837 h 2094117"/>
              <a:gd name="connsiteX13" fmla="*/ 1535579 w 3348846"/>
              <a:gd name="connsiteY13" fmla="*/ 2079824 h 2094117"/>
              <a:gd name="connsiteX14" fmla="*/ 1635663 w 3348846"/>
              <a:gd name="connsiteY14" fmla="*/ 2084217 h 2094117"/>
              <a:gd name="connsiteX15" fmla="*/ 1695892 w 3348846"/>
              <a:gd name="connsiteY15" fmla="*/ 2093744 h 2094117"/>
              <a:gd name="connsiteX16" fmla="*/ 1789677 w 3348846"/>
              <a:gd name="connsiteY16" fmla="*/ 2070006 h 2094117"/>
              <a:gd name="connsiteX17" fmla="*/ 1906908 w 3348846"/>
              <a:gd name="connsiteY17" fmla="*/ 2046560 h 2094117"/>
              <a:gd name="connsiteX18" fmla="*/ 2035862 w 3348846"/>
              <a:gd name="connsiteY18" fmla="*/ 1976221 h 2094117"/>
              <a:gd name="connsiteX19" fmla="*/ 2188262 w 3348846"/>
              <a:gd name="connsiteY19" fmla="*/ 1905883 h 2094117"/>
              <a:gd name="connsiteX20" fmla="*/ 2305492 w 3348846"/>
              <a:gd name="connsiteY20" fmla="*/ 1812098 h 2094117"/>
              <a:gd name="connsiteX21" fmla="*/ 2446169 w 3348846"/>
              <a:gd name="connsiteY21" fmla="*/ 1647975 h 2094117"/>
              <a:gd name="connsiteX22" fmla="*/ 2586849 w 3348846"/>
              <a:gd name="connsiteY22" fmla="*/ 1519025 h 2094117"/>
              <a:gd name="connsiteX23" fmla="*/ 2727523 w 3348846"/>
              <a:gd name="connsiteY23" fmla="*/ 1284560 h 2094117"/>
              <a:gd name="connsiteX24" fmla="*/ 2879923 w 3348846"/>
              <a:gd name="connsiteY24" fmla="*/ 1038375 h 2094117"/>
              <a:gd name="connsiteX25" fmla="*/ 2961985 w 3348846"/>
              <a:gd name="connsiteY25" fmla="*/ 862529 h 2094117"/>
              <a:gd name="connsiteX26" fmla="*/ 3079215 w 3348846"/>
              <a:gd name="connsiteY26" fmla="*/ 604621 h 2094117"/>
              <a:gd name="connsiteX27" fmla="*/ 3219895 w 3348846"/>
              <a:gd name="connsiteY27" fmla="*/ 323266 h 2094117"/>
              <a:gd name="connsiteX28" fmla="*/ 3301954 w 3348846"/>
              <a:gd name="connsiteY28" fmla="*/ 135698 h 2094117"/>
              <a:gd name="connsiteX29" fmla="*/ 3348846 w 3348846"/>
              <a:gd name="connsiteY29" fmla="*/ 6744 h 2094117"/>
              <a:gd name="connsiteX30" fmla="*/ 3348846 w 3348846"/>
              <a:gd name="connsiteY30" fmla="*/ 6744 h 2094117"/>
              <a:gd name="connsiteX31" fmla="*/ 3348846 w 3348846"/>
              <a:gd name="connsiteY31" fmla="*/ 6744 h 2094117"/>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9829 h 2094162"/>
              <a:gd name="connsiteX10" fmla="*/ 1164252 w 3348846"/>
              <a:gd name="connsiteY10" fmla="*/ 1896358 h 2094162"/>
              <a:gd name="connsiteX11" fmla="*/ 1283680 w 3348846"/>
              <a:gd name="connsiteY11" fmla="*/ 1974609 h 2094162"/>
              <a:gd name="connsiteX12" fmla="*/ 1402815 w 3348846"/>
              <a:gd name="connsiteY12" fmla="*/ 2034837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9829 h 2094162"/>
              <a:gd name="connsiteX10" fmla="*/ 1164252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9829 h 2094162"/>
              <a:gd name="connsiteX10" fmla="*/ 1169968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4113 h 2094162"/>
              <a:gd name="connsiteX10" fmla="*/ 1169968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7568 w 3348846"/>
              <a:gd name="connsiteY8" fmla="*/ 1761396 h 2094162"/>
              <a:gd name="connsiteX9" fmla="*/ 1082191 w 3348846"/>
              <a:gd name="connsiteY9" fmla="*/ 1824113 h 2094162"/>
              <a:gd name="connsiteX10" fmla="*/ 1169968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5862 w 3348846"/>
              <a:gd name="connsiteY18" fmla="*/ 1976221 h 2085858"/>
              <a:gd name="connsiteX19" fmla="*/ 2188262 w 3348846"/>
              <a:gd name="connsiteY19" fmla="*/ 1905883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8262 w 3348846"/>
              <a:gd name="connsiteY19" fmla="*/ 1905883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8262 w 3348846"/>
              <a:gd name="connsiteY19" fmla="*/ 1905883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8262 w 3348846"/>
              <a:gd name="connsiteY19" fmla="*/ 1900167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301681 w 3348846"/>
              <a:gd name="connsiteY20" fmla="*/ 1808287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9776 w 3348846"/>
              <a:gd name="connsiteY20" fmla="*/ 1804476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81133 w 3348846"/>
              <a:gd name="connsiteY22" fmla="*/ 1499971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7323 w 3348846"/>
              <a:gd name="connsiteY22" fmla="*/ 149425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25618 w 3348846"/>
              <a:gd name="connsiteY23" fmla="*/ 1276938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8492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86837 w 3348846"/>
              <a:gd name="connsiteY26" fmla="*/ 602716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86837 w 3348846"/>
              <a:gd name="connsiteY26" fmla="*/ 602716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35509 w 3348846"/>
              <a:gd name="connsiteY31" fmla="*/ 44853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86837 w 3348846"/>
              <a:gd name="connsiteY26" fmla="*/ 602716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35509 w 3348846"/>
              <a:gd name="connsiteY31" fmla="*/ 44853 h 20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48846" h="2085858">
                <a:moveTo>
                  <a:pt x="0" y="0"/>
                </a:moveTo>
                <a:cubicBezTo>
                  <a:pt x="33313" y="74979"/>
                  <a:pt x="70316" y="157337"/>
                  <a:pt x="101554" y="229483"/>
                </a:cubicBezTo>
                <a:cubicBezTo>
                  <a:pt x="132792" y="301629"/>
                  <a:pt x="154211" y="358631"/>
                  <a:pt x="187426" y="432877"/>
                </a:cubicBezTo>
                <a:cubicBezTo>
                  <a:pt x="220641" y="507123"/>
                  <a:pt x="263088" y="595536"/>
                  <a:pt x="300846" y="674960"/>
                </a:cubicBezTo>
                <a:cubicBezTo>
                  <a:pt x="338604" y="754384"/>
                  <a:pt x="366179" y="821449"/>
                  <a:pt x="413975" y="909421"/>
                </a:cubicBezTo>
                <a:cubicBezTo>
                  <a:pt x="461772" y="997393"/>
                  <a:pt x="525102" y="1104414"/>
                  <a:pt x="587625" y="1202790"/>
                </a:cubicBezTo>
                <a:cubicBezTo>
                  <a:pt x="650148" y="1301166"/>
                  <a:pt x="734039" y="1423160"/>
                  <a:pt x="789113" y="1499678"/>
                </a:cubicBezTo>
                <a:cubicBezTo>
                  <a:pt x="844187" y="1576196"/>
                  <a:pt x="879992" y="1618276"/>
                  <a:pt x="918068" y="1661896"/>
                </a:cubicBezTo>
                <a:cubicBezTo>
                  <a:pt x="956144" y="1705516"/>
                  <a:pt x="990214" y="1734360"/>
                  <a:pt x="1017568" y="1761396"/>
                </a:cubicBezTo>
                <a:cubicBezTo>
                  <a:pt x="1044922" y="1788432"/>
                  <a:pt x="1056791" y="1801619"/>
                  <a:pt x="1082191" y="1824113"/>
                </a:cubicBezTo>
                <a:cubicBezTo>
                  <a:pt x="1107591" y="1846607"/>
                  <a:pt x="1136386" y="1871275"/>
                  <a:pt x="1169968" y="1896358"/>
                </a:cubicBezTo>
                <a:cubicBezTo>
                  <a:pt x="1203550" y="1921441"/>
                  <a:pt x="1244237" y="1952164"/>
                  <a:pt x="1283680" y="1974609"/>
                </a:cubicBezTo>
                <a:cubicBezTo>
                  <a:pt x="1323123" y="1997054"/>
                  <a:pt x="1364324" y="2014760"/>
                  <a:pt x="1406625" y="2031026"/>
                </a:cubicBezTo>
                <a:cubicBezTo>
                  <a:pt x="1448926" y="2047292"/>
                  <a:pt x="1499311" y="2063338"/>
                  <a:pt x="1537484" y="2072203"/>
                </a:cubicBezTo>
                <a:cubicBezTo>
                  <a:pt x="1575657" y="2081068"/>
                  <a:pt x="1608627" y="2082215"/>
                  <a:pt x="1635663" y="2084217"/>
                </a:cubicBezTo>
                <a:cubicBezTo>
                  <a:pt x="1662699" y="2086219"/>
                  <a:pt x="1674033" y="2086585"/>
                  <a:pt x="1699702" y="2084216"/>
                </a:cubicBezTo>
                <a:cubicBezTo>
                  <a:pt x="1725371" y="2081847"/>
                  <a:pt x="1755460" y="2076917"/>
                  <a:pt x="1789677" y="2070006"/>
                </a:cubicBezTo>
                <a:cubicBezTo>
                  <a:pt x="1823894" y="2063095"/>
                  <a:pt x="1863654" y="2057427"/>
                  <a:pt x="1905002" y="2042749"/>
                </a:cubicBezTo>
                <a:cubicBezTo>
                  <a:pt x="1946350" y="2028071"/>
                  <a:pt x="1990876" y="2007288"/>
                  <a:pt x="2037768" y="1981937"/>
                </a:cubicBezTo>
                <a:cubicBezTo>
                  <a:pt x="2084660" y="1956586"/>
                  <a:pt x="2143324" y="1920852"/>
                  <a:pt x="2186357" y="1890640"/>
                </a:cubicBezTo>
                <a:cubicBezTo>
                  <a:pt x="2229390" y="1860428"/>
                  <a:pt x="2252664" y="1841109"/>
                  <a:pt x="2295966" y="1800665"/>
                </a:cubicBezTo>
                <a:cubicBezTo>
                  <a:pt x="2339268" y="1760221"/>
                  <a:pt x="2400229" y="1699679"/>
                  <a:pt x="2446169" y="1647975"/>
                </a:cubicBezTo>
                <a:cubicBezTo>
                  <a:pt x="2492109" y="1596272"/>
                  <a:pt x="2525985" y="1552601"/>
                  <a:pt x="2571607" y="1490444"/>
                </a:cubicBezTo>
                <a:cubicBezTo>
                  <a:pt x="2617229" y="1428287"/>
                  <a:pt x="2671057" y="1350695"/>
                  <a:pt x="2719903" y="1275033"/>
                </a:cubicBezTo>
                <a:cubicBezTo>
                  <a:pt x="2768749" y="1199371"/>
                  <a:pt x="2824335" y="1105220"/>
                  <a:pt x="2864682" y="1036469"/>
                </a:cubicBezTo>
                <a:cubicBezTo>
                  <a:pt x="2905029" y="967718"/>
                  <a:pt x="2924959" y="934821"/>
                  <a:pt x="2961985" y="862529"/>
                </a:cubicBezTo>
                <a:cubicBezTo>
                  <a:pt x="2999011" y="790237"/>
                  <a:pt x="3043852" y="692593"/>
                  <a:pt x="3086837" y="602716"/>
                </a:cubicBezTo>
                <a:cubicBezTo>
                  <a:pt x="3129822" y="512839"/>
                  <a:pt x="3184042" y="401102"/>
                  <a:pt x="3219895" y="323266"/>
                </a:cubicBezTo>
                <a:cubicBezTo>
                  <a:pt x="3255748" y="245430"/>
                  <a:pt x="3280462" y="188452"/>
                  <a:pt x="3301954" y="135698"/>
                </a:cubicBezTo>
                <a:cubicBezTo>
                  <a:pt x="3323446" y="82944"/>
                  <a:pt x="3348846" y="6744"/>
                  <a:pt x="3348846" y="6744"/>
                </a:cubicBezTo>
                <a:lnTo>
                  <a:pt x="3348846" y="6744"/>
                </a:lnTo>
                <a:lnTo>
                  <a:pt x="3335509" y="44853"/>
                </a:lnTo>
              </a:path>
            </a:pathLst>
          </a:custGeom>
          <a:ln w="63500">
            <a:solidFill>
              <a:srgbClr val="92D050"/>
            </a:solidFill>
          </a:ln>
        </p:spPr>
        <p:style>
          <a:lnRef idx="1">
            <a:schemeClr val="accent2"/>
          </a:lnRef>
          <a:fillRef idx="0">
            <a:schemeClr val="accent2"/>
          </a:fillRef>
          <a:effectRef idx="0">
            <a:schemeClr val="accent2"/>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7" name="Straight Connector 6">
            <a:extLst>
              <a:ext uri="{FF2B5EF4-FFF2-40B4-BE49-F238E27FC236}">
                <a16:creationId xmlns:a16="http://schemas.microsoft.com/office/drawing/2014/main" id="{B7D9F083-304D-4A75-BF0D-B7FA32928A8C}"/>
              </a:ext>
            </a:extLst>
          </p:cNvPr>
          <p:cNvCxnSpPr/>
          <p:nvPr/>
        </p:nvCxnSpPr>
        <p:spPr>
          <a:xfrm flipV="1">
            <a:off x="3886200" y="4419600"/>
            <a:ext cx="3733800" cy="152400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FFA78A3-AE8C-4719-B9D7-349B0A159852}"/>
              </a:ext>
            </a:extLst>
          </p:cNvPr>
          <p:cNvCxnSpPr/>
          <p:nvPr/>
        </p:nvCxnSpPr>
        <p:spPr>
          <a:xfrm flipV="1">
            <a:off x="4038600" y="3657600"/>
            <a:ext cx="3733800" cy="152400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EB224EE-DB0B-4322-903B-33CAD2AD79D8}"/>
              </a:ext>
            </a:extLst>
          </p:cNvPr>
          <p:cNvCxnSpPr/>
          <p:nvPr/>
        </p:nvCxnSpPr>
        <p:spPr>
          <a:xfrm flipV="1">
            <a:off x="4191000" y="2895600"/>
            <a:ext cx="3733800" cy="152400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E1466E3-99A8-4C80-9C04-AD8969675219}"/>
              </a:ext>
            </a:extLst>
          </p:cNvPr>
          <p:cNvCxnSpPr/>
          <p:nvPr/>
        </p:nvCxnSpPr>
        <p:spPr>
          <a:xfrm flipV="1">
            <a:off x="4324738" y="2341984"/>
            <a:ext cx="3733800" cy="152400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838200"/>
                <a:ext cx="8153400" cy="5638800"/>
              </a:xfrm>
            </p:spPr>
            <p:txBody>
              <a:bodyPr/>
              <a:lstStyle/>
              <a:p>
                <a:pPr>
                  <a:spcBef>
                    <a:spcPts val="0"/>
                  </a:spcBef>
                  <a:spcAft>
                    <a:spcPts val="0"/>
                  </a:spcAft>
                </a:pPr>
                <a:r>
                  <a:rPr lang="en-US" dirty="0">
                    <a:effectLst/>
                    <a:ea typeface="Times New Roman" panose="02020603050405020304" pitchFamily="18" charset="0"/>
                  </a:rPr>
                  <a:t>The charge of a resonant circuit is given by Q = </a:t>
                </a:r>
                <a14:m>
                  <m:oMath xmlns:m="http://schemas.openxmlformats.org/officeDocument/2006/math">
                    <m:f>
                      <m:fPr>
                        <m:ctrlPr>
                          <a:rPr lang="en-US" i="1">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ea typeface="Times New Roman" panose="02020603050405020304" pitchFamily="18" charset="0"/>
                          </a:rPr>
                          <m:t>1</m:t>
                        </m:r>
                      </m:num>
                      <m:den>
                        <m:r>
                          <m:rPr>
                            <m:nor/>
                          </m:rPr>
                          <a:rPr lang="en-US" dirty="0">
                            <a:ea typeface="Times New Roman" panose="02020603050405020304" pitchFamily="18" charset="0"/>
                          </a:rPr>
                          <m:t>R</m:t>
                        </m:r>
                      </m:den>
                    </m:f>
                    <m:r>
                      <a:rPr lang="en-US" i="1">
                        <a:effectLst/>
                        <a:latin typeface="Cambria Math" panose="02040503050406030204" pitchFamily="18" charset="0"/>
                        <a:ea typeface="Times New Roman" panose="02020603050405020304" pitchFamily="18" charset="0"/>
                        <a:cs typeface="Arial" panose="020B0604020202020204" pitchFamily="34" charset="0"/>
                      </a:rPr>
                      <m:t> </m:t>
                    </m:r>
                    <m:rad>
                      <m:radPr>
                        <m:degHide m:val="on"/>
                        <m:ctrlPr>
                          <a:rPr lang="en-US" i="1">
                            <a:effectLst/>
                            <a:latin typeface="Cambria Math" panose="02040503050406030204" pitchFamily="18" charset="0"/>
                            <a:ea typeface="Times New Roman" panose="02020603050405020304" pitchFamily="18" charset="0"/>
                            <a:cs typeface="Arial" panose="020B0604020202020204" pitchFamily="34" charset="0"/>
                          </a:rPr>
                        </m:ctrlPr>
                      </m:radPr>
                      <m:deg/>
                      <m:e>
                        <m:f>
                          <m:fPr>
                            <m:ctrlPr>
                              <a:rPr lang="en-US" i="1" smtClean="0">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ea typeface="Times New Roman" panose="02020603050405020304" pitchFamily="18" charset="0"/>
                              </a:rPr>
                              <m:t>L</m:t>
                            </m:r>
                          </m:num>
                          <m:den>
                            <m:r>
                              <m:rPr>
                                <m:nor/>
                              </m:rPr>
                              <a:rPr lang="en-US" dirty="0">
                                <a:ea typeface="Times New Roman" panose="02020603050405020304" pitchFamily="18" charset="0"/>
                              </a:rPr>
                              <m:t>C</m:t>
                            </m:r>
                          </m:den>
                        </m:f>
                      </m:e>
                    </m:rad>
                  </m:oMath>
                </a14:m>
                <a:r>
                  <a:rPr lang="en-US" dirty="0">
                    <a:effectLst/>
                    <a:ea typeface="Times New Roman" panose="02020603050405020304" pitchFamily="18" charset="0"/>
                  </a:rPr>
                  <a:t>  </a:t>
                </a:r>
              </a:p>
              <a:p>
                <a:pPr marL="0" marR="0">
                  <a:spcBef>
                    <a:spcPts val="0"/>
                  </a:spcBef>
                  <a:spcAft>
                    <a:spcPts val="0"/>
                  </a:spcAft>
                </a:pPr>
                <a:r>
                  <a:rPr lang="en-US" dirty="0">
                    <a:effectLst/>
                    <a:ea typeface="Times New Roman" panose="02020603050405020304" pitchFamily="18" charset="0"/>
                  </a:rPr>
                  <a:t>Find </a:t>
                </a:r>
                <a:r>
                  <a:rPr lang="en-US" dirty="0" err="1">
                    <a:effectLst/>
                    <a:ea typeface="Times New Roman" panose="02020603050405020304" pitchFamily="18" charset="0"/>
                  </a:rPr>
                  <a:t>dQ</a:t>
                </a:r>
                <a:r>
                  <a:rPr lang="en-US" dirty="0">
                    <a:effectLst/>
                    <a:ea typeface="Times New Roman" panose="02020603050405020304" pitchFamily="18" charset="0"/>
                  </a:rPr>
                  <a:t>/dL</a:t>
                </a:r>
              </a:p>
              <a:p>
                <a:pPr marL="0" marR="0">
                  <a:spcBef>
                    <a:spcPts val="0"/>
                  </a:spcBef>
                  <a:spcAft>
                    <a:spcPts val="0"/>
                  </a:spcAft>
                </a:pPr>
                <a:r>
                  <a:rPr lang="en-US" altLang="en-US" dirty="0"/>
                  <a:t>Dependent (“y”) variable: Q</a:t>
                </a:r>
              </a:p>
              <a:p>
                <a:pPr marL="0" marR="0">
                  <a:spcBef>
                    <a:spcPts val="0"/>
                  </a:spcBef>
                  <a:spcAft>
                    <a:spcPts val="0"/>
                  </a:spcAft>
                </a:pPr>
                <a:r>
                  <a:rPr lang="en-US" altLang="en-US" dirty="0"/>
                  <a:t>What is the independent (“x”) variable? </a:t>
                </a:r>
                <a:r>
                  <a:rPr lang="en-US" altLang="en-US" dirty="0">
                    <a:solidFill>
                      <a:srgbClr val="FFFF00"/>
                    </a:solidFill>
                  </a:rPr>
                  <a:t>L</a:t>
                </a:r>
              </a:p>
              <a:p>
                <a:pPr marL="0" marR="0">
                  <a:spcBef>
                    <a:spcPts val="0"/>
                  </a:spcBef>
                  <a:spcAft>
                    <a:spcPts val="0"/>
                  </a:spcAft>
                </a:pPr>
                <a:r>
                  <a:rPr lang="en-US" altLang="en-US" dirty="0"/>
                  <a:t>What are the “constants”?</a:t>
                </a:r>
              </a:p>
            </p:txBody>
          </p:sp>
        </mc:Choice>
        <mc:Fallback xmlns="">
          <p:sp>
            <p:nvSpPr>
              <p:cNvPr id="37891" name="Content Placeholder 1">
                <a:extLst>
                  <a:ext uri="{FF2B5EF4-FFF2-40B4-BE49-F238E27FC236}">
                    <a16:creationId xmlns:a16="http://schemas.microsoft.com/office/drawing/2014/main" id="{5765A34E-0A31-4861-9444-43573C2F9797}"/>
                  </a:ext>
                </a:extLst>
              </p:cNvPr>
              <p:cNvSpPr>
                <a:spLocks noGrp="1" noRot="1" noChangeAspect="1" noMove="1" noResize="1" noEditPoints="1" noAdjustHandles="1" noChangeArrowheads="1" noChangeShapeType="1" noTextEdit="1"/>
              </p:cNvSpPr>
              <p:nvPr>
                <p:ph idx="1"/>
              </p:nvPr>
            </p:nvSpPr>
            <p:spPr>
              <a:xfrm>
                <a:off x="457200" y="838200"/>
                <a:ext cx="8153400" cy="5638800"/>
              </a:xfrm>
              <a:blipFill>
                <a:blip r:embed="rId2"/>
                <a:stretch>
                  <a:fillRect l="-2616" t="-1946"/>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2303A60F-1C86-4701-B7FA-DCAAEEA74AE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PROBLEMS 10</a:t>
            </a:r>
            <a:endParaRPr lang="en-US" altLang="en-US" sz="2400" i="1" dirty="0">
              <a:solidFill>
                <a:schemeClr val="folHlink"/>
              </a:solidFill>
            </a:endParaRPr>
          </a:p>
        </p:txBody>
      </p:sp>
    </p:spTree>
    <p:extLst>
      <p:ext uri="{BB962C8B-B14F-4D97-AF65-F5344CB8AC3E}">
        <p14:creationId xmlns:p14="http://schemas.microsoft.com/office/powerpoint/2010/main" val="124689583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838200"/>
                <a:ext cx="8153400" cy="5638800"/>
              </a:xfrm>
            </p:spPr>
            <p:txBody>
              <a:bodyPr/>
              <a:lstStyle/>
              <a:p>
                <a:pPr>
                  <a:spcBef>
                    <a:spcPts val="0"/>
                  </a:spcBef>
                  <a:spcAft>
                    <a:spcPts val="0"/>
                  </a:spcAft>
                </a:pPr>
                <a:r>
                  <a:rPr lang="en-US" dirty="0">
                    <a:effectLst/>
                    <a:ea typeface="Times New Roman" panose="02020603050405020304" pitchFamily="18" charset="0"/>
                  </a:rPr>
                  <a:t>The charge of a resonant circuit is given by Q = </a:t>
                </a:r>
                <a14:m>
                  <m:oMath xmlns:m="http://schemas.openxmlformats.org/officeDocument/2006/math">
                    <m:f>
                      <m:fPr>
                        <m:ctrlPr>
                          <a:rPr lang="en-US" i="1">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ea typeface="Times New Roman" panose="02020603050405020304" pitchFamily="18" charset="0"/>
                          </a:rPr>
                          <m:t>1</m:t>
                        </m:r>
                      </m:num>
                      <m:den>
                        <m:r>
                          <m:rPr>
                            <m:nor/>
                          </m:rPr>
                          <a:rPr lang="en-US" dirty="0">
                            <a:ea typeface="Times New Roman" panose="02020603050405020304" pitchFamily="18" charset="0"/>
                          </a:rPr>
                          <m:t>R</m:t>
                        </m:r>
                      </m:den>
                    </m:f>
                    <m:r>
                      <a:rPr lang="en-US" i="1">
                        <a:effectLst/>
                        <a:latin typeface="Cambria Math" panose="02040503050406030204" pitchFamily="18" charset="0"/>
                        <a:ea typeface="Times New Roman" panose="02020603050405020304" pitchFamily="18" charset="0"/>
                        <a:cs typeface="Arial" panose="020B0604020202020204" pitchFamily="34" charset="0"/>
                      </a:rPr>
                      <m:t> </m:t>
                    </m:r>
                    <m:rad>
                      <m:radPr>
                        <m:degHide m:val="on"/>
                        <m:ctrlPr>
                          <a:rPr lang="en-US" i="1">
                            <a:effectLst/>
                            <a:latin typeface="Cambria Math" panose="02040503050406030204" pitchFamily="18" charset="0"/>
                            <a:ea typeface="Times New Roman" panose="02020603050405020304" pitchFamily="18" charset="0"/>
                            <a:cs typeface="Arial" panose="020B0604020202020204" pitchFamily="34" charset="0"/>
                          </a:rPr>
                        </m:ctrlPr>
                      </m:radPr>
                      <m:deg/>
                      <m:e>
                        <m:f>
                          <m:fPr>
                            <m:ctrlPr>
                              <a:rPr lang="en-US" i="1" smtClean="0">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ea typeface="Times New Roman" panose="02020603050405020304" pitchFamily="18" charset="0"/>
                              </a:rPr>
                              <m:t>L</m:t>
                            </m:r>
                          </m:num>
                          <m:den>
                            <m:r>
                              <m:rPr>
                                <m:nor/>
                              </m:rPr>
                              <a:rPr lang="en-US" dirty="0">
                                <a:ea typeface="Times New Roman" panose="02020603050405020304" pitchFamily="18" charset="0"/>
                              </a:rPr>
                              <m:t>C</m:t>
                            </m:r>
                          </m:den>
                        </m:f>
                      </m:e>
                    </m:rad>
                  </m:oMath>
                </a14:m>
                <a:r>
                  <a:rPr lang="en-US" dirty="0">
                    <a:effectLst/>
                    <a:ea typeface="Times New Roman" panose="02020603050405020304" pitchFamily="18" charset="0"/>
                  </a:rPr>
                  <a:t>  </a:t>
                </a:r>
              </a:p>
              <a:p>
                <a:pPr marL="0" marR="0">
                  <a:spcBef>
                    <a:spcPts val="0"/>
                  </a:spcBef>
                  <a:spcAft>
                    <a:spcPts val="0"/>
                  </a:spcAft>
                </a:pPr>
                <a:r>
                  <a:rPr lang="en-US" dirty="0">
                    <a:effectLst/>
                    <a:ea typeface="Times New Roman" panose="02020603050405020304" pitchFamily="18" charset="0"/>
                  </a:rPr>
                  <a:t>Find </a:t>
                </a:r>
                <a:r>
                  <a:rPr lang="en-US" dirty="0" err="1">
                    <a:effectLst/>
                    <a:ea typeface="Times New Roman" panose="02020603050405020304" pitchFamily="18" charset="0"/>
                  </a:rPr>
                  <a:t>dQ</a:t>
                </a:r>
                <a:r>
                  <a:rPr lang="en-US" dirty="0">
                    <a:effectLst/>
                    <a:ea typeface="Times New Roman" panose="02020603050405020304" pitchFamily="18" charset="0"/>
                  </a:rPr>
                  <a:t>/dL</a:t>
                </a:r>
              </a:p>
              <a:p>
                <a:pPr marL="0" marR="0">
                  <a:spcBef>
                    <a:spcPts val="0"/>
                  </a:spcBef>
                  <a:spcAft>
                    <a:spcPts val="0"/>
                  </a:spcAft>
                </a:pPr>
                <a:r>
                  <a:rPr lang="en-US" altLang="en-US" dirty="0"/>
                  <a:t>Dependent (“y”) variable: Q</a:t>
                </a:r>
              </a:p>
              <a:p>
                <a:pPr marL="0" marR="0">
                  <a:spcBef>
                    <a:spcPts val="0"/>
                  </a:spcBef>
                  <a:spcAft>
                    <a:spcPts val="0"/>
                  </a:spcAft>
                </a:pPr>
                <a:r>
                  <a:rPr lang="en-US" altLang="en-US" dirty="0"/>
                  <a:t>Independent (“x”) variable: L</a:t>
                </a:r>
              </a:p>
              <a:p>
                <a:pPr>
                  <a:spcBef>
                    <a:spcPts val="0"/>
                  </a:spcBef>
                  <a:spcAft>
                    <a:spcPts val="0"/>
                  </a:spcAft>
                </a:pPr>
                <a:r>
                  <a:rPr lang="en-US" altLang="en-US" dirty="0"/>
                  <a:t>What are the “constants”? </a:t>
                </a:r>
                <a14:m>
                  <m:oMath xmlns:m="http://schemas.openxmlformats.org/officeDocument/2006/math">
                    <m:f>
                      <m:fPr>
                        <m:ctrlPr>
                          <a:rPr lang="en-US" i="1" smtClean="0">
                            <a:solidFill>
                              <a:srgbClr val="FFFF00"/>
                            </a:solidFill>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solidFill>
                              <a:srgbClr val="FFFF00"/>
                            </a:solidFill>
                            <a:ea typeface="Times New Roman" panose="02020603050405020304" pitchFamily="18" charset="0"/>
                          </a:rPr>
                          <m:t>1</m:t>
                        </m:r>
                      </m:num>
                      <m:den>
                        <m:r>
                          <m:rPr>
                            <m:nor/>
                          </m:rPr>
                          <a:rPr lang="en-US" dirty="0">
                            <a:solidFill>
                              <a:srgbClr val="FFFF00"/>
                            </a:solidFill>
                            <a:ea typeface="Times New Roman" panose="02020603050405020304" pitchFamily="18" charset="0"/>
                          </a:rPr>
                          <m:t>R</m:t>
                        </m:r>
                        <m:rad>
                          <m:radPr>
                            <m:degHide m:val="on"/>
                            <m:ctrlPr>
                              <a:rPr lang="en-US" i="1" smtClean="0">
                                <a:solidFill>
                                  <a:srgbClr val="FFFF00"/>
                                </a:solidFill>
                                <a:latin typeface="Cambria Math" panose="02040503050406030204" pitchFamily="18" charset="0"/>
                                <a:ea typeface="Times New Roman" panose="02020603050405020304" pitchFamily="18" charset="0"/>
                                <a:cs typeface="Arial" panose="020B0604020202020204" pitchFamily="34" charset="0"/>
                              </a:rPr>
                            </m:ctrlPr>
                          </m:radPr>
                          <m:deg/>
                          <m:e>
                            <m:r>
                              <m:rPr>
                                <m:nor/>
                              </m:rPr>
                              <a:rPr lang="en-US" dirty="0">
                                <a:solidFill>
                                  <a:srgbClr val="FFFF00"/>
                                </a:solidFill>
                                <a:ea typeface="Times New Roman" panose="02020603050405020304" pitchFamily="18" charset="0"/>
                              </a:rPr>
                              <m:t>C</m:t>
                            </m:r>
                          </m:e>
                        </m:rad>
                      </m:den>
                    </m:f>
                  </m:oMath>
                </a14:m>
                <a:endParaRPr lang="en-US" altLang="en-US" dirty="0"/>
              </a:p>
            </p:txBody>
          </p:sp>
        </mc:Choice>
        <mc:Fallback xmlns="">
          <p:sp>
            <p:nvSpPr>
              <p:cNvPr id="37891" name="Content Placeholder 1">
                <a:extLst>
                  <a:ext uri="{FF2B5EF4-FFF2-40B4-BE49-F238E27FC236}">
                    <a16:creationId xmlns:a16="http://schemas.microsoft.com/office/drawing/2014/main" id="{5765A34E-0A31-4861-9444-43573C2F9797}"/>
                  </a:ext>
                </a:extLst>
              </p:cNvPr>
              <p:cNvSpPr>
                <a:spLocks noGrp="1" noRot="1" noChangeAspect="1" noMove="1" noResize="1" noEditPoints="1" noAdjustHandles="1" noChangeArrowheads="1" noChangeShapeType="1" noTextEdit="1"/>
              </p:cNvSpPr>
              <p:nvPr>
                <p:ph idx="1"/>
              </p:nvPr>
            </p:nvSpPr>
            <p:spPr>
              <a:xfrm>
                <a:off x="457200" y="838200"/>
                <a:ext cx="8153400" cy="5638800"/>
              </a:xfrm>
              <a:blipFill>
                <a:blip r:embed="rId2"/>
                <a:stretch>
                  <a:fillRect l="-2616" t="-1946"/>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2303A60F-1C86-4701-B7FA-DCAAEEA74AE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PROBLEMS 10</a:t>
            </a:r>
            <a:endParaRPr lang="en-US" altLang="en-US" sz="2400" i="1" dirty="0">
              <a:solidFill>
                <a:schemeClr val="folHlink"/>
              </a:solidFill>
            </a:endParaRPr>
          </a:p>
        </p:txBody>
      </p:sp>
    </p:spTree>
    <p:extLst>
      <p:ext uri="{BB962C8B-B14F-4D97-AF65-F5344CB8AC3E}">
        <p14:creationId xmlns:p14="http://schemas.microsoft.com/office/powerpoint/2010/main" val="410808119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838200"/>
                <a:ext cx="8153400" cy="5638800"/>
              </a:xfrm>
            </p:spPr>
            <p:txBody>
              <a:bodyPr/>
              <a:lstStyle/>
              <a:p>
                <a:pPr>
                  <a:spcBef>
                    <a:spcPts val="0"/>
                  </a:spcBef>
                  <a:spcAft>
                    <a:spcPts val="0"/>
                  </a:spcAft>
                </a:pPr>
                <a:r>
                  <a:rPr lang="en-US" dirty="0">
                    <a:effectLst/>
                    <a:ea typeface="Times New Roman" panose="02020603050405020304" pitchFamily="18" charset="0"/>
                  </a:rPr>
                  <a:t>The charge of a resonant circuit is given by Q = </a:t>
                </a:r>
                <a14:m>
                  <m:oMath xmlns:m="http://schemas.openxmlformats.org/officeDocument/2006/math">
                    <m:f>
                      <m:fPr>
                        <m:ctrlPr>
                          <a:rPr lang="en-US" i="1">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ea typeface="Times New Roman" panose="02020603050405020304" pitchFamily="18" charset="0"/>
                          </a:rPr>
                          <m:t>1</m:t>
                        </m:r>
                      </m:num>
                      <m:den>
                        <m:r>
                          <m:rPr>
                            <m:nor/>
                          </m:rPr>
                          <a:rPr lang="en-US" dirty="0">
                            <a:ea typeface="Times New Roman" panose="02020603050405020304" pitchFamily="18" charset="0"/>
                          </a:rPr>
                          <m:t>R</m:t>
                        </m:r>
                      </m:den>
                    </m:f>
                    <m:r>
                      <a:rPr lang="en-US" i="1">
                        <a:effectLst/>
                        <a:latin typeface="Cambria Math" panose="02040503050406030204" pitchFamily="18" charset="0"/>
                        <a:ea typeface="Times New Roman" panose="02020603050405020304" pitchFamily="18" charset="0"/>
                        <a:cs typeface="Arial" panose="020B0604020202020204" pitchFamily="34" charset="0"/>
                      </a:rPr>
                      <m:t> </m:t>
                    </m:r>
                    <m:rad>
                      <m:radPr>
                        <m:degHide m:val="on"/>
                        <m:ctrlPr>
                          <a:rPr lang="en-US" i="1">
                            <a:effectLst/>
                            <a:latin typeface="Cambria Math" panose="02040503050406030204" pitchFamily="18" charset="0"/>
                            <a:ea typeface="Times New Roman" panose="02020603050405020304" pitchFamily="18" charset="0"/>
                            <a:cs typeface="Arial" panose="020B0604020202020204" pitchFamily="34" charset="0"/>
                          </a:rPr>
                        </m:ctrlPr>
                      </m:radPr>
                      <m:deg/>
                      <m:e>
                        <m:f>
                          <m:fPr>
                            <m:ctrlPr>
                              <a:rPr lang="en-US" i="1" smtClean="0">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ea typeface="Times New Roman" panose="02020603050405020304" pitchFamily="18" charset="0"/>
                              </a:rPr>
                              <m:t>L</m:t>
                            </m:r>
                          </m:num>
                          <m:den>
                            <m:r>
                              <m:rPr>
                                <m:nor/>
                              </m:rPr>
                              <a:rPr lang="en-US" dirty="0">
                                <a:ea typeface="Times New Roman" panose="02020603050405020304" pitchFamily="18" charset="0"/>
                              </a:rPr>
                              <m:t>C</m:t>
                            </m:r>
                          </m:den>
                        </m:f>
                      </m:e>
                    </m:rad>
                  </m:oMath>
                </a14:m>
                <a:r>
                  <a:rPr lang="en-US" dirty="0">
                    <a:effectLst/>
                    <a:ea typeface="Times New Roman" panose="02020603050405020304" pitchFamily="18" charset="0"/>
                  </a:rPr>
                  <a:t>  </a:t>
                </a:r>
              </a:p>
              <a:p>
                <a:pPr marL="0" marR="0">
                  <a:spcBef>
                    <a:spcPts val="0"/>
                  </a:spcBef>
                  <a:spcAft>
                    <a:spcPts val="0"/>
                  </a:spcAft>
                </a:pPr>
                <a:r>
                  <a:rPr lang="en-US" dirty="0">
                    <a:effectLst/>
                    <a:ea typeface="Times New Roman" panose="02020603050405020304" pitchFamily="18" charset="0"/>
                  </a:rPr>
                  <a:t>Find </a:t>
                </a:r>
                <a:r>
                  <a:rPr lang="en-US" dirty="0" err="1">
                    <a:effectLst/>
                    <a:ea typeface="Times New Roman" panose="02020603050405020304" pitchFamily="18" charset="0"/>
                  </a:rPr>
                  <a:t>dQ</a:t>
                </a:r>
                <a:r>
                  <a:rPr lang="en-US" dirty="0">
                    <a:effectLst/>
                    <a:ea typeface="Times New Roman" panose="02020603050405020304" pitchFamily="18" charset="0"/>
                  </a:rPr>
                  <a:t>/dL</a:t>
                </a:r>
              </a:p>
              <a:p>
                <a:pPr marL="0" marR="0">
                  <a:spcBef>
                    <a:spcPts val="0"/>
                  </a:spcBef>
                  <a:spcAft>
                    <a:spcPts val="0"/>
                  </a:spcAft>
                </a:pPr>
                <a:r>
                  <a:rPr lang="en-US" altLang="en-US" dirty="0"/>
                  <a:t>So we’ve really got:</a:t>
                </a:r>
              </a:p>
              <a:p>
                <a:pPr marL="0" marR="0" algn="ctr">
                  <a:spcBef>
                    <a:spcPts val="0"/>
                  </a:spcBef>
                  <a:spcAft>
                    <a:spcPts val="0"/>
                  </a:spcAft>
                </a:pPr>
                <a:r>
                  <a:rPr lang="en-US" altLang="en-US" dirty="0"/>
                  <a:t>y = K </a:t>
                </a:r>
                <a14:m>
                  <m:oMath xmlns:m="http://schemas.openxmlformats.org/officeDocument/2006/math">
                    <m:rad>
                      <m:radPr>
                        <m:degHide m:val="on"/>
                        <m:ctrlPr>
                          <a:rPr lang="en-US" i="1" smtClean="0">
                            <a:effectLst/>
                            <a:latin typeface="Cambria Math" panose="02040503050406030204" pitchFamily="18" charset="0"/>
                            <a:ea typeface="Times New Roman" panose="02020603050405020304" pitchFamily="18" charset="0"/>
                            <a:cs typeface="Arial" panose="020B0604020202020204" pitchFamily="34" charset="0"/>
                          </a:rPr>
                        </m:ctrlPr>
                      </m:radPr>
                      <m:deg/>
                      <m:e>
                        <m:r>
                          <m:rPr>
                            <m:nor/>
                          </m:rPr>
                          <a:rPr lang="en-US" b="1" i="0" dirty="0" smtClean="0">
                            <a:ea typeface="Times New Roman" panose="02020603050405020304" pitchFamily="18" charset="0"/>
                          </a:rPr>
                          <m:t>x</m:t>
                        </m:r>
                      </m:e>
                    </m:rad>
                  </m:oMath>
                </a14:m>
                <a:endParaRPr lang="en-US" altLang="en-US" dirty="0"/>
              </a:p>
              <a:p>
                <a:pPr marL="0" marR="0">
                  <a:spcBef>
                    <a:spcPts val="0"/>
                  </a:spcBef>
                  <a:spcAft>
                    <a:spcPts val="0"/>
                  </a:spcAft>
                </a:pPr>
                <a:endParaRPr lang="en-US" altLang="en-US" dirty="0"/>
              </a:p>
              <a:p>
                <a:pPr>
                  <a:spcBef>
                    <a:spcPts val="0"/>
                  </a:spcBef>
                  <a:spcAft>
                    <a:spcPts val="0"/>
                  </a:spcAft>
                </a:pPr>
                <a:endParaRPr lang="en-US" altLang="en-US" dirty="0"/>
              </a:p>
            </p:txBody>
          </p:sp>
        </mc:Choice>
        <mc:Fallback xmlns="">
          <p:sp>
            <p:nvSpPr>
              <p:cNvPr id="37891" name="Content Placeholder 1">
                <a:extLst>
                  <a:ext uri="{FF2B5EF4-FFF2-40B4-BE49-F238E27FC236}">
                    <a16:creationId xmlns:a16="http://schemas.microsoft.com/office/drawing/2014/main" id="{5765A34E-0A31-4861-9444-43573C2F9797}"/>
                  </a:ext>
                </a:extLst>
              </p:cNvPr>
              <p:cNvSpPr>
                <a:spLocks noGrp="1" noRot="1" noChangeAspect="1" noMove="1" noResize="1" noEditPoints="1" noAdjustHandles="1" noChangeArrowheads="1" noChangeShapeType="1" noTextEdit="1"/>
              </p:cNvSpPr>
              <p:nvPr>
                <p:ph idx="1"/>
              </p:nvPr>
            </p:nvSpPr>
            <p:spPr>
              <a:xfrm>
                <a:off x="457200" y="838200"/>
                <a:ext cx="8153400" cy="5638800"/>
              </a:xfrm>
              <a:blipFill>
                <a:blip r:embed="rId3"/>
                <a:stretch>
                  <a:fillRect l="-2616" t="-1946"/>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2303A60F-1C86-4701-B7FA-DCAAEEA74AE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PROBLEMS 10</a:t>
            </a:r>
            <a:endParaRPr lang="en-US" altLang="en-US" sz="2400" i="1" dirty="0">
              <a:solidFill>
                <a:schemeClr val="folHlink"/>
              </a:solidFill>
            </a:endParaRPr>
          </a:p>
        </p:txBody>
      </p:sp>
      <p:sp>
        <p:nvSpPr>
          <p:cNvPr id="5" name="TextBox 4">
            <a:extLst>
              <a:ext uri="{FF2B5EF4-FFF2-40B4-BE49-F238E27FC236}">
                <a16:creationId xmlns:a16="http://schemas.microsoft.com/office/drawing/2014/main" id="{13A7E798-4D24-4331-B5CC-09A7242F896B}"/>
              </a:ext>
            </a:extLst>
          </p:cNvPr>
          <p:cNvSpPr txBox="1"/>
          <p:nvPr/>
        </p:nvSpPr>
        <p:spPr>
          <a:xfrm>
            <a:off x="2743200" y="4933146"/>
            <a:ext cx="533400" cy="477054"/>
          </a:xfrm>
          <a:prstGeom prst="rect">
            <a:avLst/>
          </a:prstGeom>
          <a:noFill/>
        </p:spPr>
        <p:txBody>
          <a:bodyPr wrap="square">
            <a:spAutoFit/>
          </a:bodyPr>
          <a:lstStyle/>
          <a:p>
            <a:r>
              <a:rPr lang="en-US" altLang="en-US" sz="2500" b="1" dirty="0">
                <a:solidFill>
                  <a:srgbClr val="FFC000"/>
                </a:solidFill>
              </a:rPr>
              <a:t>Q</a:t>
            </a:r>
            <a:endParaRPr lang="en-US" sz="2500" b="1" dirty="0">
              <a:solidFill>
                <a:srgbClr val="FFC000"/>
              </a:solidFil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03948E1-35C3-47FC-9E45-C0D70DB61A43}"/>
                  </a:ext>
                </a:extLst>
              </p:cNvPr>
              <p:cNvSpPr txBox="1"/>
              <p:nvPr/>
            </p:nvSpPr>
            <p:spPr>
              <a:xfrm>
                <a:off x="5715000" y="4953000"/>
                <a:ext cx="533400" cy="56464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en-US" sz="2500" i="1" smtClean="0">
                              <a:effectLst/>
                              <a:latin typeface="Cambria Math" panose="02040503050406030204" pitchFamily="18" charset="0"/>
                              <a:ea typeface="Times New Roman" panose="02020603050405020304" pitchFamily="18" charset="0"/>
                            </a:rPr>
                          </m:ctrlPr>
                        </m:radPr>
                        <m:deg/>
                        <m:e>
                          <m:r>
                            <m:rPr>
                              <m:nor/>
                            </m:rPr>
                            <a:rPr lang="en-US" altLang="en-US" sz="2500" b="1" dirty="0">
                              <a:solidFill>
                                <a:srgbClr val="FFC000"/>
                              </a:solidFill>
                            </a:rPr>
                            <m:t>L</m:t>
                          </m:r>
                        </m:e>
                      </m:rad>
                    </m:oMath>
                  </m:oMathPara>
                </a14:m>
                <a:endParaRPr lang="en-US" sz="2500" b="1" dirty="0">
                  <a:solidFill>
                    <a:srgbClr val="FFC000"/>
                  </a:solidFill>
                </a:endParaRPr>
              </a:p>
            </p:txBody>
          </p:sp>
        </mc:Choice>
        <mc:Fallback xmlns="">
          <p:sp>
            <p:nvSpPr>
              <p:cNvPr id="4" name="TextBox 3">
                <a:extLst>
                  <a:ext uri="{FF2B5EF4-FFF2-40B4-BE49-F238E27FC236}">
                    <a16:creationId xmlns:a16="http://schemas.microsoft.com/office/drawing/2014/main" id="{103948E1-35C3-47FC-9E45-C0D70DB61A43}"/>
                  </a:ext>
                </a:extLst>
              </p:cNvPr>
              <p:cNvSpPr txBox="1">
                <a:spLocks noRot="1" noChangeAspect="1" noMove="1" noResize="1" noEditPoints="1" noAdjustHandles="1" noChangeArrowheads="1" noChangeShapeType="1" noTextEdit="1"/>
              </p:cNvSpPr>
              <p:nvPr/>
            </p:nvSpPr>
            <p:spPr>
              <a:xfrm>
                <a:off x="5715000" y="4953000"/>
                <a:ext cx="533400" cy="56464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736464B-6095-405E-B204-0CAE5FB5B0B0}"/>
                  </a:ext>
                </a:extLst>
              </p:cNvPr>
              <p:cNvSpPr txBox="1"/>
              <p:nvPr/>
            </p:nvSpPr>
            <p:spPr>
              <a:xfrm>
                <a:off x="3923134" y="5117002"/>
                <a:ext cx="1005373" cy="7503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000" b="1" i="1" smtClean="0">
                              <a:solidFill>
                                <a:srgbClr val="FFC000"/>
                              </a:solidFill>
                              <a:effectLst/>
                              <a:latin typeface="Cambria Math" panose="02040503050406030204" pitchFamily="18" charset="0"/>
                              <a:ea typeface="Times New Roman" panose="02020603050405020304" pitchFamily="18" charset="0"/>
                            </a:rPr>
                          </m:ctrlPr>
                        </m:fPr>
                        <m:num>
                          <m:r>
                            <m:rPr>
                              <m:nor/>
                            </m:rPr>
                            <a:rPr lang="en-US" sz="2000" b="1" dirty="0">
                              <a:solidFill>
                                <a:srgbClr val="FFC000"/>
                              </a:solidFill>
                              <a:ea typeface="Times New Roman" panose="02020603050405020304" pitchFamily="18" charset="0"/>
                            </a:rPr>
                            <m:t>1</m:t>
                          </m:r>
                        </m:num>
                        <m:den>
                          <m:r>
                            <m:rPr>
                              <m:nor/>
                            </m:rPr>
                            <a:rPr lang="en-US" sz="2000" b="1" dirty="0">
                              <a:solidFill>
                                <a:srgbClr val="FFC000"/>
                              </a:solidFill>
                              <a:ea typeface="Times New Roman" panose="02020603050405020304" pitchFamily="18" charset="0"/>
                            </a:rPr>
                            <m:t>R</m:t>
                          </m:r>
                          <m:rad>
                            <m:radPr>
                              <m:degHide m:val="on"/>
                              <m:ctrlPr>
                                <a:rPr lang="en-US" sz="2000" b="1" i="1" smtClean="0">
                                  <a:solidFill>
                                    <a:srgbClr val="FFC000"/>
                                  </a:solidFill>
                                  <a:latin typeface="Cambria Math" panose="02040503050406030204" pitchFamily="18" charset="0"/>
                                  <a:ea typeface="Times New Roman" panose="02020603050405020304" pitchFamily="18" charset="0"/>
                                </a:rPr>
                              </m:ctrlPr>
                            </m:radPr>
                            <m:deg/>
                            <m:e>
                              <m:r>
                                <m:rPr>
                                  <m:nor/>
                                </m:rPr>
                                <a:rPr lang="en-US" sz="2000" b="1" dirty="0">
                                  <a:solidFill>
                                    <a:srgbClr val="FFC000"/>
                                  </a:solidFill>
                                  <a:ea typeface="Times New Roman" panose="02020603050405020304" pitchFamily="18" charset="0"/>
                                </a:rPr>
                                <m:t>C</m:t>
                              </m:r>
                            </m:e>
                          </m:rad>
                        </m:den>
                      </m:f>
                    </m:oMath>
                  </m:oMathPara>
                </a14:m>
                <a:endParaRPr lang="en-US" sz="2000" b="1" dirty="0">
                  <a:solidFill>
                    <a:srgbClr val="FFC000"/>
                  </a:solidFill>
                </a:endParaRPr>
              </a:p>
            </p:txBody>
          </p:sp>
        </mc:Choice>
        <mc:Fallback xmlns="">
          <p:sp>
            <p:nvSpPr>
              <p:cNvPr id="7" name="TextBox 6">
                <a:extLst>
                  <a:ext uri="{FF2B5EF4-FFF2-40B4-BE49-F238E27FC236}">
                    <a16:creationId xmlns:a16="http://schemas.microsoft.com/office/drawing/2014/main" id="{4736464B-6095-405E-B204-0CAE5FB5B0B0}"/>
                  </a:ext>
                </a:extLst>
              </p:cNvPr>
              <p:cNvSpPr txBox="1">
                <a:spLocks noRot="1" noChangeAspect="1" noMove="1" noResize="1" noEditPoints="1" noAdjustHandles="1" noChangeArrowheads="1" noChangeShapeType="1" noTextEdit="1"/>
              </p:cNvSpPr>
              <p:nvPr/>
            </p:nvSpPr>
            <p:spPr>
              <a:xfrm>
                <a:off x="3923134" y="5117002"/>
                <a:ext cx="1005373" cy="750398"/>
              </a:xfrm>
              <a:prstGeom prst="rect">
                <a:avLst/>
              </a:prstGeom>
              <a:blipFill>
                <a:blip r:embed="rId5"/>
                <a:stretch>
                  <a:fillRect/>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A32DD9D9-06FE-4EEE-8906-1FE8E5F1EC83}"/>
              </a:ext>
            </a:extLst>
          </p:cNvPr>
          <p:cNvCxnSpPr>
            <a:cxnSpLocks/>
          </p:cNvCxnSpPr>
          <p:nvPr/>
        </p:nvCxnSpPr>
        <p:spPr>
          <a:xfrm flipV="1">
            <a:off x="3124200" y="4572000"/>
            <a:ext cx="304800" cy="477054"/>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08E65BA-F84C-4CCD-A5C2-AE4E00A81D07}"/>
              </a:ext>
            </a:extLst>
          </p:cNvPr>
          <p:cNvCxnSpPr>
            <a:cxnSpLocks/>
          </p:cNvCxnSpPr>
          <p:nvPr/>
        </p:nvCxnSpPr>
        <p:spPr>
          <a:xfrm flipH="1" flipV="1">
            <a:off x="5539273" y="4572000"/>
            <a:ext cx="175727" cy="361146"/>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DBF1DB0-93B7-48FE-8006-46A7F69E633B}"/>
              </a:ext>
            </a:extLst>
          </p:cNvPr>
          <p:cNvCxnSpPr>
            <a:cxnSpLocks/>
          </p:cNvCxnSpPr>
          <p:nvPr/>
        </p:nvCxnSpPr>
        <p:spPr>
          <a:xfrm flipV="1">
            <a:off x="4533900" y="4572000"/>
            <a:ext cx="114300" cy="477054"/>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215951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838200"/>
                <a:ext cx="8153400" cy="5638800"/>
              </a:xfrm>
            </p:spPr>
            <p:txBody>
              <a:bodyPr/>
              <a:lstStyle/>
              <a:p>
                <a:pPr>
                  <a:spcBef>
                    <a:spcPts val="0"/>
                  </a:spcBef>
                  <a:spcAft>
                    <a:spcPts val="0"/>
                  </a:spcAft>
                </a:pPr>
                <a:r>
                  <a:rPr lang="en-US" dirty="0">
                    <a:effectLst/>
                    <a:ea typeface="Times New Roman" panose="02020603050405020304" pitchFamily="18" charset="0"/>
                  </a:rPr>
                  <a:t>The charge of a resonant circuit is given by Q = </a:t>
                </a:r>
                <a14:m>
                  <m:oMath xmlns:m="http://schemas.openxmlformats.org/officeDocument/2006/math">
                    <m:f>
                      <m:fPr>
                        <m:ctrlPr>
                          <a:rPr lang="en-US" i="1">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ea typeface="Times New Roman" panose="02020603050405020304" pitchFamily="18" charset="0"/>
                          </a:rPr>
                          <m:t>1</m:t>
                        </m:r>
                      </m:num>
                      <m:den>
                        <m:r>
                          <m:rPr>
                            <m:nor/>
                          </m:rPr>
                          <a:rPr lang="en-US" dirty="0">
                            <a:ea typeface="Times New Roman" panose="02020603050405020304" pitchFamily="18" charset="0"/>
                          </a:rPr>
                          <m:t>R</m:t>
                        </m:r>
                      </m:den>
                    </m:f>
                    <m:r>
                      <a:rPr lang="en-US" i="1">
                        <a:effectLst/>
                        <a:latin typeface="Cambria Math" panose="02040503050406030204" pitchFamily="18" charset="0"/>
                        <a:ea typeface="Times New Roman" panose="02020603050405020304" pitchFamily="18" charset="0"/>
                        <a:cs typeface="Arial" panose="020B0604020202020204" pitchFamily="34" charset="0"/>
                      </a:rPr>
                      <m:t> </m:t>
                    </m:r>
                    <m:rad>
                      <m:radPr>
                        <m:degHide m:val="on"/>
                        <m:ctrlPr>
                          <a:rPr lang="en-US" i="1">
                            <a:effectLst/>
                            <a:latin typeface="Cambria Math" panose="02040503050406030204" pitchFamily="18" charset="0"/>
                            <a:ea typeface="Times New Roman" panose="02020603050405020304" pitchFamily="18" charset="0"/>
                            <a:cs typeface="Arial" panose="020B0604020202020204" pitchFamily="34" charset="0"/>
                          </a:rPr>
                        </m:ctrlPr>
                      </m:radPr>
                      <m:deg/>
                      <m:e>
                        <m:f>
                          <m:fPr>
                            <m:ctrlPr>
                              <a:rPr lang="en-US" i="1" smtClean="0">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ea typeface="Times New Roman" panose="02020603050405020304" pitchFamily="18" charset="0"/>
                              </a:rPr>
                              <m:t>L</m:t>
                            </m:r>
                          </m:num>
                          <m:den>
                            <m:r>
                              <m:rPr>
                                <m:nor/>
                              </m:rPr>
                              <a:rPr lang="en-US" dirty="0">
                                <a:ea typeface="Times New Roman" panose="02020603050405020304" pitchFamily="18" charset="0"/>
                              </a:rPr>
                              <m:t>C</m:t>
                            </m:r>
                          </m:den>
                        </m:f>
                      </m:e>
                    </m:rad>
                  </m:oMath>
                </a14:m>
                <a:r>
                  <a:rPr lang="en-US" dirty="0">
                    <a:effectLst/>
                    <a:ea typeface="Times New Roman" panose="02020603050405020304" pitchFamily="18" charset="0"/>
                  </a:rPr>
                  <a:t>  </a:t>
                </a:r>
              </a:p>
              <a:p>
                <a:pPr marL="0" marR="0">
                  <a:spcBef>
                    <a:spcPts val="0"/>
                  </a:spcBef>
                  <a:spcAft>
                    <a:spcPts val="0"/>
                  </a:spcAft>
                </a:pPr>
                <a:r>
                  <a:rPr lang="en-US" dirty="0">
                    <a:effectLst/>
                    <a:ea typeface="Times New Roman" panose="02020603050405020304" pitchFamily="18" charset="0"/>
                  </a:rPr>
                  <a:t>Find </a:t>
                </a:r>
                <a:r>
                  <a:rPr lang="en-US" dirty="0" err="1">
                    <a:effectLst/>
                    <a:ea typeface="Times New Roman" panose="02020603050405020304" pitchFamily="18" charset="0"/>
                  </a:rPr>
                  <a:t>dQ</a:t>
                </a:r>
                <a:r>
                  <a:rPr lang="en-US" dirty="0">
                    <a:effectLst/>
                    <a:ea typeface="Times New Roman" panose="02020603050405020304" pitchFamily="18" charset="0"/>
                  </a:rPr>
                  <a:t>/dL</a:t>
                </a:r>
              </a:p>
              <a:p>
                <a:pPr marL="0" marR="0">
                  <a:spcBef>
                    <a:spcPts val="0"/>
                  </a:spcBef>
                  <a:spcAft>
                    <a:spcPts val="0"/>
                  </a:spcAft>
                </a:pPr>
                <a:r>
                  <a:rPr lang="en-US" altLang="en-US" dirty="0"/>
                  <a:t>So we’ve really got:</a:t>
                </a:r>
              </a:p>
              <a:p>
                <a:pPr marL="0" marR="0" algn="ctr">
                  <a:spcBef>
                    <a:spcPts val="0"/>
                  </a:spcBef>
                  <a:spcAft>
                    <a:spcPts val="0"/>
                  </a:spcAft>
                </a:pPr>
                <a:r>
                  <a:rPr lang="en-US" altLang="en-US" dirty="0"/>
                  <a:t>y = K </a:t>
                </a:r>
                <a14:m>
                  <m:oMath xmlns:m="http://schemas.openxmlformats.org/officeDocument/2006/math">
                    <m:rad>
                      <m:radPr>
                        <m:degHide m:val="on"/>
                        <m:ctrlPr>
                          <a:rPr lang="en-US" i="1" smtClean="0">
                            <a:effectLst/>
                            <a:latin typeface="Cambria Math" panose="02040503050406030204" pitchFamily="18" charset="0"/>
                            <a:ea typeface="Times New Roman" panose="02020603050405020304" pitchFamily="18" charset="0"/>
                            <a:cs typeface="Arial" panose="020B0604020202020204" pitchFamily="34" charset="0"/>
                          </a:rPr>
                        </m:ctrlPr>
                      </m:radPr>
                      <m:deg/>
                      <m:e>
                        <m:r>
                          <m:rPr>
                            <m:nor/>
                          </m:rPr>
                          <a:rPr lang="en-US" b="1" i="0" dirty="0" smtClean="0">
                            <a:ea typeface="Times New Roman" panose="02020603050405020304" pitchFamily="18" charset="0"/>
                          </a:rPr>
                          <m:t>x</m:t>
                        </m:r>
                      </m:e>
                    </m:rad>
                  </m:oMath>
                </a14:m>
                <a:endParaRPr lang="en-US" altLang="en-US" dirty="0"/>
              </a:p>
              <a:p>
                <a:pPr marL="0" marR="0" algn="ctr">
                  <a:spcBef>
                    <a:spcPts val="0"/>
                  </a:spcBef>
                  <a:spcAft>
                    <a:spcPts val="0"/>
                  </a:spcAft>
                </a:pPr>
                <a:endParaRPr lang="en-US" altLang="en-US" dirty="0"/>
              </a:p>
              <a:p>
                <a:pPr marL="0" marR="0" algn="ctr">
                  <a:spcBef>
                    <a:spcPts val="0"/>
                  </a:spcBef>
                  <a:spcAft>
                    <a:spcPts val="0"/>
                  </a:spcAft>
                </a:pPr>
                <a:endParaRPr lang="en-US" altLang="en-US" dirty="0"/>
              </a:p>
              <a:p>
                <a:pPr>
                  <a:spcBef>
                    <a:spcPts val="0"/>
                  </a:spcBef>
                  <a:spcAft>
                    <a:spcPts val="0"/>
                  </a:spcAft>
                </a:pPr>
                <a:r>
                  <a:rPr lang="en-US" altLang="en-US" dirty="0"/>
                  <a:t>Remember that </a:t>
                </a:r>
                <a14:m>
                  <m:oMath xmlns:m="http://schemas.openxmlformats.org/officeDocument/2006/math">
                    <m:rad>
                      <m:radPr>
                        <m:degHide m:val="on"/>
                        <m:ctrlPr>
                          <a:rPr lang="en-US" i="1" smtClean="0">
                            <a:effectLst/>
                            <a:latin typeface="Cambria Math" panose="02040503050406030204" pitchFamily="18" charset="0"/>
                            <a:ea typeface="Times New Roman" panose="02020603050405020304" pitchFamily="18" charset="0"/>
                            <a:cs typeface="Arial" panose="020B0604020202020204" pitchFamily="34" charset="0"/>
                          </a:rPr>
                        </m:ctrlPr>
                      </m:radPr>
                      <m:deg/>
                      <m:e>
                        <m:r>
                          <m:rPr>
                            <m:nor/>
                          </m:rPr>
                          <a:rPr lang="en-US" b="1" i="0" dirty="0" smtClean="0">
                            <a:ea typeface="Times New Roman" panose="02020603050405020304" pitchFamily="18" charset="0"/>
                          </a:rPr>
                          <m:t>x</m:t>
                        </m:r>
                      </m:e>
                    </m:rad>
                  </m:oMath>
                </a14:m>
                <a:r>
                  <a:rPr lang="en-US" altLang="en-US" dirty="0"/>
                  <a:t> = x</a:t>
                </a:r>
                <a:r>
                  <a:rPr lang="en-US" altLang="en-US" baseline="30000" dirty="0"/>
                  <a:t>½</a:t>
                </a:r>
                <a:r>
                  <a:rPr lang="en-US" altLang="en-US" dirty="0"/>
                  <a:t>  </a:t>
                </a:r>
              </a:p>
              <a:p>
                <a:pPr marL="0" marR="0">
                  <a:spcBef>
                    <a:spcPts val="0"/>
                  </a:spcBef>
                  <a:spcAft>
                    <a:spcPts val="0"/>
                  </a:spcAft>
                </a:pPr>
                <a:endParaRPr lang="en-US" altLang="en-US" dirty="0"/>
              </a:p>
              <a:p>
                <a:pPr>
                  <a:spcBef>
                    <a:spcPts val="0"/>
                  </a:spcBef>
                  <a:spcAft>
                    <a:spcPts val="0"/>
                  </a:spcAft>
                </a:pPr>
                <a:endParaRPr lang="en-US" altLang="en-US" dirty="0"/>
              </a:p>
            </p:txBody>
          </p:sp>
        </mc:Choice>
        <mc:Fallback xmlns="">
          <p:sp>
            <p:nvSpPr>
              <p:cNvPr id="37891" name="Content Placeholder 1">
                <a:extLst>
                  <a:ext uri="{FF2B5EF4-FFF2-40B4-BE49-F238E27FC236}">
                    <a16:creationId xmlns:a16="http://schemas.microsoft.com/office/drawing/2014/main" id="{5765A34E-0A31-4861-9444-43573C2F9797}"/>
                  </a:ext>
                </a:extLst>
              </p:cNvPr>
              <p:cNvSpPr>
                <a:spLocks noGrp="1" noRot="1" noChangeAspect="1" noMove="1" noResize="1" noEditPoints="1" noAdjustHandles="1" noChangeArrowheads="1" noChangeShapeType="1" noTextEdit="1"/>
              </p:cNvSpPr>
              <p:nvPr>
                <p:ph idx="1"/>
              </p:nvPr>
            </p:nvSpPr>
            <p:spPr>
              <a:xfrm>
                <a:off x="457200" y="838200"/>
                <a:ext cx="8153400" cy="5638800"/>
              </a:xfrm>
              <a:blipFill>
                <a:blip r:embed="rId3"/>
                <a:stretch>
                  <a:fillRect l="-2616" t="-1946" b="-4649"/>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2303A60F-1C86-4701-B7FA-DCAAEEA74AE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PROBLEMS 10</a:t>
            </a:r>
            <a:endParaRPr lang="en-US" altLang="en-US" sz="2400" i="1" dirty="0">
              <a:solidFill>
                <a:schemeClr val="folHlink"/>
              </a:solidFill>
            </a:endParaRPr>
          </a:p>
        </p:txBody>
      </p:sp>
      <p:sp>
        <p:nvSpPr>
          <p:cNvPr id="5" name="TextBox 4">
            <a:extLst>
              <a:ext uri="{FF2B5EF4-FFF2-40B4-BE49-F238E27FC236}">
                <a16:creationId xmlns:a16="http://schemas.microsoft.com/office/drawing/2014/main" id="{13A7E798-4D24-4331-B5CC-09A7242F896B}"/>
              </a:ext>
            </a:extLst>
          </p:cNvPr>
          <p:cNvSpPr txBox="1"/>
          <p:nvPr/>
        </p:nvSpPr>
        <p:spPr>
          <a:xfrm>
            <a:off x="2743200" y="4933146"/>
            <a:ext cx="533400" cy="477054"/>
          </a:xfrm>
          <a:prstGeom prst="rect">
            <a:avLst/>
          </a:prstGeom>
          <a:noFill/>
        </p:spPr>
        <p:txBody>
          <a:bodyPr wrap="square">
            <a:spAutoFit/>
          </a:bodyPr>
          <a:lstStyle/>
          <a:p>
            <a:r>
              <a:rPr lang="en-US" altLang="en-US" sz="2500" b="1" dirty="0">
                <a:solidFill>
                  <a:srgbClr val="FFC000"/>
                </a:solidFill>
              </a:rPr>
              <a:t>Q</a:t>
            </a:r>
            <a:endParaRPr lang="en-US" sz="2500" b="1" dirty="0">
              <a:solidFill>
                <a:srgbClr val="FFC000"/>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736464B-6095-405E-B204-0CAE5FB5B0B0}"/>
                  </a:ext>
                </a:extLst>
              </p:cNvPr>
              <p:cNvSpPr txBox="1"/>
              <p:nvPr/>
            </p:nvSpPr>
            <p:spPr>
              <a:xfrm>
                <a:off x="3923134" y="5117002"/>
                <a:ext cx="1005373" cy="7503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000" b="1" i="1" smtClean="0">
                              <a:solidFill>
                                <a:srgbClr val="FFC000"/>
                              </a:solidFill>
                              <a:effectLst/>
                              <a:latin typeface="Cambria Math" panose="02040503050406030204" pitchFamily="18" charset="0"/>
                              <a:ea typeface="Times New Roman" panose="02020603050405020304" pitchFamily="18" charset="0"/>
                            </a:rPr>
                          </m:ctrlPr>
                        </m:fPr>
                        <m:num>
                          <m:r>
                            <m:rPr>
                              <m:nor/>
                            </m:rPr>
                            <a:rPr lang="en-US" sz="2000" b="1" dirty="0">
                              <a:solidFill>
                                <a:srgbClr val="FFC000"/>
                              </a:solidFill>
                              <a:ea typeface="Times New Roman" panose="02020603050405020304" pitchFamily="18" charset="0"/>
                            </a:rPr>
                            <m:t>1</m:t>
                          </m:r>
                        </m:num>
                        <m:den>
                          <m:r>
                            <m:rPr>
                              <m:nor/>
                            </m:rPr>
                            <a:rPr lang="en-US" sz="2000" b="1" dirty="0">
                              <a:solidFill>
                                <a:srgbClr val="FFC000"/>
                              </a:solidFill>
                              <a:ea typeface="Times New Roman" panose="02020603050405020304" pitchFamily="18" charset="0"/>
                            </a:rPr>
                            <m:t>R</m:t>
                          </m:r>
                          <m:rad>
                            <m:radPr>
                              <m:degHide m:val="on"/>
                              <m:ctrlPr>
                                <a:rPr lang="en-US" sz="2000" b="1" i="1" smtClean="0">
                                  <a:solidFill>
                                    <a:srgbClr val="FFC000"/>
                                  </a:solidFill>
                                  <a:latin typeface="Cambria Math" panose="02040503050406030204" pitchFamily="18" charset="0"/>
                                  <a:ea typeface="Times New Roman" panose="02020603050405020304" pitchFamily="18" charset="0"/>
                                </a:rPr>
                              </m:ctrlPr>
                            </m:radPr>
                            <m:deg/>
                            <m:e>
                              <m:r>
                                <m:rPr>
                                  <m:nor/>
                                </m:rPr>
                                <a:rPr lang="en-US" sz="2000" b="1" dirty="0">
                                  <a:solidFill>
                                    <a:srgbClr val="FFC000"/>
                                  </a:solidFill>
                                  <a:ea typeface="Times New Roman" panose="02020603050405020304" pitchFamily="18" charset="0"/>
                                </a:rPr>
                                <m:t>C</m:t>
                              </m:r>
                            </m:e>
                          </m:rad>
                        </m:den>
                      </m:f>
                    </m:oMath>
                  </m:oMathPara>
                </a14:m>
                <a:endParaRPr lang="en-US" sz="2000" b="1" dirty="0">
                  <a:solidFill>
                    <a:srgbClr val="FFC000"/>
                  </a:solidFill>
                </a:endParaRPr>
              </a:p>
            </p:txBody>
          </p:sp>
        </mc:Choice>
        <mc:Fallback xmlns="">
          <p:sp>
            <p:nvSpPr>
              <p:cNvPr id="7" name="TextBox 6">
                <a:extLst>
                  <a:ext uri="{FF2B5EF4-FFF2-40B4-BE49-F238E27FC236}">
                    <a16:creationId xmlns:a16="http://schemas.microsoft.com/office/drawing/2014/main" id="{4736464B-6095-405E-B204-0CAE5FB5B0B0}"/>
                  </a:ext>
                </a:extLst>
              </p:cNvPr>
              <p:cNvSpPr txBox="1">
                <a:spLocks noRot="1" noChangeAspect="1" noMove="1" noResize="1" noEditPoints="1" noAdjustHandles="1" noChangeArrowheads="1" noChangeShapeType="1" noTextEdit="1"/>
              </p:cNvSpPr>
              <p:nvPr/>
            </p:nvSpPr>
            <p:spPr>
              <a:xfrm>
                <a:off x="3923134" y="5117002"/>
                <a:ext cx="1005373" cy="750398"/>
              </a:xfrm>
              <a:prstGeom prst="rect">
                <a:avLst/>
              </a:prstGeom>
              <a:blipFill>
                <a:blip r:embed="rId4"/>
                <a:stretch>
                  <a:fillRect/>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A32DD9D9-06FE-4EEE-8906-1FE8E5F1EC83}"/>
              </a:ext>
            </a:extLst>
          </p:cNvPr>
          <p:cNvCxnSpPr>
            <a:cxnSpLocks/>
          </p:cNvCxnSpPr>
          <p:nvPr/>
        </p:nvCxnSpPr>
        <p:spPr>
          <a:xfrm flipV="1">
            <a:off x="3124200" y="4572000"/>
            <a:ext cx="304800" cy="477054"/>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08E65BA-F84C-4CCD-A5C2-AE4E00A81D07}"/>
              </a:ext>
            </a:extLst>
          </p:cNvPr>
          <p:cNvCxnSpPr>
            <a:cxnSpLocks/>
          </p:cNvCxnSpPr>
          <p:nvPr/>
        </p:nvCxnSpPr>
        <p:spPr>
          <a:xfrm flipH="1" flipV="1">
            <a:off x="5539273" y="4572000"/>
            <a:ext cx="175727" cy="361146"/>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DBF1DB0-93B7-48FE-8006-46A7F69E633B}"/>
              </a:ext>
            </a:extLst>
          </p:cNvPr>
          <p:cNvCxnSpPr>
            <a:cxnSpLocks/>
          </p:cNvCxnSpPr>
          <p:nvPr/>
        </p:nvCxnSpPr>
        <p:spPr>
          <a:xfrm flipV="1">
            <a:off x="4533900" y="4572000"/>
            <a:ext cx="114300" cy="477054"/>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9F13060-13C1-4C39-AF74-E1DA3878DE09}"/>
                  </a:ext>
                </a:extLst>
              </p:cNvPr>
              <p:cNvSpPr txBox="1"/>
              <p:nvPr/>
            </p:nvSpPr>
            <p:spPr>
              <a:xfrm>
                <a:off x="5715000" y="4953000"/>
                <a:ext cx="533400" cy="56464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en-US" sz="2500" i="1" smtClean="0">
                              <a:effectLst/>
                              <a:latin typeface="Cambria Math" panose="02040503050406030204" pitchFamily="18" charset="0"/>
                              <a:ea typeface="Times New Roman" panose="02020603050405020304" pitchFamily="18" charset="0"/>
                            </a:rPr>
                          </m:ctrlPr>
                        </m:radPr>
                        <m:deg/>
                        <m:e>
                          <m:r>
                            <m:rPr>
                              <m:nor/>
                            </m:rPr>
                            <a:rPr lang="en-US" altLang="en-US" sz="2500" b="1" dirty="0">
                              <a:solidFill>
                                <a:srgbClr val="FFC000"/>
                              </a:solidFill>
                            </a:rPr>
                            <m:t>L</m:t>
                          </m:r>
                        </m:e>
                      </m:rad>
                    </m:oMath>
                  </m:oMathPara>
                </a14:m>
                <a:endParaRPr lang="en-US" sz="2500" b="1" dirty="0">
                  <a:solidFill>
                    <a:srgbClr val="FFC000"/>
                  </a:solidFill>
                </a:endParaRPr>
              </a:p>
            </p:txBody>
          </p:sp>
        </mc:Choice>
        <mc:Fallback xmlns="">
          <p:sp>
            <p:nvSpPr>
              <p:cNvPr id="12" name="TextBox 11">
                <a:extLst>
                  <a:ext uri="{FF2B5EF4-FFF2-40B4-BE49-F238E27FC236}">
                    <a16:creationId xmlns:a16="http://schemas.microsoft.com/office/drawing/2014/main" id="{B9F13060-13C1-4C39-AF74-E1DA3878DE09}"/>
                  </a:ext>
                </a:extLst>
              </p:cNvPr>
              <p:cNvSpPr txBox="1">
                <a:spLocks noRot="1" noChangeAspect="1" noMove="1" noResize="1" noEditPoints="1" noAdjustHandles="1" noChangeArrowheads="1" noChangeShapeType="1" noTextEdit="1"/>
              </p:cNvSpPr>
              <p:nvPr/>
            </p:nvSpPr>
            <p:spPr>
              <a:xfrm>
                <a:off x="5715000" y="4953000"/>
                <a:ext cx="533400" cy="56464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1268019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838200"/>
                <a:ext cx="8153400" cy="5638800"/>
              </a:xfrm>
            </p:spPr>
            <p:txBody>
              <a:bodyPr/>
              <a:lstStyle/>
              <a:p>
                <a:pPr>
                  <a:spcBef>
                    <a:spcPts val="0"/>
                  </a:spcBef>
                  <a:spcAft>
                    <a:spcPts val="0"/>
                  </a:spcAft>
                </a:pPr>
                <a:r>
                  <a:rPr lang="en-US" dirty="0">
                    <a:effectLst/>
                    <a:ea typeface="Times New Roman" panose="02020603050405020304" pitchFamily="18" charset="0"/>
                  </a:rPr>
                  <a:t>The charge of a resonant circuit is given by Q = </a:t>
                </a:r>
                <a14:m>
                  <m:oMath xmlns:m="http://schemas.openxmlformats.org/officeDocument/2006/math">
                    <m:f>
                      <m:fPr>
                        <m:ctrlPr>
                          <a:rPr lang="en-US" i="1">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ea typeface="Times New Roman" panose="02020603050405020304" pitchFamily="18" charset="0"/>
                          </a:rPr>
                          <m:t>1</m:t>
                        </m:r>
                      </m:num>
                      <m:den>
                        <m:r>
                          <m:rPr>
                            <m:nor/>
                          </m:rPr>
                          <a:rPr lang="en-US" dirty="0">
                            <a:ea typeface="Times New Roman" panose="02020603050405020304" pitchFamily="18" charset="0"/>
                          </a:rPr>
                          <m:t>R</m:t>
                        </m:r>
                      </m:den>
                    </m:f>
                    <m:r>
                      <a:rPr lang="en-US" i="1">
                        <a:effectLst/>
                        <a:latin typeface="Cambria Math" panose="02040503050406030204" pitchFamily="18" charset="0"/>
                        <a:ea typeface="Times New Roman" panose="02020603050405020304" pitchFamily="18" charset="0"/>
                        <a:cs typeface="Arial" panose="020B0604020202020204" pitchFamily="34" charset="0"/>
                      </a:rPr>
                      <m:t> </m:t>
                    </m:r>
                    <m:rad>
                      <m:radPr>
                        <m:degHide m:val="on"/>
                        <m:ctrlPr>
                          <a:rPr lang="en-US" i="1">
                            <a:effectLst/>
                            <a:latin typeface="Cambria Math" panose="02040503050406030204" pitchFamily="18" charset="0"/>
                            <a:ea typeface="Times New Roman" panose="02020603050405020304" pitchFamily="18" charset="0"/>
                            <a:cs typeface="Arial" panose="020B0604020202020204" pitchFamily="34" charset="0"/>
                          </a:rPr>
                        </m:ctrlPr>
                      </m:radPr>
                      <m:deg/>
                      <m:e>
                        <m:f>
                          <m:fPr>
                            <m:ctrlPr>
                              <a:rPr lang="en-US" i="1" smtClean="0">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ea typeface="Times New Roman" panose="02020603050405020304" pitchFamily="18" charset="0"/>
                              </a:rPr>
                              <m:t>L</m:t>
                            </m:r>
                          </m:num>
                          <m:den>
                            <m:r>
                              <m:rPr>
                                <m:nor/>
                              </m:rPr>
                              <a:rPr lang="en-US" dirty="0">
                                <a:ea typeface="Times New Roman" panose="02020603050405020304" pitchFamily="18" charset="0"/>
                              </a:rPr>
                              <m:t>C</m:t>
                            </m:r>
                          </m:den>
                        </m:f>
                      </m:e>
                    </m:rad>
                  </m:oMath>
                </a14:m>
                <a:r>
                  <a:rPr lang="en-US" dirty="0">
                    <a:effectLst/>
                    <a:ea typeface="Times New Roman" panose="02020603050405020304" pitchFamily="18" charset="0"/>
                  </a:rPr>
                  <a:t>  </a:t>
                </a:r>
              </a:p>
              <a:p>
                <a:pPr marL="0" marR="0">
                  <a:spcBef>
                    <a:spcPts val="0"/>
                  </a:spcBef>
                  <a:spcAft>
                    <a:spcPts val="0"/>
                  </a:spcAft>
                </a:pPr>
                <a:r>
                  <a:rPr lang="en-US" altLang="en-US" dirty="0"/>
                  <a:t>So we’ve really got:</a:t>
                </a:r>
              </a:p>
              <a:p>
                <a:pPr algn="ctr">
                  <a:spcBef>
                    <a:spcPts val="0"/>
                  </a:spcBef>
                  <a:spcAft>
                    <a:spcPts val="0"/>
                  </a:spcAft>
                </a:pPr>
                <a:r>
                  <a:rPr lang="en-US" altLang="en-US" dirty="0"/>
                  <a:t>y = K </a:t>
                </a:r>
                <a14:m>
                  <m:oMath xmlns:m="http://schemas.openxmlformats.org/officeDocument/2006/math">
                    <m:rad>
                      <m:radPr>
                        <m:degHide m:val="on"/>
                        <m:ctrlPr>
                          <a:rPr lang="en-US" i="1" smtClean="0">
                            <a:effectLst/>
                            <a:latin typeface="Cambria Math" panose="02040503050406030204" pitchFamily="18" charset="0"/>
                            <a:ea typeface="Times New Roman" panose="02020603050405020304" pitchFamily="18" charset="0"/>
                            <a:cs typeface="Arial" panose="020B0604020202020204" pitchFamily="34" charset="0"/>
                          </a:rPr>
                        </m:ctrlPr>
                      </m:radPr>
                      <m:deg/>
                      <m:e>
                        <m:r>
                          <m:rPr>
                            <m:nor/>
                          </m:rPr>
                          <a:rPr lang="en-US" b="1" i="0" dirty="0" smtClean="0">
                            <a:ea typeface="Times New Roman" panose="02020603050405020304" pitchFamily="18" charset="0"/>
                          </a:rPr>
                          <m:t>x</m:t>
                        </m:r>
                      </m:e>
                    </m:rad>
                  </m:oMath>
                </a14:m>
                <a:r>
                  <a:rPr lang="en-US" altLang="en-US" dirty="0"/>
                  <a:t> = K x</a:t>
                </a:r>
                <a:r>
                  <a:rPr lang="en-US" altLang="en-US" baseline="30000" dirty="0"/>
                  <a:t>½</a:t>
                </a:r>
                <a:r>
                  <a:rPr lang="en-US" altLang="en-US" dirty="0"/>
                  <a:t> </a:t>
                </a:r>
              </a:p>
              <a:p>
                <a:pPr marL="0" marR="0" algn="ctr">
                  <a:spcBef>
                    <a:spcPts val="0"/>
                  </a:spcBef>
                  <a:spcAft>
                    <a:spcPts val="0"/>
                  </a:spcAft>
                </a:pPr>
                <a:endParaRPr lang="en-US" altLang="en-US" dirty="0"/>
              </a:p>
              <a:p>
                <a:pPr marL="0" marR="0" algn="ctr">
                  <a:spcBef>
                    <a:spcPts val="0"/>
                  </a:spcBef>
                  <a:spcAft>
                    <a:spcPts val="0"/>
                  </a:spcAft>
                </a:pPr>
                <a:endParaRPr lang="en-US" altLang="en-US" dirty="0"/>
              </a:p>
              <a:p>
                <a:pPr>
                  <a:spcBef>
                    <a:spcPts val="0"/>
                  </a:spcBef>
                  <a:spcAft>
                    <a:spcPts val="0"/>
                  </a:spcAft>
                </a:pPr>
                <a:r>
                  <a:rPr lang="en-US" dirty="0">
                    <a:ea typeface="Times New Roman" panose="02020603050405020304" pitchFamily="18" charset="0"/>
                  </a:rPr>
                  <a:t>Find </a:t>
                </a:r>
                <a:r>
                  <a:rPr lang="en-US" dirty="0" err="1">
                    <a:ea typeface="Times New Roman" panose="02020603050405020304" pitchFamily="18" charset="0"/>
                  </a:rPr>
                  <a:t>dy</a:t>
                </a:r>
                <a:r>
                  <a:rPr lang="en-US" dirty="0">
                    <a:ea typeface="Times New Roman" panose="02020603050405020304" pitchFamily="18" charset="0"/>
                  </a:rPr>
                  <a:t>/dx (</a:t>
                </a:r>
                <a:r>
                  <a:rPr lang="en-US" dirty="0" err="1">
                    <a:ea typeface="Times New Roman" panose="02020603050405020304" pitchFamily="18" charset="0"/>
                  </a:rPr>
                  <a:t>dQ</a:t>
                </a:r>
                <a:r>
                  <a:rPr lang="en-US" dirty="0">
                    <a:ea typeface="Times New Roman" panose="02020603050405020304" pitchFamily="18" charset="0"/>
                  </a:rPr>
                  <a:t>/dL)</a:t>
                </a:r>
              </a:p>
              <a:p>
                <a:pPr>
                  <a:spcBef>
                    <a:spcPts val="0"/>
                  </a:spcBef>
                  <a:spcAft>
                    <a:spcPts val="0"/>
                  </a:spcAft>
                </a:pPr>
                <a:endParaRPr lang="en-US" altLang="en-US" dirty="0"/>
              </a:p>
            </p:txBody>
          </p:sp>
        </mc:Choice>
        <mc:Fallback xmlns="">
          <p:sp>
            <p:nvSpPr>
              <p:cNvPr id="37891" name="Content Placeholder 1">
                <a:extLst>
                  <a:ext uri="{FF2B5EF4-FFF2-40B4-BE49-F238E27FC236}">
                    <a16:creationId xmlns:a16="http://schemas.microsoft.com/office/drawing/2014/main" id="{5765A34E-0A31-4861-9444-43573C2F9797}"/>
                  </a:ext>
                </a:extLst>
              </p:cNvPr>
              <p:cNvSpPr>
                <a:spLocks noGrp="1" noRot="1" noChangeAspect="1" noMove="1" noResize="1" noEditPoints="1" noAdjustHandles="1" noChangeArrowheads="1" noChangeShapeType="1" noTextEdit="1"/>
              </p:cNvSpPr>
              <p:nvPr>
                <p:ph idx="1"/>
              </p:nvPr>
            </p:nvSpPr>
            <p:spPr>
              <a:xfrm>
                <a:off x="457200" y="838200"/>
                <a:ext cx="8153400" cy="5638800"/>
              </a:xfrm>
              <a:blipFill>
                <a:blip r:embed="rId3"/>
                <a:stretch>
                  <a:fillRect l="-2616" t="-1946"/>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2303A60F-1C86-4701-B7FA-DCAAEEA74AE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PROBLEMS 10</a:t>
            </a:r>
            <a:endParaRPr lang="en-US" altLang="en-US" sz="2400" i="1" dirty="0">
              <a:solidFill>
                <a:schemeClr val="folHlink"/>
              </a:solidFill>
            </a:endParaRPr>
          </a:p>
        </p:txBody>
      </p:sp>
      <p:sp>
        <p:nvSpPr>
          <p:cNvPr id="5" name="TextBox 4">
            <a:extLst>
              <a:ext uri="{FF2B5EF4-FFF2-40B4-BE49-F238E27FC236}">
                <a16:creationId xmlns:a16="http://schemas.microsoft.com/office/drawing/2014/main" id="{13A7E798-4D24-4331-B5CC-09A7242F896B}"/>
              </a:ext>
            </a:extLst>
          </p:cNvPr>
          <p:cNvSpPr txBox="1"/>
          <p:nvPr/>
        </p:nvSpPr>
        <p:spPr>
          <a:xfrm>
            <a:off x="1905000" y="4475946"/>
            <a:ext cx="533400" cy="477054"/>
          </a:xfrm>
          <a:prstGeom prst="rect">
            <a:avLst/>
          </a:prstGeom>
          <a:noFill/>
        </p:spPr>
        <p:txBody>
          <a:bodyPr wrap="square">
            <a:spAutoFit/>
          </a:bodyPr>
          <a:lstStyle/>
          <a:p>
            <a:r>
              <a:rPr lang="en-US" altLang="en-US" sz="2500" b="1" dirty="0">
                <a:solidFill>
                  <a:srgbClr val="FFC000"/>
                </a:solidFill>
              </a:rPr>
              <a:t>Q</a:t>
            </a:r>
            <a:endParaRPr lang="en-US" sz="2500" b="1" dirty="0">
              <a:solidFill>
                <a:srgbClr val="FFC000"/>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736464B-6095-405E-B204-0CAE5FB5B0B0}"/>
                  </a:ext>
                </a:extLst>
              </p:cNvPr>
              <p:cNvSpPr txBox="1"/>
              <p:nvPr/>
            </p:nvSpPr>
            <p:spPr>
              <a:xfrm>
                <a:off x="4862027" y="4583602"/>
                <a:ext cx="1005373" cy="7503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000" b="1" i="1" smtClean="0">
                              <a:solidFill>
                                <a:srgbClr val="FFC000"/>
                              </a:solidFill>
                              <a:effectLst/>
                              <a:latin typeface="Cambria Math" panose="02040503050406030204" pitchFamily="18" charset="0"/>
                              <a:ea typeface="Times New Roman" panose="02020603050405020304" pitchFamily="18" charset="0"/>
                            </a:rPr>
                          </m:ctrlPr>
                        </m:fPr>
                        <m:num>
                          <m:r>
                            <m:rPr>
                              <m:nor/>
                            </m:rPr>
                            <a:rPr lang="en-US" sz="2000" b="1" dirty="0">
                              <a:solidFill>
                                <a:srgbClr val="FFC000"/>
                              </a:solidFill>
                              <a:ea typeface="Times New Roman" panose="02020603050405020304" pitchFamily="18" charset="0"/>
                            </a:rPr>
                            <m:t>1</m:t>
                          </m:r>
                        </m:num>
                        <m:den>
                          <m:r>
                            <m:rPr>
                              <m:nor/>
                            </m:rPr>
                            <a:rPr lang="en-US" sz="2000" b="1" dirty="0">
                              <a:solidFill>
                                <a:srgbClr val="FFC000"/>
                              </a:solidFill>
                              <a:ea typeface="Times New Roman" panose="02020603050405020304" pitchFamily="18" charset="0"/>
                            </a:rPr>
                            <m:t>R</m:t>
                          </m:r>
                          <m:rad>
                            <m:radPr>
                              <m:degHide m:val="on"/>
                              <m:ctrlPr>
                                <a:rPr lang="en-US" sz="2000" b="1" i="1" smtClean="0">
                                  <a:solidFill>
                                    <a:srgbClr val="FFC000"/>
                                  </a:solidFill>
                                  <a:latin typeface="Cambria Math" panose="02040503050406030204" pitchFamily="18" charset="0"/>
                                  <a:ea typeface="Times New Roman" panose="02020603050405020304" pitchFamily="18" charset="0"/>
                                </a:rPr>
                              </m:ctrlPr>
                            </m:radPr>
                            <m:deg/>
                            <m:e>
                              <m:r>
                                <m:rPr>
                                  <m:nor/>
                                </m:rPr>
                                <a:rPr lang="en-US" sz="2000" b="1" dirty="0">
                                  <a:solidFill>
                                    <a:srgbClr val="FFC000"/>
                                  </a:solidFill>
                                  <a:ea typeface="Times New Roman" panose="02020603050405020304" pitchFamily="18" charset="0"/>
                                </a:rPr>
                                <m:t>C</m:t>
                              </m:r>
                            </m:e>
                          </m:rad>
                        </m:den>
                      </m:f>
                    </m:oMath>
                  </m:oMathPara>
                </a14:m>
                <a:endParaRPr lang="en-US" sz="2000" b="1" dirty="0">
                  <a:solidFill>
                    <a:srgbClr val="FFC000"/>
                  </a:solidFill>
                </a:endParaRPr>
              </a:p>
            </p:txBody>
          </p:sp>
        </mc:Choice>
        <mc:Fallback xmlns="">
          <p:sp>
            <p:nvSpPr>
              <p:cNvPr id="7" name="TextBox 6">
                <a:extLst>
                  <a:ext uri="{FF2B5EF4-FFF2-40B4-BE49-F238E27FC236}">
                    <a16:creationId xmlns:a16="http://schemas.microsoft.com/office/drawing/2014/main" id="{4736464B-6095-405E-B204-0CAE5FB5B0B0}"/>
                  </a:ext>
                </a:extLst>
              </p:cNvPr>
              <p:cNvSpPr txBox="1">
                <a:spLocks noRot="1" noChangeAspect="1" noMove="1" noResize="1" noEditPoints="1" noAdjustHandles="1" noChangeArrowheads="1" noChangeShapeType="1" noTextEdit="1"/>
              </p:cNvSpPr>
              <p:nvPr/>
            </p:nvSpPr>
            <p:spPr>
              <a:xfrm>
                <a:off x="4862027" y="4583602"/>
                <a:ext cx="1005373" cy="750398"/>
              </a:xfrm>
              <a:prstGeom prst="rect">
                <a:avLst/>
              </a:prstGeom>
              <a:blipFill>
                <a:blip r:embed="rId4"/>
                <a:stretch>
                  <a:fillRect/>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A32DD9D9-06FE-4EEE-8906-1FE8E5F1EC83}"/>
              </a:ext>
            </a:extLst>
          </p:cNvPr>
          <p:cNvCxnSpPr>
            <a:cxnSpLocks/>
          </p:cNvCxnSpPr>
          <p:nvPr/>
        </p:nvCxnSpPr>
        <p:spPr>
          <a:xfrm flipV="1">
            <a:off x="2286000" y="4114800"/>
            <a:ext cx="304800" cy="477054"/>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08E65BA-F84C-4CCD-A5C2-AE4E00A81D07}"/>
              </a:ext>
            </a:extLst>
          </p:cNvPr>
          <p:cNvCxnSpPr>
            <a:cxnSpLocks/>
          </p:cNvCxnSpPr>
          <p:nvPr/>
        </p:nvCxnSpPr>
        <p:spPr>
          <a:xfrm flipH="1" flipV="1">
            <a:off x="6148873" y="4018746"/>
            <a:ext cx="175727" cy="361146"/>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DBF1DB0-93B7-48FE-8006-46A7F69E633B}"/>
              </a:ext>
            </a:extLst>
          </p:cNvPr>
          <p:cNvCxnSpPr>
            <a:cxnSpLocks/>
          </p:cNvCxnSpPr>
          <p:nvPr/>
        </p:nvCxnSpPr>
        <p:spPr>
          <a:xfrm flipV="1">
            <a:off x="5472793" y="4038600"/>
            <a:ext cx="114300" cy="477054"/>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326CBE9-3415-431B-B573-11B8209CDDA3}"/>
                  </a:ext>
                </a:extLst>
              </p:cNvPr>
              <p:cNvSpPr txBox="1"/>
              <p:nvPr/>
            </p:nvSpPr>
            <p:spPr>
              <a:xfrm>
                <a:off x="6248400" y="4419600"/>
                <a:ext cx="533400" cy="56464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en-US" sz="2500" i="1" smtClean="0">
                              <a:effectLst/>
                              <a:latin typeface="Cambria Math" panose="02040503050406030204" pitchFamily="18" charset="0"/>
                              <a:ea typeface="Times New Roman" panose="02020603050405020304" pitchFamily="18" charset="0"/>
                            </a:rPr>
                          </m:ctrlPr>
                        </m:radPr>
                        <m:deg/>
                        <m:e>
                          <m:r>
                            <m:rPr>
                              <m:nor/>
                            </m:rPr>
                            <a:rPr lang="en-US" altLang="en-US" sz="2500" b="1" dirty="0">
                              <a:solidFill>
                                <a:srgbClr val="FFC000"/>
                              </a:solidFill>
                            </a:rPr>
                            <m:t>L</m:t>
                          </m:r>
                        </m:e>
                      </m:rad>
                    </m:oMath>
                  </m:oMathPara>
                </a14:m>
                <a:endParaRPr lang="en-US" sz="2500" b="1" dirty="0">
                  <a:solidFill>
                    <a:srgbClr val="FFC000"/>
                  </a:solidFill>
                </a:endParaRPr>
              </a:p>
            </p:txBody>
          </p:sp>
        </mc:Choice>
        <mc:Fallback xmlns="">
          <p:sp>
            <p:nvSpPr>
              <p:cNvPr id="11" name="TextBox 10">
                <a:extLst>
                  <a:ext uri="{FF2B5EF4-FFF2-40B4-BE49-F238E27FC236}">
                    <a16:creationId xmlns:a16="http://schemas.microsoft.com/office/drawing/2014/main" id="{0326CBE9-3415-431B-B573-11B8209CDDA3}"/>
                  </a:ext>
                </a:extLst>
              </p:cNvPr>
              <p:cNvSpPr txBox="1">
                <a:spLocks noRot="1" noChangeAspect="1" noMove="1" noResize="1" noEditPoints="1" noAdjustHandles="1" noChangeArrowheads="1" noChangeShapeType="1" noTextEdit="1"/>
              </p:cNvSpPr>
              <p:nvPr/>
            </p:nvSpPr>
            <p:spPr>
              <a:xfrm>
                <a:off x="6248400" y="4419600"/>
                <a:ext cx="533400" cy="56464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2922258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838200"/>
                <a:ext cx="8153400" cy="5638800"/>
              </a:xfrm>
            </p:spPr>
            <p:txBody>
              <a:bodyPr/>
              <a:lstStyle/>
              <a:p>
                <a:pPr>
                  <a:spcBef>
                    <a:spcPts val="0"/>
                  </a:spcBef>
                  <a:spcAft>
                    <a:spcPts val="0"/>
                  </a:spcAft>
                </a:pPr>
                <a:r>
                  <a:rPr lang="en-US" dirty="0">
                    <a:effectLst/>
                    <a:ea typeface="Times New Roman" panose="02020603050405020304" pitchFamily="18" charset="0"/>
                  </a:rPr>
                  <a:t>The charge of a resonant circuit is given by Q = </a:t>
                </a:r>
                <a14:m>
                  <m:oMath xmlns:m="http://schemas.openxmlformats.org/officeDocument/2006/math">
                    <m:f>
                      <m:fPr>
                        <m:ctrlPr>
                          <a:rPr lang="en-US" i="1">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ea typeface="Times New Roman" panose="02020603050405020304" pitchFamily="18" charset="0"/>
                          </a:rPr>
                          <m:t>1</m:t>
                        </m:r>
                      </m:num>
                      <m:den>
                        <m:r>
                          <m:rPr>
                            <m:nor/>
                          </m:rPr>
                          <a:rPr lang="en-US" dirty="0">
                            <a:ea typeface="Times New Roman" panose="02020603050405020304" pitchFamily="18" charset="0"/>
                          </a:rPr>
                          <m:t>R</m:t>
                        </m:r>
                      </m:den>
                    </m:f>
                    <m:r>
                      <a:rPr lang="en-US" i="1">
                        <a:effectLst/>
                        <a:latin typeface="Cambria Math" panose="02040503050406030204" pitchFamily="18" charset="0"/>
                        <a:ea typeface="Times New Roman" panose="02020603050405020304" pitchFamily="18" charset="0"/>
                        <a:cs typeface="Arial" panose="020B0604020202020204" pitchFamily="34" charset="0"/>
                      </a:rPr>
                      <m:t> </m:t>
                    </m:r>
                    <m:rad>
                      <m:radPr>
                        <m:degHide m:val="on"/>
                        <m:ctrlPr>
                          <a:rPr lang="en-US" i="1">
                            <a:effectLst/>
                            <a:latin typeface="Cambria Math" panose="02040503050406030204" pitchFamily="18" charset="0"/>
                            <a:ea typeface="Times New Roman" panose="02020603050405020304" pitchFamily="18" charset="0"/>
                            <a:cs typeface="Arial" panose="020B0604020202020204" pitchFamily="34" charset="0"/>
                          </a:rPr>
                        </m:ctrlPr>
                      </m:radPr>
                      <m:deg/>
                      <m:e>
                        <m:f>
                          <m:fPr>
                            <m:ctrlPr>
                              <a:rPr lang="en-US" i="1" smtClean="0">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ea typeface="Times New Roman" panose="02020603050405020304" pitchFamily="18" charset="0"/>
                              </a:rPr>
                              <m:t>L</m:t>
                            </m:r>
                          </m:num>
                          <m:den>
                            <m:r>
                              <m:rPr>
                                <m:nor/>
                              </m:rPr>
                              <a:rPr lang="en-US" dirty="0">
                                <a:ea typeface="Times New Roman" panose="02020603050405020304" pitchFamily="18" charset="0"/>
                              </a:rPr>
                              <m:t>C</m:t>
                            </m:r>
                          </m:den>
                        </m:f>
                      </m:e>
                    </m:rad>
                  </m:oMath>
                </a14:m>
                <a:r>
                  <a:rPr lang="en-US" dirty="0">
                    <a:effectLst/>
                    <a:ea typeface="Times New Roman" panose="02020603050405020304" pitchFamily="18" charset="0"/>
                  </a:rPr>
                  <a:t>  </a:t>
                </a:r>
              </a:p>
              <a:p>
                <a:pPr marL="0" marR="0">
                  <a:spcBef>
                    <a:spcPts val="0"/>
                  </a:spcBef>
                  <a:spcAft>
                    <a:spcPts val="0"/>
                  </a:spcAft>
                </a:pPr>
                <a:r>
                  <a:rPr lang="en-US" altLang="en-US" dirty="0"/>
                  <a:t>So we’ve really got:</a:t>
                </a:r>
              </a:p>
              <a:p>
                <a:pPr algn="ctr">
                  <a:spcBef>
                    <a:spcPts val="0"/>
                  </a:spcBef>
                  <a:spcAft>
                    <a:spcPts val="0"/>
                  </a:spcAft>
                </a:pPr>
                <a:r>
                  <a:rPr lang="en-US" altLang="en-US" dirty="0"/>
                  <a:t>y = K </a:t>
                </a:r>
                <a14:m>
                  <m:oMath xmlns:m="http://schemas.openxmlformats.org/officeDocument/2006/math">
                    <m:rad>
                      <m:radPr>
                        <m:degHide m:val="on"/>
                        <m:ctrlPr>
                          <a:rPr lang="en-US" i="1" smtClean="0">
                            <a:effectLst/>
                            <a:latin typeface="Cambria Math" panose="02040503050406030204" pitchFamily="18" charset="0"/>
                            <a:ea typeface="Times New Roman" panose="02020603050405020304" pitchFamily="18" charset="0"/>
                            <a:cs typeface="Arial" panose="020B0604020202020204" pitchFamily="34" charset="0"/>
                          </a:rPr>
                        </m:ctrlPr>
                      </m:radPr>
                      <m:deg/>
                      <m:e>
                        <m:r>
                          <m:rPr>
                            <m:nor/>
                          </m:rPr>
                          <a:rPr lang="en-US" b="1" i="0" dirty="0" smtClean="0">
                            <a:ea typeface="Times New Roman" panose="02020603050405020304" pitchFamily="18" charset="0"/>
                          </a:rPr>
                          <m:t>x</m:t>
                        </m:r>
                      </m:e>
                    </m:rad>
                  </m:oMath>
                </a14:m>
                <a:r>
                  <a:rPr lang="en-US" altLang="en-US" dirty="0"/>
                  <a:t> = K x</a:t>
                </a:r>
                <a:r>
                  <a:rPr lang="en-US" altLang="en-US" baseline="30000" dirty="0"/>
                  <a:t>½</a:t>
                </a:r>
                <a:r>
                  <a:rPr lang="en-US" altLang="en-US" dirty="0"/>
                  <a:t> </a:t>
                </a:r>
              </a:p>
              <a:p>
                <a:pPr marL="0" marR="0" algn="ctr">
                  <a:spcBef>
                    <a:spcPts val="0"/>
                  </a:spcBef>
                  <a:spcAft>
                    <a:spcPts val="0"/>
                  </a:spcAft>
                </a:pPr>
                <a:endParaRPr lang="en-US" altLang="en-US" dirty="0"/>
              </a:p>
              <a:p>
                <a:pPr marL="0" marR="0" algn="ctr">
                  <a:spcBef>
                    <a:spcPts val="0"/>
                  </a:spcBef>
                  <a:spcAft>
                    <a:spcPts val="0"/>
                  </a:spcAft>
                </a:pPr>
                <a:endParaRPr lang="en-US" altLang="en-US" dirty="0"/>
              </a:p>
              <a:p>
                <a:pPr>
                  <a:spcBef>
                    <a:spcPts val="0"/>
                  </a:spcBef>
                  <a:spcAft>
                    <a:spcPts val="0"/>
                  </a:spcAft>
                </a:pPr>
                <a:r>
                  <a:rPr lang="en-US" dirty="0" err="1">
                    <a:ea typeface="Times New Roman" panose="02020603050405020304" pitchFamily="18" charset="0"/>
                  </a:rPr>
                  <a:t>dy</a:t>
                </a:r>
                <a:r>
                  <a:rPr lang="en-US" dirty="0">
                    <a:ea typeface="Times New Roman" panose="02020603050405020304" pitchFamily="18" charset="0"/>
                  </a:rPr>
                  <a:t>/dx = ½ K x</a:t>
                </a:r>
                <a:r>
                  <a:rPr lang="en-US" baseline="30000" dirty="0">
                    <a:ea typeface="Times New Roman" panose="02020603050405020304" pitchFamily="18" charset="0"/>
                  </a:rPr>
                  <a:t>–½</a:t>
                </a:r>
                <a:r>
                  <a:rPr lang="en-US" dirty="0">
                    <a:ea typeface="Times New Roman" panose="02020603050405020304" pitchFamily="18" charset="0"/>
                  </a:rPr>
                  <a:t> </a:t>
                </a:r>
              </a:p>
              <a:p>
                <a:pPr>
                  <a:spcBef>
                    <a:spcPts val="0"/>
                  </a:spcBef>
                  <a:spcAft>
                    <a:spcPts val="0"/>
                  </a:spcAft>
                </a:pPr>
                <a:r>
                  <a:rPr lang="en-US" altLang="en-US" dirty="0"/>
                  <a:t>Plug in the original symbols</a:t>
                </a:r>
              </a:p>
            </p:txBody>
          </p:sp>
        </mc:Choice>
        <mc:Fallback xmlns="">
          <p:sp>
            <p:nvSpPr>
              <p:cNvPr id="37891" name="Content Placeholder 1">
                <a:extLst>
                  <a:ext uri="{FF2B5EF4-FFF2-40B4-BE49-F238E27FC236}">
                    <a16:creationId xmlns:a16="http://schemas.microsoft.com/office/drawing/2014/main" id="{5765A34E-0A31-4861-9444-43573C2F9797}"/>
                  </a:ext>
                </a:extLst>
              </p:cNvPr>
              <p:cNvSpPr>
                <a:spLocks noGrp="1" noRot="1" noChangeAspect="1" noMove="1" noResize="1" noEditPoints="1" noAdjustHandles="1" noChangeArrowheads="1" noChangeShapeType="1" noTextEdit="1"/>
              </p:cNvSpPr>
              <p:nvPr>
                <p:ph idx="1"/>
              </p:nvPr>
            </p:nvSpPr>
            <p:spPr>
              <a:xfrm>
                <a:off x="457200" y="838200"/>
                <a:ext cx="8153400" cy="5638800"/>
              </a:xfrm>
              <a:blipFill>
                <a:blip r:embed="rId3"/>
                <a:stretch>
                  <a:fillRect l="-2616" t="-1946" b="-4216"/>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2303A60F-1C86-4701-B7FA-DCAAEEA74AE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PROBLEMS 10</a:t>
            </a:r>
            <a:endParaRPr lang="en-US" altLang="en-US" sz="2400" i="1" dirty="0">
              <a:solidFill>
                <a:schemeClr val="folHlink"/>
              </a:solidFill>
            </a:endParaRPr>
          </a:p>
        </p:txBody>
      </p:sp>
      <p:sp>
        <p:nvSpPr>
          <p:cNvPr id="5" name="TextBox 4">
            <a:extLst>
              <a:ext uri="{FF2B5EF4-FFF2-40B4-BE49-F238E27FC236}">
                <a16:creationId xmlns:a16="http://schemas.microsoft.com/office/drawing/2014/main" id="{13A7E798-4D24-4331-B5CC-09A7242F896B}"/>
              </a:ext>
            </a:extLst>
          </p:cNvPr>
          <p:cNvSpPr txBox="1"/>
          <p:nvPr/>
        </p:nvSpPr>
        <p:spPr>
          <a:xfrm>
            <a:off x="1905000" y="4475946"/>
            <a:ext cx="533400" cy="477054"/>
          </a:xfrm>
          <a:prstGeom prst="rect">
            <a:avLst/>
          </a:prstGeom>
          <a:noFill/>
        </p:spPr>
        <p:txBody>
          <a:bodyPr wrap="square">
            <a:spAutoFit/>
          </a:bodyPr>
          <a:lstStyle/>
          <a:p>
            <a:r>
              <a:rPr lang="en-US" altLang="en-US" sz="2500" b="1" dirty="0">
                <a:solidFill>
                  <a:srgbClr val="FFC000"/>
                </a:solidFill>
              </a:rPr>
              <a:t>Q</a:t>
            </a:r>
            <a:endParaRPr lang="en-US" sz="2500" b="1" dirty="0">
              <a:solidFill>
                <a:srgbClr val="FFC000"/>
              </a:solidFill>
            </a:endParaRPr>
          </a:p>
        </p:txBody>
      </p:sp>
      <p:sp>
        <p:nvSpPr>
          <p:cNvPr id="4" name="TextBox 3">
            <a:extLst>
              <a:ext uri="{FF2B5EF4-FFF2-40B4-BE49-F238E27FC236}">
                <a16:creationId xmlns:a16="http://schemas.microsoft.com/office/drawing/2014/main" id="{103948E1-35C3-47FC-9E45-C0D70DB61A43}"/>
              </a:ext>
            </a:extLst>
          </p:cNvPr>
          <p:cNvSpPr txBox="1"/>
          <p:nvPr/>
        </p:nvSpPr>
        <p:spPr>
          <a:xfrm>
            <a:off x="6324600" y="4399746"/>
            <a:ext cx="533400" cy="477054"/>
          </a:xfrm>
          <a:prstGeom prst="rect">
            <a:avLst/>
          </a:prstGeom>
          <a:noFill/>
        </p:spPr>
        <p:txBody>
          <a:bodyPr wrap="square">
            <a:spAutoFit/>
          </a:bodyPr>
          <a:lstStyle/>
          <a:p>
            <a:r>
              <a:rPr lang="en-US" altLang="en-US" sz="2500" b="1" dirty="0">
                <a:solidFill>
                  <a:srgbClr val="FFC000"/>
                </a:solidFill>
              </a:rPr>
              <a:t>L</a:t>
            </a:r>
            <a:endParaRPr lang="en-US" sz="2500" b="1" dirty="0">
              <a:solidFill>
                <a:srgbClr val="FFC000"/>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736464B-6095-405E-B204-0CAE5FB5B0B0}"/>
                  </a:ext>
                </a:extLst>
              </p:cNvPr>
              <p:cNvSpPr txBox="1"/>
              <p:nvPr/>
            </p:nvSpPr>
            <p:spPr>
              <a:xfrm>
                <a:off x="4862027" y="4583602"/>
                <a:ext cx="1005373" cy="7503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000" b="1" i="1" smtClean="0">
                              <a:solidFill>
                                <a:srgbClr val="FFC000"/>
                              </a:solidFill>
                              <a:effectLst/>
                              <a:latin typeface="Cambria Math" panose="02040503050406030204" pitchFamily="18" charset="0"/>
                              <a:ea typeface="Times New Roman" panose="02020603050405020304" pitchFamily="18" charset="0"/>
                            </a:rPr>
                          </m:ctrlPr>
                        </m:fPr>
                        <m:num>
                          <m:r>
                            <m:rPr>
                              <m:nor/>
                            </m:rPr>
                            <a:rPr lang="en-US" sz="2000" b="1" dirty="0">
                              <a:solidFill>
                                <a:srgbClr val="FFC000"/>
                              </a:solidFill>
                              <a:ea typeface="Times New Roman" panose="02020603050405020304" pitchFamily="18" charset="0"/>
                            </a:rPr>
                            <m:t>1</m:t>
                          </m:r>
                        </m:num>
                        <m:den>
                          <m:r>
                            <m:rPr>
                              <m:nor/>
                            </m:rPr>
                            <a:rPr lang="en-US" sz="2000" b="1" dirty="0">
                              <a:solidFill>
                                <a:srgbClr val="FFC000"/>
                              </a:solidFill>
                              <a:ea typeface="Times New Roman" panose="02020603050405020304" pitchFamily="18" charset="0"/>
                            </a:rPr>
                            <m:t>R</m:t>
                          </m:r>
                          <m:rad>
                            <m:radPr>
                              <m:degHide m:val="on"/>
                              <m:ctrlPr>
                                <a:rPr lang="en-US" sz="2000" b="1" i="1" smtClean="0">
                                  <a:solidFill>
                                    <a:srgbClr val="FFC000"/>
                                  </a:solidFill>
                                  <a:latin typeface="Cambria Math" panose="02040503050406030204" pitchFamily="18" charset="0"/>
                                  <a:ea typeface="Times New Roman" panose="02020603050405020304" pitchFamily="18" charset="0"/>
                                </a:rPr>
                              </m:ctrlPr>
                            </m:radPr>
                            <m:deg/>
                            <m:e>
                              <m:r>
                                <m:rPr>
                                  <m:nor/>
                                </m:rPr>
                                <a:rPr lang="en-US" sz="2000" b="1" dirty="0">
                                  <a:solidFill>
                                    <a:srgbClr val="FFC000"/>
                                  </a:solidFill>
                                  <a:ea typeface="Times New Roman" panose="02020603050405020304" pitchFamily="18" charset="0"/>
                                </a:rPr>
                                <m:t>C</m:t>
                              </m:r>
                            </m:e>
                          </m:rad>
                        </m:den>
                      </m:f>
                    </m:oMath>
                  </m:oMathPara>
                </a14:m>
                <a:endParaRPr lang="en-US" sz="2000" b="1" dirty="0">
                  <a:solidFill>
                    <a:srgbClr val="FFC000"/>
                  </a:solidFill>
                </a:endParaRPr>
              </a:p>
            </p:txBody>
          </p:sp>
        </mc:Choice>
        <mc:Fallback xmlns="">
          <p:sp>
            <p:nvSpPr>
              <p:cNvPr id="7" name="TextBox 6">
                <a:extLst>
                  <a:ext uri="{FF2B5EF4-FFF2-40B4-BE49-F238E27FC236}">
                    <a16:creationId xmlns:a16="http://schemas.microsoft.com/office/drawing/2014/main" id="{4736464B-6095-405E-B204-0CAE5FB5B0B0}"/>
                  </a:ext>
                </a:extLst>
              </p:cNvPr>
              <p:cNvSpPr txBox="1">
                <a:spLocks noRot="1" noChangeAspect="1" noMove="1" noResize="1" noEditPoints="1" noAdjustHandles="1" noChangeArrowheads="1" noChangeShapeType="1" noTextEdit="1"/>
              </p:cNvSpPr>
              <p:nvPr/>
            </p:nvSpPr>
            <p:spPr>
              <a:xfrm>
                <a:off x="4862027" y="4583602"/>
                <a:ext cx="1005373" cy="750398"/>
              </a:xfrm>
              <a:prstGeom prst="rect">
                <a:avLst/>
              </a:prstGeom>
              <a:blipFill>
                <a:blip r:embed="rId4"/>
                <a:stretch>
                  <a:fillRect/>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A32DD9D9-06FE-4EEE-8906-1FE8E5F1EC83}"/>
              </a:ext>
            </a:extLst>
          </p:cNvPr>
          <p:cNvCxnSpPr>
            <a:cxnSpLocks/>
          </p:cNvCxnSpPr>
          <p:nvPr/>
        </p:nvCxnSpPr>
        <p:spPr>
          <a:xfrm flipV="1">
            <a:off x="2286000" y="4114800"/>
            <a:ext cx="304800" cy="477054"/>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08E65BA-F84C-4CCD-A5C2-AE4E00A81D07}"/>
              </a:ext>
            </a:extLst>
          </p:cNvPr>
          <p:cNvCxnSpPr>
            <a:cxnSpLocks/>
          </p:cNvCxnSpPr>
          <p:nvPr/>
        </p:nvCxnSpPr>
        <p:spPr>
          <a:xfrm flipH="1" flipV="1">
            <a:off x="6148873" y="4018746"/>
            <a:ext cx="175727" cy="361146"/>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DBF1DB0-93B7-48FE-8006-46A7F69E633B}"/>
              </a:ext>
            </a:extLst>
          </p:cNvPr>
          <p:cNvCxnSpPr>
            <a:cxnSpLocks/>
          </p:cNvCxnSpPr>
          <p:nvPr/>
        </p:nvCxnSpPr>
        <p:spPr>
          <a:xfrm flipV="1">
            <a:off x="5472793" y="4038600"/>
            <a:ext cx="114300" cy="477054"/>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664668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838200"/>
                <a:ext cx="8153400" cy="5638800"/>
              </a:xfrm>
            </p:spPr>
            <p:txBody>
              <a:bodyPr/>
              <a:lstStyle/>
              <a:p>
                <a:pPr>
                  <a:spcBef>
                    <a:spcPts val="0"/>
                  </a:spcBef>
                  <a:spcAft>
                    <a:spcPts val="0"/>
                  </a:spcAft>
                </a:pPr>
                <a:r>
                  <a:rPr lang="en-US" dirty="0">
                    <a:effectLst/>
                    <a:ea typeface="Times New Roman" panose="02020603050405020304" pitchFamily="18" charset="0"/>
                  </a:rPr>
                  <a:t>The charge of a resonant circuit is given by Q = </a:t>
                </a:r>
                <a14:m>
                  <m:oMath xmlns:m="http://schemas.openxmlformats.org/officeDocument/2006/math">
                    <m:f>
                      <m:fPr>
                        <m:ctrlPr>
                          <a:rPr lang="en-US" i="1">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ea typeface="Times New Roman" panose="02020603050405020304" pitchFamily="18" charset="0"/>
                          </a:rPr>
                          <m:t>1</m:t>
                        </m:r>
                      </m:num>
                      <m:den>
                        <m:r>
                          <m:rPr>
                            <m:nor/>
                          </m:rPr>
                          <a:rPr lang="en-US" dirty="0">
                            <a:ea typeface="Times New Roman" panose="02020603050405020304" pitchFamily="18" charset="0"/>
                          </a:rPr>
                          <m:t>R</m:t>
                        </m:r>
                      </m:den>
                    </m:f>
                    <m:r>
                      <a:rPr lang="en-US" i="1">
                        <a:effectLst/>
                        <a:latin typeface="Cambria Math" panose="02040503050406030204" pitchFamily="18" charset="0"/>
                        <a:ea typeface="Times New Roman" panose="02020603050405020304" pitchFamily="18" charset="0"/>
                        <a:cs typeface="Arial" panose="020B0604020202020204" pitchFamily="34" charset="0"/>
                      </a:rPr>
                      <m:t> </m:t>
                    </m:r>
                    <m:rad>
                      <m:radPr>
                        <m:degHide m:val="on"/>
                        <m:ctrlPr>
                          <a:rPr lang="en-US" i="1">
                            <a:effectLst/>
                            <a:latin typeface="Cambria Math" panose="02040503050406030204" pitchFamily="18" charset="0"/>
                            <a:ea typeface="Times New Roman" panose="02020603050405020304" pitchFamily="18" charset="0"/>
                            <a:cs typeface="Arial" panose="020B0604020202020204" pitchFamily="34" charset="0"/>
                          </a:rPr>
                        </m:ctrlPr>
                      </m:radPr>
                      <m:deg/>
                      <m:e>
                        <m:f>
                          <m:fPr>
                            <m:ctrlPr>
                              <a:rPr lang="en-US" i="1" smtClean="0">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ea typeface="Times New Roman" panose="02020603050405020304" pitchFamily="18" charset="0"/>
                              </a:rPr>
                              <m:t>L</m:t>
                            </m:r>
                          </m:num>
                          <m:den>
                            <m:r>
                              <m:rPr>
                                <m:nor/>
                              </m:rPr>
                              <a:rPr lang="en-US" dirty="0">
                                <a:ea typeface="Times New Roman" panose="02020603050405020304" pitchFamily="18" charset="0"/>
                              </a:rPr>
                              <m:t>C</m:t>
                            </m:r>
                          </m:den>
                        </m:f>
                      </m:e>
                    </m:rad>
                  </m:oMath>
                </a14:m>
                <a:r>
                  <a:rPr lang="en-US" dirty="0">
                    <a:effectLst/>
                    <a:ea typeface="Times New Roman" panose="02020603050405020304" pitchFamily="18" charset="0"/>
                  </a:rPr>
                  <a:t>  </a:t>
                </a:r>
              </a:p>
              <a:p>
                <a:pPr marL="0" marR="0">
                  <a:spcBef>
                    <a:spcPts val="0"/>
                  </a:spcBef>
                  <a:spcAft>
                    <a:spcPts val="0"/>
                  </a:spcAft>
                </a:pPr>
                <a:r>
                  <a:rPr lang="en-US" altLang="en-US" dirty="0"/>
                  <a:t>So we’ve really got:</a:t>
                </a:r>
              </a:p>
              <a:p>
                <a:pPr algn="ctr">
                  <a:spcBef>
                    <a:spcPts val="0"/>
                  </a:spcBef>
                  <a:spcAft>
                    <a:spcPts val="0"/>
                  </a:spcAft>
                </a:pPr>
                <a:r>
                  <a:rPr lang="en-US" altLang="en-US" dirty="0"/>
                  <a:t>y = K </a:t>
                </a:r>
                <a14:m>
                  <m:oMath xmlns:m="http://schemas.openxmlformats.org/officeDocument/2006/math">
                    <m:rad>
                      <m:radPr>
                        <m:degHide m:val="on"/>
                        <m:ctrlPr>
                          <a:rPr lang="en-US" i="1" smtClean="0">
                            <a:effectLst/>
                            <a:latin typeface="Cambria Math" panose="02040503050406030204" pitchFamily="18" charset="0"/>
                            <a:ea typeface="Times New Roman" panose="02020603050405020304" pitchFamily="18" charset="0"/>
                            <a:cs typeface="Arial" panose="020B0604020202020204" pitchFamily="34" charset="0"/>
                          </a:rPr>
                        </m:ctrlPr>
                      </m:radPr>
                      <m:deg/>
                      <m:e>
                        <m:r>
                          <m:rPr>
                            <m:nor/>
                          </m:rPr>
                          <a:rPr lang="en-US" b="1" i="0" dirty="0" smtClean="0">
                            <a:ea typeface="Times New Roman" panose="02020603050405020304" pitchFamily="18" charset="0"/>
                          </a:rPr>
                          <m:t>x</m:t>
                        </m:r>
                      </m:e>
                    </m:rad>
                  </m:oMath>
                </a14:m>
                <a:r>
                  <a:rPr lang="en-US" altLang="en-US" dirty="0"/>
                  <a:t> = k x</a:t>
                </a:r>
                <a:r>
                  <a:rPr lang="en-US" altLang="en-US" baseline="30000" dirty="0"/>
                  <a:t>½</a:t>
                </a:r>
                <a:r>
                  <a:rPr lang="en-US" altLang="en-US" dirty="0"/>
                  <a:t> </a:t>
                </a:r>
              </a:p>
              <a:p>
                <a:pPr marL="0" marR="0" algn="ctr">
                  <a:spcBef>
                    <a:spcPts val="0"/>
                  </a:spcBef>
                  <a:spcAft>
                    <a:spcPts val="0"/>
                  </a:spcAft>
                </a:pPr>
                <a:endParaRPr lang="en-US" altLang="en-US" dirty="0"/>
              </a:p>
              <a:p>
                <a:pPr marL="0" marR="0" algn="ctr">
                  <a:spcBef>
                    <a:spcPts val="0"/>
                  </a:spcBef>
                  <a:spcAft>
                    <a:spcPts val="0"/>
                  </a:spcAft>
                </a:pPr>
                <a:endParaRPr lang="en-US" altLang="en-US" dirty="0"/>
              </a:p>
              <a:p>
                <a:pPr>
                  <a:spcBef>
                    <a:spcPts val="0"/>
                  </a:spcBef>
                  <a:spcAft>
                    <a:spcPts val="0"/>
                  </a:spcAft>
                </a:pPr>
                <a:r>
                  <a:rPr lang="en-US" dirty="0" err="1">
                    <a:ea typeface="Times New Roman" panose="02020603050405020304" pitchFamily="18" charset="0"/>
                  </a:rPr>
                  <a:t>dy</a:t>
                </a:r>
                <a:r>
                  <a:rPr lang="en-US" dirty="0">
                    <a:ea typeface="Times New Roman" panose="02020603050405020304" pitchFamily="18" charset="0"/>
                  </a:rPr>
                  <a:t>/dx = ½ K x</a:t>
                </a:r>
                <a:r>
                  <a:rPr lang="en-US" baseline="30000" dirty="0">
                    <a:ea typeface="Times New Roman" panose="02020603050405020304" pitchFamily="18" charset="0"/>
                  </a:rPr>
                  <a:t>–½</a:t>
                </a:r>
                <a:r>
                  <a:rPr lang="en-US" dirty="0">
                    <a:ea typeface="Times New Roman" panose="02020603050405020304" pitchFamily="18" charset="0"/>
                  </a:rPr>
                  <a:t> </a:t>
                </a:r>
              </a:p>
              <a:p>
                <a:pPr>
                  <a:spcBef>
                    <a:spcPts val="0"/>
                  </a:spcBef>
                  <a:spcAft>
                    <a:spcPts val="0"/>
                  </a:spcAft>
                </a:pPr>
                <a:r>
                  <a:rPr lang="en-US" altLang="en-US" dirty="0"/>
                  <a:t>Plug in the original symbols</a:t>
                </a:r>
              </a:p>
            </p:txBody>
          </p:sp>
        </mc:Choice>
        <mc:Fallback xmlns="">
          <p:sp>
            <p:nvSpPr>
              <p:cNvPr id="37891" name="Content Placeholder 1">
                <a:extLst>
                  <a:ext uri="{FF2B5EF4-FFF2-40B4-BE49-F238E27FC236}">
                    <a16:creationId xmlns:a16="http://schemas.microsoft.com/office/drawing/2014/main" id="{5765A34E-0A31-4861-9444-43573C2F9797}"/>
                  </a:ext>
                </a:extLst>
              </p:cNvPr>
              <p:cNvSpPr>
                <a:spLocks noGrp="1" noRot="1" noChangeAspect="1" noMove="1" noResize="1" noEditPoints="1" noAdjustHandles="1" noChangeArrowheads="1" noChangeShapeType="1" noTextEdit="1"/>
              </p:cNvSpPr>
              <p:nvPr>
                <p:ph idx="1"/>
              </p:nvPr>
            </p:nvSpPr>
            <p:spPr>
              <a:xfrm>
                <a:off x="457200" y="838200"/>
                <a:ext cx="8153400" cy="5638800"/>
              </a:xfrm>
              <a:blipFill>
                <a:blip r:embed="rId3"/>
                <a:stretch>
                  <a:fillRect l="-2616" t="-1946" b="-4216"/>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2303A60F-1C86-4701-B7FA-DCAAEEA74AE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PROBLEMS 10</a:t>
            </a:r>
            <a:endParaRPr lang="en-US" altLang="en-US" sz="2400" i="1" dirty="0">
              <a:solidFill>
                <a:schemeClr val="folHlink"/>
              </a:solidFill>
            </a:endParaRPr>
          </a:p>
        </p:txBody>
      </p:sp>
      <p:sp>
        <p:nvSpPr>
          <p:cNvPr id="5" name="TextBox 4">
            <a:extLst>
              <a:ext uri="{FF2B5EF4-FFF2-40B4-BE49-F238E27FC236}">
                <a16:creationId xmlns:a16="http://schemas.microsoft.com/office/drawing/2014/main" id="{13A7E798-4D24-4331-B5CC-09A7242F896B}"/>
              </a:ext>
            </a:extLst>
          </p:cNvPr>
          <p:cNvSpPr txBox="1"/>
          <p:nvPr/>
        </p:nvSpPr>
        <p:spPr>
          <a:xfrm>
            <a:off x="1828800" y="4475946"/>
            <a:ext cx="533400" cy="477054"/>
          </a:xfrm>
          <a:prstGeom prst="rect">
            <a:avLst/>
          </a:prstGeom>
          <a:noFill/>
        </p:spPr>
        <p:txBody>
          <a:bodyPr wrap="square">
            <a:spAutoFit/>
          </a:bodyPr>
          <a:lstStyle/>
          <a:p>
            <a:r>
              <a:rPr lang="en-US" altLang="en-US" sz="2500" b="1" dirty="0">
                <a:solidFill>
                  <a:srgbClr val="FFC000"/>
                </a:solidFill>
              </a:rPr>
              <a:t>Q</a:t>
            </a:r>
            <a:endParaRPr lang="en-US" sz="2500" b="1" dirty="0">
              <a:solidFill>
                <a:srgbClr val="FFC000"/>
              </a:solidFill>
            </a:endParaRPr>
          </a:p>
        </p:txBody>
      </p:sp>
      <p:sp>
        <p:nvSpPr>
          <p:cNvPr id="4" name="TextBox 3">
            <a:extLst>
              <a:ext uri="{FF2B5EF4-FFF2-40B4-BE49-F238E27FC236}">
                <a16:creationId xmlns:a16="http://schemas.microsoft.com/office/drawing/2014/main" id="{103948E1-35C3-47FC-9E45-C0D70DB61A43}"/>
              </a:ext>
            </a:extLst>
          </p:cNvPr>
          <p:cNvSpPr txBox="1"/>
          <p:nvPr/>
        </p:nvSpPr>
        <p:spPr>
          <a:xfrm>
            <a:off x="6324600" y="4399746"/>
            <a:ext cx="533400" cy="477054"/>
          </a:xfrm>
          <a:prstGeom prst="rect">
            <a:avLst/>
          </a:prstGeom>
          <a:noFill/>
        </p:spPr>
        <p:txBody>
          <a:bodyPr wrap="square">
            <a:spAutoFit/>
          </a:bodyPr>
          <a:lstStyle/>
          <a:p>
            <a:r>
              <a:rPr lang="en-US" altLang="en-US" sz="2500" b="1" dirty="0">
                <a:solidFill>
                  <a:srgbClr val="FFC000"/>
                </a:solidFill>
              </a:rPr>
              <a:t>L</a:t>
            </a:r>
            <a:endParaRPr lang="en-US" sz="2500" b="1" dirty="0">
              <a:solidFill>
                <a:srgbClr val="FFC000"/>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736464B-6095-405E-B204-0CAE5FB5B0B0}"/>
                  </a:ext>
                </a:extLst>
              </p:cNvPr>
              <p:cNvSpPr txBox="1"/>
              <p:nvPr/>
            </p:nvSpPr>
            <p:spPr>
              <a:xfrm>
                <a:off x="4862027" y="4583602"/>
                <a:ext cx="1005373" cy="7503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000" b="1" i="1" smtClean="0">
                              <a:solidFill>
                                <a:srgbClr val="FFC000"/>
                              </a:solidFill>
                              <a:effectLst/>
                              <a:latin typeface="Cambria Math" panose="02040503050406030204" pitchFamily="18" charset="0"/>
                              <a:ea typeface="Times New Roman" panose="02020603050405020304" pitchFamily="18" charset="0"/>
                            </a:rPr>
                          </m:ctrlPr>
                        </m:fPr>
                        <m:num>
                          <m:r>
                            <m:rPr>
                              <m:nor/>
                            </m:rPr>
                            <a:rPr lang="en-US" sz="2000" b="1" dirty="0">
                              <a:solidFill>
                                <a:srgbClr val="FFC000"/>
                              </a:solidFill>
                              <a:ea typeface="Times New Roman" panose="02020603050405020304" pitchFamily="18" charset="0"/>
                            </a:rPr>
                            <m:t>1</m:t>
                          </m:r>
                        </m:num>
                        <m:den>
                          <m:r>
                            <m:rPr>
                              <m:nor/>
                            </m:rPr>
                            <a:rPr lang="en-US" sz="2000" b="1" dirty="0">
                              <a:solidFill>
                                <a:srgbClr val="FFC000"/>
                              </a:solidFill>
                              <a:ea typeface="Times New Roman" panose="02020603050405020304" pitchFamily="18" charset="0"/>
                            </a:rPr>
                            <m:t>R</m:t>
                          </m:r>
                          <m:rad>
                            <m:radPr>
                              <m:degHide m:val="on"/>
                              <m:ctrlPr>
                                <a:rPr lang="en-US" sz="2000" b="1" i="1" smtClean="0">
                                  <a:solidFill>
                                    <a:srgbClr val="FFC000"/>
                                  </a:solidFill>
                                  <a:latin typeface="Cambria Math" panose="02040503050406030204" pitchFamily="18" charset="0"/>
                                  <a:ea typeface="Times New Roman" panose="02020603050405020304" pitchFamily="18" charset="0"/>
                                </a:rPr>
                              </m:ctrlPr>
                            </m:radPr>
                            <m:deg/>
                            <m:e>
                              <m:r>
                                <m:rPr>
                                  <m:nor/>
                                </m:rPr>
                                <a:rPr lang="en-US" sz="2000" b="1" dirty="0">
                                  <a:solidFill>
                                    <a:srgbClr val="FFC000"/>
                                  </a:solidFill>
                                  <a:ea typeface="Times New Roman" panose="02020603050405020304" pitchFamily="18" charset="0"/>
                                </a:rPr>
                                <m:t>C</m:t>
                              </m:r>
                            </m:e>
                          </m:rad>
                        </m:den>
                      </m:f>
                    </m:oMath>
                  </m:oMathPara>
                </a14:m>
                <a:endParaRPr lang="en-US" sz="2000" b="1" dirty="0">
                  <a:solidFill>
                    <a:srgbClr val="FFC000"/>
                  </a:solidFill>
                </a:endParaRPr>
              </a:p>
            </p:txBody>
          </p:sp>
        </mc:Choice>
        <mc:Fallback xmlns="">
          <p:sp>
            <p:nvSpPr>
              <p:cNvPr id="7" name="TextBox 6">
                <a:extLst>
                  <a:ext uri="{FF2B5EF4-FFF2-40B4-BE49-F238E27FC236}">
                    <a16:creationId xmlns:a16="http://schemas.microsoft.com/office/drawing/2014/main" id="{4736464B-6095-405E-B204-0CAE5FB5B0B0}"/>
                  </a:ext>
                </a:extLst>
              </p:cNvPr>
              <p:cNvSpPr txBox="1">
                <a:spLocks noRot="1" noChangeAspect="1" noMove="1" noResize="1" noEditPoints="1" noAdjustHandles="1" noChangeArrowheads="1" noChangeShapeType="1" noTextEdit="1"/>
              </p:cNvSpPr>
              <p:nvPr/>
            </p:nvSpPr>
            <p:spPr>
              <a:xfrm>
                <a:off x="4862027" y="4583602"/>
                <a:ext cx="1005373" cy="750398"/>
              </a:xfrm>
              <a:prstGeom prst="rect">
                <a:avLst/>
              </a:prstGeom>
              <a:blipFill>
                <a:blip r:embed="rId4"/>
                <a:stretch>
                  <a:fillRect/>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A32DD9D9-06FE-4EEE-8906-1FE8E5F1EC83}"/>
              </a:ext>
            </a:extLst>
          </p:cNvPr>
          <p:cNvCxnSpPr>
            <a:cxnSpLocks/>
          </p:cNvCxnSpPr>
          <p:nvPr/>
        </p:nvCxnSpPr>
        <p:spPr>
          <a:xfrm flipV="1">
            <a:off x="2286000" y="4114800"/>
            <a:ext cx="304800" cy="477054"/>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08E65BA-F84C-4CCD-A5C2-AE4E00A81D07}"/>
              </a:ext>
            </a:extLst>
          </p:cNvPr>
          <p:cNvCxnSpPr>
            <a:cxnSpLocks/>
          </p:cNvCxnSpPr>
          <p:nvPr/>
        </p:nvCxnSpPr>
        <p:spPr>
          <a:xfrm flipH="1" flipV="1">
            <a:off x="6148873" y="4018746"/>
            <a:ext cx="175727" cy="361146"/>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DBF1DB0-93B7-48FE-8006-46A7F69E633B}"/>
              </a:ext>
            </a:extLst>
          </p:cNvPr>
          <p:cNvCxnSpPr>
            <a:cxnSpLocks/>
          </p:cNvCxnSpPr>
          <p:nvPr/>
        </p:nvCxnSpPr>
        <p:spPr>
          <a:xfrm flipV="1">
            <a:off x="5472793" y="4038600"/>
            <a:ext cx="114300" cy="477054"/>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4BF9DF0-026B-4A67-A9E3-E70EC0810114}"/>
              </a:ext>
            </a:extLst>
          </p:cNvPr>
          <p:cNvCxnSpPr>
            <a:cxnSpLocks/>
          </p:cNvCxnSpPr>
          <p:nvPr/>
        </p:nvCxnSpPr>
        <p:spPr>
          <a:xfrm flipH="1">
            <a:off x="1028700" y="4856946"/>
            <a:ext cx="838200" cy="457200"/>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EF4B2BA-38AC-41B7-9378-BD6CDCE514B2}"/>
              </a:ext>
            </a:extLst>
          </p:cNvPr>
          <p:cNvCxnSpPr>
            <a:cxnSpLocks/>
          </p:cNvCxnSpPr>
          <p:nvPr/>
        </p:nvCxnSpPr>
        <p:spPr>
          <a:xfrm flipH="1">
            <a:off x="4138127" y="4953000"/>
            <a:ext cx="2415075" cy="685800"/>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915E721-AA96-444F-8ED3-D594DD21AD0C}"/>
              </a:ext>
            </a:extLst>
          </p:cNvPr>
          <p:cNvCxnSpPr>
            <a:cxnSpLocks/>
          </p:cNvCxnSpPr>
          <p:nvPr/>
        </p:nvCxnSpPr>
        <p:spPr>
          <a:xfrm flipH="1">
            <a:off x="3379238" y="5085546"/>
            <a:ext cx="1509225" cy="183856"/>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72394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838200"/>
                <a:ext cx="8153400" cy="5638800"/>
              </a:xfrm>
            </p:spPr>
            <p:txBody>
              <a:bodyPr/>
              <a:lstStyle/>
              <a:p>
                <a:pPr>
                  <a:spcBef>
                    <a:spcPts val="0"/>
                  </a:spcBef>
                  <a:spcAft>
                    <a:spcPts val="0"/>
                  </a:spcAft>
                </a:pPr>
                <a:r>
                  <a:rPr lang="en-US" dirty="0">
                    <a:effectLst/>
                    <a:ea typeface="Times New Roman" panose="02020603050405020304" pitchFamily="18" charset="0"/>
                  </a:rPr>
                  <a:t>The charge of a resonant circuit is given by Q = </a:t>
                </a:r>
                <a14:m>
                  <m:oMath xmlns:m="http://schemas.openxmlformats.org/officeDocument/2006/math">
                    <m:f>
                      <m:fPr>
                        <m:ctrlPr>
                          <a:rPr lang="en-US" i="1">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ea typeface="Times New Roman" panose="02020603050405020304" pitchFamily="18" charset="0"/>
                          </a:rPr>
                          <m:t>1</m:t>
                        </m:r>
                      </m:num>
                      <m:den>
                        <m:r>
                          <m:rPr>
                            <m:nor/>
                          </m:rPr>
                          <a:rPr lang="en-US" dirty="0">
                            <a:ea typeface="Times New Roman" panose="02020603050405020304" pitchFamily="18" charset="0"/>
                          </a:rPr>
                          <m:t>R</m:t>
                        </m:r>
                      </m:den>
                    </m:f>
                    <m:r>
                      <a:rPr lang="en-US" i="1">
                        <a:effectLst/>
                        <a:latin typeface="Cambria Math" panose="02040503050406030204" pitchFamily="18" charset="0"/>
                        <a:ea typeface="Times New Roman" panose="02020603050405020304" pitchFamily="18" charset="0"/>
                        <a:cs typeface="Arial" panose="020B0604020202020204" pitchFamily="34" charset="0"/>
                      </a:rPr>
                      <m:t> </m:t>
                    </m:r>
                    <m:rad>
                      <m:radPr>
                        <m:degHide m:val="on"/>
                        <m:ctrlPr>
                          <a:rPr lang="en-US" i="1">
                            <a:effectLst/>
                            <a:latin typeface="Cambria Math" panose="02040503050406030204" pitchFamily="18" charset="0"/>
                            <a:ea typeface="Times New Roman" panose="02020603050405020304" pitchFamily="18" charset="0"/>
                            <a:cs typeface="Arial" panose="020B0604020202020204" pitchFamily="34" charset="0"/>
                          </a:rPr>
                        </m:ctrlPr>
                      </m:radPr>
                      <m:deg/>
                      <m:e>
                        <m:f>
                          <m:fPr>
                            <m:ctrlPr>
                              <a:rPr lang="en-US" i="1" smtClean="0">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ea typeface="Times New Roman" panose="02020603050405020304" pitchFamily="18" charset="0"/>
                              </a:rPr>
                              <m:t>L</m:t>
                            </m:r>
                          </m:num>
                          <m:den>
                            <m:r>
                              <m:rPr>
                                <m:nor/>
                              </m:rPr>
                              <a:rPr lang="en-US" dirty="0">
                                <a:ea typeface="Times New Roman" panose="02020603050405020304" pitchFamily="18" charset="0"/>
                              </a:rPr>
                              <m:t>C</m:t>
                            </m:r>
                          </m:den>
                        </m:f>
                      </m:e>
                    </m:rad>
                  </m:oMath>
                </a14:m>
                <a:r>
                  <a:rPr lang="en-US" dirty="0">
                    <a:effectLst/>
                    <a:ea typeface="Times New Roman" panose="02020603050405020304" pitchFamily="18" charset="0"/>
                  </a:rPr>
                  <a:t>  </a:t>
                </a:r>
              </a:p>
              <a:p>
                <a:pPr marL="0" marR="0">
                  <a:spcBef>
                    <a:spcPts val="0"/>
                  </a:spcBef>
                  <a:spcAft>
                    <a:spcPts val="0"/>
                  </a:spcAft>
                </a:pPr>
                <a:r>
                  <a:rPr lang="en-US" altLang="en-US" dirty="0"/>
                  <a:t>So we’ve really got:</a:t>
                </a:r>
              </a:p>
              <a:p>
                <a:pPr algn="ctr">
                  <a:spcBef>
                    <a:spcPts val="0"/>
                  </a:spcBef>
                  <a:spcAft>
                    <a:spcPts val="0"/>
                  </a:spcAft>
                </a:pPr>
                <a:r>
                  <a:rPr lang="en-US" altLang="en-US" dirty="0"/>
                  <a:t>y = K </a:t>
                </a:r>
                <a14:m>
                  <m:oMath xmlns:m="http://schemas.openxmlformats.org/officeDocument/2006/math">
                    <m:rad>
                      <m:radPr>
                        <m:degHide m:val="on"/>
                        <m:ctrlPr>
                          <a:rPr lang="en-US" i="1" smtClean="0">
                            <a:effectLst/>
                            <a:latin typeface="Cambria Math" panose="02040503050406030204" pitchFamily="18" charset="0"/>
                            <a:ea typeface="Times New Roman" panose="02020603050405020304" pitchFamily="18" charset="0"/>
                            <a:cs typeface="Arial" panose="020B0604020202020204" pitchFamily="34" charset="0"/>
                          </a:rPr>
                        </m:ctrlPr>
                      </m:radPr>
                      <m:deg/>
                      <m:e>
                        <m:r>
                          <m:rPr>
                            <m:nor/>
                          </m:rPr>
                          <a:rPr lang="en-US" b="1" i="0" dirty="0" smtClean="0">
                            <a:ea typeface="Times New Roman" panose="02020603050405020304" pitchFamily="18" charset="0"/>
                          </a:rPr>
                          <m:t>x</m:t>
                        </m:r>
                      </m:e>
                    </m:rad>
                  </m:oMath>
                </a14:m>
                <a:r>
                  <a:rPr lang="en-US" altLang="en-US" dirty="0"/>
                  <a:t> = k x</a:t>
                </a:r>
                <a:r>
                  <a:rPr lang="en-US" altLang="en-US" baseline="30000" dirty="0"/>
                  <a:t>½</a:t>
                </a:r>
                <a:r>
                  <a:rPr lang="en-US" altLang="en-US" dirty="0"/>
                  <a:t> </a:t>
                </a:r>
              </a:p>
              <a:p>
                <a:pPr marL="0" marR="0">
                  <a:spcBef>
                    <a:spcPts val="0"/>
                  </a:spcBef>
                  <a:spcAft>
                    <a:spcPts val="0"/>
                  </a:spcAft>
                </a:pPr>
                <a:endParaRPr lang="en-US" altLang="en-US" sz="2000" dirty="0"/>
              </a:p>
              <a:p>
                <a:pPr>
                  <a:spcBef>
                    <a:spcPts val="0"/>
                  </a:spcBef>
                  <a:spcAft>
                    <a:spcPts val="0"/>
                  </a:spcAft>
                </a:pPr>
                <a:r>
                  <a:rPr lang="en-US" dirty="0" err="1">
                    <a:ea typeface="Times New Roman" panose="02020603050405020304" pitchFamily="18" charset="0"/>
                  </a:rPr>
                  <a:t>dy</a:t>
                </a:r>
                <a:r>
                  <a:rPr lang="en-US" dirty="0">
                    <a:ea typeface="Times New Roman" panose="02020603050405020304" pitchFamily="18" charset="0"/>
                  </a:rPr>
                  <a:t>/dx = ½ K x</a:t>
                </a:r>
                <a:r>
                  <a:rPr lang="en-US" baseline="30000" dirty="0">
                    <a:ea typeface="Times New Roman" panose="02020603050405020304" pitchFamily="18" charset="0"/>
                  </a:rPr>
                  <a:t>–½</a:t>
                </a:r>
                <a:r>
                  <a:rPr lang="en-US" dirty="0">
                    <a:ea typeface="Times New Roman" panose="02020603050405020304" pitchFamily="18" charset="0"/>
                  </a:rPr>
                  <a:t> </a:t>
                </a:r>
              </a:p>
              <a:p>
                <a:pPr>
                  <a:spcBef>
                    <a:spcPts val="0"/>
                  </a:spcBef>
                  <a:spcAft>
                    <a:spcPts val="0"/>
                  </a:spcAft>
                </a:pPr>
                <a:r>
                  <a:rPr lang="en-US" altLang="en-US" dirty="0" err="1"/>
                  <a:t>dQ</a:t>
                </a:r>
                <a:r>
                  <a:rPr lang="en-US" altLang="en-US" dirty="0"/>
                  <a:t>/dL = </a:t>
                </a:r>
                <a:r>
                  <a:rPr lang="en-US" altLang="en-US" dirty="0">
                    <a:solidFill>
                      <a:srgbClr val="CCFFFF"/>
                    </a:solidFill>
                  </a:rPr>
                  <a:t>½ </a:t>
                </a:r>
                <a14:m>
                  <m:oMath xmlns:m="http://schemas.openxmlformats.org/officeDocument/2006/math">
                    <m:f>
                      <m:fPr>
                        <m:ctrlPr>
                          <a:rPr lang="en-US" i="1" smtClean="0">
                            <a:solidFill>
                              <a:srgbClr val="CCFFFF"/>
                            </a:solidFill>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solidFill>
                              <a:srgbClr val="CCFFFF"/>
                            </a:solidFill>
                            <a:ea typeface="Times New Roman" panose="02020603050405020304" pitchFamily="18" charset="0"/>
                          </a:rPr>
                          <m:t>1</m:t>
                        </m:r>
                      </m:num>
                      <m:den>
                        <m:r>
                          <m:rPr>
                            <m:nor/>
                          </m:rPr>
                          <a:rPr lang="en-US" dirty="0">
                            <a:solidFill>
                              <a:srgbClr val="CCFFFF"/>
                            </a:solidFill>
                            <a:ea typeface="Times New Roman" panose="02020603050405020304" pitchFamily="18" charset="0"/>
                          </a:rPr>
                          <m:t>R</m:t>
                        </m:r>
                        <m:rad>
                          <m:radPr>
                            <m:degHide m:val="on"/>
                            <m:ctrlPr>
                              <a:rPr lang="en-US" i="1" smtClean="0">
                                <a:solidFill>
                                  <a:srgbClr val="CCFFFF"/>
                                </a:solidFill>
                                <a:latin typeface="Cambria Math" panose="02040503050406030204" pitchFamily="18" charset="0"/>
                                <a:ea typeface="Times New Roman" panose="02020603050405020304" pitchFamily="18" charset="0"/>
                                <a:cs typeface="Arial" panose="020B0604020202020204" pitchFamily="34" charset="0"/>
                              </a:rPr>
                            </m:ctrlPr>
                          </m:radPr>
                          <m:deg/>
                          <m:e>
                            <m:r>
                              <m:rPr>
                                <m:nor/>
                              </m:rPr>
                              <a:rPr lang="en-US" dirty="0">
                                <a:solidFill>
                                  <a:srgbClr val="CCFFFF"/>
                                </a:solidFill>
                                <a:ea typeface="Times New Roman" panose="02020603050405020304" pitchFamily="18" charset="0"/>
                              </a:rPr>
                              <m:t>C</m:t>
                            </m:r>
                          </m:e>
                        </m:rad>
                      </m:den>
                    </m:f>
                  </m:oMath>
                </a14:m>
                <a:r>
                  <a:rPr lang="en-US" altLang="en-US" dirty="0">
                    <a:solidFill>
                      <a:srgbClr val="CCFFFF"/>
                    </a:solidFill>
                  </a:rPr>
                  <a:t> L</a:t>
                </a:r>
                <a:r>
                  <a:rPr lang="en-US" baseline="30000" dirty="0">
                    <a:solidFill>
                      <a:srgbClr val="CCFFFF"/>
                    </a:solidFill>
                    <a:ea typeface="Times New Roman" panose="02020603050405020304" pitchFamily="18" charset="0"/>
                  </a:rPr>
                  <a:t>–</a:t>
                </a:r>
                <a:r>
                  <a:rPr lang="en-US" sz="2000" baseline="30000" dirty="0">
                    <a:solidFill>
                      <a:srgbClr val="CCFFFF"/>
                    </a:solidFill>
                    <a:ea typeface="Times New Roman" panose="02020603050405020304" pitchFamily="18" charset="0"/>
                  </a:rPr>
                  <a:t> </a:t>
                </a:r>
                <a:r>
                  <a:rPr lang="en-US" baseline="30000" dirty="0">
                    <a:solidFill>
                      <a:srgbClr val="CCFFFF"/>
                    </a:solidFill>
                    <a:ea typeface="Times New Roman" panose="02020603050405020304" pitchFamily="18" charset="0"/>
                  </a:rPr>
                  <a:t>½ </a:t>
                </a:r>
                <a:r>
                  <a:rPr lang="en-US" altLang="en-US" dirty="0">
                    <a:solidFill>
                      <a:srgbClr val="CCFFFF"/>
                    </a:solidFill>
                  </a:rPr>
                  <a:t> </a:t>
                </a:r>
                <a:r>
                  <a:rPr lang="en-US" altLang="en-US" dirty="0"/>
                  <a:t>= </a:t>
                </a:r>
                <a14:m>
                  <m:oMath xmlns:m="http://schemas.openxmlformats.org/officeDocument/2006/math">
                    <m:f>
                      <m:fPr>
                        <m:ctrlPr>
                          <a:rPr lang="en-US" i="1" smtClean="0">
                            <a:solidFill>
                              <a:srgbClr val="CCFFFF"/>
                            </a:solidFill>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solidFill>
                              <a:srgbClr val="CCFFFF"/>
                            </a:solidFill>
                            <a:ea typeface="Times New Roman" panose="02020603050405020304" pitchFamily="18" charset="0"/>
                          </a:rPr>
                          <m:t>1</m:t>
                        </m:r>
                      </m:num>
                      <m:den>
                        <m:r>
                          <m:rPr>
                            <m:nor/>
                          </m:rPr>
                          <a:rPr lang="en-US" altLang="en-US" dirty="0">
                            <a:solidFill>
                              <a:srgbClr val="CCFFFF"/>
                            </a:solidFill>
                          </a:rPr>
                          <m:t>2</m:t>
                        </m:r>
                        <m:r>
                          <m:rPr>
                            <m:nor/>
                          </m:rPr>
                          <a:rPr lang="en-US" dirty="0">
                            <a:solidFill>
                              <a:srgbClr val="CCFFFF"/>
                            </a:solidFill>
                            <a:ea typeface="Times New Roman" panose="02020603050405020304" pitchFamily="18" charset="0"/>
                          </a:rPr>
                          <m:t>R</m:t>
                        </m:r>
                        <m:rad>
                          <m:radPr>
                            <m:degHide m:val="on"/>
                            <m:ctrlPr>
                              <a:rPr lang="en-US" i="1">
                                <a:solidFill>
                                  <a:srgbClr val="CCFFFF"/>
                                </a:solidFill>
                                <a:latin typeface="Cambria Math" panose="02040503050406030204" pitchFamily="18" charset="0"/>
                                <a:ea typeface="Times New Roman" panose="02020603050405020304" pitchFamily="18" charset="0"/>
                                <a:cs typeface="Arial" panose="020B0604020202020204" pitchFamily="34" charset="0"/>
                              </a:rPr>
                            </m:ctrlPr>
                          </m:radPr>
                          <m:deg/>
                          <m:e>
                            <m:r>
                              <m:rPr>
                                <m:nor/>
                              </m:rPr>
                              <a:rPr lang="en-US" dirty="0">
                                <a:solidFill>
                                  <a:srgbClr val="CCFFFF"/>
                                </a:solidFill>
                                <a:ea typeface="Times New Roman" panose="02020603050405020304" pitchFamily="18" charset="0"/>
                              </a:rPr>
                              <m:t>C</m:t>
                            </m:r>
                            <m:r>
                              <m:rPr>
                                <m:nor/>
                              </m:rPr>
                              <a:rPr lang="en-US" b="1" i="0" dirty="0" smtClean="0">
                                <a:solidFill>
                                  <a:srgbClr val="CCFFFF"/>
                                </a:solidFill>
                                <a:ea typeface="Times New Roman" panose="02020603050405020304" pitchFamily="18" charset="0"/>
                              </a:rPr>
                              <m:t>L</m:t>
                            </m:r>
                          </m:e>
                        </m:rad>
                      </m:den>
                    </m:f>
                  </m:oMath>
                </a14:m>
                <a:endParaRPr lang="en-US" altLang="en-US" baseline="-25000" dirty="0"/>
              </a:p>
              <a:p>
                <a:pPr algn="r">
                  <a:spcBef>
                    <a:spcPts val="0"/>
                  </a:spcBef>
                  <a:spcAft>
                    <a:spcPts val="0"/>
                  </a:spcAft>
                </a:pPr>
                <a:r>
                  <a:rPr lang="en-US" altLang="en-US" baseline="-25000" dirty="0"/>
                  <a:t>Are there units?</a:t>
                </a:r>
              </a:p>
            </p:txBody>
          </p:sp>
        </mc:Choice>
        <mc:Fallback xmlns="">
          <p:sp>
            <p:nvSpPr>
              <p:cNvPr id="37891" name="Content Placeholder 1">
                <a:extLst>
                  <a:ext uri="{FF2B5EF4-FFF2-40B4-BE49-F238E27FC236}">
                    <a16:creationId xmlns:a16="http://schemas.microsoft.com/office/drawing/2014/main" id="{5765A34E-0A31-4861-9444-43573C2F9797}"/>
                  </a:ext>
                </a:extLst>
              </p:cNvPr>
              <p:cNvSpPr>
                <a:spLocks noGrp="1" noRot="1" noChangeAspect="1" noMove="1" noResize="1" noEditPoints="1" noAdjustHandles="1" noChangeArrowheads="1" noChangeShapeType="1" noTextEdit="1"/>
              </p:cNvSpPr>
              <p:nvPr>
                <p:ph idx="1"/>
              </p:nvPr>
            </p:nvSpPr>
            <p:spPr>
              <a:xfrm>
                <a:off x="457200" y="838200"/>
                <a:ext cx="8153400" cy="5638800"/>
              </a:xfrm>
              <a:blipFill>
                <a:blip r:embed="rId3"/>
                <a:stretch>
                  <a:fillRect l="-2616" t="-1946" r="-1345" b="-5189"/>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2303A60F-1C86-4701-B7FA-DCAAEEA74AE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PROBLEMS 10</a:t>
            </a:r>
            <a:endParaRPr lang="en-US" altLang="en-US" sz="2400" i="1" dirty="0">
              <a:solidFill>
                <a:schemeClr val="folHlink"/>
              </a:solidFill>
            </a:endParaRPr>
          </a:p>
        </p:txBody>
      </p:sp>
      <p:sp>
        <p:nvSpPr>
          <p:cNvPr id="14" name="TextBox 13">
            <a:extLst>
              <a:ext uri="{FF2B5EF4-FFF2-40B4-BE49-F238E27FC236}">
                <a16:creationId xmlns:a16="http://schemas.microsoft.com/office/drawing/2014/main" id="{83AD742C-3CC2-4455-B440-D0A8D34D65FA}"/>
              </a:ext>
            </a:extLst>
          </p:cNvPr>
          <p:cNvSpPr txBox="1"/>
          <p:nvPr/>
        </p:nvSpPr>
        <p:spPr>
          <a:xfrm>
            <a:off x="5562600" y="5010090"/>
            <a:ext cx="533400" cy="400110"/>
          </a:xfrm>
          <a:prstGeom prst="rect">
            <a:avLst/>
          </a:prstGeom>
          <a:noFill/>
        </p:spPr>
        <p:txBody>
          <a:bodyPr wrap="square">
            <a:spAutoFit/>
          </a:bodyPr>
          <a:lstStyle/>
          <a:p>
            <a:r>
              <a:rPr lang="en-US" altLang="en-US" sz="2000" dirty="0">
                <a:solidFill>
                  <a:srgbClr val="CCFFFF"/>
                </a:solidFill>
              </a:rPr>
              <a:t>or</a:t>
            </a:r>
            <a:endParaRPr lang="en-US" sz="2000" dirty="0">
              <a:solidFill>
                <a:srgbClr val="CCFFFF"/>
              </a:solidFill>
            </a:endParaRPr>
          </a:p>
        </p:txBody>
      </p:sp>
    </p:spTree>
    <p:extLst>
      <p:ext uri="{BB962C8B-B14F-4D97-AF65-F5344CB8AC3E}">
        <p14:creationId xmlns:p14="http://schemas.microsoft.com/office/powerpoint/2010/main" val="227962821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838200"/>
                <a:ext cx="8686800" cy="5638800"/>
              </a:xfrm>
            </p:spPr>
            <p:txBody>
              <a:bodyPr/>
              <a:lstStyle/>
              <a:p>
                <a:pPr>
                  <a:spcBef>
                    <a:spcPts val="0"/>
                  </a:spcBef>
                  <a:spcAft>
                    <a:spcPts val="0"/>
                  </a:spcAft>
                </a:pPr>
                <a:r>
                  <a:rPr lang="en-US" dirty="0">
                    <a:effectLst/>
                    <a:ea typeface="Times New Roman" panose="02020603050405020304" pitchFamily="18" charset="0"/>
                  </a:rPr>
                  <a:t>The charge of a resonant circuit is given by Q = </a:t>
                </a:r>
                <a14:m>
                  <m:oMath xmlns:m="http://schemas.openxmlformats.org/officeDocument/2006/math">
                    <m:f>
                      <m:fPr>
                        <m:ctrlPr>
                          <a:rPr lang="en-US" i="1">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ea typeface="Times New Roman" panose="02020603050405020304" pitchFamily="18" charset="0"/>
                          </a:rPr>
                          <m:t>1</m:t>
                        </m:r>
                      </m:num>
                      <m:den>
                        <m:r>
                          <m:rPr>
                            <m:nor/>
                          </m:rPr>
                          <a:rPr lang="en-US" dirty="0">
                            <a:ea typeface="Times New Roman" panose="02020603050405020304" pitchFamily="18" charset="0"/>
                          </a:rPr>
                          <m:t>R</m:t>
                        </m:r>
                      </m:den>
                    </m:f>
                    <m:r>
                      <a:rPr lang="en-US" i="1">
                        <a:effectLst/>
                        <a:latin typeface="Cambria Math" panose="02040503050406030204" pitchFamily="18" charset="0"/>
                        <a:ea typeface="Times New Roman" panose="02020603050405020304" pitchFamily="18" charset="0"/>
                        <a:cs typeface="Arial" panose="020B0604020202020204" pitchFamily="34" charset="0"/>
                      </a:rPr>
                      <m:t> </m:t>
                    </m:r>
                    <m:rad>
                      <m:radPr>
                        <m:degHide m:val="on"/>
                        <m:ctrlPr>
                          <a:rPr lang="en-US" i="1">
                            <a:effectLst/>
                            <a:latin typeface="Cambria Math" panose="02040503050406030204" pitchFamily="18" charset="0"/>
                            <a:ea typeface="Times New Roman" panose="02020603050405020304" pitchFamily="18" charset="0"/>
                            <a:cs typeface="Arial" panose="020B0604020202020204" pitchFamily="34" charset="0"/>
                          </a:rPr>
                        </m:ctrlPr>
                      </m:radPr>
                      <m:deg/>
                      <m:e>
                        <m:f>
                          <m:fPr>
                            <m:ctrlPr>
                              <a:rPr lang="en-US" i="1" smtClean="0">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ea typeface="Times New Roman" panose="02020603050405020304" pitchFamily="18" charset="0"/>
                              </a:rPr>
                              <m:t>L</m:t>
                            </m:r>
                          </m:num>
                          <m:den>
                            <m:r>
                              <m:rPr>
                                <m:nor/>
                              </m:rPr>
                              <a:rPr lang="en-US" dirty="0">
                                <a:ea typeface="Times New Roman" panose="02020603050405020304" pitchFamily="18" charset="0"/>
                              </a:rPr>
                              <m:t>C</m:t>
                            </m:r>
                          </m:den>
                        </m:f>
                      </m:e>
                    </m:rad>
                  </m:oMath>
                </a14:m>
                <a:r>
                  <a:rPr lang="en-US" dirty="0">
                    <a:effectLst/>
                    <a:ea typeface="Times New Roman" panose="02020603050405020304" pitchFamily="18" charset="0"/>
                  </a:rPr>
                  <a:t>  </a:t>
                </a:r>
              </a:p>
              <a:p>
                <a:pPr>
                  <a:spcBef>
                    <a:spcPts val="0"/>
                  </a:spcBef>
                  <a:spcAft>
                    <a:spcPts val="0"/>
                  </a:spcAft>
                </a:pPr>
                <a:r>
                  <a:rPr lang="en-US" altLang="en-US" dirty="0" err="1"/>
                  <a:t>dQ</a:t>
                </a:r>
                <a:r>
                  <a:rPr lang="en-US" altLang="en-US" dirty="0"/>
                  <a:t>/dL = </a:t>
                </a:r>
                <a:r>
                  <a:rPr lang="en-US" altLang="en-US" dirty="0">
                    <a:solidFill>
                      <a:srgbClr val="FFFF00"/>
                    </a:solidFill>
                  </a:rPr>
                  <a:t>½</a:t>
                </a:r>
                <a:r>
                  <a:rPr lang="en-US" altLang="en-US" sz="2000" dirty="0">
                    <a:solidFill>
                      <a:srgbClr val="FFFF00"/>
                    </a:solidFill>
                  </a:rPr>
                  <a:t> </a:t>
                </a:r>
                <a14:m>
                  <m:oMath xmlns:m="http://schemas.openxmlformats.org/officeDocument/2006/math">
                    <m:f>
                      <m:fPr>
                        <m:ctrlPr>
                          <a:rPr lang="en-US" i="1" smtClean="0">
                            <a:solidFill>
                              <a:srgbClr val="FFFF00"/>
                            </a:solidFill>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solidFill>
                              <a:srgbClr val="FFFF00"/>
                            </a:solidFill>
                            <a:ea typeface="Times New Roman" panose="02020603050405020304" pitchFamily="18" charset="0"/>
                          </a:rPr>
                          <m:t>1</m:t>
                        </m:r>
                      </m:num>
                      <m:den>
                        <m:r>
                          <m:rPr>
                            <m:nor/>
                          </m:rPr>
                          <a:rPr lang="en-US" dirty="0">
                            <a:solidFill>
                              <a:srgbClr val="FFFF00"/>
                            </a:solidFill>
                            <a:ea typeface="Times New Roman" panose="02020603050405020304" pitchFamily="18" charset="0"/>
                          </a:rPr>
                          <m:t>R</m:t>
                        </m:r>
                        <m:rad>
                          <m:radPr>
                            <m:degHide m:val="on"/>
                            <m:ctrlPr>
                              <a:rPr lang="en-US" i="1" smtClean="0">
                                <a:solidFill>
                                  <a:srgbClr val="FFFF00"/>
                                </a:solidFill>
                                <a:latin typeface="Cambria Math" panose="02040503050406030204" pitchFamily="18" charset="0"/>
                                <a:ea typeface="Times New Roman" panose="02020603050405020304" pitchFamily="18" charset="0"/>
                                <a:cs typeface="Arial" panose="020B0604020202020204" pitchFamily="34" charset="0"/>
                              </a:rPr>
                            </m:ctrlPr>
                          </m:radPr>
                          <m:deg/>
                          <m:e>
                            <m:r>
                              <m:rPr>
                                <m:nor/>
                              </m:rPr>
                              <a:rPr lang="en-US" dirty="0">
                                <a:solidFill>
                                  <a:srgbClr val="FFFF00"/>
                                </a:solidFill>
                                <a:ea typeface="Times New Roman" panose="02020603050405020304" pitchFamily="18" charset="0"/>
                              </a:rPr>
                              <m:t>C</m:t>
                            </m:r>
                          </m:e>
                        </m:rad>
                      </m:den>
                    </m:f>
                  </m:oMath>
                </a14:m>
                <a:r>
                  <a:rPr lang="en-US" altLang="en-US" sz="2000" dirty="0">
                    <a:solidFill>
                      <a:srgbClr val="FFFF00"/>
                    </a:solidFill>
                  </a:rPr>
                  <a:t> </a:t>
                </a:r>
                <a:r>
                  <a:rPr lang="en-US" altLang="en-US" dirty="0">
                    <a:solidFill>
                      <a:srgbClr val="FFFF00"/>
                    </a:solidFill>
                  </a:rPr>
                  <a:t>L</a:t>
                </a:r>
                <a:r>
                  <a:rPr lang="en-US" baseline="30000" dirty="0">
                    <a:solidFill>
                      <a:srgbClr val="FFFF00"/>
                    </a:solidFill>
                    <a:ea typeface="Times New Roman" panose="02020603050405020304" pitchFamily="18" charset="0"/>
                  </a:rPr>
                  <a:t>–</a:t>
                </a:r>
                <a:r>
                  <a:rPr lang="en-US" sz="2000" baseline="30000" dirty="0">
                    <a:solidFill>
                      <a:srgbClr val="FFFF00"/>
                    </a:solidFill>
                    <a:ea typeface="Times New Roman" panose="02020603050405020304" pitchFamily="18" charset="0"/>
                  </a:rPr>
                  <a:t> </a:t>
                </a:r>
                <a:r>
                  <a:rPr lang="en-US" baseline="30000" dirty="0">
                    <a:solidFill>
                      <a:srgbClr val="FFFF00"/>
                    </a:solidFill>
                    <a:ea typeface="Times New Roman" panose="02020603050405020304" pitchFamily="18" charset="0"/>
                  </a:rPr>
                  <a:t>½ </a:t>
                </a:r>
                <a:r>
                  <a:rPr lang="en-US" altLang="en-US" dirty="0">
                    <a:solidFill>
                      <a:srgbClr val="FFFF00"/>
                    </a:solidFill>
                  </a:rPr>
                  <a:t>coulombs/henry </a:t>
                </a:r>
                <a:endParaRPr lang="en-US" altLang="en-US" dirty="0">
                  <a:solidFill>
                    <a:srgbClr val="CCFFFF"/>
                  </a:solidFill>
                </a:endParaRPr>
              </a:p>
              <a:p>
                <a:pPr>
                  <a:spcBef>
                    <a:spcPts val="0"/>
                  </a:spcBef>
                  <a:spcAft>
                    <a:spcPts val="0"/>
                  </a:spcAft>
                </a:pPr>
                <a:r>
                  <a:rPr lang="en-US" altLang="en-US" dirty="0"/>
                  <a:t>        </a:t>
                </a:r>
                <a:r>
                  <a:rPr lang="en-US" altLang="en-US" sz="2000" dirty="0"/>
                  <a:t> </a:t>
                </a:r>
                <a:r>
                  <a:rPr lang="en-US" altLang="en-US" dirty="0"/>
                  <a:t>= </a:t>
                </a:r>
                <a14:m>
                  <m:oMath xmlns:m="http://schemas.openxmlformats.org/officeDocument/2006/math">
                    <m:f>
                      <m:fPr>
                        <m:ctrlPr>
                          <a:rPr lang="en-US" i="1" smtClean="0">
                            <a:solidFill>
                              <a:srgbClr val="FFFF00"/>
                            </a:solidFill>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solidFill>
                              <a:srgbClr val="FFFF00"/>
                            </a:solidFill>
                            <a:ea typeface="Times New Roman" panose="02020603050405020304" pitchFamily="18" charset="0"/>
                          </a:rPr>
                          <m:t>1</m:t>
                        </m:r>
                      </m:num>
                      <m:den>
                        <m:r>
                          <m:rPr>
                            <m:nor/>
                          </m:rPr>
                          <a:rPr lang="en-US" altLang="en-US" dirty="0">
                            <a:solidFill>
                              <a:srgbClr val="FFFF00"/>
                            </a:solidFill>
                          </a:rPr>
                          <m:t>2</m:t>
                        </m:r>
                        <m:r>
                          <m:rPr>
                            <m:nor/>
                          </m:rPr>
                          <a:rPr lang="en-US" dirty="0">
                            <a:solidFill>
                              <a:srgbClr val="FFFF00"/>
                            </a:solidFill>
                            <a:ea typeface="Times New Roman" panose="02020603050405020304" pitchFamily="18" charset="0"/>
                          </a:rPr>
                          <m:t>R</m:t>
                        </m:r>
                        <m:rad>
                          <m:radPr>
                            <m:degHide m:val="on"/>
                            <m:ctrlPr>
                              <a:rPr lang="en-US" i="1">
                                <a:solidFill>
                                  <a:srgbClr val="FFFF00"/>
                                </a:solidFill>
                                <a:latin typeface="Cambria Math" panose="02040503050406030204" pitchFamily="18" charset="0"/>
                                <a:ea typeface="Times New Roman" panose="02020603050405020304" pitchFamily="18" charset="0"/>
                                <a:cs typeface="Arial" panose="020B0604020202020204" pitchFamily="34" charset="0"/>
                              </a:rPr>
                            </m:ctrlPr>
                          </m:radPr>
                          <m:deg/>
                          <m:e>
                            <m:r>
                              <m:rPr>
                                <m:nor/>
                              </m:rPr>
                              <a:rPr lang="en-US" dirty="0">
                                <a:solidFill>
                                  <a:srgbClr val="FFFF00"/>
                                </a:solidFill>
                                <a:ea typeface="Times New Roman" panose="02020603050405020304" pitchFamily="18" charset="0"/>
                              </a:rPr>
                              <m:t>C</m:t>
                            </m:r>
                            <m:r>
                              <m:rPr>
                                <m:nor/>
                              </m:rPr>
                              <a:rPr lang="en-US" b="1" i="0" dirty="0" smtClean="0">
                                <a:solidFill>
                                  <a:srgbClr val="FFFF00"/>
                                </a:solidFill>
                                <a:ea typeface="Times New Roman" panose="02020603050405020304" pitchFamily="18" charset="0"/>
                              </a:rPr>
                              <m:t>L</m:t>
                            </m:r>
                          </m:e>
                        </m:rad>
                      </m:den>
                    </m:f>
                  </m:oMath>
                </a14:m>
                <a:r>
                  <a:rPr lang="en-US" altLang="en-US" baseline="-25000" dirty="0">
                    <a:solidFill>
                      <a:srgbClr val="FFFF00"/>
                    </a:solidFill>
                  </a:rPr>
                  <a:t> </a:t>
                </a:r>
                <a:r>
                  <a:rPr lang="en-US" altLang="en-US" dirty="0">
                    <a:solidFill>
                      <a:srgbClr val="FFFF00"/>
                    </a:solidFill>
                  </a:rPr>
                  <a:t>coulombs/henry</a:t>
                </a:r>
                <a:endParaRPr lang="en-US" altLang="en-US" dirty="0"/>
              </a:p>
            </p:txBody>
          </p:sp>
        </mc:Choice>
        <mc:Fallback xmlns="">
          <p:sp>
            <p:nvSpPr>
              <p:cNvPr id="37891" name="Content Placeholder 1">
                <a:extLst>
                  <a:ext uri="{FF2B5EF4-FFF2-40B4-BE49-F238E27FC236}">
                    <a16:creationId xmlns:a16="http://schemas.microsoft.com/office/drawing/2014/main" id="{5765A34E-0A31-4861-9444-43573C2F9797}"/>
                  </a:ext>
                </a:extLst>
              </p:cNvPr>
              <p:cNvSpPr>
                <a:spLocks noGrp="1" noRot="1" noChangeAspect="1" noMove="1" noResize="1" noEditPoints="1" noAdjustHandles="1" noChangeArrowheads="1" noChangeShapeType="1" noTextEdit="1"/>
              </p:cNvSpPr>
              <p:nvPr>
                <p:ph idx="1"/>
              </p:nvPr>
            </p:nvSpPr>
            <p:spPr>
              <a:xfrm>
                <a:off x="457200" y="838200"/>
                <a:ext cx="8686800" cy="5638800"/>
              </a:xfrm>
              <a:blipFill>
                <a:blip r:embed="rId3"/>
                <a:stretch>
                  <a:fillRect l="-2456" t="-1946" r="-3789"/>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2303A60F-1C86-4701-B7FA-DCAAEEA74AE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PROBLEMS 10</a:t>
            </a:r>
            <a:endParaRPr lang="en-US" altLang="en-US" sz="2400" i="1" dirty="0">
              <a:solidFill>
                <a:schemeClr val="folHlink"/>
              </a:solidFill>
            </a:endParaRPr>
          </a:p>
        </p:txBody>
      </p:sp>
      <p:sp>
        <p:nvSpPr>
          <p:cNvPr id="14" name="TextBox 13">
            <a:extLst>
              <a:ext uri="{FF2B5EF4-FFF2-40B4-BE49-F238E27FC236}">
                <a16:creationId xmlns:a16="http://schemas.microsoft.com/office/drawing/2014/main" id="{83AD742C-3CC2-4455-B440-D0A8D34D65FA}"/>
              </a:ext>
            </a:extLst>
          </p:cNvPr>
          <p:cNvSpPr txBox="1"/>
          <p:nvPr/>
        </p:nvSpPr>
        <p:spPr>
          <a:xfrm>
            <a:off x="2362200" y="3962400"/>
            <a:ext cx="533400" cy="400110"/>
          </a:xfrm>
          <a:prstGeom prst="rect">
            <a:avLst/>
          </a:prstGeom>
          <a:noFill/>
        </p:spPr>
        <p:txBody>
          <a:bodyPr wrap="square">
            <a:spAutoFit/>
          </a:bodyPr>
          <a:lstStyle/>
          <a:p>
            <a:r>
              <a:rPr lang="en-US" altLang="en-US" sz="2000" dirty="0">
                <a:solidFill>
                  <a:srgbClr val="CCFFFF"/>
                </a:solidFill>
              </a:rPr>
              <a:t>or</a:t>
            </a:r>
            <a:endParaRPr lang="en-US" sz="2000" dirty="0">
              <a:solidFill>
                <a:srgbClr val="CCFFFF"/>
              </a:solidFill>
            </a:endParaRPr>
          </a:p>
        </p:txBody>
      </p:sp>
    </p:spTree>
    <p:extLst>
      <p:ext uri="{BB962C8B-B14F-4D97-AF65-F5344CB8AC3E}">
        <p14:creationId xmlns:p14="http://schemas.microsoft.com/office/powerpoint/2010/main" val="76274291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3048000" cy="3207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a:spLocks noChangeArrowheads="1"/>
          </p:cNvSpPr>
          <p:nvPr/>
        </p:nvSpPr>
        <p:spPr bwMode="auto">
          <a:xfrm>
            <a:off x="1600200" y="914400"/>
            <a:ext cx="7239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r>
              <a:rPr lang="en-US" sz="6000" b="1" dirty="0">
                <a:solidFill>
                  <a:srgbClr val="FFFF00"/>
                </a:solidFill>
              </a:rPr>
              <a:t>     Questions?</a:t>
            </a:r>
          </a:p>
          <a:p>
            <a:pPr algn="ctr" eaLnBrk="1" hangingPunct="1"/>
            <a:endParaRPr lang="en-US" sz="6000" b="1" dirty="0">
              <a:solidFill>
                <a:srgbClr val="FFFF00"/>
              </a:solidFill>
            </a:endParaRPr>
          </a:p>
        </p:txBody>
      </p:sp>
      <p:sp>
        <p:nvSpPr>
          <p:cNvPr id="6" name="Rectangle 5"/>
          <p:cNvSpPr/>
          <p:nvPr/>
        </p:nvSpPr>
        <p:spPr>
          <a:xfrm>
            <a:off x="0" y="6553200"/>
            <a:ext cx="2924198" cy="323165"/>
          </a:xfrm>
          <a:prstGeom prst="rect">
            <a:avLst/>
          </a:prstGeom>
        </p:spPr>
        <p:txBody>
          <a:bodyPr wrap="none">
            <a:spAutoFit/>
          </a:bodyPr>
          <a:lstStyle/>
          <a:p>
            <a:r>
              <a:rPr lang="en-US" sz="1500" b="1" dirty="0">
                <a:solidFill>
                  <a:srgbClr val="00B0F0"/>
                </a:solidFill>
              </a:rPr>
              <a:t>http://</a:t>
            </a:r>
            <a:r>
              <a:rPr lang="en-US" sz="1500" dirty="0">
                <a:solidFill>
                  <a:srgbClr val="00B0F0"/>
                </a:solidFill>
              </a:rPr>
              <a:t>i.imgur.com/aliTlT3.jpg</a:t>
            </a:r>
          </a:p>
        </p:txBody>
      </p:sp>
    </p:spTree>
    <p:extLst>
      <p:ext uri="{BB962C8B-B14F-4D97-AF65-F5344CB8AC3E}">
        <p14:creationId xmlns:p14="http://schemas.microsoft.com/office/powerpoint/2010/main" val="2066898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D790EB51-ECF1-4318-A674-8D06218F376A}"/>
              </a:ext>
            </a:extLst>
          </p:cNvPr>
          <p:cNvSpPr>
            <a:spLocks noGrp="1"/>
          </p:cNvSpPr>
          <p:nvPr>
            <p:ph type="title"/>
          </p:nvPr>
        </p:nvSpPr>
        <p:spPr/>
        <p:txBody>
          <a:bodyPr/>
          <a:lstStyle/>
          <a:p>
            <a:r>
              <a:rPr lang="en-US" altLang="en-US" sz="5000" dirty="0"/>
              <a:t>Another Way to Look at It</a:t>
            </a:r>
          </a:p>
        </p:txBody>
      </p:sp>
      <p:sp>
        <p:nvSpPr>
          <p:cNvPr id="16387" name="Content Placeholder 2">
            <a:extLst>
              <a:ext uri="{FF2B5EF4-FFF2-40B4-BE49-F238E27FC236}">
                <a16:creationId xmlns:a16="http://schemas.microsoft.com/office/drawing/2014/main" id="{220370FF-B810-441D-8662-5BB846D01534}"/>
              </a:ext>
            </a:extLst>
          </p:cNvPr>
          <p:cNvSpPr>
            <a:spLocks noGrp="1"/>
          </p:cNvSpPr>
          <p:nvPr>
            <p:ph idx="1"/>
          </p:nvPr>
        </p:nvSpPr>
        <p:spPr/>
        <p:txBody>
          <a:bodyPr/>
          <a:lstStyle/>
          <a:p>
            <a:r>
              <a:rPr lang="en-US" altLang="en-US" dirty="0"/>
              <a:t>Pick any secant</a:t>
            </a:r>
          </a:p>
          <a:p>
            <a:r>
              <a:rPr lang="en-US" altLang="en-US" dirty="0"/>
              <a:t>Move the secant closer and   </a:t>
            </a:r>
          </a:p>
          <a:p>
            <a:pPr>
              <a:spcBef>
                <a:spcPts val="0"/>
              </a:spcBef>
            </a:pPr>
            <a:r>
              <a:rPr lang="en-US" altLang="en-US" dirty="0"/>
              <a:t>   closer to one of its endpoints</a:t>
            </a:r>
          </a:p>
          <a:p>
            <a:r>
              <a:rPr lang="en-US" altLang="en-US" dirty="0"/>
              <a:t>When it touches an endpoint, it </a:t>
            </a:r>
          </a:p>
          <a:p>
            <a:pPr>
              <a:spcBef>
                <a:spcPts val="0"/>
              </a:spcBef>
            </a:pPr>
            <a:r>
              <a:rPr lang="en-US" altLang="en-US" dirty="0"/>
              <a:t>   becomes the tangent</a:t>
            </a:r>
          </a:p>
        </p:txBody>
      </p:sp>
      <p:grpSp>
        <p:nvGrpSpPr>
          <p:cNvPr id="4" name="Group 3">
            <a:extLst>
              <a:ext uri="{FF2B5EF4-FFF2-40B4-BE49-F238E27FC236}">
                <a16:creationId xmlns:a16="http://schemas.microsoft.com/office/drawing/2014/main" id="{4AAF7776-0D4C-4E4D-B3B8-2729040D0210}"/>
              </a:ext>
            </a:extLst>
          </p:cNvPr>
          <p:cNvGrpSpPr/>
          <p:nvPr/>
        </p:nvGrpSpPr>
        <p:grpSpPr>
          <a:xfrm>
            <a:off x="6669882" y="5448946"/>
            <a:ext cx="2321718" cy="1332854"/>
            <a:chOff x="5334000" y="4355024"/>
            <a:chExt cx="2321718" cy="1332854"/>
          </a:xfrm>
        </p:grpSpPr>
        <p:sp>
          <p:nvSpPr>
            <p:cNvPr id="5" name="Freeform: Shape 4">
              <a:extLst>
                <a:ext uri="{FF2B5EF4-FFF2-40B4-BE49-F238E27FC236}">
                  <a16:creationId xmlns:a16="http://schemas.microsoft.com/office/drawing/2014/main" id="{3524FB41-118A-4F94-A075-7FCCD362991B}"/>
                </a:ext>
              </a:extLst>
            </p:cNvPr>
            <p:cNvSpPr/>
            <p:nvPr/>
          </p:nvSpPr>
          <p:spPr>
            <a:xfrm>
              <a:off x="5334000" y="4490686"/>
              <a:ext cx="2321718" cy="919514"/>
            </a:xfrm>
            <a:custGeom>
              <a:avLst/>
              <a:gdLst>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3037 w 2326481"/>
                <a:gd name="connsiteY35" fmla="*/ 897731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1206 w 2326481"/>
                <a:gd name="connsiteY45" fmla="*/ 457200 h 919867"/>
                <a:gd name="connsiteX46" fmla="*/ 2095500 w 2326481"/>
                <a:gd name="connsiteY46" fmla="*/ 361950 h 919867"/>
                <a:gd name="connsiteX47" fmla="*/ 2171700 w 2326481"/>
                <a:gd name="connsiteY47" fmla="*/ 276225 h 919867"/>
                <a:gd name="connsiteX48" fmla="*/ 2219325 w 2326481"/>
                <a:gd name="connsiteY48" fmla="*/ 169068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3037 w 2326481"/>
                <a:gd name="connsiteY35" fmla="*/ 897731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1206 w 2326481"/>
                <a:gd name="connsiteY45" fmla="*/ 457200 h 919867"/>
                <a:gd name="connsiteX46" fmla="*/ 2095500 w 2326481"/>
                <a:gd name="connsiteY46" fmla="*/ 361950 h 919867"/>
                <a:gd name="connsiteX47" fmla="*/ 2169319 w 2326481"/>
                <a:gd name="connsiteY47" fmla="*/ 269082 h 919867"/>
                <a:gd name="connsiteX48" fmla="*/ 2219325 w 2326481"/>
                <a:gd name="connsiteY48" fmla="*/ 169068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3037 w 2326481"/>
                <a:gd name="connsiteY35" fmla="*/ 897731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1206 w 2326481"/>
                <a:gd name="connsiteY45" fmla="*/ 457200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3037 w 2326481"/>
                <a:gd name="connsiteY35" fmla="*/ 897731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73831 w 2326481"/>
                <a:gd name="connsiteY7" fmla="*/ 309562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73831 w 2326481"/>
                <a:gd name="connsiteY7" fmla="*/ 309562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1950 w 2326481"/>
                <a:gd name="connsiteY14" fmla="*/ 154781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76200 w 2326481"/>
                <a:gd name="connsiteY3" fmla="*/ 435769 h 919867"/>
                <a:gd name="connsiteX4" fmla="*/ 100012 w 2326481"/>
                <a:gd name="connsiteY4" fmla="*/ 395287 h 919867"/>
                <a:gd name="connsiteX5" fmla="*/ 123825 w 2326481"/>
                <a:gd name="connsiteY5" fmla="*/ 369093 h 919867"/>
                <a:gd name="connsiteX6" fmla="*/ 152400 w 2326481"/>
                <a:gd name="connsiteY6" fmla="*/ 335756 h 919867"/>
                <a:gd name="connsiteX7" fmla="*/ 173831 w 2326481"/>
                <a:gd name="connsiteY7" fmla="*/ 309562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1950 w 2326481"/>
                <a:gd name="connsiteY14" fmla="*/ 154781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76200 w 2326481"/>
                <a:gd name="connsiteY3" fmla="*/ 435769 h 919867"/>
                <a:gd name="connsiteX4" fmla="*/ 100012 w 2326481"/>
                <a:gd name="connsiteY4" fmla="*/ 395287 h 919867"/>
                <a:gd name="connsiteX5" fmla="*/ 123825 w 2326481"/>
                <a:gd name="connsiteY5" fmla="*/ 369093 h 919867"/>
                <a:gd name="connsiteX6" fmla="*/ 152400 w 2326481"/>
                <a:gd name="connsiteY6" fmla="*/ 335756 h 919867"/>
                <a:gd name="connsiteX7" fmla="*/ 173831 w 2326481"/>
                <a:gd name="connsiteY7" fmla="*/ 309562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1950 w 2326481"/>
                <a:gd name="connsiteY14" fmla="*/ 154781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6712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2493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4481 w 2326481"/>
                <a:gd name="connsiteY37" fmla="*/ 857250 h 919514"/>
                <a:gd name="connsiteX38" fmla="*/ 1619250 w 2326481"/>
                <a:gd name="connsiteY38" fmla="*/ 831056 h 919514"/>
                <a:gd name="connsiteX39" fmla="*/ 1671637 w 2326481"/>
                <a:gd name="connsiteY39" fmla="*/ 792956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88331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4481 w 2326481"/>
                <a:gd name="connsiteY37" fmla="*/ 857250 h 919514"/>
                <a:gd name="connsiteX38" fmla="*/ 1619250 w 2326481"/>
                <a:gd name="connsiteY38" fmla="*/ 831056 h 919514"/>
                <a:gd name="connsiteX39" fmla="*/ 1671637 w 2326481"/>
                <a:gd name="connsiteY39" fmla="*/ 792956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88331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1637 w 2326481"/>
                <a:gd name="connsiteY39" fmla="*/ 792956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88331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88331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0994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0994 h 919514"/>
                <a:gd name="connsiteX7" fmla="*/ 169069 w 2326481"/>
                <a:gd name="connsiteY7" fmla="*/ 307181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0994 h 919514"/>
                <a:gd name="connsiteX7" fmla="*/ 173831 w 2326481"/>
                <a:gd name="connsiteY7" fmla="*/ 304799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0994 h 919514"/>
                <a:gd name="connsiteX7" fmla="*/ 173831 w 2326481"/>
                <a:gd name="connsiteY7" fmla="*/ 304799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3831 w 2326481"/>
                <a:gd name="connsiteY7" fmla="*/ 304799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9075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9075 w 2326481"/>
                <a:gd name="connsiteY9" fmla="*/ 250031 h 919514"/>
                <a:gd name="connsiteX10" fmla="*/ 247650 w 2326481"/>
                <a:gd name="connsiteY10" fmla="*/ 223837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9075 w 2326481"/>
                <a:gd name="connsiteY9" fmla="*/ 250031 h 919514"/>
                <a:gd name="connsiteX10" fmla="*/ 242887 w 2326481"/>
                <a:gd name="connsiteY10" fmla="*/ 223837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6694 w 2326481"/>
                <a:gd name="connsiteY9" fmla="*/ 250031 h 919514"/>
                <a:gd name="connsiteX10" fmla="*/ 242887 w 2326481"/>
                <a:gd name="connsiteY10" fmla="*/ 223837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6694 w 2326481"/>
                <a:gd name="connsiteY9" fmla="*/ 250031 h 919514"/>
                <a:gd name="connsiteX10" fmla="*/ 242887 w 2326481"/>
                <a:gd name="connsiteY10" fmla="*/ 223837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19337"/>
                <a:gd name="connsiteY0" fmla="*/ 611981 h 919514"/>
                <a:gd name="connsiteX1" fmla="*/ 30956 w 2319337"/>
                <a:gd name="connsiteY1" fmla="*/ 516731 h 919514"/>
                <a:gd name="connsiteX2" fmla="*/ 45243 w 2319337"/>
                <a:gd name="connsiteY2" fmla="*/ 478631 h 919514"/>
                <a:gd name="connsiteX3" fmla="*/ 69056 w 2319337"/>
                <a:gd name="connsiteY3" fmla="*/ 435769 h 919514"/>
                <a:gd name="connsiteX4" fmla="*/ 92868 w 2319337"/>
                <a:gd name="connsiteY4" fmla="*/ 395287 h 919514"/>
                <a:gd name="connsiteX5" fmla="*/ 116681 w 2319337"/>
                <a:gd name="connsiteY5" fmla="*/ 364331 h 919514"/>
                <a:gd name="connsiteX6" fmla="*/ 140493 w 2319337"/>
                <a:gd name="connsiteY6" fmla="*/ 330994 h 919514"/>
                <a:gd name="connsiteX7" fmla="*/ 164306 w 2319337"/>
                <a:gd name="connsiteY7" fmla="*/ 302418 h 919514"/>
                <a:gd name="connsiteX8" fmla="*/ 183356 w 2319337"/>
                <a:gd name="connsiteY8" fmla="*/ 278606 h 919514"/>
                <a:gd name="connsiteX9" fmla="*/ 209550 w 2319337"/>
                <a:gd name="connsiteY9" fmla="*/ 250031 h 919514"/>
                <a:gd name="connsiteX10" fmla="*/ 235743 w 2319337"/>
                <a:gd name="connsiteY10" fmla="*/ 223837 h 919514"/>
                <a:gd name="connsiteX11" fmla="*/ 259556 w 2319337"/>
                <a:gd name="connsiteY11" fmla="*/ 204787 h 919514"/>
                <a:gd name="connsiteX12" fmla="*/ 283368 w 2319337"/>
                <a:gd name="connsiteY12" fmla="*/ 185737 h 919514"/>
                <a:gd name="connsiteX13" fmla="*/ 314325 w 2319337"/>
                <a:gd name="connsiteY13" fmla="*/ 166687 h 919514"/>
                <a:gd name="connsiteX14" fmla="*/ 350044 w 2319337"/>
                <a:gd name="connsiteY14" fmla="*/ 154781 h 919514"/>
                <a:gd name="connsiteX15" fmla="*/ 383381 w 2319337"/>
                <a:gd name="connsiteY15" fmla="*/ 150018 h 919514"/>
                <a:gd name="connsiteX16" fmla="*/ 431006 w 2319337"/>
                <a:gd name="connsiteY16" fmla="*/ 161925 h 919514"/>
                <a:gd name="connsiteX17" fmla="*/ 478631 w 2319337"/>
                <a:gd name="connsiteY17" fmla="*/ 188118 h 919514"/>
                <a:gd name="connsiteX18" fmla="*/ 538162 w 2319337"/>
                <a:gd name="connsiteY18" fmla="*/ 233362 h 919514"/>
                <a:gd name="connsiteX19" fmla="*/ 590550 w 2319337"/>
                <a:gd name="connsiteY19" fmla="*/ 288131 h 919514"/>
                <a:gd name="connsiteX20" fmla="*/ 638174 w 2319337"/>
                <a:gd name="connsiteY20" fmla="*/ 345281 h 919514"/>
                <a:gd name="connsiteX21" fmla="*/ 707231 w 2319337"/>
                <a:gd name="connsiteY21" fmla="*/ 431006 h 919514"/>
                <a:gd name="connsiteX22" fmla="*/ 785812 w 2319337"/>
                <a:gd name="connsiteY22" fmla="*/ 528637 h 919514"/>
                <a:gd name="connsiteX23" fmla="*/ 871537 w 2319337"/>
                <a:gd name="connsiteY23" fmla="*/ 645318 h 919514"/>
                <a:gd name="connsiteX24" fmla="*/ 928687 w 2319337"/>
                <a:gd name="connsiteY24" fmla="*/ 723900 h 919514"/>
                <a:gd name="connsiteX25" fmla="*/ 992981 w 2319337"/>
                <a:gd name="connsiteY25" fmla="*/ 788193 h 919514"/>
                <a:gd name="connsiteX26" fmla="*/ 1035843 w 2319337"/>
                <a:gd name="connsiteY26" fmla="*/ 828675 h 919514"/>
                <a:gd name="connsiteX27" fmla="*/ 1104899 w 2319337"/>
                <a:gd name="connsiteY27" fmla="*/ 873918 h 919514"/>
                <a:gd name="connsiteX28" fmla="*/ 1150143 w 2319337"/>
                <a:gd name="connsiteY28" fmla="*/ 892968 h 919514"/>
                <a:gd name="connsiteX29" fmla="*/ 1200150 w 2319337"/>
                <a:gd name="connsiteY29" fmla="*/ 907256 h 919514"/>
                <a:gd name="connsiteX30" fmla="*/ 1233487 w 2319337"/>
                <a:gd name="connsiteY30" fmla="*/ 914400 h 919514"/>
                <a:gd name="connsiteX31" fmla="*/ 1281112 w 2319337"/>
                <a:gd name="connsiteY31" fmla="*/ 919162 h 919514"/>
                <a:gd name="connsiteX32" fmla="*/ 1316831 w 2319337"/>
                <a:gd name="connsiteY32" fmla="*/ 919162 h 919514"/>
                <a:gd name="connsiteX33" fmla="*/ 1345406 w 2319337"/>
                <a:gd name="connsiteY33" fmla="*/ 919162 h 919514"/>
                <a:gd name="connsiteX34" fmla="*/ 1385887 w 2319337"/>
                <a:gd name="connsiteY34" fmla="*/ 916781 h 919514"/>
                <a:gd name="connsiteX35" fmla="*/ 1438274 w 2319337"/>
                <a:gd name="connsiteY35" fmla="*/ 907256 h 919514"/>
                <a:gd name="connsiteX36" fmla="*/ 1507331 w 2319337"/>
                <a:gd name="connsiteY36" fmla="*/ 883443 h 919514"/>
                <a:gd name="connsiteX37" fmla="*/ 1559718 w 2319337"/>
                <a:gd name="connsiteY37" fmla="*/ 862012 h 919514"/>
                <a:gd name="connsiteX38" fmla="*/ 1612106 w 2319337"/>
                <a:gd name="connsiteY38" fmla="*/ 831056 h 919514"/>
                <a:gd name="connsiteX39" fmla="*/ 1666874 w 2319337"/>
                <a:gd name="connsiteY39" fmla="*/ 795337 h 919514"/>
                <a:gd name="connsiteX40" fmla="*/ 1721643 w 2319337"/>
                <a:gd name="connsiteY40" fmla="*/ 754856 h 919514"/>
                <a:gd name="connsiteX41" fmla="*/ 1776412 w 2319337"/>
                <a:gd name="connsiteY41" fmla="*/ 711993 h 919514"/>
                <a:gd name="connsiteX42" fmla="*/ 1821656 w 2319337"/>
                <a:gd name="connsiteY42" fmla="*/ 671512 h 919514"/>
                <a:gd name="connsiteX43" fmla="*/ 1888331 w 2319337"/>
                <a:gd name="connsiteY43" fmla="*/ 607218 h 919514"/>
                <a:gd name="connsiteX44" fmla="*/ 1947863 w 2319337"/>
                <a:gd name="connsiteY44" fmla="*/ 540543 h 919514"/>
                <a:gd name="connsiteX45" fmla="*/ 2026443 w 2319337"/>
                <a:gd name="connsiteY45" fmla="*/ 452438 h 919514"/>
                <a:gd name="connsiteX46" fmla="*/ 2088356 w 2319337"/>
                <a:gd name="connsiteY46" fmla="*/ 366712 h 919514"/>
                <a:gd name="connsiteX47" fmla="*/ 2162175 w 2319337"/>
                <a:gd name="connsiteY47" fmla="*/ 269082 h 919514"/>
                <a:gd name="connsiteX48" fmla="*/ 2221706 w 2319337"/>
                <a:gd name="connsiteY48" fmla="*/ 176212 h 919514"/>
                <a:gd name="connsiteX49" fmla="*/ 2264568 w 2319337"/>
                <a:gd name="connsiteY49" fmla="*/ 104775 h 919514"/>
                <a:gd name="connsiteX50" fmla="*/ 2319337 w 2319337"/>
                <a:gd name="connsiteY50" fmla="*/ 0 h 919514"/>
                <a:gd name="connsiteX51" fmla="*/ 2319337 w 2319337"/>
                <a:gd name="connsiteY51" fmla="*/ 0 h 919514"/>
                <a:gd name="connsiteX52" fmla="*/ 2319337 w 2319337"/>
                <a:gd name="connsiteY52" fmla="*/ 0 h 919514"/>
                <a:gd name="connsiteX0" fmla="*/ 0 w 2321718"/>
                <a:gd name="connsiteY0" fmla="*/ 611981 h 919514"/>
                <a:gd name="connsiteX1" fmla="*/ 33337 w 2321718"/>
                <a:gd name="connsiteY1" fmla="*/ 516731 h 919514"/>
                <a:gd name="connsiteX2" fmla="*/ 47624 w 2321718"/>
                <a:gd name="connsiteY2" fmla="*/ 478631 h 919514"/>
                <a:gd name="connsiteX3" fmla="*/ 71437 w 2321718"/>
                <a:gd name="connsiteY3" fmla="*/ 435769 h 919514"/>
                <a:gd name="connsiteX4" fmla="*/ 95249 w 2321718"/>
                <a:gd name="connsiteY4" fmla="*/ 395287 h 919514"/>
                <a:gd name="connsiteX5" fmla="*/ 119062 w 2321718"/>
                <a:gd name="connsiteY5" fmla="*/ 364331 h 919514"/>
                <a:gd name="connsiteX6" fmla="*/ 142874 w 2321718"/>
                <a:gd name="connsiteY6" fmla="*/ 330994 h 919514"/>
                <a:gd name="connsiteX7" fmla="*/ 166687 w 2321718"/>
                <a:gd name="connsiteY7" fmla="*/ 302418 h 919514"/>
                <a:gd name="connsiteX8" fmla="*/ 185737 w 2321718"/>
                <a:gd name="connsiteY8" fmla="*/ 278606 h 919514"/>
                <a:gd name="connsiteX9" fmla="*/ 211931 w 2321718"/>
                <a:gd name="connsiteY9" fmla="*/ 250031 h 919514"/>
                <a:gd name="connsiteX10" fmla="*/ 238124 w 2321718"/>
                <a:gd name="connsiteY10" fmla="*/ 223837 h 919514"/>
                <a:gd name="connsiteX11" fmla="*/ 261937 w 2321718"/>
                <a:gd name="connsiteY11" fmla="*/ 204787 h 919514"/>
                <a:gd name="connsiteX12" fmla="*/ 285749 w 2321718"/>
                <a:gd name="connsiteY12" fmla="*/ 185737 h 919514"/>
                <a:gd name="connsiteX13" fmla="*/ 316706 w 2321718"/>
                <a:gd name="connsiteY13" fmla="*/ 166687 h 919514"/>
                <a:gd name="connsiteX14" fmla="*/ 352425 w 2321718"/>
                <a:gd name="connsiteY14" fmla="*/ 154781 h 919514"/>
                <a:gd name="connsiteX15" fmla="*/ 385762 w 2321718"/>
                <a:gd name="connsiteY15" fmla="*/ 150018 h 919514"/>
                <a:gd name="connsiteX16" fmla="*/ 433387 w 2321718"/>
                <a:gd name="connsiteY16" fmla="*/ 161925 h 919514"/>
                <a:gd name="connsiteX17" fmla="*/ 481012 w 2321718"/>
                <a:gd name="connsiteY17" fmla="*/ 188118 h 919514"/>
                <a:gd name="connsiteX18" fmla="*/ 540543 w 2321718"/>
                <a:gd name="connsiteY18" fmla="*/ 233362 h 919514"/>
                <a:gd name="connsiteX19" fmla="*/ 592931 w 2321718"/>
                <a:gd name="connsiteY19" fmla="*/ 288131 h 919514"/>
                <a:gd name="connsiteX20" fmla="*/ 640555 w 2321718"/>
                <a:gd name="connsiteY20" fmla="*/ 345281 h 919514"/>
                <a:gd name="connsiteX21" fmla="*/ 709612 w 2321718"/>
                <a:gd name="connsiteY21" fmla="*/ 431006 h 919514"/>
                <a:gd name="connsiteX22" fmla="*/ 788193 w 2321718"/>
                <a:gd name="connsiteY22" fmla="*/ 528637 h 919514"/>
                <a:gd name="connsiteX23" fmla="*/ 873918 w 2321718"/>
                <a:gd name="connsiteY23" fmla="*/ 645318 h 919514"/>
                <a:gd name="connsiteX24" fmla="*/ 931068 w 2321718"/>
                <a:gd name="connsiteY24" fmla="*/ 723900 h 919514"/>
                <a:gd name="connsiteX25" fmla="*/ 995362 w 2321718"/>
                <a:gd name="connsiteY25" fmla="*/ 788193 h 919514"/>
                <a:gd name="connsiteX26" fmla="*/ 1038224 w 2321718"/>
                <a:gd name="connsiteY26" fmla="*/ 828675 h 919514"/>
                <a:gd name="connsiteX27" fmla="*/ 1107280 w 2321718"/>
                <a:gd name="connsiteY27" fmla="*/ 873918 h 919514"/>
                <a:gd name="connsiteX28" fmla="*/ 1152524 w 2321718"/>
                <a:gd name="connsiteY28" fmla="*/ 892968 h 919514"/>
                <a:gd name="connsiteX29" fmla="*/ 1202531 w 2321718"/>
                <a:gd name="connsiteY29" fmla="*/ 907256 h 919514"/>
                <a:gd name="connsiteX30" fmla="*/ 1235868 w 2321718"/>
                <a:gd name="connsiteY30" fmla="*/ 914400 h 919514"/>
                <a:gd name="connsiteX31" fmla="*/ 1283493 w 2321718"/>
                <a:gd name="connsiteY31" fmla="*/ 919162 h 919514"/>
                <a:gd name="connsiteX32" fmla="*/ 1319212 w 2321718"/>
                <a:gd name="connsiteY32" fmla="*/ 919162 h 919514"/>
                <a:gd name="connsiteX33" fmla="*/ 1347787 w 2321718"/>
                <a:gd name="connsiteY33" fmla="*/ 919162 h 919514"/>
                <a:gd name="connsiteX34" fmla="*/ 1388268 w 2321718"/>
                <a:gd name="connsiteY34" fmla="*/ 916781 h 919514"/>
                <a:gd name="connsiteX35" fmla="*/ 1440655 w 2321718"/>
                <a:gd name="connsiteY35" fmla="*/ 907256 h 919514"/>
                <a:gd name="connsiteX36" fmla="*/ 1509712 w 2321718"/>
                <a:gd name="connsiteY36" fmla="*/ 883443 h 919514"/>
                <a:gd name="connsiteX37" fmla="*/ 1562099 w 2321718"/>
                <a:gd name="connsiteY37" fmla="*/ 862012 h 919514"/>
                <a:gd name="connsiteX38" fmla="*/ 1614487 w 2321718"/>
                <a:gd name="connsiteY38" fmla="*/ 831056 h 919514"/>
                <a:gd name="connsiteX39" fmla="*/ 1669255 w 2321718"/>
                <a:gd name="connsiteY39" fmla="*/ 795337 h 919514"/>
                <a:gd name="connsiteX40" fmla="*/ 1724024 w 2321718"/>
                <a:gd name="connsiteY40" fmla="*/ 754856 h 919514"/>
                <a:gd name="connsiteX41" fmla="*/ 1778793 w 2321718"/>
                <a:gd name="connsiteY41" fmla="*/ 711993 h 919514"/>
                <a:gd name="connsiteX42" fmla="*/ 1824037 w 2321718"/>
                <a:gd name="connsiteY42" fmla="*/ 671512 h 919514"/>
                <a:gd name="connsiteX43" fmla="*/ 1890712 w 2321718"/>
                <a:gd name="connsiteY43" fmla="*/ 607218 h 919514"/>
                <a:gd name="connsiteX44" fmla="*/ 1950244 w 2321718"/>
                <a:gd name="connsiteY44" fmla="*/ 540543 h 919514"/>
                <a:gd name="connsiteX45" fmla="*/ 2028824 w 2321718"/>
                <a:gd name="connsiteY45" fmla="*/ 452438 h 919514"/>
                <a:gd name="connsiteX46" fmla="*/ 2090737 w 2321718"/>
                <a:gd name="connsiteY46" fmla="*/ 366712 h 919514"/>
                <a:gd name="connsiteX47" fmla="*/ 2164556 w 2321718"/>
                <a:gd name="connsiteY47" fmla="*/ 269082 h 919514"/>
                <a:gd name="connsiteX48" fmla="*/ 2224087 w 2321718"/>
                <a:gd name="connsiteY48" fmla="*/ 176212 h 919514"/>
                <a:gd name="connsiteX49" fmla="*/ 2266949 w 2321718"/>
                <a:gd name="connsiteY49" fmla="*/ 104775 h 919514"/>
                <a:gd name="connsiteX50" fmla="*/ 2321718 w 2321718"/>
                <a:gd name="connsiteY50" fmla="*/ 0 h 919514"/>
                <a:gd name="connsiteX51" fmla="*/ 2321718 w 2321718"/>
                <a:gd name="connsiteY51" fmla="*/ 0 h 919514"/>
                <a:gd name="connsiteX52" fmla="*/ 2321718 w 2321718"/>
                <a:gd name="connsiteY52" fmla="*/ 0 h 919514"/>
                <a:gd name="connsiteX0" fmla="*/ 0 w 2321718"/>
                <a:gd name="connsiteY0" fmla="*/ 611981 h 919514"/>
                <a:gd name="connsiteX1" fmla="*/ 33337 w 2321718"/>
                <a:gd name="connsiteY1" fmla="*/ 516731 h 919514"/>
                <a:gd name="connsiteX2" fmla="*/ 52387 w 2321718"/>
                <a:gd name="connsiteY2" fmla="*/ 481012 h 919514"/>
                <a:gd name="connsiteX3" fmla="*/ 71437 w 2321718"/>
                <a:gd name="connsiteY3" fmla="*/ 435769 h 919514"/>
                <a:gd name="connsiteX4" fmla="*/ 95249 w 2321718"/>
                <a:gd name="connsiteY4" fmla="*/ 395287 h 919514"/>
                <a:gd name="connsiteX5" fmla="*/ 119062 w 2321718"/>
                <a:gd name="connsiteY5" fmla="*/ 364331 h 919514"/>
                <a:gd name="connsiteX6" fmla="*/ 142874 w 2321718"/>
                <a:gd name="connsiteY6" fmla="*/ 330994 h 919514"/>
                <a:gd name="connsiteX7" fmla="*/ 166687 w 2321718"/>
                <a:gd name="connsiteY7" fmla="*/ 302418 h 919514"/>
                <a:gd name="connsiteX8" fmla="*/ 185737 w 2321718"/>
                <a:gd name="connsiteY8" fmla="*/ 278606 h 919514"/>
                <a:gd name="connsiteX9" fmla="*/ 211931 w 2321718"/>
                <a:gd name="connsiteY9" fmla="*/ 250031 h 919514"/>
                <a:gd name="connsiteX10" fmla="*/ 238124 w 2321718"/>
                <a:gd name="connsiteY10" fmla="*/ 223837 h 919514"/>
                <a:gd name="connsiteX11" fmla="*/ 261937 w 2321718"/>
                <a:gd name="connsiteY11" fmla="*/ 204787 h 919514"/>
                <a:gd name="connsiteX12" fmla="*/ 285749 w 2321718"/>
                <a:gd name="connsiteY12" fmla="*/ 185737 h 919514"/>
                <a:gd name="connsiteX13" fmla="*/ 316706 w 2321718"/>
                <a:gd name="connsiteY13" fmla="*/ 166687 h 919514"/>
                <a:gd name="connsiteX14" fmla="*/ 352425 w 2321718"/>
                <a:gd name="connsiteY14" fmla="*/ 154781 h 919514"/>
                <a:gd name="connsiteX15" fmla="*/ 385762 w 2321718"/>
                <a:gd name="connsiteY15" fmla="*/ 150018 h 919514"/>
                <a:gd name="connsiteX16" fmla="*/ 433387 w 2321718"/>
                <a:gd name="connsiteY16" fmla="*/ 161925 h 919514"/>
                <a:gd name="connsiteX17" fmla="*/ 481012 w 2321718"/>
                <a:gd name="connsiteY17" fmla="*/ 188118 h 919514"/>
                <a:gd name="connsiteX18" fmla="*/ 540543 w 2321718"/>
                <a:gd name="connsiteY18" fmla="*/ 233362 h 919514"/>
                <a:gd name="connsiteX19" fmla="*/ 592931 w 2321718"/>
                <a:gd name="connsiteY19" fmla="*/ 288131 h 919514"/>
                <a:gd name="connsiteX20" fmla="*/ 640555 w 2321718"/>
                <a:gd name="connsiteY20" fmla="*/ 345281 h 919514"/>
                <a:gd name="connsiteX21" fmla="*/ 709612 w 2321718"/>
                <a:gd name="connsiteY21" fmla="*/ 431006 h 919514"/>
                <a:gd name="connsiteX22" fmla="*/ 788193 w 2321718"/>
                <a:gd name="connsiteY22" fmla="*/ 528637 h 919514"/>
                <a:gd name="connsiteX23" fmla="*/ 873918 w 2321718"/>
                <a:gd name="connsiteY23" fmla="*/ 645318 h 919514"/>
                <a:gd name="connsiteX24" fmla="*/ 931068 w 2321718"/>
                <a:gd name="connsiteY24" fmla="*/ 723900 h 919514"/>
                <a:gd name="connsiteX25" fmla="*/ 995362 w 2321718"/>
                <a:gd name="connsiteY25" fmla="*/ 788193 h 919514"/>
                <a:gd name="connsiteX26" fmla="*/ 1038224 w 2321718"/>
                <a:gd name="connsiteY26" fmla="*/ 828675 h 919514"/>
                <a:gd name="connsiteX27" fmla="*/ 1107280 w 2321718"/>
                <a:gd name="connsiteY27" fmla="*/ 873918 h 919514"/>
                <a:gd name="connsiteX28" fmla="*/ 1152524 w 2321718"/>
                <a:gd name="connsiteY28" fmla="*/ 892968 h 919514"/>
                <a:gd name="connsiteX29" fmla="*/ 1202531 w 2321718"/>
                <a:gd name="connsiteY29" fmla="*/ 907256 h 919514"/>
                <a:gd name="connsiteX30" fmla="*/ 1235868 w 2321718"/>
                <a:gd name="connsiteY30" fmla="*/ 914400 h 919514"/>
                <a:gd name="connsiteX31" fmla="*/ 1283493 w 2321718"/>
                <a:gd name="connsiteY31" fmla="*/ 919162 h 919514"/>
                <a:gd name="connsiteX32" fmla="*/ 1319212 w 2321718"/>
                <a:gd name="connsiteY32" fmla="*/ 919162 h 919514"/>
                <a:gd name="connsiteX33" fmla="*/ 1347787 w 2321718"/>
                <a:gd name="connsiteY33" fmla="*/ 919162 h 919514"/>
                <a:gd name="connsiteX34" fmla="*/ 1388268 w 2321718"/>
                <a:gd name="connsiteY34" fmla="*/ 916781 h 919514"/>
                <a:gd name="connsiteX35" fmla="*/ 1440655 w 2321718"/>
                <a:gd name="connsiteY35" fmla="*/ 907256 h 919514"/>
                <a:gd name="connsiteX36" fmla="*/ 1509712 w 2321718"/>
                <a:gd name="connsiteY36" fmla="*/ 883443 h 919514"/>
                <a:gd name="connsiteX37" fmla="*/ 1562099 w 2321718"/>
                <a:gd name="connsiteY37" fmla="*/ 862012 h 919514"/>
                <a:gd name="connsiteX38" fmla="*/ 1614487 w 2321718"/>
                <a:gd name="connsiteY38" fmla="*/ 831056 h 919514"/>
                <a:gd name="connsiteX39" fmla="*/ 1669255 w 2321718"/>
                <a:gd name="connsiteY39" fmla="*/ 795337 h 919514"/>
                <a:gd name="connsiteX40" fmla="*/ 1724024 w 2321718"/>
                <a:gd name="connsiteY40" fmla="*/ 754856 h 919514"/>
                <a:gd name="connsiteX41" fmla="*/ 1778793 w 2321718"/>
                <a:gd name="connsiteY41" fmla="*/ 711993 h 919514"/>
                <a:gd name="connsiteX42" fmla="*/ 1824037 w 2321718"/>
                <a:gd name="connsiteY42" fmla="*/ 671512 h 919514"/>
                <a:gd name="connsiteX43" fmla="*/ 1890712 w 2321718"/>
                <a:gd name="connsiteY43" fmla="*/ 607218 h 919514"/>
                <a:gd name="connsiteX44" fmla="*/ 1950244 w 2321718"/>
                <a:gd name="connsiteY44" fmla="*/ 540543 h 919514"/>
                <a:gd name="connsiteX45" fmla="*/ 2028824 w 2321718"/>
                <a:gd name="connsiteY45" fmla="*/ 452438 h 919514"/>
                <a:gd name="connsiteX46" fmla="*/ 2090737 w 2321718"/>
                <a:gd name="connsiteY46" fmla="*/ 366712 h 919514"/>
                <a:gd name="connsiteX47" fmla="*/ 2164556 w 2321718"/>
                <a:gd name="connsiteY47" fmla="*/ 269082 h 919514"/>
                <a:gd name="connsiteX48" fmla="*/ 2224087 w 2321718"/>
                <a:gd name="connsiteY48" fmla="*/ 176212 h 919514"/>
                <a:gd name="connsiteX49" fmla="*/ 2266949 w 2321718"/>
                <a:gd name="connsiteY49" fmla="*/ 104775 h 919514"/>
                <a:gd name="connsiteX50" fmla="*/ 2321718 w 2321718"/>
                <a:gd name="connsiteY50" fmla="*/ 0 h 919514"/>
                <a:gd name="connsiteX51" fmla="*/ 2321718 w 2321718"/>
                <a:gd name="connsiteY51" fmla="*/ 0 h 919514"/>
                <a:gd name="connsiteX52" fmla="*/ 2321718 w 2321718"/>
                <a:gd name="connsiteY52" fmla="*/ 0 h 919514"/>
                <a:gd name="connsiteX0" fmla="*/ 0 w 2321718"/>
                <a:gd name="connsiteY0" fmla="*/ 611981 h 919514"/>
                <a:gd name="connsiteX1" fmla="*/ 33337 w 2321718"/>
                <a:gd name="connsiteY1" fmla="*/ 516731 h 919514"/>
                <a:gd name="connsiteX2" fmla="*/ 50006 w 2321718"/>
                <a:gd name="connsiteY2" fmla="*/ 476250 h 919514"/>
                <a:gd name="connsiteX3" fmla="*/ 71437 w 2321718"/>
                <a:gd name="connsiteY3" fmla="*/ 435769 h 919514"/>
                <a:gd name="connsiteX4" fmla="*/ 95249 w 2321718"/>
                <a:gd name="connsiteY4" fmla="*/ 395287 h 919514"/>
                <a:gd name="connsiteX5" fmla="*/ 119062 w 2321718"/>
                <a:gd name="connsiteY5" fmla="*/ 364331 h 919514"/>
                <a:gd name="connsiteX6" fmla="*/ 142874 w 2321718"/>
                <a:gd name="connsiteY6" fmla="*/ 330994 h 919514"/>
                <a:gd name="connsiteX7" fmla="*/ 166687 w 2321718"/>
                <a:gd name="connsiteY7" fmla="*/ 302418 h 919514"/>
                <a:gd name="connsiteX8" fmla="*/ 185737 w 2321718"/>
                <a:gd name="connsiteY8" fmla="*/ 278606 h 919514"/>
                <a:gd name="connsiteX9" fmla="*/ 211931 w 2321718"/>
                <a:gd name="connsiteY9" fmla="*/ 250031 h 919514"/>
                <a:gd name="connsiteX10" fmla="*/ 238124 w 2321718"/>
                <a:gd name="connsiteY10" fmla="*/ 223837 h 919514"/>
                <a:gd name="connsiteX11" fmla="*/ 261937 w 2321718"/>
                <a:gd name="connsiteY11" fmla="*/ 204787 h 919514"/>
                <a:gd name="connsiteX12" fmla="*/ 285749 w 2321718"/>
                <a:gd name="connsiteY12" fmla="*/ 185737 h 919514"/>
                <a:gd name="connsiteX13" fmla="*/ 316706 w 2321718"/>
                <a:gd name="connsiteY13" fmla="*/ 166687 h 919514"/>
                <a:gd name="connsiteX14" fmla="*/ 352425 w 2321718"/>
                <a:gd name="connsiteY14" fmla="*/ 154781 h 919514"/>
                <a:gd name="connsiteX15" fmla="*/ 385762 w 2321718"/>
                <a:gd name="connsiteY15" fmla="*/ 150018 h 919514"/>
                <a:gd name="connsiteX16" fmla="*/ 433387 w 2321718"/>
                <a:gd name="connsiteY16" fmla="*/ 161925 h 919514"/>
                <a:gd name="connsiteX17" fmla="*/ 481012 w 2321718"/>
                <a:gd name="connsiteY17" fmla="*/ 188118 h 919514"/>
                <a:gd name="connsiteX18" fmla="*/ 540543 w 2321718"/>
                <a:gd name="connsiteY18" fmla="*/ 233362 h 919514"/>
                <a:gd name="connsiteX19" fmla="*/ 592931 w 2321718"/>
                <a:gd name="connsiteY19" fmla="*/ 288131 h 919514"/>
                <a:gd name="connsiteX20" fmla="*/ 640555 w 2321718"/>
                <a:gd name="connsiteY20" fmla="*/ 345281 h 919514"/>
                <a:gd name="connsiteX21" fmla="*/ 709612 w 2321718"/>
                <a:gd name="connsiteY21" fmla="*/ 431006 h 919514"/>
                <a:gd name="connsiteX22" fmla="*/ 788193 w 2321718"/>
                <a:gd name="connsiteY22" fmla="*/ 528637 h 919514"/>
                <a:gd name="connsiteX23" fmla="*/ 873918 w 2321718"/>
                <a:gd name="connsiteY23" fmla="*/ 645318 h 919514"/>
                <a:gd name="connsiteX24" fmla="*/ 931068 w 2321718"/>
                <a:gd name="connsiteY24" fmla="*/ 723900 h 919514"/>
                <a:gd name="connsiteX25" fmla="*/ 995362 w 2321718"/>
                <a:gd name="connsiteY25" fmla="*/ 788193 h 919514"/>
                <a:gd name="connsiteX26" fmla="*/ 1038224 w 2321718"/>
                <a:gd name="connsiteY26" fmla="*/ 828675 h 919514"/>
                <a:gd name="connsiteX27" fmla="*/ 1107280 w 2321718"/>
                <a:gd name="connsiteY27" fmla="*/ 873918 h 919514"/>
                <a:gd name="connsiteX28" fmla="*/ 1152524 w 2321718"/>
                <a:gd name="connsiteY28" fmla="*/ 892968 h 919514"/>
                <a:gd name="connsiteX29" fmla="*/ 1202531 w 2321718"/>
                <a:gd name="connsiteY29" fmla="*/ 907256 h 919514"/>
                <a:gd name="connsiteX30" fmla="*/ 1235868 w 2321718"/>
                <a:gd name="connsiteY30" fmla="*/ 914400 h 919514"/>
                <a:gd name="connsiteX31" fmla="*/ 1283493 w 2321718"/>
                <a:gd name="connsiteY31" fmla="*/ 919162 h 919514"/>
                <a:gd name="connsiteX32" fmla="*/ 1319212 w 2321718"/>
                <a:gd name="connsiteY32" fmla="*/ 919162 h 919514"/>
                <a:gd name="connsiteX33" fmla="*/ 1347787 w 2321718"/>
                <a:gd name="connsiteY33" fmla="*/ 919162 h 919514"/>
                <a:gd name="connsiteX34" fmla="*/ 1388268 w 2321718"/>
                <a:gd name="connsiteY34" fmla="*/ 916781 h 919514"/>
                <a:gd name="connsiteX35" fmla="*/ 1440655 w 2321718"/>
                <a:gd name="connsiteY35" fmla="*/ 907256 h 919514"/>
                <a:gd name="connsiteX36" fmla="*/ 1509712 w 2321718"/>
                <a:gd name="connsiteY36" fmla="*/ 883443 h 919514"/>
                <a:gd name="connsiteX37" fmla="*/ 1562099 w 2321718"/>
                <a:gd name="connsiteY37" fmla="*/ 862012 h 919514"/>
                <a:gd name="connsiteX38" fmla="*/ 1614487 w 2321718"/>
                <a:gd name="connsiteY38" fmla="*/ 831056 h 919514"/>
                <a:gd name="connsiteX39" fmla="*/ 1669255 w 2321718"/>
                <a:gd name="connsiteY39" fmla="*/ 795337 h 919514"/>
                <a:gd name="connsiteX40" fmla="*/ 1724024 w 2321718"/>
                <a:gd name="connsiteY40" fmla="*/ 754856 h 919514"/>
                <a:gd name="connsiteX41" fmla="*/ 1778793 w 2321718"/>
                <a:gd name="connsiteY41" fmla="*/ 711993 h 919514"/>
                <a:gd name="connsiteX42" fmla="*/ 1824037 w 2321718"/>
                <a:gd name="connsiteY42" fmla="*/ 671512 h 919514"/>
                <a:gd name="connsiteX43" fmla="*/ 1890712 w 2321718"/>
                <a:gd name="connsiteY43" fmla="*/ 607218 h 919514"/>
                <a:gd name="connsiteX44" fmla="*/ 1950244 w 2321718"/>
                <a:gd name="connsiteY44" fmla="*/ 540543 h 919514"/>
                <a:gd name="connsiteX45" fmla="*/ 2028824 w 2321718"/>
                <a:gd name="connsiteY45" fmla="*/ 452438 h 919514"/>
                <a:gd name="connsiteX46" fmla="*/ 2090737 w 2321718"/>
                <a:gd name="connsiteY46" fmla="*/ 366712 h 919514"/>
                <a:gd name="connsiteX47" fmla="*/ 2164556 w 2321718"/>
                <a:gd name="connsiteY47" fmla="*/ 269082 h 919514"/>
                <a:gd name="connsiteX48" fmla="*/ 2224087 w 2321718"/>
                <a:gd name="connsiteY48" fmla="*/ 176212 h 919514"/>
                <a:gd name="connsiteX49" fmla="*/ 2266949 w 2321718"/>
                <a:gd name="connsiteY49" fmla="*/ 104775 h 919514"/>
                <a:gd name="connsiteX50" fmla="*/ 2321718 w 2321718"/>
                <a:gd name="connsiteY50" fmla="*/ 0 h 919514"/>
                <a:gd name="connsiteX51" fmla="*/ 2321718 w 2321718"/>
                <a:gd name="connsiteY51" fmla="*/ 0 h 919514"/>
                <a:gd name="connsiteX52" fmla="*/ 2321718 w 2321718"/>
                <a:gd name="connsiteY52" fmla="*/ 0 h 919514"/>
                <a:gd name="connsiteX0" fmla="*/ 0 w 2321718"/>
                <a:gd name="connsiteY0" fmla="*/ 611981 h 919514"/>
                <a:gd name="connsiteX1" fmla="*/ 33337 w 2321718"/>
                <a:gd name="connsiteY1" fmla="*/ 516731 h 919514"/>
                <a:gd name="connsiteX2" fmla="*/ 50006 w 2321718"/>
                <a:gd name="connsiteY2" fmla="*/ 476250 h 919514"/>
                <a:gd name="connsiteX3" fmla="*/ 71437 w 2321718"/>
                <a:gd name="connsiteY3" fmla="*/ 435769 h 919514"/>
                <a:gd name="connsiteX4" fmla="*/ 95249 w 2321718"/>
                <a:gd name="connsiteY4" fmla="*/ 395287 h 919514"/>
                <a:gd name="connsiteX5" fmla="*/ 116681 w 2321718"/>
                <a:gd name="connsiteY5" fmla="*/ 364331 h 919514"/>
                <a:gd name="connsiteX6" fmla="*/ 142874 w 2321718"/>
                <a:gd name="connsiteY6" fmla="*/ 330994 h 919514"/>
                <a:gd name="connsiteX7" fmla="*/ 166687 w 2321718"/>
                <a:gd name="connsiteY7" fmla="*/ 302418 h 919514"/>
                <a:gd name="connsiteX8" fmla="*/ 185737 w 2321718"/>
                <a:gd name="connsiteY8" fmla="*/ 278606 h 919514"/>
                <a:gd name="connsiteX9" fmla="*/ 211931 w 2321718"/>
                <a:gd name="connsiteY9" fmla="*/ 250031 h 919514"/>
                <a:gd name="connsiteX10" fmla="*/ 238124 w 2321718"/>
                <a:gd name="connsiteY10" fmla="*/ 223837 h 919514"/>
                <a:gd name="connsiteX11" fmla="*/ 261937 w 2321718"/>
                <a:gd name="connsiteY11" fmla="*/ 204787 h 919514"/>
                <a:gd name="connsiteX12" fmla="*/ 285749 w 2321718"/>
                <a:gd name="connsiteY12" fmla="*/ 185737 h 919514"/>
                <a:gd name="connsiteX13" fmla="*/ 316706 w 2321718"/>
                <a:gd name="connsiteY13" fmla="*/ 166687 h 919514"/>
                <a:gd name="connsiteX14" fmla="*/ 352425 w 2321718"/>
                <a:gd name="connsiteY14" fmla="*/ 154781 h 919514"/>
                <a:gd name="connsiteX15" fmla="*/ 385762 w 2321718"/>
                <a:gd name="connsiteY15" fmla="*/ 150018 h 919514"/>
                <a:gd name="connsiteX16" fmla="*/ 433387 w 2321718"/>
                <a:gd name="connsiteY16" fmla="*/ 161925 h 919514"/>
                <a:gd name="connsiteX17" fmla="*/ 481012 w 2321718"/>
                <a:gd name="connsiteY17" fmla="*/ 188118 h 919514"/>
                <a:gd name="connsiteX18" fmla="*/ 540543 w 2321718"/>
                <a:gd name="connsiteY18" fmla="*/ 233362 h 919514"/>
                <a:gd name="connsiteX19" fmla="*/ 592931 w 2321718"/>
                <a:gd name="connsiteY19" fmla="*/ 288131 h 919514"/>
                <a:gd name="connsiteX20" fmla="*/ 640555 w 2321718"/>
                <a:gd name="connsiteY20" fmla="*/ 345281 h 919514"/>
                <a:gd name="connsiteX21" fmla="*/ 709612 w 2321718"/>
                <a:gd name="connsiteY21" fmla="*/ 431006 h 919514"/>
                <a:gd name="connsiteX22" fmla="*/ 788193 w 2321718"/>
                <a:gd name="connsiteY22" fmla="*/ 528637 h 919514"/>
                <a:gd name="connsiteX23" fmla="*/ 873918 w 2321718"/>
                <a:gd name="connsiteY23" fmla="*/ 645318 h 919514"/>
                <a:gd name="connsiteX24" fmla="*/ 931068 w 2321718"/>
                <a:gd name="connsiteY24" fmla="*/ 723900 h 919514"/>
                <a:gd name="connsiteX25" fmla="*/ 995362 w 2321718"/>
                <a:gd name="connsiteY25" fmla="*/ 788193 h 919514"/>
                <a:gd name="connsiteX26" fmla="*/ 1038224 w 2321718"/>
                <a:gd name="connsiteY26" fmla="*/ 828675 h 919514"/>
                <a:gd name="connsiteX27" fmla="*/ 1107280 w 2321718"/>
                <a:gd name="connsiteY27" fmla="*/ 873918 h 919514"/>
                <a:gd name="connsiteX28" fmla="*/ 1152524 w 2321718"/>
                <a:gd name="connsiteY28" fmla="*/ 892968 h 919514"/>
                <a:gd name="connsiteX29" fmla="*/ 1202531 w 2321718"/>
                <a:gd name="connsiteY29" fmla="*/ 907256 h 919514"/>
                <a:gd name="connsiteX30" fmla="*/ 1235868 w 2321718"/>
                <a:gd name="connsiteY30" fmla="*/ 914400 h 919514"/>
                <a:gd name="connsiteX31" fmla="*/ 1283493 w 2321718"/>
                <a:gd name="connsiteY31" fmla="*/ 919162 h 919514"/>
                <a:gd name="connsiteX32" fmla="*/ 1319212 w 2321718"/>
                <a:gd name="connsiteY32" fmla="*/ 919162 h 919514"/>
                <a:gd name="connsiteX33" fmla="*/ 1347787 w 2321718"/>
                <a:gd name="connsiteY33" fmla="*/ 919162 h 919514"/>
                <a:gd name="connsiteX34" fmla="*/ 1388268 w 2321718"/>
                <a:gd name="connsiteY34" fmla="*/ 916781 h 919514"/>
                <a:gd name="connsiteX35" fmla="*/ 1440655 w 2321718"/>
                <a:gd name="connsiteY35" fmla="*/ 907256 h 919514"/>
                <a:gd name="connsiteX36" fmla="*/ 1509712 w 2321718"/>
                <a:gd name="connsiteY36" fmla="*/ 883443 h 919514"/>
                <a:gd name="connsiteX37" fmla="*/ 1562099 w 2321718"/>
                <a:gd name="connsiteY37" fmla="*/ 862012 h 919514"/>
                <a:gd name="connsiteX38" fmla="*/ 1614487 w 2321718"/>
                <a:gd name="connsiteY38" fmla="*/ 831056 h 919514"/>
                <a:gd name="connsiteX39" fmla="*/ 1669255 w 2321718"/>
                <a:gd name="connsiteY39" fmla="*/ 795337 h 919514"/>
                <a:gd name="connsiteX40" fmla="*/ 1724024 w 2321718"/>
                <a:gd name="connsiteY40" fmla="*/ 754856 h 919514"/>
                <a:gd name="connsiteX41" fmla="*/ 1778793 w 2321718"/>
                <a:gd name="connsiteY41" fmla="*/ 711993 h 919514"/>
                <a:gd name="connsiteX42" fmla="*/ 1824037 w 2321718"/>
                <a:gd name="connsiteY42" fmla="*/ 671512 h 919514"/>
                <a:gd name="connsiteX43" fmla="*/ 1890712 w 2321718"/>
                <a:gd name="connsiteY43" fmla="*/ 607218 h 919514"/>
                <a:gd name="connsiteX44" fmla="*/ 1950244 w 2321718"/>
                <a:gd name="connsiteY44" fmla="*/ 540543 h 919514"/>
                <a:gd name="connsiteX45" fmla="*/ 2028824 w 2321718"/>
                <a:gd name="connsiteY45" fmla="*/ 452438 h 919514"/>
                <a:gd name="connsiteX46" fmla="*/ 2090737 w 2321718"/>
                <a:gd name="connsiteY46" fmla="*/ 366712 h 919514"/>
                <a:gd name="connsiteX47" fmla="*/ 2164556 w 2321718"/>
                <a:gd name="connsiteY47" fmla="*/ 269082 h 919514"/>
                <a:gd name="connsiteX48" fmla="*/ 2224087 w 2321718"/>
                <a:gd name="connsiteY48" fmla="*/ 176212 h 919514"/>
                <a:gd name="connsiteX49" fmla="*/ 2266949 w 2321718"/>
                <a:gd name="connsiteY49" fmla="*/ 104775 h 919514"/>
                <a:gd name="connsiteX50" fmla="*/ 2321718 w 2321718"/>
                <a:gd name="connsiteY50" fmla="*/ 0 h 919514"/>
                <a:gd name="connsiteX51" fmla="*/ 2321718 w 2321718"/>
                <a:gd name="connsiteY51" fmla="*/ 0 h 919514"/>
                <a:gd name="connsiteX52" fmla="*/ 2321718 w 2321718"/>
                <a:gd name="connsiteY52" fmla="*/ 0 h 91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21718" h="919514">
                  <a:moveTo>
                    <a:pt x="0" y="611981"/>
                  </a:moveTo>
                  <a:cubicBezTo>
                    <a:pt x="14684" y="575468"/>
                    <a:pt x="25003" y="539353"/>
                    <a:pt x="33337" y="516731"/>
                  </a:cubicBezTo>
                  <a:cubicBezTo>
                    <a:pt x="41671" y="494109"/>
                    <a:pt x="43656" y="489744"/>
                    <a:pt x="50006" y="476250"/>
                  </a:cubicBezTo>
                  <a:cubicBezTo>
                    <a:pt x="56356" y="462756"/>
                    <a:pt x="63897" y="449263"/>
                    <a:pt x="71437" y="435769"/>
                  </a:cubicBezTo>
                  <a:cubicBezTo>
                    <a:pt x="78977" y="422275"/>
                    <a:pt x="87708" y="407193"/>
                    <a:pt x="95249" y="395287"/>
                  </a:cubicBezTo>
                  <a:cubicBezTo>
                    <a:pt x="102790" y="383381"/>
                    <a:pt x="108744" y="375047"/>
                    <a:pt x="116681" y="364331"/>
                  </a:cubicBezTo>
                  <a:cubicBezTo>
                    <a:pt x="124619" y="353616"/>
                    <a:pt x="134540" y="341313"/>
                    <a:pt x="142874" y="330994"/>
                  </a:cubicBezTo>
                  <a:cubicBezTo>
                    <a:pt x="151208" y="320675"/>
                    <a:pt x="159543" y="311149"/>
                    <a:pt x="166687" y="302418"/>
                  </a:cubicBezTo>
                  <a:cubicBezTo>
                    <a:pt x="173831" y="293687"/>
                    <a:pt x="178196" y="287337"/>
                    <a:pt x="185737" y="278606"/>
                  </a:cubicBezTo>
                  <a:cubicBezTo>
                    <a:pt x="193278" y="269875"/>
                    <a:pt x="203200" y="259159"/>
                    <a:pt x="211931" y="250031"/>
                  </a:cubicBezTo>
                  <a:cubicBezTo>
                    <a:pt x="220662" y="240903"/>
                    <a:pt x="229790" y="231378"/>
                    <a:pt x="238124" y="223837"/>
                  </a:cubicBezTo>
                  <a:cubicBezTo>
                    <a:pt x="246458" y="216296"/>
                    <a:pt x="254000" y="211137"/>
                    <a:pt x="261937" y="204787"/>
                  </a:cubicBezTo>
                  <a:cubicBezTo>
                    <a:pt x="269874" y="198437"/>
                    <a:pt x="276621" y="192087"/>
                    <a:pt x="285749" y="185737"/>
                  </a:cubicBezTo>
                  <a:cubicBezTo>
                    <a:pt x="294877" y="179387"/>
                    <a:pt x="305593" y="171846"/>
                    <a:pt x="316706" y="166687"/>
                  </a:cubicBezTo>
                  <a:cubicBezTo>
                    <a:pt x="327819" y="161528"/>
                    <a:pt x="340916" y="157559"/>
                    <a:pt x="352425" y="154781"/>
                  </a:cubicBezTo>
                  <a:cubicBezTo>
                    <a:pt x="363934" y="152003"/>
                    <a:pt x="372268" y="148827"/>
                    <a:pt x="385762" y="150018"/>
                  </a:cubicBezTo>
                  <a:cubicBezTo>
                    <a:pt x="399256" y="151209"/>
                    <a:pt x="417512" y="155575"/>
                    <a:pt x="433387" y="161925"/>
                  </a:cubicBezTo>
                  <a:cubicBezTo>
                    <a:pt x="449262" y="168275"/>
                    <a:pt x="463153" y="176212"/>
                    <a:pt x="481012" y="188118"/>
                  </a:cubicBezTo>
                  <a:cubicBezTo>
                    <a:pt x="498871" y="200024"/>
                    <a:pt x="521890" y="216693"/>
                    <a:pt x="540543" y="233362"/>
                  </a:cubicBezTo>
                  <a:cubicBezTo>
                    <a:pt x="559196" y="250031"/>
                    <a:pt x="576262" y="269478"/>
                    <a:pt x="592931" y="288131"/>
                  </a:cubicBezTo>
                  <a:cubicBezTo>
                    <a:pt x="609600" y="306784"/>
                    <a:pt x="621108" y="321468"/>
                    <a:pt x="640555" y="345281"/>
                  </a:cubicBezTo>
                  <a:cubicBezTo>
                    <a:pt x="660002" y="369094"/>
                    <a:pt x="685006" y="400447"/>
                    <a:pt x="709612" y="431006"/>
                  </a:cubicBezTo>
                  <a:cubicBezTo>
                    <a:pt x="734218" y="461565"/>
                    <a:pt x="760809" y="492918"/>
                    <a:pt x="788193" y="528637"/>
                  </a:cubicBezTo>
                  <a:cubicBezTo>
                    <a:pt x="815577" y="564356"/>
                    <a:pt x="873918" y="645318"/>
                    <a:pt x="873918" y="645318"/>
                  </a:cubicBezTo>
                  <a:cubicBezTo>
                    <a:pt x="897730" y="677862"/>
                    <a:pt x="910827" y="700088"/>
                    <a:pt x="931068" y="723900"/>
                  </a:cubicBezTo>
                  <a:cubicBezTo>
                    <a:pt x="951309" y="747712"/>
                    <a:pt x="977503" y="770731"/>
                    <a:pt x="995362" y="788193"/>
                  </a:cubicBezTo>
                  <a:cubicBezTo>
                    <a:pt x="1013221" y="805655"/>
                    <a:pt x="1019571" y="814388"/>
                    <a:pt x="1038224" y="828675"/>
                  </a:cubicBezTo>
                  <a:cubicBezTo>
                    <a:pt x="1056877" y="842962"/>
                    <a:pt x="1088230" y="863203"/>
                    <a:pt x="1107280" y="873918"/>
                  </a:cubicBezTo>
                  <a:cubicBezTo>
                    <a:pt x="1126330" y="884634"/>
                    <a:pt x="1136649" y="887412"/>
                    <a:pt x="1152524" y="892968"/>
                  </a:cubicBezTo>
                  <a:cubicBezTo>
                    <a:pt x="1168399" y="898524"/>
                    <a:pt x="1188640" y="903684"/>
                    <a:pt x="1202531" y="907256"/>
                  </a:cubicBezTo>
                  <a:cubicBezTo>
                    <a:pt x="1216422" y="910828"/>
                    <a:pt x="1222374" y="912416"/>
                    <a:pt x="1235868" y="914400"/>
                  </a:cubicBezTo>
                  <a:cubicBezTo>
                    <a:pt x="1249362" y="916384"/>
                    <a:pt x="1269602" y="918368"/>
                    <a:pt x="1283493" y="919162"/>
                  </a:cubicBezTo>
                  <a:cubicBezTo>
                    <a:pt x="1297384" y="919956"/>
                    <a:pt x="1319212" y="919162"/>
                    <a:pt x="1319212" y="919162"/>
                  </a:cubicBezTo>
                  <a:cubicBezTo>
                    <a:pt x="1329928" y="919162"/>
                    <a:pt x="1336278" y="919559"/>
                    <a:pt x="1347787" y="919162"/>
                  </a:cubicBezTo>
                  <a:cubicBezTo>
                    <a:pt x="1359296" y="918765"/>
                    <a:pt x="1372790" y="918765"/>
                    <a:pt x="1388268" y="916781"/>
                  </a:cubicBezTo>
                  <a:cubicBezTo>
                    <a:pt x="1403746" y="914797"/>
                    <a:pt x="1420414" y="912812"/>
                    <a:pt x="1440655" y="907256"/>
                  </a:cubicBezTo>
                  <a:cubicBezTo>
                    <a:pt x="1460896" y="901700"/>
                    <a:pt x="1489471" y="890984"/>
                    <a:pt x="1509712" y="883443"/>
                  </a:cubicBezTo>
                  <a:cubicBezTo>
                    <a:pt x="1529953" y="875902"/>
                    <a:pt x="1544637" y="870743"/>
                    <a:pt x="1562099" y="862012"/>
                  </a:cubicBezTo>
                  <a:cubicBezTo>
                    <a:pt x="1579561" y="853281"/>
                    <a:pt x="1596628" y="842168"/>
                    <a:pt x="1614487" y="831056"/>
                  </a:cubicBezTo>
                  <a:cubicBezTo>
                    <a:pt x="1632346" y="819944"/>
                    <a:pt x="1650999" y="808037"/>
                    <a:pt x="1669255" y="795337"/>
                  </a:cubicBezTo>
                  <a:cubicBezTo>
                    <a:pt x="1687511" y="782637"/>
                    <a:pt x="1705768" y="768747"/>
                    <a:pt x="1724024" y="754856"/>
                  </a:cubicBezTo>
                  <a:cubicBezTo>
                    <a:pt x="1742280" y="740965"/>
                    <a:pt x="1762124" y="725884"/>
                    <a:pt x="1778793" y="711993"/>
                  </a:cubicBezTo>
                  <a:cubicBezTo>
                    <a:pt x="1795462" y="698102"/>
                    <a:pt x="1805384" y="688974"/>
                    <a:pt x="1824037" y="671512"/>
                  </a:cubicBezTo>
                  <a:cubicBezTo>
                    <a:pt x="1842690" y="654050"/>
                    <a:pt x="1890712" y="607218"/>
                    <a:pt x="1890712" y="607218"/>
                  </a:cubicBezTo>
                  <a:lnTo>
                    <a:pt x="1950244" y="540543"/>
                  </a:lnTo>
                  <a:cubicBezTo>
                    <a:pt x="1974453" y="514746"/>
                    <a:pt x="2005409" y="481410"/>
                    <a:pt x="2028824" y="452438"/>
                  </a:cubicBezTo>
                  <a:cubicBezTo>
                    <a:pt x="2052240" y="423466"/>
                    <a:pt x="2068115" y="397271"/>
                    <a:pt x="2090737" y="366712"/>
                  </a:cubicBezTo>
                  <a:cubicBezTo>
                    <a:pt x="2113359" y="336153"/>
                    <a:pt x="2142331" y="300832"/>
                    <a:pt x="2164556" y="269082"/>
                  </a:cubicBezTo>
                  <a:cubicBezTo>
                    <a:pt x="2186781" y="237332"/>
                    <a:pt x="2207022" y="203596"/>
                    <a:pt x="2224087" y="176212"/>
                  </a:cubicBezTo>
                  <a:cubicBezTo>
                    <a:pt x="2241152" y="148828"/>
                    <a:pt x="2250677" y="134144"/>
                    <a:pt x="2266949" y="104775"/>
                  </a:cubicBezTo>
                  <a:cubicBezTo>
                    <a:pt x="2283221" y="75406"/>
                    <a:pt x="2321718" y="0"/>
                    <a:pt x="2321718" y="0"/>
                  </a:cubicBezTo>
                  <a:lnTo>
                    <a:pt x="2321718" y="0"/>
                  </a:lnTo>
                  <a:lnTo>
                    <a:pt x="2321718" y="0"/>
                  </a:lnTo>
                </a:path>
              </a:pathLst>
            </a:custGeom>
            <a:no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9968DA6F-D3D0-4FAC-9A8C-0CC11E8B843B}"/>
                </a:ext>
              </a:extLst>
            </p:cNvPr>
            <p:cNvCxnSpPr>
              <a:cxnSpLocks/>
            </p:cNvCxnSpPr>
            <p:nvPr/>
          </p:nvCxnSpPr>
          <p:spPr>
            <a:xfrm>
              <a:off x="5594888" y="4355024"/>
              <a:ext cx="1053885" cy="1332854"/>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CB5AA58-4021-4FF5-A9A8-38F78147663A}"/>
                </a:ext>
              </a:extLst>
            </p:cNvPr>
            <p:cNvSpPr txBox="1"/>
            <p:nvPr/>
          </p:nvSpPr>
          <p:spPr>
            <a:xfrm>
              <a:off x="6172200" y="4648200"/>
              <a:ext cx="1097796" cy="400110"/>
            </a:xfrm>
            <a:prstGeom prst="rect">
              <a:avLst/>
            </a:prstGeom>
            <a:noFill/>
          </p:spPr>
          <p:txBody>
            <a:bodyPr wrap="square">
              <a:spAutoFit/>
            </a:bodyPr>
            <a:lstStyle/>
            <a:p>
              <a:r>
                <a:rPr lang="en-US" altLang="en-US" sz="2000" dirty="0">
                  <a:solidFill>
                    <a:srgbClr val="CCFFFF"/>
                  </a:solidFill>
                </a:rPr>
                <a:t>tangent</a:t>
              </a:r>
              <a:endParaRPr lang="en-US" sz="2000" dirty="0">
                <a:solidFill>
                  <a:srgbClr val="CCFFFF"/>
                </a:solidFill>
              </a:endParaRPr>
            </a:p>
          </p:txBody>
        </p:sp>
      </p:grpSp>
      <p:grpSp>
        <p:nvGrpSpPr>
          <p:cNvPr id="8" name="Group 7">
            <a:extLst>
              <a:ext uri="{FF2B5EF4-FFF2-40B4-BE49-F238E27FC236}">
                <a16:creationId xmlns:a16="http://schemas.microsoft.com/office/drawing/2014/main" id="{F4AB157B-4D17-4FA1-9B38-FCE68D364DCB}"/>
              </a:ext>
            </a:extLst>
          </p:cNvPr>
          <p:cNvGrpSpPr/>
          <p:nvPr/>
        </p:nvGrpSpPr>
        <p:grpSpPr>
          <a:xfrm>
            <a:off x="152400" y="4719286"/>
            <a:ext cx="2321718" cy="919514"/>
            <a:chOff x="1031082" y="1804988"/>
            <a:chExt cx="2321718" cy="919514"/>
          </a:xfrm>
        </p:grpSpPr>
        <p:sp>
          <p:nvSpPr>
            <p:cNvPr id="9" name="Freeform: Shape 8">
              <a:extLst>
                <a:ext uri="{FF2B5EF4-FFF2-40B4-BE49-F238E27FC236}">
                  <a16:creationId xmlns:a16="http://schemas.microsoft.com/office/drawing/2014/main" id="{A6D5438F-F8EF-452D-A518-0A42FD3D540F}"/>
                </a:ext>
              </a:extLst>
            </p:cNvPr>
            <p:cNvSpPr/>
            <p:nvPr/>
          </p:nvSpPr>
          <p:spPr>
            <a:xfrm>
              <a:off x="1031082" y="1804988"/>
              <a:ext cx="2321718" cy="919514"/>
            </a:xfrm>
            <a:custGeom>
              <a:avLst/>
              <a:gdLst>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3037 w 2326481"/>
                <a:gd name="connsiteY35" fmla="*/ 897731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1206 w 2326481"/>
                <a:gd name="connsiteY45" fmla="*/ 457200 h 919867"/>
                <a:gd name="connsiteX46" fmla="*/ 2095500 w 2326481"/>
                <a:gd name="connsiteY46" fmla="*/ 361950 h 919867"/>
                <a:gd name="connsiteX47" fmla="*/ 2171700 w 2326481"/>
                <a:gd name="connsiteY47" fmla="*/ 276225 h 919867"/>
                <a:gd name="connsiteX48" fmla="*/ 2219325 w 2326481"/>
                <a:gd name="connsiteY48" fmla="*/ 169068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3037 w 2326481"/>
                <a:gd name="connsiteY35" fmla="*/ 897731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1206 w 2326481"/>
                <a:gd name="connsiteY45" fmla="*/ 457200 h 919867"/>
                <a:gd name="connsiteX46" fmla="*/ 2095500 w 2326481"/>
                <a:gd name="connsiteY46" fmla="*/ 361950 h 919867"/>
                <a:gd name="connsiteX47" fmla="*/ 2169319 w 2326481"/>
                <a:gd name="connsiteY47" fmla="*/ 269082 h 919867"/>
                <a:gd name="connsiteX48" fmla="*/ 2219325 w 2326481"/>
                <a:gd name="connsiteY48" fmla="*/ 169068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3037 w 2326481"/>
                <a:gd name="connsiteY35" fmla="*/ 897731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1206 w 2326481"/>
                <a:gd name="connsiteY45" fmla="*/ 457200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3037 w 2326481"/>
                <a:gd name="connsiteY35" fmla="*/ 897731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73831 w 2326481"/>
                <a:gd name="connsiteY7" fmla="*/ 309562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73831 w 2326481"/>
                <a:gd name="connsiteY7" fmla="*/ 309562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1950 w 2326481"/>
                <a:gd name="connsiteY14" fmla="*/ 154781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76200 w 2326481"/>
                <a:gd name="connsiteY3" fmla="*/ 435769 h 919867"/>
                <a:gd name="connsiteX4" fmla="*/ 100012 w 2326481"/>
                <a:gd name="connsiteY4" fmla="*/ 395287 h 919867"/>
                <a:gd name="connsiteX5" fmla="*/ 123825 w 2326481"/>
                <a:gd name="connsiteY5" fmla="*/ 369093 h 919867"/>
                <a:gd name="connsiteX6" fmla="*/ 152400 w 2326481"/>
                <a:gd name="connsiteY6" fmla="*/ 335756 h 919867"/>
                <a:gd name="connsiteX7" fmla="*/ 173831 w 2326481"/>
                <a:gd name="connsiteY7" fmla="*/ 309562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1950 w 2326481"/>
                <a:gd name="connsiteY14" fmla="*/ 154781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76200 w 2326481"/>
                <a:gd name="connsiteY3" fmla="*/ 435769 h 919867"/>
                <a:gd name="connsiteX4" fmla="*/ 100012 w 2326481"/>
                <a:gd name="connsiteY4" fmla="*/ 395287 h 919867"/>
                <a:gd name="connsiteX5" fmla="*/ 123825 w 2326481"/>
                <a:gd name="connsiteY5" fmla="*/ 369093 h 919867"/>
                <a:gd name="connsiteX6" fmla="*/ 152400 w 2326481"/>
                <a:gd name="connsiteY6" fmla="*/ 335756 h 919867"/>
                <a:gd name="connsiteX7" fmla="*/ 173831 w 2326481"/>
                <a:gd name="connsiteY7" fmla="*/ 309562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1950 w 2326481"/>
                <a:gd name="connsiteY14" fmla="*/ 154781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6712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2493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4481 w 2326481"/>
                <a:gd name="connsiteY37" fmla="*/ 857250 h 919514"/>
                <a:gd name="connsiteX38" fmla="*/ 1619250 w 2326481"/>
                <a:gd name="connsiteY38" fmla="*/ 831056 h 919514"/>
                <a:gd name="connsiteX39" fmla="*/ 1671637 w 2326481"/>
                <a:gd name="connsiteY39" fmla="*/ 792956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88331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4481 w 2326481"/>
                <a:gd name="connsiteY37" fmla="*/ 857250 h 919514"/>
                <a:gd name="connsiteX38" fmla="*/ 1619250 w 2326481"/>
                <a:gd name="connsiteY38" fmla="*/ 831056 h 919514"/>
                <a:gd name="connsiteX39" fmla="*/ 1671637 w 2326481"/>
                <a:gd name="connsiteY39" fmla="*/ 792956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88331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1637 w 2326481"/>
                <a:gd name="connsiteY39" fmla="*/ 792956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88331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88331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0994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0994 h 919514"/>
                <a:gd name="connsiteX7" fmla="*/ 169069 w 2326481"/>
                <a:gd name="connsiteY7" fmla="*/ 307181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0994 h 919514"/>
                <a:gd name="connsiteX7" fmla="*/ 173831 w 2326481"/>
                <a:gd name="connsiteY7" fmla="*/ 304799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0994 h 919514"/>
                <a:gd name="connsiteX7" fmla="*/ 173831 w 2326481"/>
                <a:gd name="connsiteY7" fmla="*/ 304799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3831 w 2326481"/>
                <a:gd name="connsiteY7" fmla="*/ 304799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9075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9075 w 2326481"/>
                <a:gd name="connsiteY9" fmla="*/ 250031 h 919514"/>
                <a:gd name="connsiteX10" fmla="*/ 247650 w 2326481"/>
                <a:gd name="connsiteY10" fmla="*/ 223837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9075 w 2326481"/>
                <a:gd name="connsiteY9" fmla="*/ 250031 h 919514"/>
                <a:gd name="connsiteX10" fmla="*/ 242887 w 2326481"/>
                <a:gd name="connsiteY10" fmla="*/ 223837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6694 w 2326481"/>
                <a:gd name="connsiteY9" fmla="*/ 250031 h 919514"/>
                <a:gd name="connsiteX10" fmla="*/ 242887 w 2326481"/>
                <a:gd name="connsiteY10" fmla="*/ 223837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6694 w 2326481"/>
                <a:gd name="connsiteY9" fmla="*/ 250031 h 919514"/>
                <a:gd name="connsiteX10" fmla="*/ 242887 w 2326481"/>
                <a:gd name="connsiteY10" fmla="*/ 223837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19337"/>
                <a:gd name="connsiteY0" fmla="*/ 611981 h 919514"/>
                <a:gd name="connsiteX1" fmla="*/ 30956 w 2319337"/>
                <a:gd name="connsiteY1" fmla="*/ 516731 h 919514"/>
                <a:gd name="connsiteX2" fmla="*/ 45243 w 2319337"/>
                <a:gd name="connsiteY2" fmla="*/ 478631 h 919514"/>
                <a:gd name="connsiteX3" fmla="*/ 69056 w 2319337"/>
                <a:gd name="connsiteY3" fmla="*/ 435769 h 919514"/>
                <a:gd name="connsiteX4" fmla="*/ 92868 w 2319337"/>
                <a:gd name="connsiteY4" fmla="*/ 395287 h 919514"/>
                <a:gd name="connsiteX5" fmla="*/ 116681 w 2319337"/>
                <a:gd name="connsiteY5" fmla="*/ 364331 h 919514"/>
                <a:gd name="connsiteX6" fmla="*/ 140493 w 2319337"/>
                <a:gd name="connsiteY6" fmla="*/ 330994 h 919514"/>
                <a:gd name="connsiteX7" fmla="*/ 164306 w 2319337"/>
                <a:gd name="connsiteY7" fmla="*/ 302418 h 919514"/>
                <a:gd name="connsiteX8" fmla="*/ 183356 w 2319337"/>
                <a:gd name="connsiteY8" fmla="*/ 278606 h 919514"/>
                <a:gd name="connsiteX9" fmla="*/ 209550 w 2319337"/>
                <a:gd name="connsiteY9" fmla="*/ 250031 h 919514"/>
                <a:gd name="connsiteX10" fmla="*/ 235743 w 2319337"/>
                <a:gd name="connsiteY10" fmla="*/ 223837 h 919514"/>
                <a:gd name="connsiteX11" fmla="*/ 259556 w 2319337"/>
                <a:gd name="connsiteY11" fmla="*/ 204787 h 919514"/>
                <a:gd name="connsiteX12" fmla="*/ 283368 w 2319337"/>
                <a:gd name="connsiteY12" fmla="*/ 185737 h 919514"/>
                <a:gd name="connsiteX13" fmla="*/ 314325 w 2319337"/>
                <a:gd name="connsiteY13" fmla="*/ 166687 h 919514"/>
                <a:gd name="connsiteX14" fmla="*/ 350044 w 2319337"/>
                <a:gd name="connsiteY14" fmla="*/ 154781 h 919514"/>
                <a:gd name="connsiteX15" fmla="*/ 383381 w 2319337"/>
                <a:gd name="connsiteY15" fmla="*/ 150018 h 919514"/>
                <a:gd name="connsiteX16" fmla="*/ 431006 w 2319337"/>
                <a:gd name="connsiteY16" fmla="*/ 161925 h 919514"/>
                <a:gd name="connsiteX17" fmla="*/ 478631 w 2319337"/>
                <a:gd name="connsiteY17" fmla="*/ 188118 h 919514"/>
                <a:gd name="connsiteX18" fmla="*/ 538162 w 2319337"/>
                <a:gd name="connsiteY18" fmla="*/ 233362 h 919514"/>
                <a:gd name="connsiteX19" fmla="*/ 590550 w 2319337"/>
                <a:gd name="connsiteY19" fmla="*/ 288131 h 919514"/>
                <a:gd name="connsiteX20" fmla="*/ 638174 w 2319337"/>
                <a:gd name="connsiteY20" fmla="*/ 345281 h 919514"/>
                <a:gd name="connsiteX21" fmla="*/ 707231 w 2319337"/>
                <a:gd name="connsiteY21" fmla="*/ 431006 h 919514"/>
                <a:gd name="connsiteX22" fmla="*/ 785812 w 2319337"/>
                <a:gd name="connsiteY22" fmla="*/ 528637 h 919514"/>
                <a:gd name="connsiteX23" fmla="*/ 871537 w 2319337"/>
                <a:gd name="connsiteY23" fmla="*/ 645318 h 919514"/>
                <a:gd name="connsiteX24" fmla="*/ 928687 w 2319337"/>
                <a:gd name="connsiteY24" fmla="*/ 723900 h 919514"/>
                <a:gd name="connsiteX25" fmla="*/ 992981 w 2319337"/>
                <a:gd name="connsiteY25" fmla="*/ 788193 h 919514"/>
                <a:gd name="connsiteX26" fmla="*/ 1035843 w 2319337"/>
                <a:gd name="connsiteY26" fmla="*/ 828675 h 919514"/>
                <a:gd name="connsiteX27" fmla="*/ 1104899 w 2319337"/>
                <a:gd name="connsiteY27" fmla="*/ 873918 h 919514"/>
                <a:gd name="connsiteX28" fmla="*/ 1150143 w 2319337"/>
                <a:gd name="connsiteY28" fmla="*/ 892968 h 919514"/>
                <a:gd name="connsiteX29" fmla="*/ 1200150 w 2319337"/>
                <a:gd name="connsiteY29" fmla="*/ 907256 h 919514"/>
                <a:gd name="connsiteX30" fmla="*/ 1233487 w 2319337"/>
                <a:gd name="connsiteY30" fmla="*/ 914400 h 919514"/>
                <a:gd name="connsiteX31" fmla="*/ 1281112 w 2319337"/>
                <a:gd name="connsiteY31" fmla="*/ 919162 h 919514"/>
                <a:gd name="connsiteX32" fmla="*/ 1316831 w 2319337"/>
                <a:gd name="connsiteY32" fmla="*/ 919162 h 919514"/>
                <a:gd name="connsiteX33" fmla="*/ 1345406 w 2319337"/>
                <a:gd name="connsiteY33" fmla="*/ 919162 h 919514"/>
                <a:gd name="connsiteX34" fmla="*/ 1385887 w 2319337"/>
                <a:gd name="connsiteY34" fmla="*/ 916781 h 919514"/>
                <a:gd name="connsiteX35" fmla="*/ 1438274 w 2319337"/>
                <a:gd name="connsiteY35" fmla="*/ 907256 h 919514"/>
                <a:gd name="connsiteX36" fmla="*/ 1507331 w 2319337"/>
                <a:gd name="connsiteY36" fmla="*/ 883443 h 919514"/>
                <a:gd name="connsiteX37" fmla="*/ 1559718 w 2319337"/>
                <a:gd name="connsiteY37" fmla="*/ 862012 h 919514"/>
                <a:gd name="connsiteX38" fmla="*/ 1612106 w 2319337"/>
                <a:gd name="connsiteY38" fmla="*/ 831056 h 919514"/>
                <a:gd name="connsiteX39" fmla="*/ 1666874 w 2319337"/>
                <a:gd name="connsiteY39" fmla="*/ 795337 h 919514"/>
                <a:gd name="connsiteX40" fmla="*/ 1721643 w 2319337"/>
                <a:gd name="connsiteY40" fmla="*/ 754856 h 919514"/>
                <a:gd name="connsiteX41" fmla="*/ 1776412 w 2319337"/>
                <a:gd name="connsiteY41" fmla="*/ 711993 h 919514"/>
                <a:gd name="connsiteX42" fmla="*/ 1821656 w 2319337"/>
                <a:gd name="connsiteY42" fmla="*/ 671512 h 919514"/>
                <a:gd name="connsiteX43" fmla="*/ 1888331 w 2319337"/>
                <a:gd name="connsiteY43" fmla="*/ 607218 h 919514"/>
                <a:gd name="connsiteX44" fmla="*/ 1947863 w 2319337"/>
                <a:gd name="connsiteY44" fmla="*/ 540543 h 919514"/>
                <a:gd name="connsiteX45" fmla="*/ 2026443 w 2319337"/>
                <a:gd name="connsiteY45" fmla="*/ 452438 h 919514"/>
                <a:gd name="connsiteX46" fmla="*/ 2088356 w 2319337"/>
                <a:gd name="connsiteY46" fmla="*/ 366712 h 919514"/>
                <a:gd name="connsiteX47" fmla="*/ 2162175 w 2319337"/>
                <a:gd name="connsiteY47" fmla="*/ 269082 h 919514"/>
                <a:gd name="connsiteX48" fmla="*/ 2221706 w 2319337"/>
                <a:gd name="connsiteY48" fmla="*/ 176212 h 919514"/>
                <a:gd name="connsiteX49" fmla="*/ 2264568 w 2319337"/>
                <a:gd name="connsiteY49" fmla="*/ 104775 h 919514"/>
                <a:gd name="connsiteX50" fmla="*/ 2319337 w 2319337"/>
                <a:gd name="connsiteY50" fmla="*/ 0 h 919514"/>
                <a:gd name="connsiteX51" fmla="*/ 2319337 w 2319337"/>
                <a:gd name="connsiteY51" fmla="*/ 0 h 919514"/>
                <a:gd name="connsiteX52" fmla="*/ 2319337 w 2319337"/>
                <a:gd name="connsiteY52" fmla="*/ 0 h 919514"/>
                <a:gd name="connsiteX0" fmla="*/ 0 w 2321718"/>
                <a:gd name="connsiteY0" fmla="*/ 611981 h 919514"/>
                <a:gd name="connsiteX1" fmla="*/ 33337 w 2321718"/>
                <a:gd name="connsiteY1" fmla="*/ 516731 h 919514"/>
                <a:gd name="connsiteX2" fmla="*/ 47624 w 2321718"/>
                <a:gd name="connsiteY2" fmla="*/ 478631 h 919514"/>
                <a:gd name="connsiteX3" fmla="*/ 71437 w 2321718"/>
                <a:gd name="connsiteY3" fmla="*/ 435769 h 919514"/>
                <a:gd name="connsiteX4" fmla="*/ 95249 w 2321718"/>
                <a:gd name="connsiteY4" fmla="*/ 395287 h 919514"/>
                <a:gd name="connsiteX5" fmla="*/ 119062 w 2321718"/>
                <a:gd name="connsiteY5" fmla="*/ 364331 h 919514"/>
                <a:gd name="connsiteX6" fmla="*/ 142874 w 2321718"/>
                <a:gd name="connsiteY6" fmla="*/ 330994 h 919514"/>
                <a:gd name="connsiteX7" fmla="*/ 166687 w 2321718"/>
                <a:gd name="connsiteY7" fmla="*/ 302418 h 919514"/>
                <a:gd name="connsiteX8" fmla="*/ 185737 w 2321718"/>
                <a:gd name="connsiteY8" fmla="*/ 278606 h 919514"/>
                <a:gd name="connsiteX9" fmla="*/ 211931 w 2321718"/>
                <a:gd name="connsiteY9" fmla="*/ 250031 h 919514"/>
                <a:gd name="connsiteX10" fmla="*/ 238124 w 2321718"/>
                <a:gd name="connsiteY10" fmla="*/ 223837 h 919514"/>
                <a:gd name="connsiteX11" fmla="*/ 261937 w 2321718"/>
                <a:gd name="connsiteY11" fmla="*/ 204787 h 919514"/>
                <a:gd name="connsiteX12" fmla="*/ 285749 w 2321718"/>
                <a:gd name="connsiteY12" fmla="*/ 185737 h 919514"/>
                <a:gd name="connsiteX13" fmla="*/ 316706 w 2321718"/>
                <a:gd name="connsiteY13" fmla="*/ 166687 h 919514"/>
                <a:gd name="connsiteX14" fmla="*/ 352425 w 2321718"/>
                <a:gd name="connsiteY14" fmla="*/ 154781 h 919514"/>
                <a:gd name="connsiteX15" fmla="*/ 385762 w 2321718"/>
                <a:gd name="connsiteY15" fmla="*/ 150018 h 919514"/>
                <a:gd name="connsiteX16" fmla="*/ 433387 w 2321718"/>
                <a:gd name="connsiteY16" fmla="*/ 161925 h 919514"/>
                <a:gd name="connsiteX17" fmla="*/ 481012 w 2321718"/>
                <a:gd name="connsiteY17" fmla="*/ 188118 h 919514"/>
                <a:gd name="connsiteX18" fmla="*/ 540543 w 2321718"/>
                <a:gd name="connsiteY18" fmla="*/ 233362 h 919514"/>
                <a:gd name="connsiteX19" fmla="*/ 592931 w 2321718"/>
                <a:gd name="connsiteY19" fmla="*/ 288131 h 919514"/>
                <a:gd name="connsiteX20" fmla="*/ 640555 w 2321718"/>
                <a:gd name="connsiteY20" fmla="*/ 345281 h 919514"/>
                <a:gd name="connsiteX21" fmla="*/ 709612 w 2321718"/>
                <a:gd name="connsiteY21" fmla="*/ 431006 h 919514"/>
                <a:gd name="connsiteX22" fmla="*/ 788193 w 2321718"/>
                <a:gd name="connsiteY22" fmla="*/ 528637 h 919514"/>
                <a:gd name="connsiteX23" fmla="*/ 873918 w 2321718"/>
                <a:gd name="connsiteY23" fmla="*/ 645318 h 919514"/>
                <a:gd name="connsiteX24" fmla="*/ 931068 w 2321718"/>
                <a:gd name="connsiteY24" fmla="*/ 723900 h 919514"/>
                <a:gd name="connsiteX25" fmla="*/ 995362 w 2321718"/>
                <a:gd name="connsiteY25" fmla="*/ 788193 h 919514"/>
                <a:gd name="connsiteX26" fmla="*/ 1038224 w 2321718"/>
                <a:gd name="connsiteY26" fmla="*/ 828675 h 919514"/>
                <a:gd name="connsiteX27" fmla="*/ 1107280 w 2321718"/>
                <a:gd name="connsiteY27" fmla="*/ 873918 h 919514"/>
                <a:gd name="connsiteX28" fmla="*/ 1152524 w 2321718"/>
                <a:gd name="connsiteY28" fmla="*/ 892968 h 919514"/>
                <a:gd name="connsiteX29" fmla="*/ 1202531 w 2321718"/>
                <a:gd name="connsiteY29" fmla="*/ 907256 h 919514"/>
                <a:gd name="connsiteX30" fmla="*/ 1235868 w 2321718"/>
                <a:gd name="connsiteY30" fmla="*/ 914400 h 919514"/>
                <a:gd name="connsiteX31" fmla="*/ 1283493 w 2321718"/>
                <a:gd name="connsiteY31" fmla="*/ 919162 h 919514"/>
                <a:gd name="connsiteX32" fmla="*/ 1319212 w 2321718"/>
                <a:gd name="connsiteY32" fmla="*/ 919162 h 919514"/>
                <a:gd name="connsiteX33" fmla="*/ 1347787 w 2321718"/>
                <a:gd name="connsiteY33" fmla="*/ 919162 h 919514"/>
                <a:gd name="connsiteX34" fmla="*/ 1388268 w 2321718"/>
                <a:gd name="connsiteY34" fmla="*/ 916781 h 919514"/>
                <a:gd name="connsiteX35" fmla="*/ 1440655 w 2321718"/>
                <a:gd name="connsiteY35" fmla="*/ 907256 h 919514"/>
                <a:gd name="connsiteX36" fmla="*/ 1509712 w 2321718"/>
                <a:gd name="connsiteY36" fmla="*/ 883443 h 919514"/>
                <a:gd name="connsiteX37" fmla="*/ 1562099 w 2321718"/>
                <a:gd name="connsiteY37" fmla="*/ 862012 h 919514"/>
                <a:gd name="connsiteX38" fmla="*/ 1614487 w 2321718"/>
                <a:gd name="connsiteY38" fmla="*/ 831056 h 919514"/>
                <a:gd name="connsiteX39" fmla="*/ 1669255 w 2321718"/>
                <a:gd name="connsiteY39" fmla="*/ 795337 h 919514"/>
                <a:gd name="connsiteX40" fmla="*/ 1724024 w 2321718"/>
                <a:gd name="connsiteY40" fmla="*/ 754856 h 919514"/>
                <a:gd name="connsiteX41" fmla="*/ 1778793 w 2321718"/>
                <a:gd name="connsiteY41" fmla="*/ 711993 h 919514"/>
                <a:gd name="connsiteX42" fmla="*/ 1824037 w 2321718"/>
                <a:gd name="connsiteY42" fmla="*/ 671512 h 919514"/>
                <a:gd name="connsiteX43" fmla="*/ 1890712 w 2321718"/>
                <a:gd name="connsiteY43" fmla="*/ 607218 h 919514"/>
                <a:gd name="connsiteX44" fmla="*/ 1950244 w 2321718"/>
                <a:gd name="connsiteY44" fmla="*/ 540543 h 919514"/>
                <a:gd name="connsiteX45" fmla="*/ 2028824 w 2321718"/>
                <a:gd name="connsiteY45" fmla="*/ 452438 h 919514"/>
                <a:gd name="connsiteX46" fmla="*/ 2090737 w 2321718"/>
                <a:gd name="connsiteY46" fmla="*/ 366712 h 919514"/>
                <a:gd name="connsiteX47" fmla="*/ 2164556 w 2321718"/>
                <a:gd name="connsiteY47" fmla="*/ 269082 h 919514"/>
                <a:gd name="connsiteX48" fmla="*/ 2224087 w 2321718"/>
                <a:gd name="connsiteY48" fmla="*/ 176212 h 919514"/>
                <a:gd name="connsiteX49" fmla="*/ 2266949 w 2321718"/>
                <a:gd name="connsiteY49" fmla="*/ 104775 h 919514"/>
                <a:gd name="connsiteX50" fmla="*/ 2321718 w 2321718"/>
                <a:gd name="connsiteY50" fmla="*/ 0 h 919514"/>
                <a:gd name="connsiteX51" fmla="*/ 2321718 w 2321718"/>
                <a:gd name="connsiteY51" fmla="*/ 0 h 919514"/>
                <a:gd name="connsiteX52" fmla="*/ 2321718 w 2321718"/>
                <a:gd name="connsiteY52" fmla="*/ 0 h 919514"/>
                <a:gd name="connsiteX0" fmla="*/ 0 w 2321718"/>
                <a:gd name="connsiteY0" fmla="*/ 611981 h 919514"/>
                <a:gd name="connsiteX1" fmla="*/ 33337 w 2321718"/>
                <a:gd name="connsiteY1" fmla="*/ 516731 h 919514"/>
                <a:gd name="connsiteX2" fmla="*/ 52387 w 2321718"/>
                <a:gd name="connsiteY2" fmla="*/ 481012 h 919514"/>
                <a:gd name="connsiteX3" fmla="*/ 71437 w 2321718"/>
                <a:gd name="connsiteY3" fmla="*/ 435769 h 919514"/>
                <a:gd name="connsiteX4" fmla="*/ 95249 w 2321718"/>
                <a:gd name="connsiteY4" fmla="*/ 395287 h 919514"/>
                <a:gd name="connsiteX5" fmla="*/ 119062 w 2321718"/>
                <a:gd name="connsiteY5" fmla="*/ 364331 h 919514"/>
                <a:gd name="connsiteX6" fmla="*/ 142874 w 2321718"/>
                <a:gd name="connsiteY6" fmla="*/ 330994 h 919514"/>
                <a:gd name="connsiteX7" fmla="*/ 166687 w 2321718"/>
                <a:gd name="connsiteY7" fmla="*/ 302418 h 919514"/>
                <a:gd name="connsiteX8" fmla="*/ 185737 w 2321718"/>
                <a:gd name="connsiteY8" fmla="*/ 278606 h 919514"/>
                <a:gd name="connsiteX9" fmla="*/ 211931 w 2321718"/>
                <a:gd name="connsiteY9" fmla="*/ 250031 h 919514"/>
                <a:gd name="connsiteX10" fmla="*/ 238124 w 2321718"/>
                <a:gd name="connsiteY10" fmla="*/ 223837 h 919514"/>
                <a:gd name="connsiteX11" fmla="*/ 261937 w 2321718"/>
                <a:gd name="connsiteY11" fmla="*/ 204787 h 919514"/>
                <a:gd name="connsiteX12" fmla="*/ 285749 w 2321718"/>
                <a:gd name="connsiteY12" fmla="*/ 185737 h 919514"/>
                <a:gd name="connsiteX13" fmla="*/ 316706 w 2321718"/>
                <a:gd name="connsiteY13" fmla="*/ 166687 h 919514"/>
                <a:gd name="connsiteX14" fmla="*/ 352425 w 2321718"/>
                <a:gd name="connsiteY14" fmla="*/ 154781 h 919514"/>
                <a:gd name="connsiteX15" fmla="*/ 385762 w 2321718"/>
                <a:gd name="connsiteY15" fmla="*/ 150018 h 919514"/>
                <a:gd name="connsiteX16" fmla="*/ 433387 w 2321718"/>
                <a:gd name="connsiteY16" fmla="*/ 161925 h 919514"/>
                <a:gd name="connsiteX17" fmla="*/ 481012 w 2321718"/>
                <a:gd name="connsiteY17" fmla="*/ 188118 h 919514"/>
                <a:gd name="connsiteX18" fmla="*/ 540543 w 2321718"/>
                <a:gd name="connsiteY18" fmla="*/ 233362 h 919514"/>
                <a:gd name="connsiteX19" fmla="*/ 592931 w 2321718"/>
                <a:gd name="connsiteY19" fmla="*/ 288131 h 919514"/>
                <a:gd name="connsiteX20" fmla="*/ 640555 w 2321718"/>
                <a:gd name="connsiteY20" fmla="*/ 345281 h 919514"/>
                <a:gd name="connsiteX21" fmla="*/ 709612 w 2321718"/>
                <a:gd name="connsiteY21" fmla="*/ 431006 h 919514"/>
                <a:gd name="connsiteX22" fmla="*/ 788193 w 2321718"/>
                <a:gd name="connsiteY22" fmla="*/ 528637 h 919514"/>
                <a:gd name="connsiteX23" fmla="*/ 873918 w 2321718"/>
                <a:gd name="connsiteY23" fmla="*/ 645318 h 919514"/>
                <a:gd name="connsiteX24" fmla="*/ 931068 w 2321718"/>
                <a:gd name="connsiteY24" fmla="*/ 723900 h 919514"/>
                <a:gd name="connsiteX25" fmla="*/ 995362 w 2321718"/>
                <a:gd name="connsiteY25" fmla="*/ 788193 h 919514"/>
                <a:gd name="connsiteX26" fmla="*/ 1038224 w 2321718"/>
                <a:gd name="connsiteY26" fmla="*/ 828675 h 919514"/>
                <a:gd name="connsiteX27" fmla="*/ 1107280 w 2321718"/>
                <a:gd name="connsiteY27" fmla="*/ 873918 h 919514"/>
                <a:gd name="connsiteX28" fmla="*/ 1152524 w 2321718"/>
                <a:gd name="connsiteY28" fmla="*/ 892968 h 919514"/>
                <a:gd name="connsiteX29" fmla="*/ 1202531 w 2321718"/>
                <a:gd name="connsiteY29" fmla="*/ 907256 h 919514"/>
                <a:gd name="connsiteX30" fmla="*/ 1235868 w 2321718"/>
                <a:gd name="connsiteY30" fmla="*/ 914400 h 919514"/>
                <a:gd name="connsiteX31" fmla="*/ 1283493 w 2321718"/>
                <a:gd name="connsiteY31" fmla="*/ 919162 h 919514"/>
                <a:gd name="connsiteX32" fmla="*/ 1319212 w 2321718"/>
                <a:gd name="connsiteY32" fmla="*/ 919162 h 919514"/>
                <a:gd name="connsiteX33" fmla="*/ 1347787 w 2321718"/>
                <a:gd name="connsiteY33" fmla="*/ 919162 h 919514"/>
                <a:gd name="connsiteX34" fmla="*/ 1388268 w 2321718"/>
                <a:gd name="connsiteY34" fmla="*/ 916781 h 919514"/>
                <a:gd name="connsiteX35" fmla="*/ 1440655 w 2321718"/>
                <a:gd name="connsiteY35" fmla="*/ 907256 h 919514"/>
                <a:gd name="connsiteX36" fmla="*/ 1509712 w 2321718"/>
                <a:gd name="connsiteY36" fmla="*/ 883443 h 919514"/>
                <a:gd name="connsiteX37" fmla="*/ 1562099 w 2321718"/>
                <a:gd name="connsiteY37" fmla="*/ 862012 h 919514"/>
                <a:gd name="connsiteX38" fmla="*/ 1614487 w 2321718"/>
                <a:gd name="connsiteY38" fmla="*/ 831056 h 919514"/>
                <a:gd name="connsiteX39" fmla="*/ 1669255 w 2321718"/>
                <a:gd name="connsiteY39" fmla="*/ 795337 h 919514"/>
                <a:gd name="connsiteX40" fmla="*/ 1724024 w 2321718"/>
                <a:gd name="connsiteY40" fmla="*/ 754856 h 919514"/>
                <a:gd name="connsiteX41" fmla="*/ 1778793 w 2321718"/>
                <a:gd name="connsiteY41" fmla="*/ 711993 h 919514"/>
                <a:gd name="connsiteX42" fmla="*/ 1824037 w 2321718"/>
                <a:gd name="connsiteY42" fmla="*/ 671512 h 919514"/>
                <a:gd name="connsiteX43" fmla="*/ 1890712 w 2321718"/>
                <a:gd name="connsiteY43" fmla="*/ 607218 h 919514"/>
                <a:gd name="connsiteX44" fmla="*/ 1950244 w 2321718"/>
                <a:gd name="connsiteY44" fmla="*/ 540543 h 919514"/>
                <a:gd name="connsiteX45" fmla="*/ 2028824 w 2321718"/>
                <a:gd name="connsiteY45" fmla="*/ 452438 h 919514"/>
                <a:gd name="connsiteX46" fmla="*/ 2090737 w 2321718"/>
                <a:gd name="connsiteY46" fmla="*/ 366712 h 919514"/>
                <a:gd name="connsiteX47" fmla="*/ 2164556 w 2321718"/>
                <a:gd name="connsiteY47" fmla="*/ 269082 h 919514"/>
                <a:gd name="connsiteX48" fmla="*/ 2224087 w 2321718"/>
                <a:gd name="connsiteY48" fmla="*/ 176212 h 919514"/>
                <a:gd name="connsiteX49" fmla="*/ 2266949 w 2321718"/>
                <a:gd name="connsiteY49" fmla="*/ 104775 h 919514"/>
                <a:gd name="connsiteX50" fmla="*/ 2321718 w 2321718"/>
                <a:gd name="connsiteY50" fmla="*/ 0 h 919514"/>
                <a:gd name="connsiteX51" fmla="*/ 2321718 w 2321718"/>
                <a:gd name="connsiteY51" fmla="*/ 0 h 919514"/>
                <a:gd name="connsiteX52" fmla="*/ 2321718 w 2321718"/>
                <a:gd name="connsiteY52" fmla="*/ 0 h 919514"/>
                <a:gd name="connsiteX0" fmla="*/ 0 w 2321718"/>
                <a:gd name="connsiteY0" fmla="*/ 611981 h 919514"/>
                <a:gd name="connsiteX1" fmla="*/ 33337 w 2321718"/>
                <a:gd name="connsiteY1" fmla="*/ 516731 h 919514"/>
                <a:gd name="connsiteX2" fmla="*/ 50006 w 2321718"/>
                <a:gd name="connsiteY2" fmla="*/ 476250 h 919514"/>
                <a:gd name="connsiteX3" fmla="*/ 71437 w 2321718"/>
                <a:gd name="connsiteY3" fmla="*/ 435769 h 919514"/>
                <a:gd name="connsiteX4" fmla="*/ 95249 w 2321718"/>
                <a:gd name="connsiteY4" fmla="*/ 395287 h 919514"/>
                <a:gd name="connsiteX5" fmla="*/ 119062 w 2321718"/>
                <a:gd name="connsiteY5" fmla="*/ 364331 h 919514"/>
                <a:gd name="connsiteX6" fmla="*/ 142874 w 2321718"/>
                <a:gd name="connsiteY6" fmla="*/ 330994 h 919514"/>
                <a:gd name="connsiteX7" fmla="*/ 166687 w 2321718"/>
                <a:gd name="connsiteY7" fmla="*/ 302418 h 919514"/>
                <a:gd name="connsiteX8" fmla="*/ 185737 w 2321718"/>
                <a:gd name="connsiteY8" fmla="*/ 278606 h 919514"/>
                <a:gd name="connsiteX9" fmla="*/ 211931 w 2321718"/>
                <a:gd name="connsiteY9" fmla="*/ 250031 h 919514"/>
                <a:gd name="connsiteX10" fmla="*/ 238124 w 2321718"/>
                <a:gd name="connsiteY10" fmla="*/ 223837 h 919514"/>
                <a:gd name="connsiteX11" fmla="*/ 261937 w 2321718"/>
                <a:gd name="connsiteY11" fmla="*/ 204787 h 919514"/>
                <a:gd name="connsiteX12" fmla="*/ 285749 w 2321718"/>
                <a:gd name="connsiteY12" fmla="*/ 185737 h 919514"/>
                <a:gd name="connsiteX13" fmla="*/ 316706 w 2321718"/>
                <a:gd name="connsiteY13" fmla="*/ 166687 h 919514"/>
                <a:gd name="connsiteX14" fmla="*/ 352425 w 2321718"/>
                <a:gd name="connsiteY14" fmla="*/ 154781 h 919514"/>
                <a:gd name="connsiteX15" fmla="*/ 385762 w 2321718"/>
                <a:gd name="connsiteY15" fmla="*/ 150018 h 919514"/>
                <a:gd name="connsiteX16" fmla="*/ 433387 w 2321718"/>
                <a:gd name="connsiteY16" fmla="*/ 161925 h 919514"/>
                <a:gd name="connsiteX17" fmla="*/ 481012 w 2321718"/>
                <a:gd name="connsiteY17" fmla="*/ 188118 h 919514"/>
                <a:gd name="connsiteX18" fmla="*/ 540543 w 2321718"/>
                <a:gd name="connsiteY18" fmla="*/ 233362 h 919514"/>
                <a:gd name="connsiteX19" fmla="*/ 592931 w 2321718"/>
                <a:gd name="connsiteY19" fmla="*/ 288131 h 919514"/>
                <a:gd name="connsiteX20" fmla="*/ 640555 w 2321718"/>
                <a:gd name="connsiteY20" fmla="*/ 345281 h 919514"/>
                <a:gd name="connsiteX21" fmla="*/ 709612 w 2321718"/>
                <a:gd name="connsiteY21" fmla="*/ 431006 h 919514"/>
                <a:gd name="connsiteX22" fmla="*/ 788193 w 2321718"/>
                <a:gd name="connsiteY22" fmla="*/ 528637 h 919514"/>
                <a:gd name="connsiteX23" fmla="*/ 873918 w 2321718"/>
                <a:gd name="connsiteY23" fmla="*/ 645318 h 919514"/>
                <a:gd name="connsiteX24" fmla="*/ 931068 w 2321718"/>
                <a:gd name="connsiteY24" fmla="*/ 723900 h 919514"/>
                <a:gd name="connsiteX25" fmla="*/ 995362 w 2321718"/>
                <a:gd name="connsiteY25" fmla="*/ 788193 h 919514"/>
                <a:gd name="connsiteX26" fmla="*/ 1038224 w 2321718"/>
                <a:gd name="connsiteY26" fmla="*/ 828675 h 919514"/>
                <a:gd name="connsiteX27" fmla="*/ 1107280 w 2321718"/>
                <a:gd name="connsiteY27" fmla="*/ 873918 h 919514"/>
                <a:gd name="connsiteX28" fmla="*/ 1152524 w 2321718"/>
                <a:gd name="connsiteY28" fmla="*/ 892968 h 919514"/>
                <a:gd name="connsiteX29" fmla="*/ 1202531 w 2321718"/>
                <a:gd name="connsiteY29" fmla="*/ 907256 h 919514"/>
                <a:gd name="connsiteX30" fmla="*/ 1235868 w 2321718"/>
                <a:gd name="connsiteY30" fmla="*/ 914400 h 919514"/>
                <a:gd name="connsiteX31" fmla="*/ 1283493 w 2321718"/>
                <a:gd name="connsiteY31" fmla="*/ 919162 h 919514"/>
                <a:gd name="connsiteX32" fmla="*/ 1319212 w 2321718"/>
                <a:gd name="connsiteY32" fmla="*/ 919162 h 919514"/>
                <a:gd name="connsiteX33" fmla="*/ 1347787 w 2321718"/>
                <a:gd name="connsiteY33" fmla="*/ 919162 h 919514"/>
                <a:gd name="connsiteX34" fmla="*/ 1388268 w 2321718"/>
                <a:gd name="connsiteY34" fmla="*/ 916781 h 919514"/>
                <a:gd name="connsiteX35" fmla="*/ 1440655 w 2321718"/>
                <a:gd name="connsiteY35" fmla="*/ 907256 h 919514"/>
                <a:gd name="connsiteX36" fmla="*/ 1509712 w 2321718"/>
                <a:gd name="connsiteY36" fmla="*/ 883443 h 919514"/>
                <a:gd name="connsiteX37" fmla="*/ 1562099 w 2321718"/>
                <a:gd name="connsiteY37" fmla="*/ 862012 h 919514"/>
                <a:gd name="connsiteX38" fmla="*/ 1614487 w 2321718"/>
                <a:gd name="connsiteY38" fmla="*/ 831056 h 919514"/>
                <a:gd name="connsiteX39" fmla="*/ 1669255 w 2321718"/>
                <a:gd name="connsiteY39" fmla="*/ 795337 h 919514"/>
                <a:gd name="connsiteX40" fmla="*/ 1724024 w 2321718"/>
                <a:gd name="connsiteY40" fmla="*/ 754856 h 919514"/>
                <a:gd name="connsiteX41" fmla="*/ 1778793 w 2321718"/>
                <a:gd name="connsiteY41" fmla="*/ 711993 h 919514"/>
                <a:gd name="connsiteX42" fmla="*/ 1824037 w 2321718"/>
                <a:gd name="connsiteY42" fmla="*/ 671512 h 919514"/>
                <a:gd name="connsiteX43" fmla="*/ 1890712 w 2321718"/>
                <a:gd name="connsiteY43" fmla="*/ 607218 h 919514"/>
                <a:gd name="connsiteX44" fmla="*/ 1950244 w 2321718"/>
                <a:gd name="connsiteY44" fmla="*/ 540543 h 919514"/>
                <a:gd name="connsiteX45" fmla="*/ 2028824 w 2321718"/>
                <a:gd name="connsiteY45" fmla="*/ 452438 h 919514"/>
                <a:gd name="connsiteX46" fmla="*/ 2090737 w 2321718"/>
                <a:gd name="connsiteY46" fmla="*/ 366712 h 919514"/>
                <a:gd name="connsiteX47" fmla="*/ 2164556 w 2321718"/>
                <a:gd name="connsiteY47" fmla="*/ 269082 h 919514"/>
                <a:gd name="connsiteX48" fmla="*/ 2224087 w 2321718"/>
                <a:gd name="connsiteY48" fmla="*/ 176212 h 919514"/>
                <a:gd name="connsiteX49" fmla="*/ 2266949 w 2321718"/>
                <a:gd name="connsiteY49" fmla="*/ 104775 h 919514"/>
                <a:gd name="connsiteX50" fmla="*/ 2321718 w 2321718"/>
                <a:gd name="connsiteY50" fmla="*/ 0 h 919514"/>
                <a:gd name="connsiteX51" fmla="*/ 2321718 w 2321718"/>
                <a:gd name="connsiteY51" fmla="*/ 0 h 919514"/>
                <a:gd name="connsiteX52" fmla="*/ 2321718 w 2321718"/>
                <a:gd name="connsiteY52" fmla="*/ 0 h 919514"/>
                <a:gd name="connsiteX0" fmla="*/ 0 w 2321718"/>
                <a:gd name="connsiteY0" fmla="*/ 611981 h 919514"/>
                <a:gd name="connsiteX1" fmla="*/ 33337 w 2321718"/>
                <a:gd name="connsiteY1" fmla="*/ 516731 h 919514"/>
                <a:gd name="connsiteX2" fmla="*/ 50006 w 2321718"/>
                <a:gd name="connsiteY2" fmla="*/ 476250 h 919514"/>
                <a:gd name="connsiteX3" fmla="*/ 71437 w 2321718"/>
                <a:gd name="connsiteY3" fmla="*/ 435769 h 919514"/>
                <a:gd name="connsiteX4" fmla="*/ 95249 w 2321718"/>
                <a:gd name="connsiteY4" fmla="*/ 395287 h 919514"/>
                <a:gd name="connsiteX5" fmla="*/ 116681 w 2321718"/>
                <a:gd name="connsiteY5" fmla="*/ 364331 h 919514"/>
                <a:gd name="connsiteX6" fmla="*/ 142874 w 2321718"/>
                <a:gd name="connsiteY6" fmla="*/ 330994 h 919514"/>
                <a:gd name="connsiteX7" fmla="*/ 166687 w 2321718"/>
                <a:gd name="connsiteY7" fmla="*/ 302418 h 919514"/>
                <a:gd name="connsiteX8" fmla="*/ 185737 w 2321718"/>
                <a:gd name="connsiteY8" fmla="*/ 278606 h 919514"/>
                <a:gd name="connsiteX9" fmla="*/ 211931 w 2321718"/>
                <a:gd name="connsiteY9" fmla="*/ 250031 h 919514"/>
                <a:gd name="connsiteX10" fmla="*/ 238124 w 2321718"/>
                <a:gd name="connsiteY10" fmla="*/ 223837 h 919514"/>
                <a:gd name="connsiteX11" fmla="*/ 261937 w 2321718"/>
                <a:gd name="connsiteY11" fmla="*/ 204787 h 919514"/>
                <a:gd name="connsiteX12" fmla="*/ 285749 w 2321718"/>
                <a:gd name="connsiteY12" fmla="*/ 185737 h 919514"/>
                <a:gd name="connsiteX13" fmla="*/ 316706 w 2321718"/>
                <a:gd name="connsiteY13" fmla="*/ 166687 h 919514"/>
                <a:gd name="connsiteX14" fmla="*/ 352425 w 2321718"/>
                <a:gd name="connsiteY14" fmla="*/ 154781 h 919514"/>
                <a:gd name="connsiteX15" fmla="*/ 385762 w 2321718"/>
                <a:gd name="connsiteY15" fmla="*/ 150018 h 919514"/>
                <a:gd name="connsiteX16" fmla="*/ 433387 w 2321718"/>
                <a:gd name="connsiteY16" fmla="*/ 161925 h 919514"/>
                <a:gd name="connsiteX17" fmla="*/ 481012 w 2321718"/>
                <a:gd name="connsiteY17" fmla="*/ 188118 h 919514"/>
                <a:gd name="connsiteX18" fmla="*/ 540543 w 2321718"/>
                <a:gd name="connsiteY18" fmla="*/ 233362 h 919514"/>
                <a:gd name="connsiteX19" fmla="*/ 592931 w 2321718"/>
                <a:gd name="connsiteY19" fmla="*/ 288131 h 919514"/>
                <a:gd name="connsiteX20" fmla="*/ 640555 w 2321718"/>
                <a:gd name="connsiteY20" fmla="*/ 345281 h 919514"/>
                <a:gd name="connsiteX21" fmla="*/ 709612 w 2321718"/>
                <a:gd name="connsiteY21" fmla="*/ 431006 h 919514"/>
                <a:gd name="connsiteX22" fmla="*/ 788193 w 2321718"/>
                <a:gd name="connsiteY22" fmla="*/ 528637 h 919514"/>
                <a:gd name="connsiteX23" fmla="*/ 873918 w 2321718"/>
                <a:gd name="connsiteY23" fmla="*/ 645318 h 919514"/>
                <a:gd name="connsiteX24" fmla="*/ 931068 w 2321718"/>
                <a:gd name="connsiteY24" fmla="*/ 723900 h 919514"/>
                <a:gd name="connsiteX25" fmla="*/ 995362 w 2321718"/>
                <a:gd name="connsiteY25" fmla="*/ 788193 h 919514"/>
                <a:gd name="connsiteX26" fmla="*/ 1038224 w 2321718"/>
                <a:gd name="connsiteY26" fmla="*/ 828675 h 919514"/>
                <a:gd name="connsiteX27" fmla="*/ 1107280 w 2321718"/>
                <a:gd name="connsiteY27" fmla="*/ 873918 h 919514"/>
                <a:gd name="connsiteX28" fmla="*/ 1152524 w 2321718"/>
                <a:gd name="connsiteY28" fmla="*/ 892968 h 919514"/>
                <a:gd name="connsiteX29" fmla="*/ 1202531 w 2321718"/>
                <a:gd name="connsiteY29" fmla="*/ 907256 h 919514"/>
                <a:gd name="connsiteX30" fmla="*/ 1235868 w 2321718"/>
                <a:gd name="connsiteY30" fmla="*/ 914400 h 919514"/>
                <a:gd name="connsiteX31" fmla="*/ 1283493 w 2321718"/>
                <a:gd name="connsiteY31" fmla="*/ 919162 h 919514"/>
                <a:gd name="connsiteX32" fmla="*/ 1319212 w 2321718"/>
                <a:gd name="connsiteY32" fmla="*/ 919162 h 919514"/>
                <a:gd name="connsiteX33" fmla="*/ 1347787 w 2321718"/>
                <a:gd name="connsiteY33" fmla="*/ 919162 h 919514"/>
                <a:gd name="connsiteX34" fmla="*/ 1388268 w 2321718"/>
                <a:gd name="connsiteY34" fmla="*/ 916781 h 919514"/>
                <a:gd name="connsiteX35" fmla="*/ 1440655 w 2321718"/>
                <a:gd name="connsiteY35" fmla="*/ 907256 h 919514"/>
                <a:gd name="connsiteX36" fmla="*/ 1509712 w 2321718"/>
                <a:gd name="connsiteY36" fmla="*/ 883443 h 919514"/>
                <a:gd name="connsiteX37" fmla="*/ 1562099 w 2321718"/>
                <a:gd name="connsiteY37" fmla="*/ 862012 h 919514"/>
                <a:gd name="connsiteX38" fmla="*/ 1614487 w 2321718"/>
                <a:gd name="connsiteY38" fmla="*/ 831056 h 919514"/>
                <a:gd name="connsiteX39" fmla="*/ 1669255 w 2321718"/>
                <a:gd name="connsiteY39" fmla="*/ 795337 h 919514"/>
                <a:gd name="connsiteX40" fmla="*/ 1724024 w 2321718"/>
                <a:gd name="connsiteY40" fmla="*/ 754856 h 919514"/>
                <a:gd name="connsiteX41" fmla="*/ 1778793 w 2321718"/>
                <a:gd name="connsiteY41" fmla="*/ 711993 h 919514"/>
                <a:gd name="connsiteX42" fmla="*/ 1824037 w 2321718"/>
                <a:gd name="connsiteY42" fmla="*/ 671512 h 919514"/>
                <a:gd name="connsiteX43" fmla="*/ 1890712 w 2321718"/>
                <a:gd name="connsiteY43" fmla="*/ 607218 h 919514"/>
                <a:gd name="connsiteX44" fmla="*/ 1950244 w 2321718"/>
                <a:gd name="connsiteY44" fmla="*/ 540543 h 919514"/>
                <a:gd name="connsiteX45" fmla="*/ 2028824 w 2321718"/>
                <a:gd name="connsiteY45" fmla="*/ 452438 h 919514"/>
                <a:gd name="connsiteX46" fmla="*/ 2090737 w 2321718"/>
                <a:gd name="connsiteY46" fmla="*/ 366712 h 919514"/>
                <a:gd name="connsiteX47" fmla="*/ 2164556 w 2321718"/>
                <a:gd name="connsiteY47" fmla="*/ 269082 h 919514"/>
                <a:gd name="connsiteX48" fmla="*/ 2224087 w 2321718"/>
                <a:gd name="connsiteY48" fmla="*/ 176212 h 919514"/>
                <a:gd name="connsiteX49" fmla="*/ 2266949 w 2321718"/>
                <a:gd name="connsiteY49" fmla="*/ 104775 h 919514"/>
                <a:gd name="connsiteX50" fmla="*/ 2321718 w 2321718"/>
                <a:gd name="connsiteY50" fmla="*/ 0 h 919514"/>
                <a:gd name="connsiteX51" fmla="*/ 2321718 w 2321718"/>
                <a:gd name="connsiteY51" fmla="*/ 0 h 919514"/>
                <a:gd name="connsiteX52" fmla="*/ 2321718 w 2321718"/>
                <a:gd name="connsiteY52" fmla="*/ 0 h 91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21718" h="919514">
                  <a:moveTo>
                    <a:pt x="0" y="611981"/>
                  </a:moveTo>
                  <a:cubicBezTo>
                    <a:pt x="14684" y="575468"/>
                    <a:pt x="25003" y="539353"/>
                    <a:pt x="33337" y="516731"/>
                  </a:cubicBezTo>
                  <a:cubicBezTo>
                    <a:pt x="41671" y="494109"/>
                    <a:pt x="43656" y="489744"/>
                    <a:pt x="50006" y="476250"/>
                  </a:cubicBezTo>
                  <a:cubicBezTo>
                    <a:pt x="56356" y="462756"/>
                    <a:pt x="63897" y="449263"/>
                    <a:pt x="71437" y="435769"/>
                  </a:cubicBezTo>
                  <a:cubicBezTo>
                    <a:pt x="78977" y="422275"/>
                    <a:pt x="87708" y="407193"/>
                    <a:pt x="95249" y="395287"/>
                  </a:cubicBezTo>
                  <a:cubicBezTo>
                    <a:pt x="102790" y="383381"/>
                    <a:pt x="108744" y="375047"/>
                    <a:pt x="116681" y="364331"/>
                  </a:cubicBezTo>
                  <a:cubicBezTo>
                    <a:pt x="124619" y="353616"/>
                    <a:pt x="134540" y="341313"/>
                    <a:pt x="142874" y="330994"/>
                  </a:cubicBezTo>
                  <a:cubicBezTo>
                    <a:pt x="151208" y="320675"/>
                    <a:pt x="159543" y="311149"/>
                    <a:pt x="166687" y="302418"/>
                  </a:cubicBezTo>
                  <a:cubicBezTo>
                    <a:pt x="173831" y="293687"/>
                    <a:pt x="178196" y="287337"/>
                    <a:pt x="185737" y="278606"/>
                  </a:cubicBezTo>
                  <a:cubicBezTo>
                    <a:pt x="193278" y="269875"/>
                    <a:pt x="203200" y="259159"/>
                    <a:pt x="211931" y="250031"/>
                  </a:cubicBezTo>
                  <a:cubicBezTo>
                    <a:pt x="220662" y="240903"/>
                    <a:pt x="229790" y="231378"/>
                    <a:pt x="238124" y="223837"/>
                  </a:cubicBezTo>
                  <a:cubicBezTo>
                    <a:pt x="246458" y="216296"/>
                    <a:pt x="254000" y="211137"/>
                    <a:pt x="261937" y="204787"/>
                  </a:cubicBezTo>
                  <a:cubicBezTo>
                    <a:pt x="269874" y="198437"/>
                    <a:pt x="276621" y="192087"/>
                    <a:pt x="285749" y="185737"/>
                  </a:cubicBezTo>
                  <a:cubicBezTo>
                    <a:pt x="294877" y="179387"/>
                    <a:pt x="305593" y="171846"/>
                    <a:pt x="316706" y="166687"/>
                  </a:cubicBezTo>
                  <a:cubicBezTo>
                    <a:pt x="327819" y="161528"/>
                    <a:pt x="340916" y="157559"/>
                    <a:pt x="352425" y="154781"/>
                  </a:cubicBezTo>
                  <a:cubicBezTo>
                    <a:pt x="363934" y="152003"/>
                    <a:pt x="372268" y="148827"/>
                    <a:pt x="385762" y="150018"/>
                  </a:cubicBezTo>
                  <a:cubicBezTo>
                    <a:pt x="399256" y="151209"/>
                    <a:pt x="417512" y="155575"/>
                    <a:pt x="433387" y="161925"/>
                  </a:cubicBezTo>
                  <a:cubicBezTo>
                    <a:pt x="449262" y="168275"/>
                    <a:pt x="463153" y="176212"/>
                    <a:pt x="481012" y="188118"/>
                  </a:cubicBezTo>
                  <a:cubicBezTo>
                    <a:pt x="498871" y="200024"/>
                    <a:pt x="521890" y="216693"/>
                    <a:pt x="540543" y="233362"/>
                  </a:cubicBezTo>
                  <a:cubicBezTo>
                    <a:pt x="559196" y="250031"/>
                    <a:pt x="576262" y="269478"/>
                    <a:pt x="592931" y="288131"/>
                  </a:cubicBezTo>
                  <a:cubicBezTo>
                    <a:pt x="609600" y="306784"/>
                    <a:pt x="621108" y="321468"/>
                    <a:pt x="640555" y="345281"/>
                  </a:cubicBezTo>
                  <a:cubicBezTo>
                    <a:pt x="660002" y="369094"/>
                    <a:pt x="685006" y="400447"/>
                    <a:pt x="709612" y="431006"/>
                  </a:cubicBezTo>
                  <a:cubicBezTo>
                    <a:pt x="734218" y="461565"/>
                    <a:pt x="760809" y="492918"/>
                    <a:pt x="788193" y="528637"/>
                  </a:cubicBezTo>
                  <a:cubicBezTo>
                    <a:pt x="815577" y="564356"/>
                    <a:pt x="873918" y="645318"/>
                    <a:pt x="873918" y="645318"/>
                  </a:cubicBezTo>
                  <a:cubicBezTo>
                    <a:pt x="897730" y="677862"/>
                    <a:pt x="910827" y="700088"/>
                    <a:pt x="931068" y="723900"/>
                  </a:cubicBezTo>
                  <a:cubicBezTo>
                    <a:pt x="951309" y="747712"/>
                    <a:pt x="977503" y="770731"/>
                    <a:pt x="995362" y="788193"/>
                  </a:cubicBezTo>
                  <a:cubicBezTo>
                    <a:pt x="1013221" y="805655"/>
                    <a:pt x="1019571" y="814388"/>
                    <a:pt x="1038224" y="828675"/>
                  </a:cubicBezTo>
                  <a:cubicBezTo>
                    <a:pt x="1056877" y="842962"/>
                    <a:pt x="1088230" y="863203"/>
                    <a:pt x="1107280" y="873918"/>
                  </a:cubicBezTo>
                  <a:cubicBezTo>
                    <a:pt x="1126330" y="884634"/>
                    <a:pt x="1136649" y="887412"/>
                    <a:pt x="1152524" y="892968"/>
                  </a:cubicBezTo>
                  <a:cubicBezTo>
                    <a:pt x="1168399" y="898524"/>
                    <a:pt x="1188640" y="903684"/>
                    <a:pt x="1202531" y="907256"/>
                  </a:cubicBezTo>
                  <a:cubicBezTo>
                    <a:pt x="1216422" y="910828"/>
                    <a:pt x="1222374" y="912416"/>
                    <a:pt x="1235868" y="914400"/>
                  </a:cubicBezTo>
                  <a:cubicBezTo>
                    <a:pt x="1249362" y="916384"/>
                    <a:pt x="1269602" y="918368"/>
                    <a:pt x="1283493" y="919162"/>
                  </a:cubicBezTo>
                  <a:cubicBezTo>
                    <a:pt x="1297384" y="919956"/>
                    <a:pt x="1319212" y="919162"/>
                    <a:pt x="1319212" y="919162"/>
                  </a:cubicBezTo>
                  <a:cubicBezTo>
                    <a:pt x="1329928" y="919162"/>
                    <a:pt x="1336278" y="919559"/>
                    <a:pt x="1347787" y="919162"/>
                  </a:cubicBezTo>
                  <a:cubicBezTo>
                    <a:pt x="1359296" y="918765"/>
                    <a:pt x="1372790" y="918765"/>
                    <a:pt x="1388268" y="916781"/>
                  </a:cubicBezTo>
                  <a:cubicBezTo>
                    <a:pt x="1403746" y="914797"/>
                    <a:pt x="1420414" y="912812"/>
                    <a:pt x="1440655" y="907256"/>
                  </a:cubicBezTo>
                  <a:cubicBezTo>
                    <a:pt x="1460896" y="901700"/>
                    <a:pt x="1489471" y="890984"/>
                    <a:pt x="1509712" y="883443"/>
                  </a:cubicBezTo>
                  <a:cubicBezTo>
                    <a:pt x="1529953" y="875902"/>
                    <a:pt x="1544637" y="870743"/>
                    <a:pt x="1562099" y="862012"/>
                  </a:cubicBezTo>
                  <a:cubicBezTo>
                    <a:pt x="1579561" y="853281"/>
                    <a:pt x="1596628" y="842168"/>
                    <a:pt x="1614487" y="831056"/>
                  </a:cubicBezTo>
                  <a:cubicBezTo>
                    <a:pt x="1632346" y="819944"/>
                    <a:pt x="1650999" y="808037"/>
                    <a:pt x="1669255" y="795337"/>
                  </a:cubicBezTo>
                  <a:cubicBezTo>
                    <a:pt x="1687511" y="782637"/>
                    <a:pt x="1705768" y="768747"/>
                    <a:pt x="1724024" y="754856"/>
                  </a:cubicBezTo>
                  <a:cubicBezTo>
                    <a:pt x="1742280" y="740965"/>
                    <a:pt x="1762124" y="725884"/>
                    <a:pt x="1778793" y="711993"/>
                  </a:cubicBezTo>
                  <a:cubicBezTo>
                    <a:pt x="1795462" y="698102"/>
                    <a:pt x="1805384" y="688974"/>
                    <a:pt x="1824037" y="671512"/>
                  </a:cubicBezTo>
                  <a:cubicBezTo>
                    <a:pt x="1842690" y="654050"/>
                    <a:pt x="1890712" y="607218"/>
                    <a:pt x="1890712" y="607218"/>
                  </a:cubicBezTo>
                  <a:lnTo>
                    <a:pt x="1950244" y="540543"/>
                  </a:lnTo>
                  <a:cubicBezTo>
                    <a:pt x="1974453" y="514746"/>
                    <a:pt x="2005409" y="481410"/>
                    <a:pt x="2028824" y="452438"/>
                  </a:cubicBezTo>
                  <a:cubicBezTo>
                    <a:pt x="2052240" y="423466"/>
                    <a:pt x="2068115" y="397271"/>
                    <a:pt x="2090737" y="366712"/>
                  </a:cubicBezTo>
                  <a:cubicBezTo>
                    <a:pt x="2113359" y="336153"/>
                    <a:pt x="2142331" y="300832"/>
                    <a:pt x="2164556" y="269082"/>
                  </a:cubicBezTo>
                  <a:cubicBezTo>
                    <a:pt x="2186781" y="237332"/>
                    <a:pt x="2207022" y="203596"/>
                    <a:pt x="2224087" y="176212"/>
                  </a:cubicBezTo>
                  <a:cubicBezTo>
                    <a:pt x="2241152" y="148828"/>
                    <a:pt x="2250677" y="134144"/>
                    <a:pt x="2266949" y="104775"/>
                  </a:cubicBezTo>
                  <a:cubicBezTo>
                    <a:pt x="2283221" y="75406"/>
                    <a:pt x="2321718" y="0"/>
                    <a:pt x="2321718" y="0"/>
                  </a:cubicBezTo>
                  <a:lnTo>
                    <a:pt x="2321718" y="0"/>
                  </a:lnTo>
                  <a:lnTo>
                    <a:pt x="2321718" y="0"/>
                  </a:lnTo>
                </a:path>
              </a:pathLst>
            </a:custGeom>
            <a:no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5C049DB7-D8A8-4A8E-A9AF-4E65F630A5F3}"/>
                </a:ext>
              </a:extLst>
            </p:cNvPr>
            <p:cNvCxnSpPr>
              <a:cxnSpLocks/>
            </p:cNvCxnSpPr>
            <p:nvPr/>
          </p:nvCxnSpPr>
          <p:spPr>
            <a:xfrm>
              <a:off x="1752600" y="2235994"/>
              <a:ext cx="1114425" cy="240506"/>
            </a:xfrm>
            <a:prstGeom prst="line">
              <a:avLst/>
            </a:prstGeom>
            <a:ln w="38100">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14706CE-1A03-4EBB-83D0-216271B1C881}"/>
                </a:ext>
              </a:extLst>
            </p:cNvPr>
            <p:cNvSpPr txBox="1"/>
            <p:nvPr/>
          </p:nvSpPr>
          <p:spPr>
            <a:xfrm>
              <a:off x="1929876" y="1961128"/>
              <a:ext cx="1097796" cy="400110"/>
            </a:xfrm>
            <a:prstGeom prst="rect">
              <a:avLst/>
            </a:prstGeom>
            <a:noFill/>
          </p:spPr>
          <p:txBody>
            <a:bodyPr wrap="square">
              <a:spAutoFit/>
            </a:bodyPr>
            <a:lstStyle/>
            <a:p>
              <a:r>
                <a:rPr lang="en-US" altLang="en-US" sz="2000" dirty="0">
                  <a:solidFill>
                    <a:srgbClr val="CCFFFF"/>
                  </a:solidFill>
                </a:rPr>
                <a:t>secant</a:t>
              </a:r>
              <a:endParaRPr lang="en-US" sz="2000" dirty="0">
                <a:solidFill>
                  <a:srgbClr val="CCFFFF"/>
                </a:solidFill>
              </a:endParaRPr>
            </a:p>
          </p:txBody>
        </p:sp>
      </p:grpSp>
      <p:grpSp>
        <p:nvGrpSpPr>
          <p:cNvPr id="12" name="Group 11">
            <a:extLst>
              <a:ext uri="{FF2B5EF4-FFF2-40B4-BE49-F238E27FC236}">
                <a16:creationId xmlns:a16="http://schemas.microsoft.com/office/drawing/2014/main" id="{A246E20F-EE39-41E8-BDD9-FEB4F884D19C}"/>
              </a:ext>
            </a:extLst>
          </p:cNvPr>
          <p:cNvGrpSpPr/>
          <p:nvPr/>
        </p:nvGrpSpPr>
        <p:grpSpPr>
          <a:xfrm>
            <a:off x="2286000" y="5100286"/>
            <a:ext cx="2321718" cy="919514"/>
            <a:chOff x="5334000" y="1804988"/>
            <a:chExt cx="2321718" cy="919514"/>
          </a:xfrm>
        </p:grpSpPr>
        <p:sp>
          <p:nvSpPr>
            <p:cNvPr id="13" name="Freeform: Shape 12">
              <a:extLst>
                <a:ext uri="{FF2B5EF4-FFF2-40B4-BE49-F238E27FC236}">
                  <a16:creationId xmlns:a16="http://schemas.microsoft.com/office/drawing/2014/main" id="{69BED8AD-97E6-4047-AEF5-CDC77256E0DA}"/>
                </a:ext>
              </a:extLst>
            </p:cNvPr>
            <p:cNvSpPr/>
            <p:nvPr/>
          </p:nvSpPr>
          <p:spPr>
            <a:xfrm>
              <a:off x="5334000" y="1804988"/>
              <a:ext cx="2321718" cy="919514"/>
            </a:xfrm>
            <a:custGeom>
              <a:avLst/>
              <a:gdLst>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3037 w 2326481"/>
                <a:gd name="connsiteY35" fmla="*/ 897731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1206 w 2326481"/>
                <a:gd name="connsiteY45" fmla="*/ 457200 h 919867"/>
                <a:gd name="connsiteX46" fmla="*/ 2095500 w 2326481"/>
                <a:gd name="connsiteY46" fmla="*/ 361950 h 919867"/>
                <a:gd name="connsiteX47" fmla="*/ 2171700 w 2326481"/>
                <a:gd name="connsiteY47" fmla="*/ 276225 h 919867"/>
                <a:gd name="connsiteX48" fmla="*/ 2219325 w 2326481"/>
                <a:gd name="connsiteY48" fmla="*/ 169068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3037 w 2326481"/>
                <a:gd name="connsiteY35" fmla="*/ 897731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1206 w 2326481"/>
                <a:gd name="connsiteY45" fmla="*/ 457200 h 919867"/>
                <a:gd name="connsiteX46" fmla="*/ 2095500 w 2326481"/>
                <a:gd name="connsiteY46" fmla="*/ 361950 h 919867"/>
                <a:gd name="connsiteX47" fmla="*/ 2169319 w 2326481"/>
                <a:gd name="connsiteY47" fmla="*/ 269082 h 919867"/>
                <a:gd name="connsiteX48" fmla="*/ 2219325 w 2326481"/>
                <a:gd name="connsiteY48" fmla="*/ 169068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3037 w 2326481"/>
                <a:gd name="connsiteY35" fmla="*/ 897731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1206 w 2326481"/>
                <a:gd name="connsiteY45" fmla="*/ 457200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3037 w 2326481"/>
                <a:gd name="connsiteY35" fmla="*/ 897731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73831 w 2326481"/>
                <a:gd name="connsiteY7" fmla="*/ 309562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73831 w 2326481"/>
                <a:gd name="connsiteY7" fmla="*/ 309562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1950 w 2326481"/>
                <a:gd name="connsiteY14" fmla="*/ 154781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76200 w 2326481"/>
                <a:gd name="connsiteY3" fmla="*/ 435769 h 919867"/>
                <a:gd name="connsiteX4" fmla="*/ 100012 w 2326481"/>
                <a:gd name="connsiteY4" fmla="*/ 395287 h 919867"/>
                <a:gd name="connsiteX5" fmla="*/ 123825 w 2326481"/>
                <a:gd name="connsiteY5" fmla="*/ 369093 h 919867"/>
                <a:gd name="connsiteX6" fmla="*/ 152400 w 2326481"/>
                <a:gd name="connsiteY6" fmla="*/ 335756 h 919867"/>
                <a:gd name="connsiteX7" fmla="*/ 173831 w 2326481"/>
                <a:gd name="connsiteY7" fmla="*/ 309562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1950 w 2326481"/>
                <a:gd name="connsiteY14" fmla="*/ 154781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76200 w 2326481"/>
                <a:gd name="connsiteY3" fmla="*/ 435769 h 919867"/>
                <a:gd name="connsiteX4" fmla="*/ 100012 w 2326481"/>
                <a:gd name="connsiteY4" fmla="*/ 395287 h 919867"/>
                <a:gd name="connsiteX5" fmla="*/ 123825 w 2326481"/>
                <a:gd name="connsiteY5" fmla="*/ 369093 h 919867"/>
                <a:gd name="connsiteX6" fmla="*/ 152400 w 2326481"/>
                <a:gd name="connsiteY6" fmla="*/ 335756 h 919867"/>
                <a:gd name="connsiteX7" fmla="*/ 173831 w 2326481"/>
                <a:gd name="connsiteY7" fmla="*/ 309562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1950 w 2326481"/>
                <a:gd name="connsiteY14" fmla="*/ 154781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6712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2493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4481 w 2326481"/>
                <a:gd name="connsiteY37" fmla="*/ 857250 h 919514"/>
                <a:gd name="connsiteX38" fmla="*/ 1619250 w 2326481"/>
                <a:gd name="connsiteY38" fmla="*/ 831056 h 919514"/>
                <a:gd name="connsiteX39" fmla="*/ 1671637 w 2326481"/>
                <a:gd name="connsiteY39" fmla="*/ 792956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88331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4481 w 2326481"/>
                <a:gd name="connsiteY37" fmla="*/ 857250 h 919514"/>
                <a:gd name="connsiteX38" fmla="*/ 1619250 w 2326481"/>
                <a:gd name="connsiteY38" fmla="*/ 831056 h 919514"/>
                <a:gd name="connsiteX39" fmla="*/ 1671637 w 2326481"/>
                <a:gd name="connsiteY39" fmla="*/ 792956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88331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1637 w 2326481"/>
                <a:gd name="connsiteY39" fmla="*/ 792956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88331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88331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0994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0994 h 919514"/>
                <a:gd name="connsiteX7" fmla="*/ 169069 w 2326481"/>
                <a:gd name="connsiteY7" fmla="*/ 307181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0994 h 919514"/>
                <a:gd name="connsiteX7" fmla="*/ 173831 w 2326481"/>
                <a:gd name="connsiteY7" fmla="*/ 304799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0994 h 919514"/>
                <a:gd name="connsiteX7" fmla="*/ 173831 w 2326481"/>
                <a:gd name="connsiteY7" fmla="*/ 304799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3831 w 2326481"/>
                <a:gd name="connsiteY7" fmla="*/ 304799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9075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9075 w 2326481"/>
                <a:gd name="connsiteY9" fmla="*/ 250031 h 919514"/>
                <a:gd name="connsiteX10" fmla="*/ 247650 w 2326481"/>
                <a:gd name="connsiteY10" fmla="*/ 223837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9075 w 2326481"/>
                <a:gd name="connsiteY9" fmla="*/ 250031 h 919514"/>
                <a:gd name="connsiteX10" fmla="*/ 242887 w 2326481"/>
                <a:gd name="connsiteY10" fmla="*/ 223837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6694 w 2326481"/>
                <a:gd name="connsiteY9" fmla="*/ 250031 h 919514"/>
                <a:gd name="connsiteX10" fmla="*/ 242887 w 2326481"/>
                <a:gd name="connsiteY10" fmla="*/ 223837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6694 w 2326481"/>
                <a:gd name="connsiteY9" fmla="*/ 250031 h 919514"/>
                <a:gd name="connsiteX10" fmla="*/ 242887 w 2326481"/>
                <a:gd name="connsiteY10" fmla="*/ 223837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19337"/>
                <a:gd name="connsiteY0" fmla="*/ 611981 h 919514"/>
                <a:gd name="connsiteX1" fmla="*/ 30956 w 2319337"/>
                <a:gd name="connsiteY1" fmla="*/ 516731 h 919514"/>
                <a:gd name="connsiteX2" fmla="*/ 45243 w 2319337"/>
                <a:gd name="connsiteY2" fmla="*/ 478631 h 919514"/>
                <a:gd name="connsiteX3" fmla="*/ 69056 w 2319337"/>
                <a:gd name="connsiteY3" fmla="*/ 435769 h 919514"/>
                <a:gd name="connsiteX4" fmla="*/ 92868 w 2319337"/>
                <a:gd name="connsiteY4" fmla="*/ 395287 h 919514"/>
                <a:gd name="connsiteX5" fmla="*/ 116681 w 2319337"/>
                <a:gd name="connsiteY5" fmla="*/ 364331 h 919514"/>
                <a:gd name="connsiteX6" fmla="*/ 140493 w 2319337"/>
                <a:gd name="connsiteY6" fmla="*/ 330994 h 919514"/>
                <a:gd name="connsiteX7" fmla="*/ 164306 w 2319337"/>
                <a:gd name="connsiteY7" fmla="*/ 302418 h 919514"/>
                <a:gd name="connsiteX8" fmla="*/ 183356 w 2319337"/>
                <a:gd name="connsiteY8" fmla="*/ 278606 h 919514"/>
                <a:gd name="connsiteX9" fmla="*/ 209550 w 2319337"/>
                <a:gd name="connsiteY9" fmla="*/ 250031 h 919514"/>
                <a:gd name="connsiteX10" fmla="*/ 235743 w 2319337"/>
                <a:gd name="connsiteY10" fmla="*/ 223837 h 919514"/>
                <a:gd name="connsiteX11" fmla="*/ 259556 w 2319337"/>
                <a:gd name="connsiteY11" fmla="*/ 204787 h 919514"/>
                <a:gd name="connsiteX12" fmla="*/ 283368 w 2319337"/>
                <a:gd name="connsiteY12" fmla="*/ 185737 h 919514"/>
                <a:gd name="connsiteX13" fmla="*/ 314325 w 2319337"/>
                <a:gd name="connsiteY13" fmla="*/ 166687 h 919514"/>
                <a:gd name="connsiteX14" fmla="*/ 350044 w 2319337"/>
                <a:gd name="connsiteY14" fmla="*/ 154781 h 919514"/>
                <a:gd name="connsiteX15" fmla="*/ 383381 w 2319337"/>
                <a:gd name="connsiteY15" fmla="*/ 150018 h 919514"/>
                <a:gd name="connsiteX16" fmla="*/ 431006 w 2319337"/>
                <a:gd name="connsiteY16" fmla="*/ 161925 h 919514"/>
                <a:gd name="connsiteX17" fmla="*/ 478631 w 2319337"/>
                <a:gd name="connsiteY17" fmla="*/ 188118 h 919514"/>
                <a:gd name="connsiteX18" fmla="*/ 538162 w 2319337"/>
                <a:gd name="connsiteY18" fmla="*/ 233362 h 919514"/>
                <a:gd name="connsiteX19" fmla="*/ 590550 w 2319337"/>
                <a:gd name="connsiteY19" fmla="*/ 288131 h 919514"/>
                <a:gd name="connsiteX20" fmla="*/ 638174 w 2319337"/>
                <a:gd name="connsiteY20" fmla="*/ 345281 h 919514"/>
                <a:gd name="connsiteX21" fmla="*/ 707231 w 2319337"/>
                <a:gd name="connsiteY21" fmla="*/ 431006 h 919514"/>
                <a:gd name="connsiteX22" fmla="*/ 785812 w 2319337"/>
                <a:gd name="connsiteY22" fmla="*/ 528637 h 919514"/>
                <a:gd name="connsiteX23" fmla="*/ 871537 w 2319337"/>
                <a:gd name="connsiteY23" fmla="*/ 645318 h 919514"/>
                <a:gd name="connsiteX24" fmla="*/ 928687 w 2319337"/>
                <a:gd name="connsiteY24" fmla="*/ 723900 h 919514"/>
                <a:gd name="connsiteX25" fmla="*/ 992981 w 2319337"/>
                <a:gd name="connsiteY25" fmla="*/ 788193 h 919514"/>
                <a:gd name="connsiteX26" fmla="*/ 1035843 w 2319337"/>
                <a:gd name="connsiteY26" fmla="*/ 828675 h 919514"/>
                <a:gd name="connsiteX27" fmla="*/ 1104899 w 2319337"/>
                <a:gd name="connsiteY27" fmla="*/ 873918 h 919514"/>
                <a:gd name="connsiteX28" fmla="*/ 1150143 w 2319337"/>
                <a:gd name="connsiteY28" fmla="*/ 892968 h 919514"/>
                <a:gd name="connsiteX29" fmla="*/ 1200150 w 2319337"/>
                <a:gd name="connsiteY29" fmla="*/ 907256 h 919514"/>
                <a:gd name="connsiteX30" fmla="*/ 1233487 w 2319337"/>
                <a:gd name="connsiteY30" fmla="*/ 914400 h 919514"/>
                <a:gd name="connsiteX31" fmla="*/ 1281112 w 2319337"/>
                <a:gd name="connsiteY31" fmla="*/ 919162 h 919514"/>
                <a:gd name="connsiteX32" fmla="*/ 1316831 w 2319337"/>
                <a:gd name="connsiteY32" fmla="*/ 919162 h 919514"/>
                <a:gd name="connsiteX33" fmla="*/ 1345406 w 2319337"/>
                <a:gd name="connsiteY33" fmla="*/ 919162 h 919514"/>
                <a:gd name="connsiteX34" fmla="*/ 1385887 w 2319337"/>
                <a:gd name="connsiteY34" fmla="*/ 916781 h 919514"/>
                <a:gd name="connsiteX35" fmla="*/ 1438274 w 2319337"/>
                <a:gd name="connsiteY35" fmla="*/ 907256 h 919514"/>
                <a:gd name="connsiteX36" fmla="*/ 1507331 w 2319337"/>
                <a:gd name="connsiteY36" fmla="*/ 883443 h 919514"/>
                <a:gd name="connsiteX37" fmla="*/ 1559718 w 2319337"/>
                <a:gd name="connsiteY37" fmla="*/ 862012 h 919514"/>
                <a:gd name="connsiteX38" fmla="*/ 1612106 w 2319337"/>
                <a:gd name="connsiteY38" fmla="*/ 831056 h 919514"/>
                <a:gd name="connsiteX39" fmla="*/ 1666874 w 2319337"/>
                <a:gd name="connsiteY39" fmla="*/ 795337 h 919514"/>
                <a:gd name="connsiteX40" fmla="*/ 1721643 w 2319337"/>
                <a:gd name="connsiteY40" fmla="*/ 754856 h 919514"/>
                <a:gd name="connsiteX41" fmla="*/ 1776412 w 2319337"/>
                <a:gd name="connsiteY41" fmla="*/ 711993 h 919514"/>
                <a:gd name="connsiteX42" fmla="*/ 1821656 w 2319337"/>
                <a:gd name="connsiteY42" fmla="*/ 671512 h 919514"/>
                <a:gd name="connsiteX43" fmla="*/ 1888331 w 2319337"/>
                <a:gd name="connsiteY43" fmla="*/ 607218 h 919514"/>
                <a:gd name="connsiteX44" fmla="*/ 1947863 w 2319337"/>
                <a:gd name="connsiteY44" fmla="*/ 540543 h 919514"/>
                <a:gd name="connsiteX45" fmla="*/ 2026443 w 2319337"/>
                <a:gd name="connsiteY45" fmla="*/ 452438 h 919514"/>
                <a:gd name="connsiteX46" fmla="*/ 2088356 w 2319337"/>
                <a:gd name="connsiteY46" fmla="*/ 366712 h 919514"/>
                <a:gd name="connsiteX47" fmla="*/ 2162175 w 2319337"/>
                <a:gd name="connsiteY47" fmla="*/ 269082 h 919514"/>
                <a:gd name="connsiteX48" fmla="*/ 2221706 w 2319337"/>
                <a:gd name="connsiteY48" fmla="*/ 176212 h 919514"/>
                <a:gd name="connsiteX49" fmla="*/ 2264568 w 2319337"/>
                <a:gd name="connsiteY49" fmla="*/ 104775 h 919514"/>
                <a:gd name="connsiteX50" fmla="*/ 2319337 w 2319337"/>
                <a:gd name="connsiteY50" fmla="*/ 0 h 919514"/>
                <a:gd name="connsiteX51" fmla="*/ 2319337 w 2319337"/>
                <a:gd name="connsiteY51" fmla="*/ 0 h 919514"/>
                <a:gd name="connsiteX52" fmla="*/ 2319337 w 2319337"/>
                <a:gd name="connsiteY52" fmla="*/ 0 h 919514"/>
                <a:gd name="connsiteX0" fmla="*/ 0 w 2321718"/>
                <a:gd name="connsiteY0" fmla="*/ 611981 h 919514"/>
                <a:gd name="connsiteX1" fmla="*/ 33337 w 2321718"/>
                <a:gd name="connsiteY1" fmla="*/ 516731 h 919514"/>
                <a:gd name="connsiteX2" fmla="*/ 47624 w 2321718"/>
                <a:gd name="connsiteY2" fmla="*/ 478631 h 919514"/>
                <a:gd name="connsiteX3" fmla="*/ 71437 w 2321718"/>
                <a:gd name="connsiteY3" fmla="*/ 435769 h 919514"/>
                <a:gd name="connsiteX4" fmla="*/ 95249 w 2321718"/>
                <a:gd name="connsiteY4" fmla="*/ 395287 h 919514"/>
                <a:gd name="connsiteX5" fmla="*/ 119062 w 2321718"/>
                <a:gd name="connsiteY5" fmla="*/ 364331 h 919514"/>
                <a:gd name="connsiteX6" fmla="*/ 142874 w 2321718"/>
                <a:gd name="connsiteY6" fmla="*/ 330994 h 919514"/>
                <a:gd name="connsiteX7" fmla="*/ 166687 w 2321718"/>
                <a:gd name="connsiteY7" fmla="*/ 302418 h 919514"/>
                <a:gd name="connsiteX8" fmla="*/ 185737 w 2321718"/>
                <a:gd name="connsiteY8" fmla="*/ 278606 h 919514"/>
                <a:gd name="connsiteX9" fmla="*/ 211931 w 2321718"/>
                <a:gd name="connsiteY9" fmla="*/ 250031 h 919514"/>
                <a:gd name="connsiteX10" fmla="*/ 238124 w 2321718"/>
                <a:gd name="connsiteY10" fmla="*/ 223837 h 919514"/>
                <a:gd name="connsiteX11" fmla="*/ 261937 w 2321718"/>
                <a:gd name="connsiteY11" fmla="*/ 204787 h 919514"/>
                <a:gd name="connsiteX12" fmla="*/ 285749 w 2321718"/>
                <a:gd name="connsiteY12" fmla="*/ 185737 h 919514"/>
                <a:gd name="connsiteX13" fmla="*/ 316706 w 2321718"/>
                <a:gd name="connsiteY13" fmla="*/ 166687 h 919514"/>
                <a:gd name="connsiteX14" fmla="*/ 352425 w 2321718"/>
                <a:gd name="connsiteY14" fmla="*/ 154781 h 919514"/>
                <a:gd name="connsiteX15" fmla="*/ 385762 w 2321718"/>
                <a:gd name="connsiteY15" fmla="*/ 150018 h 919514"/>
                <a:gd name="connsiteX16" fmla="*/ 433387 w 2321718"/>
                <a:gd name="connsiteY16" fmla="*/ 161925 h 919514"/>
                <a:gd name="connsiteX17" fmla="*/ 481012 w 2321718"/>
                <a:gd name="connsiteY17" fmla="*/ 188118 h 919514"/>
                <a:gd name="connsiteX18" fmla="*/ 540543 w 2321718"/>
                <a:gd name="connsiteY18" fmla="*/ 233362 h 919514"/>
                <a:gd name="connsiteX19" fmla="*/ 592931 w 2321718"/>
                <a:gd name="connsiteY19" fmla="*/ 288131 h 919514"/>
                <a:gd name="connsiteX20" fmla="*/ 640555 w 2321718"/>
                <a:gd name="connsiteY20" fmla="*/ 345281 h 919514"/>
                <a:gd name="connsiteX21" fmla="*/ 709612 w 2321718"/>
                <a:gd name="connsiteY21" fmla="*/ 431006 h 919514"/>
                <a:gd name="connsiteX22" fmla="*/ 788193 w 2321718"/>
                <a:gd name="connsiteY22" fmla="*/ 528637 h 919514"/>
                <a:gd name="connsiteX23" fmla="*/ 873918 w 2321718"/>
                <a:gd name="connsiteY23" fmla="*/ 645318 h 919514"/>
                <a:gd name="connsiteX24" fmla="*/ 931068 w 2321718"/>
                <a:gd name="connsiteY24" fmla="*/ 723900 h 919514"/>
                <a:gd name="connsiteX25" fmla="*/ 995362 w 2321718"/>
                <a:gd name="connsiteY25" fmla="*/ 788193 h 919514"/>
                <a:gd name="connsiteX26" fmla="*/ 1038224 w 2321718"/>
                <a:gd name="connsiteY26" fmla="*/ 828675 h 919514"/>
                <a:gd name="connsiteX27" fmla="*/ 1107280 w 2321718"/>
                <a:gd name="connsiteY27" fmla="*/ 873918 h 919514"/>
                <a:gd name="connsiteX28" fmla="*/ 1152524 w 2321718"/>
                <a:gd name="connsiteY28" fmla="*/ 892968 h 919514"/>
                <a:gd name="connsiteX29" fmla="*/ 1202531 w 2321718"/>
                <a:gd name="connsiteY29" fmla="*/ 907256 h 919514"/>
                <a:gd name="connsiteX30" fmla="*/ 1235868 w 2321718"/>
                <a:gd name="connsiteY30" fmla="*/ 914400 h 919514"/>
                <a:gd name="connsiteX31" fmla="*/ 1283493 w 2321718"/>
                <a:gd name="connsiteY31" fmla="*/ 919162 h 919514"/>
                <a:gd name="connsiteX32" fmla="*/ 1319212 w 2321718"/>
                <a:gd name="connsiteY32" fmla="*/ 919162 h 919514"/>
                <a:gd name="connsiteX33" fmla="*/ 1347787 w 2321718"/>
                <a:gd name="connsiteY33" fmla="*/ 919162 h 919514"/>
                <a:gd name="connsiteX34" fmla="*/ 1388268 w 2321718"/>
                <a:gd name="connsiteY34" fmla="*/ 916781 h 919514"/>
                <a:gd name="connsiteX35" fmla="*/ 1440655 w 2321718"/>
                <a:gd name="connsiteY35" fmla="*/ 907256 h 919514"/>
                <a:gd name="connsiteX36" fmla="*/ 1509712 w 2321718"/>
                <a:gd name="connsiteY36" fmla="*/ 883443 h 919514"/>
                <a:gd name="connsiteX37" fmla="*/ 1562099 w 2321718"/>
                <a:gd name="connsiteY37" fmla="*/ 862012 h 919514"/>
                <a:gd name="connsiteX38" fmla="*/ 1614487 w 2321718"/>
                <a:gd name="connsiteY38" fmla="*/ 831056 h 919514"/>
                <a:gd name="connsiteX39" fmla="*/ 1669255 w 2321718"/>
                <a:gd name="connsiteY39" fmla="*/ 795337 h 919514"/>
                <a:gd name="connsiteX40" fmla="*/ 1724024 w 2321718"/>
                <a:gd name="connsiteY40" fmla="*/ 754856 h 919514"/>
                <a:gd name="connsiteX41" fmla="*/ 1778793 w 2321718"/>
                <a:gd name="connsiteY41" fmla="*/ 711993 h 919514"/>
                <a:gd name="connsiteX42" fmla="*/ 1824037 w 2321718"/>
                <a:gd name="connsiteY42" fmla="*/ 671512 h 919514"/>
                <a:gd name="connsiteX43" fmla="*/ 1890712 w 2321718"/>
                <a:gd name="connsiteY43" fmla="*/ 607218 h 919514"/>
                <a:gd name="connsiteX44" fmla="*/ 1950244 w 2321718"/>
                <a:gd name="connsiteY44" fmla="*/ 540543 h 919514"/>
                <a:gd name="connsiteX45" fmla="*/ 2028824 w 2321718"/>
                <a:gd name="connsiteY45" fmla="*/ 452438 h 919514"/>
                <a:gd name="connsiteX46" fmla="*/ 2090737 w 2321718"/>
                <a:gd name="connsiteY46" fmla="*/ 366712 h 919514"/>
                <a:gd name="connsiteX47" fmla="*/ 2164556 w 2321718"/>
                <a:gd name="connsiteY47" fmla="*/ 269082 h 919514"/>
                <a:gd name="connsiteX48" fmla="*/ 2224087 w 2321718"/>
                <a:gd name="connsiteY48" fmla="*/ 176212 h 919514"/>
                <a:gd name="connsiteX49" fmla="*/ 2266949 w 2321718"/>
                <a:gd name="connsiteY49" fmla="*/ 104775 h 919514"/>
                <a:gd name="connsiteX50" fmla="*/ 2321718 w 2321718"/>
                <a:gd name="connsiteY50" fmla="*/ 0 h 919514"/>
                <a:gd name="connsiteX51" fmla="*/ 2321718 w 2321718"/>
                <a:gd name="connsiteY51" fmla="*/ 0 h 919514"/>
                <a:gd name="connsiteX52" fmla="*/ 2321718 w 2321718"/>
                <a:gd name="connsiteY52" fmla="*/ 0 h 919514"/>
                <a:gd name="connsiteX0" fmla="*/ 0 w 2321718"/>
                <a:gd name="connsiteY0" fmla="*/ 611981 h 919514"/>
                <a:gd name="connsiteX1" fmla="*/ 33337 w 2321718"/>
                <a:gd name="connsiteY1" fmla="*/ 516731 h 919514"/>
                <a:gd name="connsiteX2" fmla="*/ 52387 w 2321718"/>
                <a:gd name="connsiteY2" fmla="*/ 481012 h 919514"/>
                <a:gd name="connsiteX3" fmla="*/ 71437 w 2321718"/>
                <a:gd name="connsiteY3" fmla="*/ 435769 h 919514"/>
                <a:gd name="connsiteX4" fmla="*/ 95249 w 2321718"/>
                <a:gd name="connsiteY4" fmla="*/ 395287 h 919514"/>
                <a:gd name="connsiteX5" fmla="*/ 119062 w 2321718"/>
                <a:gd name="connsiteY5" fmla="*/ 364331 h 919514"/>
                <a:gd name="connsiteX6" fmla="*/ 142874 w 2321718"/>
                <a:gd name="connsiteY6" fmla="*/ 330994 h 919514"/>
                <a:gd name="connsiteX7" fmla="*/ 166687 w 2321718"/>
                <a:gd name="connsiteY7" fmla="*/ 302418 h 919514"/>
                <a:gd name="connsiteX8" fmla="*/ 185737 w 2321718"/>
                <a:gd name="connsiteY8" fmla="*/ 278606 h 919514"/>
                <a:gd name="connsiteX9" fmla="*/ 211931 w 2321718"/>
                <a:gd name="connsiteY9" fmla="*/ 250031 h 919514"/>
                <a:gd name="connsiteX10" fmla="*/ 238124 w 2321718"/>
                <a:gd name="connsiteY10" fmla="*/ 223837 h 919514"/>
                <a:gd name="connsiteX11" fmla="*/ 261937 w 2321718"/>
                <a:gd name="connsiteY11" fmla="*/ 204787 h 919514"/>
                <a:gd name="connsiteX12" fmla="*/ 285749 w 2321718"/>
                <a:gd name="connsiteY12" fmla="*/ 185737 h 919514"/>
                <a:gd name="connsiteX13" fmla="*/ 316706 w 2321718"/>
                <a:gd name="connsiteY13" fmla="*/ 166687 h 919514"/>
                <a:gd name="connsiteX14" fmla="*/ 352425 w 2321718"/>
                <a:gd name="connsiteY14" fmla="*/ 154781 h 919514"/>
                <a:gd name="connsiteX15" fmla="*/ 385762 w 2321718"/>
                <a:gd name="connsiteY15" fmla="*/ 150018 h 919514"/>
                <a:gd name="connsiteX16" fmla="*/ 433387 w 2321718"/>
                <a:gd name="connsiteY16" fmla="*/ 161925 h 919514"/>
                <a:gd name="connsiteX17" fmla="*/ 481012 w 2321718"/>
                <a:gd name="connsiteY17" fmla="*/ 188118 h 919514"/>
                <a:gd name="connsiteX18" fmla="*/ 540543 w 2321718"/>
                <a:gd name="connsiteY18" fmla="*/ 233362 h 919514"/>
                <a:gd name="connsiteX19" fmla="*/ 592931 w 2321718"/>
                <a:gd name="connsiteY19" fmla="*/ 288131 h 919514"/>
                <a:gd name="connsiteX20" fmla="*/ 640555 w 2321718"/>
                <a:gd name="connsiteY20" fmla="*/ 345281 h 919514"/>
                <a:gd name="connsiteX21" fmla="*/ 709612 w 2321718"/>
                <a:gd name="connsiteY21" fmla="*/ 431006 h 919514"/>
                <a:gd name="connsiteX22" fmla="*/ 788193 w 2321718"/>
                <a:gd name="connsiteY22" fmla="*/ 528637 h 919514"/>
                <a:gd name="connsiteX23" fmla="*/ 873918 w 2321718"/>
                <a:gd name="connsiteY23" fmla="*/ 645318 h 919514"/>
                <a:gd name="connsiteX24" fmla="*/ 931068 w 2321718"/>
                <a:gd name="connsiteY24" fmla="*/ 723900 h 919514"/>
                <a:gd name="connsiteX25" fmla="*/ 995362 w 2321718"/>
                <a:gd name="connsiteY25" fmla="*/ 788193 h 919514"/>
                <a:gd name="connsiteX26" fmla="*/ 1038224 w 2321718"/>
                <a:gd name="connsiteY26" fmla="*/ 828675 h 919514"/>
                <a:gd name="connsiteX27" fmla="*/ 1107280 w 2321718"/>
                <a:gd name="connsiteY27" fmla="*/ 873918 h 919514"/>
                <a:gd name="connsiteX28" fmla="*/ 1152524 w 2321718"/>
                <a:gd name="connsiteY28" fmla="*/ 892968 h 919514"/>
                <a:gd name="connsiteX29" fmla="*/ 1202531 w 2321718"/>
                <a:gd name="connsiteY29" fmla="*/ 907256 h 919514"/>
                <a:gd name="connsiteX30" fmla="*/ 1235868 w 2321718"/>
                <a:gd name="connsiteY30" fmla="*/ 914400 h 919514"/>
                <a:gd name="connsiteX31" fmla="*/ 1283493 w 2321718"/>
                <a:gd name="connsiteY31" fmla="*/ 919162 h 919514"/>
                <a:gd name="connsiteX32" fmla="*/ 1319212 w 2321718"/>
                <a:gd name="connsiteY32" fmla="*/ 919162 h 919514"/>
                <a:gd name="connsiteX33" fmla="*/ 1347787 w 2321718"/>
                <a:gd name="connsiteY33" fmla="*/ 919162 h 919514"/>
                <a:gd name="connsiteX34" fmla="*/ 1388268 w 2321718"/>
                <a:gd name="connsiteY34" fmla="*/ 916781 h 919514"/>
                <a:gd name="connsiteX35" fmla="*/ 1440655 w 2321718"/>
                <a:gd name="connsiteY35" fmla="*/ 907256 h 919514"/>
                <a:gd name="connsiteX36" fmla="*/ 1509712 w 2321718"/>
                <a:gd name="connsiteY36" fmla="*/ 883443 h 919514"/>
                <a:gd name="connsiteX37" fmla="*/ 1562099 w 2321718"/>
                <a:gd name="connsiteY37" fmla="*/ 862012 h 919514"/>
                <a:gd name="connsiteX38" fmla="*/ 1614487 w 2321718"/>
                <a:gd name="connsiteY38" fmla="*/ 831056 h 919514"/>
                <a:gd name="connsiteX39" fmla="*/ 1669255 w 2321718"/>
                <a:gd name="connsiteY39" fmla="*/ 795337 h 919514"/>
                <a:gd name="connsiteX40" fmla="*/ 1724024 w 2321718"/>
                <a:gd name="connsiteY40" fmla="*/ 754856 h 919514"/>
                <a:gd name="connsiteX41" fmla="*/ 1778793 w 2321718"/>
                <a:gd name="connsiteY41" fmla="*/ 711993 h 919514"/>
                <a:gd name="connsiteX42" fmla="*/ 1824037 w 2321718"/>
                <a:gd name="connsiteY42" fmla="*/ 671512 h 919514"/>
                <a:gd name="connsiteX43" fmla="*/ 1890712 w 2321718"/>
                <a:gd name="connsiteY43" fmla="*/ 607218 h 919514"/>
                <a:gd name="connsiteX44" fmla="*/ 1950244 w 2321718"/>
                <a:gd name="connsiteY44" fmla="*/ 540543 h 919514"/>
                <a:gd name="connsiteX45" fmla="*/ 2028824 w 2321718"/>
                <a:gd name="connsiteY45" fmla="*/ 452438 h 919514"/>
                <a:gd name="connsiteX46" fmla="*/ 2090737 w 2321718"/>
                <a:gd name="connsiteY46" fmla="*/ 366712 h 919514"/>
                <a:gd name="connsiteX47" fmla="*/ 2164556 w 2321718"/>
                <a:gd name="connsiteY47" fmla="*/ 269082 h 919514"/>
                <a:gd name="connsiteX48" fmla="*/ 2224087 w 2321718"/>
                <a:gd name="connsiteY48" fmla="*/ 176212 h 919514"/>
                <a:gd name="connsiteX49" fmla="*/ 2266949 w 2321718"/>
                <a:gd name="connsiteY49" fmla="*/ 104775 h 919514"/>
                <a:gd name="connsiteX50" fmla="*/ 2321718 w 2321718"/>
                <a:gd name="connsiteY50" fmla="*/ 0 h 919514"/>
                <a:gd name="connsiteX51" fmla="*/ 2321718 w 2321718"/>
                <a:gd name="connsiteY51" fmla="*/ 0 h 919514"/>
                <a:gd name="connsiteX52" fmla="*/ 2321718 w 2321718"/>
                <a:gd name="connsiteY52" fmla="*/ 0 h 919514"/>
                <a:gd name="connsiteX0" fmla="*/ 0 w 2321718"/>
                <a:gd name="connsiteY0" fmla="*/ 611981 h 919514"/>
                <a:gd name="connsiteX1" fmla="*/ 33337 w 2321718"/>
                <a:gd name="connsiteY1" fmla="*/ 516731 h 919514"/>
                <a:gd name="connsiteX2" fmla="*/ 50006 w 2321718"/>
                <a:gd name="connsiteY2" fmla="*/ 476250 h 919514"/>
                <a:gd name="connsiteX3" fmla="*/ 71437 w 2321718"/>
                <a:gd name="connsiteY3" fmla="*/ 435769 h 919514"/>
                <a:gd name="connsiteX4" fmla="*/ 95249 w 2321718"/>
                <a:gd name="connsiteY4" fmla="*/ 395287 h 919514"/>
                <a:gd name="connsiteX5" fmla="*/ 119062 w 2321718"/>
                <a:gd name="connsiteY5" fmla="*/ 364331 h 919514"/>
                <a:gd name="connsiteX6" fmla="*/ 142874 w 2321718"/>
                <a:gd name="connsiteY6" fmla="*/ 330994 h 919514"/>
                <a:gd name="connsiteX7" fmla="*/ 166687 w 2321718"/>
                <a:gd name="connsiteY7" fmla="*/ 302418 h 919514"/>
                <a:gd name="connsiteX8" fmla="*/ 185737 w 2321718"/>
                <a:gd name="connsiteY8" fmla="*/ 278606 h 919514"/>
                <a:gd name="connsiteX9" fmla="*/ 211931 w 2321718"/>
                <a:gd name="connsiteY9" fmla="*/ 250031 h 919514"/>
                <a:gd name="connsiteX10" fmla="*/ 238124 w 2321718"/>
                <a:gd name="connsiteY10" fmla="*/ 223837 h 919514"/>
                <a:gd name="connsiteX11" fmla="*/ 261937 w 2321718"/>
                <a:gd name="connsiteY11" fmla="*/ 204787 h 919514"/>
                <a:gd name="connsiteX12" fmla="*/ 285749 w 2321718"/>
                <a:gd name="connsiteY12" fmla="*/ 185737 h 919514"/>
                <a:gd name="connsiteX13" fmla="*/ 316706 w 2321718"/>
                <a:gd name="connsiteY13" fmla="*/ 166687 h 919514"/>
                <a:gd name="connsiteX14" fmla="*/ 352425 w 2321718"/>
                <a:gd name="connsiteY14" fmla="*/ 154781 h 919514"/>
                <a:gd name="connsiteX15" fmla="*/ 385762 w 2321718"/>
                <a:gd name="connsiteY15" fmla="*/ 150018 h 919514"/>
                <a:gd name="connsiteX16" fmla="*/ 433387 w 2321718"/>
                <a:gd name="connsiteY16" fmla="*/ 161925 h 919514"/>
                <a:gd name="connsiteX17" fmla="*/ 481012 w 2321718"/>
                <a:gd name="connsiteY17" fmla="*/ 188118 h 919514"/>
                <a:gd name="connsiteX18" fmla="*/ 540543 w 2321718"/>
                <a:gd name="connsiteY18" fmla="*/ 233362 h 919514"/>
                <a:gd name="connsiteX19" fmla="*/ 592931 w 2321718"/>
                <a:gd name="connsiteY19" fmla="*/ 288131 h 919514"/>
                <a:gd name="connsiteX20" fmla="*/ 640555 w 2321718"/>
                <a:gd name="connsiteY20" fmla="*/ 345281 h 919514"/>
                <a:gd name="connsiteX21" fmla="*/ 709612 w 2321718"/>
                <a:gd name="connsiteY21" fmla="*/ 431006 h 919514"/>
                <a:gd name="connsiteX22" fmla="*/ 788193 w 2321718"/>
                <a:gd name="connsiteY22" fmla="*/ 528637 h 919514"/>
                <a:gd name="connsiteX23" fmla="*/ 873918 w 2321718"/>
                <a:gd name="connsiteY23" fmla="*/ 645318 h 919514"/>
                <a:gd name="connsiteX24" fmla="*/ 931068 w 2321718"/>
                <a:gd name="connsiteY24" fmla="*/ 723900 h 919514"/>
                <a:gd name="connsiteX25" fmla="*/ 995362 w 2321718"/>
                <a:gd name="connsiteY25" fmla="*/ 788193 h 919514"/>
                <a:gd name="connsiteX26" fmla="*/ 1038224 w 2321718"/>
                <a:gd name="connsiteY26" fmla="*/ 828675 h 919514"/>
                <a:gd name="connsiteX27" fmla="*/ 1107280 w 2321718"/>
                <a:gd name="connsiteY27" fmla="*/ 873918 h 919514"/>
                <a:gd name="connsiteX28" fmla="*/ 1152524 w 2321718"/>
                <a:gd name="connsiteY28" fmla="*/ 892968 h 919514"/>
                <a:gd name="connsiteX29" fmla="*/ 1202531 w 2321718"/>
                <a:gd name="connsiteY29" fmla="*/ 907256 h 919514"/>
                <a:gd name="connsiteX30" fmla="*/ 1235868 w 2321718"/>
                <a:gd name="connsiteY30" fmla="*/ 914400 h 919514"/>
                <a:gd name="connsiteX31" fmla="*/ 1283493 w 2321718"/>
                <a:gd name="connsiteY31" fmla="*/ 919162 h 919514"/>
                <a:gd name="connsiteX32" fmla="*/ 1319212 w 2321718"/>
                <a:gd name="connsiteY32" fmla="*/ 919162 h 919514"/>
                <a:gd name="connsiteX33" fmla="*/ 1347787 w 2321718"/>
                <a:gd name="connsiteY33" fmla="*/ 919162 h 919514"/>
                <a:gd name="connsiteX34" fmla="*/ 1388268 w 2321718"/>
                <a:gd name="connsiteY34" fmla="*/ 916781 h 919514"/>
                <a:gd name="connsiteX35" fmla="*/ 1440655 w 2321718"/>
                <a:gd name="connsiteY35" fmla="*/ 907256 h 919514"/>
                <a:gd name="connsiteX36" fmla="*/ 1509712 w 2321718"/>
                <a:gd name="connsiteY36" fmla="*/ 883443 h 919514"/>
                <a:gd name="connsiteX37" fmla="*/ 1562099 w 2321718"/>
                <a:gd name="connsiteY37" fmla="*/ 862012 h 919514"/>
                <a:gd name="connsiteX38" fmla="*/ 1614487 w 2321718"/>
                <a:gd name="connsiteY38" fmla="*/ 831056 h 919514"/>
                <a:gd name="connsiteX39" fmla="*/ 1669255 w 2321718"/>
                <a:gd name="connsiteY39" fmla="*/ 795337 h 919514"/>
                <a:gd name="connsiteX40" fmla="*/ 1724024 w 2321718"/>
                <a:gd name="connsiteY40" fmla="*/ 754856 h 919514"/>
                <a:gd name="connsiteX41" fmla="*/ 1778793 w 2321718"/>
                <a:gd name="connsiteY41" fmla="*/ 711993 h 919514"/>
                <a:gd name="connsiteX42" fmla="*/ 1824037 w 2321718"/>
                <a:gd name="connsiteY42" fmla="*/ 671512 h 919514"/>
                <a:gd name="connsiteX43" fmla="*/ 1890712 w 2321718"/>
                <a:gd name="connsiteY43" fmla="*/ 607218 h 919514"/>
                <a:gd name="connsiteX44" fmla="*/ 1950244 w 2321718"/>
                <a:gd name="connsiteY44" fmla="*/ 540543 h 919514"/>
                <a:gd name="connsiteX45" fmla="*/ 2028824 w 2321718"/>
                <a:gd name="connsiteY45" fmla="*/ 452438 h 919514"/>
                <a:gd name="connsiteX46" fmla="*/ 2090737 w 2321718"/>
                <a:gd name="connsiteY46" fmla="*/ 366712 h 919514"/>
                <a:gd name="connsiteX47" fmla="*/ 2164556 w 2321718"/>
                <a:gd name="connsiteY47" fmla="*/ 269082 h 919514"/>
                <a:gd name="connsiteX48" fmla="*/ 2224087 w 2321718"/>
                <a:gd name="connsiteY48" fmla="*/ 176212 h 919514"/>
                <a:gd name="connsiteX49" fmla="*/ 2266949 w 2321718"/>
                <a:gd name="connsiteY49" fmla="*/ 104775 h 919514"/>
                <a:gd name="connsiteX50" fmla="*/ 2321718 w 2321718"/>
                <a:gd name="connsiteY50" fmla="*/ 0 h 919514"/>
                <a:gd name="connsiteX51" fmla="*/ 2321718 w 2321718"/>
                <a:gd name="connsiteY51" fmla="*/ 0 h 919514"/>
                <a:gd name="connsiteX52" fmla="*/ 2321718 w 2321718"/>
                <a:gd name="connsiteY52" fmla="*/ 0 h 919514"/>
                <a:gd name="connsiteX0" fmla="*/ 0 w 2321718"/>
                <a:gd name="connsiteY0" fmla="*/ 611981 h 919514"/>
                <a:gd name="connsiteX1" fmla="*/ 33337 w 2321718"/>
                <a:gd name="connsiteY1" fmla="*/ 516731 h 919514"/>
                <a:gd name="connsiteX2" fmla="*/ 50006 w 2321718"/>
                <a:gd name="connsiteY2" fmla="*/ 476250 h 919514"/>
                <a:gd name="connsiteX3" fmla="*/ 71437 w 2321718"/>
                <a:gd name="connsiteY3" fmla="*/ 435769 h 919514"/>
                <a:gd name="connsiteX4" fmla="*/ 95249 w 2321718"/>
                <a:gd name="connsiteY4" fmla="*/ 395287 h 919514"/>
                <a:gd name="connsiteX5" fmla="*/ 116681 w 2321718"/>
                <a:gd name="connsiteY5" fmla="*/ 364331 h 919514"/>
                <a:gd name="connsiteX6" fmla="*/ 142874 w 2321718"/>
                <a:gd name="connsiteY6" fmla="*/ 330994 h 919514"/>
                <a:gd name="connsiteX7" fmla="*/ 166687 w 2321718"/>
                <a:gd name="connsiteY7" fmla="*/ 302418 h 919514"/>
                <a:gd name="connsiteX8" fmla="*/ 185737 w 2321718"/>
                <a:gd name="connsiteY8" fmla="*/ 278606 h 919514"/>
                <a:gd name="connsiteX9" fmla="*/ 211931 w 2321718"/>
                <a:gd name="connsiteY9" fmla="*/ 250031 h 919514"/>
                <a:gd name="connsiteX10" fmla="*/ 238124 w 2321718"/>
                <a:gd name="connsiteY10" fmla="*/ 223837 h 919514"/>
                <a:gd name="connsiteX11" fmla="*/ 261937 w 2321718"/>
                <a:gd name="connsiteY11" fmla="*/ 204787 h 919514"/>
                <a:gd name="connsiteX12" fmla="*/ 285749 w 2321718"/>
                <a:gd name="connsiteY12" fmla="*/ 185737 h 919514"/>
                <a:gd name="connsiteX13" fmla="*/ 316706 w 2321718"/>
                <a:gd name="connsiteY13" fmla="*/ 166687 h 919514"/>
                <a:gd name="connsiteX14" fmla="*/ 352425 w 2321718"/>
                <a:gd name="connsiteY14" fmla="*/ 154781 h 919514"/>
                <a:gd name="connsiteX15" fmla="*/ 385762 w 2321718"/>
                <a:gd name="connsiteY15" fmla="*/ 150018 h 919514"/>
                <a:gd name="connsiteX16" fmla="*/ 433387 w 2321718"/>
                <a:gd name="connsiteY16" fmla="*/ 161925 h 919514"/>
                <a:gd name="connsiteX17" fmla="*/ 481012 w 2321718"/>
                <a:gd name="connsiteY17" fmla="*/ 188118 h 919514"/>
                <a:gd name="connsiteX18" fmla="*/ 540543 w 2321718"/>
                <a:gd name="connsiteY18" fmla="*/ 233362 h 919514"/>
                <a:gd name="connsiteX19" fmla="*/ 592931 w 2321718"/>
                <a:gd name="connsiteY19" fmla="*/ 288131 h 919514"/>
                <a:gd name="connsiteX20" fmla="*/ 640555 w 2321718"/>
                <a:gd name="connsiteY20" fmla="*/ 345281 h 919514"/>
                <a:gd name="connsiteX21" fmla="*/ 709612 w 2321718"/>
                <a:gd name="connsiteY21" fmla="*/ 431006 h 919514"/>
                <a:gd name="connsiteX22" fmla="*/ 788193 w 2321718"/>
                <a:gd name="connsiteY22" fmla="*/ 528637 h 919514"/>
                <a:gd name="connsiteX23" fmla="*/ 873918 w 2321718"/>
                <a:gd name="connsiteY23" fmla="*/ 645318 h 919514"/>
                <a:gd name="connsiteX24" fmla="*/ 931068 w 2321718"/>
                <a:gd name="connsiteY24" fmla="*/ 723900 h 919514"/>
                <a:gd name="connsiteX25" fmla="*/ 995362 w 2321718"/>
                <a:gd name="connsiteY25" fmla="*/ 788193 h 919514"/>
                <a:gd name="connsiteX26" fmla="*/ 1038224 w 2321718"/>
                <a:gd name="connsiteY26" fmla="*/ 828675 h 919514"/>
                <a:gd name="connsiteX27" fmla="*/ 1107280 w 2321718"/>
                <a:gd name="connsiteY27" fmla="*/ 873918 h 919514"/>
                <a:gd name="connsiteX28" fmla="*/ 1152524 w 2321718"/>
                <a:gd name="connsiteY28" fmla="*/ 892968 h 919514"/>
                <a:gd name="connsiteX29" fmla="*/ 1202531 w 2321718"/>
                <a:gd name="connsiteY29" fmla="*/ 907256 h 919514"/>
                <a:gd name="connsiteX30" fmla="*/ 1235868 w 2321718"/>
                <a:gd name="connsiteY30" fmla="*/ 914400 h 919514"/>
                <a:gd name="connsiteX31" fmla="*/ 1283493 w 2321718"/>
                <a:gd name="connsiteY31" fmla="*/ 919162 h 919514"/>
                <a:gd name="connsiteX32" fmla="*/ 1319212 w 2321718"/>
                <a:gd name="connsiteY32" fmla="*/ 919162 h 919514"/>
                <a:gd name="connsiteX33" fmla="*/ 1347787 w 2321718"/>
                <a:gd name="connsiteY33" fmla="*/ 919162 h 919514"/>
                <a:gd name="connsiteX34" fmla="*/ 1388268 w 2321718"/>
                <a:gd name="connsiteY34" fmla="*/ 916781 h 919514"/>
                <a:gd name="connsiteX35" fmla="*/ 1440655 w 2321718"/>
                <a:gd name="connsiteY35" fmla="*/ 907256 h 919514"/>
                <a:gd name="connsiteX36" fmla="*/ 1509712 w 2321718"/>
                <a:gd name="connsiteY36" fmla="*/ 883443 h 919514"/>
                <a:gd name="connsiteX37" fmla="*/ 1562099 w 2321718"/>
                <a:gd name="connsiteY37" fmla="*/ 862012 h 919514"/>
                <a:gd name="connsiteX38" fmla="*/ 1614487 w 2321718"/>
                <a:gd name="connsiteY38" fmla="*/ 831056 h 919514"/>
                <a:gd name="connsiteX39" fmla="*/ 1669255 w 2321718"/>
                <a:gd name="connsiteY39" fmla="*/ 795337 h 919514"/>
                <a:gd name="connsiteX40" fmla="*/ 1724024 w 2321718"/>
                <a:gd name="connsiteY40" fmla="*/ 754856 h 919514"/>
                <a:gd name="connsiteX41" fmla="*/ 1778793 w 2321718"/>
                <a:gd name="connsiteY41" fmla="*/ 711993 h 919514"/>
                <a:gd name="connsiteX42" fmla="*/ 1824037 w 2321718"/>
                <a:gd name="connsiteY42" fmla="*/ 671512 h 919514"/>
                <a:gd name="connsiteX43" fmla="*/ 1890712 w 2321718"/>
                <a:gd name="connsiteY43" fmla="*/ 607218 h 919514"/>
                <a:gd name="connsiteX44" fmla="*/ 1950244 w 2321718"/>
                <a:gd name="connsiteY44" fmla="*/ 540543 h 919514"/>
                <a:gd name="connsiteX45" fmla="*/ 2028824 w 2321718"/>
                <a:gd name="connsiteY45" fmla="*/ 452438 h 919514"/>
                <a:gd name="connsiteX46" fmla="*/ 2090737 w 2321718"/>
                <a:gd name="connsiteY46" fmla="*/ 366712 h 919514"/>
                <a:gd name="connsiteX47" fmla="*/ 2164556 w 2321718"/>
                <a:gd name="connsiteY47" fmla="*/ 269082 h 919514"/>
                <a:gd name="connsiteX48" fmla="*/ 2224087 w 2321718"/>
                <a:gd name="connsiteY48" fmla="*/ 176212 h 919514"/>
                <a:gd name="connsiteX49" fmla="*/ 2266949 w 2321718"/>
                <a:gd name="connsiteY49" fmla="*/ 104775 h 919514"/>
                <a:gd name="connsiteX50" fmla="*/ 2321718 w 2321718"/>
                <a:gd name="connsiteY50" fmla="*/ 0 h 919514"/>
                <a:gd name="connsiteX51" fmla="*/ 2321718 w 2321718"/>
                <a:gd name="connsiteY51" fmla="*/ 0 h 919514"/>
                <a:gd name="connsiteX52" fmla="*/ 2321718 w 2321718"/>
                <a:gd name="connsiteY52" fmla="*/ 0 h 91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21718" h="919514">
                  <a:moveTo>
                    <a:pt x="0" y="611981"/>
                  </a:moveTo>
                  <a:cubicBezTo>
                    <a:pt x="14684" y="575468"/>
                    <a:pt x="25003" y="539353"/>
                    <a:pt x="33337" y="516731"/>
                  </a:cubicBezTo>
                  <a:cubicBezTo>
                    <a:pt x="41671" y="494109"/>
                    <a:pt x="43656" y="489744"/>
                    <a:pt x="50006" y="476250"/>
                  </a:cubicBezTo>
                  <a:cubicBezTo>
                    <a:pt x="56356" y="462756"/>
                    <a:pt x="63897" y="449263"/>
                    <a:pt x="71437" y="435769"/>
                  </a:cubicBezTo>
                  <a:cubicBezTo>
                    <a:pt x="78977" y="422275"/>
                    <a:pt x="87708" y="407193"/>
                    <a:pt x="95249" y="395287"/>
                  </a:cubicBezTo>
                  <a:cubicBezTo>
                    <a:pt x="102790" y="383381"/>
                    <a:pt x="108744" y="375047"/>
                    <a:pt x="116681" y="364331"/>
                  </a:cubicBezTo>
                  <a:cubicBezTo>
                    <a:pt x="124619" y="353616"/>
                    <a:pt x="134540" y="341313"/>
                    <a:pt x="142874" y="330994"/>
                  </a:cubicBezTo>
                  <a:cubicBezTo>
                    <a:pt x="151208" y="320675"/>
                    <a:pt x="159543" y="311149"/>
                    <a:pt x="166687" y="302418"/>
                  </a:cubicBezTo>
                  <a:cubicBezTo>
                    <a:pt x="173831" y="293687"/>
                    <a:pt x="178196" y="287337"/>
                    <a:pt x="185737" y="278606"/>
                  </a:cubicBezTo>
                  <a:cubicBezTo>
                    <a:pt x="193278" y="269875"/>
                    <a:pt x="203200" y="259159"/>
                    <a:pt x="211931" y="250031"/>
                  </a:cubicBezTo>
                  <a:cubicBezTo>
                    <a:pt x="220662" y="240903"/>
                    <a:pt x="229790" y="231378"/>
                    <a:pt x="238124" y="223837"/>
                  </a:cubicBezTo>
                  <a:cubicBezTo>
                    <a:pt x="246458" y="216296"/>
                    <a:pt x="254000" y="211137"/>
                    <a:pt x="261937" y="204787"/>
                  </a:cubicBezTo>
                  <a:cubicBezTo>
                    <a:pt x="269874" y="198437"/>
                    <a:pt x="276621" y="192087"/>
                    <a:pt x="285749" y="185737"/>
                  </a:cubicBezTo>
                  <a:cubicBezTo>
                    <a:pt x="294877" y="179387"/>
                    <a:pt x="305593" y="171846"/>
                    <a:pt x="316706" y="166687"/>
                  </a:cubicBezTo>
                  <a:cubicBezTo>
                    <a:pt x="327819" y="161528"/>
                    <a:pt x="340916" y="157559"/>
                    <a:pt x="352425" y="154781"/>
                  </a:cubicBezTo>
                  <a:cubicBezTo>
                    <a:pt x="363934" y="152003"/>
                    <a:pt x="372268" y="148827"/>
                    <a:pt x="385762" y="150018"/>
                  </a:cubicBezTo>
                  <a:cubicBezTo>
                    <a:pt x="399256" y="151209"/>
                    <a:pt x="417512" y="155575"/>
                    <a:pt x="433387" y="161925"/>
                  </a:cubicBezTo>
                  <a:cubicBezTo>
                    <a:pt x="449262" y="168275"/>
                    <a:pt x="463153" y="176212"/>
                    <a:pt x="481012" y="188118"/>
                  </a:cubicBezTo>
                  <a:cubicBezTo>
                    <a:pt x="498871" y="200024"/>
                    <a:pt x="521890" y="216693"/>
                    <a:pt x="540543" y="233362"/>
                  </a:cubicBezTo>
                  <a:cubicBezTo>
                    <a:pt x="559196" y="250031"/>
                    <a:pt x="576262" y="269478"/>
                    <a:pt x="592931" y="288131"/>
                  </a:cubicBezTo>
                  <a:cubicBezTo>
                    <a:pt x="609600" y="306784"/>
                    <a:pt x="621108" y="321468"/>
                    <a:pt x="640555" y="345281"/>
                  </a:cubicBezTo>
                  <a:cubicBezTo>
                    <a:pt x="660002" y="369094"/>
                    <a:pt x="685006" y="400447"/>
                    <a:pt x="709612" y="431006"/>
                  </a:cubicBezTo>
                  <a:cubicBezTo>
                    <a:pt x="734218" y="461565"/>
                    <a:pt x="760809" y="492918"/>
                    <a:pt x="788193" y="528637"/>
                  </a:cubicBezTo>
                  <a:cubicBezTo>
                    <a:pt x="815577" y="564356"/>
                    <a:pt x="873918" y="645318"/>
                    <a:pt x="873918" y="645318"/>
                  </a:cubicBezTo>
                  <a:cubicBezTo>
                    <a:pt x="897730" y="677862"/>
                    <a:pt x="910827" y="700088"/>
                    <a:pt x="931068" y="723900"/>
                  </a:cubicBezTo>
                  <a:cubicBezTo>
                    <a:pt x="951309" y="747712"/>
                    <a:pt x="977503" y="770731"/>
                    <a:pt x="995362" y="788193"/>
                  </a:cubicBezTo>
                  <a:cubicBezTo>
                    <a:pt x="1013221" y="805655"/>
                    <a:pt x="1019571" y="814388"/>
                    <a:pt x="1038224" y="828675"/>
                  </a:cubicBezTo>
                  <a:cubicBezTo>
                    <a:pt x="1056877" y="842962"/>
                    <a:pt x="1088230" y="863203"/>
                    <a:pt x="1107280" y="873918"/>
                  </a:cubicBezTo>
                  <a:cubicBezTo>
                    <a:pt x="1126330" y="884634"/>
                    <a:pt x="1136649" y="887412"/>
                    <a:pt x="1152524" y="892968"/>
                  </a:cubicBezTo>
                  <a:cubicBezTo>
                    <a:pt x="1168399" y="898524"/>
                    <a:pt x="1188640" y="903684"/>
                    <a:pt x="1202531" y="907256"/>
                  </a:cubicBezTo>
                  <a:cubicBezTo>
                    <a:pt x="1216422" y="910828"/>
                    <a:pt x="1222374" y="912416"/>
                    <a:pt x="1235868" y="914400"/>
                  </a:cubicBezTo>
                  <a:cubicBezTo>
                    <a:pt x="1249362" y="916384"/>
                    <a:pt x="1269602" y="918368"/>
                    <a:pt x="1283493" y="919162"/>
                  </a:cubicBezTo>
                  <a:cubicBezTo>
                    <a:pt x="1297384" y="919956"/>
                    <a:pt x="1319212" y="919162"/>
                    <a:pt x="1319212" y="919162"/>
                  </a:cubicBezTo>
                  <a:cubicBezTo>
                    <a:pt x="1329928" y="919162"/>
                    <a:pt x="1336278" y="919559"/>
                    <a:pt x="1347787" y="919162"/>
                  </a:cubicBezTo>
                  <a:cubicBezTo>
                    <a:pt x="1359296" y="918765"/>
                    <a:pt x="1372790" y="918765"/>
                    <a:pt x="1388268" y="916781"/>
                  </a:cubicBezTo>
                  <a:cubicBezTo>
                    <a:pt x="1403746" y="914797"/>
                    <a:pt x="1420414" y="912812"/>
                    <a:pt x="1440655" y="907256"/>
                  </a:cubicBezTo>
                  <a:cubicBezTo>
                    <a:pt x="1460896" y="901700"/>
                    <a:pt x="1489471" y="890984"/>
                    <a:pt x="1509712" y="883443"/>
                  </a:cubicBezTo>
                  <a:cubicBezTo>
                    <a:pt x="1529953" y="875902"/>
                    <a:pt x="1544637" y="870743"/>
                    <a:pt x="1562099" y="862012"/>
                  </a:cubicBezTo>
                  <a:cubicBezTo>
                    <a:pt x="1579561" y="853281"/>
                    <a:pt x="1596628" y="842168"/>
                    <a:pt x="1614487" y="831056"/>
                  </a:cubicBezTo>
                  <a:cubicBezTo>
                    <a:pt x="1632346" y="819944"/>
                    <a:pt x="1650999" y="808037"/>
                    <a:pt x="1669255" y="795337"/>
                  </a:cubicBezTo>
                  <a:cubicBezTo>
                    <a:pt x="1687511" y="782637"/>
                    <a:pt x="1705768" y="768747"/>
                    <a:pt x="1724024" y="754856"/>
                  </a:cubicBezTo>
                  <a:cubicBezTo>
                    <a:pt x="1742280" y="740965"/>
                    <a:pt x="1762124" y="725884"/>
                    <a:pt x="1778793" y="711993"/>
                  </a:cubicBezTo>
                  <a:cubicBezTo>
                    <a:pt x="1795462" y="698102"/>
                    <a:pt x="1805384" y="688974"/>
                    <a:pt x="1824037" y="671512"/>
                  </a:cubicBezTo>
                  <a:cubicBezTo>
                    <a:pt x="1842690" y="654050"/>
                    <a:pt x="1890712" y="607218"/>
                    <a:pt x="1890712" y="607218"/>
                  </a:cubicBezTo>
                  <a:lnTo>
                    <a:pt x="1950244" y="540543"/>
                  </a:lnTo>
                  <a:cubicBezTo>
                    <a:pt x="1974453" y="514746"/>
                    <a:pt x="2005409" y="481410"/>
                    <a:pt x="2028824" y="452438"/>
                  </a:cubicBezTo>
                  <a:cubicBezTo>
                    <a:pt x="2052240" y="423466"/>
                    <a:pt x="2068115" y="397271"/>
                    <a:pt x="2090737" y="366712"/>
                  </a:cubicBezTo>
                  <a:cubicBezTo>
                    <a:pt x="2113359" y="336153"/>
                    <a:pt x="2142331" y="300832"/>
                    <a:pt x="2164556" y="269082"/>
                  </a:cubicBezTo>
                  <a:cubicBezTo>
                    <a:pt x="2186781" y="237332"/>
                    <a:pt x="2207022" y="203596"/>
                    <a:pt x="2224087" y="176212"/>
                  </a:cubicBezTo>
                  <a:cubicBezTo>
                    <a:pt x="2241152" y="148828"/>
                    <a:pt x="2250677" y="134144"/>
                    <a:pt x="2266949" y="104775"/>
                  </a:cubicBezTo>
                  <a:cubicBezTo>
                    <a:pt x="2283221" y="75406"/>
                    <a:pt x="2321718" y="0"/>
                    <a:pt x="2321718" y="0"/>
                  </a:cubicBezTo>
                  <a:lnTo>
                    <a:pt x="2321718" y="0"/>
                  </a:lnTo>
                  <a:lnTo>
                    <a:pt x="2321718" y="0"/>
                  </a:lnTo>
                </a:path>
              </a:pathLst>
            </a:custGeom>
            <a:no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C30CB8FB-BD62-4B21-BD7D-06096EEFB0D6}"/>
                </a:ext>
              </a:extLst>
            </p:cNvPr>
            <p:cNvCxnSpPr>
              <a:cxnSpLocks/>
              <a:endCxn id="13" idx="38"/>
            </p:cNvCxnSpPr>
            <p:nvPr/>
          </p:nvCxnSpPr>
          <p:spPr>
            <a:xfrm>
              <a:off x="6048375" y="2235994"/>
              <a:ext cx="900112" cy="400050"/>
            </a:xfrm>
            <a:prstGeom prst="line">
              <a:avLst/>
            </a:prstGeom>
            <a:ln w="38100">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952106C-B6E4-4BA6-A68C-3BFCE6EC3A0A}"/>
                </a:ext>
              </a:extLst>
            </p:cNvPr>
            <p:cNvSpPr txBox="1"/>
            <p:nvPr/>
          </p:nvSpPr>
          <p:spPr>
            <a:xfrm>
              <a:off x="6293604" y="1962090"/>
              <a:ext cx="1097796" cy="400110"/>
            </a:xfrm>
            <a:prstGeom prst="rect">
              <a:avLst/>
            </a:prstGeom>
            <a:noFill/>
          </p:spPr>
          <p:txBody>
            <a:bodyPr wrap="square">
              <a:spAutoFit/>
            </a:bodyPr>
            <a:lstStyle/>
            <a:p>
              <a:r>
                <a:rPr lang="en-US" altLang="en-US" sz="2000" dirty="0">
                  <a:solidFill>
                    <a:srgbClr val="CCFFFF"/>
                  </a:solidFill>
                </a:rPr>
                <a:t>secant</a:t>
              </a:r>
              <a:endParaRPr lang="en-US" sz="2000" dirty="0">
                <a:solidFill>
                  <a:srgbClr val="CCFFFF"/>
                </a:solidFill>
              </a:endParaRPr>
            </a:p>
          </p:txBody>
        </p:sp>
      </p:grpSp>
      <p:grpSp>
        <p:nvGrpSpPr>
          <p:cNvPr id="16" name="Group 15">
            <a:extLst>
              <a:ext uri="{FF2B5EF4-FFF2-40B4-BE49-F238E27FC236}">
                <a16:creationId xmlns:a16="http://schemas.microsoft.com/office/drawing/2014/main" id="{A130667A-F159-47CE-B965-4528B708F477}"/>
              </a:ext>
            </a:extLst>
          </p:cNvPr>
          <p:cNvGrpSpPr/>
          <p:nvPr/>
        </p:nvGrpSpPr>
        <p:grpSpPr>
          <a:xfrm>
            <a:off x="4460082" y="5334000"/>
            <a:ext cx="2321718" cy="919514"/>
            <a:chOff x="1031082" y="4490686"/>
            <a:chExt cx="2321718" cy="919514"/>
          </a:xfrm>
        </p:grpSpPr>
        <p:sp>
          <p:nvSpPr>
            <p:cNvPr id="17" name="Freeform: Shape 16">
              <a:extLst>
                <a:ext uri="{FF2B5EF4-FFF2-40B4-BE49-F238E27FC236}">
                  <a16:creationId xmlns:a16="http://schemas.microsoft.com/office/drawing/2014/main" id="{3441AE60-2235-406D-94B2-813B4EB49348}"/>
                </a:ext>
              </a:extLst>
            </p:cNvPr>
            <p:cNvSpPr/>
            <p:nvPr/>
          </p:nvSpPr>
          <p:spPr>
            <a:xfrm>
              <a:off x="1031082" y="4490686"/>
              <a:ext cx="2321718" cy="919514"/>
            </a:xfrm>
            <a:custGeom>
              <a:avLst/>
              <a:gdLst>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3037 w 2326481"/>
                <a:gd name="connsiteY35" fmla="*/ 897731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1206 w 2326481"/>
                <a:gd name="connsiteY45" fmla="*/ 457200 h 919867"/>
                <a:gd name="connsiteX46" fmla="*/ 2095500 w 2326481"/>
                <a:gd name="connsiteY46" fmla="*/ 361950 h 919867"/>
                <a:gd name="connsiteX47" fmla="*/ 2171700 w 2326481"/>
                <a:gd name="connsiteY47" fmla="*/ 276225 h 919867"/>
                <a:gd name="connsiteX48" fmla="*/ 2219325 w 2326481"/>
                <a:gd name="connsiteY48" fmla="*/ 169068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3037 w 2326481"/>
                <a:gd name="connsiteY35" fmla="*/ 897731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1206 w 2326481"/>
                <a:gd name="connsiteY45" fmla="*/ 457200 h 919867"/>
                <a:gd name="connsiteX46" fmla="*/ 2095500 w 2326481"/>
                <a:gd name="connsiteY46" fmla="*/ 361950 h 919867"/>
                <a:gd name="connsiteX47" fmla="*/ 2169319 w 2326481"/>
                <a:gd name="connsiteY47" fmla="*/ 269082 h 919867"/>
                <a:gd name="connsiteX48" fmla="*/ 2219325 w 2326481"/>
                <a:gd name="connsiteY48" fmla="*/ 169068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3037 w 2326481"/>
                <a:gd name="connsiteY35" fmla="*/ 897731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1206 w 2326481"/>
                <a:gd name="connsiteY45" fmla="*/ 457200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3037 w 2326481"/>
                <a:gd name="connsiteY35" fmla="*/ 897731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73831 w 2326481"/>
                <a:gd name="connsiteY7" fmla="*/ 309562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73831 w 2326481"/>
                <a:gd name="connsiteY7" fmla="*/ 309562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1950 w 2326481"/>
                <a:gd name="connsiteY14" fmla="*/ 154781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76200 w 2326481"/>
                <a:gd name="connsiteY3" fmla="*/ 435769 h 919867"/>
                <a:gd name="connsiteX4" fmla="*/ 100012 w 2326481"/>
                <a:gd name="connsiteY4" fmla="*/ 395287 h 919867"/>
                <a:gd name="connsiteX5" fmla="*/ 123825 w 2326481"/>
                <a:gd name="connsiteY5" fmla="*/ 369093 h 919867"/>
                <a:gd name="connsiteX6" fmla="*/ 152400 w 2326481"/>
                <a:gd name="connsiteY6" fmla="*/ 335756 h 919867"/>
                <a:gd name="connsiteX7" fmla="*/ 173831 w 2326481"/>
                <a:gd name="connsiteY7" fmla="*/ 309562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1950 w 2326481"/>
                <a:gd name="connsiteY14" fmla="*/ 154781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76200 w 2326481"/>
                <a:gd name="connsiteY3" fmla="*/ 435769 h 919867"/>
                <a:gd name="connsiteX4" fmla="*/ 100012 w 2326481"/>
                <a:gd name="connsiteY4" fmla="*/ 395287 h 919867"/>
                <a:gd name="connsiteX5" fmla="*/ 123825 w 2326481"/>
                <a:gd name="connsiteY5" fmla="*/ 369093 h 919867"/>
                <a:gd name="connsiteX6" fmla="*/ 152400 w 2326481"/>
                <a:gd name="connsiteY6" fmla="*/ 335756 h 919867"/>
                <a:gd name="connsiteX7" fmla="*/ 173831 w 2326481"/>
                <a:gd name="connsiteY7" fmla="*/ 309562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1950 w 2326481"/>
                <a:gd name="connsiteY14" fmla="*/ 154781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6712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2493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4481 w 2326481"/>
                <a:gd name="connsiteY37" fmla="*/ 857250 h 919514"/>
                <a:gd name="connsiteX38" fmla="*/ 1619250 w 2326481"/>
                <a:gd name="connsiteY38" fmla="*/ 831056 h 919514"/>
                <a:gd name="connsiteX39" fmla="*/ 1671637 w 2326481"/>
                <a:gd name="connsiteY39" fmla="*/ 792956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88331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4481 w 2326481"/>
                <a:gd name="connsiteY37" fmla="*/ 857250 h 919514"/>
                <a:gd name="connsiteX38" fmla="*/ 1619250 w 2326481"/>
                <a:gd name="connsiteY38" fmla="*/ 831056 h 919514"/>
                <a:gd name="connsiteX39" fmla="*/ 1671637 w 2326481"/>
                <a:gd name="connsiteY39" fmla="*/ 792956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88331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1637 w 2326481"/>
                <a:gd name="connsiteY39" fmla="*/ 792956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88331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88331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0994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0994 h 919514"/>
                <a:gd name="connsiteX7" fmla="*/ 169069 w 2326481"/>
                <a:gd name="connsiteY7" fmla="*/ 307181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0994 h 919514"/>
                <a:gd name="connsiteX7" fmla="*/ 173831 w 2326481"/>
                <a:gd name="connsiteY7" fmla="*/ 304799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0994 h 919514"/>
                <a:gd name="connsiteX7" fmla="*/ 173831 w 2326481"/>
                <a:gd name="connsiteY7" fmla="*/ 304799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3831 w 2326481"/>
                <a:gd name="connsiteY7" fmla="*/ 304799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9075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9075 w 2326481"/>
                <a:gd name="connsiteY9" fmla="*/ 250031 h 919514"/>
                <a:gd name="connsiteX10" fmla="*/ 247650 w 2326481"/>
                <a:gd name="connsiteY10" fmla="*/ 223837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9075 w 2326481"/>
                <a:gd name="connsiteY9" fmla="*/ 250031 h 919514"/>
                <a:gd name="connsiteX10" fmla="*/ 242887 w 2326481"/>
                <a:gd name="connsiteY10" fmla="*/ 223837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6694 w 2326481"/>
                <a:gd name="connsiteY9" fmla="*/ 250031 h 919514"/>
                <a:gd name="connsiteX10" fmla="*/ 242887 w 2326481"/>
                <a:gd name="connsiteY10" fmla="*/ 223837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6694 w 2326481"/>
                <a:gd name="connsiteY9" fmla="*/ 250031 h 919514"/>
                <a:gd name="connsiteX10" fmla="*/ 242887 w 2326481"/>
                <a:gd name="connsiteY10" fmla="*/ 223837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19337"/>
                <a:gd name="connsiteY0" fmla="*/ 611981 h 919514"/>
                <a:gd name="connsiteX1" fmla="*/ 30956 w 2319337"/>
                <a:gd name="connsiteY1" fmla="*/ 516731 h 919514"/>
                <a:gd name="connsiteX2" fmla="*/ 45243 w 2319337"/>
                <a:gd name="connsiteY2" fmla="*/ 478631 h 919514"/>
                <a:gd name="connsiteX3" fmla="*/ 69056 w 2319337"/>
                <a:gd name="connsiteY3" fmla="*/ 435769 h 919514"/>
                <a:gd name="connsiteX4" fmla="*/ 92868 w 2319337"/>
                <a:gd name="connsiteY4" fmla="*/ 395287 h 919514"/>
                <a:gd name="connsiteX5" fmla="*/ 116681 w 2319337"/>
                <a:gd name="connsiteY5" fmla="*/ 364331 h 919514"/>
                <a:gd name="connsiteX6" fmla="*/ 140493 w 2319337"/>
                <a:gd name="connsiteY6" fmla="*/ 330994 h 919514"/>
                <a:gd name="connsiteX7" fmla="*/ 164306 w 2319337"/>
                <a:gd name="connsiteY7" fmla="*/ 302418 h 919514"/>
                <a:gd name="connsiteX8" fmla="*/ 183356 w 2319337"/>
                <a:gd name="connsiteY8" fmla="*/ 278606 h 919514"/>
                <a:gd name="connsiteX9" fmla="*/ 209550 w 2319337"/>
                <a:gd name="connsiteY9" fmla="*/ 250031 h 919514"/>
                <a:gd name="connsiteX10" fmla="*/ 235743 w 2319337"/>
                <a:gd name="connsiteY10" fmla="*/ 223837 h 919514"/>
                <a:gd name="connsiteX11" fmla="*/ 259556 w 2319337"/>
                <a:gd name="connsiteY11" fmla="*/ 204787 h 919514"/>
                <a:gd name="connsiteX12" fmla="*/ 283368 w 2319337"/>
                <a:gd name="connsiteY12" fmla="*/ 185737 h 919514"/>
                <a:gd name="connsiteX13" fmla="*/ 314325 w 2319337"/>
                <a:gd name="connsiteY13" fmla="*/ 166687 h 919514"/>
                <a:gd name="connsiteX14" fmla="*/ 350044 w 2319337"/>
                <a:gd name="connsiteY14" fmla="*/ 154781 h 919514"/>
                <a:gd name="connsiteX15" fmla="*/ 383381 w 2319337"/>
                <a:gd name="connsiteY15" fmla="*/ 150018 h 919514"/>
                <a:gd name="connsiteX16" fmla="*/ 431006 w 2319337"/>
                <a:gd name="connsiteY16" fmla="*/ 161925 h 919514"/>
                <a:gd name="connsiteX17" fmla="*/ 478631 w 2319337"/>
                <a:gd name="connsiteY17" fmla="*/ 188118 h 919514"/>
                <a:gd name="connsiteX18" fmla="*/ 538162 w 2319337"/>
                <a:gd name="connsiteY18" fmla="*/ 233362 h 919514"/>
                <a:gd name="connsiteX19" fmla="*/ 590550 w 2319337"/>
                <a:gd name="connsiteY19" fmla="*/ 288131 h 919514"/>
                <a:gd name="connsiteX20" fmla="*/ 638174 w 2319337"/>
                <a:gd name="connsiteY20" fmla="*/ 345281 h 919514"/>
                <a:gd name="connsiteX21" fmla="*/ 707231 w 2319337"/>
                <a:gd name="connsiteY21" fmla="*/ 431006 h 919514"/>
                <a:gd name="connsiteX22" fmla="*/ 785812 w 2319337"/>
                <a:gd name="connsiteY22" fmla="*/ 528637 h 919514"/>
                <a:gd name="connsiteX23" fmla="*/ 871537 w 2319337"/>
                <a:gd name="connsiteY23" fmla="*/ 645318 h 919514"/>
                <a:gd name="connsiteX24" fmla="*/ 928687 w 2319337"/>
                <a:gd name="connsiteY24" fmla="*/ 723900 h 919514"/>
                <a:gd name="connsiteX25" fmla="*/ 992981 w 2319337"/>
                <a:gd name="connsiteY25" fmla="*/ 788193 h 919514"/>
                <a:gd name="connsiteX26" fmla="*/ 1035843 w 2319337"/>
                <a:gd name="connsiteY26" fmla="*/ 828675 h 919514"/>
                <a:gd name="connsiteX27" fmla="*/ 1104899 w 2319337"/>
                <a:gd name="connsiteY27" fmla="*/ 873918 h 919514"/>
                <a:gd name="connsiteX28" fmla="*/ 1150143 w 2319337"/>
                <a:gd name="connsiteY28" fmla="*/ 892968 h 919514"/>
                <a:gd name="connsiteX29" fmla="*/ 1200150 w 2319337"/>
                <a:gd name="connsiteY29" fmla="*/ 907256 h 919514"/>
                <a:gd name="connsiteX30" fmla="*/ 1233487 w 2319337"/>
                <a:gd name="connsiteY30" fmla="*/ 914400 h 919514"/>
                <a:gd name="connsiteX31" fmla="*/ 1281112 w 2319337"/>
                <a:gd name="connsiteY31" fmla="*/ 919162 h 919514"/>
                <a:gd name="connsiteX32" fmla="*/ 1316831 w 2319337"/>
                <a:gd name="connsiteY32" fmla="*/ 919162 h 919514"/>
                <a:gd name="connsiteX33" fmla="*/ 1345406 w 2319337"/>
                <a:gd name="connsiteY33" fmla="*/ 919162 h 919514"/>
                <a:gd name="connsiteX34" fmla="*/ 1385887 w 2319337"/>
                <a:gd name="connsiteY34" fmla="*/ 916781 h 919514"/>
                <a:gd name="connsiteX35" fmla="*/ 1438274 w 2319337"/>
                <a:gd name="connsiteY35" fmla="*/ 907256 h 919514"/>
                <a:gd name="connsiteX36" fmla="*/ 1507331 w 2319337"/>
                <a:gd name="connsiteY36" fmla="*/ 883443 h 919514"/>
                <a:gd name="connsiteX37" fmla="*/ 1559718 w 2319337"/>
                <a:gd name="connsiteY37" fmla="*/ 862012 h 919514"/>
                <a:gd name="connsiteX38" fmla="*/ 1612106 w 2319337"/>
                <a:gd name="connsiteY38" fmla="*/ 831056 h 919514"/>
                <a:gd name="connsiteX39" fmla="*/ 1666874 w 2319337"/>
                <a:gd name="connsiteY39" fmla="*/ 795337 h 919514"/>
                <a:gd name="connsiteX40" fmla="*/ 1721643 w 2319337"/>
                <a:gd name="connsiteY40" fmla="*/ 754856 h 919514"/>
                <a:gd name="connsiteX41" fmla="*/ 1776412 w 2319337"/>
                <a:gd name="connsiteY41" fmla="*/ 711993 h 919514"/>
                <a:gd name="connsiteX42" fmla="*/ 1821656 w 2319337"/>
                <a:gd name="connsiteY42" fmla="*/ 671512 h 919514"/>
                <a:gd name="connsiteX43" fmla="*/ 1888331 w 2319337"/>
                <a:gd name="connsiteY43" fmla="*/ 607218 h 919514"/>
                <a:gd name="connsiteX44" fmla="*/ 1947863 w 2319337"/>
                <a:gd name="connsiteY44" fmla="*/ 540543 h 919514"/>
                <a:gd name="connsiteX45" fmla="*/ 2026443 w 2319337"/>
                <a:gd name="connsiteY45" fmla="*/ 452438 h 919514"/>
                <a:gd name="connsiteX46" fmla="*/ 2088356 w 2319337"/>
                <a:gd name="connsiteY46" fmla="*/ 366712 h 919514"/>
                <a:gd name="connsiteX47" fmla="*/ 2162175 w 2319337"/>
                <a:gd name="connsiteY47" fmla="*/ 269082 h 919514"/>
                <a:gd name="connsiteX48" fmla="*/ 2221706 w 2319337"/>
                <a:gd name="connsiteY48" fmla="*/ 176212 h 919514"/>
                <a:gd name="connsiteX49" fmla="*/ 2264568 w 2319337"/>
                <a:gd name="connsiteY49" fmla="*/ 104775 h 919514"/>
                <a:gd name="connsiteX50" fmla="*/ 2319337 w 2319337"/>
                <a:gd name="connsiteY50" fmla="*/ 0 h 919514"/>
                <a:gd name="connsiteX51" fmla="*/ 2319337 w 2319337"/>
                <a:gd name="connsiteY51" fmla="*/ 0 h 919514"/>
                <a:gd name="connsiteX52" fmla="*/ 2319337 w 2319337"/>
                <a:gd name="connsiteY52" fmla="*/ 0 h 919514"/>
                <a:gd name="connsiteX0" fmla="*/ 0 w 2321718"/>
                <a:gd name="connsiteY0" fmla="*/ 611981 h 919514"/>
                <a:gd name="connsiteX1" fmla="*/ 33337 w 2321718"/>
                <a:gd name="connsiteY1" fmla="*/ 516731 h 919514"/>
                <a:gd name="connsiteX2" fmla="*/ 47624 w 2321718"/>
                <a:gd name="connsiteY2" fmla="*/ 478631 h 919514"/>
                <a:gd name="connsiteX3" fmla="*/ 71437 w 2321718"/>
                <a:gd name="connsiteY3" fmla="*/ 435769 h 919514"/>
                <a:gd name="connsiteX4" fmla="*/ 95249 w 2321718"/>
                <a:gd name="connsiteY4" fmla="*/ 395287 h 919514"/>
                <a:gd name="connsiteX5" fmla="*/ 119062 w 2321718"/>
                <a:gd name="connsiteY5" fmla="*/ 364331 h 919514"/>
                <a:gd name="connsiteX6" fmla="*/ 142874 w 2321718"/>
                <a:gd name="connsiteY6" fmla="*/ 330994 h 919514"/>
                <a:gd name="connsiteX7" fmla="*/ 166687 w 2321718"/>
                <a:gd name="connsiteY7" fmla="*/ 302418 h 919514"/>
                <a:gd name="connsiteX8" fmla="*/ 185737 w 2321718"/>
                <a:gd name="connsiteY8" fmla="*/ 278606 h 919514"/>
                <a:gd name="connsiteX9" fmla="*/ 211931 w 2321718"/>
                <a:gd name="connsiteY9" fmla="*/ 250031 h 919514"/>
                <a:gd name="connsiteX10" fmla="*/ 238124 w 2321718"/>
                <a:gd name="connsiteY10" fmla="*/ 223837 h 919514"/>
                <a:gd name="connsiteX11" fmla="*/ 261937 w 2321718"/>
                <a:gd name="connsiteY11" fmla="*/ 204787 h 919514"/>
                <a:gd name="connsiteX12" fmla="*/ 285749 w 2321718"/>
                <a:gd name="connsiteY12" fmla="*/ 185737 h 919514"/>
                <a:gd name="connsiteX13" fmla="*/ 316706 w 2321718"/>
                <a:gd name="connsiteY13" fmla="*/ 166687 h 919514"/>
                <a:gd name="connsiteX14" fmla="*/ 352425 w 2321718"/>
                <a:gd name="connsiteY14" fmla="*/ 154781 h 919514"/>
                <a:gd name="connsiteX15" fmla="*/ 385762 w 2321718"/>
                <a:gd name="connsiteY15" fmla="*/ 150018 h 919514"/>
                <a:gd name="connsiteX16" fmla="*/ 433387 w 2321718"/>
                <a:gd name="connsiteY16" fmla="*/ 161925 h 919514"/>
                <a:gd name="connsiteX17" fmla="*/ 481012 w 2321718"/>
                <a:gd name="connsiteY17" fmla="*/ 188118 h 919514"/>
                <a:gd name="connsiteX18" fmla="*/ 540543 w 2321718"/>
                <a:gd name="connsiteY18" fmla="*/ 233362 h 919514"/>
                <a:gd name="connsiteX19" fmla="*/ 592931 w 2321718"/>
                <a:gd name="connsiteY19" fmla="*/ 288131 h 919514"/>
                <a:gd name="connsiteX20" fmla="*/ 640555 w 2321718"/>
                <a:gd name="connsiteY20" fmla="*/ 345281 h 919514"/>
                <a:gd name="connsiteX21" fmla="*/ 709612 w 2321718"/>
                <a:gd name="connsiteY21" fmla="*/ 431006 h 919514"/>
                <a:gd name="connsiteX22" fmla="*/ 788193 w 2321718"/>
                <a:gd name="connsiteY22" fmla="*/ 528637 h 919514"/>
                <a:gd name="connsiteX23" fmla="*/ 873918 w 2321718"/>
                <a:gd name="connsiteY23" fmla="*/ 645318 h 919514"/>
                <a:gd name="connsiteX24" fmla="*/ 931068 w 2321718"/>
                <a:gd name="connsiteY24" fmla="*/ 723900 h 919514"/>
                <a:gd name="connsiteX25" fmla="*/ 995362 w 2321718"/>
                <a:gd name="connsiteY25" fmla="*/ 788193 h 919514"/>
                <a:gd name="connsiteX26" fmla="*/ 1038224 w 2321718"/>
                <a:gd name="connsiteY26" fmla="*/ 828675 h 919514"/>
                <a:gd name="connsiteX27" fmla="*/ 1107280 w 2321718"/>
                <a:gd name="connsiteY27" fmla="*/ 873918 h 919514"/>
                <a:gd name="connsiteX28" fmla="*/ 1152524 w 2321718"/>
                <a:gd name="connsiteY28" fmla="*/ 892968 h 919514"/>
                <a:gd name="connsiteX29" fmla="*/ 1202531 w 2321718"/>
                <a:gd name="connsiteY29" fmla="*/ 907256 h 919514"/>
                <a:gd name="connsiteX30" fmla="*/ 1235868 w 2321718"/>
                <a:gd name="connsiteY30" fmla="*/ 914400 h 919514"/>
                <a:gd name="connsiteX31" fmla="*/ 1283493 w 2321718"/>
                <a:gd name="connsiteY31" fmla="*/ 919162 h 919514"/>
                <a:gd name="connsiteX32" fmla="*/ 1319212 w 2321718"/>
                <a:gd name="connsiteY32" fmla="*/ 919162 h 919514"/>
                <a:gd name="connsiteX33" fmla="*/ 1347787 w 2321718"/>
                <a:gd name="connsiteY33" fmla="*/ 919162 h 919514"/>
                <a:gd name="connsiteX34" fmla="*/ 1388268 w 2321718"/>
                <a:gd name="connsiteY34" fmla="*/ 916781 h 919514"/>
                <a:gd name="connsiteX35" fmla="*/ 1440655 w 2321718"/>
                <a:gd name="connsiteY35" fmla="*/ 907256 h 919514"/>
                <a:gd name="connsiteX36" fmla="*/ 1509712 w 2321718"/>
                <a:gd name="connsiteY36" fmla="*/ 883443 h 919514"/>
                <a:gd name="connsiteX37" fmla="*/ 1562099 w 2321718"/>
                <a:gd name="connsiteY37" fmla="*/ 862012 h 919514"/>
                <a:gd name="connsiteX38" fmla="*/ 1614487 w 2321718"/>
                <a:gd name="connsiteY38" fmla="*/ 831056 h 919514"/>
                <a:gd name="connsiteX39" fmla="*/ 1669255 w 2321718"/>
                <a:gd name="connsiteY39" fmla="*/ 795337 h 919514"/>
                <a:gd name="connsiteX40" fmla="*/ 1724024 w 2321718"/>
                <a:gd name="connsiteY40" fmla="*/ 754856 h 919514"/>
                <a:gd name="connsiteX41" fmla="*/ 1778793 w 2321718"/>
                <a:gd name="connsiteY41" fmla="*/ 711993 h 919514"/>
                <a:gd name="connsiteX42" fmla="*/ 1824037 w 2321718"/>
                <a:gd name="connsiteY42" fmla="*/ 671512 h 919514"/>
                <a:gd name="connsiteX43" fmla="*/ 1890712 w 2321718"/>
                <a:gd name="connsiteY43" fmla="*/ 607218 h 919514"/>
                <a:gd name="connsiteX44" fmla="*/ 1950244 w 2321718"/>
                <a:gd name="connsiteY44" fmla="*/ 540543 h 919514"/>
                <a:gd name="connsiteX45" fmla="*/ 2028824 w 2321718"/>
                <a:gd name="connsiteY45" fmla="*/ 452438 h 919514"/>
                <a:gd name="connsiteX46" fmla="*/ 2090737 w 2321718"/>
                <a:gd name="connsiteY46" fmla="*/ 366712 h 919514"/>
                <a:gd name="connsiteX47" fmla="*/ 2164556 w 2321718"/>
                <a:gd name="connsiteY47" fmla="*/ 269082 h 919514"/>
                <a:gd name="connsiteX48" fmla="*/ 2224087 w 2321718"/>
                <a:gd name="connsiteY48" fmla="*/ 176212 h 919514"/>
                <a:gd name="connsiteX49" fmla="*/ 2266949 w 2321718"/>
                <a:gd name="connsiteY49" fmla="*/ 104775 h 919514"/>
                <a:gd name="connsiteX50" fmla="*/ 2321718 w 2321718"/>
                <a:gd name="connsiteY50" fmla="*/ 0 h 919514"/>
                <a:gd name="connsiteX51" fmla="*/ 2321718 w 2321718"/>
                <a:gd name="connsiteY51" fmla="*/ 0 h 919514"/>
                <a:gd name="connsiteX52" fmla="*/ 2321718 w 2321718"/>
                <a:gd name="connsiteY52" fmla="*/ 0 h 919514"/>
                <a:gd name="connsiteX0" fmla="*/ 0 w 2321718"/>
                <a:gd name="connsiteY0" fmla="*/ 611981 h 919514"/>
                <a:gd name="connsiteX1" fmla="*/ 33337 w 2321718"/>
                <a:gd name="connsiteY1" fmla="*/ 516731 h 919514"/>
                <a:gd name="connsiteX2" fmla="*/ 52387 w 2321718"/>
                <a:gd name="connsiteY2" fmla="*/ 481012 h 919514"/>
                <a:gd name="connsiteX3" fmla="*/ 71437 w 2321718"/>
                <a:gd name="connsiteY3" fmla="*/ 435769 h 919514"/>
                <a:gd name="connsiteX4" fmla="*/ 95249 w 2321718"/>
                <a:gd name="connsiteY4" fmla="*/ 395287 h 919514"/>
                <a:gd name="connsiteX5" fmla="*/ 119062 w 2321718"/>
                <a:gd name="connsiteY5" fmla="*/ 364331 h 919514"/>
                <a:gd name="connsiteX6" fmla="*/ 142874 w 2321718"/>
                <a:gd name="connsiteY6" fmla="*/ 330994 h 919514"/>
                <a:gd name="connsiteX7" fmla="*/ 166687 w 2321718"/>
                <a:gd name="connsiteY7" fmla="*/ 302418 h 919514"/>
                <a:gd name="connsiteX8" fmla="*/ 185737 w 2321718"/>
                <a:gd name="connsiteY8" fmla="*/ 278606 h 919514"/>
                <a:gd name="connsiteX9" fmla="*/ 211931 w 2321718"/>
                <a:gd name="connsiteY9" fmla="*/ 250031 h 919514"/>
                <a:gd name="connsiteX10" fmla="*/ 238124 w 2321718"/>
                <a:gd name="connsiteY10" fmla="*/ 223837 h 919514"/>
                <a:gd name="connsiteX11" fmla="*/ 261937 w 2321718"/>
                <a:gd name="connsiteY11" fmla="*/ 204787 h 919514"/>
                <a:gd name="connsiteX12" fmla="*/ 285749 w 2321718"/>
                <a:gd name="connsiteY12" fmla="*/ 185737 h 919514"/>
                <a:gd name="connsiteX13" fmla="*/ 316706 w 2321718"/>
                <a:gd name="connsiteY13" fmla="*/ 166687 h 919514"/>
                <a:gd name="connsiteX14" fmla="*/ 352425 w 2321718"/>
                <a:gd name="connsiteY14" fmla="*/ 154781 h 919514"/>
                <a:gd name="connsiteX15" fmla="*/ 385762 w 2321718"/>
                <a:gd name="connsiteY15" fmla="*/ 150018 h 919514"/>
                <a:gd name="connsiteX16" fmla="*/ 433387 w 2321718"/>
                <a:gd name="connsiteY16" fmla="*/ 161925 h 919514"/>
                <a:gd name="connsiteX17" fmla="*/ 481012 w 2321718"/>
                <a:gd name="connsiteY17" fmla="*/ 188118 h 919514"/>
                <a:gd name="connsiteX18" fmla="*/ 540543 w 2321718"/>
                <a:gd name="connsiteY18" fmla="*/ 233362 h 919514"/>
                <a:gd name="connsiteX19" fmla="*/ 592931 w 2321718"/>
                <a:gd name="connsiteY19" fmla="*/ 288131 h 919514"/>
                <a:gd name="connsiteX20" fmla="*/ 640555 w 2321718"/>
                <a:gd name="connsiteY20" fmla="*/ 345281 h 919514"/>
                <a:gd name="connsiteX21" fmla="*/ 709612 w 2321718"/>
                <a:gd name="connsiteY21" fmla="*/ 431006 h 919514"/>
                <a:gd name="connsiteX22" fmla="*/ 788193 w 2321718"/>
                <a:gd name="connsiteY22" fmla="*/ 528637 h 919514"/>
                <a:gd name="connsiteX23" fmla="*/ 873918 w 2321718"/>
                <a:gd name="connsiteY23" fmla="*/ 645318 h 919514"/>
                <a:gd name="connsiteX24" fmla="*/ 931068 w 2321718"/>
                <a:gd name="connsiteY24" fmla="*/ 723900 h 919514"/>
                <a:gd name="connsiteX25" fmla="*/ 995362 w 2321718"/>
                <a:gd name="connsiteY25" fmla="*/ 788193 h 919514"/>
                <a:gd name="connsiteX26" fmla="*/ 1038224 w 2321718"/>
                <a:gd name="connsiteY26" fmla="*/ 828675 h 919514"/>
                <a:gd name="connsiteX27" fmla="*/ 1107280 w 2321718"/>
                <a:gd name="connsiteY27" fmla="*/ 873918 h 919514"/>
                <a:gd name="connsiteX28" fmla="*/ 1152524 w 2321718"/>
                <a:gd name="connsiteY28" fmla="*/ 892968 h 919514"/>
                <a:gd name="connsiteX29" fmla="*/ 1202531 w 2321718"/>
                <a:gd name="connsiteY29" fmla="*/ 907256 h 919514"/>
                <a:gd name="connsiteX30" fmla="*/ 1235868 w 2321718"/>
                <a:gd name="connsiteY30" fmla="*/ 914400 h 919514"/>
                <a:gd name="connsiteX31" fmla="*/ 1283493 w 2321718"/>
                <a:gd name="connsiteY31" fmla="*/ 919162 h 919514"/>
                <a:gd name="connsiteX32" fmla="*/ 1319212 w 2321718"/>
                <a:gd name="connsiteY32" fmla="*/ 919162 h 919514"/>
                <a:gd name="connsiteX33" fmla="*/ 1347787 w 2321718"/>
                <a:gd name="connsiteY33" fmla="*/ 919162 h 919514"/>
                <a:gd name="connsiteX34" fmla="*/ 1388268 w 2321718"/>
                <a:gd name="connsiteY34" fmla="*/ 916781 h 919514"/>
                <a:gd name="connsiteX35" fmla="*/ 1440655 w 2321718"/>
                <a:gd name="connsiteY35" fmla="*/ 907256 h 919514"/>
                <a:gd name="connsiteX36" fmla="*/ 1509712 w 2321718"/>
                <a:gd name="connsiteY36" fmla="*/ 883443 h 919514"/>
                <a:gd name="connsiteX37" fmla="*/ 1562099 w 2321718"/>
                <a:gd name="connsiteY37" fmla="*/ 862012 h 919514"/>
                <a:gd name="connsiteX38" fmla="*/ 1614487 w 2321718"/>
                <a:gd name="connsiteY38" fmla="*/ 831056 h 919514"/>
                <a:gd name="connsiteX39" fmla="*/ 1669255 w 2321718"/>
                <a:gd name="connsiteY39" fmla="*/ 795337 h 919514"/>
                <a:gd name="connsiteX40" fmla="*/ 1724024 w 2321718"/>
                <a:gd name="connsiteY40" fmla="*/ 754856 h 919514"/>
                <a:gd name="connsiteX41" fmla="*/ 1778793 w 2321718"/>
                <a:gd name="connsiteY41" fmla="*/ 711993 h 919514"/>
                <a:gd name="connsiteX42" fmla="*/ 1824037 w 2321718"/>
                <a:gd name="connsiteY42" fmla="*/ 671512 h 919514"/>
                <a:gd name="connsiteX43" fmla="*/ 1890712 w 2321718"/>
                <a:gd name="connsiteY43" fmla="*/ 607218 h 919514"/>
                <a:gd name="connsiteX44" fmla="*/ 1950244 w 2321718"/>
                <a:gd name="connsiteY44" fmla="*/ 540543 h 919514"/>
                <a:gd name="connsiteX45" fmla="*/ 2028824 w 2321718"/>
                <a:gd name="connsiteY45" fmla="*/ 452438 h 919514"/>
                <a:gd name="connsiteX46" fmla="*/ 2090737 w 2321718"/>
                <a:gd name="connsiteY46" fmla="*/ 366712 h 919514"/>
                <a:gd name="connsiteX47" fmla="*/ 2164556 w 2321718"/>
                <a:gd name="connsiteY47" fmla="*/ 269082 h 919514"/>
                <a:gd name="connsiteX48" fmla="*/ 2224087 w 2321718"/>
                <a:gd name="connsiteY48" fmla="*/ 176212 h 919514"/>
                <a:gd name="connsiteX49" fmla="*/ 2266949 w 2321718"/>
                <a:gd name="connsiteY49" fmla="*/ 104775 h 919514"/>
                <a:gd name="connsiteX50" fmla="*/ 2321718 w 2321718"/>
                <a:gd name="connsiteY50" fmla="*/ 0 h 919514"/>
                <a:gd name="connsiteX51" fmla="*/ 2321718 w 2321718"/>
                <a:gd name="connsiteY51" fmla="*/ 0 h 919514"/>
                <a:gd name="connsiteX52" fmla="*/ 2321718 w 2321718"/>
                <a:gd name="connsiteY52" fmla="*/ 0 h 919514"/>
                <a:gd name="connsiteX0" fmla="*/ 0 w 2321718"/>
                <a:gd name="connsiteY0" fmla="*/ 611981 h 919514"/>
                <a:gd name="connsiteX1" fmla="*/ 33337 w 2321718"/>
                <a:gd name="connsiteY1" fmla="*/ 516731 h 919514"/>
                <a:gd name="connsiteX2" fmla="*/ 50006 w 2321718"/>
                <a:gd name="connsiteY2" fmla="*/ 476250 h 919514"/>
                <a:gd name="connsiteX3" fmla="*/ 71437 w 2321718"/>
                <a:gd name="connsiteY3" fmla="*/ 435769 h 919514"/>
                <a:gd name="connsiteX4" fmla="*/ 95249 w 2321718"/>
                <a:gd name="connsiteY4" fmla="*/ 395287 h 919514"/>
                <a:gd name="connsiteX5" fmla="*/ 119062 w 2321718"/>
                <a:gd name="connsiteY5" fmla="*/ 364331 h 919514"/>
                <a:gd name="connsiteX6" fmla="*/ 142874 w 2321718"/>
                <a:gd name="connsiteY6" fmla="*/ 330994 h 919514"/>
                <a:gd name="connsiteX7" fmla="*/ 166687 w 2321718"/>
                <a:gd name="connsiteY7" fmla="*/ 302418 h 919514"/>
                <a:gd name="connsiteX8" fmla="*/ 185737 w 2321718"/>
                <a:gd name="connsiteY8" fmla="*/ 278606 h 919514"/>
                <a:gd name="connsiteX9" fmla="*/ 211931 w 2321718"/>
                <a:gd name="connsiteY9" fmla="*/ 250031 h 919514"/>
                <a:gd name="connsiteX10" fmla="*/ 238124 w 2321718"/>
                <a:gd name="connsiteY10" fmla="*/ 223837 h 919514"/>
                <a:gd name="connsiteX11" fmla="*/ 261937 w 2321718"/>
                <a:gd name="connsiteY11" fmla="*/ 204787 h 919514"/>
                <a:gd name="connsiteX12" fmla="*/ 285749 w 2321718"/>
                <a:gd name="connsiteY12" fmla="*/ 185737 h 919514"/>
                <a:gd name="connsiteX13" fmla="*/ 316706 w 2321718"/>
                <a:gd name="connsiteY13" fmla="*/ 166687 h 919514"/>
                <a:gd name="connsiteX14" fmla="*/ 352425 w 2321718"/>
                <a:gd name="connsiteY14" fmla="*/ 154781 h 919514"/>
                <a:gd name="connsiteX15" fmla="*/ 385762 w 2321718"/>
                <a:gd name="connsiteY15" fmla="*/ 150018 h 919514"/>
                <a:gd name="connsiteX16" fmla="*/ 433387 w 2321718"/>
                <a:gd name="connsiteY16" fmla="*/ 161925 h 919514"/>
                <a:gd name="connsiteX17" fmla="*/ 481012 w 2321718"/>
                <a:gd name="connsiteY17" fmla="*/ 188118 h 919514"/>
                <a:gd name="connsiteX18" fmla="*/ 540543 w 2321718"/>
                <a:gd name="connsiteY18" fmla="*/ 233362 h 919514"/>
                <a:gd name="connsiteX19" fmla="*/ 592931 w 2321718"/>
                <a:gd name="connsiteY19" fmla="*/ 288131 h 919514"/>
                <a:gd name="connsiteX20" fmla="*/ 640555 w 2321718"/>
                <a:gd name="connsiteY20" fmla="*/ 345281 h 919514"/>
                <a:gd name="connsiteX21" fmla="*/ 709612 w 2321718"/>
                <a:gd name="connsiteY21" fmla="*/ 431006 h 919514"/>
                <a:gd name="connsiteX22" fmla="*/ 788193 w 2321718"/>
                <a:gd name="connsiteY22" fmla="*/ 528637 h 919514"/>
                <a:gd name="connsiteX23" fmla="*/ 873918 w 2321718"/>
                <a:gd name="connsiteY23" fmla="*/ 645318 h 919514"/>
                <a:gd name="connsiteX24" fmla="*/ 931068 w 2321718"/>
                <a:gd name="connsiteY24" fmla="*/ 723900 h 919514"/>
                <a:gd name="connsiteX25" fmla="*/ 995362 w 2321718"/>
                <a:gd name="connsiteY25" fmla="*/ 788193 h 919514"/>
                <a:gd name="connsiteX26" fmla="*/ 1038224 w 2321718"/>
                <a:gd name="connsiteY26" fmla="*/ 828675 h 919514"/>
                <a:gd name="connsiteX27" fmla="*/ 1107280 w 2321718"/>
                <a:gd name="connsiteY27" fmla="*/ 873918 h 919514"/>
                <a:gd name="connsiteX28" fmla="*/ 1152524 w 2321718"/>
                <a:gd name="connsiteY28" fmla="*/ 892968 h 919514"/>
                <a:gd name="connsiteX29" fmla="*/ 1202531 w 2321718"/>
                <a:gd name="connsiteY29" fmla="*/ 907256 h 919514"/>
                <a:gd name="connsiteX30" fmla="*/ 1235868 w 2321718"/>
                <a:gd name="connsiteY30" fmla="*/ 914400 h 919514"/>
                <a:gd name="connsiteX31" fmla="*/ 1283493 w 2321718"/>
                <a:gd name="connsiteY31" fmla="*/ 919162 h 919514"/>
                <a:gd name="connsiteX32" fmla="*/ 1319212 w 2321718"/>
                <a:gd name="connsiteY32" fmla="*/ 919162 h 919514"/>
                <a:gd name="connsiteX33" fmla="*/ 1347787 w 2321718"/>
                <a:gd name="connsiteY33" fmla="*/ 919162 h 919514"/>
                <a:gd name="connsiteX34" fmla="*/ 1388268 w 2321718"/>
                <a:gd name="connsiteY34" fmla="*/ 916781 h 919514"/>
                <a:gd name="connsiteX35" fmla="*/ 1440655 w 2321718"/>
                <a:gd name="connsiteY35" fmla="*/ 907256 h 919514"/>
                <a:gd name="connsiteX36" fmla="*/ 1509712 w 2321718"/>
                <a:gd name="connsiteY36" fmla="*/ 883443 h 919514"/>
                <a:gd name="connsiteX37" fmla="*/ 1562099 w 2321718"/>
                <a:gd name="connsiteY37" fmla="*/ 862012 h 919514"/>
                <a:gd name="connsiteX38" fmla="*/ 1614487 w 2321718"/>
                <a:gd name="connsiteY38" fmla="*/ 831056 h 919514"/>
                <a:gd name="connsiteX39" fmla="*/ 1669255 w 2321718"/>
                <a:gd name="connsiteY39" fmla="*/ 795337 h 919514"/>
                <a:gd name="connsiteX40" fmla="*/ 1724024 w 2321718"/>
                <a:gd name="connsiteY40" fmla="*/ 754856 h 919514"/>
                <a:gd name="connsiteX41" fmla="*/ 1778793 w 2321718"/>
                <a:gd name="connsiteY41" fmla="*/ 711993 h 919514"/>
                <a:gd name="connsiteX42" fmla="*/ 1824037 w 2321718"/>
                <a:gd name="connsiteY42" fmla="*/ 671512 h 919514"/>
                <a:gd name="connsiteX43" fmla="*/ 1890712 w 2321718"/>
                <a:gd name="connsiteY43" fmla="*/ 607218 h 919514"/>
                <a:gd name="connsiteX44" fmla="*/ 1950244 w 2321718"/>
                <a:gd name="connsiteY44" fmla="*/ 540543 h 919514"/>
                <a:gd name="connsiteX45" fmla="*/ 2028824 w 2321718"/>
                <a:gd name="connsiteY45" fmla="*/ 452438 h 919514"/>
                <a:gd name="connsiteX46" fmla="*/ 2090737 w 2321718"/>
                <a:gd name="connsiteY46" fmla="*/ 366712 h 919514"/>
                <a:gd name="connsiteX47" fmla="*/ 2164556 w 2321718"/>
                <a:gd name="connsiteY47" fmla="*/ 269082 h 919514"/>
                <a:gd name="connsiteX48" fmla="*/ 2224087 w 2321718"/>
                <a:gd name="connsiteY48" fmla="*/ 176212 h 919514"/>
                <a:gd name="connsiteX49" fmla="*/ 2266949 w 2321718"/>
                <a:gd name="connsiteY49" fmla="*/ 104775 h 919514"/>
                <a:gd name="connsiteX50" fmla="*/ 2321718 w 2321718"/>
                <a:gd name="connsiteY50" fmla="*/ 0 h 919514"/>
                <a:gd name="connsiteX51" fmla="*/ 2321718 w 2321718"/>
                <a:gd name="connsiteY51" fmla="*/ 0 h 919514"/>
                <a:gd name="connsiteX52" fmla="*/ 2321718 w 2321718"/>
                <a:gd name="connsiteY52" fmla="*/ 0 h 919514"/>
                <a:gd name="connsiteX0" fmla="*/ 0 w 2321718"/>
                <a:gd name="connsiteY0" fmla="*/ 611981 h 919514"/>
                <a:gd name="connsiteX1" fmla="*/ 33337 w 2321718"/>
                <a:gd name="connsiteY1" fmla="*/ 516731 h 919514"/>
                <a:gd name="connsiteX2" fmla="*/ 50006 w 2321718"/>
                <a:gd name="connsiteY2" fmla="*/ 476250 h 919514"/>
                <a:gd name="connsiteX3" fmla="*/ 71437 w 2321718"/>
                <a:gd name="connsiteY3" fmla="*/ 435769 h 919514"/>
                <a:gd name="connsiteX4" fmla="*/ 95249 w 2321718"/>
                <a:gd name="connsiteY4" fmla="*/ 395287 h 919514"/>
                <a:gd name="connsiteX5" fmla="*/ 116681 w 2321718"/>
                <a:gd name="connsiteY5" fmla="*/ 364331 h 919514"/>
                <a:gd name="connsiteX6" fmla="*/ 142874 w 2321718"/>
                <a:gd name="connsiteY6" fmla="*/ 330994 h 919514"/>
                <a:gd name="connsiteX7" fmla="*/ 166687 w 2321718"/>
                <a:gd name="connsiteY7" fmla="*/ 302418 h 919514"/>
                <a:gd name="connsiteX8" fmla="*/ 185737 w 2321718"/>
                <a:gd name="connsiteY8" fmla="*/ 278606 h 919514"/>
                <a:gd name="connsiteX9" fmla="*/ 211931 w 2321718"/>
                <a:gd name="connsiteY9" fmla="*/ 250031 h 919514"/>
                <a:gd name="connsiteX10" fmla="*/ 238124 w 2321718"/>
                <a:gd name="connsiteY10" fmla="*/ 223837 h 919514"/>
                <a:gd name="connsiteX11" fmla="*/ 261937 w 2321718"/>
                <a:gd name="connsiteY11" fmla="*/ 204787 h 919514"/>
                <a:gd name="connsiteX12" fmla="*/ 285749 w 2321718"/>
                <a:gd name="connsiteY12" fmla="*/ 185737 h 919514"/>
                <a:gd name="connsiteX13" fmla="*/ 316706 w 2321718"/>
                <a:gd name="connsiteY13" fmla="*/ 166687 h 919514"/>
                <a:gd name="connsiteX14" fmla="*/ 352425 w 2321718"/>
                <a:gd name="connsiteY14" fmla="*/ 154781 h 919514"/>
                <a:gd name="connsiteX15" fmla="*/ 385762 w 2321718"/>
                <a:gd name="connsiteY15" fmla="*/ 150018 h 919514"/>
                <a:gd name="connsiteX16" fmla="*/ 433387 w 2321718"/>
                <a:gd name="connsiteY16" fmla="*/ 161925 h 919514"/>
                <a:gd name="connsiteX17" fmla="*/ 481012 w 2321718"/>
                <a:gd name="connsiteY17" fmla="*/ 188118 h 919514"/>
                <a:gd name="connsiteX18" fmla="*/ 540543 w 2321718"/>
                <a:gd name="connsiteY18" fmla="*/ 233362 h 919514"/>
                <a:gd name="connsiteX19" fmla="*/ 592931 w 2321718"/>
                <a:gd name="connsiteY19" fmla="*/ 288131 h 919514"/>
                <a:gd name="connsiteX20" fmla="*/ 640555 w 2321718"/>
                <a:gd name="connsiteY20" fmla="*/ 345281 h 919514"/>
                <a:gd name="connsiteX21" fmla="*/ 709612 w 2321718"/>
                <a:gd name="connsiteY21" fmla="*/ 431006 h 919514"/>
                <a:gd name="connsiteX22" fmla="*/ 788193 w 2321718"/>
                <a:gd name="connsiteY22" fmla="*/ 528637 h 919514"/>
                <a:gd name="connsiteX23" fmla="*/ 873918 w 2321718"/>
                <a:gd name="connsiteY23" fmla="*/ 645318 h 919514"/>
                <a:gd name="connsiteX24" fmla="*/ 931068 w 2321718"/>
                <a:gd name="connsiteY24" fmla="*/ 723900 h 919514"/>
                <a:gd name="connsiteX25" fmla="*/ 995362 w 2321718"/>
                <a:gd name="connsiteY25" fmla="*/ 788193 h 919514"/>
                <a:gd name="connsiteX26" fmla="*/ 1038224 w 2321718"/>
                <a:gd name="connsiteY26" fmla="*/ 828675 h 919514"/>
                <a:gd name="connsiteX27" fmla="*/ 1107280 w 2321718"/>
                <a:gd name="connsiteY27" fmla="*/ 873918 h 919514"/>
                <a:gd name="connsiteX28" fmla="*/ 1152524 w 2321718"/>
                <a:gd name="connsiteY28" fmla="*/ 892968 h 919514"/>
                <a:gd name="connsiteX29" fmla="*/ 1202531 w 2321718"/>
                <a:gd name="connsiteY29" fmla="*/ 907256 h 919514"/>
                <a:gd name="connsiteX30" fmla="*/ 1235868 w 2321718"/>
                <a:gd name="connsiteY30" fmla="*/ 914400 h 919514"/>
                <a:gd name="connsiteX31" fmla="*/ 1283493 w 2321718"/>
                <a:gd name="connsiteY31" fmla="*/ 919162 h 919514"/>
                <a:gd name="connsiteX32" fmla="*/ 1319212 w 2321718"/>
                <a:gd name="connsiteY32" fmla="*/ 919162 h 919514"/>
                <a:gd name="connsiteX33" fmla="*/ 1347787 w 2321718"/>
                <a:gd name="connsiteY33" fmla="*/ 919162 h 919514"/>
                <a:gd name="connsiteX34" fmla="*/ 1388268 w 2321718"/>
                <a:gd name="connsiteY34" fmla="*/ 916781 h 919514"/>
                <a:gd name="connsiteX35" fmla="*/ 1440655 w 2321718"/>
                <a:gd name="connsiteY35" fmla="*/ 907256 h 919514"/>
                <a:gd name="connsiteX36" fmla="*/ 1509712 w 2321718"/>
                <a:gd name="connsiteY36" fmla="*/ 883443 h 919514"/>
                <a:gd name="connsiteX37" fmla="*/ 1562099 w 2321718"/>
                <a:gd name="connsiteY37" fmla="*/ 862012 h 919514"/>
                <a:gd name="connsiteX38" fmla="*/ 1614487 w 2321718"/>
                <a:gd name="connsiteY38" fmla="*/ 831056 h 919514"/>
                <a:gd name="connsiteX39" fmla="*/ 1669255 w 2321718"/>
                <a:gd name="connsiteY39" fmla="*/ 795337 h 919514"/>
                <a:gd name="connsiteX40" fmla="*/ 1724024 w 2321718"/>
                <a:gd name="connsiteY40" fmla="*/ 754856 h 919514"/>
                <a:gd name="connsiteX41" fmla="*/ 1778793 w 2321718"/>
                <a:gd name="connsiteY41" fmla="*/ 711993 h 919514"/>
                <a:gd name="connsiteX42" fmla="*/ 1824037 w 2321718"/>
                <a:gd name="connsiteY42" fmla="*/ 671512 h 919514"/>
                <a:gd name="connsiteX43" fmla="*/ 1890712 w 2321718"/>
                <a:gd name="connsiteY43" fmla="*/ 607218 h 919514"/>
                <a:gd name="connsiteX44" fmla="*/ 1950244 w 2321718"/>
                <a:gd name="connsiteY44" fmla="*/ 540543 h 919514"/>
                <a:gd name="connsiteX45" fmla="*/ 2028824 w 2321718"/>
                <a:gd name="connsiteY45" fmla="*/ 452438 h 919514"/>
                <a:gd name="connsiteX46" fmla="*/ 2090737 w 2321718"/>
                <a:gd name="connsiteY46" fmla="*/ 366712 h 919514"/>
                <a:gd name="connsiteX47" fmla="*/ 2164556 w 2321718"/>
                <a:gd name="connsiteY47" fmla="*/ 269082 h 919514"/>
                <a:gd name="connsiteX48" fmla="*/ 2224087 w 2321718"/>
                <a:gd name="connsiteY48" fmla="*/ 176212 h 919514"/>
                <a:gd name="connsiteX49" fmla="*/ 2266949 w 2321718"/>
                <a:gd name="connsiteY49" fmla="*/ 104775 h 919514"/>
                <a:gd name="connsiteX50" fmla="*/ 2321718 w 2321718"/>
                <a:gd name="connsiteY50" fmla="*/ 0 h 919514"/>
                <a:gd name="connsiteX51" fmla="*/ 2321718 w 2321718"/>
                <a:gd name="connsiteY51" fmla="*/ 0 h 919514"/>
                <a:gd name="connsiteX52" fmla="*/ 2321718 w 2321718"/>
                <a:gd name="connsiteY52" fmla="*/ 0 h 91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21718" h="919514">
                  <a:moveTo>
                    <a:pt x="0" y="611981"/>
                  </a:moveTo>
                  <a:cubicBezTo>
                    <a:pt x="14684" y="575468"/>
                    <a:pt x="25003" y="539353"/>
                    <a:pt x="33337" y="516731"/>
                  </a:cubicBezTo>
                  <a:cubicBezTo>
                    <a:pt x="41671" y="494109"/>
                    <a:pt x="43656" y="489744"/>
                    <a:pt x="50006" y="476250"/>
                  </a:cubicBezTo>
                  <a:cubicBezTo>
                    <a:pt x="56356" y="462756"/>
                    <a:pt x="63897" y="449263"/>
                    <a:pt x="71437" y="435769"/>
                  </a:cubicBezTo>
                  <a:cubicBezTo>
                    <a:pt x="78977" y="422275"/>
                    <a:pt x="87708" y="407193"/>
                    <a:pt x="95249" y="395287"/>
                  </a:cubicBezTo>
                  <a:cubicBezTo>
                    <a:pt x="102790" y="383381"/>
                    <a:pt x="108744" y="375047"/>
                    <a:pt x="116681" y="364331"/>
                  </a:cubicBezTo>
                  <a:cubicBezTo>
                    <a:pt x="124619" y="353616"/>
                    <a:pt x="134540" y="341313"/>
                    <a:pt x="142874" y="330994"/>
                  </a:cubicBezTo>
                  <a:cubicBezTo>
                    <a:pt x="151208" y="320675"/>
                    <a:pt x="159543" y="311149"/>
                    <a:pt x="166687" y="302418"/>
                  </a:cubicBezTo>
                  <a:cubicBezTo>
                    <a:pt x="173831" y="293687"/>
                    <a:pt x="178196" y="287337"/>
                    <a:pt x="185737" y="278606"/>
                  </a:cubicBezTo>
                  <a:cubicBezTo>
                    <a:pt x="193278" y="269875"/>
                    <a:pt x="203200" y="259159"/>
                    <a:pt x="211931" y="250031"/>
                  </a:cubicBezTo>
                  <a:cubicBezTo>
                    <a:pt x="220662" y="240903"/>
                    <a:pt x="229790" y="231378"/>
                    <a:pt x="238124" y="223837"/>
                  </a:cubicBezTo>
                  <a:cubicBezTo>
                    <a:pt x="246458" y="216296"/>
                    <a:pt x="254000" y="211137"/>
                    <a:pt x="261937" y="204787"/>
                  </a:cubicBezTo>
                  <a:cubicBezTo>
                    <a:pt x="269874" y="198437"/>
                    <a:pt x="276621" y="192087"/>
                    <a:pt x="285749" y="185737"/>
                  </a:cubicBezTo>
                  <a:cubicBezTo>
                    <a:pt x="294877" y="179387"/>
                    <a:pt x="305593" y="171846"/>
                    <a:pt x="316706" y="166687"/>
                  </a:cubicBezTo>
                  <a:cubicBezTo>
                    <a:pt x="327819" y="161528"/>
                    <a:pt x="340916" y="157559"/>
                    <a:pt x="352425" y="154781"/>
                  </a:cubicBezTo>
                  <a:cubicBezTo>
                    <a:pt x="363934" y="152003"/>
                    <a:pt x="372268" y="148827"/>
                    <a:pt x="385762" y="150018"/>
                  </a:cubicBezTo>
                  <a:cubicBezTo>
                    <a:pt x="399256" y="151209"/>
                    <a:pt x="417512" y="155575"/>
                    <a:pt x="433387" y="161925"/>
                  </a:cubicBezTo>
                  <a:cubicBezTo>
                    <a:pt x="449262" y="168275"/>
                    <a:pt x="463153" y="176212"/>
                    <a:pt x="481012" y="188118"/>
                  </a:cubicBezTo>
                  <a:cubicBezTo>
                    <a:pt x="498871" y="200024"/>
                    <a:pt x="521890" y="216693"/>
                    <a:pt x="540543" y="233362"/>
                  </a:cubicBezTo>
                  <a:cubicBezTo>
                    <a:pt x="559196" y="250031"/>
                    <a:pt x="576262" y="269478"/>
                    <a:pt x="592931" y="288131"/>
                  </a:cubicBezTo>
                  <a:cubicBezTo>
                    <a:pt x="609600" y="306784"/>
                    <a:pt x="621108" y="321468"/>
                    <a:pt x="640555" y="345281"/>
                  </a:cubicBezTo>
                  <a:cubicBezTo>
                    <a:pt x="660002" y="369094"/>
                    <a:pt x="685006" y="400447"/>
                    <a:pt x="709612" y="431006"/>
                  </a:cubicBezTo>
                  <a:cubicBezTo>
                    <a:pt x="734218" y="461565"/>
                    <a:pt x="760809" y="492918"/>
                    <a:pt x="788193" y="528637"/>
                  </a:cubicBezTo>
                  <a:cubicBezTo>
                    <a:pt x="815577" y="564356"/>
                    <a:pt x="873918" y="645318"/>
                    <a:pt x="873918" y="645318"/>
                  </a:cubicBezTo>
                  <a:cubicBezTo>
                    <a:pt x="897730" y="677862"/>
                    <a:pt x="910827" y="700088"/>
                    <a:pt x="931068" y="723900"/>
                  </a:cubicBezTo>
                  <a:cubicBezTo>
                    <a:pt x="951309" y="747712"/>
                    <a:pt x="977503" y="770731"/>
                    <a:pt x="995362" y="788193"/>
                  </a:cubicBezTo>
                  <a:cubicBezTo>
                    <a:pt x="1013221" y="805655"/>
                    <a:pt x="1019571" y="814388"/>
                    <a:pt x="1038224" y="828675"/>
                  </a:cubicBezTo>
                  <a:cubicBezTo>
                    <a:pt x="1056877" y="842962"/>
                    <a:pt x="1088230" y="863203"/>
                    <a:pt x="1107280" y="873918"/>
                  </a:cubicBezTo>
                  <a:cubicBezTo>
                    <a:pt x="1126330" y="884634"/>
                    <a:pt x="1136649" y="887412"/>
                    <a:pt x="1152524" y="892968"/>
                  </a:cubicBezTo>
                  <a:cubicBezTo>
                    <a:pt x="1168399" y="898524"/>
                    <a:pt x="1188640" y="903684"/>
                    <a:pt x="1202531" y="907256"/>
                  </a:cubicBezTo>
                  <a:cubicBezTo>
                    <a:pt x="1216422" y="910828"/>
                    <a:pt x="1222374" y="912416"/>
                    <a:pt x="1235868" y="914400"/>
                  </a:cubicBezTo>
                  <a:cubicBezTo>
                    <a:pt x="1249362" y="916384"/>
                    <a:pt x="1269602" y="918368"/>
                    <a:pt x="1283493" y="919162"/>
                  </a:cubicBezTo>
                  <a:cubicBezTo>
                    <a:pt x="1297384" y="919956"/>
                    <a:pt x="1319212" y="919162"/>
                    <a:pt x="1319212" y="919162"/>
                  </a:cubicBezTo>
                  <a:cubicBezTo>
                    <a:pt x="1329928" y="919162"/>
                    <a:pt x="1336278" y="919559"/>
                    <a:pt x="1347787" y="919162"/>
                  </a:cubicBezTo>
                  <a:cubicBezTo>
                    <a:pt x="1359296" y="918765"/>
                    <a:pt x="1372790" y="918765"/>
                    <a:pt x="1388268" y="916781"/>
                  </a:cubicBezTo>
                  <a:cubicBezTo>
                    <a:pt x="1403746" y="914797"/>
                    <a:pt x="1420414" y="912812"/>
                    <a:pt x="1440655" y="907256"/>
                  </a:cubicBezTo>
                  <a:cubicBezTo>
                    <a:pt x="1460896" y="901700"/>
                    <a:pt x="1489471" y="890984"/>
                    <a:pt x="1509712" y="883443"/>
                  </a:cubicBezTo>
                  <a:cubicBezTo>
                    <a:pt x="1529953" y="875902"/>
                    <a:pt x="1544637" y="870743"/>
                    <a:pt x="1562099" y="862012"/>
                  </a:cubicBezTo>
                  <a:cubicBezTo>
                    <a:pt x="1579561" y="853281"/>
                    <a:pt x="1596628" y="842168"/>
                    <a:pt x="1614487" y="831056"/>
                  </a:cubicBezTo>
                  <a:cubicBezTo>
                    <a:pt x="1632346" y="819944"/>
                    <a:pt x="1650999" y="808037"/>
                    <a:pt x="1669255" y="795337"/>
                  </a:cubicBezTo>
                  <a:cubicBezTo>
                    <a:pt x="1687511" y="782637"/>
                    <a:pt x="1705768" y="768747"/>
                    <a:pt x="1724024" y="754856"/>
                  </a:cubicBezTo>
                  <a:cubicBezTo>
                    <a:pt x="1742280" y="740965"/>
                    <a:pt x="1762124" y="725884"/>
                    <a:pt x="1778793" y="711993"/>
                  </a:cubicBezTo>
                  <a:cubicBezTo>
                    <a:pt x="1795462" y="698102"/>
                    <a:pt x="1805384" y="688974"/>
                    <a:pt x="1824037" y="671512"/>
                  </a:cubicBezTo>
                  <a:cubicBezTo>
                    <a:pt x="1842690" y="654050"/>
                    <a:pt x="1890712" y="607218"/>
                    <a:pt x="1890712" y="607218"/>
                  </a:cubicBezTo>
                  <a:lnTo>
                    <a:pt x="1950244" y="540543"/>
                  </a:lnTo>
                  <a:cubicBezTo>
                    <a:pt x="1974453" y="514746"/>
                    <a:pt x="2005409" y="481410"/>
                    <a:pt x="2028824" y="452438"/>
                  </a:cubicBezTo>
                  <a:cubicBezTo>
                    <a:pt x="2052240" y="423466"/>
                    <a:pt x="2068115" y="397271"/>
                    <a:pt x="2090737" y="366712"/>
                  </a:cubicBezTo>
                  <a:cubicBezTo>
                    <a:pt x="2113359" y="336153"/>
                    <a:pt x="2142331" y="300832"/>
                    <a:pt x="2164556" y="269082"/>
                  </a:cubicBezTo>
                  <a:cubicBezTo>
                    <a:pt x="2186781" y="237332"/>
                    <a:pt x="2207022" y="203596"/>
                    <a:pt x="2224087" y="176212"/>
                  </a:cubicBezTo>
                  <a:cubicBezTo>
                    <a:pt x="2241152" y="148828"/>
                    <a:pt x="2250677" y="134144"/>
                    <a:pt x="2266949" y="104775"/>
                  </a:cubicBezTo>
                  <a:cubicBezTo>
                    <a:pt x="2283221" y="75406"/>
                    <a:pt x="2321718" y="0"/>
                    <a:pt x="2321718" y="0"/>
                  </a:cubicBezTo>
                  <a:lnTo>
                    <a:pt x="2321718" y="0"/>
                  </a:lnTo>
                  <a:lnTo>
                    <a:pt x="2321718" y="0"/>
                  </a:lnTo>
                </a:path>
              </a:pathLst>
            </a:custGeom>
            <a:no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0F8E9DBF-563E-4816-A9A0-3503777824ED}"/>
                </a:ext>
              </a:extLst>
            </p:cNvPr>
            <p:cNvCxnSpPr>
              <a:cxnSpLocks/>
              <a:stCxn id="17" idx="21"/>
              <a:endCxn id="17" idx="27"/>
            </p:cNvCxnSpPr>
            <p:nvPr/>
          </p:nvCxnSpPr>
          <p:spPr>
            <a:xfrm>
              <a:off x="1740694" y="4921692"/>
              <a:ext cx="397668" cy="442912"/>
            </a:xfrm>
            <a:prstGeom prst="line">
              <a:avLst/>
            </a:prstGeom>
            <a:ln w="38100">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432E7F2-CDD3-4706-A224-92B342CBC9A4}"/>
                </a:ext>
              </a:extLst>
            </p:cNvPr>
            <p:cNvSpPr txBox="1"/>
            <p:nvPr/>
          </p:nvSpPr>
          <p:spPr>
            <a:xfrm>
              <a:off x="1828800" y="4856728"/>
              <a:ext cx="1097796" cy="400110"/>
            </a:xfrm>
            <a:prstGeom prst="rect">
              <a:avLst/>
            </a:prstGeom>
            <a:noFill/>
          </p:spPr>
          <p:txBody>
            <a:bodyPr wrap="square">
              <a:spAutoFit/>
            </a:bodyPr>
            <a:lstStyle/>
            <a:p>
              <a:r>
                <a:rPr lang="en-US" altLang="en-US" sz="2000" dirty="0">
                  <a:solidFill>
                    <a:srgbClr val="CCFFFF"/>
                  </a:solidFill>
                </a:rPr>
                <a:t>secant</a:t>
              </a:r>
              <a:endParaRPr lang="en-US" sz="2000" dirty="0">
                <a:solidFill>
                  <a:srgbClr val="CCFFFF"/>
                </a:solidFill>
              </a:endParaRPr>
            </a:p>
          </p:txBody>
        </p:sp>
      </p:grpSp>
      <p:sp>
        <p:nvSpPr>
          <p:cNvPr id="2" name="Rectangle 1">
            <a:extLst>
              <a:ext uri="{FF2B5EF4-FFF2-40B4-BE49-F238E27FC236}">
                <a16:creationId xmlns:a16="http://schemas.microsoft.com/office/drawing/2014/main" id="{2F5A973E-E426-4C0C-89F5-A725A0E6F95D}"/>
              </a:ext>
            </a:extLst>
          </p:cNvPr>
          <p:cNvSpPr/>
          <p:nvPr/>
        </p:nvSpPr>
        <p:spPr>
          <a:xfrm>
            <a:off x="0" y="6611035"/>
            <a:ext cx="1572866"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2020 </a:t>
            </a:r>
          </a:p>
        </p:txBody>
      </p:sp>
    </p:spTree>
    <p:extLst>
      <p:ext uri="{BB962C8B-B14F-4D97-AF65-F5344CB8AC3E}">
        <p14:creationId xmlns:p14="http://schemas.microsoft.com/office/powerpoint/2010/main" val="36462581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7B34-9427-4A92-BE4B-1FDAF27A4ACB}"/>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a:xfrm>
            <a:off x="304800" y="1219200"/>
            <a:ext cx="8686800" cy="5638800"/>
          </a:xfrm>
        </p:spPr>
        <p:txBody>
          <a:bodyPr/>
          <a:lstStyle/>
          <a:p>
            <a:r>
              <a:rPr lang="en-US" dirty="0"/>
              <a:t>Today we covered:</a:t>
            </a:r>
          </a:p>
          <a:p>
            <a:r>
              <a:rPr lang="en-US" dirty="0"/>
              <a:t>Review of graphical rates of </a:t>
            </a:r>
          </a:p>
          <a:p>
            <a:pPr>
              <a:spcBef>
                <a:spcPts val="0"/>
              </a:spcBef>
            </a:pPr>
            <a:r>
              <a:rPr lang="en-US" dirty="0"/>
              <a:t>	change and applications, </a:t>
            </a:r>
          </a:p>
          <a:p>
            <a:r>
              <a:rPr lang="en-US" dirty="0"/>
              <a:t>	derivatives and differentiation</a:t>
            </a:r>
          </a:p>
          <a:p>
            <a:r>
              <a:rPr lang="en-US" dirty="0"/>
              <a:t>	differentiation of </a:t>
            </a:r>
          </a:p>
          <a:p>
            <a:pPr>
              <a:spcBef>
                <a:spcPts val="0"/>
              </a:spcBef>
            </a:pPr>
            <a:r>
              <a:rPr lang="en-US" dirty="0"/>
              <a:t>		transcendentals</a:t>
            </a:r>
          </a:p>
          <a:p>
            <a:endParaRPr lang="en-US" dirty="0"/>
          </a:p>
        </p:txBody>
      </p:sp>
    </p:spTree>
    <p:extLst>
      <p:ext uri="{BB962C8B-B14F-4D97-AF65-F5344CB8AC3E}">
        <p14:creationId xmlns:p14="http://schemas.microsoft.com/office/powerpoint/2010/main" val="10438831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altLang="en-US"/>
              <a:t>You Survived!</a:t>
            </a:r>
          </a:p>
        </p:txBody>
      </p:sp>
      <p:pic>
        <p:nvPicPr>
          <p:cNvPr id="819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716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25" name="Content Placeholder 2"/>
          <p:cNvSpPr txBox="1">
            <a:spLocks/>
          </p:cNvSpPr>
          <p:nvPr/>
        </p:nvSpPr>
        <p:spPr bwMode="auto">
          <a:xfrm>
            <a:off x="914400" y="62357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4000" b="1">
                <a:solidFill>
                  <a:srgbClr val="CCFFFF"/>
                </a:solidFill>
                <a:latin typeface="Comic Sans MS" pitchFamily="66" charset="0"/>
              </a:defRPr>
            </a:lvl1pPr>
            <a:lvl2pPr marL="1028700" indent="-57150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buFont typeface="Arial" charset="0"/>
              <a:buNone/>
            </a:pPr>
            <a:endParaRPr lang="en-US" altLang="en-US" sz="2000">
              <a:solidFill>
                <a:schemeClr val="bg1"/>
              </a:solidFill>
            </a:endParaRPr>
          </a:p>
          <a:p>
            <a:pPr algn="r">
              <a:spcBef>
                <a:spcPct val="0"/>
              </a:spcBef>
              <a:buFont typeface="Arial" charset="0"/>
              <a:buNone/>
            </a:pPr>
            <a:r>
              <a:rPr lang="en-US" altLang="en-US" sz="1200">
                <a:solidFill>
                  <a:srgbClr val="00B0F0"/>
                </a:solidFill>
              </a:rPr>
              <a:t>www.playbuzz.com</a:t>
            </a:r>
          </a:p>
        </p:txBody>
      </p:sp>
    </p:spTree>
    <p:extLst>
      <p:ext uri="{BB962C8B-B14F-4D97-AF65-F5344CB8AC3E}">
        <p14:creationId xmlns:p14="http://schemas.microsoft.com/office/powerpoint/2010/main" val="432072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7CF97007-941E-4763-A7B6-E6FED5D831EE}"/>
              </a:ext>
            </a:extLst>
          </p:cNvPr>
          <p:cNvSpPr>
            <a:spLocks noGrp="1"/>
          </p:cNvSpPr>
          <p:nvPr>
            <p:ph type="title"/>
          </p:nvPr>
        </p:nvSpPr>
        <p:spPr/>
        <p:txBody>
          <a:bodyPr/>
          <a:lstStyle/>
          <a:p>
            <a:r>
              <a:rPr lang="en-US" altLang="en-US" dirty="0"/>
              <a:t>Limits in Trig</a:t>
            </a:r>
          </a:p>
        </p:txBody>
      </p:sp>
      <p:sp>
        <p:nvSpPr>
          <p:cNvPr id="18435" name="Content Placeholder 2">
            <a:extLst>
              <a:ext uri="{FF2B5EF4-FFF2-40B4-BE49-F238E27FC236}">
                <a16:creationId xmlns:a16="http://schemas.microsoft.com/office/drawing/2014/main" id="{71EEE9E6-1085-43DD-82F5-32B45423D606}"/>
              </a:ext>
            </a:extLst>
          </p:cNvPr>
          <p:cNvSpPr>
            <a:spLocks noGrp="1"/>
          </p:cNvSpPr>
          <p:nvPr>
            <p:ph idx="1"/>
          </p:nvPr>
        </p:nvSpPr>
        <p:spPr/>
        <p:txBody>
          <a:bodyPr/>
          <a:lstStyle/>
          <a:p>
            <a:r>
              <a:rPr lang="en-US" altLang="en-US" dirty="0"/>
              <a:t>The concept of getting closer and closer to a value or a location on a graph is called a </a:t>
            </a:r>
          </a:p>
          <a:p>
            <a:pPr algn="ctr"/>
            <a:r>
              <a:rPr lang="en-US" altLang="en-US" dirty="0"/>
              <a:t>taking a “</a:t>
            </a:r>
            <a:r>
              <a:rPr lang="en-US" altLang="en-US" dirty="0">
                <a:solidFill>
                  <a:srgbClr val="FFC000"/>
                </a:solidFill>
              </a:rPr>
              <a:t>limit</a:t>
            </a:r>
            <a:r>
              <a:rPr lang="en-US" altLang="en-US" dirty="0"/>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723BD2F5-CE44-4A78-A4B0-3C1CA5C3400C}"/>
              </a:ext>
            </a:extLst>
          </p:cNvPr>
          <p:cNvSpPr>
            <a:spLocks noGrp="1"/>
          </p:cNvSpPr>
          <p:nvPr>
            <p:ph type="title"/>
          </p:nvPr>
        </p:nvSpPr>
        <p:spPr/>
        <p:txBody>
          <a:bodyPr/>
          <a:lstStyle/>
          <a:p>
            <a:r>
              <a:rPr lang="en-US" altLang="en-US"/>
              <a:t>Derivatives</a:t>
            </a:r>
          </a:p>
        </p:txBody>
      </p:sp>
      <p:sp>
        <p:nvSpPr>
          <p:cNvPr id="3075" name="Content Placeholder 2">
            <a:extLst>
              <a:ext uri="{FF2B5EF4-FFF2-40B4-BE49-F238E27FC236}">
                <a16:creationId xmlns:a16="http://schemas.microsoft.com/office/drawing/2014/main" id="{E48E8D58-A25B-4BD0-8156-B9DD5E969D23}"/>
              </a:ext>
            </a:extLst>
          </p:cNvPr>
          <p:cNvSpPr>
            <a:spLocks noGrp="1"/>
          </p:cNvSpPr>
          <p:nvPr>
            <p:ph idx="1"/>
          </p:nvPr>
        </p:nvSpPr>
        <p:spPr>
          <a:xfrm>
            <a:off x="457200" y="990600"/>
            <a:ext cx="8229600" cy="5638800"/>
          </a:xfrm>
        </p:spPr>
        <p:txBody>
          <a:bodyPr/>
          <a:lstStyle/>
          <a:p>
            <a:r>
              <a:rPr lang="en-US" altLang="en-US" dirty="0"/>
              <a:t>An average rate of change can be written:</a:t>
            </a:r>
          </a:p>
          <a:p>
            <a:pPr algn="ctr"/>
            <a:r>
              <a:rPr lang="en-US" altLang="en-US" dirty="0" err="1"/>
              <a:t>Δy</a:t>
            </a:r>
            <a:r>
              <a:rPr lang="en-US" altLang="en-US" dirty="0"/>
              <a:t>/</a:t>
            </a:r>
            <a:r>
              <a:rPr lang="el-GR" altLang="en-US" dirty="0"/>
              <a:t>Δ</a:t>
            </a:r>
            <a:r>
              <a:rPr lang="en-US" altLang="en-US" dirty="0"/>
              <a:t>x</a:t>
            </a:r>
          </a:p>
          <a:p>
            <a:r>
              <a:rPr lang="en-US" altLang="en-US" dirty="0"/>
              <a:t>Where:</a:t>
            </a:r>
          </a:p>
          <a:p>
            <a:r>
              <a:rPr lang="en-US" altLang="en-US" dirty="0" err="1"/>
              <a:t>Δx</a:t>
            </a:r>
            <a:r>
              <a:rPr lang="en-US" altLang="en-US" dirty="0"/>
              <a:t> = </a:t>
            </a:r>
            <a:r>
              <a:rPr lang="en-US" altLang="en-US" dirty="0" err="1"/>
              <a:t>x</a:t>
            </a:r>
            <a:r>
              <a:rPr lang="en-US" altLang="en-US" baseline="-25000" dirty="0" err="1"/>
              <a:t>final</a:t>
            </a:r>
            <a:r>
              <a:rPr lang="en-US" altLang="en-US" baseline="-25000" dirty="0"/>
              <a:t>  </a:t>
            </a:r>
            <a:r>
              <a:rPr lang="en-US" altLang="en-US" dirty="0"/>
              <a:t>- </a:t>
            </a:r>
            <a:r>
              <a:rPr lang="en-US" altLang="en-US" dirty="0" err="1"/>
              <a:t>x</a:t>
            </a:r>
            <a:r>
              <a:rPr lang="en-US" altLang="en-US" baseline="-25000" dirty="0" err="1"/>
              <a:t>initial</a:t>
            </a:r>
            <a:r>
              <a:rPr lang="en-US" altLang="en-US" baseline="-25000" dirty="0"/>
              <a:t>  </a:t>
            </a:r>
            <a:r>
              <a:rPr lang="en-US" altLang="en-US" dirty="0"/>
              <a:t>= x</a:t>
            </a:r>
            <a:r>
              <a:rPr lang="en-US" altLang="en-US" baseline="-25000" dirty="0"/>
              <a:t>1  </a:t>
            </a:r>
            <a:r>
              <a:rPr lang="en-US" altLang="en-US" dirty="0"/>
              <a:t>- x</a:t>
            </a:r>
            <a:r>
              <a:rPr lang="en-US" altLang="en-US" baseline="-25000" dirty="0"/>
              <a:t>0 </a:t>
            </a:r>
            <a:endParaRPr lang="en-US" altLang="en-US" dirty="0"/>
          </a:p>
          <a:p>
            <a:r>
              <a:rPr lang="en-US" altLang="en-US" dirty="0" err="1"/>
              <a:t>Δy</a:t>
            </a:r>
            <a:r>
              <a:rPr lang="en-US" altLang="en-US" dirty="0"/>
              <a:t> = </a:t>
            </a:r>
            <a:r>
              <a:rPr lang="en-US" altLang="en-US" dirty="0" err="1"/>
              <a:t>y</a:t>
            </a:r>
            <a:r>
              <a:rPr lang="en-US" altLang="en-US" baseline="-25000" dirty="0" err="1"/>
              <a:t>final</a:t>
            </a:r>
            <a:r>
              <a:rPr lang="en-US" altLang="en-US" baseline="-25000" dirty="0"/>
              <a:t>  </a:t>
            </a:r>
            <a:r>
              <a:rPr lang="en-US" altLang="en-US" dirty="0"/>
              <a:t>- </a:t>
            </a:r>
            <a:r>
              <a:rPr lang="en-US" altLang="en-US" dirty="0" err="1"/>
              <a:t>y</a:t>
            </a:r>
            <a:r>
              <a:rPr lang="en-US" altLang="en-US" baseline="-25000" dirty="0" err="1"/>
              <a:t>initial</a:t>
            </a:r>
            <a:r>
              <a:rPr lang="en-US" altLang="en-US" baseline="-25000" dirty="0"/>
              <a:t>  </a:t>
            </a:r>
            <a:r>
              <a:rPr lang="en-US" altLang="en-US" dirty="0"/>
              <a:t>= y</a:t>
            </a:r>
            <a:r>
              <a:rPr lang="en-US" altLang="en-US" baseline="-25000" dirty="0"/>
              <a:t>1  </a:t>
            </a:r>
            <a:r>
              <a:rPr lang="en-US" altLang="en-US" dirty="0"/>
              <a:t>- y</a:t>
            </a:r>
            <a:r>
              <a:rPr lang="en-US" altLang="en-US" baseline="-25000" dirty="0"/>
              <a:t>0</a:t>
            </a:r>
            <a:endParaRPr lang="en-US" altLang="en-US" dirty="0"/>
          </a:p>
          <a:p>
            <a:endParaRPr lang="en-US"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CCEA48A5-9E61-43CC-9ACC-951C74C0007A}"/>
              </a:ext>
            </a:extLst>
          </p:cNvPr>
          <p:cNvSpPr>
            <a:spLocks noGrp="1"/>
          </p:cNvSpPr>
          <p:nvPr>
            <p:ph type="title"/>
          </p:nvPr>
        </p:nvSpPr>
        <p:spPr/>
        <p:txBody>
          <a:bodyPr/>
          <a:lstStyle/>
          <a:p>
            <a:r>
              <a:rPr lang="en-US" altLang="en-US"/>
              <a:t>Derivatives</a:t>
            </a:r>
          </a:p>
        </p:txBody>
      </p:sp>
      <p:sp>
        <p:nvSpPr>
          <p:cNvPr id="4099" name="Content Placeholder 2">
            <a:extLst>
              <a:ext uri="{FF2B5EF4-FFF2-40B4-BE49-F238E27FC236}">
                <a16:creationId xmlns:a16="http://schemas.microsoft.com/office/drawing/2014/main" id="{278EAE85-BE9E-4FDF-82F2-0F48ACA8B898}"/>
              </a:ext>
            </a:extLst>
          </p:cNvPr>
          <p:cNvSpPr>
            <a:spLocks noGrp="1"/>
          </p:cNvSpPr>
          <p:nvPr>
            <p:ph idx="1"/>
          </p:nvPr>
        </p:nvSpPr>
        <p:spPr>
          <a:xfrm>
            <a:off x="457200" y="990600"/>
            <a:ext cx="8229600" cy="5638800"/>
          </a:xfrm>
        </p:spPr>
        <p:txBody>
          <a:bodyPr/>
          <a:lstStyle/>
          <a:p>
            <a:r>
              <a:rPr lang="en-US" altLang="en-US" dirty="0"/>
              <a:t>An </a:t>
            </a:r>
            <a:r>
              <a:rPr lang="en-US" altLang="en-US" dirty="0">
                <a:solidFill>
                  <a:srgbClr val="FFC000"/>
                </a:solidFill>
              </a:rPr>
              <a:t>exact</a:t>
            </a:r>
            <a:r>
              <a:rPr lang="en-US" altLang="en-US" dirty="0"/>
              <a:t> rate of change can be written:</a:t>
            </a:r>
          </a:p>
          <a:p>
            <a:pPr algn="ctr"/>
            <a:r>
              <a:rPr lang="en-US" altLang="en-US" dirty="0" err="1"/>
              <a:t>lim</a:t>
            </a:r>
            <a:r>
              <a:rPr lang="en-US" altLang="en-US" dirty="0"/>
              <a:t> </a:t>
            </a:r>
            <a:r>
              <a:rPr lang="en-US" altLang="en-US" dirty="0" err="1"/>
              <a:t>Δy</a:t>
            </a:r>
            <a:r>
              <a:rPr lang="en-US" altLang="en-US" dirty="0"/>
              <a:t>/</a:t>
            </a:r>
            <a:r>
              <a:rPr lang="el-GR" altLang="en-US" dirty="0"/>
              <a:t>Δ</a:t>
            </a:r>
            <a:r>
              <a:rPr lang="en-US" altLang="en-US" dirty="0"/>
              <a:t>x</a:t>
            </a:r>
          </a:p>
          <a:p>
            <a:r>
              <a:rPr lang="en-US" altLang="en-US" sz="1400" dirty="0"/>
              <a:t>  		          </a:t>
            </a:r>
            <a:r>
              <a:rPr lang="el-GR" altLang="en-US" sz="2000" dirty="0"/>
              <a:t>Δ</a:t>
            </a:r>
            <a:r>
              <a:rPr lang="en-US" altLang="en-US" sz="2000" dirty="0"/>
              <a:t>x </a:t>
            </a:r>
            <a:r>
              <a:rPr lang="en-US" altLang="en-US" sz="2000" dirty="0">
                <a:sym typeface="Symbol" panose="05050102010706020507" pitchFamily="18" charset="2"/>
              </a:rPr>
              <a:t> 0</a:t>
            </a:r>
            <a:r>
              <a:rPr lang="en-US" altLang="en-US" sz="2000" dirty="0"/>
              <a:t> </a:t>
            </a:r>
          </a:p>
          <a:p>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36A7BA14-7186-498E-9FBA-3AB91AF224F9}"/>
              </a:ext>
            </a:extLst>
          </p:cNvPr>
          <p:cNvSpPr>
            <a:spLocks noGrp="1"/>
          </p:cNvSpPr>
          <p:nvPr>
            <p:ph type="title"/>
          </p:nvPr>
        </p:nvSpPr>
        <p:spPr/>
        <p:txBody>
          <a:bodyPr/>
          <a:lstStyle/>
          <a:p>
            <a:r>
              <a:rPr lang="en-US" altLang="en-US"/>
              <a:t>Derivatives</a:t>
            </a:r>
          </a:p>
        </p:txBody>
      </p:sp>
      <p:sp>
        <p:nvSpPr>
          <p:cNvPr id="5123" name="Content Placeholder 2">
            <a:extLst>
              <a:ext uri="{FF2B5EF4-FFF2-40B4-BE49-F238E27FC236}">
                <a16:creationId xmlns:a16="http://schemas.microsoft.com/office/drawing/2014/main" id="{8DA480EA-E321-4531-B414-77483F758179}"/>
              </a:ext>
            </a:extLst>
          </p:cNvPr>
          <p:cNvSpPr>
            <a:spLocks noGrp="1"/>
          </p:cNvSpPr>
          <p:nvPr>
            <p:ph idx="1"/>
          </p:nvPr>
        </p:nvSpPr>
        <p:spPr/>
        <p:txBody>
          <a:bodyPr/>
          <a:lstStyle/>
          <a:p>
            <a:r>
              <a:rPr lang="en-US" altLang="en-US" dirty="0"/>
              <a:t>This is usually written:</a:t>
            </a:r>
          </a:p>
          <a:p>
            <a:endParaRPr lang="en-US" altLang="en-US" sz="1000" dirty="0"/>
          </a:p>
          <a:p>
            <a:pPr algn="ctr"/>
            <a:r>
              <a:rPr lang="en-US" altLang="en-US" dirty="0" err="1"/>
              <a:t>dy</a:t>
            </a:r>
            <a:r>
              <a:rPr lang="en-US" altLang="en-US" dirty="0"/>
              <a:t>/dx</a:t>
            </a:r>
          </a:p>
          <a:p>
            <a:endParaRPr lang="en-US" altLang="en-US" sz="1000" dirty="0"/>
          </a:p>
          <a:p>
            <a:r>
              <a:rPr lang="en-US" altLang="en-US" dirty="0"/>
              <a:t>and is called the </a:t>
            </a:r>
            <a:r>
              <a:rPr lang="en-US" altLang="en-US" dirty="0">
                <a:solidFill>
                  <a:srgbClr val="FFC000"/>
                </a:solidFill>
              </a:rPr>
              <a:t>derivative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2AF7EB40-9052-48D7-A3D3-1602A8E18D32}"/>
              </a:ext>
            </a:extLst>
          </p:cNvPr>
          <p:cNvSpPr>
            <a:spLocks noGrp="1"/>
          </p:cNvSpPr>
          <p:nvPr>
            <p:ph type="title"/>
          </p:nvPr>
        </p:nvSpPr>
        <p:spPr/>
        <p:txBody>
          <a:bodyPr/>
          <a:lstStyle/>
          <a:p>
            <a:r>
              <a:rPr lang="en-US" altLang="en-US"/>
              <a:t>Derivatives</a:t>
            </a:r>
          </a:p>
        </p:txBody>
      </p:sp>
      <p:sp>
        <p:nvSpPr>
          <p:cNvPr id="6147" name="Content Placeholder 2">
            <a:extLst>
              <a:ext uri="{FF2B5EF4-FFF2-40B4-BE49-F238E27FC236}">
                <a16:creationId xmlns:a16="http://schemas.microsoft.com/office/drawing/2014/main" id="{21350437-06FC-44B7-BF15-5664E39F8152}"/>
              </a:ext>
            </a:extLst>
          </p:cNvPr>
          <p:cNvSpPr>
            <a:spLocks noGrp="1"/>
          </p:cNvSpPr>
          <p:nvPr>
            <p:ph idx="1"/>
          </p:nvPr>
        </p:nvSpPr>
        <p:spPr>
          <a:xfrm>
            <a:off x="228600" y="1219200"/>
            <a:ext cx="8686800" cy="5638800"/>
          </a:xfrm>
        </p:spPr>
        <p:txBody>
          <a:bodyPr/>
          <a:lstStyle/>
          <a:p>
            <a:r>
              <a:rPr lang="en-US" altLang="en-US" dirty="0"/>
              <a:t>The process of finding the</a:t>
            </a:r>
          </a:p>
          <a:p>
            <a:pPr algn="ctr"/>
            <a:r>
              <a:rPr lang="en-US" altLang="en-US" dirty="0" err="1"/>
              <a:t>lim</a:t>
            </a:r>
            <a:r>
              <a:rPr lang="en-US" altLang="en-US" dirty="0"/>
              <a:t> </a:t>
            </a:r>
            <a:r>
              <a:rPr lang="en-US" altLang="en-US" dirty="0" err="1"/>
              <a:t>Δy</a:t>
            </a:r>
            <a:r>
              <a:rPr lang="en-US" altLang="en-US" dirty="0"/>
              <a:t>/</a:t>
            </a:r>
            <a:r>
              <a:rPr lang="el-GR" altLang="en-US" dirty="0"/>
              <a:t>Δ</a:t>
            </a:r>
            <a:r>
              <a:rPr lang="en-US" altLang="en-US" dirty="0"/>
              <a:t>x</a:t>
            </a:r>
          </a:p>
          <a:p>
            <a:r>
              <a:rPr lang="en-US" altLang="en-US" sz="1400" dirty="0"/>
              <a:t>  			 </a:t>
            </a:r>
            <a:r>
              <a:rPr lang="el-GR" altLang="en-US" sz="2000" dirty="0"/>
              <a:t>Δ</a:t>
            </a:r>
            <a:r>
              <a:rPr lang="en-US" altLang="en-US" sz="2000" dirty="0"/>
              <a:t>x </a:t>
            </a:r>
            <a:r>
              <a:rPr lang="en-US" altLang="en-US" sz="2000" dirty="0">
                <a:sym typeface="Symbol" panose="05050102010706020507" pitchFamily="18" charset="2"/>
              </a:rPr>
              <a:t> 0</a:t>
            </a:r>
            <a:r>
              <a:rPr lang="en-US" altLang="en-US" sz="2000" dirty="0"/>
              <a:t> </a:t>
            </a:r>
          </a:p>
          <a:p>
            <a:pPr algn="ctr"/>
            <a:r>
              <a:rPr lang="en-US" altLang="en-US" dirty="0"/>
              <a:t>or </a:t>
            </a:r>
            <a:r>
              <a:rPr lang="en-US" altLang="en-US" dirty="0" err="1"/>
              <a:t>dy</a:t>
            </a:r>
            <a:r>
              <a:rPr lang="en-US" altLang="en-US" dirty="0"/>
              <a:t>/dx </a:t>
            </a:r>
          </a:p>
          <a:p>
            <a:r>
              <a:rPr lang="en-US" altLang="en-US" dirty="0"/>
              <a:t>is called </a:t>
            </a:r>
            <a:r>
              <a:rPr lang="en-US" altLang="en-US" dirty="0">
                <a:solidFill>
                  <a:srgbClr val="FFC000"/>
                </a:solidFill>
              </a:rPr>
              <a:t>differentiation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Up?</a:t>
            </a:r>
          </a:p>
        </p:txBody>
      </p:sp>
      <p:sp>
        <p:nvSpPr>
          <p:cNvPr id="3" name="Content Placeholder 2"/>
          <p:cNvSpPr>
            <a:spLocks noGrp="1"/>
          </p:cNvSpPr>
          <p:nvPr>
            <p:ph idx="1"/>
          </p:nvPr>
        </p:nvSpPr>
        <p:spPr>
          <a:xfrm>
            <a:off x="457200" y="1219200"/>
            <a:ext cx="8686800" cy="5638800"/>
          </a:xfrm>
        </p:spPr>
        <p:txBody>
          <a:bodyPr/>
          <a:lstStyle/>
          <a:p>
            <a:r>
              <a:rPr lang="en-US" dirty="0"/>
              <a:t>Review: Graphical Rates of </a:t>
            </a:r>
          </a:p>
          <a:p>
            <a:pPr>
              <a:spcBef>
                <a:spcPts val="0"/>
              </a:spcBef>
            </a:pPr>
            <a:r>
              <a:rPr lang="en-US" dirty="0"/>
              <a:t>	Change and Applications</a:t>
            </a:r>
          </a:p>
          <a:p>
            <a:r>
              <a:rPr lang="en-US" dirty="0"/>
              <a:t>	Derivatives and </a:t>
            </a:r>
          </a:p>
          <a:p>
            <a:pPr>
              <a:spcBef>
                <a:spcPts val="0"/>
              </a:spcBef>
            </a:pPr>
            <a:r>
              <a:rPr lang="en-US" dirty="0"/>
              <a:t>		differentiation</a:t>
            </a:r>
          </a:p>
          <a:p>
            <a:r>
              <a:rPr lang="en-US" dirty="0"/>
              <a:t>New stuff: </a:t>
            </a:r>
          </a:p>
          <a:p>
            <a:r>
              <a:rPr lang="en-US" dirty="0"/>
              <a:t>	Differentiation of </a:t>
            </a:r>
          </a:p>
          <a:p>
            <a:pPr>
              <a:spcBef>
                <a:spcPts val="0"/>
              </a:spcBef>
            </a:pPr>
            <a:r>
              <a:rPr lang="en-US" dirty="0"/>
              <a:t>		transcendentals</a:t>
            </a:r>
          </a:p>
          <a:p>
            <a:endParaRPr lang="en-US" dirty="0"/>
          </a:p>
        </p:txBody>
      </p:sp>
    </p:spTree>
    <p:extLst>
      <p:ext uri="{BB962C8B-B14F-4D97-AF65-F5344CB8AC3E}">
        <p14:creationId xmlns:p14="http://schemas.microsoft.com/office/powerpoint/2010/main" val="4035352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0045905F-6ED3-4F60-A59C-BC0F402B228B}"/>
              </a:ext>
            </a:extLst>
          </p:cNvPr>
          <p:cNvSpPr>
            <a:spLocks noGrp="1"/>
          </p:cNvSpPr>
          <p:nvPr>
            <p:ph type="title"/>
          </p:nvPr>
        </p:nvSpPr>
        <p:spPr/>
        <p:txBody>
          <a:bodyPr/>
          <a:lstStyle/>
          <a:p>
            <a:r>
              <a:rPr lang="en-US" altLang="en-US"/>
              <a:t>Derivatives</a:t>
            </a:r>
          </a:p>
        </p:txBody>
      </p:sp>
      <p:sp>
        <p:nvSpPr>
          <p:cNvPr id="7171" name="Content Placeholder 2">
            <a:extLst>
              <a:ext uri="{FF2B5EF4-FFF2-40B4-BE49-F238E27FC236}">
                <a16:creationId xmlns:a16="http://schemas.microsoft.com/office/drawing/2014/main" id="{B5F365A8-8C7F-49B1-8398-884B8233CA30}"/>
              </a:ext>
            </a:extLst>
          </p:cNvPr>
          <p:cNvSpPr>
            <a:spLocks noGrp="1"/>
          </p:cNvSpPr>
          <p:nvPr>
            <p:ph idx="1"/>
          </p:nvPr>
        </p:nvSpPr>
        <p:spPr/>
        <p:txBody>
          <a:bodyPr/>
          <a:lstStyle/>
          <a:p>
            <a:r>
              <a:rPr lang="en-US" altLang="en-US" dirty="0"/>
              <a:t>When differentiating a function, it is usually written:</a:t>
            </a:r>
          </a:p>
          <a:p>
            <a:r>
              <a:rPr lang="en-US" altLang="en-US" sz="2000" dirty="0"/>
              <a:t>		put the function here</a:t>
            </a:r>
          </a:p>
          <a:p>
            <a:pPr algn="ctr"/>
            <a:r>
              <a:rPr lang="en-US" altLang="en-US" dirty="0"/>
              <a:t>d/dx</a:t>
            </a:r>
          </a:p>
          <a:p>
            <a:r>
              <a:rPr lang="en-US" altLang="en-US" dirty="0"/>
              <a:t>Example:  for y = 3x</a:t>
            </a:r>
            <a:r>
              <a:rPr lang="en-US" altLang="en-US" baseline="30000" dirty="0"/>
              <a:t>2</a:t>
            </a:r>
            <a:r>
              <a:rPr lang="en-US" altLang="en-US" dirty="0"/>
              <a:t> - 4x + 5</a:t>
            </a:r>
          </a:p>
          <a:p>
            <a:r>
              <a:rPr lang="en-US" altLang="en-US" dirty="0"/>
              <a:t>write:      d/dx (3x</a:t>
            </a:r>
            <a:r>
              <a:rPr lang="en-US" altLang="en-US" baseline="30000" dirty="0"/>
              <a:t>2</a:t>
            </a:r>
            <a:r>
              <a:rPr lang="en-US" altLang="en-US" dirty="0"/>
              <a:t> - 4x + 5)</a:t>
            </a:r>
          </a:p>
        </p:txBody>
      </p:sp>
      <p:sp>
        <p:nvSpPr>
          <p:cNvPr id="3" name="Arc 2">
            <a:extLst>
              <a:ext uri="{FF2B5EF4-FFF2-40B4-BE49-F238E27FC236}">
                <a16:creationId xmlns:a16="http://schemas.microsoft.com/office/drawing/2014/main" id="{A4E401F3-E2A7-4954-A382-7D902EA8524B}"/>
              </a:ext>
            </a:extLst>
          </p:cNvPr>
          <p:cNvSpPr/>
          <p:nvPr/>
        </p:nvSpPr>
        <p:spPr>
          <a:xfrm>
            <a:off x="4901682" y="2743200"/>
            <a:ext cx="584718" cy="1066800"/>
          </a:xfrm>
          <a:prstGeom prst="arc">
            <a:avLst/>
          </a:prstGeom>
          <a:ln w="63500">
            <a:solidFill>
              <a:srgbClr val="FFC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BC2DD2C9-9B37-4B31-AB4F-8C407CF4F347}"/>
              </a:ext>
            </a:extLst>
          </p:cNvPr>
          <p:cNvSpPr>
            <a:spLocks noGrp="1"/>
          </p:cNvSpPr>
          <p:nvPr>
            <p:ph type="title"/>
          </p:nvPr>
        </p:nvSpPr>
        <p:spPr/>
        <p:txBody>
          <a:bodyPr/>
          <a:lstStyle/>
          <a:p>
            <a:r>
              <a:rPr lang="en-US" altLang="en-US" sz="5300"/>
              <a:t>Derivatives/Differentiation</a:t>
            </a:r>
          </a:p>
        </p:txBody>
      </p:sp>
      <p:sp>
        <p:nvSpPr>
          <p:cNvPr id="8195" name="Content Placeholder 2">
            <a:extLst>
              <a:ext uri="{FF2B5EF4-FFF2-40B4-BE49-F238E27FC236}">
                <a16:creationId xmlns:a16="http://schemas.microsoft.com/office/drawing/2014/main" id="{714935B7-0463-41F9-B4B0-CD9D2341C39A}"/>
              </a:ext>
            </a:extLst>
          </p:cNvPr>
          <p:cNvSpPr>
            <a:spLocks noGrp="1"/>
          </p:cNvSpPr>
          <p:nvPr>
            <p:ph idx="1"/>
          </p:nvPr>
        </p:nvSpPr>
        <p:spPr/>
        <p:txBody>
          <a:bodyPr/>
          <a:lstStyle/>
          <a:p>
            <a:r>
              <a:rPr lang="en-US" altLang="en-US" dirty="0"/>
              <a:t>Remember how I said calculus wasn’t REAL…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BC2DD2C9-9B37-4B31-AB4F-8C407CF4F347}"/>
              </a:ext>
            </a:extLst>
          </p:cNvPr>
          <p:cNvSpPr>
            <a:spLocks noGrp="1"/>
          </p:cNvSpPr>
          <p:nvPr>
            <p:ph type="title"/>
          </p:nvPr>
        </p:nvSpPr>
        <p:spPr/>
        <p:txBody>
          <a:bodyPr/>
          <a:lstStyle/>
          <a:p>
            <a:r>
              <a:rPr lang="en-US" altLang="en-US" sz="5300"/>
              <a:t>Derivatives/Differentiation</a:t>
            </a:r>
          </a:p>
        </p:txBody>
      </p:sp>
      <p:sp>
        <p:nvSpPr>
          <p:cNvPr id="8195" name="Content Placeholder 2">
            <a:extLst>
              <a:ext uri="{FF2B5EF4-FFF2-40B4-BE49-F238E27FC236}">
                <a16:creationId xmlns:a16="http://schemas.microsoft.com/office/drawing/2014/main" id="{714935B7-0463-41F9-B4B0-CD9D2341C39A}"/>
              </a:ext>
            </a:extLst>
          </p:cNvPr>
          <p:cNvSpPr>
            <a:spLocks noGrp="1"/>
          </p:cNvSpPr>
          <p:nvPr>
            <p:ph idx="1"/>
          </p:nvPr>
        </p:nvSpPr>
        <p:spPr/>
        <p:txBody>
          <a:bodyPr/>
          <a:lstStyle/>
          <a:p>
            <a:r>
              <a:rPr lang="en-US" altLang="en-US" dirty="0"/>
              <a:t>Remember how I said calculus wasn’t REAL…</a:t>
            </a:r>
          </a:p>
          <a:p>
            <a:r>
              <a:rPr lang="en-US" altLang="en-US" dirty="0"/>
              <a:t>That’s because the slope of a “line” with 0 length is nonsense</a:t>
            </a:r>
          </a:p>
        </p:txBody>
      </p:sp>
    </p:spTree>
    <p:extLst>
      <p:ext uri="{BB962C8B-B14F-4D97-AF65-F5344CB8AC3E}">
        <p14:creationId xmlns:p14="http://schemas.microsoft.com/office/powerpoint/2010/main" val="2254542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BC2DD2C9-9B37-4B31-AB4F-8C407CF4F347}"/>
              </a:ext>
            </a:extLst>
          </p:cNvPr>
          <p:cNvSpPr>
            <a:spLocks noGrp="1"/>
          </p:cNvSpPr>
          <p:nvPr>
            <p:ph type="title"/>
          </p:nvPr>
        </p:nvSpPr>
        <p:spPr/>
        <p:txBody>
          <a:bodyPr/>
          <a:lstStyle/>
          <a:p>
            <a:r>
              <a:rPr lang="en-US" altLang="en-US" sz="5300"/>
              <a:t>Derivatives/Differentiation</a:t>
            </a:r>
          </a:p>
        </p:txBody>
      </p:sp>
      <p:sp>
        <p:nvSpPr>
          <p:cNvPr id="8195" name="Content Placeholder 2">
            <a:extLst>
              <a:ext uri="{FF2B5EF4-FFF2-40B4-BE49-F238E27FC236}">
                <a16:creationId xmlns:a16="http://schemas.microsoft.com/office/drawing/2014/main" id="{714935B7-0463-41F9-B4B0-CD9D2341C39A}"/>
              </a:ext>
            </a:extLst>
          </p:cNvPr>
          <p:cNvSpPr>
            <a:spLocks noGrp="1"/>
          </p:cNvSpPr>
          <p:nvPr>
            <p:ph idx="1"/>
          </p:nvPr>
        </p:nvSpPr>
        <p:spPr/>
        <p:txBody>
          <a:bodyPr/>
          <a:lstStyle/>
          <a:p>
            <a:r>
              <a:rPr lang="en-US" altLang="en-US" dirty="0"/>
              <a:t>Remember how I said calculus wasn’t REAL…</a:t>
            </a:r>
          </a:p>
          <a:p>
            <a:r>
              <a:rPr lang="en-US" altLang="en-US" dirty="0"/>
              <a:t>That’s because the slope of a “line” with 0 length is nonsense</a:t>
            </a:r>
          </a:p>
          <a:p>
            <a:r>
              <a:rPr lang="en-US" altLang="en-US" dirty="0"/>
              <a:t>But we know what value the slope is approaching</a:t>
            </a:r>
          </a:p>
          <a:p>
            <a:endParaRPr lang="en-US" altLang="en-US" dirty="0"/>
          </a:p>
        </p:txBody>
      </p:sp>
    </p:spTree>
    <p:extLst>
      <p:ext uri="{BB962C8B-B14F-4D97-AF65-F5344CB8AC3E}">
        <p14:creationId xmlns:p14="http://schemas.microsoft.com/office/powerpoint/2010/main" val="1926225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BC2DD2C9-9B37-4B31-AB4F-8C407CF4F347}"/>
              </a:ext>
            </a:extLst>
          </p:cNvPr>
          <p:cNvSpPr>
            <a:spLocks noGrp="1"/>
          </p:cNvSpPr>
          <p:nvPr>
            <p:ph type="title"/>
          </p:nvPr>
        </p:nvSpPr>
        <p:spPr/>
        <p:txBody>
          <a:bodyPr/>
          <a:lstStyle/>
          <a:p>
            <a:r>
              <a:rPr lang="en-US" altLang="en-US" sz="5300"/>
              <a:t>Derivatives/Differentiation</a:t>
            </a:r>
          </a:p>
        </p:txBody>
      </p:sp>
      <p:sp>
        <p:nvSpPr>
          <p:cNvPr id="8195" name="Content Placeholder 2">
            <a:extLst>
              <a:ext uri="{FF2B5EF4-FFF2-40B4-BE49-F238E27FC236}">
                <a16:creationId xmlns:a16="http://schemas.microsoft.com/office/drawing/2014/main" id="{714935B7-0463-41F9-B4B0-CD9D2341C39A}"/>
              </a:ext>
            </a:extLst>
          </p:cNvPr>
          <p:cNvSpPr>
            <a:spLocks noGrp="1"/>
          </p:cNvSpPr>
          <p:nvPr>
            <p:ph idx="1"/>
          </p:nvPr>
        </p:nvSpPr>
        <p:spPr/>
        <p:txBody>
          <a:bodyPr/>
          <a:lstStyle/>
          <a:p>
            <a:r>
              <a:rPr lang="en-US" altLang="en-US" dirty="0"/>
              <a:t>Remember how I said calculus wasn’t REAL…</a:t>
            </a:r>
          </a:p>
          <a:p>
            <a:r>
              <a:rPr lang="en-US" altLang="en-US" dirty="0"/>
              <a:t>That’s because the slope of a “line” with 0 length is nonsense</a:t>
            </a:r>
          </a:p>
          <a:p>
            <a:r>
              <a:rPr lang="en-US" altLang="en-US" dirty="0"/>
              <a:t>But we know what value the slope is approaching</a:t>
            </a:r>
          </a:p>
          <a:p>
            <a:r>
              <a:rPr lang="en-US" altLang="en-US" dirty="0"/>
              <a:t>And it’s a way to do hard calculations more easily…</a:t>
            </a:r>
          </a:p>
          <a:p>
            <a:endParaRPr lang="en-US" altLang="en-US" dirty="0"/>
          </a:p>
        </p:txBody>
      </p:sp>
    </p:spTree>
    <p:extLst>
      <p:ext uri="{BB962C8B-B14F-4D97-AF65-F5344CB8AC3E}">
        <p14:creationId xmlns:p14="http://schemas.microsoft.com/office/powerpoint/2010/main" val="2038101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51D3DDF4-E878-43C1-AE1C-B987B11237A5}"/>
              </a:ext>
            </a:extLst>
          </p:cNvPr>
          <p:cNvSpPr>
            <a:spLocks noGrp="1"/>
          </p:cNvSpPr>
          <p:nvPr>
            <p:ph type="title"/>
          </p:nvPr>
        </p:nvSpPr>
        <p:spPr/>
        <p:txBody>
          <a:bodyPr/>
          <a:lstStyle/>
          <a:p>
            <a:r>
              <a:rPr lang="en-US" altLang="en-US" sz="5300"/>
              <a:t>Derivatives/Differentiation</a:t>
            </a:r>
          </a:p>
        </p:txBody>
      </p:sp>
      <p:sp>
        <p:nvSpPr>
          <p:cNvPr id="9219" name="Content Placeholder 2">
            <a:extLst>
              <a:ext uri="{FF2B5EF4-FFF2-40B4-BE49-F238E27FC236}">
                <a16:creationId xmlns:a16="http://schemas.microsoft.com/office/drawing/2014/main" id="{E0E1B316-911A-4717-B759-92F8E66CF4CB}"/>
              </a:ext>
            </a:extLst>
          </p:cNvPr>
          <p:cNvSpPr>
            <a:spLocks noGrp="1"/>
          </p:cNvSpPr>
          <p:nvPr>
            <p:ph idx="1"/>
          </p:nvPr>
        </p:nvSpPr>
        <p:spPr/>
        <p:txBody>
          <a:bodyPr/>
          <a:lstStyle/>
          <a:p>
            <a:r>
              <a:rPr lang="en-US" altLang="en-US"/>
              <a:t>In order to do the calculations, you need to know some RULES</a:t>
            </a:r>
          </a:p>
        </p:txBody>
      </p:sp>
      <p:sp>
        <p:nvSpPr>
          <p:cNvPr id="2" name="Rectangle 1">
            <a:extLst>
              <a:ext uri="{FF2B5EF4-FFF2-40B4-BE49-F238E27FC236}">
                <a16:creationId xmlns:a16="http://schemas.microsoft.com/office/drawing/2014/main" id="{2B183651-0498-45F5-BEDF-E606A3EB35AE}"/>
              </a:ext>
            </a:extLst>
          </p:cNvPr>
          <p:cNvSpPr/>
          <p:nvPr/>
        </p:nvSpPr>
        <p:spPr>
          <a:xfrm>
            <a:off x="0" y="6611035"/>
            <a:ext cx="9144000" cy="323165"/>
          </a:xfrm>
          <a:prstGeom prst="rect">
            <a:avLst/>
          </a:prstGeom>
        </p:spPr>
        <p:txBody>
          <a:bodyPr wrap="square">
            <a:spAutoFit/>
          </a:bodyPr>
          <a:lstStyle/>
          <a:p>
            <a:r>
              <a:rPr lang="en-US" sz="1500" dirty="0">
                <a:solidFill>
                  <a:srgbClr val="00B0F0"/>
                </a:solidFill>
              </a:rPr>
              <a:t>https://henrytrocino.files.wordpress.com/2013/08/weeping-and-gnashing-of-teeth-300x236.jpg</a:t>
            </a:r>
          </a:p>
        </p:txBody>
      </p:sp>
      <p:pic>
        <p:nvPicPr>
          <p:cNvPr id="3" name="Picture 2">
            <a:extLst>
              <a:ext uri="{FF2B5EF4-FFF2-40B4-BE49-F238E27FC236}">
                <a16:creationId xmlns:a16="http://schemas.microsoft.com/office/drawing/2014/main" id="{9F121EC0-F1B1-47E1-AC47-B188C97A7E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2514600"/>
            <a:ext cx="52197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358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C7486CB-C852-4A1B-9BDA-1C163D7C0A24}"/>
              </a:ext>
            </a:extLst>
          </p:cNvPr>
          <p:cNvSpPr>
            <a:spLocks noGrp="1"/>
          </p:cNvSpPr>
          <p:nvPr>
            <p:ph type="title"/>
          </p:nvPr>
        </p:nvSpPr>
        <p:spPr/>
        <p:txBody>
          <a:bodyPr/>
          <a:lstStyle/>
          <a:p>
            <a:r>
              <a:rPr lang="en-US" altLang="en-US" sz="5300"/>
              <a:t>Derivatives/Differentiation</a:t>
            </a:r>
          </a:p>
        </p:txBody>
      </p:sp>
      <p:sp>
        <p:nvSpPr>
          <p:cNvPr id="10243" name="Content Placeholder 2">
            <a:extLst>
              <a:ext uri="{FF2B5EF4-FFF2-40B4-BE49-F238E27FC236}">
                <a16:creationId xmlns:a16="http://schemas.microsoft.com/office/drawing/2014/main" id="{D0C85C47-2724-48B0-B00F-24D9B5DC4B62}"/>
              </a:ext>
            </a:extLst>
          </p:cNvPr>
          <p:cNvSpPr>
            <a:spLocks noGrp="1"/>
          </p:cNvSpPr>
          <p:nvPr>
            <p:ph idx="1"/>
          </p:nvPr>
        </p:nvSpPr>
        <p:spPr/>
        <p:txBody>
          <a:bodyPr/>
          <a:lstStyle/>
          <a:p>
            <a:r>
              <a:rPr lang="en-US" altLang="en-US" dirty="0"/>
              <a:t>Rule #1: </a:t>
            </a:r>
            <a:r>
              <a:rPr lang="en-US" altLang="en-US" dirty="0">
                <a:solidFill>
                  <a:srgbClr val="FFC000"/>
                </a:solidFill>
              </a:rPr>
              <a:t>derivative of a constant</a:t>
            </a:r>
            <a:r>
              <a:rPr lang="en-US" altLang="en-US" dirty="0"/>
              <a:t>:</a:t>
            </a:r>
          </a:p>
          <a:p>
            <a:r>
              <a:rPr lang="en-US" altLang="en-US" sz="2000" dirty="0"/>
              <a:t> </a:t>
            </a:r>
          </a:p>
          <a:p>
            <a:pPr algn="ctr"/>
            <a:r>
              <a:rPr lang="en-US" altLang="en-US" dirty="0"/>
              <a:t> d/dx c = 0</a:t>
            </a:r>
          </a:p>
          <a:p>
            <a:endParaRPr lang="en-US"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51D3DDF4-E878-43C1-AE1C-B987B11237A5}"/>
              </a:ext>
            </a:extLst>
          </p:cNvPr>
          <p:cNvSpPr>
            <a:spLocks noGrp="1"/>
          </p:cNvSpPr>
          <p:nvPr>
            <p:ph type="title"/>
          </p:nvPr>
        </p:nvSpPr>
        <p:spPr/>
        <p:txBody>
          <a:bodyPr/>
          <a:lstStyle/>
          <a:p>
            <a:r>
              <a:rPr lang="en-US" altLang="en-US" sz="5300"/>
              <a:t>Derivatives/Differentiation</a:t>
            </a:r>
          </a:p>
        </p:txBody>
      </p:sp>
      <p:sp>
        <p:nvSpPr>
          <p:cNvPr id="9219" name="Content Placeholder 2">
            <a:extLst>
              <a:ext uri="{FF2B5EF4-FFF2-40B4-BE49-F238E27FC236}">
                <a16:creationId xmlns:a16="http://schemas.microsoft.com/office/drawing/2014/main" id="{E0E1B316-911A-4717-B759-92F8E66CF4CB}"/>
              </a:ext>
            </a:extLst>
          </p:cNvPr>
          <p:cNvSpPr>
            <a:spLocks noGrp="1"/>
          </p:cNvSpPr>
          <p:nvPr>
            <p:ph idx="1"/>
          </p:nvPr>
        </p:nvSpPr>
        <p:spPr/>
        <p:txBody>
          <a:bodyPr/>
          <a:lstStyle/>
          <a:p>
            <a:r>
              <a:rPr lang="en-US" altLang="en-US" dirty="0"/>
              <a:t>Remember it’s a slope at a given value of x</a:t>
            </a:r>
          </a:p>
          <a:p>
            <a:endParaRPr lang="en-US" altLang="en-US" dirty="0"/>
          </a:p>
        </p:txBody>
      </p:sp>
      <p:pic>
        <p:nvPicPr>
          <p:cNvPr id="4" name="Picture 3">
            <a:extLst>
              <a:ext uri="{FF2B5EF4-FFF2-40B4-BE49-F238E27FC236}">
                <a16:creationId xmlns:a16="http://schemas.microsoft.com/office/drawing/2014/main" id="{F95838B5-0023-4F71-9D0E-251C69C49B6E}"/>
              </a:ext>
            </a:extLst>
          </p:cNvPr>
          <p:cNvPicPr>
            <a:picLocks noChangeAspect="1"/>
          </p:cNvPicPr>
          <p:nvPr/>
        </p:nvPicPr>
        <p:blipFill>
          <a:blip r:embed="rId2"/>
          <a:stretch>
            <a:fillRect/>
          </a:stretch>
        </p:blipFill>
        <p:spPr>
          <a:xfrm>
            <a:off x="4419600" y="2514600"/>
            <a:ext cx="4057650" cy="4057650"/>
          </a:xfrm>
          <a:prstGeom prst="rect">
            <a:avLst/>
          </a:prstGeom>
        </p:spPr>
      </p:pic>
      <p:grpSp>
        <p:nvGrpSpPr>
          <p:cNvPr id="5" name="Group 4">
            <a:extLst>
              <a:ext uri="{FF2B5EF4-FFF2-40B4-BE49-F238E27FC236}">
                <a16:creationId xmlns:a16="http://schemas.microsoft.com/office/drawing/2014/main" id="{FDF487F4-275A-4CCD-AE9C-C39571F9E595}"/>
              </a:ext>
            </a:extLst>
          </p:cNvPr>
          <p:cNvGrpSpPr/>
          <p:nvPr/>
        </p:nvGrpSpPr>
        <p:grpSpPr>
          <a:xfrm>
            <a:off x="6019800" y="2419350"/>
            <a:ext cx="623894" cy="4286250"/>
            <a:chOff x="-55303" y="0"/>
            <a:chExt cx="624548" cy="2018151"/>
          </a:xfrm>
        </p:grpSpPr>
        <p:grpSp>
          <p:nvGrpSpPr>
            <p:cNvPr id="6" name="Group 5">
              <a:extLst>
                <a:ext uri="{FF2B5EF4-FFF2-40B4-BE49-F238E27FC236}">
                  <a16:creationId xmlns:a16="http://schemas.microsoft.com/office/drawing/2014/main" id="{D4F07561-2D73-4F5D-8900-FBB3964BC03B}"/>
                </a:ext>
              </a:extLst>
            </p:cNvPr>
            <p:cNvGrpSpPr/>
            <p:nvPr/>
          </p:nvGrpSpPr>
          <p:grpSpPr>
            <a:xfrm>
              <a:off x="-55303" y="0"/>
              <a:ext cx="624548" cy="2018151"/>
              <a:chOff x="-55303" y="0"/>
              <a:chExt cx="624548" cy="2018151"/>
            </a:xfrm>
          </p:grpSpPr>
          <p:grpSp>
            <p:nvGrpSpPr>
              <p:cNvPr id="8" name="Group 7">
                <a:extLst>
                  <a:ext uri="{FF2B5EF4-FFF2-40B4-BE49-F238E27FC236}">
                    <a16:creationId xmlns:a16="http://schemas.microsoft.com/office/drawing/2014/main" id="{A245DDB3-BFCA-4374-85E7-7473F68A9936}"/>
                  </a:ext>
                </a:extLst>
              </p:cNvPr>
              <p:cNvGrpSpPr/>
              <p:nvPr/>
            </p:nvGrpSpPr>
            <p:grpSpPr>
              <a:xfrm>
                <a:off x="40047" y="0"/>
                <a:ext cx="348792" cy="1101104"/>
                <a:chOff x="0" y="0"/>
                <a:chExt cx="348792" cy="1101104"/>
              </a:xfrm>
            </p:grpSpPr>
            <p:sp>
              <p:nvSpPr>
                <p:cNvPr id="14" name="Rectangle 13">
                  <a:extLst>
                    <a:ext uri="{FF2B5EF4-FFF2-40B4-BE49-F238E27FC236}">
                      <a16:creationId xmlns:a16="http://schemas.microsoft.com/office/drawing/2014/main" id="{FAA2512D-58D8-44BC-A8A2-D02167796E20}"/>
                    </a:ext>
                  </a:extLst>
                </p:cNvPr>
                <p:cNvSpPr/>
                <p:nvPr/>
              </p:nvSpPr>
              <p:spPr>
                <a:xfrm>
                  <a:off x="13349" y="700818"/>
                  <a:ext cx="300396"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1</a:t>
                  </a:r>
                  <a:endParaRPr lang="en-US" sz="2000">
                    <a:effectLst/>
                    <a:latin typeface="Times New Roman" panose="02020603050405020304" pitchFamily="18" charset="0"/>
                    <a:ea typeface="Times New Roman" panose="02020603050405020304" pitchFamily="18" charset="0"/>
                  </a:endParaRPr>
                </a:p>
              </p:txBody>
            </p:sp>
            <p:sp>
              <p:nvSpPr>
                <p:cNvPr id="15" name="Rectangle 14">
                  <a:extLst>
                    <a:ext uri="{FF2B5EF4-FFF2-40B4-BE49-F238E27FC236}">
                      <a16:creationId xmlns:a16="http://schemas.microsoft.com/office/drawing/2014/main" id="{AB18C10B-D84D-4B3E-92A4-454BDF7D53CA}"/>
                    </a:ext>
                  </a:extLst>
                </p:cNvPr>
                <p:cNvSpPr/>
                <p:nvPr/>
              </p:nvSpPr>
              <p:spPr>
                <a:xfrm>
                  <a:off x="0" y="453863"/>
                  <a:ext cx="342118"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2</a:t>
                  </a:r>
                  <a:endParaRPr lang="en-US" sz="2000">
                    <a:effectLst/>
                    <a:latin typeface="Times New Roman" panose="02020603050405020304" pitchFamily="18" charset="0"/>
                    <a:ea typeface="Times New Roman" panose="02020603050405020304" pitchFamily="18" charset="0"/>
                  </a:endParaRPr>
                </a:p>
              </p:txBody>
            </p:sp>
            <p:sp>
              <p:nvSpPr>
                <p:cNvPr id="16" name="Rectangle 15">
                  <a:extLst>
                    <a:ext uri="{FF2B5EF4-FFF2-40B4-BE49-F238E27FC236}">
                      <a16:creationId xmlns:a16="http://schemas.microsoft.com/office/drawing/2014/main" id="{AE75B129-6EB4-4B4B-84D3-7BC059970A2E}"/>
                    </a:ext>
                  </a:extLst>
                </p:cNvPr>
                <p:cNvSpPr/>
                <p:nvPr/>
              </p:nvSpPr>
              <p:spPr>
                <a:xfrm>
                  <a:off x="0" y="0"/>
                  <a:ext cx="342118" cy="400286"/>
                </a:xfrm>
                <a:prstGeom prst="rect">
                  <a:avLst/>
                </a:prstGeom>
              </p:spPr>
              <p:txBody>
                <a:bodyPr wrap="non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4</a:t>
                  </a:r>
                  <a:endParaRPr lang="en-US" sz="2000" dirty="0">
                    <a:effectLst/>
                    <a:latin typeface="Times New Roman" panose="02020603050405020304" pitchFamily="18" charset="0"/>
                    <a:ea typeface="Times New Roman" panose="02020603050405020304" pitchFamily="18" charset="0"/>
                  </a:endParaRPr>
                </a:p>
              </p:txBody>
            </p:sp>
            <p:sp>
              <p:nvSpPr>
                <p:cNvPr id="17" name="Rectangle 16">
                  <a:extLst>
                    <a:ext uri="{FF2B5EF4-FFF2-40B4-BE49-F238E27FC236}">
                      <a16:creationId xmlns:a16="http://schemas.microsoft.com/office/drawing/2014/main" id="{07234EBB-493B-4BBD-A566-E1A9E1A3EFC2}"/>
                    </a:ext>
                  </a:extLst>
                </p:cNvPr>
                <p:cNvSpPr/>
                <p:nvPr/>
              </p:nvSpPr>
              <p:spPr>
                <a:xfrm>
                  <a:off x="6674" y="233606"/>
                  <a:ext cx="342118"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3</a:t>
                  </a:r>
                  <a:endParaRPr lang="en-US" sz="2000">
                    <a:effectLst/>
                    <a:latin typeface="Times New Roman" panose="02020603050405020304" pitchFamily="18" charset="0"/>
                    <a:ea typeface="Times New Roman" panose="02020603050405020304" pitchFamily="18" charset="0"/>
                  </a:endParaRPr>
                </a:p>
              </p:txBody>
            </p:sp>
          </p:grpSp>
          <p:grpSp>
            <p:nvGrpSpPr>
              <p:cNvPr id="9" name="Group 8">
                <a:extLst>
                  <a:ext uri="{FF2B5EF4-FFF2-40B4-BE49-F238E27FC236}">
                    <a16:creationId xmlns:a16="http://schemas.microsoft.com/office/drawing/2014/main" id="{1ABB68BB-310E-4C93-AFDC-5EE819FBECD4}"/>
                  </a:ext>
                </a:extLst>
              </p:cNvPr>
              <p:cNvGrpSpPr/>
              <p:nvPr/>
            </p:nvGrpSpPr>
            <p:grpSpPr>
              <a:xfrm>
                <a:off x="-55303" y="1141331"/>
                <a:ext cx="624548" cy="876820"/>
                <a:chOff x="-55303" y="0"/>
                <a:chExt cx="624548" cy="876820"/>
              </a:xfrm>
            </p:grpSpPr>
            <p:sp>
              <p:nvSpPr>
                <p:cNvPr id="10" name="Rectangle 9">
                  <a:extLst>
                    <a:ext uri="{FF2B5EF4-FFF2-40B4-BE49-F238E27FC236}">
                      <a16:creationId xmlns:a16="http://schemas.microsoft.com/office/drawing/2014/main" id="{9FFE3D28-8127-42C1-9624-82BD45CADA89}"/>
                    </a:ext>
                  </a:extLst>
                </p:cNvPr>
                <p:cNvSpPr/>
                <p:nvPr/>
              </p:nvSpPr>
              <p:spPr>
                <a:xfrm>
                  <a:off x="-55303" y="0"/>
                  <a:ext cx="463952" cy="203054"/>
                </a:xfrm>
                <a:prstGeom prst="rect">
                  <a:avLst/>
                </a:prstGeom>
              </p:spPr>
              <p:txBody>
                <a:bodyPr wrap="squar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-1</a:t>
                  </a:r>
                  <a:endParaRPr lang="en-US" sz="2000" dirty="0">
                    <a:effectLst/>
                    <a:latin typeface="Times New Roman" panose="02020603050405020304" pitchFamily="18" charset="0"/>
                    <a:ea typeface="Times New Roman" panose="02020603050405020304" pitchFamily="18" charset="0"/>
                  </a:endParaRPr>
                </a:p>
              </p:txBody>
            </p:sp>
            <p:sp>
              <p:nvSpPr>
                <p:cNvPr id="11" name="Rectangle 10">
                  <a:extLst>
                    <a:ext uri="{FF2B5EF4-FFF2-40B4-BE49-F238E27FC236}">
                      <a16:creationId xmlns:a16="http://schemas.microsoft.com/office/drawing/2014/main" id="{754E43CD-CB80-415A-BADE-90689FB2A67B}"/>
                    </a:ext>
                  </a:extLst>
                </p:cNvPr>
                <p:cNvSpPr/>
                <p:nvPr/>
              </p:nvSpPr>
              <p:spPr>
                <a:xfrm>
                  <a:off x="-55303" y="460357"/>
                  <a:ext cx="449632" cy="400286"/>
                </a:xfrm>
                <a:prstGeom prst="rect">
                  <a:avLst/>
                </a:prstGeom>
              </p:spPr>
              <p:txBody>
                <a:bodyPr wrap="non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-3</a:t>
                  </a:r>
                  <a:endParaRPr lang="en-US" sz="2000" dirty="0">
                    <a:effectLst/>
                    <a:latin typeface="Times New Roman" panose="02020603050405020304" pitchFamily="18" charset="0"/>
                    <a:ea typeface="Times New Roman" panose="02020603050405020304" pitchFamily="18" charset="0"/>
                  </a:endParaRPr>
                </a:p>
              </p:txBody>
            </p:sp>
            <p:sp>
              <p:nvSpPr>
                <p:cNvPr id="12" name="Rectangle 11">
                  <a:extLst>
                    <a:ext uri="{FF2B5EF4-FFF2-40B4-BE49-F238E27FC236}">
                      <a16:creationId xmlns:a16="http://schemas.microsoft.com/office/drawing/2014/main" id="{83FDB4A5-56F0-421D-B6EC-FCE37E17F6AF}"/>
                    </a:ext>
                  </a:extLst>
                </p:cNvPr>
                <p:cNvSpPr/>
                <p:nvPr/>
              </p:nvSpPr>
              <p:spPr>
                <a:xfrm>
                  <a:off x="-55303" y="673766"/>
                  <a:ext cx="624548" cy="203054"/>
                </a:xfrm>
                <a:prstGeom prst="rect">
                  <a:avLst/>
                </a:prstGeom>
              </p:spPr>
              <p:txBody>
                <a:bodyPr wrap="squar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-4</a:t>
                  </a:r>
                  <a:endParaRPr lang="en-US" sz="2000" dirty="0">
                    <a:effectLst/>
                    <a:latin typeface="Times New Roman" panose="02020603050405020304" pitchFamily="18" charset="0"/>
                    <a:ea typeface="Times New Roman" panose="02020603050405020304" pitchFamily="18" charset="0"/>
                  </a:endParaRPr>
                </a:p>
              </p:txBody>
            </p:sp>
            <p:sp>
              <p:nvSpPr>
                <p:cNvPr id="13" name="Rectangle 12">
                  <a:extLst>
                    <a:ext uri="{FF2B5EF4-FFF2-40B4-BE49-F238E27FC236}">
                      <a16:creationId xmlns:a16="http://schemas.microsoft.com/office/drawing/2014/main" id="{CA0FA97A-937C-4E4F-8309-DC4D13A6F627}"/>
                    </a:ext>
                  </a:extLst>
                </p:cNvPr>
                <p:cNvSpPr/>
                <p:nvPr/>
              </p:nvSpPr>
              <p:spPr>
                <a:xfrm>
                  <a:off x="-55303" y="226902"/>
                  <a:ext cx="449633"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-2</a:t>
                  </a:r>
                  <a:endParaRPr lang="en-US" sz="2000">
                    <a:effectLst/>
                    <a:latin typeface="Times New Roman" panose="02020603050405020304" pitchFamily="18" charset="0"/>
                    <a:ea typeface="Times New Roman" panose="02020603050405020304" pitchFamily="18" charset="0"/>
                  </a:endParaRPr>
                </a:p>
              </p:txBody>
            </p:sp>
          </p:grpSp>
        </p:grpSp>
        <p:sp>
          <p:nvSpPr>
            <p:cNvPr id="7" name="Rectangle 6">
              <a:extLst>
                <a:ext uri="{FF2B5EF4-FFF2-40B4-BE49-F238E27FC236}">
                  <a16:creationId xmlns:a16="http://schemas.microsoft.com/office/drawing/2014/main" id="{1EA86762-D5B9-4352-B9A9-A3791B60760F}"/>
                </a:ext>
              </a:extLst>
            </p:cNvPr>
            <p:cNvSpPr/>
            <p:nvPr/>
          </p:nvSpPr>
          <p:spPr>
            <a:xfrm>
              <a:off x="46674" y="927628"/>
              <a:ext cx="342118"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0</a:t>
              </a:r>
              <a:endParaRPr lang="en-US" sz="2000">
                <a:effectLst/>
                <a:latin typeface="Times New Roman" panose="02020603050405020304" pitchFamily="18" charset="0"/>
                <a:ea typeface="Times New Roman" panose="02020603050405020304" pitchFamily="18" charset="0"/>
              </a:endParaRPr>
            </a:p>
          </p:txBody>
        </p:sp>
      </p:grpSp>
      <p:grpSp>
        <p:nvGrpSpPr>
          <p:cNvPr id="18" name="Group 17">
            <a:extLst>
              <a:ext uri="{FF2B5EF4-FFF2-40B4-BE49-F238E27FC236}">
                <a16:creationId xmlns:a16="http://schemas.microsoft.com/office/drawing/2014/main" id="{9996AAE6-C682-486B-BC33-6AD2826046F7}"/>
              </a:ext>
            </a:extLst>
          </p:cNvPr>
          <p:cNvGrpSpPr/>
          <p:nvPr/>
        </p:nvGrpSpPr>
        <p:grpSpPr>
          <a:xfrm>
            <a:off x="4273659" y="4524808"/>
            <a:ext cx="4717941" cy="850147"/>
            <a:chOff x="0" y="0"/>
            <a:chExt cx="2177064" cy="401204"/>
          </a:xfrm>
        </p:grpSpPr>
        <p:grpSp>
          <p:nvGrpSpPr>
            <p:cNvPr id="19" name="Group 18">
              <a:extLst>
                <a:ext uri="{FF2B5EF4-FFF2-40B4-BE49-F238E27FC236}">
                  <a16:creationId xmlns:a16="http://schemas.microsoft.com/office/drawing/2014/main" id="{718C59D4-DBA0-4C9A-B662-54F667DC55CF}"/>
                </a:ext>
              </a:extLst>
            </p:cNvPr>
            <p:cNvGrpSpPr/>
            <p:nvPr/>
          </p:nvGrpSpPr>
          <p:grpSpPr>
            <a:xfrm>
              <a:off x="0" y="0"/>
              <a:ext cx="2177064" cy="401204"/>
              <a:chOff x="0" y="0"/>
              <a:chExt cx="2177064" cy="401204"/>
            </a:xfrm>
          </p:grpSpPr>
          <p:sp>
            <p:nvSpPr>
              <p:cNvPr id="21" name="Rectangle 20">
                <a:extLst>
                  <a:ext uri="{FF2B5EF4-FFF2-40B4-BE49-F238E27FC236}">
                    <a16:creationId xmlns:a16="http://schemas.microsoft.com/office/drawing/2014/main" id="{035B444E-6EA4-475C-9B48-ADFAC98159BD}"/>
                  </a:ext>
                </a:extLst>
              </p:cNvPr>
              <p:cNvSpPr/>
              <p:nvPr/>
            </p:nvSpPr>
            <p:spPr>
              <a:xfrm>
                <a:off x="1168029" y="0"/>
                <a:ext cx="300180"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1</a:t>
                </a:r>
                <a:endParaRPr lang="en-US" sz="2000">
                  <a:effectLst/>
                  <a:latin typeface="Times New Roman" panose="02020603050405020304" pitchFamily="18" charset="0"/>
                  <a:ea typeface="Times New Roman" panose="02020603050405020304" pitchFamily="18" charset="0"/>
                </a:endParaRPr>
              </a:p>
            </p:txBody>
          </p:sp>
          <p:sp>
            <p:nvSpPr>
              <p:cNvPr id="22" name="Rectangle 21">
                <a:extLst>
                  <a:ext uri="{FF2B5EF4-FFF2-40B4-BE49-F238E27FC236}">
                    <a16:creationId xmlns:a16="http://schemas.microsoft.com/office/drawing/2014/main" id="{48BAB9E5-C4E7-4AF2-965D-34DDED4B7598}"/>
                  </a:ext>
                </a:extLst>
              </p:cNvPr>
              <p:cNvSpPr/>
              <p:nvPr/>
            </p:nvSpPr>
            <p:spPr>
              <a:xfrm>
                <a:off x="1381611" y="0"/>
                <a:ext cx="341872"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2</a:t>
                </a:r>
                <a:endParaRPr lang="en-US" sz="2000">
                  <a:effectLst/>
                  <a:latin typeface="Times New Roman" panose="02020603050405020304" pitchFamily="18" charset="0"/>
                  <a:ea typeface="Times New Roman" panose="02020603050405020304" pitchFamily="18" charset="0"/>
                </a:endParaRPr>
              </a:p>
            </p:txBody>
          </p:sp>
          <p:sp>
            <p:nvSpPr>
              <p:cNvPr id="23" name="Rectangle 22">
                <a:extLst>
                  <a:ext uri="{FF2B5EF4-FFF2-40B4-BE49-F238E27FC236}">
                    <a16:creationId xmlns:a16="http://schemas.microsoft.com/office/drawing/2014/main" id="{5F46E2E7-1833-454F-8001-752BC2B598E7}"/>
                  </a:ext>
                </a:extLst>
              </p:cNvPr>
              <p:cNvSpPr/>
              <p:nvPr/>
            </p:nvSpPr>
            <p:spPr>
              <a:xfrm>
                <a:off x="1628566" y="0"/>
                <a:ext cx="341872"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3</a:t>
                </a:r>
                <a:endParaRPr lang="en-US" sz="2000">
                  <a:effectLst/>
                  <a:latin typeface="Times New Roman" panose="02020603050405020304" pitchFamily="18" charset="0"/>
                  <a:ea typeface="Times New Roman" panose="02020603050405020304" pitchFamily="18" charset="0"/>
                </a:endParaRPr>
              </a:p>
            </p:txBody>
          </p:sp>
          <p:sp>
            <p:nvSpPr>
              <p:cNvPr id="24" name="Rectangle 23">
                <a:extLst>
                  <a:ext uri="{FF2B5EF4-FFF2-40B4-BE49-F238E27FC236}">
                    <a16:creationId xmlns:a16="http://schemas.microsoft.com/office/drawing/2014/main" id="{EAA7E695-7CD3-4CB1-A252-EFD3E141EF2F}"/>
                  </a:ext>
                </a:extLst>
              </p:cNvPr>
              <p:cNvSpPr/>
              <p:nvPr/>
            </p:nvSpPr>
            <p:spPr>
              <a:xfrm>
                <a:off x="680794" y="0"/>
                <a:ext cx="407617"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-1</a:t>
                </a:r>
                <a:endParaRPr lang="en-US" sz="2000">
                  <a:effectLst/>
                  <a:latin typeface="Times New Roman" panose="02020603050405020304" pitchFamily="18" charset="0"/>
                  <a:ea typeface="Times New Roman" panose="02020603050405020304" pitchFamily="18" charset="0"/>
                </a:endParaRPr>
              </a:p>
            </p:txBody>
          </p:sp>
          <p:sp>
            <p:nvSpPr>
              <p:cNvPr id="25" name="Rectangle 24">
                <a:extLst>
                  <a:ext uri="{FF2B5EF4-FFF2-40B4-BE49-F238E27FC236}">
                    <a16:creationId xmlns:a16="http://schemas.microsoft.com/office/drawing/2014/main" id="{AC17C14A-4FAA-4212-8450-459478B4D261}"/>
                  </a:ext>
                </a:extLst>
              </p:cNvPr>
              <p:cNvSpPr/>
              <p:nvPr/>
            </p:nvSpPr>
            <p:spPr>
              <a:xfrm>
                <a:off x="447188" y="0"/>
                <a:ext cx="449309"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-2</a:t>
                </a:r>
                <a:endParaRPr lang="en-US" sz="2000">
                  <a:effectLst/>
                  <a:latin typeface="Times New Roman" panose="02020603050405020304" pitchFamily="18" charset="0"/>
                  <a:ea typeface="Times New Roman" panose="02020603050405020304" pitchFamily="18" charset="0"/>
                </a:endParaRPr>
              </a:p>
            </p:txBody>
          </p:sp>
          <p:sp>
            <p:nvSpPr>
              <p:cNvPr id="26" name="Rectangle 25">
                <a:extLst>
                  <a:ext uri="{FF2B5EF4-FFF2-40B4-BE49-F238E27FC236}">
                    <a16:creationId xmlns:a16="http://schemas.microsoft.com/office/drawing/2014/main" id="{91A7741F-5BA7-44BD-BFBB-F737821B13AA}"/>
                  </a:ext>
                </a:extLst>
              </p:cNvPr>
              <p:cNvSpPr/>
              <p:nvPr/>
            </p:nvSpPr>
            <p:spPr>
              <a:xfrm>
                <a:off x="233605" y="0"/>
                <a:ext cx="449309"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-3</a:t>
                </a:r>
                <a:endParaRPr lang="en-US" sz="2000">
                  <a:effectLst/>
                  <a:latin typeface="Times New Roman" panose="02020603050405020304" pitchFamily="18" charset="0"/>
                  <a:ea typeface="Times New Roman" panose="02020603050405020304" pitchFamily="18" charset="0"/>
                </a:endParaRPr>
              </a:p>
            </p:txBody>
          </p:sp>
          <p:sp>
            <p:nvSpPr>
              <p:cNvPr id="27" name="Rectangle 26">
                <a:extLst>
                  <a:ext uri="{FF2B5EF4-FFF2-40B4-BE49-F238E27FC236}">
                    <a16:creationId xmlns:a16="http://schemas.microsoft.com/office/drawing/2014/main" id="{BA72292C-803B-4AA0-BAAE-C9A71777138F}"/>
                  </a:ext>
                </a:extLst>
              </p:cNvPr>
              <p:cNvSpPr/>
              <p:nvPr/>
            </p:nvSpPr>
            <p:spPr>
              <a:xfrm>
                <a:off x="0" y="0"/>
                <a:ext cx="449309" cy="401204"/>
              </a:xfrm>
              <a:prstGeom prst="rect">
                <a:avLst/>
              </a:prstGeom>
            </p:spPr>
            <p:txBody>
              <a:bodyPr wrap="non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-4</a:t>
                </a:r>
                <a:endParaRPr lang="en-US" sz="2000" dirty="0">
                  <a:effectLst/>
                  <a:latin typeface="Times New Roman" panose="02020603050405020304" pitchFamily="18" charset="0"/>
                  <a:ea typeface="Times New Roman" panose="02020603050405020304" pitchFamily="18" charset="0"/>
                </a:endParaRPr>
              </a:p>
            </p:txBody>
          </p:sp>
          <p:sp>
            <p:nvSpPr>
              <p:cNvPr id="28" name="Rectangle 27">
                <a:extLst>
                  <a:ext uri="{FF2B5EF4-FFF2-40B4-BE49-F238E27FC236}">
                    <a16:creationId xmlns:a16="http://schemas.microsoft.com/office/drawing/2014/main" id="{6574B4BF-0C15-4C10-AABF-DFB523B1D33E}"/>
                  </a:ext>
                </a:extLst>
              </p:cNvPr>
              <p:cNvSpPr/>
              <p:nvPr/>
            </p:nvSpPr>
            <p:spPr>
              <a:xfrm>
                <a:off x="1835192" y="0"/>
                <a:ext cx="341872"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4</a:t>
                </a:r>
                <a:endParaRPr lang="en-US" sz="2000">
                  <a:effectLst/>
                  <a:latin typeface="Times New Roman" panose="02020603050405020304" pitchFamily="18" charset="0"/>
                  <a:ea typeface="Times New Roman" panose="02020603050405020304" pitchFamily="18" charset="0"/>
                </a:endParaRPr>
              </a:p>
            </p:txBody>
          </p:sp>
        </p:grpSp>
        <p:sp>
          <p:nvSpPr>
            <p:cNvPr id="20" name="Rectangle 19">
              <a:extLst>
                <a:ext uri="{FF2B5EF4-FFF2-40B4-BE49-F238E27FC236}">
                  <a16:creationId xmlns:a16="http://schemas.microsoft.com/office/drawing/2014/main" id="{033A9341-081E-4A47-AF87-48C492D4C3CB}"/>
                </a:ext>
              </a:extLst>
            </p:cNvPr>
            <p:cNvSpPr/>
            <p:nvPr/>
          </p:nvSpPr>
          <p:spPr>
            <a:xfrm>
              <a:off x="927749" y="0"/>
              <a:ext cx="341872"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0</a:t>
              </a:r>
              <a:endParaRPr lang="en-US" sz="2000">
                <a:effectLst/>
                <a:latin typeface="Times New Roman" panose="02020603050405020304" pitchFamily="18" charset="0"/>
                <a:ea typeface="Times New Roman" panose="02020603050405020304" pitchFamily="18" charset="0"/>
              </a:endParaRPr>
            </a:p>
          </p:txBody>
        </p:sp>
      </p:grpSp>
      <p:cxnSp>
        <p:nvCxnSpPr>
          <p:cNvPr id="3" name="Straight Connector 2">
            <a:extLst>
              <a:ext uri="{FF2B5EF4-FFF2-40B4-BE49-F238E27FC236}">
                <a16:creationId xmlns:a16="http://schemas.microsoft.com/office/drawing/2014/main" id="{D5E98DDB-EF77-45BE-80E4-E68F2B7E987D}"/>
              </a:ext>
            </a:extLst>
          </p:cNvPr>
          <p:cNvCxnSpPr>
            <a:cxnSpLocks/>
          </p:cNvCxnSpPr>
          <p:nvPr/>
        </p:nvCxnSpPr>
        <p:spPr>
          <a:xfrm>
            <a:off x="4273659" y="3765642"/>
            <a:ext cx="4413141"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EE4C7C35-9F4D-4BB5-A4BB-33EA0A8F9267}"/>
              </a:ext>
            </a:extLst>
          </p:cNvPr>
          <p:cNvSpPr/>
          <p:nvPr/>
        </p:nvSpPr>
        <p:spPr>
          <a:xfrm>
            <a:off x="0" y="6611035"/>
            <a:ext cx="1752600" cy="323165"/>
          </a:xfrm>
          <a:prstGeom prst="rect">
            <a:avLst/>
          </a:prstGeom>
        </p:spPr>
        <p:txBody>
          <a:bodyPr wrap="square">
            <a:spAutoFit/>
          </a:bodyPr>
          <a:lstStyle/>
          <a:p>
            <a:r>
              <a:rPr lang="en-US" sz="1500" dirty="0" err="1">
                <a:solidFill>
                  <a:srgbClr val="00B0F0"/>
                </a:solidFill>
              </a:rPr>
              <a:t>VFrench</a:t>
            </a:r>
            <a:r>
              <a:rPr lang="en-US" sz="1500" dirty="0">
                <a:solidFill>
                  <a:srgbClr val="00B0F0"/>
                </a:solidFill>
              </a:rPr>
              <a:t>, 2015</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51D3DDF4-E878-43C1-AE1C-B987B11237A5}"/>
              </a:ext>
            </a:extLst>
          </p:cNvPr>
          <p:cNvSpPr>
            <a:spLocks noGrp="1"/>
          </p:cNvSpPr>
          <p:nvPr>
            <p:ph type="title"/>
          </p:nvPr>
        </p:nvSpPr>
        <p:spPr/>
        <p:txBody>
          <a:bodyPr/>
          <a:lstStyle/>
          <a:p>
            <a:r>
              <a:rPr lang="en-US" altLang="en-US" sz="5300"/>
              <a:t>Derivatives/Differentiation</a:t>
            </a:r>
          </a:p>
        </p:txBody>
      </p:sp>
      <p:sp>
        <p:nvSpPr>
          <p:cNvPr id="9219" name="Content Placeholder 2">
            <a:extLst>
              <a:ext uri="{FF2B5EF4-FFF2-40B4-BE49-F238E27FC236}">
                <a16:creationId xmlns:a16="http://schemas.microsoft.com/office/drawing/2014/main" id="{E0E1B316-911A-4717-B759-92F8E66CF4CB}"/>
              </a:ext>
            </a:extLst>
          </p:cNvPr>
          <p:cNvSpPr>
            <a:spLocks noGrp="1"/>
          </p:cNvSpPr>
          <p:nvPr>
            <p:ph idx="1"/>
          </p:nvPr>
        </p:nvSpPr>
        <p:spPr/>
        <p:txBody>
          <a:bodyPr/>
          <a:lstStyle/>
          <a:p>
            <a:r>
              <a:rPr lang="en-US" altLang="en-US" dirty="0"/>
              <a:t>What’s the slope (rise over run) at any x?</a:t>
            </a:r>
          </a:p>
          <a:p>
            <a:endParaRPr lang="en-US" altLang="en-US" dirty="0"/>
          </a:p>
        </p:txBody>
      </p:sp>
      <p:pic>
        <p:nvPicPr>
          <p:cNvPr id="4" name="Picture 3">
            <a:extLst>
              <a:ext uri="{FF2B5EF4-FFF2-40B4-BE49-F238E27FC236}">
                <a16:creationId xmlns:a16="http://schemas.microsoft.com/office/drawing/2014/main" id="{F95838B5-0023-4F71-9D0E-251C69C49B6E}"/>
              </a:ext>
            </a:extLst>
          </p:cNvPr>
          <p:cNvPicPr>
            <a:picLocks noChangeAspect="1"/>
          </p:cNvPicPr>
          <p:nvPr/>
        </p:nvPicPr>
        <p:blipFill>
          <a:blip r:embed="rId2"/>
          <a:stretch>
            <a:fillRect/>
          </a:stretch>
        </p:blipFill>
        <p:spPr>
          <a:xfrm>
            <a:off x="4419600" y="2514600"/>
            <a:ext cx="4057650" cy="4057650"/>
          </a:xfrm>
          <a:prstGeom prst="rect">
            <a:avLst/>
          </a:prstGeom>
        </p:spPr>
      </p:pic>
      <p:grpSp>
        <p:nvGrpSpPr>
          <p:cNvPr id="5" name="Group 4">
            <a:extLst>
              <a:ext uri="{FF2B5EF4-FFF2-40B4-BE49-F238E27FC236}">
                <a16:creationId xmlns:a16="http://schemas.microsoft.com/office/drawing/2014/main" id="{FDF487F4-275A-4CCD-AE9C-C39571F9E595}"/>
              </a:ext>
            </a:extLst>
          </p:cNvPr>
          <p:cNvGrpSpPr/>
          <p:nvPr/>
        </p:nvGrpSpPr>
        <p:grpSpPr>
          <a:xfrm>
            <a:off x="6019800" y="2419350"/>
            <a:ext cx="623894" cy="4286250"/>
            <a:chOff x="-55303" y="0"/>
            <a:chExt cx="624548" cy="2018151"/>
          </a:xfrm>
        </p:grpSpPr>
        <p:grpSp>
          <p:nvGrpSpPr>
            <p:cNvPr id="6" name="Group 5">
              <a:extLst>
                <a:ext uri="{FF2B5EF4-FFF2-40B4-BE49-F238E27FC236}">
                  <a16:creationId xmlns:a16="http://schemas.microsoft.com/office/drawing/2014/main" id="{D4F07561-2D73-4F5D-8900-FBB3964BC03B}"/>
                </a:ext>
              </a:extLst>
            </p:cNvPr>
            <p:cNvGrpSpPr/>
            <p:nvPr/>
          </p:nvGrpSpPr>
          <p:grpSpPr>
            <a:xfrm>
              <a:off x="-55303" y="0"/>
              <a:ext cx="624548" cy="2018151"/>
              <a:chOff x="-55303" y="0"/>
              <a:chExt cx="624548" cy="2018151"/>
            </a:xfrm>
          </p:grpSpPr>
          <p:grpSp>
            <p:nvGrpSpPr>
              <p:cNvPr id="8" name="Group 7">
                <a:extLst>
                  <a:ext uri="{FF2B5EF4-FFF2-40B4-BE49-F238E27FC236}">
                    <a16:creationId xmlns:a16="http://schemas.microsoft.com/office/drawing/2014/main" id="{A245DDB3-BFCA-4374-85E7-7473F68A9936}"/>
                  </a:ext>
                </a:extLst>
              </p:cNvPr>
              <p:cNvGrpSpPr/>
              <p:nvPr/>
            </p:nvGrpSpPr>
            <p:grpSpPr>
              <a:xfrm>
                <a:off x="40047" y="0"/>
                <a:ext cx="348792" cy="1101104"/>
                <a:chOff x="0" y="0"/>
                <a:chExt cx="348792" cy="1101104"/>
              </a:xfrm>
            </p:grpSpPr>
            <p:sp>
              <p:nvSpPr>
                <p:cNvPr id="14" name="Rectangle 13">
                  <a:extLst>
                    <a:ext uri="{FF2B5EF4-FFF2-40B4-BE49-F238E27FC236}">
                      <a16:creationId xmlns:a16="http://schemas.microsoft.com/office/drawing/2014/main" id="{FAA2512D-58D8-44BC-A8A2-D02167796E20}"/>
                    </a:ext>
                  </a:extLst>
                </p:cNvPr>
                <p:cNvSpPr/>
                <p:nvPr/>
              </p:nvSpPr>
              <p:spPr>
                <a:xfrm>
                  <a:off x="13349" y="700818"/>
                  <a:ext cx="300396"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1</a:t>
                  </a:r>
                  <a:endParaRPr lang="en-US" sz="2000">
                    <a:effectLst/>
                    <a:latin typeface="Times New Roman" panose="02020603050405020304" pitchFamily="18" charset="0"/>
                    <a:ea typeface="Times New Roman" panose="02020603050405020304" pitchFamily="18" charset="0"/>
                  </a:endParaRPr>
                </a:p>
              </p:txBody>
            </p:sp>
            <p:sp>
              <p:nvSpPr>
                <p:cNvPr id="15" name="Rectangle 14">
                  <a:extLst>
                    <a:ext uri="{FF2B5EF4-FFF2-40B4-BE49-F238E27FC236}">
                      <a16:creationId xmlns:a16="http://schemas.microsoft.com/office/drawing/2014/main" id="{AB18C10B-D84D-4B3E-92A4-454BDF7D53CA}"/>
                    </a:ext>
                  </a:extLst>
                </p:cNvPr>
                <p:cNvSpPr/>
                <p:nvPr/>
              </p:nvSpPr>
              <p:spPr>
                <a:xfrm>
                  <a:off x="0" y="453863"/>
                  <a:ext cx="342118"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2</a:t>
                  </a:r>
                  <a:endParaRPr lang="en-US" sz="2000">
                    <a:effectLst/>
                    <a:latin typeface="Times New Roman" panose="02020603050405020304" pitchFamily="18" charset="0"/>
                    <a:ea typeface="Times New Roman" panose="02020603050405020304" pitchFamily="18" charset="0"/>
                  </a:endParaRPr>
                </a:p>
              </p:txBody>
            </p:sp>
            <p:sp>
              <p:nvSpPr>
                <p:cNvPr id="16" name="Rectangle 15">
                  <a:extLst>
                    <a:ext uri="{FF2B5EF4-FFF2-40B4-BE49-F238E27FC236}">
                      <a16:creationId xmlns:a16="http://schemas.microsoft.com/office/drawing/2014/main" id="{AE75B129-6EB4-4B4B-84D3-7BC059970A2E}"/>
                    </a:ext>
                  </a:extLst>
                </p:cNvPr>
                <p:cNvSpPr/>
                <p:nvPr/>
              </p:nvSpPr>
              <p:spPr>
                <a:xfrm>
                  <a:off x="0" y="0"/>
                  <a:ext cx="342118" cy="400286"/>
                </a:xfrm>
                <a:prstGeom prst="rect">
                  <a:avLst/>
                </a:prstGeom>
              </p:spPr>
              <p:txBody>
                <a:bodyPr wrap="non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4</a:t>
                  </a:r>
                  <a:endParaRPr lang="en-US" sz="2000" dirty="0">
                    <a:effectLst/>
                    <a:latin typeface="Times New Roman" panose="02020603050405020304" pitchFamily="18" charset="0"/>
                    <a:ea typeface="Times New Roman" panose="02020603050405020304" pitchFamily="18" charset="0"/>
                  </a:endParaRPr>
                </a:p>
              </p:txBody>
            </p:sp>
            <p:sp>
              <p:nvSpPr>
                <p:cNvPr id="17" name="Rectangle 16">
                  <a:extLst>
                    <a:ext uri="{FF2B5EF4-FFF2-40B4-BE49-F238E27FC236}">
                      <a16:creationId xmlns:a16="http://schemas.microsoft.com/office/drawing/2014/main" id="{07234EBB-493B-4BBD-A566-E1A9E1A3EFC2}"/>
                    </a:ext>
                  </a:extLst>
                </p:cNvPr>
                <p:cNvSpPr/>
                <p:nvPr/>
              </p:nvSpPr>
              <p:spPr>
                <a:xfrm>
                  <a:off x="6674" y="233606"/>
                  <a:ext cx="342118"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3</a:t>
                  </a:r>
                  <a:endParaRPr lang="en-US" sz="2000">
                    <a:effectLst/>
                    <a:latin typeface="Times New Roman" panose="02020603050405020304" pitchFamily="18" charset="0"/>
                    <a:ea typeface="Times New Roman" panose="02020603050405020304" pitchFamily="18" charset="0"/>
                  </a:endParaRPr>
                </a:p>
              </p:txBody>
            </p:sp>
          </p:grpSp>
          <p:grpSp>
            <p:nvGrpSpPr>
              <p:cNvPr id="9" name="Group 8">
                <a:extLst>
                  <a:ext uri="{FF2B5EF4-FFF2-40B4-BE49-F238E27FC236}">
                    <a16:creationId xmlns:a16="http://schemas.microsoft.com/office/drawing/2014/main" id="{1ABB68BB-310E-4C93-AFDC-5EE819FBECD4}"/>
                  </a:ext>
                </a:extLst>
              </p:cNvPr>
              <p:cNvGrpSpPr/>
              <p:nvPr/>
            </p:nvGrpSpPr>
            <p:grpSpPr>
              <a:xfrm>
                <a:off x="-55303" y="1141331"/>
                <a:ext cx="624548" cy="876820"/>
                <a:chOff x="-55303" y="0"/>
                <a:chExt cx="624548" cy="876820"/>
              </a:xfrm>
            </p:grpSpPr>
            <p:sp>
              <p:nvSpPr>
                <p:cNvPr id="10" name="Rectangle 9">
                  <a:extLst>
                    <a:ext uri="{FF2B5EF4-FFF2-40B4-BE49-F238E27FC236}">
                      <a16:creationId xmlns:a16="http://schemas.microsoft.com/office/drawing/2014/main" id="{9FFE3D28-8127-42C1-9624-82BD45CADA89}"/>
                    </a:ext>
                  </a:extLst>
                </p:cNvPr>
                <p:cNvSpPr/>
                <p:nvPr/>
              </p:nvSpPr>
              <p:spPr>
                <a:xfrm>
                  <a:off x="-55303" y="0"/>
                  <a:ext cx="463952" cy="203054"/>
                </a:xfrm>
                <a:prstGeom prst="rect">
                  <a:avLst/>
                </a:prstGeom>
              </p:spPr>
              <p:txBody>
                <a:bodyPr wrap="squar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-1</a:t>
                  </a:r>
                  <a:endParaRPr lang="en-US" sz="2000" dirty="0">
                    <a:effectLst/>
                    <a:latin typeface="Times New Roman" panose="02020603050405020304" pitchFamily="18" charset="0"/>
                    <a:ea typeface="Times New Roman" panose="02020603050405020304" pitchFamily="18" charset="0"/>
                  </a:endParaRPr>
                </a:p>
              </p:txBody>
            </p:sp>
            <p:sp>
              <p:nvSpPr>
                <p:cNvPr id="11" name="Rectangle 10">
                  <a:extLst>
                    <a:ext uri="{FF2B5EF4-FFF2-40B4-BE49-F238E27FC236}">
                      <a16:creationId xmlns:a16="http://schemas.microsoft.com/office/drawing/2014/main" id="{754E43CD-CB80-415A-BADE-90689FB2A67B}"/>
                    </a:ext>
                  </a:extLst>
                </p:cNvPr>
                <p:cNvSpPr/>
                <p:nvPr/>
              </p:nvSpPr>
              <p:spPr>
                <a:xfrm>
                  <a:off x="-55303" y="460357"/>
                  <a:ext cx="449632" cy="400286"/>
                </a:xfrm>
                <a:prstGeom prst="rect">
                  <a:avLst/>
                </a:prstGeom>
              </p:spPr>
              <p:txBody>
                <a:bodyPr wrap="non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-3</a:t>
                  </a:r>
                  <a:endParaRPr lang="en-US" sz="2000" dirty="0">
                    <a:effectLst/>
                    <a:latin typeface="Times New Roman" panose="02020603050405020304" pitchFamily="18" charset="0"/>
                    <a:ea typeface="Times New Roman" panose="02020603050405020304" pitchFamily="18" charset="0"/>
                  </a:endParaRPr>
                </a:p>
              </p:txBody>
            </p:sp>
            <p:sp>
              <p:nvSpPr>
                <p:cNvPr id="12" name="Rectangle 11">
                  <a:extLst>
                    <a:ext uri="{FF2B5EF4-FFF2-40B4-BE49-F238E27FC236}">
                      <a16:creationId xmlns:a16="http://schemas.microsoft.com/office/drawing/2014/main" id="{83FDB4A5-56F0-421D-B6EC-FCE37E17F6AF}"/>
                    </a:ext>
                  </a:extLst>
                </p:cNvPr>
                <p:cNvSpPr/>
                <p:nvPr/>
              </p:nvSpPr>
              <p:spPr>
                <a:xfrm>
                  <a:off x="-55303" y="673766"/>
                  <a:ext cx="624548" cy="203054"/>
                </a:xfrm>
                <a:prstGeom prst="rect">
                  <a:avLst/>
                </a:prstGeom>
              </p:spPr>
              <p:txBody>
                <a:bodyPr wrap="squar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-4</a:t>
                  </a:r>
                  <a:endParaRPr lang="en-US" sz="2000" dirty="0">
                    <a:effectLst/>
                    <a:latin typeface="Times New Roman" panose="02020603050405020304" pitchFamily="18" charset="0"/>
                    <a:ea typeface="Times New Roman" panose="02020603050405020304" pitchFamily="18" charset="0"/>
                  </a:endParaRPr>
                </a:p>
              </p:txBody>
            </p:sp>
            <p:sp>
              <p:nvSpPr>
                <p:cNvPr id="13" name="Rectangle 12">
                  <a:extLst>
                    <a:ext uri="{FF2B5EF4-FFF2-40B4-BE49-F238E27FC236}">
                      <a16:creationId xmlns:a16="http://schemas.microsoft.com/office/drawing/2014/main" id="{CA0FA97A-937C-4E4F-8309-DC4D13A6F627}"/>
                    </a:ext>
                  </a:extLst>
                </p:cNvPr>
                <p:cNvSpPr/>
                <p:nvPr/>
              </p:nvSpPr>
              <p:spPr>
                <a:xfrm>
                  <a:off x="-55303" y="226902"/>
                  <a:ext cx="449633"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-2</a:t>
                  </a:r>
                  <a:endParaRPr lang="en-US" sz="2000">
                    <a:effectLst/>
                    <a:latin typeface="Times New Roman" panose="02020603050405020304" pitchFamily="18" charset="0"/>
                    <a:ea typeface="Times New Roman" panose="02020603050405020304" pitchFamily="18" charset="0"/>
                  </a:endParaRPr>
                </a:p>
              </p:txBody>
            </p:sp>
          </p:grpSp>
        </p:grpSp>
        <p:sp>
          <p:nvSpPr>
            <p:cNvPr id="7" name="Rectangle 6">
              <a:extLst>
                <a:ext uri="{FF2B5EF4-FFF2-40B4-BE49-F238E27FC236}">
                  <a16:creationId xmlns:a16="http://schemas.microsoft.com/office/drawing/2014/main" id="{1EA86762-D5B9-4352-B9A9-A3791B60760F}"/>
                </a:ext>
              </a:extLst>
            </p:cNvPr>
            <p:cNvSpPr/>
            <p:nvPr/>
          </p:nvSpPr>
          <p:spPr>
            <a:xfrm>
              <a:off x="46674" y="927628"/>
              <a:ext cx="342118"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0</a:t>
              </a:r>
              <a:endParaRPr lang="en-US" sz="2000">
                <a:effectLst/>
                <a:latin typeface="Times New Roman" panose="02020603050405020304" pitchFamily="18" charset="0"/>
                <a:ea typeface="Times New Roman" panose="02020603050405020304" pitchFamily="18" charset="0"/>
              </a:endParaRPr>
            </a:p>
          </p:txBody>
        </p:sp>
      </p:grpSp>
      <p:grpSp>
        <p:nvGrpSpPr>
          <p:cNvPr id="18" name="Group 17">
            <a:extLst>
              <a:ext uri="{FF2B5EF4-FFF2-40B4-BE49-F238E27FC236}">
                <a16:creationId xmlns:a16="http://schemas.microsoft.com/office/drawing/2014/main" id="{9996AAE6-C682-486B-BC33-6AD2826046F7}"/>
              </a:ext>
            </a:extLst>
          </p:cNvPr>
          <p:cNvGrpSpPr/>
          <p:nvPr/>
        </p:nvGrpSpPr>
        <p:grpSpPr>
          <a:xfrm>
            <a:off x="4273659" y="4524808"/>
            <a:ext cx="4717941" cy="850147"/>
            <a:chOff x="0" y="0"/>
            <a:chExt cx="2177064" cy="401204"/>
          </a:xfrm>
        </p:grpSpPr>
        <p:grpSp>
          <p:nvGrpSpPr>
            <p:cNvPr id="19" name="Group 18">
              <a:extLst>
                <a:ext uri="{FF2B5EF4-FFF2-40B4-BE49-F238E27FC236}">
                  <a16:creationId xmlns:a16="http://schemas.microsoft.com/office/drawing/2014/main" id="{718C59D4-DBA0-4C9A-B662-54F667DC55CF}"/>
                </a:ext>
              </a:extLst>
            </p:cNvPr>
            <p:cNvGrpSpPr/>
            <p:nvPr/>
          </p:nvGrpSpPr>
          <p:grpSpPr>
            <a:xfrm>
              <a:off x="0" y="0"/>
              <a:ext cx="2177064" cy="401204"/>
              <a:chOff x="0" y="0"/>
              <a:chExt cx="2177064" cy="401204"/>
            </a:xfrm>
          </p:grpSpPr>
          <p:sp>
            <p:nvSpPr>
              <p:cNvPr id="21" name="Rectangle 20">
                <a:extLst>
                  <a:ext uri="{FF2B5EF4-FFF2-40B4-BE49-F238E27FC236}">
                    <a16:creationId xmlns:a16="http://schemas.microsoft.com/office/drawing/2014/main" id="{035B444E-6EA4-475C-9B48-ADFAC98159BD}"/>
                  </a:ext>
                </a:extLst>
              </p:cNvPr>
              <p:cNvSpPr/>
              <p:nvPr/>
            </p:nvSpPr>
            <p:spPr>
              <a:xfrm>
                <a:off x="1168029" y="0"/>
                <a:ext cx="300180"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1</a:t>
                </a:r>
                <a:endParaRPr lang="en-US" sz="2000">
                  <a:effectLst/>
                  <a:latin typeface="Times New Roman" panose="02020603050405020304" pitchFamily="18" charset="0"/>
                  <a:ea typeface="Times New Roman" panose="02020603050405020304" pitchFamily="18" charset="0"/>
                </a:endParaRPr>
              </a:p>
            </p:txBody>
          </p:sp>
          <p:sp>
            <p:nvSpPr>
              <p:cNvPr id="22" name="Rectangle 21">
                <a:extLst>
                  <a:ext uri="{FF2B5EF4-FFF2-40B4-BE49-F238E27FC236}">
                    <a16:creationId xmlns:a16="http://schemas.microsoft.com/office/drawing/2014/main" id="{48BAB9E5-C4E7-4AF2-965D-34DDED4B7598}"/>
                  </a:ext>
                </a:extLst>
              </p:cNvPr>
              <p:cNvSpPr/>
              <p:nvPr/>
            </p:nvSpPr>
            <p:spPr>
              <a:xfrm>
                <a:off x="1381611" y="0"/>
                <a:ext cx="341872"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2</a:t>
                </a:r>
                <a:endParaRPr lang="en-US" sz="2000">
                  <a:effectLst/>
                  <a:latin typeface="Times New Roman" panose="02020603050405020304" pitchFamily="18" charset="0"/>
                  <a:ea typeface="Times New Roman" panose="02020603050405020304" pitchFamily="18" charset="0"/>
                </a:endParaRPr>
              </a:p>
            </p:txBody>
          </p:sp>
          <p:sp>
            <p:nvSpPr>
              <p:cNvPr id="23" name="Rectangle 22">
                <a:extLst>
                  <a:ext uri="{FF2B5EF4-FFF2-40B4-BE49-F238E27FC236}">
                    <a16:creationId xmlns:a16="http://schemas.microsoft.com/office/drawing/2014/main" id="{5F46E2E7-1833-454F-8001-752BC2B598E7}"/>
                  </a:ext>
                </a:extLst>
              </p:cNvPr>
              <p:cNvSpPr/>
              <p:nvPr/>
            </p:nvSpPr>
            <p:spPr>
              <a:xfrm>
                <a:off x="1628566" y="0"/>
                <a:ext cx="341872"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3</a:t>
                </a:r>
                <a:endParaRPr lang="en-US" sz="2000">
                  <a:effectLst/>
                  <a:latin typeface="Times New Roman" panose="02020603050405020304" pitchFamily="18" charset="0"/>
                  <a:ea typeface="Times New Roman" panose="02020603050405020304" pitchFamily="18" charset="0"/>
                </a:endParaRPr>
              </a:p>
            </p:txBody>
          </p:sp>
          <p:sp>
            <p:nvSpPr>
              <p:cNvPr id="24" name="Rectangle 23">
                <a:extLst>
                  <a:ext uri="{FF2B5EF4-FFF2-40B4-BE49-F238E27FC236}">
                    <a16:creationId xmlns:a16="http://schemas.microsoft.com/office/drawing/2014/main" id="{EAA7E695-7CD3-4CB1-A252-EFD3E141EF2F}"/>
                  </a:ext>
                </a:extLst>
              </p:cNvPr>
              <p:cNvSpPr/>
              <p:nvPr/>
            </p:nvSpPr>
            <p:spPr>
              <a:xfrm>
                <a:off x="680794" y="0"/>
                <a:ext cx="407617"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-1</a:t>
                </a:r>
                <a:endParaRPr lang="en-US" sz="2000">
                  <a:effectLst/>
                  <a:latin typeface="Times New Roman" panose="02020603050405020304" pitchFamily="18" charset="0"/>
                  <a:ea typeface="Times New Roman" panose="02020603050405020304" pitchFamily="18" charset="0"/>
                </a:endParaRPr>
              </a:p>
            </p:txBody>
          </p:sp>
          <p:sp>
            <p:nvSpPr>
              <p:cNvPr id="25" name="Rectangle 24">
                <a:extLst>
                  <a:ext uri="{FF2B5EF4-FFF2-40B4-BE49-F238E27FC236}">
                    <a16:creationId xmlns:a16="http://schemas.microsoft.com/office/drawing/2014/main" id="{AC17C14A-4FAA-4212-8450-459478B4D261}"/>
                  </a:ext>
                </a:extLst>
              </p:cNvPr>
              <p:cNvSpPr/>
              <p:nvPr/>
            </p:nvSpPr>
            <p:spPr>
              <a:xfrm>
                <a:off x="447188" y="0"/>
                <a:ext cx="449309"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-2</a:t>
                </a:r>
                <a:endParaRPr lang="en-US" sz="2000">
                  <a:effectLst/>
                  <a:latin typeface="Times New Roman" panose="02020603050405020304" pitchFamily="18" charset="0"/>
                  <a:ea typeface="Times New Roman" panose="02020603050405020304" pitchFamily="18" charset="0"/>
                </a:endParaRPr>
              </a:p>
            </p:txBody>
          </p:sp>
          <p:sp>
            <p:nvSpPr>
              <p:cNvPr id="26" name="Rectangle 25">
                <a:extLst>
                  <a:ext uri="{FF2B5EF4-FFF2-40B4-BE49-F238E27FC236}">
                    <a16:creationId xmlns:a16="http://schemas.microsoft.com/office/drawing/2014/main" id="{91A7741F-5BA7-44BD-BFBB-F737821B13AA}"/>
                  </a:ext>
                </a:extLst>
              </p:cNvPr>
              <p:cNvSpPr/>
              <p:nvPr/>
            </p:nvSpPr>
            <p:spPr>
              <a:xfrm>
                <a:off x="233605" y="0"/>
                <a:ext cx="449309"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-3</a:t>
                </a:r>
                <a:endParaRPr lang="en-US" sz="2000">
                  <a:effectLst/>
                  <a:latin typeface="Times New Roman" panose="02020603050405020304" pitchFamily="18" charset="0"/>
                  <a:ea typeface="Times New Roman" panose="02020603050405020304" pitchFamily="18" charset="0"/>
                </a:endParaRPr>
              </a:p>
            </p:txBody>
          </p:sp>
          <p:sp>
            <p:nvSpPr>
              <p:cNvPr id="27" name="Rectangle 26">
                <a:extLst>
                  <a:ext uri="{FF2B5EF4-FFF2-40B4-BE49-F238E27FC236}">
                    <a16:creationId xmlns:a16="http://schemas.microsoft.com/office/drawing/2014/main" id="{BA72292C-803B-4AA0-BAAE-C9A71777138F}"/>
                  </a:ext>
                </a:extLst>
              </p:cNvPr>
              <p:cNvSpPr/>
              <p:nvPr/>
            </p:nvSpPr>
            <p:spPr>
              <a:xfrm>
                <a:off x="0" y="0"/>
                <a:ext cx="449309" cy="401204"/>
              </a:xfrm>
              <a:prstGeom prst="rect">
                <a:avLst/>
              </a:prstGeom>
            </p:spPr>
            <p:txBody>
              <a:bodyPr wrap="non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-4</a:t>
                </a:r>
                <a:endParaRPr lang="en-US" sz="2000" dirty="0">
                  <a:effectLst/>
                  <a:latin typeface="Times New Roman" panose="02020603050405020304" pitchFamily="18" charset="0"/>
                  <a:ea typeface="Times New Roman" panose="02020603050405020304" pitchFamily="18" charset="0"/>
                </a:endParaRPr>
              </a:p>
            </p:txBody>
          </p:sp>
          <p:sp>
            <p:nvSpPr>
              <p:cNvPr id="28" name="Rectangle 27">
                <a:extLst>
                  <a:ext uri="{FF2B5EF4-FFF2-40B4-BE49-F238E27FC236}">
                    <a16:creationId xmlns:a16="http://schemas.microsoft.com/office/drawing/2014/main" id="{6574B4BF-0C15-4C10-AABF-DFB523B1D33E}"/>
                  </a:ext>
                </a:extLst>
              </p:cNvPr>
              <p:cNvSpPr/>
              <p:nvPr/>
            </p:nvSpPr>
            <p:spPr>
              <a:xfrm>
                <a:off x="1835192" y="0"/>
                <a:ext cx="341872"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4</a:t>
                </a:r>
                <a:endParaRPr lang="en-US" sz="2000">
                  <a:effectLst/>
                  <a:latin typeface="Times New Roman" panose="02020603050405020304" pitchFamily="18" charset="0"/>
                  <a:ea typeface="Times New Roman" panose="02020603050405020304" pitchFamily="18" charset="0"/>
                </a:endParaRPr>
              </a:p>
            </p:txBody>
          </p:sp>
        </p:grpSp>
        <p:sp>
          <p:nvSpPr>
            <p:cNvPr id="20" name="Rectangle 19">
              <a:extLst>
                <a:ext uri="{FF2B5EF4-FFF2-40B4-BE49-F238E27FC236}">
                  <a16:creationId xmlns:a16="http://schemas.microsoft.com/office/drawing/2014/main" id="{033A9341-081E-4A47-AF87-48C492D4C3CB}"/>
                </a:ext>
              </a:extLst>
            </p:cNvPr>
            <p:cNvSpPr/>
            <p:nvPr/>
          </p:nvSpPr>
          <p:spPr>
            <a:xfrm>
              <a:off x="927749" y="0"/>
              <a:ext cx="341872"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0</a:t>
              </a:r>
              <a:endParaRPr lang="en-US" sz="2000">
                <a:effectLst/>
                <a:latin typeface="Times New Roman" panose="02020603050405020304" pitchFamily="18" charset="0"/>
                <a:ea typeface="Times New Roman" panose="02020603050405020304" pitchFamily="18" charset="0"/>
              </a:endParaRPr>
            </a:p>
          </p:txBody>
        </p:sp>
      </p:grpSp>
      <p:cxnSp>
        <p:nvCxnSpPr>
          <p:cNvPr id="3" name="Straight Connector 2">
            <a:extLst>
              <a:ext uri="{FF2B5EF4-FFF2-40B4-BE49-F238E27FC236}">
                <a16:creationId xmlns:a16="http://schemas.microsoft.com/office/drawing/2014/main" id="{D5E98DDB-EF77-45BE-80E4-E68F2B7E987D}"/>
              </a:ext>
            </a:extLst>
          </p:cNvPr>
          <p:cNvCxnSpPr/>
          <p:nvPr/>
        </p:nvCxnSpPr>
        <p:spPr>
          <a:xfrm>
            <a:off x="4273659" y="3765642"/>
            <a:ext cx="4413141"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519F3C8-F9E4-4613-9581-1AC1EF2A1912}"/>
              </a:ext>
            </a:extLst>
          </p:cNvPr>
          <p:cNvSpPr/>
          <p:nvPr/>
        </p:nvSpPr>
        <p:spPr>
          <a:xfrm>
            <a:off x="0" y="6611035"/>
            <a:ext cx="1752600" cy="323165"/>
          </a:xfrm>
          <a:prstGeom prst="rect">
            <a:avLst/>
          </a:prstGeom>
        </p:spPr>
        <p:txBody>
          <a:bodyPr wrap="square">
            <a:spAutoFit/>
          </a:bodyPr>
          <a:lstStyle/>
          <a:p>
            <a:r>
              <a:rPr lang="en-US" sz="1500" dirty="0" err="1">
                <a:solidFill>
                  <a:srgbClr val="00B0F0"/>
                </a:solidFill>
              </a:rPr>
              <a:t>VFrench</a:t>
            </a:r>
            <a:r>
              <a:rPr lang="en-US" sz="1500" dirty="0">
                <a:solidFill>
                  <a:srgbClr val="00B0F0"/>
                </a:solidFill>
              </a:rPr>
              <a:t>, 2015</a:t>
            </a:r>
          </a:p>
        </p:txBody>
      </p:sp>
    </p:spTree>
    <p:extLst>
      <p:ext uri="{BB962C8B-B14F-4D97-AF65-F5344CB8AC3E}">
        <p14:creationId xmlns:p14="http://schemas.microsoft.com/office/powerpoint/2010/main" val="3652531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51D3DDF4-E878-43C1-AE1C-B987B11237A5}"/>
              </a:ext>
            </a:extLst>
          </p:cNvPr>
          <p:cNvSpPr>
            <a:spLocks noGrp="1"/>
          </p:cNvSpPr>
          <p:nvPr>
            <p:ph type="title"/>
          </p:nvPr>
        </p:nvSpPr>
        <p:spPr/>
        <p:txBody>
          <a:bodyPr/>
          <a:lstStyle/>
          <a:p>
            <a:r>
              <a:rPr lang="en-US" altLang="en-US" sz="5300"/>
              <a:t>Derivatives/Differentiation</a:t>
            </a:r>
          </a:p>
        </p:txBody>
      </p:sp>
      <p:sp>
        <p:nvSpPr>
          <p:cNvPr id="9219" name="Content Placeholder 2">
            <a:extLst>
              <a:ext uri="{FF2B5EF4-FFF2-40B4-BE49-F238E27FC236}">
                <a16:creationId xmlns:a16="http://schemas.microsoft.com/office/drawing/2014/main" id="{E0E1B316-911A-4717-B759-92F8E66CF4CB}"/>
              </a:ext>
            </a:extLst>
          </p:cNvPr>
          <p:cNvSpPr>
            <a:spLocks noGrp="1"/>
          </p:cNvSpPr>
          <p:nvPr>
            <p:ph idx="1"/>
          </p:nvPr>
        </p:nvSpPr>
        <p:spPr/>
        <p:txBody>
          <a:bodyPr/>
          <a:lstStyle/>
          <a:p>
            <a:r>
              <a:rPr lang="en-US" altLang="en-US" dirty="0"/>
              <a:t>What’s the slope (rise over run) at any x? </a:t>
            </a:r>
            <a:r>
              <a:rPr lang="en-US" altLang="en-US" dirty="0">
                <a:solidFill>
                  <a:srgbClr val="FFFF00"/>
                </a:solidFill>
              </a:rPr>
              <a:t>0</a:t>
            </a:r>
          </a:p>
          <a:p>
            <a:endParaRPr lang="en-US" altLang="en-US" dirty="0"/>
          </a:p>
        </p:txBody>
      </p:sp>
      <p:pic>
        <p:nvPicPr>
          <p:cNvPr id="4" name="Picture 3">
            <a:extLst>
              <a:ext uri="{FF2B5EF4-FFF2-40B4-BE49-F238E27FC236}">
                <a16:creationId xmlns:a16="http://schemas.microsoft.com/office/drawing/2014/main" id="{F95838B5-0023-4F71-9D0E-251C69C49B6E}"/>
              </a:ext>
            </a:extLst>
          </p:cNvPr>
          <p:cNvPicPr>
            <a:picLocks noChangeAspect="1"/>
          </p:cNvPicPr>
          <p:nvPr/>
        </p:nvPicPr>
        <p:blipFill>
          <a:blip r:embed="rId2"/>
          <a:stretch>
            <a:fillRect/>
          </a:stretch>
        </p:blipFill>
        <p:spPr>
          <a:xfrm>
            <a:off x="4419600" y="2514600"/>
            <a:ext cx="4057650" cy="4057650"/>
          </a:xfrm>
          <a:prstGeom prst="rect">
            <a:avLst/>
          </a:prstGeom>
        </p:spPr>
      </p:pic>
      <p:grpSp>
        <p:nvGrpSpPr>
          <p:cNvPr id="5" name="Group 4">
            <a:extLst>
              <a:ext uri="{FF2B5EF4-FFF2-40B4-BE49-F238E27FC236}">
                <a16:creationId xmlns:a16="http://schemas.microsoft.com/office/drawing/2014/main" id="{FDF487F4-275A-4CCD-AE9C-C39571F9E595}"/>
              </a:ext>
            </a:extLst>
          </p:cNvPr>
          <p:cNvGrpSpPr/>
          <p:nvPr/>
        </p:nvGrpSpPr>
        <p:grpSpPr>
          <a:xfrm>
            <a:off x="6019800" y="2419350"/>
            <a:ext cx="623894" cy="4286250"/>
            <a:chOff x="-55303" y="0"/>
            <a:chExt cx="624548" cy="2018151"/>
          </a:xfrm>
        </p:grpSpPr>
        <p:grpSp>
          <p:nvGrpSpPr>
            <p:cNvPr id="6" name="Group 5">
              <a:extLst>
                <a:ext uri="{FF2B5EF4-FFF2-40B4-BE49-F238E27FC236}">
                  <a16:creationId xmlns:a16="http://schemas.microsoft.com/office/drawing/2014/main" id="{D4F07561-2D73-4F5D-8900-FBB3964BC03B}"/>
                </a:ext>
              </a:extLst>
            </p:cNvPr>
            <p:cNvGrpSpPr/>
            <p:nvPr/>
          </p:nvGrpSpPr>
          <p:grpSpPr>
            <a:xfrm>
              <a:off x="-55303" y="0"/>
              <a:ext cx="624548" cy="2018151"/>
              <a:chOff x="-55303" y="0"/>
              <a:chExt cx="624548" cy="2018151"/>
            </a:xfrm>
          </p:grpSpPr>
          <p:grpSp>
            <p:nvGrpSpPr>
              <p:cNvPr id="8" name="Group 7">
                <a:extLst>
                  <a:ext uri="{FF2B5EF4-FFF2-40B4-BE49-F238E27FC236}">
                    <a16:creationId xmlns:a16="http://schemas.microsoft.com/office/drawing/2014/main" id="{A245DDB3-BFCA-4374-85E7-7473F68A9936}"/>
                  </a:ext>
                </a:extLst>
              </p:cNvPr>
              <p:cNvGrpSpPr/>
              <p:nvPr/>
            </p:nvGrpSpPr>
            <p:grpSpPr>
              <a:xfrm>
                <a:off x="40047" y="0"/>
                <a:ext cx="348792" cy="1101104"/>
                <a:chOff x="0" y="0"/>
                <a:chExt cx="348792" cy="1101104"/>
              </a:xfrm>
            </p:grpSpPr>
            <p:sp>
              <p:nvSpPr>
                <p:cNvPr id="14" name="Rectangle 13">
                  <a:extLst>
                    <a:ext uri="{FF2B5EF4-FFF2-40B4-BE49-F238E27FC236}">
                      <a16:creationId xmlns:a16="http://schemas.microsoft.com/office/drawing/2014/main" id="{FAA2512D-58D8-44BC-A8A2-D02167796E20}"/>
                    </a:ext>
                  </a:extLst>
                </p:cNvPr>
                <p:cNvSpPr/>
                <p:nvPr/>
              </p:nvSpPr>
              <p:spPr>
                <a:xfrm>
                  <a:off x="13349" y="700818"/>
                  <a:ext cx="300396"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1</a:t>
                  </a:r>
                  <a:endParaRPr lang="en-US" sz="2000">
                    <a:effectLst/>
                    <a:latin typeface="Times New Roman" panose="02020603050405020304" pitchFamily="18" charset="0"/>
                    <a:ea typeface="Times New Roman" panose="02020603050405020304" pitchFamily="18" charset="0"/>
                  </a:endParaRPr>
                </a:p>
              </p:txBody>
            </p:sp>
            <p:sp>
              <p:nvSpPr>
                <p:cNvPr id="15" name="Rectangle 14">
                  <a:extLst>
                    <a:ext uri="{FF2B5EF4-FFF2-40B4-BE49-F238E27FC236}">
                      <a16:creationId xmlns:a16="http://schemas.microsoft.com/office/drawing/2014/main" id="{AB18C10B-D84D-4B3E-92A4-454BDF7D53CA}"/>
                    </a:ext>
                  </a:extLst>
                </p:cNvPr>
                <p:cNvSpPr/>
                <p:nvPr/>
              </p:nvSpPr>
              <p:spPr>
                <a:xfrm>
                  <a:off x="0" y="453863"/>
                  <a:ext cx="342118"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2</a:t>
                  </a:r>
                  <a:endParaRPr lang="en-US" sz="2000">
                    <a:effectLst/>
                    <a:latin typeface="Times New Roman" panose="02020603050405020304" pitchFamily="18" charset="0"/>
                    <a:ea typeface="Times New Roman" panose="02020603050405020304" pitchFamily="18" charset="0"/>
                  </a:endParaRPr>
                </a:p>
              </p:txBody>
            </p:sp>
            <p:sp>
              <p:nvSpPr>
                <p:cNvPr id="16" name="Rectangle 15">
                  <a:extLst>
                    <a:ext uri="{FF2B5EF4-FFF2-40B4-BE49-F238E27FC236}">
                      <a16:creationId xmlns:a16="http://schemas.microsoft.com/office/drawing/2014/main" id="{AE75B129-6EB4-4B4B-84D3-7BC059970A2E}"/>
                    </a:ext>
                  </a:extLst>
                </p:cNvPr>
                <p:cNvSpPr/>
                <p:nvPr/>
              </p:nvSpPr>
              <p:spPr>
                <a:xfrm>
                  <a:off x="0" y="0"/>
                  <a:ext cx="342118" cy="400286"/>
                </a:xfrm>
                <a:prstGeom prst="rect">
                  <a:avLst/>
                </a:prstGeom>
              </p:spPr>
              <p:txBody>
                <a:bodyPr wrap="non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4</a:t>
                  </a:r>
                  <a:endParaRPr lang="en-US" sz="2000" dirty="0">
                    <a:effectLst/>
                    <a:latin typeface="Times New Roman" panose="02020603050405020304" pitchFamily="18" charset="0"/>
                    <a:ea typeface="Times New Roman" panose="02020603050405020304" pitchFamily="18" charset="0"/>
                  </a:endParaRPr>
                </a:p>
              </p:txBody>
            </p:sp>
            <p:sp>
              <p:nvSpPr>
                <p:cNvPr id="17" name="Rectangle 16">
                  <a:extLst>
                    <a:ext uri="{FF2B5EF4-FFF2-40B4-BE49-F238E27FC236}">
                      <a16:creationId xmlns:a16="http://schemas.microsoft.com/office/drawing/2014/main" id="{07234EBB-493B-4BBD-A566-E1A9E1A3EFC2}"/>
                    </a:ext>
                  </a:extLst>
                </p:cNvPr>
                <p:cNvSpPr/>
                <p:nvPr/>
              </p:nvSpPr>
              <p:spPr>
                <a:xfrm>
                  <a:off x="6674" y="233606"/>
                  <a:ext cx="342118"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3</a:t>
                  </a:r>
                  <a:endParaRPr lang="en-US" sz="2000">
                    <a:effectLst/>
                    <a:latin typeface="Times New Roman" panose="02020603050405020304" pitchFamily="18" charset="0"/>
                    <a:ea typeface="Times New Roman" panose="02020603050405020304" pitchFamily="18" charset="0"/>
                  </a:endParaRPr>
                </a:p>
              </p:txBody>
            </p:sp>
          </p:grpSp>
          <p:grpSp>
            <p:nvGrpSpPr>
              <p:cNvPr id="9" name="Group 8">
                <a:extLst>
                  <a:ext uri="{FF2B5EF4-FFF2-40B4-BE49-F238E27FC236}">
                    <a16:creationId xmlns:a16="http://schemas.microsoft.com/office/drawing/2014/main" id="{1ABB68BB-310E-4C93-AFDC-5EE819FBECD4}"/>
                  </a:ext>
                </a:extLst>
              </p:cNvPr>
              <p:cNvGrpSpPr/>
              <p:nvPr/>
            </p:nvGrpSpPr>
            <p:grpSpPr>
              <a:xfrm>
                <a:off x="-55303" y="1141331"/>
                <a:ext cx="624548" cy="876820"/>
                <a:chOff x="-55303" y="0"/>
                <a:chExt cx="624548" cy="876820"/>
              </a:xfrm>
            </p:grpSpPr>
            <p:sp>
              <p:nvSpPr>
                <p:cNvPr id="10" name="Rectangle 9">
                  <a:extLst>
                    <a:ext uri="{FF2B5EF4-FFF2-40B4-BE49-F238E27FC236}">
                      <a16:creationId xmlns:a16="http://schemas.microsoft.com/office/drawing/2014/main" id="{9FFE3D28-8127-42C1-9624-82BD45CADA89}"/>
                    </a:ext>
                  </a:extLst>
                </p:cNvPr>
                <p:cNvSpPr/>
                <p:nvPr/>
              </p:nvSpPr>
              <p:spPr>
                <a:xfrm>
                  <a:off x="-55303" y="0"/>
                  <a:ext cx="463952" cy="203054"/>
                </a:xfrm>
                <a:prstGeom prst="rect">
                  <a:avLst/>
                </a:prstGeom>
              </p:spPr>
              <p:txBody>
                <a:bodyPr wrap="squar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-1</a:t>
                  </a:r>
                  <a:endParaRPr lang="en-US" sz="2000" dirty="0">
                    <a:effectLst/>
                    <a:latin typeface="Times New Roman" panose="02020603050405020304" pitchFamily="18" charset="0"/>
                    <a:ea typeface="Times New Roman" panose="02020603050405020304" pitchFamily="18" charset="0"/>
                  </a:endParaRPr>
                </a:p>
              </p:txBody>
            </p:sp>
            <p:sp>
              <p:nvSpPr>
                <p:cNvPr id="11" name="Rectangle 10">
                  <a:extLst>
                    <a:ext uri="{FF2B5EF4-FFF2-40B4-BE49-F238E27FC236}">
                      <a16:creationId xmlns:a16="http://schemas.microsoft.com/office/drawing/2014/main" id="{754E43CD-CB80-415A-BADE-90689FB2A67B}"/>
                    </a:ext>
                  </a:extLst>
                </p:cNvPr>
                <p:cNvSpPr/>
                <p:nvPr/>
              </p:nvSpPr>
              <p:spPr>
                <a:xfrm>
                  <a:off x="-55303" y="460357"/>
                  <a:ext cx="449632" cy="400286"/>
                </a:xfrm>
                <a:prstGeom prst="rect">
                  <a:avLst/>
                </a:prstGeom>
              </p:spPr>
              <p:txBody>
                <a:bodyPr wrap="non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-3</a:t>
                  </a:r>
                  <a:endParaRPr lang="en-US" sz="2000" dirty="0">
                    <a:effectLst/>
                    <a:latin typeface="Times New Roman" panose="02020603050405020304" pitchFamily="18" charset="0"/>
                    <a:ea typeface="Times New Roman" panose="02020603050405020304" pitchFamily="18" charset="0"/>
                  </a:endParaRPr>
                </a:p>
              </p:txBody>
            </p:sp>
            <p:sp>
              <p:nvSpPr>
                <p:cNvPr id="12" name="Rectangle 11">
                  <a:extLst>
                    <a:ext uri="{FF2B5EF4-FFF2-40B4-BE49-F238E27FC236}">
                      <a16:creationId xmlns:a16="http://schemas.microsoft.com/office/drawing/2014/main" id="{83FDB4A5-56F0-421D-B6EC-FCE37E17F6AF}"/>
                    </a:ext>
                  </a:extLst>
                </p:cNvPr>
                <p:cNvSpPr/>
                <p:nvPr/>
              </p:nvSpPr>
              <p:spPr>
                <a:xfrm>
                  <a:off x="-55303" y="673766"/>
                  <a:ext cx="624548" cy="203054"/>
                </a:xfrm>
                <a:prstGeom prst="rect">
                  <a:avLst/>
                </a:prstGeom>
              </p:spPr>
              <p:txBody>
                <a:bodyPr wrap="squar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-4</a:t>
                  </a:r>
                  <a:endParaRPr lang="en-US" sz="2000" dirty="0">
                    <a:effectLst/>
                    <a:latin typeface="Times New Roman" panose="02020603050405020304" pitchFamily="18" charset="0"/>
                    <a:ea typeface="Times New Roman" panose="02020603050405020304" pitchFamily="18" charset="0"/>
                  </a:endParaRPr>
                </a:p>
              </p:txBody>
            </p:sp>
            <p:sp>
              <p:nvSpPr>
                <p:cNvPr id="13" name="Rectangle 12">
                  <a:extLst>
                    <a:ext uri="{FF2B5EF4-FFF2-40B4-BE49-F238E27FC236}">
                      <a16:creationId xmlns:a16="http://schemas.microsoft.com/office/drawing/2014/main" id="{CA0FA97A-937C-4E4F-8309-DC4D13A6F627}"/>
                    </a:ext>
                  </a:extLst>
                </p:cNvPr>
                <p:cNvSpPr/>
                <p:nvPr/>
              </p:nvSpPr>
              <p:spPr>
                <a:xfrm>
                  <a:off x="-55303" y="226902"/>
                  <a:ext cx="449633"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-2</a:t>
                  </a:r>
                  <a:endParaRPr lang="en-US" sz="2000">
                    <a:effectLst/>
                    <a:latin typeface="Times New Roman" panose="02020603050405020304" pitchFamily="18" charset="0"/>
                    <a:ea typeface="Times New Roman" panose="02020603050405020304" pitchFamily="18" charset="0"/>
                  </a:endParaRPr>
                </a:p>
              </p:txBody>
            </p:sp>
          </p:grpSp>
        </p:grpSp>
        <p:sp>
          <p:nvSpPr>
            <p:cNvPr id="7" name="Rectangle 6">
              <a:extLst>
                <a:ext uri="{FF2B5EF4-FFF2-40B4-BE49-F238E27FC236}">
                  <a16:creationId xmlns:a16="http://schemas.microsoft.com/office/drawing/2014/main" id="{1EA86762-D5B9-4352-B9A9-A3791B60760F}"/>
                </a:ext>
              </a:extLst>
            </p:cNvPr>
            <p:cNvSpPr/>
            <p:nvPr/>
          </p:nvSpPr>
          <p:spPr>
            <a:xfrm>
              <a:off x="46674" y="927628"/>
              <a:ext cx="342118"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0</a:t>
              </a:r>
              <a:endParaRPr lang="en-US" sz="2000">
                <a:effectLst/>
                <a:latin typeface="Times New Roman" panose="02020603050405020304" pitchFamily="18" charset="0"/>
                <a:ea typeface="Times New Roman" panose="02020603050405020304" pitchFamily="18" charset="0"/>
              </a:endParaRPr>
            </a:p>
          </p:txBody>
        </p:sp>
      </p:grpSp>
      <p:grpSp>
        <p:nvGrpSpPr>
          <p:cNvPr id="18" name="Group 17">
            <a:extLst>
              <a:ext uri="{FF2B5EF4-FFF2-40B4-BE49-F238E27FC236}">
                <a16:creationId xmlns:a16="http://schemas.microsoft.com/office/drawing/2014/main" id="{9996AAE6-C682-486B-BC33-6AD2826046F7}"/>
              </a:ext>
            </a:extLst>
          </p:cNvPr>
          <p:cNvGrpSpPr/>
          <p:nvPr/>
        </p:nvGrpSpPr>
        <p:grpSpPr>
          <a:xfrm>
            <a:off x="4273659" y="4524808"/>
            <a:ext cx="4717941" cy="850147"/>
            <a:chOff x="0" y="0"/>
            <a:chExt cx="2177064" cy="401204"/>
          </a:xfrm>
        </p:grpSpPr>
        <p:grpSp>
          <p:nvGrpSpPr>
            <p:cNvPr id="19" name="Group 18">
              <a:extLst>
                <a:ext uri="{FF2B5EF4-FFF2-40B4-BE49-F238E27FC236}">
                  <a16:creationId xmlns:a16="http://schemas.microsoft.com/office/drawing/2014/main" id="{718C59D4-DBA0-4C9A-B662-54F667DC55CF}"/>
                </a:ext>
              </a:extLst>
            </p:cNvPr>
            <p:cNvGrpSpPr/>
            <p:nvPr/>
          </p:nvGrpSpPr>
          <p:grpSpPr>
            <a:xfrm>
              <a:off x="0" y="0"/>
              <a:ext cx="2177064" cy="401204"/>
              <a:chOff x="0" y="0"/>
              <a:chExt cx="2177064" cy="401204"/>
            </a:xfrm>
          </p:grpSpPr>
          <p:sp>
            <p:nvSpPr>
              <p:cNvPr id="21" name="Rectangle 20">
                <a:extLst>
                  <a:ext uri="{FF2B5EF4-FFF2-40B4-BE49-F238E27FC236}">
                    <a16:creationId xmlns:a16="http://schemas.microsoft.com/office/drawing/2014/main" id="{035B444E-6EA4-475C-9B48-ADFAC98159BD}"/>
                  </a:ext>
                </a:extLst>
              </p:cNvPr>
              <p:cNvSpPr/>
              <p:nvPr/>
            </p:nvSpPr>
            <p:spPr>
              <a:xfrm>
                <a:off x="1168029" y="0"/>
                <a:ext cx="300180"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1</a:t>
                </a:r>
                <a:endParaRPr lang="en-US" sz="2000">
                  <a:effectLst/>
                  <a:latin typeface="Times New Roman" panose="02020603050405020304" pitchFamily="18" charset="0"/>
                  <a:ea typeface="Times New Roman" panose="02020603050405020304" pitchFamily="18" charset="0"/>
                </a:endParaRPr>
              </a:p>
            </p:txBody>
          </p:sp>
          <p:sp>
            <p:nvSpPr>
              <p:cNvPr id="22" name="Rectangle 21">
                <a:extLst>
                  <a:ext uri="{FF2B5EF4-FFF2-40B4-BE49-F238E27FC236}">
                    <a16:creationId xmlns:a16="http://schemas.microsoft.com/office/drawing/2014/main" id="{48BAB9E5-C4E7-4AF2-965D-34DDED4B7598}"/>
                  </a:ext>
                </a:extLst>
              </p:cNvPr>
              <p:cNvSpPr/>
              <p:nvPr/>
            </p:nvSpPr>
            <p:spPr>
              <a:xfrm>
                <a:off x="1381611" y="0"/>
                <a:ext cx="341872"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2</a:t>
                </a:r>
                <a:endParaRPr lang="en-US" sz="2000">
                  <a:effectLst/>
                  <a:latin typeface="Times New Roman" panose="02020603050405020304" pitchFamily="18" charset="0"/>
                  <a:ea typeface="Times New Roman" panose="02020603050405020304" pitchFamily="18" charset="0"/>
                </a:endParaRPr>
              </a:p>
            </p:txBody>
          </p:sp>
          <p:sp>
            <p:nvSpPr>
              <p:cNvPr id="23" name="Rectangle 22">
                <a:extLst>
                  <a:ext uri="{FF2B5EF4-FFF2-40B4-BE49-F238E27FC236}">
                    <a16:creationId xmlns:a16="http://schemas.microsoft.com/office/drawing/2014/main" id="{5F46E2E7-1833-454F-8001-752BC2B598E7}"/>
                  </a:ext>
                </a:extLst>
              </p:cNvPr>
              <p:cNvSpPr/>
              <p:nvPr/>
            </p:nvSpPr>
            <p:spPr>
              <a:xfrm>
                <a:off x="1628566" y="0"/>
                <a:ext cx="341872"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3</a:t>
                </a:r>
                <a:endParaRPr lang="en-US" sz="2000">
                  <a:effectLst/>
                  <a:latin typeface="Times New Roman" panose="02020603050405020304" pitchFamily="18" charset="0"/>
                  <a:ea typeface="Times New Roman" panose="02020603050405020304" pitchFamily="18" charset="0"/>
                </a:endParaRPr>
              </a:p>
            </p:txBody>
          </p:sp>
          <p:sp>
            <p:nvSpPr>
              <p:cNvPr id="24" name="Rectangle 23">
                <a:extLst>
                  <a:ext uri="{FF2B5EF4-FFF2-40B4-BE49-F238E27FC236}">
                    <a16:creationId xmlns:a16="http://schemas.microsoft.com/office/drawing/2014/main" id="{EAA7E695-7CD3-4CB1-A252-EFD3E141EF2F}"/>
                  </a:ext>
                </a:extLst>
              </p:cNvPr>
              <p:cNvSpPr/>
              <p:nvPr/>
            </p:nvSpPr>
            <p:spPr>
              <a:xfrm>
                <a:off x="680794" y="0"/>
                <a:ext cx="407617"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-1</a:t>
                </a:r>
                <a:endParaRPr lang="en-US" sz="2000">
                  <a:effectLst/>
                  <a:latin typeface="Times New Roman" panose="02020603050405020304" pitchFamily="18" charset="0"/>
                  <a:ea typeface="Times New Roman" panose="02020603050405020304" pitchFamily="18" charset="0"/>
                </a:endParaRPr>
              </a:p>
            </p:txBody>
          </p:sp>
          <p:sp>
            <p:nvSpPr>
              <p:cNvPr id="25" name="Rectangle 24">
                <a:extLst>
                  <a:ext uri="{FF2B5EF4-FFF2-40B4-BE49-F238E27FC236}">
                    <a16:creationId xmlns:a16="http://schemas.microsoft.com/office/drawing/2014/main" id="{AC17C14A-4FAA-4212-8450-459478B4D261}"/>
                  </a:ext>
                </a:extLst>
              </p:cNvPr>
              <p:cNvSpPr/>
              <p:nvPr/>
            </p:nvSpPr>
            <p:spPr>
              <a:xfrm>
                <a:off x="447188" y="0"/>
                <a:ext cx="449309"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-2</a:t>
                </a:r>
                <a:endParaRPr lang="en-US" sz="2000">
                  <a:effectLst/>
                  <a:latin typeface="Times New Roman" panose="02020603050405020304" pitchFamily="18" charset="0"/>
                  <a:ea typeface="Times New Roman" panose="02020603050405020304" pitchFamily="18" charset="0"/>
                </a:endParaRPr>
              </a:p>
            </p:txBody>
          </p:sp>
          <p:sp>
            <p:nvSpPr>
              <p:cNvPr id="26" name="Rectangle 25">
                <a:extLst>
                  <a:ext uri="{FF2B5EF4-FFF2-40B4-BE49-F238E27FC236}">
                    <a16:creationId xmlns:a16="http://schemas.microsoft.com/office/drawing/2014/main" id="{91A7741F-5BA7-44BD-BFBB-F737821B13AA}"/>
                  </a:ext>
                </a:extLst>
              </p:cNvPr>
              <p:cNvSpPr/>
              <p:nvPr/>
            </p:nvSpPr>
            <p:spPr>
              <a:xfrm>
                <a:off x="233605" y="0"/>
                <a:ext cx="449309"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-3</a:t>
                </a:r>
                <a:endParaRPr lang="en-US" sz="2000">
                  <a:effectLst/>
                  <a:latin typeface="Times New Roman" panose="02020603050405020304" pitchFamily="18" charset="0"/>
                  <a:ea typeface="Times New Roman" panose="02020603050405020304" pitchFamily="18" charset="0"/>
                </a:endParaRPr>
              </a:p>
            </p:txBody>
          </p:sp>
          <p:sp>
            <p:nvSpPr>
              <p:cNvPr id="27" name="Rectangle 26">
                <a:extLst>
                  <a:ext uri="{FF2B5EF4-FFF2-40B4-BE49-F238E27FC236}">
                    <a16:creationId xmlns:a16="http://schemas.microsoft.com/office/drawing/2014/main" id="{BA72292C-803B-4AA0-BAAE-C9A71777138F}"/>
                  </a:ext>
                </a:extLst>
              </p:cNvPr>
              <p:cNvSpPr/>
              <p:nvPr/>
            </p:nvSpPr>
            <p:spPr>
              <a:xfrm>
                <a:off x="0" y="0"/>
                <a:ext cx="449309" cy="401204"/>
              </a:xfrm>
              <a:prstGeom prst="rect">
                <a:avLst/>
              </a:prstGeom>
            </p:spPr>
            <p:txBody>
              <a:bodyPr wrap="non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-4</a:t>
                </a:r>
                <a:endParaRPr lang="en-US" sz="2000" dirty="0">
                  <a:effectLst/>
                  <a:latin typeface="Times New Roman" panose="02020603050405020304" pitchFamily="18" charset="0"/>
                  <a:ea typeface="Times New Roman" panose="02020603050405020304" pitchFamily="18" charset="0"/>
                </a:endParaRPr>
              </a:p>
            </p:txBody>
          </p:sp>
          <p:sp>
            <p:nvSpPr>
              <p:cNvPr id="28" name="Rectangle 27">
                <a:extLst>
                  <a:ext uri="{FF2B5EF4-FFF2-40B4-BE49-F238E27FC236}">
                    <a16:creationId xmlns:a16="http://schemas.microsoft.com/office/drawing/2014/main" id="{6574B4BF-0C15-4C10-AABF-DFB523B1D33E}"/>
                  </a:ext>
                </a:extLst>
              </p:cNvPr>
              <p:cNvSpPr/>
              <p:nvPr/>
            </p:nvSpPr>
            <p:spPr>
              <a:xfrm>
                <a:off x="1835192" y="0"/>
                <a:ext cx="341872"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4</a:t>
                </a:r>
                <a:endParaRPr lang="en-US" sz="2000">
                  <a:effectLst/>
                  <a:latin typeface="Times New Roman" panose="02020603050405020304" pitchFamily="18" charset="0"/>
                  <a:ea typeface="Times New Roman" panose="02020603050405020304" pitchFamily="18" charset="0"/>
                </a:endParaRPr>
              </a:p>
            </p:txBody>
          </p:sp>
        </p:grpSp>
        <p:sp>
          <p:nvSpPr>
            <p:cNvPr id="20" name="Rectangle 19">
              <a:extLst>
                <a:ext uri="{FF2B5EF4-FFF2-40B4-BE49-F238E27FC236}">
                  <a16:creationId xmlns:a16="http://schemas.microsoft.com/office/drawing/2014/main" id="{033A9341-081E-4A47-AF87-48C492D4C3CB}"/>
                </a:ext>
              </a:extLst>
            </p:cNvPr>
            <p:cNvSpPr/>
            <p:nvPr/>
          </p:nvSpPr>
          <p:spPr>
            <a:xfrm>
              <a:off x="927749" y="0"/>
              <a:ext cx="341872"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0</a:t>
              </a:r>
              <a:endParaRPr lang="en-US" sz="2000">
                <a:effectLst/>
                <a:latin typeface="Times New Roman" panose="02020603050405020304" pitchFamily="18" charset="0"/>
                <a:ea typeface="Times New Roman" panose="02020603050405020304" pitchFamily="18" charset="0"/>
              </a:endParaRPr>
            </a:p>
          </p:txBody>
        </p:sp>
      </p:grpSp>
      <p:cxnSp>
        <p:nvCxnSpPr>
          <p:cNvPr id="3" name="Straight Connector 2">
            <a:extLst>
              <a:ext uri="{FF2B5EF4-FFF2-40B4-BE49-F238E27FC236}">
                <a16:creationId xmlns:a16="http://schemas.microsoft.com/office/drawing/2014/main" id="{D5E98DDB-EF77-45BE-80E4-E68F2B7E987D}"/>
              </a:ext>
            </a:extLst>
          </p:cNvPr>
          <p:cNvCxnSpPr/>
          <p:nvPr/>
        </p:nvCxnSpPr>
        <p:spPr>
          <a:xfrm>
            <a:off x="4273659" y="3765642"/>
            <a:ext cx="4413141"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519F3C8-F9E4-4613-9581-1AC1EF2A1912}"/>
              </a:ext>
            </a:extLst>
          </p:cNvPr>
          <p:cNvSpPr/>
          <p:nvPr/>
        </p:nvSpPr>
        <p:spPr>
          <a:xfrm>
            <a:off x="0" y="6611035"/>
            <a:ext cx="1752600" cy="323165"/>
          </a:xfrm>
          <a:prstGeom prst="rect">
            <a:avLst/>
          </a:prstGeom>
        </p:spPr>
        <p:txBody>
          <a:bodyPr wrap="square">
            <a:spAutoFit/>
          </a:bodyPr>
          <a:lstStyle/>
          <a:p>
            <a:r>
              <a:rPr lang="en-US" sz="1500" dirty="0" err="1">
                <a:solidFill>
                  <a:srgbClr val="00B0F0"/>
                </a:solidFill>
              </a:rPr>
              <a:t>VFrench</a:t>
            </a:r>
            <a:r>
              <a:rPr lang="en-US" sz="1500" dirty="0">
                <a:solidFill>
                  <a:srgbClr val="00B0F0"/>
                </a:solidFill>
              </a:rPr>
              <a:t>, 2015</a:t>
            </a:r>
          </a:p>
        </p:txBody>
      </p:sp>
    </p:spTree>
    <p:extLst>
      <p:ext uri="{BB962C8B-B14F-4D97-AF65-F5344CB8AC3E}">
        <p14:creationId xmlns:p14="http://schemas.microsoft.com/office/powerpoint/2010/main" val="2737380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Up?</a:t>
            </a:r>
          </a:p>
        </p:txBody>
      </p:sp>
      <p:sp>
        <p:nvSpPr>
          <p:cNvPr id="3" name="Content Placeholder 2"/>
          <p:cNvSpPr>
            <a:spLocks noGrp="1"/>
          </p:cNvSpPr>
          <p:nvPr>
            <p:ph idx="1"/>
          </p:nvPr>
        </p:nvSpPr>
        <p:spPr>
          <a:xfrm>
            <a:off x="457200" y="1066800"/>
            <a:ext cx="8458200" cy="5638800"/>
          </a:xfrm>
        </p:spPr>
        <p:txBody>
          <a:bodyPr/>
          <a:lstStyle/>
          <a:p>
            <a:pPr algn="l"/>
            <a:r>
              <a:rPr lang="en-US" sz="3200" dirty="0"/>
              <a:t>Outcome 1) Demonstrate </a:t>
            </a:r>
            <a:r>
              <a:rPr lang="en-US" sz="3200" dirty="0">
                <a:solidFill>
                  <a:srgbClr val="FFC000"/>
                </a:solidFill>
              </a:rPr>
              <a:t>differentiation </a:t>
            </a:r>
            <a:r>
              <a:rPr lang="en-US" sz="3200" dirty="0"/>
              <a:t>skills for linear, polynomial, rational, trigonometric, exponential, and logarithmic functions and proper application of the </a:t>
            </a:r>
            <a:r>
              <a:rPr lang="en-US" sz="3200" dirty="0">
                <a:solidFill>
                  <a:srgbClr val="FFC000"/>
                </a:solidFill>
              </a:rPr>
              <a:t>Product</a:t>
            </a:r>
            <a:r>
              <a:rPr lang="en-US" sz="3200" dirty="0"/>
              <a:t> and </a:t>
            </a:r>
            <a:r>
              <a:rPr lang="en-US" sz="3200" dirty="0">
                <a:solidFill>
                  <a:srgbClr val="FFC000"/>
                </a:solidFill>
              </a:rPr>
              <a:t>Quotient Rules </a:t>
            </a:r>
            <a:r>
              <a:rPr lang="en-US" sz="3200" dirty="0"/>
              <a:t>of differentiation </a:t>
            </a:r>
          </a:p>
          <a:p>
            <a:pPr algn="l"/>
            <a:endParaRPr lang="en-US" sz="2000" dirty="0"/>
          </a:p>
          <a:p>
            <a:pPr>
              <a:spcBef>
                <a:spcPts val="0"/>
              </a:spcBef>
            </a:pPr>
            <a:r>
              <a:rPr lang="en-US" sz="3200" dirty="0"/>
              <a:t>Outcome 2) Use algebra, limits, and </a:t>
            </a:r>
            <a:r>
              <a:rPr lang="en-US" sz="3200" dirty="0">
                <a:solidFill>
                  <a:srgbClr val="FFC000"/>
                </a:solidFill>
              </a:rPr>
              <a:t>derivatives </a:t>
            </a:r>
            <a:r>
              <a:rPr lang="en-US" sz="3200" dirty="0"/>
              <a:t>to examine the properties and graphs of functions </a:t>
            </a:r>
          </a:p>
          <a:p>
            <a:endParaRPr lang="en-US" dirty="0"/>
          </a:p>
        </p:txBody>
      </p:sp>
    </p:spTree>
    <p:extLst>
      <p:ext uri="{BB962C8B-B14F-4D97-AF65-F5344CB8AC3E}">
        <p14:creationId xmlns:p14="http://schemas.microsoft.com/office/powerpoint/2010/main" val="245333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51D3DDF4-E878-43C1-AE1C-B987B11237A5}"/>
              </a:ext>
            </a:extLst>
          </p:cNvPr>
          <p:cNvSpPr>
            <a:spLocks noGrp="1"/>
          </p:cNvSpPr>
          <p:nvPr>
            <p:ph type="title"/>
          </p:nvPr>
        </p:nvSpPr>
        <p:spPr/>
        <p:txBody>
          <a:bodyPr/>
          <a:lstStyle/>
          <a:p>
            <a:r>
              <a:rPr lang="en-US" altLang="en-US" sz="5300"/>
              <a:t>Derivatives/Differentiation</a:t>
            </a:r>
          </a:p>
        </p:txBody>
      </p:sp>
      <p:sp>
        <p:nvSpPr>
          <p:cNvPr id="9219" name="Content Placeholder 2">
            <a:extLst>
              <a:ext uri="{FF2B5EF4-FFF2-40B4-BE49-F238E27FC236}">
                <a16:creationId xmlns:a16="http://schemas.microsoft.com/office/drawing/2014/main" id="{E0E1B316-911A-4717-B759-92F8E66CF4CB}"/>
              </a:ext>
            </a:extLst>
          </p:cNvPr>
          <p:cNvSpPr>
            <a:spLocks noGrp="1"/>
          </p:cNvSpPr>
          <p:nvPr>
            <p:ph idx="1"/>
          </p:nvPr>
        </p:nvSpPr>
        <p:spPr/>
        <p:txBody>
          <a:bodyPr/>
          <a:lstStyle/>
          <a:p>
            <a:r>
              <a:rPr lang="en-US" altLang="en-US" dirty="0"/>
              <a:t>What’s the slope at any x? </a:t>
            </a:r>
            <a:endParaRPr lang="en-US" altLang="en-US" dirty="0">
              <a:solidFill>
                <a:srgbClr val="FFFF00"/>
              </a:solidFill>
            </a:endParaRPr>
          </a:p>
          <a:p>
            <a:endParaRPr lang="en-US" altLang="en-US" dirty="0"/>
          </a:p>
        </p:txBody>
      </p:sp>
      <p:pic>
        <p:nvPicPr>
          <p:cNvPr id="4" name="Picture 3">
            <a:extLst>
              <a:ext uri="{FF2B5EF4-FFF2-40B4-BE49-F238E27FC236}">
                <a16:creationId xmlns:a16="http://schemas.microsoft.com/office/drawing/2014/main" id="{F95838B5-0023-4F71-9D0E-251C69C49B6E}"/>
              </a:ext>
            </a:extLst>
          </p:cNvPr>
          <p:cNvPicPr>
            <a:picLocks noChangeAspect="1"/>
          </p:cNvPicPr>
          <p:nvPr/>
        </p:nvPicPr>
        <p:blipFill>
          <a:blip r:embed="rId2"/>
          <a:stretch>
            <a:fillRect/>
          </a:stretch>
        </p:blipFill>
        <p:spPr>
          <a:xfrm>
            <a:off x="4419600" y="2514600"/>
            <a:ext cx="4057650" cy="4057650"/>
          </a:xfrm>
          <a:prstGeom prst="rect">
            <a:avLst/>
          </a:prstGeom>
        </p:spPr>
      </p:pic>
      <p:grpSp>
        <p:nvGrpSpPr>
          <p:cNvPr id="5" name="Group 4">
            <a:extLst>
              <a:ext uri="{FF2B5EF4-FFF2-40B4-BE49-F238E27FC236}">
                <a16:creationId xmlns:a16="http://schemas.microsoft.com/office/drawing/2014/main" id="{FDF487F4-275A-4CCD-AE9C-C39571F9E595}"/>
              </a:ext>
            </a:extLst>
          </p:cNvPr>
          <p:cNvGrpSpPr/>
          <p:nvPr/>
        </p:nvGrpSpPr>
        <p:grpSpPr>
          <a:xfrm>
            <a:off x="6019800" y="2419350"/>
            <a:ext cx="623894" cy="4286250"/>
            <a:chOff x="-55303" y="0"/>
            <a:chExt cx="624548" cy="2018151"/>
          </a:xfrm>
        </p:grpSpPr>
        <p:grpSp>
          <p:nvGrpSpPr>
            <p:cNvPr id="6" name="Group 5">
              <a:extLst>
                <a:ext uri="{FF2B5EF4-FFF2-40B4-BE49-F238E27FC236}">
                  <a16:creationId xmlns:a16="http://schemas.microsoft.com/office/drawing/2014/main" id="{D4F07561-2D73-4F5D-8900-FBB3964BC03B}"/>
                </a:ext>
              </a:extLst>
            </p:cNvPr>
            <p:cNvGrpSpPr/>
            <p:nvPr/>
          </p:nvGrpSpPr>
          <p:grpSpPr>
            <a:xfrm>
              <a:off x="-55303" y="0"/>
              <a:ext cx="624548" cy="2018151"/>
              <a:chOff x="-55303" y="0"/>
              <a:chExt cx="624548" cy="2018151"/>
            </a:xfrm>
          </p:grpSpPr>
          <p:grpSp>
            <p:nvGrpSpPr>
              <p:cNvPr id="8" name="Group 7">
                <a:extLst>
                  <a:ext uri="{FF2B5EF4-FFF2-40B4-BE49-F238E27FC236}">
                    <a16:creationId xmlns:a16="http://schemas.microsoft.com/office/drawing/2014/main" id="{A245DDB3-BFCA-4374-85E7-7473F68A9936}"/>
                  </a:ext>
                </a:extLst>
              </p:cNvPr>
              <p:cNvGrpSpPr/>
              <p:nvPr/>
            </p:nvGrpSpPr>
            <p:grpSpPr>
              <a:xfrm>
                <a:off x="40047" y="0"/>
                <a:ext cx="348792" cy="1101104"/>
                <a:chOff x="0" y="0"/>
                <a:chExt cx="348792" cy="1101104"/>
              </a:xfrm>
            </p:grpSpPr>
            <p:sp>
              <p:nvSpPr>
                <p:cNvPr id="14" name="Rectangle 13">
                  <a:extLst>
                    <a:ext uri="{FF2B5EF4-FFF2-40B4-BE49-F238E27FC236}">
                      <a16:creationId xmlns:a16="http://schemas.microsoft.com/office/drawing/2014/main" id="{FAA2512D-58D8-44BC-A8A2-D02167796E20}"/>
                    </a:ext>
                  </a:extLst>
                </p:cNvPr>
                <p:cNvSpPr/>
                <p:nvPr/>
              </p:nvSpPr>
              <p:spPr>
                <a:xfrm>
                  <a:off x="13349" y="700818"/>
                  <a:ext cx="300396"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1</a:t>
                  </a:r>
                  <a:endParaRPr lang="en-US" sz="2000">
                    <a:effectLst/>
                    <a:latin typeface="Times New Roman" panose="02020603050405020304" pitchFamily="18" charset="0"/>
                    <a:ea typeface="Times New Roman" panose="02020603050405020304" pitchFamily="18" charset="0"/>
                  </a:endParaRPr>
                </a:p>
              </p:txBody>
            </p:sp>
            <p:sp>
              <p:nvSpPr>
                <p:cNvPr id="15" name="Rectangle 14">
                  <a:extLst>
                    <a:ext uri="{FF2B5EF4-FFF2-40B4-BE49-F238E27FC236}">
                      <a16:creationId xmlns:a16="http://schemas.microsoft.com/office/drawing/2014/main" id="{AB18C10B-D84D-4B3E-92A4-454BDF7D53CA}"/>
                    </a:ext>
                  </a:extLst>
                </p:cNvPr>
                <p:cNvSpPr/>
                <p:nvPr/>
              </p:nvSpPr>
              <p:spPr>
                <a:xfrm>
                  <a:off x="0" y="453863"/>
                  <a:ext cx="342118"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2</a:t>
                  </a:r>
                  <a:endParaRPr lang="en-US" sz="2000">
                    <a:effectLst/>
                    <a:latin typeface="Times New Roman" panose="02020603050405020304" pitchFamily="18" charset="0"/>
                    <a:ea typeface="Times New Roman" panose="02020603050405020304" pitchFamily="18" charset="0"/>
                  </a:endParaRPr>
                </a:p>
              </p:txBody>
            </p:sp>
            <p:sp>
              <p:nvSpPr>
                <p:cNvPr id="16" name="Rectangle 15">
                  <a:extLst>
                    <a:ext uri="{FF2B5EF4-FFF2-40B4-BE49-F238E27FC236}">
                      <a16:creationId xmlns:a16="http://schemas.microsoft.com/office/drawing/2014/main" id="{AE75B129-6EB4-4B4B-84D3-7BC059970A2E}"/>
                    </a:ext>
                  </a:extLst>
                </p:cNvPr>
                <p:cNvSpPr/>
                <p:nvPr/>
              </p:nvSpPr>
              <p:spPr>
                <a:xfrm>
                  <a:off x="0" y="0"/>
                  <a:ext cx="342118" cy="400286"/>
                </a:xfrm>
                <a:prstGeom prst="rect">
                  <a:avLst/>
                </a:prstGeom>
              </p:spPr>
              <p:txBody>
                <a:bodyPr wrap="non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4</a:t>
                  </a:r>
                  <a:endParaRPr lang="en-US" sz="2000" dirty="0">
                    <a:effectLst/>
                    <a:latin typeface="Times New Roman" panose="02020603050405020304" pitchFamily="18" charset="0"/>
                    <a:ea typeface="Times New Roman" panose="02020603050405020304" pitchFamily="18" charset="0"/>
                  </a:endParaRPr>
                </a:p>
              </p:txBody>
            </p:sp>
            <p:sp>
              <p:nvSpPr>
                <p:cNvPr id="17" name="Rectangle 16">
                  <a:extLst>
                    <a:ext uri="{FF2B5EF4-FFF2-40B4-BE49-F238E27FC236}">
                      <a16:creationId xmlns:a16="http://schemas.microsoft.com/office/drawing/2014/main" id="{07234EBB-493B-4BBD-A566-E1A9E1A3EFC2}"/>
                    </a:ext>
                  </a:extLst>
                </p:cNvPr>
                <p:cNvSpPr/>
                <p:nvPr/>
              </p:nvSpPr>
              <p:spPr>
                <a:xfrm>
                  <a:off x="6674" y="233606"/>
                  <a:ext cx="342118"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3</a:t>
                  </a:r>
                  <a:endParaRPr lang="en-US" sz="2000">
                    <a:effectLst/>
                    <a:latin typeface="Times New Roman" panose="02020603050405020304" pitchFamily="18" charset="0"/>
                    <a:ea typeface="Times New Roman" panose="02020603050405020304" pitchFamily="18" charset="0"/>
                  </a:endParaRPr>
                </a:p>
              </p:txBody>
            </p:sp>
          </p:grpSp>
          <p:grpSp>
            <p:nvGrpSpPr>
              <p:cNvPr id="9" name="Group 8">
                <a:extLst>
                  <a:ext uri="{FF2B5EF4-FFF2-40B4-BE49-F238E27FC236}">
                    <a16:creationId xmlns:a16="http://schemas.microsoft.com/office/drawing/2014/main" id="{1ABB68BB-310E-4C93-AFDC-5EE819FBECD4}"/>
                  </a:ext>
                </a:extLst>
              </p:cNvPr>
              <p:cNvGrpSpPr/>
              <p:nvPr/>
            </p:nvGrpSpPr>
            <p:grpSpPr>
              <a:xfrm>
                <a:off x="-55303" y="1141331"/>
                <a:ext cx="624548" cy="876820"/>
                <a:chOff x="-55303" y="0"/>
                <a:chExt cx="624548" cy="876820"/>
              </a:xfrm>
            </p:grpSpPr>
            <p:sp>
              <p:nvSpPr>
                <p:cNvPr id="10" name="Rectangle 9">
                  <a:extLst>
                    <a:ext uri="{FF2B5EF4-FFF2-40B4-BE49-F238E27FC236}">
                      <a16:creationId xmlns:a16="http://schemas.microsoft.com/office/drawing/2014/main" id="{9FFE3D28-8127-42C1-9624-82BD45CADA89}"/>
                    </a:ext>
                  </a:extLst>
                </p:cNvPr>
                <p:cNvSpPr/>
                <p:nvPr/>
              </p:nvSpPr>
              <p:spPr>
                <a:xfrm>
                  <a:off x="-55303" y="0"/>
                  <a:ext cx="463952" cy="203054"/>
                </a:xfrm>
                <a:prstGeom prst="rect">
                  <a:avLst/>
                </a:prstGeom>
              </p:spPr>
              <p:txBody>
                <a:bodyPr wrap="squar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-1</a:t>
                  </a:r>
                  <a:endParaRPr lang="en-US" sz="2000" dirty="0">
                    <a:effectLst/>
                    <a:latin typeface="Times New Roman" panose="02020603050405020304" pitchFamily="18" charset="0"/>
                    <a:ea typeface="Times New Roman" panose="02020603050405020304" pitchFamily="18" charset="0"/>
                  </a:endParaRPr>
                </a:p>
              </p:txBody>
            </p:sp>
            <p:sp>
              <p:nvSpPr>
                <p:cNvPr id="11" name="Rectangle 10">
                  <a:extLst>
                    <a:ext uri="{FF2B5EF4-FFF2-40B4-BE49-F238E27FC236}">
                      <a16:creationId xmlns:a16="http://schemas.microsoft.com/office/drawing/2014/main" id="{754E43CD-CB80-415A-BADE-90689FB2A67B}"/>
                    </a:ext>
                  </a:extLst>
                </p:cNvPr>
                <p:cNvSpPr/>
                <p:nvPr/>
              </p:nvSpPr>
              <p:spPr>
                <a:xfrm>
                  <a:off x="-55303" y="460357"/>
                  <a:ext cx="449632" cy="400286"/>
                </a:xfrm>
                <a:prstGeom prst="rect">
                  <a:avLst/>
                </a:prstGeom>
              </p:spPr>
              <p:txBody>
                <a:bodyPr wrap="non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-3</a:t>
                  </a:r>
                  <a:endParaRPr lang="en-US" sz="2000" dirty="0">
                    <a:effectLst/>
                    <a:latin typeface="Times New Roman" panose="02020603050405020304" pitchFamily="18" charset="0"/>
                    <a:ea typeface="Times New Roman" panose="02020603050405020304" pitchFamily="18" charset="0"/>
                  </a:endParaRPr>
                </a:p>
              </p:txBody>
            </p:sp>
            <p:sp>
              <p:nvSpPr>
                <p:cNvPr id="12" name="Rectangle 11">
                  <a:extLst>
                    <a:ext uri="{FF2B5EF4-FFF2-40B4-BE49-F238E27FC236}">
                      <a16:creationId xmlns:a16="http://schemas.microsoft.com/office/drawing/2014/main" id="{83FDB4A5-56F0-421D-B6EC-FCE37E17F6AF}"/>
                    </a:ext>
                  </a:extLst>
                </p:cNvPr>
                <p:cNvSpPr/>
                <p:nvPr/>
              </p:nvSpPr>
              <p:spPr>
                <a:xfrm>
                  <a:off x="-55303" y="673766"/>
                  <a:ext cx="624548" cy="203054"/>
                </a:xfrm>
                <a:prstGeom prst="rect">
                  <a:avLst/>
                </a:prstGeom>
              </p:spPr>
              <p:txBody>
                <a:bodyPr wrap="squar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-4</a:t>
                  </a:r>
                  <a:endParaRPr lang="en-US" sz="2000" dirty="0">
                    <a:effectLst/>
                    <a:latin typeface="Times New Roman" panose="02020603050405020304" pitchFamily="18" charset="0"/>
                    <a:ea typeface="Times New Roman" panose="02020603050405020304" pitchFamily="18" charset="0"/>
                  </a:endParaRPr>
                </a:p>
              </p:txBody>
            </p:sp>
            <p:sp>
              <p:nvSpPr>
                <p:cNvPr id="13" name="Rectangle 12">
                  <a:extLst>
                    <a:ext uri="{FF2B5EF4-FFF2-40B4-BE49-F238E27FC236}">
                      <a16:creationId xmlns:a16="http://schemas.microsoft.com/office/drawing/2014/main" id="{CA0FA97A-937C-4E4F-8309-DC4D13A6F627}"/>
                    </a:ext>
                  </a:extLst>
                </p:cNvPr>
                <p:cNvSpPr/>
                <p:nvPr/>
              </p:nvSpPr>
              <p:spPr>
                <a:xfrm>
                  <a:off x="-55303" y="226902"/>
                  <a:ext cx="449633"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-2</a:t>
                  </a:r>
                  <a:endParaRPr lang="en-US" sz="2000">
                    <a:effectLst/>
                    <a:latin typeface="Times New Roman" panose="02020603050405020304" pitchFamily="18" charset="0"/>
                    <a:ea typeface="Times New Roman" panose="02020603050405020304" pitchFamily="18" charset="0"/>
                  </a:endParaRPr>
                </a:p>
              </p:txBody>
            </p:sp>
          </p:grpSp>
        </p:grpSp>
        <p:sp>
          <p:nvSpPr>
            <p:cNvPr id="7" name="Rectangle 6">
              <a:extLst>
                <a:ext uri="{FF2B5EF4-FFF2-40B4-BE49-F238E27FC236}">
                  <a16:creationId xmlns:a16="http://schemas.microsoft.com/office/drawing/2014/main" id="{1EA86762-D5B9-4352-B9A9-A3791B60760F}"/>
                </a:ext>
              </a:extLst>
            </p:cNvPr>
            <p:cNvSpPr/>
            <p:nvPr/>
          </p:nvSpPr>
          <p:spPr>
            <a:xfrm>
              <a:off x="46674" y="927628"/>
              <a:ext cx="342118"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0</a:t>
              </a:r>
              <a:endParaRPr lang="en-US" sz="2000">
                <a:effectLst/>
                <a:latin typeface="Times New Roman" panose="02020603050405020304" pitchFamily="18" charset="0"/>
                <a:ea typeface="Times New Roman" panose="02020603050405020304" pitchFamily="18" charset="0"/>
              </a:endParaRPr>
            </a:p>
          </p:txBody>
        </p:sp>
      </p:grpSp>
      <p:grpSp>
        <p:nvGrpSpPr>
          <p:cNvPr id="18" name="Group 17">
            <a:extLst>
              <a:ext uri="{FF2B5EF4-FFF2-40B4-BE49-F238E27FC236}">
                <a16:creationId xmlns:a16="http://schemas.microsoft.com/office/drawing/2014/main" id="{9996AAE6-C682-486B-BC33-6AD2826046F7}"/>
              </a:ext>
            </a:extLst>
          </p:cNvPr>
          <p:cNvGrpSpPr/>
          <p:nvPr/>
        </p:nvGrpSpPr>
        <p:grpSpPr>
          <a:xfrm>
            <a:off x="4273659" y="4524808"/>
            <a:ext cx="4717941" cy="850147"/>
            <a:chOff x="0" y="0"/>
            <a:chExt cx="2177064" cy="401204"/>
          </a:xfrm>
        </p:grpSpPr>
        <p:grpSp>
          <p:nvGrpSpPr>
            <p:cNvPr id="19" name="Group 18">
              <a:extLst>
                <a:ext uri="{FF2B5EF4-FFF2-40B4-BE49-F238E27FC236}">
                  <a16:creationId xmlns:a16="http://schemas.microsoft.com/office/drawing/2014/main" id="{718C59D4-DBA0-4C9A-B662-54F667DC55CF}"/>
                </a:ext>
              </a:extLst>
            </p:cNvPr>
            <p:cNvGrpSpPr/>
            <p:nvPr/>
          </p:nvGrpSpPr>
          <p:grpSpPr>
            <a:xfrm>
              <a:off x="0" y="0"/>
              <a:ext cx="2177064" cy="401204"/>
              <a:chOff x="0" y="0"/>
              <a:chExt cx="2177064" cy="401204"/>
            </a:xfrm>
          </p:grpSpPr>
          <p:sp>
            <p:nvSpPr>
              <p:cNvPr id="21" name="Rectangle 20">
                <a:extLst>
                  <a:ext uri="{FF2B5EF4-FFF2-40B4-BE49-F238E27FC236}">
                    <a16:creationId xmlns:a16="http://schemas.microsoft.com/office/drawing/2014/main" id="{035B444E-6EA4-475C-9B48-ADFAC98159BD}"/>
                  </a:ext>
                </a:extLst>
              </p:cNvPr>
              <p:cNvSpPr/>
              <p:nvPr/>
            </p:nvSpPr>
            <p:spPr>
              <a:xfrm>
                <a:off x="1168029" y="0"/>
                <a:ext cx="300180"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1</a:t>
                </a:r>
                <a:endParaRPr lang="en-US" sz="2000">
                  <a:effectLst/>
                  <a:latin typeface="Times New Roman" panose="02020603050405020304" pitchFamily="18" charset="0"/>
                  <a:ea typeface="Times New Roman" panose="02020603050405020304" pitchFamily="18" charset="0"/>
                </a:endParaRPr>
              </a:p>
            </p:txBody>
          </p:sp>
          <p:sp>
            <p:nvSpPr>
              <p:cNvPr id="22" name="Rectangle 21">
                <a:extLst>
                  <a:ext uri="{FF2B5EF4-FFF2-40B4-BE49-F238E27FC236}">
                    <a16:creationId xmlns:a16="http://schemas.microsoft.com/office/drawing/2014/main" id="{48BAB9E5-C4E7-4AF2-965D-34DDED4B7598}"/>
                  </a:ext>
                </a:extLst>
              </p:cNvPr>
              <p:cNvSpPr/>
              <p:nvPr/>
            </p:nvSpPr>
            <p:spPr>
              <a:xfrm>
                <a:off x="1381611" y="0"/>
                <a:ext cx="341872"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2</a:t>
                </a:r>
                <a:endParaRPr lang="en-US" sz="2000">
                  <a:effectLst/>
                  <a:latin typeface="Times New Roman" panose="02020603050405020304" pitchFamily="18" charset="0"/>
                  <a:ea typeface="Times New Roman" panose="02020603050405020304" pitchFamily="18" charset="0"/>
                </a:endParaRPr>
              </a:p>
            </p:txBody>
          </p:sp>
          <p:sp>
            <p:nvSpPr>
              <p:cNvPr id="23" name="Rectangle 22">
                <a:extLst>
                  <a:ext uri="{FF2B5EF4-FFF2-40B4-BE49-F238E27FC236}">
                    <a16:creationId xmlns:a16="http://schemas.microsoft.com/office/drawing/2014/main" id="{5F46E2E7-1833-454F-8001-752BC2B598E7}"/>
                  </a:ext>
                </a:extLst>
              </p:cNvPr>
              <p:cNvSpPr/>
              <p:nvPr/>
            </p:nvSpPr>
            <p:spPr>
              <a:xfrm>
                <a:off x="1628566" y="0"/>
                <a:ext cx="341872"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3</a:t>
                </a:r>
                <a:endParaRPr lang="en-US" sz="2000">
                  <a:effectLst/>
                  <a:latin typeface="Times New Roman" panose="02020603050405020304" pitchFamily="18" charset="0"/>
                  <a:ea typeface="Times New Roman" panose="02020603050405020304" pitchFamily="18" charset="0"/>
                </a:endParaRPr>
              </a:p>
            </p:txBody>
          </p:sp>
          <p:sp>
            <p:nvSpPr>
              <p:cNvPr id="24" name="Rectangle 23">
                <a:extLst>
                  <a:ext uri="{FF2B5EF4-FFF2-40B4-BE49-F238E27FC236}">
                    <a16:creationId xmlns:a16="http://schemas.microsoft.com/office/drawing/2014/main" id="{EAA7E695-7CD3-4CB1-A252-EFD3E141EF2F}"/>
                  </a:ext>
                </a:extLst>
              </p:cNvPr>
              <p:cNvSpPr/>
              <p:nvPr/>
            </p:nvSpPr>
            <p:spPr>
              <a:xfrm>
                <a:off x="680794" y="0"/>
                <a:ext cx="407617"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-1</a:t>
                </a:r>
                <a:endParaRPr lang="en-US" sz="2000">
                  <a:effectLst/>
                  <a:latin typeface="Times New Roman" panose="02020603050405020304" pitchFamily="18" charset="0"/>
                  <a:ea typeface="Times New Roman" panose="02020603050405020304" pitchFamily="18" charset="0"/>
                </a:endParaRPr>
              </a:p>
            </p:txBody>
          </p:sp>
          <p:sp>
            <p:nvSpPr>
              <p:cNvPr id="25" name="Rectangle 24">
                <a:extLst>
                  <a:ext uri="{FF2B5EF4-FFF2-40B4-BE49-F238E27FC236}">
                    <a16:creationId xmlns:a16="http://schemas.microsoft.com/office/drawing/2014/main" id="{AC17C14A-4FAA-4212-8450-459478B4D261}"/>
                  </a:ext>
                </a:extLst>
              </p:cNvPr>
              <p:cNvSpPr/>
              <p:nvPr/>
            </p:nvSpPr>
            <p:spPr>
              <a:xfrm>
                <a:off x="447188" y="0"/>
                <a:ext cx="449309"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-2</a:t>
                </a:r>
                <a:endParaRPr lang="en-US" sz="2000">
                  <a:effectLst/>
                  <a:latin typeface="Times New Roman" panose="02020603050405020304" pitchFamily="18" charset="0"/>
                  <a:ea typeface="Times New Roman" panose="02020603050405020304" pitchFamily="18" charset="0"/>
                </a:endParaRPr>
              </a:p>
            </p:txBody>
          </p:sp>
          <p:sp>
            <p:nvSpPr>
              <p:cNvPr id="26" name="Rectangle 25">
                <a:extLst>
                  <a:ext uri="{FF2B5EF4-FFF2-40B4-BE49-F238E27FC236}">
                    <a16:creationId xmlns:a16="http://schemas.microsoft.com/office/drawing/2014/main" id="{91A7741F-5BA7-44BD-BFBB-F737821B13AA}"/>
                  </a:ext>
                </a:extLst>
              </p:cNvPr>
              <p:cNvSpPr/>
              <p:nvPr/>
            </p:nvSpPr>
            <p:spPr>
              <a:xfrm>
                <a:off x="233605" y="0"/>
                <a:ext cx="449309"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-3</a:t>
                </a:r>
                <a:endParaRPr lang="en-US" sz="2000">
                  <a:effectLst/>
                  <a:latin typeface="Times New Roman" panose="02020603050405020304" pitchFamily="18" charset="0"/>
                  <a:ea typeface="Times New Roman" panose="02020603050405020304" pitchFamily="18" charset="0"/>
                </a:endParaRPr>
              </a:p>
            </p:txBody>
          </p:sp>
          <p:sp>
            <p:nvSpPr>
              <p:cNvPr id="27" name="Rectangle 26">
                <a:extLst>
                  <a:ext uri="{FF2B5EF4-FFF2-40B4-BE49-F238E27FC236}">
                    <a16:creationId xmlns:a16="http://schemas.microsoft.com/office/drawing/2014/main" id="{BA72292C-803B-4AA0-BAAE-C9A71777138F}"/>
                  </a:ext>
                </a:extLst>
              </p:cNvPr>
              <p:cNvSpPr/>
              <p:nvPr/>
            </p:nvSpPr>
            <p:spPr>
              <a:xfrm>
                <a:off x="0" y="0"/>
                <a:ext cx="449309" cy="401204"/>
              </a:xfrm>
              <a:prstGeom prst="rect">
                <a:avLst/>
              </a:prstGeom>
            </p:spPr>
            <p:txBody>
              <a:bodyPr wrap="non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-4</a:t>
                </a:r>
                <a:endParaRPr lang="en-US" sz="2000" dirty="0">
                  <a:effectLst/>
                  <a:latin typeface="Times New Roman" panose="02020603050405020304" pitchFamily="18" charset="0"/>
                  <a:ea typeface="Times New Roman" panose="02020603050405020304" pitchFamily="18" charset="0"/>
                </a:endParaRPr>
              </a:p>
            </p:txBody>
          </p:sp>
          <p:sp>
            <p:nvSpPr>
              <p:cNvPr id="28" name="Rectangle 27">
                <a:extLst>
                  <a:ext uri="{FF2B5EF4-FFF2-40B4-BE49-F238E27FC236}">
                    <a16:creationId xmlns:a16="http://schemas.microsoft.com/office/drawing/2014/main" id="{6574B4BF-0C15-4C10-AABF-DFB523B1D33E}"/>
                  </a:ext>
                </a:extLst>
              </p:cNvPr>
              <p:cNvSpPr/>
              <p:nvPr/>
            </p:nvSpPr>
            <p:spPr>
              <a:xfrm>
                <a:off x="1835192" y="0"/>
                <a:ext cx="341872"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4</a:t>
                </a:r>
                <a:endParaRPr lang="en-US" sz="2000">
                  <a:effectLst/>
                  <a:latin typeface="Times New Roman" panose="02020603050405020304" pitchFamily="18" charset="0"/>
                  <a:ea typeface="Times New Roman" panose="02020603050405020304" pitchFamily="18" charset="0"/>
                </a:endParaRPr>
              </a:p>
            </p:txBody>
          </p:sp>
        </p:grpSp>
        <p:sp>
          <p:nvSpPr>
            <p:cNvPr id="20" name="Rectangle 19">
              <a:extLst>
                <a:ext uri="{FF2B5EF4-FFF2-40B4-BE49-F238E27FC236}">
                  <a16:creationId xmlns:a16="http://schemas.microsoft.com/office/drawing/2014/main" id="{033A9341-081E-4A47-AF87-48C492D4C3CB}"/>
                </a:ext>
              </a:extLst>
            </p:cNvPr>
            <p:cNvSpPr/>
            <p:nvPr/>
          </p:nvSpPr>
          <p:spPr>
            <a:xfrm>
              <a:off x="927749" y="0"/>
              <a:ext cx="341872"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0</a:t>
              </a:r>
              <a:endParaRPr lang="en-US" sz="2000">
                <a:effectLst/>
                <a:latin typeface="Times New Roman" panose="02020603050405020304" pitchFamily="18" charset="0"/>
                <a:ea typeface="Times New Roman" panose="02020603050405020304" pitchFamily="18" charset="0"/>
              </a:endParaRPr>
            </a:p>
          </p:txBody>
        </p:sp>
      </p:grpSp>
      <p:sp>
        <p:nvSpPr>
          <p:cNvPr id="2" name="Rectangle 1">
            <a:extLst>
              <a:ext uri="{FF2B5EF4-FFF2-40B4-BE49-F238E27FC236}">
                <a16:creationId xmlns:a16="http://schemas.microsoft.com/office/drawing/2014/main" id="{B519F3C8-F9E4-4613-9581-1AC1EF2A1912}"/>
              </a:ext>
            </a:extLst>
          </p:cNvPr>
          <p:cNvSpPr/>
          <p:nvPr/>
        </p:nvSpPr>
        <p:spPr>
          <a:xfrm>
            <a:off x="0" y="6611035"/>
            <a:ext cx="1752600" cy="323165"/>
          </a:xfrm>
          <a:prstGeom prst="rect">
            <a:avLst/>
          </a:prstGeom>
        </p:spPr>
        <p:txBody>
          <a:bodyPr wrap="square">
            <a:spAutoFit/>
          </a:bodyPr>
          <a:lstStyle/>
          <a:p>
            <a:r>
              <a:rPr lang="en-US" sz="1500" dirty="0" err="1">
                <a:solidFill>
                  <a:srgbClr val="00B0F0"/>
                </a:solidFill>
              </a:rPr>
              <a:t>VFrench</a:t>
            </a:r>
            <a:r>
              <a:rPr lang="en-US" sz="1500" dirty="0">
                <a:solidFill>
                  <a:srgbClr val="00B0F0"/>
                </a:solidFill>
              </a:rPr>
              <a:t>, 2015</a:t>
            </a:r>
          </a:p>
        </p:txBody>
      </p:sp>
      <p:sp>
        <p:nvSpPr>
          <p:cNvPr id="31" name="Freeform: Shape 30">
            <a:extLst>
              <a:ext uri="{FF2B5EF4-FFF2-40B4-BE49-F238E27FC236}">
                <a16:creationId xmlns:a16="http://schemas.microsoft.com/office/drawing/2014/main" id="{F2C6638E-7C16-4379-A6A8-C50640E5A2B5}"/>
              </a:ext>
            </a:extLst>
          </p:cNvPr>
          <p:cNvSpPr/>
          <p:nvPr/>
        </p:nvSpPr>
        <p:spPr>
          <a:xfrm>
            <a:off x="4774247" y="3169112"/>
            <a:ext cx="3348355" cy="2085340"/>
          </a:xfrm>
          <a:custGeom>
            <a:avLst/>
            <a:gdLst>
              <a:gd name="connsiteX0" fmla="*/ 0 w 3352800"/>
              <a:gd name="connsiteY0" fmla="*/ 23447 h 2102130"/>
              <a:gd name="connsiteX1" fmla="*/ 105508 w 3352800"/>
              <a:gd name="connsiteY1" fmla="*/ 222739 h 2102130"/>
              <a:gd name="connsiteX2" fmla="*/ 187569 w 3352800"/>
              <a:gd name="connsiteY2" fmla="*/ 433754 h 2102130"/>
              <a:gd name="connsiteX3" fmla="*/ 304800 w 3352800"/>
              <a:gd name="connsiteY3" fmla="*/ 668216 h 2102130"/>
              <a:gd name="connsiteX4" fmla="*/ 410308 w 3352800"/>
              <a:gd name="connsiteY4" fmla="*/ 902677 h 2102130"/>
              <a:gd name="connsiteX5" fmla="*/ 574431 w 3352800"/>
              <a:gd name="connsiteY5" fmla="*/ 1207477 h 2102130"/>
              <a:gd name="connsiteX6" fmla="*/ 785446 w 3352800"/>
              <a:gd name="connsiteY6" fmla="*/ 1500554 h 2102130"/>
              <a:gd name="connsiteX7" fmla="*/ 914400 w 3352800"/>
              <a:gd name="connsiteY7" fmla="*/ 1664677 h 2102130"/>
              <a:gd name="connsiteX8" fmla="*/ 1008185 w 3352800"/>
              <a:gd name="connsiteY8" fmla="*/ 1758462 h 2102130"/>
              <a:gd name="connsiteX9" fmla="*/ 1078523 w 3352800"/>
              <a:gd name="connsiteY9" fmla="*/ 1828800 h 2102130"/>
              <a:gd name="connsiteX10" fmla="*/ 1160585 w 3352800"/>
              <a:gd name="connsiteY10" fmla="*/ 1899139 h 2102130"/>
              <a:gd name="connsiteX11" fmla="*/ 1289539 w 3352800"/>
              <a:gd name="connsiteY11" fmla="*/ 1981200 h 2102130"/>
              <a:gd name="connsiteX12" fmla="*/ 1406769 w 3352800"/>
              <a:gd name="connsiteY12" fmla="*/ 2028093 h 2102130"/>
              <a:gd name="connsiteX13" fmla="*/ 1535723 w 3352800"/>
              <a:gd name="connsiteY13" fmla="*/ 2074985 h 2102130"/>
              <a:gd name="connsiteX14" fmla="*/ 1652954 w 3352800"/>
              <a:gd name="connsiteY14" fmla="*/ 2098431 h 2102130"/>
              <a:gd name="connsiteX15" fmla="*/ 1699846 w 3352800"/>
              <a:gd name="connsiteY15" fmla="*/ 2098431 h 2102130"/>
              <a:gd name="connsiteX16" fmla="*/ 1793631 w 3352800"/>
              <a:gd name="connsiteY16" fmla="*/ 2063262 h 2102130"/>
              <a:gd name="connsiteX17" fmla="*/ 1910862 w 3352800"/>
              <a:gd name="connsiteY17" fmla="*/ 2039816 h 2102130"/>
              <a:gd name="connsiteX18" fmla="*/ 2039816 w 3352800"/>
              <a:gd name="connsiteY18" fmla="*/ 1969477 h 2102130"/>
              <a:gd name="connsiteX19" fmla="*/ 2192216 w 3352800"/>
              <a:gd name="connsiteY19" fmla="*/ 1899139 h 2102130"/>
              <a:gd name="connsiteX20" fmla="*/ 2309446 w 3352800"/>
              <a:gd name="connsiteY20" fmla="*/ 1805354 h 2102130"/>
              <a:gd name="connsiteX21" fmla="*/ 2450123 w 3352800"/>
              <a:gd name="connsiteY21" fmla="*/ 1641231 h 2102130"/>
              <a:gd name="connsiteX22" fmla="*/ 2567354 w 3352800"/>
              <a:gd name="connsiteY22" fmla="*/ 1477108 h 2102130"/>
              <a:gd name="connsiteX23" fmla="*/ 2731477 w 3352800"/>
              <a:gd name="connsiteY23" fmla="*/ 1277816 h 2102130"/>
              <a:gd name="connsiteX24" fmla="*/ 2883877 w 3352800"/>
              <a:gd name="connsiteY24" fmla="*/ 1031631 h 2102130"/>
              <a:gd name="connsiteX25" fmla="*/ 2965939 w 3352800"/>
              <a:gd name="connsiteY25" fmla="*/ 855785 h 2102130"/>
              <a:gd name="connsiteX26" fmla="*/ 3083169 w 3352800"/>
              <a:gd name="connsiteY26" fmla="*/ 597877 h 2102130"/>
              <a:gd name="connsiteX27" fmla="*/ 3200400 w 3352800"/>
              <a:gd name="connsiteY27" fmla="*/ 328247 h 2102130"/>
              <a:gd name="connsiteX28" fmla="*/ 3305908 w 3352800"/>
              <a:gd name="connsiteY28" fmla="*/ 128954 h 2102130"/>
              <a:gd name="connsiteX29" fmla="*/ 3352800 w 3352800"/>
              <a:gd name="connsiteY29" fmla="*/ 0 h 2102130"/>
              <a:gd name="connsiteX30" fmla="*/ 3352800 w 3352800"/>
              <a:gd name="connsiteY30" fmla="*/ 0 h 2102130"/>
              <a:gd name="connsiteX31" fmla="*/ 3352800 w 3352800"/>
              <a:gd name="connsiteY31" fmla="*/ 0 h 2102130"/>
              <a:gd name="connsiteX0" fmla="*/ 0 w 3330428"/>
              <a:gd name="connsiteY0" fmla="*/ 35172 h 2102130"/>
              <a:gd name="connsiteX1" fmla="*/ 83136 w 3330428"/>
              <a:gd name="connsiteY1" fmla="*/ 222739 h 2102130"/>
              <a:gd name="connsiteX2" fmla="*/ 165197 w 3330428"/>
              <a:gd name="connsiteY2" fmla="*/ 433754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44982 w 3330428"/>
              <a:gd name="connsiteY22" fmla="*/ 1477108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178028 w 3330428"/>
              <a:gd name="connsiteY27" fmla="*/ 328247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5197 w 3330428"/>
              <a:gd name="connsiteY2" fmla="*/ 433754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178028 w 3330428"/>
              <a:gd name="connsiteY27" fmla="*/ 328247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5197 w 3330428"/>
              <a:gd name="connsiteY2" fmla="*/ 433754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87936 w 3330428"/>
              <a:gd name="connsiteY4" fmla="*/ 902677 h 2102130"/>
              <a:gd name="connsiteX5" fmla="*/ 557775 w 3330428"/>
              <a:gd name="connsiteY5" fmla="*/ 1201761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87936 w 3330428"/>
              <a:gd name="connsiteY4" fmla="*/ 902677 h 2102130"/>
              <a:gd name="connsiteX5" fmla="*/ 563491 w 3330428"/>
              <a:gd name="connsiteY5" fmla="*/ 1197951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95557 w 3330428"/>
              <a:gd name="connsiteY4" fmla="*/ 902677 h 2102130"/>
              <a:gd name="connsiteX5" fmla="*/ 563491 w 3330428"/>
              <a:gd name="connsiteY5" fmla="*/ 1197951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0446 w 3348846"/>
              <a:gd name="connsiteY7" fmla="*/ 1671421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0446 w 3348846"/>
              <a:gd name="connsiteY7" fmla="*/ 1671421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0446 w 3348846"/>
              <a:gd name="connsiteY7" fmla="*/ 1671421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2352 w 3348846"/>
              <a:gd name="connsiteY7" fmla="*/ 166570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3397 w 3348846"/>
              <a:gd name="connsiteY6" fmla="*/ 150348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9113 w 3348846"/>
              <a:gd name="connsiteY6" fmla="*/ 149967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79870 w 3348846"/>
              <a:gd name="connsiteY11" fmla="*/ 1978419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79870 w 3348846"/>
              <a:gd name="connsiteY11" fmla="*/ 1978419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83680 w 3348846"/>
              <a:gd name="connsiteY11" fmla="*/ 1974609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6521"/>
              <a:gd name="connsiteX1" fmla="*/ 101554 w 3348846"/>
              <a:gd name="connsiteY1" fmla="*/ 229483 h 2106521"/>
              <a:gd name="connsiteX2" fmla="*/ 187426 w 3348846"/>
              <a:gd name="connsiteY2" fmla="*/ 432877 h 2106521"/>
              <a:gd name="connsiteX3" fmla="*/ 300846 w 3348846"/>
              <a:gd name="connsiteY3" fmla="*/ 674960 h 2106521"/>
              <a:gd name="connsiteX4" fmla="*/ 413975 w 3348846"/>
              <a:gd name="connsiteY4" fmla="*/ 909421 h 2106521"/>
              <a:gd name="connsiteX5" fmla="*/ 587625 w 3348846"/>
              <a:gd name="connsiteY5" fmla="*/ 1202790 h 2106521"/>
              <a:gd name="connsiteX6" fmla="*/ 789113 w 3348846"/>
              <a:gd name="connsiteY6" fmla="*/ 1499678 h 2106521"/>
              <a:gd name="connsiteX7" fmla="*/ 918068 w 3348846"/>
              <a:gd name="connsiteY7" fmla="*/ 1661896 h 2106521"/>
              <a:gd name="connsiteX8" fmla="*/ 1011852 w 3348846"/>
              <a:gd name="connsiteY8" fmla="*/ 1763301 h 2106521"/>
              <a:gd name="connsiteX9" fmla="*/ 1082191 w 3348846"/>
              <a:gd name="connsiteY9" fmla="*/ 1829829 h 2106521"/>
              <a:gd name="connsiteX10" fmla="*/ 1164252 w 3348846"/>
              <a:gd name="connsiteY10" fmla="*/ 1896358 h 2106521"/>
              <a:gd name="connsiteX11" fmla="*/ 1283680 w 3348846"/>
              <a:gd name="connsiteY11" fmla="*/ 1974609 h 2106521"/>
              <a:gd name="connsiteX12" fmla="*/ 1402815 w 3348846"/>
              <a:gd name="connsiteY12" fmla="*/ 2034837 h 2106521"/>
              <a:gd name="connsiteX13" fmla="*/ 1531769 w 3348846"/>
              <a:gd name="connsiteY13" fmla="*/ 2081729 h 2106521"/>
              <a:gd name="connsiteX14" fmla="*/ 1652810 w 3348846"/>
              <a:gd name="connsiteY14" fmla="*/ 2097555 h 2106521"/>
              <a:gd name="connsiteX15" fmla="*/ 1695892 w 3348846"/>
              <a:gd name="connsiteY15" fmla="*/ 2105175 h 2106521"/>
              <a:gd name="connsiteX16" fmla="*/ 1789677 w 3348846"/>
              <a:gd name="connsiteY16" fmla="*/ 2070006 h 2106521"/>
              <a:gd name="connsiteX17" fmla="*/ 1906908 w 3348846"/>
              <a:gd name="connsiteY17" fmla="*/ 2046560 h 2106521"/>
              <a:gd name="connsiteX18" fmla="*/ 2035862 w 3348846"/>
              <a:gd name="connsiteY18" fmla="*/ 1976221 h 2106521"/>
              <a:gd name="connsiteX19" fmla="*/ 2188262 w 3348846"/>
              <a:gd name="connsiteY19" fmla="*/ 1905883 h 2106521"/>
              <a:gd name="connsiteX20" fmla="*/ 2305492 w 3348846"/>
              <a:gd name="connsiteY20" fmla="*/ 1812098 h 2106521"/>
              <a:gd name="connsiteX21" fmla="*/ 2446169 w 3348846"/>
              <a:gd name="connsiteY21" fmla="*/ 1647975 h 2106521"/>
              <a:gd name="connsiteX22" fmla="*/ 2586849 w 3348846"/>
              <a:gd name="connsiteY22" fmla="*/ 1519025 h 2106521"/>
              <a:gd name="connsiteX23" fmla="*/ 2727523 w 3348846"/>
              <a:gd name="connsiteY23" fmla="*/ 1284560 h 2106521"/>
              <a:gd name="connsiteX24" fmla="*/ 2879923 w 3348846"/>
              <a:gd name="connsiteY24" fmla="*/ 1038375 h 2106521"/>
              <a:gd name="connsiteX25" fmla="*/ 2961985 w 3348846"/>
              <a:gd name="connsiteY25" fmla="*/ 862529 h 2106521"/>
              <a:gd name="connsiteX26" fmla="*/ 3079215 w 3348846"/>
              <a:gd name="connsiteY26" fmla="*/ 604621 h 2106521"/>
              <a:gd name="connsiteX27" fmla="*/ 3219895 w 3348846"/>
              <a:gd name="connsiteY27" fmla="*/ 323266 h 2106521"/>
              <a:gd name="connsiteX28" fmla="*/ 3301954 w 3348846"/>
              <a:gd name="connsiteY28" fmla="*/ 135698 h 2106521"/>
              <a:gd name="connsiteX29" fmla="*/ 3348846 w 3348846"/>
              <a:gd name="connsiteY29" fmla="*/ 6744 h 2106521"/>
              <a:gd name="connsiteX30" fmla="*/ 3348846 w 3348846"/>
              <a:gd name="connsiteY30" fmla="*/ 6744 h 2106521"/>
              <a:gd name="connsiteX31" fmla="*/ 3348846 w 3348846"/>
              <a:gd name="connsiteY31" fmla="*/ 6744 h 2106521"/>
              <a:gd name="connsiteX0" fmla="*/ 0 w 3348846"/>
              <a:gd name="connsiteY0" fmla="*/ 0 h 2098483"/>
              <a:gd name="connsiteX1" fmla="*/ 101554 w 3348846"/>
              <a:gd name="connsiteY1" fmla="*/ 229483 h 2098483"/>
              <a:gd name="connsiteX2" fmla="*/ 187426 w 3348846"/>
              <a:gd name="connsiteY2" fmla="*/ 432877 h 2098483"/>
              <a:gd name="connsiteX3" fmla="*/ 300846 w 3348846"/>
              <a:gd name="connsiteY3" fmla="*/ 674960 h 2098483"/>
              <a:gd name="connsiteX4" fmla="*/ 413975 w 3348846"/>
              <a:gd name="connsiteY4" fmla="*/ 909421 h 2098483"/>
              <a:gd name="connsiteX5" fmla="*/ 587625 w 3348846"/>
              <a:gd name="connsiteY5" fmla="*/ 1202790 h 2098483"/>
              <a:gd name="connsiteX6" fmla="*/ 789113 w 3348846"/>
              <a:gd name="connsiteY6" fmla="*/ 1499678 h 2098483"/>
              <a:gd name="connsiteX7" fmla="*/ 918068 w 3348846"/>
              <a:gd name="connsiteY7" fmla="*/ 1661896 h 2098483"/>
              <a:gd name="connsiteX8" fmla="*/ 1011852 w 3348846"/>
              <a:gd name="connsiteY8" fmla="*/ 1763301 h 2098483"/>
              <a:gd name="connsiteX9" fmla="*/ 1082191 w 3348846"/>
              <a:gd name="connsiteY9" fmla="*/ 1829829 h 2098483"/>
              <a:gd name="connsiteX10" fmla="*/ 1164252 w 3348846"/>
              <a:gd name="connsiteY10" fmla="*/ 1896358 h 2098483"/>
              <a:gd name="connsiteX11" fmla="*/ 1283680 w 3348846"/>
              <a:gd name="connsiteY11" fmla="*/ 1974609 h 2098483"/>
              <a:gd name="connsiteX12" fmla="*/ 1402815 w 3348846"/>
              <a:gd name="connsiteY12" fmla="*/ 2034837 h 2098483"/>
              <a:gd name="connsiteX13" fmla="*/ 1531769 w 3348846"/>
              <a:gd name="connsiteY13" fmla="*/ 2081729 h 2098483"/>
              <a:gd name="connsiteX14" fmla="*/ 1652810 w 3348846"/>
              <a:gd name="connsiteY14" fmla="*/ 2097555 h 2098483"/>
              <a:gd name="connsiteX15" fmla="*/ 1695892 w 3348846"/>
              <a:gd name="connsiteY15" fmla="*/ 2093744 h 2098483"/>
              <a:gd name="connsiteX16" fmla="*/ 1789677 w 3348846"/>
              <a:gd name="connsiteY16" fmla="*/ 2070006 h 2098483"/>
              <a:gd name="connsiteX17" fmla="*/ 1906908 w 3348846"/>
              <a:gd name="connsiteY17" fmla="*/ 2046560 h 2098483"/>
              <a:gd name="connsiteX18" fmla="*/ 2035862 w 3348846"/>
              <a:gd name="connsiteY18" fmla="*/ 1976221 h 2098483"/>
              <a:gd name="connsiteX19" fmla="*/ 2188262 w 3348846"/>
              <a:gd name="connsiteY19" fmla="*/ 1905883 h 2098483"/>
              <a:gd name="connsiteX20" fmla="*/ 2305492 w 3348846"/>
              <a:gd name="connsiteY20" fmla="*/ 1812098 h 2098483"/>
              <a:gd name="connsiteX21" fmla="*/ 2446169 w 3348846"/>
              <a:gd name="connsiteY21" fmla="*/ 1647975 h 2098483"/>
              <a:gd name="connsiteX22" fmla="*/ 2586849 w 3348846"/>
              <a:gd name="connsiteY22" fmla="*/ 1519025 h 2098483"/>
              <a:gd name="connsiteX23" fmla="*/ 2727523 w 3348846"/>
              <a:gd name="connsiteY23" fmla="*/ 1284560 h 2098483"/>
              <a:gd name="connsiteX24" fmla="*/ 2879923 w 3348846"/>
              <a:gd name="connsiteY24" fmla="*/ 1038375 h 2098483"/>
              <a:gd name="connsiteX25" fmla="*/ 2961985 w 3348846"/>
              <a:gd name="connsiteY25" fmla="*/ 862529 h 2098483"/>
              <a:gd name="connsiteX26" fmla="*/ 3079215 w 3348846"/>
              <a:gd name="connsiteY26" fmla="*/ 604621 h 2098483"/>
              <a:gd name="connsiteX27" fmla="*/ 3219895 w 3348846"/>
              <a:gd name="connsiteY27" fmla="*/ 323266 h 2098483"/>
              <a:gd name="connsiteX28" fmla="*/ 3301954 w 3348846"/>
              <a:gd name="connsiteY28" fmla="*/ 135698 h 2098483"/>
              <a:gd name="connsiteX29" fmla="*/ 3348846 w 3348846"/>
              <a:gd name="connsiteY29" fmla="*/ 6744 h 2098483"/>
              <a:gd name="connsiteX30" fmla="*/ 3348846 w 3348846"/>
              <a:gd name="connsiteY30" fmla="*/ 6744 h 2098483"/>
              <a:gd name="connsiteX31" fmla="*/ 3348846 w 3348846"/>
              <a:gd name="connsiteY31" fmla="*/ 6744 h 2098483"/>
              <a:gd name="connsiteX0" fmla="*/ 0 w 3348846"/>
              <a:gd name="connsiteY0" fmla="*/ 0 h 2097086"/>
              <a:gd name="connsiteX1" fmla="*/ 101554 w 3348846"/>
              <a:gd name="connsiteY1" fmla="*/ 229483 h 2097086"/>
              <a:gd name="connsiteX2" fmla="*/ 187426 w 3348846"/>
              <a:gd name="connsiteY2" fmla="*/ 432877 h 2097086"/>
              <a:gd name="connsiteX3" fmla="*/ 300846 w 3348846"/>
              <a:gd name="connsiteY3" fmla="*/ 674960 h 2097086"/>
              <a:gd name="connsiteX4" fmla="*/ 413975 w 3348846"/>
              <a:gd name="connsiteY4" fmla="*/ 909421 h 2097086"/>
              <a:gd name="connsiteX5" fmla="*/ 587625 w 3348846"/>
              <a:gd name="connsiteY5" fmla="*/ 1202790 h 2097086"/>
              <a:gd name="connsiteX6" fmla="*/ 789113 w 3348846"/>
              <a:gd name="connsiteY6" fmla="*/ 1499678 h 2097086"/>
              <a:gd name="connsiteX7" fmla="*/ 918068 w 3348846"/>
              <a:gd name="connsiteY7" fmla="*/ 1661896 h 2097086"/>
              <a:gd name="connsiteX8" fmla="*/ 1011852 w 3348846"/>
              <a:gd name="connsiteY8" fmla="*/ 1763301 h 2097086"/>
              <a:gd name="connsiteX9" fmla="*/ 1082191 w 3348846"/>
              <a:gd name="connsiteY9" fmla="*/ 1829829 h 2097086"/>
              <a:gd name="connsiteX10" fmla="*/ 1164252 w 3348846"/>
              <a:gd name="connsiteY10" fmla="*/ 1896358 h 2097086"/>
              <a:gd name="connsiteX11" fmla="*/ 1283680 w 3348846"/>
              <a:gd name="connsiteY11" fmla="*/ 1974609 h 2097086"/>
              <a:gd name="connsiteX12" fmla="*/ 1402815 w 3348846"/>
              <a:gd name="connsiteY12" fmla="*/ 2034837 h 2097086"/>
              <a:gd name="connsiteX13" fmla="*/ 1531769 w 3348846"/>
              <a:gd name="connsiteY13" fmla="*/ 2081729 h 2097086"/>
              <a:gd name="connsiteX14" fmla="*/ 1641379 w 3348846"/>
              <a:gd name="connsiteY14" fmla="*/ 2095649 h 2097086"/>
              <a:gd name="connsiteX15" fmla="*/ 1695892 w 3348846"/>
              <a:gd name="connsiteY15" fmla="*/ 2093744 h 2097086"/>
              <a:gd name="connsiteX16" fmla="*/ 1789677 w 3348846"/>
              <a:gd name="connsiteY16" fmla="*/ 2070006 h 2097086"/>
              <a:gd name="connsiteX17" fmla="*/ 1906908 w 3348846"/>
              <a:gd name="connsiteY17" fmla="*/ 2046560 h 2097086"/>
              <a:gd name="connsiteX18" fmla="*/ 2035862 w 3348846"/>
              <a:gd name="connsiteY18" fmla="*/ 1976221 h 2097086"/>
              <a:gd name="connsiteX19" fmla="*/ 2188262 w 3348846"/>
              <a:gd name="connsiteY19" fmla="*/ 1905883 h 2097086"/>
              <a:gd name="connsiteX20" fmla="*/ 2305492 w 3348846"/>
              <a:gd name="connsiteY20" fmla="*/ 1812098 h 2097086"/>
              <a:gd name="connsiteX21" fmla="*/ 2446169 w 3348846"/>
              <a:gd name="connsiteY21" fmla="*/ 1647975 h 2097086"/>
              <a:gd name="connsiteX22" fmla="*/ 2586849 w 3348846"/>
              <a:gd name="connsiteY22" fmla="*/ 1519025 h 2097086"/>
              <a:gd name="connsiteX23" fmla="*/ 2727523 w 3348846"/>
              <a:gd name="connsiteY23" fmla="*/ 1284560 h 2097086"/>
              <a:gd name="connsiteX24" fmla="*/ 2879923 w 3348846"/>
              <a:gd name="connsiteY24" fmla="*/ 1038375 h 2097086"/>
              <a:gd name="connsiteX25" fmla="*/ 2961985 w 3348846"/>
              <a:gd name="connsiteY25" fmla="*/ 862529 h 2097086"/>
              <a:gd name="connsiteX26" fmla="*/ 3079215 w 3348846"/>
              <a:gd name="connsiteY26" fmla="*/ 604621 h 2097086"/>
              <a:gd name="connsiteX27" fmla="*/ 3219895 w 3348846"/>
              <a:gd name="connsiteY27" fmla="*/ 323266 h 2097086"/>
              <a:gd name="connsiteX28" fmla="*/ 3301954 w 3348846"/>
              <a:gd name="connsiteY28" fmla="*/ 135698 h 2097086"/>
              <a:gd name="connsiteX29" fmla="*/ 3348846 w 3348846"/>
              <a:gd name="connsiteY29" fmla="*/ 6744 h 2097086"/>
              <a:gd name="connsiteX30" fmla="*/ 3348846 w 3348846"/>
              <a:gd name="connsiteY30" fmla="*/ 6744 h 2097086"/>
              <a:gd name="connsiteX31" fmla="*/ 3348846 w 3348846"/>
              <a:gd name="connsiteY31" fmla="*/ 6744 h 2097086"/>
              <a:gd name="connsiteX0" fmla="*/ 0 w 3348846"/>
              <a:gd name="connsiteY0" fmla="*/ 0 h 2094107"/>
              <a:gd name="connsiteX1" fmla="*/ 101554 w 3348846"/>
              <a:gd name="connsiteY1" fmla="*/ 229483 h 2094107"/>
              <a:gd name="connsiteX2" fmla="*/ 187426 w 3348846"/>
              <a:gd name="connsiteY2" fmla="*/ 432877 h 2094107"/>
              <a:gd name="connsiteX3" fmla="*/ 300846 w 3348846"/>
              <a:gd name="connsiteY3" fmla="*/ 674960 h 2094107"/>
              <a:gd name="connsiteX4" fmla="*/ 413975 w 3348846"/>
              <a:gd name="connsiteY4" fmla="*/ 909421 h 2094107"/>
              <a:gd name="connsiteX5" fmla="*/ 587625 w 3348846"/>
              <a:gd name="connsiteY5" fmla="*/ 1202790 h 2094107"/>
              <a:gd name="connsiteX6" fmla="*/ 789113 w 3348846"/>
              <a:gd name="connsiteY6" fmla="*/ 1499678 h 2094107"/>
              <a:gd name="connsiteX7" fmla="*/ 918068 w 3348846"/>
              <a:gd name="connsiteY7" fmla="*/ 1661896 h 2094107"/>
              <a:gd name="connsiteX8" fmla="*/ 1011852 w 3348846"/>
              <a:gd name="connsiteY8" fmla="*/ 1763301 h 2094107"/>
              <a:gd name="connsiteX9" fmla="*/ 1082191 w 3348846"/>
              <a:gd name="connsiteY9" fmla="*/ 1829829 h 2094107"/>
              <a:gd name="connsiteX10" fmla="*/ 1164252 w 3348846"/>
              <a:gd name="connsiteY10" fmla="*/ 1896358 h 2094107"/>
              <a:gd name="connsiteX11" fmla="*/ 1283680 w 3348846"/>
              <a:gd name="connsiteY11" fmla="*/ 1974609 h 2094107"/>
              <a:gd name="connsiteX12" fmla="*/ 1402815 w 3348846"/>
              <a:gd name="connsiteY12" fmla="*/ 2034837 h 2094107"/>
              <a:gd name="connsiteX13" fmla="*/ 1531769 w 3348846"/>
              <a:gd name="connsiteY13" fmla="*/ 2081729 h 2094107"/>
              <a:gd name="connsiteX14" fmla="*/ 1635663 w 3348846"/>
              <a:gd name="connsiteY14" fmla="*/ 2084217 h 2094107"/>
              <a:gd name="connsiteX15" fmla="*/ 1695892 w 3348846"/>
              <a:gd name="connsiteY15" fmla="*/ 2093744 h 2094107"/>
              <a:gd name="connsiteX16" fmla="*/ 1789677 w 3348846"/>
              <a:gd name="connsiteY16" fmla="*/ 2070006 h 2094107"/>
              <a:gd name="connsiteX17" fmla="*/ 1906908 w 3348846"/>
              <a:gd name="connsiteY17" fmla="*/ 2046560 h 2094107"/>
              <a:gd name="connsiteX18" fmla="*/ 2035862 w 3348846"/>
              <a:gd name="connsiteY18" fmla="*/ 1976221 h 2094107"/>
              <a:gd name="connsiteX19" fmla="*/ 2188262 w 3348846"/>
              <a:gd name="connsiteY19" fmla="*/ 1905883 h 2094107"/>
              <a:gd name="connsiteX20" fmla="*/ 2305492 w 3348846"/>
              <a:gd name="connsiteY20" fmla="*/ 1812098 h 2094107"/>
              <a:gd name="connsiteX21" fmla="*/ 2446169 w 3348846"/>
              <a:gd name="connsiteY21" fmla="*/ 1647975 h 2094107"/>
              <a:gd name="connsiteX22" fmla="*/ 2586849 w 3348846"/>
              <a:gd name="connsiteY22" fmla="*/ 1519025 h 2094107"/>
              <a:gd name="connsiteX23" fmla="*/ 2727523 w 3348846"/>
              <a:gd name="connsiteY23" fmla="*/ 1284560 h 2094107"/>
              <a:gd name="connsiteX24" fmla="*/ 2879923 w 3348846"/>
              <a:gd name="connsiteY24" fmla="*/ 1038375 h 2094107"/>
              <a:gd name="connsiteX25" fmla="*/ 2961985 w 3348846"/>
              <a:gd name="connsiteY25" fmla="*/ 862529 h 2094107"/>
              <a:gd name="connsiteX26" fmla="*/ 3079215 w 3348846"/>
              <a:gd name="connsiteY26" fmla="*/ 604621 h 2094107"/>
              <a:gd name="connsiteX27" fmla="*/ 3219895 w 3348846"/>
              <a:gd name="connsiteY27" fmla="*/ 323266 h 2094107"/>
              <a:gd name="connsiteX28" fmla="*/ 3301954 w 3348846"/>
              <a:gd name="connsiteY28" fmla="*/ 135698 h 2094107"/>
              <a:gd name="connsiteX29" fmla="*/ 3348846 w 3348846"/>
              <a:gd name="connsiteY29" fmla="*/ 6744 h 2094107"/>
              <a:gd name="connsiteX30" fmla="*/ 3348846 w 3348846"/>
              <a:gd name="connsiteY30" fmla="*/ 6744 h 2094107"/>
              <a:gd name="connsiteX31" fmla="*/ 3348846 w 3348846"/>
              <a:gd name="connsiteY31" fmla="*/ 6744 h 2094107"/>
              <a:gd name="connsiteX0" fmla="*/ 0 w 3348846"/>
              <a:gd name="connsiteY0" fmla="*/ 0 h 2094117"/>
              <a:gd name="connsiteX1" fmla="*/ 101554 w 3348846"/>
              <a:gd name="connsiteY1" fmla="*/ 229483 h 2094117"/>
              <a:gd name="connsiteX2" fmla="*/ 187426 w 3348846"/>
              <a:gd name="connsiteY2" fmla="*/ 432877 h 2094117"/>
              <a:gd name="connsiteX3" fmla="*/ 300846 w 3348846"/>
              <a:gd name="connsiteY3" fmla="*/ 674960 h 2094117"/>
              <a:gd name="connsiteX4" fmla="*/ 413975 w 3348846"/>
              <a:gd name="connsiteY4" fmla="*/ 909421 h 2094117"/>
              <a:gd name="connsiteX5" fmla="*/ 587625 w 3348846"/>
              <a:gd name="connsiteY5" fmla="*/ 1202790 h 2094117"/>
              <a:gd name="connsiteX6" fmla="*/ 789113 w 3348846"/>
              <a:gd name="connsiteY6" fmla="*/ 1499678 h 2094117"/>
              <a:gd name="connsiteX7" fmla="*/ 918068 w 3348846"/>
              <a:gd name="connsiteY7" fmla="*/ 1661896 h 2094117"/>
              <a:gd name="connsiteX8" fmla="*/ 1011852 w 3348846"/>
              <a:gd name="connsiteY8" fmla="*/ 1763301 h 2094117"/>
              <a:gd name="connsiteX9" fmla="*/ 1082191 w 3348846"/>
              <a:gd name="connsiteY9" fmla="*/ 1829829 h 2094117"/>
              <a:gd name="connsiteX10" fmla="*/ 1164252 w 3348846"/>
              <a:gd name="connsiteY10" fmla="*/ 1896358 h 2094117"/>
              <a:gd name="connsiteX11" fmla="*/ 1283680 w 3348846"/>
              <a:gd name="connsiteY11" fmla="*/ 1974609 h 2094117"/>
              <a:gd name="connsiteX12" fmla="*/ 1402815 w 3348846"/>
              <a:gd name="connsiteY12" fmla="*/ 2034837 h 2094117"/>
              <a:gd name="connsiteX13" fmla="*/ 1535579 w 3348846"/>
              <a:gd name="connsiteY13" fmla="*/ 2079824 h 2094117"/>
              <a:gd name="connsiteX14" fmla="*/ 1635663 w 3348846"/>
              <a:gd name="connsiteY14" fmla="*/ 2084217 h 2094117"/>
              <a:gd name="connsiteX15" fmla="*/ 1695892 w 3348846"/>
              <a:gd name="connsiteY15" fmla="*/ 2093744 h 2094117"/>
              <a:gd name="connsiteX16" fmla="*/ 1789677 w 3348846"/>
              <a:gd name="connsiteY16" fmla="*/ 2070006 h 2094117"/>
              <a:gd name="connsiteX17" fmla="*/ 1906908 w 3348846"/>
              <a:gd name="connsiteY17" fmla="*/ 2046560 h 2094117"/>
              <a:gd name="connsiteX18" fmla="*/ 2035862 w 3348846"/>
              <a:gd name="connsiteY18" fmla="*/ 1976221 h 2094117"/>
              <a:gd name="connsiteX19" fmla="*/ 2188262 w 3348846"/>
              <a:gd name="connsiteY19" fmla="*/ 1905883 h 2094117"/>
              <a:gd name="connsiteX20" fmla="*/ 2305492 w 3348846"/>
              <a:gd name="connsiteY20" fmla="*/ 1812098 h 2094117"/>
              <a:gd name="connsiteX21" fmla="*/ 2446169 w 3348846"/>
              <a:gd name="connsiteY21" fmla="*/ 1647975 h 2094117"/>
              <a:gd name="connsiteX22" fmla="*/ 2586849 w 3348846"/>
              <a:gd name="connsiteY22" fmla="*/ 1519025 h 2094117"/>
              <a:gd name="connsiteX23" fmla="*/ 2727523 w 3348846"/>
              <a:gd name="connsiteY23" fmla="*/ 1284560 h 2094117"/>
              <a:gd name="connsiteX24" fmla="*/ 2879923 w 3348846"/>
              <a:gd name="connsiteY24" fmla="*/ 1038375 h 2094117"/>
              <a:gd name="connsiteX25" fmla="*/ 2961985 w 3348846"/>
              <a:gd name="connsiteY25" fmla="*/ 862529 h 2094117"/>
              <a:gd name="connsiteX26" fmla="*/ 3079215 w 3348846"/>
              <a:gd name="connsiteY26" fmla="*/ 604621 h 2094117"/>
              <a:gd name="connsiteX27" fmla="*/ 3219895 w 3348846"/>
              <a:gd name="connsiteY27" fmla="*/ 323266 h 2094117"/>
              <a:gd name="connsiteX28" fmla="*/ 3301954 w 3348846"/>
              <a:gd name="connsiteY28" fmla="*/ 135698 h 2094117"/>
              <a:gd name="connsiteX29" fmla="*/ 3348846 w 3348846"/>
              <a:gd name="connsiteY29" fmla="*/ 6744 h 2094117"/>
              <a:gd name="connsiteX30" fmla="*/ 3348846 w 3348846"/>
              <a:gd name="connsiteY30" fmla="*/ 6744 h 2094117"/>
              <a:gd name="connsiteX31" fmla="*/ 3348846 w 3348846"/>
              <a:gd name="connsiteY31" fmla="*/ 6744 h 2094117"/>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9829 h 2094162"/>
              <a:gd name="connsiteX10" fmla="*/ 1164252 w 3348846"/>
              <a:gd name="connsiteY10" fmla="*/ 1896358 h 2094162"/>
              <a:gd name="connsiteX11" fmla="*/ 1283680 w 3348846"/>
              <a:gd name="connsiteY11" fmla="*/ 1974609 h 2094162"/>
              <a:gd name="connsiteX12" fmla="*/ 1402815 w 3348846"/>
              <a:gd name="connsiteY12" fmla="*/ 2034837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9829 h 2094162"/>
              <a:gd name="connsiteX10" fmla="*/ 1164252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9829 h 2094162"/>
              <a:gd name="connsiteX10" fmla="*/ 1169968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4113 h 2094162"/>
              <a:gd name="connsiteX10" fmla="*/ 1169968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7568 w 3348846"/>
              <a:gd name="connsiteY8" fmla="*/ 1761396 h 2094162"/>
              <a:gd name="connsiteX9" fmla="*/ 1082191 w 3348846"/>
              <a:gd name="connsiteY9" fmla="*/ 1824113 h 2094162"/>
              <a:gd name="connsiteX10" fmla="*/ 1169968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5862 w 3348846"/>
              <a:gd name="connsiteY18" fmla="*/ 1976221 h 2085858"/>
              <a:gd name="connsiteX19" fmla="*/ 2188262 w 3348846"/>
              <a:gd name="connsiteY19" fmla="*/ 1905883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8262 w 3348846"/>
              <a:gd name="connsiteY19" fmla="*/ 1905883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8262 w 3348846"/>
              <a:gd name="connsiteY19" fmla="*/ 1905883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8262 w 3348846"/>
              <a:gd name="connsiteY19" fmla="*/ 1900167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301681 w 3348846"/>
              <a:gd name="connsiteY20" fmla="*/ 1808287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9776 w 3348846"/>
              <a:gd name="connsiteY20" fmla="*/ 1804476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81133 w 3348846"/>
              <a:gd name="connsiteY22" fmla="*/ 1499971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7323 w 3348846"/>
              <a:gd name="connsiteY22" fmla="*/ 149425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25618 w 3348846"/>
              <a:gd name="connsiteY23" fmla="*/ 1276938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8492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86837 w 3348846"/>
              <a:gd name="connsiteY26" fmla="*/ 602716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86837 w 3348846"/>
              <a:gd name="connsiteY26" fmla="*/ 602716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35509 w 3348846"/>
              <a:gd name="connsiteY31" fmla="*/ 44853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86837 w 3348846"/>
              <a:gd name="connsiteY26" fmla="*/ 602716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35509 w 3348846"/>
              <a:gd name="connsiteY31" fmla="*/ 44853 h 20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48846" h="2085858">
                <a:moveTo>
                  <a:pt x="0" y="0"/>
                </a:moveTo>
                <a:cubicBezTo>
                  <a:pt x="33313" y="74979"/>
                  <a:pt x="70316" y="157337"/>
                  <a:pt x="101554" y="229483"/>
                </a:cubicBezTo>
                <a:cubicBezTo>
                  <a:pt x="132792" y="301629"/>
                  <a:pt x="154211" y="358631"/>
                  <a:pt x="187426" y="432877"/>
                </a:cubicBezTo>
                <a:cubicBezTo>
                  <a:pt x="220641" y="507123"/>
                  <a:pt x="263088" y="595536"/>
                  <a:pt x="300846" y="674960"/>
                </a:cubicBezTo>
                <a:cubicBezTo>
                  <a:pt x="338604" y="754384"/>
                  <a:pt x="366179" y="821449"/>
                  <a:pt x="413975" y="909421"/>
                </a:cubicBezTo>
                <a:cubicBezTo>
                  <a:pt x="461772" y="997393"/>
                  <a:pt x="525102" y="1104414"/>
                  <a:pt x="587625" y="1202790"/>
                </a:cubicBezTo>
                <a:cubicBezTo>
                  <a:pt x="650148" y="1301166"/>
                  <a:pt x="734039" y="1423160"/>
                  <a:pt x="789113" y="1499678"/>
                </a:cubicBezTo>
                <a:cubicBezTo>
                  <a:pt x="844187" y="1576196"/>
                  <a:pt x="879992" y="1618276"/>
                  <a:pt x="918068" y="1661896"/>
                </a:cubicBezTo>
                <a:cubicBezTo>
                  <a:pt x="956144" y="1705516"/>
                  <a:pt x="990214" y="1734360"/>
                  <a:pt x="1017568" y="1761396"/>
                </a:cubicBezTo>
                <a:cubicBezTo>
                  <a:pt x="1044922" y="1788432"/>
                  <a:pt x="1056791" y="1801619"/>
                  <a:pt x="1082191" y="1824113"/>
                </a:cubicBezTo>
                <a:cubicBezTo>
                  <a:pt x="1107591" y="1846607"/>
                  <a:pt x="1136386" y="1871275"/>
                  <a:pt x="1169968" y="1896358"/>
                </a:cubicBezTo>
                <a:cubicBezTo>
                  <a:pt x="1203550" y="1921441"/>
                  <a:pt x="1244237" y="1952164"/>
                  <a:pt x="1283680" y="1974609"/>
                </a:cubicBezTo>
                <a:cubicBezTo>
                  <a:pt x="1323123" y="1997054"/>
                  <a:pt x="1364324" y="2014760"/>
                  <a:pt x="1406625" y="2031026"/>
                </a:cubicBezTo>
                <a:cubicBezTo>
                  <a:pt x="1448926" y="2047292"/>
                  <a:pt x="1499311" y="2063338"/>
                  <a:pt x="1537484" y="2072203"/>
                </a:cubicBezTo>
                <a:cubicBezTo>
                  <a:pt x="1575657" y="2081068"/>
                  <a:pt x="1608627" y="2082215"/>
                  <a:pt x="1635663" y="2084217"/>
                </a:cubicBezTo>
                <a:cubicBezTo>
                  <a:pt x="1662699" y="2086219"/>
                  <a:pt x="1674033" y="2086585"/>
                  <a:pt x="1699702" y="2084216"/>
                </a:cubicBezTo>
                <a:cubicBezTo>
                  <a:pt x="1725371" y="2081847"/>
                  <a:pt x="1755460" y="2076917"/>
                  <a:pt x="1789677" y="2070006"/>
                </a:cubicBezTo>
                <a:cubicBezTo>
                  <a:pt x="1823894" y="2063095"/>
                  <a:pt x="1863654" y="2057427"/>
                  <a:pt x="1905002" y="2042749"/>
                </a:cubicBezTo>
                <a:cubicBezTo>
                  <a:pt x="1946350" y="2028071"/>
                  <a:pt x="1990876" y="2007288"/>
                  <a:pt x="2037768" y="1981937"/>
                </a:cubicBezTo>
                <a:cubicBezTo>
                  <a:pt x="2084660" y="1956586"/>
                  <a:pt x="2143324" y="1920852"/>
                  <a:pt x="2186357" y="1890640"/>
                </a:cubicBezTo>
                <a:cubicBezTo>
                  <a:pt x="2229390" y="1860428"/>
                  <a:pt x="2252664" y="1841109"/>
                  <a:pt x="2295966" y="1800665"/>
                </a:cubicBezTo>
                <a:cubicBezTo>
                  <a:pt x="2339268" y="1760221"/>
                  <a:pt x="2400229" y="1699679"/>
                  <a:pt x="2446169" y="1647975"/>
                </a:cubicBezTo>
                <a:cubicBezTo>
                  <a:pt x="2492109" y="1596272"/>
                  <a:pt x="2525985" y="1552601"/>
                  <a:pt x="2571607" y="1490444"/>
                </a:cubicBezTo>
                <a:cubicBezTo>
                  <a:pt x="2617229" y="1428287"/>
                  <a:pt x="2671057" y="1350695"/>
                  <a:pt x="2719903" y="1275033"/>
                </a:cubicBezTo>
                <a:cubicBezTo>
                  <a:pt x="2768749" y="1199371"/>
                  <a:pt x="2824335" y="1105220"/>
                  <a:pt x="2864682" y="1036469"/>
                </a:cubicBezTo>
                <a:cubicBezTo>
                  <a:pt x="2905029" y="967718"/>
                  <a:pt x="2924959" y="934821"/>
                  <a:pt x="2961985" y="862529"/>
                </a:cubicBezTo>
                <a:cubicBezTo>
                  <a:pt x="2999011" y="790237"/>
                  <a:pt x="3043852" y="692593"/>
                  <a:pt x="3086837" y="602716"/>
                </a:cubicBezTo>
                <a:cubicBezTo>
                  <a:pt x="3129822" y="512839"/>
                  <a:pt x="3184042" y="401102"/>
                  <a:pt x="3219895" y="323266"/>
                </a:cubicBezTo>
                <a:cubicBezTo>
                  <a:pt x="3255748" y="245430"/>
                  <a:pt x="3280462" y="188452"/>
                  <a:pt x="3301954" y="135698"/>
                </a:cubicBezTo>
                <a:cubicBezTo>
                  <a:pt x="3323446" y="82944"/>
                  <a:pt x="3348846" y="6744"/>
                  <a:pt x="3348846" y="6744"/>
                </a:cubicBezTo>
                <a:lnTo>
                  <a:pt x="3348846" y="6744"/>
                </a:lnTo>
                <a:lnTo>
                  <a:pt x="3335509" y="44853"/>
                </a:lnTo>
              </a:path>
            </a:pathLst>
          </a:custGeom>
          <a:ln w="63500">
            <a:solidFill>
              <a:srgbClr val="92D050"/>
            </a:solidFill>
          </a:ln>
        </p:spPr>
        <p:style>
          <a:lnRef idx="1">
            <a:schemeClr val="accent2"/>
          </a:lnRef>
          <a:fillRef idx="0">
            <a:schemeClr val="accent2"/>
          </a:fillRef>
          <a:effectRef idx="0">
            <a:schemeClr val="accent2"/>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010308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51D3DDF4-E878-43C1-AE1C-B987B11237A5}"/>
              </a:ext>
            </a:extLst>
          </p:cNvPr>
          <p:cNvSpPr>
            <a:spLocks noGrp="1"/>
          </p:cNvSpPr>
          <p:nvPr>
            <p:ph type="title"/>
          </p:nvPr>
        </p:nvSpPr>
        <p:spPr/>
        <p:txBody>
          <a:bodyPr/>
          <a:lstStyle/>
          <a:p>
            <a:r>
              <a:rPr lang="en-US" altLang="en-US" sz="5300"/>
              <a:t>Derivatives/Differentiation</a:t>
            </a:r>
          </a:p>
        </p:txBody>
      </p:sp>
      <p:sp>
        <p:nvSpPr>
          <p:cNvPr id="9219" name="Content Placeholder 2">
            <a:extLst>
              <a:ext uri="{FF2B5EF4-FFF2-40B4-BE49-F238E27FC236}">
                <a16:creationId xmlns:a16="http://schemas.microsoft.com/office/drawing/2014/main" id="{E0E1B316-911A-4717-B759-92F8E66CF4CB}"/>
              </a:ext>
            </a:extLst>
          </p:cNvPr>
          <p:cNvSpPr>
            <a:spLocks noGrp="1"/>
          </p:cNvSpPr>
          <p:nvPr>
            <p:ph idx="1"/>
          </p:nvPr>
        </p:nvSpPr>
        <p:spPr/>
        <p:txBody>
          <a:bodyPr/>
          <a:lstStyle/>
          <a:p>
            <a:r>
              <a:rPr lang="en-US" altLang="en-US" dirty="0"/>
              <a:t>What’s the slope at any x?</a:t>
            </a:r>
          </a:p>
          <a:p>
            <a:r>
              <a:rPr lang="en-US" altLang="en-US" dirty="0"/>
              <a:t>Well, it </a:t>
            </a:r>
          </a:p>
          <a:p>
            <a:pPr>
              <a:spcBef>
                <a:spcPts val="0"/>
              </a:spcBef>
            </a:pPr>
            <a:r>
              <a:rPr lang="en-US" altLang="en-US" dirty="0"/>
              <a:t>changes</a:t>
            </a:r>
          </a:p>
          <a:p>
            <a:pPr>
              <a:spcBef>
                <a:spcPts val="0"/>
              </a:spcBef>
            </a:pPr>
            <a:r>
              <a:rPr lang="en-US" altLang="en-US" dirty="0"/>
              <a:t>with every x</a:t>
            </a:r>
            <a:endParaRPr lang="en-US" altLang="en-US" dirty="0">
              <a:solidFill>
                <a:srgbClr val="FFFF00"/>
              </a:solidFill>
            </a:endParaRPr>
          </a:p>
          <a:p>
            <a:endParaRPr lang="en-US" altLang="en-US" dirty="0"/>
          </a:p>
        </p:txBody>
      </p:sp>
      <p:pic>
        <p:nvPicPr>
          <p:cNvPr id="4" name="Picture 3">
            <a:extLst>
              <a:ext uri="{FF2B5EF4-FFF2-40B4-BE49-F238E27FC236}">
                <a16:creationId xmlns:a16="http://schemas.microsoft.com/office/drawing/2014/main" id="{F95838B5-0023-4F71-9D0E-251C69C49B6E}"/>
              </a:ext>
            </a:extLst>
          </p:cNvPr>
          <p:cNvPicPr>
            <a:picLocks noChangeAspect="1"/>
          </p:cNvPicPr>
          <p:nvPr/>
        </p:nvPicPr>
        <p:blipFill>
          <a:blip r:embed="rId3"/>
          <a:stretch>
            <a:fillRect/>
          </a:stretch>
        </p:blipFill>
        <p:spPr>
          <a:xfrm>
            <a:off x="4419600" y="2514600"/>
            <a:ext cx="4057650" cy="4057650"/>
          </a:xfrm>
          <a:prstGeom prst="rect">
            <a:avLst/>
          </a:prstGeom>
        </p:spPr>
      </p:pic>
      <p:grpSp>
        <p:nvGrpSpPr>
          <p:cNvPr id="5" name="Group 4">
            <a:extLst>
              <a:ext uri="{FF2B5EF4-FFF2-40B4-BE49-F238E27FC236}">
                <a16:creationId xmlns:a16="http://schemas.microsoft.com/office/drawing/2014/main" id="{FDF487F4-275A-4CCD-AE9C-C39571F9E595}"/>
              </a:ext>
            </a:extLst>
          </p:cNvPr>
          <p:cNvGrpSpPr/>
          <p:nvPr/>
        </p:nvGrpSpPr>
        <p:grpSpPr>
          <a:xfrm>
            <a:off x="6019800" y="2419350"/>
            <a:ext cx="623894" cy="4286250"/>
            <a:chOff x="-55303" y="0"/>
            <a:chExt cx="624548" cy="2018151"/>
          </a:xfrm>
        </p:grpSpPr>
        <p:grpSp>
          <p:nvGrpSpPr>
            <p:cNvPr id="6" name="Group 5">
              <a:extLst>
                <a:ext uri="{FF2B5EF4-FFF2-40B4-BE49-F238E27FC236}">
                  <a16:creationId xmlns:a16="http://schemas.microsoft.com/office/drawing/2014/main" id="{D4F07561-2D73-4F5D-8900-FBB3964BC03B}"/>
                </a:ext>
              </a:extLst>
            </p:cNvPr>
            <p:cNvGrpSpPr/>
            <p:nvPr/>
          </p:nvGrpSpPr>
          <p:grpSpPr>
            <a:xfrm>
              <a:off x="-55303" y="0"/>
              <a:ext cx="624548" cy="2018151"/>
              <a:chOff x="-55303" y="0"/>
              <a:chExt cx="624548" cy="2018151"/>
            </a:xfrm>
          </p:grpSpPr>
          <p:grpSp>
            <p:nvGrpSpPr>
              <p:cNvPr id="8" name="Group 7">
                <a:extLst>
                  <a:ext uri="{FF2B5EF4-FFF2-40B4-BE49-F238E27FC236}">
                    <a16:creationId xmlns:a16="http://schemas.microsoft.com/office/drawing/2014/main" id="{A245DDB3-BFCA-4374-85E7-7473F68A9936}"/>
                  </a:ext>
                </a:extLst>
              </p:cNvPr>
              <p:cNvGrpSpPr/>
              <p:nvPr/>
            </p:nvGrpSpPr>
            <p:grpSpPr>
              <a:xfrm>
                <a:off x="40047" y="0"/>
                <a:ext cx="348792" cy="1101104"/>
                <a:chOff x="0" y="0"/>
                <a:chExt cx="348792" cy="1101104"/>
              </a:xfrm>
            </p:grpSpPr>
            <p:sp>
              <p:nvSpPr>
                <p:cNvPr id="14" name="Rectangle 13">
                  <a:extLst>
                    <a:ext uri="{FF2B5EF4-FFF2-40B4-BE49-F238E27FC236}">
                      <a16:creationId xmlns:a16="http://schemas.microsoft.com/office/drawing/2014/main" id="{FAA2512D-58D8-44BC-A8A2-D02167796E20}"/>
                    </a:ext>
                  </a:extLst>
                </p:cNvPr>
                <p:cNvSpPr/>
                <p:nvPr/>
              </p:nvSpPr>
              <p:spPr>
                <a:xfrm>
                  <a:off x="13349" y="700818"/>
                  <a:ext cx="300396"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1</a:t>
                  </a:r>
                  <a:endParaRPr lang="en-US" sz="2000">
                    <a:effectLst/>
                    <a:latin typeface="Times New Roman" panose="02020603050405020304" pitchFamily="18" charset="0"/>
                    <a:ea typeface="Times New Roman" panose="02020603050405020304" pitchFamily="18" charset="0"/>
                  </a:endParaRPr>
                </a:p>
              </p:txBody>
            </p:sp>
            <p:sp>
              <p:nvSpPr>
                <p:cNvPr id="15" name="Rectangle 14">
                  <a:extLst>
                    <a:ext uri="{FF2B5EF4-FFF2-40B4-BE49-F238E27FC236}">
                      <a16:creationId xmlns:a16="http://schemas.microsoft.com/office/drawing/2014/main" id="{AB18C10B-D84D-4B3E-92A4-454BDF7D53CA}"/>
                    </a:ext>
                  </a:extLst>
                </p:cNvPr>
                <p:cNvSpPr/>
                <p:nvPr/>
              </p:nvSpPr>
              <p:spPr>
                <a:xfrm>
                  <a:off x="0" y="453863"/>
                  <a:ext cx="342118"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2</a:t>
                  </a:r>
                  <a:endParaRPr lang="en-US" sz="2000">
                    <a:effectLst/>
                    <a:latin typeface="Times New Roman" panose="02020603050405020304" pitchFamily="18" charset="0"/>
                    <a:ea typeface="Times New Roman" panose="02020603050405020304" pitchFamily="18" charset="0"/>
                  </a:endParaRPr>
                </a:p>
              </p:txBody>
            </p:sp>
            <p:sp>
              <p:nvSpPr>
                <p:cNvPr id="16" name="Rectangle 15">
                  <a:extLst>
                    <a:ext uri="{FF2B5EF4-FFF2-40B4-BE49-F238E27FC236}">
                      <a16:creationId xmlns:a16="http://schemas.microsoft.com/office/drawing/2014/main" id="{AE75B129-6EB4-4B4B-84D3-7BC059970A2E}"/>
                    </a:ext>
                  </a:extLst>
                </p:cNvPr>
                <p:cNvSpPr/>
                <p:nvPr/>
              </p:nvSpPr>
              <p:spPr>
                <a:xfrm>
                  <a:off x="0" y="0"/>
                  <a:ext cx="342118" cy="400286"/>
                </a:xfrm>
                <a:prstGeom prst="rect">
                  <a:avLst/>
                </a:prstGeom>
              </p:spPr>
              <p:txBody>
                <a:bodyPr wrap="non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4</a:t>
                  </a:r>
                  <a:endParaRPr lang="en-US" sz="2000" dirty="0">
                    <a:effectLst/>
                    <a:latin typeface="Times New Roman" panose="02020603050405020304" pitchFamily="18" charset="0"/>
                    <a:ea typeface="Times New Roman" panose="02020603050405020304" pitchFamily="18" charset="0"/>
                  </a:endParaRPr>
                </a:p>
              </p:txBody>
            </p:sp>
            <p:sp>
              <p:nvSpPr>
                <p:cNvPr id="17" name="Rectangle 16">
                  <a:extLst>
                    <a:ext uri="{FF2B5EF4-FFF2-40B4-BE49-F238E27FC236}">
                      <a16:creationId xmlns:a16="http://schemas.microsoft.com/office/drawing/2014/main" id="{07234EBB-493B-4BBD-A566-E1A9E1A3EFC2}"/>
                    </a:ext>
                  </a:extLst>
                </p:cNvPr>
                <p:cNvSpPr/>
                <p:nvPr/>
              </p:nvSpPr>
              <p:spPr>
                <a:xfrm>
                  <a:off x="6674" y="233606"/>
                  <a:ext cx="342118"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3</a:t>
                  </a:r>
                  <a:endParaRPr lang="en-US" sz="2000">
                    <a:effectLst/>
                    <a:latin typeface="Times New Roman" panose="02020603050405020304" pitchFamily="18" charset="0"/>
                    <a:ea typeface="Times New Roman" panose="02020603050405020304" pitchFamily="18" charset="0"/>
                  </a:endParaRPr>
                </a:p>
              </p:txBody>
            </p:sp>
          </p:grpSp>
          <p:grpSp>
            <p:nvGrpSpPr>
              <p:cNvPr id="9" name="Group 8">
                <a:extLst>
                  <a:ext uri="{FF2B5EF4-FFF2-40B4-BE49-F238E27FC236}">
                    <a16:creationId xmlns:a16="http://schemas.microsoft.com/office/drawing/2014/main" id="{1ABB68BB-310E-4C93-AFDC-5EE819FBECD4}"/>
                  </a:ext>
                </a:extLst>
              </p:cNvPr>
              <p:cNvGrpSpPr/>
              <p:nvPr/>
            </p:nvGrpSpPr>
            <p:grpSpPr>
              <a:xfrm>
                <a:off x="-55303" y="1141331"/>
                <a:ext cx="624548" cy="876820"/>
                <a:chOff x="-55303" y="0"/>
                <a:chExt cx="624548" cy="876820"/>
              </a:xfrm>
            </p:grpSpPr>
            <p:sp>
              <p:nvSpPr>
                <p:cNvPr id="10" name="Rectangle 9">
                  <a:extLst>
                    <a:ext uri="{FF2B5EF4-FFF2-40B4-BE49-F238E27FC236}">
                      <a16:creationId xmlns:a16="http://schemas.microsoft.com/office/drawing/2014/main" id="{9FFE3D28-8127-42C1-9624-82BD45CADA89}"/>
                    </a:ext>
                  </a:extLst>
                </p:cNvPr>
                <p:cNvSpPr/>
                <p:nvPr/>
              </p:nvSpPr>
              <p:spPr>
                <a:xfrm>
                  <a:off x="-55303" y="0"/>
                  <a:ext cx="463952" cy="203054"/>
                </a:xfrm>
                <a:prstGeom prst="rect">
                  <a:avLst/>
                </a:prstGeom>
              </p:spPr>
              <p:txBody>
                <a:bodyPr wrap="squar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-1</a:t>
                  </a:r>
                  <a:endParaRPr lang="en-US" sz="2000" dirty="0">
                    <a:effectLst/>
                    <a:latin typeface="Times New Roman" panose="02020603050405020304" pitchFamily="18" charset="0"/>
                    <a:ea typeface="Times New Roman" panose="02020603050405020304" pitchFamily="18" charset="0"/>
                  </a:endParaRPr>
                </a:p>
              </p:txBody>
            </p:sp>
            <p:sp>
              <p:nvSpPr>
                <p:cNvPr id="11" name="Rectangle 10">
                  <a:extLst>
                    <a:ext uri="{FF2B5EF4-FFF2-40B4-BE49-F238E27FC236}">
                      <a16:creationId xmlns:a16="http://schemas.microsoft.com/office/drawing/2014/main" id="{754E43CD-CB80-415A-BADE-90689FB2A67B}"/>
                    </a:ext>
                  </a:extLst>
                </p:cNvPr>
                <p:cNvSpPr/>
                <p:nvPr/>
              </p:nvSpPr>
              <p:spPr>
                <a:xfrm>
                  <a:off x="-55303" y="460357"/>
                  <a:ext cx="449632" cy="400286"/>
                </a:xfrm>
                <a:prstGeom prst="rect">
                  <a:avLst/>
                </a:prstGeom>
              </p:spPr>
              <p:txBody>
                <a:bodyPr wrap="non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-3</a:t>
                  </a:r>
                  <a:endParaRPr lang="en-US" sz="2000" dirty="0">
                    <a:effectLst/>
                    <a:latin typeface="Times New Roman" panose="02020603050405020304" pitchFamily="18" charset="0"/>
                    <a:ea typeface="Times New Roman" panose="02020603050405020304" pitchFamily="18" charset="0"/>
                  </a:endParaRPr>
                </a:p>
              </p:txBody>
            </p:sp>
            <p:sp>
              <p:nvSpPr>
                <p:cNvPr id="12" name="Rectangle 11">
                  <a:extLst>
                    <a:ext uri="{FF2B5EF4-FFF2-40B4-BE49-F238E27FC236}">
                      <a16:creationId xmlns:a16="http://schemas.microsoft.com/office/drawing/2014/main" id="{83FDB4A5-56F0-421D-B6EC-FCE37E17F6AF}"/>
                    </a:ext>
                  </a:extLst>
                </p:cNvPr>
                <p:cNvSpPr/>
                <p:nvPr/>
              </p:nvSpPr>
              <p:spPr>
                <a:xfrm>
                  <a:off x="-55303" y="673766"/>
                  <a:ext cx="624548" cy="203054"/>
                </a:xfrm>
                <a:prstGeom prst="rect">
                  <a:avLst/>
                </a:prstGeom>
              </p:spPr>
              <p:txBody>
                <a:bodyPr wrap="squar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-4</a:t>
                  </a:r>
                  <a:endParaRPr lang="en-US" sz="2000" dirty="0">
                    <a:effectLst/>
                    <a:latin typeface="Times New Roman" panose="02020603050405020304" pitchFamily="18" charset="0"/>
                    <a:ea typeface="Times New Roman" panose="02020603050405020304" pitchFamily="18" charset="0"/>
                  </a:endParaRPr>
                </a:p>
              </p:txBody>
            </p:sp>
            <p:sp>
              <p:nvSpPr>
                <p:cNvPr id="13" name="Rectangle 12">
                  <a:extLst>
                    <a:ext uri="{FF2B5EF4-FFF2-40B4-BE49-F238E27FC236}">
                      <a16:creationId xmlns:a16="http://schemas.microsoft.com/office/drawing/2014/main" id="{CA0FA97A-937C-4E4F-8309-DC4D13A6F627}"/>
                    </a:ext>
                  </a:extLst>
                </p:cNvPr>
                <p:cNvSpPr/>
                <p:nvPr/>
              </p:nvSpPr>
              <p:spPr>
                <a:xfrm>
                  <a:off x="-55303" y="226902"/>
                  <a:ext cx="449633"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-2</a:t>
                  </a:r>
                  <a:endParaRPr lang="en-US" sz="2000">
                    <a:effectLst/>
                    <a:latin typeface="Times New Roman" panose="02020603050405020304" pitchFamily="18" charset="0"/>
                    <a:ea typeface="Times New Roman" panose="02020603050405020304" pitchFamily="18" charset="0"/>
                  </a:endParaRPr>
                </a:p>
              </p:txBody>
            </p:sp>
          </p:grpSp>
        </p:grpSp>
        <p:sp>
          <p:nvSpPr>
            <p:cNvPr id="7" name="Rectangle 6">
              <a:extLst>
                <a:ext uri="{FF2B5EF4-FFF2-40B4-BE49-F238E27FC236}">
                  <a16:creationId xmlns:a16="http://schemas.microsoft.com/office/drawing/2014/main" id="{1EA86762-D5B9-4352-B9A9-A3791B60760F}"/>
                </a:ext>
              </a:extLst>
            </p:cNvPr>
            <p:cNvSpPr/>
            <p:nvPr/>
          </p:nvSpPr>
          <p:spPr>
            <a:xfrm>
              <a:off x="46674" y="927628"/>
              <a:ext cx="342118"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0</a:t>
              </a:r>
              <a:endParaRPr lang="en-US" sz="2000">
                <a:effectLst/>
                <a:latin typeface="Times New Roman" panose="02020603050405020304" pitchFamily="18" charset="0"/>
                <a:ea typeface="Times New Roman" panose="02020603050405020304" pitchFamily="18" charset="0"/>
              </a:endParaRPr>
            </a:p>
          </p:txBody>
        </p:sp>
      </p:grpSp>
      <p:grpSp>
        <p:nvGrpSpPr>
          <p:cNvPr id="18" name="Group 17">
            <a:extLst>
              <a:ext uri="{FF2B5EF4-FFF2-40B4-BE49-F238E27FC236}">
                <a16:creationId xmlns:a16="http://schemas.microsoft.com/office/drawing/2014/main" id="{9996AAE6-C682-486B-BC33-6AD2826046F7}"/>
              </a:ext>
            </a:extLst>
          </p:cNvPr>
          <p:cNvGrpSpPr/>
          <p:nvPr/>
        </p:nvGrpSpPr>
        <p:grpSpPr>
          <a:xfrm>
            <a:off x="4273659" y="4524808"/>
            <a:ext cx="4717941" cy="850147"/>
            <a:chOff x="0" y="0"/>
            <a:chExt cx="2177064" cy="401204"/>
          </a:xfrm>
        </p:grpSpPr>
        <p:grpSp>
          <p:nvGrpSpPr>
            <p:cNvPr id="19" name="Group 18">
              <a:extLst>
                <a:ext uri="{FF2B5EF4-FFF2-40B4-BE49-F238E27FC236}">
                  <a16:creationId xmlns:a16="http://schemas.microsoft.com/office/drawing/2014/main" id="{718C59D4-DBA0-4C9A-B662-54F667DC55CF}"/>
                </a:ext>
              </a:extLst>
            </p:cNvPr>
            <p:cNvGrpSpPr/>
            <p:nvPr/>
          </p:nvGrpSpPr>
          <p:grpSpPr>
            <a:xfrm>
              <a:off x="0" y="0"/>
              <a:ext cx="2177064" cy="401204"/>
              <a:chOff x="0" y="0"/>
              <a:chExt cx="2177064" cy="401204"/>
            </a:xfrm>
          </p:grpSpPr>
          <p:sp>
            <p:nvSpPr>
              <p:cNvPr id="21" name="Rectangle 20">
                <a:extLst>
                  <a:ext uri="{FF2B5EF4-FFF2-40B4-BE49-F238E27FC236}">
                    <a16:creationId xmlns:a16="http://schemas.microsoft.com/office/drawing/2014/main" id="{035B444E-6EA4-475C-9B48-ADFAC98159BD}"/>
                  </a:ext>
                </a:extLst>
              </p:cNvPr>
              <p:cNvSpPr/>
              <p:nvPr/>
            </p:nvSpPr>
            <p:spPr>
              <a:xfrm>
                <a:off x="1168029" y="0"/>
                <a:ext cx="300180"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1</a:t>
                </a:r>
                <a:endParaRPr lang="en-US" sz="2000">
                  <a:effectLst/>
                  <a:latin typeface="Times New Roman" panose="02020603050405020304" pitchFamily="18" charset="0"/>
                  <a:ea typeface="Times New Roman" panose="02020603050405020304" pitchFamily="18" charset="0"/>
                </a:endParaRPr>
              </a:p>
            </p:txBody>
          </p:sp>
          <p:sp>
            <p:nvSpPr>
              <p:cNvPr id="22" name="Rectangle 21">
                <a:extLst>
                  <a:ext uri="{FF2B5EF4-FFF2-40B4-BE49-F238E27FC236}">
                    <a16:creationId xmlns:a16="http://schemas.microsoft.com/office/drawing/2014/main" id="{48BAB9E5-C4E7-4AF2-965D-34DDED4B7598}"/>
                  </a:ext>
                </a:extLst>
              </p:cNvPr>
              <p:cNvSpPr/>
              <p:nvPr/>
            </p:nvSpPr>
            <p:spPr>
              <a:xfrm>
                <a:off x="1381611" y="0"/>
                <a:ext cx="341872"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2</a:t>
                </a:r>
                <a:endParaRPr lang="en-US" sz="2000">
                  <a:effectLst/>
                  <a:latin typeface="Times New Roman" panose="02020603050405020304" pitchFamily="18" charset="0"/>
                  <a:ea typeface="Times New Roman" panose="02020603050405020304" pitchFamily="18" charset="0"/>
                </a:endParaRPr>
              </a:p>
            </p:txBody>
          </p:sp>
          <p:sp>
            <p:nvSpPr>
              <p:cNvPr id="23" name="Rectangle 22">
                <a:extLst>
                  <a:ext uri="{FF2B5EF4-FFF2-40B4-BE49-F238E27FC236}">
                    <a16:creationId xmlns:a16="http://schemas.microsoft.com/office/drawing/2014/main" id="{5F46E2E7-1833-454F-8001-752BC2B598E7}"/>
                  </a:ext>
                </a:extLst>
              </p:cNvPr>
              <p:cNvSpPr/>
              <p:nvPr/>
            </p:nvSpPr>
            <p:spPr>
              <a:xfrm>
                <a:off x="1628566" y="0"/>
                <a:ext cx="341872"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3</a:t>
                </a:r>
                <a:endParaRPr lang="en-US" sz="2000">
                  <a:effectLst/>
                  <a:latin typeface="Times New Roman" panose="02020603050405020304" pitchFamily="18" charset="0"/>
                  <a:ea typeface="Times New Roman" panose="02020603050405020304" pitchFamily="18" charset="0"/>
                </a:endParaRPr>
              </a:p>
            </p:txBody>
          </p:sp>
          <p:sp>
            <p:nvSpPr>
              <p:cNvPr id="24" name="Rectangle 23">
                <a:extLst>
                  <a:ext uri="{FF2B5EF4-FFF2-40B4-BE49-F238E27FC236}">
                    <a16:creationId xmlns:a16="http://schemas.microsoft.com/office/drawing/2014/main" id="{EAA7E695-7CD3-4CB1-A252-EFD3E141EF2F}"/>
                  </a:ext>
                </a:extLst>
              </p:cNvPr>
              <p:cNvSpPr/>
              <p:nvPr/>
            </p:nvSpPr>
            <p:spPr>
              <a:xfrm>
                <a:off x="680794" y="0"/>
                <a:ext cx="407617"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-1</a:t>
                </a:r>
                <a:endParaRPr lang="en-US" sz="2000">
                  <a:effectLst/>
                  <a:latin typeface="Times New Roman" panose="02020603050405020304" pitchFamily="18" charset="0"/>
                  <a:ea typeface="Times New Roman" panose="02020603050405020304" pitchFamily="18" charset="0"/>
                </a:endParaRPr>
              </a:p>
            </p:txBody>
          </p:sp>
          <p:sp>
            <p:nvSpPr>
              <p:cNvPr id="25" name="Rectangle 24">
                <a:extLst>
                  <a:ext uri="{FF2B5EF4-FFF2-40B4-BE49-F238E27FC236}">
                    <a16:creationId xmlns:a16="http://schemas.microsoft.com/office/drawing/2014/main" id="{AC17C14A-4FAA-4212-8450-459478B4D261}"/>
                  </a:ext>
                </a:extLst>
              </p:cNvPr>
              <p:cNvSpPr/>
              <p:nvPr/>
            </p:nvSpPr>
            <p:spPr>
              <a:xfrm>
                <a:off x="447188" y="0"/>
                <a:ext cx="449309"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-2</a:t>
                </a:r>
                <a:endParaRPr lang="en-US" sz="2000">
                  <a:effectLst/>
                  <a:latin typeface="Times New Roman" panose="02020603050405020304" pitchFamily="18" charset="0"/>
                  <a:ea typeface="Times New Roman" panose="02020603050405020304" pitchFamily="18" charset="0"/>
                </a:endParaRPr>
              </a:p>
            </p:txBody>
          </p:sp>
          <p:sp>
            <p:nvSpPr>
              <p:cNvPr id="26" name="Rectangle 25">
                <a:extLst>
                  <a:ext uri="{FF2B5EF4-FFF2-40B4-BE49-F238E27FC236}">
                    <a16:creationId xmlns:a16="http://schemas.microsoft.com/office/drawing/2014/main" id="{91A7741F-5BA7-44BD-BFBB-F737821B13AA}"/>
                  </a:ext>
                </a:extLst>
              </p:cNvPr>
              <p:cNvSpPr/>
              <p:nvPr/>
            </p:nvSpPr>
            <p:spPr>
              <a:xfrm>
                <a:off x="233605" y="0"/>
                <a:ext cx="449309"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-3</a:t>
                </a:r>
                <a:endParaRPr lang="en-US" sz="2000">
                  <a:effectLst/>
                  <a:latin typeface="Times New Roman" panose="02020603050405020304" pitchFamily="18" charset="0"/>
                  <a:ea typeface="Times New Roman" panose="02020603050405020304" pitchFamily="18" charset="0"/>
                </a:endParaRPr>
              </a:p>
            </p:txBody>
          </p:sp>
          <p:sp>
            <p:nvSpPr>
              <p:cNvPr id="27" name="Rectangle 26">
                <a:extLst>
                  <a:ext uri="{FF2B5EF4-FFF2-40B4-BE49-F238E27FC236}">
                    <a16:creationId xmlns:a16="http://schemas.microsoft.com/office/drawing/2014/main" id="{BA72292C-803B-4AA0-BAAE-C9A71777138F}"/>
                  </a:ext>
                </a:extLst>
              </p:cNvPr>
              <p:cNvSpPr/>
              <p:nvPr/>
            </p:nvSpPr>
            <p:spPr>
              <a:xfrm>
                <a:off x="0" y="0"/>
                <a:ext cx="449309" cy="401204"/>
              </a:xfrm>
              <a:prstGeom prst="rect">
                <a:avLst/>
              </a:prstGeom>
            </p:spPr>
            <p:txBody>
              <a:bodyPr wrap="non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-4</a:t>
                </a:r>
                <a:endParaRPr lang="en-US" sz="2000" dirty="0">
                  <a:effectLst/>
                  <a:latin typeface="Times New Roman" panose="02020603050405020304" pitchFamily="18" charset="0"/>
                  <a:ea typeface="Times New Roman" panose="02020603050405020304" pitchFamily="18" charset="0"/>
                </a:endParaRPr>
              </a:p>
            </p:txBody>
          </p:sp>
          <p:sp>
            <p:nvSpPr>
              <p:cNvPr id="28" name="Rectangle 27">
                <a:extLst>
                  <a:ext uri="{FF2B5EF4-FFF2-40B4-BE49-F238E27FC236}">
                    <a16:creationId xmlns:a16="http://schemas.microsoft.com/office/drawing/2014/main" id="{6574B4BF-0C15-4C10-AABF-DFB523B1D33E}"/>
                  </a:ext>
                </a:extLst>
              </p:cNvPr>
              <p:cNvSpPr/>
              <p:nvPr/>
            </p:nvSpPr>
            <p:spPr>
              <a:xfrm>
                <a:off x="1835192" y="0"/>
                <a:ext cx="341872"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4</a:t>
                </a:r>
                <a:endParaRPr lang="en-US" sz="2000">
                  <a:effectLst/>
                  <a:latin typeface="Times New Roman" panose="02020603050405020304" pitchFamily="18" charset="0"/>
                  <a:ea typeface="Times New Roman" panose="02020603050405020304" pitchFamily="18" charset="0"/>
                </a:endParaRPr>
              </a:p>
            </p:txBody>
          </p:sp>
        </p:grpSp>
        <p:sp>
          <p:nvSpPr>
            <p:cNvPr id="20" name="Rectangle 19">
              <a:extLst>
                <a:ext uri="{FF2B5EF4-FFF2-40B4-BE49-F238E27FC236}">
                  <a16:creationId xmlns:a16="http://schemas.microsoft.com/office/drawing/2014/main" id="{033A9341-081E-4A47-AF87-48C492D4C3CB}"/>
                </a:ext>
              </a:extLst>
            </p:cNvPr>
            <p:cNvSpPr/>
            <p:nvPr/>
          </p:nvSpPr>
          <p:spPr>
            <a:xfrm>
              <a:off x="927749" y="0"/>
              <a:ext cx="341872"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0</a:t>
              </a:r>
              <a:endParaRPr lang="en-US" sz="2000">
                <a:effectLst/>
                <a:latin typeface="Times New Roman" panose="02020603050405020304" pitchFamily="18" charset="0"/>
                <a:ea typeface="Times New Roman" panose="02020603050405020304" pitchFamily="18" charset="0"/>
              </a:endParaRPr>
            </a:p>
          </p:txBody>
        </p:sp>
      </p:grpSp>
      <p:sp>
        <p:nvSpPr>
          <p:cNvPr id="2" name="Rectangle 1">
            <a:extLst>
              <a:ext uri="{FF2B5EF4-FFF2-40B4-BE49-F238E27FC236}">
                <a16:creationId xmlns:a16="http://schemas.microsoft.com/office/drawing/2014/main" id="{B519F3C8-F9E4-4613-9581-1AC1EF2A1912}"/>
              </a:ext>
            </a:extLst>
          </p:cNvPr>
          <p:cNvSpPr/>
          <p:nvPr/>
        </p:nvSpPr>
        <p:spPr>
          <a:xfrm>
            <a:off x="0" y="6611035"/>
            <a:ext cx="1752600" cy="323165"/>
          </a:xfrm>
          <a:prstGeom prst="rect">
            <a:avLst/>
          </a:prstGeom>
        </p:spPr>
        <p:txBody>
          <a:bodyPr wrap="square">
            <a:spAutoFit/>
          </a:bodyPr>
          <a:lstStyle/>
          <a:p>
            <a:r>
              <a:rPr lang="en-US" sz="1500" dirty="0" err="1">
                <a:solidFill>
                  <a:srgbClr val="00B0F0"/>
                </a:solidFill>
              </a:rPr>
              <a:t>VFrench</a:t>
            </a:r>
            <a:r>
              <a:rPr lang="en-US" sz="1500" dirty="0">
                <a:solidFill>
                  <a:srgbClr val="00B0F0"/>
                </a:solidFill>
              </a:rPr>
              <a:t>, 2015</a:t>
            </a:r>
          </a:p>
        </p:txBody>
      </p:sp>
      <p:sp>
        <p:nvSpPr>
          <p:cNvPr id="31" name="Freeform: Shape 30">
            <a:extLst>
              <a:ext uri="{FF2B5EF4-FFF2-40B4-BE49-F238E27FC236}">
                <a16:creationId xmlns:a16="http://schemas.microsoft.com/office/drawing/2014/main" id="{F2C6638E-7C16-4379-A6A8-C50640E5A2B5}"/>
              </a:ext>
            </a:extLst>
          </p:cNvPr>
          <p:cNvSpPr/>
          <p:nvPr/>
        </p:nvSpPr>
        <p:spPr>
          <a:xfrm>
            <a:off x="4774247" y="3169112"/>
            <a:ext cx="3348355" cy="2085340"/>
          </a:xfrm>
          <a:custGeom>
            <a:avLst/>
            <a:gdLst>
              <a:gd name="connsiteX0" fmla="*/ 0 w 3352800"/>
              <a:gd name="connsiteY0" fmla="*/ 23447 h 2102130"/>
              <a:gd name="connsiteX1" fmla="*/ 105508 w 3352800"/>
              <a:gd name="connsiteY1" fmla="*/ 222739 h 2102130"/>
              <a:gd name="connsiteX2" fmla="*/ 187569 w 3352800"/>
              <a:gd name="connsiteY2" fmla="*/ 433754 h 2102130"/>
              <a:gd name="connsiteX3" fmla="*/ 304800 w 3352800"/>
              <a:gd name="connsiteY3" fmla="*/ 668216 h 2102130"/>
              <a:gd name="connsiteX4" fmla="*/ 410308 w 3352800"/>
              <a:gd name="connsiteY4" fmla="*/ 902677 h 2102130"/>
              <a:gd name="connsiteX5" fmla="*/ 574431 w 3352800"/>
              <a:gd name="connsiteY5" fmla="*/ 1207477 h 2102130"/>
              <a:gd name="connsiteX6" fmla="*/ 785446 w 3352800"/>
              <a:gd name="connsiteY6" fmla="*/ 1500554 h 2102130"/>
              <a:gd name="connsiteX7" fmla="*/ 914400 w 3352800"/>
              <a:gd name="connsiteY7" fmla="*/ 1664677 h 2102130"/>
              <a:gd name="connsiteX8" fmla="*/ 1008185 w 3352800"/>
              <a:gd name="connsiteY8" fmla="*/ 1758462 h 2102130"/>
              <a:gd name="connsiteX9" fmla="*/ 1078523 w 3352800"/>
              <a:gd name="connsiteY9" fmla="*/ 1828800 h 2102130"/>
              <a:gd name="connsiteX10" fmla="*/ 1160585 w 3352800"/>
              <a:gd name="connsiteY10" fmla="*/ 1899139 h 2102130"/>
              <a:gd name="connsiteX11" fmla="*/ 1289539 w 3352800"/>
              <a:gd name="connsiteY11" fmla="*/ 1981200 h 2102130"/>
              <a:gd name="connsiteX12" fmla="*/ 1406769 w 3352800"/>
              <a:gd name="connsiteY12" fmla="*/ 2028093 h 2102130"/>
              <a:gd name="connsiteX13" fmla="*/ 1535723 w 3352800"/>
              <a:gd name="connsiteY13" fmla="*/ 2074985 h 2102130"/>
              <a:gd name="connsiteX14" fmla="*/ 1652954 w 3352800"/>
              <a:gd name="connsiteY14" fmla="*/ 2098431 h 2102130"/>
              <a:gd name="connsiteX15" fmla="*/ 1699846 w 3352800"/>
              <a:gd name="connsiteY15" fmla="*/ 2098431 h 2102130"/>
              <a:gd name="connsiteX16" fmla="*/ 1793631 w 3352800"/>
              <a:gd name="connsiteY16" fmla="*/ 2063262 h 2102130"/>
              <a:gd name="connsiteX17" fmla="*/ 1910862 w 3352800"/>
              <a:gd name="connsiteY17" fmla="*/ 2039816 h 2102130"/>
              <a:gd name="connsiteX18" fmla="*/ 2039816 w 3352800"/>
              <a:gd name="connsiteY18" fmla="*/ 1969477 h 2102130"/>
              <a:gd name="connsiteX19" fmla="*/ 2192216 w 3352800"/>
              <a:gd name="connsiteY19" fmla="*/ 1899139 h 2102130"/>
              <a:gd name="connsiteX20" fmla="*/ 2309446 w 3352800"/>
              <a:gd name="connsiteY20" fmla="*/ 1805354 h 2102130"/>
              <a:gd name="connsiteX21" fmla="*/ 2450123 w 3352800"/>
              <a:gd name="connsiteY21" fmla="*/ 1641231 h 2102130"/>
              <a:gd name="connsiteX22" fmla="*/ 2567354 w 3352800"/>
              <a:gd name="connsiteY22" fmla="*/ 1477108 h 2102130"/>
              <a:gd name="connsiteX23" fmla="*/ 2731477 w 3352800"/>
              <a:gd name="connsiteY23" fmla="*/ 1277816 h 2102130"/>
              <a:gd name="connsiteX24" fmla="*/ 2883877 w 3352800"/>
              <a:gd name="connsiteY24" fmla="*/ 1031631 h 2102130"/>
              <a:gd name="connsiteX25" fmla="*/ 2965939 w 3352800"/>
              <a:gd name="connsiteY25" fmla="*/ 855785 h 2102130"/>
              <a:gd name="connsiteX26" fmla="*/ 3083169 w 3352800"/>
              <a:gd name="connsiteY26" fmla="*/ 597877 h 2102130"/>
              <a:gd name="connsiteX27" fmla="*/ 3200400 w 3352800"/>
              <a:gd name="connsiteY27" fmla="*/ 328247 h 2102130"/>
              <a:gd name="connsiteX28" fmla="*/ 3305908 w 3352800"/>
              <a:gd name="connsiteY28" fmla="*/ 128954 h 2102130"/>
              <a:gd name="connsiteX29" fmla="*/ 3352800 w 3352800"/>
              <a:gd name="connsiteY29" fmla="*/ 0 h 2102130"/>
              <a:gd name="connsiteX30" fmla="*/ 3352800 w 3352800"/>
              <a:gd name="connsiteY30" fmla="*/ 0 h 2102130"/>
              <a:gd name="connsiteX31" fmla="*/ 3352800 w 3352800"/>
              <a:gd name="connsiteY31" fmla="*/ 0 h 2102130"/>
              <a:gd name="connsiteX0" fmla="*/ 0 w 3330428"/>
              <a:gd name="connsiteY0" fmla="*/ 35172 h 2102130"/>
              <a:gd name="connsiteX1" fmla="*/ 83136 w 3330428"/>
              <a:gd name="connsiteY1" fmla="*/ 222739 h 2102130"/>
              <a:gd name="connsiteX2" fmla="*/ 165197 w 3330428"/>
              <a:gd name="connsiteY2" fmla="*/ 433754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44982 w 3330428"/>
              <a:gd name="connsiteY22" fmla="*/ 1477108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178028 w 3330428"/>
              <a:gd name="connsiteY27" fmla="*/ 328247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5197 w 3330428"/>
              <a:gd name="connsiteY2" fmla="*/ 433754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178028 w 3330428"/>
              <a:gd name="connsiteY27" fmla="*/ 328247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5197 w 3330428"/>
              <a:gd name="connsiteY2" fmla="*/ 433754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87936 w 3330428"/>
              <a:gd name="connsiteY4" fmla="*/ 902677 h 2102130"/>
              <a:gd name="connsiteX5" fmla="*/ 557775 w 3330428"/>
              <a:gd name="connsiteY5" fmla="*/ 1201761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87936 w 3330428"/>
              <a:gd name="connsiteY4" fmla="*/ 902677 h 2102130"/>
              <a:gd name="connsiteX5" fmla="*/ 563491 w 3330428"/>
              <a:gd name="connsiteY5" fmla="*/ 1197951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95557 w 3330428"/>
              <a:gd name="connsiteY4" fmla="*/ 902677 h 2102130"/>
              <a:gd name="connsiteX5" fmla="*/ 563491 w 3330428"/>
              <a:gd name="connsiteY5" fmla="*/ 1197951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0446 w 3348846"/>
              <a:gd name="connsiteY7" fmla="*/ 1671421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0446 w 3348846"/>
              <a:gd name="connsiteY7" fmla="*/ 1671421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0446 w 3348846"/>
              <a:gd name="connsiteY7" fmla="*/ 1671421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2352 w 3348846"/>
              <a:gd name="connsiteY7" fmla="*/ 166570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3397 w 3348846"/>
              <a:gd name="connsiteY6" fmla="*/ 150348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9113 w 3348846"/>
              <a:gd name="connsiteY6" fmla="*/ 149967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79870 w 3348846"/>
              <a:gd name="connsiteY11" fmla="*/ 1978419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79870 w 3348846"/>
              <a:gd name="connsiteY11" fmla="*/ 1978419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83680 w 3348846"/>
              <a:gd name="connsiteY11" fmla="*/ 1974609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6521"/>
              <a:gd name="connsiteX1" fmla="*/ 101554 w 3348846"/>
              <a:gd name="connsiteY1" fmla="*/ 229483 h 2106521"/>
              <a:gd name="connsiteX2" fmla="*/ 187426 w 3348846"/>
              <a:gd name="connsiteY2" fmla="*/ 432877 h 2106521"/>
              <a:gd name="connsiteX3" fmla="*/ 300846 w 3348846"/>
              <a:gd name="connsiteY3" fmla="*/ 674960 h 2106521"/>
              <a:gd name="connsiteX4" fmla="*/ 413975 w 3348846"/>
              <a:gd name="connsiteY4" fmla="*/ 909421 h 2106521"/>
              <a:gd name="connsiteX5" fmla="*/ 587625 w 3348846"/>
              <a:gd name="connsiteY5" fmla="*/ 1202790 h 2106521"/>
              <a:gd name="connsiteX6" fmla="*/ 789113 w 3348846"/>
              <a:gd name="connsiteY6" fmla="*/ 1499678 h 2106521"/>
              <a:gd name="connsiteX7" fmla="*/ 918068 w 3348846"/>
              <a:gd name="connsiteY7" fmla="*/ 1661896 h 2106521"/>
              <a:gd name="connsiteX8" fmla="*/ 1011852 w 3348846"/>
              <a:gd name="connsiteY8" fmla="*/ 1763301 h 2106521"/>
              <a:gd name="connsiteX9" fmla="*/ 1082191 w 3348846"/>
              <a:gd name="connsiteY9" fmla="*/ 1829829 h 2106521"/>
              <a:gd name="connsiteX10" fmla="*/ 1164252 w 3348846"/>
              <a:gd name="connsiteY10" fmla="*/ 1896358 h 2106521"/>
              <a:gd name="connsiteX11" fmla="*/ 1283680 w 3348846"/>
              <a:gd name="connsiteY11" fmla="*/ 1974609 h 2106521"/>
              <a:gd name="connsiteX12" fmla="*/ 1402815 w 3348846"/>
              <a:gd name="connsiteY12" fmla="*/ 2034837 h 2106521"/>
              <a:gd name="connsiteX13" fmla="*/ 1531769 w 3348846"/>
              <a:gd name="connsiteY13" fmla="*/ 2081729 h 2106521"/>
              <a:gd name="connsiteX14" fmla="*/ 1652810 w 3348846"/>
              <a:gd name="connsiteY14" fmla="*/ 2097555 h 2106521"/>
              <a:gd name="connsiteX15" fmla="*/ 1695892 w 3348846"/>
              <a:gd name="connsiteY15" fmla="*/ 2105175 h 2106521"/>
              <a:gd name="connsiteX16" fmla="*/ 1789677 w 3348846"/>
              <a:gd name="connsiteY16" fmla="*/ 2070006 h 2106521"/>
              <a:gd name="connsiteX17" fmla="*/ 1906908 w 3348846"/>
              <a:gd name="connsiteY17" fmla="*/ 2046560 h 2106521"/>
              <a:gd name="connsiteX18" fmla="*/ 2035862 w 3348846"/>
              <a:gd name="connsiteY18" fmla="*/ 1976221 h 2106521"/>
              <a:gd name="connsiteX19" fmla="*/ 2188262 w 3348846"/>
              <a:gd name="connsiteY19" fmla="*/ 1905883 h 2106521"/>
              <a:gd name="connsiteX20" fmla="*/ 2305492 w 3348846"/>
              <a:gd name="connsiteY20" fmla="*/ 1812098 h 2106521"/>
              <a:gd name="connsiteX21" fmla="*/ 2446169 w 3348846"/>
              <a:gd name="connsiteY21" fmla="*/ 1647975 h 2106521"/>
              <a:gd name="connsiteX22" fmla="*/ 2586849 w 3348846"/>
              <a:gd name="connsiteY22" fmla="*/ 1519025 h 2106521"/>
              <a:gd name="connsiteX23" fmla="*/ 2727523 w 3348846"/>
              <a:gd name="connsiteY23" fmla="*/ 1284560 h 2106521"/>
              <a:gd name="connsiteX24" fmla="*/ 2879923 w 3348846"/>
              <a:gd name="connsiteY24" fmla="*/ 1038375 h 2106521"/>
              <a:gd name="connsiteX25" fmla="*/ 2961985 w 3348846"/>
              <a:gd name="connsiteY25" fmla="*/ 862529 h 2106521"/>
              <a:gd name="connsiteX26" fmla="*/ 3079215 w 3348846"/>
              <a:gd name="connsiteY26" fmla="*/ 604621 h 2106521"/>
              <a:gd name="connsiteX27" fmla="*/ 3219895 w 3348846"/>
              <a:gd name="connsiteY27" fmla="*/ 323266 h 2106521"/>
              <a:gd name="connsiteX28" fmla="*/ 3301954 w 3348846"/>
              <a:gd name="connsiteY28" fmla="*/ 135698 h 2106521"/>
              <a:gd name="connsiteX29" fmla="*/ 3348846 w 3348846"/>
              <a:gd name="connsiteY29" fmla="*/ 6744 h 2106521"/>
              <a:gd name="connsiteX30" fmla="*/ 3348846 w 3348846"/>
              <a:gd name="connsiteY30" fmla="*/ 6744 h 2106521"/>
              <a:gd name="connsiteX31" fmla="*/ 3348846 w 3348846"/>
              <a:gd name="connsiteY31" fmla="*/ 6744 h 2106521"/>
              <a:gd name="connsiteX0" fmla="*/ 0 w 3348846"/>
              <a:gd name="connsiteY0" fmla="*/ 0 h 2098483"/>
              <a:gd name="connsiteX1" fmla="*/ 101554 w 3348846"/>
              <a:gd name="connsiteY1" fmla="*/ 229483 h 2098483"/>
              <a:gd name="connsiteX2" fmla="*/ 187426 w 3348846"/>
              <a:gd name="connsiteY2" fmla="*/ 432877 h 2098483"/>
              <a:gd name="connsiteX3" fmla="*/ 300846 w 3348846"/>
              <a:gd name="connsiteY3" fmla="*/ 674960 h 2098483"/>
              <a:gd name="connsiteX4" fmla="*/ 413975 w 3348846"/>
              <a:gd name="connsiteY4" fmla="*/ 909421 h 2098483"/>
              <a:gd name="connsiteX5" fmla="*/ 587625 w 3348846"/>
              <a:gd name="connsiteY5" fmla="*/ 1202790 h 2098483"/>
              <a:gd name="connsiteX6" fmla="*/ 789113 w 3348846"/>
              <a:gd name="connsiteY6" fmla="*/ 1499678 h 2098483"/>
              <a:gd name="connsiteX7" fmla="*/ 918068 w 3348846"/>
              <a:gd name="connsiteY7" fmla="*/ 1661896 h 2098483"/>
              <a:gd name="connsiteX8" fmla="*/ 1011852 w 3348846"/>
              <a:gd name="connsiteY8" fmla="*/ 1763301 h 2098483"/>
              <a:gd name="connsiteX9" fmla="*/ 1082191 w 3348846"/>
              <a:gd name="connsiteY9" fmla="*/ 1829829 h 2098483"/>
              <a:gd name="connsiteX10" fmla="*/ 1164252 w 3348846"/>
              <a:gd name="connsiteY10" fmla="*/ 1896358 h 2098483"/>
              <a:gd name="connsiteX11" fmla="*/ 1283680 w 3348846"/>
              <a:gd name="connsiteY11" fmla="*/ 1974609 h 2098483"/>
              <a:gd name="connsiteX12" fmla="*/ 1402815 w 3348846"/>
              <a:gd name="connsiteY12" fmla="*/ 2034837 h 2098483"/>
              <a:gd name="connsiteX13" fmla="*/ 1531769 w 3348846"/>
              <a:gd name="connsiteY13" fmla="*/ 2081729 h 2098483"/>
              <a:gd name="connsiteX14" fmla="*/ 1652810 w 3348846"/>
              <a:gd name="connsiteY14" fmla="*/ 2097555 h 2098483"/>
              <a:gd name="connsiteX15" fmla="*/ 1695892 w 3348846"/>
              <a:gd name="connsiteY15" fmla="*/ 2093744 h 2098483"/>
              <a:gd name="connsiteX16" fmla="*/ 1789677 w 3348846"/>
              <a:gd name="connsiteY16" fmla="*/ 2070006 h 2098483"/>
              <a:gd name="connsiteX17" fmla="*/ 1906908 w 3348846"/>
              <a:gd name="connsiteY17" fmla="*/ 2046560 h 2098483"/>
              <a:gd name="connsiteX18" fmla="*/ 2035862 w 3348846"/>
              <a:gd name="connsiteY18" fmla="*/ 1976221 h 2098483"/>
              <a:gd name="connsiteX19" fmla="*/ 2188262 w 3348846"/>
              <a:gd name="connsiteY19" fmla="*/ 1905883 h 2098483"/>
              <a:gd name="connsiteX20" fmla="*/ 2305492 w 3348846"/>
              <a:gd name="connsiteY20" fmla="*/ 1812098 h 2098483"/>
              <a:gd name="connsiteX21" fmla="*/ 2446169 w 3348846"/>
              <a:gd name="connsiteY21" fmla="*/ 1647975 h 2098483"/>
              <a:gd name="connsiteX22" fmla="*/ 2586849 w 3348846"/>
              <a:gd name="connsiteY22" fmla="*/ 1519025 h 2098483"/>
              <a:gd name="connsiteX23" fmla="*/ 2727523 w 3348846"/>
              <a:gd name="connsiteY23" fmla="*/ 1284560 h 2098483"/>
              <a:gd name="connsiteX24" fmla="*/ 2879923 w 3348846"/>
              <a:gd name="connsiteY24" fmla="*/ 1038375 h 2098483"/>
              <a:gd name="connsiteX25" fmla="*/ 2961985 w 3348846"/>
              <a:gd name="connsiteY25" fmla="*/ 862529 h 2098483"/>
              <a:gd name="connsiteX26" fmla="*/ 3079215 w 3348846"/>
              <a:gd name="connsiteY26" fmla="*/ 604621 h 2098483"/>
              <a:gd name="connsiteX27" fmla="*/ 3219895 w 3348846"/>
              <a:gd name="connsiteY27" fmla="*/ 323266 h 2098483"/>
              <a:gd name="connsiteX28" fmla="*/ 3301954 w 3348846"/>
              <a:gd name="connsiteY28" fmla="*/ 135698 h 2098483"/>
              <a:gd name="connsiteX29" fmla="*/ 3348846 w 3348846"/>
              <a:gd name="connsiteY29" fmla="*/ 6744 h 2098483"/>
              <a:gd name="connsiteX30" fmla="*/ 3348846 w 3348846"/>
              <a:gd name="connsiteY30" fmla="*/ 6744 h 2098483"/>
              <a:gd name="connsiteX31" fmla="*/ 3348846 w 3348846"/>
              <a:gd name="connsiteY31" fmla="*/ 6744 h 2098483"/>
              <a:gd name="connsiteX0" fmla="*/ 0 w 3348846"/>
              <a:gd name="connsiteY0" fmla="*/ 0 h 2097086"/>
              <a:gd name="connsiteX1" fmla="*/ 101554 w 3348846"/>
              <a:gd name="connsiteY1" fmla="*/ 229483 h 2097086"/>
              <a:gd name="connsiteX2" fmla="*/ 187426 w 3348846"/>
              <a:gd name="connsiteY2" fmla="*/ 432877 h 2097086"/>
              <a:gd name="connsiteX3" fmla="*/ 300846 w 3348846"/>
              <a:gd name="connsiteY3" fmla="*/ 674960 h 2097086"/>
              <a:gd name="connsiteX4" fmla="*/ 413975 w 3348846"/>
              <a:gd name="connsiteY4" fmla="*/ 909421 h 2097086"/>
              <a:gd name="connsiteX5" fmla="*/ 587625 w 3348846"/>
              <a:gd name="connsiteY5" fmla="*/ 1202790 h 2097086"/>
              <a:gd name="connsiteX6" fmla="*/ 789113 w 3348846"/>
              <a:gd name="connsiteY6" fmla="*/ 1499678 h 2097086"/>
              <a:gd name="connsiteX7" fmla="*/ 918068 w 3348846"/>
              <a:gd name="connsiteY7" fmla="*/ 1661896 h 2097086"/>
              <a:gd name="connsiteX8" fmla="*/ 1011852 w 3348846"/>
              <a:gd name="connsiteY8" fmla="*/ 1763301 h 2097086"/>
              <a:gd name="connsiteX9" fmla="*/ 1082191 w 3348846"/>
              <a:gd name="connsiteY9" fmla="*/ 1829829 h 2097086"/>
              <a:gd name="connsiteX10" fmla="*/ 1164252 w 3348846"/>
              <a:gd name="connsiteY10" fmla="*/ 1896358 h 2097086"/>
              <a:gd name="connsiteX11" fmla="*/ 1283680 w 3348846"/>
              <a:gd name="connsiteY11" fmla="*/ 1974609 h 2097086"/>
              <a:gd name="connsiteX12" fmla="*/ 1402815 w 3348846"/>
              <a:gd name="connsiteY12" fmla="*/ 2034837 h 2097086"/>
              <a:gd name="connsiteX13" fmla="*/ 1531769 w 3348846"/>
              <a:gd name="connsiteY13" fmla="*/ 2081729 h 2097086"/>
              <a:gd name="connsiteX14" fmla="*/ 1641379 w 3348846"/>
              <a:gd name="connsiteY14" fmla="*/ 2095649 h 2097086"/>
              <a:gd name="connsiteX15" fmla="*/ 1695892 w 3348846"/>
              <a:gd name="connsiteY15" fmla="*/ 2093744 h 2097086"/>
              <a:gd name="connsiteX16" fmla="*/ 1789677 w 3348846"/>
              <a:gd name="connsiteY16" fmla="*/ 2070006 h 2097086"/>
              <a:gd name="connsiteX17" fmla="*/ 1906908 w 3348846"/>
              <a:gd name="connsiteY17" fmla="*/ 2046560 h 2097086"/>
              <a:gd name="connsiteX18" fmla="*/ 2035862 w 3348846"/>
              <a:gd name="connsiteY18" fmla="*/ 1976221 h 2097086"/>
              <a:gd name="connsiteX19" fmla="*/ 2188262 w 3348846"/>
              <a:gd name="connsiteY19" fmla="*/ 1905883 h 2097086"/>
              <a:gd name="connsiteX20" fmla="*/ 2305492 w 3348846"/>
              <a:gd name="connsiteY20" fmla="*/ 1812098 h 2097086"/>
              <a:gd name="connsiteX21" fmla="*/ 2446169 w 3348846"/>
              <a:gd name="connsiteY21" fmla="*/ 1647975 h 2097086"/>
              <a:gd name="connsiteX22" fmla="*/ 2586849 w 3348846"/>
              <a:gd name="connsiteY22" fmla="*/ 1519025 h 2097086"/>
              <a:gd name="connsiteX23" fmla="*/ 2727523 w 3348846"/>
              <a:gd name="connsiteY23" fmla="*/ 1284560 h 2097086"/>
              <a:gd name="connsiteX24" fmla="*/ 2879923 w 3348846"/>
              <a:gd name="connsiteY24" fmla="*/ 1038375 h 2097086"/>
              <a:gd name="connsiteX25" fmla="*/ 2961985 w 3348846"/>
              <a:gd name="connsiteY25" fmla="*/ 862529 h 2097086"/>
              <a:gd name="connsiteX26" fmla="*/ 3079215 w 3348846"/>
              <a:gd name="connsiteY26" fmla="*/ 604621 h 2097086"/>
              <a:gd name="connsiteX27" fmla="*/ 3219895 w 3348846"/>
              <a:gd name="connsiteY27" fmla="*/ 323266 h 2097086"/>
              <a:gd name="connsiteX28" fmla="*/ 3301954 w 3348846"/>
              <a:gd name="connsiteY28" fmla="*/ 135698 h 2097086"/>
              <a:gd name="connsiteX29" fmla="*/ 3348846 w 3348846"/>
              <a:gd name="connsiteY29" fmla="*/ 6744 h 2097086"/>
              <a:gd name="connsiteX30" fmla="*/ 3348846 w 3348846"/>
              <a:gd name="connsiteY30" fmla="*/ 6744 h 2097086"/>
              <a:gd name="connsiteX31" fmla="*/ 3348846 w 3348846"/>
              <a:gd name="connsiteY31" fmla="*/ 6744 h 2097086"/>
              <a:gd name="connsiteX0" fmla="*/ 0 w 3348846"/>
              <a:gd name="connsiteY0" fmla="*/ 0 h 2094107"/>
              <a:gd name="connsiteX1" fmla="*/ 101554 w 3348846"/>
              <a:gd name="connsiteY1" fmla="*/ 229483 h 2094107"/>
              <a:gd name="connsiteX2" fmla="*/ 187426 w 3348846"/>
              <a:gd name="connsiteY2" fmla="*/ 432877 h 2094107"/>
              <a:gd name="connsiteX3" fmla="*/ 300846 w 3348846"/>
              <a:gd name="connsiteY3" fmla="*/ 674960 h 2094107"/>
              <a:gd name="connsiteX4" fmla="*/ 413975 w 3348846"/>
              <a:gd name="connsiteY4" fmla="*/ 909421 h 2094107"/>
              <a:gd name="connsiteX5" fmla="*/ 587625 w 3348846"/>
              <a:gd name="connsiteY5" fmla="*/ 1202790 h 2094107"/>
              <a:gd name="connsiteX6" fmla="*/ 789113 w 3348846"/>
              <a:gd name="connsiteY6" fmla="*/ 1499678 h 2094107"/>
              <a:gd name="connsiteX7" fmla="*/ 918068 w 3348846"/>
              <a:gd name="connsiteY7" fmla="*/ 1661896 h 2094107"/>
              <a:gd name="connsiteX8" fmla="*/ 1011852 w 3348846"/>
              <a:gd name="connsiteY8" fmla="*/ 1763301 h 2094107"/>
              <a:gd name="connsiteX9" fmla="*/ 1082191 w 3348846"/>
              <a:gd name="connsiteY9" fmla="*/ 1829829 h 2094107"/>
              <a:gd name="connsiteX10" fmla="*/ 1164252 w 3348846"/>
              <a:gd name="connsiteY10" fmla="*/ 1896358 h 2094107"/>
              <a:gd name="connsiteX11" fmla="*/ 1283680 w 3348846"/>
              <a:gd name="connsiteY11" fmla="*/ 1974609 h 2094107"/>
              <a:gd name="connsiteX12" fmla="*/ 1402815 w 3348846"/>
              <a:gd name="connsiteY12" fmla="*/ 2034837 h 2094107"/>
              <a:gd name="connsiteX13" fmla="*/ 1531769 w 3348846"/>
              <a:gd name="connsiteY13" fmla="*/ 2081729 h 2094107"/>
              <a:gd name="connsiteX14" fmla="*/ 1635663 w 3348846"/>
              <a:gd name="connsiteY14" fmla="*/ 2084217 h 2094107"/>
              <a:gd name="connsiteX15" fmla="*/ 1695892 w 3348846"/>
              <a:gd name="connsiteY15" fmla="*/ 2093744 h 2094107"/>
              <a:gd name="connsiteX16" fmla="*/ 1789677 w 3348846"/>
              <a:gd name="connsiteY16" fmla="*/ 2070006 h 2094107"/>
              <a:gd name="connsiteX17" fmla="*/ 1906908 w 3348846"/>
              <a:gd name="connsiteY17" fmla="*/ 2046560 h 2094107"/>
              <a:gd name="connsiteX18" fmla="*/ 2035862 w 3348846"/>
              <a:gd name="connsiteY18" fmla="*/ 1976221 h 2094107"/>
              <a:gd name="connsiteX19" fmla="*/ 2188262 w 3348846"/>
              <a:gd name="connsiteY19" fmla="*/ 1905883 h 2094107"/>
              <a:gd name="connsiteX20" fmla="*/ 2305492 w 3348846"/>
              <a:gd name="connsiteY20" fmla="*/ 1812098 h 2094107"/>
              <a:gd name="connsiteX21" fmla="*/ 2446169 w 3348846"/>
              <a:gd name="connsiteY21" fmla="*/ 1647975 h 2094107"/>
              <a:gd name="connsiteX22" fmla="*/ 2586849 w 3348846"/>
              <a:gd name="connsiteY22" fmla="*/ 1519025 h 2094107"/>
              <a:gd name="connsiteX23" fmla="*/ 2727523 w 3348846"/>
              <a:gd name="connsiteY23" fmla="*/ 1284560 h 2094107"/>
              <a:gd name="connsiteX24" fmla="*/ 2879923 w 3348846"/>
              <a:gd name="connsiteY24" fmla="*/ 1038375 h 2094107"/>
              <a:gd name="connsiteX25" fmla="*/ 2961985 w 3348846"/>
              <a:gd name="connsiteY25" fmla="*/ 862529 h 2094107"/>
              <a:gd name="connsiteX26" fmla="*/ 3079215 w 3348846"/>
              <a:gd name="connsiteY26" fmla="*/ 604621 h 2094107"/>
              <a:gd name="connsiteX27" fmla="*/ 3219895 w 3348846"/>
              <a:gd name="connsiteY27" fmla="*/ 323266 h 2094107"/>
              <a:gd name="connsiteX28" fmla="*/ 3301954 w 3348846"/>
              <a:gd name="connsiteY28" fmla="*/ 135698 h 2094107"/>
              <a:gd name="connsiteX29" fmla="*/ 3348846 w 3348846"/>
              <a:gd name="connsiteY29" fmla="*/ 6744 h 2094107"/>
              <a:gd name="connsiteX30" fmla="*/ 3348846 w 3348846"/>
              <a:gd name="connsiteY30" fmla="*/ 6744 h 2094107"/>
              <a:gd name="connsiteX31" fmla="*/ 3348846 w 3348846"/>
              <a:gd name="connsiteY31" fmla="*/ 6744 h 2094107"/>
              <a:gd name="connsiteX0" fmla="*/ 0 w 3348846"/>
              <a:gd name="connsiteY0" fmla="*/ 0 h 2094117"/>
              <a:gd name="connsiteX1" fmla="*/ 101554 w 3348846"/>
              <a:gd name="connsiteY1" fmla="*/ 229483 h 2094117"/>
              <a:gd name="connsiteX2" fmla="*/ 187426 w 3348846"/>
              <a:gd name="connsiteY2" fmla="*/ 432877 h 2094117"/>
              <a:gd name="connsiteX3" fmla="*/ 300846 w 3348846"/>
              <a:gd name="connsiteY3" fmla="*/ 674960 h 2094117"/>
              <a:gd name="connsiteX4" fmla="*/ 413975 w 3348846"/>
              <a:gd name="connsiteY4" fmla="*/ 909421 h 2094117"/>
              <a:gd name="connsiteX5" fmla="*/ 587625 w 3348846"/>
              <a:gd name="connsiteY5" fmla="*/ 1202790 h 2094117"/>
              <a:gd name="connsiteX6" fmla="*/ 789113 w 3348846"/>
              <a:gd name="connsiteY6" fmla="*/ 1499678 h 2094117"/>
              <a:gd name="connsiteX7" fmla="*/ 918068 w 3348846"/>
              <a:gd name="connsiteY7" fmla="*/ 1661896 h 2094117"/>
              <a:gd name="connsiteX8" fmla="*/ 1011852 w 3348846"/>
              <a:gd name="connsiteY8" fmla="*/ 1763301 h 2094117"/>
              <a:gd name="connsiteX9" fmla="*/ 1082191 w 3348846"/>
              <a:gd name="connsiteY9" fmla="*/ 1829829 h 2094117"/>
              <a:gd name="connsiteX10" fmla="*/ 1164252 w 3348846"/>
              <a:gd name="connsiteY10" fmla="*/ 1896358 h 2094117"/>
              <a:gd name="connsiteX11" fmla="*/ 1283680 w 3348846"/>
              <a:gd name="connsiteY11" fmla="*/ 1974609 h 2094117"/>
              <a:gd name="connsiteX12" fmla="*/ 1402815 w 3348846"/>
              <a:gd name="connsiteY12" fmla="*/ 2034837 h 2094117"/>
              <a:gd name="connsiteX13" fmla="*/ 1535579 w 3348846"/>
              <a:gd name="connsiteY13" fmla="*/ 2079824 h 2094117"/>
              <a:gd name="connsiteX14" fmla="*/ 1635663 w 3348846"/>
              <a:gd name="connsiteY14" fmla="*/ 2084217 h 2094117"/>
              <a:gd name="connsiteX15" fmla="*/ 1695892 w 3348846"/>
              <a:gd name="connsiteY15" fmla="*/ 2093744 h 2094117"/>
              <a:gd name="connsiteX16" fmla="*/ 1789677 w 3348846"/>
              <a:gd name="connsiteY16" fmla="*/ 2070006 h 2094117"/>
              <a:gd name="connsiteX17" fmla="*/ 1906908 w 3348846"/>
              <a:gd name="connsiteY17" fmla="*/ 2046560 h 2094117"/>
              <a:gd name="connsiteX18" fmla="*/ 2035862 w 3348846"/>
              <a:gd name="connsiteY18" fmla="*/ 1976221 h 2094117"/>
              <a:gd name="connsiteX19" fmla="*/ 2188262 w 3348846"/>
              <a:gd name="connsiteY19" fmla="*/ 1905883 h 2094117"/>
              <a:gd name="connsiteX20" fmla="*/ 2305492 w 3348846"/>
              <a:gd name="connsiteY20" fmla="*/ 1812098 h 2094117"/>
              <a:gd name="connsiteX21" fmla="*/ 2446169 w 3348846"/>
              <a:gd name="connsiteY21" fmla="*/ 1647975 h 2094117"/>
              <a:gd name="connsiteX22" fmla="*/ 2586849 w 3348846"/>
              <a:gd name="connsiteY22" fmla="*/ 1519025 h 2094117"/>
              <a:gd name="connsiteX23" fmla="*/ 2727523 w 3348846"/>
              <a:gd name="connsiteY23" fmla="*/ 1284560 h 2094117"/>
              <a:gd name="connsiteX24" fmla="*/ 2879923 w 3348846"/>
              <a:gd name="connsiteY24" fmla="*/ 1038375 h 2094117"/>
              <a:gd name="connsiteX25" fmla="*/ 2961985 w 3348846"/>
              <a:gd name="connsiteY25" fmla="*/ 862529 h 2094117"/>
              <a:gd name="connsiteX26" fmla="*/ 3079215 w 3348846"/>
              <a:gd name="connsiteY26" fmla="*/ 604621 h 2094117"/>
              <a:gd name="connsiteX27" fmla="*/ 3219895 w 3348846"/>
              <a:gd name="connsiteY27" fmla="*/ 323266 h 2094117"/>
              <a:gd name="connsiteX28" fmla="*/ 3301954 w 3348846"/>
              <a:gd name="connsiteY28" fmla="*/ 135698 h 2094117"/>
              <a:gd name="connsiteX29" fmla="*/ 3348846 w 3348846"/>
              <a:gd name="connsiteY29" fmla="*/ 6744 h 2094117"/>
              <a:gd name="connsiteX30" fmla="*/ 3348846 w 3348846"/>
              <a:gd name="connsiteY30" fmla="*/ 6744 h 2094117"/>
              <a:gd name="connsiteX31" fmla="*/ 3348846 w 3348846"/>
              <a:gd name="connsiteY31" fmla="*/ 6744 h 2094117"/>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9829 h 2094162"/>
              <a:gd name="connsiteX10" fmla="*/ 1164252 w 3348846"/>
              <a:gd name="connsiteY10" fmla="*/ 1896358 h 2094162"/>
              <a:gd name="connsiteX11" fmla="*/ 1283680 w 3348846"/>
              <a:gd name="connsiteY11" fmla="*/ 1974609 h 2094162"/>
              <a:gd name="connsiteX12" fmla="*/ 1402815 w 3348846"/>
              <a:gd name="connsiteY12" fmla="*/ 2034837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9829 h 2094162"/>
              <a:gd name="connsiteX10" fmla="*/ 1164252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9829 h 2094162"/>
              <a:gd name="connsiteX10" fmla="*/ 1169968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4113 h 2094162"/>
              <a:gd name="connsiteX10" fmla="*/ 1169968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7568 w 3348846"/>
              <a:gd name="connsiteY8" fmla="*/ 1761396 h 2094162"/>
              <a:gd name="connsiteX9" fmla="*/ 1082191 w 3348846"/>
              <a:gd name="connsiteY9" fmla="*/ 1824113 h 2094162"/>
              <a:gd name="connsiteX10" fmla="*/ 1169968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5862 w 3348846"/>
              <a:gd name="connsiteY18" fmla="*/ 1976221 h 2085858"/>
              <a:gd name="connsiteX19" fmla="*/ 2188262 w 3348846"/>
              <a:gd name="connsiteY19" fmla="*/ 1905883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8262 w 3348846"/>
              <a:gd name="connsiteY19" fmla="*/ 1905883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8262 w 3348846"/>
              <a:gd name="connsiteY19" fmla="*/ 1905883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8262 w 3348846"/>
              <a:gd name="connsiteY19" fmla="*/ 1900167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301681 w 3348846"/>
              <a:gd name="connsiteY20" fmla="*/ 1808287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9776 w 3348846"/>
              <a:gd name="connsiteY20" fmla="*/ 1804476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81133 w 3348846"/>
              <a:gd name="connsiteY22" fmla="*/ 1499971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7323 w 3348846"/>
              <a:gd name="connsiteY22" fmla="*/ 149425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25618 w 3348846"/>
              <a:gd name="connsiteY23" fmla="*/ 1276938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8492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86837 w 3348846"/>
              <a:gd name="connsiteY26" fmla="*/ 602716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86837 w 3348846"/>
              <a:gd name="connsiteY26" fmla="*/ 602716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35509 w 3348846"/>
              <a:gd name="connsiteY31" fmla="*/ 44853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86837 w 3348846"/>
              <a:gd name="connsiteY26" fmla="*/ 602716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35509 w 3348846"/>
              <a:gd name="connsiteY31" fmla="*/ 44853 h 20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48846" h="2085858">
                <a:moveTo>
                  <a:pt x="0" y="0"/>
                </a:moveTo>
                <a:cubicBezTo>
                  <a:pt x="33313" y="74979"/>
                  <a:pt x="70316" y="157337"/>
                  <a:pt x="101554" y="229483"/>
                </a:cubicBezTo>
                <a:cubicBezTo>
                  <a:pt x="132792" y="301629"/>
                  <a:pt x="154211" y="358631"/>
                  <a:pt x="187426" y="432877"/>
                </a:cubicBezTo>
                <a:cubicBezTo>
                  <a:pt x="220641" y="507123"/>
                  <a:pt x="263088" y="595536"/>
                  <a:pt x="300846" y="674960"/>
                </a:cubicBezTo>
                <a:cubicBezTo>
                  <a:pt x="338604" y="754384"/>
                  <a:pt x="366179" y="821449"/>
                  <a:pt x="413975" y="909421"/>
                </a:cubicBezTo>
                <a:cubicBezTo>
                  <a:pt x="461772" y="997393"/>
                  <a:pt x="525102" y="1104414"/>
                  <a:pt x="587625" y="1202790"/>
                </a:cubicBezTo>
                <a:cubicBezTo>
                  <a:pt x="650148" y="1301166"/>
                  <a:pt x="734039" y="1423160"/>
                  <a:pt x="789113" y="1499678"/>
                </a:cubicBezTo>
                <a:cubicBezTo>
                  <a:pt x="844187" y="1576196"/>
                  <a:pt x="879992" y="1618276"/>
                  <a:pt x="918068" y="1661896"/>
                </a:cubicBezTo>
                <a:cubicBezTo>
                  <a:pt x="956144" y="1705516"/>
                  <a:pt x="990214" y="1734360"/>
                  <a:pt x="1017568" y="1761396"/>
                </a:cubicBezTo>
                <a:cubicBezTo>
                  <a:pt x="1044922" y="1788432"/>
                  <a:pt x="1056791" y="1801619"/>
                  <a:pt x="1082191" y="1824113"/>
                </a:cubicBezTo>
                <a:cubicBezTo>
                  <a:pt x="1107591" y="1846607"/>
                  <a:pt x="1136386" y="1871275"/>
                  <a:pt x="1169968" y="1896358"/>
                </a:cubicBezTo>
                <a:cubicBezTo>
                  <a:pt x="1203550" y="1921441"/>
                  <a:pt x="1244237" y="1952164"/>
                  <a:pt x="1283680" y="1974609"/>
                </a:cubicBezTo>
                <a:cubicBezTo>
                  <a:pt x="1323123" y="1997054"/>
                  <a:pt x="1364324" y="2014760"/>
                  <a:pt x="1406625" y="2031026"/>
                </a:cubicBezTo>
                <a:cubicBezTo>
                  <a:pt x="1448926" y="2047292"/>
                  <a:pt x="1499311" y="2063338"/>
                  <a:pt x="1537484" y="2072203"/>
                </a:cubicBezTo>
                <a:cubicBezTo>
                  <a:pt x="1575657" y="2081068"/>
                  <a:pt x="1608627" y="2082215"/>
                  <a:pt x="1635663" y="2084217"/>
                </a:cubicBezTo>
                <a:cubicBezTo>
                  <a:pt x="1662699" y="2086219"/>
                  <a:pt x="1674033" y="2086585"/>
                  <a:pt x="1699702" y="2084216"/>
                </a:cubicBezTo>
                <a:cubicBezTo>
                  <a:pt x="1725371" y="2081847"/>
                  <a:pt x="1755460" y="2076917"/>
                  <a:pt x="1789677" y="2070006"/>
                </a:cubicBezTo>
                <a:cubicBezTo>
                  <a:pt x="1823894" y="2063095"/>
                  <a:pt x="1863654" y="2057427"/>
                  <a:pt x="1905002" y="2042749"/>
                </a:cubicBezTo>
                <a:cubicBezTo>
                  <a:pt x="1946350" y="2028071"/>
                  <a:pt x="1990876" y="2007288"/>
                  <a:pt x="2037768" y="1981937"/>
                </a:cubicBezTo>
                <a:cubicBezTo>
                  <a:pt x="2084660" y="1956586"/>
                  <a:pt x="2143324" y="1920852"/>
                  <a:pt x="2186357" y="1890640"/>
                </a:cubicBezTo>
                <a:cubicBezTo>
                  <a:pt x="2229390" y="1860428"/>
                  <a:pt x="2252664" y="1841109"/>
                  <a:pt x="2295966" y="1800665"/>
                </a:cubicBezTo>
                <a:cubicBezTo>
                  <a:pt x="2339268" y="1760221"/>
                  <a:pt x="2400229" y="1699679"/>
                  <a:pt x="2446169" y="1647975"/>
                </a:cubicBezTo>
                <a:cubicBezTo>
                  <a:pt x="2492109" y="1596272"/>
                  <a:pt x="2525985" y="1552601"/>
                  <a:pt x="2571607" y="1490444"/>
                </a:cubicBezTo>
                <a:cubicBezTo>
                  <a:pt x="2617229" y="1428287"/>
                  <a:pt x="2671057" y="1350695"/>
                  <a:pt x="2719903" y="1275033"/>
                </a:cubicBezTo>
                <a:cubicBezTo>
                  <a:pt x="2768749" y="1199371"/>
                  <a:pt x="2824335" y="1105220"/>
                  <a:pt x="2864682" y="1036469"/>
                </a:cubicBezTo>
                <a:cubicBezTo>
                  <a:pt x="2905029" y="967718"/>
                  <a:pt x="2924959" y="934821"/>
                  <a:pt x="2961985" y="862529"/>
                </a:cubicBezTo>
                <a:cubicBezTo>
                  <a:pt x="2999011" y="790237"/>
                  <a:pt x="3043852" y="692593"/>
                  <a:pt x="3086837" y="602716"/>
                </a:cubicBezTo>
                <a:cubicBezTo>
                  <a:pt x="3129822" y="512839"/>
                  <a:pt x="3184042" y="401102"/>
                  <a:pt x="3219895" y="323266"/>
                </a:cubicBezTo>
                <a:cubicBezTo>
                  <a:pt x="3255748" y="245430"/>
                  <a:pt x="3280462" y="188452"/>
                  <a:pt x="3301954" y="135698"/>
                </a:cubicBezTo>
                <a:cubicBezTo>
                  <a:pt x="3323446" y="82944"/>
                  <a:pt x="3348846" y="6744"/>
                  <a:pt x="3348846" y="6744"/>
                </a:cubicBezTo>
                <a:lnTo>
                  <a:pt x="3348846" y="6744"/>
                </a:lnTo>
                <a:lnTo>
                  <a:pt x="3335509" y="44853"/>
                </a:lnTo>
              </a:path>
            </a:pathLst>
          </a:custGeom>
          <a:ln w="63500">
            <a:solidFill>
              <a:srgbClr val="92D050"/>
            </a:solidFill>
          </a:ln>
        </p:spPr>
        <p:style>
          <a:lnRef idx="1">
            <a:schemeClr val="accent2"/>
          </a:lnRef>
          <a:fillRef idx="0">
            <a:schemeClr val="accent2"/>
          </a:fillRef>
          <a:effectRef idx="0">
            <a:schemeClr val="accent2"/>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32" name="Straight Connector 31">
            <a:extLst>
              <a:ext uri="{FF2B5EF4-FFF2-40B4-BE49-F238E27FC236}">
                <a16:creationId xmlns:a16="http://schemas.microsoft.com/office/drawing/2014/main" id="{64F3BF49-2670-4B38-AC68-DD35C7AC145D}"/>
              </a:ext>
            </a:extLst>
          </p:cNvPr>
          <p:cNvCxnSpPr>
            <a:cxnSpLocks/>
          </p:cNvCxnSpPr>
          <p:nvPr/>
        </p:nvCxnSpPr>
        <p:spPr>
          <a:xfrm>
            <a:off x="5943600" y="5334000"/>
            <a:ext cx="914400"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23CEDE1-40DF-4D09-8EEE-C3CB701BD6C8}"/>
              </a:ext>
            </a:extLst>
          </p:cNvPr>
          <p:cNvCxnSpPr>
            <a:cxnSpLocks/>
          </p:cNvCxnSpPr>
          <p:nvPr/>
        </p:nvCxnSpPr>
        <p:spPr>
          <a:xfrm flipV="1">
            <a:off x="7577281" y="3492298"/>
            <a:ext cx="499919" cy="95153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0D215F5-2272-49B6-9F6E-70AC15B96A70}"/>
              </a:ext>
            </a:extLst>
          </p:cNvPr>
          <p:cNvCxnSpPr>
            <a:cxnSpLocks/>
          </p:cNvCxnSpPr>
          <p:nvPr/>
        </p:nvCxnSpPr>
        <p:spPr>
          <a:xfrm>
            <a:off x="5242765" y="4389493"/>
            <a:ext cx="700835" cy="850147"/>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25116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51D3DDF4-E878-43C1-AE1C-B987B11237A5}"/>
              </a:ext>
            </a:extLst>
          </p:cNvPr>
          <p:cNvSpPr>
            <a:spLocks noGrp="1"/>
          </p:cNvSpPr>
          <p:nvPr>
            <p:ph type="title"/>
          </p:nvPr>
        </p:nvSpPr>
        <p:spPr/>
        <p:txBody>
          <a:bodyPr/>
          <a:lstStyle/>
          <a:p>
            <a:r>
              <a:rPr lang="en-US" altLang="en-US" sz="5300"/>
              <a:t>Derivatives/Differentiation</a:t>
            </a:r>
          </a:p>
        </p:txBody>
      </p:sp>
      <p:sp>
        <p:nvSpPr>
          <p:cNvPr id="9219" name="Content Placeholder 2">
            <a:extLst>
              <a:ext uri="{FF2B5EF4-FFF2-40B4-BE49-F238E27FC236}">
                <a16:creationId xmlns:a16="http://schemas.microsoft.com/office/drawing/2014/main" id="{E0E1B316-911A-4717-B759-92F8E66CF4CB}"/>
              </a:ext>
            </a:extLst>
          </p:cNvPr>
          <p:cNvSpPr>
            <a:spLocks noGrp="1"/>
          </p:cNvSpPr>
          <p:nvPr>
            <p:ph idx="1"/>
          </p:nvPr>
        </p:nvSpPr>
        <p:spPr/>
        <p:txBody>
          <a:bodyPr/>
          <a:lstStyle/>
          <a:p>
            <a:r>
              <a:rPr lang="en-US" altLang="en-US" dirty="0"/>
              <a:t>What’s the slope at any x?</a:t>
            </a:r>
          </a:p>
          <a:p>
            <a:r>
              <a:rPr lang="en-US" altLang="en-US" dirty="0"/>
              <a:t>Well, it </a:t>
            </a:r>
          </a:p>
          <a:p>
            <a:pPr>
              <a:spcBef>
                <a:spcPts val="0"/>
              </a:spcBef>
            </a:pPr>
            <a:r>
              <a:rPr lang="en-US" altLang="en-US" dirty="0"/>
              <a:t>changes</a:t>
            </a:r>
          </a:p>
          <a:p>
            <a:pPr>
              <a:spcBef>
                <a:spcPts val="0"/>
              </a:spcBef>
            </a:pPr>
            <a:r>
              <a:rPr lang="en-US" altLang="en-US" dirty="0"/>
              <a:t>with every x</a:t>
            </a:r>
            <a:endParaRPr lang="en-US" altLang="en-US" dirty="0">
              <a:solidFill>
                <a:srgbClr val="FFFF00"/>
              </a:solidFill>
            </a:endParaRPr>
          </a:p>
          <a:p>
            <a:r>
              <a:rPr lang="en-US" altLang="en-US" dirty="0"/>
              <a:t>So the slope </a:t>
            </a:r>
          </a:p>
          <a:p>
            <a:pPr>
              <a:spcBef>
                <a:spcPts val="0"/>
              </a:spcBef>
            </a:pPr>
            <a:r>
              <a:rPr lang="en-US" altLang="en-US" dirty="0"/>
              <a:t>will be a </a:t>
            </a:r>
          </a:p>
          <a:p>
            <a:pPr>
              <a:spcBef>
                <a:spcPts val="0"/>
              </a:spcBef>
            </a:pPr>
            <a:r>
              <a:rPr lang="en-US" altLang="en-US" dirty="0"/>
              <a:t>function of x</a:t>
            </a:r>
          </a:p>
        </p:txBody>
      </p:sp>
      <p:pic>
        <p:nvPicPr>
          <p:cNvPr id="4" name="Picture 3">
            <a:extLst>
              <a:ext uri="{FF2B5EF4-FFF2-40B4-BE49-F238E27FC236}">
                <a16:creationId xmlns:a16="http://schemas.microsoft.com/office/drawing/2014/main" id="{F95838B5-0023-4F71-9D0E-251C69C49B6E}"/>
              </a:ext>
            </a:extLst>
          </p:cNvPr>
          <p:cNvPicPr>
            <a:picLocks noChangeAspect="1"/>
          </p:cNvPicPr>
          <p:nvPr/>
        </p:nvPicPr>
        <p:blipFill>
          <a:blip r:embed="rId3"/>
          <a:stretch>
            <a:fillRect/>
          </a:stretch>
        </p:blipFill>
        <p:spPr>
          <a:xfrm>
            <a:off x="4419600" y="2514600"/>
            <a:ext cx="4057650" cy="4057650"/>
          </a:xfrm>
          <a:prstGeom prst="rect">
            <a:avLst/>
          </a:prstGeom>
        </p:spPr>
      </p:pic>
      <p:grpSp>
        <p:nvGrpSpPr>
          <p:cNvPr id="5" name="Group 4">
            <a:extLst>
              <a:ext uri="{FF2B5EF4-FFF2-40B4-BE49-F238E27FC236}">
                <a16:creationId xmlns:a16="http://schemas.microsoft.com/office/drawing/2014/main" id="{FDF487F4-275A-4CCD-AE9C-C39571F9E595}"/>
              </a:ext>
            </a:extLst>
          </p:cNvPr>
          <p:cNvGrpSpPr/>
          <p:nvPr/>
        </p:nvGrpSpPr>
        <p:grpSpPr>
          <a:xfrm>
            <a:off x="6019800" y="2419350"/>
            <a:ext cx="623894" cy="4286250"/>
            <a:chOff x="-55303" y="0"/>
            <a:chExt cx="624548" cy="2018151"/>
          </a:xfrm>
        </p:grpSpPr>
        <p:grpSp>
          <p:nvGrpSpPr>
            <p:cNvPr id="6" name="Group 5">
              <a:extLst>
                <a:ext uri="{FF2B5EF4-FFF2-40B4-BE49-F238E27FC236}">
                  <a16:creationId xmlns:a16="http://schemas.microsoft.com/office/drawing/2014/main" id="{D4F07561-2D73-4F5D-8900-FBB3964BC03B}"/>
                </a:ext>
              </a:extLst>
            </p:cNvPr>
            <p:cNvGrpSpPr/>
            <p:nvPr/>
          </p:nvGrpSpPr>
          <p:grpSpPr>
            <a:xfrm>
              <a:off x="-55303" y="0"/>
              <a:ext cx="624548" cy="2018151"/>
              <a:chOff x="-55303" y="0"/>
              <a:chExt cx="624548" cy="2018151"/>
            </a:xfrm>
          </p:grpSpPr>
          <p:grpSp>
            <p:nvGrpSpPr>
              <p:cNvPr id="8" name="Group 7">
                <a:extLst>
                  <a:ext uri="{FF2B5EF4-FFF2-40B4-BE49-F238E27FC236}">
                    <a16:creationId xmlns:a16="http://schemas.microsoft.com/office/drawing/2014/main" id="{A245DDB3-BFCA-4374-85E7-7473F68A9936}"/>
                  </a:ext>
                </a:extLst>
              </p:cNvPr>
              <p:cNvGrpSpPr/>
              <p:nvPr/>
            </p:nvGrpSpPr>
            <p:grpSpPr>
              <a:xfrm>
                <a:off x="40047" y="0"/>
                <a:ext cx="348792" cy="1101104"/>
                <a:chOff x="0" y="0"/>
                <a:chExt cx="348792" cy="1101104"/>
              </a:xfrm>
            </p:grpSpPr>
            <p:sp>
              <p:nvSpPr>
                <p:cNvPr id="14" name="Rectangle 13">
                  <a:extLst>
                    <a:ext uri="{FF2B5EF4-FFF2-40B4-BE49-F238E27FC236}">
                      <a16:creationId xmlns:a16="http://schemas.microsoft.com/office/drawing/2014/main" id="{FAA2512D-58D8-44BC-A8A2-D02167796E20}"/>
                    </a:ext>
                  </a:extLst>
                </p:cNvPr>
                <p:cNvSpPr/>
                <p:nvPr/>
              </p:nvSpPr>
              <p:spPr>
                <a:xfrm>
                  <a:off x="13349" y="700818"/>
                  <a:ext cx="300396"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1</a:t>
                  </a:r>
                  <a:endParaRPr lang="en-US" sz="2000">
                    <a:effectLst/>
                    <a:latin typeface="Times New Roman" panose="02020603050405020304" pitchFamily="18" charset="0"/>
                    <a:ea typeface="Times New Roman" panose="02020603050405020304" pitchFamily="18" charset="0"/>
                  </a:endParaRPr>
                </a:p>
              </p:txBody>
            </p:sp>
            <p:sp>
              <p:nvSpPr>
                <p:cNvPr id="15" name="Rectangle 14">
                  <a:extLst>
                    <a:ext uri="{FF2B5EF4-FFF2-40B4-BE49-F238E27FC236}">
                      <a16:creationId xmlns:a16="http://schemas.microsoft.com/office/drawing/2014/main" id="{AB18C10B-D84D-4B3E-92A4-454BDF7D53CA}"/>
                    </a:ext>
                  </a:extLst>
                </p:cNvPr>
                <p:cNvSpPr/>
                <p:nvPr/>
              </p:nvSpPr>
              <p:spPr>
                <a:xfrm>
                  <a:off x="0" y="453863"/>
                  <a:ext cx="342118"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2</a:t>
                  </a:r>
                  <a:endParaRPr lang="en-US" sz="2000">
                    <a:effectLst/>
                    <a:latin typeface="Times New Roman" panose="02020603050405020304" pitchFamily="18" charset="0"/>
                    <a:ea typeface="Times New Roman" panose="02020603050405020304" pitchFamily="18" charset="0"/>
                  </a:endParaRPr>
                </a:p>
              </p:txBody>
            </p:sp>
            <p:sp>
              <p:nvSpPr>
                <p:cNvPr id="16" name="Rectangle 15">
                  <a:extLst>
                    <a:ext uri="{FF2B5EF4-FFF2-40B4-BE49-F238E27FC236}">
                      <a16:creationId xmlns:a16="http://schemas.microsoft.com/office/drawing/2014/main" id="{AE75B129-6EB4-4B4B-84D3-7BC059970A2E}"/>
                    </a:ext>
                  </a:extLst>
                </p:cNvPr>
                <p:cNvSpPr/>
                <p:nvPr/>
              </p:nvSpPr>
              <p:spPr>
                <a:xfrm>
                  <a:off x="0" y="0"/>
                  <a:ext cx="342118" cy="400286"/>
                </a:xfrm>
                <a:prstGeom prst="rect">
                  <a:avLst/>
                </a:prstGeom>
              </p:spPr>
              <p:txBody>
                <a:bodyPr wrap="non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4</a:t>
                  </a:r>
                  <a:endParaRPr lang="en-US" sz="2000" dirty="0">
                    <a:effectLst/>
                    <a:latin typeface="Times New Roman" panose="02020603050405020304" pitchFamily="18" charset="0"/>
                    <a:ea typeface="Times New Roman" panose="02020603050405020304" pitchFamily="18" charset="0"/>
                  </a:endParaRPr>
                </a:p>
              </p:txBody>
            </p:sp>
            <p:sp>
              <p:nvSpPr>
                <p:cNvPr id="17" name="Rectangle 16">
                  <a:extLst>
                    <a:ext uri="{FF2B5EF4-FFF2-40B4-BE49-F238E27FC236}">
                      <a16:creationId xmlns:a16="http://schemas.microsoft.com/office/drawing/2014/main" id="{07234EBB-493B-4BBD-A566-E1A9E1A3EFC2}"/>
                    </a:ext>
                  </a:extLst>
                </p:cNvPr>
                <p:cNvSpPr/>
                <p:nvPr/>
              </p:nvSpPr>
              <p:spPr>
                <a:xfrm>
                  <a:off x="6674" y="233606"/>
                  <a:ext cx="342118"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3</a:t>
                  </a:r>
                  <a:endParaRPr lang="en-US" sz="2000">
                    <a:effectLst/>
                    <a:latin typeface="Times New Roman" panose="02020603050405020304" pitchFamily="18" charset="0"/>
                    <a:ea typeface="Times New Roman" panose="02020603050405020304" pitchFamily="18" charset="0"/>
                  </a:endParaRPr>
                </a:p>
              </p:txBody>
            </p:sp>
          </p:grpSp>
          <p:grpSp>
            <p:nvGrpSpPr>
              <p:cNvPr id="9" name="Group 8">
                <a:extLst>
                  <a:ext uri="{FF2B5EF4-FFF2-40B4-BE49-F238E27FC236}">
                    <a16:creationId xmlns:a16="http://schemas.microsoft.com/office/drawing/2014/main" id="{1ABB68BB-310E-4C93-AFDC-5EE819FBECD4}"/>
                  </a:ext>
                </a:extLst>
              </p:cNvPr>
              <p:cNvGrpSpPr/>
              <p:nvPr/>
            </p:nvGrpSpPr>
            <p:grpSpPr>
              <a:xfrm>
                <a:off x="-55303" y="1141331"/>
                <a:ext cx="624548" cy="876820"/>
                <a:chOff x="-55303" y="0"/>
                <a:chExt cx="624548" cy="876820"/>
              </a:xfrm>
            </p:grpSpPr>
            <p:sp>
              <p:nvSpPr>
                <p:cNvPr id="10" name="Rectangle 9">
                  <a:extLst>
                    <a:ext uri="{FF2B5EF4-FFF2-40B4-BE49-F238E27FC236}">
                      <a16:creationId xmlns:a16="http://schemas.microsoft.com/office/drawing/2014/main" id="{9FFE3D28-8127-42C1-9624-82BD45CADA89}"/>
                    </a:ext>
                  </a:extLst>
                </p:cNvPr>
                <p:cNvSpPr/>
                <p:nvPr/>
              </p:nvSpPr>
              <p:spPr>
                <a:xfrm>
                  <a:off x="-55303" y="0"/>
                  <a:ext cx="463952" cy="203054"/>
                </a:xfrm>
                <a:prstGeom prst="rect">
                  <a:avLst/>
                </a:prstGeom>
              </p:spPr>
              <p:txBody>
                <a:bodyPr wrap="squar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-1</a:t>
                  </a:r>
                  <a:endParaRPr lang="en-US" sz="2000" dirty="0">
                    <a:effectLst/>
                    <a:latin typeface="Times New Roman" panose="02020603050405020304" pitchFamily="18" charset="0"/>
                    <a:ea typeface="Times New Roman" panose="02020603050405020304" pitchFamily="18" charset="0"/>
                  </a:endParaRPr>
                </a:p>
              </p:txBody>
            </p:sp>
            <p:sp>
              <p:nvSpPr>
                <p:cNvPr id="11" name="Rectangle 10">
                  <a:extLst>
                    <a:ext uri="{FF2B5EF4-FFF2-40B4-BE49-F238E27FC236}">
                      <a16:creationId xmlns:a16="http://schemas.microsoft.com/office/drawing/2014/main" id="{754E43CD-CB80-415A-BADE-90689FB2A67B}"/>
                    </a:ext>
                  </a:extLst>
                </p:cNvPr>
                <p:cNvSpPr/>
                <p:nvPr/>
              </p:nvSpPr>
              <p:spPr>
                <a:xfrm>
                  <a:off x="-55303" y="460357"/>
                  <a:ext cx="449632" cy="400286"/>
                </a:xfrm>
                <a:prstGeom prst="rect">
                  <a:avLst/>
                </a:prstGeom>
              </p:spPr>
              <p:txBody>
                <a:bodyPr wrap="non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-3</a:t>
                  </a:r>
                  <a:endParaRPr lang="en-US" sz="2000" dirty="0">
                    <a:effectLst/>
                    <a:latin typeface="Times New Roman" panose="02020603050405020304" pitchFamily="18" charset="0"/>
                    <a:ea typeface="Times New Roman" panose="02020603050405020304" pitchFamily="18" charset="0"/>
                  </a:endParaRPr>
                </a:p>
              </p:txBody>
            </p:sp>
            <p:sp>
              <p:nvSpPr>
                <p:cNvPr id="12" name="Rectangle 11">
                  <a:extLst>
                    <a:ext uri="{FF2B5EF4-FFF2-40B4-BE49-F238E27FC236}">
                      <a16:creationId xmlns:a16="http://schemas.microsoft.com/office/drawing/2014/main" id="{83FDB4A5-56F0-421D-B6EC-FCE37E17F6AF}"/>
                    </a:ext>
                  </a:extLst>
                </p:cNvPr>
                <p:cNvSpPr/>
                <p:nvPr/>
              </p:nvSpPr>
              <p:spPr>
                <a:xfrm>
                  <a:off x="-55303" y="673766"/>
                  <a:ext cx="624548" cy="203054"/>
                </a:xfrm>
                <a:prstGeom prst="rect">
                  <a:avLst/>
                </a:prstGeom>
              </p:spPr>
              <p:txBody>
                <a:bodyPr wrap="squar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-4</a:t>
                  </a:r>
                  <a:endParaRPr lang="en-US" sz="2000" dirty="0">
                    <a:effectLst/>
                    <a:latin typeface="Times New Roman" panose="02020603050405020304" pitchFamily="18" charset="0"/>
                    <a:ea typeface="Times New Roman" panose="02020603050405020304" pitchFamily="18" charset="0"/>
                  </a:endParaRPr>
                </a:p>
              </p:txBody>
            </p:sp>
            <p:sp>
              <p:nvSpPr>
                <p:cNvPr id="13" name="Rectangle 12">
                  <a:extLst>
                    <a:ext uri="{FF2B5EF4-FFF2-40B4-BE49-F238E27FC236}">
                      <a16:creationId xmlns:a16="http://schemas.microsoft.com/office/drawing/2014/main" id="{CA0FA97A-937C-4E4F-8309-DC4D13A6F627}"/>
                    </a:ext>
                  </a:extLst>
                </p:cNvPr>
                <p:cNvSpPr/>
                <p:nvPr/>
              </p:nvSpPr>
              <p:spPr>
                <a:xfrm>
                  <a:off x="-55303" y="226902"/>
                  <a:ext cx="449633"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-2</a:t>
                  </a:r>
                  <a:endParaRPr lang="en-US" sz="2000">
                    <a:effectLst/>
                    <a:latin typeface="Times New Roman" panose="02020603050405020304" pitchFamily="18" charset="0"/>
                    <a:ea typeface="Times New Roman" panose="02020603050405020304" pitchFamily="18" charset="0"/>
                  </a:endParaRPr>
                </a:p>
              </p:txBody>
            </p:sp>
          </p:grpSp>
        </p:grpSp>
        <p:sp>
          <p:nvSpPr>
            <p:cNvPr id="7" name="Rectangle 6">
              <a:extLst>
                <a:ext uri="{FF2B5EF4-FFF2-40B4-BE49-F238E27FC236}">
                  <a16:creationId xmlns:a16="http://schemas.microsoft.com/office/drawing/2014/main" id="{1EA86762-D5B9-4352-B9A9-A3791B60760F}"/>
                </a:ext>
              </a:extLst>
            </p:cNvPr>
            <p:cNvSpPr/>
            <p:nvPr/>
          </p:nvSpPr>
          <p:spPr>
            <a:xfrm>
              <a:off x="46674" y="927628"/>
              <a:ext cx="342118"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0</a:t>
              </a:r>
              <a:endParaRPr lang="en-US" sz="2000">
                <a:effectLst/>
                <a:latin typeface="Times New Roman" panose="02020603050405020304" pitchFamily="18" charset="0"/>
                <a:ea typeface="Times New Roman" panose="02020603050405020304" pitchFamily="18" charset="0"/>
              </a:endParaRPr>
            </a:p>
          </p:txBody>
        </p:sp>
      </p:grpSp>
      <p:grpSp>
        <p:nvGrpSpPr>
          <p:cNvPr id="18" name="Group 17">
            <a:extLst>
              <a:ext uri="{FF2B5EF4-FFF2-40B4-BE49-F238E27FC236}">
                <a16:creationId xmlns:a16="http://schemas.microsoft.com/office/drawing/2014/main" id="{9996AAE6-C682-486B-BC33-6AD2826046F7}"/>
              </a:ext>
            </a:extLst>
          </p:cNvPr>
          <p:cNvGrpSpPr/>
          <p:nvPr/>
        </p:nvGrpSpPr>
        <p:grpSpPr>
          <a:xfrm>
            <a:off x="4273659" y="4524808"/>
            <a:ext cx="4717941" cy="850147"/>
            <a:chOff x="0" y="0"/>
            <a:chExt cx="2177064" cy="401204"/>
          </a:xfrm>
        </p:grpSpPr>
        <p:grpSp>
          <p:nvGrpSpPr>
            <p:cNvPr id="19" name="Group 18">
              <a:extLst>
                <a:ext uri="{FF2B5EF4-FFF2-40B4-BE49-F238E27FC236}">
                  <a16:creationId xmlns:a16="http://schemas.microsoft.com/office/drawing/2014/main" id="{718C59D4-DBA0-4C9A-B662-54F667DC55CF}"/>
                </a:ext>
              </a:extLst>
            </p:cNvPr>
            <p:cNvGrpSpPr/>
            <p:nvPr/>
          </p:nvGrpSpPr>
          <p:grpSpPr>
            <a:xfrm>
              <a:off x="0" y="0"/>
              <a:ext cx="2177064" cy="401204"/>
              <a:chOff x="0" y="0"/>
              <a:chExt cx="2177064" cy="401204"/>
            </a:xfrm>
          </p:grpSpPr>
          <p:sp>
            <p:nvSpPr>
              <p:cNvPr id="21" name="Rectangle 20">
                <a:extLst>
                  <a:ext uri="{FF2B5EF4-FFF2-40B4-BE49-F238E27FC236}">
                    <a16:creationId xmlns:a16="http://schemas.microsoft.com/office/drawing/2014/main" id="{035B444E-6EA4-475C-9B48-ADFAC98159BD}"/>
                  </a:ext>
                </a:extLst>
              </p:cNvPr>
              <p:cNvSpPr/>
              <p:nvPr/>
            </p:nvSpPr>
            <p:spPr>
              <a:xfrm>
                <a:off x="1168029" y="0"/>
                <a:ext cx="300180"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1</a:t>
                </a:r>
                <a:endParaRPr lang="en-US" sz="2000">
                  <a:effectLst/>
                  <a:latin typeface="Times New Roman" panose="02020603050405020304" pitchFamily="18" charset="0"/>
                  <a:ea typeface="Times New Roman" panose="02020603050405020304" pitchFamily="18" charset="0"/>
                </a:endParaRPr>
              </a:p>
            </p:txBody>
          </p:sp>
          <p:sp>
            <p:nvSpPr>
              <p:cNvPr id="22" name="Rectangle 21">
                <a:extLst>
                  <a:ext uri="{FF2B5EF4-FFF2-40B4-BE49-F238E27FC236}">
                    <a16:creationId xmlns:a16="http://schemas.microsoft.com/office/drawing/2014/main" id="{48BAB9E5-C4E7-4AF2-965D-34DDED4B7598}"/>
                  </a:ext>
                </a:extLst>
              </p:cNvPr>
              <p:cNvSpPr/>
              <p:nvPr/>
            </p:nvSpPr>
            <p:spPr>
              <a:xfrm>
                <a:off x="1381611" y="0"/>
                <a:ext cx="341872"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2</a:t>
                </a:r>
                <a:endParaRPr lang="en-US" sz="2000">
                  <a:effectLst/>
                  <a:latin typeface="Times New Roman" panose="02020603050405020304" pitchFamily="18" charset="0"/>
                  <a:ea typeface="Times New Roman" panose="02020603050405020304" pitchFamily="18" charset="0"/>
                </a:endParaRPr>
              </a:p>
            </p:txBody>
          </p:sp>
          <p:sp>
            <p:nvSpPr>
              <p:cNvPr id="23" name="Rectangle 22">
                <a:extLst>
                  <a:ext uri="{FF2B5EF4-FFF2-40B4-BE49-F238E27FC236}">
                    <a16:creationId xmlns:a16="http://schemas.microsoft.com/office/drawing/2014/main" id="{5F46E2E7-1833-454F-8001-752BC2B598E7}"/>
                  </a:ext>
                </a:extLst>
              </p:cNvPr>
              <p:cNvSpPr/>
              <p:nvPr/>
            </p:nvSpPr>
            <p:spPr>
              <a:xfrm>
                <a:off x="1628566" y="0"/>
                <a:ext cx="341872"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3</a:t>
                </a:r>
                <a:endParaRPr lang="en-US" sz="2000">
                  <a:effectLst/>
                  <a:latin typeface="Times New Roman" panose="02020603050405020304" pitchFamily="18" charset="0"/>
                  <a:ea typeface="Times New Roman" panose="02020603050405020304" pitchFamily="18" charset="0"/>
                </a:endParaRPr>
              </a:p>
            </p:txBody>
          </p:sp>
          <p:sp>
            <p:nvSpPr>
              <p:cNvPr id="24" name="Rectangle 23">
                <a:extLst>
                  <a:ext uri="{FF2B5EF4-FFF2-40B4-BE49-F238E27FC236}">
                    <a16:creationId xmlns:a16="http://schemas.microsoft.com/office/drawing/2014/main" id="{EAA7E695-7CD3-4CB1-A252-EFD3E141EF2F}"/>
                  </a:ext>
                </a:extLst>
              </p:cNvPr>
              <p:cNvSpPr/>
              <p:nvPr/>
            </p:nvSpPr>
            <p:spPr>
              <a:xfrm>
                <a:off x="680794" y="0"/>
                <a:ext cx="407617"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-1</a:t>
                </a:r>
                <a:endParaRPr lang="en-US" sz="2000">
                  <a:effectLst/>
                  <a:latin typeface="Times New Roman" panose="02020603050405020304" pitchFamily="18" charset="0"/>
                  <a:ea typeface="Times New Roman" panose="02020603050405020304" pitchFamily="18" charset="0"/>
                </a:endParaRPr>
              </a:p>
            </p:txBody>
          </p:sp>
          <p:sp>
            <p:nvSpPr>
              <p:cNvPr id="25" name="Rectangle 24">
                <a:extLst>
                  <a:ext uri="{FF2B5EF4-FFF2-40B4-BE49-F238E27FC236}">
                    <a16:creationId xmlns:a16="http://schemas.microsoft.com/office/drawing/2014/main" id="{AC17C14A-4FAA-4212-8450-459478B4D261}"/>
                  </a:ext>
                </a:extLst>
              </p:cNvPr>
              <p:cNvSpPr/>
              <p:nvPr/>
            </p:nvSpPr>
            <p:spPr>
              <a:xfrm>
                <a:off x="447188" y="0"/>
                <a:ext cx="449309"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-2</a:t>
                </a:r>
                <a:endParaRPr lang="en-US" sz="2000">
                  <a:effectLst/>
                  <a:latin typeface="Times New Roman" panose="02020603050405020304" pitchFamily="18" charset="0"/>
                  <a:ea typeface="Times New Roman" panose="02020603050405020304" pitchFamily="18" charset="0"/>
                </a:endParaRPr>
              </a:p>
            </p:txBody>
          </p:sp>
          <p:sp>
            <p:nvSpPr>
              <p:cNvPr id="26" name="Rectangle 25">
                <a:extLst>
                  <a:ext uri="{FF2B5EF4-FFF2-40B4-BE49-F238E27FC236}">
                    <a16:creationId xmlns:a16="http://schemas.microsoft.com/office/drawing/2014/main" id="{91A7741F-5BA7-44BD-BFBB-F737821B13AA}"/>
                  </a:ext>
                </a:extLst>
              </p:cNvPr>
              <p:cNvSpPr/>
              <p:nvPr/>
            </p:nvSpPr>
            <p:spPr>
              <a:xfrm>
                <a:off x="233605" y="0"/>
                <a:ext cx="449309"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-3</a:t>
                </a:r>
                <a:endParaRPr lang="en-US" sz="2000">
                  <a:effectLst/>
                  <a:latin typeface="Times New Roman" panose="02020603050405020304" pitchFamily="18" charset="0"/>
                  <a:ea typeface="Times New Roman" panose="02020603050405020304" pitchFamily="18" charset="0"/>
                </a:endParaRPr>
              </a:p>
            </p:txBody>
          </p:sp>
          <p:sp>
            <p:nvSpPr>
              <p:cNvPr id="27" name="Rectangle 26">
                <a:extLst>
                  <a:ext uri="{FF2B5EF4-FFF2-40B4-BE49-F238E27FC236}">
                    <a16:creationId xmlns:a16="http://schemas.microsoft.com/office/drawing/2014/main" id="{BA72292C-803B-4AA0-BAAE-C9A71777138F}"/>
                  </a:ext>
                </a:extLst>
              </p:cNvPr>
              <p:cNvSpPr/>
              <p:nvPr/>
            </p:nvSpPr>
            <p:spPr>
              <a:xfrm>
                <a:off x="0" y="0"/>
                <a:ext cx="449309" cy="401204"/>
              </a:xfrm>
              <a:prstGeom prst="rect">
                <a:avLst/>
              </a:prstGeom>
            </p:spPr>
            <p:txBody>
              <a:bodyPr wrap="non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-4</a:t>
                </a:r>
                <a:endParaRPr lang="en-US" sz="2000" dirty="0">
                  <a:effectLst/>
                  <a:latin typeface="Times New Roman" panose="02020603050405020304" pitchFamily="18" charset="0"/>
                  <a:ea typeface="Times New Roman" panose="02020603050405020304" pitchFamily="18" charset="0"/>
                </a:endParaRPr>
              </a:p>
            </p:txBody>
          </p:sp>
          <p:sp>
            <p:nvSpPr>
              <p:cNvPr id="28" name="Rectangle 27">
                <a:extLst>
                  <a:ext uri="{FF2B5EF4-FFF2-40B4-BE49-F238E27FC236}">
                    <a16:creationId xmlns:a16="http://schemas.microsoft.com/office/drawing/2014/main" id="{6574B4BF-0C15-4C10-AABF-DFB523B1D33E}"/>
                  </a:ext>
                </a:extLst>
              </p:cNvPr>
              <p:cNvSpPr/>
              <p:nvPr/>
            </p:nvSpPr>
            <p:spPr>
              <a:xfrm>
                <a:off x="1835192" y="0"/>
                <a:ext cx="341872"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4</a:t>
                </a:r>
                <a:endParaRPr lang="en-US" sz="2000">
                  <a:effectLst/>
                  <a:latin typeface="Times New Roman" panose="02020603050405020304" pitchFamily="18" charset="0"/>
                  <a:ea typeface="Times New Roman" panose="02020603050405020304" pitchFamily="18" charset="0"/>
                </a:endParaRPr>
              </a:p>
            </p:txBody>
          </p:sp>
        </p:grpSp>
        <p:sp>
          <p:nvSpPr>
            <p:cNvPr id="20" name="Rectangle 19">
              <a:extLst>
                <a:ext uri="{FF2B5EF4-FFF2-40B4-BE49-F238E27FC236}">
                  <a16:creationId xmlns:a16="http://schemas.microsoft.com/office/drawing/2014/main" id="{033A9341-081E-4A47-AF87-48C492D4C3CB}"/>
                </a:ext>
              </a:extLst>
            </p:cNvPr>
            <p:cNvSpPr/>
            <p:nvPr/>
          </p:nvSpPr>
          <p:spPr>
            <a:xfrm>
              <a:off x="927749" y="0"/>
              <a:ext cx="341872"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0</a:t>
              </a:r>
              <a:endParaRPr lang="en-US" sz="2000">
                <a:effectLst/>
                <a:latin typeface="Times New Roman" panose="02020603050405020304" pitchFamily="18" charset="0"/>
                <a:ea typeface="Times New Roman" panose="02020603050405020304" pitchFamily="18" charset="0"/>
              </a:endParaRPr>
            </a:p>
          </p:txBody>
        </p:sp>
      </p:grpSp>
      <p:sp>
        <p:nvSpPr>
          <p:cNvPr id="2" name="Rectangle 1">
            <a:extLst>
              <a:ext uri="{FF2B5EF4-FFF2-40B4-BE49-F238E27FC236}">
                <a16:creationId xmlns:a16="http://schemas.microsoft.com/office/drawing/2014/main" id="{B519F3C8-F9E4-4613-9581-1AC1EF2A1912}"/>
              </a:ext>
            </a:extLst>
          </p:cNvPr>
          <p:cNvSpPr/>
          <p:nvPr/>
        </p:nvSpPr>
        <p:spPr>
          <a:xfrm>
            <a:off x="0" y="6611035"/>
            <a:ext cx="1752600" cy="323165"/>
          </a:xfrm>
          <a:prstGeom prst="rect">
            <a:avLst/>
          </a:prstGeom>
        </p:spPr>
        <p:txBody>
          <a:bodyPr wrap="square">
            <a:spAutoFit/>
          </a:bodyPr>
          <a:lstStyle/>
          <a:p>
            <a:r>
              <a:rPr lang="en-US" sz="1500" dirty="0" err="1">
                <a:solidFill>
                  <a:srgbClr val="00B0F0"/>
                </a:solidFill>
              </a:rPr>
              <a:t>VFrench</a:t>
            </a:r>
            <a:r>
              <a:rPr lang="en-US" sz="1500" dirty="0">
                <a:solidFill>
                  <a:srgbClr val="00B0F0"/>
                </a:solidFill>
              </a:rPr>
              <a:t>, 2015</a:t>
            </a:r>
          </a:p>
        </p:txBody>
      </p:sp>
      <p:sp>
        <p:nvSpPr>
          <p:cNvPr id="31" name="Freeform: Shape 30">
            <a:extLst>
              <a:ext uri="{FF2B5EF4-FFF2-40B4-BE49-F238E27FC236}">
                <a16:creationId xmlns:a16="http://schemas.microsoft.com/office/drawing/2014/main" id="{F2C6638E-7C16-4379-A6A8-C50640E5A2B5}"/>
              </a:ext>
            </a:extLst>
          </p:cNvPr>
          <p:cNvSpPr/>
          <p:nvPr/>
        </p:nvSpPr>
        <p:spPr>
          <a:xfrm>
            <a:off x="4774247" y="3169112"/>
            <a:ext cx="3348355" cy="2085340"/>
          </a:xfrm>
          <a:custGeom>
            <a:avLst/>
            <a:gdLst>
              <a:gd name="connsiteX0" fmla="*/ 0 w 3352800"/>
              <a:gd name="connsiteY0" fmla="*/ 23447 h 2102130"/>
              <a:gd name="connsiteX1" fmla="*/ 105508 w 3352800"/>
              <a:gd name="connsiteY1" fmla="*/ 222739 h 2102130"/>
              <a:gd name="connsiteX2" fmla="*/ 187569 w 3352800"/>
              <a:gd name="connsiteY2" fmla="*/ 433754 h 2102130"/>
              <a:gd name="connsiteX3" fmla="*/ 304800 w 3352800"/>
              <a:gd name="connsiteY3" fmla="*/ 668216 h 2102130"/>
              <a:gd name="connsiteX4" fmla="*/ 410308 w 3352800"/>
              <a:gd name="connsiteY4" fmla="*/ 902677 h 2102130"/>
              <a:gd name="connsiteX5" fmla="*/ 574431 w 3352800"/>
              <a:gd name="connsiteY5" fmla="*/ 1207477 h 2102130"/>
              <a:gd name="connsiteX6" fmla="*/ 785446 w 3352800"/>
              <a:gd name="connsiteY6" fmla="*/ 1500554 h 2102130"/>
              <a:gd name="connsiteX7" fmla="*/ 914400 w 3352800"/>
              <a:gd name="connsiteY7" fmla="*/ 1664677 h 2102130"/>
              <a:gd name="connsiteX8" fmla="*/ 1008185 w 3352800"/>
              <a:gd name="connsiteY8" fmla="*/ 1758462 h 2102130"/>
              <a:gd name="connsiteX9" fmla="*/ 1078523 w 3352800"/>
              <a:gd name="connsiteY9" fmla="*/ 1828800 h 2102130"/>
              <a:gd name="connsiteX10" fmla="*/ 1160585 w 3352800"/>
              <a:gd name="connsiteY10" fmla="*/ 1899139 h 2102130"/>
              <a:gd name="connsiteX11" fmla="*/ 1289539 w 3352800"/>
              <a:gd name="connsiteY11" fmla="*/ 1981200 h 2102130"/>
              <a:gd name="connsiteX12" fmla="*/ 1406769 w 3352800"/>
              <a:gd name="connsiteY12" fmla="*/ 2028093 h 2102130"/>
              <a:gd name="connsiteX13" fmla="*/ 1535723 w 3352800"/>
              <a:gd name="connsiteY13" fmla="*/ 2074985 h 2102130"/>
              <a:gd name="connsiteX14" fmla="*/ 1652954 w 3352800"/>
              <a:gd name="connsiteY14" fmla="*/ 2098431 h 2102130"/>
              <a:gd name="connsiteX15" fmla="*/ 1699846 w 3352800"/>
              <a:gd name="connsiteY15" fmla="*/ 2098431 h 2102130"/>
              <a:gd name="connsiteX16" fmla="*/ 1793631 w 3352800"/>
              <a:gd name="connsiteY16" fmla="*/ 2063262 h 2102130"/>
              <a:gd name="connsiteX17" fmla="*/ 1910862 w 3352800"/>
              <a:gd name="connsiteY17" fmla="*/ 2039816 h 2102130"/>
              <a:gd name="connsiteX18" fmla="*/ 2039816 w 3352800"/>
              <a:gd name="connsiteY18" fmla="*/ 1969477 h 2102130"/>
              <a:gd name="connsiteX19" fmla="*/ 2192216 w 3352800"/>
              <a:gd name="connsiteY19" fmla="*/ 1899139 h 2102130"/>
              <a:gd name="connsiteX20" fmla="*/ 2309446 w 3352800"/>
              <a:gd name="connsiteY20" fmla="*/ 1805354 h 2102130"/>
              <a:gd name="connsiteX21" fmla="*/ 2450123 w 3352800"/>
              <a:gd name="connsiteY21" fmla="*/ 1641231 h 2102130"/>
              <a:gd name="connsiteX22" fmla="*/ 2567354 w 3352800"/>
              <a:gd name="connsiteY22" fmla="*/ 1477108 h 2102130"/>
              <a:gd name="connsiteX23" fmla="*/ 2731477 w 3352800"/>
              <a:gd name="connsiteY23" fmla="*/ 1277816 h 2102130"/>
              <a:gd name="connsiteX24" fmla="*/ 2883877 w 3352800"/>
              <a:gd name="connsiteY24" fmla="*/ 1031631 h 2102130"/>
              <a:gd name="connsiteX25" fmla="*/ 2965939 w 3352800"/>
              <a:gd name="connsiteY25" fmla="*/ 855785 h 2102130"/>
              <a:gd name="connsiteX26" fmla="*/ 3083169 w 3352800"/>
              <a:gd name="connsiteY26" fmla="*/ 597877 h 2102130"/>
              <a:gd name="connsiteX27" fmla="*/ 3200400 w 3352800"/>
              <a:gd name="connsiteY27" fmla="*/ 328247 h 2102130"/>
              <a:gd name="connsiteX28" fmla="*/ 3305908 w 3352800"/>
              <a:gd name="connsiteY28" fmla="*/ 128954 h 2102130"/>
              <a:gd name="connsiteX29" fmla="*/ 3352800 w 3352800"/>
              <a:gd name="connsiteY29" fmla="*/ 0 h 2102130"/>
              <a:gd name="connsiteX30" fmla="*/ 3352800 w 3352800"/>
              <a:gd name="connsiteY30" fmla="*/ 0 h 2102130"/>
              <a:gd name="connsiteX31" fmla="*/ 3352800 w 3352800"/>
              <a:gd name="connsiteY31" fmla="*/ 0 h 2102130"/>
              <a:gd name="connsiteX0" fmla="*/ 0 w 3330428"/>
              <a:gd name="connsiteY0" fmla="*/ 35172 h 2102130"/>
              <a:gd name="connsiteX1" fmla="*/ 83136 w 3330428"/>
              <a:gd name="connsiteY1" fmla="*/ 222739 h 2102130"/>
              <a:gd name="connsiteX2" fmla="*/ 165197 w 3330428"/>
              <a:gd name="connsiteY2" fmla="*/ 433754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44982 w 3330428"/>
              <a:gd name="connsiteY22" fmla="*/ 1477108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178028 w 3330428"/>
              <a:gd name="connsiteY27" fmla="*/ 328247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5197 w 3330428"/>
              <a:gd name="connsiteY2" fmla="*/ 433754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178028 w 3330428"/>
              <a:gd name="connsiteY27" fmla="*/ 328247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5197 w 3330428"/>
              <a:gd name="connsiteY2" fmla="*/ 433754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87936 w 3330428"/>
              <a:gd name="connsiteY4" fmla="*/ 902677 h 2102130"/>
              <a:gd name="connsiteX5" fmla="*/ 557775 w 3330428"/>
              <a:gd name="connsiteY5" fmla="*/ 1201761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87936 w 3330428"/>
              <a:gd name="connsiteY4" fmla="*/ 902677 h 2102130"/>
              <a:gd name="connsiteX5" fmla="*/ 563491 w 3330428"/>
              <a:gd name="connsiteY5" fmla="*/ 1197951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95557 w 3330428"/>
              <a:gd name="connsiteY4" fmla="*/ 902677 h 2102130"/>
              <a:gd name="connsiteX5" fmla="*/ 563491 w 3330428"/>
              <a:gd name="connsiteY5" fmla="*/ 1197951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0446 w 3348846"/>
              <a:gd name="connsiteY7" fmla="*/ 1671421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0446 w 3348846"/>
              <a:gd name="connsiteY7" fmla="*/ 1671421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0446 w 3348846"/>
              <a:gd name="connsiteY7" fmla="*/ 1671421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2352 w 3348846"/>
              <a:gd name="connsiteY7" fmla="*/ 166570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3397 w 3348846"/>
              <a:gd name="connsiteY6" fmla="*/ 150348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9113 w 3348846"/>
              <a:gd name="connsiteY6" fmla="*/ 149967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79870 w 3348846"/>
              <a:gd name="connsiteY11" fmla="*/ 1978419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79870 w 3348846"/>
              <a:gd name="connsiteY11" fmla="*/ 1978419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83680 w 3348846"/>
              <a:gd name="connsiteY11" fmla="*/ 1974609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6521"/>
              <a:gd name="connsiteX1" fmla="*/ 101554 w 3348846"/>
              <a:gd name="connsiteY1" fmla="*/ 229483 h 2106521"/>
              <a:gd name="connsiteX2" fmla="*/ 187426 w 3348846"/>
              <a:gd name="connsiteY2" fmla="*/ 432877 h 2106521"/>
              <a:gd name="connsiteX3" fmla="*/ 300846 w 3348846"/>
              <a:gd name="connsiteY3" fmla="*/ 674960 h 2106521"/>
              <a:gd name="connsiteX4" fmla="*/ 413975 w 3348846"/>
              <a:gd name="connsiteY4" fmla="*/ 909421 h 2106521"/>
              <a:gd name="connsiteX5" fmla="*/ 587625 w 3348846"/>
              <a:gd name="connsiteY5" fmla="*/ 1202790 h 2106521"/>
              <a:gd name="connsiteX6" fmla="*/ 789113 w 3348846"/>
              <a:gd name="connsiteY6" fmla="*/ 1499678 h 2106521"/>
              <a:gd name="connsiteX7" fmla="*/ 918068 w 3348846"/>
              <a:gd name="connsiteY7" fmla="*/ 1661896 h 2106521"/>
              <a:gd name="connsiteX8" fmla="*/ 1011852 w 3348846"/>
              <a:gd name="connsiteY8" fmla="*/ 1763301 h 2106521"/>
              <a:gd name="connsiteX9" fmla="*/ 1082191 w 3348846"/>
              <a:gd name="connsiteY9" fmla="*/ 1829829 h 2106521"/>
              <a:gd name="connsiteX10" fmla="*/ 1164252 w 3348846"/>
              <a:gd name="connsiteY10" fmla="*/ 1896358 h 2106521"/>
              <a:gd name="connsiteX11" fmla="*/ 1283680 w 3348846"/>
              <a:gd name="connsiteY11" fmla="*/ 1974609 h 2106521"/>
              <a:gd name="connsiteX12" fmla="*/ 1402815 w 3348846"/>
              <a:gd name="connsiteY12" fmla="*/ 2034837 h 2106521"/>
              <a:gd name="connsiteX13" fmla="*/ 1531769 w 3348846"/>
              <a:gd name="connsiteY13" fmla="*/ 2081729 h 2106521"/>
              <a:gd name="connsiteX14" fmla="*/ 1652810 w 3348846"/>
              <a:gd name="connsiteY14" fmla="*/ 2097555 h 2106521"/>
              <a:gd name="connsiteX15" fmla="*/ 1695892 w 3348846"/>
              <a:gd name="connsiteY15" fmla="*/ 2105175 h 2106521"/>
              <a:gd name="connsiteX16" fmla="*/ 1789677 w 3348846"/>
              <a:gd name="connsiteY16" fmla="*/ 2070006 h 2106521"/>
              <a:gd name="connsiteX17" fmla="*/ 1906908 w 3348846"/>
              <a:gd name="connsiteY17" fmla="*/ 2046560 h 2106521"/>
              <a:gd name="connsiteX18" fmla="*/ 2035862 w 3348846"/>
              <a:gd name="connsiteY18" fmla="*/ 1976221 h 2106521"/>
              <a:gd name="connsiteX19" fmla="*/ 2188262 w 3348846"/>
              <a:gd name="connsiteY19" fmla="*/ 1905883 h 2106521"/>
              <a:gd name="connsiteX20" fmla="*/ 2305492 w 3348846"/>
              <a:gd name="connsiteY20" fmla="*/ 1812098 h 2106521"/>
              <a:gd name="connsiteX21" fmla="*/ 2446169 w 3348846"/>
              <a:gd name="connsiteY21" fmla="*/ 1647975 h 2106521"/>
              <a:gd name="connsiteX22" fmla="*/ 2586849 w 3348846"/>
              <a:gd name="connsiteY22" fmla="*/ 1519025 h 2106521"/>
              <a:gd name="connsiteX23" fmla="*/ 2727523 w 3348846"/>
              <a:gd name="connsiteY23" fmla="*/ 1284560 h 2106521"/>
              <a:gd name="connsiteX24" fmla="*/ 2879923 w 3348846"/>
              <a:gd name="connsiteY24" fmla="*/ 1038375 h 2106521"/>
              <a:gd name="connsiteX25" fmla="*/ 2961985 w 3348846"/>
              <a:gd name="connsiteY25" fmla="*/ 862529 h 2106521"/>
              <a:gd name="connsiteX26" fmla="*/ 3079215 w 3348846"/>
              <a:gd name="connsiteY26" fmla="*/ 604621 h 2106521"/>
              <a:gd name="connsiteX27" fmla="*/ 3219895 w 3348846"/>
              <a:gd name="connsiteY27" fmla="*/ 323266 h 2106521"/>
              <a:gd name="connsiteX28" fmla="*/ 3301954 w 3348846"/>
              <a:gd name="connsiteY28" fmla="*/ 135698 h 2106521"/>
              <a:gd name="connsiteX29" fmla="*/ 3348846 w 3348846"/>
              <a:gd name="connsiteY29" fmla="*/ 6744 h 2106521"/>
              <a:gd name="connsiteX30" fmla="*/ 3348846 w 3348846"/>
              <a:gd name="connsiteY30" fmla="*/ 6744 h 2106521"/>
              <a:gd name="connsiteX31" fmla="*/ 3348846 w 3348846"/>
              <a:gd name="connsiteY31" fmla="*/ 6744 h 2106521"/>
              <a:gd name="connsiteX0" fmla="*/ 0 w 3348846"/>
              <a:gd name="connsiteY0" fmla="*/ 0 h 2098483"/>
              <a:gd name="connsiteX1" fmla="*/ 101554 w 3348846"/>
              <a:gd name="connsiteY1" fmla="*/ 229483 h 2098483"/>
              <a:gd name="connsiteX2" fmla="*/ 187426 w 3348846"/>
              <a:gd name="connsiteY2" fmla="*/ 432877 h 2098483"/>
              <a:gd name="connsiteX3" fmla="*/ 300846 w 3348846"/>
              <a:gd name="connsiteY3" fmla="*/ 674960 h 2098483"/>
              <a:gd name="connsiteX4" fmla="*/ 413975 w 3348846"/>
              <a:gd name="connsiteY4" fmla="*/ 909421 h 2098483"/>
              <a:gd name="connsiteX5" fmla="*/ 587625 w 3348846"/>
              <a:gd name="connsiteY5" fmla="*/ 1202790 h 2098483"/>
              <a:gd name="connsiteX6" fmla="*/ 789113 w 3348846"/>
              <a:gd name="connsiteY6" fmla="*/ 1499678 h 2098483"/>
              <a:gd name="connsiteX7" fmla="*/ 918068 w 3348846"/>
              <a:gd name="connsiteY7" fmla="*/ 1661896 h 2098483"/>
              <a:gd name="connsiteX8" fmla="*/ 1011852 w 3348846"/>
              <a:gd name="connsiteY8" fmla="*/ 1763301 h 2098483"/>
              <a:gd name="connsiteX9" fmla="*/ 1082191 w 3348846"/>
              <a:gd name="connsiteY9" fmla="*/ 1829829 h 2098483"/>
              <a:gd name="connsiteX10" fmla="*/ 1164252 w 3348846"/>
              <a:gd name="connsiteY10" fmla="*/ 1896358 h 2098483"/>
              <a:gd name="connsiteX11" fmla="*/ 1283680 w 3348846"/>
              <a:gd name="connsiteY11" fmla="*/ 1974609 h 2098483"/>
              <a:gd name="connsiteX12" fmla="*/ 1402815 w 3348846"/>
              <a:gd name="connsiteY12" fmla="*/ 2034837 h 2098483"/>
              <a:gd name="connsiteX13" fmla="*/ 1531769 w 3348846"/>
              <a:gd name="connsiteY13" fmla="*/ 2081729 h 2098483"/>
              <a:gd name="connsiteX14" fmla="*/ 1652810 w 3348846"/>
              <a:gd name="connsiteY14" fmla="*/ 2097555 h 2098483"/>
              <a:gd name="connsiteX15" fmla="*/ 1695892 w 3348846"/>
              <a:gd name="connsiteY15" fmla="*/ 2093744 h 2098483"/>
              <a:gd name="connsiteX16" fmla="*/ 1789677 w 3348846"/>
              <a:gd name="connsiteY16" fmla="*/ 2070006 h 2098483"/>
              <a:gd name="connsiteX17" fmla="*/ 1906908 w 3348846"/>
              <a:gd name="connsiteY17" fmla="*/ 2046560 h 2098483"/>
              <a:gd name="connsiteX18" fmla="*/ 2035862 w 3348846"/>
              <a:gd name="connsiteY18" fmla="*/ 1976221 h 2098483"/>
              <a:gd name="connsiteX19" fmla="*/ 2188262 w 3348846"/>
              <a:gd name="connsiteY19" fmla="*/ 1905883 h 2098483"/>
              <a:gd name="connsiteX20" fmla="*/ 2305492 w 3348846"/>
              <a:gd name="connsiteY20" fmla="*/ 1812098 h 2098483"/>
              <a:gd name="connsiteX21" fmla="*/ 2446169 w 3348846"/>
              <a:gd name="connsiteY21" fmla="*/ 1647975 h 2098483"/>
              <a:gd name="connsiteX22" fmla="*/ 2586849 w 3348846"/>
              <a:gd name="connsiteY22" fmla="*/ 1519025 h 2098483"/>
              <a:gd name="connsiteX23" fmla="*/ 2727523 w 3348846"/>
              <a:gd name="connsiteY23" fmla="*/ 1284560 h 2098483"/>
              <a:gd name="connsiteX24" fmla="*/ 2879923 w 3348846"/>
              <a:gd name="connsiteY24" fmla="*/ 1038375 h 2098483"/>
              <a:gd name="connsiteX25" fmla="*/ 2961985 w 3348846"/>
              <a:gd name="connsiteY25" fmla="*/ 862529 h 2098483"/>
              <a:gd name="connsiteX26" fmla="*/ 3079215 w 3348846"/>
              <a:gd name="connsiteY26" fmla="*/ 604621 h 2098483"/>
              <a:gd name="connsiteX27" fmla="*/ 3219895 w 3348846"/>
              <a:gd name="connsiteY27" fmla="*/ 323266 h 2098483"/>
              <a:gd name="connsiteX28" fmla="*/ 3301954 w 3348846"/>
              <a:gd name="connsiteY28" fmla="*/ 135698 h 2098483"/>
              <a:gd name="connsiteX29" fmla="*/ 3348846 w 3348846"/>
              <a:gd name="connsiteY29" fmla="*/ 6744 h 2098483"/>
              <a:gd name="connsiteX30" fmla="*/ 3348846 w 3348846"/>
              <a:gd name="connsiteY30" fmla="*/ 6744 h 2098483"/>
              <a:gd name="connsiteX31" fmla="*/ 3348846 w 3348846"/>
              <a:gd name="connsiteY31" fmla="*/ 6744 h 2098483"/>
              <a:gd name="connsiteX0" fmla="*/ 0 w 3348846"/>
              <a:gd name="connsiteY0" fmla="*/ 0 h 2097086"/>
              <a:gd name="connsiteX1" fmla="*/ 101554 w 3348846"/>
              <a:gd name="connsiteY1" fmla="*/ 229483 h 2097086"/>
              <a:gd name="connsiteX2" fmla="*/ 187426 w 3348846"/>
              <a:gd name="connsiteY2" fmla="*/ 432877 h 2097086"/>
              <a:gd name="connsiteX3" fmla="*/ 300846 w 3348846"/>
              <a:gd name="connsiteY3" fmla="*/ 674960 h 2097086"/>
              <a:gd name="connsiteX4" fmla="*/ 413975 w 3348846"/>
              <a:gd name="connsiteY4" fmla="*/ 909421 h 2097086"/>
              <a:gd name="connsiteX5" fmla="*/ 587625 w 3348846"/>
              <a:gd name="connsiteY5" fmla="*/ 1202790 h 2097086"/>
              <a:gd name="connsiteX6" fmla="*/ 789113 w 3348846"/>
              <a:gd name="connsiteY6" fmla="*/ 1499678 h 2097086"/>
              <a:gd name="connsiteX7" fmla="*/ 918068 w 3348846"/>
              <a:gd name="connsiteY7" fmla="*/ 1661896 h 2097086"/>
              <a:gd name="connsiteX8" fmla="*/ 1011852 w 3348846"/>
              <a:gd name="connsiteY8" fmla="*/ 1763301 h 2097086"/>
              <a:gd name="connsiteX9" fmla="*/ 1082191 w 3348846"/>
              <a:gd name="connsiteY9" fmla="*/ 1829829 h 2097086"/>
              <a:gd name="connsiteX10" fmla="*/ 1164252 w 3348846"/>
              <a:gd name="connsiteY10" fmla="*/ 1896358 h 2097086"/>
              <a:gd name="connsiteX11" fmla="*/ 1283680 w 3348846"/>
              <a:gd name="connsiteY11" fmla="*/ 1974609 h 2097086"/>
              <a:gd name="connsiteX12" fmla="*/ 1402815 w 3348846"/>
              <a:gd name="connsiteY12" fmla="*/ 2034837 h 2097086"/>
              <a:gd name="connsiteX13" fmla="*/ 1531769 w 3348846"/>
              <a:gd name="connsiteY13" fmla="*/ 2081729 h 2097086"/>
              <a:gd name="connsiteX14" fmla="*/ 1641379 w 3348846"/>
              <a:gd name="connsiteY14" fmla="*/ 2095649 h 2097086"/>
              <a:gd name="connsiteX15" fmla="*/ 1695892 w 3348846"/>
              <a:gd name="connsiteY15" fmla="*/ 2093744 h 2097086"/>
              <a:gd name="connsiteX16" fmla="*/ 1789677 w 3348846"/>
              <a:gd name="connsiteY16" fmla="*/ 2070006 h 2097086"/>
              <a:gd name="connsiteX17" fmla="*/ 1906908 w 3348846"/>
              <a:gd name="connsiteY17" fmla="*/ 2046560 h 2097086"/>
              <a:gd name="connsiteX18" fmla="*/ 2035862 w 3348846"/>
              <a:gd name="connsiteY18" fmla="*/ 1976221 h 2097086"/>
              <a:gd name="connsiteX19" fmla="*/ 2188262 w 3348846"/>
              <a:gd name="connsiteY19" fmla="*/ 1905883 h 2097086"/>
              <a:gd name="connsiteX20" fmla="*/ 2305492 w 3348846"/>
              <a:gd name="connsiteY20" fmla="*/ 1812098 h 2097086"/>
              <a:gd name="connsiteX21" fmla="*/ 2446169 w 3348846"/>
              <a:gd name="connsiteY21" fmla="*/ 1647975 h 2097086"/>
              <a:gd name="connsiteX22" fmla="*/ 2586849 w 3348846"/>
              <a:gd name="connsiteY22" fmla="*/ 1519025 h 2097086"/>
              <a:gd name="connsiteX23" fmla="*/ 2727523 w 3348846"/>
              <a:gd name="connsiteY23" fmla="*/ 1284560 h 2097086"/>
              <a:gd name="connsiteX24" fmla="*/ 2879923 w 3348846"/>
              <a:gd name="connsiteY24" fmla="*/ 1038375 h 2097086"/>
              <a:gd name="connsiteX25" fmla="*/ 2961985 w 3348846"/>
              <a:gd name="connsiteY25" fmla="*/ 862529 h 2097086"/>
              <a:gd name="connsiteX26" fmla="*/ 3079215 w 3348846"/>
              <a:gd name="connsiteY26" fmla="*/ 604621 h 2097086"/>
              <a:gd name="connsiteX27" fmla="*/ 3219895 w 3348846"/>
              <a:gd name="connsiteY27" fmla="*/ 323266 h 2097086"/>
              <a:gd name="connsiteX28" fmla="*/ 3301954 w 3348846"/>
              <a:gd name="connsiteY28" fmla="*/ 135698 h 2097086"/>
              <a:gd name="connsiteX29" fmla="*/ 3348846 w 3348846"/>
              <a:gd name="connsiteY29" fmla="*/ 6744 h 2097086"/>
              <a:gd name="connsiteX30" fmla="*/ 3348846 w 3348846"/>
              <a:gd name="connsiteY30" fmla="*/ 6744 h 2097086"/>
              <a:gd name="connsiteX31" fmla="*/ 3348846 w 3348846"/>
              <a:gd name="connsiteY31" fmla="*/ 6744 h 2097086"/>
              <a:gd name="connsiteX0" fmla="*/ 0 w 3348846"/>
              <a:gd name="connsiteY0" fmla="*/ 0 h 2094107"/>
              <a:gd name="connsiteX1" fmla="*/ 101554 w 3348846"/>
              <a:gd name="connsiteY1" fmla="*/ 229483 h 2094107"/>
              <a:gd name="connsiteX2" fmla="*/ 187426 w 3348846"/>
              <a:gd name="connsiteY2" fmla="*/ 432877 h 2094107"/>
              <a:gd name="connsiteX3" fmla="*/ 300846 w 3348846"/>
              <a:gd name="connsiteY3" fmla="*/ 674960 h 2094107"/>
              <a:gd name="connsiteX4" fmla="*/ 413975 w 3348846"/>
              <a:gd name="connsiteY4" fmla="*/ 909421 h 2094107"/>
              <a:gd name="connsiteX5" fmla="*/ 587625 w 3348846"/>
              <a:gd name="connsiteY5" fmla="*/ 1202790 h 2094107"/>
              <a:gd name="connsiteX6" fmla="*/ 789113 w 3348846"/>
              <a:gd name="connsiteY6" fmla="*/ 1499678 h 2094107"/>
              <a:gd name="connsiteX7" fmla="*/ 918068 w 3348846"/>
              <a:gd name="connsiteY7" fmla="*/ 1661896 h 2094107"/>
              <a:gd name="connsiteX8" fmla="*/ 1011852 w 3348846"/>
              <a:gd name="connsiteY8" fmla="*/ 1763301 h 2094107"/>
              <a:gd name="connsiteX9" fmla="*/ 1082191 w 3348846"/>
              <a:gd name="connsiteY9" fmla="*/ 1829829 h 2094107"/>
              <a:gd name="connsiteX10" fmla="*/ 1164252 w 3348846"/>
              <a:gd name="connsiteY10" fmla="*/ 1896358 h 2094107"/>
              <a:gd name="connsiteX11" fmla="*/ 1283680 w 3348846"/>
              <a:gd name="connsiteY11" fmla="*/ 1974609 h 2094107"/>
              <a:gd name="connsiteX12" fmla="*/ 1402815 w 3348846"/>
              <a:gd name="connsiteY12" fmla="*/ 2034837 h 2094107"/>
              <a:gd name="connsiteX13" fmla="*/ 1531769 w 3348846"/>
              <a:gd name="connsiteY13" fmla="*/ 2081729 h 2094107"/>
              <a:gd name="connsiteX14" fmla="*/ 1635663 w 3348846"/>
              <a:gd name="connsiteY14" fmla="*/ 2084217 h 2094107"/>
              <a:gd name="connsiteX15" fmla="*/ 1695892 w 3348846"/>
              <a:gd name="connsiteY15" fmla="*/ 2093744 h 2094107"/>
              <a:gd name="connsiteX16" fmla="*/ 1789677 w 3348846"/>
              <a:gd name="connsiteY16" fmla="*/ 2070006 h 2094107"/>
              <a:gd name="connsiteX17" fmla="*/ 1906908 w 3348846"/>
              <a:gd name="connsiteY17" fmla="*/ 2046560 h 2094107"/>
              <a:gd name="connsiteX18" fmla="*/ 2035862 w 3348846"/>
              <a:gd name="connsiteY18" fmla="*/ 1976221 h 2094107"/>
              <a:gd name="connsiteX19" fmla="*/ 2188262 w 3348846"/>
              <a:gd name="connsiteY19" fmla="*/ 1905883 h 2094107"/>
              <a:gd name="connsiteX20" fmla="*/ 2305492 w 3348846"/>
              <a:gd name="connsiteY20" fmla="*/ 1812098 h 2094107"/>
              <a:gd name="connsiteX21" fmla="*/ 2446169 w 3348846"/>
              <a:gd name="connsiteY21" fmla="*/ 1647975 h 2094107"/>
              <a:gd name="connsiteX22" fmla="*/ 2586849 w 3348846"/>
              <a:gd name="connsiteY22" fmla="*/ 1519025 h 2094107"/>
              <a:gd name="connsiteX23" fmla="*/ 2727523 w 3348846"/>
              <a:gd name="connsiteY23" fmla="*/ 1284560 h 2094107"/>
              <a:gd name="connsiteX24" fmla="*/ 2879923 w 3348846"/>
              <a:gd name="connsiteY24" fmla="*/ 1038375 h 2094107"/>
              <a:gd name="connsiteX25" fmla="*/ 2961985 w 3348846"/>
              <a:gd name="connsiteY25" fmla="*/ 862529 h 2094107"/>
              <a:gd name="connsiteX26" fmla="*/ 3079215 w 3348846"/>
              <a:gd name="connsiteY26" fmla="*/ 604621 h 2094107"/>
              <a:gd name="connsiteX27" fmla="*/ 3219895 w 3348846"/>
              <a:gd name="connsiteY27" fmla="*/ 323266 h 2094107"/>
              <a:gd name="connsiteX28" fmla="*/ 3301954 w 3348846"/>
              <a:gd name="connsiteY28" fmla="*/ 135698 h 2094107"/>
              <a:gd name="connsiteX29" fmla="*/ 3348846 w 3348846"/>
              <a:gd name="connsiteY29" fmla="*/ 6744 h 2094107"/>
              <a:gd name="connsiteX30" fmla="*/ 3348846 w 3348846"/>
              <a:gd name="connsiteY30" fmla="*/ 6744 h 2094107"/>
              <a:gd name="connsiteX31" fmla="*/ 3348846 w 3348846"/>
              <a:gd name="connsiteY31" fmla="*/ 6744 h 2094107"/>
              <a:gd name="connsiteX0" fmla="*/ 0 w 3348846"/>
              <a:gd name="connsiteY0" fmla="*/ 0 h 2094117"/>
              <a:gd name="connsiteX1" fmla="*/ 101554 w 3348846"/>
              <a:gd name="connsiteY1" fmla="*/ 229483 h 2094117"/>
              <a:gd name="connsiteX2" fmla="*/ 187426 w 3348846"/>
              <a:gd name="connsiteY2" fmla="*/ 432877 h 2094117"/>
              <a:gd name="connsiteX3" fmla="*/ 300846 w 3348846"/>
              <a:gd name="connsiteY3" fmla="*/ 674960 h 2094117"/>
              <a:gd name="connsiteX4" fmla="*/ 413975 w 3348846"/>
              <a:gd name="connsiteY4" fmla="*/ 909421 h 2094117"/>
              <a:gd name="connsiteX5" fmla="*/ 587625 w 3348846"/>
              <a:gd name="connsiteY5" fmla="*/ 1202790 h 2094117"/>
              <a:gd name="connsiteX6" fmla="*/ 789113 w 3348846"/>
              <a:gd name="connsiteY6" fmla="*/ 1499678 h 2094117"/>
              <a:gd name="connsiteX7" fmla="*/ 918068 w 3348846"/>
              <a:gd name="connsiteY7" fmla="*/ 1661896 h 2094117"/>
              <a:gd name="connsiteX8" fmla="*/ 1011852 w 3348846"/>
              <a:gd name="connsiteY8" fmla="*/ 1763301 h 2094117"/>
              <a:gd name="connsiteX9" fmla="*/ 1082191 w 3348846"/>
              <a:gd name="connsiteY9" fmla="*/ 1829829 h 2094117"/>
              <a:gd name="connsiteX10" fmla="*/ 1164252 w 3348846"/>
              <a:gd name="connsiteY10" fmla="*/ 1896358 h 2094117"/>
              <a:gd name="connsiteX11" fmla="*/ 1283680 w 3348846"/>
              <a:gd name="connsiteY11" fmla="*/ 1974609 h 2094117"/>
              <a:gd name="connsiteX12" fmla="*/ 1402815 w 3348846"/>
              <a:gd name="connsiteY12" fmla="*/ 2034837 h 2094117"/>
              <a:gd name="connsiteX13" fmla="*/ 1535579 w 3348846"/>
              <a:gd name="connsiteY13" fmla="*/ 2079824 h 2094117"/>
              <a:gd name="connsiteX14" fmla="*/ 1635663 w 3348846"/>
              <a:gd name="connsiteY14" fmla="*/ 2084217 h 2094117"/>
              <a:gd name="connsiteX15" fmla="*/ 1695892 w 3348846"/>
              <a:gd name="connsiteY15" fmla="*/ 2093744 h 2094117"/>
              <a:gd name="connsiteX16" fmla="*/ 1789677 w 3348846"/>
              <a:gd name="connsiteY16" fmla="*/ 2070006 h 2094117"/>
              <a:gd name="connsiteX17" fmla="*/ 1906908 w 3348846"/>
              <a:gd name="connsiteY17" fmla="*/ 2046560 h 2094117"/>
              <a:gd name="connsiteX18" fmla="*/ 2035862 w 3348846"/>
              <a:gd name="connsiteY18" fmla="*/ 1976221 h 2094117"/>
              <a:gd name="connsiteX19" fmla="*/ 2188262 w 3348846"/>
              <a:gd name="connsiteY19" fmla="*/ 1905883 h 2094117"/>
              <a:gd name="connsiteX20" fmla="*/ 2305492 w 3348846"/>
              <a:gd name="connsiteY20" fmla="*/ 1812098 h 2094117"/>
              <a:gd name="connsiteX21" fmla="*/ 2446169 w 3348846"/>
              <a:gd name="connsiteY21" fmla="*/ 1647975 h 2094117"/>
              <a:gd name="connsiteX22" fmla="*/ 2586849 w 3348846"/>
              <a:gd name="connsiteY22" fmla="*/ 1519025 h 2094117"/>
              <a:gd name="connsiteX23" fmla="*/ 2727523 w 3348846"/>
              <a:gd name="connsiteY23" fmla="*/ 1284560 h 2094117"/>
              <a:gd name="connsiteX24" fmla="*/ 2879923 w 3348846"/>
              <a:gd name="connsiteY24" fmla="*/ 1038375 h 2094117"/>
              <a:gd name="connsiteX25" fmla="*/ 2961985 w 3348846"/>
              <a:gd name="connsiteY25" fmla="*/ 862529 h 2094117"/>
              <a:gd name="connsiteX26" fmla="*/ 3079215 w 3348846"/>
              <a:gd name="connsiteY26" fmla="*/ 604621 h 2094117"/>
              <a:gd name="connsiteX27" fmla="*/ 3219895 w 3348846"/>
              <a:gd name="connsiteY27" fmla="*/ 323266 h 2094117"/>
              <a:gd name="connsiteX28" fmla="*/ 3301954 w 3348846"/>
              <a:gd name="connsiteY28" fmla="*/ 135698 h 2094117"/>
              <a:gd name="connsiteX29" fmla="*/ 3348846 w 3348846"/>
              <a:gd name="connsiteY29" fmla="*/ 6744 h 2094117"/>
              <a:gd name="connsiteX30" fmla="*/ 3348846 w 3348846"/>
              <a:gd name="connsiteY30" fmla="*/ 6744 h 2094117"/>
              <a:gd name="connsiteX31" fmla="*/ 3348846 w 3348846"/>
              <a:gd name="connsiteY31" fmla="*/ 6744 h 2094117"/>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9829 h 2094162"/>
              <a:gd name="connsiteX10" fmla="*/ 1164252 w 3348846"/>
              <a:gd name="connsiteY10" fmla="*/ 1896358 h 2094162"/>
              <a:gd name="connsiteX11" fmla="*/ 1283680 w 3348846"/>
              <a:gd name="connsiteY11" fmla="*/ 1974609 h 2094162"/>
              <a:gd name="connsiteX12" fmla="*/ 1402815 w 3348846"/>
              <a:gd name="connsiteY12" fmla="*/ 2034837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9829 h 2094162"/>
              <a:gd name="connsiteX10" fmla="*/ 1164252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9829 h 2094162"/>
              <a:gd name="connsiteX10" fmla="*/ 1169968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4113 h 2094162"/>
              <a:gd name="connsiteX10" fmla="*/ 1169968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7568 w 3348846"/>
              <a:gd name="connsiteY8" fmla="*/ 1761396 h 2094162"/>
              <a:gd name="connsiteX9" fmla="*/ 1082191 w 3348846"/>
              <a:gd name="connsiteY9" fmla="*/ 1824113 h 2094162"/>
              <a:gd name="connsiteX10" fmla="*/ 1169968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5862 w 3348846"/>
              <a:gd name="connsiteY18" fmla="*/ 1976221 h 2085858"/>
              <a:gd name="connsiteX19" fmla="*/ 2188262 w 3348846"/>
              <a:gd name="connsiteY19" fmla="*/ 1905883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8262 w 3348846"/>
              <a:gd name="connsiteY19" fmla="*/ 1905883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8262 w 3348846"/>
              <a:gd name="connsiteY19" fmla="*/ 1905883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8262 w 3348846"/>
              <a:gd name="connsiteY19" fmla="*/ 1900167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301681 w 3348846"/>
              <a:gd name="connsiteY20" fmla="*/ 1808287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9776 w 3348846"/>
              <a:gd name="connsiteY20" fmla="*/ 1804476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81133 w 3348846"/>
              <a:gd name="connsiteY22" fmla="*/ 1499971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7323 w 3348846"/>
              <a:gd name="connsiteY22" fmla="*/ 149425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25618 w 3348846"/>
              <a:gd name="connsiteY23" fmla="*/ 1276938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8492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86837 w 3348846"/>
              <a:gd name="connsiteY26" fmla="*/ 602716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86837 w 3348846"/>
              <a:gd name="connsiteY26" fmla="*/ 602716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35509 w 3348846"/>
              <a:gd name="connsiteY31" fmla="*/ 44853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86837 w 3348846"/>
              <a:gd name="connsiteY26" fmla="*/ 602716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35509 w 3348846"/>
              <a:gd name="connsiteY31" fmla="*/ 44853 h 20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48846" h="2085858">
                <a:moveTo>
                  <a:pt x="0" y="0"/>
                </a:moveTo>
                <a:cubicBezTo>
                  <a:pt x="33313" y="74979"/>
                  <a:pt x="70316" y="157337"/>
                  <a:pt x="101554" y="229483"/>
                </a:cubicBezTo>
                <a:cubicBezTo>
                  <a:pt x="132792" y="301629"/>
                  <a:pt x="154211" y="358631"/>
                  <a:pt x="187426" y="432877"/>
                </a:cubicBezTo>
                <a:cubicBezTo>
                  <a:pt x="220641" y="507123"/>
                  <a:pt x="263088" y="595536"/>
                  <a:pt x="300846" y="674960"/>
                </a:cubicBezTo>
                <a:cubicBezTo>
                  <a:pt x="338604" y="754384"/>
                  <a:pt x="366179" y="821449"/>
                  <a:pt x="413975" y="909421"/>
                </a:cubicBezTo>
                <a:cubicBezTo>
                  <a:pt x="461772" y="997393"/>
                  <a:pt x="525102" y="1104414"/>
                  <a:pt x="587625" y="1202790"/>
                </a:cubicBezTo>
                <a:cubicBezTo>
                  <a:pt x="650148" y="1301166"/>
                  <a:pt x="734039" y="1423160"/>
                  <a:pt x="789113" y="1499678"/>
                </a:cubicBezTo>
                <a:cubicBezTo>
                  <a:pt x="844187" y="1576196"/>
                  <a:pt x="879992" y="1618276"/>
                  <a:pt x="918068" y="1661896"/>
                </a:cubicBezTo>
                <a:cubicBezTo>
                  <a:pt x="956144" y="1705516"/>
                  <a:pt x="990214" y="1734360"/>
                  <a:pt x="1017568" y="1761396"/>
                </a:cubicBezTo>
                <a:cubicBezTo>
                  <a:pt x="1044922" y="1788432"/>
                  <a:pt x="1056791" y="1801619"/>
                  <a:pt x="1082191" y="1824113"/>
                </a:cubicBezTo>
                <a:cubicBezTo>
                  <a:pt x="1107591" y="1846607"/>
                  <a:pt x="1136386" y="1871275"/>
                  <a:pt x="1169968" y="1896358"/>
                </a:cubicBezTo>
                <a:cubicBezTo>
                  <a:pt x="1203550" y="1921441"/>
                  <a:pt x="1244237" y="1952164"/>
                  <a:pt x="1283680" y="1974609"/>
                </a:cubicBezTo>
                <a:cubicBezTo>
                  <a:pt x="1323123" y="1997054"/>
                  <a:pt x="1364324" y="2014760"/>
                  <a:pt x="1406625" y="2031026"/>
                </a:cubicBezTo>
                <a:cubicBezTo>
                  <a:pt x="1448926" y="2047292"/>
                  <a:pt x="1499311" y="2063338"/>
                  <a:pt x="1537484" y="2072203"/>
                </a:cubicBezTo>
                <a:cubicBezTo>
                  <a:pt x="1575657" y="2081068"/>
                  <a:pt x="1608627" y="2082215"/>
                  <a:pt x="1635663" y="2084217"/>
                </a:cubicBezTo>
                <a:cubicBezTo>
                  <a:pt x="1662699" y="2086219"/>
                  <a:pt x="1674033" y="2086585"/>
                  <a:pt x="1699702" y="2084216"/>
                </a:cubicBezTo>
                <a:cubicBezTo>
                  <a:pt x="1725371" y="2081847"/>
                  <a:pt x="1755460" y="2076917"/>
                  <a:pt x="1789677" y="2070006"/>
                </a:cubicBezTo>
                <a:cubicBezTo>
                  <a:pt x="1823894" y="2063095"/>
                  <a:pt x="1863654" y="2057427"/>
                  <a:pt x="1905002" y="2042749"/>
                </a:cubicBezTo>
                <a:cubicBezTo>
                  <a:pt x="1946350" y="2028071"/>
                  <a:pt x="1990876" y="2007288"/>
                  <a:pt x="2037768" y="1981937"/>
                </a:cubicBezTo>
                <a:cubicBezTo>
                  <a:pt x="2084660" y="1956586"/>
                  <a:pt x="2143324" y="1920852"/>
                  <a:pt x="2186357" y="1890640"/>
                </a:cubicBezTo>
                <a:cubicBezTo>
                  <a:pt x="2229390" y="1860428"/>
                  <a:pt x="2252664" y="1841109"/>
                  <a:pt x="2295966" y="1800665"/>
                </a:cubicBezTo>
                <a:cubicBezTo>
                  <a:pt x="2339268" y="1760221"/>
                  <a:pt x="2400229" y="1699679"/>
                  <a:pt x="2446169" y="1647975"/>
                </a:cubicBezTo>
                <a:cubicBezTo>
                  <a:pt x="2492109" y="1596272"/>
                  <a:pt x="2525985" y="1552601"/>
                  <a:pt x="2571607" y="1490444"/>
                </a:cubicBezTo>
                <a:cubicBezTo>
                  <a:pt x="2617229" y="1428287"/>
                  <a:pt x="2671057" y="1350695"/>
                  <a:pt x="2719903" y="1275033"/>
                </a:cubicBezTo>
                <a:cubicBezTo>
                  <a:pt x="2768749" y="1199371"/>
                  <a:pt x="2824335" y="1105220"/>
                  <a:pt x="2864682" y="1036469"/>
                </a:cubicBezTo>
                <a:cubicBezTo>
                  <a:pt x="2905029" y="967718"/>
                  <a:pt x="2924959" y="934821"/>
                  <a:pt x="2961985" y="862529"/>
                </a:cubicBezTo>
                <a:cubicBezTo>
                  <a:pt x="2999011" y="790237"/>
                  <a:pt x="3043852" y="692593"/>
                  <a:pt x="3086837" y="602716"/>
                </a:cubicBezTo>
                <a:cubicBezTo>
                  <a:pt x="3129822" y="512839"/>
                  <a:pt x="3184042" y="401102"/>
                  <a:pt x="3219895" y="323266"/>
                </a:cubicBezTo>
                <a:cubicBezTo>
                  <a:pt x="3255748" y="245430"/>
                  <a:pt x="3280462" y="188452"/>
                  <a:pt x="3301954" y="135698"/>
                </a:cubicBezTo>
                <a:cubicBezTo>
                  <a:pt x="3323446" y="82944"/>
                  <a:pt x="3348846" y="6744"/>
                  <a:pt x="3348846" y="6744"/>
                </a:cubicBezTo>
                <a:lnTo>
                  <a:pt x="3348846" y="6744"/>
                </a:lnTo>
                <a:lnTo>
                  <a:pt x="3335509" y="44853"/>
                </a:lnTo>
              </a:path>
            </a:pathLst>
          </a:custGeom>
          <a:ln w="63500">
            <a:solidFill>
              <a:srgbClr val="92D050"/>
            </a:solidFill>
          </a:ln>
        </p:spPr>
        <p:style>
          <a:lnRef idx="1">
            <a:schemeClr val="accent2"/>
          </a:lnRef>
          <a:fillRef idx="0">
            <a:schemeClr val="accent2"/>
          </a:fillRef>
          <a:effectRef idx="0">
            <a:schemeClr val="accent2"/>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32" name="Straight Connector 31">
            <a:extLst>
              <a:ext uri="{FF2B5EF4-FFF2-40B4-BE49-F238E27FC236}">
                <a16:creationId xmlns:a16="http://schemas.microsoft.com/office/drawing/2014/main" id="{64F3BF49-2670-4B38-AC68-DD35C7AC145D}"/>
              </a:ext>
            </a:extLst>
          </p:cNvPr>
          <p:cNvCxnSpPr>
            <a:cxnSpLocks/>
          </p:cNvCxnSpPr>
          <p:nvPr/>
        </p:nvCxnSpPr>
        <p:spPr>
          <a:xfrm>
            <a:off x="5943600" y="5334000"/>
            <a:ext cx="914400"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23CEDE1-40DF-4D09-8EEE-C3CB701BD6C8}"/>
              </a:ext>
            </a:extLst>
          </p:cNvPr>
          <p:cNvCxnSpPr>
            <a:cxnSpLocks/>
          </p:cNvCxnSpPr>
          <p:nvPr/>
        </p:nvCxnSpPr>
        <p:spPr>
          <a:xfrm flipV="1">
            <a:off x="7577281" y="3492298"/>
            <a:ext cx="499919" cy="95153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0D215F5-2272-49B6-9F6E-70AC15B96A70}"/>
              </a:ext>
            </a:extLst>
          </p:cNvPr>
          <p:cNvCxnSpPr>
            <a:cxnSpLocks/>
          </p:cNvCxnSpPr>
          <p:nvPr/>
        </p:nvCxnSpPr>
        <p:spPr>
          <a:xfrm>
            <a:off x="5242765" y="4389493"/>
            <a:ext cx="700835" cy="850147"/>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6412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48FC4F16-52E1-4627-9609-B736C02684AE}"/>
              </a:ext>
            </a:extLst>
          </p:cNvPr>
          <p:cNvSpPr>
            <a:spLocks noGrp="1"/>
          </p:cNvSpPr>
          <p:nvPr>
            <p:ph type="title"/>
          </p:nvPr>
        </p:nvSpPr>
        <p:spPr/>
        <p:txBody>
          <a:bodyPr/>
          <a:lstStyle/>
          <a:p>
            <a:r>
              <a:rPr lang="en-US" altLang="en-US" sz="5300"/>
              <a:t>Derivatives/Differentiation</a:t>
            </a:r>
          </a:p>
        </p:txBody>
      </p:sp>
      <p:sp>
        <p:nvSpPr>
          <p:cNvPr id="12291" name="Content Placeholder 2">
            <a:extLst>
              <a:ext uri="{FF2B5EF4-FFF2-40B4-BE49-F238E27FC236}">
                <a16:creationId xmlns:a16="http://schemas.microsoft.com/office/drawing/2014/main" id="{3A359B3E-6B12-4E16-91B3-67FC2F9FC054}"/>
              </a:ext>
            </a:extLst>
          </p:cNvPr>
          <p:cNvSpPr>
            <a:spLocks noGrp="1"/>
          </p:cNvSpPr>
          <p:nvPr>
            <p:ph idx="1"/>
          </p:nvPr>
        </p:nvSpPr>
        <p:spPr/>
        <p:txBody>
          <a:bodyPr/>
          <a:lstStyle/>
          <a:p>
            <a:r>
              <a:rPr lang="en-US" altLang="en-US" dirty="0"/>
              <a:t>Rule #2: </a:t>
            </a:r>
            <a:r>
              <a:rPr lang="en-US" altLang="en-US" dirty="0">
                <a:solidFill>
                  <a:srgbClr val="FFC000"/>
                </a:solidFill>
              </a:rPr>
              <a:t>derivative of a power function:</a:t>
            </a:r>
          </a:p>
          <a:p>
            <a:r>
              <a:rPr lang="en-US" altLang="en-US" sz="2000" dirty="0"/>
              <a:t> </a:t>
            </a:r>
          </a:p>
          <a:p>
            <a:pPr algn="ctr"/>
            <a:r>
              <a:rPr lang="en-US" altLang="en-US" dirty="0"/>
              <a:t> d/dx </a:t>
            </a:r>
            <a:r>
              <a:rPr lang="en-US" altLang="en-US" dirty="0" err="1"/>
              <a:t>cx</a:t>
            </a:r>
            <a:r>
              <a:rPr lang="en-US" altLang="en-US" baseline="30000" dirty="0" err="1"/>
              <a:t>n</a:t>
            </a:r>
            <a:r>
              <a:rPr lang="en-US" altLang="en-US" dirty="0"/>
              <a:t> = </a:t>
            </a:r>
            <a:r>
              <a:rPr lang="en-US" altLang="en-US" dirty="0" err="1"/>
              <a:t>cn</a:t>
            </a:r>
            <a:r>
              <a:rPr lang="en-US" altLang="en-US" dirty="0"/>
              <a:t> </a:t>
            </a:r>
            <a:r>
              <a:rPr lang="en-US" altLang="en-US" b="0" dirty="0">
                <a:latin typeface="Arial" panose="020B0604020202020204" pitchFamily="34" charset="0"/>
                <a:cs typeface="Arial" panose="020B0604020202020204" pitchFamily="34" charset="0"/>
              </a:rPr>
              <a:t>×</a:t>
            </a:r>
            <a:r>
              <a:rPr lang="en-US" altLang="en-US" dirty="0"/>
              <a:t> x</a:t>
            </a:r>
            <a:r>
              <a:rPr lang="en-US" altLang="en-US" baseline="30000" dirty="0"/>
              <a:t> n-1</a:t>
            </a:r>
            <a:endParaRPr lang="en-US" altLang="en-US" dirty="0"/>
          </a:p>
          <a:p>
            <a:endParaRPr lang="en-US"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650F5A92-531F-4D63-A125-BFF8BD58CEF4}"/>
              </a:ext>
            </a:extLst>
          </p:cNvPr>
          <p:cNvSpPr>
            <a:spLocks noGrp="1"/>
          </p:cNvSpPr>
          <p:nvPr>
            <p:ph type="title"/>
          </p:nvPr>
        </p:nvSpPr>
        <p:spPr/>
        <p:txBody>
          <a:bodyPr/>
          <a:lstStyle/>
          <a:p>
            <a:r>
              <a:rPr lang="en-US" altLang="en-US" sz="5300"/>
              <a:t>Derivatives/Differentiation</a:t>
            </a:r>
          </a:p>
        </p:txBody>
      </p:sp>
      <p:sp>
        <p:nvSpPr>
          <p:cNvPr id="14339" name="Content Placeholder 2">
            <a:extLst>
              <a:ext uri="{FF2B5EF4-FFF2-40B4-BE49-F238E27FC236}">
                <a16:creationId xmlns:a16="http://schemas.microsoft.com/office/drawing/2014/main" id="{318C16D4-91B9-40D6-A57E-11549C9D33CB}"/>
              </a:ext>
            </a:extLst>
          </p:cNvPr>
          <p:cNvSpPr>
            <a:spLocks noGrp="1"/>
          </p:cNvSpPr>
          <p:nvPr>
            <p:ph idx="1"/>
          </p:nvPr>
        </p:nvSpPr>
        <p:spPr/>
        <p:txBody>
          <a:bodyPr/>
          <a:lstStyle/>
          <a:p>
            <a:r>
              <a:rPr lang="en-US" altLang="en-US" dirty="0"/>
              <a:t>Rule #3:</a:t>
            </a:r>
          </a:p>
          <a:p>
            <a:r>
              <a:rPr lang="en-US" altLang="en-US" dirty="0">
                <a:solidFill>
                  <a:srgbClr val="FFC000"/>
                </a:solidFill>
              </a:rPr>
              <a:t>derivative of a sum u + v:</a:t>
            </a:r>
          </a:p>
          <a:p>
            <a:r>
              <a:rPr lang="en-US" altLang="en-US" sz="2000" dirty="0"/>
              <a:t> </a:t>
            </a:r>
          </a:p>
          <a:p>
            <a:pPr algn="ctr"/>
            <a:r>
              <a:rPr lang="en-US" altLang="en-US" dirty="0"/>
              <a:t> du/dx + dv/dx</a:t>
            </a:r>
          </a:p>
        </p:txBody>
      </p:sp>
    </p:spTree>
    <p:extLst>
      <p:ext uri="{BB962C8B-B14F-4D97-AF65-F5344CB8AC3E}">
        <p14:creationId xmlns:p14="http://schemas.microsoft.com/office/powerpoint/2010/main" val="2562775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650F5A92-531F-4D63-A125-BFF8BD58CEF4}"/>
              </a:ext>
            </a:extLst>
          </p:cNvPr>
          <p:cNvSpPr>
            <a:spLocks noGrp="1"/>
          </p:cNvSpPr>
          <p:nvPr>
            <p:ph type="title"/>
          </p:nvPr>
        </p:nvSpPr>
        <p:spPr/>
        <p:txBody>
          <a:bodyPr/>
          <a:lstStyle/>
          <a:p>
            <a:r>
              <a:rPr lang="en-US" altLang="en-US" sz="5300"/>
              <a:t>Derivatives/Differentiation</a:t>
            </a:r>
          </a:p>
        </p:txBody>
      </p:sp>
      <p:sp>
        <p:nvSpPr>
          <p:cNvPr id="14339" name="Content Placeholder 2">
            <a:extLst>
              <a:ext uri="{FF2B5EF4-FFF2-40B4-BE49-F238E27FC236}">
                <a16:creationId xmlns:a16="http://schemas.microsoft.com/office/drawing/2014/main" id="{318C16D4-91B9-40D6-A57E-11549C9D33CB}"/>
              </a:ext>
            </a:extLst>
          </p:cNvPr>
          <p:cNvSpPr>
            <a:spLocks noGrp="1"/>
          </p:cNvSpPr>
          <p:nvPr>
            <p:ph idx="1"/>
          </p:nvPr>
        </p:nvSpPr>
        <p:spPr/>
        <p:txBody>
          <a:bodyPr/>
          <a:lstStyle/>
          <a:p>
            <a:r>
              <a:rPr lang="en-US" altLang="en-US" dirty="0"/>
              <a:t>Rule #3:</a:t>
            </a:r>
          </a:p>
          <a:p>
            <a:r>
              <a:rPr lang="en-US" altLang="en-US" dirty="0">
                <a:solidFill>
                  <a:srgbClr val="FFC000"/>
                </a:solidFill>
              </a:rPr>
              <a:t>derivative of a sum u + v:</a:t>
            </a:r>
          </a:p>
          <a:p>
            <a:r>
              <a:rPr lang="en-US" altLang="en-US" dirty="0"/>
              <a:t> </a:t>
            </a:r>
          </a:p>
          <a:p>
            <a:endParaRPr lang="en-US" altLang="en-US" dirty="0"/>
          </a:p>
          <a:p>
            <a:pPr algn="ctr"/>
            <a:r>
              <a:rPr lang="en-US" altLang="en-US" dirty="0"/>
              <a:t> du/dx + dv/dx</a:t>
            </a:r>
          </a:p>
        </p:txBody>
      </p:sp>
      <p:sp>
        <p:nvSpPr>
          <p:cNvPr id="5" name="TextBox 4">
            <a:extLst>
              <a:ext uri="{FF2B5EF4-FFF2-40B4-BE49-F238E27FC236}">
                <a16:creationId xmlns:a16="http://schemas.microsoft.com/office/drawing/2014/main" id="{46A3FEA7-2CA6-4A0A-BEB0-2BF70E2E1C85}"/>
              </a:ext>
            </a:extLst>
          </p:cNvPr>
          <p:cNvSpPr txBox="1"/>
          <p:nvPr/>
        </p:nvSpPr>
        <p:spPr>
          <a:xfrm>
            <a:off x="5072194" y="3048000"/>
            <a:ext cx="1633406" cy="707886"/>
          </a:xfrm>
          <a:prstGeom prst="rect">
            <a:avLst/>
          </a:prstGeom>
          <a:noFill/>
        </p:spPr>
        <p:txBody>
          <a:bodyPr wrap="square">
            <a:spAutoFit/>
          </a:bodyPr>
          <a:lstStyle/>
          <a:p>
            <a:r>
              <a:rPr lang="en-US" sz="4000" b="1" dirty="0">
                <a:solidFill>
                  <a:srgbClr val="CCFFFF"/>
                </a:solidFill>
              </a:rPr>
              <a:t>- 3.2</a:t>
            </a:r>
          </a:p>
        </p:txBody>
      </p:sp>
      <p:sp>
        <p:nvSpPr>
          <p:cNvPr id="3" name="TextBox 2">
            <a:extLst>
              <a:ext uri="{FF2B5EF4-FFF2-40B4-BE49-F238E27FC236}">
                <a16:creationId xmlns:a16="http://schemas.microsoft.com/office/drawing/2014/main" id="{C8352681-5F20-4972-AAFB-6B86DFDC2FF2}"/>
              </a:ext>
            </a:extLst>
          </p:cNvPr>
          <p:cNvSpPr txBox="1"/>
          <p:nvPr/>
        </p:nvSpPr>
        <p:spPr>
          <a:xfrm>
            <a:off x="3923545" y="3048000"/>
            <a:ext cx="1486655" cy="707886"/>
          </a:xfrm>
          <a:prstGeom prst="rect">
            <a:avLst/>
          </a:prstGeom>
          <a:noFill/>
        </p:spPr>
        <p:txBody>
          <a:bodyPr wrap="square">
            <a:spAutoFit/>
          </a:bodyPr>
          <a:lstStyle/>
          <a:p>
            <a:r>
              <a:rPr lang="en-US" sz="4000" b="1" dirty="0">
                <a:solidFill>
                  <a:srgbClr val="CCFFFF"/>
                </a:solidFill>
              </a:rPr>
              <a:t>7x</a:t>
            </a:r>
            <a:r>
              <a:rPr lang="en-US" sz="4000" b="1" baseline="30000" dirty="0">
                <a:solidFill>
                  <a:srgbClr val="CCFFFF"/>
                </a:solidFill>
              </a:rPr>
              <a:t>2</a:t>
            </a:r>
          </a:p>
        </p:txBody>
      </p:sp>
      <p:grpSp>
        <p:nvGrpSpPr>
          <p:cNvPr id="8" name="Group 7">
            <a:extLst>
              <a:ext uri="{FF2B5EF4-FFF2-40B4-BE49-F238E27FC236}">
                <a16:creationId xmlns:a16="http://schemas.microsoft.com/office/drawing/2014/main" id="{268226A6-DBC6-4059-9127-D410BFC8AF38}"/>
              </a:ext>
            </a:extLst>
          </p:cNvPr>
          <p:cNvGrpSpPr/>
          <p:nvPr/>
        </p:nvGrpSpPr>
        <p:grpSpPr>
          <a:xfrm>
            <a:off x="4594490" y="2517759"/>
            <a:ext cx="1043271" cy="577401"/>
            <a:chOff x="3907631" y="1255954"/>
            <a:chExt cx="1243013" cy="2531184"/>
          </a:xfrm>
        </p:grpSpPr>
        <p:sp>
          <p:nvSpPr>
            <p:cNvPr id="9" name="Freeform: Shape 8">
              <a:extLst>
                <a:ext uri="{FF2B5EF4-FFF2-40B4-BE49-F238E27FC236}">
                  <a16:creationId xmlns:a16="http://schemas.microsoft.com/office/drawing/2014/main" id="{BE36EA29-DA15-4111-9BB8-332AC3A8BE63}"/>
                </a:ext>
              </a:extLst>
            </p:cNvPr>
            <p:cNvSpPr/>
            <p:nvPr/>
          </p:nvSpPr>
          <p:spPr>
            <a:xfrm flipH="1" flipV="1">
              <a:off x="3907631" y="2521546"/>
              <a:ext cx="654844" cy="1265592"/>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90199" y="467720"/>
                    <a:pt x="583536" y="505684"/>
                  </a:cubicBezTo>
                  <a:cubicBezTo>
                    <a:pt x="576873" y="543648"/>
                    <a:pt x="569443" y="573793"/>
                    <a:pt x="561262" y="615389"/>
                  </a:cubicBezTo>
                  <a:cubicBezTo>
                    <a:pt x="553081" y="656985"/>
                    <a:pt x="544508" y="700766"/>
                    <a:pt x="534451" y="755262"/>
                  </a:cubicBezTo>
                  <a:cubicBezTo>
                    <a:pt x="524394" y="809758"/>
                    <a:pt x="513030" y="882275"/>
                    <a:pt x="500918" y="942366"/>
                  </a:cubicBezTo>
                  <a:cubicBezTo>
                    <a:pt x="488806" y="1002457"/>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92D05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5B210F3-2CF5-43E9-A2CF-40F167959711}"/>
                </a:ext>
              </a:extLst>
            </p:cNvPr>
            <p:cNvSpPr/>
            <p:nvPr/>
          </p:nvSpPr>
          <p:spPr>
            <a:xfrm rot="10800000" flipH="1" flipV="1">
              <a:off x="4495800" y="1255954"/>
              <a:ext cx="654844" cy="1265592"/>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90199" y="467720"/>
                    <a:pt x="583536" y="505684"/>
                  </a:cubicBezTo>
                  <a:cubicBezTo>
                    <a:pt x="576873" y="543648"/>
                    <a:pt x="569443" y="573793"/>
                    <a:pt x="561262" y="615389"/>
                  </a:cubicBezTo>
                  <a:cubicBezTo>
                    <a:pt x="553081" y="656985"/>
                    <a:pt x="544508" y="700766"/>
                    <a:pt x="534451" y="755262"/>
                  </a:cubicBezTo>
                  <a:cubicBezTo>
                    <a:pt x="524394" y="809758"/>
                    <a:pt x="513030" y="882275"/>
                    <a:pt x="500918" y="942366"/>
                  </a:cubicBezTo>
                  <a:cubicBezTo>
                    <a:pt x="488806" y="1002457"/>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92D05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BA16E427-591B-4D38-81B8-AE51FEA9E10D}"/>
              </a:ext>
            </a:extLst>
          </p:cNvPr>
          <p:cNvGrpSpPr/>
          <p:nvPr/>
        </p:nvGrpSpPr>
        <p:grpSpPr>
          <a:xfrm>
            <a:off x="3342997" y="3613599"/>
            <a:ext cx="1043271" cy="577401"/>
            <a:chOff x="3907631" y="1255954"/>
            <a:chExt cx="1243013" cy="2531184"/>
          </a:xfrm>
        </p:grpSpPr>
        <p:sp>
          <p:nvSpPr>
            <p:cNvPr id="12" name="Freeform: Shape 11">
              <a:extLst>
                <a:ext uri="{FF2B5EF4-FFF2-40B4-BE49-F238E27FC236}">
                  <a16:creationId xmlns:a16="http://schemas.microsoft.com/office/drawing/2014/main" id="{8E39B3CB-FA82-40C4-AD27-0559AE3CE001}"/>
                </a:ext>
              </a:extLst>
            </p:cNvPr>
            <p:cNvSpPr/>
            <p:nvPr/>
          </p:nvSpPr>
          <p:spPr>
            <a:xfrm flipH="1" flipV="1">
              <a:off x="3907631" y="2521546"/>
              <a:ext cx="654844" cy="1265592"/>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90199" y="467720"/>
                    <a:pt x="583536" y="505684"/>
                  </a:cubicBezTo>
                  <a:cubicBezTo>
                    <a:pt x="576873" y="543648"/>
                    <a:pt x="569443" y="573793"/>
                    <a:pt x="561262" y="615389"/>
                  </a:cubicBezTo>
                  <a:cubicBezTo>
                    <a:pt x="553081" y="656985"/>
                    <a:pt x="544508" y="700766"/>
                    <a:pt x="534451" y="755262"/>
                  </a:cubicBezTo>
                  <a:cubicBezTo>
                    <a:pt x="524394" y="809758"/>
                    <a:pt x="513030" y="882275"/>
                    <a:pt x="500918" y="942366"/>
                  </a:cubicBezTo>
                  <a:cubicBezTo>
                    <a:pt x="488806" y="1002457"/>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92D05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9ACEEBE-B2D8-4258-BBC3-B3FD2CAC6ADF}"/>
                </a:ext>
              </a:extLst>
            </p:cNvPr>
            <p:cNvSpPr/>
            <p:nvPr/>
          </p:nvSpPr>
          <p:spPr>
            <a:xfrm rot="10800000" flipH="1" flipV="1">
              <a:off x="4495800" y="1255954"/>
              <a:ext cx="654844" cy="1265592"/>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90199" y="467720"/>
                    <a:pt x="583536" y="505684"/>
                  </a:cubicBezTo>
                  <a:cubicBezTo>
                    <a:pt x="576873" y="543648"/>
                    <a:pt x="569443" y="573793"/>
                    <a:pt x="561262" y="615389"/>
                  </a:cubicBezTo>
                  <a:cubicBezTo>
                    <a:pt x="553081" y="656985"/>
                    <a:pt x="544508" y="700766"/>
                    <a:pt x="534451" y="755262"/>
                  </a:cubicBezTo>
                  <a:cubicBezTo>
                    <a:pt x="524394" y="809758"/>
                    <a:pt x="513030" y="882275"/>
                    <a:pt x="500918" y="942366"/>
                  </a:cubicBezTo>
                  <a:cubicBezTo>
                    <a:pt x="488806" y="1002457"/>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92D05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D4D181CE-DFB0-4A61-B84A-8D7CDE9305C3}"/>
              </a:ext>
            </a:extLst>
          </p:cNvPr>
          <p:cNvGrpSpPr/>
          <p:nvPr/>
        </p:nvGrpSpPr>
        <p:grpSpPr>
          <a:xfrm rot="21104274">
            <a:off x="6238677" y="2540510"/>
            <a:ext cx="403047" cy="587762"/>
            <a:chOff x="3907631" y="1255954"/>
            <a:chExt cx="1243013" cy="2531184"/>
          </a:xfrm>
        </p:grpSpPr>
        <p:sp>
          <p:nvSpPr>
            <p:cNvPr id="15" name="Freeform: Shape 14">
              <a:extLst>
                <a:ext uri="{FF2B5EF4-FFF2-40B4-BE49-F238E27FC236}">
                  <a16:creationId xmlns:a16="http://schemas.microsoft.com/office/drawing/2014/main" id="{F25353E4-5949-4018-A12C-3DB315BE3F39}"/>
                </a:ext>
              </a:extLst>
            </p:cNvPr>
            <p:cNvSpPr/>
            <p:nvPr/>
          </p:nvSpPr>
          <p:spPr>
            <a:xfrm flipH="1" flipV="1">
              <a:off x="3907631" y="2521546"/>
              <a:ext cx="654844" cy="1265592"/>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90199" y="467720"/>
                    <a:pt x="583536" y="505684"/>
                  </a:cubicBezTo>
                  <a:cubicBezTo>
                    <a:pt x="576873" y="543648"/>
                    <a:pt x="569443" y="573793"/>
                    <a:pt x="561262" y="615389"/>
                  </a:cubicBezTo>
                  <a:cubicBezTo>
                    <a:pt x="553081" y="656985"/>
                    <a:pt x="544508" y="700766"/>
                    <a:pt x="534451" y="755262"/>
                  </a:cubicBezTo>
                  <a:cubicBezTo>
                    <a:pt x="524394" y="809758"/>
                    <a:pt x="513030" y="882275"/>
                    <a:pt x="500918" y="942366"/>
                  </a:cubicBezTo>
                  <a:cubicBezTo>
                    <a:pt x="488806" y="1002457"/>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92D05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5EB6BDF3-8BA6-47B1-9C52-D1E26B2E46AD}"/>
                </a:ext>
              </a:extLst>
            </p:cNvPr>
            <p:cNvSpPr/>
            <p:nvPr/>
          </p:nvSpPr>
          <p:spPr>
            <a:xfrm rot="10800000" flipH="1" flipV="1">
              <a:off x="4495800" y="1255954"/>
              <a:ext cx="654844" cy="1265592"/>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90199" y="467720"/>
                    <a:pt x="583536" y="505684"/>
                  </a:cubicBezTo>
                  <a:cubicBezTo>
                    <a:pt x="576873" y="543648"/>
                    <a:pt x="569443" y="573793"/>
                    <a:pt x="561262" y="615389"/>
                  </a:cubicBezTo>
                  <a:cubicBezTo>
                    <a:pt x="553081" y="656985"/>
                    <a:pt x="544508" y="700766"/>
                    <a:pt x="534451" y="755262"/>
                  </a:cubicBezTo>
                  <a:cubicBezTo>
                    <a:pt x="524394" y="809758"/>
                    <a:pt x="513030" y="882275"/>
                    <a:pt x="500918" y="942366"/>
                  </a:cubicBezTo>
                  <a:cubicBezTo>
                    <a:pt x="488806" y="1002457"/>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92D05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248FD7FC-A373-42EB-909C-9E13E9F48917}"/>
              </a:ext>
            </a:extLst>
          </p:cNvPr>
          <p:cNvGrpSpPr/>
          <p:nvPr/>
        </p:nvGrpSpPr>
        <p:grpSpPr>
          <a:xfrm rot="21104274">
            <a:off x="5450340" y="3683510"/>
            <a:ext cx="403047" cy="587762"/>
            <a:chOff x="3907631" y="1255954"/>
            <a:chExt cx="1243013" cy="2531184"/>
          </a:xfrm>
        </p:grpSpPr>
        <p:sp>
          <p:nvSpPr>
            <p:cNvPr id="24" name="Freeform: Shape 23">
              <a:extLst>
                <a:ext uri="{FF2B5EF4-FFF2-40B4-BE49-F238E27FC236}">
                  <a16:creationId xmlns:a16="http://schemas.microsoft.com/office/drawing/2014/main" id="{8B7C0F61-1233-4E3B-80AF-E3F5B6895B41}"/>
                </a:ext>
              </a:extLst>
            </p:cNvPr>
            <p:cNvSpPr/>
            <p:nvPr/>
          </p:nvSpPr>
          <p:spPr>
            <a:xfrm flipH="1" flipV="1">
              <a:off x="3907631" y="2521546"/>
              <a:ext cx="654844" cy="1265592"/>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90199" y="467720"/>
                    <a:pt x="583536" y="505684"/>
                  </a:cubicBezTo>
                  <a:cubicBezTo>
                    <a:pt x="576873" y="543648"/>
                    <a:pt x="569443" y="573793"/>
                    <a:pt x="561262" y="615389"/>
                  </a:cubicBezTo>
                  <a:cubicBezTo>
                    <a:pt x="553081" y="656985"/>
                    <a:pt x="544508" y="700766"/>
                    <a:pt x="534451" y="755262"/>
                  </a:cubicBezTo>
                  <a:cubicBezTo>
                    <a:pt x="524394" y="809758"/>
                    <a:pt x="513030" y="882275"/>
                    <a:pt x="500918" y="942366"/>
                  </a:cubicBezTo>
                  <a:cubicBezTo>
                    <a:pt x="488806" y="1002457"/>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92D05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DFF05C5-7087-4A32-962C-43ACEA405FB4}"/>
                </a:ext>
              </a:extLst>
            </p:cNvPr>
            <p:cNvSpPr/>
            <p:nvPr/>
          </p:nvSpPr>
          <p:spPr>
            <a:xfrm rot="10800000" flipH="1" flipV="1">
              <a:off x="4495800" y="1255954"/>
              <a:ext cx="654844" cy="1265592"/>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90199" y="467720"/>
                    <a:pt x="583536" y="505684"/>
                  </a:cubicBezTo>
                  <a:cubicBezTo>
                    <a:pt x="576873" y="543648"/>
                    <a:pt x="569443" y="573793"/>
                    <a:pt x="561262" y="615389"/>
                  </a:cubicBezTo>
                  <a:cubicBezTo>
                    <a:pt x="553081" y="656985"/>
                    <a:pt x="544508" y="700766"/>
                    <a:pt x="534451" y="755262"/>
                  </a:cubicBezTo>
                  <a:cubicBezTo>
                    <a:pt x="524394" y="809758"/>
                    <a:pt x="513030" y="882275"/>
                    <a:pt x="500918" y="942366"/>
                  </a:cubicBezTo>
                  <a:cubicBezTo>
                    <a:pt x="488806" y="1002457"/>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92D05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FBF1D-9957-41EE-8B0C-A7C90F8283CF}"/>
              </a:ext>
            </a:extLst>
          </p:cNvPr>
          <p:cNvSpPr>
            <a:spLocks noGrp="1"/>
          </p:cNvSpPr>
          <p:nvPr>
            <p:ph type="title"/>
          </p:nvPr>
        </p:nvSpPr>
        <p:spPr/>
        <p:txBody>
          <a:bodyPr/>
          <a:lstStyle/>
          <a:p>
            <a:r>
              <a:rPr lang="en-US" dirty="0"/>
              <a:t>Derivatives</a:t>
            </a:r>
          </a:p>
        </p:txBody>
      </p:sp>
      <p:sp>
        <p:nvSpPr>
          <p:cNvPr id="3" name="Content Placeholder 2">
            <a:extLst>
              <a:ext uri="{FF2B5EF4-FFF2-40B4-BE49-F238E27FC236}">
                <a16:creationId xmlns:a16="http://schemas.microsoft.com/office/drawing/2014/main" id="{50E60BFA-D531-492F-974C-B621CD987A7B}"/>
              </a:ext>
            </a:extLst>
          </p:cNvPr>
          <p:cNvSpPr>
            <a:spLocks noGrp="1"/>
          </p:cNvSpPr>
          <p:nvPr>
            <p:ph idx="1"/>
          </p:nvPr>
        </p:nvSpPr>
        <p:spPr/>
        <p:txBody>
          <a:bodyPr/>
          <a:lstStyle/>
          <a:p>
            <a:r>
              <a:rPr lang="en-US" dirty="0"/>
              <a:t>Not every function has a derivative at every point</a:t>
            </a:r>
          </a:p>
        </p:txBody>
      </p:sp>
    </p:spTree>
    <p:extLst>
      <p:ext uri="{BB962C8B-B14F-4D97-AF65-F5344CB8AC3E}">
        <p14:creationId xmlns:p14="http://schemas.microsoft.com/office/powerpoint/2010/main" val="26705530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A7974F-B31A-4115-9092-8A012BABA2C2}"/>
              </a:ext>
            </a:extLst>
          </p:cNvPr>
          <p:cNvSpPr>
            <a:spLocks noGrp="1"/>
          </p:cNvSpPr>
          <p:nvPr>
            <p:ph idx="1"/>
          </p:nvPr>
        </p:nvSpPr>
        <p:spPr>
          <a:xfrm>
            <a:off x="304800" y="1219200"/>
            <a:ext cx="8839200" cy="5638800"/>
          </a:xfrm>
        </p:spPr>
        <p:txBody>
          <a:bodyPr/>
          <a:lstStyle/>
          <a:p>
            <a:pPr>
              <a:buFont typeface="Arial" charset="0"/>
              <a:buNone/>
              <a:defRPr/>
            </a:pPr>
            <a:r>
              <a:rPr lang="en-US" dirty="0"/>
              <a:t>Find the derivative </a:t>
            </a:r>
            <a:r>
              <a:rPr lang="en-US" dirty="0" err="1"/>
              <a:t>dy</a:t>
            </a:r>
            <a:r>
              <a:rPr lang="en-US" dirty="0"/>
              <a:t>/dx for |x|</a:t>
            </a:r>
          </a:p>
          <a:p>
            <a:pPr>
              <a:spcBef>
                <a:spcPts val="0"/>
              </a:spcBef>
              <a:defRPr/>
            </a:pPr>
            <a:r>
              <a:rPr lang="en-US" dirty="0"/>
              <a:t>at x=0: </a:t>
            </a:r>
          </a:p>
          <a:p>
            <a:pPr>
              <a:defRPr/>
            </a:pPr>
            <a:r>
              <a:rPr lang="en-US" dirty="0"/>
              <a:t>Well, there is no UNIQUE tangent line at that point…</a:t>
            </a:r>
          </a:p>
          <a:p>
            <a:pPr>
              <a:buFont typeface="Arial" charset="0"/>
              <a:buNone/>
              <a:defRPr/>
            </a:pPr>
            <a:r>
              <a:rPr lang="en-US" dirty="0"/>
              <a:t>So there is no </a:t>
            </a:r>
          </a:p>
          <a:p>
            <a:pPr>
              <a:spcBef>
                <a:spcPts val="0"/>
              </a:spcBef>
              <a:buFont typeface="Arial" charset="0"/>
              <a:buNone/>
              <a:defRPr/>
            </a:pPr>
            <a:r>
              <a:rPr lang="en-US" dirty="0"/>
              <a:t>derivative at x=0</a:t>
            </a:r>
          </a:p>
          <a:p>
            <a:pPr>
              <a:buFont typeface="Arial" charset="0"/>
              <a:buNone/>
              <a:defRPr/>
            </a:pPr>
            <a:endParaRPr lang="en-US" dirty="0"/>
          </a:p>
          <a:p>
            <a:pPr>
              <a:buFont typeface="Arial" charset="0"/>
              <a:buNone/>
              <a:defRPr/>
            </a:pPr>
            <a:r>
              <a:rPr lang="en-US" dirty="0"/>
              <a:t>  </a:t>
            </a:r>
          </a:p>
        </p:txBody>
      </p:sp>
      <p:sp>
        <p:nvSpPr>
          <p:cNvPr id="10" name="Rectangle 9">
            <a:extLst>
              <a:ext uri="{FF2B5EF4-FFF2-40B4-BE49-F238E27FC236}">
                <a16:creationId xmlns:a16="http://schemas.microsoft.com/office/drawing/2014/main" id="{F4561939-1A5F-4C21-BFF0-538D5A6DD877}"/>
              </a:ext>
            </a:extLst>
          </p:cNvPr>
          <p:cNvSpPr/>
          <p:nvPr/>
        </p:nvSpPr>
        <p:spPr>
          <a:xfrm>
            <a:off x="0" y="6611035"/>
            <a:ext cx="1577676" cy="323165"/>
          </a:xfrm>
          <a:prstGeom prst="rect">
            <a:avLst/>
          </a:prstGeom>
        </p:spPr>
        <p:txBody>
          <a:bodyPr wrap="none">
            <a:spAutoFit/>
          </a:bodyPr>
          <a:lstStyle/>
          <a:p>
            <a:r>
              <a:rPr lang="en-US" sz="1500" b="1" dirty="0" err="1">
                <a:solidFill>
                  <a:srgbClr val="00B0F0"/>
                </a:solidFill>
              </a:rPr>
              <a:t>VFrench</a:t>
            </a:r>
            <a:r>
              <a:rPr lang="en-US" sz="1500" b="1" dirty="0">
                <a:solidFill>
                  <a:srgbClr val="00B0F0"/>
                </a:solidFill>
              </a:rPr>
              <a:t>, 2021</a:t>
            </a:r>
          </a:p>
        </p:txBody>
      </p:sp>
      <p:grpSp>
        <p:nvGrpSpPr>
          <p:cNvPr id="11" name="Group 10">
            <a:extLst>
              <a:ext uri="{FF2B5EF4-FFF2-40B4-BE49-F238E27FC236}">
                <a16:creationId xmlns:a16="http://schemas.microsoft.com/office/drawing/2014/main" id="{2B129852-9ACA-4A4A-99EE-4BD1A1D42F63}"/>
              </a:ext>
            </a:extLst>
          </p:cNvPr>
          <p:cNvGrpSpPr/>
          <p:nvPr/>
        </p:nvGrpSpPr>
        <p:grpSpPr>
          <a:xfrm>
            <a:off x="6019800" y="3810000"/>
            <a:ext cx="2971800" cy="2895600"/>
            <a:chOff x="4800600" y="2590800"/>
            <a:chExt cx="4057650" cy="4076700"/>
          </a:xfrm>
        </p:grpSpPr>
        <p:pic>
          <p:nvPicPr>
            <p:cNvPr id="12" name="Picture 11">
              <a:extLst>
                <a:ext uri="{FF2B5EF4-FFF2-40B4-BE49-F238E27FC236}">
                  <a16:creationId xmlns:a16="http://schemas.microsoft.com/office/drawing/2014/main" id="{A90BD57D-BD97-405D-84AD-7EEF422EBAF0}"/>
                </a:ext>
              </a:extLst>
            </p:cNvPr>
            <p:cNvPicPr>
              <a:picLocks noChangeAspect="1"/>
            </p:cNvPicPr>
            <p:nvPr/>
          </p:nvPicPr>
          <p:blipFill>
            <a:blip r:embed="rId2"/>
            <a:stretch>
              <a:fillRect/>
            </a:stretch>
          </p:blipFill>
          <p:spPr>
            <a:xfrm>
              <a:off x="4800600" y="2609850"/>
              <a:ext cx="4057650" cy="4057650"/>
            </a:xfrm>
            <a:prstGeom prst="rect">
              <a:avLst/>
            </a:prstGeom>
          </p:spPr>
        </p:pic>
        <p:cxnSp>
          <p:nvCxnSpPr>
            <p:cNvPr id="13" name="Straight Connector 12">
              <a:extLst>
                <a:ext uri="{FF2B5EF4-FFF2-40B4-BE49-F238E27FC236}">
                  <a16:creationId xmlns:a16="http://schemas.microsoft.com/office/drawing/2014/main" id="{6FA21AF0-68ED-43EA-B3D8-E3EB1CF08994}"/>
                </a:ext>
              </a:extLst>
            </p:cNvPr>
            <p:cNvCxnSpPr>
              <a:cxnSpLocks/>
            </p:cNvCxnSpPr>
            <p:nvPr/>
          </p:nvCxnSpPr>
          <p:spPr>
            <a:xfrm>
              <a:off x="4800600" y="2609850"/>
              <a:ext cx="1981200" cy="2038350"/>
            </a:xfrm>
            <a:prstGeom prst="line">
              <a:avLst/>
            </a:prstGeom>
            <a:ln w="635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CAC1C0-E058-4259-B4B8-3E9AB8411152}"/>
                </a:ext>
              </a:extLst>
            </p:cNvPr>
            <p:cNvCxnSpPr>
              <a:cxnSpLocks/>
            </p:cNvCxnSpPr>
            <p:nvPr/>
          </p:nvCxnSpPr>
          <p:spPr>
            <a:xfrm flipH="1">
              <a:off x="6781800" y="2590800"/>
              <a:ext cx="2057400" cy="2095500"/>
            </a:xfrm>
            <a:prstGeom prst="line">
              <a:avLst/>
            </a:prstGeom>
            <a:ln w="63500">
              <a:solidFill>
                <a:srgbClr val="92D05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a:extLst>
              <a:ext uri="{FF2B5EF4-FFF2-40B4-BE49-F238E27FC236}">
                <a16:creationId xmlns:a16="http://schemas.microsoft.com/office/drawing/2014/main" id="{A129DF40-0D33-4968-9F98-FC1A2B9F8CF8}"/>
              </a:ext>
            </a:extLst>
          </p:cNvPr>
          <p:cNvCxnSpPr>
            <a:cxnSpLocks/>
          </p:cNvCxnSpPr>
          <p:nvPr/>
        </p:nvCxnSpPr>
        <p:spPr>
          <a:xfrm>
            <a:off x="7017637" y="4829007"/>
            <a:ext cx="878476" cy="861788"/>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601ACAF-9427-4306-905F-9D73896CD1E7}"/>
              </a:ext>
            </a:extLst>
          </p:cNvPr>
          <p:cNvCxnSpPr>
            <a:cxnSpLocks/>
          </p:cNvCxnSpPr>
          <p:nvPr/>
        </p:nvCxnSpPr>
        <p:spPr>
          <a:xfrm flipV="1">
            <a:off x="7119719" y="4904143"/>
            <a:ext cx="776394" cy="810857"/>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C820FC5-F765-4B58-86BC-2BB0CDC58762}"/>
              </a:ext>
            </a:extLst>
          </p:cNvPr>
          <p:cNvCxnSpPr>
            <a:cxnSpLocks/>
          </p:cNvCxnSpPr>
          <p:nvPr/>
        </p:nvCxnSpPr>
        <p:spPr>
          <a:xfrm>
            <a:off x="6856390" y="5319545"/>
            <a:ext cx="1298620" cy="392"/>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55E34D5-4F26-4AC8-89ED-857C8622F266}"/>
              </a:ext>
            </a:extLst>
          </p:cNvPr>
          <p:cNvCxnSpPr>
            <a:cxnSpLocks/>
          </p:cNvCxnSpPr>
          <p:nvPr/>
        </p:nvCxnSpPr>
        <p:spPr>
          <a:xfrm>
            <a:off x="6932231" y="4968646"/>
            <a:ext cx="1077177" cy="659494"/>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D2EDA906-78B0-4A5D-8521-A9DFB7CB1D15}"/>
              </a:ext>
            </a:extLst>
          </p:cNvPr>
          <p:cNvSpPr>
            <a:spLocks noGrp="1"/>
          </p:cNvSpPr>
          <p:nvPr>
            <p:ph type="title"/>
          </p:nvPr>
        </p:nvSpPr>
        <p:spPr>
          <a:xfrm>
            <a:off x="0" y="0"/>
            <a:ext cx="9144000" cy="1143000"/>
          </a:xfrm>
        </p:spPr>
        <p:txBody>
          <a:bodyPr/>
          <a:lstStyle/>
          <a:p>
            <a:r>
              <a:rPr lang="en-US" dirty="0"/>
              <a:t>Derivatives</a:t>
            </a:r>
          </a:p>
        </p:txBody>
      </p:sp>
    </p:spTree>
    <p:extLst>
      <p:ext uri="{BB962C8B-B14F-4D97-AF65-F5344CB8AC3E}">
        <p14:creationId xmlns:p14="http://schemas.microsoft.com/office/powerpoint/2010/main" val="13553126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FBF1D-9957-41EE-8B0C-A7C90F8283CF}"/>
              </a:ext>
            </a:extLst>
          </p:cNvPr>
          <p:cNvSpPr>
            <a:spLocks noGrp="1"/>
          </p:cNvSpPr>
          <p:nvPr>
            <p:ph type="title"/>
          </p:nvPr>
        </p:nvSpPr>
        <p:spPr/>
        <p:txBody>
          <a:bodyPr/>
          <a:lstStyle/>
          <a:p>
            <a:r>
              <a:rPr lang="en-US" dirty="0"/>
              <a:t>Derivatives</a:t>
            </a:r>
          </a:p>
        </p:txBody>
      </p:sp>
      <p:sp>
        <p:nvSpPr>
          <p:cNvPr id="3" name="Content Placeholder 2">
            <a:extLst>
              <a:ext uri="{FF2B5EF4-FFF2-40B4-BE49-F238E27FC236}">
                <a16:creationId xmlns:a16="http://schemas.microsoft.com/office/drawing/2014/main" id="{50E60BFA-D531-492F-974C-B621CD987A7B}"/>
              </a:ext>
            </a:extLst>
          </p:cNvPr>
          <p:cNvSpPr>
            <a:spLocks noGrp="1"/>
          </p:cNvSpPr>
          <p:nvPr>
            <p:ph idx="1"/>
          </p:nvPr>
        </p:nvSpPr>
        <p:spPr/>
        <p:txBody>
          <a:bodyPr/>
          <a:lstStyle/>
          <a:p>
            <a:r>
              <a:rPr lang="en-US" dirty="0"/>
              <a:t>In addition, if the limit doesn’t exist (like at a cliff), </a:t>
            </a:r>
          </a:p>
          <a:p>
            <a:r>
              <a:rPr lang="en-US" dirty="0"/>
              <a:t>then the derivative doesn’t exist either</a:t>
            </a:r>
          </a:p>
        </p:txBody>
      </p:sp>
    </p:spTree>
    <p:extLst>
      <p:ext uri="{BB962C8B-B14F-4D97-AF65-F5344CB8AC3E}">
        <p14:creationId xmlns:p14="http://schemas.microsoft.com/office/powerpoint/2010/main" val="31770035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FBF1D-9957-41EE-8B0C-A7C90F8283CF}"/>
              </a:ext>
            </a:extLst>
          </p:cNvPr>
          <p:cNvSpPr>
            <a:spLocks noGrp="1"/>
          </p:cNvSpPr>
          <p:nvPr>
            <p:ph type="title"/>
          </p:nvPr>
        </p:nvSpPr>
        <p:spPr/>
        <p:txBody>
          <a:bodyPr/>
          <a:lstStyle/>
          <a:p>
            <a:r>
              <a:rPr lang="en-US" dirty="0"/>
              <a:t>Derivatives</a:t>
            </a:r>
          </a:p>
        </p:txBody>
      </p:sp>
      <p:sp>
        <p:nvSpPr>
          <p:cNvPr id="3" name="Content Placeholder 2">
            <a:extLst>
              <a:ext uri="{FF2B5EF4-FFF2-40B4-BE49-F238E27FC236}">
                <a16:creationId xmlns:a16="http://schemas.microsoft.com/office/drawing/2014/main" id="{50E60BFA-D531-492F-974C-B621CD987A7B}"/>
              </a:ext>
            </a:extLst>
          </p:cNvPr>
          <p:cNvSpPr>
            <a:spLocks noGrp="1"/>
          </p:cNvSpPr>
          <p:nvPr>
            <p:ph idx="1"/>
          </p:nvPr>
        </p:nvSpPr>
        <p:spPr/>
        <p:txBody>
          <a:bodyPr/>
          <a:lstStyle/>
          <a:p>
            <a:r>
              <a:rPr lang="en-US" dirty="0"/>
              <a:t>A function ƒ</a:t>
            </a:r>
            <a:r>
              <a:rPr lang="en-US" sz="2000" dirty="0"/>
              <a:t> </a:t>
            </a:r>
            <a:r>
              <a:rPr lang="en-US" dirty="0"/>
              <a:t>(x) is called </a:t>
            </a:r>
            <a:r>
              <a:rPr lang="en-US" dirty="0">
                <a:solidFill>
                  <a:srgbClr val="FFC000"/>
                </a:solidFill>
              </a:rPr>
              <a:t>differentiable</a:t>
            </a:r>
            <a:r>
              <a:rPr lang="en-US" dirty="0"/>
              <a:t> at x = a if ƒ</a:t>
            </a:r>
            <a:r>
              <a:rPr lang="en-US" sz="2000" dirty="0"/>
              <a:t> </a:t>
            </a:r>
            <a:r>
              <a:rPr lang="en-US" dirty="0"/>
              <a:t>′(a) exists </a:t>
            </a:r>
          </a:p>
        </p:txBody>
      </p:sp>
    </p:spTree>
    <p:extLst>
      <p:ext uri="{BB962C8B-B14F-4D97-AF65-F5344CB8AC3E}">
        <p14:creationId xmlns:p14="http://schemas.microsoft.com/office/powerpoint/2010/main" val="2262320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Title 1"/>
          <p:cNvSpPr>
            <a:spLocks noGrp="1"/>
          </p:cNvSpPr>
          <p:nvPr>
            <p:ph type="title"/>
          </p:nvPr>
        </p:nvSpPr>
        <p:spPr/>
        <p:txBody>
          <a:bodyPr/>
          <a:lstStyle/>
          <a:p>
            <a:r>
              <a:rPr lang="en-US" altLang="en-US"/>
              <a:t>Review</a:t>
            </a:r>
          </a:p>
        </p:txBody>
      </p:sp>
      <p:sp>
        <p:nvSpPr>
          <p:cNvPr id="4" name="Rectangle 3"/>
          <p:cNvSpPr/>
          <p:nvPr/>
        </p:nvSpPr>
        <p:spPr>
          <a:xfrm>
            <a:off x="0" y="6608802"/>
            <a:ext cx="9144000" cy="553998"/>
          </a:xfrm>
          <a:prstGeom prst="rect">
            <a:avLst/>
          </a:prstGeom>
        </p:spPr>
        <p:txBody>
          <a:bodyPr wrap="square">
            <a:spAutoFit/>
          </a:bodyPr>
          <a:lstStyle/>
          <a:p>
            <a:r>
              <a:rPr lang="en-US" sz="1500" dirty="0">
                <a:solidFill>
                  <a:srgbClr val="00B0F0"/>
                </a:solidFill>
              </a:rPr>
              <a:t>http://995642590.r.lightningbase-cdn.com/wp-content/uploads/2010/12/looking-back-hrexaminer-v144-cover425px.jpg</a:t>
            </a:r>
          </a:p>
        </p:txBody>
      </p:sp>
    </p:spTree>
    <p:extLst>
      <p:ext uri="{BB962C8B-B14F-4D97-AF65-F5344CB8AC3E}">
        <p14:creationId xmlns:p14="http://schemas.microsoft.com/office/powerpoint/2010/main" val="36201572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3018A-E71A-4007-9563-6A69E7B26DDF}"/>
              </a:ext>
            </a:extLst>
          </p:cNvPr>
          <p:cNvSpPr>
            <a:spLocks noGrp="1"/>
          </p:cNvSpPr>
          <p:nvPr>
            <p:ph type="title"/>
          </p:nvPr>
        </p:nvSpPr>
        <p:spPr/>
        <p:txBody>
          <a:bodyPr/>
          <a:lstStyle/>
          <a:p>
            <a:r>
              <a:rPr lang="en-US" dirty="0"/>
              <a:t>Derivatives</a:t>
            </a:r>
          </a:p>
        </p:txBody>
      </p:sp>
      <p:sp>
        <p:nvSpPr>
          <p:cNvPr id="3" name="Content Placeholder 2">
            <a:extLst>
              <a:ext uri="{FF2B5EF4-FFF2-40B4-BE49-F238E27FC236}">
                <a16:creationId xmlns:a16="http://schemas.microsoft.com/office/drawing/2014/main" id="{835A5CD8-7492-42DB-BDF5-5DC2D9169B0C}"/>
              </a:ext>
            </a:extLst>
          </p:cNvPr>
          <p:cNvSpPr>
            <a:spLocks noGrp="1"/>
          </p:cNvSpPr>
          <p:nvPr>
            <p:ph idx="1"/>
          </p:nvPr>
        </p:nvSpPr>
        <p:spPr/>
        <p:txBody>
          <a:bodyPr/>
          <a:lstStyle/>
          <a:p>
            <a:r>
              <a:rPr lang="en-US" dirty="0"/>
              <a:t>ƒ</a:t>
            </a:r>
            <a:r>
              <a:rPr lang="en-US" sz="2000" dirty="0"/>
              <a:t> </a:t>
            </a:r>
            <a:r>
              <a:rPr lang="en-US" dirty="0"/>
              <a:t>′(x) is called </a:t>
            </a:r>
            <a:r>
              <a:rPr lang="en-US" dirty="0">
                <a:solidFill>
                  <a:srgbClr val="FFC000"/>
                </a:solidFill>
              </a:rPr>
              <a:t>globally differentiable </a:t>
            </a:r>
            <a:r>
              <a:rPr lang="en-US" dirty="0"/>
              <a:t>if the derivative exists for every point on the number line</a:t>
            </a:r>
          </a:p>
          <a:p>
            <a:endParaRPr lang="en-US" dirty="0"/>
          </a:p>
        </p:txBody>
      </p:sp>
    </p:spTree>
    <p:extLst>
      <p:ext uri="{BB962C8B-B14F-4D97-AF65-F5344CB8AC3E}">
        <p14:creationId xmlns:p14="http://schemas.microsoft.com/office/powerpoint/2010/main" val="36054464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4AE20-8752-4208-813B-2C38D82696BC}"/>
              </a:ext>
            </a:extLst>
          </p:cNvPr>
          <p:cNvSpPr>
            <a:spLocks noGrp="1"/>
          </p:cNvSpPr>
          <p:nvPr>
            <p:ph type="title"/>
          </p:nvPr>
        </p:nvSpPr>
        <p:spPr/>
        <p:txBody>
          <a:bodyPr/>
          <a:lstStyle/>
          <a:p>
            <a:r>
              <a:rPr lang="en-US" dirty="0"/>
              <a:t>Derivatives</a:t>
            </a:r>
          </a:p>
        </p:txBody>
      </p:sp>
      <p:pic>
        <p:nvPicPr>
          <p:cNvPr id="4" name="Picture 3">
            <a:extLst>
              <a:ext uri="{FF2B5EF4-FFF2-40B4-BE49-F238E27FC236}">
                <a16:creationId xmlns:a16="http://schemas.microsoft.com/office/drawing/2014/main" id="{8551EC80-4D84-498B-8971-1BA1E904CFA3}"/>
              </a:ext>
            </a:extLst>
          </p:cNvPr>
          <p:cNvPicPr>
            <a:picLocks noChangeAspect="1"/>
          </p:cNvPicPr>
          <p:nvPr/>
        </p:nvPicPr>
        <p:blipFill>
          <a:blip r:embed="rId2"/>
          <a:stretch>
            <a:fillRect/>
          </a:stretch>
        </p:blipFill>
        <p:spPr>
          <a:xfrm>
            <a:off x="719137" y="1028700"/>
            <a:ext cx="7705725" cy="5829300"/>
          </a:xfrm>
          <a:prstGeom prst="rect">
            <a:avLst/>
          </a:prstGeom>
        </p:spPr>
      </p:pic>
    </p:spTree>
    <p:extLst>
      <p:ext uri="{BB962C8B-B14F-4D97-AF65-F5344CB8AC3E}">
        <p14:creationId xmlns:p14="http://schemas.microsoft.com/office/powerpoint/2010/main" val="24822689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40073360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EB791D0B-B8A0-4C6B-B831-688144228F5B}"/>
              </a:ext>
            </a:extLst>
          </p:cNvPr>
          <p:cNvSpPr>
            <a:spLocks noGrp="1"/>
          </p:cNvSpPr>
          <p:nvPr>
            <p:ph type="title"/>
          </p:nvPr>
        </p:nvSpPr>
        <p:spPr/>
        <p:txBody>
          <a:bodyPr/>
          <a:lstStyle/>
          <a:p>
            <a:r>
              <a:rPr lang="en-US" altLang="en-US" sz="5300"/>
              <a:t>Derivatives/Differentiation</a:t>
            </a:r>
          </a:p>
        </p:txBody>
      </p:sp>
      <p:sp>
        <p:nvSpPr>
          <p:cNvPr id="16387" name="Content Placeholder 2">
            <a:extLst>
              <a:ext uri="{FF2B5EF4-FFF2-40B4-BE49-F238E27FC236}">
                <a16:creationId xmlns:a16="http://schemas.microsoft.com/office/drawing/2014/main" id="{A07B8384-B044-43C5-BFE3-19EC5DA871FE}"/>
              </a:ext>
            </a:extLst>
          </p:cNvPr>
          <p:cNvSpPr>
            <a:spLocks noGrp="1"/>
          </p:cNvSpPr>
          <p:nvPr>
            <p:ph idx="1"/>
          </p:nvPr>
        </p:nvSpPr>
        <p:spPr>
          <a:xfrm>
            <a:off x="457200" y="1143000"/>
            <a:ext cx="8229600" cy="5638800"/>
          </a:xfrm>
        </p:spPr>
        <p:txBody>
          <a:bodyPr/>
          <a:lstStyle/>
          <a:p>
            <a:r>
              <a:rPr lang="en-US" altLang="en-US" dirty="0"/>
              <a:t>  Two Rules important enough to be included in the “Outcomes”</a:t>
            </a:r>
          </a:p>
          <a:p>
            <a:endParaRPr lang="en-US" altLang="en-US" dirty="0"/>
          </a:p>
        </p:txBody>
      </p:sp>
    </p:spTree>
    <p:extLst>
      <p:ext uri="{BB962C8B-B14F-4D97-AF65-F5344CB8AC3E}">
        <p14:creationId xmlns:p14="http://schemas.microsoft.com/office/powerpoint/2010/main" val="42804571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EB791D0B-B8A0-4C6B-B831-688144228F5B}"/>
              </a:ext>
            </a:extLst>
          </p:cNvPr>
          <p:cNvSpPr>
            <a:spLocks noGrp="1"/>
          </p:cNvSpPr>
          <p:nvPr>
            <p:ph type="title"/>
          </p:nvPr>
        </p:nvSpPr>
        <p:spPr/>
        <p:txBody>
          <a:bodyPr/>
          <a:lstStyle/>
          <a:p>
            <a:r>
              <a:rPr lang="en-US" altLang="en-US" sz="5300"/>
              <a:t>Derivatives/Differentiation</a:t>
            </a:r>
          </a:p>
        </p:txBody>
      </p:sp>
      <p:sp>
        <p:nvSpPr>
          <p:cNvPr id="16387" name="Content Placeholder 2">
            <a:extLst>
              <a:ext uri="{FF2B5EF4-FFF2-40B4-BE49-F238E27FC236}">
                <a16:creationId xmlns:a16="http://schemas.microsoft.com/office/drawing/2014/main" id="{A07B8384-B044-43C5-BFE3-19EC5DA871FE}"/>
              </a:ext>
            </a:extLst>
          </p:cNvPr>
          <p:cNvSpPr>
            <a:spLocks noGrp="1"/>
          </p:cNvSpPr>
          <p:nvPr>
            <p:ph idx="1"/>
          </p:nvPr>
        </p:nvSpPr>
        <p:spPr>
          <a:xfrm>
            <a:off x="0" y="1143000"/>
            <a:ext cx="9144000" cy="5638800"/>
          </a:xfrm>
        </p:spPr>
        <p:txBody>
          <a:bodyPr/>
          <a:lstStyle/>
          <a:p>
            <a:r>
              <a:rPr lang="en-US" altLang="en-US" dirty="0"/>
              <a:t>  Rule #4: derivatives of function  </a:t>
            </a:r>
          </a:p>
          <a:p>
            <a:r>
              <a:rPr lang="en-US" altLang="en-US" dirty="0"/>
              <a:t>   multiplications u</a:t>
            </a:r>
            <a:r>
              <a:rPr lang="en-US" altLang="en-US" dirty="0">
                <a:latin typeface="Symbol" panose="05050102010706020507" pitchFamily="18" charset="2"/>
              </a:rPr>
              <a:t> </a:t>
            </a:r>
            <a:r>
              <a:rPr lang="en-US" b="0" dirty="0">
                <a:latin typeface="Arial" panose="020B0604020202020204" pitchFamily="34" charset="0"/>
                <a:cs typeface="Arial" panose="020B0604020202020204" pitchFamily="34" charset="0"/>
              </a:rPr>
              <a:t>×</a:t>
            </a:r>
            <a:r>
              <a:rPr lang="en-US" altLang="en-US" dirty="0">
                <a:latin typeface="Symbol" panose="05050102010706020507" pitchFamily="18" charset="2"/>
              </a:rPr>
              <a:t> </a:t>
            </a:r>
            <a:r>
              <a:rPr lang="en-US" altLang="en-US" dirty="0"/>
              <a:t>v:</a:t>
            </a:r>
          </a:p>
          <a:p>
            <a:r>
              <a:rPr lang="en-US" altLang="en-US" sz="2000" dirty="0"/>
              <a:t> </a:t>
            </a:r>
          </a:p>
          <a:p>
            <a:pPr algn="ctr"/>
            <a:r>
              <a:rPr lang="en-US" altLang="en-US" dirty="0"/>
              <a:t> </a:t>
            </a:r>
            <a:r>
              <a:rPr lang="en-US" altLang="en-US" sz="3500" dirty="0"/>
              <a:t>d(u</a:t>
            </a:r>
            <a:r>
              <a:rPr lang="en-US" altLang="en-US" sz="3500" dirty="0">
                <a:latin typeface="Symbol" panose="05050102010706020507" pitchFamily="18" charset="2"/>
              </a:rPr>
              <a:t> </a:t>
            </a:r>
            <a:r>
              <a:rPr lang="en-US" sz="3500" b="0" dirty="0">
                <a:latin typeface="Arial" panose="020B0604020202020204" pitchFamily="34" charset="0"/>
                <a:cs typeface="Arial" panose="020B0604020202020204" pitchFamily="34" charset="0"/>
              </a:rPr>
              <a:t>×</a:t>
            </a:r>
            <a:r>
              <a:rPr lang="en-US" altLang="en-US" sz="3500" dirty="0">
                <a:latin typeface="Symbol" panose="05050102010706020507" pitchFamily="18" charset="2"/>
              </a:rPr>
              <a:t> </a:t>
            </a:r>
            <a:r>
              <a:rPr lang="en-US" altLang="en-US" sz="3500" dirty="0"/>
              <a:t>v)/dx = (u)</a:t>
            </a:r>
            <a:r>
              <a:rPr lang="en-US" sz="3500" b="0" dirty="0">
                <a:latin typeface="Arial" panose="020B0604020202020204" pitchFamily="34" charset="0"/>
                <a:cs typeface="Arial" panose="020B0604020202020204" pitchFamily="34" charset="0"/>
              </a:rPr>
              <a:t>×</a:t>
            </a:r>
            <a:r>
              <a:rPr lang="en-US" sz="3500" dirty="0">
                <a:latin typeface="Arial" panose="020B0604020202020204" pitchFamily="34" charset="0"/>
                <a:cs typeface="Arial" panose="020B0604020202020204" pitchFamily="34" charset="0"/>
              </a:rPr>
              <a:t>(</a:t>
            </a:r>
            <a:r>
              <a:rPr lang="en-US" altLang="en-US" sz="3500" dirty="0"/>
              <a:t>dv/dx) + (v)</a:t>
            </a:r>
            <a:r>
              <a:rPr lang="en-US" sz="3500" b="0" dirty="0">
                <a:latin typeface="Arial" panose="020B0604020202020204" pitchFamily="34" charset="0"/>
                <a:cs typeface="Arial" panose="020B0604020202020204" pitchFamily="34" charset="0"/>
              </a:rPr>
              <a:t>×</a:t>
            </a:r>
            <a:r>
              <a:rPr lang="en-US" sz="3500" dirty="0">
                <a:latin typeface="Arial" panose="020B0604020202020204" pitchFamily="34" charset="0"/>
                <a:cs typeface="Arial" panose="020B0604020202020204" pitchFamily="34" charset="0"/>
              </a:rPr>
              <a:t>(</a:t>
            </a:r>
            <a:r>
              <a:rPr lang="en-US" altLang="en-US" sz="3500" dirty="0"/>
              <a:t>du/dx)</a:t>
            </a:r>
          </a:p>
          <a:p>
            <a:pPr algn="ctr"/>
            <a:endParaRPr lang="en-US" altLang="en-US" dirty="0">
              <a:solidFill>
                <a:srgbClr val="FFC000"/>
              </a:solidFill>
            </a:endParaRPr>
          </a:p>
          <a:p>
            <a:pPr algn="ctr"/>
            <a:r>
              <a:rPr lang="en-US" altLang="en-US" dirty="0">
                <a:solidFill>
                  <a:srgbClr val="FFC000"/>
                </a:solidFill>
              </a:rPr>
              <a:t>The Product Rule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439757-51F6-464C-B058-040A84D820BB}"/>
              </a:ext>
            </a:extLst>
          </p:cNvPr>
          <p:cNvSpPr>
            <a:spLocks noGrp="1"/>
          </p:cNvSpPr>
          <p:nvPr>
            <p:ph idx="1"/>
          </p:nvPr>
        </p:nvSpPr>
        <p:spPr>
          <a:xfrm>
            <a:off x="381000" y="838200"/>
            <a:ext cx="8229600" cy="5638800"/>
          </a:xfrm>
        </p:spPr>
        <p:txBody>
          <a:bodyPr/>
          <a:lstStyle/>
          <a:p>
            <a:pPr>
              <a:buFont typeface="Arial" charset="0"/>
              <a:buNone/>
              <a:defRPr/>
            </a:pPr>
            <a:r>
              <a:rPr lang="en-US" dirty="0"/>
              <a:t>Find the derivative </a:t>
            </a:r>
            <a:r>
              <a:rPr lang="en-US" dirty="0" err="1"/>
              <a:t>dy</a:t>
            </a:r>
            <a:r>
              <a:rPr lang="en-US" dirty="0"/>
              <a:t>/dx of:</a:t>
            </a:r>
          </a:p>
          <a:p>
            <a:pPr>
              <a:defRPr/>
            </a:pPr>
            <a:r>
              <a:rPr lang="en-US" dirty="0"/>
              <a:t>y = (3x + 2)(7x – 5)</a:t>
            </a:r>
          </a:p>
          <a:p>
            <a:pPr>
              <a:buFont typeface="Arial" charset="0"/>
              <a:buNone/>
              <a:defRPr/>
            </a:pPr>
            <a:r>
              <a:rPr lang="en-US" dirty="0"/>
              <a:t>What is u?  </a:t>
            </a:r>
          </a:p>
          <a:p>
            <a:pPr>
              <a:buFont typeface="Arial" charset="0"/>
              <a:buNone/>
              <a:defRPr/>
            </a:pPr>
            <a:r>
              <a:rPr lang="en-US" dirty="0"/>
              <a:t>What is v?</a:t>
            </a:r>
          </a:p>
          <a:p>
            <a:pPr>
              <a:buFont typeface="Arial" charset="0"/>
              <a:buNone/>
              <a:defRPr/>
            </a:pPr>
            <a:r>
              <a:rPr lang="en-US" dirty="0"/>
              <a:t>What is du/dx?  </a:t>
            </a:r>
          </a:p>
          <a:p>
            <a:pPr>
              <a:buFont typeface="Arial" charset="0"/>
              <a:buNone/>
              <a:defRPr/>
            </a:pPr>
            <a:r>
              <a:rPr lang="en-US" dirty="0"/>
              <a:t>What is dv/dx?</a:t>
            </a:r>
          </a:p>
          <a:p>
            <a:pPr>
              <a:buFont typeface="Arial" charset="0"/>
              <a:buNone/>
              <a:defRPr/>
            </a:pPr>
            <a:endParaRPr lang="en-US" dirty="0"/>
          </a:p>
        </p:txBody>
      </p:sp>
      <p:sp>
        <p:nvSpPr>
          <p:cNvPr id="4" name="Rectangle 3">
            <a:extLst>
              <a:ext uri="{FF2B5EF4-FFF2-40B4-BE49-F238E27FC236}">
                <a16:creationId xmlns:a16="http://schemas.microsoft.com/office/drawing/2014/main" id="{4B79A9D1-0277-4E00-B224-F7DBCB1C4BF0}"/>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1</a:t>
            </a:r>
            <a:endParaRPr lang="en-US" altLang="en-US" sz="2400" i="1" dirty="0">
              <a:solidFill>
                <a:schemeClr val="folHlink"/>
              </a:solidFill>
            </a:endParaRPr>
          </a:p>
        </p:txBody>
      </p:sp>
      <p:sp>
        <p:nvSpPr>
          <p:cNvPr id="5" name="TextBox 4">
            <a:extLst>
              <a:ext uri="{FF2B5EF4-FFF2-40B4-BE49-F238E27FC236}">
                <a16:creationId xmlns:a16="http://schemas.microsoft.com/office/drawing/2014/main" id="{C1A4BE0F-F445-4E12-8255-05AC16732DDE}"/>
              </a:ext>
            </a:extLst>
          </p:cNvPr>
          <p:cNvSpPr txBox="1"/>
          <p:nvPr/>
        </p:nvSpPr>
        <p:spPr>
          <a:xfrm>
            <a:off x="4724400" y="6477000"/>
            <a:ext cx="4572000" cy="369332"/>
          </a:xfrm>
          <a:prstGeom prst="rect">
            <a:avLst/>
          </a:prstGeom>
          <a:noFill/>
        </p:spPr>
        <p:txBody>
          <a:bodyPr wrap="square">
            <a:spAutoFit/>
          </a:bodyPr>
          <a:lstStyle/>
          <a:p>
            <a:pPr algn="ctr"/>
            <a:r>
              <a:rPr lang="en-US" altLang="en-US" sz="1800" dirty="0"/>
              <a:t>d(u</a:t>
            </a:r>
            <a:r>
              <a:rPr lang="en-US" altLang="en-US" sz="1800" dirty="0">
                <a:latin typeface="Symbol" panose="05050102010706020507" pitchFamily="18" charset="2"/>
              </a:rPr>
              <a:t> </a:t>
            </a:r>
            <a:r>
              <a:rPr lang="en-US" sz="1800" b="0" dirty="0">
                <a:latin typeface="Arial" panose="020B0604020202020204" pitchFamily="34" charset="0"/>
                <a:cs typeface="Arial" panose="020B0604020202020204" pitchFamily="34" charset="0"/>
              </a:rPr>
              <a:t>×</a:t>
            </a:r>
            <a:r>
              <a:rPr lang="en-US" altLang="en-US" sz="1800" dirty="0">
                <a:latin typeface="Symbol" panose="05050102010706020507" pitchFamily="18" charset="2"/>
              </a:rPr>
              <a:t> </a:t>
            </a:r>
            <a:r>
              <a:rPr lang="en-US" altLang="en-US" sz="1800" dirty="0"/>
              <a:t>v)/dx = (u)</a:t>
            </a:r>
            <a:r>
              <a:rPr lang="en-US" sz="1800" b="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a:t>
            </a:r>
            <a:r>
              <a:rPr lang="en-US" altLang="en-US" sz="1800" dirty="0"/>
              <a:t>dv/dx) + (v)</a:t>
            </a:r>
            <a:r>
              <a:rPr lang="en-US" sz="1800" b="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a:t>
            </a:r>
            <a:r>
              <a:rPr lang="en-US" altLang="en-US" sz="1800" dirty="0"/>
              <a:t>du/dx)</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E2DEA5-A88A-4497-8189-4797559414B0}"/>
              </a:ext>
            </a:extLst>
          </p:cNvPr>
          <p:cNvSpPr>
            <a:spLocks noGrp="1"/>
          </p:cNvSpPr>
          <p:nvPr>
            <p:ph idx="1"/>
          </p:nvPr>
        </p:nvSpPr>
        <p:spPr>
          <a:xfrm>
            <a:off x="457200" y="838200"/>
            <a:ext cx="8229600" cy="5638800"/>
          </a:xfrm>
        </p:spPr>
        <p:txBody>
          <a:bodyPr/>
          <a:lstStyle/>
          <a:p>
            <a:pPr>
              <a:defRPr/>
            </a:pPr>
            <a:r>
              <a:rPr lang="en-US" dirty="0"/>
              <a:t>Find </a:t>
            </a:r>
            <a:r>
              <a:rPr lang="en-US" dirty="0" err="1"/>
              <a:t>dy</a:t>
            </a:r>
            <a:r>
              <a:rPr lang="en-US" dirty="0"/>
              <a:t>/dx (3x + 2)(7x – 5):</a:t>
            </a:r>
          </a:p>
          <a:p>
            <a:pPr>
              <a:buFont typeface="Arial" charset="0"/>
              <a:buNone/>
              <a:defRPr/>
            </a:pPr>
            <a:r>
              <a:rPr lang="en-US" dirty="0"/>
              <a:t>u = </a:t>
            </a:r>
            <a:r>
              <a:rPr lang="en-US" dirty="0">
                <a:solidFill>
                  <a:srgbClr val="FFFF00"/>
                </a:solidFill>
              </a:rPr>
              <a:t>3x + 2  		</a:t>
            </a:r>
            <a:r>
              <a:rPr lang="en-US" dirty="0"/>
              <a:t>v = </a:t>
            </a:r>
          </a:p>
          <a:p>
            <a:pPr>
              <a:buFont typeface="Arial" charset="0"/>
              <a:buNone/>
              <a:defRPr/>
            </a:pPr>
            <a:r>
              <a:rPr lang="en-US" dirty="0"/>
              <a:t>du/dx =  			dv/dx = </a:t>
            </a:r>
            <a:endParaRPr lang="en-US" dirty="0">
              <a:solidFill>
                <a:srgbClr val="FFFF00"/>
              </a:solidFill>
            </a:endParaRPr>
          </a:p>
          <a:p>
            <a:pPr>
              <a:buFont typeface="Arial" charset="0"/>
              <a:buNone/>
              <a:defRPr/>
            </a:pPr>
            <a:endParaRPr lang="en-US" dirty="0"/>
          </a:p>
        </p:txBody>
      </p:sp>
      <p:sp>
        <p:nvSpPr>
          <p:cNvPr id="4" name="Rectangle 3">
            <a:extLst>
              <a:ext uri="{FF2B5EF4-FFF2-40B4-BE49-F238E27FC236}">
                <a16:creationId xmlns:a16="http://schemas.microsoft.com/office/drawing/2014/main" id="{F7D2EE4E-67BD-44BE-B641-A10016F7E619}"/>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1</a:t>
            </a:r>
            <a:endParaRPr lang="en-US" altLang="en-US" sz="2400" i="1" dirty="0">
              <a:solidFill>
                <a:schemeClr val="folHlink"/>
              </a:solidFill>
            </a:endParaRPr>
          </a:p>
        </p:txBody>
      </p:sp>
      <p:sp>
        <p:nvSpPr>
          <p:cNvPr id="5" name="TextBox 4">
            <a:extLst>
              <a:ext uri="{FF2B5EF4-FFF2-40B4-BE49-F238E27FC236}">
                <a16:creationId xmlns:a16="http://schemas.microsoft.com/office/drawing/2014/main" id="{840677A9-52B0-4D59-8159-EA2002E666ED}"/>
              </a:ext>
            </a:extLst>
          </p:cNvPr>
          <p:cNvSpPr txBox="1"/>
          <p:nvPr/>
        </p:nvSpPr>
        <p:spPr>
          <a:xfrm>
            <a:off x="4724400" y="6477000"/>
            <a:ext cx="4572000" cy="369332"/>
          </a:xfrm>
          <a:prstGeom prst="rect">
            <a:avLst/>
          </a:prstGeom>
          <a:noFill/>
        </p:spPr>
        <p:txBody>
          <a:bodyPr wrap="square">
            <a:spAutoFit/>
          </a:bodyPr>
          <a:lstStyle/>
          <a:p>
            <a:pPr algn="ctr"/>
            <a:r>
              <a:rPr lang="en-US" altLang="en-US" sz="1800" dirty="0"/>
              <a:t>d(u</a:t>
            </a:r>
            <a:r>
              <a:rPr lang="en-US" altLang="en-US" sz="1800" dirty="0">
                <a:latin typeface="Symbol" panose="05050102010706020507" pitchFamily="18" charset="2"/>
              </a:rPr>
              <a:t> </a:t>
            </a:r>
            <a:r>
              <a:rPr lang="en-US" sz="1800" b="0" dirty="0">
                <a:latin typeface="Arial" panose="020B0604020202020204" pitchFamily="34" charset="0"/>
                <a:cs typeface="Arial" panose="020B0604020202020204" pitchFamily="34" charset="0"/>
              </a:rPr>
              <a:t>×</a:t>
            </a:r>
            <a:r>
              <a:rPr lang="en-US" altLang="en-US" sz="1800" dirty="0">
                <a:latin typeface="Symbol" panose="05050102010706020507" pitchFamily="18" charset="2"/>
              </a:rPr>
              <a:t> </a:t>
            </a:r>
            <a:r>
              <a:rPr lang="en-US" altLang="en-US" sz="1800" dirty="0"/>
              <a:t>v)/dx = (u)</a:t>
            </a:r>
            <a:r>
              <a:rPr lang="en-US" sz="1800" b="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a:t>
            </a:r>
            <a:r>
              <a:rPr lang="en-US" altLang="en-US" sz="1800" dirty="0"/>
              <a:t>dv/dx) + (v)</a:t>
            </a:r>
            <a:r>
              <a:rPr lang="en-US" sz="1800" b="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a:t>
            </a:r>
            <a:r>
              <a:rPr lang="en-US" altLang="en-US" sz="1800" dirty="0"/>
              <a:t>du/dx)</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E2DEA5-A88A-4497-8189-4797559414B0}"/>
              </a:ext>
            </a:extLst>
          </p:cNvPr>
          <p:cNvSpPr>
            <a:spLocks noGrp="1"/>
          </p:cNvSpPr>
          <p:nvPr>
            <p:ph idx="1"/>
          </p:nvPr>
        </p:nvSpPr>
        <p:spPr>
          <a:xfrm>
            <a:off x="457200" y="838200"/>
            <a:ext cx="8229600" cy="5638800"/>
          </a:xfrm>
        </p:spPr>
        <p:txBody>
          <a:bodyPr/>
          <a:lstStyle/>
          <a:p>
            <a:pPr>
              <a:defRPr/>
            </a:pPr>
            <a:r>
              <a:rPr lang="en-US" dirty="0"/>
              <a:t>Find </a:t>
            </a:r>
            <a:r>
              <a:rPr lang="en-US" dirty="0" err="1"/>
              <a:t>dy</a:t>
            </a:r>
            <a:r>
              <a:rPr lang="en-US" dirty="0"/>
              <a:t>/dx (3x + 2)(7x – 5):</a:t>
            </a:r>
          </a:p>
          <a:p>
            <a:pPr>
              <a:buFont typeface="Arial" charset="0"/>
              <a:buNone/>
              <a:defRPr/>
            </a:pPr>
            <a:r>
              <a:rPr lang="en-US" dirty="0"/>
              <a:t>u = 3x + 2  		v = </a:t>
            </a:r>
            <a:r>
              <a:rPr lang="en-US" dirty="0">
                <a:solidFill>
                  <a:srgbClr val="FFFF00"/>
                </a:solidFill>
              </a:rPr>
              <a:t>7x - 5</a:t>
            </a:r>
          </a:p>
          <a:p>
            <a:pPr>
              <a:buFont typeface="Arial" charset="0"/>
              <a:buNone/>
              <a:defRPr/>
            </a:pPr>
            <a:r>
              <a:rPr lang="en-US" dirty="0"/>
              <a:t>du/dx = </a:t>
            </a:r>
            <a:r>
              <a:rPr lang="en-US" dirty="0">
                <a:solidFill>
                  <a:srgbClr val="FFFF00"/>
                </a:solidFill>
              </a:rPr>
              <a:t> 			</a:t>
            </a:r>
            <a:r>
              <a:rPr lang="en-US" dirty="0"/>
              <a:t>dv/dx = </a:t>
            </a:r>
            <a:endParaRPr lang="en-US" dirty="0">
              <a:solidFill>
                <a:srgbClr val="FFFF00"/>
              </a:solidFill>
            </a:endParaRPr>
          </a:p>
          <a:p>
            <a:pPr>
              <a:buFont typeface="Arial" charset="0"/>
              <a:buNone/>
              <a:defRPr/>
            </a:pPr>
            <a:endParaRPr lang="en-US" dirty="0"/>
          </a:p>
        </p:txBody>
      </p:sp>
      <p:sp>
        <p:nvSpPr>
          <p:cNvPr id="4" name="Rectangle 3">
            <a:extLst>
              <a:ext uri="{FF2B5EF4-FFF2-40B4-BE49-F238E27FC236}">
                <a16:creationId xmlns:a16="http://schemas.microsoft.com/office/drawing/2014/main" id="{F7D2EE4E-67BD-44BE-B641-A10016F7E619}"/>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1</a:t>
            </a:r>
            <a:endParaRPr lang="en-US" altLang="en-US" sz="2400" i="1" dirty="0">
              <a:solidFill>
                <a:schemeClr val="folHlink"/>
              </a:solidFill>
            </a:endParaRPr>
          </a:p>
        </p:txBody>
      </p:sp>
      <p:sp>
        <p:nvSpPr>
          <p:cNvPr id="5" name="TextBox 4">
            <a:extLst>
              <a:ext uri="{FF2B5EF4-FFF2-40B4-BE49-F238E27FC236}">
                <a16:creationId xmlns:a16="http://schemas.microsoft.com/office/drawing/2014/main" id="{C4324888-C901-4918-824B-B3488BFBB182}"/>
              </a:ext>
            </a:extLst>
          </p:cNvPr>
          <p:cNvSpPr txBox="1"/>
          <p:nvPr/>
        </p:nvSpPr>
        <p:spPr>
          <a:xfrm>
            <a:off x="4724400" y="6477000"/>
            <a:ext cx="4572000" cy="369332"/>
          </a:xfrm>
          <a:prstGeom prst="rect">
            <a:avLst/>
          </a:prstGeom>
          <a:noFill/>
        </p:spPr>
        <p:txBody>
          <a:bodyPr wrap="square">
            <a:spAutoFit/>
          </a:bodyPr>
          <a:lstStyle/>
          <a:p>
            <a:pPr algn="ctr"/>
            <a:r>
              <a:rPr lang="en-US" altLang="en-US" sz="1800" dirty="0"/>
              <a:t>d(u</a:t>
            </a:r>
            <a:r>
              <a:rPr lang="en-US" altLang="en-US" sz="1800" dirty="0">
                <a:latin typeface="Symbol" panose="05050102010706020507" pitchFamily="18" charset="2"/>
              </a:rPr>
              <a:t> </a:t>
            </a:r>
            <a:r>
              <a:rPr lang="en-US" sz="1800" b="0" dirty="0">
                <a:latin typeface="Arial" panose="020B0604020202020204" pitchFamily="34" charset="0"/>
                <a:cs typeface="Arial" panose="020B0604020202020204" pitchFamily="34" charset="0"/>
              </a:rPr>
              <a:t>×</a:t>
            </a:r>
            <a:r>
              <a:rPr lang="en-US" altLang="en-US" sz="1800" dirty="0">
                <a:latin typeface="Symbol" panose="05050102010706020507" pitchFamily="18" charset="2"/>
              </a:rPr>
              <a:t> </a:t>
            </a:r>
            <a:r>
              <a:rPr lang="en-US" altLang="en-US" sz="1800" dirty="0"/>
              <a:t>v)/dx = (u)</a:t>
            </a:r>
            <a:r>
              <a:rPr lang="en-US" sz="1800" b="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a:t>
            </a:r>
            <a:r>
              <a:rPr lang="en-US" altLang="en-US" sz="1800" dirty="0"/>
              <a:t>dv/dx) + (v)</a:t>
            </a:r>
            <a:r>
              <a:rPr lang="en-US" sz="1800" b="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a:t>
            </a:r>
            <a:r>
              <a:rPr lang="en-US" altLang="en-US" sz="1800" dirty="0"/>
              <a:t>du/dx)</a:t>
            </a:r>
          </a:p>
        </p:txBody>
      </p:sp>
    </p:spTree>
    <p:extLst>
      <p:ext uri="{BB962C8B-B14F-4D97-AF65-F5344CB8AC3E}">
        <p14:creationId xmlns:p14="http://schemas.microsoft.com/office/powerpoint/2010/main" val="7922922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E2DEA5-A88A-4497-8189-4797559414B0}"/>
              </a:ext>
            </a:extLst>
          </p:cNvPr>
          <p:cNvSpPr>
            <a:spLocks noGrp="1"/>
          </p:cNvSpPr>
          <p:nvPr>
            <p:ph idx="1"/>
          </p:nvPr>
        </p:nvSpPr>
        <p:spPr>
          <a:xfrm>
            <a:off x="457200" y="838200"/>
            <a:ext cx="8229600" cy="5638800"/>
          </a:xfrm>
        </p:spPr>
        <p:txBody>
          <a:bodyPr/>
          <a:lstStyle/>
          <a:p>
            <a:pPr>
              <a:defRPr/>
            </a:pPr>
            <a:r>
              <a:rPr lang="en-US" dirty="0"/>
              <a:t>Find </a:t>
            </a:r>
            <a:r>
              <a:rPr lang="en-US" dirty="0" err="1"/>
              <a:t>dy</a:t>
            </a:r>
            <a:r>
              <a:rPr lang="en-US" dirty="0"/>
              <a:t>/dx (3x + 2)(7x – 5):</a:t>
            </a:r>
          </a:p>
          <a:p>
            <a:pPr>
              <a:buFont typeface="Arial" charset="0"/>
              <a:buNone/>
              <a:defRPr/>
            </a:pPr>
            <a:r>
              <a:rPr lang="en-US" dirty="0"/>
              <a:t>u = 3x + 2  		v = 7x - 5</a:t>
            </a:r>
          </a:p>
          <a:p>
            <a:pPr>
              <a:buFont typeface="Arial" charset="0"/>
              <a:buNone/>
              <a:defRPr/>
            </a:pPr>
            <a:r>
              <a:rPr lang="en-US" dirty="0"/>
              <a:t>du/dx = </a:t>
            </a:r>
            <a:r>
              <a:rPr lang="en-US" dirty="0">
                <a:solidFill>
                  <a:srgbClr val="FFFF00"/>
                </a:solidFill>
              </a:rPr>
              <a:t>3 </a:t>
            </a:r>
            <a:r>
              <a:rPr lang="en-US" dirty="0"/>
              <a:t> 		dv/dx = </a:t>
            </a:r>
            <a:endParaRPr lang="en-US" dirty="0">
              <a:solidFill>
                <a:srgbClr val="FFFF00"/>
              </a:solidFill>
            </a:endParaRPr>
          </a:p>
          <a:p>
            <a:pPr>
              <a:buFont typeface="Arial" charset="0"/>
              <a:buNone/>
              <a:defRPr/>
            </a:pPr>
            <a:endParaRPr lang="en-US" dirty="0"/>
          </a:p>
        </p:txBody>
      </p:sp>
      <p:sp>
        <p:nvSpPr>
          <p:cNvPr id="4" name="Rectangle 3">
            <a:extLst>
              <a:ext uri="{FF2B5EF4-FFF2-40B4-BE49-F238E27FC236}">
                <a16:creationId xmlns:a16="http://schemas.microsoft.com/office/drawing/2014/main" id="{F7D2EE4E-67BD-44BE-B641-A10016F7E619}"/>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1</a:t>
            </a:r>
            <a:endParaRPr lang="en-US" altLang="en-US" sz="2400" i="1" dirty="0">
              <a:solidFill>
                <a:schemeClr val="folHlink"/>
              </a:solidFill>
            </a:endParaRPr>
          </a:p>
        </p:txBody>
      </p:sp>
    </p:spTree>
    <p:extLst>
      <p:ext uri="{BB962C8B-B14F-4D97-AF65-F5344CB8AC3E}">
        <p14:creationId xmlns:p14="http://schemas.microsoft.com/office/powerpoint/2010/main" val="3246657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E2DEA5-A88A-4497-8189-4797559414B0}"/>
              </a:ext>
            </a:extLst>
          </p:cNvPr>
          <p:cNvSpPr>
            <a:spLocks noGrp="1"/>
          </p:cNvSpPr>
          <p:nvPr>
            <p:ph idx="1"/>
          </p:nvPr>
        </p:nvSpPr>
        <p:spPr>
          <a:xfrm>
            <a:off x="457200" y="838200"/>
            <a:ext cx="8229600" cy="5638800"/>
          </a:xfrm>
        </p:spPr>
        <p:txBody>
          <a:bodyPr/>
          <a:lstStyle/>
          <a:p>
            <a:pPr>
              <a:defRPr/>
            </a:pPr>
            <a:r>
              <a:rPr lang="en-US" dirty="0"/>
              <a:t>Find </a:t>
            </a:r>
            <a:r>
              <a:rPr lang="en-US" dirty="0" err="1"/>
              <a:t>dy</a:t>
            </a:r>
            <a:r>
              <a:rPr lang="en-US" dirty="0"/>
              <a:t>/dx (3x + 2)(7x – 5):</a:t>
            </a:r>
          </a:p>
          <a:p>
            <a:pPr>
              <a:buFont typeface="Arial" charset="0"/>
              <a:buNone/>
              <a:defRPr/>
            </a:pPr>
            <a:r>
              <a:rPr lang="en-US" dirty="0"/>
              <a:t>u = 3x + 2  		v = 7x - 5</a:t>
            </a:r>
          </a:p>
          <a:p>
            <a:pPr>
              <a:buFont typeface="Arial" charset="0"/>
              <a:buNone/>
              <a:defRPr/>
            </a:pPr>
            <a:r>
              <a:rPr lang="en-US" dirty="0"/>
              <a:t>du/dx = 3</a:t>
            </a:r>
            <a:r>
              <a:rPr lang="en-US" dirty="0">
                <a:solidFill>
                  <a:srgbClr val="FFFF00"/>
                </a:solidFill>
              </a:rPr>
              <a:t> </a:t>
            </a:r>
            <a:r>
              <a:rPr lang="en-US" dirty="0"/>
              <a:t> 		dv/dx = </a:t>
            </a:r>
            <a:r>
              <a:rPr lang="en-US" dirty="0">
                <a:solidFill>
                  <a:srgbClr val="FFFF00"/>
                </a:solidFill>
              </a:rPr>
              <a:t>7</a:t>
            </a:r>
          </a:p>
          <a:p>
            <a:pPr>
              <a:buFont typeface="Arial" charset="0"/>
              <a:buNone/>
              <a:defRPr/>
            </a:pPr>
            <a:r>
              <a:rPr lang="en-US" dirty="0"/>
              <a:t>Plug these into:</a:t>
            </a:r>
          </a:p>
          <a:p>
            <a:pPr>
              <a:buFont typeface="Arial" charset="0"/>
              <a:buNone/>
              <a:defRPr/>
            </a:pPr>
            <a:r>
              <a:rPr lang="en-US" dirty="0"/>
              <a:t>d(u</a:t>
            </a:r>
            <a:r>
              <a:rPr lang="en-US" dirty="0">
                <a:latin typeface="Symbol" pitchFamily="18" charset="2"/>
              </a:rPr>
              <a:t> </a:t>
            </a:r>
            <a:r>
              <a:rPr lang="en-US" b="0" dirty="0">
                <a:latin typeface="Arial" panose="020B0604020202020204" pitchFamily="34" charset="0"/>
                <a:cs typeface="Arial" panose="020B0604020202020204" pitchFamily="34" charset="0"/>
              </a:rPr>
              <a:t>×</a:t>
            </a:r>
            <a:r>
              <a:rPr lang="en-US" dirty="0">
                <a:latin typeface="Symbol" pitchFamily="18" charset="2"/>
              </a:rPr>
              <a:t> </a:t>
            </a:r>
            <a:r>
              <a:rPr lang="en-US" dirty="0"/>
              <a:t>v)/dx = </a:t>
            </a:r>
            <a:r>
              <a:rPr lang="en-US" dirty="0" err="1"/>
              <a:t>u</a:t>
            </a:r>
            <a:r>
              <a:rPr lang="en-US" b="0" dirty="0" err="1">
                <a:latin typeface="Arial" panose="020B0604020202020204" pitchFamily="34" charset="0"/>
                <a:cs typeface="Arial" panose="020B0604020202020204" pitchFamily="34" charset="0"/>
              </a:rPr>
              <a:t>×</a:t>
            </a:r>
            <a:r>
              <a:rPr lang="en-US" dirty="0" err="1"/>
              <a:t>dv</a:t>
            </a:r>
            <a:r>
              <a:rPr lang="en-US" dirty="0"/>
              <a:t>/dx + </a:t>
            </a:r>
            <a:r>
              <a:rPr lang="en-US" dirty="0" err="1"/>
              <a:t>v</a:t>
            </a:r>
            <a:r>
              <a:rPr lang="en-US" b="0" dirty="0" err="1">
                <a:latin typeface="Arial" panose="020B0604020202020204" pitchFamily="34" charset="0"/>
                <a:cs typeface="Arial" panose="020B0604020202020204" pitchFamily="34" charset="0"/>
              </a:rPr>
              <a:t>×</a:t>
            </a:r>
            <a:r>
              <a:rPr lang="en-US" dirty="0" err="1"/>
              <a:t>du</a:t>
            </a:r>
            <a:r>
              <a:rPr lang="en-US" dirty="0"/>
              <a:t>/dx</a:t>
            </a:r>
          </a:p>
          <a:p>
            <a:pPr>
              <a:buFont typeface="Arial" charset="0"/>
              <a:buNone/>
              <a:defRPr/>
            </a:pPr>
            <a:endParaRPr lang="en-US" dirty="0"/>
          </a:p>
        </p:txBody>
      </p:sp>
      <p:sp>
        <p:nvSpPr>
          <p:cNvPr id="4" name="Rectangle 3">
            <a:extLst>
              <a:ext uri="{FF2B5EF4-FFF2-40B4-BE49-F238E27FC236}">
                <a16:creationId xmlns:a16="http://schemas.microsoft.com/office/drawing/2014/main" id="{F7D2EE4E-67BD-44BE-B641-A10016F7E619}"/>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1</a:t>
            </a:r>
            <a:endParaRPr lang="en-US" altLang="en-US" sz="2400" i="1" dirty="0">
              <a:solidFill>
                <a:schemeClr val="folHlink"/>
              </a:solidFill>
            </a:endParaRPr>
          </a:p>
        </p:txBody>
      </p:sp>
    </p:spTree>
    <p:extLst>
      <p:ext uri="{BB962C8B-B14F-4D97-AF65-F5344CB8AC3E}">
        <p14:creationId xmlns:p14="http://schemas.microsoft.com/office/powerpoint/2010/main" val="106896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275FA67-3754-40E7-8058-E6AEA47AA04F}"/>
              </a:ext>
            </a:extLst>
          </p:cNvPr>
          <p:cNvSpPr>
            <a:spLocks noGrp="1"/>
          </p:cNvSpPr>
          <p:nvPr>
            <p:ph type="title"/>
          </p:nvPr>
        </p:nvSpPr>
        <p:spPr/>
        <p:txBody>
          <a:bodyPr/>
          <a:lstStyle/>
          <a:p>
            <a:r>
              <a:rPr lang="en-US" altLang="en-US"/>
              <a:t>Remember Trig?</a:t>
            </a:r>
          </a:p>
        </p:txBody>
      </p:sp>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A </a:t>
            </a:r>
            <a:r>
              <a:rPr lang="en-US" altLang="en-US" dirty="0">
                <a:solidFill>
                  <a:srgbClr val="FFC000"/>
                </a:solidFill>
              </a:rPr>
              <a:t>tangent</a:t>
            </a:r>
            <a:r>
              <a:rPr lang="en-US" altLang="en-US" dirty="0"/>
              <a:t> (tan) is the sin/cos</a:t>
            </a:r>
          </a:p>
          <a:p>
            <a:endParaRPr lang="en-US" altLang="en-US" sz="2000" dirty="0"/>
          </a:p>
          <a:p>
            <a:r>
              <a:rPr lang="en-US" altLang="en-US" dirty="0"/>
              <a:t>A sin in a unit circle is the rise</a:t>
            </a:r>
          </a:p>
          <a:p>
            <a:endParaRPr lang="en-US" altLang="en-US" sz="2000" dirty="0"/>
          </a:p>
          <a:p>
            <a:r>
              <a:rPr lang="en-US" altLang="en-US" dirty="0"/>
              <a:t>A cos in a unit circle is the run</a:t>
            </a:r>
          </a:p>
          <a:p>
            <a:endParaRPr lang="en-US" altLang="en-US" sz="2000" dirty="0"/>
          </a:p>
          <a:p>
            <a:r>
              <a:rPr lang="en-US" altLang="en-US" dirty="0"/>
              <a:t>So a tangent is a </a:t>
            </a:r>
            <a:r>
              <a:rPr lang="en-US" altLang="en-US" dirty="0">
                <a:solidFill>
                  <a:srgbClr val="FFC000"/>
                </a:solidFill>
              </a:rPr>
              <a:t>slope</a:t>
            </a:r>
            <a:r>
              <a:rPr lang="en-US" altLang="en-US" dirty="0"/>
              <a:t>: rise/run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E2DEA5-A88A-4497-8189-4797559414B0}"/>
              </a:ext>
            </a:extLst>
          </p:cNvPr>
          <p:cNvSpPr>
            <a:spLocks noGrp="1"/>
          </p:cNvSpPr>
          <p:nvPr>
            <p:ph idx="1"/>
          </p:nvPr>
        </p:nvSpPr>
        <p:spPr>
          <a:xfrm>
            <a:off x="457200" y="838200"/>
            <a:ext cx="8686800" cy="5638800"/>
          </a:xfrm>
        </p:spPr>
        <p:txBody>
          <a:bodyPr/>
          <a:lstStyle/>
          <a:p>
            <a:pPr>
              <a:defRPr/>
            </a:pPr>
            <a:r>
              <a:rPr lang="en-US" dirty="0"/>
              <a:t>Find </a:t>
            </a:r>
            <a:r>
              <a:rPr lang="en-US" dirty="0" err="1"/>
              <a:t>dy</a:t>
            </a:r>
            <a:r>
              <a:rPr lang="en-US" dirty="0"/>
              <a:t>/dx (3x + 2)(7x – 5):</a:t>
            </a:r>
          </a:p>
          <a:p>
            <a:pPr>
              <a:buFont typeface="Arial" charset="0"/>
              <a:buNone/>
              <a:defRPr/>
            </a:pPr>
            <a:r>
              <a:rPr lang="en-US" dirty="0"/>
              <a:t>u = 3x + 2  		v = 7x - 5</a:t>
            </a:r>
          </a:p>
          <a:p>
            <a:pPr>
              <a:buFont typeface="Arial" charset="0"/>
              <a:buNone/>
              <a:defRPr/>
            </a:pPr>
            <a:r>
              <a:rPr lang="en-US" dirty="0"/>
              <a:t>du/dx = 3  		dv/dx = 7</a:t>
            </a:r>
          </a:p>
          <a:p>
            <a:pPr>
              <a:defRPr/>
            </a:pPr>
            <a:r>
              <a:rPr lang="en-US" dirty="0"/>
              <a:t>d(u</a:t>
            </a:r>
            <a:r>
              <a:rPr lang="en-US" dirty="0">
                <a:latin typeface="Symbol" pitchFamily="18" charset="2"/>
              </a:rPr>
              <a:t> </a:t>
            </a:r>
            <a:r>
              <a:rPr lang="en-US" b="0" dirty="0">
                <a:latin typeface="Arial" panose="020B0604020202020204" pitchFamily="34" charset="0"/>
                <a:cs typeface="Arial" panose="020B0604020202020204" pitchFamily="34" charset="0"/>
              </a:rPr>
              <a:t>×</a:t>
            </a:r>
            <a:r>
              <a:rPr lang="en-US" dirty="0">
                <a:latin typeface="Symbol" pitchFamily="18" charset="2"/>
              </a:rPr>
              <a:t> </a:t>
            </a:r>
            <a:r>
              <a:rPr lang="en-US" dirty="0"/>
              <a:t>v)/dx = </a:t>
            </a:r>
            <a:r>
              <a:rPr lang="en-US" dirty="0" err="1"/>
              <a:t>u</a:t>
            </a:r>
            <a:r>
              <a:rPr lang="en-US" b="0" dirty="0" err="1">
                <a:latin typeface="Arial" panose="020B0604020202020204" pitchFamily="34" charset="0"/>
                <a:cs typeface="Arial" panose="020B0604020202020204" pitchFamily="34" charset="0"/>
              </a:rPr>
              <a:t>×</a:t>
            </a:r>
            <a:r>
              <a:rPr lang="en-US" dirty="0" err="1"/>
              <a:t>dv</a:t>
            </a:r>
            <a:r>
              <a:rPr lang="en-US" dirty="0"/>
              <a:t>/dx + </a:t>
            </a:r>
            <a:r>
              <a:rPr lang="en-US" dirty="0" err="1"/>
              <a:t>v</a:t>
            </a:r>
            <a:r>
              <a:rPr lang="en-US" b="0" dirty="0" err="1">
                <a:latin typeface="Arial" panose="020B0604020202020204" pitchFamily="34" charset="0"/>
                <a:cs typeface="Arial" panose="020B0604020202020204" pitchFamily="34" charset="0"/>
              </a:rPr>
              <a:t>×</a:t>
            </a:r>
            <a:r>
              <a:rPr lang="en-US" dirty="0" err="1"/>
              <a:t>du</a:t>
            </a:r>
            <a:r>
              <a:rPr lang="en-US" dirty="0"/>
              <a:t>/dx</a:t>
            </a:r>
          </a:p>
          <a:p>
            <a:pPr>
              <a:buFont typeface="Arial" charset="0"/>
              <a:buNone/>
              <a:defRPr/>
            </a:pPr>
            <a:r>
              <a:rPr lang="en-US" dirty="0"/>
              <a:t>		</a:t>
            </a:r>
            <a:r>
              <a:rPr lang="en-US" sz="2000" dirty="0"/>
              <a:t> </a:t>
            </a:r>
            <a:r>
              <a:rPr lang="en-US" dirty="0"/>
              <a:t>= (3x+2)</a:t>
            </a:r>
            <a:r>
              <a:rPr lang="en-US" b="0" dirty="0">
                <a:latin typeface="Arial" panose="020B0604020202020204" pitchFamily="34" charset="0"/>
                <a:cs typeface="Arial" panose="020B0604020202020204" pitchFamily="34" charset="0"/>
              </a:rPr>
              <a:t>×</a:t>
            </a:r>
            <a:r>
              <a:rPr lang="en-US" dirty="0"/>
              <a:t>7 + (7x-5)</a:t>
            </a:r>
            <a:r>
              <a:rPr lang="en-US" b="0" dirty="0">
                <a:latin typeface="Arial" panose="020B0604020202020204" pitchFamily="34" charset="0"/>
                <a:cs typeface="Arial" panose="020B0604020202020204" pitchFamily="34" charset="0"/>
              </a:rPr>
              <a:t>×</a:t>
            </a:r>
            <a:r>
              <a:rPr lang="en-US" dirty="0"/>
              <a:t>3</a:t>
            </a:r>
          </a:p>
          <a:p>
            <a:pPr>
              <a:buFont typeface="Arial" charset="0"/>
              <a:buNone/>
              <a:defRPr/>
            </a:pPr>
            <a:endParaRPr lang="en-US" dirty="0"/>
          </a:p>
        </p:txBody>
      </p:sp>
      <p:sp>
        <p:nvSpPr>
          <p:cNvPr id="4" name="Rectangle 3">
            <a:extLst>
              <a:ext uri="{FF2B5EF4-FFF2-40B4-BE49-F238E27FC236}">
                <a16:creationId xmlns:a16="http://schemas.microsoft.com/office/drawing/2014/main" id="{F7D2EE4E-67BD-44BE-B641-A10016F7E619}"/>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1</a:t>
            </a:r>
            <a:endParaRPr lang="en-US" altLang="en-US" sz="2400" i="1" dirty="0">
              <a:solidFill>
                <a:schemeClr val="folHlink"/>
              </a:solidFill>
            </a:endParaRPr>
          </a:p>
        </p:txBody>
      </p:sp>
      <p:sp>
        <p:nvSpPr>
          <p:cNvPr id="5" name="TextBox 4">
            <a:extLst>
              <a:ext uri="{FF2B5EF4-FFF2-40B4-BE49-F238E27FC236}">
                <a16:creationId xmlns:a16="http://schemas.microsoft.com/office/drawing/2014/main" id="{A7146435-E466-4398-A44A-4F96DD02BD05}"/>
              </a:ext>
            </a:extLst>
          </p:cNvPr>
          <p:cNvSpPr txBox="1"/>
          <p:nvPr/>
        </p:nvSpPr>
        <p:spPr>
          <a:xfrm>
            <a:off x="3402520" y="5143797"/>
            <a:ext cx="483680" cy="477054"/>
          </a:xfrm>
          <a:prstGeom prst="rect">
            <a:avLst/>
          </a:prstGeom>
          <a:noFill/>
        </p:spPr>
        <p:txBody>
          <a:bodyPr wrap="square">
            <a:spAutoFit/>
          </a:bodyPr>
          <a:lstStyle/>
          <a:p>
            <a:r>
              <a:rPr lang="en-US" sz="2500" dirty="0">
                <a:solidFill>
                  <a:srgbClr val="CCFFFF"/>
                </a:solidFill>
              </a:rPr>
              <a:t>u</a:t>
            </a:r>
          </a:p>
        </p:txBody>
      </p:sp>
      <p:grpSp>
        <p:nvGrpSpPr>
          <p:cNvPr id="6" name="Group 5">
            <a:extLst>
              <a:ext uri="{FF2B5EF4-FFF2-40B4-BE49-F238E27FC236}">
                <a16:creationId xmlns:a16="http://schemas.microsoft.com/office/drawing/2014/main" id="{A05E1AB8-9DBE-4C9C-918B-C15330DBF3A9}"/>
              </a:ext>
            </a:extLst>
          </p:cNvPr>
          <p:cNvGrpSpPr/>
          <p:nvPr/>
        </p:nvGrpSpPr>
        <p:grpSpPr>
          <a:xfrm rot="21104274">
            <a:off x="3545339" y="4521709"/>
            <a:ext cx="403047" cy="587762"/>
            <a:chOff x="3907631" y="1255954"/>
            <a:chExt cx="1243013" cy="2531184"/>
          </a:xfrm>
        </p:grpSpPr>
        <p:sp>
          <p:nvSpPr>
            <p:cNvPr id="7" name="Freeform: Shape 6">
              <a:extLst>
                <a:ext uri="{FF2B5EF4-FFF2-40B4-BE49-F238E27FC236}">
                  <a16:creationId xmlns:a16="http://schemas.microsoft.com/office/drawing/2014/main" id="{B84DD2B0-9E4C-484D-A5DE-B12F06C6A910}"/>
                </a:ext>
              </a:extLst>
            </p:cNvPr>
            <p:cNvSpPr/>
            <p:nvPr/>
          </p:nvSpPr>
          <p:spPr>
            <a:xfrm flipH="1" flipV="1">
              <a:off x="3907631" y="2521546"/>
              <a:ext cx="654844" cy="1265592"/>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90199" y="467720"/>
                    <a:pt x="583536" y="505684"/>
                  </a:cubicBezTo>
                  <a:cubicBezTo>
                    <a:pt x="576873" y="543648"/>
                    <a:pt x="569443" y="573793"/>
                    <a:pt x="561262" y="615389"/>
                  </a:cubicBezTo>
                  <a:cubicBezTo>
                    <a:pt x="553081" y="656985"/>
                    <a:pt x="544508" y="700766"/>
                    <a:pt x="534451" y="755262"/>
                  </a:cubicBezTo>
                  <a:cubicBezTo>
                    <a:pt x="524394" y="809758"/>
                    <a:pt x="513030" y="882275"/>
                    <a:pt x="500918" y="942366"/>
                  </a:cubicBezTo>
                  <a:cubicBezTo>
                    <a:pt x="488806" y="1002457"/>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92D05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998F85CE-6AF4-405D-BA89-848BAB2BC0D3}"/>
                </a:ext>
              </a:extLst>
            </p:cNvPr>
            <p:cNvSpPr/>
            <p:nvPr/>
          </p:nvSpPr>
          <p:spPr>
            <a:xfrm rot="10800000" flipH="1" flipV="1">
              <a:off x="4495800" y="1255954"/>
              <a:ext cx="654844" cy="1265592"/>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90199" y="467720"/>
                    <a:pt x="583536" y="505684"/>
                  </a:cubicBezTo>
                  <a:cubicBezTo>
                    <a:pt x="576873" y="543648"/>
                    <a:pt x="569443" y="573793"/>
                    <a:pt x="561262" y="615389"/>
                  </a:cubicBezTo>
                  <a:cubicBezTo>
                    <a:pt x="553081" y="656985"/>
                    <a:pt x="544508" y="700766"/>
                    <a:pt x="534451" y="755262"/>
                  </a:cubicBezTo>
                  <a:cubicBezTo>
                    <a:pt x="524394" y="809758"/>
                    <a:pt x="513030" y="882275"/>
                    <a:pt x="500918" y="942366"/>
                  </a:cubicBezTo>
                  <a:cubicBezTo>
                    <a:pt x="488806" y="1002457"/>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92D05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3908C709-4E5A-43F7-B68A-33018328D97F}"/>
              </a:ext>
            </a:extLst>
          </p:cNvPr>
          <p:cNvGrpSpPr/>
          <p:nvPr/>
        </p:nvGrpSpPr>
        <p:grpSpPr>
          <a:xfrm rot="21104274">
            <a:off x="6440940" y="4520154"/>
            <a:ext cx="403047" cy="587762"/>
            <a:chOff x="3907631" y="1255954"/>
            <a:chExt cx="1243013" cy="2531184"/>
          </a:xfrm>
        </p:grpSpPr>
        <p:sp>
          <p:nvSpPr>
            <p:cNvPr id="10" name="Freeform: Shape 9">
              <a:extLst>
                <a:ext uri="{FF2B5EF4-FFF2-40B4-BE49-F238E27FC236}">
                  <a16:creationId xmlns:a16="http://schemas.microsoft.com/office/drawing/2014/main" id="{A8FDDE99-3718-4897-B397-2A5D748F38CE}"/>
                </a:ext>
              </a:extLst>
            </p:cNvPr>
            <p:cNvSpPr/>
            <p:nvPr/>
          </p:nvSpPr>
          <p:spPr>
            <a:xfrm flipH="1" flipV="1">
              <a:off x="3907631" y="2521546"/>
              <a:ext cx="654844" cy="1265592"/>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90199" y="467720"/>
                    <a:pt x="583536" y="505684"/>
                  </a:cubicBezTo>
                  <a:cubicBezTo>
                    <a:pt x="576873" y="543648"/>
                    <a:pt x="569443" y="573793"/>
                    <a:pt x="561262" y="615389"/>
                  </a:cubicBezTo>
                  <a:cubicBezTo>
                    <a:pt x="553081" y="656985"/>
                    <a:pt x="544508" y="700766"/>
                    <a:pt x="534451" y="755262"/>
                  </a:cubicBezTo>
                  <a:cubicBezTo>
                    <a:pt x="524394" y="809758"/>
                    <a:pt x="513030" y="882275"/>
                    <a:pt x="500918" y="942366"/>
                  </a:cubicBezTo>
                  <a:cubicBezTo>
                    <a:pt x="488806" y="1002457"/>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92D05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2DD537D-0C05-4FFE-9602-14F9B1E22E72}"/>
                </a:ext>
              </a:extLst>
            </p:cNvPr>
            <p:cNvSpPr/>
            <p:nvPr/>
          </p:nvSpPr>
          <p:spPr>
            <a:xfrm rot="10800000" flipH="1" flipV="1">
              <a:off x="4495800" y="1255954"/>
              <a:ext cx="654844" cy="1265592"/>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90199" y="467720"/>
                    <a:pt x="583536" y="505684"/>
                  </a:cubicBezTo>
                  <a:cubicBezTo>
                    <a:pt x="576873" y="543648"/>
                    <a:pt x="569443" y="573793"/>
                    <a:pt x="561262" y="615389"/>
                  </a:cubicBezTo>
                  <a:cubicBezTo>
                    <a:pt x="553081" y="656985"/>
                    <a:pt x="544508" y="700766"/>
                    <a:pt x="534451" y="755262"/>
                  </a:cubicBezTo>
                  <a:cubicBezTo>
                    <a:pt x="524394" y="809758"/>
                    <a:pt x="513030" y="882275"/>
                    <a:pt x="500918" y="942366"/>
                  </a:cubicBezTo>
                  <a:cubicBezTo>
                    <a:pt x="488806" y="1002457"/>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92D05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CFA53066-3C29-4A6F-B7D0-7C2F1C2755A5}"/>
              </a:ext>
            </a:extLst>
          </p:cNvPr>
          <p:cNvGrpSpPr/>
          <p:nvPr/>
        </p:nvGrpSpPr>
        <p:grpSpPr>
          <a:xfrm rot="21104274">
            <a:off x="4662212" y="4523265"/>
            <a:ext cx="403047" cy="587762"/>
            <a:chOff x="3907631" y="1255954"/>
            <a:chExt cx="1243013" cy="2531184"/>
          </a:xfrm>
        </p:grpSpPr>
        <p:sp>
          <p:nvSpPr>
            <p:cNvPr id="13" name="Freeform: Shape 12">
              <a:extLst>
                <a:ext uri="{FF2B5EF4-FFF2-40B4-BE49-F238E27FC236}">
                  <a16:creationId xmlns:a16="http://schemas.microsoft.com/office/drawing/2014/main" id="{E56C9AAB-7E05-4561-9A0B-8FEFEA9B4146}"/>
                </a:ext>
              </a:extLst>
            </p:cNvPr>
            <p:cNvSpPr/>
            <p:nvPr/>
          </p:nvSpPr>
          <p:spPr>
            <a:xfrm flipH="1" flipV="1">
              <a:off x="3907631" y="2521546"/>
              <a:ext cx="654844" cy="1265592"/>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90199" y="467720"/>
                    <a:pt x="583536" y="505684"/>
                  </a:cubicBezTo>
                  <a:cubicBezTo>
                    <a:pt x="576873" y="543648"/>
                    <a:pt x="569443" y="573793"/>
                    <a:pt x="561262" y="615389"/>
                  </a:cubicBezTo>
                  <a:cubicBezTo>
                    <a:pt x="553081" y="656985"/>
                    <a:pt x="544508" y="700766"/>
                    <a:pt x="534451" y="755262"/>
                  </a:cubicBezTo>
                  <a:cubicBezTo>
                    <a:pt x="524394" y="809758"/>
                    <a:pt x="513030" y="882275"/>
                    <a:pt x="500918" y="942366"/>
                  </a:cubicBezTo>
                  <a:cubicBezTo>
                    <a:pt x="488806" y="1002457"/>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92D05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C4C270C-8AC2-4910-8D84-15576B87F9CA}"/>
                </a:ext>
              </a:extLst>
            </p:cNvPr>
            <p:cNvSpPr/>
            <p:nvPr/>
          </p:nvSpPr>
          <p:spPr>
            <a:xfrm rot="10800000" flipH="1" flipV="1">
              <a:off x="4495800" y="1255954"/>
              <a:ext cx="654844" cy="1265592"/>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90199" y="467720"/>
                    <a:pt x="583536" y="505684"/>
                  </a:cubicBezTo>
                  <a:cubicBezTo>
                    <a:pt x="576873" y="543648"/>
                    <a:pt x="569443" y="573793"/>
                    <a:pt x="561262" y="615389"/>
                  </a:cubicBezTo>
                  <a:cubicBezTo>
                    <a:pt x="553081" y="656985"/>
                    <a:pt x="544508" y="700766"/>
                    <a:pt x="534451" y="755262"/>
                  </a:cubicBezTo>
                  <a:cubicBezTo>
                    <a:pt x="524394" y="809758"/>
                    <a:pt x="513030" y="882275"/>
                    <a:pt x="500918" y="942366"/>
                  </a:cubicBezTo>
                  <a:cubicBezTo>
                    <a:pt x="488806" y="1002457"/>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92D05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95DC2339-FFC5-4F0D-8205-45DD51219D02}"/>
              </a:ext>
            </a:extLst>
          </p:cNvPr>
          <p:cNvGrpSpPr/>
          <p:nvPr/>
        </p:nvGrpSpPr>
        <p:grpSpPr>
          <a:xfrm rot="21104274">
            <a:off x="7634013" y="4521710"/>
            <a:ext cx="403047" cy="587762"/>
            <a:chOff x="3907631" y="1255954"/>
            <a:chExt cx="1243013" cy="2531184"/>
          </a:xfrm>
        </p:grpSpPr>
        <p:sp>
          <p:nvSpPr>
            <p:cNvPr id="16" name="Freeform: Shape 15">
              <a:extLst>
                <a:ext uri="{FF2B5EF4-FFF2-40B4-BE49-F238E27FC236}">
                  <a16:creationId xmlns:a16="http://schemas.microsoft.com/office/drawing/2014/main" id="{D907DB64-C4DA-48C6-80DB-19928F83238E}"/>
                </a:ext>
              </a:extLst>
            </p:cNvPr>
            <p:cNvSpPr/>
            <p:nvPr/>
          </p:nvSpPr>
          <p:spPr>
            <a:xfrm flipH="1" flipV="1">
              <a:off x="3907631" y="2521546"/>
              <a:ext cx="654844" cy="1265592"/>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90199" y="467720"/>
                    <a:pt x="583536" y="505684"/>
                  </a:cubicBezTo>
                  <a:cubicBezTo>
                    <a:pt x="576873" y="543648"/>
                    <a:pt x="569443" y="573793"/>
                    <a:pt x="561262" y="615389"/>
                  </a:cubicBezTo>
                  <a:cubicBezTo>
                    <a:pt x="553081" y="656985"/>
                    <a:pt x="544508" y="700766"/>
                    <a:pt x="534451" y="755262"/>
                  </a:cubicBezTo>
                  <a:cubicBezTo>
                    <a:pt x="524394" y="809758"/>
                    <a:pt x="513030" y="882275"/>
                    <a:pt x="500918" y="942366"/>
                  </a:cubicBezTo>
                  <a:cubicBezTo>
                    <a:pt x="488806" y="1002457"/>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92D05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E5B53EE-0B42-4E8D-B544-25102F6A43A0}"/>
                </a:ext>
              </a:extLst>
            </p:cNvPr>
            <p:cNvSpPr/>
            <p:nvPr/>
          </p:nvSpPr>
          <p:spPr>
            <a:xfrm rot="10800000" flipH="1" flipV="1">
              <a:off x="4495800" y="1255954"/>
              <a:ext cx="654844" cy="1265592"/>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90199" y="467720"/>
                    <a:pt x="583536" y="505684"/>
                  </a:cubicBezTo>
                  <a:cubicBezTo>
                    <a:pt x="576873" y="543648"/>
                    <a:pt x="569443" y="573793"/>
                    <a:pt x="561262" y="615389"/>
                  </a:cubicBezTo>
                  <a:cubicBezTo>
                    <a:pt x="553081" y="656985"/>
                    <a:pt x="544508" y="700766"/>
                    <a:pt x="534451" y="755262"/>
                  </a:cubicBezTo>
                  <a:cubicBezTo>
                    <a:pt x="524394" y="809758"/>
                    <a:pt x="513030" y="882275"/>
                    <a:pt x="500918" y="942366"/>
                  </a:cubicBezTo>
                  <a:cubicBezTo>
                    <a:pt x="488806" y="1002457"/>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92D05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0006F55E-AE6D-4283-A8C4-0551A2E3764F}"/>
              </a:ext>
            </a:extLst>
          </p:cNvPr>
          <p:cNvSpPr txBox="1"/>
          <p:nvPr/>
        </p:nvSpPr>
        <p:spPr>
          <a:xfrm>
            <a:off x="6374320" y="5161746"/>
            <a:ext cx="483680" cy="477054"/>
          </a:xfrm>
          <a:prstGeom prst="rect">
            <a:avLst/>
          </a:prstGeom>
          <a:noFill/>
        </p:spPr>
        <p:txBody>
          <a:bodyPr wrap="square">
            <a:spAutoFit/>
          </a:bodyPr>
          <a:lstStyle/>
          <a:p>
            <a:r>
              <a:rPr lang="en-US" sz="2500" dirty="0">
                <a:solidFill>
                  <a:srgbClr val="CCFFFF"/>
                </a:solidFill>
              </a:rPr>
              <a:t>v</a:t>
            </a:r>
          </a:p>
        </p:txBody>
      </p:sp>
      <p:sp>
        <p:nvSpPr>
          <p:cNvPr id="20" name="TextBox 19">
            <a:extLst>
              <a:ext uri="{FF2B5EF4-FFF2-40B4-BE49-F238E27FC236}">
                <a16:creationId xmlns:a16="http://schemas.microsoft.com/office/drawing/2014/main" id="{C364CF14-224B-41DF-A3A3-1B9D4A50D62E}"/>
              </a:ext>
            </a:extLst>
          </p:cNvPr>
          <p:cNvSpPr txBox="1"/>
          <p:nvPr/>
        </p:nvSpPr>
        <p:spPr>
          <a:xfrm>
            <a:off x="4191000" y="5143797"/>
            <a:ext cx="1169480" cy="477054"/>
          </a:xfrm>
          <a:prstGeom prst="rect">
            <a:avLst/>
          </a:prstGeom>
          <a:noFill/>
        </p:spPr>
        <p:txBody>
          <a:bodyPr wrap="square">
            <a:spAutoFit/>
          </a:bodyPr>
          <a:lstStyle/>
          <a:p>
            <a:r>
              <a:rPr lang="en-US" sz="2500" dirty="0">
                <a:solidFill>
                  <a:srgbClr val="CCFFFF"/>
                </a:solidFill>
              </a:rPr>
              <a:t>dv/dx</a:t>
            </a:r>
          </a:p>
        </p:txBody>
      </p:sp>
      <p:sp>
        <p:nvSpPr>
          <p:cNvPr id="24" name="TextBox 23">
            <a:extLst>
              <a:ext uri="{FF2B5EF4-FFF2-40B4-BE49-F238E27FC236}">
                <a16:creationId xmlns:a16="http://schemas.microsoft.com/office/drawing/2014/main" id="{0DF89E8C-5698-4516-9FDE-7C9808985186}"/>
              </a:ext>
            </a:extLst>
          </p:cNvPr>
          <p:cNvSpPr txBox="1"/>
          <p:nvPr/>
        </p:nvSpPr>
        <p:spPr>
          <a:xfrm>
            <a:off x="7162800" y="5150657"/>
            <a:ext cx="1169480" cy="477054"/>
          </a:xfrm>
          <a:prstGeom prst="rect">
            <a:avLst/>
          </a:prstGeom>
          <a:noFill/>
        </p:spPr>
        <p:txBody>
          <a:bodyPr wrap="square">
            <a:spAutoFit/>
          </a:bodyPr>
          <a:lstStyle/>
          <a:p>
            <a:r>
              <a:rPr lang="en-US" sz="2500" dirty="0">
                <a:solidFill>
                  <a:srgbClr val="CCFFFF"/>
                </a:solidFill>
              </a:rPr>
              <a:t>du/dx</a:t>
            </a:r>
          </a:p>
        </p:txBody>
      </p:sp>
    </p:spTree>
    <p:extLst>
      <p:ext uri="{BB962C8B-B14F-4D97-AF65-F5344CB8AC3E}">
        <p14:creationId xmlns:p14="http://schemas.microsoft.com/office/powerpoint/2010/main" val="19729492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E2DEA5-A88A-4497-8189-4797559414B0}"/>
              </a:ext>
            </a:extLst>
          </p:cNvPr>
          <p:cNvSpPr>
            <a:spLocks noGrp="1"/>
          </p:cNvSpPr>
          <p:nvPr>
            <p:ph idx="1"/>
          </p:nvPr>
        </p:nvSpPr>
        <p:spPr>
          <a:xfrm>
            <a:off x="457200" y="838200"/>
            <a:ext cx="8686800" cy="5638800"/>
          </a:xfrm>
        </p:spPr>
        <p:txBody>
          <a:bodyPr/>
          <a:lstStyle/>
          <a:p>
            <a:pPr>
              <a:defRPr/>
            </a:pPr>
            <a:r>
              <a:rPr lang="en-US" dirty="0"/>
              <a:t>Find </a:t>
            </a:r>
            <a:r>
              <a:rPr lang="en-US" dirty="0" err="1"/>
              <a:t>dy</a:t>
            </a:r>
            <a:r>
              <a:rPr lang="en-US" dirty="0"/>
              <a:t>/dx (3x + 2)(7x – 5):</a:t>
            </a:r>
          </a:p>
          <a:p>
            <a:pPr>
              <a:buFont typeface="Arial" charset="0"/>
              <a:buNone/>
              <a:defRPr/>
            </a:pPr>
            <a:r>
              <a:rPr lang="en-US" dirty="0"/>
              <a:t>u = 3x + 2  		v = 7x - 5</a:t>
            </a:r>
          </a:p>
          <a:p>
            <a:pPr>
              <a:buFont typeface="Arial" charset="0"/>
              <a:buNone/>
              <a:defRPr/>
            </a:pPr>
            <a:r>
              <a:rPr lang="en-US" dirty="0"/>
              <a:t>du/dx = 3  		dv/dx = 7</a:t>
            </a:r>
          </a:p>
          <a:p>
            <a:pPr>
              <a:defRPr/>
            </a:pPr>
            <a:r>
              <a:rPr lang="en-US" dirty="0"/>
              <a:t>d(u</a:t>
            </a:r>
            <a:r>
              <a:rPr lang="en-US" dirty="0">
                <a:latin typeface="Symbol" pitchFamily="18" charset="2"/>
              </a:rPr>
              <a:t> </a:t>
            </a:r>
            <a:r>
              <a:rPr lang="en-US" dirty="0">
                <a:latin typeface="Arial" panose="020B0604020202020204" pitchFamily="34" charset="0"/>
                <a:cs typeface="Arial" panose="020B0604020202020204" pitchFamily="34" charset="0"/>
              </a:rPr>
              <a:t>×</a:t>
            </a:r>
            <a:r>
              <a:rPr lang="en-US" dirty="0">
                <a:latin typeface="Symbol" pitchFamily="18" charset="2"/>
              </a:rPr>
              <a:t> </a:t>
            </a:r>
            <a:r>
              <a:rPr lang="en-US" dirty="0"/>
              <a:t>v)/dx = </a:t>
            </a:r>
            <a:r>
              <a:rPr lang="en-US" dirty="0" err="1"/>
              <a:t>u</a:t>
            </a:r>
            <a:r>
              <a:rPr lang="en-US" dirty="0" err="1">
                <a:latin typeface="Arial" panose="020B0604020202020204" pitchFamily="34" charset="0"/>
                <a:cs typeface="Arial" panose="020B0604020202020204" pitchFamily="34" charset="0"/>
              </a:rPr>
              <a:t>×</a:t>
            </a:r>
            <a:r>
              <a:rPr lang="en-US" dirty="0" err="1"/>
              <a:t>dv</a:t>
            </a:r>
            <a:r>
              <a:rPr lang="en-US" dirty="0"/>
              <a:t>/dx + </a:t>
            </a:r>
            <a:r>
              <a:rPr lang="en-US" dirty="0" err="1"/>
              <a:t>v</a:t>
            </a:r>
            <a:r>
              <a:rPr lang="en-US" dirty="0" err="1">
                <a:latin typeface="Arial" panose="020B0604020202020204" pitchFamily="34" charset="0"/>
                <a:cs typeface="Arial" panose="020B0604020202020204" pitchFamily="34" charset="0"/>
              </a:rPr>
              <a:t>×</a:t>
            </a:r>
            <a:r>
              <a:rPr lang="en-US" dirty="0" err="1"/>
              <a:t>du</a:t>
            </a:r>
            <a:r>
              <a:rPr lang="en-US" dirty="0"/>
              <a:t>/dx</a:t>
            </a:r>
          </a:p>
          <a:p>
            <a:pPr>
              <a:buFont typeface="Arial" charset="0"/>
              <a:buNone/>
              <a:defRPr/>
            </a:pPr>
            <a:r>
              <a:rPr lang="en-US" dirty="0"/>
              <a:t>		</a:t>
            </a:r>
            <a:r>
              <a:rPr lang="en-US" sz="2000" dirty="0"/>
              <a:t> </a:t>
            </a:r>
            <a:r>
              <a:rPr lang="en-US" dirty="0"/>
              <a:t>= (3x+2)</a:t>
            </a:r>
            <a:r>
              <a:rPr lang="en-US" dirty="0">
                <a:latin typeface="Arial" panose="020B0604020202020204" pitchFamily="34" charset="0"/>
                <a:cs typeface="Arial" panose="020B0604020202020204" pitchFamily="34" charset="0"/>
              </a:rPr>
              <a:t>×</a:t>
            </a:r>
            <a:r>
              <a:rPr lang="en-US" dirty="0"/>
              <a:t>7 + (7x-5)</a:t>
            </a:r>
            <a:r>
              <a:rPr lang="en-US" dirty="0">
                <a:latin typeface="Arial" panose="020B0604020202020204" pitchFamily="34" charset="0"/>
                <a:cs typeface="Arial" panose="020B0604020202020204" pitchFamily="34" charset="0"/>
              </a:rPr>
              <a:t>×</a:t>
            </a:r>
            <a:r>
              <a:rPr lang="en-US" dirty="0"/>
              <a:t>3</a:t>
            </a:r>
          </a:p>
          <a:p>
            <a:pPr>
              <a:buFont typeface="Arial" charset="0"/>
              <a:buNone/>
              <a:defRPr/>
            </a:pPr>
            <a:r>
              <a:rPr lang="en-US" dirty="0"/>
              <a:t>		</a:t>
            </a:r>
            <a:r>
              <a:rPr lang="en-US" sz="2000" dirty="0"/>
              <a:t> </a:t>
            </a:r>
            <a:r>
              <a:rPr lang="en-US" dirty="0"/>
              <a:t>= 21x+14 + 21x-15</a:t>
            </a:r>
          </a:p>
          <a:p>
            <a:pPr>
              <a:buFont typeface="Arial" charset="0"/>
              <a:buNone/>
              <a:defRPr/>
            </a:pPr>
            <a:endParaRPr lang="en-US" dirty="0"/>
          </a:p>
        </p:txBody>
      </p:sp>
      <p:sp>
        <p:nvSpPr>
          <p:cNvPr id="4" name="Rectangle 3">
            <a:extLst>
              <a:ext uri="{FF2B5EF4-FFF2-40B4-BE49-F238E27FC236}">
                <a16:creationId xmlns:a16="http://schemas.microsoft.com/office/drawing/2014/main" id="{F7D2EE4E-67BD-44BE-B641-A10016F7E619}"/>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1</a:t>
            </a:r>
            <a:endParaRPr lang="en-US" altLang="en-US" sz="2400" i="1" dirty="0">
              <a:solidFill>
                <a:schemeClr val="folHlink"/>
              </a:solidFill>
            </a:endParaRPr>
          </a:p>
        </p:txBody>
      </p:sp>
    </p:spTree>
    <p:extLst>
      <p:ext uri="{BB962C8B-B14F-4D97-AF65-F5344CB8AC3E}">
        <p14:creationId xmlns:p14="http://schemas.microsoft.com/office/powerpoint/2010/main" val="20228234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E2DEA5-A88A-4497-8189-4797559414B0}"/>
              </a:ext>
            </a:extLst>
          </p:cNvPr>
          <p:cNvSpPr>
            <a:spLocks noGrp="1"/>
          </p:cNvSpPr>
          <p:nvPr>
            <p:ph idx="1"/>
          </p:nvPr>
        </p:nvSpPr>
        <p:spPr>
          <a:xfrm>
            <a:off x="457200" y="838200"/>
            <a:ext cx="8686800" cy="5638800"/>
          </a:xfrm>
        </p:spPr>
        <p:txBody>
          <a:bodyPr/>
          <a:lstStyle/>
          <a:p>
            <a:pPr>
              <a:defRPr/>
            </a:pPr>
            <a:r>
              <a:rPr lang="en-US" dirty="0"/>
              <a:t>Find </a:t>
            </a:r>
            <a:r>
              <a:rPr lang="en-US" dirty="0" err="1"/>
              <a:t>dy</a:t>
            </a:r>
            <a:r>
              <a:rPr lang="en-US" dirty="0"/>
              <a:t>/dx (3x + 2)(7x – 5):</a:t>
            </a:r>
          </a:p>
          <a:p>
            <a:pPr>
              <a:buFont typeface="Arial" charset="0"/>
              <a:buNone/>
              <a:defRPr/>
            </a:pPr>
            <a:r>
              <a:rPr lang="en-US" dirty="0"/>
              <a:t>u = 3x + 2 		v = 7x - 5</a:t>
            </a:r>
          </a:p>
          <a:p>
            <a:pPr>
              <a:buFont typeface="Arial" charset="0"/>
              <a:buNone/>
              <a:defRPr/>
            </a:pPr>
            <a:r>
              <a:rPr lang="en-US" dirty="0"/>
              <a:t>du/dx = 3  		dv/dx = 7</a:t>
            </a:r>
          </a:p>
          <a:p>
            <a:pPr>
              <a:defRPr/>
            </a:pPr>
            <a:r>
              <a:rPr lang="en-US" dirty="0"/>
              <a:t>d(u</a:t>
            </a:r>
            <a:r>
              <a:rPr lang="en-US" dirty="0">
                <a:latin typeface="Symbol" pitchFamily="18" charset="2"/>
              </a:rPr>
              <a:t> </a:t>
            </a:r>
            <a:r>
              <a:rPr lang="en-US" dirty="0">
                <a:latin typeface="Arial" panose="020B0604020202020204" pitchFamily="34" charset="0"/>
                <a:cs typeface="Arial" panose="020B0604020202020204" pitchFamily="34" charset="0"/>
              </a:rPr>
              <a:t>×</a:t>
            </a:r>
            <a:r>
              <a:rPr lang="en-US" dirty="0">
                <a:latin typeface="Symbol" pitchFamily="18" charset="2"/>
              </a:rPr>
              <a:t> </a:t>
            </a:r>
            <a:r>
              <a:rPr lang="en-US" dirty="0"/>
              <a:t>v)/dx = </a:t>
            </a:r>
            <a:r>
              <a:rPr lang="en-US" dirty="0" err="1"/>
              <a:t>u</a:t>
            </a:r>
            <a:r>
              <a:rPr lang="en-US" dirty="0" err="1">
                <a:latin typeface="Arial" panose="020B0604020202020204" pitchFamily="34" charset="0"/>
                <a:cs typeface="Arial" panose="020B0604020202020204" pitchFamily="34" charset="0"/>
              </a:rPr>
              <a:t>×</a:t>
            </a:r>
            <a:r>
              <a:rPr lang="en-US" dirty="0" err="1"/>
              <a:t>dv</a:t>
            </a:r>
            <a:r>
              <a:rPr lang="en-US" dirty="0"/>
              <a:t>/dx + </a:t>
            </a:r>
            <a:r>
              <a:rPr lang="en-US" dirty="0" err="1"/>
              <a:t>v</a:t>
            </a:r>
            <a:r>
              <a:rPr lang="en-US" dirty="0" err="1">
                <a:latin typeface="Arial" panose="020B0604020202020204" pitchFamily="34" charset="0"/>
                <a:cs typeface="Arial" panose="020B0604020202020204" pitchFamily="34" charset="0"/>
              </a:rPr>
              <a:t>×</a:t>
            </a:r>
            <a:r>
              <a:rPr lang="en-US" dirty="0" err="1"/>
              <a:t>du</a:t>
            </a:r>
            <a:r>
              <a:rPr lang="en-US" dirty="0"/>
              <a:t>/dx</a:t>
            </a:r>
          </a:p>
          <a:p>
            <a:pPr>
              <a:buFont typeface="Arial" charset="0"/>
              <a:buNone/>
              <a:defRPr/>
            </a:pPr>
            <a:r>
              <a:rPr lang="en-US" dirty="0"/>
              <a:t>		</a:t>
            </a:r>
            <a:r>
              <a:rPr lang="en-US" sz="2000" dirty="0"/>
              <a:t> </a:t>
            </a:r>
            <a:r>
              <a:rPr lang="en-US" dirty="0"/>
              <a:t>= (3x+2)</a:t>
            </a:r>
            <a:r>
              <a:rPr lang="en-US" dirty="0">
                <a:latin typeface="Arial" panose="020B0604020202020204" pitchFamily="34" charset="0"/>
                <a:cs typeface="Arial" panose="020B0604020202020204" pitchFamily="34" charset="0"/>
              </a:rPr>
              <a:t>×</a:t>
            </a:r>
            <a:r>
              <a:rPr lang="en-US" dirty="0"/>
              <a:t>7 + (7x-5)</a:t>
            </a:r>
            <a:r>
              <a:rPr lang="en-US" dirty="0">
                <a:latin typeface="Arial" panose="020B0604020202020204" pitchFamily="34" charset="0"/>
                <a:cs typeface="Arial" panose="020B0604020202020204" pitchFamily="34" charset="0"/>
              </a:rPr>
              <a:t>×</a:t>
            </a:r>
            <a:r>
              <a:rPr lang="en-US" dirty="0"/>
              <a:t>3</a:t>
            </a:r>
          </a:p>
          <a:p>
            <a:pPr>
              <a:buFont typeface="Arial" charset="0"/>
              <a:buNone/>
              <a:defRPr/>
            </a:pPr>
            <a:r>
              <a:rPr lang="en-US" dirty="0"/>
              <a:t>		</a:t>
            </a:r>
            <a:r>
              <a:rPr lang="en-US" sz="2000" dirty="0"/>
              <a:t> </a:t>
            </a:r>
            <a:r>
              <a:rPr lang="en-US" dirty="0"/>
              <a:t>= 21x + 14 + 21x - 15</a:t>
            </a:r>
          </a:p>
          <a:p>
            <a:pPr>
              <a:buFont typeface="Arial" charset="0"/>
              <a:buNone/>
              <a:defRPr/>
            </a:pPr>
            <a:r>
              <a:rPr lang="en-US" dirty="0"/>
              <a:t>		</a:t>
            </a:r>
            <a:r>
              <a:rPr lang="en-US" sz="2000" dirty="0"/>
              <a:t> </a:t>
            </a:r>
            <a:r>
              <a:rPr lang="en-US" dirty="0"/>
              <a:t>= </a:t>
            </a:r>
            <a:r>
              <a:rPr lang="en-US" dirty="0">
                <a:solidFill>
                  <a:srgbClr val="FFFF00"/>
                </a:solidFill>
              </a:rPr>
              <a:t>42x - 1</a:t>
            </a:r>
          </a:p>
          <a:p>
            <a:pPr>
              <a:buFont typeface="Arial" charset="0"/>
              <a:buNone/>
              <a:defRPr/>
            </a:pPr>
            <a:endParaRPr lang="en-US" dirty="0"/>
          </a:p>
        </p:txBody>
      </p:sp>
      <p:sp>
        <p:nvSpPr>
          <p:cNvPr id="4" name="Rectangle 3">
            <a:extLst>
              <a:ext uri="{FF2B5EF4-FFF2-40B4-BE49-F238E27FC236}">
                <a16:creationId xmlns:a16="http://schemas.microsoft.com/office/drawing/2014/main" id="{F7D2EE4E-67BD-44BE-B641-A10016F7E619}"/>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1</a:t>
            </a:r>
            <a:endParaRPr lang="en-US" altLang="en-US" sz="2400" i="1" dirty="0">
              <a:solidFill>
                <a:schemeClr val="folHlink"/>
              </a:solidFill>
            </a:endParaRPr>
          </a:p>
        </p:txBody>
      </p:sp>
    </p:spTree>
    <p:extLst>
      <p:ext uri="{BB962C8B-B14F-4D97-AF65-F5344CB8AC3E}">
        <p14:creationId xmlns:p14="http://schemas.microsoft.com/office/powerpoint/2010/main" val="2754162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E2DEA5-A88A-4497-8189-4797559414B0}"/>
              </a:ext>
            </a:extLst>
          </p:cNvPr>
          <p:cNvSpPr>
            <a:spLocks noGrp="1"/>
          </p:cNvSpPr>
          <p:nvPr>
            <p:ph idx="1"/>
          </p:nvPr>
        </p:nvSpPr>
        <p:spPr>
          <a:xfrm>
            <a:off x="457200" y="838200"/>
            <a:ext cx="8686800" cy="5638800"/>
          </a:xfrm>
        </p:spPr>
        <p:txBody>
          <a:bodyPr/>
          <a:lstStyle/>
          <a:p>
            <a:pPr>
              <a:defRPr/>
            </a:pPr>
            <a:r>
              <a:rPr lang="en-US" dirty="0"/>
              <a:t>OR:</a:t>
            </a:r>
          </a:p>
          <a:p>
            <a:pPr>
              <a:defRPr/>
            </a:pPr>
            <a:r>
              <a:rPr lang="en-US" dirty="0"/>
              <a:t>Find </a:t>
            </a:r>
            <a:r>
              <a:rPr lang="en-US" dirty="0" err="1"/>
              <a:t>dy</a:t>
            </a:r>
            <a:r>
              <a:rPr lang="en-US" dirty="0"/>
              <a:t>/dx (3x + 2)(7x – 5):</a:t>
            </a:r>
          </a:p>
          <a:p>
            <a:pPr>
              <a:buFont typeface="Arial" charset="0"/>
              <a:buNone/>
              <a:defRPr/>
            </a:pPr>
            <a:r>
              <a:rPr lang="en-US" dirty="0"/>
              <a:t>y = 21x</a:t>
            </a:r>
            <a:r>
              <a:rPr lang="en-US" baseline="30000" dirty="0"/>
              <a:t>2</a:t>
            </a:r>
            <a:r>
              <a:rPr lang="en-US" dirty="0"/>
              <a:t> – x - 10</a:t>
            </a:r>
          </a:p>
          <a:p>
            <a:pPr>
              <a:buFont typeface="Arial" charset="0"/>
              <a:buNone/>
              <a:defRPr/>
            </a:pPr>
            <a:r>
              <a:rPr lang="en-US" dirty="0" err="1"/>
              <a:t>dy</a:t>
            </a:r>
            <a:r>
              <a:rPr lang="en-US" dirty="0"/>
              <a:t>/dx = 2(21)x</a:t>
            </a:r>
            <a:r>
              <a:rPr lang="en-US" baseline="30000" dirty="0"/>
              <a:t>2-1</a:t>
            </a:r>
            <a:r>
              <a:rPr lang="en-US" dirty="0"/>
              <a:t> – 1 + 0</a:t>
            </a:r>
          </a:p>
          <a:p>
            <a:pPr>
              <a:buFont typeface="Arial" charset="0"/>
              <a:buNone/>
              <a:defRPr/>
            </a:pPr>
            <a:r>
              <a:rPr lang="en-US" dirty="0"/>
              <a:t>		</a:t>
            </a:r>
            <a:r>
              <a:rPr lang="en-US" sz="2000" dirty="0"/>
              <a:t> </a:t>
            </a:r>
            <a:r>
              <a:rPr lang="en-US" dirty="0"/>
              <a:t>= </a:t>
            </a:r>
            <a:r>
              <a:rPr lang="en-US" dirty="0">
                <a:solidFill>
                  <a:srgbClr val="FFFF00"/>
                </a:solidFill>
              </a:rPr>
              <a:t>42x - 1</a:t>
            </a:r>
          </a:p>
          <a:p>
            <a:pPr>
              <a:buFont typeface="Arial" charset="0"/>
              <a:buNone/>
              <a:defRPr/>
            </a:pPr>
            <a:endParaRPr lang="en-US" dirty="0"/>
          </a:p>
        </p:txBody>
      </p:sp>
      <p:sp>
        <p:nvSpPr>
          <p:cNvPr id="4" name="Rectangle 3">
            <a:extLst>
              <a:ext uri="{FF2B5EF4-FFF2-40B4-BE49-F238E27FC236}">
                <a16:creationId xmlns:a16="http://schemas.microsoft.com/office/drawing/2014/main" id="{F7D2EE4E-67BD-44BE-B641-A10016F7E619}"/>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1</a:t>
            </a:r>
            <a:endParaRPr lang="en-US" altLang="en-US" sz="2400" i="1" dirty="0">
              <a:solidFill>
                <a:schemeClr val="folHlink"/>
              </a:solidFill>
            </a:endParaRPr>
          </a:p>
        </p:txBody>
      </p:sp>
    </p:spTree>
    <p:extLst>
      <p:ext uri="{BB962C8B-B14F-4D97-AF65-F5344CB8AC3E}">
        <p14:creationId xmlns:p14="http://schemas.microsoft.com/office/powerpoint/2010/main" val="5963750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31499024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86F83C7F-A2C8-4720-A82D-84401B1D841A}"/>
              </a:ext>
            </a:extLst>
          </p:cNvPr>
          <p:cNvSpPr>
            <a:spLocks noGrp="1"/>
          </p:cNvSpPr>
          <p:nvPr>
            <p:ph type="title"/>
          </p:nvPr>
        </p:nvSpPr>
        <p:spPr/>
        <p:txBody>
          <a:bodyPr/>
          <a:lstStyle/>
          <a:p>
            <a:r>
              <a:rPr lang="en-US" altLang="en-US" sz="5300"/>
              <a:t>Derivatives/Differentiation</a:t>
            </a:r>
          </a:p>
        </p:txBody>
      </p:sp>
      <p:sp>
        <p:nvSpPr>
          <p:cNvPr id="21507" name="Content Placeholder 2">
            <a:extLst>
              <a:ext uri="{FF2B5EF4-FFF2-40B4-BE49-F238E27FC236}">
                <a16:creationId xmlns:a16="http://schemas.microsoft.com/office/drawing/2014/main" id="{10F0DF86-3EF3-4F48-9A9A-42236F7CC93F}"/>
              </a:ext>
            </a:extLst>
          </p:cNvPr>
          <p:cNvSpPr>
            <a:spLocks noGrp="1"/>
          </p:cNvSpPr>
          <p:nvPr>
            <p:ph idx="1"/>
          </p:nvPr>
        </p:nvSpPr>
        <p:spPr>
          <a:xfrm>
            <a:off x="0" y="1143000"/>
            <a:ext cx="9144000" cy="5638800"/>
          </a:xfrm>
        </p:spPr>
        <p:txBody>
          <a:bodyPr/>
          <a:lstStyle/>
          <a:p>
            <a:r>
              <a:rPr lang="en-US" altLang="en-US" dirty="0"/>
              <a:t>  Rule #5: derivative of a ratio </a:t>
            </a:r>
          </a:p>
          <a:p>
            <a:r>
              <a:rPr lang="en-US" altLang="en-US" dirty="0"/>
              <a:t>   u</a:t>
            </a:r>
            <a:r>
              <a:rPr lang="en-US" altLang="en-US" dirty="0">
                <a:latin typeface="Symbol" panose="05050102010706020507" pitchFamily="18" charset="2"/>
              </a:rPr>
              <a:t> / </a:t>
            </a:r>
            <a:r>
              <a:rPr lang="en-US" altLang="en-US" dirty="0"/>
              <a:t>v:</a:t>
            </a:r>
          </a:p>
          <a:p>
            <a:r>
              <a:rPr lang="en-US" altLang="en-US" sz="2000" dirty="0"/>
              <a:t> </a:t>
            </a:r>
          </a:p>
          <a:p>
            <a:pPr algn="ctr"/>
            <a:r>
              <a:rPr lang="en-US" altLang="en-US" dirty="0"/>
              <a:t> d(u</a:t>
            </a:r>
            <a:r>
              <a:rPr lang="en-US" altLang="en-US" dirty="0">
                <a:latin typeface="Symbol" panose="05050102010706020507" pitchFamily="18" charset="2"/>
              </a:rPr>
              <a:t> / </a:t>
            </a:r>
            <a:r>
              <a:rPr lang="en-US" altLang="en-US" dirty="0"/>
              <a:t>v)/dx = </a:t>
            </a:r>
            <a:r>
              <a:rPr lang="en-US" altLang="en-US" u="sng" dirty="0" err="1"/>
              <a:t>v</a:t>
            </a:r>
            <a:r>
              <a:rPr lang="en-US" altLang="en-US" b="0" u="sng" dirty="0" err="1">
                <a:latin typeface="Arial" panose="020B0604020202020204" pitchFamily="34" charset="0"/>
                <a:cs typeface="Arial" panose="020B0604020202020204" pitchFamily="34" charset="0"/>
              </a:rPr>
              <a:t>×</a:t>
            </a:r>
            <a:r>
              <a:rPr lang="en-US" altLang="en-US" u="sng" dirty="0" err="1"/>
              <a:t>du</a:t>
            </a:r>
            <a:r>
              <a:rPr lang="en-US" altLang="en-US" u="sng" dirty="0"/>
              <a:t>/dx - </a:t>
            </a:r>
            <a:r>
              <a:rPr lang="en-US" altLang="en-US" u="sng" dirty="0" err="1"/>
              <a:t>u</a:t>
            </a:r>
            <a:r>
              <a:rPr lang="en-US" altLang="en-US" b="0" u="sng" dirty="0" err="1">
                <a:latin typeface="Arial" panose="020B0604020202020204" pitchFamily="34" charset="0"/>
                <a:cs typeface="Arial" panose="020B0604020202020204" pitchFamily="34" charset="0"/>
              </a:rPr>
              <a:t>×</a:t>
            </a:r>
            <a:r>
              <a:rPr lang="en-US" altLang="en-US" u="sng" dirty="0" err="1"/>
              <a:t>dv</a:t>
            </a:r>
            <a:r>
              <a:rPr lang="en-US" altLang="en-US" u="sng" dirty="0"/>
              <a:t>/dx</a:t>
            </a:r>
          </a:p>
          <a:p>
            <a:pPr algn="ctr">
              <a:spcBef>
                <a:spcPts val="0"/>
              </a:spcBef>
            </a:pPr>
            <a:r>
              <a:rPr lang="en-US" altLang="en-US" dirty="0"/>
              <a:t>              v</a:t>
            </a:r>
            <a:r>
              <a:rPr lang="en-US" altLang="en-US" baseline="30000" dirty="0"/>
              <a:t>2</a:t>
            </a:r>
          </a:p>
          <a:p>
            <a:pPr algn="ctr"/>
            <a:r>
              <a:rPr lang="en-US" altLang="en-US" dirty="0">
                <a:solidFill>
                  <a:srgbClr val="FFC000"/>
                </a:solidFill>
              </a:rPr>
              <a:t>The Quotient Rule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86F83C7F-A2C8-4720-A82D-84401B1D841A}"/>
              </a:ext>
            </a:extLst>
          </p:cNvPr>
          <p:cNvSpPr>
            <a:spLocks noGrp="1"/>
          </p:cNvSpPr>
          <p:nvPr>
            <p:ph type="title"/>
          </p:nvPr>
        </p:nvSpPr>
        <p:spPr/>
        <p:txBody>
          <a:bodyPr/>
          <a:lstStyle/>
          <a:p>
            <a:r>
              <a:rPr lang="en-US" altLang="en-US" sz="5300"/>
              <a:t>Derivatives/Differentiation</a:t>
            </a:r>
          </a:p>
        </p:txBody>
      </p:sp>
      <p:sp>
        <p:nvSpPr>
          <p:cNvPr id="21507" name="Content Placeholder 2">
            <a:extLst>
              <a:ext uri="{FF2B5EF4-FFF2-40B4-BE49-F238E27FC236}">
                <a16:creationId xmlns:a16="http://schemas.microsoft.com/office/drawing/2014/main" id="{10F0DF86-3EF3-4F48-9A9A-42236F7CC93F}"/>
              </a:ext>
            </a:extLst>
          </p:cNvPr>
          <p:cNvSpPr>
            <a:spLocks noGrp="1"/>
          </p:cNvSpPr>
          <p:nvPr>
            <p:ph idx="1"/>
          </p:nvPr>
        </p:nvSpPr>
        <p:spPr>
          <a:xfrm>
            <a:off x="0" y="1143000"/>
            <a:ext cx="9144000" cy="5638800"/>
          </a:xfrm>
        </p:spPr>
        <p:txBody>
          <a:bodyPr/>
          <a:lstStyle/>
          <a:p>
            <a:r>
              <a:rPr lang="en-US" altLang="en-US" dirty="0"/>
              <a:t>  Rule #5: derivative of a ratio </a:t>
            </a:r>
          </a:p>
          <a:p>
            <a:r>
              <a:rPr lang="en-US" altLang="en-US" dirty="0"/>
              <a:t>   u</a:t>
            </a:r>
            <a:r>
              <a:rPr lang="en-US" altLang="en-US" dirty="0">
                <a:latin typeface="Symbol" panose="05050102010706020507" pitchFamily="18" charset="2"/>
              </a:rPr>
              <a:t> / </a:t>
            </a:r>
            <a:r>
              <a:rPr lang="en-US" altLang="en-US" dirty="0"/>
              <a:t>v: </a:t>
            </a:r>
            <a:r>
              <a:rPr lang="en-US" altLang="en-US" dirty="0">
                <a:solidFill>
                  <a:srgbClr val="FFC000"/>
                </a:solidFill>
              </a:rPr>
              <a:t>hi/lo</a:t>
            </a:r>
            <a:r>
              <a:rPr lang="en-US" altLang="en-US" sz="2000" dirty="0"/>
              <a:t> </a:t>
            </a:r>
          </a:p>
          <a:p>
            <a:pPr algn="ctr"/>
            <a:r>
              <a:rPr lang="en-US" altLang="en-US" dirty="0"/>
              <a:t> d(u</a:t>
            </a:r>
            <a:r>
              <a:rPr lang="en-US" altLang="en-US" dirty="0">
                <a:latin typeface="Symbol" panose="05050102010706020507" pitchFamily="18" charset="2"/>
              </a:rPr>
              <a:t> / </a:t>
            </a:r>
            <a:r>
              <a:rPr lang="en-US" altLang="en-US" dirty="0"/>
              <a:t>v)/dx = </a:t>
            </a:r>
            <a:r>
              <a:rPr lang="en-US" altLang="en-US" u="sng" dirty="0" err="1"/>
              <a:t>v</a:t>
            </a:r>
            <a:r>
              <a:rPr lang="en-US" altLang="en-US" u="sng" dirty="0" err="1">
                <a:latin typeface="Arial" panose="020B0604020202020204" pitchFamily="34" charset="0"/>
                <a:cs typeface="Arial" panose="020B0604020202020204" pitchFamily="34" charset="0"/>
              </a:rPr>
              <a:t>×</a:t>
            </a:r>
            <a:r>
              <a:rPr lang="en-US" altLang="en-US" u="sng" dirty="0" err="1"/>
              <a:t>du</a:t>
            </a:r>
            <a:r>
              <a:rPr lang="en-US" altLang="en-US" u="sng" dirty="0"/>
              <a:t>/dx - </a:t>
            </a:r>
            <a:r>
              <a:rPr lang="en-US" altLang="en-US" u="sng" dirty="0" err="1"/>
              <a:t>u</a:t>
            </a:r>
            <a:r>
              <a:rPr lang="en-US" altLang="en-US" u="sng" dirty="0" err="1">
                <a:latin typeface="Arial" panose="020B0604020202020204" pitchFamily="34" charset="0"/>
                <a:cs typeface="Arial" panose="020B0604020202020204" pitchFamily="34" charset="0"/>
              </a:rPr>
              <a:t>×</a:t>
            </a:r>
            <a:r>
              <a:rPr lang="en-US" altLang="en-US" u="sng" dirty="0" err="1"/>
              <a:t>dv</a:t>
            </a:r>
            <a:r>
              <a:rPr lang="en-US" altLang="en-US" u="sng" dirty="0"/>
              <a:t>/dx</a:t>
            </a:r>
          </a:p>
          <a:p>
            <a:pPr algn="ctr"/>
            <a:r>
              <a:rPr lang="en-US" altLang="en-US" dirty="0"/>
              <a:t>              v</a:t>
            </a:r>
            <a:r>
              <a:rPr lang="en-US" altLang="en-US" baseline="30000" dirty="0"/>
              <a:t>2</a:t>
            </a:r>
          </a:p>
          <a:p>
            <a:pPr algn="ctr"/>
            <a:r>
              <a:rPr lang="en-US" altLang="en-US" dirty="0">
                <a:solidFill>
                  <a:srgbClr val="FFC000"/>
                </a:solidFill>
              </a:rPr>
              <a:t>Lo-de-hi minus Hi-de-lo over </a:t>
            </a:r>
          </a:p>
          <a:p>
            <a:pPr algn="ctr"/>
            <a:r>
              <a:rPr lang="en-US" altLang="en-US" dirty="0">
                <a:solidFill>
                  <a:srgbClr val="FFC000"/>
                </a:solidFill>
              </a:rPr>
              <a:t>lo square and away we go!</a:t>
            </a:r>
          </a:p>
        </p:txBody>
      </p:sp>
    </p:spTree>
    <p:extLst>
      <p:ext uri="{BB962C8B-B14F-4D97-AF65-F5344CB8AC3E}">
        <p14:creationId xmlns:p14="http://schemas.microsoft.com/office/powerpoint/2010/main" val="26613238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a:extLst>
              <a:ext uri="{FF2B5EF4-FFF2-40B4-BE49-F238E27FC236}">
                <a16:creationId xmlns:a16="http://schemas.microsoft.com/office/drawing/2014/main" id="{765D11BE-AAF9-46F6-9768-DD18E83E3087}"/>
              </a:ext>
            </a:extLst>
          </p:cNvPr>
          <p:cNvSpPr>
            <a:spLocks noGrp="1"/>
          </p:cNvSpPr>
          <p:nvPr>
            <p:ph idx="1"/>
          </p:nvPr>
        </p:nvSpPr>
        <p:spPr>
          <a:xfrm>
            <a:off x="457200" y="838200"/>
            <a:ext cx="8229600" cy="5638800"/>
          </a:xfrm>
        </p:spPr>
        <p:txBody>
          <a:bodyPr/>
          <a:lstStyle/>
          <a:p>
            <a:r>
              <a:rPr lang="en-US" altLang="en-US" dirty="0"/>
              <a:t>Find the derivative </a:t>
            </a:r>
            <a:r>
              <a:rPr lang="en-US" altLang="en-US" dirty="0" err="1"/>
              <a:t>dy</a:t>
            </a:r>
            <a:r>
              <a:rPr lang="en-US" altLang="en-US" dirty="0"/>
              <a:t>/dx of:</a:t>
            </a:r>
          </a:p>
          <a:p>
            <a:endParaRPr lang="en-US" altLang="en-US" sz="1000" dirty="0"/>
          </a:p>
          <a:p>
            <a:r>
              <a:rPr lang="en-US" altLang="en-US" dirty="0"/>
              <a:t>y = (x</a:t>
            </a:r>
            <a:r>
              <a:rPr lang="en-US" altLang="en-US" baseline="30000" dirty="0"/>
              <a:t>2</a:t>
            </a:r>
            <a:r>
              <a:rPr lang="en-US" altLang="en-US" dirty="0"/>
              <a:t> -1)/x</a:t>
            </a:r>
          </a:p>
          <a:p>
            <a:endParaRPr lang="en-US" altLang="en-US" dirty="0"/>
          </a:p>
          <a:p>
            <a:r>
              <a:rPr lang="en-US" altLang="en-US" dirty="0"/>
              <a:t>Find hi, lo, </a:t>
            </a:r>
            <a:r>
              <a:rPr lang="en-US" altLang="en-US" dirty="0" err="1"/>
              <a:t>dhi</a:t>
            </a:r>
            <a:r>
              <a:rPr lang="en-US" altLang="en-US" dirty="0"/>
              <a:t>, </a:t>
            </a:r>
            <a:r>
              <a:rPr lang="en-US" altLang="en-US" dirty="0" err="1"/>
              <a:t>dlo</a:t>
            </a:r>
            <a:endParaRPr lang="en-US" altLang="en-US" dirty="0"/>
          </a:p>
        </p:txBody>
      </p:sp>
      <p:sp>
        <p:nvSpPr>
          <p:cNvPr id="3" name="Rectangle 2">
            <a:extLst>
              <a:ext uri="{FF2B5EF4-FFF2-40B4-BE49-F238E27FC236}">
                <a16:creationId xmlns:a16="http://schemas.microsoft.com/office/drawing/2014/main" id="{3D6DD4F4-28F3-460E-AF2D-2DEC7762DDD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2</a:t>
            </a:r>
            <a:endParaRPr lang="en-US" altLang="en-US" sz="2400" i="1" dirty="0">
              <a:solidFill>
                <a:schemeClr val="folHlink"/>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a:extLst>
              <a:ext uri="{FF2B5EF4-FFF2-40B4-BE49-F238E27FC236}">
                <a16:creationId xmlns:a16="http://schemas.microsoft.com/office/drawing/2014/main" id="{FE0CF309-78F8-4A4E-B88D-03B035F5EF85}"/>
              </a:ext>
            </a:extLst>
          </p:cNvPr>
          <p:cNvSpPr>
            <a:spLocks noGrp="1"/>
          </p:cNvSpPr>
          <p:nvPr>
            <p:ph idx="1"/>
          </p:nvPr>
        </p:nvSpPr>
        <p:spPr>
          <a:xfrm>
            <a:off x="457200" y="838200"/>
            <a:ext cx="8229600" cy="5638800"/>
          </a:xfrm>
        </p:spPr>
        <p:txBody>
          <a:bodyPr/>
          <a:lstStyle/>
          <a:p>
            <a:r>
              <a:rPr lang="en-US" altLang="en-US" dirty="0"/>
              <a:t>y = (x</a:t>
            </a:r>
            <a:r>
              <a:rPr lang="en-US" altLang="en-US" baseline="30000" dirty="0"/>
              <a:t>2</a:t>
            </a:r>
            <a:r>
              <a:rPr lang="en-US" altLang="en-US" dirty="0"/>
              <a:t> -1)/x		</a:t>
            </a:r>
          </a:p>
          <a:p>
            <a:r>
              <a:rPr lang="en-US" altLang="en-US" dirty="0"/>
              <a:t>hi = 				lo =  </a:t>
            </a:r>
          </a:p>
          <a:p>
            <a:r>
              <a:rPr lang="en-US" altLang="en-US" dirty="0" err="1"/>
              <a:t>dhi</a:t>
            </a:r>
            <a:r>
              <a:rPr lang="en-US" altLang="en-US" dirty="0"/>
              <a:t>/dx = 			</a:t>
            </a:r>
            <a:r>
              <a:rPr lang="en-US" altLang="en-US" dirty="0" err="1"/>
              <a:t>dlo</a:t>
            </a:r>
            <a:r>
              <a:rPr lang="en-US" altLang="en-US" dirty="0"/>
              <a:t>/dx = </a:t>
            </a:r>
          </a:p>
          <a:p>
            <a:endParaRPr lang="en-US" altLang="en-US" sz="1000" dirty="0"/>
          </a:p>
          <a:p>
            <a:endParaRPr lang="en-US" altLang="en-US" dirty="0"/>
          </a:p>
        </p:txBody>
      </p:sp>
      <p:sp>
        <p:nvSpPr>
          <p:cNvPr id="3" name="Rectangle 2">
            <a:extLst>
              <a:ext uri="{FF2B5EF4-FFF2-40B4-BE49-F238E27FC236}">
                <a16:creationId xmlns:a16="http://schemas.microsoft.com/office/drawing/2014/main" id="{A3367DA0-86C6-4704-81AB-5F8F046046B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2</a:t>
            </a:r>
            <a:endParaRPr lang="en-US" altLang="en-US" sz="2400" i="1" dirty="0">
              <a:solidFill>
                <a:schemeClr val="folHlink"/>
              </a:solidFill>
            </a:endParaRPr>
          </a:p>
        </p:txBody>
      </p:sp>
    </p:spTree>
    <p:extLst>
      <p:ext uri="{BB962C8B-B14F-4D97-AF65-F5344CB8AC3E}">
        <p14:creationId xmlns:p14="http://schemas.microsoft.com/office/powerpoint/2010/main" val="20353049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a:extLst>
              <a:ext uri="{FF2B5EF4-FFF2-40B4-BE49-F238E27FC236}">
                <a16:creationId xmlns:a16="http://schemas.microsoft.com/office/drawing/2014/main" id="{FE0CF309-78F8-4A4E-B88D-03B035F5EF85}"/>
              </a:ext>
            </a:extLst>
          </p:cNvPr>
          <p:cNvSpPr>
            <a:spLocks noGrp="1"/>
          </p:cNvSpPr>
          <p:nvPr>
            <p:ph idx="1"/>
          </p:nvPr>
        </p:nvSpPr>
        <p:spPr>
          <a:xfrm>
            <a:off x="457200" y="838200"/>
            <a:ext cx="8229600" cy="5638800"/>
          </a:xfrm>
        </p:spPr>
        <p:txBody>
          <a:bodyPr/>
          <a:lstStyle/>
          <a:p>
            <a:r>
              <a:rPr lang="en-US" altLang="en-US" dirty="0"/>
              <a:t>y = (x</a:t>
            </a:r>
            <a:r>
              <a:rPr lang="en-US" altLang="en-US" baseline="30000" dirty="0"/>
              <a:t>2</a:t>
            </a:r>
            <a:r>
              <a:rPr lang="en-US" altLang="en-US" dirty="0"/>
              <a:t> -1)/x		</a:t>
            </a:r>
          </a:p>
          <a:p>
            <a:r>
              <a:rPr lang="en-US" altLang="en-US" dirty="0"/>
              <a:t>hi = </a:t>
            </a:r>
            <a:r>
              <a:rPr lang="en-US" altLang="en-US" dirty="0">
                <a:solidFill>
                  <a:srgbClr val="FFFF00"/>
                </a:solidFill>
              </a:rPr>
              <a:t>(x</a:t>
            </a:r>
            <a:r>
              <a:rPr lang="en-US" altLang="en-US" baseline="30000" dirty="0">
                <a:solidFill>
                  <a:srgbClr val="FFFF00"/>
                </a:solidFill>
              </a:rPr>
              <a:t>2</a:t>
            </a:r>
            <a:r>
              <a:rPr lang="en-US" altLang="en-US" dirty="0">
                <a:solidFill>
                  <a:srgbClr val="FFFF00"/>
                </a:solidFill>
              </a:rPr>
              <a:t> -1)</a:t>
            </a:r>
            <a:r>
              <a:rPr lang="en-US" altLang="en-US" dirty="0"/>
              <a:t>		lo =  </a:t>
            </a:r>
          </a:p>
          <a:p>
            <a:r>
              <a:rPr lang="en-US" altLang="en-US" dirty="0" err="1"/>
              <a:t>dhi</a:t>
            </a:r>
            <a:r>
              <a:rPr lang="en-US" altLang="en-US" dirty="0"/>
              <a:t>/dx = 			</a:t>
            </a:r>
            <a:r>
              <a:rPr lang="en-US" altLang="en-US" dirty="0" err="1"/>
              <a:t>dlo</a:t>
            </a:r>
            <a:r>
              <a:rPr lang="en-US" altLang="en-US" dirty="0"/>
              <a:t>/dx = </a:t>
            </a:r>
          </a:p>
          <a:p>
            <a:endParaRPr lang="en-US" altLang="en-US" sz="1000" dirty="0"/>
          </a:p>
          <a:p>
            <a:endParaRPr lang="en-US" altLang="en-US" dirty="0"/>
          </a:p>
        </p:txBody>
      </p:sp>
      <p:sp>
        <p:nvSpPr>
          <p:cNvPr id="3" name="Rectangle 2">
            <a:extLst>
              <a:ext uri="{FF2B5EF4-FFF2-40B4-BE49-F238E27FC236}">
                <a16:creationId xmlns:a16="http://schemas.microsoft.com/office/drawing/2014/main" id="{A3367DA0-86C6-4704-81AB-5F8F046046B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2</a:t>
            </a:r>
            <a:endParaRPr lang="en-US" altLang="en-US" sz="2400" i="1" dirty="0">
              <a:solidFill>
                <a:schemeClr val="folHlink"/>
              </a:solidFill>
            </a:endParaRPr>
          </a:p>
        </p:txBody>
      </p:sp>
    </p:spTree>
    <p:extLst>
      <p:ext uri="{BB962C8B-B14F-4D97-AF65-F5344CB8AC3E}">
        <p14:creationId xmlns:p14="http://schemas.microsoft.com/office/powerpoint/2010/main" val="3020156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E0A51BF-DA4D-4B5A-B818-62B5D7EACC24}"/>
              </a:ext>
            </a:extLst>
          </p:cNvPr>
          <p:cNvSpPr>
            <a:spLocks noGrp="1"/>
          </p:cNvSpPr>
          <p:nvPr>
            <p:ph type="title"/>
          </p:nvPr>
        </p:nvSpPr>
        <p:spPr/>
        <p:txBody>
          <a:bodyPr/>
          <a:lstStyle/>
          <a:p>
            <a:r>
              <a:rPr lang="en-US" altLang="en-US"/>
              <a:t>Remember Trig?</a:t>
            </a:r>
          </a:p>
        </p:txBody>
      </p:sp>
      <p:sp>
        <p:nvSpPr>
          <p:cNvPr id="9219" name="Content Placeholder 2">
            <a:extLst>
              <a:ext uri="{FF2B5EF4-FFF2-40B4-BE49-F238E27FC236}">
                <a16:creationId xmlns:a16="http://schemas.microsoft.com/office/drawing/2014/main" id="{446D4A13-56A3-48E1-91BF-97CFE152906E}"/>
              </a:ext>
            </a:extLst>
          </p:cNvPr>
          <p:cNvSpPr>
            <a:spLocks noGrp="1"/>
          </p:cNvSpPr>
          <p:nvPr>
            <p:ph idx="1"/>
          </p:nvPr>
        </p:nvSpPr>
        <p:spPr>
          <a:xfrm>
            <a:off x="457200" y="990600"/>
            <a:ext cx="8229600" cy="5638800"/>
          </a:xfrm>
        </p:spPr>
        <p:txBody>
          <a:bodyPr/>
          <a:lstStyle/>
          <a:p>
            <a:pPr>
              <a:spcBef>
                <a:spcPts val="0"/>
              </a:spcBef>
            </a:pPr>
            <a:r>
              <a:rPr lang="en-US" altLang="en-US" dirty="0"/>
              <a:t>AND a “</a:t>
            </a:r>
            <a:r>
              <a:rPr lang="en-US" altLang="en-US" dirty="0">
                <a:solidFill>
                  <a:srgbClr val="FFC000"/>
                </a:solidFill>
              </a:rPr>
              <a:t>tangent</a:t>
            </a:r>
            <a:r>
              <a:rPr lang="en-US" altLang="en-US" dirty="0"/>
              <a:t>” is actually the line tangent to the unit circle at the point where </a:t>
            </a:r>
          </a:p>
          <a:p>
            <a:pPr>
              <a:spcBef>
                <a:spcPts val="0"/>
              </a:spcBef>
            </a:pPr>
            <a:r>
              <a:rPr lang="en-US" altLang="en-US" dirty="0"/>
              <a:t>the right </a:t>
            </a:r>
          </a:p>
          <a:p>
            <a:pPr>
              <a:spcBef>
                <a:spcPts val="0"/>
              </a:spcBef>
            </a:pPr>
            <a:r>
              <a:rPr lang="en-US" altLang="en-US" dirty="0"/>
              <a:t>triangle </a:t>
            </a:r>
          </a:p>
          <a:p>
            <a:pPr>
              <a:spcBef>
                <a:spcPts val="0"/>
              </a:spcBef>
            </a:pPr>
            <a:r>
              <a:rPr lang="en-US" altLang="en-US" dirty="0"/>
              <a:t>intersects </a:t>
            </a:r>
          </a:p>
          <a:p>
            <a:pPr>
              <a:spcBef>
                <a:spcPts val="0"/>
              </a:spcBef>
            </a:pPr>
            <a:r>
              <a:rPr lang="en-US" altLang="en-US" dirty="0"/>
              <a:t>the circle</a:t>
            </a:r>
          </a:p>
        </p:txBody>
      </p:sp>
      <p:sp>
        <p:nvSpPr>
          <p:cNvPr id="2" name="Rectangle 1">
            <a:extLst>
              <a:ext uri="{FF2B5EF4-FFF2-40B4-BE49-F238E27FC236}">
                <a16:creationId xmlns:a16="http://schemas.microsoft.com/office/drawing/2014/main" id="{11D701AB-8830-4FA0-931F-AAB622AA173E}"/>
              </a:ext>
            </a:extLst>
          </p:cNvPr>
          <p:cNvSpPr/>
          <p:nvPr/>
        </p:nvSpPr>
        <p:spPr>
          <a:xfrm>
            <a:off x="0" y="6611035"/>
            <a:ext cx="1542410"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2015 </a:t>
            </a:r>
          </a:p>
        </p:txBody>
      </p:sp>
      <p:sp>
        <p:nvSpPr>
          <p:cNvPr id="6" name="Rectangle 5">
            <a:extLst>
              <a:ext uri="{FF2B5EF4-FFF2-40B4-BE49-F238E27FC236}">
                <a16:creationId xmlns:a16="http://schemas.microsoft.com/office/drawing/2014/main" id="{A038057A-B954-441B-8142-64F39EE86980}"/>
              </a:ext>
            </a:extLst>
          </p:cNvPr>
          <p:cNvSpPr/>
          <p:nvPr/>
        </p:nvSpPr>
        <p:spPr>
          <a:xfrm>
            <a:off x="6907007" y="4604657"/>
            <a:ext cx="2236993" cy="1107996"/>
          </a:xfrm>
          <a:prstGeom prst="rect">
            <a:avLst/>
          </a:prstGeom>
        </p:spPr>
        <p:txBody>
          <a:bodyPr wrap="square">
            <a:spAutoFit/>
          </a:bodyPr>
          <a:lstStyle/>
          <a:p>
            <a:r>
              <a:rPr lang="en-US" sz="2200" dirty="0"/>
              <a:t>…and that’s why it’s called the “tangent”</a:t>
            </a:r>
          </a:p>
        </p:txBody>
      </p:sp>
      <p:grpSp>
        <p:nvGrpSpPr>
          <p:cNvPr id="7" name="Group 6">
            <a:extLst>
              <a:ext uri="{FF2B5EF4-FFF2-40B4-BE49-F238E27FC236}">
                <a16:creationId xmlns:a16="http://schemas.microsoft.com/office/drawing/2014/main" id="{1D3B5E17-3D78-4FD1-9321-46D69CA9F8FA}"/>
              </a:ext>
            </a:extLst>
          </p:cNvPr>
          <p:cNvGrpSpPr/>
          <p:nvPr/>
        </p:nvGrpSpPr>
        <p:grpSpPr>
          <a:xfrm>
            <a:off x="3224088" y="2318657"/>
            <a:ext cx="3882365" cy="4386943"/>
            <a:chOff x="3224088" y="1371600"/>
            <a:chExt cx="3882365" cy="4386943"/>
          </a:xfrm>
        </p:grpSpPr>
        <p:grpSp>
          <p:nvGrpSpPr>
            <p:cNvPr id="8" name="Group 7">
              <a:extLst>
                <a:ext uri="{FF2B5EF4-FFF2-40B4-BE49-F238E27FC236}">
                  <a16:creationId xmlns:a16="http://schemas.microsoft.com/office/drawing/2014/main" id="{A75D9F27-5600-45A2-8565-53B7BFC1BC1A}"/>
                </a:ext>
              </a:extLst>
            </p:cNvPr>
            <p:cNvGrpSpPr/>
            <p:nvPr/>
          </p:nvGrpSpPr>
          <p:grpSpPr>
            <a:xfrm>
              <a:off x="3224088" y="1371600"/>
              <a:ext cx="3882365" cy="4386943"/>
              <a:chOff x="557089" y="2269671"/>
              <a:chExt cx="3882365" cy="4386943"/>
            </a:xfrm>
          </p:grpSpPr>
          <p:grpSp>
            <p:nvGrpSpPr>
              <p:cNvPr id="10" name="Group 9">
                <a:extLst>
                  <a:ext uri="{FF2B5EF4-FFF2-40B4-BE49-F238E27FC236}">
                    <a16:creationId xmlns:a16="http://schemas.microsoft.com/office/drawing/2014/main" id="{0F81856C-ED15-4FC9-B5BC-B728A9C590FD}"/>
                  </a:ext>
                </a:extLst>
              </p:cNvPr>
              <p:cNvGrpSpPr/>
              <p:nvPr/>
            </p:nvGrpSpPr>
            <p:grpSpPr>
              <a:xfrm>
                <a:off x="557089" y="3227614"/>
                <a:ext cx="3429000" cy="3429000"/>
                <a:chOff x="533400" y="2209800"/>
                <a:chExt cx="3429000" cy="3429000"/>
              </a:xfrm>
            </p:grpSpPr>
            <p:sp>
              <p:nvSpPr>
                <p:cNvPr id="24" name="Oval 23">
                  <a:extLst>
                    <a:ext uri="{FF2B5EF4-FFF2-40B4-BE49-F238E27FC236}">
                      <a16:creationId xmlns:a16="http://schemas.microsoft.com/office/drawing/2014/main" id="{6929007F-DE2E-42E8-AA88-63F29F9F0754}"/>
                    </a:ext>
                  </a:extLst>
                </p:cNvPr>
                <p:cNvSpPr/>
                <p:nvPr/>
              </p:nvSpPr>
              <p:spPr>
                <a:xfrm>
                  <a:off x="533400" y="2209800"/>
                  <a:ext cx="3429000" cy="3429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804E08A-B850-4CB2-A6B4-443CC27A210F}"/>
                    </a:ext>
                  </a:extLst>
                </p:cNvPr>
                <p:cNvSpPr/>
                <p:nvPr/>
              </p:nvSpPr>
              <p:spPr>
                <a:xfrm>
                  <a:off x="2091447" y="3429000"/>
                  <a:ext cx="312906" cy="707886"/>
                </a:xfrm>
                <a:prstGeom prst="rect">
                  <a:avLst/>
                </a:prstGeom>
              </p:spPr>
              <p:txBody>
                <a:bodyPr wrap="none">
                  <a:spAutoFit/>
                </a:bodyPr>
                <a:lstStyle/>
                <a:p>
                  <a:r>
                    <a:rPr lang="en-US" sz="4000" dirty="0">
                      <a:solidFill>
                        <a:srgbClr val="FFC000"/>
                      </a:solidFill>
                    </a:rPr>
                    <a:t>.</a:t>
                  </a:r>
                </a:p>
              </p:txBody>
            </p:sp>
          </p:grpSp>
          <p:sp>
            <p:nvSpPr>
              <p:cNvPr id="11" name="Right Triangle 10">
                <a:extLst>
                  <a:ext uri="{FF2B5EF4-FFF2-40B4-BE49-F238E27FC236}">
                    <a16:creationId xmlns:a16="http://schemas.microsoft.com/office/drawing/2014/main" id="{D0322DEF-7632-4212-B5E0-79AC94CED385}"/>
                  </a:ext>
                </a:extLst>
              </p:cNvPr>
              <p:cNvSpPr/>
              <p:nvPr/>
            </p:nvSpPr>
            <p:spPr>
              <a:xfrm flipH="1">
                <a:off x="2278584" y="3505200"/>
                <a:ext cx="921816" cy="1450658"/>
              </a:xfrm>
              <a:prstGeom prst="rtTriangle">
                <a:avLst/>
              </a:prstGeom>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1C83209-E7CE-4A73-A2A5-36D94F3FEC90}"/>
                  </a:ext>
                </a:extLst>
              </p:cNvPr>
              <p:cNvGrpSpPr/>
              <p:nvPr/>
            </p:nvGrpSpPr>
            <p:grpSpPr>
              <a:xfrm>
                <a:off x="2991510" y="4751614"/>
                <a:ext cx="208890" cy="163683"/>
                <a:chOff x="2991510" y="4751614"/>
                <a:chExt cx="208890" cy="163683"/>
              </a:xfrm>
            </p:grpSpPr>
            <p:cxnSp>
              <p:nvCxnSpPr>
                <p:cNvPr id="22" name="Straight Connector 21">
                  <a:extLst>
                    <a:ext uri="{FF2B5EF4-FFF2-40B4-BE49-F238E27FC236}">
                      <a16:creationId xmlns:a16="http://schemas.microsoft.com/office/drawing/2014/main" id="{50886F17-06F1-47EB-8FC2-557342C47F3A}"/>
                    </a:ext>
                  </a:extLst>
                </p:cNvPr>
                <p:cNvCxnSpPr/>
                <p:nvPr/>
              </p:nvCxnSpPr>
              <p:spPr>
                <a:xfrm flipH="1">
                  <a:off x="2992016" y="4751614"/>
                  <a:ext cx="208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5D3C71C-A0DE-49EB-80E5-AD19CA08497C}"/>
                    </a:ext>
                  </a:extLst>
                </p:cNvPr>
                <p:cNvCxnSpPr/>
                <p:nvPr/>
              </p:nvCxnSpPr>
              <p:spPr>
                <a:xfrm>
                  <a:off x="2991510" y="4751614"/>
                  <a:ext cx="0" cy="1636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D2210C11-F259-4F9F-833A-512D31D7C4FC}"/>
                  </a:ext>
                </a:extLst>
              </p:cNvPr>
              <p:cNvSpPr/>
              <p:nvPr/>
            </p:nvSpPr>
            <p:spPr>
              <a:xfrm>
                <a:off x="2438400" y="4523013"/>
                <a:ext cx="456799" cy="477054"/>
              </a:xfrm>
              <a:prstGeom prst="rect">
                <a:avLst/>
              </a:prstGeom>
            </p:spPr>
            <p:txBody>
              <a:bodyPr wrap="square">
                <a:spAutoFit/>
              </a:bodyPr>
              <a:lstStyle/>
              <a:p>
                <a:r>
                  <a:rPr lang="en-US" sz="2500" b="1" i="1" dirty="0">
                    <a:solidFill>
                      <a:srgbClr val="CCFFFF"/>
                    </a:solidFill>
                  </a:rPr>
                  <a:t>θ</a:t>
                </a:r>
                <a:endParaRPr lang="en-US" sz="2500" b="1" dirty="0">
                  <a:solidFill>
                    <a:srgbClr val="CCFFFF"/>
                  </a:solidFill>
                </a:endParaRPr>
              </a:p>
            </p:txBody>
          </p:sp>
          <p:sp>
            <p:nvSpPr>
              <p:cNvPr id="14" name="Arc 13">
                <a:extLst>
                  <a:ext uri="{FF2B5EF4-FFF2-40B4-BE49-F238E27FC236}">
                    <a16:creationId xmlns:a16="http://schemas.microsoft.com/office/drawing/2014/main" id="{9D449592-B12A-4FF3-ACB2-7711AAB9375C}"/>
                  </a:ext>
                </a:extLst>
              </p:cNvPr>
              <p:cNvSpPr/>
              <p:nvPr/>
            </p:nvSpPr>
            <p:spPr>
              <a:xfrm>
                <a:off x="2209800" y="4446814"/>
                <a:ext cx="643647" cy="784086"/>
              </a:xfrm>
              <a:prstGeom prst="arc">
                <a:avLst>
                  <a:gd name="adj1" fmla="val 17106648"/>
                  <a:gd name="adj2" fmla="val 21521798"/>
                </a:avLst>
              </a:prstGeom>
              <a:ln w="44450">
                <a:solidFill>
                  <a:srgbClr val="CCFFF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00" dirty="0"/>
              </a:p>
            </p:txBody>
          </p:sp>
          <p:sp>
            <p:nvSpPr>
              <p:cNvPr id="15" name="Rectangle 14">
                <a:extLst>
                  <a:ext uri="{FF2B5EF4-FFF2-40B4-BE49-F238E27FC236}">
                    <a16:creationId xmlns:a16="http://schemas.microsoft.com/office/drawing/2014/main" id="{327942AC-EDB9-47A1-8E2F-A194C2AAC715}"/>
                  </a:ext>
                </a:extLst>
              </p:cNvPr>
              <p:cNvSpPr/>
              <p:nvPr/>
            </p:nvSpPr>
            <p:spPr>
              <a:xfrm rot="16200000">
                <a:off x="3087297" y="4039322"/>
                <a:ext cx="598241" cy="477054"/>
              </a:xfrm>
              <a:prstGeom prst="rect">
                <a:avLst/>
              </a:prstGeom>
            </p:spPr>
            <p:txBody>
              <a:bodyPr wrap="none">
                <a:spAutoFit/>
              </a:bodyPr>
              <a:lstStyle/>
              <a:p>
                <a:r>
                  <a:rPr lang="en-US" sz="2500" dirty="0">
                    <a:solidFill>
                      <a:srgbClr val="7AEEFE"/>
                    </a:solidFill>
                  </a:rPr>
                  <a:t>sin</a:t>
                </a:r>
              </a:p>
            </p:txBody>
          </p:sp>
          <p:sp>
            <p:nvSpPr>
              <p:cNvPr id="16" name="Rectangle 15">
                <a:extLst>
                  <a:ext uri="{FF2B5EF4-FFF2-40B4-BE49-F238E27FC236}">
                    <a16:creationId xmlns:a16="http://schemas.microsoft.com/office/drawing/2014/main" id="{D3691697-E940-41E0-89E6-5E46FBD65329}"/>
                  </a:ext>
                </a:extLst>
              </p:cNvPr>
              <p:cNvSpPr/>
              <p:nvPr/>
            </p:nvSpPr>
            <p:spPr>
              <a:xfrm>
                <a:off x="2438400" y="4876800"/>
                <a:ext cx="673582" cy="477054"/>
              </a:xfrm>
              <a:prstGeom prst="rect">
                <a:avLst/>
              </a:prstGeom>
            </p:spPr>
            <p:txBody>
              <a:bodyPr wrap="none">
                <a:spAutoFit/>
              </a:bodyPr>
              <a:lstStyle/>
              <a:p>
                <a:r>
                  <a:rPr lang="en-US" sz="2500" dirty="0">
                    <a:solidFill>
                      <a:srgbClr val="FFFF00"/>
                    </a:solidFill>
                  </a:rPr>
                  <a:t>cos</a:t>
                </a:r>
              </a:p>
            </p:txBody>
          </p:sp>
          <p:cxnSp>
            <p:nvCxnSpPr>
              <p:cNvPr id="17" name="Straight Connector 16">
                <a:extLst>
                  <a:ext uri="{FF2B5EF4-FFF2-40B4-BE49-F238E27FC236}">
                    <a16:creationId xmlns:a16="http://schemas.microsoft.com/office/drawing/2014/main" id="{6067AD36-5078-4136-B203-1B82AC4B1A85}"/>
                  </a:ext>
                </a:extLst>
              </p:cNvPr>
              <p:cNvCxnSpPr/>
              <p:nvPr/>
            </p:nvCxnSpPr>
            <p:spPr>
              <a:xfrm>
                <a:off x="3200400" y="3505200"/>
                <a:ext cx="0" cy="1447800"/>
              </a:xfrm>
              <a:prstGeom prst="line">
                <a:avLst/>
              </a:prstGeom>
              <a:ln w="63500">
                <a:solidFill>
                  <a:srgbClr val="7AEEF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5AB7FE8-6F2C-402A-85D4-8CE14F759072}"/>
                  </a:ext>
                </a:extLst>
              </p:cNvPr>
              <p:cNvCxnSpPr/>
              <p:nvPr/>
            </p:nvCxnSpPr>
            <p:spPr>
              <a:xfrm flipH="1">
                <a:off x="3276602" y="4985657"/>
                <a:ext cx="685800" cy="1"/>
              </a:xfrm>
              <a:prstGeom prst="line">
                <a:avLst/>
              </a:prstGeom>
              <a:ln w="31750">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2DDA76E-5D46-460A-B9F6-C6214EC93C19}"/>
                  </a:ext>
                </a:extLst>
              </p:cNvPr>
              <p:cNvCxnSpPr/>
              <p:nvPr/>
            </p:nvCxnSpPr>
            <p:spPr>
              <a:xfrm flipH="1" flipV="1">
                <a:off x="3978729" y="2269671"/>
                <a:ext cx="0" cy="2743200"/>
              </a:xfrm>
              <a:prstGeom prst="line">
                <a:avLst/>
              </a:prstGeom>
              <a:ln w="63500">
                <a:solidFill>
                  <a:srgbClr val="FF66FF"/>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48163E6-CC25-440F-96DD-49442780B0B6}"/>
                  </a:ext>
                </a:extLst>
              </p:cNvPr>
              <p:cNvCxnSpPr>
                <a:stCxn id="11" idx="0"/>
              </p:cNvCxnSpPr>
              <p:nvPr/>
            </p:nvCxnSpPr>
            <p:spPr>
              <a:xfrm flipV="1">
                <a:off x="3200400" y="2269672"/>
                <a:ext cx="767443" cy="1235528"/>
              </a:xfrm>
              <a:prstGeom prst="line">
                <a:avLst/>
              </a:prstGeom>
              <a:ln w="44450">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2D9D5CC4-5013-40E3-838D-55220B096191}"/>
                  </a:ext>
                </a:extLst>
              </p:cNvPr>
              <p:cNvSpPr/>
              <p:nvPr/>
            </p:nvSpPr>
            <p:spPr>
              <a:xfrm rot="16200000">
                <a:off x="3867342" y="3371658"/>
                <a:ext cx="667170" cy="477054"/>
              </a:xfrm>
              <a:prstGeom prst="rect">
                <a:avLst/>
              </a:prstGeom>
            </p:spPr>
            <p:txBody>
              <a:bodyPr wrap="none">
                <a:spAutoFit/>
              </a:bodyPr>
              <a:lstStyle/>
              <a:p>
                <a:r>
                  <a:rPr lang="en-US" sz="2500" dirty="0">
                    <a:solidFill>
                      <a:srgbClr val="FF66FF"/>
                    </a:solidFill>
                  </a:rPr>
                  <a:t>tan</a:t>
                </a:r>
              </a:p>
            </p:txBody>
          </p:sp>
        </p:grpSp>
        <p:cxnSp>
          <p:nvCxnSpPr>
            <p:cNvPr id="9" name="Straight Connector 8">
              <a:extLst>
                <a:ext uri="{FF2B5EF4-FFF2-40B4-BE49-F238E27FC236}">
                  <a16:creationId xmlns:a16="http://schemas.microsoft.com/office/drawing/2014/main" id="{CB67977D-935A-42D7-AA4A-B06F791B7A9F}"/>
                </a:ext>
              </a:extLst>
            </p:cNvPr>
            <p:cNvCxnSpPr/>
            <p:nvPr/>
          </p:nvCxnSpPr>
          <p:spPr>
            <a:xfrm flipH="1">
              <a:off x="4984404" y="4071258"/>
              <a:ext cx="921816" cy="0"/>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a:extLst>
              <a:ext uri="{FF2B5EF4-FFF2-40B4-BE49-F238E27FC236}">
                <a16:creationId xmlns:a16="http://schemas.microsoft.com/office/drawing/2014/main" id="{FE0CF309-78F8-4A4E-B88D-03B035F5EF85}"/>
              </a:ext>
            </a:extLst>
          </p:cNvPr>
          <p:cNvSpPr>
            <a:spLocks noGrp="1"/>
          </p:cNvSpPr>
          <p:nvPr>
            <p:ph idx="1"/>
          </p:nvPr>
        </p:nvSpPr>
        <p:spPr>
          <a:xfrm>
            <a:off x="457200" y="838200"/>
            <a:ext cx="8229600" cy="5638800"/>
          </a:xfrm>
        </p:spPr>
        <p:txBody>
          <a:bodyPr/>
          <a:lstStyle/>
          <a:p>
            <a:r>
              <a:rPr lang="en-US" altLang="en-US" dirty="0"/>
              <a:t>y = (x</a:t>
            </a:r>
            <a:r>
              <a:rPr lang="en-US" altLang="en-US" baseline="30000" dirty="0"/>
              <a:t>2</a:t>
            </a:r>
            <a:r>
              <a:rPr lang="en-US" altLang="en-US" dirty="0"/>
              <a:t> -1)/x		</a:t>
            </a:r>
          </a:p>
          <a:p>
            <a:r>
              <a:rPr lang="en-US" altLang="en-US" dirty="0"/>
              <a:t>hi = (x</a:t>
            </a:r>
            <a:r>
              <a:rPr lang="en-US" altLang="en-US" baseline="30000" dirty="0"/>
              <a:t>2</a:t>
            </a:r>
            <a:r>
              <a:rPr lang="en-US" altLang="en-US" dirty="0"/>
              <a:t> -1)		lo = </a:t>
            </a:r>
            <a:r>
              <a:rPr lang="en-US" altLang="en-US" dirty="0">
                <a:solidFill>
                  <a:srgbClr val="FFFF00"/>
                </a:solidFill>
              </a:rPr>
              <a:t>x</a:t>
            </a:r>
            <a:r>
              <a:rPr lang="en-US" altLang="en-US" dirty="0"/>
              <a:t> </a:t>
            </a:r>
          </a:p>
          <a:p>
            <a:r>
              <a:rPr lang="en-US" altLang="en-US" dirty="0" err="1"/>
              <a:t>dhi</a:t>
            </a:r>
            <a:r>
              <a:rPr lang="en-US" altLang="en-US" dirty="0"/>
              <a:t>/dx = 			</a:t>
            </a:r>
            <a:r>
              <a:rPr lang="en-US" altLang="en-US" dirty="0" err="1"/>
              <a:t>dlo</a:t>
            </a:r>
            <a:r>
              <a:rPr lang="en-US" altLang="en-US" dirty="0"/>
              <a:t>/dx = </a:t>
            </a:r>
          </a:p>
          <a:p>
            <a:endParaRPr lang="en-US" altLang="en-US" sz="1000" dirty="0"/>
          </a:p>
          <a:p>
            <a:endParaRPr lang="en-US" altLang="en-US" dirty="0"/>
          </a:p>
        </p:txBody>
      </p:sp>
      <p:sp>
        <p:nvSpPr>
          <p:cNvPr id="3" name="Rectangle 2">
            <a:extLst>
              <a:ext uri="{FF2B5EF4-FFF2-40B4-BE49-F238E27FC236}">
                <a16:creationId xmlns:a16="http://schemas.microsoft.com/office/drawing/2014/main" id="{A3367DA0-86C6-4704-81AB-5F8F046046B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2</a:t>
            </a:r>
            <a:endParaRPr lang="en-US" altLang="en-US" sz="2400" i="1" dirty="0">
              <a:solidFill>
                <a:schemeClr val="folHlink"/>
              </a:solidFill>
            </a:endParaRPr>
          </a:p>
        </p:txBody>
      </p:sp>
    </p:spTree>
    <p:extLst>
      <p:ext uri="{BB962C8B-B14F-4D97-AF65-F5344CB8AC3E}">
        <p14:creationId xmlns:p14="http://schemas.microsoft.com/office/powerpoint/2010/main" val="30219240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a:extLst>
              <a:ext uri="{FF2B5EF4-FFF2-40B4-BE49-F238E27FC236}">
                <a16:creationId xmlns:a16="http://schemas.microsoft.com/office/drawing/2014/main" id="{FE0CF309-78F8-4A4E-B88D-03B035F5EF85}"/>
              </a:ext>
            </a:extLst>
          </p:cNvPr>
          <p:cNvSpPr>
            <a:spLocks noGrp="1"/>
          </p:cNvSpPr>
          <p:nvPr>
            <p:ph idx="1"/>
          </p:nvPr>
        </p:nvSpPr>
        <p:spPr>
          <a:xfrm>
            <a:off x="457200" y="838200"/>
            <a:ext cx="8229600" cy="5638800"/>
          </a:xfrm>
        </p:spPr>
        <p:txBody>
          <a:bodyPr/>
          <a:lstStyle/>
          <a:p>
            <a:r>
              <a:rPr lang="en-US" altLang="en-US" dirty="0"/>
              <a:t>y = (x</a:t>
            </a:r>
            <a:r>
              <a:rPr lang="en-US" altLang="en-US" baseline="30000" dirty="0"/>
              <a:t>2</a:t>
            </a:r>
            <a:r>
              <a:rPr lang="en-US" altLang="en-US" dirty="0"/>
              <a:t> -1)/x		</a:t>
            </a:r>
          </a:p>
          <a:p>
            <a:r>
              <a:rPr lang="en-US" altLang="en-US" dirty="0"/>
              <a:t>hi = (x</a:t>
            </a:r>
            <a:r>
              <a:rPr lang="en-US" altLang="en-US" baseline="30000" dirty="0"/>
              <a:t>2</a:t>
            </a:r>
            <a:r>
              <a:rPr lang="en-US" altLang="en-US" dirty="0"/>
              <a:t> -1)		lo = x </a:t>
            </a:r>
          </a:p>
          <a:p>
            <a:r>
              <a:rPr lang="en-US" altLang="en-US" dirty="0" err="1"/>
              <a:t>dhi</a:t>
            </a:r>
            <a:r>
              <a:rPr lang="en-US" altLang="en-US" dirty="0"/>
              <a:t>/dx = </a:t>
            </a:r>
            <a:r>
              <a:rPr lang="en-US" altLang="en-US" dirty="0">
                <a:solidFill>
                  <a:srgbClr val="FFFF00"/>
                </a:solidFill>
              </a:rPr>
              <a:t>2x</a:t>
            </a:r>
            <a:r>
              <a:rPr lang="en-US" altLang="en-US" dirty="0"/>
              <a:t>		</a:t>
            </a:r>
            <a:r>
              <a:rPr lang="en-US" altLang="en-US" dirty="0" err="1"/>
              <a:t>dlo</a:t>
            </a:r>
            <a:r>
              <a:rPr lang="en-US" altLang="en-US" dirty="0"/>
              <a:t>/dx = </a:t>
            </a:r>
          </a:p>
          <a:p>
            <a:endParaRPr lang="en-US" altLang="en-US" sz="1000" dirty="0"/>
          </a:p>
          <a:p>
            <a:endParaRPr lang="en-US" altLang="en-US" dirty="0"/>
          </a:p>
        </p:txBody>
      </p:sp>
      <p:sp>
        <p:nvSpPr>
          <p:cNvPr id="3" name="Rectangle 2">
            <a:extLst>
              <a:ext uri="{FF2B5EF4-FFF2-40B4-BE49-F238E27FC236}">
                <a16:creationId xmlns:a16="http://schemas.microsoft.com/office/drawing/2014/main" id="{A3367DA0-86C6-4704-81AB-5F8F046046B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2</a:t>
            </a:r>
            <a:endParaRPr lang="en-US" altLang="en-US" sz="2400" i="1" dirty="0">
              <a:solidFill>
                <a:schemeClr val="folHlink"/>
              </a:solidFill>
            </a:endParaRPr>
          </a:p>
        </p:txBody>
      </p:sp>
    </p:spTree>
    <p:extLst>
      <p:ext uri="{BB962C8B-B14F-4D97-AF65-F5344CB8AC3E}">
        <p14:creationId xmlns:p14="http://schemas.microsoft.com/office/powerpoint/2010/main" val="7895217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a:extLst>
              <a:ext uri="{FF2B5EF4-FFF2-40B4-BE49-F238E27FC236}">
                <a16:creationId xmlns:a16="http://schemas.microsoft.com/office/drawing/2014/main" id="{FE0CF309-78F8-4A4E-B88D-03B035F5EF85}"/>
              </a:ext>
            </a:extLst>
          </p:cNvPr>
          <p:cNvSpPr>
            <a:spLocks noGrp="1"/>
          </p:cNvSpPr>
          <p:nvPr>
            <p:ph idx="1"/>
          </p:nvPr>
        </p:nvSpPr>
        <p:spPr>
          <a:xfrm>
            <a:off x="457200" y="838200"/>
            <a:ext cx="8686800" cy="5638800"/>
          </a:xfrm>
        </p:spPr>
        <p:txBody>
          <a:bodyPr/>
          <a:lstStyle/>
          <a:p>
            <a:r>
              <a:rPr lang="en-US" altLang="en-US" dirty="0"/>
              <a:t>y = (x</a:t>
            </a:r>
            <a:r>
              <a:rPr lang="en-US" altLang="en-US" baseline="30000" dirty="0"/>
              <a:t>2</a:t>
            </a:r>
            <a:r>
              <a:rPr lang="en-US" altLang="en-US" dirty="0"/>
              <a:t> -1)/x		</a:t>
            </a:r>
          </a:p>
          <a:p>
            <a:r>
              <a:rPr lang="en-US" altLang="en-US" dirty="0"/>
              <a:t>u=hi=(x</a:t>
            </a:r>
            <a:r>
              <a:rPr lang="en-US" altLang="en-US" baseline="30000" dirty="0"/>
              <a:t>2</a:t>
            </a:r>
            <a:r>
              <a:rPr lang="en-US" altLang="en-US" dirty="0"/>
              <a:t> -1)		v=lo=x </a:t>
            </a:r>
          </a:p>
          <a:p>
            <a:r>
              <a:rPr lang="en-US" altLang="en-US" dirty="0"/>
              <a:t>du/dx=</a:t>
            </a:r>
            <a:r>
              <a:rPr lang="en-US" altLang="en-US" dirty="0" err="1"/>
              <a:t>dhi</a:t>
            </a:r>
            <a:r>
              <a:rPr lang="en-US" altLang="en-US" dirty="0"/>
              <a:t>/dx=2x	dv/dx=</a:t>
            </a:r>
            <a:r>
              <a:rPr lang="en-US" altLang="en-US" dirty="0" err="1"/>
              <a:t>dlo</a:t>
            </a:r>
            <a:r>
              <a:rPr lang="en-US" altLang="en-US" dirty="0"/>
              <a:t>/dx=</a:t>
            </a:r>
            <a:r>
              <a:rPr lang="en-US" altLang="en-US" dirty="0">
                <a:solidFill>
                  <a:srgbClr val="FFFF00"/>
                </a:solidFill>
              </a:rPr>
              <a:t>1</a:t>
            </a:r>
          </a:p>
          <a:p>
            <a:endParaRPr lang="en-US" altLang="en-US" sz="1000" dirty="0"/>
          </a:p>
          <a:p>
            <a:pPr algn="ctr"/>
            <a:r>
              <a:rPr lang="en-US" altLang="en-US" dirty="0">
                <a:solidFill>
                  <a:schemeClr val="tx1"/>
                </a:solidFill>
              </a:rPr>
              <a:t>Lo-de-hi minus Hi-de-lo </a:t>
            </a:r>
          </a:p>
          <a:p>
            <a:pPr algn="ctr"/>
            <a:r>
              <a:rPr lang="en-US" altLang="en-US" dirty="0">
                <a:solidFill>
                  <a:schemeClr val="tx1"/>
                </a:solidFill>
              </a:rPr>
              <a:t>over lo squared:</a:t>
            </a:r>
          </a:p>
          <a:p>
            <a:endParaRPr lang="en-US" altLang="en-US" dirty="0"/>
          </a:p>
        </p:txBody>
      </p:sp>
      <p:sp>
        <p:nvSpPr>
          <p:cNvPr id="3" name="Rectangle 2">
            <a:extLst>
              <a:ext uri="{FF2B5EF4-FFF2-40B4-BE49-F238E27FC236}">
                <a16:creationId xmlns:a16="http://schemas.microsoft.com/office/drawing/2014/main" id="{A3367DA0-86C6-4704-81AB-5F8F046046B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2</a:t>
            </a:r>
            <a:endParaRPr lang="en-US" altLang="en-US" sz="2400" i="1" dirty="0">
              <a:solidFill>
                <a:schemeClr val="folHlink"/>
              </a:solidFill>
            </a:endParaRPr>
          </a:p>
        </p:txBody>
      </p:sp>
      <p:sp>
        <p:nvSpPr>
          <p:cNvPr id="5" name="TextBox 4">
            <a:extLst>
              <a:ext uri="{FF2B5EF4-FFF2-40B4-BE49-F238E27FC236}">
                <a16:creationId xmlns:a16="http://schemas.microsoft.com/office/drawing/2014/main" id="{B20791ED-1CAD-4846-8BE4-71EA1DA0AF83}"/>
              </a:ext>
            </a:extLst>
          </p:cNvPr>
          <p:cNvSpPr txBox="1"/>
          <p:nvPr/>
        </p:nvSpPr>
        <p:spPr>
          <a:xfrm>
            <a:off x="5029200" y="6230034"/>
            <a:ext cx="4572000" cy="646331"/>
          </a:xfrm>
          <a:prstGeom prst="rect">
            <a:avLst/>
          </a:prstGeom>
          <a:noFill/>
        </p:spPr>
        <p:txBody>
          <a:bodyPr wrap="square">
            <a:spAutoFit/>
          </a:bodyPr>
          <a:lstStyle/>
          <a:p>
            <a:pPr algn="ctr"/>
            <a:r>
              <a:rPr lang="en-US" altLang="en-US" dirty="0"/>
              <a:t>d(u</a:t>
            </a:r>
            <a:r>
              <a:rPr lang="en-US" altLang="en-US" dirty="0">
                <a:latin typeface="Symbol" panose="05050102010706020507" pitchFamily="18" charset="2"/>
              </a:rPr>
              <a:t> / </a:t>
            </a:r>
            <a:r>
              <a:rPr lang="en-US" altLang="en-US" dirty="0"/>
              <a:t>v)/dx = </a:t>
            </a:r>
            <a:r>
              <a:rPr lang="en-US" altLang="en-US" u="sng" dirty="0" err="1"/>
              <a:t>v</a:t>
            </a:r>
            <a:r>
              <a:rPr lang="en-US" altLang="en-US" u="sng" dirty="0" err="1">
                <a:latin typeface="Arial" panose="020B0604020202020204" pitchFamily="34" charset="0"/>
                <a:cs typeface="Arial" panose="020B0604020202020204" pitchFamily="34" charset="0"/>
              </a:rPr>
              <a:t>×</a:t>
            </a:r>
            <a:r>
              <a:rPr lang="en-US" altLang="en-US" u="sng" dirty="0" err="1"/>
              <a:t>du</a:t>
            </a:r>
            <a:r>
              <a:rPr lang="en-US" altLang="en-US" u="sng" dirty="0"/>
              <a:t>/dx - </a:t>
            </a:r>
            <a:r>
              <a:rPr lang="en-US" altLang="en-US" u="sng" dirty="0" err="1"/>
              <a:t>u</a:t>
            </a:r>
            <a:r>
              <a:rPr lang="en-US" altLang="en-US" u="sng" dirty="0" err="1">
                <a:latin typeface="Arial" panose="020B0604020202020204" pitchFamily="34" charset="0"/>
                <a:cs typeface="Arial" panose="020B0604020202020204" pitchFamily="34" charset="0"/>
              </a:rPr>
              <a:t>×</a:t>
            </a:r>
            <a:r>
              <a:rPr lang="en-US" altLang="en-US" u="sng" dirty="0" err="1"/>
              <a:t>dv</a:t>
            </a:r>
            <a:r>
              <a:rPr lang="en-US" altLang="en-US" u="sng" dirty="0"/>
              <a:t>/dx</a:t>
            </a:r>
          </a:p>
          <a:p>
            <a:pPr algn="ctr"/>
            <a:r>
              <a:rPr lang="en-US" altLang="en-US" dirty="0"/>
              <a:t>              v</a:t>
            </a:r>
            <a:r>
              <a:rPr lang="en-US" altLang="en-US" baseline="30000" dirty="0"/>
              <a:t>2</a:t>
            </a:r>
          </a:p>
        </p:txBody>
      </p:sp>
    </p:spTree>
    <p:extLst>
      <p:ext uri="{BB962C8B-B14F-4D97-AF65-F5344CB8AC3E}">
        <p14:creationId xmlns:p14="http://schemas.microsoft.com/office/powerpoint/2010/main" val="32478583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a:extLst>
              <a:ext uri="{FF2B5EF4-FFF2-40B4-BE49-F238E27FC236}">
                <a16:creationId xmlns:a16="http://schemas.microsoft.com/office/drawing/2014/main" id="{FE0CF309-78F8-4A4E-B88D-03B035F5EF85}"/>
              </a:ext>
            </a:extLst>
          </p:cNvPr>
          <p:cNvSpPr>
            <a:spLocks noGrp="1"/>
          </p:cNvSpPr>
          <p:nvPr>
            <p:ph idx="1"/>
          </p:nvPr>
        </p:nvSpPr>
        <p:spPr>
          <a:xfrm>
            <a:off x="457200" y="838200"/>
            <a:ext cx="8686800" cy="5638800"/>
          </a:xfrm>
        </p:spPr>
        <p:txBody>
          <a:bodyPr/>
          <a:lstStyle/>
          <a:p>
            <a:r>
              <a:rPr lang="en-US" altLang="en-US" dirty="0"/>
              <a:t>y = (x</a:t>
            </a:r>
            <a:r>
              <a:rPr lang="en-US" altLang="en-US" baseline="30000" dirty="0"/>
              <a:t>2</a:t>
            </a:r>
            <a:r>
              <a:rPr lang="en-US" altLang="en-US" dirty="0"/>
              <a:t> -1)/x		</a:t>
            </a:r>
          </a:p>
          <a:p>
            <a:r>
              <a:rPr lang="en-US" altLang="en-US" dirty="0"/>
              <a:t>u=hi=(x</a:t>
            </a:r>
            <a:r>
              <a:rPr lang="en-US" altLang="en-US" baseline="30000" dirty="0"/>
              <a:t>2</a:t>
            </a:r>
            <a:r>
              <a:rPr lang="en-US" altLang="en-US" dirty="0"/>
              <a:t> -1)		v=lo=x </a:t>
            </a:r>
          </a:p>
          <a:p>
            <a:r>
              <a:rPr lang="en-US" altLang="en-US" dirty="0"/>
              <a:t>du/dx=</a:t>
            </a:r>
            <a:r>
              <a:rPr lang="en-US" altLang="en-US" dirty="0" err="1"/>
              <a:t>dhi</a:t>
            </a:r>
            <a:r>
              <a:rPr lang="en-US" altLang="en-US" dirty="0"/>
              <a:t>/dx=2x	dv/dx=</a:t>
            </a:r>
            <a:r>
              <a:rPr lang="en-US" altLang="en-US" dirty="0" err="1"/>
              <a:t>dlo</a:t>
            </a:r>
            <a:r>
              <a:rPr lang="en-US" altLang="en-US" dirty="0"/>
              <a:t>/dx=</a:t>
            </a:r>
            <a:r>
              <a:rPr lang="en-US" altLang="en-US" dirty="0">
                <a:solidFill>
                  <a:srgbClr val="FFFF00"/>
                </a:solidFill>
              </a:rPr>
              <a:t>1</a:t>
            </a:r>
          </a:p>
          <a:p>
            <a:endParaRPr lang="en-US" altLang="en-US" sz="1000" dirty="0"/>
          </a:p>
          <a:p>
            <a:pPr algn="ctr"/>
            <a:r>
              <a:rPr lang="en-US" altLang="en-US" dirty="0">
                <a:solidFill>
                  <a:schemeClr val="tx1"/>
                </a:solidFill>
              </a:rPr>
              <a:t>Lo-de-hi minus Hi-de-lo </a:t>
            </a:r>
          </a:p>
          <a:p>
            <a:pPr algn="ctr"/>
            <a:r>
              <a:rPr lang="en-US" altLang="en-US" dirty="0">
                <a:solidFill>
                  <a:schemeClr val="tx1"/>
                </a:solidFill>
              </a:rPr>
              <a:t>over lo square:</a:t>
            </a:r>
          </a:p>
          <a:p>
            <a:r>
              <a:rPr lang="en-US" altLang="en-US" u="sng" dirty="0"/>
              <a:t>(x)(2x) – (x</a:t>
            </a:r>
            <a:r>
              <a:rPr lang="en-US" altLang="en-US" u="sng" baseline="30000" dirty="0"/>
              <a:t>2</a:t>
            </a:r>
            <a:r>
              <a:rPr lang="en-US" altLang="en-US" u="sng" dirty="0"/>
              <a:t> -1)(1)</a:t>
            </a:r>
            <a:r>
              <a:rPr lang="en-US" altLang="en-US" dirty="0">
                <a:solidFill>
                  <a:schemeClr val="tx1"/>
                </a:solidFill>
              </a:rPr>
              <a:t>   </a:t>
            </a:r>
            <a:r>
              <a:rPr lang="en-US" altLang="en-US" u="sng" dirty="0">
                <a:solidFill>
                  <a:srgbClr val="FFFF00"/>
                </a:solidFill>
              </a:rPr>
              <a:t>2x</a:t>
            </a:r>
            <a:r>
              <a:rPr lang="en-US" altLang="en-US" u="sng" baseline="30000" dirty="0">
                <a:solidFill>
                  <a:srgbClr val="FFFF00"/>
                </a:solidFill>
              </a:rPr>
              <a:t>2</a:t>
            </a:r>
            <a:r>
              <a:rPr lang="en-US" altLang="en-US" u="sng" dirty="0">
                <a:solidFill>
                  <a:srgbClr val="FFFF00"/>
                </a:solidFill>
              </a:rPr>
              <a:t> – x</a:t>
            </a:r>
            <a:r>
              <a:rPr lang="en-US" altLang="en-US" u="sng" baseline="30000" dirty="0">
                <a:solidFill>
                  <a:srgbClr val="FFFF00"/>
                </a:solidFill>
              </a:rPr>
              <a:t>2</a:t>
            </a:r>
            <a:r>
              <a:rPr lang="en-US" altLang="en-US" u="sng" dirty="0">
                <a:solidFill>
                  <a:srgbClr val="FFFF00"/>
                </a:solidFill>
              </a:rPr>
              <a:t> +1</a:t>
            </a:r>
          </a:p>
          <a:p>
            <a:r>
              <a:rPr lang="en-US" altLang="en-US" dirty="0">
                <a:solidFill>
                  <a:srgbClr val="FFFF00"/>
                </a:solidFill>
              </a:rPr>
              <a:t>		</a:t>
            </a:r>
            <a:r>
              <a:rPr lang="en-US" altLang="en-US" dirty="0"/>
              <a:t>(x)</a:t>
            </a:r>
            <a:r>
              <a:rPr lang="en-US" altLang="en-US" baseline="30000" dirty="0"/>
              <a:t>2					</a:t>
            </a:r>
            <a:r>
              <a:rPr lang="en-US" altLang="en-US" dirty="0">
                <a:solidFill>
                  <a:srgbClr val="FFFF00"/>
                </a:solidFill>
              </a:rPr>
              <a:t> x</a:t>
            </a:r>
            <a:r>
              <a:rPr lang="en-US" altLang="en-US" baseline="30000" dirty="0">
                <a:solidFill>
                  <a:srgbClr val="FFFF00"/>
                </a:solidFill>
              </a:rPr>
              <a:t>2</a:t>
            </a:r>
            <a:endParaRPr lang="en-US" altLang="en-US" dirty="0"/>
          </a:p>
          <a:p>
            <a:endParaRPr lang="en-US" altLang="en-US" dirty="0"/>
          </a:p>
        </p:txBody>
      </p:sp>
      <p:sp>
        <p:nvSpPr>
          <p:cNvPr id="3" name="Rectangle 2">
            <a:extLst>
              <a:ext uri="{FF2B5EF4-FFF2-40B4-BE49-F238E27FC236}">
                <a16:creationId xmlns:a16="http://schemas.microsoft.com/office/drawing/2014/main" id="{A3367DA0-86C6-4704-81AB-5F8F046046B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2</a:t>
            </a:r>
            <a:endParaRPr lang="en-US" altLang="en-US" sz="2400" i="1" dirty="0">
              <a:solidFill>
                <a:schemeClr val="folHlink"/>
              </a:solidFill>
            </a:endParaRPr>
          </a:p>
        </p:txBody>
      </p:sp>
      <p:sp>
        <p:nvSpPr>
          <p:cNvPr id="4" name="Content Placeholder 2">
            <a:extLst>
              <a:ext uri="{FF2B5EF4-FFF2-40B4-BE49-F238E27FC236}">
                <a16:creationId xmlns:a16="http://schemas.microsoft.com/office/drawing/2014/main" id="{FEC6CA6C-E46F-4E5E-BDF3-EB09E9C3719F}"/>
              </a:ext>
            </a:extLst>
          </p:cNvPr>
          <p:cNvSpPr txBox="1">
            <a:spLocks/>
          </p:cNvSpPr>
          <p:nvPr/>
        </p:nvSpPr>
        <p:spPr bwMode="auto">
          <a:xfrm>
            <a:off x="5334000" y="4953000"/>
            <a:ext cx="533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a:t>
            </a:r>
          </a:p>
        </p:txBody>
      </p:sp>
      <p:sp>
        <p:nvSpPr>
          <p:cNvPr id="5" name="TextBox 4">
            <a:extLst>
              <a:ext uri="{FF2B5EF4-FFF2-40B4-BE49-F238E27FC236}">
                <a16:creationId xmlns:a16="http://schemas.microsoft.com/office/drawing/2014/main" id="{715DA3F7-E008-4B49-835F-8665BC64BB57}"/>
              </a:ext>
            </a:extLst>
          </p:cNvPr>
          <p:cNvSpPr txBox="1"/>
          <p:nvPr/>
        </p:nvSpPr>
        <p:spPr>
          <a:xfrm>
            <a:off x="5029200" y="6230034"/>
            <a:ext cx="4572000" cy="646331"/>
          </a:xfrm>
          <a:prstGeom prst="rect">
            <a:avLst/>
          </a:prstGeom>
          <a:noFill/>
        </p:spPr>
        <p:txBody>
          <a:bodyPr wrap="square">
            <a:spAutoFit/>
          </a:bodyPr>
          <a:lstStyle/>
          <a:p>
            <a:pPr algn="ctr"/>
            <a:r>
              <a:rPr lang="en-US" altLang="en-US" dirty="0"/>
              <a:t>d(u</a:t>
            </a:r>
            <a:r>
              <a:rPr lang="en-US" altLang="en-US" dirty="0">
                <a:latin typeface="Symbol" panose="05050102010706020507" pitchFamily="18" charset="2"/>
              </a:rPr>
              <a:t> / </a:t>
            </a:r>
            <a:r>
              <a:rPr lang="en-US" altLang="en-US" dirty="0"/>
              <a:t>v)/dx = </a:t>
            </a:r>
            <a:r>
              <a:rPr lang="en-US" altLang="en-US" u="sng" dirty="0" err="1"/>
              <a:t>v</a:t>
            </a:r>
            <a:r>
              <a:rPr lang="en-US" altLang="en-US" u="sng" dirty="0" err="1">
                <a:latin typeface="Arial" panose="020B0604020202020204" pitchFamily="34" charset="0"/>
                <a:cs typeface="Arial" panose="020B0604020202020204" pitchFamily="34" charset="0"/>
              </a:rPr>
              <a:t>×</a:t>
            </a:r>
            <a:r>
              <a:rPr lang="en-US" altLang="en-US" u="sng" dirty="0" err="1"/>
              <a:t>du</a:t>
            </a:r>
            <a:r>
              <a:rPr lang="en-US" altLang="en-US" u="sng" dirty="0"/>
              <a:t>/dx - </a:t>
            </a:r>
            <a:r>
              <a:rPr lang="en-US" altLang="en-US" u="sng" dirty="0" err="1"/>
              <a:t>u</a:t>
            </a:r>
            <a:r>
              <a:rPr lang="en-US" altLang="en-US" u="sng" dirty="0" err="1">
                <a:latin typeface="Arial" panose="020B0604020202020204" pitchFamily="34" charset="0"/>
                <a:cs typeface="Arial" panose="020B0604020202020204" pitchFamily="34" charset="0"/>
              </a:rPr>
              <a:t>×</a:t>
            </a:r>
            <a:r>
              <a:rPr lang="en-US" altLang="en-US" u="sng" dirty="0" err="1"/>
              <a:t>dv</a:t>
            </a:r>
            <a:r>
              <a:rPr lang="en-US" altLang="en-US" u="sng" dirty="0"/>
              <a:t>/dx</a:t>
            </a:r>
          </a:p>
          <a:p>
            <a:pPr algn="ctr"/>
            <a:r>
              <a:rPr lang="en-US" altLang="en-US" dirty="0"/>
              <a:t>              v</a:t>
            </a:r>
            <a:r>
              <a:rPr lang="en-US" altLang="en-US" baseline="30000" dirty="0"/>
              <a:t>2</a:t>
            </a:r>
          </a:p>
        </p:txBody>
      </p:sp>
    </p:spTree>
    <p:extLst>
      <p:ext uri="{BB962C8B-B14F-4D97-AF65-F5344CB8AC3E}">
        <p14:creationId xmlns:p14="http://schemas.microsoft.com/office/powerpoint/2010/main" val="18315261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a:extLst>
              <a:ext uri="{FF2B5EF4-FFF2-40B4-BE49-F238E27FC236}">
                <a16:creationId xmlns:a16="http://schemas.microsoft.com/office/drawing/2014/main" id="{FE0CF309-78F8-4A4E-B88D-03B035F5EF85}"/>
              </a:ext>
            </a:extLst>
          </p:cNvPr>
          <p:cNvSpPr>
            <a:spLocks noGrp="1"/>
          </p:cNvSpPr>
          <p:nvPr>
            <p:ph idx="1"/>
          </p:nvPr>
        </p:nvSpPr>
        <p:spPr>
          <a:xfrm>
            <a:off x="457200" y="838200"/>
            <a:ext cx="8686800" cy="6019800"/>
          </a:xfrm>
        </p:spPr>
        <p:txBody>
          <a:bodyPr/>
          <a:lstStyle/>
          <a:p>
            <a:r>
              <a:rPr lang="en-US" altLang="en-US" dirty="0"/>
              <a:t>y = (x</a:t>
            </a:r>
            <a:r>
              <a:rPr lang="en-US" altLang="en-US" baseline="30000" dirty="0"/>
              <a:t>2</a:t>
            </a:r>
            <a:r>
              <a:rPr lang="en-US" altLang="en-US" dirty="0"/>
              <a:t> -1)/x		</a:t>
            </a:r>
          </a:p>
          <a:p>
            <a:r>
              <a:rPr lang="en-US" altLang="en-US" dirty="0"/>
              <a:t>hi = (x</a:t>
            </a:r>
            <a:r>
              <a:rPr lang="en-US" altLang="en-US" baseline="30000" dirty="0"/>
              <a:t>2</a:t>
            </a:r>
            <a:r>
              <a:rPr lang="en-US" altLang="en-US" dirty="0"/>
              <a:t> -1)		lo = x </a:t>
            </a:r>
          </a:p>
          <a:p>
            <a:r>
              <a:rPr lang="en-US" altLang="en-US" dirty="0" err="1"/>
              <a:t>dhi</a:t>
            </a:r>
            <a:r>
              <a:rPr lang="en-US" altLang="en-US" dirty="0"/>
              <a:t>/dx = 2x		</a:t>
            </a:r>
            <a:r>
              <a:rPr lang="en-US" altLang="en-US" dirty="0" err="1"/>
              <a:t>dlo</a:t>
            </a:r>
            <a:r>
              <a:rPr lang="en-US" altLang="en-US" dirty="0"/>
              <a:t>/dx = </a:t>
            </a:r>
            <a:r>
              <a:rPr lang="en-US" altLang="en-US" dirty="0">
                <a:solidFill>
                  <a:srgbClr val="FFFF00"/>
                </a:solidFill>
              </a:rPr>
              <a:t>1</a:t>
            </a:r>
          </a:p>
          <a:p>
            <a:endParaRPr lang="en-US" altLang="en-US" sz="1000" dirty="0"/>
          </a:p>
          <a:p>
            <a:pPr algn="ctr"/>
            <a:r>
              <a:rPr lang="en-US" altLang="en-US" dirty="0">
                <a:solidFill>
                  <a:schemeClr val="tx1"/>
                </a:solidFill>
              </a:rPr>
              <a:t>Lo-de-hi minus Hi-de-lo </a:t>
            </a:r>
          </a:p>
          <a:p>
            <a:pPr algn="ctr"/>
            <a:r>
              <a:rPr lang="en-US" altLang="en-US" dirty="0">
                <a:solidFill>
                  <a:schemeClr val="tx1"/>
                </a:solidFill>
              </a:rPr>
              <a:t>over lo square:</a:t>
            </a:r>
          </a:p>
          <a:p>
            <a:r>
              <a:rPr lang="en-US" altLang="en-US" u="sng" dirty="0"/>
              <a:t>(x)(2x) – (x</a:t>
            </a:r>
            <a:r>
              <a:rPr lang="en-US" altLang="en-US" u="sng" baseline="30000" dirty="0"/>
              <a:t>2</a:t>
            </a:r>
            <a:r>
              <a:rPr lang="en-US" altLang="en-US" u="sng" dirty="0"/>
              <a:t> -1)(1)</a:t>
            </a:r>
            <a:r>
              <a:rPr lang="en-US" altLang="en-US" dirty="0">
                <a:solidFill>
                  <a:schemeClr val="tx1"/>
                </a:solidFill>
              </a:rPr>
              <a:t>   </a:t>
            </a:r>
            <a:r>
              <a:rPr lang="en-US" altLang="en-US" u="sng" dirty="0">
                <a:solidFill>
                  <a:srgbClr val="FFFF00"/>
                </a:solidFill>
              </a:rPr>
              <a:t>2x</a:t>
            </a:r>
            <a:r>
              <a:rPr lang="en-US" altLang="en-US" u="sng" baseline="30000" dirty="0">
                <a:solidFill>
                  <a:srgbClr val="FFFF00"/>
                </a:solidFill>
              </a:rPr>
              <a:t>2</a:t>
            </a:r>
            <a:r>
              <a:rPr lang="en-US" altLang="en-US" u="sng" dirty="0">
                <a:solidFill>
                  <a:srgbClr val="FFFF00"/>
                </a:solidFill>
              </a:rPr>
              <a:t> – x</a:t>
            </a:r>
            <a:r>
              <a:rPr lang="en-US" altLang="en-US" u="sng" baseline="30000" dirty="0">
                <a:solidFill>
                  <a:srgbClr val="FFFF00"/>
                </a:solidFill>
              </a:rPr>
              <a:t>2</a:t>
            </a:r>
            <a:r>
              <a:rPr lang="en-US" altLang="en-US" u="sng" dirty="0">
                <a:solidFill>
                  <a:srgbClr val="FFFF00"/>
                </a:solidFill>
              </a:rPr>
              <a:t> + 1</a:t>
            </a:r>
          </a:p>
          <a:p>
            <a:r>
              <a:rPr lang="en-US" altLang="en-US" dirty="0">
                <a:solidFill>
                  <a:srgbClr val="FFFF00"/>
                </a:solidFill>
              </a:rPr>
              <a:t>		</a:t>
            </a:r>
            <a:r>
              <a:rPr lang="en-US" altLang="en-US" dirty="0"/>
              <a:t>(x)</a:t>
            </a:r>
            <a:r>
              <a:rPr lang="en-US" altLang="en-US" baseline="30000" dirty="0"/>
              <a:t>2					</a:t>
            </a:r>
            <a:r>
              <a:rPr lang="en-US" altLang="en-US" dirty="0">
                <a:solidFill>
                  <a:srgbClr val="FFFF00"/>
                </a:solidFill>
              </a:rPr>
              <a:t> x</a:t>
            </a:r>
            <a:r>
              <a:rPr lang="en-US" altLang="en-US" baseline="30000" dirty="0">
                <a:solidFill>
                  <a:srgbClr val="FFFF00"/>
                </a:solidFill>
              </a:rPr>
              <a:t>2</a:t>
            </a:r>
          </a:p>
          <a:p>
            <a:pPr algn="ctr"/>
            <a:r>
              <a:rPr lang="en-US" altLang="en-US" dirty="0"/>
              <a:t>=</a:t>
            </a:r>
            <a:r>
              <a:rPr lang="en-US" altLang="en-US" dirty="0">
                <a:solidFill>
                  <a:srgbClr val="FFFF00"/>
                </a:solidFill>
              </a:rPr>
              <a:t> (x</a:t>
            </a:r>
            <a:r>
              <a:rPr lang="en-US" altLang="en-US" baseline="30000" dirty="0">
                <a:solidFill>
                  <a:srgbClr val="FFFF00"/>
                </a:solidFill>
              </a:rPr>
              <a:t>2</a:t>
            </a:r>
            <a:r>
              <a:rPr lang="en-US" altLang="en-US" dirty="0">
                <a:solidFill>
                  <a:srgbClr val="FFFF00"/>
                </a:solidFill>
              </a:rPr>
              <a:t>+1)/x</a:t>
            </a:r>
            <a:r>
              <a:rPr lang="en-US" altLang="en-US" baseline="30000" dirty="0">
                <a:solidFill>
                  <a:srgbClr val="FFFF00"/>
                </a:solidFill>
              </a:rPr>
              <a:t>2</a:t>
            </a:r>
            <a:r>
              <a:rPr lang="en-US" altLang="en-US" dirty="0">
                <a:solidFill>
                  <a:srgbClr val="FFFF00"/>
                </a:solidFill>
              </a:rPr>
              <a:t> </a:t>
            </a:r>
            <a:r>
              <a:rPr lang="en-US" altLang="en-US" dirty="0"/>
              <a:t>Away we go!</a:t>
            </a:r>
          </a:p>
        </p:txBody>
      </p:sp>
      <p:sp>
        <p:nvSpPr>
          <p:cNvPr id="3" name="Rectangle 2">
            <a:extLst>
              <a:ext uri="{FF2B5EF4-FFF2-40B4-BE49-F238E27FC236}">
                <a16:creationId xmlns:a16="http://schemas.microsoft.com/office/drawing/2014/main" id="{A3367DA0-86C6-4704-81AB-5F8F046046B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2</a:t>
            </a:r>
            <a:endParaRPr lang="en-US" altLang="en-US" sz="2400" i="1" dirty="0">
              <a:solidFill>
                <a:schemeClr val="folHlink"/>
              </a:solidFill>
            </a:endParaRPr>
          </a:p>
        </p:txBody>
      </p:sp>
      <p:sp>
        <p:nvSpPr>
          <p:cNvPr id="4" name="Content Placeholder 2">
            <a:extLst>
              <a:ext uri="{FF2B5EF4-FFF2-40B4-BE49-F238E27FC236}">
                <a16:creationId xmlns:a16="http://schemas.microsoft.com/office/drawing/2014/main" id="{FEC6CA6C-E46F-4E5E-BDF3-EB09E9C3719F}"/>
              </a:ext>
            </a:extLst>
          </p:cNvPr>
          <p:cNvSpPr txBox="1">
            <a:spLocks/>
          </p:cNvSpPr>
          <p:nvPr/>
        </p:nvSpPr>
        <p:spPr bwMode="auto">
          <a:xfrm>
            <a:off x="5334000" y="4953000"/>
            <a:ext cx="533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a:t>
            </a:r>
          </a:p>
        </p:txBody>
      </p:sp>
      <p:sp>
        <p:nvSpPr>
          <p:cNvPr id="5" name="TextBox 4">
            <a:extLst>
              <a:ext uri="{FF2B5EF4-FFF2-40B4-BE49-F238E27FC236}">
                <a16:creationId xmlns:a16="http://schemas.microsoft.com/office/drawing/2014/main" id="{29493200-417D-A0AE-DC5F-4B769EE7B791}"/>
              </a:ext>
            </a:extLst>
          </p:cNvPr>
          <p:cNvSpPr txBox="1"/>
          <p:nvPr/>
        </p:nvSpPr>
        <p:spPr>
          <a:xfrm>
            <a:off x="6553200" y="4495800"/>
            <a:ext cx="1863213" cy="369332"/>
          </a:xfrm>
          <a:prstGeom prst="rect">
            <a:avLst/>
          </a:prstGeom>
          <a:noFill/>
        </p:spPr>
        <p:txBody>
          <a:bodyPr wrap="square">
            <a:spAutoFit/>
          </a:bodyPr>
          <a:lstStyle/>
          <a:p>
            <a:r>
              <a:rPr lang="en-US" altLang="en-US" dirty="0"/>
              <a:t>2x</a:t>
            </a:r>
            <a:r>
              <a:rPr lang="en-US" altLang="en-US" baseline="30000" dirty="0"/>
              <a:t>2</a:t>
            </a:r>
            <a:r>
              <a:rPr lang="en-US" altLang="en-US" dirty="0"/>
              <a:t> – x</a:t>
            </a:r>
            <a:r>
              <a:rPr lang="en-US" altLang="en-US" baseline="30000" dirty="0"/>
              <a:t>2 </a:t>
            </a:r>
            <a:r>
              <a:rPr lang="en-US" altLang="en-US" dirty="0"/>
              <a:t>= x</a:t>
            </a:r>
            <a:r>
              <a:rPr lang="en-US" altLang="en-US" baseline="30000" dirty="0"/>
              <a:t>2</a:t>
            </a:r>
            <a:r>
              <a:rPr lang="en-US" altLang="en-US" dirty="0"/>
              <a:t> – 1 </a:t>
            </a:r>
            <a:endParaRPr lang="en-US" dirty="0"/>
          </a:p>
        </p:txBody>
      </p:sp>
    </p:spTree>
    <p:extLst>
      <p:ext uri="{BB962C8B-B14F-4D97-AF65-F5344CB8AC3E}">
        <p14:creationId xmlns:p14="http://schemas.microsoft.com/office/powerpoint/2010/main" val="12589978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10561023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1901B99-A8AE-45EB-BD99-4772F64DF03E}"/>
              </a:ext>
            </a:extLst>
          </p:cNvPr>
          <p:cNvSpPr>
            <a:spLocks noGrp="1"/>
          </p:cNvSpPr>
          <p:nvPr>
            <p:ph type="title"/>
          </p:nvPr>
        </p:nvSpPr>
        <p:spPr/>
        <p:txBody>
          <a:bodyPr/>
          <a:lstStyle/>
          <a:p>
            <a:r>
              <a:rPr lang="en-US" altLang="en-US"/>
              <a:t>Derivatives</a:t>
            </a:r>
          </a:p>
        </p:txBody>
      </p:sp>
      <p:sp>
        <p:nvSpPr>
          <p:cNvPr id="26627" name="Content Placeholder 2">
            <a:extLst>
              <a:ext uri="{FF2B5EF4-FFF2-40B4-BE49-F238E27FC236}">
                <a16:creationId xmlns:a16="http://schemas.microsoft.com/office/drawing/2014/main" id="{A2E06799-97CC-44CF-BBA6-71112FF45B7C}"/>
              </a:ext>
            </a:extLst>
          </p:cNvPr>
          <p:cNvSpPr>
            <a:spLocks noGrp="1"/>
          </p:cNvSpPr>
          <p:nvPr>
            <p:ph idx="1"/>
          </p:nvPr>
        </p:nvSpPr>
        <p:spPr/>
        <p:txBody>
          <a:bodyPr/>
          <a:lstStyle/>
          <a:p>
            <a:r>
              <a:rPr lang="en-US" altLang="en-US" dirty="0"/>
              <a:t>Remember… when we calculate the derivative of a function, we are finding the </a:t>
            </a:r>
            <a:r>
              <a:rPr lang="en-US" altLang="en-US" dirty="0">
                <a:solidFill>
                  <a:srgbClr val="FFC000"/>
                </a:solidFill>
              </a:rPr>
              <a:t>exact rate of change</a:t>
            </a:r>
            <a:r>
              <a:rPr lang="en-US" altLang="en-US" dirty="0"/>
              <a:t> of that function</a:t>
            </a:r>
          </a:p>
          <a:p>
            <a:endParaRPr lang="en-US" altLang="en-US" sz="1000" dirty="0"/>
          </a:p>
          <a:p>
            <a:r>
              <a:rPr lang="en-US" altLang="en-US" dirty="0"/>
              <a:t>This exact rate of change is also a function – because it is changing, too!</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1901B99-A8AE-45EB-BD99-4772F64DF03E}"/>
              </a:ext>
            </a:extLst>
          </p:cNvPr>
          <p:cNvSpPr>
            <a:spLocks noGrp="1"/>
          </p:cNvSpPr>
          <p:nvPr>
            <p:ph type="title"/>
          </p:nvPr>
        </p:nvSpPr>
        <p:spPr/>
        <p:txBody>
          <a:bodyPr/>
          <a:lstStyle/>
          <a:p>
            <a:r>
              <a:rPr lang="en-US" altLang="en-US"/>
              <a:t>Derivatives</a:t>
            </a:r>
          </a:p>
        </p:txBody>
      </p:sp>
      <p:sp>
        <p:nvSpPr>
          <p:cNvPr id="26627" name="Content Placeholder 2">
            <a:extLst>
              <a:ext uri="{FF2B5EF4-FFF2-40B4-BE49-F238E27FC236}">
                <a16:creationId xmlns:a16="http://schemas.microsoft.com/office/drawing/2014/main" id="{A2E06799-97CC-44CF-BBA6-71112FF45B7C}"/>
              </a:ext>
            </a:extLst>
          </p:cNvPr>
          <p:cNvSpPr>
            <a:spLocks noGrp="1"/>
          </p:cNvSpPr>
          <p:nvPr>
            <p:ph idx="1"/>
          </p:nvPr>
        </p:nvSpPr>
        <p:spPr/>
        <p:txBody>
          <a:bodyPr/>
          <a:lstStyle/>
          <a:p>
            <a:r>
              <a:rPr lang="en-US" altLang="en-US" dirty="0"/>
              <a:t>While mathematicians need to know and understand and be able to replicate the theory behind all mathematical concepts, engineers really need to be able to get THE RIGHT ANSWER for important real-world problems</a:t>
            </a:r>
          </a:p>
        </p:txBody>
      </p:sp>
    </p:spTree>
    <p:extLst>
      <p:ext uri="{BB962C8B-B14F-4D97-AF65-F5344CB8AC3E}">
        <p14:creationId xmlns:p14="http://schemas.microsoft.com/office/powerpoint/2010/main" val="8847642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1901B99-A8AE-45EB-BD99-4772F64DF03E}"/>
              </a:ext>
            </a:extLst>
          </p:cNvPr>
          <p:cNvSpPr>
            <a:spLocks noGrp="1"/>
          </p:cNvSpPr>
          <p:nvPr>
            <p:ph type="title"/>
          </p:nvPr>
        </p:nvSpPr>
        <p:spPr/>
        <p:txBody>
          <a:bodyPr/>
          <a:lstStyle/>
          <a:p>
            <a:r>
              <a:rPr lang="en-US" altLang="en-US"/>
              <a:t>Derivatives</a:t>
            </a:r>
          </a:p>
        </p:txBody>
      </p:sp>
      <p:sp>
        <p:nvSpPr>
          <p:cNvPr id="26627" name="Content Placeholder 2">
            <a:extLst>
              <a:ext uri="{FF2B5EF4-FFF2-40B4-BE49-F238E27FC236}">
                <a16:creationId xmlns:a16="http://schemas.microsoft.com/office/drawing/2014/main" id="{A2E06799-97CC-44CF-BBA6-71112FF45B7C}"/>
              </a:ext>
            </a:extLst>
          </p:cNvPr>
          <p:cNvSpPr>
            <a:spLocks noGrp="1"/>
          </p:cNvSpPr>
          <p:nvPr>
            <p:ph idx="1"/>
          </p:nvPr>
        </p:nvSpPr>
        <p:spPr/>
        <p:txBody>
          <a:bodyPr/>
          <a:lstStyle/>
          <a:p>
            <a:r>
              <a:rPr lang="en-US" altLang="en-US" dirty="0"/>
              <a:t>As a statistician, I am AWFUL at getting the exact answer (close enuf is good enuf…)</a:t>
            </a:r>
          </a:p>
        </p:txBody>
      </p:sp>
    </p:spTree>
    <p:extLst>
      <p:ext uri="{BB962C8B-B14F-4D97-AF65-F5344CB8AC3E}">
        <p14:creationId xmlns:p14="http://schemas.microsoft.com/office/powerpoint/2010/main" val="32476030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1901B99-A8AE-45EB-BD99-4772F64DF03E}"/>
              </a:ext>
            </a:extLst>
          </p:cNvPr>
          <p:cNvSpPr>
            <a:spLocks noGrp="1"/>
          </p:cNvSpPr>
          <p:nvPr>
            <p:ph type="title"/>
          </p:nvPr>
        </p:nvSpPr>
        <p:spPr/>
        <p:txBody>
          <a:bodyPr/>
          <a:lstStyle/>
          <a:p>
            <a:r>
              <a:rPr lang="en-US" altLang="en-US"/>
              <a:t>Derivatives</a:t>
            </a:r>
          </a:p>
        </p:txBody>
      </p:sp>
      <p:sp>
        <p:nvSpPr>
          <p:cNvPr id="26627" name="Content Placeholder 2">
            <a:extLst>
              <a:ext uri="{FF2B5EF4-FFF2-40B4-BE49-F238E27FC236}">
                <a16:creationId xmlns:a16="http://schemas.microsoft.com/office/drawing/2014/main" id="{A2E06799-97CC-44CF-BBA6-71112FF45B7C}"/>
              </a:ext>
            </a:extLst>
          </p:cNvPr>
          <p:cNvSpPr>
            <a:spLocks noGrp="1"/>
          </p:cNvSpPr>
          <p:nvPr>
            <p:ph idx="1"/>
          </p:nvPr>
        </p:nvSpPr>
        <p:spPr/>
        <p:txBody>
          <a:bodyPr/>
          <a:lstStyle/>
          <a:p>
            <a:r>
              <a:rPr lang="en-US" altLang="en-US" dirty="0"/>
              <a:t>As a statistician, I am AWFUL at getting the exact answer (close enuf is good enuf…)</a:t>
            </a:r>
          </a:p>
          <a:p>
            <a:r>
              <a:rPr lang="en-US" altLang="en-US" dirty="0"/>
              <a:t>You all need more accuracy!</a:t>
            </a:r>
          </a:p>
        </p:txBody>
      </p:sp>
    </p:spTree>
    <p:extLst>
      <p:ext uri="{BB962C8B-B14F-4D97-AF65-F5344CB8AC3E}">
        <p14:creationId xmlns:p14="http://schemas.microsoft.com/office/powerpoint/2010/main" val="152319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50CF050C-913D-4DE5-9207-588B996AF64E}"/>
              </a:ext>
            </a:extLst>
          </p:cNvPr>
          <p:cNvSpPr>
            <a:spLocks noGrp="1"/>
          </p:cNvSpPr>
          <p:nvPr>
            <p:ph type="title"/>
          </p:nvPr>
        </p:nvSpPr>
        <p:spPr/>
        <p:txBody>
          <a:bodyPr/>
          <a:lstStyle/>
          <a:p>
            <a:r>
              <a:rPr lang="en-US" altLang="en-US"/>
              <a:t>Remember Trig?</a:t>
            </a:r>
          </a:p>
        </p:txBody>
      </p:sp>
      <p:sp>
        <p:nvSpPr>
          <p:cNvPr id="10243" name="Content Placeholder 2">
            <a:extLst>
              <a:ext uri="{FF2B5EF4-FFF2-40B4-BE49-F238E27FC236}">
                <a16:creationId xmlns:a16="http://schemas.microsoft.com/office/drawing/2014/main" id="{DA1D2174-7A06-459C-A4BF-08B276ADDAB6}"/>
              </a:ext>
            </a:extLst>
          </p:cNvPr>
          <p:cNvSpPr>
            <a:spLocks noGrp="1"/>
          </p:cNvSpPr>
          <p:nvPr>
            <p:ph idx="1"/>
          </p:nvPr>
        </p:nvSpPr>
        <p:spPr/>
        <p:txBody>
          <a:bodyPr/>
          <a:lstStyle/>
          <a:p>
            <a:r>
              <a:rPr lang="en-US" altLang="en-US" dirty="0"/>
              <a:t>In fact, a “</a:t>
            </a:r>
            <a:r>
              <a:rPr lang="en-US" altLang="en-US" dirty="0">
                <a:solidFill>
                  <a:srgbClr val="FFC000"/>
                </a:solidFill>
              </a:rPr>
              <a:t>tangent</a:t>
            </a:r>
            <a:r>
              <a:rPr lang="en-US" altLang="en-US" dirty="0"/>
              <a:t>” is the line tangent to any curve at a given point</a:t>
            </a:r>
          </a:p>
        </p:txBody>
      </p:sp>
      <p:pic>
        <p:nvPicPr>
          <p:cNvPr id="10244" name="Picture 2">
            <a:extLst>
              <a:ext uri="{FF2B5EF4-FFF2-40B4-BE49-F238E27FC236}">
                <a16:creationId xmlns:a16="http://schemas.microsoft.com/office/drawing/2014/main" id="{3C1F7631-BBB4-4163-9D08-614101D3DC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552700"/>
            <a:ext cx="37338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BC411D65-7CF5-4059-8649-39BC56C120CA}"/>
              </a:ext>
            </a:extLst>
          </p:cNvPr>
          <p:cNvSpPr/>
          <p:nvPr/>
        </p:nvSpPr>
        <p:spPr>
          <a:xfrm>
            <a:off x="0" y="6611035"/>
            <a:ext cx="1542410"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2015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1901B99-A8AE-45EB-BD99-4772F64DF03E}"/>
              </a:ext>
            </a:extLst>
          </p:cNvPr>
          <p:cNvSpPr>
            <a:spLocks noGrp="1"/>
          </p:cNvSpPr>
          <p:nvPr>
            <p:ph type="title"/>
          </p:nvPr>
        </p:nvSpPr>
        <p:spPr/>
        <p:txBody>
          <a:bodyPr/>
          <a:lstStyle/>
          <a:p>
            <a:r>
              <a:rPr lang="en-US" altLang="en-US"/>
              <a:t>Derivatives</a:t>
            </a:r>
          </a:p>
        </p:txBody>
      </p:sp>
      <p:sp>
        <p:nvSpPr>
          <p:cNvPr id="26627" name="Content Placeholder 2">
            <a:extLst>
              <a:ext uri="{FF2B5EF4-FFF2-40B4-BE49-F238E27FC236}">
                <a16:creationId xmlns:a16="http://schemas.microsoft.com/office/drawing/2014/main" id="{A2E06799-97CC-44CF-BBA6-71112FF45B7C}"/>
              </a:ext>
            </a:extLst>
          </p:cNvPr>
          <p:cNvSpPr>
            <a:spLocks noGrp="1"/>
          </p:cNvSpPr>
          <p:nvPr>
            <p:ph idx="1"/>
          </p:nvPr>
        </p:nvSpPr>
        <p:spPr/>
        <p:txBody>
          <a:bodyPr/>
          <a:lstStyle/>
          <a:p>
            <a:r>
              <a:rPr lang="en-US" altLang="en-US" dirty="0"/>
              <a:t>To this end, the universe has kindly invented calculators and computers</a:t>
            </a:r>
          </a:p>
        </p:txBody>
      </p:sp>
    </p:spTree>
    <p:extLst>
      <p:ext uri="{BB962C8B-B14F-4D97-AF65-F5344CB8AC3E}">
        <p14:creationId xmlns:p14="http://schemas.microsoft.com/office/powerpoint/2010/main" val="3972562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1901B99-A8AE-45EB-BD99-4772F64DF03E}"/>
              </a:ext>
            </a:extLst>
          </p:cNvPr>
          <p:cNvSpPr>
            <a:spLocks noGrp="1"/>
          </p:cNvSpPr>
          <p:nvPr>
            <p:ph type="title"/>
          </p:nvPr>
        </p:nvSpPr>
        <p:spPr/>
        <p:txBody>
          <a:bodyPr/>
          <a:lstStyle/>
          <a:p>
            <a:r>
              <a:rPr lang="en-US" altLang="en-US"/>
              <a:t>Derivatives</a:t>
            </a:r>
          </a:p>
        </p:txBody>
      </p:sp>
      <p:sp>
        <p:nvSpPr>
          <p:cNvPr id="26627" name="Content Placeholder 2">
            <a:extLst>
              <a:ext uri="{FF2B5EF4-FFF2-40B4-BE49-F238E27FC236}">
                <a16:creationId xmlns:a16="http://schemas.microsoft.com/office/drawing/2014/main" id="{A2E06799-97CC-44CF-BBA6-71112FF45B7C}"/>
              </a:ext>
            </a:extLst>
          </p:cNvPr>
          <p:cNvSpPr>
            <a:spLocks noGrp="1"/>
          </p:cNvSpPr>
          <p:nvPr>
            <p:ph idx="1"/>
          </p:nvPr>
        </p:nvSpPr>
        <p:spPr/>
        <p:txBody>
          <a:bodyPr/>
          <a:lstStyle/>
          <a:p>
            <a:r>
              <a:rPr lang="en-US" altLang="en-US" dirty="0"/>
              <a:t>The TI calculators are specifically designed by engineers for engineers</a:t>
            </a:r>
          </a:p>
        </p:txBody>
      </p:sp>
    </p:spTree>
    <p:extLst>
      <p:ext uri="{BB962C8B-B14F-4D97-AF65-F5344CB8AC3E}">
        <p14:creationId xmlns:p14="http://schemas.microsoft.com/office/powerpoint/2010/main" val="37839214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1901B99-A8AE-45EB-BD99-4772F64DF03E}"/>
              </a:ext>
            </a:extLst>
          </p:cNvPr>
          <p:cNvSpPr>
            <a:spLocks noGrp="1"/>
          </p:cNvSpPr>
          <p:nvPr>
            <p:ph type="title"/>
          </p:nvPr>
        </p:nvSpPr>
        <p:spPr/>
        <p:txBody>
          <a:bodyPr/>
          <a:lstStyle/>
          <a:p>
            <a:r>
              <a:rPr lang="en-US" altLang="en-US"/>
              <a:t>Derivatives</a:t>
            </a:r>
          </a:p>
        </p:txBody>
      </p:sp>
      <p:sp>
        <p:nvSpPr>
          <p:cNvPr id="26627" name="Content Placeholder 2">
            <a:extLst>
              <a:ext uri="{FF2B5EF4-FFF2-40B4-BE49-F238E27FC236}">
                <a16:creationId xmlns:a16="http://schemas.microsoft.com/office/drawing/2014/main" id="{A2E06799-97CC-44CF-BBA6-71112FF45B7C}"/>
              </a:ext>
            </a:extLst>
          </p:cNvPr>
          <p:cNvSpPr>
            <a:spLocks noGrp="1"/>
          </p:cNvSpPr>
          <p:nvPr>
            <p:ph idx="1"/>
          </p:nvPr>
        </p:nvSpPr>
        <p:spPr/>
        <p:txBody>
          <a:bodyPr/>
          <a:lstStyle/>
          <a:p>
            <a:r>
              <a:rPr lang="en-US" altLang="en-US" dirty="0"/>
              <a:t>The TI 83, 84 and 85 can do many (but not all) of the problems we do in MATH205 and 207</a:t>
            </a:r>
          </a:p>
        </p:txBody>
      </p:sp>
    </p:spTree>
    <p:extLst>
      <p:ext uri="{BB962C8B-B14F-4D97-AF65-F5344CB8AC3E}">
        <p14:creationId xmlns:p14="http://schemas.microsoft.com/office/powerpoint/2010/main" val="24323381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1901B99-A8AE-45EB-BD99-4772F64DF03E}"/>
              </a:ext>
            </a:extLst>
          </p:cNvPr>
          <p:cNvSpPr>
            <a:spLocks noGrp="1"/>
          </p:cNvSpPr>
          <p:nvPr>
            <p:ph type="title"/>
          </p:nvPr>
        </p:nvSpPr>
        <p:spPr/>
        <p:txBody>
          <a:bodyPr/>
          <a:lstStyle/>
          <a:p>
            <a:r>
              <a:rPr lang="en-US" altLang="en-US"/>
              <a:t>Derivatives</a:t>
            </a:r>
          </a:p>
        </p:txBody>
      </p:sp>
      <p:sp>
        <p:nvSpPr>
          <p:cNvPr id="26627" name="Content Placeholder 2">
            <a:extLst>
              <a:ext uri="{FF2B5EF4-FFF2-40B4-BE49-F238E27FC236}">
                <a16:creationId xmlns:a16="http://schemas.microsoft.com/office/drawing/2014/main" id="{A2E06799-97CC-44CF-BBA6-71112FF45B7C}"/>
              </a:ext>
            </a:extLst>
          </p:cNvPr>
          <p:cNvSpPr>
            <a:spLocks noGrp="1"/>
          </p:cNvSpPr>
          <p:nvPr>
            <p:ph idx="1"/>
          </p:nvPr>
        </p:nvSpPr>
        <p:spPr/>
        <p:txBody>
          <a:bodyPr/>
          <a:lstStyle/>
          <a:p>
            <a:r>
              <a:rPr lang="en-US" altLang="en-US" dirty="0"/>
              <a:t>The TI 89 titanium and </a:t>
            </a:r>
          </a:p>
          <a:p>
            <a:pPr>
              <a:spcBef>
                <a:spcPts val="0"/>
              </a:spcBef>
            </a:pPr>
            <a:r>
              <a:rPr lang="en-US" altLang="en-US" dirty="0"/>
              <a:t>TI </a:t>
            </a:r>
            <a:r>
              <a:rPr lang="en-US" altLang="en-US" dirty="0" err="1"/>
              <a:t>nspire</a:t>
            </a:r>
            <a:r>
              <a:rPr lang="en-US" altLang="en-US" dirty="0"/>
              <a:t> can download apps to do virtually every problem</a:t>
            </a:r>
          </a:p>
          <a:p>
            <a:pPr>
              <a:spcBef>
                <a:spcPts val="0"/>
              </a:spcBef>
            </a:pPr>
            <a:r>
              <a:rPr lang="en-US" altLang="en-US" dirty="0"/>
              <a:t>(the TI89 app is often free)</a:t>
            </a:r>
          </a:p>
        </p:txBody>
      </p:sp>
    </p:spTree>
    <p:extLst>
      <p:ext uri="{BB962C8B-B14F-4D97-AF65-F5344CB8AC3E}">
        <p14:creationId xmlns:p14="http://schemas.microsoft.com/office/powerpoint/2010/main" val="221815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1901B99-A8AE-45EB-BD99-4772F64DF03E}"/>
              </a:ext>
            </a:extLst>
          </p:cNvPr>
          <p:cNvSpPr>
            <a:spLocks noGrp="1"/>
          </p:cNvSpPr>
          <p:nvPr>
            <p:ph type="title"/>
          </p:nvPr>
        </p:nvSpPr>
        <p:spPr/>
        <p:txBody>
          <a:bodyPr/>
          <a:lstStyle/>
          <a:p>
            <a:r>
              <a:rPr lang="en-US" altLang="en-US"/>
              <a:t>Derivatives</a:t>
            </a:r>
          </a:p>
        </p:txBody>
      </p:sp>
      <p:sp>
        <p:nvSpPr>
          <p:cNvPr id="26627" name="Content Placeholder 2">
            <a:extLst>
              <a:ext uri="{FF2B5EF4-FFF2-40B4-BE49-F238E27FC236}">
                <a16:creationId xmlns:a16="http://schemas.microsoft.com/office/drawing/2014/main" id="{A2E06799-97CC-44CF-BBA6-71112FF45B7C}"/>
              </a:ext>
            </a:extLst>
          </p:cNvPr>
          <p:cNvSpPr>
            <a:spLocks noGrp="1"/>
          </p:cNvSpPr>
          <p:nvPr>
            <p:ph idx="1"/>
          </p:nvPr>
        </p:nvSpPr>
        <p:spPr>
          <a:xfrm>
            <a:off x="457200" y="1219200"/>
            <a:ext cx="8305800" cy="5638800"/>
          </a:xfrm>
        </p:spPr>
        <p:txBody>
          <a:bodyPr/>
          <a:lstStyle/>
          <a:p>
            <a:r>
              <a:rPr lang="en-US" altLang="en-US" dirty="0"/>
              <a:t>How to do a derivative problem with a TI 83, 84 or 85:</a:t>
            </a:r>
          </a:p>
          <a:p>
            <a:r>
              <a:rPr lang="en-US" altLang="en-US" dirty="0" err="1"/>
              <a:t>nDeriv</a:t>
            </a:r>
            <a:r>
              <a:rPr lang="en-US" altLang="en-US" dirty="0"/>
              <a:t>(</a:t>
            </a:r>
            <a:r>
              <a:rPr lang="en-US" altLang="en-US" dirty="0" err="1"/>
              <a:t>expression,variable,value,tolerance</a:t>
            </a:r>
            <a:r>
              <a:rPr lang="en-US" altLang="en-US" dirty="0"/>
              <a:t>)</a:t>
            </a:r>
          </a:p>
        </p:txBody>
      </p:sp>
    </p:spTree>
    <p:extLst>
      <p:ext uri="{BB962C8B-B14F-4D97-AF65-F5344CB8AC3E}">
        <p14:creationId xmlns:p14="http://schemas.microsoft.com/office/powerpoint/2010/main" val="29401667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1901B99-A8AE-45EB-BD99-4772F64DF03E}"/>
              </a:ext>
            </a:extLst>
          </p:cNvPr>
          <p:cNvSpPr>
            <a:spLocks noGrp="1"/>
          </p:cNvSpPr>
          <p:nvPr>
            <p:ph type="title"/>
          </p:nvPr>
        </p:nvSpPr>
        <p:spPr/>
        <p:txBody>
          <a:bodyPr/>
          <a:lstStyle/>
          <a:p>
            <a:r>
              <a:rPr lang="en-US" altLang="en-US"/>
              <a:t>Derivatives</a:t>
            </a:r>
          </a:p>
        </p:txBody>
      </p:sp>
      <p:sp>
        <p:nvSpPr>
          <p:cNvPr id="26627" name="Content Placeholder 2">
            <a:extLst>
              <a:ext uri="{FF2B5EF4-FFF2-40B4-BE49-F238E27FC236}">
                <a16:creationId xmlns:a16="http://schemas.microsoft.com/office/drawing/2014/main" id="{A2E06799-97CC-44CF-BBA6-71112FF45B7C}"/>
              </a:ext>
            </a:extLst>
          </p:cNvPr>
          <p:cNvSpPr>
            <a:spLocks noGrp="1"/>
          </p:cNvSpPr>
          <p:nvPr>
            <p:ph idx="1"/>
          </p:nvPr>
        </p:nvSpPr>
        <p:spPr>
          <a:xfrm>
            <a:off x="457200" y="1219200"/>
            <a:ext cx="8305800" cy="5638800"/>
          </a:xfrm>
        </p:spPr>
        <p:txBody>
          <a:bodyPr/>
          <a:lstStyle/>
          <a:p>
            <a:r>
              <a:rPr lang="en-US" altLang="en-US" dirty="0"/>
              <a:t>How to do a derivative problem with a TI 83, 84 or 85:</a:t>
            </a:r>
          </a:p>
          <a:p>
            <a:r>
              <a:rPr lang="en-US" altLang="en-US" dirty="0" err="1"/>
              <a:t>nDeriv</a:t>
            </a:r>
            <a:r>
              <a:rPr lang="en-US" altLang="en-US" dirty="0"/>
              <a:t>(</a:t>
            </a:r>
            <a:r>
              <a:rPr lang="en-US" altLang="en-US" dirty="0" err="1"/>
              <a:t>expression,variable,value,tolerance</a:t>
            </a:r>
            <a:r>
              <a:rPr lang="en-US" altLang="en-US" dirty="0"/>
              <a:t>)</a:t>
            </a:r>
          </a:p>
          <a:p>
            <a:r>
              <a:rPr lang="en-US" altLang="en-US" dirty="0">
                <a:solidFill>
                  <a:schemeClr val="tx1"/>
                </a:solidFill>
                <a:highlight>
                  <a:srgbClr val="808080"/>
                </a:highlight>
              </a:rPr>
              <a:t>MATH</a:t>
            </a:r>
            <a:r>
              <a:rPr lang="en-US" altLang="en-US" dirty="0">
                <a:solidFill>
                  <a:schemeClr val="tx1"/>
                </a:solidFill>
              </a:rPr>
              <a:t> </a:t>
            </a:r>
            <a:r>
              <a:rPr lang="en-US" altLang="en-US" dirty="0">
                <a:solidFill>
                  <a:schemeClr val="tx1"/>
                </a:solidFill>
                <a:highlight>
                  <a:srgbClr val="808080"/>
                </a:highlight>
              </a:rPr>
              <a:t>8</a:t>
            </a:r>
            <a:r>
              <a:rPr lang="en-US" altLang="en-US" dirty="0"/>
              <a:t>  will bring up </a:t>
            </a:r>
            <a:r>
              <a:rPr lang="en-US" altLang="en-US" dirty="0" err="1"/>
              <a:t>nDeriv</a:t>
            </a:r>
            <a:endParaRPr lang="en-US" altLang="en-US" dirty="0">
              <a:highlight>
                <a:srgbClr val="0000FF"/>
              </a:highlight>
            </a:endParaRPr>
          </a:p>
        </p:txBody>
      </p:sp>
    </p:spTree>
    <p:extLst>
      <p:ext uri="{BB962C8B-B14F-4D97-AF65-F5344CB8AC3E}">
        <p14:creationId xmlns:p14="http://schemas.microsoft.com/office/powerpoint/2010/main" val="27458495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1901B99-A8AE-45EB-BD99-4772F64DF03E}"/>
              </a:ext>
            </a:extLst>
          </p:cNvPr>
          <p:cNvSpPr>
            <a:spLocks noGrp="1"/>
          </p:cNvSpPr>
          <p:nvPr>
            <p:ph type="title"/>
          </p:nvPr>
        </p:nvSpPr>
        <p:spPr/>
        <p:txBody>
          <a:bodyPr/>
          <a:lstStyle/>
          <a:p>
            <a:r>
              <a:rPr lang="en-US" altLang="en-US"/>
              <a:t>Derivatives</a:t>
            </a:r>
          </a:p>
        </p:txBody>
      </p:sp>
      <p:sp>
        <p:nvSpPr>
          <p:cNvPr id="26627" name="Content Placeholder 2">
            <a:extLst>
              <a:ext uri="{FF2B5EF4-FFF2-40B4-BE49-F238E27FC236}">
                <a16:creationId xmlns:a16="http://schemas.microsoft.com/office/drawing/2014/main" id="{A2E06799-97CC-44CF-BBA6-71112FF45B7C}"/>
              </a:ext>
            </a:extLst>
          </p:cNvPr>
          <p:cNvSpPr>
            <a:spLocks noGrp="1"/>
          </p:cNvSpPr>
          <p:nvPr>
            <p:ph idx="1"/>
          </p:nvPr>
        </p:nvSpPr>
        <p:spPr>
          <a:xfrm>
            <a:off x="457200" y="1219200"/>
            <a:ext cx="8305800" cy="5638800"/>
          </a:xfrm>
        </p:spPr>
        <p:txBody>
          <a:bodyPr/>
          <a:lstStyle/>
          <a:p>
            <a:r>
              <a:rPr lang="en-US" altLang="en-US" dirty="0"/>
              <a:t>Suppose we want to find the derivative </a:t>
            </a:r>
            <a:r>
              <a:rPr lang="en-US" altLang="en-US" dirty="0" err="1"/>
              <a:t>dy</a:t>
            </a:r>
            <a:r>
              <a:rPr lang="en-US" altLang="en-US" dirty="0"/>
              <a:t>/dx for: </a:t>
            </a:r>
          </a:p>
          <a:p>
            <a:r>
              <a:rPr lang="en-US" altLang="en-US" dirty="0"/>
              <a:t>(4x</a:t>
            </a:r>
            <a:r>
              <a:rPr lang="en-US" altLang="en-US" baseline="30000" dirty="0"/>
              <a:t>2</a:t>
            </a:r>
            <a:r>
              <a:rPr lang="en-US" altLang="en-US" dirty="0"/>
              <a:t>+7x +1)/(3x+5) at x=0</a:t>
            </a:r>
          </a:p>
          <a:p>
            <a:r>
              <a:rPr lang="en-US" altLang="en-US" dirty="0" err="1"/>
              <a:t>nDeriv</a:t>
            </a:r>
            <a:r>
              <a:rPr lang="en-US" altLang="en-US" dirty="0"/>
              <a:t>((4x^2+7x+1)÷(3x+5),x,0)</a:t>
            </a:r>
          </a:p>
          <a:p>
            <a:r>
              <a:rPr lang="en-US" altLang="en-US" dirty="0"/>
              <a:t>ENTER</a:t>
            </a:r>
          </a:p>
          <a:p>
            <a:r>
              <a:rPr lang="en-US" altLang="en-US" dirty="0"/>
              <a:t>                  1.279999981</a:t>
            </a:r>
          </a:p>
          <a:p>
            <a:endParaRPr lang="en-US" altLang="en-US" dirty="0"/>
          </a:p>
        </p:txBody>
      </p:sp>
    </p:spTree>
    <p:extLst>
      <p:ext uri="{BB962C8B-B14F-4D97-AF65-F5344CB8AC3E}">
        <p14:creationId xmlns:p14="http://schemas.microsoft.com/office/powerpoint/2010/main" val="27632169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1901B99-A8AE-45EB-BD99-4772F64DF03E}"/>
              </a:ext>
            </a:extLst>
          </p:cNvPr>
          <p:cNvSpPr>
            <a:spLocks noGrp="1"/>
          </p:cNvSpPr>
          <p:nvPr>
            <p:ph type="title"/>
          </p:nvPr>
        </p:nvSpPr>
        <p:spPr/>
        <p:txBody>
          <a:bodyPr/>
          <a:lstStyle/>
          <a:p>
            <a:r>
              <a:rPr lang="en-US" altLang="en-US"/>
              <a:t>Derivatives</a:t>
            </a:r>
          </a:p>
        </p:txBody>
      </p:sp>
      <p:sp>
        <p:nvSpPr>
          <p:cNvPr id="26627" name="Content Placeholder 2">
            <a:extLst>
              <a:ext uri="{FF2B5EF4-FFF2-40B4-BE49-F238E27FC236}">
                <a16:creationId xmlns:a16="http://schemas.microsoft.com/office/drawing/2014/main" id="{A2E06799-97CC-44CF-BBA6-71112FF45B7C}"/>
              </a:ext>
            </a:extLst>
          </p:cNvPr>
          <p:cNvSpPr>
            <a:spLocks noGrp="1"/>
          </p:cNvSpPr>
          <p:nvPr>
            <p:ph idx="1"/>
          </p:nvPr>
        </p:nvSpPr>
        <p:spPr>
          <a:xfrm>
            <a:off x="457200" y="1219200"/>
            <a:ext cx="8305800" cy="5638800"/>
          </a:xfrm>
        </p:spPr>
        <p:txBody>
          <a:bodyPr/>
          <a:lstStyle/>
          <a:p>
            <a:r>
              <a:rPr lang="en-US" dirty="0"/>
              <a:t>There is no built-in function on the TI-83 Plus to take a derivative in general</a:t>
            </a:r>
            <a:endParaRPr lang="en-US" altLang="en-US" dirty="0"/>
          </a:p>
        </p:txBody>
      </p:sp>
    </p:spTree>
    <p:extLst>
      <p:ext uri="{BB962C8B-B14F-4D97-AF65-F5344CB8AC3E}">
        <p14:creationId xmlns:p14="http://schemas.microsoft.com/office/powerpoint/2010/main" val="40888203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1901B99-A8AE-45EB-BD99-4772F64DF03E}"/>
              </a:ext>
            </a:extLst>
          </p:cNvPr>
          <p:cNvSpPr>
            <a:spLocks noGrp="1"/>
          </p:cNvSpPr>
          <p:nvPr>
            <p:ph type="title"/>
          </p:nvPr>
        </p:nvSpPr>
        <p:spPr/>
        <p:txBody>
          <a:bodyPr/>
          <a:lstStyle/>
          <a:p>
            <a:r>
              <a:rPr lang="en-US" altLang="en-US"/>
              <a:t>Derivatives</a:t>
            </a:r>
          </a:p>
        </p:txBody>
      </p:sp>
      <p:sp>
        <p:nvSpPr>
          <p:cNvPr id="26627" name="Content Placeholder 2">
            <a:extLst>
              <a:ext uri="{FF2B5EF4-FFF2-40B4-BE49-F238E27FC236}">
                <a16:creationId xmlns:a16="http://schemas.microsoft.com/office/drawing/2014/main" id="{A2E06799-97CC-44CF-BBA6-71112FF45B7C}"/>
              </a:ext>
            </a:extLst>
          </p:cNvPr>
          <p:cNvSpPr>
            <a:spLocks noGrp="1"/>
          </p:cNvSpPr>
          <p:nvPr>
            <p:ph idx="1"/>
          </p:nvPr>
        </p:nvSpPr>
        <p:spPr>
          <a:xfrm>
            <a:off x="457200" y="1219200"/>
            <a:ext cx="8305800" cy="5638800"/>
          </a:xfrm>
        </p:spPr>
        <p:txBody>
          <a:bodyPr/>
          <a:lstStyle/>
          <a:p>
            <a:r>
              <a:rPr lang="en-US" dirty="0"/>
              <a:t>Theoretically you can access this functionality for the TI83 using an app on:</a:t>
            </a:r>
          </a:p>
          <a:p>
            <a:r>
              <a:rPr lang="en-US" altLang="en-US" dirty="0"/>
              <a:t>http://www.calcblog.com/three-applications-turn-ti83-ti84-into-ti89/</a:t>
            </a:r>
          </a:p>
          <a:p>
            <a:r>
              <a:rPr lang="en-US" altLang="en-US" dirty="0"/>
              <a:t>(I’ve never tried it… let me know what happens!)</a:t>
            </a:r>
          </a:p>
        </p:txBody>
      </p:sp>
    </p:spTree>
    <p:extLst>
      <p:ext uri="{BB962C8B-B14F-4D97-AF65-F5344CB8AC3E}">
        <p14:creationId xmlns:p14="http://schemas.microsoft.com/office/powerpoint/2010/main" val="6963296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1901B99-A8AE-45EB-BD99-4772F64DF03E}"/>
              </a:ext>
            </a:extLst>
          </p:cNvPr>
          <p:cNvSpPr>
            <a:spLocks noGrp="1"/>
          </p:cNvSpPr>
          <p:nvPr>
            <p:ph type="title"/>
          </p:nvPr>
        </p:nvSpPr>
        <p:spPr/>
        <p:txBody>
          <a:bodyPr/>
          <a:lstStyle/>
          <a:p>
            <a:r>
              <a:rPr lang="en-US" altLang="en-US"/>
              <a:t>Derivatives</a:t>
            </a:r>
          </a:p>
        </p:txBody>
      </p:sp>
      <p:sp>
        <p:nvSpPr>
          <p:cNvPr id="26627" name="Content Placeholder 2">
            <a:extLst>
              <a:ext uri="{FF2B5EF4-FFF2-40B4-BE49-F238E27FC236}">
                <a16:creationId xmlns:a16="http://schemas.microsoft.com/office/drawing/2014/main" id="{A2E06799-97CC-44CF-BBA6-71112FF45B7C}"/>
              </a:ext>
            </a:extLst>
          </p:cNvPr>
          <p:cNvSpPr>
            <a:spLocks noGrp="1"/>
          </p:cNvSpPr>
          <p:nvPr>
            <p:ph idx="1"/>
          </p:nvPr>
        </p:nvSpPr>
        <p:spPr>
          <a:xfrm>
            <a:off x="457200" y="1219200"/>
            <a:ext cx="8305800" cy="5638800"/>
          </a:xfrm>
        </p:spPr>
        <p:txBody>
          <a:bodyPr/>
          <a:lstStyle/>
          <a:p>
            <a:r>
              <a:rPr lang="en-US" dirty="0"/>
              <a:t>There is no built-in function on the TI-84 Plus to take a derivative in general</a:t>
            </a:r>
            <a:endParaRPr lang="en-US" altLang="en-US" dirty="0"/>
          </a:p>
        </p:txBody>
      </p:sp>
    </p:spTree>
    <p:extLst>
      <p:ext uri="{BB962C8B-B14F-4D97-AF65-F5344CB8AC3E}">
        <p14:creationId xmlns:p14="http://schemas.microsoft.com/office/powerpoint/2010/main" val="1459907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9A55AFF0-51CD-4B39-B9FC-EE5529BC575E}"/>
              </a:ext>
            </a:extLst>
          </p:cNvPr>
          <p:cNvSpPr>
            <a:spLocks noGrp="1"/>
          </p:cNvSpPr>
          <p:nvPr>
            <p:ph type="title"/>
          </p:nvPr>
        </p:nvSpPr>
        <p:spPr/>
        <p:txBody>
          <a:bodyPr/>
          <a:lstStyle/>
          <a:p>
            <a:r>
              <a:rPr lang="en-US" altLang="en-US"/>
              <a:t>Remember Trig?</a:t>
            </a:r>
          </a:p>
        </p:txBody>
      </p:sp>
      <p:sp>
        <p:nvSpPr>
          <p:cNvPr id="11267" name="Content Placeholder 2">
            <a:extLst>
              <a:ext uri="{FF2B5EF4-FFF2-40B4-BE49-F238E27FC236}">
                <a16:creationId xmlns:a16="http://schemas.microsoft.com/office/drawing/2014/main" id="{95547CE9-5149-4EA1-8894-218009C8672E}"/>
              </a:ext>
            </a:extLst>
          </p:cNvPr>
          <p:cNvSpPr>
            <a:spLocks noGrp="1"/>
          </p:cNvSpPr>
          <p:nvPr>
            <p:ph idx="1"/>
          </p:nvPr>
        </p:nvSpPr>
        <p:spPr/>
        <p:txBody>
          <a:bodyPr/>
          <a:lstStyle/>
          <a:p>
            <a:r>
              <a:rPr lang="en-US" altLang="en-US" dirty="0"/>
              <a:t>The line joining any two points on a curve is the “</a:t>
            </a:r>
            <a:r>
              <a:rPr lang="en-US" altLang="en-US" dirty="0">
                <a:solidFill>
                  <a:srgbClr val="FFC000"/>
                </a:solidFill>
              </a:rPr>
              <a:t>secant</a:t>
            </a:r>
            <a:r>
              <a:rPr lang="en-US" altLang="en-US" dirty="0"/>
              <a:t>”</a:t>
            </a:r>
          </a:p>
          <a:p>
            <a:endParaRPr lang="en-US" altLang="en-US" sz="2000" dirty="0"/>
          </a:p>
          <a:p>
            <a:endParaRPr lang="en-US" altLang="en-US" dirty="0"/>
          </a:p>
        </p:txBody>
      </p:sp>
      <p:pic>
        <p:nvPicPr>
          <p:cNvPr id="11268" name="Picture 3">
            <a:extLst>
              <a:ext uri="{FF2B5EF4-FFF2-40B4-BE49-F238E27FC236}">
                <a16:creationId xmlns:a16="http://schemas.microsoft.com/office/drawing/2014/main" id="{402A6EDA-1CAA-40FE-8435-F7A2C85265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590800"/>
            <a:ext cx="37338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EB854095-EC57-4541-9837-685C2D8EFABB}"/>
              </a:ext>
            </a:extLst>
          </p:cNvPr>
          <p:cNvSpPr/>
          <p:nvPr/>
        </p:nvSpPr>
        <p:spPr>
          <a:xfrm>
            <a:off x="0" y="6611035"/>
            <a:ext cx="1542410"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2015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1901B99-A8AE-45EB-BD99-4772F64DF03E}"/>
              </a:ext>
            </a:extLst>
          </p:cNvPr>
          <p:cNvSpPr>
            <a:spLocks noGrp="1"/>
          </p:cNvSpPr>
          <p:nvPr>
            <p:ph type="title"/>
          </p:nvPr>
        </p:nvSpPr>
        <p:spPr/>
        <p:txBody>
          <a:bodyPr/>
          <a:lstStyle/>
          <a:p>
            <a:r>
              <a:rPr lang="en-US" altLang="en-US"/>
              <a:t>Derivatives</a:t>
            </a:r>
          </a:p>
        </p:txBody>
      </p:sp>
      <p:sp>
        <p:nvSpPr>
          <p:cNvPr id="26627" name="Content Placeholder 2">
            <a:extLst>
              <a:ext uri="{FF2B5EF4-FFF2-40B4-BE49-F238E27FC236}">
                <a16:creationId xmlns:a16="http://schemas.microsoft.com/office/drawing/2014/main" id="{A2E06799-97CC-44CF-BBA6-71112FF45B7C}"/>
              </a:ext>
            </a:extLst>
          </p:cNvPr>
          <p:cNvSpPr>
            <a:spLocks noGrp="1"/>
          </p:cNvSpPr>
          <p:nvPr>
            <p:ph idx="1"/>
          </p:nvPr>
        </p:nvSpPr>
        <p:spPr>
          <a:xfrm>
            <a:off x="457200" y="1219200"/>
            <a:ext cx="8305800" cy="5638800"/>
          </a:xfrm>
        </p:spPr>
        <p:txBody>
          <a:bodyPr/>
          <a:lstStyle/>
          <a:p>
            <a:r>
              <a:rPr lang="en-US" dirty="0"/>
              <a:t>Theoretically you can access this functionality for the TI84 using an app on:</a:t>
            </a:r>
          </a:p>
          <a:p>
            <a:r>
              <a:rPr lang="en-US" altLang="en-US" dirty="0"/>
              <a:t>https://www.ti84calcwiz.com/</a:t>
            </a:r>
          </a:p>
          <a:p>
            <a:pPr>
              <a:spcBef>
                <a:spcPts val="0"/>
              </a:spcBef>
            </a:pPr>
            <a:r>
              <a:rPr lang="en-US" altLang="en-US" dirty="0"/>
              <a:t>mathprograms/symbolic-derivative-solver/</a:t>
            </a:r>
          </a:p>
          <a:p>
            <a:r>
              <a:rPr lang="en-US" altLang="en-US" dirty="0"/>
              <a:t>(I’ve never tried it… again, let me know what happens!)</a:t>
            </a:r>
          </a:p>
        </p:txBody>
      </p:sp>
    </p:spTree>
    <p:extLst>
      <p:ext uri="{BB962C8B-B14F-4D97-AF65-F5344CB8AC3E}">
        <p14:creationId xmlns:p14="http://schemas.microsoft.com/office/powerpoint/2010/main" val="42510482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FD81BA-9CA4-466F-8095-5FD312ECD377}"/>
              </a:ext>
            </a:extLst>
          </p:cNvPr>
          <p:cNvPicPr>
            <a:picLocks noChangeAspect="1"/>
          </p:cNvPicPr>
          <p:nvPr/>
        </p:nvPicPr>
        <p:blipFill>
          <a:blip r:embed="rId2"/>
          <a:stretch>
            <a:fillRect/>
          </a:stretch>
        </p:blipFill>
        <p:spPr>
          <a:xfrm>
            <a:off x="685800" y="2458391"/>
            <a:ext cx="7924800" cy="4323409"/>
          </a:xfrm>
          <a:prstGeom prst="rect">
            <a:avLst/>
          </a:prstGeom>
        </p:spPr>
      </p:pic>
      <p:sp>
        <p:nvSpPr>
          <p:cNvPr id="26626" name="Title 1">
            <a:extLst>
              <a:ext uri="{FF2B5EF4-FFF2-40B4-BE49-F238E27FC236}">
                <a16:creationId xmlns:a16="http://schemas.microsoft.com/office/drawing/2014/main" id="{31901B99-A8AE-45EB-BD99-4772F64DF03E}"/>
              </a:ext>
            </a:extLst>
          </p:cNvPr>
          <p:cNvSpPr>
            <a:spLocks noGrp="1"/>
          </p:cNvSpPr>
          <p:nvPr>
            <p:ph type="title"/>
          </p:nvPr>
        </p:nvSpPr>
        <p:spPr/>
        <p:txBody>
          <a:bodyPr/>
          <a:lstStyle/>
          <a:p>
            <a:r>
              <a:rPr lang="en-US" altLang="en-US"/>
              <a:t>Derivatives</a:t>
            </a:r>
          </a:p>
        </p:txBody>
      </p:sp>
      <p:sp>
        <p:nvSpPr>
          <p:cNvPr id="26627" name="Content Placeholder 2">
            <a:extLst>
              <a:ext uri="{FF2B5EF4-FFF2-40B4-BE49-F238E27FC236}">
                <a16:creationId xmlns:a16="http://schemas.microsoft.com/office/drawing/2014/main" id="{A2E06799-97CC-44CF-BBA6-71112FF45B7C}"/>
              </a:ext>
            </a:extLst>
          </p:cNvPr>
          <p:cNvSpPr>
            <a:spLocks noGrp="1"/>
          </p:cNvSpPr>
          <p:nvPr>
            <p:ph idx="1"/>
          </p:nvPr>
        </p:nvSpPr>
        <p:spPr>
          <a:xfrm>
            <a:off x="457199" y="1219200"/>
            <a:ext cx="8610601" cy="5638800"/>
          </a:xfrm>
        </p:spPr>
        <p:txBody>
          <a:bodyPr/>
          <a:lstStyle/>
          <a:p>
            <a:r>
              <a:rPr lang="en-US" altLang="en-US" dirty="0"/>
              <a:t>How to do a derivative problem with a TI 83, 84 or 85: </a:t>
            </a:r>
            <a:r>
              <a:rPr lang="en-US" altLang="en-US" dirty="0">
                <a:solidFill>
                  <a:schemeClr val="tx1"/>
                </a:solidFill>
                <a:highlight>
                  <a:srgbClr val="808080"/>
                </a:highlight>
              </a:rPr>
              <a:t>MATH</a:t>
            </a:r>
            <a:r>
              <a:rPr lang="en-US" altLang="en-US" dirty="0">
                <a:solidFill>
                  <a:schemeClr val="tx1"/>
                </a:solidFill>
              </a:rPr>
              <a:t> </a:t>
            </a:r>
            <a:r>
              <a:rPr lang="en-US" altLang="en-US" dirty="0">
                <a:solidFill>
                  <a:schemeClr val="tx1"/>
                </a:solidFill>
                <a:highlight>
                  <a:srgbClr val="808080"/>
                </a:highlight>
              </a:rPr>
              <a:t>8</a:t>
            </a:r>
            <a:r>
              <a:rPr lang="en-US" altLang="en-US" dirty="0"/>
              <a:t>  </a:t>
            </a:r>
          </a:p>
          <a:p>
            <a:endParaRPr lang="en-US" altLang="en-US" dirty="0">
              <a:highlight>
                <a:srgbClr val="0000FF"/>
              </a:highlight>
            </a:endParaRPr>
          </a:p>
        </p:txBody>
      </p:sp>
      <p:sp>
        <p:nvSpPr>
          <p:cNvPr id="7" name="TextBox 6">
            <a:extLst>
              <a:ext uri="{FF2B5EF4-FFF2-40B4-BE49-F238E27FC236}">
                <a16:creationId xmlns:a16="http://schemas.microsoft.com/office/drawing/2014/main" id="{CF3DEEC9-289F-41EB-B851-623298533C9A}"/>
              </a:ext>
            </a:extLst>
          </p:cNvPr>
          <p:cNvSpPr txBox="1"/>
          <p:nvPr/>
        </p:nvSpPr>
        <p:spPr>
          <a:xfrm>
            <a:off x="76199" y="6595408"/>
            <a:ext cx="9067801" cy="323165"/>
          </a:xfrm>
          <a:prstGeom prst="rect">
            <a:avLst/>
          </a:prstGeom>
          <a:noFill/>
        </p:spPr>
        <p:txBody>
          <a:bodyPr wrap="square">
            <a:spAutoFit/>
          </a:bodyPr>
          <a:lstStyle/>
          <a:p>
            <a:r>
              <a:rPr lang="en-US" sz="1500" dirty="0">
                <a:solidFill>
                  <a:srgbClr val="00B0F0"/>
                </a:solidFill>
              </a:rPr>
              <a:t>Jose Mares, 2021</a:t>
            </a:r>
          </a:p>
        </p:txBody>
      </p:sp>
    </p:spTree>
    <p:extLst>
      <p:ext uri="{BB962C8B-B14F-4D97-AF65-F5344CB8AC3E}">
        <p14:creationId xmlns:p14="http://schemas.microsoft.com/office/powerpoint/2010/main" val="12523121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1901B99-A8AE-45EB-BD99-4772F64DF03E}"/>
              </a:ext>
            </a:extLst>
          </p:cNvPr>
          <p:cNvSpPr>
            <a:spLocks noGrp="1"/>
          </p:cNvSpPr>
          <p:nvPr>
            <p:ph type="title"/>
          </p:nvPr>
        </p:nvSpPr>
        <p:spPr/>
        <p:txBody>
          <a:bodyPr/>
          <a:lstStyle/>
          <a:p>
            <a:r>
              <a:rPr lang="en-US" altLang="en-US"/>
              <a:t>Derivatives</a:t>
            </a:r>
          </a:p>
        </p:txBody>
      </p:sp>
      <p:sp>
        <p:nvSpPr>
          <p:cNvPr id="26627" name="Content Placeholder 2">
            <a:extLst>
              <a:ext uri="{FF2B5EF4-FFF2-40B4-BE49-F238E27FC236}">
                <a16:creationId xmlns:a16="http://schemas.microsoft.com/office/drawing/2014/main" id="{A2E06799-97CC-44CF-BBA6-71112FF45B7C}"/>
              </a:ext>
            </a:extLst>
          </p:cNvPr>
          <p:cNvSpPr>
            <a:spLocks noGrp="1"/>
          </p:cNvSpPr>
          <p:nvPr>
            <p:ph idx="1"/>
          </p:nvPr>
        </p:nvSpPr>
        <p:spPr>
          <a:xfrm>
            <a:off x="457200" y="1219200"/>
            <a:ext cx="8458200" cy="5638800"/>
          </a:xfrm>
        </p:spPr>
        <p:txBody>
          <a:bodyPr/>
          <a:lstStyle/>
          <a:p>
            <a:r>
              <a:rPr lang="en-US" altLang="en-US" dirty="0"/>
              <a:t>How to do a derivative problem with a TI 89:</a:t>
            </a:r>
          </a:p>
          <a:p>
            <a:r>
              <a:rPr lang="en-US" altLang="en-US" dirty="0">
                <a:highlight>
                  <a:srgbClr val="808080"/>
                </a:highlight>
              </a:rPr>
              <a:t>HOME</a:t>
            </a:r>
          </a:p>
          <a:p>
            <a:r>
              <a:rPr lang="en-US" altLang="en-US" dirty="0">
                <a:highlight>
                  <a:srgbClr val="808080"/>
                </a:highlight>
              </a:rPr>
              <a:t>2nd</a:t>
            </a:r>
            <a:r>
              <a:rPr lang="en-US" altLang="en-US" dirty="0"/>
              <a:t> </a:t>
            </a:r>
            <a:r>
              <a:rPr lang="en-US" altLang="en-US" dirty="0">
                <a:highlight>
                  <a:srgbClr val="808080"/>
                </a:highlight>
              </a:rPr>
              <a:t>8</a:t>
            </a:r>
          </a:p>
          <a:p>
            <a:r>
              <a:rPr lang="en-US" altLang="en-US" dirty="0"/>
              <a:t>Gives you the </a:t>
            </a:r>
            <a:r>
              <a:rPr lang="en-US" altLang="en-US" i="1" dirty="0">
                <a:latin typeface="Times New Roman" panose="02020603050405020304" pitchFamily="18" charset="0"/>
                <a:cs typeface="Times New Roman" panose="02020603050405020304" pitchFamily="18" charset="0"/>
              </a:rPr>
              <a:t>d</a:t>
            </a:r>
            <a:r>
              <a:rPr lang="en-US" altLang="en-US" dirty="0"/>
              <a:t> </a:t>
            </a:r>
          </a:p>
          <a:p>
            <a:r>
              <a:rPr lang="en-US" altLang="en-US" i="1" dirty="0">
                <a:latin typeface="Times New Roman" panose="02020603050405020304" pitchFamily="18" charset="0"/>
                <a:cs typeface="Times New Roman" panose="02020603050405020304" pitchFamily="18" charset="0"/>
              </a:rPr>
              <a:t>d</a:t>
            </a:r>
            <a:r>
              <a:rPr lang="en-US" altLang="en-US" dirty="0"/>
              <a:t>( </a:t>
            </a:r>
            <a:r>
              <a:rPr lang="en-US" altLang="en-US" dirty="0">
                <a:highlight>
                  <a:srgbClr val="808080"/>
                </a:highlight>
              </a:rPr>
              <a:t>(4x^2+7x+1)÷(3x+5)</a:t>
            </a:r>
            <a:r>
              <a:rPr lang="en-US" altLang="en-US" dirty="0"/>
              <a:t> </a:t>
            </a:r>
            <a:r>
              <a:rPr lang="en-US" altLang="en-US" dirty="0">
                <a:highlight>
                  <a:srgbClr val="808080"/>
                </a:highlight>
              </a:rPr>
              <a:t>,</a:t>
            </a:r>
            <a:r>
              <a:rPr lang="en-US" altLang="en-US" dirty="0"/>
              <a:t> </a:t>
            </a:r>
            <a:r>
              <a:rPr lang="en-US" altLang="en-US" dirty="0">
                <a:highlight>
                  <a:srgbClr val="808080"/>
                </a:highlight>
              </a:rPr>
              <a:t>x</a:t>
            </a:r>
            <a:r>
              <a:rPr lang="en-US" altLang="en-US" dirty="0"/>
              <a:t> </a:t>
            </a:r>
            <a:r>
              <a:rPr lang="en-US" altLang="en-US" dirty="0">
                <a:highlight>
                  <a:srgbClr val="808080"/>
                </a:highlight>
              </a:rPr>
              <a:t>)</a:t>
            </a:r>
            <a:r>
              <a:rPr lang="en-US" altLang="en-US" dirty="0"/>
              <a:t> </a:t>
            </a:r>
          </a:p>
          <a:p>
            <a:r>
              <a:rPr lang="en-US" altLang="en-US" dirty="0">
                <a:highlight>
                  <a:srgbClr val="808080"/>
                </a:highlight>
              </a:rPr>
              <a:t>ENTER</a:t>
            </a:r>
            <a:r>
              <a:rPr lang="en-US" altLang="en-US" dirty="0"/>
              <a:t>  </a:t>
            </a:r>
          </a:p>
        </p:txBody>
      </p:sp>
    </p:spTree>
    <p:extLst>
      <p:ext uri="{BB962C8B-B14F-4D97-AF65-F5344CB8AC3E}">
        <p14:creationId xmlns:p14="http://schemas.microsoft.com/office/powerpoint/2010/main" val="29883335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1901B99-A8AE-45EB-BD99-4772F64DF03E}"/>
              </a:ext>
            </a:extLst>
          </p:cNvPr>
          <p:cNvSpPr>
            <a:spLocks noGrp="1"/>
          </p:cNvSpPr>
          <p:nvPr>
            <p:ph type="title"/>
          </p:nvPr>
        </p:nvSpPr>
        <p:spPr/>
        <p:txBody>
          <a:bodyPr/>
          <a:lstStyle/>
          <a:p>
            <a:r>
              <a:rPr lang="en-US" altLang="en-US"/>
              <a:t>Derivatives</a:t>
            </a:r>
          </a:p>
        </p:txBody>
      </p:sp>
      <p:sp>
        <p:nvSpPr>
          <p:cNvPr id="26627" name="Content Placeholder 2">
            <a:extLst>
              <a:ext uri="{FF2B5EF4-FFF2-40B4-BE49-F238E27FC236}">
                <a16:creationId xmlns:a16="http://schemas.microsoft.com/office/drawing/2014/main" id="{A2E06799-97CC-44CF-BBA6-71112FF45B7C}"/>
              </a:ext>
            </a:extLst>
          </p:cNvPr>
          <p:cNvSpPr>
            <a:spLocks noGrp="1"/>
          </p:cNvSpPr>
          <p:nvPr>
            <p:ph idx="1"/>
          </p:nvPr>
        </p:nvSpPr>
        <p:spPr>
          <a:xfrm>
            <a:off x="457200" y="1219200"/>
            <a:ext cx="8305800" cy="5638800"/>
          </a:xfrm>
        </p:spPr>
        <p:txBody>
          <a:bodyPr/>
          <a:lstStyle/>
          <a:p>
            <a:r>
              <a:rPr lang="en-US" altLang="en-US" dirty="0"/>
              <a:t>You get: </a:t>
            </a:r>
          </a:p>
          <a:p>
            <a:pPr algn="ctr"/>
            <a:r>
              <a:rPr lang="en-US" altLang="en-US" u="sng" dirty="0"/>
              <a:t>4·(3·x</a:t>
            </a:r>
            <a:r>
              <a:rPr lang="en-US" altLang="en-US" u="sng" baseline="30000" dirty="0"/>
              <a:t>2 </a:t>
            </a:r>
            <a:r>
              <a:rPr lang="en-US" altLang="en-US" u="sng" dirty="0"/>
              <a:t>+ 10·x + 8)</a:t>
            </a:r>
          </a:p>
          <a:p>
            <a:pPr algn="ctr"/>
            <a:r>
              <a:rPr lang="en-US" altLang="en-US" dirty="0"/>
              <a:t>  (3·x + 5)</a:t>
            </a:r>
            <a:r>
              <a:rPr lang="en-US" altLang="en-US" baseline="30000" dirty="0"/>
              <a:t>2</a:t>
            </a:r>
            <a:r>
              <a:rPr lang="en-US" altLang="en-US" dirty="0"/>
              <a:t> </a:t>
            </a:r>
          </a:p>
        </p:txBody>
      </p:sp>
    </p:spTree>
    <p:extLst>
      <p:ext uri="{BB962C8B-B14F-4D97-AF65-F5344CB8AC3E}">
        <p14:creationId xmlns:p14="http://schemas.microsoft.com/office/powerpoint/2010/main" val="36904047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1901B99-A8AE-45EB-BD99-4772F64DF03E}"/>
              </a:ext>
            </a:extLst>
          </p:cNvPr>
          <p:cNvSpPr>
            <a:spLocks noGrp="1"/>
          </p:cNvSpPr>
          <p:nvPr>
            <p:ph type="title"/>
          </p:nvPr>
        </p:nvSpPr>
        <p:spPr/>
        <p:txBody>
          <a:bodyPr/>
          <a:lstStyle/>
          <a:p>
            <a:r>
              <a:rPr lang="en-US" altLang="en-US"/>
              <a:t>Derivatives</a:t>
            </a:r>
          </a:p>
        </p:txBody>
      </p:sp>
      <p:sp>
        <p:nvSpPr>
          <p:cNvPr id="26627" name="Content Placeholder 2">
            <a:extLst>
              <a:ext uri="{FF2B5EF4-FFF2-40B4-BE49-F238E27FC236}">
                <a16:creationId xmlns:a16="http://schemas.microsoft.com/office/drawing/2014/main" id="{A2E06799-97CC-44CF-BBA6-71112FF45B7C}"/>
              </a:ext>
            </a:extLst>
          </p:cNvPr>
          <p:cNvSpPr>
            <a:spLocks noGrp="1"/>
          </p:cNvSpPr>
          <p:nvPr>
            <p:ph idx="1"/>
          </p:nvPr>
        </p:nvSpPr>
        <p:spPr>
          <a:xfrm>
            <a:off x="457200" y="1219200"/>
            <a:ext cx="8458200" cy="5638800"/>
          </a:xfrm>
        </p:spPr>
        <p:txBody>
          <a:bodyPr/>
          <a:lstStyle/>
          <a:p>
            <a:r>
              <a:rPr lang="en-US" altLang="en-US" dirty="0"/>
              <a:t>How to do a derivative problem with a TI </a:t>
            </a:r>
            <a:r>
              <a:rPr lang="en-US" altLang="en-US" dirty="0" err="1"/>
              <a:t>nspire</a:t>
            </a:r>
            <a:r>
              <a:rPr lang="en-US" altLang="en-US" dirty="0"/>
              <a:t>:</a:t>
            </a:r>
          </a:p>
          <a:p>
            <a:r>
              <a:rPr lang="en-US" altLang="en-US" dirty="0">
                <a:highlight>
                  <a:srgbClr val="808080"/>
                </a:highlight>
              </a:rPr>
              <a:t>menu</a:t>
            </a:r>
          </a:p>
          <a:p>
            <a:r>
              <a:rPr lang="en-US" altLang="en-US" dirty="0"/>
              <a:t>4: Calculus</a:t>
            </a:r>
          </a:p>
          <a:p>
            <a:r>
              <a:rPr lang="en-US" altLang="en-US" dirty="0"/>
              <a:t>1: Derivative</a:t>
            </a:r>
          </a:p>
          <a:p>
            <a:endParaRPr lang="en-US" altLang="en-US" dirty="0"/>
          </a:p>
        </p:txBody>
      </p:sp>
      <p:sp>
        <p:nvSpPr>
          <p:cNvPr id="7" name="TextBox 6">
            <a:extLst>
              <a:ext uri="{FF2B5EF4-FFF2-40B4-BE49-F238E27FC236}">
                <a16:creationId xmlns:a16="http://schemas.microsoft.com/office/drawing/2014/main" id="{FE38F8AD-54D8-4E85-B5CD-3AE9B0702EFC}"/>
              </a:ext>
            </a:extLst>
          </p:cNvPr>
          <p:cNvSpPr txBox="1"/>
          <p:nvPr/>
        </p:nvSpPr>
        <p:spPr>
          <a:xfrm>
            <a:off x="0" y="6629400"/>
            <a:ext cx="9144000" cy="1477328"/>
          </a:xfrm>
          <a:prstGeom prst="rect">
            <a:avLst/>
          </a:prstGeom>
          <a:noFill/>
        </p:spPr>
        <p:txBody>
          <a:bodyPr wrap="square">
            <a:spAutoFit/>
          </a:bodyPr>
          <a:lstStyle/>
          <a:p>
            <a:r>
              <a:rPr lang="en-US" sz="1500" dirty="0">
                <a:solidFill>
                  <a:srgbClr val="00B0F0"/>
                </a:solidFill>
              </a:rPr>
              <a:t>https://www.google.com/search?q=how+to+find+the+general+derivative+of+a+function+on+ti+nspire+cx&amp;ei=pMV8YPObDZaqtQaFt4eACw&amp;oq=how+to+find+the+general+derivative+of+a+function+on+ti+nspire+cx&amp;gs_lcp=Cgdnd3Mtd2l6EAM6BwgAEEcQsAM6BAgAEA06BQgAEM0COgQIIRAKUMHFA1iv0gNgltcDaAFwAngAgAGGAYgBjAaSAQM4LjGYAQCgAQGqAQdnd3Mtd2l6yAEIwAEB&amp;sclient=gws-wiz&amp;ved=0ahUKEwjz_ZP2_YjwAhUWVc0KHYXbAbAQ4dUDCA4&amp;uact=5#kpvalbx=_4cV8YPC2MprWtQar4ZjADw19</a:t>
            </a:r>
          </a:p>
        </p:txBody>
      </p:sp>
      <p:pic>
        <p:nvPicPr>
          <p:cNvPr id="6" name="Picture 5">
            <a:extLst>
              <a:ext uri="{FF2B5EF4-FFF2-40B4-BE49-F238E27FC236}">
                <a16:creationId xmlns:a16="http://schemas.microsoft.com/office/drawing/2014/main" id="{7B57C4C9-3D99-4AF2-A49E-42655C8F2132}"/>
              </a:ext>
            </a:extLst>
          </p:cNvPr>
          <p:cNvPicPr>
            <a:picLocks noChangeAspect="1"/>
          </p:cNvPicPr>
          <p:nvPr/>
        </p:nvPicPr>
        <p:blipFill>
          <a:blip r:embed="rId2"/>
          <a:stretch>
            <a:fillRect/>
          </a:stretch>
        </p:blipFill>
        <p:spPr>
          <a:xfrm>
            <a:off x="609600" y="4752975"/>
            <a:ext cx="4084608" cy="1908887"/>
          </a:xfrm>
          <a:prstGeom prst="rect">
            <a:avLst/>
          </a:prstGeom>
        </p:spPr>
      </p:pic>
      <p:sp>
        <p:nvSpPr>
          <p:cNvPr id="11" name="TextBox 10">
            <a:extLst>
              <a:ext uri="{FF2B5EF4-FFF2-40B4-BE49-F238E27FC236}">
                <a16:creationId xmlns:a16="http://schemas.microsoft.com/office/drawing/2014/main" id="{08D828A6-A4FE-4A17-A7FE-A20AC22E1D6E}"/>
              </a:ext>
            </a:extLst>
          </p:cNvPr>
          <p:cNvSpPr txBox="1"/>
          <p:nvPr/>
        </p:nvSpPr>
        <p:spPr>
          <a:xfrm>
            <a:off x="1371600" y="5522752"/>
            <a:ext cx="1371600" cy="369332"/>
          </a:xfrm>
          <a:prstGeom prst="rect">
            <a:avLst/>
          </a:prstGeom>
          <a:noFill/>
        </p:spPr>
        <p:txBody>
          <a:bodyPr wrap="square">
            <a:spAutoFit/>
          </a:bodyPr>
          <a:lstStyle/>
          <a:p>
            <a:r>
              <a:rPr lang="en-US" altLang="en-US" dirty="0">
                <a:solidFill>
                  <a:schemeClr val="tx1">
                    <a:lumMod val="50000"/>
                  </a:schemeClr>
                </a:solidFill>
              </a:rPr>
              <a:t>4x^2+7x+1</a:t>
            </a:r>
            <a:endParaRPr lang="en-US" dirty="0">
              <a:solidFill>
                <a:schemeClr val="tx1">
                  <a:lumMod val="50000"/>
                </a:schemeClr>
              </a:solidFill>
            </a:endParaRPr>
          </a:p>
        </p:txBody>
      </p:sp>
      <p:sp>
        <p:nvSpPr>
          <p:cNvPr id="13" name="TextBox 12">
            <a:extLst>
              <a:ext uri="{FF2B5EF4-FFF2-40B4-BE49-F238E27FC236}">
                <a16:creationId xmlns:a16="http://schemas.microsoft.com/office/drawing/2014/main" id="{C4FFDB55-ABB1-4452-AA5F-E6ED357D9B59}"/>
              </a:ext>
            </a:extLst>
          </p:cNvPr>
          <p:cNvSpPr txBox="1"/>
          <p:nvPr/>
        </p:nvSpPr>
        <p:spPr>
          <a:xfrm>
            <a:off x="1676400" y="5984016"/>
            <a:ext cx="838200" cy="369332"/>
          </a:xfrm>
          <a:prstGeom prst="rect">
            <a:avLst/>
          </a:prstGeom>
          <a:noFill/>
        </p:spPr>
        <p:txBody>
          <a:bodyPr wrap="square">
            <a:spAutoFit/>
          </a:bodyPr>
          <a:lstStyle/>
          <a:p>
            <a:r>
              <a:rPr lang="en-US" altLang="en-US" dirty="0">
                <a:solidFill>
                  <a:schemeClr val="tx1">
                    <a:lumMod val="50000"/>
                  </a:schemeClr>
                </a:solidFill>
              </a:rPr>
              <a:t>3x+5</a:t>
            </a:r>
            <a:endParaRPr lang="en-US" dirty="0">
              <a:solidFill>
                <a:schemeClr val="tx1">
                  <a:lumMod val="50000"/>
                </a:schemeClr>
              </a:solidFill>
            </a:endParaRPr>
          </a:p>
        </p:txBody>
      </p:sp>
    </p:spTree>
    <p:extLst>
      <p:ext uri="{BB962C8B-B14F-4D97-AF65-F5344CB8AC3E}">
        <p14:creationId xmlns:p14="http://schemas.microsoft.com/office/powerpoint/2010/main" val="7053428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1901B99-A8AE-45EB-BD99-4772F64DF03E}"/>
              </a:ext>
            </a:extLst>
          </p:cNvPr>
          <p:cNvSpPr>
            <a:spLocks noGrp="1"/>
          </p:cNvSpPr>
          <p:nvPr>
            <p:ph type="title"/>
          </p:nvPr>
        </p:nvSpPr>
        <p:spPr/>
        <p:txBody>
          <a:bodyPr/>
          <a:lstStyle/>
          <a:p>
            <a:r>
              <a:rPr lang="en-US" altLang="en-US"/>
              <a:t>Derivatives</a:t>
            </a:r>
          </a:p>
        </p:txBody>
      </p:sp>
      <p:sp>
        <p:nvSpPr>
          <p:cNvPr id="26627" name="Content Placeholder 2">
            <a:extLst>
              <a:ext uri="{FF2B5EF4-FFF2-40B4-BE49-F238E27FC236}">
                <a16:creationId xmlns:a16="http://schemas.microsoft.com/office/drawing/2014/main" id="{A2E06799-97CC-44CF-BBA6-71112FF45B7C}"/>
              </a:ext>
            </a:extLst>
          </p:cNvPr>
          <p:cNvSpPr>
            <a:spLocks noGrp="1"/>
          </p:cNvSpPr>
          <p:nvPr>
            <p:ph idx="1"/>
          </p:nvPr>
        </p:nvSpPr>
        <p:spPr>
          <a:xfrm>
            <a:off x="457200" y="1219200"/>
            <a:ext cx="8305800" cy="5638800"/>
          </a:xfrm>
        </p:spPr>
        <p:txBody>
          <a:bodyPr/>
          <a:lstStyle/>
          <a:p>
            <a:r>
              <a:rPr lang="en-US" altLang="en-US" dirty="0"/>
              <a:t>What if you can’t afford a new calculator right now?</a:t>
            </a:r>
          </a:p>
          <a:p>
            <a:endParaRPr lang="en-US" altLang="en-US" dirty="0"/>
          </a:p>
          <a:p>
            <a:endParaRPr lang="en-US" altLang="en-US" dirty="0"/>
          </a:p>
        </p:txBody>
      </p:sp>
    </p:spTree>
    <p:extLst>
      <p:ext uri="{BB962C8B-B14F-4D97-AF65-F5344CB8AC3E}">
        <p14:creationId xmlns:p14="http://schemas.microsoft.com/office/powerpoint/2010/main" val="1251073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1901B99-A8AE-45EB-BD99-4772F64DF03E}"/>
              </a:ext>
            </a:extLst>
          </p:cNvPr>
          <p:cNvSpPr>
            <a:spLocks noGrp="1"/>
          </p:cNvSpPr>
          <p:nvPr>
            <p:ph type="title"/>
          </p:nvPr>
        </p:nvSpPr>
        <p:spPr/>
        <p:txBody>
          <a:bodyPr/>
          <a:lstStyle/>
          <a:p>
            <a:r>
              <a:rPr lang="en-US" altLang="en-US"/>
              <a:t>Derivatives</a:t>
            </a:r>
          </a:p>
        </p:txBody>
      </p:sp>
      <p:sp>
        <p:nvSpPr>
          <p:cNvPr id="26627" name="Content Placeholder 2">
            <a:extLst>
              <a:ext uri="{FF2B5EF4-FFF2-40B4-BE49-F238E27FC236}">
                <a16:creationId xmlns:a16="http://schemas.microsoft.com/office/drawing/2014/main" id="{A2E06799-97CC-44CF-BBA6-71112FF45B7C}"/>
              </a:ext>
            </a:extLst>
          </p:cNvPr>
          <p:cNvSpPr>
            <a:spLocks noGrp="1"/>
          </p:cNvSpPr>
          <p:nvPr>
            <p:ph idx="1"/>
          </p:nvPr>
        </p:nvSpPr>
        <p:spPr>
          <a:xfrm>
            <a:off x="457200" y="914400"/>
            <a:ext cx="8305800" cy="5638800"/>
          </a:xfrm>
        </p:spPr>
        <p:txBody>
          <a:bodyPr/>
          <a:lstStyle/>
          <a:p>
            <a:r>
              <a:rPr lang="en-US" altLang="en-US" dirty="0" err="1"/>
              <a:t>WolframAlpha</a:t>
            </a:r>
            <a:r>
              <a:rPr lang="en-US" altLang="en-US" dirty="0"/>
              <a:t>:</a:t>
            </a:r>
          </a:p>
          <a:p>
            <a:endParaRPr lang="en-US" altLang="en-US" dirty="0"/>
          </a:p>
          <a:p>
            <a:endParaRPr lang="en-US" altLang="en-US" dirty="0"/>
          </a:p>
        </p:txBody>
      </p:sp>
      <p:pic>
        <p:nvPicPr>
          <p:cNvPr id="3" name="Picture 2">
            <a:extLst>
              <a:ext uri="{FF2B5EF4-FFF2-40B4-BE49-F238E27FC236}">
                <a16:creationId xmlns:a16="http://schemas.microsoft.com/office/drawing/2014/main" id="{16B32220-D008-4AFA-9DA3-BEFF2C699181}"/>
              </a:ext>
            </a:extLst>
          </p:cNvPr>
          <p:cNvPicPr>
            <a:picLocks noChangeAspect="1"/>
          </p:cNvPicPr>
          <p:nvPr/>
        </p:nvPicPr>
        <p:blipFill>
          <a:blip r:embed="rId2"/>
          <a:stretch>
            <a:fillRect/>
          </a:stretch>
        </p:blipFill>
        <p:spPr>
          <a:xfrm>
            <a:off x="0" y="1676792"/>
            <a:ext cx="9144000" cy="4952608"/>
          </a:xfrm>
          <a:prstGeom prst="rect">
            <a:avLst/>
          </a:prstGeom>
        </p:spPr>
      </p:pic>
      <p:sp>
        <p:nvSpPr>
          <p:cNvPr id="7" name="TextBox 6">
            <a:extLst>
              <a:ext uri="{FF2B5EF4-FFF2-40B4-BE49-F238E27FC236}">
                <a16:creationId xmlns:a16="http://schemas.microsoft.com/office/drawing/2014/main" id="{6BFA8FB0-81FF-41C3-828A-C0B8F2D6B77B}"/>
              </a:ext>
            </a:extLst>
          </p:cNvPr>
          <p:cNvSpPr txBox="1"/>
          <p:nvPr/>
        </p:nvSpPr>
        <p:spPr>
          <a:xfrm>
            <a:off x="0" y="6629400"/>
            <a:ext cx="9144000" cy="553998"/>
          </a:xfrm>
          <a:prstGeom prst="rect">
            <a:avLst/>
          </a:prstGeom>
          <a:noFill/>
        </p:spPr>
        <p:txBody>
          <a:bodyPr wrap="square">
            <a:spAutoFit/>
          </a:bodyPr>
          <a:lstStyle/>
          <a:p>
            <a:r>
              <a:rPr lang="en-US" sz="1500" dirty="0">
                <a:solidFill>
                  <a:srgbClr val="00B0F0"/>
                </a:solidFill>
              </a:rPr>
              <a:t>https://www.wolframalpha.com/input/?i=derivative+of+%284x2%2B7x+%2B1%29%2F%283x%2B5%29</a:t>
            </a:r>
          </a:p>
        </p:txBody>
      </p:sp>
    </p:spTree>
    <p:extLst>
      <p:ext uri="{BB962C8B-B14F-4D97-AF65-F5344CB8AC3E}">
        <p14:creationId xmlns:p14="http://schemas.microsoft.com/office/powerpoint/2010/main" val="41491174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1901B99-A8AE-45EB-BD99-4772F64DF03E}"/>
              </a:ext>
            </a:extLst>
          </p:cNvPr>
          <p:cNvSpPr>
            <a:spLocks noGrp="1"/>
          </p:cNvSpPr>
          <p:nvPr>
            <p:ph type="title"/>
          </p:nvPr>
        </p:nvSpPr>
        <p:spPr/>
        <p:txBody>
          <a:bodyPr/>
          <a:lstStyle/>
          <a:p>
            <a:r>
              <a:rPr lang="en-US" altLang="en-US"/>
              <a:t>Derivatives</a:t>
            </a:r>
          </a:p>
        </p:txBody>
      </p:sp>
      <p:sp>
        <p:nvSpPr>
          <p:cNvPr id="26627" name="Content Placeholder 2">
            <a:extLst>
              <a:ext uri="{FF2B5EF4-FFF2-40B4-BE49-F238E27FC236}">
                <a16:creationId xmlns:a16="http://schemas.microsoft.com/office/drawing/2014/main" id="{A2E06799-97CC-44CF-BBA6-71112FF45B7C}"/>
              </a:ext>
            </a:extLst>
          </p:cNvPr>
          <p:cNvSpPr>
            <a:spLocks noGrp="1"/>
          </p:cNvSpPr>
          <p:nvPr>
            <p:ph idx="1"/>
          </p:nvPr>
        </p:nvSpPr>
        <p:spPr>
          <a:xfrm>
            <a:off x="457200" y="914400"/>
            <a:ext cx="8305800" cy="5638800"/>
          </a:xfrm>
        </p:spPr>
        <p:txBody>
          <a:bodyPr/>
          <a:lstStyle/>
          <a:p>
            <a:r>
              <a:rPr lang="en-US" altLang="en-US" dirty="0" err="1"/>
              <a:t>Symbolab</a:t>
            </a:r>
            <a:r>
              <a:rPr lang="en-US" altLang="en-US" dirty="0"/>
              <a:t>:</a:t>
            </a:r>
          </a:p>
          <a:p>
            <a:endParaRPr lang="en-US" altLang="en-US" dirty="0"/>
          </a:p>
          <a:p>
            <a:endParaRPr lang="en-US" altLang="en-US" dirty="0"/>
          </a:p>
        </p:txBody>
      </p:sp>
      <p:sp>
        <p:nvSpPr>
          <p:cNvPr id="7" name="TextBox 6">
            <a:extLst>
              <a:ext uri="{FF2B5EF4-FFF2-40B4-BE49-F238E27FC236}">
                <a16:creationId xmlns:a16="http://schemas.microsoft.com/office/drawing/2014/main" id="{6BFA8FB0-81FF-41C3-828A-C0B8F2D6B77B}"/>
              </a:ext>
            </a:extLst>
          </p:cNvPr>
          <p:cNvSpPr txBox="1"/>
          <p:nvPr/>
        </p:nvSpPr>
        <p:spPr>
          <a:xfrm>
            <a:off x="0" y="6629400"/>
            <a:ext cx="9144000" cy="553998"/>
          </a:xfrm>
          <a:prstGeom prst="rect">
            <a:avLst/>
          </a:prstGeom>
          <a:noFill/>
        </p:spPr>
        <p:txBody>
          <a:bodyPr wrap="square">
            <a:spAutoFit/>
          </a:bodyPr>
          <a:lstStyle/>
          <a:p>
            <a:r>
              <a:rPr lang="en-US" sz="1500" dirty="0">
                <a:solidFill>
                  <a:srgbClr val="00B0F0"/>
                </a:solidFill>
              </a:rPr>
              <a:t>https://www.symbolab.com/solver/derivative-calculator/%5Cfrac%7Bd%7D%7Bdx%7D%5Cleft</a:t>
            </a:r>
          </a:p>
          <a:p>
            <a:r>
              <a:rPr lang="en-US" sz="1500" dirty="0">
                <a:solidFill>
                  <a:srgbClr val="00B0F0"/>
                </a:solidFill>
              </a:rPr>
              <a:t>(%5Cleft(4x%5E%7B2%7D%2B7x%2B1%5Cright)%5Cdiv%5Cleft(3x%2B5%5Cright)%5Cright)</a:t>
            </a:r>
          </a:p>
        </p:txBody>
      </p:sp>
      <p:pic>
        <p:nvPicPr>
          <p:cNvPr id="6" name="Picture 5">
            <a:extLst>
              <a:ext uri="{FF2B5EF4-FFF2-40B4-BE49-F238E27FC236}">
                <a16:creationId xmlns:a16="http://schemas.microsoft.com/office/drawing/2014/main" id="{E3D14E61-BA70-49EA-8D2F-8D03BA490E92}"/>
              </a:ext>
            </a:extLst>
          </p:cNvPr>
          <p:cNvPicPr>
            <a:picLocks noChangeAspect="1"/>
          </p:cNvPicPr>
          <p:nvPr/>
        </p:nvPicPr>
        <p:blipFill>
          <a:blip r:embed="rId2"/>
          <a:stretch>
            <a:fillRect/>
          </a:stretch>
        </p:blipFill>
        <p:spPr>
          <a:xfrm>
            <a:off x="1143001" y="1600200"/>
            <a:ext cx="6857999" cy="5012916"/>
          </a:xfrm>
          <a:prstGeom prst="rect">
            <a:avLst/>
          </a:prstGeom>
        </p:spPr>
      </p:pic>
    </p:spTree>
    <p:extLst>
      <p:ext uri="{BB962C8B-B14F-4D97-AF65-F5344CB8AC3E}">
        <p14:creationId xmlns:p14="http://schemas.microsoft.com/office/powerpoint/2010/main" val="198269932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B5322D-23C6-4207-B48F-407BB8A212E7}"/>
              </a:ext>
            </a:extLst>
          </p:cNvPr>
          <p:cNvSpPr>
            <a:spLocks noGrp="1"/>
          </p:cNvSpPr>
          <p:nvPr>
            <p:ph idx="1"/>
          </p:nvPr>
        </p:nvSpPr>
        <p:spPr>
          <a:xfrm>
            <a:off x="457200" y="76200"/>
            <a:ext cx="8229600" cy="763069"/>
          </a:xfrm>
        </p:spPr>
        <p:txBody>
          <a:bodyPr/>
          <a:lstStyle/>
          <a:p>
            <a:r>
              <a:rPr lang="pt-BR" dirty="0"/>
              <a:t>https://ti89-simulator.com/</a:t>
            </a:r>
            <a:endParaRPr lang="en-US" dirty="0"/>
          </a:p>
        </p:txBody>
      </p:sp>
      <p:pic>
        <p:nvPicPr>
          <p:cNvPr id="5" name="Picture 4">
            <a:extLst>
              <a:ext uri="{FF2B5EF4-FFF2-40B4-BE49-F238E27FC236}">
                <a16:creationId xmlns:a16="http://schemas.microsoft.com/office/drawing/2014/main" id="{3ADA03AE-2903-4C7B-9229-528552F123DE}"/>
              </a:ext>
            </a:extLst>
          </p:cNvPr>
          <p:cNvPicPr>
            <a:picLocks noChangeAspect="1"/>
          </p:cNvPicPr>
          <p:nvPr/>
        </p:nvPicPr>
        <p:blipFill>
          <a:blip r:embed="rId2"/>
          <a:stretch>
            <a:fillRect/>
          </a:stretch>
        </p:blipFill>
        <p:spPr>
          <a:xfrm>
            <a:off x="1066800" y="839269"/>
            <a:ext cx="8077200" cy="5967642"/>
          </a:xfrm>
          <a:prstGeom prst="rect">
            <a:avLst/>
          </a:prstGeom>
        </p:spPr>
      </p:pic>
      <p:sp>
        <p:nvSpPr>
          <p:cNvPr id="4" name="TextBox 3">
            <a:extLst>
              <a:ext uri="{FF2B5EF4-FFF2-40B4-BE49-F238E27FC236}">
                <a16:creationId xmlns:a16="http://schemas.microsoft.com/office/drawing/2014/main" id="{B41FE19A-87ED-00A9-0576-DF7F6F3DB6D2}"/>
              </a:ext>
            </a:extLst>
          </p:cNvPr>
          <p:cNvSpPr txBox="1"/>
          <p:nvPr/>
        </p:nvSpPr>
        <p:spPr>
          <a:xfrm>
            <a:off x="228600" y="1752600"/>
            <a:ext cx="3581400" cy="646331"/>
          </a:xfrm>
          <a:prstGeom prst="rect">
            <a:avLst/>
          </a:prstGeom>
          <a:noFill/>
        </p:spPr>
        <p:txBody>
          <a:bodyPr wrap="square">
            <a:spAutoFit/>
          </a:bodyPr>
          <a:lstStyle/>
          <a:p>
            <a:r>
              <a:rPr lang="pt-BR" dirty="0"/>
              <a:t>The last time I tried to access this, it was no longer available...</a:t>
            </a:r>
            <a:endParaRPr lang="en-US" dirty="0"/>
          </a:p>
        </p:txBody>
      </p:sp>
    </p:spTree>
    <p:extLst>
      <p:ext uri="{BB962C8B-B14F-4D97-AF65-F5344CB8AC3E}">
        <p14:creationId xmlns:p14="http://schemas.microsoft.com/office/powerpoint/2010/main" val="23523840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4111154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B19F948F-3236-47CC-8B53-0C97CFC48796}"/>
              </a:ext>
            </a:extLst>
          </p:cNvPr>
          <p:cNvSpPr>
            <a:spLocks noGrp="1"/>
          </p:cNvSpPr>
          <p:nvPr>
            <p:ph type="title"/>
          </p:nvPr>
        </p:nvSpPr>
        <p:spPr/>
        <p:txBody>
          <a:bodyPr/>
          <a:lstStyle/>
          <a:p>
            <a:r>
              <a:rPr lang="en-US" altLang="en-US"/>
              <a:t>Remember Trig?</a:t>
            </a:r>
          </a:p>
        </p:txBody>
      </p:sp>
      <p:sp>
        <p:nvSpPr>
          <p:cNvPr id="13315" name="Content Placeholder 2">
            <a:extLst>
              <a:ext uri="{FF2B5EF4-FFF2-40B4-BE49-F238E27FC236}">
                <a16:creationId xmlns:a16="http://schemas.microsoft.com/office/drawing/2014/main" id="{E7C2210E-0B85-4F8C-9F37-0A677F97C191}"/>
              </a:ext>
            </a:extLst>
          </p:cNvPr>
          <p:cNvSpPr>
            <a:spLocks noGrp="1"/>
          </p:cNvSpPr>
          <p:nvPr>
            <p:ph idx="1"/>
          </p:nvPr>
        </p:nvSpPr>
        <p:spPr/>
        <p:txBody>
          <a:bodyPr/>
          <a:lstStyle/>
          <a:p>
            <a:r>
              <a:rPr lang="en-US" altLang="en-US"/>
              <a:t>The slope of the secant line is:</a:t>
            </a:r>
          </a:p>
          <a:p>
            <a:pPr algn="ctr"/>
            <a:r>
              <a:rPr lang="en-US" altLang="en-US"/>
              <a:t>m</a:t>
            </a:r>
            <a:r>
              <a:rPr lang="en-US" altLang="en-US" baseline="-25000"/>
              <a:t>sec</a:t>
            </a:r>
            <a:r>
              <a:rPr lang="en-US" altLang="en-US"/>
              <a:t>  =  ∆y / ∆x</a:t>
            </a:r>
          </a:p>
          <a:p>
            <a:endParaRPr lang="en-US" alt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138C1205-619E-4876-8D5B-B71E4387B6BB}"/>
              </a:ext>
            </a:extLst>
          </p:cNvPr>
          <p:cNvSpPr>
            <a:spLocks noGrp="1"/>
          </p:cNvSpPr>
          <p:nvPr>
            <p:ph type="title"/>
          </p:nvPr>
        </p:nvSpPr>
        <p:spPr/>
        <p:txBody>
          <a:bodyPr/>
          <a:lstStyle/>
          <a:p>
            <a:r>
              <a:rPr lang="en-US" altLang="en-US"/>
              <a:t>Fancy Derivatives</a:t>
            </a:r>
          </a:p>
        </p:txBody>
      </p:sp>
      <p:sp>
        <p:nvSpPr>
          <p:cNvPr id="35843" name="Content Placeholder 2">
            <a:extLst>
              <a:ext uri="{FF2B5EF4-FFF2-40B4-BE49-F238E27FC236}">
                <a16:creationId xmlns:a16="http://schemas.microsoft.com/office/drawing/2014/main" id="{20DC0A2F-AD2C-4627-8BE2-8A1113896B1F}"/>
              </a:ext>
            </a:extLst>
          </p:cNvPr>
          <p:cNvSpPr>
            <a:spLocks noGrp="1"/>
          </p:cNvSpPr>
          <p:nvPr>
            <p:ph idx="1"/>
          </p:nvPr>
        </p:nvSpPr>
        <p:spPr/>
        <p:txBody>
          <a:bodyPr/>
          <a:lstStyle/>
          <a:p>
            <a:r>
              <a:rPr lang="en-US" altLang="en-US"/>
              <a:t>More rules for more complicated functions you might need to take a derivative of!</a:t>
            </a:r>
          </a:p>
          <a:p>
            <a:endParaRPr lang="en-US" altLang="en-US"/>
          </a:p>
          <a:p>
            <a:endParaRPr lang="en-US" alt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138C1205-619E-4876-8D5B-B71E4387B6BB}"/>
              </a:ext>
            </a:extLst>
          </p:cNvPr>
          <p:cNvSpPr>
            <a:spLocks noGrp="1"/>
          </p:cNvSpPr>
          <p:nvPr>
            <p:ph type="title"/>
          </p:nvPr>
        </p:nvSpPr>
        <p:spPr/>
        <p:txBody>
          <a:bodyPr/>
          <a:lstStyle/>
          <a:p>
            <a:r>
              <a:rPr lang="en-US" altLang="en-US" sz="5300" dirty="0"/>
              <a:t>Transcendental Derivatives</a:t>
            </a:r>
          </a:p>
        </p:txBody>
      </p:sp>
      <p:sp>
        <p:nvSpPr>
          <p:cNvPr id="35843" name="Content Placeholder 2">
            <a:extLst>
              <a:ext uri="{FF2B5EF4-FFF2-40B4-BE49-F238E27FC236}">
                <a16:creationId xmlns:a16="http://schemas.microsoft.com/office/drawing/2014/main" id="{20DC0A2F-AD2C-4627-8BE2-8A1113896B1F}"/>
              </a:ext>
            </a:extLst>
          </p:cNvPr>
          <p:cNvSpPr>
            <a:spLocks noGrp="1"/>
          </p:cNvSpPr>
          <p:nvPr>
            <p:ph idx="1"/>
          </p:nvPr>
        </p:nvSpPr>
        <p:spPr/>
        <p:txBody>
          <a:bodyPr/>
          <a:lstStyle/>
          <a:p>
            <a:r>
              <a:rPr lang="en-US" altLang="en-US" dirty="0"/>
              <a:t>Remember the title of our book implied we would be doing transcendentals early</a:t>
            </a:r>
          </a:p>
          <a:p>
            <a:endParaRPr lang="en-US" altLang="en-US" dirty="0"/>
          </a:p>
          <a:p>
            <a:endParaRPr lang="en-US" altLang="en-US" dirty="0"/>
          </a:p>
        </p:txBody>
      </p:sp>
    </p:spTree>
    <p:extLst>
      <p:ext uri="{BB962C8B-B14F-4D97-AF65-F5344CB8AC3E}">
        <p14:creationId xmlns:p14="http://schemas.microsoft.com/office/powerpoint/2010/main" val="22275587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138C1205-619E-4876-8D5B-B71E4387B6BB}"/>
              </a:ext>
            </a:extLst>
          </p:cNvPr>
          <p:cNvSpPr>
            <a:spLocks noGrp="1"/>
          </p:cNvSpPr>
          <p:nvPr>
            <p:ph type="title"/>
          </p:nvPr>
        </p:nvSpPr>
        <p:spPr/>
        <p:txBody>
          <a:bodyPr/>
          <a:lstStyle/>
          <a:p>
            <a:r>
              <a:rPr lang="en-US" altLang="en-US" sz="5300" dirty="0"/>
              <a:t>Transcendental Derivatives</a:t>
            </a:r>
          </a:p>
        </p:txBody>
      </p:sp>
      <p:sp>
        <p:nvSpPr>
          <p:cNvPr id="35843" name="Content Placeholder 2">
            <a:extLst>
              <a:ext uri="{FF2B5EF4-FFF2-40B4-BE49-F238E27FC236}">
                <a16:creationId xmlns:a16="http://schemas.microsoft.com/office/drawing/2014/main" id="{20DC0A2F-AD2C-4627-8BE2-8A1113896B1F}"/>
              </a:ext>
            </a:extLst>
          </p:cNvPr>
          <p:cNvSpPr>
            <a:spLocks noGrp="1"/>
          </p:cNvSpPr>
          <p:nvPr>
            <p:ph idx="1"/>
          </p:nvPr>
        </p:nvSpPr>
        <p:spPr/>
        <p:txBody>
          <a:bodyPr/>
          <a:lstStyle/>
          <a:p>
            <a:r>
              <a:rPr lang="en-US" altLang="en-US" dirty="0"/>
              <a:t>Remember the title of our book implied we would be doing transcendentals early…</a:t>
            </a:r>
          </a:p>
          <a:p>
            <a:r>
              <a:rPr lang="en-US" altLang="en-US" dirty="0"/>
              <a:t>That moment has come…</a:t>
            </a:r>
          </a:p>
          <a:p>
            <a:endParaRPr lang="en-US" altLang="en-US" dirty="0"/>
          </a:p>
          <a:p>
            <a:endParaRPr lang="en-US" altLang="en-US" dirty="0"/>
          </a:p>
        </p:txBody>
      </p:sp>
    </p:spTree>
    <p:extLst>
      <p:ext uri="{BB962C8B-B14F-4D97-AF65-F5344CB8AC3E}">
        <p14:creationId xmlns:p14="http://schemas.microsoft.com/office/powerpoint/2010/main" val="402673747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138C1205-619E-4876-8D5B-B71E4387B6BB}"/>
              </a:ext>
            </a:extLst>
          </p:cNvPr>
          <p:cNvSpPr>
            <a:spLocks noGrp="1"/>
          </p:cNvSpPr>
          <p:nvPr>
            <p:ph type="title"/>
          </p:nvPr>
        </p:nvSpPr>
        <p:spPr/>
        <p:txBody>
          <a:bodyPr/>
          <a:lstStyle/>
          <a:p>
            <a:r>
              <a:rPr lang="en-US" altLang="en-US" sz="5300" dirty="0"/>
              <a:t>Transcendental Derivatives</a:t>
            </a:r>
          </a:p>
        </p:txBody>
      </p:sp>
      <p:sp>
        <p:nvSpPr>
          <p:cNvPr id="35843" name="Content Placeholder 2">
            <a:extLst>
              <a:ext uri="{FF2B5EF4-FFF2-40B4-BE49-F238E27FC236}">
                <a16:creationId xmlns:a16="http://schemas.microsoft.com/office/drawing/2014/main" id="{20DC0A2F-AD2C-4627-8BE2-8A1113896B1F}"/>
              </a:ext>
            </a:extLst>
          </p:cNvPr>
          <p:cNvSpPr>
            <a:spLocks noGrp="1"/>
          </p:cNvSpPr>
          <p:nvPr>
            <p:ph idx="1"/>
          </p:nvPr>
        </p:nvSpPr>
        <p:spPr/>
        <p:txBody>
          <a:bodyPr/>
          <a:lstStyle/>
          <a:p>
            <a:r>
              <a:rPr lang="en-US" dirty="0"/>
              <a:t>A transcendental function is not  a polynomial equation</a:t>
            </a:r>
            <a:endParaRPr lang="en-US" altLang="en-US" dirty="0"/>
          </a:p>
        </p:txBody>
      </p:sp>
    </p:spTree>
    <p:extLst>
      <p:ext uri="{BB962C8B-B14F-4D97-AF65-F5344CB8AC3E}">
        <p14:creationId xmlns:p14="http://schemas.microsoft.com/office/powerpoint/2010/main" val="79109459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138C1205-619E-4876-8D5B-B71E4387B6BB}"/>
              </a:ext>
            </a:extLst>
          </p:cNvPr>
          <p:cNvSpPr>
            <a:spLocks noGrp="1"/>
          </p:cNvSpPr>
          <p:nvPr>
            <p:ph type="title"/>
          </p:nvPr>
        </p:nvSpPr>
        <p:spPr/>
        <p:txBody>
          <a:bodyPr/>
          <a:lstStyle/>
          <a:p>
            <a:r>
              <a:rPr lang="en-US" altLang="en-US" sz="5300" dirty="0"/>
              <a:t>Transcendental Derivatives</a:t>
            </a:r>
          </a:p>
        </p:txBody>
      </p:sp>
      <p:sp>
        <p:nvSpPr>
          <p:cNvPr id="35843" name="Content Placeholder 2">
            <a:extLst>
              <a:ext uri="{FF2B5EF4-FFF2-40B4-BE49-F238E27FC236}">
                <a16:creationId xmlns:a16="http://schemas.microsoft.com/office/drawing/2014/main" id="{20DC0A2F-AD2C-4627-8BE2-8A1113896B1F}"/>
              </a:ext>
            </a:extLst>
          </p:cNvPr>
          <p:cNvSpPr>
            <a:spLocks noGrp="1"/>
          </p:cNvSpPr>
          <p:nvPr>
            <p:ph idx="1"/>
          </p:nvPr>
        </p:nvSpPr>
        <p:spPr/>
        <p:txBody>
          <a:bodyPr/>
          <a:lstStyle/>
          <a:p>
            <a:r>
              <a:rPr lang="en-US" dirty="0"/>
              <a:t>A transcendental function is not  a polynomial equation</a:t>
            </a:r>
          </a:p>
          <a:p>
            <a:endParaRPr lang="en-US" altLang="en-US" sz="2000" dirty="0"/>
          </a:p>
          <a:p>
            <a:r>
              <a:rPr lang="en-US" altLang="en-US" dirty="0"/>
              <a:t>Trig functions, exponentials (c</a:t>
            </a:r>
            <a:r>
              <a:rPr lang="en-US" altLang="en-US" baseline="30000" dirty="0"/>
              <a:t>x</a:t>
            </a:r>
            <a:r>
              <a:rPr lang="en-US" altLang="en-US" dirty="0"/>
              <a:t>) and logarithms are transcendentals</a:t>
            </a:r>
          </a:p>
        </p:txBody>
      </p:sp>
    </p:spTree>
    <p:extLst>
      <p:ext uri="{BB962C8B-B14F-4D97-AF65-F5344CB8AC3E}">
        <p14:creationId xmlns:p14="http://schemas.microsoft.com/office/powerpoint/2010/main" val="386852399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2631AC5B-396E-45DC-8157-BB748ED5049F}"/>
              </a:ext>
            </a:extLst>
          </p:cNvPr>
          <p:cNvSpPr>
            <a:spLocks noGrp="1"/>
          </p:cNvSpPr>
          <p:nvPr>
            <p:ph type="title"/>
          </p:nvPr>
        </p:nvSpPr>
        <p:spPr/>
        <p:txBody>
          <a:bodyPr/>
          <a:lstStyle/>
          <a:p>
            <a:r>
              <a:rPr lang="en-US" altLang="en-US" sz="5300" dirty="0"/>
              <a:t>Transcendental Derivatives</a:t>
            </a:r>
          </a:p>
        </p:txBody>
      </p:sp>
      <p:sp>
        <p:nvSpPr>
          <p:cNvPr id="36867" name="Content Placeholder 1">
            <a:extLst>
              <a:ext uri="{FF2B5EF4-FFF2-40B4-BE49-F238E27FC236}">
                <a16:creationId xmlns:a16="http://schemas.microsoft.com/office/drawing/2014/main" id="{4D9F90EA-845D-4B04-B172-61C3BCB5A832}"/>
              </a:ext>
            </a:extLst>
          </p:cNvPr>
          <p:cNvSpPr>
            <a:spLocks noGrp="1"/>
          </p:cNvSpPr>
          <p:nvPr>
            <p:ph idx="1"/>
          </p:nvPr>
        </p:nvSpPr>
        <p:spPr>
          <a:xfrm>
            <a:off x="457200" y="1219200"/>
            <a:ext cx="8686800" cy="2819400"/>
          </a:xfrm>
        </p:spPr>
        <p:txBody>
          <a:bodyPr/>
          <a:lstStyle/>
          <a:p>
            <a:r>
              <a:rPr lang="en-US" altLang="en-US" dirty="0"/>
              <a:t>sin(x):</a:t>
            </a:r>
          </a:p>
          <a:p>
            <a:r>
              <a:rPr lang="en-US" altLang="en-US" dirty="0"/>
              <a:t>                           </a:t>
            </a:r>
          </a:p>
          <a:p>
            <a:pPr>
              <a:spcBef>
                <a:spcPts val="0"/>
              </a:spcBef>
            </a:pPr>
            <a:r>
              <a:rPr lang="en-US" altLang="en-US" dirty="0"/>
              <a:t>   </a:t>
            </a:r>
          </a:p>
        </p:txBody>
      </p:sp>
      <p:pic>
        <p:nvPicPr>
          <p:cNvPr id="3" name="Picture 2">
            <a:extLst>
              <a:ext uri="{FF2B5EF4-FFF2-40B4-BE49-F238E27FC236}">
                <a16:creationId xmlns:a16="http://schemas.microsoft.com/office/drawing/2014/main" id="{250BF734-6FA8-4FF8-B978-B51DA6BD2E5D}"/>
              </a:ext>
            </a:extLst>
          </p:cNvPr>
          <p:cNvPicPr>
            <a:picLocks noChangeAspect="1"/>
          </p:cNvPicPr>
          <p:nvPr/>
        </p:nvPicPr>
        <p:blipFill>
          <a:blip r:embed="rId2"/>
          <a:stretch>
            <a:fillRect/>
          </a:stretch>
        </p:blipFill>
        <p:spPr>
          <a:xfrm>
            <a:off x="152400" y="1981200"/>
            <a:ext cx="4423246" cy="3209925"/>
          </a:xfrm>
          <a:prstGeom prst="rect">
            <a:avLst/>
          </a:prstGeom>
        </p:spPr>
      </p:pic>
    </p:spTree>
    <p:extLst>
      <p:ext uri="{BB962C8B-B14F-4D97-AF65-F5344CB8AC3E}">
        <p14:creationId xmlns:p14="http://schemas.microsoft.com/office/powerpoint/2010/main" val="27813952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2631AC5B-396E-45DC-8157-BB748ED5049F}"/>
              </a:ext>
            </a:extLst>
          </p:cNvPr>
          <p:cNvSpPr>
            <a:spLocks noGrp="1"/>
          </p:cNvSpPr>
          <p:nvPr>
            <p:ph type="title"/>
          </p:nvPr>
        </p:nvSpPr>
        <p:spPr/>
        <p:txBody>
          <a:bodyPr/>
          <a:lstStyle/>
          <a:p>
            <a:r>
              <a:rPr lang="en-US" altLang="en-US" sz="5300" dirty="0"/>
              <a:t>Transcendental Derivatives</a:t>
            </a:r>
          </a:p>
        </p:txBody>
      </p:sp>
      <p:sp>
        <p:nvSpPr>
          <p:cNvPr id="36867" name="Content Placeholder 1">
            <a:extLst>
              <a:ext uri="{FF2B5EF4-FFF2-40B4-BE49-F238E27FC236}">
                <a16:creationId xmlns:a16="http://schemas.microsoft.com/office/drawing/2014/main" id="{4D9F90EA-845D-4B04-B172-61C3BCB5A832}"/>
              </a:ext>
            </a:extLst>
          </p:cNvPr>
          <p:cNvSpPr>
            <a:spLocks noGrp="1"/>
          </p:cNvSpPr>
          <p:nvPr>
            <p:ph idx="1"/>
          </p:nvPr>
        </p:nvSpPr>
        <p:spPr>
          <a:xfrm>
            <a:off x="457200" y="1219200"/>
            <a:ext cx="8686800" cy="2819400"/>
          </a:xfrm>
        </p:spPr>
        <p:txBody>
          <a:bodyPr/>
          <a:lstStyle/>
          <a:p>
            <a:r>
              <a:rPr lang="en-US" altLang="en-US" dirty="0"/>
              <a:t>Remember, </a:t>
            </a:r>
            <a:r>
              <a:rPr lang="en-US" altLang="en-US" dirty="0" err="1"/>
              <a:t>dy</a:t>
            </a:r>
            <a:r>
              <a:rPr lang="en-US" altLang="en-US" dirty="0"/>
              <a:t>/dx is a </a:t>
            </a:r>
            <a:r>
              <a:rPr lang="en-US" altLang="en-US" dirty="0">
                <a:solidFill>
                  <a:srgbClr val="FFC000"/>
                </a:solidFill>
              </a:rPr>
              <a:t>tangent</a:t>
            </a:r>
          </a:p>
          <a:p>
            <a:r>
              <a:rPr lang="en-US" altLang="en-US" dirty="0"/>
              <a:t>sin(x)               tangents:</a:t>
            </a:r>
          </a:p>
        </p:txBody>
      </p:sp>
      <p:pic>
        <p:nvPicPr>
          <p:cNvPr id="5" name="Picture 4">
            <a:extLst>
              <a:ext uri="{FF2B5EF4-FFF2-40B4-BE49-F238E27FC236}">
                <a16:creationId xmlns:a16="http://schemas.microsoft.com/office/drawing/2014/main" id="{F9D69705-2D76-42A0-A6A4-EAD99FCB1A75}"/>
              </a:ext>
            </a:extLst>
          </p:cNvPr>
          <p:cNvPicPr>
            <a:picLocks noChangeAspect="1"/>
          </p:cNvPicPr>
          <p:nvPr/>
        </p:nvPicPr>
        <p:blipFill>
          <a:blip r:embed="rId2"/>
          <a:stretch>
            <a:fillRect/>
          </a:stretch>
        </p:blipFill>
        <p:spPr>
          <a:xfrm>
            <a:off x="4648200" y="2810256"/>
            <a:ext cx="4419491" cy="3209544"/>
          </a:xfrm>
          <a:prstGeom prst="rect">
            <a:avLst/>
          </a:prstGeom>
        </p:spPr>
      </p:pic>
      <p:sp>
        <p:nvSpPr>
          <p:cNvPr id="13" name="Content Placeholder 1">
            <a:extLst>
              <a:ext uri="{FF2B5EF4-FFF2-40B4-BE49-F238E27FC236}">
                <a16:creationId xmlns:a16="http://schemas.microsoft.com/office/drawing/2014/main" id="{54A52942-48B2-4B03-BF40-472ABE6B4BBC}"/>
              </a:ext>
            </a:extLst>
          </p:cNvPr>
          <p:cNvSpPr txBox="1">
            <a:spLocks/>
          </p:cNvSpPr>
          <p:nvPr/>
        </p:nvSpPr>
        <p:spPr bwMode="auto">
          <a:xfrm>
            <a:off x="6786012" y="3429000"/>
            <a:ext cx="1138788" cy="411852"/>
          </a:xfrm>
          <a:prstGeom prst="rect">
            <a:avLst/>
          </a:prstGeom>
          <a:solidFill>
            <a:schemeClr val="bg1">
              <a:alpha val="50000"/>
            </a:schemeClr>
          </a:solidFill>
          <a:ln>
            <a:noFill/>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1800" b="0" dirty="0"/>
              <a:t>slope = 0</a:t>
            </a:r>
          </a:p>
        </p:txBody>
      </p:sp>
      <p:sp>
        <p:nvSpPr>
          <p:cNvPr id="6" name="Content Placeholder 1">
            <a:extLst>
              <a:ext uri="{FF2B5EF4-FFF2-40B4-BE49-F238E27FC236}">
                <a16:creationId xmlns:a16="http://schemas.microsoft.com/office/drawing/2014/main" id="{FC878BA7-FA2B-4540-BA8A-15FE198665CE}"/>
              </a:ext>
            </a:extLst>
          </p:cNvPr>
          <p:cNvSpPr txBox="1">
            <a:spLocks/>
          </p:cNvSpPr>
          <p:nvPr/>
        </p:nvSpPr>
        <p:spPr bwMode="auto">
          <a:xfrm>
            <a:off x="7771652" y="4953000"/>
            <a:ext cx="1143748" cy="416311"/>
          </a:xfrm>
          <a:prstGeom prst="rect">
            <a:avLst/>
          </a:prstGeom>
          <a:solidFill>
            <a:schemeClr val="bg1">
              <a:alpha val="50000"/>
            </a:schemeClr>
          </a:solidFill>
          <a:ln>
            <a:noFill/>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1800" b="0" dirty="0"/>
              <a:t>slope = 0</a:t>
            </a:r>
          </a:p>
        </p:txBody>
      </p:sp>
      <p:sp>
        <p:nvSpPr>
          <p:cNvPr id="7" name="Content Placeholder 1">
            <a:extLst>
              <a:ext uri="{FF2B5EF4-FFF2-40B4-BE49-F238E27FC236}">
                <a16:creationId xmlns:a16="http://schemas.microsoft.com/office/drawing/2014/main" id="{1F3A6CF2-23B7-4B1C-971A-58737CBDA48D}"/>
              </a:ext>
            </a:extLst>
          </p:cNvPr>
          <p:cNvSpPr txBox="1">
            <a:spLocks/>
          </p:cNvSpPr>
          <p:nvPr/>
        </p:nvSpPr>
        <p:spPr bwMode="auto">
          <a:xfrm rot="18132682">
            <a:off x="6022681" y="4134818"/>
            <a:ext cx="1082635" cy="244068"/>
          </a:xfrm>
          <a:prstGeom prst="rect">
            <a:avLst/>
          </a:prstGeom>
          <a:solidFill>
            <a:schemeClr val="bg1">
              <a:alpha val="50000"/>
            </a:schemeClr>
          </a:solidFill>
          <a:ln>
            <a:noFill/>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1800" b="0" dirty="0"/>
              <a:t>slope = 1</a:t>
            </a:r>
          </a:p>
        </p:txBody>
      </p:sp>
      <p:pic>
        <p:nvPicPr>
          <p:cNvPr id="2" name="Picture 1">
            <a:extLst>
              <a:ext uri="{FF2B5EF4-FFF2-40B4-BE49-F238E27FC236}">
                <a16:creationId xmlns:a16="http://schemas.microsoft.com/office/drawing/2014/main" id="{1C857D5B-5210-4648-8003-C7697A70C0DF}"/>
              </a:ext>
            </a:extLst>
          </p:cNvPr>
          <p:cNvPicPr>
            <a:picLocks noChangeAspect="1"/>
          </p:cNvPicPr>
          <p:nvPr/>
        </p:nvPicPr>
        <p:blipFill>
          <a:blip r:embed="rId3"/>
          <a:stretch>
            <a:fillRect/>
          </a:stretch>
        </p:blipFill>
        <p:spPr>
          <a:xfrm>
            <a:off x="0" y="2809875"/>
            <a:ext cx="4423246" cy="3209925"/>
          </a:xfrm>
          <a:prstGeom prst="rect">
            <a:avLst/>
          </a:prstGeom>
        </p:spPr>
      </p:pic>
      <p:sp>
        <p:nvSpPr>
          <p:cNvPr id="4" name="Content Placeholder 1">
            <a:extLst>
              <a:ext uri="{FF2B5EF4-FFF2-40B4-BE49-F238E27FC236}">
                <a16:creationId xmlns:a16="http://schemas.microsoft.com/office/drawing/2014/main" id="{29BCB185-2AC8-43E6-82BE-B69EFF8A44B4}"/>
              </a:ext>
            </a:extLst>
          </p:cNvPr>
          <p:cNvSpPr txBox="1">
            <a:spLocks/>
          </p:cNvSpPr>
          <p:nvPr/>
        </p:nvSpPr>
        <p:spPr bwMode="auto">
          <a:xfrm rot="3514495">
            <a:off x="7398986" y="4190017"/>
            <a:ext cx="1282301" cy="379812"/>
          </a:xfrm>
          <a:prstGeom prst="rect">
            <a:avLst/>
          </a:prstGeom>
          <a:solidFill>
            <a:schemeClr val="bg1">
              <a:alpha val="50000"/>
            </a:schemeClr>
          </a:solidFill>
          <a:ln>
            <a:noFill/>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1800" b="0" dirty="0"/>
              <a:t>slope = -1</a:t>
            </a:r>
          </a:p>
        </p:txBody>
      </p:sp>
      <p:cxnSp>
        <p:nvCxnSpPr>
          <p:cNvPr id="9" name="Straight Connector 8">
            <a:extLst>
              <a:ext uri="{FF2B5EF4-FFF2-40B4-BE49-F238E27FC236}">
                <a16:creationId xmlns:a16="http://schemas.microsoft.com/office/drawing/2014/main" id="{431590A8-A799-4A3B-8066-30FA5FF4D4AD}"/>
              </a:ext>
            </a:extLst>
          </p:cNvPr>
          <p:cNvCxnSpPr>
            <a:cxnSpLocks/>
          </p:cNvCxnSpPr>
          <p:nvPr/>
        </p:nvCxnSpPr>
        <p:spPr>
          <a:xfrm>
            <a:off x="6996186" y="3858126"/>
            <a:ext cx="640080"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25002AB-576E-4A83-96F2-83CB20E47BAF}"/>
              </a:ext>
            </a:extLst>
          </p:cNvPr>
          <p:cNvCxnSpPr>
            <a:cxnSpLocks/>
          </p:cNvCxnSpPr>
          <p:nvPr/>
        </p:nvCxnSpPr>
        <p:spPr>
          <a:xfrm>
            <a:off x="7918607" y="4908884"/>
            <a:ext cx="640080"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80B2CB2-0B36-4D52-B61B-AE8D0EA35614}"/>
              </a:ext>
            </a:extLst>
          </p:cNvPr>
          <p:cNvCxnSpPr>
            <a:cxnSpLocks/>
          </p:cNvCxnSpPr>
          <p:nvPr/>
        </p:nvCxnSpPr>
        <p:spPr>
          <a:xfrm>
            <a:off x="7566258" y="4129653"/>
            <a:ext cx="282342" cy="45490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95C73C4-D581-4DAE-9A1D-8BE009BE2E77}"/>
              </a:ext>
            </a:extLst>
          </p:cNvPr>
          <p:cNvCxnSpPr>
            <a:cxnSpLocks/>
          </p:cNvCxnSpPr>
          <p:nvPr/>
        </p:nvCxnSpPr>
        <p:spPr>
          <a:xfrm flipH="1">
            <a:off x="6661754" y="4129653"/>
            <a:ext cx="299612" cy="518547"/>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3448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2631AC5B-396E-45DC-8157-BB748ED5049F}"/>
              </a:ext>
            </a:extLst>
          </p:cNvPr>
          <p:cNvSpPr>
            <a:spLocks noGrp="1"/>
          </p:cNvSpPr>
          <p:nvPr>
            <p:ph type="title"/>
          </p:nvPr>
        </p:nvSpPr>
        <p:spPr/>
        <p:txBody>
          <a:bodyPr/>
          <a:lstStyle/>
          <a:p>
            <a:r>
              <a:rPr lang="en-US" altLang="en-US" sz="5300" dirty="0"/>
              <a:t>Transcendental Derivatives</a:t>
            </a:r>
          </a:p>
        </p:txBody>
      </p:sp>
      <p:sp>
        <p:nvSpPr>
          <p:cNvPr id="36867" name="Content Placeholder 1">
            <a:extLst>
              <a:ext uri="{FF2B5EF4-FFF2-40B4-BE49-F238E27FC236}">
                <a16:creationId xmlns:a16="http://schemas.microsoft.com/office/drawing/2014/main" id="{4D9F90EA-845D-4B04-B172-61C3BCB5A832}"/>
              </a:ext>
            </a:extLst>
          </p:cNvPr>
          <p:cNvSpPr>
            <a:spLocks noGrp="1"/>
          </p:cNvSpPr>
          <p:nvPr>
            <p:ph idx="1"/>
          </p:nvPr>
        </p:nvSpPr>
        <p:spPr>
          <a:xfrm>
            <a:off x="457200" y="1219200"/>
            <a:ext cx="8686800" cy="5257800"/>
          </a:xfrm>
        </p:spPr>
        <p:txBody>
          <a:bodyPr/>
          <a:lstStyle/>
          <a:p>
            <a:r>
              <a:rPr lang="en-US" altLang="en-US" dirty="0"/>
              <a:t>When you graph the SLOPES:</a:t>
            </a:r>
          </a:p>
          <a:p>
            <a:endParaRPr lang="en-US" altLang="en-US" dirty="0">
              <a:solidFill>
                <a:srgbClr val="FFC000"/>
              </a:solidFill>
            </a:endParaRPr>
          </a:p>
          <a:p>
            <a:endParaRPr lang="en-US" altLang="en-US" dirty="0">
              <a:solidFill>
                <a:srgbClr val="FFC000"/>
              </a:solidFill>
            </a:endParaRPr>
          </a:p>
          <a:p>
            <a:endParaRPr lang="en-US" altLang="en-US" dirty="0">
              <a:solidFill>
                <a:srgbClr val="FFC000"/>
              </a:solidFill>
            </a:endParaRPr>
          </a:p>
          <a:p>
            <a:endParaRPr lang="en-US" altLang="en-US" dirty="0">
              <a:solidFill>
                <a:srgbClr val="FFC000"/>
              </a:solidFill>
            </a:endParaRPr>
          </a:p>
          <a:p>
            <a:endParaRPr lang="en-US" altLang="en-US" dirty="0">
              <a:solidFill>
                <a:srgbClr val="FFC000"/>
              </a:solidFill>
            </a:endParaRPr>
          </a:p>
          <a:p>
            <a:r>
              <a:rPr lang="en-US" altLang="en-US" dirty="0"/>
              <a:t>			   …you get the cosine</a:t>
            </a:r>
          </a:p>
        </p:txBody>
      </p:sp>
      <p:grpSp>
        <p:nvGrpSpPr>
          <p:cNvPr id="3" name="Group 2">
            <a:extLst>
              <a:ext uri="{FF2B5EF4-FFF2-40B4-BE49-F238E27FC236}">
                <a16:creationId xmlns:a16="http://schemas.microsoft.com/office/drawing/2014/main" id="{A96BAA80-DB81-487D-B00B-058E5BD1748A}"/>
              </a:ext>
            </a:extLst>
          </p:cNvPr>
          <p:cNvGrpSpPr/>
          <p:nvPr/>
        </p:nvGrpSpPr>
        <p:grpSpPr>
          <a:xfrm>
            <a:off x="152400" y="2133600"/>
            <a:ext cx="4419491" cy="3209544"/>
            <a:chOff x="4648200" y="2810256"/>
            <a:chExt cx="4419491" cy="3209544"/>
          </a:xfrm>
        </p:grpSpPr>
        <p:pic>
          <p:nvPicPr>
            <p:cNvPr id="5" name="Picture 4">
              <a:extLst>
                <a:ext uri="{FF2B5EF4-FFF2-40B4-BE49-F238E27FC236}">
                  <a16:creationId xmlns:a16="http://schemas.microsoft.com/office/drawing/2014/main" id="{F9D69705-2D76-42A0-A6A4-EAD99FCB1A75}"/>
                </a:ext>
              </a:extLst>
            </p:cNvPr>
            <p:cNvPicPr>
              <a:picLocks noChangeAspect="1"/>
            </p:cNvPicPr>
            <p:nvPr/>
          </p:nvPicPr>
          <p:blipFill>
            <a:blip r:embed="rId2"/>
            <a:stretch>
              <a:fillRect/>
            </a:stretch>
          </p:blipFill>
          <p:spPr>
            <a:xfrm>
              <a:off x="4648200" y="2810256"/>
              <a:ext cx="4419491" cy="3209544"/>
            </a:xfrm>
            <a:prstGeom prst="rect">
              <a:avLst/>
            </a:prstGeom>
          </p:spPr>
        </p:pic>
        <p:sp>
          <p:nvSpPr>
            <p:cNvPr id="13" name="Content Placeholder 1">
              <a:extLst>
                <a:ext uri="{FF2B5EF4-FFF2-40B4-BE49-F238E27FC236}">
                  <a16:creationId xmlns:a16="http://schemas.microsoft.com/office/drawing/2014/main" id="{54A52942-48B2-4B03-BF40-472ABE6B4BBC}"/>
                </a:ext>
              </a:extLst>
            </p:cNvPr>
            <p:cNvSpPr txBox="1">
              <a:spLocks/>
            </p:cNvSpPr>
            <p:nvPr/>
          </p:nvSpPr>
          <p:spPr bwMode="auto">
            <a:xfrm>
              <a:off x="6786012" y="3429000"/>
              <a:ext cx="1138788" cy="411852"/>
            </a:xfrm>
            <a:prstGeom prst="rect">
              <a:avLst/>
            </a:prstGeom>
            <a:solidFill>
              <a:schemeClr val="bg1">
                <a:alpha val="50000"/>
              </a:schemeClr>
            </a:solidFill>
            <a:ln>
              <a:noFill/>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1800" b="0" dirty="0"/>
                <a:t>slope = 0</a:t>
              </a:r>
            </a:p>
          </p:txBody>
        </p:sp>
        <p:sp>
          <p:nvSpPr>
            <p:cNvPr id="6" name="Content Placeholder 1">
              <a:extLst>
                <a:ext uri="{FF2B5EF4-FFF2-40B4-BE49-F238E27FC236}">
                  <a16:creationId xmlns:a16="http://schemas.microsoft.com/office/drawing/2014/main" id="{FC878BA7-FA2B-4540-BA8A-15FE198665CE}"/>
                </a:ext>
              </a:extLst>
            </p:cNvPr>
            <p:cNvSpPr txBox="1">
              <a:spLocks/>
            </p:cNvSpPr>
            <p:nvPr/>
          </p:nvSpPr>
          <p:spPr bwMode="auto">
            <a:xfrm>
              <a:off x="7771652" y="4953000"/>
              <a:ext cx="1143748" cy="416311"/>
            </a:xfrm>
            <a:prstGeom prst="rect">
              <a:avLst/>
            </a:prstGeom>
            <a:solidFill>
              <a:schemeClr val="bg1">
                <a:alpha val="50000"/>
              </a:schemeClr>
            </a:solidFill>
            <a:ln>
              <a:noFill/>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1800" b="0" dirty="0"/>
                <a:t>slope = 0</a:t>
              </a:r>
            </a:p>
          </p:txBody>
        </p:sp>
        <p:sp>
          <p:nvSpPr>
            <p:cNvPr id="7" name="Content Placeholder 1">
              <a:extLst>
                <a:ext uri="{FF2B5EF4-FFF2-40B4-BE49-F238E27FC236}">
                  <a16:creationId xmlns:a16="http://schemas.microsoft.com/office/drawing/2014/main" id="{1F3A6CF2-23B7-4B1C-971A-58737CBDA48D}"/>
                </a:ext>
              </a:extLst>
            </p:cNvPr>
            <p:cNvSpPr txBox="1">
              <a:spLocks/>
            </p:cNvSpPr>
            <p:nvPr/>
          </p:nvSpPr>
          <p:spPr bwMode="auto">
            <a:xfrm rot="18132682">
              <a:off x="6022681" y="4134818"/>
              <a:ext cx="1082635" cy="244068"/>
            </a:xfrm>
            <a:prstGeom prst="rect">
              <a:avLst/>
            </a:prstGeom>
            <a:solidFill>
              <a:schemeClr val="bg1">
                <a:alpha val="50000"/>
              </a:schemeClr>
            </a:solidFill>
            <a:ln>
              <a:noFill/>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1800" b="0" dirty="0"/>
                <a:t>slope = 1</a:t>
              </a:r>
            </a:p>
          </p:txBody>
        </p:sp>
        <p:sp>
          <p:nvSpPr>
            <p:cNvPr id="4" name="Content Placeholder 1">
              <a:extLst>
                <a:ext uri="{FF2B5EF4-FFF2-40B4-BE49-F238E27FC236}">
                  <a16:creationId xmlns:a16="http://schemas.microsoft.com/office/drawing/2014/main" id="{29BCB185-2AC8-43E6-82BE-B69EFF8A44B4}"/>
                </a:ext>
              </a:extLst>
            </p:cNvPr>
            <p:cNvSpPr txBox="1">
              <a:spLocks/>
            </p:cNvSpPr>
            <p:nvPr/>
          </p:nvSpPr>
          <p:spPr bwMode="auto">
            <a:xfrm rot="3514495">
              <a:off x="7398986" y="4190017"/>
              <a:ext cx="1282301" cy="379812"/>
            </a:xfrm>
            <a:prstGeom prst="rect">
              <a:avLst/>
            </a:prstGeom>
            <a:solidFill>
              <a:schemeClr val="bg1">
                <a:alpha val="50000"/>
              </a:schemeClr>
            </a:solidFill>
            <a:ln>
              <a:noFill/>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1800" b="0" dirty="0"/>
                <a:t>slope = -1</a:t>
              </a:r>
            </a:p>
          </p:txBody>
        </p:sp>
        <p:cxnSp>
          <p:nvCxnSpPr>
            <p:cNvPr id="9" name="Straight Connector 8">
              <a:extLst>
                <a:ext uri="{FF2B5EF4-FFF2-40B4-BE49-F238E27FC236}">
                  <a16:creationId xmlns:a16="http://schemas.microsoft.com/office/drawing/2014/main" id="{431590A8-A799-4A3B-8066-30FA5FF4D4AD}"/>
                </a:ext>
              </a:extLst>
            </p:cNvPr>
            <p:cNvCxnSpPr>
              <a:cxnSpLocks/>
            </p:cNvCxnSpPr>
            <p:nvPr/>
          </p:nvCxnSpPr>
          <p:spPr>
            <a:xfrm>
              <a:off x="6996186" y="3858126"/>
              <a:ext cx="640080"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25002AB-576E-4A83-96F2-83CB20E47BAF}"/>
                </a:ext>
              </a:extLst>
            </p:cNvPr>
            <p:cNvCxnSpPr>
              <a:cxnSpLocks/>
            </p:cNvCxnSpPr>
            <p:nvPr/>
          </p:nvCxnSpPr>
          <p:spPr>
            <a:xfrm>
              <a:off x="7918607" y="4908884"/>
              <a:ext cx="640080"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80B2CB2-0B36-4D52-B61B-AE8D0EA35614}"/>
                </a:ext>
              </a:extLst>
            </p:cNvPr>
            <p:cNvCxnSpPr>
              <a:cxnSpLocks/>
            </p:cNvCxnSpPr>
            <p:nvPr/>
          </p:nvCxnSpPr>
          <p:spPr>
            <a:xfrm>
              <a:off x="7566258" y="4129653"/>
              <a:ext cx="282342" cy="45490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95C73C4-D581-4DAE-9A1D-8BE009BE2E77}"/>
                </a:ext>
              </a:extLst>
            </p:cNvPr>
            <p:cNvCxnSpPr>
              <a:cxnSpLocks/>
            </p:cNvCxnSpPr>
            <p:nvPr/>
          </p:nvCxnSpPr>
          <p:spPr>
            <a:xfrm flipH="1">
              <a:off x="6661754" y="4129653"/>
              <a:ext cx="299612" cy="518547"/>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grpSp>
      <p:pic>
        <p:nvPicPr>
          <p:cNvPr id="8" name="Picture 7">
            <a:extLst>
              <a:ext uri="{FF2B5EF4-FFF2-40B4-BE49-F238E27FC236}">
                <a16:creationId xmlns:a16="http://schemas.microsoft.com/office/drawing/2014/main" id="{9C3919B1-FB4C-469D-A8D1-C2476A089F1E}"/>
              </a:ext>
            </a:extLst>
          </p:cNvPr>
          <p:cNvPicPr>
            <a:picLocks noChangeAspect="1"/>
          </p:cNvPicPr>
          <p:nvPr/>
        </p:nvPicPr>
        <p:blipFill>
          <a:blip r:embed="rId3"/>
          <a:stretch>
            <a:fillRect/>
          </a:stretch>
        </p:blipFill>
        <p:spPr>
          <a:xfrm>
            <a:off x="4709160" y="2133600"/>
            <a:ext cx="4434840" cy="3209832"/>
          </a:xfrm>
          <a:prstGeom prst="rect">
            <a:avLst/>
          </a:prstGeom>
        </p:spPr>
      </p:pic>
    </p:spTree>
    <p:extLst>
      <p:ext uri="{BB962C8B-B14F-4D97-AF65-F5344CB8AC3E}">
        <p14:creationId xmlns:p14="http://schemas.microsoft.com/office/powerpoint/2010/main" val="124989966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2631AC5B-396E-45DC-8157-BB748ED5049F}"/>
              </a:ext>
            </a:extLst>
          </p:cNvPr>
          <p:cNvSpPr>
            <a:spLocks noGrp="1"/>
          </p:cNvSpPr>
          <p:nvPr>
            <p:ph type="title"/>
          </p:nvPr>
        </p:nvSpPr>
        <p:spPr/>
        <p:txBody>
          <a:bodyPr/>
          <a:lstStyle/>
          <a:p>
            <a:r>
              <a:rPr lang="en-US" altLang="en-US" sz="5300" dirty="0"/>
              <a:t>Transcendental Derivatives</a:t>
            </a:r>
          </a:p>
        </p:txBody>
      </p:sp>
      <p:sp>
        <p:nvSpPr>
          <p:cNvPr id="36867" name="Content Placeholder 1">
            <a:extLst>
              <a:ext uri="{FF2B5EF4-FFF2-40B4-BE49-F238E27FC236}">
                <a16:creationId xmlns:a16="http://schemas.microsoft.com/office/drawing/2014/main" id="{4D9F90EA-845D-4B04-B172-61C3BCB5A832}"/>
              </a:ext>
            </a:extLst>
          </p:cNvPr>
          <p:cNvSpPr>
            <a:spLocks noGrp="1"/>
          </p:cNvSpPr>
          <p:nvPr>
            <p:ph idx="1"/>
          </p:nvPr>
        </p:nvSpPr>
        <p:spPr>
          <a:xfrm>
            <a:off x="457200" y="1219200"/>
            <a:ext cx="8153400" cy="5638800"/>
          </a:xfrm>
        </p:spPr>
        <p:txBody>
          <a:bodyPr/>
          <a:lstStyle/>
          <a:p>
            <a:r>
              <a:rPr lang="en-US" altLang="en-US" dirty="0"/>
              <a:t>Rule:  d(sin(x))/dx  =  cos(x)</a:t>
            </a:r>
          </a:p>
          <a:p>
            <a:endParaRPr lang="en-US" alt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A6D0FF65-FEA7-454B-B20B-2A923AB312E4}"/>
              </a:ext>
            </a:extLst>
          </p:cNvPr>
          <p:cNvSpPr>
            <a:spLocks noGrp="1"/>
          </p:cNvSpPr>
          <p:nvPr>
            <p:ph type="title"/>
          </p:nvPr>
        </p:nvSpPr>
        <p:spPr/>
        <p:txBody>
          <a:bodyPr/>
          <a:lstStyle/>
          <a:p>
            <a:r>
              <a:rPr lang="en-US" altLang="en-US" sz="5300"/>
              <a:t>Transcendental Derivatives</a:t>
            </a:r>
          </a:p>
        </p:txBody>
      </p:sp>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1219200"/>
            <a:ext cx="8686800" cy="3352800"/>
          </a:xfrm>
        </p:spPr>
        <p:txBody>
          <a:bodyPr/>
          <a:lstStyle/>
          <a:p>
            <a:r>
              <a:rPr lang="en-US" altLang="en-US" dirty="0"/>
              <a:t>Likewise d(cos(x))/dx = -sin(x)</a:t>
            </a:r>
          </a:p>
          <a:p>
            <a:r>
              <a:rPr lang="en-US" altLang="en-US" dirty="0"/>
              <a:t>                           graph of</a:t>
            </a:r>
          </a:p>
          <a:p>
            <a:pPr>
              <a:spcBef>
                <a:spcPts val="0"/>
              </a:spcBef>
            </a:pPr>
            <a:r>
              <a:rPr lang="en-US" altLang="en-US" dirty="0"/>
              <a:t>   cos        tangents     slopes</a:t>
            </a:r>
          </a:p>
          <a:p>
            <a:endParaRPr lang="en-US" altLang="en-US" dirty="0"/>
          </a:p>
        </p:txBody>
      </p:sp>
      <p:pic>
        <p:nvPicPr>
          <p:cNvPr id="2" name="Picture 1">
            <a:extLst>
              <a:ext uri="{FF2B5EF4-FFF2-40B4-BE49-F238E27FC236}">
                <a16:creationId xmlns:a16="http://schemas.microsoft.com/office/drawing/2014/main" id="{1C4B28DE-4E31-43D4-BC12-564BD3E5DF03}"/>
              </a:ext>
            </a:extLst>
          </p:cNvPr>
          <p:cNvPicPr>
            <a:picLocks noChangeAspect="1"/>
          </p:cNvPicPr>
          <p:nvPr/>
        </p:nvPicPr>
        <p:blipFill>
          <a:blip r:embed="rId2"/>
          <a:stretch>
            <a:fillRect/>
          </a:stretch>
        </p:blipFill>
        <p:spPr>
          <a:xfrm>
            <a:off x="116305" y="3362325"/>
            <a:ext cx="2819400" cy="2047875"/>
          </a:xfrm>
          <a:prstGeom prst="rect">
            <a:avLst/>
          </a:prstGeom>
        </p:spPr>
      </p:pic>
      <p:pic>
        <p:nvPicPr>
          <p:cNvPr id="4" name="Picture 3">
            <a:extLst>
              <a:ext uri="{FF2B5EF4-FFF2-40B4-BE49-F238E27FC236}">
                <a16:creationId xmlns:a16="http://schemas.microsoft.com/office/drawing/2014/main" id="{DE758226-657C-4555-BDFF-2CA957FA659D}"/>
              </a:ext>
            </a:extLst>
          </p:cNvPr>
          <p:cNvPicPr>
            <a:picLocks noChangeAspect="1"/>
          </p:cNvPicPr>
          <p:nvPr/>
        </p:nvPicPr>
        <p:blipFill>
          <a:blip r:embed="rId3"/>
          <a:stretch>
            <a:fillRect/>
          </a:stretch>
        </p:blipFill>
        <p:spPr>
          <a:xfrm>
            <a:off x="6096000" y="3352800"/>
            <a:ext cx="2819400" cy="2047875"/>
          </a:xfrm>
          <a:prstGeom prst="rect">
            <a:avLst/>
          </a:prstGeom>
        </p:spPr>
      </p:pic>
      <p:pic>
        <p:nvPicPr>
          <p:cNvPr id="6" name="Picture 5">
            <a:extLst>
              <a:ext uri="{FF2B5EF4-FFF2-40B4-BE49-F238E27FC236}">
                <a16:creationId xmlns:a16="http://schemas.microsoft.com/office/drawing/2014/main" id="{2904608B-BDA1-45E1-8AF4-D54D6DAD16B7}"/>
              </a:ext>
            </a:extLst>
          </p:cNvPr>
          <p:cNvPicPr>
            <a:picLocks noChangeAspect="1"/>
          </p:cNvPicPr>
          <p:nvPr/>
        </p:nvPicPr>
        <p:blipFill>
          <a:blip r:embed="rId4"/>
          <a:stretch>
            <a:fillRect/>
          </a:stretch>
        </p:blipFill>
        <p:spPr>
          <a:xfrm>
            <a:off x="3120190" y="3362325"/>
            <a:ext cx="2819400" cy="2047875"/>
          </a:xfrm>
          <a:prstGeom prst="rect">
            <a:avLst/>
          </a:prstGeom>
        </p:spPr>
      </p:pic>
    </p:spTree>
  </p:cSld>
  <p:clrMapOvr>
    <a:masterClrMapping/>
  </p:clrMapOvr>
</p:sld>
</file>

<file path=ppt/theme/theme1.xml><?xml version="1.0" encoding="utf-8"?>
<a:theme xmlns:a="http://schemas.openxmlformats.org/drawingml/2006/main" name="Office Theme">
  <a:themeElements>
    <a:clrScheme name="VikkiDk">
      <a:dk1>
        <a:srgbClr val="FFFFFF"/>
      </a:dk1>
      <a:lt1>
        <a:srgbClr val="000000"/>
      </a:lt1>
      <a:dk2>
        <a:srgbClr val="000000"/>
      </a:dk2>
      <a:lt2>
        <a:srgbClr val="000000"/>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Vikki">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3663</TotalTime>
  <Words>5951</Words>
  <Application>Microsoft Office PowerPoint</Application>
  <PresentationFormat>On-screen Show (4:3)</PresentationFormat>
  <Paragraphs>1055</Paragraphs>
  <Slides>141</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141</vt:i4>
      </vt:variant>
    </vt:vector>
  </HeadingPairs>
  <TitlesOfParts>
    <vt:vector size="149" baseType="lpstr">
      <vt:lpstr>Arial</vt:lpstr>
      <vt:lpstr>Calibri</vt:lpstr>
      <vt:lpstr>Cambria Math</vt:lpstr>
      <vt:lpstr>Comic Sans MS</vt:lpstr>
      <vt:lpstr>Symbol</vt:lpstr>
      <vt:lpstr>Times New Roman</vt:lpstr>
      <vt:lpstr>Wingdings</vt:lpstr>
      <vt:lpstr>Office Theme</vt:lpstr>
      <vt:lpstr>PowerPoint Presentation</vt:lpstr>
      <vt:lpstr>What’s Up?</vt:lpstr>
      <vt:lpstr>What’s Up?</vt:lpstr>
      <vt:lpstr>Review</vt:lpstr>
      <vt:lpstr>Remember Trig?</vt:lpstr>
      <vt:lpstr>Remember Trig?</vt:lpstr>
      <vt:lpstr>Remember Trig?</vt:lpstr>
      <vt:lpstr>Remember Trig?</vt:lpstr>
      <vt:lpstr>Remember Trig?</vt:lpstr>
      <vt:lpstr>Limits in Trig</vt:lpstr>
      <vt:lpstr>Limits in Trig</vt:lpstr>
      <vt:lpstr>Limits in Trig</vt:lpstr>
      <vt:lpstr>Limits in Trig</vt:lpstr>
      <vt:lpstr>Another Way to Look at It</vt:lpstr>
      <vt:lpstr>Limits in Trig</vt:lpstr>
      <vt:lpstr>Derivatives</vt:lpstr>
      <vt:lpstr>Derivatives</vt:lpstr>
      <vt:lpstr>Derivatives</vt:lpstr>
      <vt:lpstr>Derivatives</vt:lpstr>
      <vt:lpstr>Derivatives</vt:lpstr>
      <vt:lpstr>Derivatives/Differentiation</vt:lpstr>
      <vt:lpstr>Derivatives/Differentiation</vt:lpstr>
      <vt:lpstr>Derivatives/Differentiation</vt:lpstr>
      <vt:lpstr>Derivatives/Differentiation</vt:lpstr>
      <vt:lpstr>Derivatives/Differentiation</vt:lpstr>
      <vt:lpstr>Derivatives/Differentiation</vt:lpstr>
      <vt:lpstr>Derivatives/Differentiation</vt:lpstr>
      <vt:lpstr>Derivatives/Differentiation</vt:lpstr>
      <vt:lpstr>Derivatives/Differentiation</vt:lpstr>
      <vt:lpstr>Derivatives/Differentiation</vt:lpstr>
      <vt:lpstr>Derivatives/Differentiation</vt:lpstr>
      <vt:lpstr>Derivatives/Differentiation</vt:lpstr>
      <vt:lpstr>Derivatives/Differentiation</vt:lpstr>
      <vt:lpstr>Derivatives/Differentiation</vt:lpstr>
      <vt:lpstr>Derivatives/Differentiation</vt:lpstr>
      <vt:lpstr>Derivatives</vt:lpstr>
      <vt:lpstr>Derivatives</vt:lpstr>
      <vt:lpstr>Derivatives</vt:lpstr>
      <vt:lpstr>Derivatives</vt:lpstr>
      <vt:lpstr>Derivatives</vt:lpstr>
      <vt:lpstr>Derivatives</vt:lpstr>
      <vt:lpstr>Questions?</vt:lpstr>
      <vt:lpstr>Derivatives/Differentiation</vt:lpstr>
      <vt:lpstr>Derivatives/Differentiation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Derivatives/Differentiation</vt:lpstr>
      <vt:lpstr>Derivatives/Differentiation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Derivatives</vt:lpstr>
      <vt:lpstr>Derivatives</vt:lpstr>
      <vt:lpstr>Derivatives</vt:lpstr>
      <vt:lpstr>Derivatives</vt:lpstr>
      <vt:lpstr>Derivatives</vt:lpstr>
      <vt:lpstr>Derivatives</vt:lpstr>
      <vt:lpstr>Derivatives</vt:lpstr>
      <vt:lpstr>Derivatives</vt:lpstr>
      <vt:lpstr>Derivatives</vt:lpstr>
      <vt:lpstr>Derivatives</vt:lpstr>
      <vt:lpstr>Derivatives</vt:lpstr>
      <vt:lpstr>Derivatives</vt:lpstr>
      <vt:lpstr>Derivatives</vt:lpstr>
      <vt:lpstr>Derivatives</vt:lpstr>
      <vt:lpstr>Derivatives</vt:lpstr>
      <vt:lpstr>Derivatives</vt:lpstr>
      <vt:lpstr>Derivatives</vt:lpstr>
      <vt:lpstr>Derivatives</vt:lpstr>
      <vt:lpstr>Derivatives</vt:lpstr>
      <vt:lpstr>Derivatives</vt:lpstr>
      <vt:lpstr>Derivatives</vt:lpstr>
      <vt:lpstr>Derivatives</vt:lpstr>
      <vt:lpstr>PowerPoint Presentation</vt:lpstr>
      <vt:lpstr>Questions?</vt:lpstr>
      <vt:lpstr>Fancy Derivatives</vt:lpstr>
      <vt:lpstr>Transcendental Derivatives</vt:lpstr>
      <vt:lpstr>Transcendental Derivatives</vt:lpstr>
      <vt:lpstr>Transcendental Derivatives</vt:lpstr>
      <vt:lpstr>Transcendental Derivatives</vt:lpstr>
      <vt:lpstr>Transcendental Derivatives</vt:lpstr>
      <vt:lpstr>Transcendental Derivatives</vt:lpstr>
      <vt:lpstr>Transcendental Derivatives</vt:lpstr>
      <vt:lpstr>Transcendental Derivatives</vt:lpstr>
      <vt:lpstr>Transcendental Derivatives</vt:lpstr>
      <vt:lpstr>Transcendental Derivatives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Derivatives</vt:lpstr>
      <vt:lpstr>Questions?</vt:lpstr>
      <vt:lpstr>Derivatives</vt:lpstr>
      <vt:lpstr>Derivatives</vt:lpstr>
      <vt:lpstr>Derivatives</vt:lpstr>
      <vt:lpstr>Derivatives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Derivatives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You Survived!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Vikki French at 049</dc:creator>
  <cp:lastModifiedBy>Vikki French</cp:lastModifiedBy>
  <cp:revision>282</cp:revision>
  <dcterms:created xsi:type="dcterms:W3CDTF">2012-09-06T22:30:26Z</dcterms:created>
  <dcterms:modified xsi:type="dcterms:W3CDTF">2023-02-07T02:45:44Z</dcterms:modified>
</cp:coreProperties>
</file>