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546" r:id="rId2"/>
    <p:sldId id="538" r:id="rId3"/>
    <p:sldId id="547" r:id="rId4"/>
    <p:sldId id="539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2947" r:id="rId14"/>
    <p:sldId id="2904" r:id="rId15"/>
    <p:sldId id="2976" r:id="rId16"/>
    <p:sldId id="2905" r:id="rId17"/>
    <p:sldId id="2906" r:id="rId18"/>
    <p:sldId id="562" r:id="rId19"/>
    <p:sldId id="2907" r:id="rId20"/>
    <p:sldId id="2981" r:id="rId21"/>
    <p:sldId id="2908" r:id="rId22"/>
    <p:sldId id="2909" r:id="rId23"/>
    <p:sldId id="2910" r:id="rId24"/>
    <p:sldId id="2911" r:id="rId25"/>
    <p:sldId id="2948" r:id="rId26"/>
    <p:sldId id="2949" r:id="rId27"/>
    <p:sldId id="2950" r:id="rId28"/>
    <p:sldId id="2951" r:id="rId29"/>
    <p:sldId id="2912" r:id="rId30"/>
    <p:sldId id="564" r:id="rId31"/>
    <p:sldId id="473" r:id="rId32"/>
    <p:sldId id="484" r:id="rId33"/>
    <p:sldId id="411" r:id="rId34"/>
    <p:sldId id="481" r:id="rId35"/>
    <p:sldId id="482" r:id="rId36"/>
    <p:sldId id="420" r:id="rId37"/>
    <p:sldId id="515" r:id="rId38"/>
    <p:sldId id="485" r:id="rId39"/>
    <p:sldId id="409" r:id="rId40"/>
    <p:sldId id="569" r:id="rId41"/>
    <p:sldId id="570" r:id="rId42"/>
    <p:sldId id="571" r:id="rId43"/>
    <p:sldId id="578" r:id="rId44"/>
    <p:sldId id="573" r:id="rId45"/>
    <p:sldId id="579" r:id="rId46"/>
    <p:sldId id="580" r:id="rId47"/>
    <p:sldId id="581" r:id="rId48"/>
    <p:sldId id="2984" r:id="rId49"/>
    <p:sldId id="2916" r:id="rId50"/>
    <p:sldId id="597" r:id="rId51"/>
    <p:sldId id="509" r:id="rId52"/>
    <p:sldId id="510" r:id="rId53"/>
    <p:sldId id="415" r:id="rId54"/>
    <p:sldId id="2946" r:id="rId55"/>
    <p:sldId id="2982" r:id="rId56"/>
    <p:sldId id="2983" r:id="rId57"/>
    <p:sldId id="520" r:id="rId58"/>
    <p:sldId id="598" r:id="rId59"/>
    <p:sldId id="518" r:id="rId60"/>
    <p:sldId id="519" r:id="rId61"/>
    <p:sldId id="522" r:id="rId62"/>
    <p:sldId id="2251" r:id="rId63"/>
    <p:sldId id="2205" r:id="rId64"/>
    <p:sldId id="2252" r:id="rId65"/>
    <p:sldId id="2253" r:id="rId66"/>
    <p:sldId id="501" r:id="rId67"/>
    <p:sldId id="502" r:id="rId68"/>
    <p:sldId id="503" r:id="rId69"/>
    <p:sldId id="504" r:id="rId70"/>
    <p:sldId id="505" r:id="rId71"/>
    <p:sldId id="506" r:id="rId72"/>
    <p:sldId id="508" r:id="rId73"/>
    <p:sldId id="2259" r:id="rId74"/>
    <p:sldId id="2935" r:id="rId75"/>
    <p:sldId id="591" r:id="rId76"/>
    <p:sldId id="604" r:id="rId77"/>
    <p:sldId id="605" r:id="rId78"/>
    <p:sldId id="606" r:id="rId79"/>
    <p:sldId id="2260" r:id="rId80"/>
    <p:sldId id="588" r:id="rId81"/>
    <p:sldId id="589" r:id="rId82"/>
    <p:sldId id="590" r:id="rId83"/>
    <p:sldId id="594" r:id="rId84"/>
    <p:sldId id="595" r:id="rId85"/>
    <p:sldId id="2932" r:id="rId86"/>
    <p:sldId id="2933" r:id="rId87"/>
    <p:sldId id="2934" r:id="rId88"/>
    <p:sldId id="599" r:id="rId89"/>
    <p:sldId id="600" r:id="rId90"/>
    <p:sldId id="601" r:id="rId91"/>
    <p:sldId id="602" r:id="rId92"/>
    <p:sldId id="608" r:id="rId93"/>
    <p:sldId id="609" r:id="rId94"/>
    <p:sldId id="610" r:id="rId95"/>
    <p:sldId id="2931" r:id="rId96"/>
    <p:sldId id="543" r:id="rId97"/>
    <p:sldId id="1059" r:id="rId98"/>
    <p:sldId id="1829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>
      <p:cViewPr varScale="1">
        <p:scale>
          <a:sx n="99" d="100"/>
          <a:sy n="99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99E6-98B3-422F-BDD3-3F4BE51154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1BA0-0B96-481B-8999-1A4DF7116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EA76-B223-4EAF-A427-B8D81EDDA7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Comic Sans MS" panose="030F0702030302020204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Comic Sans MS" panose="030F0702030302020204" pitchFamily="66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2 Part </a:t>
            </a:r>
            <a:r>
              <a:rPr lang="en-US" altLang="en-US" sz="6900" b="1" dirty="0">
                <a:solidFill>
                  <a:srgbClr val="CCFFFF"/>
                </a:solidFill>
              </a:rPr>
              <a:t>3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whether a formula is a function, you graph it and do the “</a:t>
            </a:r>
            <a:r>
              <a:rPr lang="en-US" dirty="0">
                <a:solidFill>
                  <a:srgbClr val="FFC000"/>
                </a:solidFill>
              </a:rPr>
              <a:t>vertical line test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If it passes the </a:t>
            </a:r>
            <a:r>
              <a:rPr lang="en-US" dirty="0">
                <a:solidFill>
                  <a:srgbClr val="FFC000"/>
                </a:solidFill>
              </a:rPr>
              <a:t>VLT</a:t>
            </a:r>
            <a:r>
              <a:rPr lang="en-US" dirty="0"/>
              <a:t>, it is a function</a:t>
            </a:r>
          </a:p>
        </p:txBody>
      </p:sp>
    </p:spTree>
    <p:extLst>
      <p:ext uri="{BB962C8B-B14F-4D97-AF65-F5344CB8AC3E}">
        <p14:creationId xmlns:p14="http://schemas.microsoft.com/office/powerpoint/2010/main" val="1045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 there is a special symbol for functions</a:t>
            </a:r>
          </a:p>
          <a:p>
            <a:endParaRPr lang="en-US" sz="2000" dirty="0"/>
          </a:p>
          <a:p>
            <a:r>
              <a:rPr lang="en-US" dirty="0"/>
              <a:t>Where you used to write</a:t>
            </a:r>
          </a:p>
          <a:p>
            <a:r>
              <a:rPr lang="en-US" dirty="0"/>
              <a:t>	y = 8x + 13</a:t>
            </a:r>
          </a:p>
          <a:p>
            <a:r>
              <a:rPr lang="en-US" dirty="0"/>
              <a:t>A function is written: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5400" dirty="0"/>
              <a:t>ƒ</a:t>
            </a:r>
            <a:r>
              <a:rPr lang="en-US" dirty="0"/>
              <a:t>(x) = 8x + 13</a:t>
            </a:r>
          </a:p>
          <a:p>
            <a:pPr>
              <a:spcBef>
                <a:spcPts val="0"/>
              </a:spcBef>
            </a:pPr>
            <a:r>
              <a:rPr lang="en-US" dirty="0"/>
              <a:t>read as: “f of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ƒ(x)  shows that the formula uses “x” as the input and the output depends on it </a:t>
            </a:r>
          </a:p>
        </p:txBody>
      </p:sp>
    </p:spTree>
    <p:extLst>
      <p:ext uri="{BB962C8B-B14F-4D97-AF65-F5344CB8AC3E}">
        <p14:creationId xmlns:p14="http://schemas.microsoft.com/office/powerpoint/2010/main" val="347365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249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FFC000"/>
                </a:solidFill>
              </a:rPr>
              <a:t>mathematical model </a:t>
            </a:r>
            <a:r>
              <a:rPr lang="en-US" dirty="0"/>
              <a:t>is a mathematical description (often by means of a function or an equation) of a real-world phenomenon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Mathematical Models </a:t>
            </a:r>
          </a:p>
          <a:p>
            <a:pPr algn="ctr"/>
            <a:r>
              <a:rPr lang="en-US" dirty="0"/>
              <a:t>(real-world formulas) </a:t>
            </a:r>
          </a:p>
          <a:p>
            <a:pPr algn="ctr"/>
            <a:r>
              <a:rPr lang="en-US" dirty="0"/>
              <a:t>are usually polynomial equations</a:t>
            </a:r>
          </a:p>
        </p:txBody>
      </p:sp>
    </p:spTree>
    <p:extLst>
      <p:ext uri="{BB962C8B-B14F-4D97-AF65-F5344CB8AC3E}">
        <p14:creationId xmlns:p14="http://schemas.microsoft.com/office/powerpoint/2010/main" val="56157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model is to understand the phenomenon and often to make predictions about future behavior (</a:t>
            </a:r>
            <a:r>
              <a:rPr lang="en-US" dirty="0">
                <a:solidFill>
                  <a:srgbClr val="FFC000"/>
                </a:solidFill>
              </a:rPr>
              <a:t>forecasts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01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mathematical model is never a completely accurate representation of a physical </a:t>
            </a:r>
          </a:p>
          <a:p>
            <a:pPr>
              <a:spcBef>
                <a:spcPts val="0"/>
              </a:spcBef>
            </a:pPr>
            <a:r>
              <a:rPr lang="en-US" dirty="0"/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341841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Unless it was developed as part of a scientific experiment to validate the particular relationship, there is no scientific evidence to show a particular model accurately explains a phenomenon</a:t>
            </a:r>
          </a:p>
        </p:txBody>
      </p:sp>
    </p:spTree>
    <p:extLst>
      <p:ext uri="{BB962C8B-B14F-4D97-AF65-F5344CB8AC3E}">
        <p14:creationId xmlns:p14="http://schemas.microsoft.com/office/powerpoint/2010/main" val="41346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Still, it may be useful for forecasting</a:t>
            </a:r>
          </a:p>
        </p:txBody>
      </p:sp>
    </p:spTree>
    <p:extLst>
      <p:ext uri="{BB962C8B-B14F-4D97-AF65-F5344CB8AC3E}">
        <p14:creationId xmlns:p14="http://schemas.microsoft.com/office/powerpoint/2010/main" val="300000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functions, polynomials</a:t>
            </a:r>
          </a:p>
          <a:p>
            <a:r>
              <a:rPr lang="en-US" dirty="0"/>
              <a:t>New stuff: transforming functions, mathematical modeling, trig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31F9-FD74-4C6A-A03D-AC6267CF5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“Forecasts are expectations. The future can fail to meet expectations.”</a:t>
            </a:r>
          </a:p>
          <a:p>
            <a:pPr algn="r"/>
            <a:r>
              <a:rPr lang="en-US" sz="3000" dirty="0"/>
              <a:t>Stephanie Black, 2022</a:t>
            </a:r>
          </a:p>
          <a:p>
            <a:pPr algn="r"/>
            <a:r>
              <a:rPr lang="en-US" sz="2000" dirty="0"/>
              <a:t>Thanks, Stephanie!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DB933A-92E4-42FE-97F7-146F7FE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/>
              <a:t>Mathematical Modeling</a:t>
            </a:r>
            <a:endParaRPr lang="en-US" altLang="en-US" sz="5900" dirty="0"/>
          </a:p>
        </p:txBody>
      </p:sp>
    </p:spTree>
    <p:extLst>
      <p:ext uri="{BB962C8B-B14F-4D97-AF65-F5344CB8AC3E}">
        <p14:creationId xmlns:p14="http://schemas.microsoft.com/office/powerpoint/2010/main" val="139460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are often used to model real-world phenomena</a:t>
            </a:r>
          </a:p>
        </p:txBody>
      </p:sp>
    </p:spTree>
    <p:extLst>
      <p:ext uri="{BB962C8B-B14F-4D97-AF65-F5344CB8AC3E}">
        <p14:creationId xmlns:p14="http://schemas.microsoft.com/office/powerpoint/2010/main" val="2370780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5789"/>
            <a:ext cx="6773863" cy="4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Graphs of common algebraic functions: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r>
              <a:rPr lang="en-US" sz="2500" dirty="0"/>
              <a:t>constant   identity   </a:t>
            </a:r>
            <a:r>
              <a:rPr lang="en-US" sz="1500" dirty="0"/>
              <a:t> </a:t>
            </a:r>
            <a:r>
              <a:rPr lang="en-US" sz="2500" dirty="0"/>
              <a:t>abs value  quadratic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1200" dirty="0"/>
              <a:t>      </a:t>
            </a:r>
          </a:p>
          <a:p>
            <a:r>
              <a:rPr lang="en-US" sz="2500" dirty="0"/>
              <a:t>         square root    cubic      cube root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58701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9" y="1562285"/>
            <a:ext cx="2001199" cy="435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69" y="1524000"/>
            <a:ext cx="2001199" cy="42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69" y="1529433"/>
            <a:ext cx="2224738" cy="4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07" y="2438398"/>
            <a:ext cx="2214093" cy="218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C8AE5D-423A-4839-A3D2-04EC3B6B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function?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94DC8-8011-4D8E-8528-E1B1860CE41B}"/>
              </a:ext>
            </a:extLst>
          </p:cNvPr>
          <p:cNvSpPr txBox="1"/>
          <p:nvPr/>
        </p:nvSpPr>
        <p:spPr>
          <a:xfrm>
            <a:off x="4341669" y="6182194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constant   identity   </a:t>
            </a:r>
            <a:r>
              <a:rPr lang="en-US" sz="1100" dirty="0"/>
              <a:t> </a:t>
            </a:r>
            <a:r>
              <a:rPr lang="en-US" sz="1800" dirty="0"/>
              <a:t>abs value  quadratic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DBB2D-A2F7-4CC8-9F01-084B53F3B5A3}"/>
              </a:ext>
            </a:extLst>
          </p:cNvPr>
          <p:cNvSpPr txBox="1"/>
          <p:nvPr/>
        </p:nvSpPr>
        <p:spPr>
          <a:xfrm>
            <a:off x="4648200" y="6386728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square root    cubic      cube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6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We use these known functions to see if they will fit our observed data because we know their mathematical formulas</a:t>
            </a:r>
          </a:p>
          <a:p>
            <a:endParaRPr lang="en-US" sz="2000" dirty="0"/>
          </a:p>
          <a:p>
            <a:r>
              <a:rPr lang="en-US" dirty="0"/>
              <a:t>It’s a place to start!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07740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02" y="1295400"/>
            <a:ext cx="7145134" cy="543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might fit?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48F63-94DB-49DF-BE1E-B1A8D5CD8F93}"/>
              </a:ext>
            </a:extLst>
          </p:cNvPr>
          <p:cNvSpPr txBox="1"/>
          <p:nvPr/>
        </p:nvSpPr>
        <p:spPr>
          <a:xfrm>
            <a:off x="4341669" y="6248400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constant   line   </a:t>
            </a:r>
            <a:r>
              <a:rPr lang="en-US" sz="1100" dirty="0"/>
              <a:t> </a:t>
            </a:r>
            <a:r>
              <a:rPr lang="en-US" sz="1800" dirty="0"/>
              <a:t>abs value  quadratic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77ACA-B477-432B-91F4-F25C5F35B6A1}"/>
              </a:ext>
            </a:extLst>
          </p:cNvPr>
          <p:cNvSpPr txBox="1"/>
          <p:nvPr/>
        </p:nvSpPr>
        <p:spPr>
          <a:xfrm>
            <a:off x="4648200" y="6452934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square root    cubic      cube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6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8B26D8-C21D-4701-B2F3-77DB7939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2133600" y="29718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 functions (especially sine and cosine) are used to model cyclical phenomena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0BEE1-7E20-437F-B614-214184BBADF6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483100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10F12-85F1-4DB5-88C6-EAA637F4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4" y="2461437"/>
            <a:ext cx="4678326" cy="416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functions use: </a:t>
            </a:r>
          </a:p>
          <a:p>
            <a:pPr algn="ctr"/>
            <a:r>
              <a:rPr lang="en-US" dirty="0"/>
              <a:t>ƒ(x) = </a:t>
            </a:r>
            <a:r>
              <a:rPr lang="en-US" i="1" dirty="0"/>
              <a:t>a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where the base </a:t>
            </a:r>
          </a:p>
          <a:p>
            <a:pPr>
              <a:spcBef>
                <a:spcPts val="0"/>
              </a:spcBef>
            </a:pPr>
            <a:r>
              <a:rPr lang="en-US" i="1" dirty="0"/>
              <a:t>a</a:t>
            </a:r>
            <a:r>
              <a:rPr lang="en-US" dirty="0"/>
              <a:t> is a positive </a:t>
            </a:r>
          </a:p>
          <a:p>
            <a:pPr>
              <a:spcBef>
                <a:spcPts val="0"/>
              </a:spcBef>
            </a:pPr>
            <a:r>
              <a:rPr lang="en-US" dirty="0"/>
              <a:t>constant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4C94D-62BE-4809-9958-CBA68B62B944}"/>
              </a:ext>
            </a:extLst>
          </p:cNvPr>
          <p:cNvSpPr txBox="1"/>
          <p:nvPr/>
        </p:nvSpPr>
        <p:spPr>
          <a:xfrm>
            <a:off x="0" y="6581001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https://www.quora.com/How-do-you-find-the-domain-and-range-of-an-exponential-function</a:t>
            </a:r>
          </a:p>
        </p:txBody>
      </p:sp>
    </p:spTree>
    <p:extLst>
      <p:ext uri="{BB962C8B-B14F-4D97-AF65-F5344CB8AC3E}">
        <p14:creationId xmlns:p14="http://schemas.microsoft.com/office/powerpoint/2010/main" val="378999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Logarithmic functions use:</a:t>
            </a:r>
          </a:p>
          <a:p>
            <a:pPr algn="ctr"/>
            <a:r>
              <a:rPr lang="en-US" dirty="0"/>
              <a:t>ƒ(x) = </a:t>
            </a:r>
            <a:r>
              <a:rPr lang="en-US" dirty="0" err="1"/>
              <a:t>log</a:t>
            </a:r>
            <a:r>
              <a:rPr lang="en-US" i="1" baseline="-25000" dirty="0" err="1"/>
              <a:t>a</a:t>
            </a:r>
            <a:r>
              <a:rPr lang="en-US" dirty="0" err="1"/>
              <a:t>x</a:t>
            </a:r>
            <a:r>
              <a:rPr lang="en-US" dirty="0"/>
              <a:t> </a:t>
            </a:r>
          </a:p>
          <a:p>
            <a:r>
              <a:rPr lang="en-US" dirty="0"/>
              <a:t>where the base </a:t>
            </a:r>
            <a:r>
              <a:rPr lang="en-US" i="1" dirty="0"/>
              <a:t>a</a:t>
            </a:r>
            <a:r>
              <a:rPr lang="en-US" dirty="0"/>
              <a:t> is a positive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4F53F-9E25-47BC-B1E5-0359560F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69316"/>
            <a:ext cx="4295553" cy="320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57A1C-C210-4A2E-A2B9-5198DB0BBC8C}"/>
              </a:ext>
            </a:extLst>
          </p:cNvPr>
          <p:cNvSpPr txBox="1"/>
          <p:nvPr/>
        </p:nvSpPr>
        <p:spPr>
          <a:xfrm>
            <a:off x="0" y="6602497"/>
            <a:ext cx="46883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2477936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89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2) </a:t>
            </a:r>
            <a:r>
              <a:rPr lang="en-US" sz="3200" dirty="0">
                <a:solidFill>
                  <a:srgbClr val="FFC000"/>
                </a:solidFill>
              </a:rPr>
              <a:t>Use algebra and limits </a:t>
            </a:r>
            <a:r>
              <a:rPr lang="en-US" sz="3200" dirty="0"/>
              <a:t>to examine the properties and graphs of functions</a:t>
            </a:r>
          </a:p>
          <a:p>
            <a:pPr lvl="0"/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Solve problems </a:t>
            </a:r>
            <a:r>
              <a:rPr lang="en-US" sz="3200" dirty="0"/>
              <a:t>by identifying the requirements, making a sketch as appropriate, and using calculus techniques to model the problem, calculating the final answer and verifying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Because data RARELY fits the known functions exactly, we have to transform the functions to fit the data</a:t>
            </a:r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7941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vertical shifts: </a:t>
            </a:r>
          </a:p>
          <a:p>
            <a:r>
              <a:rPr lang="en-US" i="1" dirty="0"/>
              <a:t>  </a:t>
            </a:r>
            <a:r>
              <a:rPr lang="en-US" dirty="0"/>
              <a:t>ƒ(x) + c    plus shifts up</a:t>
            </a:r>
          </a:p>
          <a:p>
            <a:r>
              <a:rPr lang="en-US" i="1" dirty="0"/>
              <a:t>  </a:t>
            </a:r>
            <a:r>
              <a:rPr lang="en-US" dirty="0"/>
              <a:t>ƒ(x) - c    minus shifts down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1935"/>
            <a:ext cx="5257800" cy="30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vertical stretch: </a:t>
            </a:r>
          </a:p>
          <a:p>
            <a:r>
              <a:rPr lang="en-US" i="1" dirty="0"/>
              <a:t>  </a:t>
            </a:r>
            <a:r>
              <a:rPr lang="en-US" dirty="0"/>
              <a:t>ƒ(x)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    stretches</a:t>
            </a:r>
          </a:p>
          <a:p>
            <a:r>
              <a:rPr lang="en-US" i="1" dirty="0"/>
              <a:t>  </a:t>
            </a:r>
            <a:r>
              <a:rPr lang="en-US" dirty="0"/>
              <a:t>ƒ(x) ÷ c    squashes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08350"/>
            <a:ext cx="5257800" cy="31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+ c)    shifts left</a:t>
            </a:r>
          </a:p>
          <a:p>
            <a:r>
              <a:rPr lang="en-US" i="1" dirty="0"/>
              <a:t>  </a:t>
            </a:r>
            <a:r>
              <a:rPr lang="en-US" dirty="0"/>
              <a:t>ƒ(x - c)    shifts right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98588"/>
            <a:ext cx="5277251" cy="31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Another way to look at it:</a:t>
            </a:r>
          </a:p>
          <a:p>
            <a:pPr algn="ctr"/>
            <a:r>
              <a:rPr lang="en-US" dirty="0"/>
              <a:t>y-transformations affect the graph but keep the graph paper the same</a:t>
            </a:r>
          </a:p>
          <a:p>
            <a:pPr algn="ctr"/>
            <a:r>
              <a:rPr lang="en-US" dirty="0"/>
              <a:t>x-transformations keep the graph the same but modify the graph paper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416" y="1143000"/>
            <a:ext cx="4524375" cy="26955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ƒ(x + c)    </a:t>
            </a:r>
          </a:p>
          <a:p>
            <a:r>
              <a:rPr lang="en-US" dirty="0"/>
              <a:t>shifts the </a:t>
            </a:r>
          </a:p>
          <a:p>
            <a:pPr>
              <a:spcBef>
                <a:spcPts val="0"/>
              </a:spcBef>
            </a:pPr>
            <a:r>
              <a:rPr lang="en-US" dirty="0"/>
              <a:t>origin right</a:t>
            </a:r>
          </a:p>
          <a:p>
            <a:pPr>
              <a:spcBef>
                <a:spcPts val="0"/>
              </a:spcBef>
            </a:pPr>
            <a:r>
              <a:rPr lang="en-US" dirty="0"/>
              <a:t>(which shifts</a:t>
            </a:r>
          </a:p>
          <a:p>
            <a:pPr>
              <a:spcBef>
                <a:spcPts val="0"/>
              </a:spcBef>
            </a:pPr>
            <a:r>
              <a:rPr lang="en-US" dirty="0"/>
              <a:t>the graph left)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17" y="3943350"/>
            <a:ext cx="4524375" cy="2686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416" y="1143000"/>
            <a:ext cx="4524375" cy="26955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ƒ(x - c)    </a:t>
            </a:r>
          </a:p>
          <a:p>
            <a:r>
              <a:rPr lang="en-US" dirty="0"/>
              <a:t>shifts the </a:t>
            </a:r>
          </a:p>
          <a:p>
            <a:pPr>
              <a:spcBef>
                <a:spcPts val="0"/>
              </a:spcBef>
            </a:pPr>
            <a:r>
              <a:rPr lang="en-US" dirty="0"/>
              <a:t>origin left</a:t>
            </a:r>
          </a:p>
          <a:p>
            <a:pPr>
              <a:spcBef>
                <a:spcPts val="0"/>
              </a:spcBef>
            </a:pPr>
            <a:r>
              <a:rPr lang="en-US" dirty="0"/>
              <a:t>(which shifts</a:t>
            </a:r>
          </a:p>
          <a:p>
            <a:pPr>
              <a:spcBef>
                <a:spcPts val="0"/>
              </a:spcBef>
            </a:pPr>
            <a:r>
              <a:rPr lang="en-US" dirty="0"/>
              <a:t>the graph </a:t>
            </a:r>
          </a:p>
          <a:p>
            <a:pPr>
              <a:spcBef>
                <a:spcPts val="0"/>
              </a:spcBef>
            </a:pPr>
            <a:r>
              <a:rPr lang="en-US" dirty="0"/>
              <a:t>right)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35" y="3948430"/>
            <a:ext cx="4519505" cy="2694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c)    squashes</a:t>
            </a:r>
          </a:p>
          <a:p>
            <a:r>
              <a:rPr lang="en-US" i="1" dirty="0"/>
              <a:t>  </a:t>
            </a:r>
            <a:r>
              <a:rPr lang="en-US" dirty="0"/>
              <a:t>ƒ(x ÷ c)    stretches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2" y="3489570"/>
            <a:ext cx="5276398" cy="3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outside of the parentheses affects the “y” values</a:t>
            </a:r>
          </a:p>
          <a:p>
            <a:endParaRPr lang="en-US" sz="2000" dirty="0"/>
          </a:p>
          <a:p>
            <a:r>
              <a:rPr lang="en-US" dirty="0"/>
              <a:t>These operations lead to an </a:t>
            </a:r>
            <a:r>
              <a:rPr lang="en-US" dirty="0">
                <a:solidFill>
                  <a:srgbClr val="FFC000"/>
                </a:solidFill>
              </a:rPr>
              <a:t>intuitive</a:t>
            </a:r>
            <a:r>
              <a:rPr lang="en-US" dirty="0"/>
              <a:t> result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inside the parentheses affects the “x” values</a:t>
            </a:r>
          </a:p>
          <a:p>
            <a:endParaRPr lang="en-US" sz="2000" dirty="0"/>
          </a:p>
          <a:p>
            <a:r>
              <a:rPr lang="en-US" dirty="0"/>
              <a:t>These operations lead to a </a:t>
            </a:r>
            <a:r>
              <a:rPr lang="en-US" dirty="0">
                <a:solidFill>
                  <a:srgbClr val="FFC000"/>
                </a:solidFill>
              </a:rPr>
              <a:t>counterintuitive </a:t>
            </a:r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ƒ(x) - 2?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B11AAB64-78B3-46E0-8162-55E04EE4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859011" cy="4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CE8412-8A90-4AE2-A2DD-90D061AA2AFA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C4654F-6852-4224-BB63-7E42CA0A9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51A47D-EA67-47B3-889D-E33D92B88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CC71007-B6A5-4E81-9A41-685041E02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302A20-B6E5-4915-9ED6-88EA12188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FC7A0-B928-4F7C-AFD4-F2F7497E9816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36098C-E463-4311-ACC7-F9675B45956C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6BEBA22-5B52-4527-B9A3-D82AB510480F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0CB4BDC-8B2A-4930-9E6B-1BE0C133AA25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D758DE-A5CC-4E4D-AE63-D2945246E7BF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769BB42-9B77-49C2-A27B-2816B4A25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C4053CB-B79A-4A4F-A3CD-041170168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150C6F7-F66F-4A55-81B8-AEA34DC88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5F639EB-C5E4-4447-8944-AF0C1C2EA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1B1BE84-16A2-4E05-A111-51EF2CA150CF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77211EA-D8BD-4C66-934C-6897FC5375A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FCB9690-90CC-4D94-A0E9-FC0278692BF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896D29-1D3B-4711-8398-1F4871799AE1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10D6CD4-8D33-4256-A2A9-EB70A094029A}"/>
              </a:ext>
            </a:extLst>
          </p:cNvPr>
          <p:cNvCxnSpPr>
            <a:cxnSpLocks/>
          </p:cNvCxnSpPr>
          <p:nvPr/>
        </p:nvCxnSpPr>
        <p:spPr>
          <a:xfrm flipV="1">
            <a:off x="5171668" y="3358099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A40EBEB-7CF6-4381-8858-B6F6BC8D47E0}"/>
              </a:ext>
            </a:extLst>
          </p:cNvPr>
          <p:cNvCxnSpPr>
            <a:cxnSpLocks/>
          </p:cNvCxnSpPr>
          <p:nvPr/>
        </p:nvCxnSpPr>
        <p:spPr>
          <a:xfrm flipV="1">
            <a:off x="6804294" y="2815656"/>
            <a:ext cx="1034354" cy="1164236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97F66E4-64F5-4C78-8D7C-4417F022B2BE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27215FA-D1DA-45F1-A231-31E2B4439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7A23745-B0B6-4B47-A987-2BBC7B824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519D6A6-1410-44E8-BB42-D1976A3AF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181C904-F635-4396-9589-25518DB3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8E4B54-EA53-4D12-A6D8-8B6C64344F51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B785BD6-B5DC-407D-A52C-88CB9679285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86A7D16-C07D-4B9F-8A23-375776602C98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1AFF829-EE50-4674-85B6-639D9B9E0EF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24667C-8337-4340-AB5A-F09352DDEB4E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FE48B09-5986-44D2-B722-EA0F39D66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FDF00D0-7BE5-4DB5-AFD2-178D045E0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1210511-F543-4E22-9636-5136D68BA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585DDFF-553D-4AE6-8481-37D0EE7D8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0E8EA6-E723-481C-A27B-766A688BDE8E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847D40C-BCA7-40BC-BE4B-917F372555FC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106C6CF-7348-42BF-888D-F7AEFF452011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B8950F1-AFBB-4BB9-BB43-8073C417B38D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7CE37BA-FB11-4C8B-B5CE-83E09C1096D6}"/>
              </a:ext>
            </a:extLst>
          </p:cNvPr>
          <p:cNvCxnSpPr>
            <a:cxnSpLocks/>
          </p:cNvCxnSpPr>
          <p:nvPr/>
        </p:nvCxnSpPr>
        <p:spPr>
          <a:xfrm flipV="1">
            <a:off x="440110" y="2909455"/>
            <a:ext cx="1155934" cy="1322294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9951840-F4BD-4185-91D1-0DEA852AB42A}"/>
              </a:ext>
            </a:extLst>
          </p:cNvPr>
          <p:cNvCxnSpPr>
            <a:cxnSpLocks/>
          </p:cNvCxnSpPr>
          <p:nvPr/>
        </p:nvCxnSpPr>
        <p:spPr>
          <a:xfrm flipV="1">
            <a:off x="2743200" y="3086550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535CC3B-9713-4A7B-B823-A4EAFF6E265F}"/>
              </a:ext>
            </a:extLst>
          </p:cNvPr>
          <p:cNvSpPr txBox="1"/>
          <p:nvPr/>
        </p:nvSpPr>
        <p:spPr>
          <a:xfrm>
            <a:off x="762000" y="3173433"/>
            <a:ext cx="351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C04D3D-CC7E-47CC-AC66-56546C350385}"/>
              </a:ext>
            </a:extLst>
          </p:cNvPr>
          <p:cNvSpPr txBox="1"/>
          <p:nvPr/>
        </p:nvSpPr>
        <p:spPr>
          <a:xfrm>
            <a:off x="3141299" y="3212068"/>
            <a:ext cx="36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B4DCE3-ACA6-4F51-97D3-72E327CA3400}"/>
              </a:ext>
            </a:extLst>
          </p:cNvPr>
          <p:cNvSpPr txBox="1"/>
          <p:nvPr/>
        </p:nvSpPr>
        <p:spPr>
          <a:xfrm>
            <a:off x="5309004" y="3212068"/>
            <a:ext cx="4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CF457C-A73F-4FCE-974B-7CBD47856D68}"/>
              </a:ext>
            </a:extLst>
          </p:cNvPr>
          <p:cNvSpPr txBox="1"/>
          <p:nvPr/>
        </p:nvSpPr>
        <p:spPr>
          <a:xfrm>
            <a:off x="7467600" y="3200400"/>
            <a:ext cx="4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6706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ƒ(x) - 2?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9172C53-C95F-4DE2-8B90-9DB9DF4C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6999"/>
            <a:ext cx="563245" cy="4195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AB26E5D-0A65-4118-9012-47FAF5B2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568D6DE-98E9-4DAA-A119-C360F5DEA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7A9B70D-3802-40ED-B020-47A0B4B6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859011" cy="4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E4A323-C6AD-402B-BF59-5F824A4A93C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A4F451-0E57-4433-B570-910CB30C2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3E5756-C324-42CC-B508-CFFB04FE31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83A506-9B51-4ECF-954E-D8C46E85A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801EF5-46FD-46E3-AF45-CFF97662B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DA5346-F3AD-4206-88BF-80D41AF796A4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1FE66D-08C0-44B5-AC5C-4F3BE53E1DCB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EF7BFCD-9CE4-4BB7-9980-2C30A6AB6567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02B462-923D-4A1E-908C-746E32C57B78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A6CA66-E0A7-4F67-A5A8-7B11ABCE3D80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43E2854-E83C-4B9B-86AD-78A601513B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7079B7-4F2D-44A0-BDF1-F381A9DCC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E82985-31AA-416A-AF7C-290ED0E4F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0181666-14EF-4AED-BF5B-1AB60C7DC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98AFB5-E4AC-4616-B87F-A2FA3C70A6B2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3763160-BC0B-42C8-93FE-3C86052455D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231B374-2FB1-4595-B644-CF422783F428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CA30D2-06BA-428A-9ABE-2B3E5E4F1E09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EAAFE5-5AFD-4A56-B9FB-CC2DCEF9289B}"/>
              </a:ext>
            </a:extLst>
          </p:cNvPr>
          <p:cNvCxnSpPr>
            <a:cxnSpLocks/>
          </p:cNvCxnSpPr>
          <p:nvPr/>
        </p:nvCxnSpPr>
        <p:spPr>
          <a:xfrm flipV="1">
            <a:off x="5171668" y="3358099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70F5F1-3438-417A-AFE1-E366F1F4CEEA}"/>
              </a:ext>
            </a:extLst>
          </p:cNvPr>
          <p:cNvCxnSpPr>
            <a:cxnSpLocks/>
          </p:cNvCxnSpPr>
          <p:nvPr/>
        </p:nvCxnSpPr>
        <p:spPr>
          <a:xfrm flipV="1">
            <a:off x="6804294" y="2815656"/>
            <a:ext cx="1034354" cy="1164236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3D070A-670B-45FD-AFE4-D749AE7559B2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D4BEE2-F099-4878-8BC7-A854BFA4D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2E86A5D-D475-4F58-813A-578F9EDAC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C7EC567-972A-4209-9109-F3311561D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A94CA13-ACBC-4FF9-8F3A-0FB20B15A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251B21E-856C-4255-8CC6-6D3CEAB61F30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A99E4F3-533E-4BA9-B02C-4DEE395223C2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DD7C2D3-2A66-4440-946C-F049A0DB0F33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0F2D3FF-6655-4B59-B175-72423D50F3D8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BDBF56-99DA-470A-8B1A-B140C779A8DD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5E14DAE-688C-4627-A78B-C6E453692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D810812-9EB3-44C7-8880-F08FE0F7E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8BD6991-AF9A-44F6-9228-B0B1BB5ED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EC72FDD-C0AD-4C3E-821B-EF01370E3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8F1EC97-EC69-4EF4-828D-DC7AE88FCB0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B975BED-FC5D-4DC5-B304-988502671BD6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16B584C-AD93-4559-899E-7FBE7CCCF77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E9BF342-718F-4364-B8B4-D9497C0BBCD3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2B1524-4A72-4849-996B-94EEFF004FCC}"/>
              </a:ext>
            </a:extLst>
          </p:cNvPr>
          <p:cNvCxnSpPr>
            <a:cxnSpLocks/>
          </p:cNvCxnSpPr>
          <p:nvPr/>
        </p:nvCxnSpPr>
        <p:spPr>
          <a:xfrm flipV="1">
            <a:off x="440110" y="2909455"/>
            <a:ext cx="1155934" cy="1322294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671EE9-EE54-4266-8A4A-514472DD18CC}"/>
              </a:ext>
            </a:extLst>
          </p:cNvPr>
          <p:cNvCxnSpPr>
            <a:cxnSpLocks/>
          </p:cNvCxnSpPr>
          <p:nvPr/>
        </p:nvCxnSpPr>
        <p:spPr>
          <a:xfrm flipV="1">
            <a:off x="2743200" y="3086550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5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2ƒ(x)?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2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2ƒ(x)?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5" y="2666999"/>
            <a:ext cx="563245" cy="4202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0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E3B2EDE1-9A90-43AF-BEAD-BB8CDC7F0105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7DB97D5-82E4-4057-A7D3-779F3C9CF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861F526-BC0F-40CC-8F88-CC2417CFD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2A09CD2-3456-41C8-9BF4-72B9FB39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EE9A9F6-2A30-4001-B6ED-AE954E9E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795EC56-7AFE-4FDC-9FAE-9617FD6D80E5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0BE9B75-C041-4F6E-8BDB-C409F1993907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A60C1C1-4E98-4A56-9AE7-4CBE0B620B34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6658E96-FA5A-4AA1-B2E1-C7336AC0F3E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 – 1)?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5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37EA3472-9B5D-4BE8-ABE1-B1FAED0B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45" y="2827168"/>
            <a:ext cx="943655" cy="4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D5B744-B2A6-4C26-AC6E-61C008C0FDE9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02865A-3BD9-4D5B-AC91-7EA01AE1D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B2E0DD-97A7-453A-A80B-A7D7DA532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E4396-6DB5-409A-BDA3-13156EA33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CEBADA3-2296-451A-9D48-F293C1BAB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0DA2E3-5B3E-44EE-AB4A-CC9E4C76BC5E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2ECF5D8-D68A-4D5C-B7B0-794756D7A17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A183C8-8FD9-46A7-B4C7-63A0BB12A987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A2F8636-ACEB-42CB-99F2-2CF9A44C93B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A74E27-2FCE-4458-8397-BA8814792119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140A9D0-EC70-414F-9B2B-B8943DD10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B7CE69-5E03-4327-96BF-9F246402A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65434C6-2C2E-474E-A904-DD711039A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96D49AE-5153-4740-AFDD-616D4C63C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2ADE7C0-6941-4CE7-B1E8-9FC6343D425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10C53E0-5DF5-4E78-A1B7-29400C191E0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FB78084-0EF3-4717-82EF-907E41337A6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5CAAAB9-8B17-44F5-B896-2D5575694E4B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A4D6885-6E6B-4865-9394-59F7163FF5A6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09A4F71-D3E6-42A7-8830-A2C488E24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FB7D575-711E-48FB-8091-183B59B88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26ECECB-671A-4175-8242-56A177432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3E2942C-8D28-4855-A0C2-855FD373F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20A0DE5-858F-4426-BCFC-F3ACB82BF363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77F1601-F2D5-4E6B-8557-C52ADD8485F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917DFFB-012C-4EF0-A1CF-984DA87000FD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99E4817-FBA9-49DB-84E0-9E9AA1920B64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4117BF9-2848-45CB-AE42-23D16AE4AAC6}"/>
              </a:ext>
            </a:extLst>
          </p:cNvPr>
          <p:cNvCxnSpPr>
            <a:cxnSpLocks/>
          </p:cNvCxnSpPr>
          <p:nvPr/>
        </p:nvCxnSpPr>
        <p:spPr>
          <a:xfrm flipV="1">
            <a:off x="2860838" y="3195734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F93A037-EF39-4DDE-AB12-2597E04BE102}"/>
              </a:ext>
            </a:extLst>
          </p:cNvPr>
          <p:cNvCxnSpPr>
            <a:cxnSpLocks/>
          </p:cNvCxnSpPr>
          <p:nvPr/>
        </p:nvCxnSpPr>
        <p:spPr>
          <a:xfrm flipV="1">
            <a:off x="781219" y="3476378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F233B83-3F83-41BB-B35B-54ABCD29C06B}"/>
              </a:ext>
            </a:extLst>
          </p:cNvPr>
          <p:cNvCxnSpPr>
            <a:cxnSpLocks/>
          </p:cNvCxnSpPr>
          <p:nvPr/>
        </p:nvCxnSpPr>
        <p:spPr>
          <a:xfrm flipV="1">
            <a:off x="5486400" y="3788895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44AA97-B36B-4E84-9F22-AE1EB9EE266E}"/>
              </a:ext>
            </a:extLst>
          </p:cNvPr>
          <p:cNvCxnSpPr>
            <a:cxnSpLocks/>
          </p:cNvCxnSpPr>
          <p:nvPr/>
        </p:nvCxnSpPr>
        <p:spPr>
          <a:xfrm rot="5400000" flipV="1">
            <a:off x="7393137" y="3442832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34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E3B2EDE1-9A90-43AF-BEAD-BB8CDC7F0105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7DB97D5-82E4-4057-A7D3-779F3C9CF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861F526-BC0F-40CC-8F88-CC2417CFD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2A09CD2-3456-41C8-9BF4-72B9FB39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EE9A9F6-2A30-4001-B6ED-AE954E9E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795EC56-7AFE-4FDC-9FAE-9617FD6D80E5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0BE9B75-C041-4F6E-8BDB-C409F1993907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A60C1C1-4E98-4A56-9AE7-4CBE0B620B34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6658E96-FA5A-4AA1-B2E1-C7336AC0F3E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 – 1)?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555" y="2666999"/>
            <a:ext cx="563245" cy="4827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37EA3472-9B5D-4BE8-ABE1-B1FAED0B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45" y="2827168"/>
            <a:ext cx="943655" cy="4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D5B744-B2A6-4C26-AC6E-61C008C0FDE9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02865A-3BD9-4D5B-AC91-7EA01AE1D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B2E0DD-97A7-453A-A80B-A7D7DA532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E4396-6DB5-409A-BDA3-13156EA33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CEBADA3-2296-451A-9D48-F293C1BAB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0DA2E3-5B3E-44EE-AB4A-CC9E4C76BC5E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2ECF5D8-D68A-4D5C-B7B0-794756D7A17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A183C8-8FD9-46A7-B4C7-63A0BB12A987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A2F8636-ACEB-42CB-99F2-2CF9A44C93B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A74E27-2FCE-4458-8397-BA8814792119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140A9D0-EC70-414F-9B2B-B8943DD10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B7CE69-5E03-4327-96BF-9F246402A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65434C6-2C2E-474E-A904-DD711039A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96D49AE-5153-4740-AFDD-616D4C63C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2ADE7C0-6941-4CE7-B1E8-9FC6343D425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10C53E0-5DF5-4E78-A1B7-29400C191E0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FB78084-0EF3-4717-82EF-907E41337A6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5CAAAB9-8B17-44F5-B896-2D5575694E4B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A4D6885-6E6B-4865-9394-59F7163FF5A6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09A4F71-D3E6-42A7-8830-A2C488E24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FB7D575-711E-48FB-8091-183B59B88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26ECECB-671A-4175-8242-56A177432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3E2942C-8D28-4855-A0C2-855FD373F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20A0DE5-858F-4426-BCFC-F3ACB82BF363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77F1601-F2D5-4E6B-8557-C52ADD8485F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917DFFB-012C-4EF0-A1CF-984DA87000FD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99E4817-FBA9-49DB-84E0-9E9AA1920B64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4117BF9-2848-45CB-AE42-23D16AE4AAC6}"/>
              </a:ext>
            </a:extLst>
          </p:cNvPr>
          <p:cNvCxnSpPr>
            <a:cxnSpLocks/>
          </p:cNvCxnSpPr>
          <p:nvPr/>
        </p:nvCxnSpPr>
        <p:spPr>
          <a:xfrm flipV="1">
            <a:off x="2860838" y="3195734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F93A037-EF39-4DDE-AB12-2597E04BE102}"/>
              </a:ext>
            </a:extLst>
          </p:cNvPr>
          <p:cNvCxnSpPr>
            <a:cxnSpLocks/>
          </p:cNvCxnSpPr>
          <p:nvPr/>
        </p:nvCxnSpPr>
        <p:spPr>
          <a:xfrm flipV="1">
            <a:off x="781219" y="3476378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F233B83-3F83-41BB-B35B-54ABCD29C06B}"/>
              </a:ext>
            </a:extLst>
          </p:cNvPr>
          <p:cNvCxnSpPr>
            <a:cxnSpLocks/>
          </p:cNvCxnSpPr>
          <p:nvPr/>
        </p:nvCxnSpPr>
        <p:spPr>
          <a:xfrm flipV="1">
            <a:off x="5486400" y="3788895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44AA97-B36B-4E84-9F22-AE1EB9EE266E}"/>
              </a:ext>
            </a:extLst>
          </p:cNvPr>
          <p:cNvCxnSpPr>
            <a:cxnSpLocks/>
          </p:cNvCxnSpPr>
          <p:nvPr/>
        </p:nvCxnSpPr>
        <p:spPr>
          <a:xfrm rot="5400000" flipV="1">
            <a:off x="7393137" y="3442832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8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ƒ(2x)?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0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ƒ(2x)?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356" y="2678615"/>
            <a:ext cx="563245" cy="4086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4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DF2816-F732-1C1B-60DF-8D4398FFE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0"/>
            <a:ext cx="360045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2BA4B-FF5A-E5B1-4F4B-FF7F52E6A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95800"/>
            <a:ext cx="358140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09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91577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formulas, some variables are “</a:t>
            </a:r>
            <a:r>
              <a:rPr lang="en-US" dirty="0">
                <a:solidFill>
                  <a:srgbClr val="FFC000"/>
                </a:solidFill>
              </a:rPr>
              <a:t>input</a:t>
            </a:r>
            <a:r>
              <a:rPr lang="en-US" dirty="0"/>
              <a:t>” variables</a:t>
            </a:r>
          </a:p>
          <a:p>
            <a:endParaRPr lang="en-US" dirty="0"/>
          </a:p>
          <a:p>
            <a:r>
              <a:rPr lang="en-US" dirty="0"/>
              <a:t>The thing  you are calculating with the formula is the “</a:t>
            </a:r>
            <a:r>
              <a:rPr lang="en-US" dirty="0">
                <a:solidFill>
                  <a:srgbClr val="FFC000"/>
                </a:solidFill>
              </a:rPr>
              <a:t>output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320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You did trig in MATH114, but just to ensure you remember the important topics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Trigonometry</a:t>
            </a:r>
          </a:p>
        </p:txBody>
      </p:sp>
    </p:spTree>
    <p:extLst>
      <p:ext uri="{BB962C8B-B14F-4D97-AF65-F5344CB8AC3E}">
        <p14:creationId xmlns:p14="http://schemas.microsoft.com/office/powerpoint/2010/main" val="2814122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 </a:t>
            </a:r>
            <a:r>
              <a:rPr lang="en-US" dirty="0"/>
              <a:t>- counterclockwise rotation from initial side</a:t>
            </a:r>
          </a:p>
          <a:p>
            <a:endParaRPr lang="en-US" dirty="0"/>
          </a:p>
          <a:p>
            <a:endParaRPr lang="en-US" sz="300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Negative angles </a:t>
            </a:r>
            <a:r>
              <a:rPr lang="en-US" dirty="0"/>
              <a:t>- clockwise rotation from initial side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62400" y="2590800"/>
            <a:ext cx="3502864" cy="1260012"/>
            <a:chOff x="1066800" y="3728376"/>
            <a:chExt cx="3502864" cy="126001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066800" y="4800600"/>
              <a:ext cx="349975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066800" y="3728376"/>
              <a:ext cx="3502864" cy="107222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1751885">
              <a:off x="2485897" y="4226388"/>
              <a:ext cx="990600" cy="762000"/>
            </a:xfrm>
            <a:prstGeom prst="arc">
              <a:avLst>
                <a:gd name="adj1" fmla="val 16200000"/>
                <a:gd name="adj2" fmla="val 20602464"/>
              </a:avLst>
            </a:prstGeom>
            <a:ln w="34925">
              <a:solidFill>
                <a:srgbClr val="CCFFFF"/>
              </a:solidFill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968" y="43434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solidFill>
                    <a:srgbClr val="CCFFFF"/>
                  </a:solidFill>
                  <a:latin typeface="+mn-lt"/>
                  <a:cs typeface="+mn-cs"/>
                </a:rPr>
                <a:t>θ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4762158"/>
            <a:ext cx="3499756" cy="1714842"/>
            <a:chOff x="1066800" y="3578346"/>
            <a:chExt cx="3499756" cy="17148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066800" y="4226388"/>
              <a:ext cx="349975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66800" y="4226388"/>
              <a:ext cx="3350464" cy="10668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 rot="13767643" flipH="1">
              <a:off x="2016235" y="3845388"/>
              <a:ext cx="1296084" cy="762000"/>
            </a:xfrm>
            <a:prstGeom prst="arc">
              <a:avLst>
                <a:gd name="adj1" fmla="val 20983310"/>
                <a:gd name="adj2" fmla="val 2560236"/>
              </a:avLst>
            </a:prstGeom>
            <a:ln w="34925">
              <a:solidFill>
                <a:srgbClr val="CCFFFF"/>
              </a:solidFill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2595" y="4226388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solidFill>
                    <a:srgbClr val="CCFFFF"/>
                  </a:solidFill>
                  <a:latin typeface="+mn-lt"/>
                  <a:cs typeface="+mn-cs"/>
                </a:rPr>
                <a:t>θ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4028466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angle with a terminal side in a quadrant </a:t>
            </a:r>
          </a:p>
          <a:p>
            <a:pPr>
              <a:spcBef>
                <a:spcPts val="0"/>
              </a:spcBef>
            </a:pPr>
            <a:r>
              <a:rPr lang="en-US" dirty="0"/>
              <a:t>"lies" in that </a:t>
            </a:r>
          </a:p>
          <a:p>
            <a:pPr>
              <a:spcBef>
                <a:spcPts val="0"/>
              </a:spcBef>
            </a:pPr>
            <a:r>
              <a:rPr lang="en-US" dirty="0"/>
              <a:t>quadrant</a:t>
            </a:r>
          </a:p>
          <a:p>
            <a:pPr>
              <a:spcBef>
                <a:spcPct val="0"/>
              </a:spcBef>
            </a:pPr>
            <a:r>
              <a:rPr lang="en-US" dirty="0"/>
              <a:t>              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19050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19050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4629837" y="39157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2770741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2797314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1600" y="44196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44196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IV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21929" y="3913413"/>
            <a:ext cx="1981200" cy="1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6705600" y="2808552"/>
            <a:ext cx="1981200" cy="1148424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751885">
            <a:off x="7335251" y="3352817"/>
            <a:ext cx="804468" cy="604142"/>
          </a:xfrm>
          <a:prstGeom prst="arc">
            <a:avLst/>
          </a:prstGeom>
          <a:ln w="63500">
            <a:solidFill>
              <a:srgbClr val="92D050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916500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Trigonometry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The Pythagorean Theorem</a:t>
            </a:r>
          </a:p>
          <a:p>
            <a:r>
              <a:rPr lang="en-US" dirty="0"/>
              <a:t>Based on a right triangle:</a:t>
            </a:r>
          </a:p>
          <a:p>
            <a:endParaRPr lang="en-US" sz="2000" dirty="0"/>
          </a:p>
          <a:p>
            <a:r>
              <a:rPr lang="en-US" dirty="0"/>
              <a:t> 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 = c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62005" y="2324497"/>
            <a:ext cx="4715195" cy="4228703"/>
            <a:chOff x="771205" y="2656902"/>
            <a:chExt cx="4715195" cy="4228703"/>
          </a:xfrm>
        </p:grpSpPr>
        <p:grpSp>
          <p:nvGrpSpPr>
            <p:cNvPr id="7" name="Group 6"/>
            <p:cNvGrpSpPr/>
            <p:nvPr/>
          </p:nvGrpSpPr>
          <p:grpSpPr>
            <a:xfrm>
              <a:off x="771205" y="2656902"/>
              <a:ext cx="4715195" cy="4228703"/>
              <a:chOff x="771205" y="2656902"/>
              <a:chExt cx="4715195" cy="422870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71205" y="2656902"/>
                <a:ext cx="4347345" cy="3985831"/>
                <a:chOff x="862182" y="2590800"/>
                <a:chExt cx="4347345" cy="398583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95400" y="2882900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42013" y="5460603"/>
                    <a:ext cx="990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32613" y="5460603"/>
                    <a:ext cx="0" cy="444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4777491" y="259080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22883" y="586105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C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62182" y="5861050"/>
                  <a:ext cx="41870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818220" y="4244573"/>
                  <a:ext cx="36260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895600" y="6099577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38674" y="4114800"/>
                  <a:ext cx="3497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>
                      <a:solidFill>
                        <a:srgbClr val="CCFFFF"/>
                      </a:solidFill>
                    </a:rPr>
                    <a:t>c</a:t>
                  </a: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905000" y="6516273"/>
                <a:ext cx="2308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CFFFF"/>
                    </a:solidFill>
                  </a:rPr>
                  <a:t>Side adjacent to θ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6400" y="5661462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4341374" y="4364536"/>
                <a:ext cx="19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CFFFF"/>
                    </a:solidFill>
                  </a:rPr>
                  <a:t>Side opposite θ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9070788">
                <a:off x="1673981" y="4033457"/>
                <a:ext cx="1457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CCFFFF"/>
                    </a:solidFill>
                  </a:rPr>
                  <a:t>Hypotenuse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905000" y="5470290"/>
              <a:ext cx="457200" cy="1159110"/>
            </a:xfrm>
            <a:prstGeom prst="arc">
              <a:avLst>
                <a:gd name="adj1" fmla="val 15967779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9333413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Trigonometry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Pythagorean Theorem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2C9CD-2B3F-7C06-2EF7-7049E9F13593}"/>
              </a:ext>
            </a:extLst>
          </p:cNvPr>
          <p:cNvSpPr/>
          <p:nvPr/>
        </p:nvSpPr>
        <p:spPr>
          <a:xfrm rot="1902354">
            <a:off x="1377177" y="3385323"/>
            <a:ext cx="1066800" cy="10970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B49527-81F1-478C-DB3C-E637F6327CBD}"/>
              </a:ext>
            </a:extLst>
          </p:cNvPr>
          <p:cNvGrpSpPr/>
          <p:nvPr/>
        </p:nvGrpSpPr>
        <p:grpSpPr>
          <a:xfrm rot="296521">
            <a:off x="524310" y="4725888"/>
            <a:ext cx="2743200" cy="1676400"/>
            <a:chOff x="4040297" y="4502741"/>
            <a:chExt cx="2743200" cy="1676400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E8E683BE-A3DC-657F-CFF2-4C8E21D5CB8F}"/>
                </a:ext>
              </a:extLst>
            </p:cNvPr>
            <p:cNvSpPr/>
            <p:nvPr/>
          </p:nvSpPr>
          <p:spPr>
            <a:xfrm rot="7000174">
              <a:off x="4573697" y="3969341"/>
              <a:ext cx="1676400" cy="2743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706AF7-FEF9-FAC5-5276-09A2627366FD}"/>
                </a:ext>
              </a:extLst>
            </p:cNvPr>
            <p:cNvSpPr txBox="1"/>
            <p:nvPr/>
          </p:nvSpPr>
          <p:spPr>
            <a:xfrm rot="21404819">
              <a:off x="4706465" y="5133283"/>
              <a:ext cx="990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hypotenuse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7EE0D3-4C83-3A16-A9AD-417222183972}"/>
              </a:ext>
            </a:extLst>
          </p:cNvPr>
          <p:cNvGrpSpPr/>
          <p:nvPr/>
        </p:nvGrpSpPr>
        <p:grpSpPr>
          <a:xfrm rot="296521">
            <a:off x="2653695" y="2574529"/>
            <a:ext cx="1676400" cy="2743200"/>
            <a:chOff x="6133857" y="2346412"/>
            <a:chExt cx="1676400" cy="2743200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12E334D3-AEFF-8CA7-B00C-7488FF52EEAF}"/>
                </a:ext>
              </a:extLst>
            </p:cNvPr>
            <p:cNvSpPr/>
            <p:nvPr/>
          </p:nvSpPr>
          <p:spPr>
            <a:xfrm rot="1592344">
              <a:off x="6133857" y="2346412"/>
              <a:ext cx="1676400" cy="2743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A9277F-29D8-D169-6019-25921492613F}"/>
                </a:ext>
              </a:extLst>
            </p:cNvPr>
            <p:cNvSpPr txBox="1"/>
            <p:nvPr/>
          </p:nvSpPr>
          <p:spPr>
            <a:xfrm rot="15890082">
              <a:off x="6316629" y="3752747"/>
              <a:ext cx="990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hypotenuse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1CE93-9558-1CC9-2040-510DAC9D788A}"/>
              </a:ext>
            </a:extLst>
          </p:cNvPr>
          <p:cNvGrpSpPr/>
          <p:nvPr/>
        </p:nvGrpSpPr>
        <p:grpSpPr>
          <a:xfrm rot="296521">
            <a:off x="-594121" y="2562239"/>
            <a:ext cx="1676400" cy="2743200"/>
            <a:chOff x="2773331" y="2514601"/>
            <a:chExt cx="1676400" cy="274320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26DD6BD-7F59-79EC-6AE7-695B8D449168}"/>
                </a:ext>
              </a:extLst>
            </p:cNvPr>
            <p:cNvSpPr/>
            <p:nvPr/>
          </p:nvSpPr>
          <p:spPr>
            <a:xfrm rot="12308284">
              <a:off x="2773331" y="2514601"/>
              <a:ext cx="1676400" cy="2743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BD8A9D-74B5-350C-F783-16569D47230D}"/>
                </a:ext>
              </a:extLst>
            </p:cNvPr>
            <p:cNvSpPr txBox="1"/>
            <p:nvPr/>
          </p:nvSpPr>
          <p:spPr>
            <a:xfrm rot="5109963">
              <a:off x="3222530" y="3685383"/>
              <a:ext cx="990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hypotenuse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186F20-6492-1BC5-D0E6-193E3904F40B}"/>
              </a:ext>
            </a:extLst>
          </p:cNvPr>
          <p:cNvGrpSpPr/>
          <p:nvPr/>
        </p:nvGrpSpPr>
        <p:grpSpPr>
          <a:xfrm rot="296521">
            <a:off x="461731" y="1464241"/>
            <a:ext cx="2743200" cy="1676400"/>
            <a:chOff x="3725504" y="1278829"/>
            <a:chExt cx="2743200" cy="167640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EB1FBBF-8439-6978-2A03-36F34D95BA8F}"/>
                </a:ext>
              </a:extLst>
            </p:cNvPr>
            <p:cNvSpPr/>
            <p:nvPr/>
          </p:nvSpPr>
          <p:spPr>
            <a:xfrm rot="17721958">
              <a:off x="4258904" y="745429"/>
              <a:ext cx="1676400" cy="27432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BD9B40-EDC7-A7FB-0FD9-3D38B97D1580}"/>
                </a:ext>
              </a:extLst>
            </p:cNvPr>
            <p:cNvSpPr txBox="1"/>
            <p:nvPr/>
          </p:nvSpPr>
          <p:spPr>
            <a:xfrm rot="10491644">
              <a:off x="4706465" y="2101211"/>
              <a:ext cx="990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hypotenuse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DB26EB8-A27A-7815-F1FB-805FA45BB312}"/>
              </a:ext>
            </a:extLst>
          </p:cNvPr>
          <p:cNvSpPr/>
          <p:nvPr/>
        </p:nvSpPr>
        <p:spPr>
          <a:xfrm rot="21600000">
            <a:off x="6096000" y="2514600"/>
            <a:ext cx="1066800" cy="10970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D785C42-C50A-80DD-C359-B3E2155F0EA4}"/>
              </a:ext>
            </a:extLst>
          </p:cNvPr>
          <p:cNvSpPr/>
          <p:nvPr/>
        </p:nvSpPr>
        <p:spPr>
          <a:xfrm rot="5380174">
            <a:off x="6692732" y="3049133"/>
            <a:ext cx="167640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434057D-C48D-3B4B-FB3D-B8BC07F5983D}"/>
              </a:ext>
            </a:extLst>
          </p:cNvPr>
          <p:cNvSpPr/>
          <p:nvPr/>
        </p:nvSpPr>
        <p:spPr>
          <a:xfrm rot="16141408">
            <a:off x="6723315" y="3025405"/>
            <a:ext cx="167640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15715FC8-6715-1127-94C9-8CD80AC09BFB}"/>
              </a:ext>
            </a:extLst>
          </p:cNvPr>
          <p:cNvSpPr/>
          <p:nvPr/>
        </p:nvSpPr>
        <p:spPr>
          <a:xfrm rot="8284">
            <a:off x="4419600" y="2514601"/>
            <a:ext cx="167640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E30B50AC-F1B1-4FDE-70E0-8F0A6EDCAB42}"/>
              </a:ext>
            </a:extLst>
          </p:cNvPr>
          <p:cNvSpPr/>
          <p:nvPr/>
        </p:nvSpPr>
        <p:spPr>
          <a:xfrm rot="10821958">
            <a:off x="4456045" y="2512745"/>
            <a:ext cx="167640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CA466B-2DDC-ACE1-AD24-2DDCC611C11E}"/>
              </a:ext>
            </a:extLst>
          </p:cNvPr>
          <p:cNvCxnSpPr>
            <a:cxnSpLocks/>
          </p:cNvCxnSpPr>
          <p:nvPr/>
        </p:nvCxnSpPr>
        <p:spPr>
          <a:xfrm flipH="1">
            <a:off x="7146574" y="2438399"/>
            <a:ext cx="18468" cy="285914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B12EF54-2737-43EF-933C-0F7E3934021E}"/>
              </a:ext>
            </a:extLst>
          </p:cNvPr>
          <p:cNvSpPr txBox="1"/>
          <p:nvPr/>
        </p:nvSpPr>
        <p:spPr>
          <a:xfrm rot="5400000">
            <a:off x="6806000" y="4395468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Short 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E1F981-33EE-9D15-3A8B-B79BAC681137}"/>
              </a:ext>
            </a:extLst>
          </p:cNvPr>
          <p:cNvSpPr txBox="1"/>
          <p:nvPr/>
        </p:nvSpPr>
        <p:spPr>
          <a:xfrm rot="16200000">
            <a:off x="8357800" y="4319201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Short side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A5AF50-9693-C40C-9570-213F3BA74C24}"/>
              </a:ext>
            </a:extLst>
          </p:cNvPr>
          <p:cNvSpPr txBox="1"/>
          <p:nvPr/>
        </p:nvSpPr>
        <p:spPr>
          <a:xfrm>
            <a:off x="7543800" y="5029200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Short side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911101-C8F9-B84F-7F51-1CB2B948B615}"/>
              </a:ext>
            </a:extLst>
          </p:cNvPr>
          <p:cNvSpPr txBox="1"/>
          <p:nvPr/>
        </p:nvSpPr>
        <p:spPr>
          <a:xfrm rot="10800000">
            <a:off x="7391400" y="3533001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Short side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5EBC02-4A95-1D17-45F9-BB3E7AB53DEF}"/>
              </a:ext>
            </a:extLst>
          </p:cNvPr>
          <p:cNvSpPr txBox="1"/>
          <p:nvPr/>
        </p:nvSpPr>
        <p:spPr>
          <a:xfrm rot="5400000">
            <a:off x="4050642" y="3966776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Long side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7A6DC1-46CC-40D3-7BE4-E920DAE2DBFE}"/>
              </a:ext>
            </a:extLst>
          </p:cNvPr>
          <p:cNvSpPr txBox="1"/>
          <p:nvPr/>
        </p:nvSpPr>
        <p:spPr>
          <a:xfrm rot="16200000">
            <a:off x="6529000" y="3709600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Long side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DEE423-B161-41FD-DF47-7A58784869BB}"/>
              </a:ext>
            </a:extLst>
          </p:cNvPr>
          <p:cNvSpPr txBox="1"/>
          <p:nvPr/>
        </p:nvSpPr>
        <p:spPr>
          <a:xfrm rot="10800000">
            <a:off x="5257800" y="2514600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Long side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9D83FB-ADA4-205E-5B70-09782DD59879}"/>
              </a:ext>
            </a:extLst>
          </p:cNvPr>
          <p:cNvSpPr txBox="1"/>
          <p:nvPr/>
        </p:nvSpPr>
        <p:spPr>
          <a:xfrm>
            <a:off x="5334000" y="5029200"/>
            <a:ext cx="99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Long side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C23A14-722A-EB2C-923B-55A1B8AEFA01}"/>
              </a:ext>
            </a:extLst>
          </p:cNvPr>
          <p:cNvSpPr txBox="1"/>
          <p:nvPr/>
        </p:nvSpPr>
        <p:spPr>
          <a:xfrm>
            <a:off x="3720383" y="3505200"/>
            <a:ext cx="623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89229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0735-D86D-AD0F-CB70-B70110A8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A3A0B0F5-6C5A-1FDB-CDA7-B9D6E512A573}"/>
              </a:ext>
            </a:extLst>
          </p:cNvPr>
          <p:cNvSpPr/>
          <p:nvPr/>
        </p:nvSpPr>
        <p:spPr>
          <a:xfrm>
            <a:off x="7010400" y="1600200"/>
            <a:ext cx="1371600" cy="1828800"/>
          </a:xfrm>
          <a:prstGeom prst="rtTriangl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DED18D-6E25-950C-C3C4-1C76605CE685}"/>
              </a:ext>
            </a:extLst>
          </p:cNvPr>
          <p:cNvGrpSpPr/>
          <p:nvPr/>
        </p:nvGrpSpPr>
        <p:grpSpPr>
          <a:xfrm>
            <a:off x="375878" y="1428066"/>
            <a:ext cx="3532291" cy="2805797"/>
            <a:chOff x="1709377" y="2462599"/>
            <a:chExt cx="3532291" cy="28057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E04E07-F543-AC2A-5285-F60900A09F2C}"/>
                </a:ext>
              </a:extLst>
            </p:cNvPr>
            <p:cNvGrpSpPr/>
            <p:nvPr/>
          </p:nvGrpSpPr>
          <p:grpSpPr>
            <a:xfrm>
              <a:off x="2814279" y="2971800"/>
              <a:ext cx="2291121" cy="2296596"/>
              <a:chOff x="3728679" y="3200400"/>
              <a:chExt cx="2291121" cy="229659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8A95F5-A847-512D-A04F-14A45B9B8FC8}"/>
                  </a:ext>
                </a:extLst>
              </p:cNvPr>
              <p:cNvSpPr/>
              <p:nvPr/>
            </p:nvSpPr>
            <p:spPr>
              <a:xfrm>
                <a:off x="4191000" y="3200400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9B57740-09B8-8250-AD74-B74432C896FB}"/>
                  </a:ext>
                </a:extLst>
              </p:cNvPr>
              <p:cNvGrpSpPr/>
              <p:nvPr/>
            </p:nvGrpSpPr>
            <p:grpSpPr>
              <a:xfrm>
                <a:off x="3728679" y="3200400"/>
                <a:ext cx="2291121" cy="2296596"/>
                <a:chOff x="3728679" y="3200400"/>
                <a:chExt cx="2291121" cy="229659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FD084D9-5611-AF07-6E9C-321F7A23BA59}"/>
                    </a:ext>
                  </a:extLst>
                </p:cNvPr>
                <p:cNvSpPr/>
                <p:nvPr/>
              </p:nvSpPr>
              <p:spPr>
                <a:xfrm>
                  <a:off x="3733800" y="32004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F14BFFA-E958-3C0D-524E-EB64D6D6C3B3}"/>
                    </a:ext>
                  </a:extLst>
                </p:cNvPr>
                <p:cNvSpPr/>
                <p:nvPr/>
              </p:nvSpPr>
              <p:spPr>
                <a:xfrm>
                  <a:off x="4648200" y="32004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B9E85DB-E4E7-3992-60C2-FFA0FB969ACA}"/>
                    </a:ext>
                  </a:extLst>
                </p:cNvPr>
                <p:cNvSpPr/>
                <p:nvPr/>
              </p:nvSpPr>
              <p:spPr>
                <a:xfrm>
                  <a:off x="5105400" y="32004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3780F41-FE47-6B2F-45EE-A47DF6A32225}"/>
                    </a:ext>
                  </a:extLst>
                </p:cNvPr>
                <p:cNvSpPr/>
                <p:nvPr/>
              </p:nvSpPr>
              <p:spPr>
                <a:xfrm>
                  <a:off x="5562600" y="32004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7BB656C-D81A-CC6F-739B-9E8FD339DB1A}"/>
                    </a:ext>
                  </a:extLst>
                </p:cNvPr>
                <p:cNvSpPr/>
                <p:nvPr/>
              </p:nvSpPr>
              <p:spPr>
                <a:xfrm>
                  <a:off x="3733800" y="36576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D7C3E46-FF9A-E447-0142-E501CF3F04A1}"/>
                    </a:ext>
                  </a:extLst>
                </p:cNvPr>
                <p:cNvSpPr/>
                <p:nvPr/>
              </p:nvSpPr>
              <p:spPr>
                <a:xfrm>
                  <a:off x="4191000" y="36576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22CD0A5-EF8E-EE08-A8FB-73493F93805E}"/>
                    </a:ext>
                  </a:extLst>
                </p:cNvPr>
                <p:cNvSpPr/>
                <p:nvPr/>
              </p:nvSpPr>
              <p:spPr>
                <a:xfrm>
                  <a:off x="4648200" y="36576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BFC5CBA-35A1-103D-0B80-12964D164E88}"/>
                    </a:ext>
                  </a:extLst>
                </p:cNvPr>
                <p:cNvSpPr/>
                <p:nvPr/>
              </p:nvSpPr>
              <p:spPr>
                <a:xfrm>
                  <a:off x="5105400" y="36576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B78E573-BFA9-08C6-806C-8FA06F2EF7AA}"/>
                    </a:ext>
                  </a:extLst>
                </p:cNvPr>
                <p:cNvSpPr/>
                <p:nvPr/>
              </p:nvSpPr>
              <p:spPr>
                <a:xfrm>
                  <a:off x="5562600" y="36576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B2A1B56-1F00-38E3-7369-60C516F909AC}"/>
                    </a:ext>
                  </a:extLst>
                </p:cNvPr>
                <p:cNvSpPr/>
                <p:nvPr/>
              </p:nvSpPr>
              <p:spPr>
                <a:xfrm>
                  <a:off x="3733800" y="41148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4BA4681-EFD9-B85F-B4DA-FC296D676A1E}"/>
                    </a:ext>
                  </a:extLst>
                </p:cNvPr>
                <p:cNvSpPr/>
                <p:nvPr/>
              </p:nvSpPr>
              <p:spPr>
                <a:xfrm>
                  <a:off x="4191000" y="41148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7CE60F5-F0B4-E817-5E0F-24F4BCD842C9}"/>
                    </a:ext>
                  </a:extLst>
                </p:cNvPr>
                <p:cNvSpPr/>
                <p:nvPr/>
              </p:nvSpPr>
              <p:spPr>
                <a:xfrm>
                  <a:off x="4648200" y="41148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3CEAE24-1A5D-612B-0787-93B81783CFC1}"/>
                    </a:ext>
                  </a:extLst>
                </p:cNvPr>
                <p:cNvSpPr/>
                <p:nvPr/>
              </p:nvSpPr>
              <p:spPr>
                <a:xfrm>
                  <a:off x="5105400" y="41148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837F432-7D24-5B58-9EEE-B9545F2E61AC}"/>
                    </a:ext>
                  </a:extLst>
                </p:cNvPr>
                <p:cNvSpPr/>
                <p:nvPr/>
              </p:nvSpPr>
              <p:spPr>
                <a:xfrm>
                  <a:off x="5562600" y="41148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D6C6258-663A-D6C5-F192-B921B5A1B2D2}"/>
                    </a:ext>
                  </a:extLst>
                </p:cNvPr>
                <p:cNvSpPr/>
                <p:nvPr/>
              </p:nvSpPr>
              <p:spPr>
                <a:xfrm>
                  <a:off x="3728679" y="4582596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92A2A37-08FE-38EB-CCF2-315C1FA788C6}"/>
                    </a:ext>
                  </a:extLst>
                </p:cNvPr>
                <p:cNvSpPr/>
                <p:nvPr/>
              </p:nvSpPr>
              <p:spPr>
                <a:xfrm>
                  <a:off x="4185879" y="4582596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90C9B8-F8E1-57CF-E612-A924C6545103}"/>
                    </a:ext>
                  </a:extLst>
                </p:cNvPr>
                <p:cNvSpPr/>
                <p:nvPr/>
              </p:nvSpPr>
              <p:spPr>
                <a:xfrm>
                  <a:off x="4643079" y="4582596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AB9AF0D-452D-3092-ACBB-D4A76494B277}"/>
                    </a:ext>
                  </a:extLst>
                </p:cNvPr>
                <p:cNvSpPr/>
                <p:nvPr/>
              </p:nvSpPr>
              <p:spPr>
                <a:xfrm>
                  <a:off x="5105400" y="45720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5F84CFC-E369-A851-811D-5DD9AF573296}"/>
                    </a:ext>
                  </a:extLst>
                </p:cNvPr>
                <p:cNvSpPr/>
                <p:nvPr/>
              </p:nvSpPr>
              <p:spPr>
                <a:xfrm>
                  <a:off x="5562600" y="45720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AC56C51-071D-78D2-1F45-10775EF7ABFF}"/>
                    </a:ext>
                  </a:extLst>
                </p:cNvPr>
                <p:cNvSpPr/>
                <p:nvPr/>
              </p:nvSpPr>
              <p:spPr>
                <a:xfrm>
                  <a:off x="3728679" y="5039796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969E0D5-C809-4610-C786-C749913442B5}"/>
                    </a:ext>
                  </a:extLst>
                </p:cNvPr>
                <p:cNvSpPr/>
                <p:nvPr/>
              </p:nvSpPr>
              <p:spPr>
                <a:xfrm>
                  <a:off x="4185879" y="5039796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2882E8-0D8E-3374-1461-7A37F05FE6DE}"/>
                    </a:ext>
                  </a:extLst>
                </p:cNvPr>
                <p:cNvSpPr/>
                <p:nvPr/>
              </p:nvSpPr>
              <p:spPr>
                <a:xfrm>
                  <a:off x="4643079" y="5039796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E1B34AE-AEC5-9856-C092-B7D13951CCBA}"/>
                    </a:ext>
                  </a:extLst>
                </p:cNvPr>
                <p:cNvSpPr/>
                <p:nvPr/>
              </p:nvSpPr>
              <p:spPr>
                <a:xfrm>
                  <a:off x="5105400" y="50292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22EE416-516B-1FEA-F40B-9C129289D924}"/>
                    </a:ext>
                  </a:extLst>
                </p:cNvPr>
                <p:cNvSpPr/>
                <p:nvPr/>
              </p:nvSpPr>
              <p:spPr>
                <a:xfrm>
                  <a:off x="5562600" y="5029200"/>
                  <a:ext cx="457200" cy="45720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F4D31C73-22FA-9BE7-3316-55CF0F09E2CF}"/>
                </a:ext>
              </a:extLst>
            </p:cNvPr>
            <p:cNvSpPr/>
            <p:nvPr/>
          </p:nvSpPr>
          <p:spPr>
            <a:xfrm rot="2239408">
              <a:off x="1943099" y="3200699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1C6E08-403A-3F6F-4FFA-FD77C4F82021}"/>
                </a:ext>
              </a:extLst>
            </p:cNvPr>
            <p:cNvSpPr txBox="1"/>
            <p:nvPr/>
          </p:nvSpPr>
          <p:spPr>
            <a:xfrm>
              <a:off x="1709377" y="2462599"/>
              <a:ext cx="35322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Square of the hypotenuse (25)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4C1597-B7ED-8A81-6580-A48160BFB032}"/>
              </a:ext>
            </a:extLst>
          </p:cNvPr>
          <p:cNvGrpSpPr/>
          <p:nvPr/>
        </p:nvGrpSpPr>
        <p:grpSpPr>
          <a:xfrm>
            <a:off x="7010400" y="3737492"/>
            <a:ext cx="1371600" cy="1362074"/>
            <a:chOff x="4572000" y="3090863"/>
            <a:chExt cx="1371600" cy="13620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1EA30A-6428-63D5-3059-A6B067060250}"/>
                </a:ext>
              </a:extLst>
            </p:cNvPr>
            <p:cNvSpPr/>
            <p:nvPr/>
          </p:nvSpPr>
          <p:spPr>
            <a:xfrm>
              <a:off x="4572000" y="3090863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8E8088-B097-57DE-A192-6CB33FA407F4}"/>
                </a:ext>
              </a:extLst>
            </p:cNvPr>
            <p:cNvSpPr/>
            <p:nvPr/>
          </p:nvSpPr>
          <p:spPr>
            <a:xfrm>
              <a:off x="5029200" y="3090863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7A35793-BC39-49ED-836D-C72080F71C98}"/>
                </a:ext>
              </a:extLst>
            </p:cNvPr>
            <p:cNvSpPr/>
            <p:nvPr/>
          </p:nvSpPr>
          <p:spPr>
            <a:xfrm>
              <a:off x="5486400" y="3090863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1880C8-C40D-DB16-D4EA-859D02F989C1}"/>
                </a:ext>
              </a:extLst>
            </p:cNvPr>
            <p:cNvSpPr/>
            <p:nvPr/>
          </p:nvSpPr>
          <p:spPr>
            <a:xfrm>
              <a:off x="4572000" y="35385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F039032-D64F-79AF-D169-537D52F0F6E1}"/>
                </a:ext>
              </a:extLst>
            </p:cNvPr>
            <p:cNvSpPr/>
            <p:nvPr/>
          </p:nvSpPr>
          <p:spPr>
            <a:xfrm>
              <a:off x="5029200" y="35385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253EF2-CE2C-699E-AEBC-73A6E6F852DB}"/>
                </a:ext>
              </a:extLst>
            </p:cNvPr>
            <p:cNvSpPr/>
            <p:nvPr/>
          </p:nvSpPr>
          <p:spPr>
            <a:xfrm>
              <a:off x="5486400" y="35385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CB5AC57-3517-1932-59E7-D68C912ABA2D}"/>
                </a:ext>
              </a:extLst>
            </p:cNvPr>
            <p:cNvSpPr/>
            <p:nvPr/>
          </p:nvSpPr>
          <p:spPr>
            <a:xfrm>
              <a:off x="4572000" y="39957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F7058DC-FAE8-7EDA-1D11-CCA4479054E4}"/>
                </a:ext>
              </a:extLst>
            </p:cNvPr>
            <p:cNvSpPr/>
            <p:nvPr/>
          </p:nvSpPr>
          <p:spPr>
            <a:xfrm>
              <a:off x="5029200" y="39957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945ABD-F86F-D73D-D880-00B5E88AFBD8}"/>
                </a:ext>
              </a:extLst>
            </p:cNvPr>
            <p:cNvSpPr/>
            <p:nvPr/>
          </p:nvSpPr>
          <p:spPr>
            <a:xfrm>
              <a:off x="5486400" y="39957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B722F1F-70D7-842F-92A9-C48A15577D88}"/>
              </a:ext>
            </a:extLst>
          </p:cNvPr>
          <p:cNvSpPr txBox="1"/>
          <p:nvPr/>
        </p:nvSpPr>
        <p:spPr>
          <a:xfrm>
            <a:off x="7250010" y="1124634"/>
            <a:ext cx="1774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Square of the </a:t>
            </a:r>
          </a:p>
          <a:p>
            <a:r>
              <a:rPr lang="en-US" dirty="0"/>
              <a:t>short side (9)</a:t>
            </a:r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1F1162B3-A0F3-6570-92B0-39BA5315DF56}"/>
              </a:ext>
            </a:extLst>
          </p:cNvPr>
          <p:cNvSpPr/>
          <p:nvPr/>
        </p:nvSpPr>
        <p:spPr>
          <a:xfrm rot="16200000">
            <a:off x="4645818" y="1754981"/>
            <a:ext cx="1376363" cy="1828800"/>
          </a:xfrm>
          <a:prstGeom prst="rtTriangl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50955F-3336-B722-0FF7-B31B0B5630FB}"/>
              </a:ext>
            </a:extLst>
          </p:cNvPr>
          <p:cNvGrpSpPr/>
          <p:nvPr/>
        </p:nvGrpSpPr>
        <p:grpSpPr>
          <a:xfrm>
            <a:off x="4424721" y="3548063"/>
            <a:ext cx="1828800" cy="1828800"/>
            <a:chOff x="4495800" y="3647004"/>
            <a:chExt cx="1828800" cy="18288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DA3CC6-3CDB-94FA-8E8A-84F624F66CFF}"/>
                </a:ext>
              </a:extLst>
            </p:cNvPr>
            <p:cNvSpPr/>
            <p:nvPr/>
          </p:nvSpPr>
          <p:spPr>
            <a:xfrm>
              <a:off x="4495800" y="36470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B03C94-2E41-8D33-208F-5FEBDE262D84}"/>
                </a:ext>
              </a:extLst>
            </p:cNvPr>
            <p:cNvSpPr/>
            <p:nvPr/>
          </p:nvSpPr>
          <p:spPr>
            <a:xfrm>
              <a:off x="4953000" y="36470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BC81F3B-46A8-003E-1443-8B2206F0BABF}"/>
                </a:ext>
              </a:extLst>
            </p:cNvPr>
            <p:cNvSpPr/>
            <p:nvPr/>
          </p:nvSpPr>
          <p:spPr>
            <a:xfrm>
              <a:off x="5410200" y="36470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DA48B7-717A-2680-8721-15DCFD2BA523}"/>
                </a:ext>
              </a:extLst>
            </p:cNvPr>
            <p:cNvSpPr/>
            <p:nvPr/>
          </p:nvSpPr>
          <p:spPr>
            <a:xfrm>
              <a:off x="5867400" y="36470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36BF25-CB46-2B6A-1A68-92366EE522D0}"/>
                </a:ext>
              </a:extLst>
            </p:cNvPr>
            <p:cNvSpPr/>
            <p:nvPr/>
          </p:nvSpPr>
          <p:spPr>
            <a:xfrm>
              <a:off x="4495800" y="41042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516D10-28CA-F4AB-30F7-D690E13DA283}"/>
                </a:ext>
              </a:extLst>
            </p:cNvPr>
            <p:cNvSpPr/>
            <p:nvPr/>
          </p:nvSpPr>
          <p:spPr>
            <a:xfrm>
              <a:off x="4953000" y="41042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08F8463-8838-9C16-21B8-F428493E6A3A}"/>
                </a:ext>
              </a:extLst>
            </p:cNvPr>
            <p:cNvSpPr/>
            <p:nvPr/>
          </p:nvSpPr>
          <p:spPr>
            <a:xfrm>
              <a:off x="5410200" y="41042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A395188-CB3D-B389-2A95-05FEB5355CEF}"/>
                </a:ext>
              </a:extLst>
            </p:cNvPr>
            <p:cNvSpPr/>
            <p:nvPr/>
          </p:nvSpPr>
          <p:spPr>
            <a:xfrm>
              <a:off x="5867400" y="41042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A189A38-55CD-469A-262A-EF6B543AB672}"/>
                </a:ext>
              </a:extLst>
            </p:cNvPr>
            <p:cNvSpPr/>
            <p:nvPr/>
          </p:nvSpPr>
          <p:spPr>
            <a:xfrm>
              <a:off x="4504967" y="45577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761084-731A-3360-7BC3-42943FBDE13D}"/>
                </a:ext>
              </a:extLst>
            </p:cNvPr>
            <p:cNvSpPr/>
            <p:nvPr/>
          </p:nvSpPr>
          <p:spPr>
            <a:xfrm>
              <a:off x="4962167" y="45577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6DCDA40-BE63-C184-C69B-4B8201C6E35C}"/>
                </a:ext>
              </a:extLst>
            </p:cNvPr>
            <p:cNvSpPr/>
            <p:nvPr/>
          </p:nvSpPr>
          <p:spPr>
            <a:xfrm>
              <a:off x="5419367" y="45577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ADB7FB-ABEF-4CA3-5EAC-10665F5AB1BB}"/>
                </a:ext>
              </a:extLst>
            </p:cNvPr>
            <p:cNvSpPr/>
            <p:nvPr/>
          </p:nvSpPr>
          <p:spPr>
            <a:xfrm>
              <a:off x="5867400" y="45614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C7C39B7-0453-A481-2EC9-0A5082C9F9DD}"/>
                </a:ext>
              </a:extLst>
            </p:cNvPr>
            <p:cNvSpPr/>
            <p:nvPr/>
          </p:nvSpPr>
          <p:spPr>
            <a:xfrm>
              <a:off x="4504967" y="50149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2322012-33FC-FD22-0EEF-620036991B70}"/>
                </a:ext>
              </a:extLst>
            </p:cNvPr>
            <p:cNvSpPr/>
            <p:nvPr/>
          </p:nvSpPr>
          <p:spPr>
            <a:xfrm>
              <a:off x="4962167" y="50149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7487FC2-DCF1-9602-2693-6B2A92CCE433}"/>
                </a:ext>
              </a:extLst>
            </p:cNvPr>
            <p:cNvSpPr/>
            <p:nvPr/>
          </p:nvSpPr>
          <p:spPr>
            <a:xfrm>
              <a:off x="5419367" y="50149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6AB4D9-9A5C-F625-1FF5-AC84480F2F20}"/>
                </a:ext>
              </a:extLst>
            </p:cNvPr>
            <p:cNvSpPr/>
            <p:nvPr/>
          </p:nvSpPr>
          <p:spPr>
            <a:xfrm>
              <a:off x="5867400" y="50186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119CBCF-C2F1-BD58-594A-800EFF3A5AE7}"/>
              </a:ext>
            </a:extLst>
          </p:cNvPr>
          <p:cNvSpPr txBox="1"/>
          <p:nvPr/>
        </p:nvSpPr>
        <p:spPr>
          <a:xfrm>
            <a:off x="4572000" y="1376035"/>
            <a:ext cx="1774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Square of the </a:t>
            </a:r>
          </a:p>
          <a:p>
            <a:r>
              <a:rPr lang="en-US" dirty="0"/>
              <a:t>long side (16)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1DC24F7-8DD1-08FD-4BF0-13CC341C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588" y="2349967"/>
            <a:ext cx="609600" cy="646331"/>
          </a:xfrm>
        </p:spPr>
        <p:txBody>
          <a:bodyPr/>
          <a:lstStyle/>
          <a:p>
            <a:r>
              <a:rPr lang="en-US" dirty="0"/>
              <a:t>=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6A40C035-44F9-D457-9BD3-BB268C3A92D9}"/>
              </a:ext>
            </a:extLst>
          </p:cNvPr>
          <p:cNvSpPr txBox="1">
            <a:spLocks/>
          </p:cNvSpPr>
          <p:nvPr/>
        </p:nvSpPr>
        <p:spPr bwMode="auto">
          <a:xfrm>
            <a:off x="6395679" y="3314998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+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450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0735-D86D-AD0F-CB70-B70110A8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E04E07-F543-AC2A-5285-F60900A09F2C}"/>
              </a:ext>
            </a:extLst>
          </p:cNvPr>
          <p:cNvGrpSpPr/>
          <p:nvPr/>
        </p:nvGrpSpPr>
        <p:grpSpPr>
          <a:xfrm>
            <a:off x="1351239" y="1967019"/>
            <a:ext cx="2288761" cy="2278542"/>
            <a:chOff x="3731039" y="5006067"/>
            <a:chExt cx="2288761" cy="22785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A95F5-A847-512D-A04F-14A45B9B8FC8}"/>
                </a:ext>
              </a:extLst>
            </p:cNvPr>
            <p:cNvSpPr/>
            <p:nvPr/>
          </p:nvSpPr>
          <p:spPr>
            <a:xfrm>
              <a:off x="3731039" y="5464968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9B57740-09B8-8250-AD74-B74432C896FB}"/>
                </a:ext>
              </a:extLst>
            </p:cNvPr>
            <p:cNvGrpSpPr/>
            <p:nvPr/>
          </p:nvGrpSpPr>
          <p:grpSpPr>
            <a:xfrm>
              <a:off x="3731039" y="5006067"/>
              <a:ext cx="2288761" cy="2278542"/>
              <a:chOff x="3731039" y="5006067"/>
              <a:chExt cx="2288761" cy="227854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D084D9-5611-AF07-6E9C-321F7A23BA59}"/>
                  </a:ext>
                </a:extLst>
              </p:cNvPr>
              <p:cNvSpPr/>
              <p:nvPr/>
            </p:nvSpPr>
            <p:spPr>
              <a:xfrm>
                <a:off x="3731039" y="68274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14BFFA-E958-3C0D-524E-EB64D6D6C3B3}"/>
                  </a:ext>
                </a:extLst>
              </p:cNvPr>
              <p:cNvSpPr/>
              <p:nvPr/>
            </p:nvSpPr>
            <p:spPr>
              <a:xfrm>
                <a:off x="4191000" y="5006067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9E85DB-E4E7-3992-60C2-FFA0FB969ACA}"/>
                  </a:ext>
                </a:extLst>
              </p:cNvPr>
              <p:cNvSpPr/>
              <p:nvPr/>
            </p:nvSpPr>
            <p:spPr>
              <a:xfrm>
                <a:off x="4648200" y="5006067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780F41-FE47-6B2F-45EE-A47DF6A32225}"/>
                  </a:ext>
                </a:extLst>
              </p:cNvPr>
              <p:cNvSpPr/>
              <p:nvPr/>
            </p:nvSpPr>
            <p:spPr>
              <a:xfrm>
                <a:off x="5105400" y="5006067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BB656C-D81A-CC6F-739B-9E8FD339DB1A}"/>
                  </a:ext>
                </a:extLst>
              </p:cNvPr>
              <p:cNvSpPr/>
              <p:nvPr/>
            </p:nvSpPr>
            <p:spPr>
              <a:xfrm>
                <a:off x="3731039" y="591378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7C3E46-FF9A-E447-0142-E501CF3F04A1}"/>
                  </a:ext>
                </a:extLst>
              </p:cNvPr>
              <p:cNvSpPr/>
              <p:nvPr/>
            </p:nvSpPr>
            <p:spPr>
              <a:xfrm>
                <a:off x="3731039" y="63702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2CD0A5-EF8E-EE08-A8FB-73493F93805E}"/>
                  </a:ext>
                </a:extLst>
              </p:cNvPr>
              <p:cNvSpPr/>
              <p:nvPr/>
            </p:nvSpPr>
            <p:spPr>
              <a:xfrm>
                <a:off x="3731039" y="5006067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BFC5CBA-35A1-103D-0B80-12964D164E88}"/>
                  </a:ext>
                </a:extLst>
              </p:cNvPr>
              <p:cNvSpPr/>
              <p:nvPr/>
            </p:nvSpPr>
            <p:spPr>
              <a:xfrm>
                <a:off x="5562600" y="545658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78E573-BFA9-08C6-806C-8FA06F2EF7AA}"/>
                  </a:ext>
                </a:extLst>
              </p:cNvPr>
              <p:cNvSpPr/>
              <p:nvPr/>
            </p:nvSpPr>
            <p:spPr>
              <a:xfrm>
                <a:off x="5562600" y="5006067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2A1B56-1F00-38E3-7369-60C516F909AC}"/>
                  </a:ext>
                </a:extLst>
              </p:cNvPr>
              <p:cNvSpPr/>
              <p:nvPr/>
            </p:nvSpPr>
            <p:spPr>
              <a:xfrm>
                <a:off x="4191000" y="68274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BA4681-EFD9-B85F-B4DA-FC296D676A1E}"/>
                  </a:ext>
                </a:extLst>
              </p:cNvPr>
              <p:cNvSpPr/>
              <p:nvPr/>
            </p:nvSpPr>
            <p:spPr>
              <a:xfrm>
                <a:off x="5105400" y="68274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CE60F5-F0B4-E817-5E0F-24F4BCD842C9}"/>
                  </a:ext>
                </a:extLst>
              </p:cNvPr>
              <p:cNvSpPr/>
              <p:nvPr/>
            </p:nvSpPr>
            <p:spPr>
              <a:xfrm>
                <a:off x="4192342" y="5464968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CEAE24-1A5D-612B-0787-93B81783CFC1}"/>
                  </a:ext>
                </a:extLst>
              </p:cNvPr>
              <p:cNvSpPr/>
              <p:nvPr/>
            </p:nvSpPr>
            <p:spPr>
              <a:xfrm>
                <a:off x="4649542" y="5464968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837F432-7D24-5B58-9EEE-B9545F2E61AC}"/>
                  </a:ext>
                </a:extLst>
              </p:cNvPr>
              <p:cNvSpPr/>
              <p:nvPr/>
            </p:nvSpPr>
            <p:spPr>
              <a:xfrm>
                <a:off x="5106742" y="5464968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6C6258-663A-D6C5-F192-B921B5A1B2D2}"/>
                  </a:ext>
                </a:extLst>
              </p:cNvPr>
              <p:cNvSpPr/>
              <p:nvPr/>
            </p:nvSpPr>
            <p:spPr>
              <a:xfrm>
                <a:off x="4650778" y="68274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92A2A37-08FE-38EB-CCF2-315C1FA788C6}"/>
                  </a:ext>
                </a:extLst>
              </p:cNvPr>
              <p:cNvSpPr/>
              <p:nvPr/>
            </p:nvSpPr>
            <p:spPr>
              <a:xfrm>
                <a:off x="5562600" y="591378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90C9B8-F8E1-57CF-E612-A924C6545103}"/>
                  </a:ext>
                </a:extLst>
              </p:cNvPr>
              <p:cNvSpPr/>
              <p:nvPr/>
            </p:nvSpPr>
            <p:spPr>
              <a:xfrm>
                <a:off x="5562600" y="68274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B9AF0D-452D-3092-ACBB-D4A76494B277}"/>
                  </a:ext>
                </a:extLst>
              </p:cNvPr>
              <p:cNvSpPr/>
              <p:nvPr/>
            </p:nvSpPr>
            <p:spPr>
              <a:xfrm>
                <a:off x="4191000" y="63702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5F84CFC-E369-A851-811D-5DD9AF573296}"/>
                  </a:ext>
                </a:extLst>
              </p:cNvPr>
              <p:cNvSpPr/>
              <p:nvPr/>
            </p:nvSpPr>
            <p:spPr>
              <a:xfrm>
                <a:off x="4187786" y="591378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AC56C51-071D-78D2-1F45-10775EF7ABFF}"/>
                  </a:ext>
                </a:extLst>
              </p:cNvPr>
              <p:cNvSpPr/>
              <p:nvPr/>
            </p:nvSpPr>
            <p:spPr>
              <a:xfrm>
                <a:off x="4651822" y="63702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969E0D5-C809-4610-C786-C749913442B5}"/>
                  </a:ext>
                </a:extLst>
              </p:cNvPr>
              <p:cNvSpPr/>
              <p:nvPr/>
            </p:nvSpPr>
            <p:spPr>
              <a:xfrm>
                <a:off x="5105400" y="63702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2882E8-0D8E-3374-1461-7A37F05FE6DE}"/>
                  </a:ext>
                </a:extLst>
              </p:cNvPr>
              <p:cNvSpPr/>
              <p:nvPr/>
            </p:nvSpPr>
            <p:spPr>
              <a:xfrm>
                <a:off x="5105400" y="591378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1B34AE-AEC5-9856-C092-B7D13951CCBA}"/>
                  </a:ext>
                </a:extLst>
              </p:cNvPr>
              <p:cNvSpPr/>
              <p:nvPr/>
            </p:nvSpPr>
            <p:spPr>
              <a:xfrm>
                <a:off x="4649105" y="591378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2EE416-516B-1FEA-F40B-9C129289D924}"/>
                  </a:ext>
                </a:extLst>
              </p:cNvPr>
              <p:cNvSpPr/>
              <p:nvPr/>
            </p:nvSpPr>
            <p:spPr>
              <a:xfrm>
                <a:off x="5562600" y="6370209"/>
                <a:ext cx="457200" cy="45720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11C6E08-403A-3F6F-4FFA-FD77C4F82021}"/>
              </a:ext>
            </a:extLst>
          </p:cNvPr>
          <p:cNvSpPr txBox="1"/>
          <p:nvPr/>
        </p:nvSpPr>
        <p:spPr>
          <a:xfrm>
            <a:off x="762000" y="1335494"/>
            <a:ext cx="3532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Square of the hypotenuse (25)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4C1597-B7ED-8A81-6580-A48160BFB032}"/>
              </a:ext>
            </a:extLst>
          </p:cNvPr>
          <p:cNvGrpSpPr/>
          <p:nvPr/>
        </p:nvGrpSpPr>
        <p:grpSpPr>
          <a:xfrm>
            <a:off x="6553200" y="2738437"/>
            <a:ext cx="1371600" cy="1376363"/>
            <a:chOff x="4572000" y="3076574"/>
            <a:chExt cx="1371600" cy="13763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1EA30A-6428-63D5-3059-A6B067060250}"/>
                </a:ext>
              </a:extLst>
            </p:cNvPr>
            <p:cNvSpPr/>
            <p:nvPr/>
          </p:nvSpPr>
          <p:spPr>
            <a:xfrm>
              <a:off x="4572000" y="3076574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8E8088-B097-57DE-A192-6CB33FA407F4}"/>
                </a:ext>
              </a:extLst>
            </p:cNvPr>
            <p:cNvSpPr/>
            <p:nvPr/>
          </p:nvSpPr>
          <p:spPr>
            <a:xfrm>
              <a:off x="5029200" y="3076574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7A35793-BC39-49ED-836D-C72080F71C98}"/>
                </a:ext>
              </a:extLst>
            </p:cNvPr>
            <p:cNvSpPr/>
            <p:nvPr/>
          </p:nvSpPr>
          <p:spPr>
            <a:xfrm>
              <a:off x="5486400" y="3076574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1880C8-C40D-DB16-D4EA-859D02F989C1}"/>
                </a:ext>
              </a:extLst>
            </p:cNvPr>
            <p:cNvSpPr/>
            <p:nvPr/>
          </p:nvSpPr>
          <p:spPr>
            <a:xfrm>
              <a:off x="4572000" y="3538537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F039032-D64F-79AF-D169-537D52F0F6E1}"/>
                </a:ext>
              </a:extLst>
            </p:cNvPr>
            <p:cNvSpPr/>
            <p:nvPr/>
          </p:nvSpPr>
          <p:spPr>
            <a:xfrm>
              <a:off x="5029200" y="3538537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253EF2-CE2C-699E-AEBC-73A6E6F852DB}"/>
                </a:ext>
              </a:extLst>
            </p:cNvPr>
            <p:cNvSpPr/>
            <p:nvPr/>
          </p:nvSpPr>
          <p:spPr>
            <a:xfrm>
              <a:off x="5486400" y="3538537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CB5AC57-3517-1932-59E7-D68C912ABA2D}"/>
                </a:ext>
              </a:extLst>
            </p:cNvPr>
            <p:cNvSpPr/>
            <p:nvPr/>
          </p:nvSpPr>
          <p:spPr>
            <a:xfrm>
              <a:off x="4572000" y="39957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F7058DC-FAE8-7EDA-1D11-CCA4479054E4}"/>
                </a:ext>
              </a:extLst>
            </p:cNvPr>
            <p:cNvSpPr/>
            <p:nvPr/>
          </p:nvSpPr>
          <p:spPr>
            <a:xfrm>
              <a:off x="5029200" y="3995737"/>
              <a:ext cx="457200" cy="45720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945ABD-F86F-D73D-D880-00B5E88AFBD8}"/>
                </a:ext>
              </a:extLst>
            </p:cNvPr>
            <p:cNvSpPr/>
            <p:nvPr/>
          </p:nvSpPr>
          <p:spPr>
            <a:xfrm>
              <a:off x="5486400" y="3995737"/>
              <a:ext cx="4572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B722F1F-70D7-842F-92A9-C48A15577D88}"/>
              </a:ext>
            </a:extLst>
          </p:cNvPr>
          <p:cNvSpPr txBox="1"/>
          <p:nvPr/>
        </p:nvSpPr>
        <p:spPr>
          <a:xfrm>
            <a:off x="6564899" y="1376034"/>
            <a:ext cx="1774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Square of the </a:t>
            </a:r>
          </a:p>
          <a:p>
            <a:r>
              <a:rPr lang="en-US" dirty="0"/>
              <a:t>short side (9)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50955F-3336-B722-0FF7-B31B0B5630FB}"/>
              </a:ext>
            </a:extLst>
          </p:cNvPr>
          <p:cNvGrpSpPr/>
          <p:nvPr/>
        </p:nvGrpSpPr>
        <p:grpSpPr>
          <a:xfrm>
            <a:off x="4741246" y="2284928"/>
            <a:ext cx="1811954" cy="1829872"/>
            <a:chOff x="4512646" y="3645932"/>
            <a:chExt cx="1811954" cy="182987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DA3CC6-3CDB-94FA-8E8A-84F624F66CFF}"/>
                </a:ext>
              </a:extLst>
            </p:cNvPr>
            <p:cNvSpPr/>
            <p:nvPr/>
          </p:nvSpPr>
          <p:spPr>
            <a:xfrm>
              <a:off x="4512646" y="3645932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B03C94-2E41-8D33-208F-5FEBDE262D84}"/>
                </a:ext>
              </a:extLst>
            </p:cNvPr>
            <p:cNvSpPr/>
            <p:nvPr/>
          </p:nvSpPr>
          <p:spPr>
            <a:xfrm>
              <a:off x="4969846" y="3645932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BC81F3B-46A8-003E-1443-8B2206F0BABF}"/>
                </a:ext>
              </a:extLst>
            </p:cNvPr>
            <p:cNvSpPr/>
            <p:nvPr/>
          </p:nvSpPr>
          <p:spPr>
            <a:xfrm>
              <a:off x="5410200" y="3645932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DA48B7-717A-2680-8721-15DCFD2BA523}"/>
                </a:ext>
              </a:extLst>
            </p:cNvPr>
            <p:cNvSpPr/>
            <p:nvPr/>
          </p:nvSpPr>
          <p:spPr>
            <a:xfrm>
              <a:off x="5867400" y="36470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36BF25-CB46-2B6A-1A68-92366EE522D0}"/>
                </a:ext>
              </a:extLst>
            </p:cNvPr>
            <p:cNvSpPr/>
            <p:nvPr/>
          </p:nvSpPr>
          <p:spPr>
            <a:xfrm>
              <a:off x="4512646" y="4103132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516D10-28CA-F4AB-30F7-D690E13DA283}"/>
                </a:ext>
              </a:extLst>
            </p:cNvPr>
            <p:cNvSpPr/>
            <p:nvPr/>
          </p:nvSpPr>
          <p:spPr>
            <a:xfrm>
              <a:off x="4969846" y="4103132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08F8463-8838-9C16-21B8-F428493E6A3A}"/>
                </a:ext>
              </a:extLst>
            </p:cNvPr>
            <p:cNvSpPr/>
            <p:nvPr/>
          </p:nvSpPr>
          <p:spPr>
            <a:xfrm>
              <a:off x="5410200" y="41042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A395188-CB3D-B389-2A95-05FEB5355CEF}"/>
                </a:ext>
              </a:extLst>
            </p:cNvPr>
            <p:cNvSpPr/>
            <p:nvPr/>
          </p:nvSpPr>
          <p:spPr>
            <a:xfrm>
              <a:off x="5867400" y="41042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A189A38-55CD-469A-262A-EF6B543AB672}"/>
                </a:ext>
              </a:extLst>
            </p:cNvPr>
            <p:cNvSpPr/>
            <p:nvPr/>
          </p:nvSpPr>
          <p:spPr>
            <a:xfrm>
              <a:off x="4514704" y="45577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761084-731A-3360-7BC3-42943FBDE13D}"/>
                </a:ext>
              </a:extLst>
            </p:cNvPr>
            <p:cNvSpPr/>
            <p:nvPr/>
          </p:nvSpPr>
          <p:spPr>
            <a:xfrm>
              <a:off x="4972106" y="45577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6DCDA40-BE63-C184-C69B-4B8201C6E35C}"/>
                </a:ext>
              </a:extLst>
            </p:cNvPr>
            <p:cNvSpPr/>
            <p:nvPr/>
          </p:nvSpPr>
          <p:spPr>
            <a:xfrm>
              <a:off x="5419367" y="45577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ADB7FB-ABEF-4CA3-5EAC-10665F5AB1BB}"/>
                </a:ext>
              </a:extLst>
            </p:cNvPr>
            <p:cNvSpPr/>
            <p:nvPr/>
          </p:nvSpPr>
          <p:spPr>
            <a:xfrm>
              <a:off x="5867400" y="45614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C7C39B7-0453-A481-2EC9-0A5082C9F9DD}"/>
                </a:ext>
              </a:extLst>
            </p:cNvPr>
            <p:cNvSpPr/>
            <p:nvPr/>
          </p:nvSpPr>
          <p:spPr>
            <a:xfrm>
              <a:off x="4514704" y="50149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2322012-33FC-FD22-0EEF-620036991B70}"/>
                </a:ext>
              </a:extLst>
            </p:cNvPr>
            <p:cNvSpPr/>
            <p:nvPr/>
          </p:nvSpPr>
          <p:spPr>
            <a:xfrm>
              <a:off x="4972106" y="50149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7487FC2-DCF1-9602-2693-6B2A92CCE433}"/>
                </a:ext>
              </a:extLst>
            </p:cNvPr>
            <p:cNvSpPr/>
            <p:nvPr/>
          </p:nvSpPr>
          <p:spPr>
            <a:xfrm>
              <a:off x="5419367" y="5014913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6AB4D9-9A5C-F625-1FF5-AC84480F2F20}"/>
                </a:ext>
              </a:extLst>
            </p:cNvPr>
            <p:cNvSpPr/>
            <p:nvPr/>
          </p:nvSpPr>
          <p:spPr>
            <a:xfrm>
              <a:off x="5867400" y="5018604"/>
              <a:ext cx="457200" cy="4572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119CBCF-C2F1-BD58-594A-800EFF3A5AE7}"/>
              </a:ext>
            </a:extLst>
          </p:cNvPr>
          <p:cNvSpPr txBox="1"/>
          <p:nvPr/>
        </p:nvSpPr>
        <p:spPr>
          <a:xfrm>
            <a:off x="4572000" y="1376035"/>
            <a:ext cx="1774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Square of the </a:t>
            </a:r>
          </a:p>
          <a:p>
            <a:r>
              <a:rPr lang="en-US" dirty="0"/>
              <a:t>long side (16)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1DC24F7-8DD1-08FD-4BF0-13CC341C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588" y="2349967"/>
            <a:ext cx="609600" cy="646331"/>
          </a:xfrm>
        </p:spPr>
        <p:txBody>
          <a:bodyPr/>
          <a:lstStyle/>
          <a:p>
            <a:r>
              <a:rPr lang="en-US" dirty="0"/>
              <a:t>=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38CE019-4461-C30D-031D-F53C089F2D88}"/>
              </a:ext>
            </a:extLst>
          </p:cNvPr>
          <p:cNvGrpSpPr/>
          <p:nvPr/>
        </p:nvGrpSpPr>
        <p:grpSpPr>
          <a:xfrm>
            <a:off x="665439" y="3747426"/>
            <a:ext cx="3661902" cy="3643974"/>
            <a:chOff x="665439" y="1287386"/>
            <a:chExt cx="3661902" cy="3643974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F4D31C73-22FA-9BE7-3316-55CF0F09E2CF}"/>
                </a:ext>
              </a:extLst>
            </p:cNvPr>
            <p:cNvSpPr/>
            <p:nvPr/>
          </p:nvSpPr>
          <p:spPr>
            <a:xfrm rot="7620000">
              <a:off x="1817808" y="3331160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ight Triangle 67">
              <a:extLst>
                <a:ext uri="{FF2B5EF4-FFF2-40B4-BE49-F238E27FC236}">
                  <a16:creationId xmlns:a16="http://schemas.microsoft.com/office/drawing/2014/main" id="{EC2E3199-8232-7277-6340-87B4187A7392}"/>
                </a:ext>
              </a:extLst>
            </p:cNvPr>
            <p:cNvSpPr/>
            <p:nvPr/>
          </p:nvSpPr>
          <p:spPr>
            <a:xfrm rot="2216951">
              <a:off x="2955741" y="2184230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Triangle 68">
              <a:extLst>
                <a:ext uri="{FF2B5EF4-FFF2-40B4-BE49-F238E27FC236}">
                  <a16:creationId xmlns:a16="http://schemas.microsoft.com/office/drawing/2014/main" id="{D124CBDB-DE20-D61E-DAAC-9E7939E96285}"/>
                </a:ext>
              </a:extLst>
            </p:cNvPr>
            <p:cNvSpPr/>
            <p:nvPr/>
          </p:nvSpPr>
          <p:spPr>
            <a:xfrm rot="13009620">
              <a:off x="665439" y="2198101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>
              <a:extLst>
                <a:ext uri="{FF2B5EF4-FFF2-40B4-BE49-F238E27FC236}">
                  <a16:creationId xmlns:a16="http://schemas.microsoft.com/office/drawing/2014/main" id="{EF53059F-B87E-5C6A-A4E0-5138DC9B267F}"/>
                </a:ext>
              </a:extLst>
            </p:cNvPr>
            <p:cNvSpPr/>
            <p:nvPr/>
          </p:nvSpPr>
          <p:spPr>
            <a:xfrm rot="18420000">
              <a:off x="1810250" y="1058786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8D017BEE-04AC-6519-2AE7-D8B775E65B82}"/>
              </a:ext>
            </a:extLst>
          </p:cNvPr>
          <p:cNvSpPr/>
          <p:nvPr/>
        </p:nvSpPr>
        <p:spPr>
          <a:xfrm rot="2279875">
            <a:off x="578803" y="3409809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C23B41-12B1-1BE4-15A9-33C251F8781A}"/>
              </a:ext>
            </a:extLst>
          </p:cNvPr>
          <p:cNvGrpSpPr/>
          <p:nvPr/>
        </p:nvGrpSpPr>
        <p:grpSpPr>
          <a:xfrm>
            <a:off x="4719512" y="4644509"/>
            <a:ext cx="1371601" cy="1832491"/>
            <a:chOff x="4719512" y="4267200"/>
            <a:chExt cx="1371601" cy="1832491"/>
          </a:xfrm>
        </p:grpSpPr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10350FEF-C45A-AFDC-2BBB-66968D28B9B5}"/>
                </a:ext>
              </a:extLst>
            </p:cNvPr>
            <p:cNvSpPr/>
            <p:nvPr/>
          </p:nvSpPr>
          <p:spPr>
            <a:xfrm>
              <a:off x="4719512" y="4270891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>
              <a:extLst>
                <a:ext uri="{FF2B5EF4-FFF2-40B4-BE49-F238E27FC236}">
                  <a16:creationId xmlns:a16="http://schemas.microsoft.com/office/drawing/2014/main" id="{C5D966D9-DEC6-753D-AB97-848E174790D8}"/>
                </a:ext>
              </a:extLst>
            </p:cNvPr>
            <p:cNvSpPr/>
            <p:nvPr/>
          </p:nvSpPr>
          <p:spPr>
            <a:xfrm rot="10800000">
              <a:off x="4719513" y="4267200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A3D5611-5717-0E19-5C38-A55CB234659D}"/>
              </a:ext>
            </a:extLst>
          </p:cNvPr>
          <p:cNvGrpSpPr/>
          <p:nvPr/>
        </p:nvGrpSpPr>
        <p:grpSpPr>
          <a:xfrm>
            <a:off x="6553200" y="4872036"/>
            <a:ext cx="1828800" cy="1376364"/>
            <a:chOff x="6553200" y="4872036"/>
            <a:chExt cx="1828800" cy="1376364"/>
          </a:xfrm>
        </p:grpSpPr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3ACC8C9E-FD00-204D-2EEA-5FD59C7DC4F6}"/>
                </a:ext>
              </a:extLst>
            </p:cNvPr>
            <p:cNvSpPr/>
            <p:nvPr/>
          </p:nvSpPr>
          <p:spPr>
            <a:xfrm rot="5400000">
              <a:off x="6781800" y="4643436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4B0E9EC6-C773-CAE5-02B0-167D24D704A7}"/>
                </a:ext>
              </a:extLst>
            </p:cNvPr>
            <p:cNvSpPr/>
            <p:nvPr/>
          </p:nvSpPr>
          <p:spPr>
            <a:xfrm rot="16200000">
              <a:off x="6781800" y="4648200"/>
              <a:ext cx="1371600" cy="1828800"/>
            </a:xfrm>
            <a:prstGeom prst="rt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5591B4C0-5507-DC6B-510A-37B14CBAA30E}"/>
              </a:ext>
            </a:extLst>
          </p:cNvPr>
          <p:cNvSpPr/>
          <p:nvPr/>
        </p:nvSpPr>
        <p:spPr>
          <a:xfrm>
            <a:off x="6738936" y="2052637"/>
            <a:ext cx="4572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0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Greeks drew triangles inside circles</a:t>
            </a:r>
          </a:p>
          <a:p>
            <a:r>
              <a:rPr lang="en-US" dirty="0"/>
              <a:t>This is called a “</a:t>
            </a:r>
            <a:r>
              <a:rPr lang="en-US" dirty="0">
                <a:solidFill>
                  <a:srgbClr val="FFC000"/>
                </a:solidFill>
              </a:rPr>
              <a:t>central angle</a:t>
            </a:r>
            <a:r>
              <a:rPr lang="en-US" dirty="0"/>
              <a:t>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3CF2A8-F1F4-4B0C-B515-A87C71695E61}"/>
              </a:ext>
            </a:extLst>
          </p:cNvPr>
          <p:cNvGrpSpPr/>
          <p:nvPr/>
        </p:nvGrpSpPr>
        <p:grpSpPr>
          <a:xfrm>
            <a:off x="4876800" y="3276600"/>
            <a:ext cx="3429000" cy="3429000"/>
            <a:chOff x="4876800" y="3276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4876800" y="3276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C000"/>
                    </a:solidFill>
                  </a:rPr>
                  <a:t>.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H="1">
              <a:off x="6598294" y="3810000"/>
              <a:ext cx="1250306" cy="1178516"/>
              <a:chOff x="1309636" y="2743200"/>
              <a:chExt cx="5943600" cy="3200400"/>
            </a:xfrm>
          </p:grpSpPr>
          <p:sp>
            <p:nvSpPr>
              <p:cNvPr id="21" name="Right Triangle 20"/>
              <p:cNvSpPr/>
              <p:nvPr/>
            </p:nvSpPr>
            <p:spPr>
              <a:xfrm>
                <a:off x="1309636" y="2743200"/>
                <a:ext cx="5943600" cy="3200400"/>
              </a:xfrm>
              <a:prstGeom prst="rtTriangl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524000" y="5388951"/>
                <a:ext cx="9905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2517004" y="5388951"/>
                <a:ext cx="0" cy="444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559615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are “swept” around the circle like a backwards clock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9BC6CE-A0D6-44B1-90CA-2DCD880711E7}"/>
              </a:ext>
            </a:extLst>
          </p:cNvPr>
          <p:cNvGrpSpPr/>
          <p:nvPr/>
        </p:nvGrpSpPr>
        <p:grpSpPr>
          <a:xfrm>
            <a:off x="4876800" y="3276600"/>
            <a:ext cx="3429000" cy="3429000"/>
            <a:chOff x="4876800" y="3276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4876800" y="3276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C000"/>
                    </a:solidFill>
                  </a:rPr>
                  <a:t>.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553200" y="3804242"/>
              <a:ext cx="1250306" cy="1453558"/>
              <a:chOff x="1204423" y="2949002"/>
              <a:chExt cx="3505200" cy="39473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9490434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Remember, the slope of a line is 	</a:t>
            </a:r>
            <a:r>
              <a:rPr lang="en-US" u="sng" dirty="0"/>
              <a:t>rise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	 </a:t>
            </a:r>
            <a:r>
              <a:rPr lang="en-US" dirty="0"/>
              <a:t>run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0288F9-5369-4131-BF31-6F2B064D5AFF}"/>
              </a:ext>
            </a:extLst>
          </p:cNvPr>
          <p:cNvGrpSpPr/>
          <p:nvPr/>
        </p:nvGrpSpPr>
        <p:grpSpPr>
          <a:xfrm>
            <a:off x="4876800" y="3276600"/>
            <a:ext cx="3429000" cy="3429000"/>
            <a:chOff x="4876800" y="3276600"/>
            <a:chExt cx="3429000" cy="3429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C17F6C-2A52-40C0-9FB7-367F6D1413FE}"/>
                </a:ext>
              </a:extLst>
            </p:cNvPr>
            <p:cNvGrpSpPr/>
            <p:nvPr/>
          </p:nvGrpSpPr>
          <p:grpSpPr>
            <a:xfrm>
              <a:off x="4876800" y="3276600"/>
              <a:ext cx="3429000" cy="3429000"/>
              <a:chOff x="2514600" y="2895600"/>
              <a:chExt cx="3429000" cy="34290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5146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solidFill>
                        <a:srgbClr val="FFC000"/>
                      </a:solidFill>
                    </a:rPr>
                    <a:t>.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4385552" y="4114800"/>
                <a:ext cx="643647" cy="784086"/>
                <a:chOff x="1623425" y="4767033"/>
                <a:chExt cx="1804447" cy="2129279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041560" y="4973960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>
                  <a:off x="1623425" y="4767033"/>
                  <a:ext cx="1804447" cy="2129279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rot="16200000">
                <a:off x="5284984" y="4006674"/>
                <a:ext cx="76014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rise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95800" y="4628346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run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865AA3-36D9-42BC-B593-9DB661ED04BD}"/>
                </a:ext>
              </a:extLst>
            </p:cNvPr>
            <p:cNvGrpSpPr/>
            <p:nvPr/>
          </p:nvGrpSpPr>
          <p:grpSpPr>
            <a:xfrm>
              <a:off x="6553200" y="3810000"/>
              <a:ext cx="1250306" cy="1453558"/>
              <a:chOff x="1204423" y="2949002"/>
              <a:chExt cx="3505200" cy="394731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0DA9B4C-8F48-4458-971F-043346C0340F}"/>
                  </a:ext>
                </a:extLst>
              </p:cNvPr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32768F11-F5E8-4EE9-A478-3043D0DAFCAC}"/>
                    </a:ext>
                  </a:extLst>
                </p:cNvPr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8" name="Right Triangle 27">
                    <a:extLst>
                      <a:ext uri="{FF2B5EF4-FFF2-40B4-BE49-F238E27FC236}">
                        <a16:creationId xmlns:a16="http://schemas.microsoft.com/office/drawing/2014/main" id="{9A5EC596-882D-4937-893A-171F39CA646D}"/>
                      </a:ext>
                    </a:extLst>
                  </p:cNvPr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FFD77541-A553-42B7-B18D-7F3EDBE8DE3E}"/>
                      </a:ext>
                    </a:extLst>
                  </p:cNvPr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07FD1321-3FDF-41B0-B405-2EB89DEC720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8A2B0B5-26A0-47BE-8B6B-9A600ACC3457}"/>
                    </a:ext>
                  </a:extLst>
                </p:cNvPr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D84E068C-3D6B-4E44-AB55-56BE218B4035}"/>
                  </a:ext>
                </a:extLst>
              </p:cNvPr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</p:grp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553200" y="3810000"/>
            <a:ext cx="1250306" cy="1178516"/>
          </a:xfrm>
          <a:prstGeom prst="line">
            <a:avLst/>
          </a:prstGeom>
          <a:ln w="63500" cap="rnd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2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input variable is ALWAYS graphed on the x-axis (horizontal axis)</a:t>
            </a:r>
          </a:p>
          <a:p>
            <a:endParaRPr lang="en-US" dirty="0"/>
          </a:p>
          <a:p>
            <a:r>
              <a:rPr lang="en-US" dirty="0"/>
              <a:t>No reason – it’s a TRADITION!</a:t>
            </a:r>
          </a:p>
        </p:txBody>
      </p:sp>
    </p:spTree>
    <p:extLst>
      <p:ext uri="{BB962C8B-B14F-4D97-AF65-F5344CB8AC3E}">
        <p14:creationId xmlns:p14="http://schemas.microsoft.com/office/powerpoint/2010/main" val="893623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So, the slope of the hypotenuse is:	</a:t>
            </a:r>
            <a:r>
              <a:rPr lang="en-US" u="sng" dirty="0"/>
              <a:t>rise</a:t>
            </a:r>
          </a:p>
          <a:p>
            <a:pPr>
              <a:spcBef>
                <a:spcPts val="0"/>
              </a:spcBef>
            </a:pPr>
            <a:r>
              <a:rPr lang="en-US" sz="1000" dirty="0"/>
              <a:t>	 </a:t>
            </a:r>
            <a:r>
              <a:rPr lang="en-US" dirty="0"/>
              <a:t>run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19" name="Rectangle 18"/>
          <p:cNvSpPr/>
          <p:nvPr/>
        </p:nvSpPr>
        <p:spPr>
          <a:xfrm rot="19060999">
            <a:off x="6005610" y="3961566"/>
            <a:ext cx="2037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hypotenuse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18891-134E-4317-8CF6-C483C2DC046B}"/>
              </a:ext>
            </a:extLst>
          </p:cNvPr>
          <p:cNvGrpSpPr/>
          <p:nvPr/>
        </p:nvGrpSpPr>
        <p:grpSpPr>
          <a:xfrm>
            <a:off x="4876800" y="3276600"/>
            <a:ext cx="3429000" cy="3429000"/>
            <a:chOff x="4876800" y="3276600"/>
            <a:chExt cx="3429000" cy="3429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C54D759-2E5E-4FAF-9C88-5F735D2AF54E}"/>
                </a:ext>
              </a:extLst>
            </p:cNvPr>
            <p:cNvGrpSpPr/>
            <p:nvPr/>
          </p:nvGrpSpPr>
          <p:grpSpPr>
            <a:xfrm>
              <a:off x="4876800" y="3276600"/>
              <a:ext cx="3429000" cy="3429000"/>
              <a:chOff x="2514600" y="2895600"/>
              <a:chExt cx="3429000" cy="34290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2296A51-4604-4EE3-B502-120B83793E04}"/>
                  </a:ext>
                </a:extLst>
              </p:cNvPr>
              <p:cNvGrpSpPr/>
              <p:nvPr/>
            </p:nvGrpSpPr>
            <p:grpSpPr>
              <a:xfrm>
                <a:off x="25146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DA1DEBA-6F69-47FD-97F4-835B0628AF21}"/>
                    </a:ext>
                  </a:extLst>
                </p:cNvPr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635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FBA0C06-E025-4B59-A71D-7C35D1444EDE}"/>
                    </a:ext>
                  </a:extLst>
                </p:cNvPr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solidFill>
                        <a:srgbClr val="FFC000"/>
                      </a:solidFill>
                    </a:rPr>
                    <a:t>.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A2EB094-E2A9-4D9D-943A-BF440C6BECEA}"/>
                  </a:ext>
                </a:extLst>
              </p:cNvPr>
              <p:cNvGrpSpPr/>
              <p:nvPr/>
            </p:nvGrpSpPr>
            <p:grpSpPr>
              <a:xfrm>
                <a:off x="4385552" y="4114800"/>
                <a:ext cx="643647" cy="784086"/>
                <a:chOff x="1623425" y="4767033"/>
                <a:chExt cx="1804447" cy="212927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424C65D-AFE7-403F-881A-6D91EA8D347B}"/>
                    </a:ext>
                  </a:extLst>
                </p:cNvPr>
                <p:cNvSpPr/>
                <p:nvPr/>
              </p:nvSpPr>
              <p:spPr>
                <a:xfrm>
                  <a:off x="2041560" y="4973960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68E025CB-A1D0-4F1A-A68A-683EA3CCD1D5}"/>
                    </a:ext>
                  </a:extLst>
                </p:cNvPr>
                <p:cNvSpPr/>
                <p:nvPr/>
              </p:nvSpPr>
              <p:spPr>
                <a:xfrm>
                  <a:off x="1623425" y="4767033"/>
                  <a:ext cx="1804447" cy="2129279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6E2731F-A370-4EB7-8E03-14AD7BDC4D5C}"/>
                  </a:ext>
                </a:extLst>
              </p:cNvPr>
              <p:cNvSpPr/>
              <p:nvPr/>
            </p:nvSpPr>
            <p:spPr>
              <a:xfrm rot="16200000">
                <a:off x="5284984" y="4006674"/>
                <a:ext cx="76014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rise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85B9EA5-214A-4F62-BFC8-50D464FC697F}"/>
                  </a:ext>
                </a:extLst>
              </p:cNvPr>
              <p:cNvSpPr/>
              <p:nvPr/>
            </p:nvSpPr>
            <p:spPr>
              <a:xfrm>
                <a:off x="4495800" y="4628346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run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896CEAA-AA6A-4F6B-ACC9-A3CE6B3EF55B}"/>
                </a:ext>
              </a:extLst>
            </p:cNvPr>
            <p:cNvGrpSpPr/>
            <p:nvPr/>
          </p:nvGrpSpPr>
          <p:grpSpPr>
            <a:xfrm>
              <a:off x="6553200" y="3810000"/>
              <a:ext cx="1250306" cy="1453558"/>
              <a:chOff x="1204423" y="2949002"/>
              <a:chExt cx="3505200" cy="394731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0D159DF-42CF-4DDE-A420-1085F6E7D747}"/>
                  </a:ext>
                </a:extLst>
              </p:cNvPr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088D44A-CD84-4AD2-9883-79102277AD2C}"/>
                    </a:ext>
                  </a:extLst>
                </p:cNvPr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43" name="Right Triangle 42">
                    <a:extLst>
                      <a:ext uri="{FF2B5EF4-FFF2-40B4-BE49-F238E27FC236}">
                        <a16:creationId xmlns:a16="http://schemas.microsoft.com/office/drawing/2014/main" id="{F7A11A58-FB6E-4BBE-B109-9D1767D4A413}"/>
                      </a:ext>
                    </a:extLst>
                  </p:cNvPr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E218EE04-CA71-4F00-BEBA-CD44A7EEB126}"/>
                      </a:ext>
                    </a:extLst>
                  </p:cNvPr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DB88A6D1-28D3-45CF-8F41-BD5742690E6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8EB1FFE-ABBB-4D25-98AC-EFF84265244F}"/>
                    </a:ext>
                  </a:extLst>
                </p:cNvPr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5A4A7E83-A935-4933-B633-B85CF672D3CD}"/>
                  </a:ext>
                </a:extLst>
              </p:cNvPr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4FDCD13-34C1-4B68-93E1-5663DCA35EA7}"/>
              </a:ext>
            </a:extLst>
          </p:cNvPr>
          <p:cNvCxnSpPr>
            <a:cxnSpLocks/>
          </p:cNvCxnSpPr>
          <p:nvPr/>
        </p:nvCxnSpPr>
        <p:spPr>
          <a:xfrm flipV="1">
            <a:off x="6553200" y="3810000"/>
            <a:ext cx="1250306" cy="1178516"/>
          </a:xfrm>
          <a:prstGeom prst="line">
            <a:avLst/>
          </a:prstGeom>
          <a:ln w="63500" cap="rnd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80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According to the Pythagorean Theorem, the length of the hypotenuse will be:</a:t>
            </a:r>
          </a:p>
          <a:p>
            <a:endParaRPr lang="en-US" dirty="0"/>
          </a:p>
          <a:p>
            <a:r>
              <a:rPr lang="en-US" dirty="0"/>
              <a:t>hyp</a:t>
            </a:r>
            <a:r>
              <a:rPr lang="en-US" baseline="30000" dirty="0"/>
              <a:t>2</a:t>
            </a:r>
            <a:r>
              <a:rPr lang="en-US" dirty="0"/>
              <a:t> = rise</a:t>
            </a:r>
            <a:r>
              <a:rPr lang="en-US" baseline="30000" dirty="0"/>
              <a:t>2</a:t>
            </a:r>
            <a:r>
              <a:rPr lang="en-US" dirty="0"/>
              <a:t> + run</a:t>
            </a:r>
            <a:r>
              <a:rPr lang="en-US" baseline="30000" dirty="0"/>
              <a:t>2</a:t>
            </a:r>
          </a:p>
          <a:p>
            <a:r>
              <a:rPr lang="en-US" dirty="0"/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86400" y="2895600"/>
            <a:ext cx="3429000" cy="3429000"/>
            <a:chOff x="5486400" y="2895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486400" y="2895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FFC000"/>
                    </a:solidFill>
                  </a:rPr>
                  <a:t>.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207894" y="3445328"/>
              <a:ext cx="1250306" cy="1453558"/>
              <a:chOff x="1204423" y="2949002"/>
              <a:chExt cx="3505200" cy="39473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511944" y="45720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run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19060999">
              <a:off x="6677757" y="3595581"/>
              <a:ext cx="203774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hypotenuse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8256784" y="4006674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rise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704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67007-A66C-4B7D-8DCB-C406C511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There are six trig functions:</a:t>
            </a:r>
          </a:p>
          <a:p>
            <a:pPr>
              <a:spcBef>
                <a:spcPts val="0"/>
              </a:spcBef>
            </a:pPr>
            <a:r>
              <a:rPr lang="en-US" dirty="0"/>
              <a:t>sine(</a:t>
            </a:r>
            <a:r>
              <a:rPr lang="en-US" i="1" dirty="0"/>
              <a:t>θ</a:t>
            </a:r>
            <a:r>
              <a:rPr lang="en-US" dirty="0"/>
              <a:t>)</a:t>
            </a:r>
            <a:r>
              <a:rPr lang="en-US" sz="2800" dirty="0"/>
              <a:t> </a:t>
            </a:r>
            <a:r>
              <a:rPr lang="en-US" dirty="0"/>
              <a:t>=</a:t>
            </a:r>
            <a:r>
              <a:rPr lang="en-US" sz="2800" dirty="0"/>
              <a:t> </a:t>
            </a:r>
            <a:r>
              <a:rPr lang="en-US" sz="3000" u="sng" dirty="0"/>
              <a:t>length of side opposite </a:t>
            </a:r>
            <a:r>
              <a:rPr lang="en-US" sz="3000" i="1" u="sng" dirty="0"/>
              <a:t>θ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                length of hypotenuse</a:t>
            </a:r>
          </a:p>
          <a:p>
            <a:pPr>
              <a:spcBef>
                <a:spcPts val="0"/>
              </a:spcBef>
            </a:pPr>
            <a:r>
              <a:rPr lang="en-US" dirty="0"/>
              <a:t>cosine(</a:t>
            </a:r>
            <a:r>
              <a:rPr lang="en-US" i="1" dirty="0"/>
              <a:t>θ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sz="3000" u="sng" dirty="0"/>
              <a:t>length of side adjacent </a:t>
            </a:r>
            <a:r>
              <a:rPr lang="en-US" sz="3000" i="1" u="sng" dirty="0"/>
              <a:t>θ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                   length of hypotenuse</a:t>
            </a:r>
          </a:p>
          <a:p>
            <a:pPr>
              <a:spcBef>
                <a:spcPts val="0"/>
              </a:spcBef>
            </a:pPr>
            <a:r>
              <a:rPr lang="en-US" dirty="0"/>
              <a:t>tangent(</a:t>
            </a:r>
            <a:r>
              <a:rPr lang="en-US" i="1" dirty="0"/>
              <a:t>θ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 sin(</a:t>
            </a:r>
            <a:r>
              <a:rPr lang="en-US" i="1" dirty="0"/>
              <a:t>θ</a:t>
            </a:r>
            <a:r>
              <a:rPr lang="en-US" dirty="0"/>
              <a:t>)/cos(</a:t>
            </a:r>
            <a:r>
              <a:rPr lang="en-US" i="1" dirty="0"/>
              <a:t>θ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 err="1"/>
              <a:t>cotangent</a:t>
            </a:r>
            <a:r>
              <a:rPr lang="en-US" i="1" dirty="0" err="1"/>
              <a:t>θ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 cos(</a:t>
            </a:r>
            <a:r>
              <a:rPr lang="en-US" i="1" dirty="0"/>
              <a:t>θ</a:t>
            </a:r>
            <a:r>
              <a:rPr lang="en-US" dirty="0"/>
              <a:t>)/sin(</a:t>
            </a:r>
            <a:r>
              <a:rPr lang="en-US" i="1" dirty="0"/>
              <a:t>θ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cosecant(</a:t>
            </a:r>
            <a:r>
              <a:rPr lang="en-US" i="1" dirty="0"/>
              <a:t>θ</a:t>
            </a:r>
            <a:r>
              <a:rPr lang="en-US" dirty="0"/>
              <a:t>) = 1/sin(</a:t>
            </a:r>
            <a:r>
              <a:rPr lang="en-US" i="1" dirty="0"/>
              <a:t>θ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secant(</a:t>
            </a:r>
            <a:r>
              <a:rPr lang="en-US" i="1" dirty="0"/>
              <a:t>θ</a:t>
            </a:r>
            <a:r>
              <a:rPr lang="en-US" dirty="0"/>
              <a:t>) = 1/cos(</a:t>
            </a:r>
            <a:r>
              <a:rPr lang="en-US" i="1" dirty="0"/>
              <a:t>θ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344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4079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1219201" y="28194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sin undulates back and forth</a:t>
            </a:r>
          </a:p>
          <a:p>
            <a:pPr>
              <a:spcBef>
                <a:spcPts val="0"/>
              </a:spcBef>
            </a:pPr>
            <a:r>
              <a:rPr lang="en-US" dirty="0"/>
              <a:t>It has a value of 0 at 0°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876151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1447800" y="3015343"/>
            <a:ext cx="6019800" cy="35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243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cos also undulates back and forth</a:t>
            </a:r>
          </a:p>
          <a:p>
            <a:pPr>
              <a:spcBef>
                <a:spcPts val="0"/>
              </a:spcBef>
            </a:pPr>
            <a:r>
              <a:rPr lang="en-US" dirty="0"/>
              <a:t>It </a:t>
            </a:r>
            <a:r>
              <a:rPr lang="en-US" dirty="0">
                <a:solidFill>
                  <a:srgbClr val="FFC000"/>
                </a:solidFill>
              </a:rPr>
              <a:t>doesn’t</a:t>
            </a:r>
            <a:r>
              <a:rPr lang="en-US" dirty="0"/>
              <a:t> have a value of 0 at 0°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752517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Sines</a:t>
            </a:r>
            <a:r>
              <a:rPr lang="en-US" dirty="0"/>
              <a:t> and cosines are useful because of the shape of their curves</a:t>
            </a:r>
          </a:p>
          <a:p>
            <a:endParaRPr lang="en-US" sz="2000" dirty="0"/>
          </a:p>
          <a:p>
            <a:r>
              <a:rPr lang="en-US" dirty="0"/>
              <a:t>Many natural phenomena undulate back and forth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1072203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49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http://www.t4science.com/images/general/frequency.jpg</a:t>
            </a:r>
          </a:p>
        </p:txBody>
      </p:sp>
    </p:spTree>
    <p:extLst>
      <p:ext uri="{BB962C8B-B14F-4D97-AF65-F5344CB8AC3E}">
        <p14:creationId xmlns:p14="http://schemas.microsoft.com/office/powerpoint/2010/main" val="1385925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2200"/>
            <a:ext cx="8915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11044170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mathematical models for real-world phenomena have a “sine” or “cosine” in them to include this cyclical pattern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284753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output turns out to be depends on what the input is</a:t>
            </a:r>
          </a:p>
          <a:p>
            <a:endParaRPr lang="en-US" dirty="0"/>
          </a:p>
          <a:p>
            <a:r>
              <a:rPr lang="en-US" dirty="0"/>
              <a:t>The output is frequently called the “</a:t>
            </a:r>
            <a:r>
              <a:rPr lang="en-US" dirty="0">
                <a:solidFill>
                  <a:srgbClr val="FFC000"/>
                </a:solidFill>
              </a:rPr>
              <a:t>dependent</a:t>
            </a:r>
            <a:r>
              <a:rPr lang="en-US" dirty="0"/>
              <a:t>” variable</a:t>
            </a:r>
          </a:p>
        </p:txBody>
      </p:sp>
    </p:spTree>
    <p:extLst>
      <p:ext uri="{BB962C8B-B14F-4D97-AF65-F5344CB8AC3E}">
        <p14:creationId xmlns:p14="http://schemas.microsoft.com/office/powerpoint/2010/main" val="3628416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tangent isn’t important because it is a useful graph shape for mathematical modeling</a:t>
                </a:r>
              </a:p>
              <a:p>
                <a:r>
                  <a:rPr lang="en-US" dirty="0"/>
                  <a:t>A tangent is useful because it is a slope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𝒓𝒖𝒏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586305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secant is used (briefly) in calculus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7871978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945355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2220793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0AA81-7461-41B5-BD3E-6EB9D6B8F1A6}"/>
              </a:ext>
            </a:extLst>
          </p:cNvPr>
          <p:cNvSpPr txBox="1"/>
          <p:nvPr/>
        </p:nvSpPr>
        <p:spPr>
          <a:xfrm>
            <a:off x="2667000" y="3886200"/>
            <a:ext cx="475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They put in a minus sign so that when you add a value to the “x” it will move the function to the (intuitive) right!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3D3EE-15AD-43C1-B682-2F565D79CC58}"/>
              </a:ext>
            </a:extLst>
          </p:cNvPr>
          <p:cNvGrpSpPr/>
          <p:nvPr/>
        </p:nvGrpSpPr>
        <p:grpSpPr>
          <a:xfrm>
            <a:off x="3276600" y="3265728"/>
            <a:ext cx="1043271" cy="577402"/>
            <a:chOff x="3907631" y="1255954"/>
            <a:chExt cx="1243013" cy="253118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A6F5D8-5D4B-4446-9A36-10BF235F697D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CCFFFF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519E02-C74C-487D-85C4-52B48CFF0EE6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CCFFFF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3234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19551406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	side 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 “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35753090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	side 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 “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	side 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22042730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	side 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 “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	side 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“D” moves the graph up and 	down – “</a:t>
            </a:r>
            <a:r>
              <a:rPr lang="en-US" dirty="0">
                <a:solidFill>
                  <a:srgbClr val="FFC000"/>
                </a:solidFill>
              </a:rPr>
              <a:t>Vertical shift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23000894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67767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is called the “</a:t>
            </a:r>
            <a:r>
              <a:rPr lang="en-US" dirty="0">
                <a:solidFill>
                  <a:srgbClr val="FFC000"/>
                </a:solidFill>
              </a:rPr>
              <a:t>independent</a:t>
            </a:r>
            <a:r>
              <a:rPr lang="en-US" dirty="0"/>
              <a:t>” variable because it’s value comes from an outside (sometimes uncontrollable) source</a:t>
            </a:r>
          </a:p>
        </p:txBody>
      </p:sp>
    </p:spTree>
    <p:extLst>
      <p:ext uri="{BB962C8B-B14F-4D97-AF65-F5344CB8AC3E}">
        <p14:creationId xmlns:p14="http://schemas.microsoft.com/office/powerpoint/2010/main" val="21197397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function transformed?</a:t>
            </a:r>
          </a:p>
          <a:p>
            <a:endParaRPr lang="en-US" sz="2000" dirty="0"/>
          </a:p>
          <a:p>
            <a:r>
              <a:rPr lang="en-US" dirty="0"/>
              <a:t>If the tops and bottoms of the sine/cosine curves are at 1 and -1, it is a “regular” curve </a:t>
            </a:r>
          </a:p>
          <a:p>
            <a:r>
              <a:rPr lang="en-US" dirty="0"/>
              <a:t>(“A” is 1)</a:t>
            </a:r>
          </a:p>
        </p:txBody>
      </p:sp>
    </p:spTree>
    <p:extLst>
      <p:ext uri="{BB962C8B-B14F-4D97-AF65-F5344CB8AC3E}">
        <p14:creationId xmlns:p14="http://schemas.microsoft.com/office/powerpoint/2010/main" val="4234957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function transformed?</a:t>
            </a:r>
          </a:p>
          <a:p>
            <a:endParaRPr lang="en-US" sz="2000" dirty="0"/>
          </a:p>
          <a:p>
            <a:r>
              <a:rPr lang="en-US" dirty="0"/>
              <a:t>If the inflexion point of a tan/cot curve is at the x-axis, it is a “regular” curve (“A” is 1)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401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my function transformed?</a:t>
            </a:r>
          </a:p>
          <a:p>
            <a:endParaRPr lang="en-US" sz="2000" dirty="0"/>
          </a:p>
          <a:p>
            <a:r>
              <a:rPr lang="en-US" dirty="0"/>
              <a:t>If the tops and bottoms of the “Us” for sec /</a:t>
            </a:r>
            <a:r>
              <a:rPr lang="en-US" dirty="0" err="1"/>
              <a:t>csc</a:t>
            </a:r>
            <a:r>
              <a:rPr lang="en-US" dirty="0"/>
              <a:t> curves are at 1 and -1, it is a “regular” curve (“A” is 1)</a:t>
            </a:r>
          </a:p>
          <a:p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91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/>
              <a:t>What is the equation for the graph?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6547378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/>
              <a:t>Is it a sin/cos/tan/cot/sec/</a:t>
            </a:r>
            <a:r>
              <a:rPr lang="en-US" dirty="0" err="1"/>
              <a:t>csc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012179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/>
          <a:lstStyle/>
          <a:p>
            <a:r>
              <a:rPr lang="en-US" dirty="0"/>
              <a:t>Is it a sin/cos/tan/cot/sec/</a:t>
            </a:r>
            <a:r>
              <a:rPr lang="en-US" dirty="0" err="1"/>
              <a:t>csc</a:t>
            </a:r>
            <a:r>
              <a:rPr lang="en-US" dirty="0"/>
              <a:t>? </a:t>
            </a:r>
          </a:p>
          <a:p>
            <a:r>
              <a:rPr lang="en-US" dirty="0">
                <a:solidFill>
                  <a:srgbClr val="FFFF00"/>
                </a:solidFill>
              </a:rPr>
              <a:t>A sin </a:t>
            </a:r>
            <a:r>
              <a:rPr lang="en-US" dirty="0"/>
              <a:t>(it undulates and goes thru (0,0)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9377509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/>
              <a:t>Does it have the natural amplitude for a sin?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7097640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/>
              <a:t>Does it have the natural amplitude for a sin? </a:t>
            </a:r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, it goes from -2 to 2 rather than -1 to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9140990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/>
              <a:t>So it’s going to be 2sin… but is the frequency the natural one?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8310754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/>
              <a:t>So it’s going to be 2sin… but is the frequency the natural one?</a:t>
            </a:r>
          </a:p>
          <a:p>
            <a:r>
              <a:rPr lang="en-US" dirty="0">
                <a:solidFill>
                  <a:srgbClr val="FFFF00"/>
                </a:solidFill>
              </a:rPr>
              <a:t>No</a:t>
            </a:r>
            <a:r>
              <a:rPr lang="en-US" dirty="0"/>
              <a:t>, it cycles twice as often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13062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2455644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r>
              <a:rPr lang="en-US" dirty="0"/>
              <a:t>So it’s going to be: </a:t>
            </a:r>
            <a:r>
              <a:rPr lang="en-US" dirty="0">
                <a:solidFill>
                  <a:srgbClr val="FFFF00"/>
                </a:solidFill>
              </a:rPr>
              <a:t>2sin(2x)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35561464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equation for the graph? 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2032" r="3269" b="11478"/>
          <a:stretch/>
        </p:blipFill>
        <p:spPr bwMode="auto">
          <a:xfrm>
            <a:off x="4648200" y="1905000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988435"/>
            <a:ext cx="1988502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99865"/>
            <a:ext cx="1988502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76264"/>
            <a:ext cx="1988502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98" y="5676264"/>
            <a:ext cx="1988502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4095690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a)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2sin (2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095690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b)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3sin (3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695890"/>
            <a:ext cx="2090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c)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sin (2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5695890"/>
            <a:ext cx="2398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d)  </a:t>
            </a:r>
            <a:r>
              <a:rPr lang="en-US" sz="2000" b="1" i="1" dirty="0">
                <a:solidFill>
                  <a:srgbClr val="CCFFFF"/>
                </a:solidFill>
              </a:rPr>
              <a:t>y </a:t>
            </a:r>
            <a:r>
              <a:rPr lang="en-US" sz="2000" b="1" dirty="0">
                <a:solidFill>
                  <a:srgbClr val="CCFFFF"/>
                </a:solidFill>
              </a:rPr>
              <a:t>= 2sin (</a:t>
            </a:r>
            <a:r>
              <a:rPr lang="en-US" sz="2000" b="1" i="1" dirty="0">
                <a:solidFill>
                  <a:srgbClr val="CCFFFF"/>
                </a:solidFill>
              </a:rPr>
              <a:t>x</a:t>
            </a:r>
            <a:r>
              <a:rPr lang="en-US" sz="2000" b="1" dirty="0">
                <a:solidFill>
                  <a:srgbClr val="CCFFFF"/>
                </a:solidFill>
              </a:rPr>
              <a:t>/2)</a:t>
            </a:r>
          </a:p>
        </p:txBody>
      </p:sp>
    </p:spTree>
    <p:extLst>
      <p:ext uri="{BB962C8B-B14F-4D97-AF65-F5344CB8AC3E}">
        <p14:creationId xmlns:p14="http://schemas.microsoft.com/office/powerpoint/2010/main" val="28031996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transformations to sound waves results in effects that are prevalent in audio industries: altering pitch, and amplifying or diminishing sound waves and their echoes </a:t>
            </a:r>
          </a:p>
        </p:txBody>
      </p:sp>
    </p:spTree>
    <p:extLst>
      <p:ext uri="{BB962C8B-B14F-4D97-AF65-F5344CB8AC3E}">
        <p14:creationId xmlns:p14="http://schemas.microsoft.com/office/powerpoint/2010/main" val="25517501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Transformed sound waves can be combined, resulting in a different quality of sound - the difference between a voice and a violin, for instance, or between two different voices</a:t>
            </a:r>
          </a:p>
        </p:txBody>
      </p:sp>
    </p:spTree>
    <p:extLst>
      <p:ext uri="{BB962C8B-B14F-4D97-AF65-F5344CB8AC3E}">
        <p14:creationId xmlns:p14="http://schemas.microsoft.com/office/powerpoint/2010/main" val="20365362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Synthesizers use these combinations to recreate the sounds of common musical instruments</a:t>
            </a:r>
          </a:p>
        </p:txBody>
      </p:sp>
    </p:spTree>
    <p:extLst>
      <p:ext uri="{BB962C8B-B14F-4D97-AF65-F5344CB8AC3E}">
        <p14:creationId xmlns:p14="http://schemas.microsoft.com/office/powerpoint/2010/main" val="42147733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Excel </a:t>
            </a:r>
            <a:r>
              <a:rPr lang="en-US"/>
              <a:t>demo video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31475039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250942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r>
              <a:rPr lang="en-US" sz="3800" dirty="0"/>
              <a:t>	Review of </a:t>
            </a:r>
            <a:r>
              <a:rPr lang="en-US" sz="3600" dirty="0"/>
              <a:t>functions</a:t>
            </a:r>
          </a:p>
          <a:p>
            <a:r>
              <a:rPr lang="en-US" sz="3600" dirty="0"/>
              <a:t>		</a:t>
            </a:r>
          </a:p>
          <a:p>
            <a:r>
              <a:rPr lang="en-US" sz="3600" dirty="0"/>
              <a:t>	New stuff: polynomials, trig,</a:t>
            </a:r>
            <a:r>
              <a:rPr lang="en-US" sz="3600"/>
              <a:t>			mathematical </a:t>
            </a:r>
            <a:r>
              <a:rPr lang="en-US" sz="3600" dirty="0"/>
              <a:t>modeling</a:t>
            </a:r>
            <a:r>
              <a:rPr lang="en-US" sz="3600"/>
              <a:t>, 			</a:t>
            </a:r>
            <a:r>
              <a:rPr lang="en-US" sz="3600" dirty="0"/>
              <a:t>	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2535</Words>
  <Application>Microsoft Office PowerPoint</Application>
  <PresentationFormat>On-screen Show (4:3)</PresentationFormat>
  <Paragraphs>529</Paragraphs>
  <Slides>98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Questions?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PowerPoint Presentation</vt:lpstr>
      <vt:lpstr>Mathematical Modeling</vt:lpstr>
      <vt:lpstr>PowerPoint Presentation</vt:lpstr>
      <vt:lpstr>Mathematical Modeling</vt:lpstr>
      <vt:lpstr>Mathematical Modeling</vt:lpstr>
      <vt:lpstr>Mathematical Modeling</vt:lpstr>
      <vt:lpstr>Questions?</vt:lpstr>
      <vt:lpstr>Mathematical Modeling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Questions?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PowerPoint Presentation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For your Homework:</vt:lpstr>
      <vt:lpstr>How It’s Used</vt:lpstr>
      <vt:lpstr>How It’s Used</vt:lpstr>
      <vt:lpstr>How It’s Used</vt:lpstr>
      <vt:lpstr>Transforming Functions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313</cp:revision>
  <dcterms:created xsi:type="dcterms:W3CDTF">2012-09-06T22:30:26Z</dcterms:created>
  <dcterms:modified xsi:type="dcterms:W3CDTF">2023-01-10T10:00:21Z</dcterms:modified>
</cp:coreProperties>
</file>