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0"/>
  </p:notesMasterIdLst>
  <p:handoutMasterIdLst>
    <p:handoutMasterId r:id="rId151"/>
  </p:handoutMasterIdLst>
  <p:sldIdLst>
    <p:sldId id="546" r:id="rId2"/>
    <p:sldId id="547" r:id="rId3"/>
    <p:sldId id="2904" r:id="rId4"/>
    <p:sldId id="2976" r:id="rId5"/>
    <p:sldId id="2905" r:id="rId6"/>
    <p:sldId id="2906" r:id="rId7"/>
    <p:sldId id="562" r:id="rId8"/>
    <p:sldId id="2907" r:id="rId9"/>
    <p:sldId id="2981" r:id="rId10"/>
    <p:sldId id="2908" r:id="rId11"/>
    <p:sldId id="2909" r:id="rId12"/>
    <p:sldId id="2910" r:id="rId13"/>
    <p:sldId id="2911" r:id="rId14"/>
    <p:sldId id="2948" r:id="rId15"/>
    <p:sldId id="2949" r:id="rId16"/>
    <p:sldId id="2950" r:id="rId17"/>
    <p:sldId id="2951" r:id="rId18"/>
    <p:sldId id="2912" r:id="rId19"/>
    <p:sldId id="564" r:id="rId20"/>
    <p:sldId id="473" r:id="rId21"/>
    <p:sldId id="484" r:id="rId22"/>
    <p:sldId id="411" r:id="rId23"/>
    <p:sldId id="481" r:id="rId24"/>
    <p:sldId id="482" r:id="rId25"/>
    <p:sldId id="420" r:id="rId26"/>
    <p:sldId id="515" r:id="rId27"/>
    <p:sldId id="485" r:id="rId28"/>
    <p:sldId id="409" r:id="rId29"/>
    <p:sldId id="569" r:id="rId30"/>
    <p:sldId id="570" r:id="rId31"/>
    <p:sldId id="571" r:id="rId32"/>
    <p:sldId id="578" r:id="rId33"/>
    <p:sldId id="573" r:id="rId34"/>
    <p:sldId id="579" r:id="rId35"/>
    <p:sldId id="580" r:id="rId36"/>
    <p:sldId id="581" r:id="rId37"/>
    <p:sldId id="2916" r:id="rId38"/>
    <p:sldId id="2252" r:id="rId39"/>
    <p:sldId id="2253" r:id="rId40"/>
    <p:sldId id="501" r:id="rId41"/>
    <p:sldId id="502" r:id="rId42"/>
    <p:sldId id="503" r:id="rId43"/>
    <p:sldId id="504" r:id="rId44"/>
    <p:sldId id="505" r:id="rId45"/>
    <p:sldId id="506" r:id="rId46"/>
    <p:sldId id="508" r:id="rId47"/>
    <p:sldId id="2259" r:id="rId48"/>
    <p:sldId id="2935" r:id="rId49"/>
    <p:sldId id="591" r:id="rId50"/>
    <p:sldId id="604" r:id="rId51"/>
    <p:sldId id="605" r:id="rId52"/>
    <p:sldId id="606" r:id="rId53"/>
    <p:sldId id="608" r:id="rId54"/>
    <p:sldId id="609" r:id="rId55"/>
    <p:sldId id="610" r:id="rId56"/>
    <p:sldId id="2931" r:id="rId57"/>
    <p:sldId id="2256" r:id="rId58"/>
    <p:sldId id="2921" r:id="rId59"/>
    <p:sldId id="568" r:id="rId60"/>
    <p:sldId id="2985" r:id="rId61"/>
    <p:sldId id="442" r:id="rId62"/>
    <p:sldId id="686" r:id="rId63"/>
    <p:sldId id="441" r:id="rId64"/>
    <p:sldId id="583" r:id="rId65"/>
    <p:sldId id="657" r:id="rId66"/>
    <p:sldId id="693" r:id="rId67"/>
    <p:sldId id="694" r:id="rId68"/>
    <p:sldId id="656" r:id="rId69"/>
    <p:sldId id="2986" r:id="rId70"/>
    <p:sldId id="421" r:id="rId71"/>
    <p:sldId id="422" r:id="rId72"/>
    <p:sldId id="699" r:id="rId73"/>
    <p:sldId id="2632" r:id="rId74"/>
    <p:sldId id="688" r:id="rId75"/>
    <p:sldId id="2631" r:id="rId76"/>
    <p:sldId id="423" r:id="rId77"/>
    <p:sldId id="424" r:id="rId78"/>
    <p:sldId id="700" r:id="rId79"/>
    <p:sldId id="2633" r:id="rId80"/>
    <p:sldId id="689" r:id="rId81"/>
    <p:sldId id="701" r:id="rId82"/>
    <p:sldId id="2634" r:id="rId83"/>
    <p:sldId id="417" r:id="rId84"/>
    <p:sldId id="691" r:id="rId85"/>
    <p:sldId id="2987" r:id="rId86"/>
    <p:sldId id="692" r:id="rId87"/>
    <p:sldId id="443" r:id="rId88"/>
    <p:sldId id="2988" r:id="rId89"/>
    <p:sldId id="2989" r:id="rId90"/>
    <p:sldId id="2990" r:id="rId91"/>
    <p:sldId id="697" r:id="rId92"/>
    <p:sldId id="2991" r:id="rId93"/>
    <p:sldId id="607" r:id="rId94"/>
    <p:sldId id="2992" r:id="rId95"/>
    <p:sldId id="574" r:id="rId96"/>
    <p:sldId id="575" r:id="rId97"/>
    <p:sldId id="2993" r:id="rId98"/>
    <p:sldId id="576" r:id="rId99"/>
    <p:sldId id="577" r:id="rId100"/>
    <p:sldId id="2994" r:id="rId101"/>
    <p:sldId id="556" r:id="rId102"/>
    <p:sldId id="2995" r:id="rId103"/>
    <p:sldId id="2996" r:id="rId104"/>
    <p:sldId id="698" r:id="rId105"/>
    <p:sldId id="2997" r:id="rId106"/>
    <p:sldId id="561" r:id="rId107"/>
    <p:sldId id="695" r:id="rId108"/>
    <p:sldId id="2998" r:id="rId109"/>
    <p:sldId id="596" r:id="rId110"/>
    <p:sldId id="2999" r:id="rId111"/>
    <p:sldId id="3000" r:id="rId112"/>
    <p:sldId id="3001" r:id="rId113"/>
    <p:sldId id="563" r:id="rId114"/>
    <p:sldId id="3002" r:id="rId115"/>
    <p:sldId id="3006" r:id="rId116"/>
    <p:sldId id="3003" r:id="rId117"/>
    <p:sldId id="582" r:id="rId118"/>
    <p:sldId id="587" r:id="rId119"/>
    <p:sldId id="432" r:id="rId120"/>
    <p:sldId id="2635" r:id="rId121"/>
    <p:sldId id="2938" r:id="rId122"/>
    <p:sldId id="2636" r:id="rId123"/>
    <p:sldId id="2637" r:id="rId124"/>
    <p:sldId id="3004" r:id="rId125"/>
    <p:sldId id="671" r:id="rId126"/>
    <p:sldId id="673" r:id="rId127"/>
    <p:sldId id="660" r:id="rId128"/>
    <p:sldId id="662" r:id="rId129"/>
    <p:sldId id="672" r:id="rId130"/>
    <p:sldId id="663" r:id="rId131"/>
    <p:sldId id="664" r:id="rId132"/>
    <p:sldId id="665" r:id="rId133"/>
    <p:sldId id="674" r:id="rId134"/>
    <p:sldId id="675" r:id="rId135"/>
    <p:sldId id="666" r:id="rId136"/>
    <p:sldId id="676" r:id="rId137"/>
    <p:sldId id="677" r:id="rId138"/>
    <p:sldId id="678" r:id="rId139"/>
    <p:sldId id="667" r:id="rId140"/>
    <p:sldId id="682" r:id="rId141"/>
    <p:sldId id="681" r:id="rId142"/>
    <p:sldId id="683" r:id="rId143"/>
    <p:sldId id="680" r:id="rId144"/>
    <p:sldId id="685" r:id="rId145"/>
    <p:sldId id="668" r:id="rId146"/>
    <p:sldId id="669" r:id="rId147"/>
    <p:sldId id="3005" r:id="rId148"/>
    <p:sldId id="1829" r:id="rId1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4660"/>
  </p:normalViewPr>
  <p:slideViewPr>
    <p:cSldViewPr>
      <p:cViewPr varScale="1">
        <p:scale>
          <a:sx n="113" d="100"/>
          <a:sy n="113" d="100"/>
        </p:scale>
        <p:origin x="10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D99E6-98B3-422F-BDD3-3F4BE5115424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11BA0-0B96-481B-8999-1A4DF7116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3E652-7286-4297-B724-68C6069541C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3E652-7286-4297-B724-68C6069541C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Comic Sans MS" panose="030F0702030302020204" pitchFamily="66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Comic Sans MS" panose="030F0702030302020204" pitchFamily="66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0.png"/><Relationship Id="rId7" Type="http://schemas.openxmlformats.org/officeDocument/2006/relationships/image" Target="../media/image18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0.png"/><Relationship Id="rId9" Type="http://schemas.openxmlformats.org/officeDocument/2006/relationships/image" Target="../media/image20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1787CD3-07FA-383A-37D3-71240F6D4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2 </a:t>
            </a:r>
            <a:r>
              <a:rPr lang="en-US" altLang="en-US" sz="7500" b="1" dirty="0">
                <a:solidFill>
                  <a:srgbClr val="CCFFFF"/>
                </a:solidFill>
              </a:rPr>
              <a:t>! </a:t>
            </a:r>
            <a:r>
              <a:rPr lang="en-US" altLang="en-US" sz="100" b="1" dirty="0">
                <a:solidFill>
                  <a:srgbClr val="CCFFFF"/>
                </a:solidFill>
              </a:rPr>
              <a:t>.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are often used to model real-world phenomena</a:t>
            </a:r>
          </a:p>
        </p:txBody>
      </p:sp>
    </p:spTree>
    <p:extLst>
      <p:ext uri="{BB962C8B-B14F-4D97-AF65-F5344CB8AC3E}">
        <p14:creationId xmlns:p14="http://schemas.microsoft.com/office/powerpoint/2010/main" val="23707803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4235D-73DE-4A37-9A3C-7C6DEFCB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47" y="2539028"/>
            <a:ext cx="2882900" cy="431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This is one of those moments</a:t>
            </a:r>
          </a:p>
          <a:p>
            <a:endParaRPr lang="en-US" altLang="en-US" sz="2000" dirty="0"/>
          </a:p>
          <a:p>
            <a:r>
              <a:rPr lang="en-US" altLang="en-US" dirty="0"/>
              <a:t>  (There will be lots more…)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947C4-3872-428F-8DBB-E53C9CCF9E74}"/>
              </a:ext>
            </a:extLst>
          </p:cNvPr>
          <p:cNvSpPr/>
          <p:nvPr/>
        </p:nvSpPr>
        <p:spPr>
          <a:xfrm>
            <a:off x="0" y="66294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https://www.yourdictionary.com/images/main.shriek.jpg</a:t>
            </a:r>
          </a:p>
        </p:txBody>
      </p:sp>
    </p:spTree>
    <p:extLst>
      <p:ext uri="{BB962C8B-B14F-4D97-AF65-F5344CB8AC3E}">
        <p14:creationId xmlns:p14="http://schemas.microsoft.com/office/powerpoint/2010/main" val="18556760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Graphically, it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would look like:</a:t>
            </a:r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F53A3-98CA-44E3-954B-45C9E0824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66800"/>
            <a:ext cx="3733800" cy="5442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9D5A1-22D5-492A-B02E-95B6886B83AB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8574732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Test both sides of the hole!</a:t>
            </a:r>
          </a:p>
          <a:p>
            <a:r>
              <a:rPr lang="en-US" altLang="en-US" dirty="0"/>
              <a:t>(we’ve already got the “coming up from the left” part)</a:t>
            </a:r>
          </a:p>
        </p:txBody>
      </p:sp>
    </p:spTree>
    <p:extLst>
      <p:ext uri="{BB962C8B-B14F-4D97-AF65-F5344CB8AC3E}">
        <p14:creationId xmlns:p14="http://schemas.microsoft.com/office/powerpoint/2010/main" val="40216153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Coming up from the left: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103F66-A245-4BCC-AE2A-924D47D73FF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133600"/>
          <a:ext cx="8128000" cy="472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257660662"/>
                    </a:ext>
                  </a:extLst>
                </a:gridCol>
                <a:gridCol w="4241800">
                  <a:extLst>
                    <a:ext uri="{9D8B030D-6E8A-4147-A177-3AD203B41FA5}">
                      <a16:colId xmlns:a16="http://schemas.microsoft.com/office/drawing/2014/main" val="225057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u="sng" dirty="0">
                          <a:solidFill>
                            <a:srgbClr val="FFFF00"/>
                          </a:solidFill>
                          <a:effectLst/>
                        </a:rPr>
                        <a:t>(x</a:t>
                      </a:r>
                      <a:r>
                        <a:rPr lang="en-US" sz="3000" u="sng" baseline="300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en-US" sz="3000" u="sng" dirty="0">
                          <a:solidFill>
                            <a:srgbClr val="FFFF00"/>
                          </a:solidFill>
                          <a:effectLst/>
                        </a:rPr>
                        <a:t> − 1)</a:t>
                      </a:r>
                    </a:p>
                    <a:p>
                      <a:pPr algn="ctr"/>
                      <a:r>
                        <a:rPr lang="en-US" sz="3000" b="1" dirty="0">
                          <a:solidFill>
                            <a:srgbClr val="FFFF00"/>
                          </a:solidFill>
                          <a:effectLst/>
                        </a:rPr>
                        <a:t>(x − 1)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8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0.5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1.50000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28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1.90000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6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1.99000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1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1.99900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5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1.99990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1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0.99999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1.99999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1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...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74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6949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Now we need the “going down from the right” part</a:t>
            </a:r>
          </a:p>
          <a:p>
            <a:r>
              <a:rPr lang="en-US" altLang="en-US" dirty="0"/>
              <a:t>(back to Excel)</a:t>
            </a:r>
          </a:p>
        </p:txBody>
      </p:sp>
    </p:spTree>
    <p:extLst>
      <p:ext uri="{BB962C8B-B14F-4D97-AF65-F5344CB8AC3E}">
        <p14:creationId xmlns:p14="http://schemas.microsoft.com/office/powerpoint/2010/main" val="37893486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Going down from the right: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780515-FE88-44D3-84EB-F20389CAB5C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133600"/>
          <a:ext cx="8128000" cy="472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1945968120"/>
                    </a:ext>
                  </a:extLst>
                </a:gridCol>
                <a:gridCol w="4241800">
                  <a:extLst>
                    <a:ext uri="{9D8B030D-6E8A-4147-A177-3AD203B41FA5}">
                      <a16:colId xmlns:a16="http://schemas.microsoft.com/office/drawing/2014/main" val="145841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u="sng" dirty="0">
                          <a:solidFill>
                            <a:srgbClr val="FFFF00"/>
                          </a:solidFill>
                          <a:effectLst/>
                        </a:rPr>
                        <a:t>(x</a:t>
                      </a:r>
                      <a:r>
                        <a:rPr lang="en-US" sz="3000" u="sng" baseline="300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en-US" sz="3000" u="sng" dirty="0">
                          <a:solidFill>
                            <a:srgbClr val="FFFF00"/>
                          </a:solidFill>
                          <a:effectLst/>
                        </a:rPr>
                        <a:t> − 1)</a:t>
                      </a:r>
                    </a:p>
                    <a:p>
                      <a:pPr algn="ctr"/>
                      <a:r>
                        <a:rPr lang="en-US" sz="3000" b="1" dirty="0">
                          <a:solidFill>
                            <a:srgbClr val="FFFF00"/>
                          </a:solidFill>
                          <a:effectLst/>
                        </a:rPr>
                        <a:t>(x − 1)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6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1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1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2.01000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357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2.00100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5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2.00010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4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1.00001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00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2.00001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89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...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23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000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Since both sides give you the same answer, all is well!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0608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Suppose we wanted to know what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baseline="30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is at x=1</a:t>
                </a:r>
              </a:p>
              <a:p>
                <a:r>
                  <a:rPr lang="en-US" altLang="en-US" dirty="0"/>
                  <a:t>There is no exact answer, but: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278B92C-4EBA-40C7-A945-44990F5F7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C72AB4-D619-4A91-92FE-E1314CA6C842}"/>
              </a:ext>
            </a:extLst>
          </p:cNvPr>
          <p:cNvGrpSpPr/>
          <p:nvPr/>
        </p:nvGrpSpPr>
        <p:grpSpPr>
          <a:xfrm>
            <a:off x="2362200" y="4495800"/>
            <a:ext cx="4343400" cy="1409700"/>
            <a:chOff x="762000" y="2495550"/>
            <a:chExt cx="4343400" cy="1409700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C1C1C24F-E52B-4CC3-8871-0AA0F50FA6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81400" y="2781300"/>
              <a:ext cx="1524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solidFill>
                    <a:srgbClr val="FFFF00"/>
                  </a:solidFill>
                </a:rPr>
                <a:t>= 2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388DFF5-9971-4A2D-8801-5F960345277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3716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>
                  <a:solidFill>
                    <a:srgbClr val="FFFF00"/>
                  </a:solidFill>
                </a:rPr>
                <a:t> lim	</a:t>
              </a:r>
              <a:endParaRPr lang="en-US" altLang="en-US" u="sng" dirty="0">
                <a:solidFill>
                  <a:srgbClr val="FFFF00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altLang="en-US" sz="2000" dirty="0">
                  <a:solidFill>
                    <a:srgbClr val="FFFF00"/>
                  </a:solidFill>
                </a:rPr>
                <a:t>  x→1  </a:t>
              </a: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1536BF1E-447A-4461-BBA0-08F61745EAD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17986" y="2495550"/>
              <a:ext cx="13716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u="sng" dirty="0">
                  <a:solidFill>
                    <a:srgbClr val="FFFF00"/>
                  </a:solidFill>
                </a:rPr>
                <a:t>x</a:t>
              </a:r>
              <a:r>
                <a:rPr lang="en-US" altLang="en-US" u="sng" baseline="30000" dirty="0">
                  <a:solidFill>
                    <a:srgbClr val="FFFF00"/>
                  </a:solidFill>
                </a:rPr>
                <a:t>2</a:t>
              </a:r>
              <a:r>
                <a:rPr lang="en-US" altLang="en-US" u="sng" dirty="0">
                  <a:solidFill>
                    <a:srgbClr val="FFFF00"/>
                  </a:solidFill>
                </a:rPr>
                <a:t>−1</a:t>
              </a:r>
            </a:p>
            <a:p>
              <a:pPr>
                <a:spcBef>
                  <a:spcPts val="0"/>
                </a:spcBef>
              </a:pPr>
              <a:r>
                <a:rPr lang="en-US" altLang="en-US" sz="1500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>
                  <a:solidFill>
                    <a:srgbClr val="FFFF00"/>
                  </a:solidFill>
                </a:rPr>
                <a:t>x−1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0427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96183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It is like running up a hill and then finding the path is magically "not there"...</a:t>
            </a:r>
          </a:p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95918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2485789"/>
            <a:ext cx="6773863" cy="437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Graphs of common algebraic functions: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r>
              <a:rPr lang="en-US" sz="2500" dirty="0"/>
              <a:t>constant   identity   </a:t>
            </a:r>
            <a:r>
              <a:rPr lang="en-US" sz="1500" dirty="0"/>
              <a:t> </a:t>
            </a:r>
            <a:r>
              <a:rPr lang="en-US" sz="2500" dirty="0"/>
              <a:t>abs value  quadratic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r>
              <a:rPr lang="en-US" sz="1200" dirty="0"/>
              <a:t>      </a:t>
            </a:r>
          </a:p>
          <a:p>
            <a:r>
              <a:rPr lang="en-US" sz="2500" dirty="0"/>
              <a:t>         square root    cubic      cube root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5870103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It is like running up a hill and then finding the path is magically "not there"...</a:t>
            </a:r>
          </a:p>
          <a:p>
            <a:endParaRPr lang="en-US" altLang="en-US" sz="1000" dirty="0"/>
          </a:p>
          <a:p>
            <a:r>
              <a:rPr lang="en-US" altLang="en-US" dirty="0"/>
              <a:t>... but if we only check one side, who knows what happens?</a:t>
            </a:r>
          </a:p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6063235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It is like running up a hill and then finding the path is magically "not there"...</a:t>
            </a:r>
          </a:p>
          <a:p>
            <a:endParaRPr lang="en-US" altLang="en-US" sz="1000" dirty="0"/>
          </a:p>
          <a:p>
            <a:r>
              <a:rPr lang="en-US" altLang="en-US" dirty="0"/>
              <a:t>... but if we only check one side, who knows what happens?</a:t>
            </a:r>
          </a:p>
          <a:p>
            <a:endParaRPr lang="en-US" altLang="en-US" sz="1000" dirty="0"/>
          </a:p>
          <a:p>
            <a:r>
              <a:rPr lang="en-US" altLang="en-US" dirty="0"/>
              <a:t>So we need to test it from both directions to be sure where it "should be"!</a:t>
            </a:r>
          </a:p>
        </p:txBody>
      </p:sp>
    </p:spTree>
    <p:extLst>
      <p:ext uri="{BB962C8B-B14F-4D97-AF65-F5344CB8AC3E}">
        <p14:creationId xmlns:p14="http://schemas.microsoft.com/office/powerpoint/2010/main" val="13945019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Remember how I said it doesn’t always work?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14131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What is the limit at x=5.5?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8A8C-2E6E-4314-8972-51F5635E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2" y="1676400"/>
            <a:ext cx="6069418" cy="3447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E9665-A66A-4E33-A058-653F298D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9933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It’s not a hole… it’s a cliff!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8A8C-2E6E-4314-8972-51F5635E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2" y="2190989"/>
            <a:ext cx="6069418" cy="3447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6652625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The limit "does not exist“</a:t>
            </a:r>
          </a:p>
          <a:p>
            <a:r>
              <a:rPr lang="en-US" altLang="en-US" dirty="0"/>
              <a:t>“DNE”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8A8C-2E6E-4314-8972-51F5635E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65188"/>
            <a:ext cx="4038600" cy="2294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55852732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We can't say what the value at 5.5 is, because there are two competing answers:</a:t>
            </a:r>
          </a:p>
          <a:p>
            <a:endParaRPr lang="en-US" altLang="en-US" dirty="0"/>
          </a:p>
          <a:p>
            <a:r>
              <a:rPr lang="en-US" altLang="en-US" dirty="0"/>
              <a:t>3.8 from the left, and</a:t>
            </a:r>
          </a:p>
          <a:p>
            <a:r>
              <a:rPr lang="en-US" altLang="en-US" dirty="0"/>
              <a:t>1.3 from the right</a:t>
            </a:r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8A8C-2E6E-4314-8972-51F5635E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65188"/>
            <a:ext cx="4038600" cy="2294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2651805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3B271C-8319-4CB4-9793-0938390BD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565188"/>
            <a:ext cx="4038600" cy="2294179"/>
          </a:xfrm>
          <a:prstGeom prst="rect">
            <a:avLst/>
          </a:prstGeom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altLang="en-US" dirty="0"/>
              <a:t>But we can define “</a:t>
            </a:r>
            <a:r>
              <a:rPr lang="en-US" altLang="en-US" dirty="0">
                <a:solidFill>
                  <a:srgbClr val="FFC000"/>
                </a:solidFill>
              </a:rPr>
              <a:t>one sided limits</a:t>
            </a:r>
            <a:r>
              <a:rPr lang="en-US" altLang="en-US" dirty="0"/>
              <a:t>”:</a:t>
            </a:r>
          </a:p>
          <a:p>
            <a:endParaRPr lang="en-US" altLang="en-US" sz="2000" dirty="0"/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left-hand limit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is 3.8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right-hand limit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is 1.3</a:t>
            </a:r>
          </a:p>
          <a:p>
            <a:r>
              <a:rPr lang="en-US" altLang="en-US" dirty="0"/>
              <a:t>the ordinary limit "does not exist"</a:t>
            </a:r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6550718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This mess is written symbolically as:</a:t>
            </a:r>
          </a:p>
          <a:p>
            <a:endParaRPr lang="en-US" altLang="en-US" dirty="0"/>
          </a:p>
          <a:p>
            <a:r>
              <a:rPr lang="en-US" altLang="en-US" dirty="0"/>
              <a:t>but: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sz="1500" dirty="0"/>
              <a:t> </a:t>
            </a:r>
            <a:r>
              <a:rPr lang="en-US" altLang="en-US" dirty="0"/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834464-0AA3-4BE6-898A-522EE71AC665}"/>
              </a:ext>
            </a:extLst>
          </p:cNvPr>
          <p:cNvGrpSpPr/>
          <p:nvPr/>
        </p:nvGrpSpPr>
        <p:grpSpPr>
          <a:xfrm>
            <a:off x="1905000" y="3276600"/>
            <a:ext cx="3352800" cy="1066800"/>
            <a:chOff x="762000" y="2781300"/>
            <a:chExt cx="3675184" cy="1066800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3829284B-CE24-4F8D-A379-846FFD94DE4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4986" y="2781300"/>
              <a:ext cx="236219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/>
                <a:t>= 3.8</a:t>
              </a: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DCEF9A7-556D-4998-A2EA-F1DFC602A9A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25598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/>
                <a:t>lim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x→5.5</a:t>
              </a:r>
              <a:r>
                <a:rPr lang="en-US" altLang="en-US" sz="2000" baseline="30000" dirty="0"/>
                <a:t>-</a:t>
              </a:r>
              <a:r>
                <a:rPr lang="en-US" altLang="en-US" sz="2000" dirty="0"/>
                <a:t>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69D7F3-8195-4385-9CF9-6AD9DF3CBE7F}"/>
              </a:ext>
            </a:extLst>
          </p:cNvPr>
          <p:cNvGrpSpPr/>
          <p:nvPr/>
        </p:nvGrpSpPr>
        <p:grpSpPr>
          <a:xfrm>
            <a:off x="1905000" y="4343400"/>
            <a:ext cx="3352800" cy="1066800"/>
            <a:chOff x="762000" y="2781300"/>
            <a:chExt cx="3675184" cy="1066800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BDCB739-B829-436D-91A0-56A91D29FAF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4986" y="2781300"/>
              <a:ext cx="236219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/>
                <a:t>= 1.3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E260682C-15F9-4861-B025-C28BA43AD5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25598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/>
                <a:t>lim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x→5.5</a:t>
              </a:r>
              <a:r>
                <a:rPr lang="en-US" altLang="en-US" sz="2000" baseline="30000" dirty="0"/>
                <a:t>+</a:t>
              </a:r>
              <a:r>
                <a:rPr lang="en-US" altLang="en-US" sz="2000" dirty="0"/>
                <a:t>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AAADFE-FDCE-43E2-A216-7EBD4A3D8A76}"/>
              </a:ext>
            </a:extLst>
          </p:cNvPr>
          <p:cNvGrpSpPr/>
          <p:nvPr/>
        </p:nvGrpSpPr>
        <p:grpSpPr>
          <a:xfrm>
            <a:off x="1676400" y="2057400"/>
            <a:ext cx="5029200" cy="1066800"/>
            <a:chOff x="762000" y="2781300"/>
            <a:chExt cx="3070406" cy="1066800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24EAC955-F3F7-4ADB-BAF1-7C19408DF1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70208" y="2781300"/>
              <a:ext cx="236219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/>
                <a:t>Does not exist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26D24A39-C017-47A3-88F0-2A706A3473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25598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/>
                <a:t>lim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x→5.5 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3DA4095-DA89-43FC-B9A4-A95B19CC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39821"/>
            <a:ext cx="4038600" cy="2294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B6A33-39DE-4357-9912-41B2BB627CFE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BBF9A-4272-62BE-2C78-C5F4B4E9AE8D}"/>
              </a:ext>
            </a:extLst>
          </p:cNvPr>
          <p:cNvSpPr txBox="1"/>
          <p:nvPr/>
        </p:nvSpPr>
        <p:spPr>
          <a:xfrm>
            <a:off x="2633603" y="3049369"/>
            <a:ext cx="1145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LSL or LHL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9C81A-F892-B6BE-A9B2-F24D5A3691FF}"/>
              </a:ext>
            </a:extLst>
          </p:cNvPr>
          <p:cNvSpPr txBox="1"/>
          <p:nvPr/>
        </p:nvSpPr>
        <p:spPr>
          <a:xfrm>
            <a:off x="2642070" y="4116169"/>
            <a:ext cx="1145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RSL or RHL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A3E858-4F4B-5A99-9470-7D151400F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019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09ADB-2BE0-4E2D-8AF4-88A60071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9513"/>
            <a:ext cx="7596708" cy="4876800"/>
          </a:xfrm>
          <a:prstGeom prst="rect">
            <a:avLst/>
          </a:prstGeom>
        </p:spPr>
      </p:pic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14787D4-7C1F-4133-A83F-21A582D6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limit as x approaches 2?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B7830-3800-48E7-AE55-E4C1F2A2021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33E44-335C-4CFF-8C76-1DAA3C37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A03376E-3803-4882-AC6A-457A6E07D53E}"/>
              </a:ext>
            </a:extLst>
          </p:cNvPr>
          <p:cNvSpPr/>
          <p:nvPr/>
        </p:nvSpPr>
        <p:spPr>
          <a:xfrm>
            <a:off x="4343400" y="4876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E6C2E-1AA5-4E90-AC17-B2E335E2EFA8}"/>
              </a:ext>
            </a:extLst>
          </p:cNvPr>
          <p:cNvSpPr/>
          <p:nvPr/>
        </p:nvSpPr>
        <p:spPr>
          <a:xfrm>
            <a:off x="4361688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9" y="1562285"/>
            <a:ext cx="2001199" cy="435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69" y="1524000"/>
            <a:ext cx="2001199" cy="428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69" y="1529433"/>
            <a:ext cx="2224738" cy="4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07" y="2438398"/>
            <a:ext cx="2214093" cy="218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C8AE5D-423A-4839-A3D2-04EC3B6B3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function?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94DC8-8011-4D8E-8528-E1B1860CE41B}"/>
              </a:ext>
            </a:extLst>
          </p:cNvPr>
          <p:cNvSpPr txBox="1"/>
          <p:nvPr/>
        </p:nvSpPr>
        <p:spPr>
          <a:xfrm>
            <a:off x="4341669" y="6182194"/>
            <a:ext cx="458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constant   identity   </a:t>
            </a:r>
            <a:r>
              <a:rPr lang="en-US" sz="1100" dirty="0"/>
              <a:t> </a:t>
            </a:r>
            <a:r>
              <a:rPr lang="en-US" sz="1800" dirty="0"/>
              <a:t>abs value  quadratic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DBB2D-A2F7-4CC8-9F01-084B53F3B5A3}"/>
              </a:ext>
            </a:extLst>
          </p:cNvPr>
          <p:cNvSpPr txBox="1"/>
          <p:nvPr/>
        </p:nvSpPr>
        <p:spPr>
          <a:xfrm>
            <a:off x="4648200" y="6386728"/>
            <a:ext cx="458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square root    cubic      cube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638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09ADB-2BE0-4E2D-8AF4-88A60071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9513"/>
            <a:ext cx="7596708" cy="4876800"/>
          </a:xfrm>
          <a:prstGeom prst="rect">
            <a:avLst/>
          </a:prstGeom>
        </p:spPr>
      </p:pic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14787D4-7C1F-4133-A83F-21A582D6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limit as x approaches 2? </a:t>
            </a:r>
            <a:r>
              <a:rPr lang="en-US" altLang="en-US" dirty="0">
                <a:solidFill>
                  <a:srgbClr val="FFFF00"/>
                </a:solidFill>
              </a:rPr>
              <a:t>Does not exist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B7830-3800-48E7-AE55-E4C1F2A2021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33E44-335C-4CFF-8C76-1DAA3C37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A03376E-3803-4882-AC6A-457A6E07D53E}"/>
              </a:ext>
            </a:extLst>
          </p:cNvPr>
          <p:cNvSpPr/>
          <p:nvPr/>
        </p:nvSpPr>
        <p:spPr>
          <a:xfrm>
            <a:off x="4343400" y="4876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E6C2E-1AA5-4E90-AC17-B2E335E2EFA8}"/>
              </a:ext>
            </a:extLst>
          </p:cNvPr>
          <p:cNvSpPr/>
          <p:nvPr/>
        </p:nvSpPr>
        <p:spPr>
          <a:xfrm>
            <a:off x="4361688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6943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406B-23E3-EEAB-977E-C8F45FBC6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algn="ctr"/>
            <a:r>
              <a:rPr lang="en-US" sz="10000" dirty="0">
                <a:solidFill>
                  <a:srgbClr val="FFC000"/>
                </a:solidFill>
              </a:rPr>
              <a:t>THE LIMIT DOES NOT EXIST</a:t>
            </a:r>
          </a:p>
        </p:txBody>
      </p:sp>
    </p:spTree>
    <p:extLst>
      <p:ext uri="{BB962C8B-B14F-4D97-AF65-F5344CB8AC3E}">
        <p14:creationId xmlns:p14="http://schemas.microsoft.com/office/powerpoint/2010/main" val="12998052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09ADB-2BE0-4E2D-8AF4-88A60071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9513"/>
            <a:ext cx="7596708" cy="4876800"/>
          </a:xfrm>
          <a:prstGeom prst="rect">
            <a:avLst/>
          </a:prstGeom>
        </p:spPr>
      </p:pic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14787D4-7C1F-4133-A83F-21A582D6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Are there right- and left-handed limits as x approaches 2? If so, what are they?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B7830-3800-48E7-AE55-E4C1F2A2021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33E44-335C-4CFF-8C76-1DAA3C37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A03376E-3803-4882-AC6A-457A6E07D53E}"/>
              </a:ext>
            </a:extLst>
          </p:cNvPr>
          <p:cNvSpPr/>
          <p:nvPr/>
        </p:nvSpPr>
        <p:spPr>
          <a:xfrm>
            <a:off x="4343400" y="4876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E6C2E-1AA5-4E90-AC17-B2E335E2EFA8}"/>
              </a:ext>
            </a:extLst>
          </p:cNvPr>
          <p:cNvSpPr/>
          <p:nvPr/>
        </p:nvSpPr>
        <p:spPr>
          <a:xfrm>
            <a:off x="4361688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347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609ADB-2BE0-4E2D-8AF4-88A60071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9513"/>
            <a:ext cx="7596708" cy="4876800"/>
          </a:xfrm>
          <a:prstGeom prst="rect">
            <a:avLst/>
          </a:prstGeom>
        </p:spPr>
      </p:pic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14787D4-7C1F-4133-A83F-21A582D6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Are there right- and left-handed limits as x approaches 2? If so, what are they? </a:t>
            </a:r>
          </a:p>
          <a:p>
            <a:r>
              <a:rPr lang="en-US" altLang="en-US" dirty="0" err="1">
                <a:solidFill>
                  <a:srgbClr val="FFFF00"/>
                </a:solidFill>
              </a:rPr>
              <a:t>Lhl</a:t>
            </a:r>
            <a:r>
              <a:rPr lang="en-US" altLang="en-US" dirty="0">
                <a:solidFill>
                  <a:srgbClr val="FFFF00"/>
                </a:solidFill>
              </a:rPr>
              <a:t>=2</a:t>
            </a:r>
          </a:p>
          <a:p>
            <a:r>
              <a:rPr lang="en-US" altLang="en-US" dirty="0" err="1">
                <a:solidFill>
                  <a:srgbClr val="FFFF00"/>
                </a:solidFill>
              </a:rPr>
              <a:t>Rhl</a:t>
            </a:r>
            <a:r>
              <a:rPr lang="en-US" altLang="en-US" dirty="0">
                <a:solidFill>
                  <a:srgbClr val="FFFF00"/>
                </a:solidFill>
              </a:rPr>
              <a:t>=1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B7830-3800-48E7-AE55-E4C1F2A2021D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33E44-335C-4CFF-8C76-1DAA3C37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A03376E-3803-4882-AC6A-457A6E07D53E}"/>
              </a:ext>
            </a:extLst>
          </p:cNvPr>
          <p:cNvSpPr/>
          <p:nvPr/>
        </p:nvSpPr>
        <p:spPr>
          <a:xfrm>
            <a:off x="4343400" y="4876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E6C2E-1AA5-4E90-AC17-B2E335E2EFA8}"/>
              </a:ext>
            </a:extLst>
          </p:cNvPr>
          <p:cNvSpPr/>
          <p:nvPr/>
        </p:nvSpPr>
        <p:spPr>
          <a:xfrm>
            <a:off x="4361688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1042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733601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C000"/>
                </a:solidFill>
              </a:rPr>
              <a:t>continuous process </a:t>
            </a:r>
            <a:r>
              <a:rPr lang="en-US" altLang="en-US" dirty="0"/>
              <a:t>is one that takes place gradually, without interruption or abrupt change</a:t>
            </a:r>
          </a:p>
        </p:txBody>
      </p:sp>
    </p:spTree>
    <p:extLst>
      <p:ext uri="{BB962C8B-B14F-4D97-AF65-F5344CB8AC3E}">
        <p14:creationId xmlns:p14="http://schemas.microsoft.com/office/powerpoint/2010/main" val="282233583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a function is not continuous at a particular point, it is called “</a:t>
            </a:r>
            <a:r>
              <a:rPr lang="en-US" altLang="en-US" dirty="0">
                <a:solidFill>
                  <a:srgbClr val="FFC000"/>
                </a:solidFill>
              </a:rPr>
              <a:t>discontinuous</a:t>
            </a:r>
            <a:r>
              <a:rPr lang="en-US" altLang="en-US" dirty="0"/>
              <a:t>” at that point</a:t>
            </a:r>
          </a:p>
          <a:p>
            <a:r>
              <a:rPr lang="en-US" altLang="en-US" dirty="0"/>
              <a:t>or that it has a “</a:t>
            </a:r>
            <a:r>
              <a:rPr lang="en-US" altLang="en-US" dirty="0">
                <a:solidFill>
                  <a:srgbClr val="FFC000"/>
                </a:solidFill>
              </a:rPr>
              <a:t>discontinuity</a:t>
            </a:r>
            <a:r>
              <a:rPr lang="en-US" altLang="en-US" dirty="0"/>
              <a:t>” at that point</a:t>
            </a:r>
          </a:p>
        </p:txBody>
      </p:sp>
    </p:spTree>
    <p:extLst>
      <p:ext uri="{BB962C8B-B14F-4D97-AF65-F5344CB8AC3E}">
        <p14:creationId xmlns:p14="http://schemas.microsoft.com/office/powerpoint/2010/main" val="218113765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7A7EE-C372-4DF0-8F90-30A0D648872B}"/>
              </a:ext>
            </a:extLst>
          </p:cNvPr>
          <p:cNvSpPr txBox="1"/>
          <p:nvPr/>
        </p:nvSpPr>
        <p:spPr>
          <a:xfrm>
            <a:off x="457200" y="4724400"/>
            <a:ext cx="3581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CCFFFF"/>
                </a:solidFill>
              </a:rPr>
              <a:t>continuous at “</a:t>
            </a:r>
            <a:r>
              <a:rPr lang="en-US" altLang="en-US" sz="3000" b="1" dirty="0">
                <a:solidFill>
                  <a:srgbClr val="FFC000"/>
                </a:solidFill>
              </a:rPr>
              <a:t>a</a:t>
            </a:r>
            <a:r>
              <a:rPr lang="en-US" altLang="en-US" sz="3000" b="1" dirty="0">
                <a:solidFill>
                  <a:srgbClr val="CCFFFF"/>
                </a:solidFill>
              </a:rPr>
              <a:t>”</a:t>
            </a:r>
            <a:endParaRPr lang="en-US" sz="3000" b="1" dirty="0">
              <a:solidFill>
                <a:srgbClr val="CC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18EB1-931E-4DA5-A22F-297EFEFA8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14400"/>
            <a:ext cx="4114800" cy="3663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383217-FD2E-41E2-BE02-3381869DF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0"/>
            <a:ext cx="4114800" cy="31889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D03F72-00E8-4F40-B3B8-17FB6C7E6F2A}"/>
              </a:ext>
            </a:extLst>
          </p:cNvPr>
          <p:cNvSpPr txBox="1"/>
          <p:nvPr/>
        </p:nvSpPr>
        <p:spPr>
          <a:xfrm>
            <a:off x="5562600" y="5385137"/>
            <a:ext cx="2819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FFC000"/>
                </a:solidFill>
              </a:rPr>
              <a:t>discontinuous </a:t>
            </a:r>
          </a:p>
          <a:p>
            <a:r>
              <a:rPr lang="en-US" altLang="en-US" sz="3000" b="1" dirty="0">
                <a:solidFill>
                  <a:srgbClr val="CCFFFF"/>
                </a:solidFill>
              </a:rPr>
              <a:t>at 1,3 and 5</a:t>
            </a:r>
            <a:endParaRPr lang="en-US" sz="3000" b="1" dirty="0">
              <a:solidFill>
                <a:srgbClr val="CC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FEEC05-C33F-45B0-BD95-6B5A7EC878A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https://coloradotech.vitalsource.com/#/books/9780357233375/cfi/6/20!/4/2372/4@0:76.0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508B2-0B2F-41F0-8123-B478F3C747E1}"/>
              </a:ext>
            </a:extLst>
          </p:cNvPr>
          <p:cNvSpPr/>
          <p:nvPr/>
        </p:nvSpPr>
        <p:spPr>
          <a:xfrm>
            <a:off x="6687312" y="3276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6340B0-1A93-4AAA-9659-A6D0D9CAFB92}"/>
              </a:ext>
            </a:extLst>
          </p:cNvPr>
          <p:cNvSpPr/>
          <p:nvPr/>
        </p:nvSpPr>
        <p:spPr>
          <a:xfrm>
            <a:off x="6705600" y="50292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1BD8BC-F1E3-40C6-BE8F-7AB902F76127}"/>
              </a:ext>
            </a:extLst>
          </p:cNvPr>
          <p:cNvSpPr/>
          <p:nvPr/>
        </p:nvSpPr>
        <p:spPr>
          <a:xfrm>
            <a:off x="7848600" y="3886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73441D-89A1-43BD-B50C-F425BB5C1877}"/>
              </a:ext>
            </a:extLst>
          </p:cNvPr>
          <p:cNvSpPr/>
          <p:nvPr/>
        </p:nvSpPr>
        <p:spPr>
          <a:xfrm>
            <a:off x="7866888" y="27432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28F928-7EEC-4935-A99F-8D95EF959652}"/>
              </a:ext>
            </a:extLst>
          </p:cNvPr>
          <p:cNvSpPr/>
          <p:nvPr/>
        </p:nvSpPr>
        <p:spPr>
          <a:xfrm>
            <a:off x="5526024" y="3874008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9873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continuous function ƒ has the property that a small change in x produces only a small change in ƒ(x) </a:t>
            </a:r>
          </a:p>
        </p:txBody>
      </p:sp>
    </p:spTree>
    <p:extLst>
      <p:ext uri="{BB962C8B-B14F-4D97-AF65-F5344CB8AC3E}">
        <p14:creationId xmlns:p14="http://schemas.microsoft.com/office/powerpoint/2010/main" val="94686464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fact, the change in ƒ(x) can be kept as small as we please by keeping the change in x sufficiently small</a:t>
            </a:r>
          </a:p>
        </p:txBody>
      </p:sp>
    </p:spTree>
    <p:extLst>
      <p:ext uri="{BB962C8B-B14F-4D97-AF65-F5344CB8AC3E}">
        <p14:creationId xmlns:p14="http://schemas.microsoft.com/office/powerpoint/2010/main" val="226498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We use these known functions to see if they will fit our observed data because we know their mathematical formulas</a:t>
            </a:r>
          </a:p>
          <a:p>
            <a:endParaRPr lang="en-US" sz="2000" dirty="0"/>
          </a:p>
          <a:p>
            <a:r>
              <a:rPr lang="en-US" dirty="0"/>
              <a:t>It’s a place to start!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</p:spTree>
    <p:extLst>
      <p:ext uri="{BB962C8B-B14F-4D97-AF65-F5344CB8AC3E}">
        <p14:creationId xmlns:p14="http://schemas.microsoft.com/office/powerpoint/2010/main" val="107740905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Physical phenomena are usually continuous</a:t>
            </a:r>
          </a:p>
          <a:p>
            <a:r>
              <a:rPr lang="en-US" altLang="en-US" dirty="0"/>
              <a:t>For instance, the speed of a vehicle varies continuously with time</a:t>
            </a:r>
          </a:p>
          <a:p>
            <a:r>
              <a:rPr lang="en-US" altLang="en-US" dirty="0"/>
              <a:t>So does a person's height</a:t>
            </a:r>
          </a:p>
        </p:txBody>
      </p:sp>
    </p:spTree>
    <p:extLst>
      <p:ext uri="{BB962C8B-B14F-4D97-AF65-F5344CB8AC3E}">
        <p14:creationId xmlns:p14="http://schemas.microsoft.com/office/powerpoint/2010/main" val="229613170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Some things are NOT continuous (tax tables for example)</a:t>
            </a:r>
          </a:p>
        </p:txBody>
      </p:sp>
    </p:spTree>
    <p:extLst>
      <p:ext uri="{BB962C8B-B14F-4D97-AF65-F5344CB8AC3E}">
        <p14:creationId xmlns:p14="http://schemas.microsoft.com/office/powerpoint/2010/main" val="128178830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Discontinuities do occur in electric currents </a:t>
            </a:r>
          </a:p>
        </p:txBody>
      </p:sp>
    </p:spTree>
    <p:extLst>
      <p:ext uri="{BB962C8B-B14F-4D97-AF65-F5344CB8AC3E}">
        <p14:creationId xmlns:p14="http://schemas.microsoft.com/office/powerpoint/2010/main" val="5932900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The Heaviside function H (named after the electrical engineer Oliver Heaviside (1850–1925)) is defined by</a:t>
            </a:r>
          </a:p>
          <a:p>
            <a:endParaRPr lang="en-US" altLang="en-US" sz="2000" dirty="0"/>
          </a:p>
          <a:p>
            <a:r>
              <a:rPr lang="en-US" altLang="en-US" dirty="0"/>
              <a:t>H(t)=</a:t>
            </a:r>
          </a:p>
          <a:p>
            <a:endParaRPr lang="en-US" alt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C96FE-8E0F-4AE1-9902-D6433B3D33AD}"/>
              </a:ext>
            </a:extLst>
          </p:cNvPr>
          <p:cNvGrpSpPr/>
          <p:nvPr/>
        </p:nvGrpSpPr>
        <p:grpSpPr>
          <a:xfrm>
            <a:off x="1828800" y="3657600"/>
            <a:ext cx="3009901" cy="2246769"/>
            <a:chOff x="4838699" y="2971800"/>
            <a:chExt cx="3009901" cy="2246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E49383-4C8D-4B5B-AF0D-D772CB6A39A6}"/>
                </a:ext>
              </a:extLst>
            </p:cNvPr>
            <p:cNvSpPr txBox="1"/>
            <p:nvPr/>
          </p:nvSpPr>
          <p:spPr>
            <a:xfrm>
              <a:off x="5334000" y="3200400"/>
              <a:ext cx="2514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0 if t&lt;0</a:t>
              </a:r>
            </a:p>
            <a:p>
              <a:r>
                <a:rPr lang="en-US" altLang="en-US" sz="4000" b="1" dirty="0">
                  <a:solidFill>
                    <a:srgbClr val="CCFFFF"/>
                  </a:solidFill>
                </a:rPr>
                <a:t>1 if t≥0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3724D-27A1-4E41-8DCF-5706DC59FD7D}"/>
                </a:ext>
              </a:extLst>
            </p:cNvPr>
            <p:cNvSpPr txBox="1"/>
            <p:nvPr/>
          </p:nvSpPr>
          <p:spPr>
            <a:xfrm>
              <a:off x="4838699" y="2971800"/>
              <a:ext cx="5715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0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61084-F1D6-400E-8B49-38BD47390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3773283"/>
            <a:ext cx="3009901" cy="30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0852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(BTW – Heaviside is the one who brought complex numbers into circuit analysis – so if you don’t like the “j” – blame him!)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61084-F1D6-400E-8B49-38BD47390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3773283"/>
            <a:ext cx="3009901" cy="30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04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F91656-C467-43BA-92BA-B349FAC63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2"/>
          <a:stretch/>
        </p:blipFill>
        <p:spPr>
          <a:xfrm>
            <a:off x="6172200" y="4004896"/>
            <a:ext cx="2819400" cy="1938704"/>
          </a:xfrm>
          <a:prstGeom prst="rect">
            <a:avLst/>
          </a:prstGeom>
        </p:spPr>
      </p:pic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H(t)=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endParaRPr lang="en-US" altLang="en-US" sz="1000" dirty="0"/>
          </a:p>
          <a:p>
            <a:pPr>
              <a:spcBef>
                <a:spcPts val="0"/>
              </a:spcBef>
            </a:pPr>
            <a:r>
              <a:rPr lang="en-US" altLang="en-US" dirty="0"/>
              <a:t>This function is used to describe an electric current that is switched on at time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 = 0</a:t>
            </a:r>
          </a:p>
          <a:p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C96FE-8E0F-4AE1-9902-D6433B3D33AD}"/>
              </a:ext>
            </a:extLst>
          </p:cNvPr>
          <p:cNvGrpSpPr/>
          <p:nvPr/>
        </p:nvGrpSpPr>
        <p:grpSpPr>
          <a:xfrm>
            <a:off x="1828800" y="725031"/>
            <a:ext cx="3009901" cy="2246769"/>
            <a:chOff x="4838699" y="2971800"/>
            <a:chExt cx="3009901" cy="2246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E49383-4C8D-4B5B-AF0D-D772CB6A39A6}"/>
                </a:ext>
              </a:extLst>
            </p:cNvPr>
            <p:cNvSpPr txBox="1"/>
            <p:nvPr/>
          </p:nvSpPr>
          <p:spPr>
            <a:xfrm>
              <a:off x="5334000" y="3200400"/>
              <a:ext cx="2514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0 if t&lt;0</a:t>
              </a:r>
            </a:p>
            <a:p>
              <a:r>
                <a:rPr lang="en-US" altLang="en-US" sz="4000" b="1" dirty="0">
                  <a:solidFill>
                    <a:srgbClr val="CCFFFF"/>
                  </a:solidFill>
                </a:rPr>
                <a:t>1 if t≥0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3724D-27A1-4E41-8DCF-5706DC59FD7D}"/>
                </a:ext>
              </a:extLst>
            </p:cNvPr>
            <p:cNvSpPr txBox="1"/>
            <p:nvPr/>
          </p:nvSpPr>
          <p:spPr>
            <a:xfrm>
              <a:off x="4838699" y="2971800"/>
              <a:ext cx="5715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0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A88250-58B3-4EE8-AEFB-61ED496B58A2}"/>
              </a:ext>
            </a:extLst>
          </p:cNvPr>
          <p:cNvSpPr/>
          <p:nvPr/>
        </p:nvSpPr>
        <p:spPr>
          <a:xfrm>
            <a:off x="6781800" y="44958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D9B0F5-9743-4E1C-9D36-22DB8C859E9D}"/>
              </a:ext>
            </a:extLst>
          </p:cNvPr>
          <p:cNvSpPr/>
          <p:nvPr/>
        </p:nvSpPr>
        <p:spPr>
          <a:xfrm>
            <a:off x="6781800" y="5257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5330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H(t)=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endParaRPr lang="en-US" altLang="en-US" sz="1000" dirty="0"/>
          </a:p>
          <a:p>
            <a:r>
              <a:rPr lang="en-US" altLang="en-US" dirty="0"/>
              <a:t>As t approaches 0 from the left, 	H(t) approaches 0</a:t>
            </a:r>
          </a:p>
          <a:p>
            <a:r>
              <a:rPr lang="en-US" altLang="en-US" dirty="0"/>
              <a:t>As t approaches 0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from the right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H(t) approaches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C96FE-8E0F-4AE1-9902-D6433B3D33AD}"/>
              </a:ext>
            </a:extLst>
          </p:cNvPr>
          <p:cNvGrpSpPr/>
          <p:nvPr/>
        </p:nvGrpSpPr>
        <p:grpSpPr>
          <a:xfrm>
            <a:off x="1828800" y="725031"/>
            <a:ext cx="3009901" cy="2246769"/>
            <a:chOff x="4838699" y="2971800"/>
            <a:chExt cx="3009901" cy="2246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E49383-4C8D-4B5B-AF0D-D772CB6A39A6}"/>
                </a:ext>
              </a:extLst>
            </p:cNvPr>
            <p:cNvSpPr txBox="1"/>
            <p:nvPr/>
          </p:nvSpPr>
          <p:spPr>
            <a:xfrm>
              <a:off x="5334000" y="3200400"/>
              <a:ext cx="2514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0 if t&lt;0</a:t>
              </a:r>
            </a:p>
            <a:p>
              <a:r>
                <a:rPr lang="en-US" altLang="en-US" sz="4000" b="1" dirty="0">
                  <a:solidFill>
                    <a:srgbClr val="CCFFFF"/>
                  </a:solidFill>
                </a:rPr>
                <a:t>1 if t≥0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3724D-27A1-4E41-8DCF-5706DC59FD7D}"/>
                </a:ext>
              </a:extLst>
            </p:cNvPr>
            <p:cNvSpPr txBox="1"/>
            <p:nvPr/>
          </p:nvSpPr>
          <p:spPr>
            <a:xfrm>
              <a:off x="4838699" y="2971800"/>
              <a:ext cx="5715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0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09661-DDA1-498C-BC52-8CAE55B76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2"/>
          <a:stretch/>
        </p:blipFill>
        <p:spPr>
          <a:xfrm>
            <a:off x="6172200" y="4004896"/>
            <a:ext cx="2819400" cy="193870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40922BF-3DE2-4454-8D5B-7F25436BFB2C}"/>
              </a:ext>
            </a:extLst>
          </p:cNvPr>
          <p:cNvSpPr/>
          <p:nvPr/>
        </p:nvSpPr>
        <p:spPr>
          <a:xfrm>
            <a:off x="6781800" y="5257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1BBF89-84DF-454B-B894-EE6BF0F4AAAC}"/>
              </a:ext>
            </a:extLst>
          </p:cNvPr>
          <p:cNvSpPr/>
          <p:nvPr/>
        </p:nvSpPr>
        <p:spPr>
          <a:xfrm>
            <a:off x="6781800" y="44958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1374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H(t)=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endParaRPr lang="en-US" altLang="en-US" sz="1000" dirty="0"/>
          </a:p>
          <a:p>
            <a:r>
              <a:rPr lang="en-US" altLang="en-US" dirty="0"/>
              <a:t>There is no single number that 	H(t) approaches as t 	approaches 0 </a:t>
            </a:r>
          </a:p>
          <a:p>
            <a:r>
              <a:rPr lang="en-US" altLang="en-US" dirty="0"/>
              <a:t>So     does not exist</a:t>
            </a:r>
          </a:p>
          <a:p>
            <a:endParaRPr lang="en-US" alt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C96FE-8E0F-4AE1-9902-D6433B3D33AD}"/>
              </a:ext>
            </a:extLst>
          </p:cNvPr>
          <p:cNvGrpSpPr/>
          <p:nvPr/>
        </p:nvGrpSpPr>
        <p:grpSpPr>
          <a:xfrm>
            <a:off x="1828800" y="725031"/>
            <a:ext cx="3009901" cy="2246769"/>
            <a:chOff x="4838699" y="2971800"/>
            <a:chExt cx="3009901" cy="2246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E49383-4C8D-4B5B-AF0D-D772CB6A39A6}"/>
                </a:ext>
              </a:extLst>
            </p:cNvPr>
            <p:cNvSpPr txBox="1"/>
            <p:nvPr/>
          </p:nvSpPr>
          <p:spPr>
            <a:xfrm>
              <a:off x="5334000" y="3200400"/>
              <a:ext cx="2514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0 if t&lt;0</a:t>
              </a:r>
            </a:p>
            <a:p>
              <a:r>
                <a:rPr lang="en-US" altLang="en-US" sz="4000" b="1" dirty="0">
                  <a:solidFill>
                    <a:srgbClr val="CCFFFF"/>
                  </a:solidFill>
                </a:rPr>
                <a:t>1 if t≥0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3724D-27A1-4E41-8DCF-5706DC59FD7D}"/>
                </a:ext>
              </a:extLst>
            </p:cNvPr>
            <p:cNvSpPr txBox="1"/>
            <p:nvPr/>
          </p:nvSpPr>
          <p:spPr>
            <a:xfrm>
              <a:off x="4838699" y="2971800"/>
              <a:ext cx="5715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0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09661-DDA1-498C-BC52-8CAE55B76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2"/>
          <a:stretch/>
        </p:blipFill>
        <p:spPr>
          <a:xfrm>
            <a:off x="6172200" y="4004896"/>
            <a:ext cx="2819400" cy="1938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505BF1-98FC-4FC8-A844-D95D535F3691}"/>
              </a:ext>
            </a:extLst>
          </p:cNvPr>
          <p:cNvSpPr txBox="1">
            <a:spLocks/>
          </p:cNvSpPr>
          <p:nvPr/>
        </p:nvSpPr>
        <p:spPr bwMode="auto">
          <a:xfrm>
            <a:off x="1279889" y="4410165"/>
            <a:ext cx="1145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t→0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852A11-13F1-41DE-85BC-E8C1B625EC86}"/>
              </a:ext>
            </a:extLst>
          </p:cNvPr>
          <p:cNvSpPr/>
          <p:nvPr/>
        </p:nvSpPr>
        <p:spPr>
          <a:xfrm>
            <a:off x="6781800" y="44958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3C4269-93FE-4069-9A23-0F2CEB839A06}"/>
              </a:ext>
            </a:extLst>
          </p:cNvPr>
          <p:cNvSpPr/>
          <p:nvPr/>
        </p:nvSpPr>
        <p:spPr>
          <a:xfrm>
            <a:off x="6781800" y="5257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071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H(t)=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endParaRPr lang="en-US" altLang="en-US" sz="1000" dirty="0"/>
          </a:p>
          <a:p>
            <a:r>
              <a:rPr lang="en-US" altLang="en-US" dirty="0"/>
              <a:t>There is no single number that 	H(t) approaches as t 	approaches 0 </a:t>
            </a:r>
          </a:p>
          <a:p>
            <a:endParaRPr lang="en-US" altLang="en-US" sz="1000" dirty="0"/>
          </a:p>
          <a:p>
            <a:r>
              <a:rPr lang="en-US" altLang="en-US" dirty="0"/>
              <a:t>    H(t) = 0        </a:t>
            </a:r>
          </a:p>
          <a:p>
            <a:r>
              <a:rPr lang="en-US" altLang="en-US" sz="2000" dirty="0"/>
              <a:t>  </a:t>
            </a:r>
          </a:p>
          <a:p>
            <a:r>
              <a:rPr lang="en-US" altLang="en-US" dirty="0"/>
              <a:t>    H(t) =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2C96FE-8E0F-4AE1-9902-D6433B3D33AD}"/>
              </a:ext>
            </a:extLst>
          </p:cNvPr>
          <p:cNvGrpSpPr/>
          <p:nvPr/>
        </p:nvGrpSpPr>
        <p:grpSpPr>
          <a:xfrm>
            <a:off x="1828800" y="725031"/>
            <a:ext cx="3009901" cy="2246769"/>
            <a:chOff x="4838699" y="2971800"/>
            <a:chExt cx="3009901" cy="22467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E49383-4C8D-4B5B-AF0D-D772CB6A39A6}"/>
                </a:ext>
              </a:extLst>
            </p:cNvPr>
            <p:cNvSpPr txBox="1"/>
            <p:nvPr/>
          </p:nvSpPr>
          <p:spPr>
            <a:xfrm>
              <a:off x="5334000" y="3200400"/>
              <a:ext cx="25146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0 if t&lt;0</a:t>
              </a:r>
            </a:p>
            <a:p>
              <a:r>
                <a:rPr lang="en-US" altLang="en-US" sz="4000" b="1" dirty="0">
                  <a:solidFill>
                    <a:srgbClr val="CCFFFF"/>
                  </a:solidFill>
                </a:rPr>
                <a:t>1 if t≥0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83724D-27A1-4E41-8DCF-5706DC59FD7D}"/>
                </a:ext>
              </a:extLst>
            </p:cNvPr>
            <p:cNvSpPr txBox="1"/>
            <p:nvPr/>
          </p:nvSpPr>
          <p:spPr>
            <a:xfrm>
              <a:off x="4838699" y="2971800"/>
              <a:ext cx="57150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0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EA53C9-A7CA-411A-A6F9-B9DF88055F71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https://en.wikipedia.org/wiki/Oliver_Heaviside#/media/File:Oheaviside.jpg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09661-DDA1-498C-BC52-8CAE55B76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2"/>
          <a:stretch/>
        </p:blipFill>
        <p:spPr>
          <a:xfrm>
            <a:off x="6172200" y="4004896"/>
            <a:ext cx="2819400" cy="193870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3FE6B3-DBB2-44C1-8171-10D903A984A5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0"/>
            <a:ext cx="1145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t→0</a:t>
            </a:r>
            <a:r>
              <a:rPr lang="en-US" altLang="en-US" sz="2000" baseline="30000" dirty="0"/>
              <a:t>-</a:t>
            </a:r>
            <a:r>
              <a:rPr lang="en-US" altLang="en-US" sz="2000" dirty="0"/>
              <a:t>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4F616D-1B87-41D3-83D7-9D94AAE64246}"/>
              </a:ext>
            </a:extLst>
          </p:cNvPr>
          <p:cNvSpPr txBox="1">
            <a:spLocks/>
          </p:cNvSpPr>
          <p:nvPr/>
        </p:nvSpPr>
        <p:spPr bwMode="auto">
          <a:xfrm>
            <a:off x="457200" y="5638800"/>
            <a:ext cx="1145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t→0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4C1CDC-4210-4F12-960A-751446823AB5}"/>
              </a:ext>
            </a:extLst>
          </p:cNvPr>
          <p:cNvSpPr/>
          <p:nvPr/>
        </p:nvSpPr>
        <p:spPr>
          <a:xfrm>
            <a:off x="6781800" y="44958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7DC41B-EEBD-4963-BAFA-424EBAF9300C}"/>
              </a:ext>
            </a:extLst>
          </p:cNvPr>
          <p:cNvSpPr/>
          <p:nvPr/>
        </p:nvSpPr>
        <p:spPr>
          <a:xfrm>
            <a:off x="6781800" y="5257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441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Where is the function discontinuous?</a:t>
            </a:r>
          </a:p>
          <a:p>
            <a:endParaRPr lang="en-US" altLang="en-US" sz="3300" dirty="0"/>
          </a:p>
          <a:p>
            <a:r>
              <a:rPr lang="en-US" altLang="en-US" dirty="0"/>
              <a:t>ƒ(x) =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4142E2-5FF6-4DB7-AC7E-59BA90B1FFD8}"/>
              </a:ext>
            </a:extLst>
          </p:cNvPr>
          <p:cNvGrpSpPr/>
          <p:nvPr/>
        </p:nvGrpSpPr>
        <p:grpSpPr>
          <a:xfrm>
            <a:off x="1981200" y="1676400"/>
            <a:ext cx="4267200" cy="2708434"/>
            <a:chOff x="4724400" y="2627769"/>
            <a:chExt cx="4267200" cy="27084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2223C8-98E8-46B6-B9D3-D863CB128649}"/>
                </a:ext>
              </a:extLst>
            </p:cNvPr>
            <p:cNvSpPr txBox="1"/>
            <p:nvPr/>
          </p:nvSpPr>
          <p:spPr>
            <a:xfrm>
              <a:off x="5334000" y="3200400"/>
              <a:ext cx="36576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   if x≠0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  <a:p>
              <a:r>
                <a:rPr lang="en-US" alt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1 </a:t>
              </a:r>
              <a:r>
                <a:rPr lang="en-US" altLang="en-US" sz="1000" b="1" dirty="0">
                  <a:solidFill>
                    <a:srgbClr val="CCFFFF"/>
                  </a:solidFill>
                </a:rPr>
                <a:t>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if x=0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0E8717-66D2-4C77-A10D-02D4C704BFAB}"/>
                </a:ext>
              </a:extLst>
            </p:cNvPr>
            <p:cNvSpPr txBox="1"/>
            <p:nvPr/>
          </p:nvSpPr>
          <p:spPr>
            <a:xfrm>
              <a:off x="4724400" y="2627769"/>
              <a:ext cx="571501" cy="2708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7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  <a:endParaRPr lang="en-US" altLang="en-US" sz="17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1BAC88A-B026-4E51-8F39-EA39CA44920B}"/>
              </a:ext>
            </a:extLst>
          </p:cNvPr>
          <p:cNvSpPr txBox="1"/>
          <p:nvPr/>
        </p:nvSpPr>
        <p:spPr>
          <a:xfrm>
            <a:off x="2590800" y="2172831"/>
            <a:ext cx="952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b="1" u="sng" dirty="0">
                <a:solidFill>
                  <a:srgbClr val="CCFFFF"/>
                </a:solidFill>
              </a:rPr>
              <a:t> </a:t>
            </a:r>
            <a:r>
              <a:rPr lang="en-US" altLang="en-US" sz="4000" b="1" u="sng" dirty="0">
                <a:solidFill>
                  <a:srgbClr val="CCFFFF"/>
                </a:solidFill>
              </a:rPr>
              <a:t>1</a:t>
            </a:r>
            <a:r>
              <a:rPr lang="en-US" altLang="en-US" sz="1500" b="1" u="sng" dirty="0">
                <a:solidFill>
                  <a:srgbClr val="CCFFFF"/>
                </a:solidFill>
              </a:rPr>
              <a:t> </a:t>
            </a:r>
            <a:r>
              <a:rPr lang="en-US" altLang="en-US" sz="4000" b="1" u="sng" dirty="0">
                <a:solidFill>
                  <a:schemeClr val="bg1"/>
                </a:solidFill>
              </a:rPr>
              <a:t>.</a:t>
            </a:r>
            <a:r>
              <a:rPr lang="en-US" altLang="en-US" sz="4000" b="1" dirty="0">
                <a:solidFill>
                  <a:srgbClr val="CCFFFF"/>
                </a:solidFill>
              </a:rPr>
              <a:t> </a:t>
            </a:r>
            <a:r>
              <a:rPr lang="en-US" altLang="en-US" sz="1000" b="1" dirty="0">
                <a:solidFill>
                  <a:srgbClr val="CCFFFF"/>
                </a:solidFill>
              </a:rPr>
              <a:t> </a:t>
            </a:r>
          </a:p>
          <a:p>
            <a:r>
              <a:rPr lang="en-US" altLang="en-US" sz="4000" b="1" dirty="0">
                <a:solidFill>
                  <a:srgbClr val="CCFFFF"/>
                </a:solidFill>
              </a:rPr>
              <a:t>x</a:t>
            </a:r>
            <a:r>
              <a:rPr lang="en-US" altLang="en-US" sz="4000" b="1" baseline="30000" dirty="0">
                <a:solidFill>
                  <a:srgbClr val="CC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342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02" y="1295400"/>
            <a:ext cx="7145134" cy="543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might fit?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48F63-94DB-49DF-BE1E-B1A8D5CD8F93}"/>
              </a:ext>
            </a:extLst>
          </p:cNvPr>
          <p:cNvSpPr txBox="1"/>
          <p:nvPr/>
        </p:nvSpPr>
        <p:spPr>
          <a:xfrm>
            <a:off x="4341669" y="6248400"/>
            <a:ext cx="458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constant   line   </a:t>
            </a:r>
            <a:r>
              <a:rPr lang="en-US" sz="1100" dirty="0"/>
              <a:t> </a:t>
            </a:r>
            <a:r>
              <a:rPr lang="en-US" sz="1800" dirty="0"/>
              <a:t>abs value  quadratic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77ACA-B477-432B-91F4-F25C5F35B6A1}"/>
              </a:ext>
            </a:extLst>
          </p:cNvPr>
          <p:cNvSpPr txBox="1"/>
          <p:nvPr/>
        </p:nvSpPr>
        <p:spPr>
          <a:xfrm>
            <a:off x="4648200" y="6452934"/>
            <a:ext cx="458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square root    cubic      cube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6632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Where is the function discontinuous? </a:t>
            </a:r>
            <a:r>
              <a:rPr lang="en-US" altLang="en-US" dirty="0">
                <a:solidFill>
                  <a:srgbClr val="FFFF00"/>
                </a:solidFill>
              </a:rPr>
              <a:t>at x=0</a:t>
            </a:r>
          </a:p>
          <a:p>
            <a:endParaRPr lang="en-US" altLang="en-US" sz="3300" dirty="0"/>
          </a:p>
          <a:p>
            <a:r>
              <a:rPr lang="en-US" altLang="en-US" dirty="0"/>
              <a:t>ƒ(x) =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4142E2-5FF6-4DB7-AC7E-59BA90B1FFD8}"/>
              </a:ext>
            </a:extLst>
          </p:cNvPr>
          <p:cNvGrpSpPr/>
          <p:nvPr/>
        </p:nvGrpSpPr>
        <p:grpSpPr>
          <a:xfrm>
            <a:off x="1981200" y="1676400"/>
            <a:ext cx="4267200" cy="2708434"/>
            <a:chOff x="4724400" y="2627769"/>
            <a:chExt cx="4267200" cy="27084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2223C8-98E8-46B6-B9D3-D863CB128649}"/>
                </a:ext>
              </a:extLst>
            </p:cNvPr>
            <p:cNvSpPr txBox="1"/>
            <p:nvPr/>
          </p:nvSpPr>
          <p:spPr>
            <a:xfrm>
              <a:off x="5334000" y="3200400"/>
              <a:ext cx="36576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CCFFFF"/>
                  </a:solidFill>
                </a:rPr>
                <a:t>   if x≠0</a:t>
              </a:r>
            </a:p>
            <a:p>
              <a:endParaRPr lang="en-US" altLang="en-US" sz="4000" b="1" dirty="0">
                <a:solidFill>
                  <a:srgbClr val="CCFFFF"/>
                </a:solidFill>
              </a:endParaRPr>
            </a:p>
            <a:p>
              <a:r>
                <a:rPr lang="en-US" altLang="en-US" sz="2000" b="1" dirty="0">
                  <a:solidFill>
                    <a:srgbClr val="CCFFFF"/>
                  </a:solidFill>
                </a:rPr>
                <a:t>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1 </a:t>
              </a:r>
              <a:r>
                <a:rPr lang="en-US" altLang="en-US" sz="1000" b="1" dirty="0">
                  <a:solidFill>
                    <a:srgbClr val="CCFFFF"/>
                  </a:solidFill>
                </a:rPr>
                <a:t> </a:t>
              </a:r>
              <a:r>
                <a:rPr lang="en-US" altLang="en-US" sz="4000" b="1" dirty="0">
                  <a:solidFill>
                    <a:srgbClr val="CCFFFF"/>
                  </a:solidFill>
                </a:rPr>
                <a:t>if x=0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0E8717-66D2-4C77-A10D-02D4C704BFAB}"/>
                </a:ext>
              </a:extLst>
            </p:cNvPr>
            <p:cNvSpPr txBox="1"/>
            <p:nvPr/>
          </p:nvSpPr>
          <p:spPr>
            <a:xfrm>
              <a:off x="4724400" y="2627769"/>
              <a:ext cx="571501" cy="2708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7000" dirty="0">
                  <a:solidFill>
                    <a:srgbClr val="CCFFF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{</a:t>
              </a:r>
              <a:endParaRPr lang="en-US" altLang="en-US" sz="170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1BAC88A-B026-4E51-8F39-EA39CA44920B}"/>
              </a:ext>
            </a:extLst>
          </p:cNvPr>
          <p:cNvSpPr txBox="1"/>
          <p:nvPr/>
        </p:nvSpPr>
        <p:spPr>
          <a:xfrm>
            <a:off x="2590800" y="2172831"/>
            <a:ext cx="952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500" b="1" u="sng" dirty="0">
                <a:solidFill>
                  <a:srgbClr val="CCFFFF"/>
                </a:solidFill>
              </a:rPr>
              <a:t> </a:t>
            </a:r>
            <a:r>
              <a:rPr lang="en-US" altLang="en-US" sz="4000" b="1" u="sng" dirty="0">
                <a:solidFill>
                  <a:srgbClr val="CCFFFF"/>
                </a:solidFill>
              </a:rPr>
              <a:t>1</a:t>
            </a:r>
            <a:r>
              <a:rPr lang="en-US" altLang="en-US" sz="1500" b="1" u="sng" dirty="0">
                <a:solidFill>
                  <a:srgbClr val="CCFFFF"/>
                </a:solidFill>
              </a:rPr>
              <a:t> </a:t>
            </a:r>
            <a:r>
              <a:rPr lang="en-US" altLang="en-US" sz="4000" b="1" u="sng" dirty="0">
                <a:solidFill>
                  <a:schemeClr val="bg1"/>
                </a:solidFill>
              </a:rPr>
              <a:t>.</a:t>
            </a:r>
            <a:r>
              <a:rPr lang="en-US" altLang="en-US" sz="4000" b="1" dirty="0">
                <a:solidFill>
                  <a:srgbClr val="CCFFFF"/>
                </a:solidFill>
              </a:rPr>
              <a:t> </a:t>
            </a:r>
            <a:r>
              <a:rPr lang="en-US" altLang="en-US" sz="1000" b="1" dirty="0">
                <a:solidFill>
                  <a:srgbClr val="CCFFFF"/>
                </a:solidFill>
              </a:rPr>
              <a:t> </a:t>
            </a:r>
          </a:p>
          <a:p>
            <a:r>
              <a:rPr lang="en-US" altLang="en-US" sz="4000" b="1" dirty="0">
                <a:solidFill>
                  <a:srgbClr val="CCFFFF"/>
                </a:solidFill>
              </a:rPr>
              <a:t>x</a:t>
            </a:r>
            <a:r>
              <a:rPr lang="en-US" altLang="en-US" sz="4000" b="1" baseline="30000" dirty="0">
                <a:solidFill>
                  <a:srgbClr val="CC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578608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1FBA1680-2BB3-4270-BAE6-CD2D305E6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Where is the function discontinuous? </a:t>
                </a:r>
              </a:p>
              <a:p>
                <a:r>
                  <a:rPr lang="en-US" altLang="en-US" dirty="0"/>
                  <a:t>ƒ(x)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−2</m:t>
                        </m:r>
                      </m:den>
                    </m:f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1FBA1680-2BB3-4270-BAE6-CD2D305E6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859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1FBA1680-2BB3-4270-BAE6-CD2D305E6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Where is the function discontinuous?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at x=2 </a:t>
                </a:r>
              </a:p>
              <a:p>
                <a:r>
                  <a:rPr lang="en-US" altLang="en-US" dirty="0"/>
                  <a:t>ƒ(x)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−2</m:t>
                        </m:r>
                      </m:den>
                    </m:f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1FBA1680-2BB3-4270-BAE6-CD2D305E6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9555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Where is the function discontinuous?</a:t>
            </a:r>
          </a:p>
          <a:p>
            <a:endParaRPr lang="en-US" altLang="en-US" sz="3300" dirty="0"/>
          </a:p>
          <a:p>
            <a:r>
              <a:rPr lang="en-US" altLang="en-US" dirty="0"/>
              <a:t>ƒ(x) = all integers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1528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Where is the function discontinuous? </a:t>
            </a:r>
            <a:r>
              <a:rPr lang="en-US" altLang="en-US" dirty="0">
                <a:solidFill>
                  <a:srgbClr val="FFFF00"/>
                </a:solidFill>
              </a:rPr>
              <a:t>at every integer</a:t>
            </a:r>
          </a:p>
          <a:p>
            <a:endParaRPr lang="en-US" altLang="en-US" sz="3300" dirty="0"/>
          </a:p>
          <a:p>
            <a:r>
              <a:rPr lang="en-US" altLang="en-US" dirty="0"/>
              <a:t>ƒ(x) = all integers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095503-2D9A-4B93-8E3C-39315D6B9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CONTINUITY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3508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function can be continuous from the right </a:t>
            </a:r>
          </a:p>
          <a:p>
            <a:r>
              <a:rPr lang="en-US" altLang="en-US" dirty="0"/>
              <a:t>A function can be continuous from the left</a:t>
            </a:r>
          </a:p>
        </p:txBody>
      </p:sp>
    </p:spTree>
    <p:extLst>
      <p:ext uri="{BB962C8B-B14F-4D97-AF65-F5344CB8AC3E}">
        <p14:creationId xmlns:p14="http://schemas.microsoft.com/office/powerpoint/2010/main" val="188825864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function is continuous on an interval if it is continuous at every number in the interval</a:t>
            </a:r>
          </a:p>
        </p:txBody>
      </p:sp>
    </p:spTree>
    <p:extLst>
      <p:ext uri="{BB962C8B-B14F-4D97-AF65-F5344CB8AC3E}">
        <p14:creationId xmlns:p14="http://schemas.microsoft.com/office/powerpoint/2010/main" val="318470505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AD3FF22-C671-8140-9DA0-3EB521FEB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Today we studied:</a:t>
            </a:r>
          </a:p>
          <a:p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sz="4000" dirty="0">
                <a:solidFill>
                  <a:srgbClr val="002060"/>
                </a:solidFill>
              </a:rPr>
              <a:t>unctions, </a:t>
            </a:r>
            <a:r>
              <a:rPr lang="en-US" dirty="0">
                <a:solidFill>
                  <a:srgbClr val="002060"/>
                </a:solidFill>
              </a:rPr>
              <a:t>transforming </a:t>
            </a:r>
            <a:r>
              <a:rPr lang="en-US" sz="4000" dirty="0">
                <a:solidFill>
                  <a:srgbClr val="002060"/>
                </a:solidFill>
              </a:rPr>
              <a:t>functions</a:t>
            </a:r>
          </a:p>
          <a:p>
            <a:r>
              <a:rPr lang="en-US" dirty="0">
                <a:solidFill>
                  <a:srgbClr val="002060"/>
                </a:solidFill>
              </a:rPr>
              <a:t>M</a:t>
            </a:r>
            <a:r>
              <a:rPr lang="en-US" sz="4000" dirty="0">
                <a:solidFill>
                  <a:srgbClr val="002060"/>
                </a:solidFill>
              </a:rPr>
              <a:t>athematical </a:t>
            </a:r>
            <a:r>
              <a:rPr lang="en-US" dirty="0">
                <a:solidFill>
                  <a:srgbClr val="002060"/>
                </a:solidFill>
              </a:rPr>
              <a:t>modeling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Limits, continuity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D8B26D8-C21D-4701-B2F3-77DB79396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 bwMode="auto">
          <a:xfrm>
            <a:off x="2133600" y="2971800"/>
            <a:ext cx="6324600" cy="37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5FAC1-EA4C-4A24-B143-4764BB0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27E-B26C-4714-8059-8C87314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 functions (especially sine and cosine) are used to model cyclical phenomena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0BEE1-7E20-437F-B614-214184BBADF6}"/>
              </a:ext>
            </a:extLst>
          </p:cNvPr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48310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10F12-85F1-4DB5-88C6-EAA637F4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74" y="2461437"/>
            <a:ext cx="4678326" cy="4167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5FAC1-EA4C-4A24-B143-4764BB0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27E-B26C-4714-8059-8C87314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Exponential functions use: </a:t>
            </a:r>
          </a:p>
          <a:p>
            <a:pPr algn="ctr"/>
            <a:r>
              <a:rPr lang="en-US" dirty="0"/>
              <a:t>ƒ(x) = </a:t>
            </a:r>
            <a:r>
              <a:rPr lang="en-US" i="1" dirty="0"/>
              <a:t>a</a:t>
            </a:r>
            <a:r>
              <a:rPr lang="en-US" baseline="30000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where the base </a:t>
            </a:r>
          </a:p>
          <a:p>
            <a:pPr>
              <a:spcBef>
                <a:spcPts val="0"/>
              </a:spcBef>
            </a:pPr>
            <a:r>
              <a:rPr lang="en-US" i="1" dirty="0"/>
              <a:t>a</a:t>
            </a:r>
            <a:r>
              <a:rPr lang="en-US" dirty="0"/>
              <a:t> is a positive </a:t>
            </a:r>
          </a:p>
          <a:p>
            <a:pPr>
              <a:spcBef>
                <a:spcPts val="0"/>
              </a:spcBef>
            </a:pPr>
            <a:r>
              <a:rPr lang="en-US" dirty="0"/>
              <a:t>constant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4C94D-62BE-4809-9958-CBA68B62B944}"/>
              </a:ext>
            </a:extLst>
          </p:cNvPr>
          <p:cNvSpPr txBox="1"/>
          <p:nvPr/>
        </p:nvSpPr>
        <p:spPr>
          <a:xfrm>
            <a:off x="0" y="6581001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https://www.quora.com/How-do-you-find-the-domain-and-range-of-an-exponential-function</a:t>
            </a:r>
          </a:p>
        </p:txBody>
      </p:sp>
    </p:spTree>
    <p:extLst>
      <p:ext uri="{BB962C8B-B14F-4D97-AF65-F5344CB8AC3E}">
        <p14:creationId xmlns:p14="http://schemas.microsoft.com/office/powerpoint/2010/main" val="37899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FAC1-EA4C-4A24-B143-4764BB0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0827E-B26C-4714-8059-8C87314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Logarithmic functions use:</a:t>
            </a:r>
          </a:p>
          <a:p>
            <a:pPr algn="ctr"/>
            <a:r>
              <a:rPr lang="en-US" dirty="0"/>
              <a:t>ƒ(x) = </a:t>
            </a:r>
            <a:r>
              <a:rPr lang="en-US" dirty="0" err="1"/>
              <a:t>log</a:t>
            </a:r>
            <a:r>
              <a:rPr lang="en-US" i="1" baseline="-25000" dirty="0" err="1"/>
              <a:t>a</a:t>
            </a:r>
            <a:r>
              <a:rPr lang="en-US" dirty="0" err="1"/>
              <a:t>x</a:t>
            </a:r>
            <a:r>
              <a:rPr lang="en-US" dirty="0"/>
              <a:t> </a:t>
            </a:r>
          </a:p>
          <a:p>
            <a:r>
              <a:rPr lang="en-US" dirty="0"/>
              <a:t>where the base </a:t>
            </a:r>
            <a:r>
              <a:rPr lang="en-US" i="1" dirty="0"/>
              <a:t>a</a:t>
            </a:r>
            <a:r>
              <a:rPr lang="en-US" dirty="0"/>
              <a:t> is a positive constant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4F53F-9E25-47BC-B1E5-0359560FD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69316"/>
            <a:ext cx="4295553" cy="3200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57A1C-C210-4A2E-A2B9-5198DB0BBC8C}"/>
              </a:ext>
            </a:extLst>
          </p:cNvPr>
          <p:cNvSpPr txBox="1"/>
          <p:nvPr/>
        </p:nvSpPr>
        <p:spPr>
          <a:xfrm>
            <a:off x="0" y="6602497"/>
            <a:ext cx="468837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https://en.wikipedia.org/wiki/Logarithm</a:t>
            </a:r>
          </a:p>
        </p:txBody>
      </p:sp>
    </p:spTree>
    <p:extLst>
      <p:ext uri="{BB962C8B-B14F-4D97-AF65-F5344CB8AC3E}">
        <p14:creationId xmlns:p14="http://schemas.microsoft.com/office/powerpoint/2010/main" val="247793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8899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Because data RARELY fits the known functions exactly, we have to transform the functions to fit the data</a:t>
            </a:r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</p:spTree>
    <p:extLst>
      <p:ext uri="{BB962C8B-B14F-4D97-AF65-F5344CB8AC3E}">
        <p14:creationId xmlns:p14="http://schemas.microsoft.com/office/powerpoint/2010/main" val="17941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2) </a:t>
            </a:r>
            <a:r>
              <a:rPr lang="en-US" sz="3200" dirty="0">
                <a:solidFill>
                  <a:srgbClr val="FFC000"/>
                </a:solidFill>
              </a:rPr>
              <a:t>Use algebra and limits </a:t>
            </a:r>
            <a:r>
              <a:rPr lang="en-US" sz="3200" dirty="0"/>
              <a:t>to examine the properties and graphs of functions</a:t>
            </a:r>
          </a:p>
          <a:p>
            <a:pPr lvl="0"/>
            <a:r>
              <a:rPr lang="en-US" sz="3200" dirty="0"/>
              <a:t>Outcome 7) </a:t>
            </a:r>
            <a:r>
              <a:rPr lang="en-US" sz="3200" dirty="0">
                <a:solidFill>
                  <a:srgbClr val="FFC000"/>
                </a:solidFill>
              </a:rPr>
              <a:t>Solve problems </a:t>
            </a:r>
            <a:r>
              <a:rPr lang="en-US" sz="3200" dirty="0"/>
              <a:t>by identifying the requirements, making a sketch as appropriate, and using calculus techniques to model the problem, calculating the final answer and verifying the solution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/>
          <a:lstStyle/>
          <a:p>
            <a:r>
              <a:rPr lang="en-US" dirty="0"/>
              <a:t>vertical shifts: </a:t>
            </a:r>
          </a:p>
          <a:p>
            <a:r>
              <a:rPr lang="en-US" i="1" dirty="0"/>
              <a:t>  </a:t>
            </a:r>
            <a:r>
              <a:rPr lang="en-US" dirty="0"/>
              <a:t>ƒ(x) + c    plus shifts up</a:t>
            </a:r>
          </a:p>
          <a:p>
            <a:r>
              <a:rPr lang="en-US" i="1" dirty="0"/>
              <a:t>  </a:t>
            </a:r>
            <a:r>
              <a:rPr lang="en-US" dirty="0"/>
              <a:t>ƒ(x) - c    minus shifts down</a:t>
            </a:r>
          </a:p>
          <a:p>
            <a:pPr algn="ctr">
              <a:lnSpc>
                <a:spcPts val="5000"/>
              </a:lnSpc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31935"/>
            <a:ext cx="5257800" cy="30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04674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vertical stretch: </a:t>
            </a:r>
          </a:p>
          <a:p>
            <a:r>
              <a:rPr lang="en-US" i="1" dirty="0"/>
              <a:t>  </a:t>
            </a:r>
            <a:r>
              <a:rPr lang="en-US" dirty="0"/>
              <a:t>ƒ(x)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c    stretches</a:t>
            </a:r>
          </a:p>
          <a:p>
            <a:r>
              <a:rPr lang="en-US" i="1" dirty="0"/>
              <a:t>  </a:t>
            </a:r>
            <a:r>
              <a:rPr lang="en-US" dirty="0"/>
              <a:t>ƒ(x) ÷ c    squashes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508350"/>
            <a:ext cx="5257800" cy="31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270795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horizontal shifts: </a:t>
            </a:r>
          </a:p>
          <a:p>
            <a:r>
              <a:rPr lang="en-US" i="1" dirty="0"/>
              <a:t>  </a:t>
            </a:r>
            <a:r>
              <a:rPr lang="en-US" dirty="0"/>
              <a:t>ƒ(x + c)    shifts left</a:t>
            </a:r>
          </a:p>
          <a:p>
            <a:r>
              <a:rPr lang="en-US" i="1" dirty="0"/>
              <a:t>  </a:t>
            </a:r>
            <a:r>
              <a:rPr lang="en-US" dirty="0"/>
              <a:t>ƒ(x - c)    shifts right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498588"/>
            <a:ext cx="5277251" cy="313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027243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Another way to look at it:</a:t>
            </a:r>
          </a:p>
          <a:p>
            <a:pPr algn="ctr"/>
            <a:r>
              <a:rPr lang="en-US" dirty="0"/>
              <a:t>y-transformations affect the graph but keep the graph paper the same</a:t>
            </a:r>
          </a:p>
          <a:p>
            <a:pPr algn="ctr"/>
            <a:r>
              <a:rPr lang="en-US" dirty="0"/>
              <a:t>x-transformations keep the graph the same but modify the graph paper</a:t>
            </a:r>
          </a:p>
        </p:txBody>
      </p:sp>
    </p:spTree>
    <p:extLst>
      <p:ext uri="{BB962C8B-B14F-4D97-AF65-F5344CB8AC3E}">
        <p14:creationId xmlns:p14="http://schemas.microsoft.com/office/powerpoint/2010/main" val="3584980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416" y="1143000"/>
            <a:ext cx="4524375" cy="26955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ƒ(x + c)    </a:t>
            </a:r>
          </a:p>
          <a:p>
            <a:r>
              <a:rPr lang="en-US" dirty="0"/>
              <a:t>shifts the </a:t>
            </a:r>
          </a:p>
          <a:p>
            <a:pPr>
              <a:spcBef>
                <a:spcPts val="0"/>
              </a:spcBef>
            </a:pPr>
            <a:r>
              <a:rPr lang="en-US" dirty="0"/>
              <a:t>origin right</a:t>
            </a:r>
          </a:p>
          <a:p>
            <a:pPr>
              <a:spcBef>
                <a:spcPts val="0"/>
              </a:spcBef>
            </a:pPr>
            <a:r>
              <a:rPr lang="en-US" dirty="0"/>
              <a:t>(which shifts</a:t>
            </a:r>
          </a:p>
          <a:p>
            <a:pPr>
              <a:spcBef>
                <a:spcPts val="0"/>
              </a:spcBef>
            </a:pPr>
            <a:r>
              <a:rPr lang="en-US" dirty="0"/>
              <a:t>the graph left)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417" y="3943350"/>
            <a:ext cx="4524375" cy="2686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426880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416" y="1143000"/>
            <a:ext cx="4524375" cy="26955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ƒ(x - c)    </a:t>
            </a:r>
          </a:p>
          <a:p>
            <a:r>
              <a:rPr lang="en-US" dirty="0"/>
              <a:t>shifts the </a:t>
            </a:r>
          </a:p>
          <a:p>
            <a:pPr>
              <a:spcBef>
                <a:spcPts val="0"/>
              </a:spcBef>
            </a:pPr>
            <a:r>
              <a:rPr lang="en-US" dirty="0"/>
              <a:t>origin left</a:t>
            </a:r>
          </a:p>
          <a:p>
            <a:pPr>
              <a:spcBef>
                <a:spcPts val="0"/>
              </a:spcBef>
            </a:pPr>
            <a:r>
              <a:rPr lang="en-US" dirty="0"/>
              <a:t>(which shifts</a:t>
            </a:r>
          </a:p>
          <a:p>
            <a:pPr>
              <a:spcBef>
                <a:spcPts val="0"/>
              </a:spcBef>
            </a:pPr>
            <a:r>
              <a:rPr lang="en-US" dirty="0"/>
              <a:t>the graph </a:t>
            </a:r>
          </a:p>
          <a:p>
            <a:pPr>
              <a:spcBef>
                <a:spcPts val="0"/>
              </a:spcBef>
            </a:pPr>
            <a:r>
              <a:rPr lang="en-US" dirty="0"/>
              <a:t>right)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935" y="3948430"/>
            <a:ext cx="4519505" cy="2694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27864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horizontal shifts: </a:t>
            </a:r>
          </a:p>
          <a:p>
            <a:r>
              <a:rPr lang="en-US" i="1" dirty="0"/>
              <a:t>  </a:t>
            </a:r>
            <a:r>
              <a:rPr lang="en-US" dirty="0"/>
              <a:t>ƒ(x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c)    squashes</a:t>
            </a:r>
          </a:p>
          <a:p>
            <a:r>
              <a:rPr lang="en-US" i="1" dirty="0"/>
              <a:t>  </a:t>
            </a:r>
            <a:r>
              <a:rPr lang="en-US" dirty="0"/>
              <a:t>ƒ(x ÷ c)    stretches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12" y="3489570"/>
            <a:ext cx="5276398" cy="31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34835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61865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Any operations done to the function outside of the parentheses affects the “y” values</a:t>
            </a:r>
          </a:p>
          <a:p>
            <a:endParaRPr lang="en-US" sz="2000" dirty="0"/>
          </a:p>
          <a:p>
            <a:r>
              <a:rPr lang="en-US" dirty="0"/>
              <a:t>These operations lead to an </a:t>
            </a:r>
            <a:r>
              <a:rPr lang="en-US" dirty="0">
                <a:solidFill>
                  <a:srgbClr val="FFC000"/>
                </a:solidFill>
              </a:rPr>
              <a:t>intuitive</a:t>
            </a:r>
            <a:r>
              <a:rPr lang="en-US" dirty="0"/>
              <a:t> result</a:t>
            </a:r>
          </a:p>
        </p:txBody>
      </p:sp>
    </p:spTree>
    <p:extLst>
      <p:ext uri="{BB962C8B-B14F-4D97-AF65-F5344CB8AC3E}">
        <p14:creationId xmlns:p14="http://schemas.microsoft.com/office/powerpoint/2010/main" val="4288223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Any operations done to the function inside the parentheses affects the “x” values</a:t>
            </a:r>
          </a:p>
          <a:p>
            <a:endParaRPr lang="en-US" sz="2000" dirty="0"/>
          </a:p>
          <a:p>
            <a:r>
              <a:rPr lang="en-US" dirty="0"/>
              <a:t>These operations lead to a </a:t>
            </a:r>
            <a:r>
              <a:rPr lang="en-US" dirty="0">
                <a:solidFill>
                  <a:srgbClr val="FFC000"/>
                </a:solidFill>
              </a:rPr>
              <a:t>counterintuitive </a:t>
            </a:r>
            <a:r>
              <a:rPr lang="en-US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2837629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ƒ(x) - 2?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3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B11AAB64-78B3-46E0-8162-55E04EE4B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7000"/>
            <a:ext cx="859011" cy="43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CE8412-8A90-4AE2-A2DD-90D061AA2AFA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9C4654F-6852-4224-BB63-7E42CA0A9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D51A47D-EA67-47B3-889D-E33D92B88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CC71007-B6A5-4E81-9A41-685041E021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4302A20-B6E5-4915-9ED6-88EA12188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8FC7A0-B928-4F7C-AFD4-F2F7497E9816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C36098C-E463-4311-ACC7-F9675B45956C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6BEBA22-5B52-4527-B9A3-D82AB510480F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0CB4BDC-8B2A-4930-9E6B-1BE0C133AA25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2D758DE-A5CC-4E4D-AE63-D2945246E7BF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769BB42-9B77-49C2-A27B-2816B4A25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C4053CB-B79A-4A4F-A3CD-0411701680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150C6F7-F66F-4A55-81B8-AEA34DC889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5F639EB-C5E4-4447-8944-AF0C1C2EAE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1B1BE84-16A2-4E05-A111-51EF2CA150CF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77211EA-D8BD-4C66-934C-6897FC5375AE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FCB9690-90CC-4D94-A0E9-FC0278692BFB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C896D29-1D3B-4711-8398-1F4871799AE1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10D6CD4-8D33-4256-A2A9-EB70A094029A}"/>
              </a:ext>
            </a:extLst>
          </p:cNvPr>
          <p:cNvCxnSpPr>
            <a:cxnSpLocks/>
          </p:cNvCxnSpPr>
          <p:nvPr/>
        </p:nvCxnSpPr>
        <p:spPr>
          <a:xfrm flipV="1">
            <a:off x="5171668" y="3358099"/>
            <a:ext cx="1520277" cy="1747301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A40EBEB-7CF6-4381-8858-B6F6BC8D47E0}"/>
              </a:ext>
            </a:extLst>
          </p:cNvPr>
          <p:cNvCxnSpPr>
            <a:cxnSpLocks/>
          </p:cNvCxnSpPr>
          <p:nvPr/>
        </p:nvCxnSpPr>
        <p:spPr>
          <a:xfrm flipV="1">
            <a:off x="6804294" y="2815656"/>
            <a:ext cx="1034354" cy="1164236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97F66E4-64F5-4C78-8D7C-4417F022B2BE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27215FA-D1DA-45F1-A231-31E2B44391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7A23745-B0B6-4B47-A987-2BBC7B824B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519D6A6-1410-44E8-BB42-D1976A3AF5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181C904-F635-4396-9589-25518DB36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88E4B54-EA53-4D12-A6D8-8B6C64344F51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B785BD6-B5DC-407D-A52C-88CB96792851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86A7D16-C07D-4B9F-8A23-375776602C98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E1AFF829-EE50-4674-85B6-639D9B9E0EF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24667C-8337-4340-AB5A-F09352DDEB4E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FE48B09-5986-44D2-B722-EA0F39D66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FDF00D0-7BE5-4DB5-AFD2-178D045E0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1210511-F543-4E22-9636-5136D68BA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585DDFF-553D-4AE6-8481-37D0EE7D8D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20E8EA6-E723-481C-A27B-766A688BDE8E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847D40C-BCA7-40BC-BE4B-917F372555FC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106C6CF-7348-42BF-888D-F7AEFF452011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B8950F1-AFBB-4BB9-BB43-8073C417B38D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7CE37BA-FB11-4C8B-B5CE-83E09C1096D6}"/>
              </a:ext>
            </a:extLst>
          </p:cNvPr>
          <p:cNvCxnSpPr>
            <a:cxnSpLocks/>
          </p:cNvCxnSpPr>
          <p:nvPr/>
        </p:nvCxnSpPr>
        <p:spPr>
          <a:xfrm flipV="1">
            <a:off x="440110" y="2909455"/>
            <a:ext cx="1155934" cy="1322294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9951840-F4BD-4185-91D1-0DEA852AB42A}"/>
              </a:ext>
            </a:extLst>
          </p:cNvPr>
          <p:cNvCxnSpPr>
            <a:cxnSpLocks/>
          </p:cNvCxnSpPr>
          <p:nvPr/>
        </p:nvCxnSpPr>
        <p:spPr>
          <a:xfrm flipV="1">
            <a:off x="2743200" y="3086550"/>
            <a:ext cx="1520277" cy="1747301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535CC3B-9713-4A7B-B823-A4EAFF6E265F}"/>
              </a:ext>
            </a:extLst>
          </p:cNvPr>
          <p:cNvSpPr txBox="1"/>
          <p:nvPr/>
        </p:nvSpPr>
        <p:spPr>
          <a:xfrm>
            <a:off x="762000" y="3173433"/>
            <a:ext cx="351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C04D3D-CC7E-47CC-AC66-56546C350385}"/>
              </a:ext>
            </a:extLst>
          </p:cNvPr>
          <p:cNvSpPr txBox="1"/>
          <p:nvPr/>
        </p:nvSpPr>
        <p:spPr>
          <a:xfrm>
            <a:off x="3141299" y="3212068"/>
            <a:ext cx="363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B4DCE3-ACA6-4F51-97D3-72E327CA3400}"/>
              </a:ext>
            </a:extLst>
          </p:cNvPr>
          <p:cNvSpPr txBox="1"/>
          <p:nvPr/>
        </p:nvSpPr>
        <p:spPr>
          <a:xfrm>
            <a:off x="5309004" y="3212068"/>
            <a:ext cx="4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CF457C-A73F-4FCE-974B-7CBD47856D68}"/>
              </a:ext>
            </a:extLst>
          </p:cNvPr>
          <p:cNvSpPr txBox="1"/>
          <p:nvPr/>
        </p:nvSpPr>
        <p:spPr>
          <a:xfrm>
            <a:off x="7467600" y="3200400"/>
            <a:ext cx="40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670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dirty="0">
                <a:solidFill>
                  <a:srgbClr val="FFC000"/>
                </a:solidFill>
              </a:rPr>
              <a:t>mathematical model </a:t>
            </a:r>
            <a:r>
              <a:rPr lang="en-US" dirty="0"/>
              <a:t>is a mathematical description (often by means of a function or an equation) of a real-world phenomenon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7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ƒ(x) - 2?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9172C53-C95F-4DE2-8B90-9DB9DF4C7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66999"/>
            <a:ext cx="563245" cy="41954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AB26E5D-0A65-4118-9012-47FAF5B2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2568D6DE-98E9-4DAA-A119-C360F5DEA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3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7A9B70D-3802-40ED-B020-47A0B4B6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7000"/>
            <a:ext cx="859011" cy="43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E4A323-C6AD-402B-BF59-5F824A4A93CB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1A4F451-0E57-4433-B570-910CB30C2B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C3E5756-C324-42CC-B508-CFFB04FE31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F83A506-9B51-4ECF-954E-D8C46E85A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F801EF5-46FD-46E3-AF45-CFF97662BE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EDA5346-F3AD-4206-88BF-80D41AF796A4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1FE66D-08C0-44B5-AC5C-4F3BE53E1DCB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EF7BFCD-9CE4-4BB7-9980-2C30A6AB6567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02B462-923D-4A1E-908C-746E32C57B78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A6CA66-E0A7-4F67-A5A8-7B11ABCE3D80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43E2854-E83C-4B9B-86AD-78A601513B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87079B7-4F2D-44A0-BDF1-F381A9DCC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EE82985-31AA-416A-AF7C-290ED0E4F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0181666-14EF-4AED-BF5B-1AB60C7DC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598AFB5-E4AC-4616-B87F-A2FA3C70A6B2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3763160-BC0B-42C8-93FE-3C86052455DE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231B374-2FB1-4595-B644-CF422783F428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2CA30D2-06BA-428A-9ABE-2B3E5E4F1E09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EAAFE5-5AFD-4A56-B9FB-CC2DCEF9289B}"/>
              </a:ext>
            </a:extLst>
          </p:cNvPr>
          <p:cNvCxnSpPr>
            <a:cxnSpLocks/>
          </p:cNvCxnSpPr>
          <p:nvPr/>
        </p:nvCxnSpPr>
        <p:spPr>
          <a:xfrm flipV="1">
            <a:off x="5171668" y="3358099"/>
            <a:ext cx="1520277" cy="1747301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70F5F1-3438-417A-AFE1-E366F1F4CEEA}"/>
              </a:ext>
            </a:extLst>
          </p:cNvPr>
          <p:cNvCxnSpPr>
            <a:cxnSpLocks/>
          </p:cNvCxnSpPr>
          <p:nvPr/>
        </p:nvCxnSpPr>
        <p:spPr>
          <a:xfrm flipV="1">
            <a:off x="6804294" y="2815656"/>
            <a:ext cx="1034354" cy="1164236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3D070A-670B-45FD-AFE4-D749AE7559B2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D4BEE2-F099-4878-8BC7-A854BFA4D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2E86A5D-D475-4F58-813A-578F9EDACD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C7EC567-972A-4209-9109-F3311561D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A94CA13-ACBC-4FF9-8F3A-0FB20B15A2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251B21E-856C-4255-8CC6-6D3CEAB61F30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A99E4F3-533E-4BA9-B02C-4DEE395223C2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DD7C2D3-2A66-4440-946C-F049A0DB0F33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0F2D3FF-6655-4B59-B175-72423D50F3D8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BDBF56-99DA-470A-8B1A-B140C779A8DD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5E14DAE-688C-4627-A78B-C6E453692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D810812-9EB3-44C7-8880-F08FE0F7E1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8BD6991-AF9A-44F6-9228-B0B1BB5ED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EC72FDD-C0AD-4C3E-821B-EF01370E3E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8F1EC97-EC69-4EF4-828D-DC7AE88FCB09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B975BED-FC5D-4DC5-B304-988502671BD6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16B584C-AD93-4559-899E-7FBE7CCCF77E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E9BF342-718F-4364-B8B4-D9497C0BBCD3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2B1524-4A72-4849-996B-94EEFF004FCC}"/>
              </a:ext>
            </a:extLst>
          </p:cNvPr>
          <p:cNvCxnSpPr>
            <a:cxnSpLocks/>
          </p:cNvCxnSpPr>
          <p:nvPr/>
        </p:nvCxnSpPr>
        <p:spPr>
          <a:xfrm flipV="1">
            <a:off x="440110" y="2909455"/>
            <a:ext cx="1155934" cy="1322294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4671EE9-EE54-4266-8A4A-514472DD18CC}"/>
              </a:ext>
            </a:extLst>
          </p:cNvPr>
          <p:cNvCxnSpPr>
            <a:cxnSpLocks/>
          </p:cNvCxnSpPr>
          <p:nvPr/>
        </p:nvCxnSpPr>
        <p:spPr>
          <a:xfrm flipV="1">
            <a:off x="2743200" y="3086550"/>
            <a:ext cx="1520277" cy="1747301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05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6E6ED8F-611E-45DC-A9EA-4E5296D8100B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3DE5394-51CD-47C4-BD9C-5EA7C7402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EDD74E-8595-4928-8218-86C2EFE2F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586CA36-F5E3-4CB4-BD24-03E302114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86A718D-1433-476A-A2A2-A2E1B3C7D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4E56E76-B57E-4EEA-9DE5-17C7383E6CDD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26AC39D-62F2-42C5-84BF-2FB7A39F2C21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F390F45-EF75-4DDE-A19E-34E1D8C1EA0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C83DD88-384C-47F8-8781-63942565EA1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5BDFE7-9454-4FBB-A050-0BF6869691B5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AE8F6F2-E91C-47A6-8F85-E41D845EA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0321E6-9534-4B7B-9006-386AABF78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BA00D5B-73DC-4471-BACD-C5965F211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3BE66B1-0E53-49D0-A5A6-EB0AF074B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7E5B00F-0224-4F0A-A385-9DF771163FEA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BFBAEA4-6208-48FC-BFA5-03730977861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0382E0D-49DE-42EC-8B0A-E5730FF7EC4E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BCA743E-C2C8-4F2B-AD99-441711CD7EC7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ED067E9-6B6F-44EA-87C3-92B8B27AF01C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11C810C-CA94-455E-8921-589F6C313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92F9271-609A-4C3A-8F0D-5CFB60F17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7E70808-7AD5-461E-9004-7299FC844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A4F298D-F9F5-4769-A99D-A8585DAC7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26DE56B-4976-4451-9733-058FC9A2B1A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5BF0F18-57DA-4362-8834-960A282DAE9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A6E9963-5C40-417A-A1C3-F3052EA0481B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BC8140A-BB67-4ADB-9A7E-2EFB4E7296EE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A866A5-D91F-42D3-849F-E7A46B8D0EEA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14BCF74-31E7-4780-AF57-679EB7ED3E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F232B7E-F6A7-4FD9-8E44-AC038A155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409BE96-03A0-405F-BD21-258BBD66D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18C58E2-0182-4D19-A611-1092E2FD9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C3EEF69-D34B-43BB-8225-9F307277B429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054FAC0-0EDA-478B-95FD-119366F8EE89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22F5B65-360D-4786-8074-B9652AD53670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5541AE-481F-4B48-8804-2816389C190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2ƒ(x)?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3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CD92FAD5-856B-4756-B8F2-FD0683A9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58" y="2971800"/>
            <a:ext cx="943364" cy="4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E67CF6-AD93-464F-9398-B1414AEC4D07}"/>
              </a:ext>
            </a:extLst>
          </p:cNvPr>
          <p:cNvSpPr/>
          <p:nvPr/>
        </p:nvSpPr>
        <p:spPr>
          <a:xfrm>
            <a:off x="228600" y="350520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651E492-FA5C-4583-9B24-7C0F1D234B1A}"/>
              </a:ext>
            </a:extLst>
          </p:cNvPr>
          <p:cNvSpPr/>
          <p:nvPr/>
        </p:nvSpPr>
        <p:spPr>
          <a:xfrm>
            <a:off x="2490478" y="292885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04432-D1BF-4B67-BE36-4FEED1A5A2B7}"/>
              </a:ext>
            </a:extLst>
          </p:cNvPr>
          <p:cNvSpPr/>
          <p:nvPr/>
        </p:nvSpPr>
        <p:spPr>
          <a:xfrm>
            <a:off x="4605820" y="3075615"/>
            <a:ext cx="2005322" cy="171907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B2BEE22-2732-4D5B-8EA1-E76B75752283}"/>
              </a:ext>
            </a:extLst>
          </p:cNvPr>
          <p:cNvSpPr/>
          <p:nvPr/>
        </p:nvSpPr>
        <p:spPr>
          <a:xfrm>
            <a:off x="6830295" y="3727850"/>
            <a:ext cx="2005322" cy="429768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2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6E6ED8F-611E-45DC-A9EA-4E5296D8100B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3DE5394-51CD-47C4-BD9C-5EA7C7402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EDD74E-8595-4928-8218-86C2EFE2F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586CA36-F5E3-4CB4-BD24-03E302114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86A718D-1433-476A-A2A2-A2E1B3C7D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4E56E76-B57E-4EEA-9DE5-17C7383E6CDD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26AC39D-62F2-42C5-84BF-2FB7A39F2C21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F390F45-EF75-4DDE-A19E-34E1D8C1EA0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C83DD88-384C-47F8-8781-63942565EA1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5BDFE7-9454-4FBB-A050-0BF6869691B5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AE8F6F2-E91C-47A6-8F85-E41D845EA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0321E6-9534-4B7B-9006-386AABF78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BA00D5B-73DC-4471-BACD-C5965F211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3BE66B1-0E53-49D0-A5A6-EB0AF074B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7E5B00F-0224-4F0A-A385-9DF771163FEA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BFBAEA4-6208-48FC-BFA5-03730977861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0382E0D-49DE-42EC-8B0A-E5730FF7EC4E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BCA743E-C2C8-4F2B-AD99-441711CD7EC7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ED067E9-6B6F-44EA-87C3-92B8B27AF01C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11C810C-CA94-455E-8921-589F6C313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92F9271-609A-4C3A-8F0D-5CFB60F17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7E70808-7AD5-461E-9004-7299FC844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A4F298D-F9F5-4769-A99D-A8585DAC7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26DE56B-4976-4451-9733-058FC9A2B1A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5BF0F18-57DA-4362-8834-960A282DAE9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A6E9963-5C40-417A-A1C3-F3052EA0481B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BC8140A-BB67-4ADB-9A7E-2EFB4E7296EE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A866A5-D91F-42D3-849F-E7A46B8D0EEA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14BCF74-31E7-4780-AF57-679EB7ED3E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F232B7E-F6A7-4FD9-8E44-AC038A155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409BE96-03A0-405F-BD21-258BBD66D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18C58E2-0182-4D19-A611-1092E2FD9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C3EEF69-D34B-43BB-8225-9F307277B429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054FAC0-0EDA-478B-95FD-119366F8EE89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22F5B65-360D-4786-8074-B9652AD53670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5541AE-481F-4B48-8804-2816389C190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2ƒ(x)?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955" y="2666999"/>
            <a:ext cx="563245" cy="42022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3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CD92FAD5-856B-4756-B8F2-FD0683A9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58" y="2971800"/>
            <a:ext cx="943364" cy="4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E67CF6-AD93-464F-9398-B1414AEC4D07}"/>
              </a:ext>
            </a:extLst>
          </p:cNvPr>
          <p:cNvSpPr/>
          <p:nvPr/>
        </p:nvSpPr>
        <p:spPr>
          <a:xfrm>
            <a:off x="228600" y="350520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651E492-FA5C-4583-9B24-7C0F1D234B1A}"/>
              </a:ext>
            </a:extLst>
          </p:cNvPr>
          <p:cNvSpPr/>
          <p:nvPr/>
        </p:nvSpPr>
        <p:spPr>
          <a:xfrm>
            <a:off x="2490478" y="292885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04432-D1BF-4B67-BE36-4FEED1A5A2B7}"/>
              </a:ext>
            </a:extLst>
          </p:cNvPr>
          <p:cNvSpPr/>
          <p:nvPr/>
        </p:nvSpPr>
        <p:spPr>
          <a:xfrm>
            <a:off x="4605820" y="3075615"/>
            <a:ext cx="2005322" cy="171907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B2BEE22-2732-4D5B-8EA1-E76B75752283}"/>
              </a:ext>
            </a:extLst>
          </p:cNvPr>
          <p:cNvSpPr/>
          <p:nvPr/>
        </p:nvSpPr>
        <p:spPr>
          <a:xfrm>
            <a:off x="6830295" y="3727850"/>
            <a:ext cx="2005322" cy="429768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E3B2EDE1-9A90-43AF-BEAD-BB8CDC7F0105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7DB97D5-82E4-4057-A7D3-779F3C9CF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861F526-BC0F-40CC-8F88-CC2417CFD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2A09CD2-3456-41C8-9BF4-72B9FB39F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EE9A9F6-2A30-4001-B6ED-AE954E9E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795EC56-7AFE-4FDC-9FAE-9617FD6D80E5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0BE9B75-C041-4F6E-8BDB-C409F1993907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A60C1C1-4E98-4A56-9AE7-4CBE0B620B34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6658E96-FA5A-4AA1-B2E1-C7336AC0F3E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ƒ(x – 1)?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5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1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37EA3472-9B5D-4BE8-ABE1-B1FAED0B3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45" y="2827168"/>
            <a:ext cx="943655" cy="4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7D5B744-B2A6-4C26-AC6E-61C008C0FDE9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802865A-3BD9-4D5B-AC91-7EA01AE1DC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8B2E0DD-97A7-453A-A80B-A7D7DA532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3E4396-6DB5-409A-BDA3-13156EA33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CEBADA3-2296-451A-9D48-F293C1BAB4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F0DA2E3-5B3E-44EE-AB4A-CC9E4C76BC5E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2ECF5D8-D68A-4D5C-B7B0-794756D7A17E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DA183C8-8FD9-46A7-B4C7-63A0BB12A987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A2F8636-ACEB-42CB-99F2-2CF9A44C93B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9A74E27-2FCE-4458-8397-BA8814792119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140A9D0-EC70-414F-9B2B-B8943DD104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EB7CE69-5E03-4327-96BF-9F246402A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65434C6-2C2E-474E-A904-DD711039AB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96D49AE-5153-4740-AFDD-616D4C63C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2ADE7C0-6941-4CE7-B1E8-9FC6343D425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10C53E0-5DF5-4E78-A1B7-29400C191E0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FB78084-0EF3-4717-82EF-907E41337A6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5CAAAB9-8B17-44F5-B896-2D5575694E4B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A4D6885-6E6B-4865-9394-59F7163FF5A6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809A4F71-D3E6-42A7-8830-A2C488E24A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FB7D575-711E-48FB-8091-183B59B88F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26ECECB-671A-4175-8242-56A177432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13E2942C-8D28-4855-A0C2-855FD373F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20A0DE5-858F-4426-BCFC-F3ACB82BF363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77F1601-F2D5-4E6B-8557-C52ADD8485F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E917DFFB-012C-4EF0-A1CF-984DA87000FD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99E4817-FBA9-49DB-84E0-9E9AA1920B64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4117BF9-2848-45CB-AE42-23D16AE4AAC6}"/>
              </a:ext>
            </a:extLst>
          </p:cNvPr>
          <p:cNvCxnSpPr>
            <a:cxnSpLocks/>
          </p:cNvCxnSpPr>
          <p:nvPr/>
        </p:nvCxnSpPr>
        <p:spPr>
          <a:xfrm flipV="1">
            <a:off x="2860838" y="3195734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F93A037-EF39-4DDE-AB12-2597E04BE102}"/>
              </a:ext>
            </a:extLst>
          </p:cNvPr>
          <p:cNvCxnSpPr>
            <a:cxnSpLocks/>
          </p:cNvCxnSpPr>
          <p:nvPr/>
        </p:nvCxnSpPr>
        <p:spPr>
          <a:xfrm flipV="1">
            <a:off x="781219" y="3476378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F233B83-3F83-41BB-B35B-54ABCD29C06B}"/>
              </a:ext>
            </a:extLst>
          </p:cNvPr>
          <p:cNvCxnSpPr>
            <a:cxnSpLocks/>
          </p:cNvCxnSpPr>
          <p:nvPr/>
        </p:nvCxnSpPr>
        <p:spPr>
          <a:xfrm flipV="1">
            <a:off x="5486400" y="3788895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D44AA97-B36B-4E84-9F22-AE1EB9EE266E}"/>
              </a:ext>
            </a:extLst>
          </p:cNvPr>
          <p:cNvCxnSpPr>
            <a:cxnSpLocks/>
          </p:cNvCxnSpPr>
          <p:nvPr/>
        </p:nvCxnSpPr>
        <p:spPr>
          <a:xfrm rot="5400000" flipV="1">
            <a:off x="7393137" y="3442832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34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E3B2EDE1-9A90-43AF-BEAD-BB8CDC7F0105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7DB97D5-82E4-4057-A7D3-779F3C9CF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861F526-BC0F-40CC-8F88-CC2417CFD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2A09CD2-3456-41C8-9BF4-72B9FB39F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EE9A9F6-2A30-4001-B6ED-AE954E9E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795EC56-7AFE-4FDC-9FAE-9617FD6D80E5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0BE9B75-C041-4F6E-8BDB-C409F1993907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A60C1C1-4E98-4A56-9AE7-4CBE0B620B34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6658E96-FA5A-4AA1-B2E1-C7336AC0F3E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ƒ(x – 1)?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555" y="2666999"/>
            <a:ext cx="563245" cy="4827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1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37EA3472-9B5D-4BE8-ABE1-B1FAED0B3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45" y="2827168"/>
            <a:ext cx="943655" cy="4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7D5B744-B2A6-4C26-AC6E-61C008C0FDE9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802865A-3BD9-4D5B-AC91-7EA01AE1DC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8B2E0DD-97A7-453A-A80B-A7D7DA532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3E4396-6DB5-409A-BDA3-13156EA33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CEBADA3-2296-451A-9D48-F293C1BAB4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F0DA2E3-5B3E-44EE-AB4A-CC9E4C76BC5E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2ECF5D8-D68A-4D5C-B7B0-794756D7A17E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DA183C8-8FD9-46A7-B4C7-63A0BB12A987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A2F8636-ACEB-42CB-99F2-2CF9A44C93B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9A74E27-2FCE-4458-8397-BA8814792119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140A9D0-EC70-414F-9B2B-B8943DD104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EB7CE69-5E03-4327-96BF-9F246402A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65434C6-2C2E-474E-A904-DD711039AB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96D49AE-5153-4740-AFDD-616D4C63C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2ADE7C0-6941-4CE7-B1E8-9FC6343D425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10C53E0-5DF5-4E78-A1B7-29400C191E0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FB78084-0EF3-4717-82EF-907E41337A6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5CAAAB9-8B17-44F5-B896-2D5575694E4B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A4D6885-6E6B-4865-9394-59F7163FF5A6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809A4F71-D3E6-42A7-8830-A2C488E24A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FB7D575-711E-48FB-8091-183B59B88F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26ECECB-671A-4175-8242-56A177432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13E2942C-8D28-4855-A0C2-855FD373F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20A0DE5-858F-4426-BCFC-F3ACB82BF363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77F1601-F2D5-4E6B-8557-C52ADD8485F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E917DFFB-012C-4EF0-A1CF-984DA87000FD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99E4817-FBA9-49DB-84E0-9E9AA1920B64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4117BF9-2848-45CB-AE42-23D16AE4AAC6}"/>
              </a:ext>
            </a:extLst>
          </p:cNvPr>
          <p:cNvCxnSpPr>
            <a:cxnSpLocks/>
          </p:cNvCxnSpPr>
          <p:nvPr/>
        </p:nvCxnSpPr>
        <p:spPr>
          <a:xfrm flipV="1">
            <a:off x="2860838" y="3195734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F93A037-EF39-4DDE-AB12-2597E04BE102}"/>
              </a:ext>
            </a:extLst>
          </p:cNvPr>
          <p:cNvCxnSpPr>
            <a:cxnSpLocks/>
          </p:cNvCxnSpPr>
          <p:nvPr/>
        </p:nvCxnSpPr>
        <p:spPr>
          <a:xfrm flipV="1">
            <a:off x="781219" y="3476378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F233B83-3F83-41BB-B35B-54ABCD29C06B}"/>
              </a:ext>
            </a:extLst>
          </p:cNvPr>
          <p:cNvCxnSpPr>
            <a:cxnSpLocks/>
          </p:cNvCxnSpPr>
          <p:nvPr/>
        </p:nvCxnSpPr>
        <p:spPr>
          <a:xfrm flipV="1">
            <a:off x="5486400" y="3788895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D44AA97-B36B-4E84-9F22-AE1EB9EE266E}"/>
              </a:ext>
            </a:extLst>
          </p:cNvPr>
          <p:cNvCxnSpPr>
            <a:cxnSpLocks/>
          </p:cNvCxnSpPr>
          <p:nvPr/>
        </p:nvCxnSpPr>
        <p:spPr>
          <a:xfrm rot="5400000" flipV="1">
            <a:off x="7393137" y="3442832"/>
            <a:ext cx="818981" cy="943222"/>
          </a:xfrm>
          <a:prstGeom prst="straightConnector1">
            <a:avLst/>
          </a:prstGeom>
          <a:ln w="444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98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6E6ED8F-611E-45DC-A9EA-4E5296D8100B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3DE5394-51CD-47C4-BD9C-5EA7C7402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EDD74E-8595-4928-8218-86C2EFE2F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586CA36-F5E3-4CB4-BD24-03E302114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86A718D-1433-476A-A2A2-A2E1B3C7D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4E56E76-B57E-4EEA-9DE5-17C7383E6CDD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26AC39D-62F2-42C5-84BF-2FB7A39F2C21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F390F45-EF75-4DDE-A19E-34E1D8C1EA0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C83DD88-384C-47F8-8781-63942565EA1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5BDFE7-9454-4FBB-A050-0BF6869691B5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AE8F6F2-E91C-47A6-8F85-E41D845EA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0321E6-9534-4B7B-9006-386AABF78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BA00D5B-73DC-4471-BACD-C5965F211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3BE66B1-0E53-49D0-A5A6-EB0AF074B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7E5B00F-0224-4F0A-A385-9DF771163FEA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BFBAEA4-6208-48FC-BFA5-03730977861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0382E0D-49DE-42EC-8B0A-E5730FF7EC4E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BCA743E-C2C8-4F2B-AD99-441711CD7EC7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ED067E9-6B6F-44EA-87C3-92B8B27AF01C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11C810C-CA94-455E-8921-589F6C313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92F9271-609A-4C3A-8F0D-5CFB60F17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7E70808-7AD5-461E-9004-7299FC844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A4F298D-F9F5-4769-A99D-A8585DAC7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26DE56B-4976-4451-9733-058FC9A2B1A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5BF0F18-57DA-4362-8834-960A282DAE9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A6E9963-5C40-417A-A1C3-F3052EA0481B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BC8140A-BB67-4ADB-9A7E-2EFB4E7296EE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A866A5-D91F-42D3-849F-E7A46B8D0EEA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14BCF74-31E7-4780-AF57-679EB7ED3E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F232B7E-F6A7-4FD9-8E44-AC038A155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409BE96-03A0-405F-BD21-258BBD66D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18C58E2-0182-4D19-A611-1092E2FD9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C3EEF69-D34B-43BB-8225-9F307277B429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054FAC0-0EDA-478B-95FD-119366F8EE89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22F5B65-360D-4786-8074-B9652AD53670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5541AE-481F-4B48-8804-2816389C190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ƒ(2x)?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3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CD92FAD5-856B-4756-B8F2-FD0683A9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58" y="2971800"/>
            <a:ext cx="943364" cy="4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E67CF6-AD93-464F-9398-B1414AEC4D07}"/>
              </a:ext>
            </a:extLst>
          </p:cNvPr>
          <p:cNvSpPr/>
          <p:nvPr/>
        </p:nvSpPr>
        <p:spPr>
          <a:xfrm>
            <a:off x="228600" y="350520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651E492-FA5C-4583-9B24-7C0F1D234B1A}"/>
              </a:ext>
            </a:extLst>
          </p:cNvPr>
          <p:cNvSpPr/>
          <p:nvPr/>
        </p:nvSpPr>
        <p:spPr>
          <a:xfrm>
            <a:off x="2490478" y="292885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04432-D1BF-4B67-BE36-4FEED1A5A2B7}"/>
              </a:ext>
            </a:extLst>
          </p:cNvPr>
          <p:cNvSpPr/>
          <p:nvPr/>
        </p:nvSpPr>
        <p:spPr>
          <a:xfrm>
            <a:off x="4605820" y="3075615"/>
            <a:ext cx="2005322" cy="171907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B2BEE22-2732-4D5B-8EA1-E76B75752283}"/>
              </a:ext>
            </a:extLst>
          </p:cNvPr>
          <p:cNvSpPr/>
          <p:nvPr/>
        </p:nvSpPr>
        <p:spPr>
          <a:xfrm>
            <a:off x="6830295" y="3727850"/>
            <a:ext cx="2005322" cy="429768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40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6E6ED8F-611E-45DC-A9EA-4E5296D8100B}"/>
              </a:ext>
            </a:extLst>
          </p:cNvPr>
          <p:cNvGrpSpPr/>
          <p:nvPr/>
        </p:nvGrpSpPr>
        <p:grpSpPr>
          <a:xfrm>
            <a:off x="6823697" y="2780271"/>
            <a:ext cx="2015503" cy="2325130"/>
            <a:chOff x="0" y="0"/>
            <a:chExt cx="2837687" cy="2826497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3DE5394-51CD-47C4-BD9C-5EA7C7402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EDD74E-8595-4928-8218-86C2EFE2F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586CA36-F5E3-4CB4-BD24-03E302114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86A718D-1433-476A-A2A2-A2E1B3C7D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4E56E76-B57E-4EEA-9DE5-17C7383E6CDD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26AC39D-62F2-42C5-84BF-2FB7A39F2C21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F390F45-EF75-4DDE-A19E-34E1D8C1EA0A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C83DD88-384C-47F8-8781-63942565EA12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45BDFE7-9454-4FBB-A050-0BF6869691B5}"/>
              </a:ext>
            </a:extLst>
          </p:cNvPr>
          <p:cNvGrpSpPr/>
          <p:nvPr/>
        </p:nvGrpSpPr>
        <p:grpSpPr>
          <a:xfrm>
            <a:off x="4648200" y="2780270"/>
            <a:ext cx="2015503" cy="2325130"/>
            <a:chOff x="0" y="0"/>
            <a:chExt cx="2837687" cy="2826497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AE8F6F2-E91C-47A6-8F85-E41D845EA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0321E6-9534-4B7B-9006-386AABF78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BA00D5B-73DC-4471-BACD-C5965F211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3BE66B1-0E53-49D0-A5A6-EB0AF074B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7E5B00F-0224-4F0A-A385-9DF771163FEA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BFBAEA4-6208-48FC-BFA5-037309778614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0382E0D-49DE-42EC-8B0A-E5730FF7EC4E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3BCA743E-C2C8-4F2B-AD99-441711CD7EC7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ED067E9-6B6F-44EA-87C3-92B8B27AF01C}"/>
              </a:ext>
            </a:extLst>
          </p:cNvPr>
          <p:cNvGrpSpPr/>
          <p:nvPr/>
        </p:nvGrpSpPr>
        <p:grpSpPr>
          <a:xfrm>
            <a:off x="2514600" y="2780270"/>
            <a:ext cx="2015503" cy="2325130"/>
            <a:chOff x="0" y="0"/>
            <a:chExt cx="2837687" cy="2826497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11C810C-CA94-455E-8921-589F6C313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92F9271-609A-4C3A-8F0D-5CFB60F17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7E70808-7AD5-461E-9004-7299FC844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A4F298D-F9F5-4769-A99D-A8585DAC7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26DE56B-4976-4451-9733-058FC9A2B1AB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5BF0F18-57DA-4362-8834-960A282DAE90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A6E9963-5C40-417A-A1C3-F3052EA0481B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BC8140A-BB67-4ADB-9A7E-2EFB4E7296EE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A866A5-D91F-42D3-849F-E7A46B8D0EEA}"/>
              </a:ext>
            </a:extLst>
          </p:cNvPr>
          <p:cNvGrpSpPr/>
          <p:nvPr/>
        </p:nvGrpSpPr>
        <p:grpSpPr>
          <a:xfrm>
            <a:off x="194297" y="2780270"/>
            <a:ext cx="2015503" cy="2325130"/>
            <a:chOff x="0" y="0"/>
            <a:chExt cx="2837687" cy="2826497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14BCF74-31E7-4780-AF57-679EB7ED3E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99" y="1410967"/>
              <a:ext cx="703581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F232B7E-F6A7-4FD9-8E44-AC038A155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401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409BE96-03A0-405F-BD21-258BBD66DF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18C58E2-0182-4D19-A611-1092E2FD9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1410967"/>
              <a:ext cx="704087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C3EEF69-D34B-43BB-8225-9F307277B429}"/>
                </a:ext>
              </a:extLst>
            </p:cNvPr>
            <p:cNvCxnSpPr/>
            <p:nvPr/>
          </p:nvCxnSpPr>
          <p:spPr>
            <a:xfrm rot="16200000" flipV="1">
              <a:off x="1065036" y="352044"/>
              <a:ext cx="704088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054FAC0-0EDA-478B-95FD-119366F8EE89}"/>
                </a:ext>
              </a:extLst>
            </p:cNvPr>
            <p:cNvCxnSpPr/>
            <p:nvPr/>
          </p:nvCxnSpPr>
          <p:spPr>
            <a:xfrm rot="16200000" flipV="1">
              <a:off x="1065035" y="1773033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22F5B65-360D-4786-8074-B9652AD53670}"/>
                </a:ext>
              </a:extLst>
            </p:cNvPr>
            <p:cNvCxnSpPr/>
            <p:nvPr/>
          </p:nvCxnSpPr>
          <p:spPr>
            <a:xfrm rot="16200000" flipV="1">
              <a:off x="1066800" y="2474707"/>
              <a:ext cx="703580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85541AE-481F-4B48-8804-2816389C1906}"/>
                </a:ext>
              </a:extLst>
            </p:cNvPr>
            <p:cNvCxnSpPr/>
            <p:nvPr/>
          </p:nvCxnSpPr>
          <p:spPr>
            <a:xfrm rot="16200000" flipV="1">
              <a:off x="1065036" y="1061834"/>
              <a:ext cx="704089" cy="0"/>
            </a:xfrm>
            <a:prstGeom prst="straightConnector1">
              <a:avLst/>
            </a:prstGeom>
            <a:ln w="22225">
              <a:solidFill>
                <a:srgbClr val="CCFFFF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900DF-568C-4D75-ACF8-E4C44EC4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the transform </a:t>
            </a:r>
          </a:p>
          <a:p>
            <a:r>
              <a:rPr lang="en-US" dirty="0"/>
              <a:t>ƒ(2x)?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000" dirty="0"/>
              <a:t>      </a:t>
            </a:r>
          </a:p>
          <a:p>
            <a:r>
              <a:rPr lang="en-US" sz="2500" dirty="0">
                <a:solidFill>
                  <a:schemeClr val="bg1"/>
                </a:solidFill>
              </a:rPr>
              <a:t>      </a:t>
            </a:r>
            <a:endParaRPr lang="en-US" sz="25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GRAPHS OF COMMON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34835"/>
            <a:ext cx="1495922" cy="3231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BD64C2-C8D1-4F69-8DCE-9594F73EE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3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C18DA27-BD73-40A4-94BC-6BAFC80A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55" y="2667000"/>
            <a:ext cx="5632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C5E468B-F95A-4231-B40C-61D63ED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678615"/>
            <a:ext cx="563245" cy="40861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CD92FAD5-856B-4756-B8F2-FD0683A9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58" y="2971800"/>
            <a:ext cx="943364" cy="4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ƒ(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E67CF6-AD93-464F-9398-B1414AEC4D07}"/>
              </a:ext>
            </a:extLst>
          </p:cNvPr>
          <p:cNvSpPr/>
          <p:nvPr/>
        </p:nvSpPr>
        <p:spPr>
          <a:xfrm>
            <a:off x="228600" y="350520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651E492-FA5C-4583-9B24-7C0F1D234B1A}"/>
              </a:ext>
            </a:extLst>
          </p:cNvPr>
          <p:cNvSpPr/>
          <p:nvPr/>
        </p:nvSpPr>
        <p:spPr>
          <a:xfrm>
            <a:off x="2490478" y="2928850"/>
            <a:ext cx="2005322" cy="85990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04432-D1BF-4B67-BE36-4FEED1A5A2B7}"/>
              </a:ext>
            </a:extLst>
          </p:cNvPr>
          <p:cNvSpPr/>
          <p:nvPr/>
        </p:nvSpPr>
        <p:spPr>
          <a:xfrm>
            <a:off x="4605820" y="3075615"/>
            <a:ext cx="2005322" cy="1719072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B2BEE22-2732-4D5B-8EA1-E76B75752283}"/>
              </a:ext>
            </a:extLst>
          </p:cNvPr>
          <p:cNvSpPr/>
          <p:nvPr/>
        </p:nvSpPr>
        <p:spPr>
          <a:xfrm>
            <a:off x="6830295" y="3727850"/>
            <a:ext cx="2005322" cy="429768"/>
          </a:xfrm>
          <a:custGeom>
            <a:avLst/>
            <a:gdLst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2889 w 1140178"/>
              <a:gd name="connsiteY2" fmla="*/ 270933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2577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70933 w 1140178"/>
              <a:gd name="connsiteY5" fmla="*/ 214489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31608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370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8939 w 1140178"/>
              <a:gd name="connsiteY6" fmla="*/ 203200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80533 w 1140178"/>
              <a:gd name="connsiteY13" fmla="*/ 15804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72444 w 1140178"/>
              <a:gd name="connsiteY16" fmla="*/ 79022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095022 w 1140178"/>
              <a:gd name="connsiteY17" fmla="*/ 45156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1294 w 1140178"/>
              <a:gd name="connsiteY4" fmla="*/ 228928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58044 w 1140178"/>
              <a:gd name="connsiteY3" fmla="*/ 248356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5689 w 1140178"/>
              <a:gd name="connsiteY14" fmla="*/ 135467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2178 w 1140178"/>
              <a:gd name="connsiteY10" fmla="*/ 180622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2489 w 1140178"/>
              <a:gd name="connsiteY11" fmla="*/ 180622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01511 w 1140178"/>
              <a:gd name="connsiteY12" fmla="*/ 169333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4894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69333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71171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3311 w 1140178"/>
              <a:gd name="connsiteY5" fmla="*/ 210552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3200 w 1140178"/>
              <a:gd name="connsiteY4" fmla="*/ 230503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1855 w 1140178"/>
              <a:gd name="connsiteY3" fmla="*/ 249144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16700 w 1140178"/>
              <a:gd name="connsiteY2" fmla="*/ 271721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79022 w 1140178"/>
              <a:gd name="connsiteY1" fmla="*/ 293511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40178"/>
              <a:gd name="connsiteY0" fmla="*/ 338667 h 338667"/>
              <a:gd name="connsiteX1" fmla="*/ 88550 w 1140178"/>
              <a:gd name="connsiteY1" fmla="*/ 295086 h 338667"/>
              <a:gd name="connsiteX2" fmla="*/ 126228 w 1140178"/>
              <a:gd name="connsiteY2" fmla="*/ 274084 h 338667"/>
              <a:gd name="connsiteX3" fmla="*/ 169477 w 1140178"/>
              <a:gd name="connsiteY3" fmla="*/ 250719 h 338667"/>
              <a:gd name="connsiteX4" fmla="*/ 207011 w 1140178"/>
              <a:gd name="connsiteY4" fmla="*/ 232866 h 338667"/>
              <a:gd name="connsiteX5" fmla="*/ 265216 w 1140178"/>
              <a:gd name="connsiteY5" fmla="*/ 212127 h 338667"/>
              <a:gd name="connsiteX6" fmla="*/ 297033 w 1140178"/>
              <a:gd name="connsiteY6" fmla="*/ 202413 h 338667"/>
              <a:gd name="connsiteX7" fmla="*/ 395111 w 1140178"/>
              <a:gd name="connsiteY7" fmla="*/ 180622 h 338667"/>
              <a:gd name="connsiteX8" fmla="*/ 485422 w 1140178"/>
              <a:gd name="connsiteY8" fmla="*/ 171696 h 338667"/>
              <a:gd name="connsiteX9" fmla="*/ 553155 w 1140178"/>
              <a:gd name="connsiteY9" fmla="*/ 169333 h 338667"/>
              <a:gd name="connsiteX10" fmla="*/ 634083 w 1140178"/>
              <a:gd name="connsiteY10" fmla="*/ 169596 h 338667"/>
              <a:gd name="connsiteX11" fmla="*/ 728205 w 1140178"/>
              <a:gd name="connsiteY11" fmla="*/ 169596 h 338667"/>
              <a:gd name="connsiteX12" fmla="*/ 812945 w 1140178"/>
              <a:gd name="connsiteY12" fmla="*/ 163032 h 338667"/>
              <a:gd name="connsiteX13" fmla="*/ 871005 w 1140178"/>
              <a:gd name="connsiteY13" fmla="*/ 150956 h 338667"/>
              <a:gd name="connsiteX14" fmla="*/ 929500 w 1140178"/>
              <a:gd name="connsiteY14" fmla="*/ 136254 h 338667"/>
              <a:gd name="connsiteX15" fmla="*/ 993422 w 1140178"/>
              <a:gd name="connsiteY15" fmla="*/ 112889 h 338667"/>
              <a:gd name="connsiteX16" fmla="*/ 1064822 w 1140178"/>
              <a:gd name="connsiteY16" fmla="*/ 77447 h 338667"/>
              <a:gd name="connsiteX17" fmla="*/ 1108361 w 1140178"/>
              <a:gd name="connsiteY17" fmla="*/ 44368 h 338667"/>
              <a:gd name="connsiteX18" fmla="*/ 1140178 w 1140178"/>
              <a:gd name="connsiteY18" fmla="*/ 0 h 338667"/>
              <a:gd name="connsiteX19" fmla="*/ 1140178 w 1140178"/>
              <a:gd name="connsiteY19" fmla="*/ 0 h 338667"/>
              <a:gd name="connsiteX0" fmla="*/ 0 w 1134461"/>
              <a:gd name="connsiteY0" fmla="*/ 340242 h 340242"/>
              <a:gd name="connsiteX1" fmla="*/ 82833 w 1134461"/>
              <a:gd name="connsiteY1" fmla="*/ 295086 h 340242"/>
              <a:gd name="connsiteX2" fmla="*/ 120511 w 1134461"/>
              <a:gd name="connsiteY2" fmla="*/ 274084 h 340242"/>
              <a:gd name="connsiteX3" fmla="*/ 163760 w 1134461"/>
              <a:gd name="connsiteY3" fmla="*/ 250719 h 340242"/>
              <a:gd name="connsiteX4" fmla="*/ 201294 w 1134461"/>
              <a:gd name="connsiteY4" fmla="*/ 232866 h 340242"/>
              <a:gd name="connsiteX5" fmla="*/ 259499 w 1134461"/>
              <a:gd name="connsiteY5" fmla="*/ 212127 h 340242"/>
              <a:gd name="connsiteX6" fmla="*/ 291316 w 1134461"/>
              <a:gd name="connsiteY6" fmla="*/ 202413 h 340242"/>
              <a:gd name="connsiteX7" fmla="*/ 389394 w 1134461"/>
              <a:gd name="connsiteY7" fmla="*/ 180622 h 340242"/>
              <a:gd name="connsiteX8" fmla="*/ 479705 w 1134461"/>
              <a:gd name="connsiteY8" fmla="*/ 171696 h 340242"/>
              <a:gd name="connsiteX9" fmla="*/ 547438 w 1134461"/>
              <a:gd name="connsiteY9" fmla="*/ 169333 h 340242"/>
              <a:gd name="connsiteX10" fmla="*/ 628366 w 1134461"/>
              <a:gd name="connsiteY10" fmla="*/ 169596 h 340242"/>
              <a:gd name="connsiteX11" fmla="*/ 722488 w 1134461"/>
              <a:gd name="connsiteY11" fmla="*/ 169596 h 340242"/>
              <a:gd name="connsiteX12" fmla="*/ 807228 w 1134461"/>
              <a:gd name="connsiteY12" fmla="*/ 163032 h 340242"/>
              <a:gd name="connsiteX13" fmla="*/ 865288 w 1134461"/>
              <a:gd name="connsiteY13" fmla="*/ 150956 h 340242"/>
              <a:gd name="connsiteX14" fmla="*/ 923783 w 1134461"/>
              <a:gd name="connsiteY14" fmla="*/ 136254 h 340242"/>
              <a:gd name="connsiteX15" fmla="*/ 987705 w 1134461"/>
              <a:gd name="connsiteY15" fmla="*/ 112889 h 340242"/>
              <a:gd name="connsiteX16" fmla="*/ 1059105 w 1134461"/>
              <a:gd name="connsiteY16" fmla="*/ 77447 h 340242"/>
              <a:gd name="connsiteX17" fmla="*/ 1102644 w 1134461"/>
              <a:gd name="connsiteY17" fmla="*/ 44368 h 340242"/>
              <a:gd name="connsiteX18" fmla="*/ 1134461 w 1134461"/>
              <a:gd name="connsiteY18" fmla="*/ 0 h 340242"/>
              <a:gd name="connsiteX19" fmla="*/ 1134461 w 1134461"/>
              <a:gd name="connsiteY19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4461" h="340242">
                <a:moveTo>
                  <a:pt x="0" y="340242"/>
                </a:moveTo>
                <a:cubicBezTo>
                  <a:pt x="26341" y="325190"/>
                  <a:pt x="62748" y="306112"/>
                  <a:pt x="82833" y="295086"/>
                </a:cubicBezTo>
                <a:lnTo>
                  <a:pt x="120511" y="274084"/>
                </a:lnTo>
                <a:cubicBezTo>
                  <a:pt x="133999" y="266690"/>
                  <a:pt x="150296" y="257589"/>
                  <a:pt x="163760" y="250719"/>
                </a:cubicBezTo>
                <a:cubicBezTo>
                  <a:pt x="177224" y="243849"/>
                  <a:pt x="185337" y="239298"/>
                  <a:pt x="201294" y="232866"/>
                </a:cubicBezTo>
                <a:cubicBezTo>
                  <a:pt x="217251" y="226434"/>
                  <a:pt x="240097" y="219040"/>
                  <a:pt x="259499" y="212127"/>
                </a:cubicBezTo>
                <a:cubicBezTo>
                  <a:pt x="274503" y="207052"/>
                  <a:pt x="269667" y="207664"/>
                  <a:pt x="291316" y="202413"/>
                </a:cubicBezTo>
                <a:cubicBezTo>
                  <a:pt x="312965" y="197162"/>
                  <a:pt x="357996" y="185741"/>
                  <a:pt x="389394" y="180622"/>
                </a:cubicBezTo>
                <a:cubicBezTo>
                  <a:pt x="420792" y="175503"/>
                  <a:pt x="453364" y="173577"/>
                  <a:pt x="479705" y="171696"/>
                </a:cubicBezTo>
                <a:cubicBezTo>
                  <a:pt x="506046" y="169815"/>
                  <a:pt x="522661" y="169683"/>
                  <a:pt x="547438" y="169333"/>
                </a:cubicBezTo>
                <a:cubicBezTo>
                  <a:pt x="572215" y="168983"/>
                  <a:pt x="599191" y="169552"/>
                  <a:pt x="628366" y="169596"/>
                </a:cubicBezTo>
                <a:cubicBezTo>
                  <a:pt x="657541" y="169640"/>
                  <a:pt x="692678" y="170690"/>
                  <a:pt x="722488" y="169596"/>
                </a:cubicBezTo>
                <a:cubicBezTo>
                  <a:pt x="752298" y="168502"/>
                  <a:pt x="783428" y="166139"/>
                  <a:pt x="807228" y="163032"/>
                </a:cubicBezTo>
                <a:cubicBezTo>
                  <a:pt x="831028" y="159925"/>
                  <a:pt x="845862" y="155419"/>
                  <a:pt x="865288" y="150956"/>
                </a:cubicBezTo>
                <a:cubicBezTo>
                  <a:pt x="884714" y="146493"/>
                  <a:pt x="903380" y="142599"/>
                  <a:pt x="923783" y="136254"/>
                </a:cubicBezTo>
                <a:cubicBezTo>
                  <a:pt x="944186" y="129909"/>
                  <a:pt x="965151" y="122690"/>
                  <a:pt x="987705" y="112889"/>
                </a:cubicBezTo>
                <a:cubicBezTo>
                  <a:pt x="1010259" y="103088"/>
                  <a:pt x="1039949" y="88867"/>
                  <a:pt x="1059105" y="77447"/>
                </a:cubicBezTo>
                <a:cubicBezTo>
                  <a:pt x="1078262" y="66027"/>
                  <a:pt x="1090085" y="57276"/>
                  <a:pt x="1102644" y="44368"/>
                </a:cubicBezTo>
                <a:cubicBezTo>
                  <a:pt x="1115203" y="31460"/>
                  <a:pt x="1129158" y="7395"/>
                  <a:pt x="1134461" y="0"/>
                </a:cubicBezTo>
                <a:lnTo>
                  <a:pt x="1134461" y="0"/>
                </a:ln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39825"/>
                      <a:gd name="connsiteY0" fmla="*/ 819150 h 819150"/>
                      <a:gd name="connsiteX1" fmla="*/ 78997 w 1139825"/>
                      <a:gd name="connsiteY1" fmla="*/ 709929 h 819150"/>
                      <a:gd name="connsiteX2" fmla="*/ 112854 w 1139825"/>
                      <a:gd name="connsiteY2" fmla="*/ 655318 h 819150"/>
                      <a:gd name="connsiteX3" fmla="*/ 157995 w 1139825"/>
                      <a:gd name="connsiteY3" fmla="*/ 600710 h 819150"/>
                      <a:gd name="connsiteX4" fmla="*/ 203137 w 1139825"/>
                      <a:gd name="connsiteY4" fmla="*/ 546100 h 819150"/>
                      <a:gd name="connsiteX5" fmla="*/ 270849 w 1139825"/>
                      <a:gd name="connsiteY5" fmla="*/ 518794 h 819150"/>
                      <a:gd name="connsiteX6" fmla="*/ 315991 w 1139825"/>
                      <a:gd name="connsiteY6" fmla="*/ 491489 h 819150"/>
                      <a:gd name="connsiteX7" fmla="*/ 394988 w 1139825"/>
                      <a:gd name="connsiteY7" fmla="*/ 436879 h 819150"/>
                      <a:gd name="connsiteX8" fmla="*/ 485271 w 1139825"/>
                      <a:gd name="connsiteY8" fmla="*/ 409573 h 819150"/>
                      <a:gd name="connsiteX9" fmla="*/ 552983 w 1139825"/>
                      <a:gd name="connsiteY9" fmla="*/ 409573 h 819150"/>
                      <a:gd name="connsiteX10" fmla="*/ 631982 w 1139825"/>
                      <a:gd name="connsiteY10" fmla="*/ 436879 h 819150"/>
                      <a:gd name="connsiteX11" fmla="*/ 722265 w 1139825"/>
                      <a:gd name="connsiteY11" fmla="*/ 436879 h 819150"/>
                      <a:gd name="connsiteX12" fmla="*/ 801262 w 1139825"/>
                      <a:gd name="connsiteY12" fmla="*/ 409573 h 819150"/>
                      <a:gd name="connsiteX13" fmla="*/ 880260 w 1139825"/>
                      <a:gd name="connsiteY13" fmla="*/ 382268 h 819150"/>
                      <a:gd name="connsiteX14" fmla="*/ 925402 w 1139825"/>
                      <a:gd name="connsiteY14" fmla="*/ 327660 h 819150"/>
                      <a:gd name="connsiteX15" fmla="*/ 993114 w 1139825"/>
                      <a:gd name="connsiteY15" fmla="*/ 273050 h 819150"/>
                      <a:gd name="connsiteX16" fmla="*/ 1072111 w 1139825"/>
                      <a:gd name="connsiteY16" fmla="*/ 191134 h 819150"/>
                      <a:gd name="connsiteX17" fmla="*/ 1094682 w 1139825"/>
                      <a:gd name="connsiteY17" fmla="*/ 109220 h 819150"/>
                      <a:gd name="connsiteX18" fmla="*/ 1139825 w 1139825"/>
                      <a:gd name="connsiteY18" fmla="*/ 0 h 819150"/>
                      <a:gd name="connsiteX19" fmla="*/ 1139825 w 1139825"/>
                      <a:gd name="connsiteY19" fmla="*/ 0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39825" h="819150" extrusionOk="0">
                        <a:moveTo>
                          <a:pt x="0" y="819150"/>
                        </a:moveTo>
                        <a:cubicBezTo>
                          <a:pt x="28792" y="774339"/>
                          <a:pt x="57928" y="734190"/>
                          <a:pt x="78997" y="709929"/>
                        </a:cubicBezTo>
                        <a:cubicBezTo>
                          <a:pt x="97807" y="682623"/>
                          <a:pt x="112854" y="655317"/>
                          <a:pt x="112854" y="655318"/>
                        </a:cubicBezTo>
                        <a:cubicBezTo>
                          <a:pt x="126019" y="637115"/>
                          <a:pt x="157995" y="600711"/>
                          <a:pt x="157995" y="600710"/>
                        </a:cubicBezTo>
                        <a:cubicBezTo>
                          <a:pt x="173075" y="585098"/>
                          <a:pt x="183410" y="556799"/>
                          <a:pt x="203137" y="546100"/>
                        </a:cubicBezTo>
                        <a:cubicBezTo>
                          <a:pt x="221946" y="532448"/>
                          <a:pt x="270849" y="518794"/>
                          <a:pt x="270849" y="518794"/>
                        </a:cubicBezTo>
                        <a:cubicBezTo>
                          <a:pt x="290063" y="509034"/>
                          <a:pt x="294730" y="505641"/>
                          <a:pt x="315991" y="491489"/>
                        </a:cubicBezTo>
                        <a:cubicBezTo>
                          <a:pt x="340651" y="478543"/>
                          <a:pt x="363280" y="456311"/>
                          <a:pt x="394988" y="436879"/>
                        </a:cubicBezTo>
                        <a:cubicBezTo>
                          <a:pt x="422225" y="422093"/>
                          <a:pt x="459641" y="418990"/>
                          <a:pt x="485271" y="409573"/>
                        </a:cubicBezTo>
                        <a:cubicBezTo>
                          <a:pt x="507541" y="404792"/>
                          <a:pt x="529964" y="401096"/>
                          <a:pt x="552983" y="409573"/>
                        </a:cubicBezTo>
                        <a:cubicBezTo>
                          <a:pt x="578555" y="417603"/>
                          <a:pt x="607918" y="428229"/>
                          <a:pt x="631982" y="436879"/>
                        </a:cubicBezTo>
                        <a:cubicBezTo>
                          <a:pt x="663889" y="439046"/>
                          <a:pt x="687687" y="439800"/>
                          <a:pt x="722265" y="436879"/>
                        </a:cubicBezTo>
                        <a:cubicBezTo>
                          <a:pt x="750478" y="432328"/>
                          <a:pt x="801261" y="409573"/>
                          <a:pt x="801262" y="409573"/>
                        </a:cubicBezTo>
                        <a:cubicBezTo>
                          <a:pt x="826185" y="400734"/>
                          <a:pt x="841275" y="392224"/>
                          <a:pt x="880260" y="382268"/>
                        </a:cubicBezTo>
                        <a:cubicBezTo>
                          <a:pt x="899145" y="364939"/>
                          <a:pt x="907017" y="340122"/>
                          <a:pt x="925402" y="327660"/>
                        </a:cubicBezTo>
                        <a:cubicBezTo>
                          <a:pt x="942074" y="310704"/>
                          <a:pt x="966922" y="298915"/>
                          <a:pt x="993114" y="273050"/>
                        </a:cubicBezTo>
                        <a:cubicBezTo>
                          <a:pt x="1017565" y="250296"/>
                          <a:pt x="1072111" y="191135"/>
                          <a:pt x="1072111" y="191134"/>
                        </a:cubicBezTo>
                        <a:cubicBezTo>
                          <a:pt x="1089040" y="163829"/>
                          <a:pt x="1094681" y="109221"/>
                          <a:pt x="1094682" y="109220"/>
                        </a:cubicBezTo>
                        <a:cubicBezTo>
                          <a:pt x="1105968" y="77366"/>
                          <a:pt x="1139825" y="1"/>
                          <a:pt x="1139825" y="0"/>
                        </a:cubicBezTo>
                        <a:lnTo>
                          <a:pt x="1139825" y="0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94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915779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2"/>
          <a:stretch/>
        </p:blipFill>
        <p:spPr bwMode="auto">
          <a:xfrm>
            <a:off x="1219201" y="2819400"/>
            <a:ext cx="6324600" cy="37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981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graph of sin undulates back and forth</a:t>
            </a:r>
          </a:p>
          <a:p>
            <a:pPr>
              <a:spcBef>
                <a:spcPts val="0"/>
              </a:spcBef>
            </a:pPr>
            <a:r>
              <a:rPr lang="en-US" dirty="0"/>
              <a:t>It has a value of 0 at 0°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876151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4"/>
          <a:stretch/>
        </p:blipFill>
        <p:spPr bwMode="auto">
          <a:xfrm>
            <a:off x="1447800" y="3015343"/>
            <a:ext cx="6019800" cy="353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2438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graph of cos also undulates back and forth</a:t>
            </a:r>
          </a:p>
          <a:p>
            <a:pPr>
              <a:spcBef>
                <a:spcPts val="0"/>
              </a:spcBef>
            </a:pPr>
            <a:r>
              <a:rPr lang="en-US" dirty="0"/>
              <a:t>It </a:t>
            </a:r>
            <a:r>
              <a:rPr lang="en-US" dirty="0">
                <a:solidFill>
                  <a:srgbClr val="FFC000"/>
                </a:solidFill>
              </a:rPr>
              <a:t>doesn’t</a:t>
            </a:r>
            <a:r>
              <a:rPr lang="en-US" dirty="0"/>
              <a:t> have a value of 0 at 0°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75251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Mathematical Models </a:t>
            </a:r>
          </a:p>
          <a:p>
            <a:pPr algn="ctr"/>
            <a:r>
              <a:rPr lang="en-US" dirty="0"/>
              <a:t>(real-world formulas) </a:t>
            </a:r>
          </a:p>
          <a:p>
            <a:pPr algn="ctr"/>
            <a:r>
              <a:rPr lang="en-US" dirty="0"/>
              <a:t>are usually polynomial equations</a:t>
            </a:r>
          </a:p>
        </p:txBody>
      </p:sp>
    </p:spTree>
    <p:extLst>
      <p:ext uri="{BB962C8B-B14F-4D97-AF65-F5344CB8AC3E}">
        <p14:creationId xmlns:p14="http://schemas.microsoft.com/office/powerpoint/2010/main" val="561579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Sines</a:t>
            </a:r>
            <a:r>
              <a:rPr lang="en-US" dirty="0"/>
              <a:t> and cosines are useful because of the shape of their curves</a:t>
            </a:r>
          </a:p>
          <a:p>
            <a:endParaRPr lang="en-US" sz="2000" dirty="0"/>
          </a:p>
          <a:p>
            <a:r>
              <a:rPr lang="en-US" dirty="0"/>
              <a:t>Many natural phenomena undulate back and forth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107220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00800" cy="497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http://www.t4science.com/images/general/frequency.jpg</a:t>
            </a:r>
          </a:p>
        </p:txBody>
      </p:sp>
    </p:spTree>
    <p:extLst>
      <p:ext uri="{BB962C8B-B14F-4D97-AF65-F5344CB8AC3E}">
        <p14:creationId xmlns:p14="http://schemas.microsoft.com/office/powerpoint/2010/main" val="1385925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2200"/>
            <a:ext cx="89154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 </a:t>
            </a:r>
          </a:p>
        </p:txBody>
      </p:sp>
    </p:spTree>
    <p:extLst>
      <p:ext uri="{BB962C8B-B14F-4D97-AF65-F5344CB8AC3E}">
        <p14:creationId xmlns:p14="http://schemas.microsoft.com/office/powerpoint/2010/main" val="1104417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mathematical models for real-world phenomena have a “sine” or “cosine” in them to include this cyclical pattern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2847539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tangent isn’t important because it is a useful graph shape for mathematical modeling</a:t>
                </a:r>
              </a:p>
              <a:p>
                <a:r>
                  <a:rPr lang="en-US" dirty="0"/>
                  <a:t>A tangent is useful because it is a slope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𝒓𝒊𝒔𝒆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𝒓𝒖𝒏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586305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secant is used (briefly) in calculus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787197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494535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 of trig functions:</a:t>
            </a:r>
          </a:p>
          <a:p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	</a:t>
            </a:r>
          </a:p>
          <a:p>
            <a:r>
              <a:rPr lang="en-US" dirty="0"/>
              <a:t>y = A cos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2220793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 of trig functions:</a:t>
            </a:r>
          </a:p>
          <a:p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	</a:t>
            </a:r>
          </a:p>
          <a:p>
            <a:r>
              <a:rPr lang="en-US" dirty="0"/>
              <a:t>y = A cos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0AA81-7461-41B5-BD3E-6EB9D6B8F1A6}"/>
              </a:ext>
            </a:extLst>
          </p:cNvPr>
          <p:cNvSpPr txBox="1"/>
          <p:nvPr/>
        </p:nvSpPr>
        <p:spPr>
          <a:xfrm>
            <a:off x="2667000" y="3886200"/>
            <a:ext cx="4757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They put in a minus sign so that when you add a value to the “x” it will move the function to the (intuitive) right!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03D3EE-15AD-43C1-B682-2F565D79CC58}"/>
              </a:ext>
            </a:extLst>
          </p:cNvPr>
          <p:cNvGrpSpPr/>
          <p:nvPr/>
        </p:nvGrpSpPr>
        <p:grpSpPr>
          <a:xfrm>
            <a:off x="3276600" y="3265728"/>
            <a:ext cx="1043271" cy="577402"/>
            <a:chOff x="3907631" y="1255954"/>
            <a:chExt cx="1243013" cy="253118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A6F5D8-5D4B-4446-9A36-10BF235F697D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CCFFFF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519E02-C74C-487D-85C4-52B48CFF0EE6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CCFFFF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323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“A” stretches the graph up and 	down 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195514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model is to understand the phenomenon and often to make predictions about future behavior (</a:t>
            </a:r>
            <a:r>
              <a:rPr lang="en-US" dirty="0">
                <a:solidFill>
                  <a:srgbClr val="FFC000"/>
                </a:solidFill>
              </a:rPr>
              <a:t>forecasts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017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“A” stretches the graph up and 	down 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“B” stretches the graph side to 	side – “</a:t>
            </a:r>
            <a:r>
              <a:rPr lang="en-US" dirty="0">
                <a:solidFill>
                  <a:srgbClr val="FFC000"/>
                </a:solidFill>
              </a:rPr>
              <a:t>Period</a:t>
            </a:r>
            <a:r>
              <a:rPr lang="en-US" dirty="0"/>
              <a:t>” “</a:t>
            </a:r>
            <a:r>
              <a:rPr lang="en-US" dirty="0">
                <a:solidFill>
                  <a:srgbClr val="FFC000"/>
                </a:solidFill>
              </a:rPr>
              <a:t>frequency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35753090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“A” stretches the graph up and 	down 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“B” stretches the graph side to 	side – “</a:t>
            </a:r>
            <a:r>
              <a:rPr lang="en-US" dirty="0">
                <a:solidFill>
                  <a:srgbClr val="FFC000"/>
                </a:solidFill>
              </a:rPr>
              <a:t>Period</a:t>
            </a:r>
            <a:r>
              <a:rPr lang="en-US" dirty="0"/>
              <a:t>” “</a:t>
            </a:r>
            <a:r>
              <a:rPr lang="en-US" dirty="0">
                <a:solidFill>
                  <a:srgbClr val="FFC000"/>
                </a:solidFill>
              </a:rPr>
              <a:t>frequency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“C” moves the graph side to 	side – “</a:t>
            </a:r>
            <a:r>
              <a:rPr lang="en-US" dirty="0">
                <a:solidFill>
                  <a:srgbClr val="FFC000"/>
                </a:solidFill>
              </a:rPr>
              <a:t>Phase shift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2204273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“A” stretches the graph up and 	down 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“B” stretches the graph side to 	side – “</a:t>
            </a:r>
            <a:r>
              <a:rPr lang="en-US" dirty="0">
                <a:solidFill>
                  <a:srgbClr val="FFC000"/>
                </a:solidFill>
              </a:rPr>
              <a:t>Period</a:t>
            </a:r>
            <a:r>
              <a:rPr lang="en-US" dirty="0"/>
              <a:t>” “</a:t>
            </a:r>
            <a:r>
              <a:rPr lang="en-US" dirty="0">
                <a:solidFill>
                  <a:srgbClr val="FFC000"/>
                </a:solidFill>
              </a:rPr>
              <a:t>frequency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“C” moves the graph side to 	side – “</a:t>
            </a:r>
            <a:r>
              <a:rPr lang="en-US" dirty="0">
                <a:solidFill>
                  <a:srgbClr val="FFC000"/>
                </a:solidFill>
              </a:rPr>
              <a:t>Phase shift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“D” moves the graph up and 	down – “</a:t>
            </a:r>
            <a:r>
              <a:rPr lang="en-US" dirty="0">
                <a:solidFill>
                  <a:srgbClr val="FFC000"/>
                </a:solidFill>
              </a:rPr>
              <a:t>Vertical shift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2300089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Applying transformations to sound waves results in effects that are prevalent in audio industries: altering pitch, and amplifying or diminishing sound waves and their echoes </a:t>
            </a:r>
          </a:p>
        </p:txBody>
      </p:sp>
    </p:spTree>
    <p:extLst>
      <p:ext uri="{BB962C8B-B14F-4D97-AF65-F5344CB8AC3E}">
        <p14:creationId xmlns:p14="http://schemas.microsoft.com/office/powerpoint/2010/main" val="2551750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Transformed sound waves can be combined, resulting in a different quality of sound - the difference between a voice and a violin, for instance, or between two different voices</a:t>
            </a:r>
          </a:p>
        </p:txBody>
      </p:sp>
    </p:spTree>
    <p:extLst>
      <p:ext uri="{BB962C8B-B14F-4D97-AF65-F5344CB8AC3E}">
        <p14:creationId xmlns:p14="http://schemas.microsoft.com/office/powerpoint/2010/main" val="2036536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Synthesizers use these combinations to recreate the sounds of common musical instruments</a:t>
            </a:r>
          </a:p>
        </p:txBody>
      </p:sp>
    </p:spTree>
    <p:extLst>
      <p:ext uri="{BB962C8B-B14F-4D97-AF65-F5344CB8AC3E}">
        <p14:creationId xmlns:p14="http://schemas.microsoft.com/office/powerpoint/2010/main" val="4214773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Excel demo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Transforming Functions</a:t>
            </a:r>
          </a:p>
        </p:txBody>
      </p:sp>
    </p:spTree>
    <p:extLst>
      <p:ext uri="{BB962C8B-B14F-4D97-AF65-F5344CB8AC3E}">
        <p14:creationId xmlns:p14="http://schemas.microsoft.com/office/powerpoint/2010/main" val="3147503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9727311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8E6D-0C3B-33D6-2D3E-A382EBB4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9B00"/>
          </a:solidFill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The secret word for this unit is: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CATNIP</a:t>
            </a:r>
          </a:p>
        </p:txBody>
      </p:sp>
    </p:spTree>
    <p:extLst>
      <p:ext uri="{BB962C8B-B14F-4D97-AF65-F5344CB8AC3E}">
        <p14:creationId xmlns:p14="http://schemas.microsoft.com/office/powerpoint/2010/main" val="9373834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In Unit 1 Part 1 we looked at the limits of sequences </a:t>
            </a:r>
          </a:p>
        </p:txBody>
      </p:sp>
    </p:spTree>
    <p:extLst>
      <p:ext uri="{BB962C8B-B14F-4D97-AF65-F5344CB8AC3E}">
        <p14:creationId xmlns:p14="http://schemas.microsoft.com/office/powerpoint/2010/main" val="41925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mathematical model is never a completely accurate representation of a physical </a:t>
            </a:r>
          </a:p>
          <a:p>
            <a:pPr>
              <a:spcBef>
                <a:spcPts val="0"/>
              </a:spcBef>
            </a:pPr>
            <a:r>
              <a:rPr lang="en-US" dirty="0"/>
              <a:t>situation</a:t>
            </a:r>
          </a:p>
        </p:txBody>
      </p:sp>
    </p:spTree>
    <p:extLst>
      <p:ext uri="{BB962C8B-B14F-4D97-AF65-F5344CB8AC3E}">
        <p14:creationId xmlns:p14="http://schemas.microsoft.com/office/powerpoint/2010/main" val="34184162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In Unit 1 Part 1 we looked at the limits of sequences </a:t>
            </a:r>
          </a:p>
          <a:p>
            <a:endParaRPr lang="en-US" altLang="en-US" sz="2000" dirty="0"/>
          </a:p>
          <a:p>
            <a:r>
              <a:rPr lang="en-US" altLang="en-US" dirty="0"/>
              <a:t>You can do the same thing with algebraic functions </a:t>
            </a:r>
          </a:p>
        </p:txBody>
      </p:sp>
    </p:spTree>
    <p:extLst>
      <p:ext uri="{BB962C8B-B14F-4D97-AF65-F5344CB8AC3E}">
        <p14:creationId xmlns:p14="http://schemas.microsoft.com/office/powerpoint/2010/main" val="13238328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1D6950E-CAE5-4090-9386-E8EABD54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lim (6x</a:t>
            </a:r>
            <a:r>
              <a:rPr lang="en-US" altLang="en-US" baseline="30000" dirty="0"/>
              <a:t>2</a:t>
            </a:r>
            <a:r>
              <a:rPr lang="en-US" altLang="en-US" dirty="0"/>
              <a:t> – 3x + 5)</a:t>
            </a:r>
          </a:p>
          <a:p>
            <a:r>
              <a:rPr lang="en-US" altLang="en-US" sz="1400" dirty="0"/>
              <a:t>                   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  <a:p>
            <a:endParaRPr lang="en-US" altLang="en-US" dirty="0"/>
          </a:p>
          <a:p>
            <a:r>
              <a:rPr lang="en-US" altLang="en-US" dirty="0"/>
              <a:t>Just plug in x = 0 and solve!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0B341-C71F-48C2-8AE3-21B70724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738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1D6950E-CAE5-4090-9386-E8EABD54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lim (6x</a:t>
            </a:r>
            <a:r>
              <a:rPr lang="en-US" altLang="en-US" baseline="30000" dirty="0"/>
              <a:t>2</a:t>
            </a:r>
            <a:r>
              <a:rPr lang="en-US" altLang="en-US" dirty="0"/>
              <a:t> – 3x + 5)</a:t>
            </a:r>
          </a:p>
          <a:p>
            <a:r>
              <a:rPr lang="en-US" altLang="en-US" sz="1400" dirty="0"/>
              <a:t>                   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  <a:p>
            <a:r>
              <a:rPr lang="en-US" altLang="en-US" dirty="0"/>
              <a:t>			= </a:t>
            </a:r>
            <a:r>
              <a:rPr lang="en-US" altLang="en-US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0B341-C71F-48C2-8AE3-21B70724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971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5BFE6DF7-163F-482B-BB8F-91D2ADA9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4E70DB0F-6961-4914-A38A-0A2A1A58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algn="ctr"/>
            <a:r>
              <a:rPr lang="en-US" altLang="en-US" dirty="0"/>
              <a:t>Even if functions are not the same, their limits at some target point may be the same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CEB17-01BD-4737-893A-6AEAAEAE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187262"/>
            <a:ext cx="5486400" cy="3594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12CCAA-CAB6-4907-AC24-E6D1A1BD857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E89D4-A15D-4488-8035-9DB9F1C29384}"/>
              </a:ext>
            </a:extLst>
          </p:cNvPr>
          <p:cNvSpPr txBox="1"/>
          <p:nvPr/>
        </p:nvSpPr>
        <p:spPr>
          <a:xfrm>
            <a:off x="3221019" y="4971084"/>
            <a:ext cx="381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41427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253185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554C0C1-BCD6-45F5-A871-69F72B3A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F8EA9C2-3D2E-4901-97FF-10554525E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Rules for Limits: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D4A59E-0426-4C5C-936E-F547BCA95F7F}"/>
              </a:ext>
            </a:extLst>
          </p:cNvPr>
          <p:cNvGrpSpPr/>
          <p:nvPr/>
        </p:nvGrpSpPr>
        <p:grpSpPr>
          <a:xfrm>
            <a:off x="228601" y="2127250"/>
            <a:ext cx="8534399" cy="1085850"/>
            <a:chOff x="228601" y="2127250"/>
            <a:chExt cx="8534399" cy="1085850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00E463C7-83B0-4BEF-8FE4-60CE86D26E5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8601" y="2146300"/>
              <a:ext cx="1143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1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D682702D-8E80-4064-9760-8158751EFD7F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93656" y="2127250"/>
                  <a:ext cx="3395720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[ƒ(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)+</m:t>
                      </m:r>
                      <m:r>
                        <m:rPr>
                          <m:nor/>
                        </m:rPr>
                        <a:rPr lang="en-US" altLang="en-US" dirty="0"/>
                        <m:t>g</m:t>
                      </m:r>
                      <m:r>
                        <m:rPr>
                          <m:nor/>
                        </m:rPr>
                        <a:rPr lang="en-US" altLang="en-US" dirty="0"/>
                        <m:t>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)]</m:t>
                      </m:r>
                    </m:oMath>
                  </a14:m>
                  <a:r>
                    <a:rPr lang="en-US" altLang="en-US" b="0" dirty="0"/>
                    <a:t> =</a:t>
                  </a:r>
                </a:p>
              </p:txBody>
            </p:sp>
          </mc:Choice>
          <mc:Fallback xmlns="">
            <p:sp>
              <p:nvSpPr>
                <p:cNvPr id="7" name="Content Placeholder 2">
                  <a:extLst>
                    <a:ext uri="{FF2B5EF4-FFF2-40B4-BE49-F238E27FC236}">
                      <a16:creationId xmlns:a16="http://schemas.microsoft.com/office/drawing/2014/main" id="{D682702D-8E80-4064-9760-8158751EF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3656" y="2127250"/>
                  <a:ext cx="3395720" cy="838200"/>
                </a:xfrm>
                <a:prstGeom prst="rect">
                  <a:avLst/>
                </a:prstGeom>
                <a:blipFill>
                  <a:blip r:embed="rId2"/>
                  <a:stretch>
                    <a:fillRect t="-13139" r="-539" b="-153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BA6CB3B1-5F37-436F-AB0C-FD8551CC4C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96248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F96D7F80-478B-43C8-91CA-68861773459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5157081" y="2127250"/>
                  <a:ext cx="1709973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</m:t>
                      </m:r>
                    </m:oMath>
                  </a14:m>
                  <a:r>
                    <a:rPr lang="en-US" altLang="en-US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+</m:t>
                      </m:r>
                    </m:oMath>
                  </a14:m>
                  <a:r>
                    <a:rPr lang="en-US" altLang="en-US" b="0" dirty="0"/>
                    <a:t> </a:t>
                  </a:r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F96D7F80-478B-43C8-91CA-688617734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57081" y="2127250"/>
                  <a:ext cx="1709973" cy="838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92593B2E-6450-4254-A8F6-CE526AD8A5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90854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1F93A1AB-CD25-442A-865B-4BC4937B9AD4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20001" y="2127250"/>
                  <a:ext cx="1142999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b="1" i="0" dirty="0" smtClean="0"/>
                          <m:t>g</m:t>
                        </m:r>
                        <m:r>
                          <m:rPr>
                            <m:nor/>
                          </m:rPr>
                          <a:rPr lang="en-US" altLang="en-US" dirty="0"/>
                          <m:t>(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)</m:t>
                        </m:r>
                      </m:oMath>
                    </m:oMathPara>
                  </a14:m>
                  <a:endParaRPr lang="en-US" altLang="en-US" b="0" dirty="0"/>
                </a:p>
              </p:txBody>
            </p:sp>
          </mc:Choice>
          <mc:Fallback xmlns="">
            <p:sp>
              <p:nvSpPr>
                <p:cNvPr id="12" name="Content Placeholder 2">
                  <a:extLst>
                    <a:ext uri="{FF2B5EF4-FFF2-40B4-BE49-F238E27FC236}">
                      <a16:creationId xmlns:a16="http://schemas.microsoft.com/office/drawing/2014/main" id="{1F93A1AB-CD25-442A-865B-4BC4937B9A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1" y="2127250"/>
                  <a:ext cx="1142999" cy="838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519A82-2567-46B6-B7A2-AA34B2DA4451}"/>
              </a:ext>
            </a:extLst>
          </p:cNvPr>
          <p:cNvGrpSpPr/>
          <p:nvPr/>
        </p:nvGrpSpPr>
        <p:grpSpPr>
          <a:xfrm>
            <a:off x="228600" y="3333750"/>
            <a:ext cx="8534400" cy="1085850"/>
            <a:chOff x="228601" y="2127250"/>
            <a:chExt cx="8534400" cy="1085850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B625CA7C-5575-4A06-88A9-386DEC13AF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8601" y="2146300"/>
              <a:ext cx="1143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1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5C9CEF2C-A77B-4B41-A487-5EFA5441D334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93656" y="2127250"/>
                  <a:ext cx="3395720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[ƒ(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</m:t>
                      </m:r>
                      <m:r>
                        <m:rPr>
                          <m:nor/>
                        </m:rPr>
                        <a:rPr lang="en-US" altLang="en-US" b="1" i="0" dirty="0" smtClean="0"/>
                        <m:t>−</m:t>
                      </m:r>
                      <m:r>
                        <m:rPr>
                          <m:nor/>
                        </m:rPr>
                        <a:rPr lang="en-US" altLang="en-US" dirty="0"/>
                        <m:t>g</m:t>
                      </m:r>
                      <m:r>
                        <m:rPr>
                          <m:nor/>
                        </m:rPr>
                        <a:rPr lang="en-US" altLang="en-US" dirty="0"/>
                        <m:t>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)]</m:t>
                      </m:r>
                    </m:oMath>
                  </a14:m>
                  <a:r>
                    <a:rPr lang="en-US" altLang="en-US" b="0" dirty="0"/>
                    <a:t> =</a:t>
                  </a:r>
                </a:p>
              </p:txBody>
            </p:sp>
          </mc:Choice>
          <mc:Fallback xmlns="">
            <p:sp>
              <p:nvSpPr>
                <p:cNvPr id="20" name="Content Placeholder 2">
                  <a:extLst>
                    <a:ext uri="{FF2B5EF4-FFF2-40B4-BE49-F238E27FC236}">
                      <a16:creationId xmlns:a16="http://schemas.microsoft.com/office/drawing/2014/main" id="{5C9CEF2C-A77B-4B41-A487-5EFA5441D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3656" y="2127250"/>
                  <a:ext cx="3395720" cy="838200"/>
                </a:xfrm>
                <a:prstGeom prst="rect">
                  <a:avLst/>
                </a:prstGeom>
                <a:blipFill>
                  <a:blip r:embed="rId5"/>
                  <a:stretch>
                    <a:fillRect t="-13139" r="-539" b="-153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077AD267-04AC-477C-8965-E9F3BB1ECC0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96248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ontent Placeholder 2">
                  <a:extLst>
                    <a:ext uri="{FF2B5EF4-FFF2-40B4-BE49-F238E27FC236}">
                      <a16:creationId xmlns:a16="http://schemas.microsoft.com/office/drawing/2014/main" id="{9157939A-6D57-421D-8948-2730B8D2B0FC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5157081" y="2127250"/>
                  <a:ext cx="1777120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</m:t>
                      </m:r>
                    </m:oMath>
                  </a14:m>
                  <a:r>
                    <a:rPr lang="en-US" altLang="en-US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−</m:t>
                      </m:r>
                    </m:oMath>
                  </a14:m>
                  <a:r>
                    <a:rPr lang="en-US" altLang="en-US" b="0" dirty="0"/>
                    <a:t> </a:t>
                  </a:r>
                </a:p>
              </p:txBody>
            </p:sp>
          </mc:Choice>
          <mc:Fallback xmlns="">
            <p:sp>
              <p:nvSpPr>
                <p:cNvPr id="22" name="Content Placeholder 2">
                  <a:extLst>
                    <a:ext uri="{FF2B5EF4-FFF2-40B4-BE49-F238E27FC236}">
                      <a16:creationId xmlns:a16="http://schemas.microsoft.com/office/drawing/2014/main" id="{9157939A-6D57-421D-8948-2730B8D2B0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57081" y="2127250"/>
                  <a:ext cx="1777120" cy="838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F46A5AD3-0EC0-4CFF-86DD-D59328E4CAB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90855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4F9CB469-960A-4FB7-BC66-112DF9DE146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20002" y="2127250"/>
                  <a:ext cx="1142999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b="1" i="0" dirty="0" smtClean="0"/>
                          <m:t>g</m:t>
                        </m:r>
                        <m:r>
                          <m:rPr>
                            <m:nor/>
                          </m:rPr>
                          <a:rPr lang="en-US" altLang="en-US" dirty="0"/>
                          <m:t>(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)</m:t>
                        </m:r>
                      </m:oMath>
                    </m:oMathPara>
                  </a14:m>
                  <a:endParaRPr lang="en-US" altLang="en-US" b="0" dirty="0"/>
                </a:p>
              </p:txBody>
            </p:sp>
          </mc:Choice>
          <mc:Fallback xmlns="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4F9CB469-960A-4FB7-BC66-112DF9DE1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2" y="2127250"/>
                  <a:ext cx="1142999" cy="838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F3A50B-D285-471A-AED9-DA78EB87609D}"/>
              </a:ext>
            </a:extLst>
          </p:cNvPr>
          <p:cNvGrpSpPr/>
          <p:nvPr/>
        </p:nvGrpSpPr>
        <p:grpSpPr>
          <a:xfrm>
            <a:off x="228600" y="4552950"/>
            <a:ext cx="8763000" cy="1085850"/>
            <a:chOff x="228601" y="2127250"/>
            <a:chExt cx="8763000" cy="1085850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9BA84D34-2436-4419-8864-D64E771505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8601" y="2146300"/>
              <a:ext cx="1143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1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>
                  <a:extLst>
                    <a:ext uri="{FF2B5EF4-FFF2-40B4-BE49-F238E27FC236}">
                      <a16:creationId xmlns:a16="http://schemas.microsoft.com/office/drawing/2014/main" id="{F8C448B2-7B01-4C8E-B2A3-1B6DB58351E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93655" y="2127250"/>
                  <a:ext cx="3478345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[ƒ(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en-US" dirty="0"/>
                        <m:t>g</m:t>
                      </m:r>
                      <m:r>
                        <m:rPr>
                          <m:nor/>
                        </m:rPr>
                        <a:rPr lang="en-US" altLang="en-US" dirty="0"/>
                        <m:t>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)]</m:t>
                      </m:r>
                    </m:oMath>
                  </a14:m>
                  <a:r>
                    <a:rPr lang="en-US" altLang="en-US" b="0" dirty="0"/>
                    <a:t> =</a:t>
                  </a:r>
                </a:p>
              </p:txBody>
            </p:sp>
          </mc:Choice>
          <mc:Fallback xmlns="">
            <p:sp>
              <p:nvSpPr>
                <p:cNvPr id="27" name="Content Placeholder 2">
                  <a:extLst>
                    <a:ext uri="{FF2B5EF4-FFF2-40B4-BE49-F238E27FC236}">
                      <a16:creationId xmlns:a16="http://schemas.microsoft.com/office/drawing/2014/main" id="{F8C448B2-7B01-4C8E-B2A3-1B6DB58351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3655" y="2127250"/>
                  <a:ext cx="3478345" cy="838200"/>
                </a:xfrm>
                <a:prstGeom prst="rect">
                  <a:avLst/>
                </a:prstGeom>
                <a:blipFill>
                  <a:blip r:embed="rId8"/>
                  <a:stretch>
                    <a:fillRect t="-13139" r="-6130" b="-153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D6568883-23E5-4B7D-AEC3-1C2B979052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24848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ontent Placeholder 2">
                  <a:extLst>
                    <a:ext uri="{FF2B5EF4-FFF2-40B4-BE49-F238E27FC236}">
                      <a16:creationId xmlns:a16="http://schemas.microsoft.com/office/drawing/2014/main" id="{81362C39-47DA-450A-8904-8FD1526AC5E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5385681" y="2127250"/>
                  <a:ext cx="1777120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dirty="0"/>
                        <m:t>ƒ(</m:t>
                      </m:r>
                      <m:r>
                        <m:rPr>
                          <m:nor/>
                        </m:rPr>
                        <a:rPr lang="en-US" altLang="en-US" dirty="0"/>
                        <m:t>x</m:t>
                      </m:r>
                      <m:r>
                        <m:rPr>
                          <m:nor/>
                        </m:rPr>
                        <a:rPr lang="en-US" altLang="en-US" dirty="0"/>
                        <m:t>)</m:t>
                      </m:r>
                    </m:oMath>
                  </a14:m>
                  <a:r>
                    <a:rPr lang="en-US" altLang="en-US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altLang="en-US" b="0" dirty="0"/>
                    <a:t> </a:t>
                  </a:r>
                </a:p>
              </p:txBody>
            </p:sp>
          </mc:Choice>
          <mc:Fallback xmlns="">
            <p:sp>
              <p:nvSpPr>
                <p:cNvPr id="29" name="Content Placeholder 2">
                  <a:extLst>
                    <a:ext uri="{FF2B5EF4-FFF2-40B4-BE49-F238E27FC236}">
                      <a16:creationId xmlns:a16="http://schemas.microsoft.com/office/drawing/2014/main" id="{81362C39-47DA-450A-8904-8FD1526AC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85681" y="2127250"/>
                  <a:ext cx="1777120" cy="838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22B430AF-A002-47EE-BF34-4B09C6EF0E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19455" y="2146300"/>
              <a:ext cx="1142999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 err="1"/>
                <a:t>lim</a:t>
              </a:r>
              <a:r>
                <a:rPr lang="en-US" altLang="en-US" dirty="0"/>
                <a:t>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</a:t>
              </a:r>
              <a:r>
                <a:rPr lang="en-US" altLang="en-US" sz="2000" dirty="0" err="1"/>
                <a:t>x→a</a:t>
              </a:r>
              <a:r>
                <a:rPr lang="en-US" altLang="en-US" sz="2000" dirty="0"/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ontent Placeholder 2">
                  <a:extLst>
                    <a:ext uri="{FF2B5EF4-FFF2-40B4-BE49-F238E27FC236}">
                      <a16:creationId xmlns:a16="http://schemas.microsoft.com/office/drawing/2014/main" id="{1AFB51F7-4C21-4B17-A9F6-18892B4FC48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848602" y="2127250"/>
                  <a:ext cx="1142999" cy="838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28700" indent="-5715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4000" b="1" kern="1200">
                      <a:solidFill>
                        <a:srgbClr val="CCFFFF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b="1" i="0" dirty="0" smtClean="0"/>
                          <m:t>g</m:t>
                        </m:r>
                        <m:r>
                          <m:rPr>
                            <m:nor/>
                          </m:rPr>
                          <a:rPr lang="en-US" altLang="en-US" dirty="0"/>
                          <m:t>(</m:t>
                        </m:r>
                        <m:r>
                          <m:rPr>
                            <m:nor/>
                          </m:rPr>
                          <a:rPr lang="en-US" altLang="en-US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dirty="0"/>
                          <m:t>)</m:t>
                        </m:r>
                      </m:oMath>
                    </m:oMathPara>
                  </a14:m>
                  <a:endParaRPr lang="en-US" altLang="en-US" b="0" dirty="0"/>
                </a:p>
              </p:txBody>
            </p:sp>
          </mc:Choice>
          <mc:Fallback xmlns="">
            <p:sp>
              <p:nvSpPr>
                <p:cNvPr id="31" name="Content Placeholder 2">
                  <a:extLst>
                    <a:ext uri="{FF2B5EF4-FFF2-40B4-BE49-F238E27FC236}">
                      <a16:creationId xmlns:a16="http://schemas.microsoft.com/office/drawing/2014/main" id="{1AFB51F7-4C21-4B17-A9F6-18892B4FC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48602" y="2127250"/>
                  <a:ext cx="1142999" cy="8382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34939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1D6950E-CAE5-4090-9386-E8EABD54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lim (6x</a:t>
            </a:r>
            <a:r>
              <a:rPr lang="en-US" altLang="en-US" baseline="30000" dirty="0"/>
              <a:t>3</a:t>
            </a:r>
            <a:r>
              <a:rPr lang="en-US" altLang="en-US" dirty="0"/>
              <a:t> – 3x</a:t>
            </a:r>
            <a:r>
              <a:rPr lang="en-US" altLang="en-US" baseline="30000" dirty="0"/>
              <a:t>2</a:t>
            </a:r>
            <a:r>
              <a:rPr lang="en-US" altLang="en-US" dirty="0"/>
              <a:t> + 5x)</a:t>
            </a:r>
          </a:p>
          <a:p>
            <a:r>
              <a:rPr lang="en-US" altLang="en-US" sz="2000" dirty="0"/>
              <a:t>	     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  <a:p>
            <a:r>
              <a:rPr lang="en-US" altLang="en-US" dirty="0"/>
              <a:t>That would be the same as:</a:t>
            </a:r>
          </a:p>
          <a:p>
            <a:r>
              <a:rPr lang="en-US" altLang="en-US" dirty="0"/>
              <a:t>    6x</a:t>
            </a:r>
            <a:r>
              <a:rPr lang="en-US" altLang="en-US" baseline="30000" dirty="0"/>
              <a:t>3</a:t>
            </a:r>
            <a:r>
              <a:rPr lang="en-US" altLang="en-US" dirty="0"/>
              <a:t> -     3x</a:t>
            </a:r>
            <a:r>
              <a:rPr lang="en-US" altLang="en-US" baseline="30000" dirty="0"/>
              <a:t>2</a:t>
            </a:r>
            <a:r>
              <a:rPr lang="en-US" altLang="en-US" dirty="0"/>
              <a:t> +      5x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0B341-C71F-48C2-8AE3-21B70724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035613-0706-4B82-BDF5-9C0B4DFEB4DD}"/>
              </a:ext>
            </a:extLst>
          </p:cNvPr>
          <p:cNvSpPr txBox="1">
            <a:spLocks/>
          </p:cNvSpPr>
          <p:nvPr/>
        </p:nvSpPr>
        <p:spPr bwMode="auto">
          <a:xfrm>
            <a:off x="482600" y="2607733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920596-1AF4-4035-BC56-0456221A9AC6}"/>
              </a:ext>
            </a:extLst>
          </p:cNvPr>
          <p:cNvSpPr txBox="1">
            <a:spLocks/>
          </p:cNvSpPr>
          <p:nvPr/>
        </p:nvSpPr>
        <p:spPr bwMode="auto">
          <a:xfrm>
            <a:off x="2921000" y="2590800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09A543-A5A7-4A5B-94C8-AFD39531A477}"/>
              </a:ext>
            </a:extLst>
          </p:cNvPr>
          <p:cNvSpPr txBox="1">
            <a:spLocks/>
          </p:cNvSpPr>
          <p:nvPr/>
        </p:nvSpPr>
        <p:spPr bwMode="auto">
          <a:xfrm>
            <a:off x="5588000" y="2590800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</p:spTree>
    <p:extLst>
      <p:ext uri="{BB962C8B-B14F-4D97-AF65-F5344CB8AC3E}">
        <p14:creationId xmlns:p14="http://schemas.microsoft.com/office/powerpoint/2010/main" val="32954284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1D6950E-CAE5-4090-9386-E8EABD54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lim (6x</a:t>
            </a:r>
            <a:r>
              <a:rPr lang="en-US" altLang="en-US" baseline="30000" dirty="0"/>
              <a:t>3</a:t>
            </a:r>
            <a:r>
              <a:rPr lang="en-US" altLang="en-US" dirty="0"/>
              <a:t> – 3x</a:t>
            </a:r>
            <a:r>
              <a:rPr lang="en-US" altLang="en-US" baseline="30000" dirty="0"/>
              <a:t>2</a:t>
            </a:r>
            <a:r>
              <a:rPr lang="en-US" altLang="en-US" dirty="0"/>
              <a:t> + 5x)</a:t>
            </a:r>
          </a:p>
          <a:p>
            <a:r>
              <a:rPr lang="en-US" altLang="en-US" sz="1400" dirty="0"/>
              <a:t>                   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  <a:p>
            <a:r>
              <a:rPr lang="en-US" altLang="en-US" dirty="0"/>
              <a:t>That would be the same as:</a:t>
            </a:r>
          </a:p>
          <a:p>
            <a:r>
              <a:rPr lang="en-US" altLang="en-US" dirty="0"/>
              <a:t>    6x</a:t>
            </a:r>
            <a:r>
              <a:rPr lang="en-US" altLang="en-US" baseline="30000" dirty="0"/>
              <a:t>3</a:t>
            </a:r>
            <a:r>
              <a:rPr lang="en-US" altLang="en-US" dirty="0"/>
              <a:t> -     3x</a:t>
            </a:r>
            <a:r>
              <a:rPr lang="en-US" altLang="en-US" baseline="30000" dirty="0"/>
              <a:t>2</a:t>
            </a:r>
            <a:r>
              <a:rPr lang="en-US" altLang="en-US" dirty="0"/>
              <a:t> +      5x </a:t>
            </a:r>
          </a:p>
          <a:p>
            <a:r>
              <a:rPr lang="en-US" altLang="en-US" dirty="0"/>
              <a:t>  =  0  -   0     +    0</a:t>
            </a:r>
          </a:p>
          <a:p>
            <a:r>
              <a:rPr lang="en-US" altLang="en-US" dirty="0"/>
              <a:t>  =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0B341-C71F-48C2-8AE3-21B70724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035613-0706-4B82-BDF5-9C0B4DFEB4DD}"/>
              </a:ext>
            </a:extLst>
          </p:cNvPr>
          <p:cNvSpPr txBox="1">
            <a:spLocks/>
          </p:cNvSpPr>
          <p:nvPr/>
        </p:nvSpPr>
        <p:spPr bwMode="auto">
          <a:xfrm>
            <a:off x="482600" y="2607733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920596-1AF4-4035-BC56-0456221A9AC6}"/>
              </a:ext>
            </a:extLst>
          </p:cNvPr>
          <p:cNvSpPr txBox="1">
            <a:spLocks/>
          </p:cNvSpPr>
          <p:nvPr/>
        </p:nvSpPr>
        <p:spPr bwMode="auto">
          <a:xfrm>
            <a:off x="2921000" y="2590800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09A543-A5A7-4A5B-94C8-AFD39531A477}"/>
              </a:ext>
            </a:extLst>
          </p:cNvPr>
          <p:cNvSpPr txBox="1">
            <a:spLocks/>
          </p:cNvSpPr>
          <p:nvPr/>
        </p:nvSpPr>
        <p:spPr bwMode="auto">
          <a:xfrm>
            <a:off x="5588000" y="2590800"/>
            <a:ext cx="111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en-US" dirty="0"/>
              <a:t>lim	</a:t>
            </a:r>
            <a:endParaRPr lang="en-US" altLang="en-US" u="sng" dirty="0"/>
          </a:p>
          <a:p>
            <a:pPr>
              <a:spcBef>
                <a:spcPts val="0"/>
              </a:spcBef>
            </a:pPr>
            <a:r>
              <a:rPr lang="en-US" altLang="en-US" sz="2000" dirty="0"/>
              <a:t>x→0 </a:t>
            </a:r>
          </a:p>
        </p:txBody>
      </p:sp>
    </p:spTree>
    <p:extLst>
      <p:ext uri="{BB962C8B-B14F-4D97-AF65-F5344CB8AC3E}">
        <p14:creationId xmlns:p14="http://schemas.microsoft.com/office/powerpoint/2010/main" val="9828063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90876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position (in feet) of an object moving along a line is: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endParaRPr lang="en-US" altLang="en-US" sz="2000" dirty="0"/>
          </a:p>
          <a:p>
            <a:r>
              <a:rPr lang="en-US" altLang="en-US" dirty="0"/>
              <a:t>Find the average speed over the time interval 1sec ≤ t ≤ 2sec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F2F9F1-A5D5-43E2-B2A8-AD518FD2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4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Unless it was developed as part of a scientific experiment to validate the particular relationship, there is no scientific evidence to show a particular model accurately explains a phenomenon</a:t>
            </a:r>
          </a:p>
        </p:txBody>
      </p:sp>
    </p:spTree>
    <p:extLst>
      <p:ext uri="{BB962C8B-B14F-4D97-AF65-F5344CB8AC3E}">
        <p14:creationId xmlns:p14="http://schemas.microsoft.com/office/powerpoint/2010/main" val="4134625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72A08FD2-F1B6-4D4D-AF13-C08BC3DA9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   1≤t≤2</a:t>
            </a:r>
          </a:p>
          <a:p>
            <a:endParaRPr lang="en-US" altLang="en-US" sz="2000" dirty="0"/>
          </a:p>
          <a:p>
            <a:r>
              <a:rPr lang="en-US" altLang="en-US" dirty="0"/>
              <a:t>First evaluate the function at the final value: 2</a:t>
            </a:r>
          </a:p>
          <a:p>
            <a:endParaRPr lang="en-US" altLang="en-US" sz="2000" dirty="0"/>
          </a:p>
          <a:p>
            <a:r>
              <a:rPr lang="en-US" altLang="en-US" dirty="0"/>
              <a:t>Then evaluate the function at the initial value: 1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B889E-B051-4CA6-AB88-4F6CDD33F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467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/>
              <a:t>s(2) = -16(2</a:t>
            </a:r>
            <a:r>
              <a:rPr lang="en-US" altLang="en-US" baseline="30000" dirty="0"/>
              <a:t>2</a:t>
            </a:r>
            <a:r>
              <a:rPr lang="en-US" altLang="en-US" dirty="0"/>
              <a:t>) + 128(2)</a:t>
            </a:r>
          </a:p>
          <a:p>
            <a:r>
              <a:rPr lang="en-US" altLang="en-US" dirty="0"/>
              <a:t>     = -64 + 256 = </a:t>
            </a:r>
            <a:r>
              <a:rPr lang="en-US" altLang="en-US" dirty="0">
                <a:solidFill>
                  <a:srgbClr val="FFFF00"/>
                </a:solidFill>
              </a:rPr>
              <a:t>192</a:t>
            </a:r>
          </a:p>
          <a:p>
            <a:r>
              <a:rPr lang="en-US" altLang="en-US" dirty="0"/>
              <a:t>s(1) =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779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/>
              <a:t>s(2) = -16(2</a:t>
            </a:r>
            <a:r>
              <a:rPr lang="en-US" altLang="en-US" baseline="30000" dirty="0"/>
              <a:t>2</a:t>
            </a:r>
            <a:r>
              <a:rPr lang="en-US" altLang="en-US" dirty="0"/>
              <a:t>) + 128(2)</a:t>
            </a:r>
          </a:p>
          <a:p>
            <a:r>
              <a:rPr lang="en-US" altLang="en-US" dirty="0"/>
              <a:t>     = -64 + 256 = 192</a:t>
            </a:r>
          </a:p>
          <a:p>
            <a:r>
              <a:rPr lang="en-US" altLang="en-US" dirty="0"/>
              <a:t>s(1) = -16(1</a:t>
            </a:r>
            <a:r>
              <a:rPr lang="en-US" altLang="en-US" baseline="30000" dirty="0"/>
              <a:t>2</a:t>
            </a:r>
            <a:r>
              <a:rPr lang="en-US" altLang="en-US" dirty="0"/>
              <a:t>) +128(1)</a:t>
            </a:r>
          </a:p>
          <a:p>
            <a:r>
              <a:rPr lang="en-US" altLang="en-US" dirty="0"/>
              <a:t>     = -16 + 128 = </a:t>
            </a:r>
            <a:r>
              <a:rPr lang="en-US" altLang="en-US" dirty="0">
                <a:solidFill>
                  <a:srgbClr val="FFFF00"/>
                </a:solidFill>
              </a:rPr>
              <a:t>112</a:t>
            </a:r>
            <a:r>
              <a:rPr lang="en-US" alt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665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BDD6C9B-21AE-42E8-BAA8-1C23DD56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average speed will be: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8C73D-FB45-437E-9676-0706290D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8693F-E470-84D6-A290-15631CC48A3B}"/>
              </a:ext>
            </a:extLst>
          </p:cNvPr>
          <p:cNvSpPr txBox="1"/>
          <p:nvPr/>
        </p:nvSpPr>
        <p:spPr>
          <a:xfrm>
            <a:off x="7509933" y="6153834"/>
            <a:ext cx="1405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s(2) = 192</a:t>
            </a:r>
          </a:p>
          <a:p>
            <a:r>
              <a:rPr lang="en-US" altLang="en-US" dirty="0"/>
              <a:t>s(1) = 112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81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BDD6C9B-21AE-42E8-BAA8-1C23DD56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average speed will be: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  <a:p>
            <a:endParaRPr lang="en-US" altLang="en-US" dirty="0"/>
          </a:p>
          <a:p>
            <a:r>
              <a:rPr lang="en-US" altLang="en-US" dirty="0"/>
              <a:t>In this case:  </a:t>
            </a:r>
          </a:p>
          <a:p>
            <a:r>
              <a:rPr lang="en-US" altLang="en-US" dirty="0"/>
              <a:t>(192 – 112) / (2 - 1) =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8C73D-FB45-437E-9676-0706290D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539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BDD6C9B-21AE-42E8-BAA8-1C23DD56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average speed will be: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  <a:p>
            <a:endParaRPr lang="en-US" altLang="en-US" dirty="0"/>
          </a:p>
          <a:p>
            <a:r>
              <a:rPr lang="en-US" altLang="en-US" dirty="0"/>
              <a:t>In this case:  </a:t>
            </a:r>
          </a:p>
          <a:p>
            <a:r>
              <a:rPr lang="en-US" altLang="en-US" dirty="0"/>
              <a:t>(192 – 112) / (2 - 1) = 80/1</a:t>
            </a:r>
          </a:p>
          <a:p>
            <a:r>
              <a:rPr lang="en-US" altLang="en-US" dirty="0"/>
              <a:t>				= 80       </a:t>
            </a:r>
            <a:r>
              <a:rPr lang="en-US" altLang="en-US" sz="2500" dirty="0"/>
              <a:t>is it?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A8C73D-FB45-437E-9676-0706290D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806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BDD6C9B-21AE-42E8-BAA8-1C23DD56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average speed will be: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  <a:p>
            <a:endParaRPr lang="en-US" altLang="en-US" dirty="0"/>
          </a:p>
          <a:p>
            <a:r>
              <a:rPr lang="en-US" altLang="en-US" dirty="0"/>
              <a:t>In this case:  </a:t>
            </a:r>
          </a:p>
          <a:p>
            <a:r>
              <a:rPr lang="en-US" altLang="en-US" dirty="0"/>
              <a:t>(192 – 112) / (2 - 1) = 80/1</a:t>
            </a:r>
          </a:p>
          <a:p>
            <a:r>
              <a:rPr lang="en-US" altLang="en-US" dirty="0"/>
              <a:t>				= </a:t>
            </a:r>
            <a:r>
              <a:rPr lang="en-US" altLang="en-US" dirty="0">
                <a:solidFill>
                  <a:srgbClr val="FFFF00"/>
                </a:solidFill>
              </a:rPr>
              <a:t>80 ft/sec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F815A-9C37-4C5A-B5D1-FF478F8A1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613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F8EA9C2-3D2E-4901-97FF-10554525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position (ft) of an object moving along a line is: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endParaRPr lang="en-US" altLang="en-US" sz="2000" dirty="0"/>
          </a:p>
          <a:p>
            <a:r>
              <a:rPr lang="en-US" altLang="en-US" dirty="0"/>
              <a:t>Find the average speed over the interval 1sec ≤ t ≤ 1.5sec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9DFC99-C076-40FB-AB51-8CC1CC34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74B4C-4464-B9C2-C3F8-366D9B338443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11197698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/>
              <a:t>s(1.5) = -16(1.5</a:t>
            </a:r>
            <a:r>
              <a:rPr lang="en-US" altLang="en-US" baseline="30000" dirty="0"/>
              <a:t>2</a:t>
            </a:r>
            <a:r>
              <a:rPr lang="en-US" altLang="en-US" dirty="0"/>
              <a:t>) + 128(1.5)</a:t>
            </a:r>
          </a:p>
          <a:p>
            <a:r>
              <a:rPr lang="en-US" altLang="en-US" dirty="0"/>
              <a:t>     = -36 + 192 = </a:t>
            </a:r>
            <a:r>
              <a:rPr lang="en-US" altLang="en-US" dirty="0">
                <a:solidFill>
                  <a:srgbClr val="FFFF00"/>
                </a:solidFill>
              </a:rPr>
              <a:t>156</a:t>
            </a:r>
          </a:p>
          <a:p>
            <a:r>
              <a:rPr lang="en-US" altLang="en-US" dirty="0"/>
              <a:t>s(1) = -16(1</a:t>
            </a:r>
            <a:r>
              <a:rPr lang="en-US" altLang="en-US" baseline="30000" dirty="0"/>
              <a:t>2</a:t>
            </a:r>
            <a:r>
              <a:rPr lang="en-US" altLang="en-US" dirty="0"/>
              <a:t>) +128(1)</a:t>
            </a:r>
          </a:p>
          <a:p>
            <a:r>
              <a:rPr lang="en-US" altLang="en-US" dirty="0"/>
              <a:t>     = -16 +128 = 112</a:t>
            </a:r>
          </a:p>
          <a:p>
            <a:r>
              <a:rPr lang="en-US" altLang="en-US" dirty="0"/>
              <a:t>So the average speed is: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4BC29-B98E-D860-F642-7C7C724F729F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41815327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/>
              <a:t>s(2) = -16(1.5</a:t>
            </a:r>
            <a:r>
              <a:rPr lang="en-US" altLang="en-US" baseline="30000" dirty="0"/>
              <a:t>2</a:t>
            </a:r>
            <a:r>
              <a:rPr lang="en-US" altLang="en-US" dirty="0"/>
              <a:t>) + 128(1.5)</a:t>
            </a:r>
          </a:p>
          <a:p>
            <a:r>
              <a:rPr lang="en-US" altLang="en-US" dirty="0"/>
              <a:t>     = -36 + 192 = 156</a:t>
            </a:r>
          </a:p>
          <a:p>
            <a:r>
              <a:rPr lang="en-US" altLang="en-US" dirty="0"/>
              <a:t>s(1) = -16(1</a:t>
            </a:r>
            <a:r>
              <a:rPr lang="en-US" altLang="en-US" baseline="30000" dirty="0"/>
              <a:t>2</a:t>
            </a:r>
            <a:r>
              <a:rPr lang="en-US" altLang="en-US" dirty="0"/>
              <a:t>) +128(1)</a:t>
            </a:r>
          </a:p>
          <a:p>
            <a:r>
              <a:rPr lang="en-US" altLang="en-US" dirty="0"/>
              <a:t>     = -16 +128 = 112</a:t>
            </a:r>
          </a:p>
          <a:p>
            <a:r>
              <a:rPr lang="en-US" altLang="en-US" dirty="0"/>
              <a:t>(156 – 112) / (1.5 - 1) = 44/0.5</a:t>
            </a:r>
          </a:p>
          <a:p>
            <a:r>
              <a:rPr lang="en-US" altLang="en-US" dirty="0"/>
              <a:t>				= </a:t>
            </a:r>
            <a:r>
              <a:rPr lang="en-US" altLang="en-US" dirty="0">
                <a:solidFill>
                  <a:srgbClr val="FFFF00"/>
                </a:solidFill>
              </a:rPr>
              <a:t>88 ft/sec</a:t>
            </a:r>
          </a:p>
          <a:p>
            <a:r>
              <a:rPr lang="en-US" alt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F4A9B-F56A-0305-F67A-99A1B7CFE519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147730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Still, it may be useful for forecasting</a:t>
            </a:r>
          </a:p>
        </p:txBody>
      </p:sp>
    </p:spTree>
    <p:extLst>
      <p:ext uri="{BB962C8B-B14F-4D97-AF65-F5344CB8AC3E}">
        <p14:creationId xmlns:p14="http://schemas.microsoft.com/office/powerpoint/2010/main" val="30000063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F8EA9C2-3D2E-4901-97FF-10554525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position (ft) of an object moving along a line is: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+128t</a:t>
            </a:r>
          </a:p>
          <a:p>
            <a:endParaRPr lang="en-US" altLang="en-US" sz="2000" dirty="0"/>
          </a:p>
          <a:p>
            <a:r>
              <a:rPr lang="en-US" altLang="en-US" dirty="0"/>
              <a:t>Find the average speed over the interval 1sec ≤ t ≤ 1.1sec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9DFC99-C076-40FB-AB51-8CC1CC34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07DA0-7233-A5D9-BC21-CCDAF6ADA117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27156994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/>
              <a:t>s(1.1) = -16(1.1</a:t>
            </a:r>
            <a:r>
              <a:rPr lang="en-US" altLang="en-US" baseline="30000" dirty="0"/>
              <a:t>2</a:t>
            </a:r>
            <a:r>
              <a:rPr lang="en-US" altLang="en-US" dirty="0"/>
              <a:t>) + 128(1.1)</a:t>
            </a:r>
          </a:p>
          <a:p>
            <a:r>
              <a:rPr lang="en-US" altLang="en-US" dirty="0"/>
              <a:t>     = -19.36 + 140.8 = 121.44</a:t>
            </a:r>
          </a:p>
          <a:p>
            <a:r>
              <a:rPr lang="en-US" altLang="en-US" dirty="0"/>
              <a:t>s(1) = -16(1</a:t>
            </a:r>
            <a:r>
              <a:rPr lang="en-US" altLang="en-US" baseline="30000" dirty="0"/>
              <a:t>2</a:t>
            </a:r>
            <a:r>
              <a:rPr lang="en-US" altLang="en-US" dirty="0"/>
              <a:t>) +128(1)</a:t>
            </a:r>
          </a:p>
          <a:p>
            <a:r>
              <a:rPr lang="en-US" altLang="en-US" dirty="0"/>
              <a:t>     = -16 +128 = 112</a:t>
            </a:r>
          </a:p>
          <a:p>
            <a:r>
              <a:rPr lang="en-US" altLang="en-US" dirty="0"/>
              <a:t>Average speed is: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89E07-128A-16E7-B7E0-75FB77DF0E23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30702537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64B67E1-9DC6-4BF4-806B-67AC7EF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/>
              <a:t>s(2) = -16(1.1</a:t>
            </a:r>
            <a:r>
              <a:rPr lang="en-US" altLang="en-US" baseline="30000" dirty="0"/>
              <a:t>2</a:t>
            </a:r>
            <a:r>
              <a:rPr lang="en-US" altLang="en-US" dirty="0"/>
              <a:t>) + 128(1.1)</a:t>
            </a:r>
          </a:p>
          <a:p>
            <a:r>
              <a:rPr lang="en-US" altLang="en-US" dirty="0"/>
              <a:t>     = -19.36 + 140.8 = 121.44</a:t>
            </a:r>
          </a:p>
          <a:p>
            <a:r>
              <a:rPr lang="en-US" altLang="en-US" dirty="0"/>
              <a:t>s(1) = -16(1</a:t>
            </a:r>
            <a:r>
              <a:rPr lang="en-US" altLang="en-US" baseline="30000" dirty="0"/>
              <a:t>2</a:t>
            </a:r>
            <a:r>
              <a:rPr lang="en-US" altLang="en-US" dirty="0"/>
              <a:t>) +128(1)</a:t>
            </a:r>
          </a:p>
          <a:p>
            <a:r>
              <a:rPr lang="en-US" altLang="en-US" dirty="0"/>
              <a:t>     = -16 +128 = 112</a:t>
            </a:r>
          </a:p>
          <a:p>
            <a:r>
              <a:rPr lang="en-US" altLang="en-US" dirty="0"/>
              <a:t>(121.44–112)/(1.1-1)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9.44/0.1</a:t>
            </a:r>
          </a:p>
          <a:p>
            <a:r>
              <a:rPr lang="en-US" altLang="en-US" dirty="0"/>
              <a:t>				= </a:t>
            </a:r>
            <a:r>
              <a:rPr lang="en-US" altLang="en-US" dirty="0">
                <a:solidFill>
                  <a:srgbClr val="FFFF00"/>
                </a:solidFill>
              </a:rPr>
              <a:t>94.4 ft/sec</a:t>
            </a:r>
          </a:p>
          <a:p>
            <a:r>
              <a:rPr lang="en-US" alt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0EB8-95E1-43CD-8580-8E69B6FE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52A720-9F98-6BB2-6924-89706917520C}"/>
              </a:ext>
            </a:extLst>
          </p:cNvPr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Avg speed = </a:t>
            </a:r>
          </a:p>
          <a:p>
            <a:r>
              <a:rPr lang="en-US" altLang="en-US" dirty="0"/>
              <a:t>      </a:t>
            </a:r>
            <a:r>
              <a:rPr lang="en-US" altLang="en-US" u="sng" dirty="0"/>
              <a:t>(s(final t) – s(initial t))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  (final t – initial t)</a:t>
            </a:r>
          </a:p>
        </p:txBody>
      </p:sp>
    </p:spTree>
    <p:extLst>
      <p:ext uri="{BB962C8B-B14F-4D97-AF65-F5344CB8AC3E}">
        <p14:creationId xmlns:p14="http://schemas.microsoft.com/office/powerpoint/2010/main" val="21210455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5DA0BD7-8137-454E-B4A2-DE2F70EF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0C049E7-AB54-4888-9779-BF35CB76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the </a:t>
            </a:r>
            <a:r>
              <a:rPr lang="en-US" altLang="en-US" dirty="0">
                <a:solidFill>
                  <a:srgbClr val="FFC000"/>
                </a:solidFill>
              </a:rPr>
              <a:t>change in time</a:t>
            </a:r>
            <a:r>
              <a:rPr lang="en-US" altLang="en-US" dirty="0"/>
              <a:t> is </a:t>
            </a:r>
          </a:p>
          <a:p>
            <a:r>
              <a:rPr lang="en-US" altLang="en-US" dirty="0"/>
              <a:t>  getting closer and closer to </a:t>
            </a:r>
          </a:p>
          <a:p>
            <a:pPr algn="ctr"/>
            <a:r>
              <a:rPr lang="en-US" altLang="en-US" dirty="0"/>
              <a:t>0 time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average velocity </a:t>
            </a:r>
            <a:r>
              <a:rPr lang="en-US" altLang="en-US" dirty="0"/>
              <a:t>is getting </a:t>
            </a:r>
          </a:p>
          <a:p>
            <a:r>
              <a:rPr lang="en-US" altLang="en-US" dirty="0"/>
              <a:t>  closer and closer to: </a:t>
            </a:r>
          </a:p>
          <a:p>
            <a:r>
              <a:rPr lang="en-US" altLang="en-US" dirty="0"/>
              <a:t>          some value ft/sec</a:t>
            </a:r>
          </a:p>
        </p:txBody>
      </p:sp>
    </p:spTree>
    <p:extLst>
      <p:ext uri="{BB962C8B-B14F-4D97-AF65-F5344CB8AC3E}">
        <p14:creationId xmlns:p14="http://schemas.microsoft.com/office/powerpoint/2010/main" val="42101741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5DA0BD7-8137-454E-B4A2-DE2F70EF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0C049E7-AB54-4888-9779-BF35CB76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the </a:t>
            </a:r>
            <a:r>
              <a:rPr lang="en-US" altLang="en-US" dirty="0">
                <a:solidFill>
                  <a:srgbClr val="FFC000"/>
                </a:solidFill>
              </a:rPr>
              <a:t>change in time</a:t>
            </a:r>
            <a:r>
              <a:rPr lang="en-US" altLang="en-US" dirty="0"/>
              <a:t> is </a:t>
            </a:r>
          </a:p>
          <a:p>
            <a:r>
              <a:rPr lang="en-US" altLang="en-US" dirty="0"/>
              <a:t>  getting closer and closer to </a:t>
            </a:r>
          </a:p>
          <a:p>
            <a:pPr algn="ctr"/>
            <a:r>
              <a:rPr lang="en-US" altLang="en-US" dirty="0"/>
              <a:t>0 time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average velocity </a:t>
            </a:r>
            <a:r>
              <a:rPr lang="en-US" altLang="en-US" dirty="0"/>
              <a:t>is getting </a:t>
            </a:r>
          </a:p>
          <a:p>
            <a:r>
              <a:rPr lang="en-US" altLang="en-US" dirty="0"/>
              <a:t>  closer and closer to: </a:t>
            </a:r>
          </a:p>
          <a:p>
            <a:r>
              <a:rPr lang="en-US" altLang="en-US" dirty="0"/>
              <a:t>          some value ft/sec</a:t>
            </a:r>
          </a:p>
          <a:p>
            <a:r>
              <a:rPr lang="en-US" altLang="en-US" dirty="0"/>
              <a:t>This will be called the “</a:t>
            </a:r>
            <a:r>
              <a:rPr lang="en-US" altLang="en-US" dirty="0">
                <a:solidFill>
                  <a:srgbClr val="FFC000"/>
                </a:solidFill>
              </a:rPr>
              <a:t>limit</a:t>
            </a:r>
            <a:r>
              <a:rPr lang="en-US" alt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1194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13292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Sometimes we can't work the value out directly… </a:t>
            </a:r>
          </a:p>
          <a:p>
            <a:r>
              <a:rPr lang="en-US" altLang="en-US" dirty="0"/>
              <a:t>but we can see what it should be as we get closer and closer!</a:t>
            </a:r>
          </a:p>
        </p:txBody>
      </p:sp>
    </p:spTree>
    <p:extLst>
      <p:ext uri="{BB962C8B-B14F-4D97-AF65-F5344CB8AC3E}">
        <p14:creationId xmlns:p14="http://schemas.microsoft.com/office/powerpoint/2010/main" val="23408413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CDFDA57-24C8-47D9-A6B4-26A0A03B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87816692-4195-4A57-9F05-0EB12F8BE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What if you end up with division by zero? lim 1/x</a:t>
            </a:r>
          </a:p>
          <a:p>
            <a:r>
              <a:rPr lang="en-US" altLang="en-US" sz="1400" dirty="0"/>
              <a:t>		       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C882C8-A348-4141-82B8-ACDCF09D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96" y="2733831"/>
            <a:ext cx="5270204" cy="4124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B0526-0B8F-402A-863F-8345A05FC7DB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9158086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Suppose we wanted to know what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baseline="30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is at x=1</a:t>
                </a:r>
              </a:p>
            </p:txBody>
          </p:sp>
        </mc:Choice>
        <mc:Fallback xmlns="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278B92C-4EBA-40C7-A945-44990F5F7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CALCULATING 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588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At x=1: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baseline="30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1</m:t>
                          </m:r>
                          <m:r>
                            <m:rPr>
                              <m:nor/>
                            </m:rPr>
                            <a:rPr lang="en-US" altLang="en-US" baseline="30000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1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 − 1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sz="2000" dirty="0"/>
              </a:p>
              <a:p>
                <a:r>
                  <a:rPr lang="en-US" altLang="en-US" dirty="0"/>
                  <a:t>			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b="1" i="0" dirty="0" smtClean="0"/>
                          <m:t>0</m:t>
                        </m:r>
                      </m:den>
                    </m:f>
                  </m:oMath>
                </a14:m>
                <a:r>
                  <a:rPr lang="en-US" altLang="en-US" dirty="0"/>
                  <a:t>  </a:t>
                </a:r>
              </a:p>
            </p:txBody>
          </p:sp>
        </mc:Choice>
        <mc:Fallback xmlns="">
          <p:sp>
            <p:nvSpPr>
              <p:cNvPr id="3075" name="Content Placeholder 2">
                <a:extLst>
                  <a:ext uri="{FF2B5EF4-FFF2-40B4-BE49-F238E27FC236}">
                    <a16:creationId xmlns:a16="http://schemas.microsoft.com/office/drawing/2014/main" id="{ED6721D9-9D26-4E70-9263-E737C9EE8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D51980-83E1-4485-B716-C8FCCA13DF20}"/>
              </a:ext>
            </a:extLst>
          </p:cNvPr>
          <p:cNvSpPr txBox="1">
            <a:spLocks/>
          </p:cNvSpPr>
          <p:nvPr/>
        </p:nvSpPr>
        <p:spPr bwMode="auto">
          <a:xfrm>
            <a:off x="5867400" y="57912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oops…</a:t>
            </a:r>
          </a:p>
        </p:txBody>
      </p:sp>
    </p:spTree>
    <p:extLst>
      <p:ext uri="{BB962C8B-B14F-4D97-AF65-F5344CB8AC3E}">
        <p14:creationId xmlns:p14="http://schemas.microsoft.com/office/powerpoint/2010/main" val="119921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C31F9-FD74-4C6A-A03D-AC6267CF5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“Forecasts are expectations. The future can fail to meet expectations.”</a:t>
            </a:r>
          </a:p>
          <a:p>
            <a:pPr algn="r"/>
            <a:r>
              <a:rPr lang="en-US" sz="3000" dirty="0"/>
              <a:t>Stephanie Black, 2022</a:t>
            </a:r>
          </a:p>
          <a:p>
            <a:pPr algn="r"/>
            <a:r>
              <a:rPr lang="en-US" sz="2000" dirty="0"/>
              <a:t>Thanks, Stephanie!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DB933A-92E4-42FE-97F7-146F7FE2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Mathematical Modeling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46021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We need another way of answering this</a:t>
            </a:r>
          </a:p>
          <a:p>
            <a:endParaRPr lang="en-US" altLang="en-US" sz="2000" dirty="0"/>
          </a:p>
          <a:p>
            <a:r>
              <a:rPr lang="en-US" altLang="en-US" dirty="0"/>
              <a:t>Instead of trying to work it out for x=1 algebraically, let's try approaching it closer and closer</a:t>
            </a:r>
          </a:p>
        </p:txBody>
      </p:sp>
    </p:spTree>
    <p:extLst>
      <p:ext uri="{BB962C8B-B14F-4D97-AF65-F5344CB8AC3E}">
        <p14:creationId xmlns:p14="http://schemas.microsoft.com/office/powerpoint/2010/main" val="37671098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…and let’s do it in Excel (so we don’t spend our entire lives doing this…)</a:t>
            </a:r>
          </a:p>
        </p:txBody>
      </p:sp>
    </p:spTree>
    <p:extLst>
      <p:ext uri="{BB962C8B-B14F-4D97-AF65-F5344CB8AC3E}">
        <p14:creationId xmlns:p14="http://schemas.microsoft.com/office/powerpoint/2010/main" val="8595775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040B6C-78A6-4342-A739-5F5C81A66C5A}"/>
              </a:ext>
            </a:extLst>
          </p:cNvPr>
          <p:cNvSpPr txBox="1">
            <a:spLocks/>
          </p:cNvSpPr>
          <p:nvPr/>
        </p:nvSpPr>
        <p:spPr bwMode="auto">
          <a:xfrm>
            <a:off x="228600" y="1219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As x gets closer and closer to 1</a:t>
            </a:r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ADD573-FB91-4A4F-B508-5A3E8C1A7EA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407920"/>
          <a:ext cx="8128000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836571415"/>
                    </a:ext>
                  </a:extLst>
                </a:gridCol>
                <a:gridCol w="4241800">
                  <a:extLst>
                    <a:ext uri="{9D8B030D-6E8A-4147-A177-3AD203B41FA5}">
                      <a16:colId xmlns:a16="http://schemas.microsoft.com/office/drawing/2014/main" val="1566174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rgbClr val="FFFF00"/>
                          </a:solidFill>
                          <a:effectLst/>
                        </a:rPr>
                        <a:t>(x</a:t>
                      </a:r>
                      <a:r>
                        <a:rPr lang="en-US" sz="2800" u="sng" baseline="300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en-US" sz="2800" u="sng" dirty="0">
                          <a:solidFill>
                            <a:srgbClr val="FFFF00"/>
                          </a:solidFill>
                          <a:effectLst/>
                        </a:rPr>
                        <a:t> − 1)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</a:rPr>
                        <a:t>(x − 1)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0.5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1.50000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35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37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51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3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1.99990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79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0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...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6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7052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183AF-11FB-4CDA-A6F4-99BF7CB54E0A}"/>
              </a:ext>
            </a:extLst>
          </p:cNvPr>
          <p:cNvSpPr txBox="1">
            <a:spLocks/>
          </p:cNvSpPr>
          <p:nvPr/>
        </p:nvSpPr>
        <p:spPr bwMode="auto">
          <a:xfrm>
            <a:off x="228600" y="10668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What does our ratio get closer and closer to?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6D393C-BBDA-4546-B428-9B4B059D01A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407920"/>
          <a:ext cx="8128000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684529578"/>
                    </a:ext>
                  </a:extLst>
                </a:gridCol>
                <a:gridCol w="4241800">
                  <a:extLst>
                    <a:ext uri="{9D8B030D-6E8A-4147-A177-3AD203B41FA5}">
                      <a16:colId xmlns:a16="http://schemas.microsoft.com/office/drawing/2014/main" val="4198116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x</a:t>
                      </a: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rgbClr val="FFFF00"/>
                          </a:solidFill>
                          <a:effectLst/>
                        </a:rPr>
                        <a:t>(x</a:t>
                      </a:r>
                      <a:r>
                        <a:rPr lang="en-US" sz="2800" u="sng" baseline="300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en-US" sz="2800" u="sng" dirty="0">
                          <a:solidFill>
                            <a:srgbClr val="FFFF00"/>
                          </a:solidFill>
                          <a:effectLst/>
                        </a:rPr>
                        <a:t> − 1)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</a:rPr>
                        <a:t>(x − 1)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53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0.5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1.50000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1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1.90000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1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1.99000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88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1.99900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1.99990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6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0.99999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1.99999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76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...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..</a:t>
                      </a:r>
                    </a:p>
                  </a:txBody>
                  <a:tcPr marL="38100" marR="38100" marT="38100" marB="3810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621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9476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We are now faced with an interesting situation:</a:t>
            </a:r>
          </a:p>
          <a:p>
            <a:endParaRPr lang="en-US" altLang="en-US" sz="2000" dirty="0"/>
          </a:p>
          <a:p>
            <a:r>
              <a:rPr lang="en-US" altLang="en-US" dirty="0"/>
              <a:t>When x=1 we don't know the answer (it is indeterminate)…</a:t>
            </a:r>
          </a:p>
          <a:p>
            <a:endParaRPr lang="en-US" altLang="en-US" sz="2000" dirty="0"/>
          </a:p>
          <a:p>
            <a:r>
              <a:rPr lang="en-US" altLang="en-US" dirty="0"/>
              <a:t>but we can see that it is going to be 2</a:t>
            </a:r>
          </a:p>
        </p:txBody>
      </p:sp>
    </p:spTree>
    <p:extLst>
      <p:ext uri="{BB962C8B-B14F-4D97-AF65-F5344CB8AC3E}">
        <p14:creationId xmlns:p14="http://schemas.microsoft.com/office/powerpoint/2010/main" val="13547636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altLang="en-US" dirty="0"/>
              <a:t>We want to give the answer "2"  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but we can’t (it’s algebraically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indeterminate), </a:t>
            </a:r>
          </a:p>
          <a:p>
            <a:r>
              <a:rPr lang="en-US" altLang="en-US" dirty="0"/>
              <a:t>so instead we say:</a:t>
            </a:r>
          </a:p>
          <a:p>
            <a:endParaRPr lang="en-US" altLang="en-US" sz="2000" dirty="0"/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limit</a:t>
            </a:r>
            <a:r>
              <a:rPr lang="en-US" altLang="en-US" dirty="0"/>
              <a:t> of  (x</a:t>
            </a:r>
            <a:r>
              <a:rPr lang="en-US" altLang="en-US" baseline="30000" dirty="0"/>
              <a:t>2</a:t>
            </a:r>
            <a:r>
              <a:rPr lang="en-US" altLang="en-US" dirty="0"/>
              <a:t>−1)/(x−1) as x approaches 1 is 2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74577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It is written symbolically as:</a:t>
            </a:r>
          </a:p>
          <a:p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sz="1500" dirty="0"/>
              <a:t> </a:t>
            </a:r>
            <a:r>
              <a:rPr lang="en-US" altLang="en-US" dirty="0"/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834464-0AA3-4BE6-898A-522EE71AC665}"/>
              </a:ext>
            </a:extLst>
          </p:cNvPr>
          <p:cNvGrpSpPr/>
          <p:nvPr/>
        </p:nvGrpSpPr>
        <p:grpSpPr>
          <a:xfrm>
            <a:off x="2362200" y="2171700"/>
            <a:ext cx="4343400" cy="1409700"/>
            <a:chOff x="762000" y="2495550"/>
            <a:chExt cx="4343400" cy="1409700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3829284B-CE24-4F8D-A379-846FFD94DE4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81400" y="2781300"/>
              <a:ext cx="1524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/>
                <a:t>= 2</a:t>
              </a: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DCEF9A7-556D-4998-A2EA-F1DFC602A9A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81300"/>
              <a:ext cx="13716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/>
                <a:t> lim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 x→1  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A28864E3-B3C9-4852-B225-27F701D9B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17986" y="2495550"/>
              <a:ext cx="13716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u="sng" dirty="0"/>
                <a:t>x</a:t>
              </a:r>
              <a:r>
                <a:rPr lang="en-US" altLang="en-US" u="sng" baseline="30000" dirty="0"/>
                <a:t>2</a:t>
              </a:r>
              <a:r>
                <a:rPr lang="en-US" altLang="en-US" u="sng" dirty="0"/>
                <a:t>−1</a:t>
              </a:r>
            </a:p>
            <a:p>
              <a:pPr>
                <a:spcBef>
                  <a:spcPts val="0"/>
                </a:spcBef>
              </a:pPr>
              <a:r>
                <a:rPr lang="en-US" altLang="en-US" sz="1500" dirty="0"/>
                <a:t> </a:t>
              </a:r>
              <a:r>
                <a:rPr lang="en-US" altLang="en-US" dirty="0"/>
                <a:t>x−1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7588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So it is a way of saying: </a:t>
            </a:r>
          </a:p>
          <a:p>
            <a:r>
              <a:rPr lang="en-US" altLang="en-US" dirty="0"/>
              <a:t>"ignoring what happens when we get there, as we get closer and closer to x=1, the answer gets closer and closer to 2"</a:t>
            </a:r>
          </a:p>
        </p:txBody>
      </p:sp>
    </p:spTree>
    <p:extLst>
      <p:ext uri="{BB962C8B-B14F-4D97-AF65-F5344CB8AC3E}">
        <p14:creationId xmlns:p14="http://schemas.microsoft.com/office/powerpoint/2010/main" val="21444688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AC6D9-248B-425E-8BD5-D92269BD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432"/>
            <a:ext cx="2514600" cy="355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Remember how I told you calculus was all about ignoring reality and going with what works?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0985E1-3827-475A-9F11-6574F87859C0}"/>
              </a:ext>
            </a:extLst>
          </p:cNvPr>
          <p:cNvSpPr/>
          <p:nvPr/>
        </p:nvSpPr>
        <p:spPr>
          <a:xfrm>
            <a:off x="0" y="6611035"/>
            <a:ext cx="891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http://ahungryrunner.files.wordpress.com/2013/07/confused-baby.png</a:t>
            </a:r>
          </a:p>
        </p:txBody>
      </p:sp>
    </p:spTree>
    <p:extLst>
      <p:ext uri="{BB962C8B-B14F-4D97-AF65-F5344CB8AC3E}">
        <p14:creationId xmlns:p14="http://schemas.microsoft.com/office/powerpoint/2010/main" val="36709083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Calculating Limits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This is one of those moments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07D1BA-F5B2-4A04-90C5-26C080B6D74F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https://henrytrocino.files.wordpress.com/2013/08/weeping-and-gnashing-of-teeth-300x236.jpg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67D03-0EF2-4002-80F3-6230B565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133600"/>
            <a:ext cx="521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5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4737</Words>
  <Application>Microsoft Office PowerPoint</Application>
  <PresentationFormat>On-screen Show (4:3)</PresentationFormat>
  <Paragraphs>932</Paragraphs>
  <Slides>148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55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PowerPoint Presentation</vt:lpstr>
      <vt:lpstr>What’s Up?</vt:lpstr>
      <vt:lpstr>Mathematical Modeling</vt:lpstr>
      <vt:lpstr>Mathematical Modeling</vt:lpstr>
      <vt:lpstr>Mathematical Modeling</vt:lpstr>
      <vt:lpstr>Mathematical Modeling</vt:lpstr>
      <vt:lpstr>Mathematical Modeling</vt:lpstr>
      <vt:lpstr>Mathematical Modeling</vt:lpstr>
      <vt:lpstr>Mathematical Modeling</vt:lpstr>
      <vt:lpstr>Mathematical Modeling</vt:lpstr>
      <vt:lpstr>Mathematical Modeling</vt:lpstr>
      <vt:lpstr>PowerPoint Presentation</vt:lpstr>
      <vt:lpstr>Mathematical Modeling</vt:lpstr>
      <vt:lpstr>PowerPoint Presentation</vt:lpstr>
      <vt:lpstr>Mathematical Modeling</vt:lpstr>
      <vt:lpstr>Mathematical Modeling</vt:lpstr>
      <vt:lpstr>Mathematical Modeling</vt:lpstr>
      <vt:lpstr>Questions?</vt:lpstr>
      <vt:lpstr>Mathematical Modeling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Graphs of Trig Functions</vt:lpstr>
      <vt:lpstr>PowerPoint Presentation</vt:lpstr>
      <vt:lpstr>Transforming Functions</vt:lpstr>
      <vt:lpstr>Transforming Functions</vt:lpstr>
      <vt:lpstr>Transforming Functions</vt:lpstr>
      <vt:lpstr>Transforming Functions</vt:lpstr>
      <vt:lpstr>Transforming Functions</vt:lpstr>
      <vt:lpstr>Transforming Functions</vt:lpstr>
      <vt:lpstr>How It’s Used</vt:lpstr>
      <vt:lpstr>How It’s Used</vt:lpstr>
      <vt:lpstr>How It’s Used</vt:lpstr>
      <vt:lpstr>Transforming Functions</vt:lpstr>
      <vt:lpstr>PowerPoint Presentation</vt:lpstr>
      <vt:lpstr>PowerPoint Presentation</vt:lpstr>
      <vt:lpstr>Limits</vt:lpstr>
      <vt:lpstr>Calculating Limits</vt:lpstr>
      <vt:lpstr>PowerPoint Presentation</vt:lpstr>
      <vt:lpstr>PowerPoint Presentation</vt:lpstr>
      <vt:lpstr>Calculating Limits</vt:lpstr>
      <vt:lpstr>Questions?</vt:lpstr>
      <vt:lpstr>Calculating Limits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Limits</vt:lpstr>
      <vt:lpstr>Calculating Limits</vt:lpstr>
      <vt:lpstr>Questions?</vt:lpstr>
      <vt:lpstr>Calculating Limits</vt:lpstr>
      <vt:lpstr>Calculating Limits</vt:lpstr>
      <vt:lpstr>PowerPoint Presentation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Calculating Limits</vt:lpstr>
      <vt:lpstr>PowerPoint Presentation</vt:lpstr>
      <vt:lpstr>Questions?</vt:lpstr>
      <vt:lpstr>Calculating Limits</vt:lpstr>
      <vt:lpstr>Calculating Limits</vt:lpstr>
      <vt:lpstr>Calculating Limits</vt:lpstr>
      <vt:lpstr>Calculating Limits</vt:lpstr>
      <vt:lpstr>PowerPoint Presentation</vt:lpstr>
      <vt:lpstr>Calculating Limits</vt:lpstr>
      <vt:lpstr>Calculating Limits</vt:lpstr>
      <vt:lpstr>Calculating Limits</vt:lpstr>
      <vt:lpstr>Calculating Limits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Continuity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Continuity</vt:lpstr>
      <vt:lpstr>Continuity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323</cp:revision>
  <dcterms:created xsi:type="dcterms:W3CDTF">2012-09-06T22:30:26Z</dcterms:created>
  <dcterms:modified xsi:type="dcterms:W3CDTF">2023-06-22T01:29:03Z</dcterms:modified>
</cp:coreProperties>
</file>