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0"/>
  </p:notesMasterIdLst>
  <p:handoutMasterIdLst>
    <p:handoutMasterId r:id="rId161"/>
  </p:handoutMasterIdLst>
  <p:sldIdLst>
    <p:sldId id="1488" r:id="rId2"/>
    <p:sldId id="903" r:id="rId3"/>
    <p:sldId id="2198" r:id="rId4"/>
    <p:sldId id="825" r:id="rId5"/>
    <p:sldId id="518" r:id="rId6"/>
    <p:sldId id="544" r:id="rId7"/>
    <p:sldId id="519" r:id="rId8"/>
    <p:sldId id="557" r:id="rId9"/>
    <p:sldId id="609" r:id="rId10"/>
    <p:sldId id="610" r:id="rId11"/>
    <p:sldId id="2659" r:id="rId12"/>
    <p:sldId id="611" r:id="rId13"/>
    <p:sldId id="617" r:id="rId14"/>
    <p:sldId id="620" r:id="rId15"/>
    <p:sldId id="833" r:id="rId16"/>
    <p:sldId id="842" r:id="rId17"/>
    <p:sldId id="843" r:id="rId18"/>
    <p:sldId id="824" r:id="rId19"/>
    <p:sldId id="845" r:id="rId20"/>
    <p:sldId id="846" r:id="rId21"/>
    <p:sldId id="847" r:id="rId22"/>
    <p:sldId id="849" r:id="rId23"/>
    <p:sldId id="850" r:id="rId24"/>
    <p:sldId id="851" r:id="rId25"/>
    <p:sldId id="852" r:id="rId26"/>
    <p:sldId id="853" r:id="rId27"/>
    <p:sldId id="854" r:id="rId28"/>
    <p:sldId id="855" r:id="rId29"/>
    <p:sldId id="856" r:id="rId30"/>
    <p:sldId id="857" r:id="rId31"/>
    <p:sldId id="858" r:id="rId32"/>
    <p:sldId id="859" r:id="rId33"/>
    <p:sldId id="860" r:id="rId34"/>
    <p:sldId id="861" r:id="rId35"/>
    <p:sldId id="862" r:id="rId36"/>
    <p:sldId id="863" r:id="rId37"/>
    <p:sldId id="864" r:id="rId38"/>
    <p:sldId id="865" r:id="rId39"/>
    <p:sldId id="2207" r:id="rId40"/>
    <p:sldId id="766" r:id="rId41"/>
    <p:sldId id="866" r:id="rId42"/>
    <p:sldId id="2251" r:id="rId43"/>
    <p:sldId id="784" r:id="rId44"/>
    <p:sldId id="867" r:id="rId45"/>
    <p:sldId id="868" r:id="rId46"/>
    <p:sldId id="869" r:id="rId47"/>
    <p:sldId id="870" r:id="rId48"/>
    <p:sldId id="871" r:id="rId49"/>
    <p:sldId id="872" r:id="rId50"/>
    <p:sldId id="873" r:id="rId51"/>
    <p:sldId id="2199" r:id="rId52"/>
    <p:sldId id="874" r:id="rId53"/>
    <p:sldId id="875" r:id="rId54"/>
    <p:sldId id="876" r:id="rId55"/>
    <p:sldId id="877" r:id="rId56"/>
    <p:sldId id="878" r:id="rId57"/>
    <p:sldId id="879" r:id="rId58"/>
    <p:sldId id="888" r:id="rId59"/>
    <p:sldId id="2202" r:id="rId60"/>
    <p:sldId id="2203" r:id="rId61"/>
    <p:sldId id="2204" r:id="rId62"/>
    <p:sldId id="2205" r:id="rId63"/>
    <p:sldId id="2206" r:id="rId64"/>
    <p:sldId id="2252" r:id="rId65"/>
    <p:sldId id="880" r:id="rId66"/>
    <p:sldId id="881" r:id="rId67"/>
    <p:sldId id="882" r:id="rId68"/>
    <p:sldId id="883" r:id="rId69"/>
    <p:sldId id="884" r:id="rId70"/>
    <p:sldId id="885" r:id="rId71"/>
    <p:sldId id="886" r:id="rId72"/>
    <p:sldId id="887" r:id="rId73"/>
    <p:sldId id="905" r:id="rId74"/>
    <p:sldId id="908" r:id="rId75"/>
    <p:sldId id="913" r:id="rId76"/>
    <p:sldId id="909" r:id="rId77"/>
    <p:sldId id="907" r:id="rId78"/>
    <p:sldId id="2253" r:id="rId79"/>
    <p:sldId id="2254" r:id="rId80"/>
    <p:sldId id="2255" r:id="rId81"/>
    <p:sldId id="2256" r:id="rId82"/>
    <p:sldId id="2257" r:id="rId83"/>
    <p:sldId id="2258" r:id="rId84"/>
    <p:sldId id="2259" r:id="rId85"/>
    <p:sldId id="932" r:id="rId86"/>
    <p:sldId id="2261" r:id="rId87"/>
    <p:sldId id="906" r:id="rId88"/>
    <p:sldId id="2263" r:id="rId89"/>
    <p:sldId id="2264" r:id="rId90"/>
    <p:sldId id="2662" r:id="rId91"/>
    <p:sldId id="2265" r:id="rId92"/>
    <p:sldId id="2266" r:id="rId93"/>
    <p:sldId id="2267" r:id="rId94"/>
    <p:sldId id="2268" r:id="rId95"/>
    <p:sldId id="2269" r:id="rId96"/>
    <p:sldId id="2272" r:id="rId97"/>
    <p:sldId id="912" r:id="rId98"/>
    <p:sldId id="2273" r:id="rId99"/>
    <p:sldId id="2274" r:id="rId100"/>
    <p:sldId id="2270" r:id="rId101"/>
    <p:sldId id="2271" r:id="rId102"/>
    <p:sldId id="2663" r:id="rId103"/>
    <p:sldId id="2275" r:id="rId104"/>
    <p:sldId id="2276" r:id="rId105"/>
    <p:sldId id="2277" r:id="rId106"/>
    <p:sldId id="2278" r:id="rId107"/>
    <p:sldId id="2279" r:id="rId108"/>
    <p:sldId id="2280" r:id="rId109"/>
    <p:sldId id="890" r:id="rId110"/>
    <p:sldId id="2660" r:id="rId111"/>
    <p:sldId id="2661" r:id="rId112"/>
    <p:sldId id="911" r:id="rId113"/>
    <p:sldId id="2281" r:id="rId114"/>
    <p:sldId id="2209" r:id="rId115"/>
    <p:sldId id="2210" r:id="rId116"/>
    <p:sldId id="2211" r:id="rId117"/>
    <p:sldId id="2212" r:id="rId118"/>
    <p:sldId id="2213" r:id="rId119"/>
    <p:sldId id="2214" r:id="rId120"/>
    <p:sldId id="2218" r:id="rId121"/>
    <p:sldId id="848" r:id="rId122"/>
    <p:sldId id="2215" r:id="rId123"/>
    <p:sldId id="2217" r:id="rId124"/>
    <p:sldId id="2219" r:id="rId125"/>
    <p:sldId id="2220" r:id="rId126"/>
    <p:sldId id="2221" r:id="rId127"/>
    <p:sldId id="2222" r:id="rId128"/>
    <p:sldId id="2225" r:id="rId129"/>
    <p:sldId id="2224" r:id="rId130"/>
    <p:sldId id="2223" r:id="rId131"/>
    <p:sldId id="2226" r:id="rId132"/>
    <p:sldId id="2230" r:id="rId133"/>
    <p:sldId id="2227" r:id="rId134"/>
    <p:sldId id="2228" r:id="rId135"/>
    <p:sldId id="2231" r:id="rId136"/>
    <p:sldId id="2233" r:id="rId137"/>
    <p:sldId id="2234" r:id="rId138"/>
    <p:sldId id="2232" r:id="rId139"/>
    <p:sldId id="2245" r:id="rId140"/>
    <p:sldId id="2246" r:id="rId141"/>
    <p:sldId id="2247" r:id="rId142"/>
    <p:sldId id="2235" r:id="rId143"/>
    <p:sldId id="2229" r:id="rId144"/>
    <p:sldId id="2216" r:id="rId145"/>
    <p:sldId id="2236" r:id="rId146"/>
    <p:sldId id="2237" r:id="rId147"/>
    <p:sldId id="2238" r:id="rId148"/>
    <p:sldId id="2240" r:id="rId149"/>
    <p:sldId id="2239" r:id="rId150"/>
    <p:sldId id="2241" r:id="rId151"/>
    <p:sldId id="2242" r:id="rId152"/>
    <p:sldId id="2243" r:id="rId153"/>
    <p:sldId id="2244" r:id="rId154"/>
    <p:sldId id="2248" r:id="rId155"/>
    <p:sldId id="2249" r:id="rId156"/>
    <p:sldId id="2250" r:id="rId157"/>
    <p:sldId id="2494" r:id="rId158"/>
    <p:sldId id="2495" r:id="rId1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966FF"/>
    <a:srgbClr val="FF505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78" autoAdjust="0"/>
    <p:restoredTop sz="94660"/>
  </p:normalViewPr>
  <p:slideViewPr>
    <p:cSldViewPr>
      <p:cViewPr varScale="1">
        <p:scale>
          <a:sx n="89" d="100"/>
          <a:sy n="89" d="100"/>
        </p:scale>
        <p:origin x="8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tableStyles" Target="tableStyle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9BA781-53BA-4587-812A-22935779C5C3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607119E-5123-4C3F-AD81-93C997E9EB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464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C8F26-4391-44D7-A99E-666CBFCD2A8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F764B-CAA8-4E03-A961-C8C798A30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1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9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52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274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15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06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41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918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642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75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51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25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mschool.com/math/assistance/equation/gaus/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8172F11-100D-48EF-88AA-A7D9995C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3CD72D-6516-4F90-9BCB-60D3586B7A1A}"/>
              </a:ext>
            </a:extLst>
          </p:cNvPr>
          <p:cNvSpPr txBox="1"/>
          <p:nvPr/>
        </p:nvSpPr>
        <p:spPr>
          <a:xfrm>
            <a:off x="0" y="6604337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https://media.istockphoto.com/vectors/green-blackboard-mathematical-with-thin-line-shapes-and-inscriptions-vector-id1084380192?k=6&amp;m=1084380192&amp;s=612x612&amp;w=0&amp;h=TcEOVpnUmyuswT4Pay</a:t>
            </a:r>
          </a:p>
          <a:p>
            <a:r>
              <a:rPr lang="en-US" sz="1500" dirty="0">
                <a:solidFill>
                  <a:srgbClr val="00B0F0"/>
                </a:solidFill>
              </a:rPr>
              <a:t>AL6lNiHU8SS8g33yOSg-jR5BE=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C676A4D-4A1E-4267-9E2B-BE0390C3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6686"/>
            <a:ext cx="9144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       Welcome to </a:t>
            </a:r>
          </a:p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Unit 9-</a:t>
            </a:r>
            <a:r>
              <a:rPr lang="en-US" altLang="en-US" sz="3000" b="1" dirty="0">
                <a:solidFill>
                  <a:srgbClr val="FFFF00"/>
                </a:solidFill>
              </a:rPr>
              <a:t> </a:t>
            </a:r>
            <a:r>
              <a:rPr lang="en-US" altLang="en-US" sz="7200" b="1">
                <a:solidFill>
                  <a:srgbClr val="FFFF00"/>
                </a:solidFill>
              </a:rPr>
              <a:t>Part 17</a:t>
            </a:r>
            <a:endParaRPr lang="en-US" altLang="en-US" sz="72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50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72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</a:rPr>
              <a:t>MATH116-Foundations for Calculus</a:t>
            </a:r>
          </a:p>
        </p:txBody>
      </p:sp>
    </p:spTree>
    <p:extLst>
      <p:ext uri="{BB962C8B-B14F-4D97-AF65-F5344CB8AC3E}">
        <p14:creationId xmlns:p14="http://schemas.microsoft.com/office/powerpoint/2010/main" val="145617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Ellipse</a:t>
            </a:r>
            <a:r>
              <a:rPr lang="en-US" dirty="0"/>
              <a:t>: “squashed circle”</a:t>
            </a:r>
          </a:p>
          <a:p>
            <a:pPr>
              <a:spcBef>
                <a:spcPts val="0"/>
              </a:spcBef>
            </a:pPr>
            <a:r>
              <a:rPr lang="en-US" dirty="0"/>
              <a:t>set of points in a plane whose distances from two fixed points </a:t>
            </a:r>
          </a:p>
          <a:p>
            <a:pPr>
              <a:spcBef>
                <a:spcPts val="0"/>
              </a:spcBef>
            </a:pPr>
            <a:r>
              <a:rPr lang="en-US" dirty="0"/>
              <a:t>(the foci) have a constant sum </a:t>
            </a:r>
          </a:p>
        </p:txBody>
      </p:sp>
    </p:spTree>
    <p:extLst>
      <p:ext uri="{BB962C8B-B14F-4D97-AF65-F5344CB8AC3E}">
        <p14:creationId xmlns:p14="http://schemas.microsoft.com/office/powerpoint/2010/main" val="329397677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For these three equations, is there a solution?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4e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86" y="2228850"/>
            <a:ext cx="5614714" cy="430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00032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For these three equations, is there a solution?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4f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42" y="2247899"/>
            <a:ext cx="5614057" cy="43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45840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FF00"/>
                </a:solidFill>
                <a:cs typeface="Tahoma" pitchFamily="34" charset="0"/>
              </a:rPr>
              <a:t>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A03C73-FAC3-4EB6-8435-A45F37D7CBC9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85925071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Linear dependence </a:t>
            </a:r>
            <a:r>
              <a:rPr lang="en-US" dirty="0"/>
              <a:t>means that some equations can be obtained from linearly combining other equations </a:t>
            </a:r>
          </a:p>
        </p:txBody>
      </p:sp>
    </p:spTree>
    <p:extLst>
      <p:ext uri="{BB962C8B-B14F-4D97-AF65-F5344CB8AC3E}">
        <p14:creationId xmlns:p14="http://schemas.microsoft.com/office/powerpoint/2010/main" val="102867867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 linear combination </a:t>
            </a:r>
            <a:r>
              <a:rPr lang="en-US" dirty="0"/>
              <a:t>means addition of equations, subtraction of equations or multiplying by a </a:t>
            </a:r>
            <a:r>
              <a:rPr lang="en-US" dirty="0">
                <a:solidFill>
                  <a:srgbClr val="FFC000"/>
                </a:solidFill>
              </a:rPr>
              <a:t>scalar constant </a:t>
            </a:r>
            <a:r>
              <a:rPr lang="en-US" dirty="0"/>
              <a:t>(a number with no variables in it)</a:t>
            </a:r>
          </a:p>
        </p:txBody>
      </p:sp>
    </p:spTree>
    <p:extLst>
      <p:ext uri="{BB962C8B-B14F-4D97-AF65-F5344CB8AC3E}">
        <p14:creationId xmlns:p14="http://schemas.microsoft.com/office/powerpoint/2010/main" val="396239977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example: </a:t>
            </a:r>
          </a:p>
          <a:p>
            <a:r>
              <a:rPr lang="en-US" dirty="0"/>
              <a:t>		 </a:t>
            </a:r>
            <a:r>
              <a:rPr lang="en-US" sz="1500" dirty="0"/>
              <a:t> </a:t>
            </a:r>
            <a:r>
              <a:rPr lang="en-US" dirty="0"/>
              <a:t>y = x + 1    and </a:t>
            </a:r>
          </a:p>
          <a:p>
            <a:r>
              <a:rPr lang="en-US" dirty="0"/>
              <a:t>		2y = 2x + 2 </a:t>
            </a:r>
          </a:p>
          <a:p>
            <a:r>
              <a:rPr lang="en-US" dirty="0"/>
              <a:t>are </a:t>
            </a:r>
            <a:r>
              <a:rPr lang="en-US" dirty="0">
                <a:solidFill>
                  <a:srgbClr val="FFC000"/>
                </a:solidFill>
              </a:rPr>
              <a:t>linearly dependent equations </a:t>
            </a:r>
            <a:r>
              <a:rPr lang="en-US" dirty="0"/>
              <a:t>because the second one can be obtained by taking twice the first one</a:t>
            </a:r>
          </a:p>
        </p:txBody>
      </p:sp>
    </p:spTree>
    <p:extLst>
      <p:ext uri="{BB962C8B-B14F-4D97-AF65-F5344CB8AC3E}">
        <p14:creationId xmlns:p14="http://schemas.microsoft.com/office/powerpoint/2010/main" val="167582132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Linearly independent equations </a:t>
            </a:r>
            <a:r>
              <a:rPr lang="en-US" dirty="0"/>
              <a:t>cannot be obtained from linearly combining each other</a:t>
            </a:r>
          </a:p>
        </p:txBody>
      </p:sp>
    </p:spTree>
    <p:extLst>
      <p:ext uri="{BB962C8B-B14F-4D97-AF65-F5344CB8AC3E}">
        <p14:creationId xmlns:p14="http://schemas.microsoft.com/office/powerpoint/2010/main" val="104419212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overdetermined system will have a solution </a:t>
            </a:r>
            <a:r>
              <a:rPr lang="en-US" dirty="0">
                <a:solidFill>
                  <a:schemeClr val="tx1"/>
                </a:solidFill>
              </a:rPr>
              <a:t>only</a:t>
            </a:r>
            <a:r>
              <a:rPr lang="en-US" dirty="0"/>
              <a:t> if the system the number of </a:t>
            </a:r>
            <a:r>
              <a:rPr lang="en-US" dirty="0">
                <a:solidFill>
                  <a:srgbClr val="FFC000"/>
                </a:solidFill>
              </a:rPr>
              <a:t>linearly independent equations </a:t>
            </a:r>
            <a:r>
              <a:rPr lang="en-US" dirty="0"/>
              <a:t>does not exceed the number of unknowns</a:t>
            </a:r>
          </a:p>
        </p:txBody>
      </p:sp>
    </p:spTree>
    <p:extLst>
      <p:ext uri="{BB962C8B-B14F-4D97-AF65-F5344CB8AC3E}">
        <p14:creationId xmlns:p14="http://schemas.microsoft.com/office/powerpoint/2010/main" val="149445359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7483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2590800"/>
            <a:ext cx="5054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solve: x + 3y + 4z = -14 </a:t>
            </a:r>
          </a:p>
          <a:p>
            <a:pPr>
              <a:spcBef>
                <a:spcPts val="0"/>
              </a:spcBef>
            </a:pPr>
            <a:r>
              <a:rPr lang="en-US" dirty="0"/>
              <a:t>and  6x + 4y + 2z = -22 </a:t>
            </a:r>
          </a:p>
          <a:p>
            <a:pPr>
              <a:spcBef>
                <a:spcPts val="0"/>
              </a:spcBef>
            </a:pPr>
            <a:r>
              <a:rPr lang="en-US" dirty="0"/>
              <a:t>and  3x + 7y - z = -1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x + 3y + 4z = -14, </a:t>
            </a:r>
          </a:p>
          <a:p>
            <a:pPr>
              <a:spcBef>
                <a:spcPts val="0"/>
              </a:spcBef>
            </a:pPr>
            <a:r>
              <a:rPr lang="en-US" dirty="0"/>
              <a:t>6x + 4y + 2z = -22, </a:t>
            </a:r>
          </a:p>
          <a:p>
            <a:pPr>
              <a:spcBef>
                <a:spcPts val="0"/>
              </a:spcBef>
            </a:pPr>
            <a:r>
              <a:rPr lang="en-US" dirty="0"/>
              <a:t>3x + 7y - z = -1 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7A83E-1CF9-4430-B5EF-C6EF89913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5386387"/>
            <a:ext cx="1541703" cy="6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</a:t>
            </a:r>
            <a:r>
              <a:rPr lang="en-US" dirty="0">
                <a:solidFill>
                  <a:srgbClr val="FFC000"/>
                </a:solidFill>
              </a:rPr>
              <a:t>eccentricity</a:t>
            </a:r>
            <a:r>
              <a:rPr lang="en-US" dirty="0"/>
              <a:t>” of an ellipse is how flat it is vs a circle</a:t>
            </a:r>
          </a:p>
        </p:txBody>
      </p:sp>
    </p:spTree>
    <p:extLst>
      <p:ext uri="{BB962C8B-B14F-4D97-AF65-F5344CB8AC3E}">
        <p14:creationId xmlns:p14="http://schemas.microsoft.com/office/powerpoint/2010/main" val="139460575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EF88C58-B291-4E08-9A2C-DF8969500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3200400"/>
            <a:ext cx="5054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B21E3-82C9-412D-B0DA-411EDB7C7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ES" dirty="0"/>
              <a:t>solve:  x + 3y + 4z +6q = -14 and   6x + 4y + 2z -4q = -22 and   3x + 7y - z -7q = -1 </a:t>
            </a:r>
          </a:p>
          <a:p>
            <a:pPr>
              <a:spcBef>
                <a:spcPts val="0"/>
              </a:spcBef>
            </a:pPr>
            <a:r>
              <a:rPr lang="es-ES" dirty="0"/>
              <a:t>and   4x +5y -3z +q =10 </a:t>
            </a:r>
          </a:p>
          <a:p>
            <a:pPr>
              <a:spcBef>
                <a:spcPts val="0"/>
              </a:spcBef>
            </a:pPr>
            <a:endParaRPr lang="es-ES" dirty="0"/>
          </a:p>
          <a:p>
            <a:pPr>
              <a:spcBef>
                <a:spcPts val="0"/>
              </a:spcBef>
            </a:pPr>
            <a:r>
              <a:rPr lang="es-ES" dirty="0"/>
              <a:t>x + 3y + 4z +6q = -14 ,</a:t>
            </a:r>
          </a:p>
          <a:p>
            <a:pPr>
              <a:spcBef>
                <a:spcPts val="0"/>
              </a:spcBef>
            </a:pPr>
            <a:r>
              <a:rPr lang="es-ES" dirty="0"/>
              <a:t>6x + 4y + 2z -4q = -22,</a:t>
            </a:r>
          </a:p>
          <a:p>
            <a:pPr>
              <a:spcBef>
                <a:spcPts val="0"/>
              </a:spcBef>
            </a:pPr>
            <a:r>
              <a:rPr lang="es-ES" dirty="0"/>
              <a:t>3x + 7y - z -7q = -1, </a:t>
            </a:r>
          </a:p>
          <a:p>
            <a:pPr>
              <a:spcBef>
                <a:spcPts val="0"/>
              </a:spcBef>
            </a:pPr>
            <a:r>
              <a:rPr lang="es-ES" dirty="0"/>
              <a:t>4x +5y -3z +q =10 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388E826-4E26-43B8-A5A9-CE4818C58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9E8079-D1E8-400E-8F2E-911374913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224587"/>
            <a:ext cx="1541703" cy="6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8612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18362-5323-4472-AB18-9228E88E8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solve:  x + 3y + 4z +2p+6q = -14 and   6x + 4y + 2z +3p-4q = -22 and   3x + 7y - z +4p-7q = -1 and 4x +5y -3z +5p+q =10 and  7x -6y +5z + 4p +3q =15</a:t>
            </a:r>
          </a:p>
          <a:p>
            <a:r>
              <a:rPr lang="en-US" dirty="0"/>
              <a:t>Wolfram won’t</a:t>
            </a:r>
          </a:p>
          <a:p>
            <a:r>
              <a:rPr lang="en-US" dirty="0" err="1"/>
              <a:t>Symbolab</a:t>
            </a:r>
            <a:r>
              <a:rPr lang="en-US" dirty="0"/>
              <a:t> won’t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4B92FD-7F57-4C25-AAAE-386B9245F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3745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638800"/>
          </a:xfrm>
        </p:spPr>
        <p:txBody>
          <a:bodyPr/>
          <a:lstStyle/>
          <a:p>
            <a:r>
              <a:rPr lang="pl-PL" dirty="0"/>
              <a:t>solve: 7u+6v+15w–44x+18y+11z=70 </a:t>
            </a:r>
            <a:endParaRPr lang="en-US" dirty="0"/>
          </a:p>
          <a:p>
            <a:r>
              <a:rPr lang="en-US" dirty="0"/>
              <a:t>  </a:t>
            </a:r>
            <a:r>
              <a:rPr lang="pl-PL" dirty="0"/>
              <a:t>and 9u+25v+10w+3x–14y+8z=161</a:t>
            </a:r>
            <a:r>
              <a:rPr lang="en-US" dirty="0"/>
              <a:t>     </a:t>
            </a:r>
          </a:p>
          <a:p>
            <a:r>
              <a:rPr lang="en-US" dirty="0"/>
              <a:t>  </a:t>
            </a:r>
            <a:r>
              <a:rPr lang="pl-PL" dirty="0"/>
              <a:t>and 13u+8</a:t>
            </a:r>
            <a:r>
              <a:rPr lang="en-US" dirty="0"/>
              <a:t>v</a:t>
            </a:r>
            <a:r>
              <a:rPr lang="pl-PL" dirty="0"/>
              <a:t>+2w+6x+62y+15z=671</a:t>
            </a:r>
            <a:r>
              <a:rPr lang="en-US" dirty="0"/>
              <a:t>    </a:t>
            </a:r>
          </a:p>
          <a:p>
            <a:r>
              <a:rPr lang="en-US" dirty="0"/>
              <a:t>  </a:t>
            </a:r>
            <a:r>
              <a:rPr lang="pl-PL" dirty="0"/>
              <a:t>and –2u+v–5w+57x+9y–3z=354</a:t>
            </a:r>
            <a:r>
              <a:rPr lang="en-US" dirty="0"/>
              <a:t> </a:t>
            </a:r>
          </a:p>
          <a:p>
            <a:r>
              <a:rPr lang="en-US" dirty="0"/>
              <a:t>  </a:t>
            </a:r>
            <a:r>
              <a:rPr lang="pl-PL" dirty="0"/>
              <a:t>and 5u–17v+18w+9x–7y+5z=82 </a:t>
            </a:r>
            <a:endParaRPr lang="en-US" dirty="0"/>
          </a:p>
          <a:p>
            <a:r>
              <a:rPr lang="en-US" dirty="0"/>
              <a:t>  </a:t>
            </a:r>
            <a:r>
              <a:rPr lang="pl-PL" dirty="0"/>
              <a:t>and 4u+3v+16w+14x+2y+7z=258</a:t>
            </a:r>
            <a:endParaRPr lang="en-US" dirty="0"/>
          </a:p>
          <a:p>
            <a:r>
              <a:rPr lang="en-US" dirty="0">
                <a:hlinkClick r:id="rId2"/>
              </a:rPr>
              <a:t>http://onlinemschool.com/math/assistance/equation/gaus/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5EBBC4F-F695-4CED-A243-C7634256B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1041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40292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</a:t>
            </a:r>
            <a:r>
              <a:rPr lang="en-US" altLang="en-US" dirty="0" err="1"/>
              <a:t>Nonlinears</a:t>
            </a:r>
            <a:endParaRPr lang="en-US" alt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Linear equations are just that – equations of lines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505482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</a:t>
            </a:r>
            <a:r>
              <a:rPr lang="en-US" altLang="en-US" dirty="0" err="1"/>
              <a:t>Nonlinears</a:t>
            </a:r>
            <a:endParaRPr lang="en-US" alt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Linear equations are just that – equations of lines</a:t>
            </a:r>
          </a:p>
          <a:p>
            <a:r>
              <a:rPr lang="en-US" altLang="en-US" dirty="0"/>
              <a:t>They will all be of the form:</a:t>
            </a:r>
          </a:p>
          <a:p>
            <a:pPr algn="ctr"/>
            <a:r>
              <a:rPr lang="en-US" altLang="en-US" dirty="0"/>
              <a:t>y = mx + b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239464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</a:t>
            </a:r>
            <a:r>
              <a:rPr lang="en-US" altLang="en-US" dirty="0" err="1"/>
              <a:t>Nonlinears</a:t>
            </a:r>
            <a:endParaRPr lang="en-US" alt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about the </a:t>
            </a:r>
            <a:r>
              <a:rPr lang="en-US" altLang="en-US" dirty="0" err="1"/>
              <a:t>x,y,z</a:t>
            </a:r>
            <a:r>
              <a:rPr lang="en-US" altLang="en-US" dirty="0"/>
              <a:t> ones?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124042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</a:t>
            </a:r>
            <a:r>
              <a:rPr lang="en-US" altLang="en-US" dirty="0" err="1"/>
              <a:t>Nonlinears</a:t>
            </a:r>
            <a:endParaRPr lang="en-US" alt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about the </a:t>
            </a:r>
            <a:r>
              <a:rPr lang="en-US" altLang="en-US" dirty="0" err="1"/>
              <a:t>x,y,z</a:t>
            </a:r>
            <a:r>
              <a:rPr lang="en-US" altLang="en-US" dirty="0"/>
              <a:t> ones?</a:t>
            </a:r>
          </a:p>
          <a:p>
            <a:endParaRPr lang="en-US" altLang="en-US" sz="2000" dirty="0"/>
          </a:p>
          <a:p>
            <a:r>
              <a:rPr lang="en-US" altLang="en-US" dirty="0"/>
              <a:t>Those will form a flat plane in 3D space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552347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</a:t>
            </a:r>
            <a:r>
              <a:rPr lang="en-US" altLang="en-US" dirty="0" err="1"/>
              <a:t>Nonlinears</a:t>
            </a:r>
            <a:endParaRPr lang="en-US" alt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Nonlinear equations are the equations of curves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198643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</a:t>
            </a:r>
            <a:r>
              <a:rPr lang="en-US" altLang="en-US" dirty="0" err="1"/>
              <a:t>Nonlinears</a:t>
            </a:r>
            <a:endParaRPr lang="en-US" alt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Nonlinear equations are the equations of curves</a:t>
            </a:r>
          </a:p>
          <a:p>
            <a:r>
              <a:rPr lang="en-US" altLang="en-US" dirty="0"/>
              <a:t>They will have squares and cubes and other higher-order exponents in the equations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8590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Parabola</a:t>
            </a:r>
            <a:r>
              <a:rPr lang="en-US" dirty="0"/>
              <a:t>: set of points in a plane that are equidistant from a fixed point F (the focus) </a:t>
            </a:r>
          </a:p>
          <a:p>
            <a:r>
              <a:rPr lang="en-US" dirty="0"/>
              <a:t>and a fixed line (the </a:t>
            </a:r>
            <a:r>
              <a:rPr lang="en-US" dirty="0" err="1"/>
              <a:t>directrix</a:t>
            </a:r>
            <a:r>
              <a:rPr lang="en-US" dirty="0"/>
              <a:t>)</a:t>
            </a:r>
          </a:p>
          <a:p>
            <a:endParaRPr lang="en-US" sz="2000" dirty="0"/>
          </a:p>
          <a:p>
            <a:pPr algn="ctr"/>
            <a:r>
              <a:rPr lang="en-US" dirty="0"/>
              <a:t>ax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dirty="0" err="1"/>
              <a:t>bx</a:t>
            </a:r>
            <a:r>
              <a:rPr lang="en-US" dirty="0"/>
              <a:t> + c = y</a:t>
            </a:r>
          </a:p>
        </p:txBody>
      </p:sp>
    </p:spTree>
    <p:extLst>
      <p:ext uri="{BB962C8B-B14F-4D97-AF65-F5344CB8AC3E}">
        <p14:creationId xmlns:p14="http://schemas.microsoft.com/office/powerpoint/2010/main" val="292339588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</a:t>
            </a:r>
            <a:r>
              <a:rPr lang="en-US" altLang="en-US" dirty="0" err="1"/>
              <a:t>Nonlinears</a:t>
            </a:r>
            <a:endParaRPr lang="en-US" alt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Some of the equations in the system may be linear and others nonlinear</a:t>
            </a:r>
          </a:p>
          <a:p>
            <a:r>
              <a:rPr lang="en-US" altLang="en-US" dirty="0"/>
              <a:t>You can mix the two types!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270040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</a:t>
            </a:r>
            <a:r>
              <a:rPr lang="en-US" altLang="en-US" dirty="0" err="1"/>
              <a:t>Nonlinears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NATURALLY,</a:t>
            </a:r>
          </a:p>
          <a:p>
            <a:r>
              <a:rPr lang="en-US" dirty="0"/>
              <a:t>linear equations (ones that graph as straight lines) are simpler than non-linear (curved) equations</a:t>
            </a:r>
          </a:p>
        </p:txBody>
      </p:sp>
    </p:spTree>
    <p:extLst>
      <p:ext uri="{BB962C8B-B14F-4D97-AF65-F5344CB8AC3E}">
        <p14:creationId xmlns:p14="http://schemas.microsoft.com/office/powerpoint/2010/main" val="428709781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</a:t>
            </a:r>
            <a:r>
              <a:rPr lang="en-US" altLang="en-US" dirty="0" err="1"/>
              <a:t>Nonlinears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NATURALLY,</a:t>
            </a:r>
          </a:p>
          <a:p>
            <a:r>
              <a:rPr lang="en-US" dirty="0"/>
              <a:t>linear equations (ones that graph as straight lines) are simpler than non-linear (curved) equations</a:t>
            </a:r>
          </a:p>
          <a:p>
            <a:r>
              <a:rPr lang="en-US" dirty="0"/>
              <a:t>BUT you still use the same tricks to solve them!</a:t>
            </a:r>
          </a:p>
        </p:txBody>
      </p:sp>
    </p:spTree>
    <p:extLst>
      <p:ext uri="{BB962C8B-B14F-4D97-AF65-F5344CB8AC3E}">
        <p14:creationId xmlns:p14="http://schemas.microsoft.com/office/powerpoint/2010/main" val="285687214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system:</a:t>
            </a:r>
          </a:p>
          <a:p>
            <a:pPr>
              <a:spcBef>
                <a:spcPts val="0"/>
              </a:spcBef>
            </a:pPr>
            <a:r>
              <a:rPr lang="en-US" dirty="0"/>
              <a:t>	3x - y = -2</a:t>
            </a:r>
          </a:p>
          <a:p>
            <a:pPr>
              <a:spcBef>
                <a:spcPts val="0"/>
              </a:spcBef>
            </a:pPr>
            <a:r>
              <a:rPr lang="en-US" dirty="0"/>
              <a:t>	2x</a:t>
            </a:r>
            <a:r>
              <a:rPr lang="en-US" baseline="30000" dirty="0"/>
              <a:t>2</a:t>
            </a:r>
            <a:r>
              <a:rPr lang="en-US" dirty="0"/>
              <a:t> – y =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1534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system:</a:t>
            </a:r>
          </a:p>
          <a:p>
            <a:pPr>
              <a:spcBef>
                <a:spcPts val="0"/>
              </a:spcBef>
            </a:pPr>
            <a:r>
              <a:rPr lang="en-US" dirty="0"/>
              <a:t>	3x - y = -2</a:t>
            </a:r>
          </a:p>
          <a:p>
            <a:pPr>
              <a:spcBef>
                <a:spcPts val="0"/>
              </a:spcBef>
            </a:pPr>
            <a:r>
              <a:rPr lang="en-US" dirty="0"/>
              <a:t>	2x</a:t>
            </a:r>
            <a:r>
              <a:rPr lang="en-US" baseline="30000" dirty="0"/>
              <a:t>2</a:t>
            </a:r>
            <a:r>
              <a:rPr lang="en-US" dirty="0"/>
              <a:t> – y = 0</a:t>
            </a:r>
          </a:p>
          <a:p>
            <a:r>
              <a:rPr lang="en-US" dirty="0"/>
              <a:t>You could use either substitution or elimination…</a:t>
            </a:r>
          </a:p>
          <a:p>
            <a:r>
              <a:rPr lang="en-US" dirty="0"/>
              <a:t>But let’s try substitution!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8664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system:</a:t>
            </a:r>
          </a:p>
          <a:p>
            <a:pPr>
              <a:spcBef>
                <a:spcPts val="0"/>
              </a:spcBef>
            </a:pPr>
            <a:r>
              <a:rPr lang="en-US" dirty="0"/>
              <a:t>	3x - y = -2</a:t>
            </a:r>
          </a:p>
          <a:p>
            <a:pPr>
              <a:spcBef>
                <a:spcPts val="0"/>
              </a:spcBef>
            </a:pPr>
            <a:r>
              <a:rPr lang="en-US" dirty="0"/>
              <a:t>	2x</a:t>
            </a:r>
            <a:r>
              <a:rPr lang="en-US" baseline="30000" dirty="0"/>
              <a:t>2</a:t>
            </a:r>
            <a:r>
              <a:rPr lang="en-US" dirty="0"/>
              <a:t> – y = 0</a:t>
            </a:r>
          </a:p>
          <a:p>
            <a:r>
              <a:rPr lang="en-US" dirty="0"/>
              <a:t>Using 3x – y = -2 </a:t>
            </a:r>
            <a:r>
              <a:rPr lang="en-US" sz="2500" dirty="0"/>
              <a:t>(</a:t>
            </a:r>
            <a:r>
              <a:rPr lang="en-US" sz="2500" dirty="0" err="1"/>
              <a:t>‘cause</a:t>
            </a:r>
            <a:r>
              <a:rPr lang="en-US" sz="2500" dirty="0"/>
              <a:t> it’s easier)</a:t>
            </a:r>
          </a:p>
          <a:p>
            <a:pPr>
              <a:spcBef>
                <a:spcPts val="0"/>
              </a:spcBef>
            </a:pPr>
            <a:r>
              <a:rPr lang="en-US" dirty="0"/>
              <a:t>		  - y =  -2-3x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9123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system:</a:t>
            </a:r>
          </a:p>
          <a:p>
            <a:pPr>
              <a:spcBef>
                <a:spcPts val="0"/>
              </a:spcBef>
            </a:pPr>
            <a:r>
              <a:rPr lang="en-US" dirty="0"/>
              <a:t>	3x - y = -2</a:t>
            </a:r>
          </a:p>
          <a:p>
            <a:pPr>
              <a:spcBef>
                <a:spcPts val="0"/>
              </a:spcBef>
            </a:pPr>
            <a:r>
              <a:rPr lang="en-US" dirty="0"/>
              <a:t>	2x</a:t>
            </a:r>
            <a:r>
              <a:rPr lang="en-US" baseline="30000" dirty="0"/>
              <a:t>2</a:t>
            </a:r>
            <a:r>
              <a:rPr lang="en-US" dirty="0"/>
              <a:t> – y = 0</a:t>
            </a:r>
          </a:p>
          <a:p>
            <a:r>
              <a:rPr lang="en-US" dirty="0"/>
              <a:t>Using 3x – y = -2 </a:t>
            </a:r>
            <a:r>
              <a:rPr lang="en-US" sz="2500" dirty="0"/>
              <a:t>(</a:t>
            </a:r>
            <a:r>
              <a:rPr lang="en-US" sz="2500" dirty="0" err="1"/>
              <a:t>‘cause</a:t>
            </a:r>
            <a:r>
              <a:rPr lang="en-US" sz="2500" dirty="0"/>
              <a:t> it’s easier)</a:t>
            </a:r>
          </a:p>
          <a:p>
            <a:pPr>
              <a:spcBef>
                <a:spcPts val="0"/>
              </a:spcBef>
            </a:pPr>
            <a:r>
              <a:rPr lang="en-US" dirty="0"/>
              <a:t>		  - y =  -2-3x 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  y = (-2-3x)/-1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005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system:</a:t>
            </a:r>
          </a:p>
          <a:p>
            <a:pPr>
              <a:spcBef>
                <a:spcPts val="0"/>
              </a:spcBef>
            </a:pPr>
            <a:r>
              <a:rPr lang="en-US" dirty="0"/>
              <a:t>	3x - y = -2</a:t>
            </a:r>
          </a:p>
          <a:p>
            <a:pPr>
              <a:spcBef>
                <a:spcPts val="0"/>
              </a:spcBef>
            </a:pPr>
            <a:r>
              <a:rPr lang="en-US" dirty="0"/>
              <a:t>	2x</a:t>
            </a:r>
            <a:r>
              <a:rPr lang="en-US" baseline="30000" dirty="0"/>
              <a:t>2</a:t>
            </a:r>
            <a:r>
              <a:rPr lang="en-US" dirty="0"/>
              <a:t> – y = 0</a:t>
            </a:r>
          </a:p>
          <a:p>
            <a:r>
              <a:rPr lang="en-US" dirty="0"/>
              <a:t>Using 3x – y = -2 </a:t>
            </a:r>
            <a:r>
              <a:rPr lang="en-US" sz="2500" dirty="0"/>
              <a:t>(</a:t>
            </a:r>
            <a:r>
              <a:rPr lang="en-US" sz="2500" dirty="0" err="1"/>
              <a:t>‘cause</a:t>
            </a:r>
            <a:r>
              <a:rPr lang="en-US" sz="2500" dirty="0"/>
              <a:t> it’s easier)</a:t>
            </a:r>
          </a:p>
          <a:p>
            <a:pPr>
              <a:spcBef>
                <a:spcPts val="0"/>
              </a:spcBef>
            </a:pPr>
            <a:r>
              <a:rPr lang="en-US" dirty="0"/>
              <a:t>		  - y =  -2-3x 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  y = (-2-3x)/-1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  y = 2+3x</a:t>
            </a:r>
          </a:p>
          <a:p>
            <a:r>
              <a:rPr lang="en-US" dirty="0"/>
              <a:t>Now substitute that into the   </a:t>
            </a:r>
          </a:p>
          <a:p>
            <a:pPr>
              <a:spcBef>
                <a:spcPts val="0"/>
              </a:spcBef>
            </a:pPr>
            <a:r>
              <a:rPr lang="en-US" dirty="0"/>
              <a:t>   2</a:t>
            </a:r>
            <a:r>
              <a:rPr lang="en-US" baseline="30000" dirty="0"/>
              <a:t>nd</a:t>
            </a:r>
            <a:r>
              <a:rPr lang="en-US" dirty="0"/>
              <a:t> equation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3373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system:</a:t>
            </a:r>
          </a:p>
          <a:p>
            <a:pPr>
              <a:spcBef>
                <a:spcPts val="0"/>
              </a:spcBef>
            </a:pPr>
            <a:r>
              <a:rPr lang="en-US" dirty="0"/>
              <a:t>	3x - y = -2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 </a:t>
            </a:r>
            <a:r>
              <a:rPr lang="en-US" dirty="0"/>
              <a:t>y = 2+3x</a:t>
            </a:r>
          </a:p>
          <a:p>
            <a:pPr>
              <a:spcBef>
                <a:spcPts val="0"/>
              </a:spcBef>
            </a:pPr>
            <a:r>
              <a:rPr lang="en-US" dirty="0"/>
              <a:t>	2x</a:t>
            </a:r>
            <a:r>
              <a:rPr lang="en-US" baseline="30000" dirty="0"/>
              <a:t>2</a:t>
            </a:r>
            <a:r>
              <a:rPr lang="en-US" dirty="0"/>
              <a:t> – y = 0</a:t>
            </a:r>
          </a:p>
          <a:p>
            <a:pPr>
              <a:spcBef>
                <a:spcPts val="0"/>
              </a:spcBef>
            </a:pPr>
            <a:r>
              <a:rPr lang="en-US" dirty="0"/>
              <a:t>		2x</a:t>
            </a:r>
            <a:r>
              <a:rPr lang="en-US" baseline="30000" dirty="0"/>
              <a:t>2</a:t>
            </a:r>
            <a:r>
              <a:rPr lang="en-US" dirty="0"/>
              <a:t> – (2+3x) =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3831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system:</a:t>
            </a:r>
          </a:p>
          <a:p>
            <a:pPr>
              <a:spcBef>
                <a:spcPts val="0"/>
              </a:spcBef>
            </a:pPr>
            <a:r>
              <a:rPr lang="en-US" dirty="0"/>
              <a:t>	3x - y = -2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 </a:t>
            </a:r>
            <a:r>
              <a:rPr lang="en-US" dirty="0"/>
              <a:t>y = 2+3x</a:t>
            </a:r>
          </a:p>
          <a:p>
            <a:pPr>
              <a:spcBef>
                <a:spcPts val="0"/>
              </a:spcBef>
            </a:pPr>
            <a:r>
              <a:rPr lang="en-US" dirty="0"/>
              <a:t>	2x</a:t>
            </a:r>
            <a:r>
              <a:rPr lang="en-US" baseline="30000" dirty="0"/>
              <a:t>2</a:t>
            </a:r>
            <a:r>
              <a:rPr lang="en-US" dirty="0"/>
              <a:t> – y = 0</a:t>
            </a:r>
          </a:p>
          <a:p>
            <a:pPr>
              <a:spcBef>
                <a:spcPts val="0"/>
              </a:spcBef>
            </a:pPr>
            <a:r>
              <a:rPr lang="en-US" dirty="0"/>
              <a:t>		2x</a:t>
            </a:r>
            <a:r>
              <a:rPr lang="en-US" baseline="30000" dirty="0"/>
              <a:t>2</a:t>
            </a:r>
            <a:r>
              <a:rPr lang="en-US" dirty="0"/>
              <a:t> – (2+3x) = 0</a:t>
            </a:r>
          </a:p>
          <a:p>
            <a:pPr>
              <a:spcBef>
                <a:spcPts val="0"/>
              </a:spcBef>
            </a:pPr>
            <a:r>
              <a:rPr lang="en-US" dirty="0"/>
              <a:t>		2x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- 3x – 2 =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6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73313"/>
            <a:ext cx="4457700" cy="30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particle or wave approaching a parabola on a line parallel to the axis is reflected through the focus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97126-A1E1-4D6C-9B77-AC45C34605AD}"/>
              </a:ext>
            </a:extLst>
          </p:cNvPr>
          <p:cNvSpPr/>
          <p:nvPr/>
        </p:nvSpPr>
        <p:spPr>
          <a:xfrm>
            <a:off x="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108880692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system:</a:t>
            </a:r>
          </a:p>
          <a:p>
            <a:pPr>
              <a:spcBef>
                <a:spcPts val="0"/>
              </a:spcBef>
            </a:pPr>
            <a:r>
              <a:rPr lang="en-US" dirty="0"/>
              <a:t>	3x - y = -2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 </a:t>
            </a:r>
            <a:r>
              <a:rPr lang="en-US" dirty="0"/>
              <a:t>y = 2+3x</a:t>
            </a:r>
          </a:p>
          <a:p>
            <a:pPr>
              <a:spcBef>
                <a:spcPts val="0"/>
              </a:spcBef>
            </a:pPr>
            <a:r>
              <a:rPr lang="en-US" dirty="0"/>
              <a:t>	2x</a:t>
            </a:r>
            <a:r>
              <a:rPr lang="en-US" baseline="30000" dirty="0"/>
              <a:t>2</a:t>
            </a:r>
            <a:r>
              <a:rPr lang="en-US" dirty="0"/>
              <a:t> – y = 0</a:t>
            </a:r>
          </a:p>
          <a:p>
            <a:pPr>
              <a:spcBef>
                <a:spcPts val="0"/>
              </a:spcBef>
            </a:pPr>
            <a:r>
              <a:rPr lang="en-US" dirty="0"/>
              <a:t>		2x</a:t>
            </a:r>
            <a:r>
              <a:rPr lang="en-US" baseline="30000" dirty="0"/>
              <a:t>2</a:t>
            </a:r>
            <a:r>
              <a:rPr lang="en-US" dirty="0"/>
              <a:t> – (2+3x) = 0</a:t>
            </a:r>
          </a:p>
          <a:p>
            <a:pPr>
              <a:spcBef>
                <a:spcPts val="0"/>
              </a:spcBef>
            </a:pPr>
            <a:r>
              <a:rPr lang="en-US" dirty="0"/>
              <a:t>		2x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- 3x – 2 = 0</a:t>
            </a:r>
          </a:p>
          <a:p>
            <a:pPr>
              <a:spcBef>
                <a:spcPts val="0"/>
              </a:spcBef>
            </a:pPr>
            <a:r>
              <a:rPr lang="en-US" dirty="0"/>
              <a:t>Hmm… looks a lot like a quadratic equation…   </a:t>
            </a:r>
            <a:r>
              <a:rPr lang="en-US" sz="2000" dirty="0"/>
              <a:t>(never goes away…)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513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system:</a:t>
            </a:r>
          </a:p>
          <a:p>
            <a:pPr>
              <a:spcBef>
                <a:spcPts val="0"/>
              </a:spcBef>
            </a:pPr>
            <a:r>
              <a:rPr lang="en-US" dirty="0"/>
              <a:t>	3x - y = -2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 </a:t>
            </a:r>
            <a:r>
              <a:rPr lang="en-US" dirty="0"/>
              <a:t>y = 2+3x</a:t>
            </a:r>
          </a:p>
          <a:p>
            <a:pPr>
              <a:spcBef>
                <a:spcPts val="0"/>
              </a:spcBef>
            </a:pPr>
            <a:r>
              <a:rPr lang="en-US" dirty="0"/>
              <a:t>	2x</a:t>
            </a:r>
            <a:r>
              <a:rPr lang="en-US" baseline="30000" dirty="0"/>
              <a:t>2</a:t>
            </a:r>
            <a:r>
              <a:rPr lang="en-US" dirty="0"/>
              <a:t> – y = 0</a:t>
            </a:r>
          </a:p>
          <a:p>
            <a:pPr>
              <a:spcBef>
                <a:spcPts val="0"/>
              </a:spcBef>
            </a:pPr>
            <a:r>
              <a:rPr lang="en-US" dirty="0"/>
              <a:t>		2x</a:t>
            </a:r>
            <a:r>
              <a:rPr lang="en-US" baseline="30000" dirty="0"/>
              <a:t>2</a:t>
            </a:r>
            <a:r>
              <a:rPr lang="en-US" dirty="0"/>
              <a:t> - 3x – 2 = 0</a:t>
            </a:r>
          </a:p>
          <a:p>
            <a:pPr>
              <a:spcBef>
                <a:spcPts val="0"/>
              </a:spcBef>
            </a:pPr>
            <a:r>
              <a:rPr lang="en-US" dirty="0"/>
              <a:t>a=2  b=-3  c=-2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          x =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1A4B5E5-F22B-4EA4-958C-294F2E7A2FD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581400" y="4038600"/>
                <a:ext cx="41910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b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/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baseline="30000" dirty="0"/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b="1" i="0" dirty="0" smtClean="0"/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b="1" i="0" dirty="0" smtClean="0"/>
                                <m:t>ac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nor/>
                            </m:rPr>
                            <a:rPr lang="en-US" dirty="0"/>
                            <m:t>2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a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1A4B5E5-F22B-4EA4-958C-294F2E7A2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1400" y="4038600"/>
                <a:ext cx="4191000" cy="1447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10927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system:</a:t>
            </a:r>
          </a:p>
          <a:p>
            <a:pPr>
              <a:spcBef>
                <a:spcPts val="0"/>
              </a:spcBef>
            </a:pPr>
            <a:r>
              <a:rPr lang="en-US" dirty="0"/>
              <a:t>	3x - y = -2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 </a:t>
            </a:r>
            <a:r>
              <a:rPr lang="en-US" dirty="0"/>
              <a:t>y = 2+3x</a:t>
            </a:r>
          </a:p>
          <a:p>
            <a:pPr>
              <a:spcBef>
                <a:spcPts val="0"/>
              </a:spcBef>
            </a:pPr>
            <a:r>
              <a:rPr lang="en-US" dirty="0"/>
              <a:t>	2x</a:t>
            </a:r>
            <a:r>
              <a:rPr lang="en-US" baseline="30000" dirty="0"/>
              <a:t>2</a:t>
            </a:r>
            <a:r>
              <a:rPr lang="en-US" dirty="0"/>
              <a:t> – y = 0</a:t>
            </a:r>
          </a:p>
          <a:p>
            <a:pPr>
              <a:spcBef>
                <a:spcPts val="0"/>
              </a:spcBef>
            </a:pPr>
            <a:r>
              <a:rPr lang="en-US" dirty="0"/>
              <a:t>		2x</a:t>
            </a:r>
            <a:r>
              <a:rPr lang="en-US" baseline="30000" dirty="0"/>
              <a:t>2</a:t>
            </a:r>
            <a:r>
              <a:rPr lang="en-US" dirty="0"/>
              <a:t> - 3x – 2 = 0</a:t>
            </a:r>
          </a:p>
          <a:p>
            <a:pPr>
              <a:spcBef>
                <a:spcPts val="0"/>
              </a:spcBef>
            </a:pPr>
            <a:r>
              <a:rPr lang="en-US" dirty="0"/>
              <a:t>a=2  b=-3  c=-2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          x =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x = -½,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1A4B5E5-F22B-4EA4-958C-294F2E7A2FD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581400" y="4038600"/>
                <a:ext cx="41910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b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/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baseline="30000" dirty="0"/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b="1" i="0" dirty="0" smtClean="0"/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b="1" i="0" dirty="0" smtClean="0"/>
                                <m:t>ac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nor/>
                            </m:rPr>
                            <a:rPr lang="en-US" dirty="0"/>
                            <m:t>2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a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1A4B5E5-F22B-4EA4-958C-294F2E7A2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1400" y="4038600"/>
                <a:ext cx="4191000" cy="1447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46905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system:</a:t>
            </a:r>
          </a:p>
          <a:p>
            <a:pPr>
              <a:spcBef>
                <a:spcPts val="0"/>
              </a:spcBef>
            </a:pPr>
            <a:r>
              <a:rPr lang="en-US" dirty="0"/>
              <a:t>	3x - y = -2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 </a:t>
            </a:r>
            <a:r>
              <a:rPr lang="en-US" dirty="0"/>
              <a:t>y = 2+3x</a:t>
            </a:r>
          </a:p>
          <a:p>
            <a:pPr>
              <a:spcBef>
                <a:spcPts val="0"/>
              </a:spcBef>
            </a:pPr>
            <a:r>
              <a:rPr lang="en-US" dirty="0"/>
              <a:t>	2x</a:t>
            </a:r>
            <a:r>
              <a:rPr lang="en-US" baseline="30000" dirty="0"/>
              <a:t>2</a:t>
            </a:r>
            <a:r>
              <a:rPr lang="en-US" dirty="0"/>
              <a:t> – y = 0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x = -½, 2</a:t>
            </a:r>
          </a:p>
          <a:p>
            <a:pPr>
              <a:spcBef>
                <a:spcPts val="0"/>
              </a:spcBef>
            </a:pPr>
            <a:r>
              <a:rPr lang="en-US" dirty="0"/>
              <a:t>Now plug these values into the first equation to solve for “y”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3489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system:</a:t>
            </a:r>
          </a:p>
          <a:p>
            <a:pPr>
              <a:spcBef>
                <a:spcPts val="0"/>
              </a:spcBef>
            </a:pPr>
            <a:r>
              <a:rPr lang="en-US" dirty="0"/>
              <a:t>	3x - y = -2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 </a:t>
            </a:r>
            <a:r>
              <a:rPr lang="en-US" dirty="0"/>
              <a:t>y = 2+3x</a:t>
            </a:r>
          </a:p>
          <a:p>
            <a:pPr>
              <a:spcBef>
                <a:spcPts val="0"/>
              </a:spcBef>
            </a:pPr>
            <a:r>
              <a:rPr lang="en-US" dirty="0"/>
              <a:t>	2x</a:t>
            </a:r>
            <a:r>
              <a:rPr lang="en-US" baseline="30000" dirty="0"/>
              <a:t>2</a:t>
            </a:r>
            <a:r>
              <a:rPr lang="en-US" dirty="0"/>
              <a:t> – y = 0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x = -½, 2 </a:t>
            </a:r>
          </a:p>
          <a:p>
            <a:pPr>
              <a:spcBef>
                <a:spcPts val="0"/>
              </a:spcBef>
            </a:pPr>
            <a:r>
              <a:rPr lang="en-US" dirty="0"/>
              <a:t>y = 2+3x = 2+3(-½) = 2-1.5 </a:t>
            </a:r>
          </a:p>
          <a:p>
            <a:pPr>
              <a:spcBef>
                <a:spcPts val="0"/>
              </a:spcBef>
            </a:pPr>
            <a:r>
              <a:rPr lang="en-US" dirty="0"/>
              <a:t>y = ½ when x = -½ </a:t>
            </a:r>
          </a:p>
          <a:p>
            <a:pPr>
              <a:spcBef>
                <a:spcPts val="0"/>
              </a:spcBef>
            </a:pPr>
            <a:r>
              <a:rPr lang="en-US" dirty="0"/>
              <a:t>Now for the next “x” and “y”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9827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system:</a:t>
            </a:r>
          </a:p>
          <a:p>
            <a:pPr>
              <a:spcBef>
                <a:spcPts val="0"/>
              </a:spcBef>
            </a:pPr>
            <a:r>
              <a:rPr lang="en-US" dirty="0"/>
              <a:t>	3x - y = -2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 </a:t>
            </a:r>
            <a:r>
              <a:rPr lang="en-US" dirty="0"/>
              <a:t>y = 2+3x</a:t>
            </a:r>
          </a:p>
          <a:p>
            <a:pPr>
              <a:spcBef>
                <a:spcPts val="0"/>
              </a:spcBef>
            </a:pPr>
            <a:r>
              <a:rPr lang="en-US" dirty="0"/>
              <a:t>	2x</a:t>
            </a:r>
            <a:r>
              <a:rPr lang="en-US" baseline="30000" dirty="0"/>
              <a:t>2</a:t>
            </a:r>
            <a:r>
              <a:rPr lang="en-US" dirty="0"/>
              <a:t> – y = 0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x = -½, 2 </a:t>
            </a:r>
          </a:p>
          <a:p>
            <a:pPr>
              <a:spcBef>
                <a:spcPts val="0"/>
              </a:spcBef>
            </a:pPr>
            <a:r>
              <a:rPr lang="en-US" dirty="0"/>
              <a:t>y = 2+3x = 2+3(2) = 2+6</a:t>
            </a:r>
          </a:p>
          <a:p>
            <a:pPr>
              <a:spcBef>
                <a:spcPts val="0"/>
              </a:spcBef>
            </a:pPr>
            <a:r>
              <a:rPr lang="en-US" dirty="0"/>
              <a:t>y </a:t>
            </a:r>
            <a:r>
              <a:rPr lang="en-US" sz="2000" dirty="0"/>
              <a:t> </a:t>
            </a:r>
            <a:r>
              <a:rPr lang="en-US" dirty="0"/>
              <a:t>= 8 when x = 2 </a:t>
            </a:r>
          </a:p>
          <a:p>
            <a:pPr>
              <a:spcBef>
                <a:spcPts val="0"/>
              </a:spcBef>
            </a:pPr>
            <a:r>
              <a:rPr lang="en-US" dirty="0"/>
              <a:t>So, our apparent solutions are:</a:t>
            </a:r>
          </a:p>
          <a:p>
            <a:pPr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 = (-½,½) and (2,8)</a:t>
            </a:r>
          </a:p>
          <a:p>
            <a:pPr>
              <a:spcBef>
                <a:spcPts val="0"/>
              </a:spcBef>
            </a:pPr>
            <a:r>
              <a:rPr lang="en-US" dirty="0"/>
              <a:t>Now we have to check them!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1064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 = (-½,½) </a:t>
            </a:r>
          </a:p>
          <a:p>
            <a:pPr>
              <a:spcBef>
                <a:spcPts val="0"/>
              </a:spcBef>
            </a:pPr>
            <a:r>
              <a:rPr lang="en-US" dirty="0"/>
              <a:t>  3x - y = -2 	2x</a:t>
            </a:r>
            <a:r>
              <a:rPr lang="en-US" baseline="30000" dirty="0"/>
              <a:t>2</a:t>
            </a:r>
            <a:r>
              <a:rPr lang="en-US" dirty="0"/>
              <a:t> – y = 0</a:t>
            </a:r>
          </a:p>
          <a:p>
            <a:pPr>
              <a:spcBef>
                <a:spcPts val="0"/>
              </a:spcBef>
            </a:pPr>
            <a:r>
              <a:rPr lang="en-US" dirty="0"/>
              <a:t>  3(-½)</a:t>
            </a:r>
            <a:r>
              <a:rPr lang="en-US" sz="2000" dirty="0"/>
              <a:t> </a:t>
            </a:r>
            <a:r>
              <a:rPr lang="en-US" dirty="0"/>
              <a:t>–</a:t>
            </a:r>
            <a:r>
              <a:rPr lang="en-US" sz="2000" dirty="0"/>
              <a:t> </a:t>
            </a:r>
            <a:r>
              <a:rPr lang="en-US" dirty="0"/>
              <a:t>(½)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-2  </a:t>
            </a:r>
            <a:r>
              <a:rPr lang="en-US" sz="3000" dirty="0"/>
              <a:t> </a:t>
            </a:r>
            <a:r>
              <a:rPr lang="en-US" dirty="0"/>
              <a:t>2(-½)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–</a:t>
            </a:r>
            <a:r>
              <a:rPr lang="en-US" sz="2000" dirty="0"/>
              <a:t> </a:t>
            </a:r>
            <a:r>
              <a:rPr lang="en-US" dirty="0"/>
              <a:t>(½)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0</a:t>
            </a:r>
          </a:p>
          <a:p>
            <a:pPr>
              <a:spcBef>
                <a:spcPts val="0"/>
              </a:spcBef>
            </a:pPr>
            <a:r>
              <a:rPr lang="en-US" dirty="0"/>
              <a:t>  -1.5-0.5 =</a:t>
            </a:r>
            <a:r>
              <a:rPr lang="en-US" sz="2500" dirty="0"/>
              <a:t> </a:t>
            </a:r>
            <a:r>
              <a:rPr lang="en-US" dirty="0"/>
              <a:t>-2   2(¼)</a:t>
            </a:r>
            <a:r>
              <a:rPr lang="en-US" sz="2000" dirty="0"/>
              <a:t> </a:t>
            </a:r>
            <a:r>
              <a:rPr lang="en-US" dirty="0"/>
              <a:t>–</a:t>
            </a:r>
            <a:r>
              <a:rPr lang="en-US" sz="2000" dirty="0"/>
              <a:t> </a:t>
            </a:r>
            <a:r>
              <a:rPr lang="en-US" dirty="0"/>
              <a:t>(½)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0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          </a:t>
            </a:r>
            <a:r>
              <a:rPr lang="en-US" sz="2000" dirty="0"/>
              <a:t> </a:t>
            </a:r>
            <a:r>
              <a:rPr lang="en-US" dirty="0"/>
              <a:t>0.5 -0.5 = 0</a:t>
            </a:r>
          </a:p>
          <a:p>
            <a:pPr>
              <a:spcBef>
                <a:spcPts val="0"/>
              </a:spcBef>
            </a:pPr>
            <a:r>
              <a:rPr lang="en-US" dirty="0"/>
              <a:t>Now for: (</a:t>
            </a:r>
            <a:r>
              <a:rPr lang="en-US" dirty="0" err="1"/>
              <a:t>x,y</a:t>
            </a:r>
            <a:r>
              <a:rPr lang="en-US" dirty="0"/>
              <a:t>) = (2,8)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30E1B-6EBA-4D33-9656-8F73047614BB}"/>
              </a:ext>
            </a:extLst>
          </p:cNvPr>
          <p:cNvSpPr txBox="1"/>
          <p:nvPr/>
        </p:nvSpPr>
        <p:spPr>
          <a:xfrm>
            <a:off x="3518847" y="1926609"/>
            <a:ext cx="381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4CB05A-0416-4CA7-98B6-302A8B920189}"/>
              </a:ext>
            </a:extLst>
          </p:cNvPr>
          <p:cNvSpPr txBox="1"/>
          <p:nvPr/>
        </p:nvSpPr>
        <p:spPr>
          <a:xfrm>
            <a:off x="7938447" y="1926609"/>
            <a:ext cx="381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F75BB2-5C03-4217-9CC7-A5290BFC30C8}"/>
              </a:ext>
            </a:extLst>
          </p:cNvPr>
          <p:cNvSpPr txBox="1"/>
          <p:nvPr/>
        </p:nvSpPr>
        <p:spPr>
          <a:xfrm>
            <a:off x="3290247" y="2517099"/>
            <a:ext cx="83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does!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DD92DF-6BE8-4D9A-A68B-1D91DF6FA7D8}"/>
              </a:ext>
            </a:extLst>
          </p:cNvPr>
          <p:cNvSpPr txBox="1"/>
          <p:nvPr/>
        </p:nvSpPr>
        <p:spPr>
          <a:xfrm>
            <a:off x="7502856" y="3145809"/>
            <a:ext cx="83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does!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1A53D-E748-48D6-8D6F-9D69CE283DE2}"/>
              </a:ext>
            </a:extLst>
          </p:cNvPr>
          <p:cNvSpPr txBox="1"/>
          <p:nvPr/>
        </p:nvSpPr>
        <p:spPr>
          <a:xfrm>
            <a:off x="7463050" y="2556681"/>
            <a:ext cx="381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151985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 = (-½,½) </a:t>
            </a:r>
          </a:p>
          <a:p>
            <a:pPr>
              <a:spcBef>
                <a:spcPts val="0"/>
              </a:spcBef>
            </a:pPr>
            <a:r>
              <a:rPr lang="en-US" dirty="0"/>
              <a:t>  3x - y = -2 	2x</a:t>
            </a:r>
            <a:r>
              <a:rPr lang="en-US" baseline="30000" dirty="0"/>
              <a:t>2</a:t>
            </a:r>
            <a:r>
              <a:rPr lang="en-US" dirty="0"/>
              <a:t> – y = 0</a:t>
            </a:r>
          </a:p>
          <a:p>
            <a:pPr>
              <a:spcBef>
                <a:spcPts val="0"/>
              </a:spcBef>
            </a:pPr>
            <a:r>
              <a:rPr lang="en-US" dirty="0"/>
              <a:t>  3(-½)</a:t>
            </a:r>
            <a:r>
              <a:rPr lang="en-US" sz="2000" dirty="0"/>
              <a:t> </a:t>
            </a:r>
            <a:r>
              <a:rPr lang="en-US" dirty="0"/>
              <a:t>–</a:t>
            </a:r>
            <a:r>
              <a:rPr lang="en-US" sz="2000" dirty="0"/>
              <a:t> </a:t>
            </a:r>
            <a:r>
              <a:rPr lang="en-US" dirty="0"/>
              <a:t>(½)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-2  </a:t>
            </a:r>
            <a:r>
              <a:rPr lang="en-US" sz="3000" dirty="0"/>
              <a:t> </a:t>
            </a:r>
            <a:r>
              <a:rPr lang="en-US" dirty="0"/>
              <a:t>2(-½)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–</a:t>
            </a:r>
            <a:r>
              <a:rPr lang="en-US" sz="2000" dirty="0"/>
              <a:t> </a:t>
            </a:r>
            <a:r>
              <a:rPr lang="en-US" dirty="0"/>
              <a:t>(½)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0</a:t>
            </a:r>
          </a:p>
          <a:p>
            <a:pPr>
              <a:spcBef>
                <a:spcPts val="0"/>
              </a:spcBef>
            </a:pPr>
            <a:r>
              <a:rPr lang="en-US" dirty="0"/>
              <a:t>  -1.5-0.5 =</a:t>
            </a:r>
            <a:r>
              <a:rPr lang="en-US" sz="2500" dirty="0"/>
              <a:t> </a:t>
            </a:r>
            <a:r>
              <a:rPr lang="en-US" dirty="0"/>
              <a:t>-2   2(¼)</a:t>
            </a:r>
            <a:r>
              <a:rPr lang="en-US" sz="2000" dirty="0"/>
              <a:t> </a:t>
            </a:r>
            <a:r>
              <a:rPr lang="en-US" dirty="0"/>
              <a:t>–</a:t>
            </a:r>
            <a:r>
              <a:rPr lang="en-US" sz="2000" dirty="0"/>
              <a:t> </a:t>
            </a:r>
            <a:r>
              <a:rPr lang="en-US" dirty="0"/>
              <a:t>(½)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0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          </a:t>
            </a:r>
            <a:r>
              <a:rPr lang="en-US" sz="2000" dirty="0"/>
              <a:t> </a:t>
            </a:r>
            <a:r>
              <a:rPr lang="en-US" dirty="0"/>
              <a:t>0.5 -0.5 = 0</a:t>
            </a:r>
          </a:p>
          <a:p>
            <a:pPr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 = (2,8)</a:t>
            </a:r>
          </a:p>
          <a:p>
            <a:pPr>
              <a:spcBef>
                <a:spcPts val="0"/>
              </a:spcBef>
            </a:pPr>
            <a:r>
              <a:rPr lang="en-US" dirty="0"/>
              <a:t>  3x - y = -2 	2x</a:t>
            </a:r>
            <a:r>
              <a:rPr lang="en-US" baseline="30000" dirty="0"/>
              <a:t>2</a:t>
            </a:r>
            <a:r>
              <a:rPr lang="en-US" dirty="0"/>
              <a:t> – y = 0</a:t>
            </a:r>
          </a:p>
          <a:p>
            <a:pPr>
              <a:spcBef>
                <a:spcPts val="0"/>
              </a:spcBef>
            </a:pPr>
            <a:r>
              <a:rPr lang="en-US" dirty="0"/>
              <a:t>  3(2)</a:t>
            </a:r>
            <a:r>
              <a:rPr lang="en-US" sz="2000" dirty="0"/>
              <a:t> </a:t>
            </a:r>
            <a:r>
              <a:rPr lang="en-US" dirty="0"/>
              <a:t>–</a:t>
            </a:r>
            <a:r>
              <a:rPr lang="en-US" sz="2000" dirty="0"/>
              <a:t> </a:t>
            </a:r>
            <a:r>
              <a:rPr lang="en-US" dirty="0"/>
              <a:t>(8)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-2  </a:t>
            </a:r>
            <a:r>
              <a:rPr lang="en-US" sz="3000" dirty="0"/>
              <a:t>   </a:t>
            </a:r>
            <a:r>
              <a:rPr lang="en-US" dirty="0"/>
              <a:t>2(2)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–</a:t>
            </a:r>
            <a:r>
              <a:rPr lang="en-US" sz="2000" dirty="0"/>
              <a:t> </a:t>
            </a:r>
            <a:r>
              <a:rPr lang="en-US" dirty="0"/>
              <a:t>(8)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0</a:t>
            </a:r>
          </a:p>
          <a:p>
            <a:pPr>
              <a:spcBef>
                <a:spcPts val="0"/>
              </a:spcBef>
            </a:pPr>
            <a:r>
              <a:rPr lang="en-US" dirty="0"/>
              <a:t>  6 - 8 =</a:t>
            </a:r>
            <a:r>
              <a:rPr lang="en-US" sz="2500" dirty="0"/>
              <a:t> </a:t>
            </a:r>
            <a:r>
              <a:rPr lang="en-US" dirty="0"/>
              <a:t>-2       2(4)</a:t>
            </a:r>
            <a:r>
              <a:rPr lang="en-US" sz="2000" dirty="0"/>
              <a:t> </a:t>
            </a:r>
            <a:r>
              <a:rPr lang="en-US" dirty="0"/>
              <a:t>–</a:t>
            </a:r>
            <a:r>
              <a:rPr lang="en-US" sz="2000" dirty="0"/>
              <a:t> </a:t>
            </a:r>
            <a:r>
              <a:rPr lang="en-US" dirty="0"/>
              <a:t>(8)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0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          </a:t>
            </a:r>
            <a:r>
              <a:rPr lang="en-US" sz="2000" dirty="0"/>
              <a:t> </a:t>
            </a:r>
            <a:r>
              <a:rPr lang="en-US" dirty="0"/>
              <a:t>8 - 8 = 0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0156F4-CEC8-4318-AB4C-F4776815E1C0}"/>
              </a:ext>
            </a:extLst>
          </p:cNvPr>
          <p:cNvSpPr txBox="1"/>
          <p:nvPr/>
        </p:nvSpPr>
        <p:spPr>
          <a:xfrm>
            <a:off x="3227696" y="4975522"/>
            <a:ext cx="381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D65F88-E3B5-440D-91DC-BFEC430DB483}"/>
              </a:ext>
            </a:extLst>
          </p:cNvPr>
          <p:cNvSpPr txBox="1"/>
          <p:nvPr/>
        </p:nvSpPr>
        <p:spPr>
          <a:xfrm>
            <a:off x="7620001" y="4989169"/>
            <a:ext cx="381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97A63C-6431-43C4-8D05-FD374744155E}"/>
              </a:ext>
            </a:extLst>
          </p:cNvPr>
          <p:cNvSpPr txBox="1"/>
          <p:nvPr/>
        </p:nvSpPr>
        <p:spPr>
          <a:xfrm>
            <a:off x="2375848" y="5592394"/>
            <a:ext cx="83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does!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9230E1-9A07-4AEB-9450-2E34C162C64C}"/>
              </a:ext>
            </a:extLst>
          </p:cNvPr>
          <p:cNvSpPr txBox="1"/>
          <p:nvPr/>
        </p:nvSpPr>
        <p:spPr>
          <a:xfrm>
            <a:off x="7418696" y="5598770"/>
            <a:ext cx="381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E6CDBC-DE1D-4C81-B9BA-668FCDF88D01}"/>
              </a:ext>
            </a:extLst>
          </p:cNvPr>
          <p:cNvSpPr txBox="1"/>
          <p:nvPr/>
        </p:nvSpPr>
        <p:spPr>
          <a:xfrm>
            <a:off x="6624851" y="6193472"/>
            <a:ext cx="83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does!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05117-9AF3-441B-AAB6-88B8EB34A3B5}"/>
              </a:ext>
            </a:extLst>
          </p:cNvPr>
          <p:cNvSpPr txBox="1"/>
          <p:nvPr/>
        </p:nvSpPr>
        <p:spPr>
          <a:xfrm>
            <a:off x="3518847" y="1926609"/>
            <a:ext cx="381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103675-95F9-41EB-B30A-4AAC33E08AFA}"/>
              </a:ext>
            </a:extLst>
          </p:cNvPr>
          <p:cNvSpPr txBox="1"/>
          <p:nvPr/>
        </p:nvSpPr>
        <p:spPr>
          <a:xfrm>
            <a:off x="7938447" y="1926609"/>
            <a:ext cx="381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CEBBEC-A095-4391-997C-FDF226F24A5F}"/>
              </a:ext>
            </a:extLst>
          </p:cNvPr>
          <p:cNvSpPr txBox="1"/>
          <p:nvPr/>
        </p:nvSpPr>
        <p:spPr>
          <a:xfrm>
            <a:off x="3290247" y="2517099"/>
            <a:ext cx="83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does!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5AFB6C-2742-4C9C-BC43-44F84947B438}"/>
              </a:ext>
            </a:extLst>
          </p:cNvPr>
          <p:cNvSpPr txBox="1"/>
          <p:nvPr/>
        </p:nvSpPr>
        <p:spPr>
          <a:xfrm>
            <a:off x="7502856" y="3145809"/>
            <a:ext cx="83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does!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3FC47E-CE3C-42A0-B7CA-C9BA14D1389B}"/>
              </a:ext>
            </a:extLst>
          </p:cNvPr>
          <p:cNvSpPr txBox="1"/>
          <p:nvPr/>
        </p:nvSpPr>
        <p:spPr>
          <a:xfrm>
            <a:off x="7463050" y="2556681"/>
            <a:ext cx="381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948063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638800"/>
          </a:xfrm>
        </p:spPr>
        <p:txBody>
          <a:bodyPr/>
          <a:lstStyle/>
          <a:p>
            <a:r>
              <a:rPr lang="en-US" dirty="0"/>
              <a:t>Solve the system:</a:t>
            </a:r>
          </a:p>
          <a:p>
            <a:pPr>
              <a:spcBef>
                <a:spcPts val="0"/>
              </a:spcBef>
            </a:pPr>
            <a:r>
              <a:rPr lang="en-US" dirty="0"/>
              <a:t>	3x - y = -2  </a:t>
            </a:r>
          </a:p>
          <a:p>
            <a:pPr>
              <a:spcBef>
                <a:spcPts val="0"/>
              </a:spcBef>
            </a:pPr>
            <a:r>
              <a:rPr lang="en-US" dirty="0"/>
              <a:t>	2x</a:t>
            </a:r>
            <a:r>
              <a:rPr lang="en-US" baseline="30000" dirty="0"/>
              <a:t>2</a:t>
            </a:r>
            <a:r>
              <a:rPr lang="en-US" dirty="0"/>
              <a:t> – y = 0</a:t>
            </a:r>
          </a:p>
          <a:p>
            <a:pPr>
              <a:spcBef>
                <a:spcPts val="0"/>
              </a:spcBef>
            </a:pPr>
            <a:r>
              <a:rPr lang="en-US" dirty="0"/>
              <a:t>So the true solution is:</a:t>
            </a:r>
          </a:p>
          <a:p>
            <a:pPr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 = </a:t>
            </a:r>
            <a:r>
              <a:rPr lang="en-US" dirty="0">
                <a:solidFill>
                  <a:srgbClr val="FFFF00"/>
                </a:solidFill>
              </a:rPr>
              <a:t>(-½,½)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(2,8)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Graph demo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704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7590-3E30-461B-B6CA-8F6A1733F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7" y="609600"/>
            <a:ext cx="3695715" cy="5638800"/>
          </a:xfrm>
        </p:spPr>
        <p:txBody>
          <a:bodyPr/>
          <a:lstStyle/>
          <a:p>
            <a:r>
              <a:rPr lang="en-US" dirty="0" err="1"/>
              <a:t>WolframAlpha</a:t>
            </a:r>
            <a:r>
              <a:rPr lang="en-US" dirty="0"/>
              <a:t> has a calculator!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F26EFC-7C5B-4271-8B9D-EF31087AD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912" y="0"/>
            <a:ext cx="5430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15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  <a:endParaRPr lang="en-US" b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Hyperbola</a:t>
            </a:r>
            <a:r>
              <a:rPr lang="en-US" dirty="0"/>
              <a:t>: set of points in a plane whose distances from two fixed points </a:t>
            </a:r>
          </a:p>
          <a:p>
            <a:pPr>
              <a:spcBef>
                <a:spcPts val="0"/>
              </a:spcBef>
            </a:pPr>
            <a:r>
              <a:rPr lang="en-US" dirty="0"/>
              <a:t>(the foci) have </a:t>
            </a:r>
          </a:p>
          <a:p>
            <a:pPr>
              <a:spcBef>
                <a:spcPts val="0"/>
              </a:spcBef>
            </a:pPr>
            <a:r>
              <a:rPr lang="en-US" dirty="0"/>
              <a:t>a constant </a:t>
            </a:r>
          </a:p>
          <a:p>
            <a:pPr>
              <a:spcBef>
                <a:spcPts val="0"/>
              </a:spcBef>
            </a:pPr>
            <a:r>
              <a:rPr lang="en-US" dirty="0"/>
              <a:t>difference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6964AA1C-C9AC-4203-9337-1023479A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92" y="2540215"/>
            <a:ext cx="4113508" cy="421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000725B-A29E-4BF0-818A-60341B7530C0}"/>
              </a:ext>
            </a:extLst>
          </p:cNvPr>
          <p:cNvSpPr/>
          <p:nvPr/>
        </p:nvSpPr>
        <p:spPr>
          <a:xfrm>
            <a:off x="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81789469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0F47E1-EDBB-49DC-90DE-FC614A9F6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5" y="16412"/>
            <a:ext cx="8704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3993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F22E76-E905-4115-9707-9CC7DAB4C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585" y="0"/>
            <a:ext cx="6512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2429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FF00"/>
                </a:solidFill>
                <a:cs typeface="Tahoma" pitchFamily="34" charset="0"/>
              </a:rPr>
              <a:t>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A03C73-FAC3-4EB6-8435-A45F37D7CBC9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6047314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9836-D367-4DB7-999C-F671E196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</a:t>
            </a:r>
            <a:r>
              <a:rPr lang="en-US" altLang="en-US" dirty="0" err="1"/>
              <a:t>Nonlinears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59003-FB32-4009-A4E8-DD78C08B4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solve the previous problem, you could use either substitution or elimination…</a:t>
            </a:r>
          </a:p>
          <a:p>
            <a:r>
              <a:rPr lang="en-US" dirty="0"/>
              <a:t>Now let’s try an elimination problem!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5890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Solve the system:</a:t>
            </a:r>
          </a:p>
          <a:p>
            <a:pPr>
              <a:spcBef>
                <a:spcPts val="0"/>
              </a:spcBef>
            </a:pPr>
            <a:r>
              <a:rPr lang="en-US" dirty="0"/>
              <a:t>	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= 13 </a:t>
            </a:r>
            <a:r>
              <a:rPr lang="en-US" sz="3000" dirty="0"/>
              <a:t>hmm… a circle…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	x</a:t>
            </a:r>
            <a:r>
              <a:rPr lang="en-US" baseline="30000" dirty="0"/>
              <a:t>2</a:t>
            </a:r>
            <a:r>
              <a:rPr lang="en-US" dirty="0"/>
              <a:t> – y = 7    </a:t>
            </a:r>
            <a:r>
              <a:rPr lang="en-US" sz="3000" dirty="0"/>
              <a:t>hmm… a parabola…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3326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system:</a:t>
            </a:r>
          </a:p>
          <a:p>
            <a:pPr>
              <a:spcBef>
                <a:spcPts val="0"/>
              </a:spcBef>
            </a:pPr>
            <a:r>
              <a:rPr lang="en-US" dirty="0"/>
              <a:t>	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= 13</a:t>
            </a:r>
          </a:p>
          <a:p>
            <a:pPr>
              <a:spcBef>
                <a:spcPts val="0"/>
              </a:spcBef>
            </a:pPr>
            <a:r>
              <a:rPr lang="en-US" dirty="0"/>
              <a:t>	x</a:t>
            </a:r>
            <a:r>
              <a:rPr lang="en-US" baseline="30000" dirty="0"/>
              <a:t>2</a:t>
            </a:r>
            <a:r>
              <a:rPr lang="en-US" dirty="0"/>
              <a:t> – y = 7</a:t>
            </a:r>
          </a:p>
          <a:p>
            <a:pPr>
              <a:spcBef>
                <a:spcPts val="0"/>
              </a:spcBef>
            </a:pPr>
            <a:r>
              <a:rPr lang="en-US" dirty="0"/>
              <a:t>Let’s just subtract the 2</a:t>
            </a:r>
            <a:r>
              <a:rPr lang="en-US" baseline="30000" dirty="0"/>
              <a:t>nd</a:t>
            </a:r>
            <a:r>
              <a:rPr lang="en-US" dirty="0"/>
              <a:t> equation from the 1</a:t>
            </a:r>
            <a:r>
              <a:rPr lang="en-US" baseline="30000" dirty="0"/>
              <a:t>st</a:t>
            </a:r>
            <a:r>
              <a:rPr lang="en-US" dirty="0"/>
              <a:t> to get rid of that pesky x</a:t>
            </a:r>
            <a:r>
              <a:rPr lang="en-US" baseline="30000" dirty="0"/>
              <a:t>2</a:t>
            </a:r>
            <a:r>
              <a:rPr lang="en-US" dirty="0"/>
              <a:t>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2543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system:</a:t>
            </a:r>
          </a:p>
          <a:p>
            <a:pPr>
              <a:spcBef>
                <a:spcPts val="0"/>
              </a:spcBef>
            </a:pPr>
            <a:r>
              <a:rPr lang="en-US" dirty="0"/>
              <a:t>	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= 13</a:t>
            </a:r>
          </a:p>
          <a:p>
            <a:pPr>
              <a:spcBef>
                <a:spcPts val="0"/>
              </a:spcBef>
            </a:pPr>
            <a:r>
              <a:rPr lang="en-US" dirty="0"/>
              <a:t>  -(x</a:t>
            </a:r>
            <a:r>
              <a:rPr lang="en-US" baseline="30000" dirty="0"/>
              <a:t>2</a:t>
            </a:r>
            <a:r>
              <a:rPr lang="en-US" dirty="0"/>
              <a:t> – y  </a:t>
            </a:r>
            <a:r>
              <a:rPr lang="en-US" sz="1000" dirty="0"/>
              <a:t> </a:t>
            </a:r>
            <a:r>
              <a:rPr lang="en-US" dirty="0"/>
              <a:t>=  </a:t>
            </a:r>
            <a:r>
              <a:rPr lang="en-US" sz="1000" dirty="0"/>
              <a:t> </a:t>
            </a:r>
            <a:r>
              <a:rPr lang="en-US" dirty="0"/>
              <a:t>7)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6983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system:</a:t>
            </a:r>
          </a:p>
          <a:p>
            <a:pPr>
              <a:spcBef>
                <a:spcPts val="0"/>
              </a:spcBef>
            </a:pPr>
            <a:r>
              <a:rPr lang="en-US" dirty="0"/>
              <a:t>	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= 13</a:t>
            </a:r>
          </a:p>
          <a:p>
            <a:pPr>
              <a:spcBef>
                <a:spcPts val="0"/>
              </a:spcBef>
            </a:pPr>
            <a:r>
              <a:rPr lang="en-US" dirty="0"/>
              <a:t>   </a:t>
            </a:r>
            <a:r>
              <a:rPr lang="en-US" u="sng" dirty="0"/>
              <a:t>-x</a:t>
            </a:r>
            <a:r>
              <a:rPr lang="en-US" u="sng" baseline="30000" dirty="0"/>
              <a:t>2</a:t>
            </a:r>
            <a:r>
              <a:rPr lang="en-US" u="sng" dirty="0"/>
              <a:t> + y  </a:t>
            </a:r>
            <a:r>
              <a:rPr lang="en-US" sz="1000" u="sng" dirty="0"/>
              <a:t> </a:t>
            </a:r>
            <a:r>
              <a:rPr lang="en-US" u="sng" dirty="0"/>
              <a:t>=</a:t>
            </a:r>
            <a:r>
              <a:rPr lang="en-US" sz="1000" u="sng" dirty="0"/>
              <a:t> </a:t>
            </a:r>
            <a:r>
              <a:rPr lang="en-US" u="sng" dirty="0"/>
              <a:t>-</a:t>
            </a:r>
            <a:r>
              <a:rPr lang="en-US" sz="1000" u="sng" dirty="0"/>
              <a:t> </a:t>
            </a:r>
            <a:r>
              <a:rPr lang="en-US" u="sng" dirty="0"/>
              <a:t>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5171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system:</a:t>
            </a:r>
          </a:p>
          <a:p>
            <a:pPr>
              <a:spcBef>
                <a:spcPts val="0"/>
              </a:spcBef>
            </a:pPr>
            <a:r>
              <a:rPr lang="en-US" dirty="0"/>
              <a:t>	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    = 13</a:t>
            </a:r>
          </a:p>
          <a:p>
            <a:pPr>
              <a:spcBef>
                <a:spcPts val="0"/>
              </a:spcBef>
            </a:pPr>
            <a:r>
              <a:rPr lang="en-US" dirty="0"/>
              <a:t>   </a:t>
            </a:r>
            <a:r>
              <a:rPr lang="en-US" u="sng" dirty="0"/>
              <a:t>-x</a:t>
            </a:r>
            <a:r>
              <a:rPr lang="en-US" u="sng" baseline="30000" dirty="0"/>
              <a:t>2</a:t>
            </a:r>
            <a:r>
              <a:rPr lang="en-US" u="sng" dirty="0"/>
              <a:t> + y    </a:t>
            </a:r>
            <a:r>
              <a:rPr lang="en-US" sz="1000" u="sng" dirty="0"/>
              <a:t>       </a:t>
            </a:r>
            <a:r>
              <a:rPr lang="en-US" u="sng" dirty="0"/>
              <a:t>=</a:t>
            </a:r>
            <a:r>
              <a:rPr lang="en-US" sz="1000" u="sng" dirty="0"/>
              <a:t> </a:t>
            </a:r>
            <a:r>
              <a:rPr lang="en-US" u="sng" dirty="0"/>
              <a:t>-</a:t>
            </a:r>
            <a:r>
              <a:rPr lang="en-US" sz="1000" u="sng" dirty="0"/>
              <a:t> </a:t>
            </a:r>
            <a:r>
              <a:rPr lang="en-US" u="sng" dirty="0"/>
              <a:t>7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    0 + y</a:t>
            </a:r>
            <a:r>
              <a:rPr lang="en-US" baseline="30000" dirty="0"/>
              <a:t>2 </a:t>
            </a:r>
            <a:r>
              <a:rPr lang="en-US" dirty="0"/>
              <a:t>+ y = 6</a:t>
            </a:r>
          </a:p>
          <a:p>
            <a:pPr>
              <a:spcBef>
                <a:spcPts val="0"/>
              </a:spcBef>
            </a:pPr>
            <a:r>
              <a:rPr lang="en-US" dirty="0"/>
              <a:t>Hmm… </a:t>
            </a:r>
          </a:p>
          <a:p>
            <a:pPr>
              <a:spcBef>
                <a:spcPts val="0"/>
              </a:spcBef>
            </a:pPr>
            <a:r>
              <a:rPr lang="en-US" dirty="0"/>
              <a:t>This can be rewritten:</a:t>
            </a:r>
          </a:p>
          <a:p>
            <a:pPr>
              <a:spcBef>
                <a:spcPts val="0"/>
              </a:spcBef>
            </a:pPr>
            <a:r>
              <a:rPr lang="en-US" dirty="0"/>
              <a:t>y</a:t>
            </a:r>
            <a:r>
              <a:rPr lang="en-US" baseline="30000" dirty="0"/>
              <a:t>2 </a:t>
            </a:r>
            <a:r>
              <a:rPr lang="en-US" dirty="0"/>
              <a:t>+ y – 6 =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4372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system:</a:t>
            </a:r>
          </a:p>
          <a:p>
            <a:pPr>
              <a:spcBef>
                <a:spcPts val="0"/>
              </a:spcBef>
            </a:pPr>
            <a:r>
              <a:rPr lang="en-US" dirty="0"/>
              <a:t>	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= 13</a:t>
            </a:r>
          </a:p>
          <a:p>
            <a:pPr>
              <a:spcBef>
                <a:spcPts val="0"/>
              </a:spcBef>
            </a:pPr>
            <a:r>
              <a:rPr lang="en-US" dirty="0"/>
              <a:t>    x</a:t>
            </a:r>
            <a:r>
              <a:rPr lang="en-US" baseline="30000" dirty="0"/>
              <a:t>2</a:t>
            </a:r>
            <a:r>
              <a:rPr lang="en-US" dirty="0"/>
              <a:t> - y  =</a:t>
            </a:r>
            <a:r>
              <a:rPr lang="en-US" sz="1000" dirty="0"/>
              <a:t> </a:t>
            </a:r>
            <a:r>
              <a:rPr lang="en-US" dirty="0"/>
              <a:t>  </a:t>
            </a:r>
            <a:r>
              <a:rPr lang="en-US" sz="1000" dirty="0"/>
              <a:t> </a:t>
            </a:r>
            <a:r>
              <a:rPr lang="en-US" dirty="0"/>
              <a:t>7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y</a:t>
            </a:r>
            <a:r>
              <a:rPr lang="en-US" baseline="30000" dirty="0"/>
              <a:t>2 </a:t>
            </a:r>
            <a:r>
              <a:rPr lang="en-US" dirty="0"/>
              <a:t>+ y – 6 = 0</a:t>
            </a:r>
          </a:p>
          <a:p>
            <a:pPr>
              <a:spcBef>
                <a:spcPts val="0"/>
              </a:spcBef>
            </a:pPr>
            <a:r>
              <a:rPr lang="en-US" dirty="0"/>
              <a:t>which factors:</a:t>
            </a:r>
          </a:p>
          <a:p>
            <a:pPr>
              <a:spcBef>
                <a:spcPts val="0"/>
              </a:spcBef>
            </a:pPr>
            <a:r>
              <a:rPr lang="en-US" dirty="0"/>
              <a:t>(y+3)(y-2) =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60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42773891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system:</a:t>
            </a:r>
          </a:p>
          <a:p>
            <a:pPr>
              <a:spcBef>
                <a:spcPts val="0"/>
              </a:spcBef>
            </a:pPr>
            <a:r>
              <a:rPr lang="en-US" dirty="0"/>
              <a:t>	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= 13</a:t>
            </a:r>
          </a:p>
          <a:p>
            <a:pPr>
              <a:spcBef>
                <a:spcPts val="0"/>
              </a:spcBef>
            </a:pPr>
            <a:r>
              <a:rPr lang="en-US" dirty="0"/>
              <a:t>    x</a:t>
            </a:r>
            <a:r>
              <a:rPr lang="en-US" baseline="30000" dirty="0"/>
              <a:t>2</a:t>
            </a:r>
            <a:r>
              <a:rPr lang="en-US" dirty="0"/>
              <a:t> - y  =</a:t>
            </a:r>
            <a:r>
              <a:rPr lang="en-US" sz="1000" dirty="0"/>
              <a:t> </a:t>
            </a:r>
            <a:r>
              <a:rPr lang="en-US" dirty="0"/>
              <a:t>  </a:t>
            </a:r>
            <a:r>
              <a:rPr lang="en-US" sz="1000" dirty="0"/>
              <a:t> </a:t>
            </a:r>
            <a:r>
              <a:rPr lang="en-US" dirty="0"/>
              <a:t>7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y</a:t>
            </a:r>
            <a:r>
              <a:rPr lang="en-US" baseline="30000" dirty="0"/>
              <a:t>2 </a:t>
            </a:r>
            <a:r>
              <a:rPr lang="en-US" dirty="0"/>
              <a:t>+ y – 6 = 0</a:t>
            </a:r>
          </a:p>
          <a:p>
            <a:pPr>
              <a:spcBef>
                <a:spcPts val="0"/>
              </a:spcBef>
            </a:pPr>
            <a:r>
              <a:rPr lang="en-US" dirty="0"/>
              <a:t>which factors:</a:t>
            </a:r>
          </a:p>
          <a:p>
            <a:pPr>
              <a:spcBef>
                <a:spcPts val="0"/>
              </a:spcBef>
            </a:pPr>
            <a:r>
              <a:rPr lang="en-US" dirty="0"/>
              <a:t>(y+3)(y-2) = 0</a:t>
            </a:r>
          </a:p>
          <a:p>
            <a:pPr>
              <a:spcBef>
                <a:spcPts val="0"/>
              </a:spcBef>
            </a:pPr>
            <a:r>
              <a:rPr lang="en-US" dirty="0"/>
              <a:t>So y=-3 or y=2</a:t>
            </a:r>
          </a:p>
          <a:p>
            <a:pPr>
              <a:spcBef>
                <a:spcPts val="0"/>
              </a:spcBef>
            </a:pPr>
            <a:r>
              <a:rPr lang="en-US" dirty="0"/>
              <a:t>Plug these into the easier 	equation (I pick the 2</a:t>
            </a:r>
            <a:r>
              <a:rPr lang="en-US" baseline="30000" dirty="0"/>
              <a:t>nd</a:t>
            </a:r>
            <a:r>
              <a:rPr lang="en-US" dirty="0"/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647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system:</a:t>
            </a:r>
          </a:p>
          <a:p>
            <a:pPr>
              <a:spcBef>
                <a:spcPts val="0"/>
              </a:spcBef>
            </a:pPr>
            <a:r>
              <a:rPr lang="en-US" dirty="0"/>
              <a:t>	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= 13</a:t>
            </a:r>
          </a:p>
          <a:p>
            <a:pPr>
              <a:spcBef>
                <a:spcPts val="0"/>
              </a:spcBef>
            </a:pPr>
            <a:r>
              <a:rPr lang="en-US" dirty="0"/>
              <a:t>    x</a:t>
            </a:r>
            <a:r>
              <a:rPr lang="en-US" baseline="30000" dirty="0"/>
              <a:t>2</a:t>
            </a:r>
            <a:r>
              <a:rPr lang="en-US" dirty="0"/>
              <a:t> - y  =</a:t>
            </a:r>
            <a:r>
              <a:rPr lang="en-US" sz="1000" dirty="0"/>
              <a:t> </a:t>
            </a:r>
            <a:r>
              <a:rPr lang="en-US" dirty="0"/>
              <a:t>  </a:t>
            </a:r>
            <a:r>
              <a:rPr lang="en-US" sz="1000" dirty="0"/>
              <a:t> </a:t>
            </a:r>
            <a:r>
              <a:rPr lang="en-US" dirty="0"/>
              <a:t>7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y=-3 				or y=2</a:t>
            </a:r>
          </a:p>
          <a:p>
            <a:pPr>
              <a:spcBef>
                <a:spcPts val="0"/>
              </a:spcBef>
            </a:pP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– (-3) = 7		x</a:t>
            </a:r>
            <a:r>
              <a:rPr lang="en-US" baseline="30000" dirty="0"/>
              <a:t>2</a:t>
            </a:r>
            <a:r>
              <a:rPr lang="en-US" dirty="0"/>
              <a:t> – (2) = 7</a:t>
            </a:r>
          </a:p>
          <a:p>
            <a:pPr>
              <a:spcBef>
                <a:spcPts val="0"/>
              </a:spcBef>
            </a:pP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+ 3 = 7			x</a:t>
            </a:r>
            <a:r>
              <a:rPr lang="en-US" baseline="30000" dirty="0"/>
              <a:t>2</a:t>
            </a:r>
            <a:r>
              <a:rPr lang="en-US" dirty="0"/>
              <a:t> – 2 = 7</a:t>
            </a:r>
          </a:p>
          <a:p>
            <a:pPr>
              <a:spcBef>
                <a:spcPts val="0"/>
              </a:spcBef>
            </a:pP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= 7-3 = 4		x</a:t>
            </a:r>
            <a:r>
              <a:rPr lang="en-US" baseline="30000" dirty="0"/>
              <a:t>2</a:t>
            </a:r>
            <a:r>
              <a:rPr lang="en-US" dirty="0"/>
              <a:t> = 7+2 = 9</a:t>
            </a:r>
          </a:p>
          <a:p>
            <a:pPr>
              <a:spcBef>
                <a:spcPts val="0"/>
              </a:spcBef>
            </a:pPr>
            <a:r>
              <a:rPr lang="en-US" dirty="0"/>
              <a:t>x = 2 or -2		x = 3 or -3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4420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Solve the system:</a:t>
            </a:r>
          </a:p>
          <a:p>
            <a:pPr>
              <a:spcBef>
                <a:spcPts val="0"/>
              </a:spcBef>
            </a:pPr>
            <a:r>
              <a:rPr lang="en-US" dirty="0"/>
              <a:t>	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= 13</a:t>
            </a:r>
          </a:p>
          <a:p>
            <a:pPr>
              <a:spcBef>
                <a:spcPts val="0"/>
              </a:spcBef>
            </a:pPr>
            <a:r>
              <a:rPr lang="en-US" dirty="0"/>
              <a:t>    x</a:t>
            </a:r>
            <a:r>
              <a:rPr lang="en-US" baseline="30000" dirty="0"/>
              <a:t>2</a:t>
            </a:r>
            <a:r>
              <a:rPr lang="en-US" dirty="0"/>
              <a:t> - y  =</a:t>
            </a:r>
            <a:r>
              <a:rPr lang="en-US" sz="1000" dirty="0"/>
              <a:t> </a:t>
            </a:r>
            <a:r>
              <a:rPr lang="en-US" dirty="0"/>
              <a:t>  </a:t>
            </a:r>
            <a:r>
              <a:rPr lang="en-US" sz="1000" dirty="0"/>
              <a:t> </a:t>
            </a:r>
            <a:r>
              <a:rPr lang="en-US" dirty="0"/>
              <a:t>7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y=-3 				or y=2</a:t>
            </a:r>
          </a:p>
          <a:p>
            <a:pPr>
              <a:spcBef>
                <a:spcPts val="0"/>
              </a:spcBef>
            </a:pPr>
            <a:r>
              <a:rPr lang="en-US" dirty="0"/>
              <a:t>x = 2 or -2		x = 3 or -3</a:t>
            </a:r>
          </a:p>
          <a:p>
            <a:pPr>
              <a:spcBef>
                <a:spcPts val="0"/>
              </a:spcBef>
            </a:pPr>
            <a:r>
              <a:rPr lang="en-US" dirty="0"/>
              <a:t>AAGH! This means there are four solutions:</a:t>
            </a:r>
          </a:p>
          <a:p>
            <a:pPr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(2,-3),(-2,-3),(3,2),(-3,2)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3656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Solve the system:</a:t>
            </a:r>
          </a:p>
          <a:p>
            <a:pPr>
              <a:spcBef>
                <a:spcPts val="0"/>
              </a:spcBef>
            </a:pPr>
            <a:r>
              <a:rPr lang="en-US" dirty="0"/>
              <a:t>	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= 13</a:t>
            </a:r>
          </a:p>
          <a:p>
            <a:pPr>
              <a:spcBef>
                <a:spcPts val="0"/>
              </a:spcBef>
            </a:pPr>
            <a:r>
              <a:rPr lang="en-US" dirty="0"/>
              <a:t>    x</a:t>
            </a:r>
            <a:r>
              <a:rPr lang="en-US" baseline="30000" dirty="0"/>
              <a:t>2</a:t>
            </a:r>
            <a:r>
              <a:rPr lang="en-US" dirty="0"/>
              <a:t> - y  =</a:t>
            </a:r>
            <a:r>
              <a:rPr lang="en-US" sz="1000" dirty="0"/>
              <a:t> </a:t>
            </a:r>
            <a:r>
              <a:rPr lang="en-US" dirty="0"/>
              <a:t>  </a:t>
            </a:r>
            <a:r>
              <a:rPr lang="en-US" sz="1000" dirty="0"/>
              <a:t> </a:t>
            </a:r>
            <a:r>
              <a:rPr lang="en-US" dirty="0"/>
              <a:t>7</a:t>
            </a:r>
          </a:p>
          <a:p>
            <a:pPr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(2,-3),(-2,-3),(3,2),(-3,2)</a:t>
            </a:r>
          </a:p>
          <a:p>
            <a:pPr>
              <a:spcBef>
                <a:spcPts val="0"/>
              </a:spcBef>
            </a:pPr>
            <a:r>
              <a:rPr lang="en-US" dirty="0"/>
              <a:t>We can check them algebraically (</a:t>
            </a:r>
            <a:r>
              <a:rPr lang="en-US" dirty="0" err="1"/>
              <a:t>aagh</a:t>
            </a:r>
            <a:r>
              <a:rPr lang="en-US" dirty="0"/>
              <a:t>!) or by graphing them (let’s pick that one!)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6EDE-DEE5-4F97-82DF-D2DF099B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NONLINEARS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6195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4B671-0EE9-423D-BD8D-60CD3F5F8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0"/>
            <a:ext cx="2646473" cy="5638800"/>
          </a:xfrm>
        </p:spPr>
        <p:txBody>
          <a:bodyPr/>
          <a:lstStyle/>
          <a:p>
            <a:r>
              <a:rPr lang="en-US" dirty="0"/>
              <a:t>Looks like</a:t>
            </a:r>
          </a:p>
          <a:p>
            <a:r>
              <a:rPr lang="en-US" dirty="0"/>
              <a:t>(2,-3)</a:t>
            </a:r>
          </a:p>
          <a:p>
            <a:r>
              <a:rPr lang="en-US" dirty="0"/>
              <a:t>(-2,-3)</a:t>
            </a:r>
          </a:p>
          <a:p>
            <a:r>
              <a:rPr lang="en-US" dirty="0"/>
              <a:t>(3,2)</a:t>
            </a:r>
          </a:p>
          <a:p>
            <a:r>
              <a:rPr lang="en-US" dirty="0"/>
              <a:t>(-3,2)</a:t>
            </a:r>
          </a:p>
          <a:p>
            <a:r>
              <a:rPr lang="en-US" dirty="0"/>
              <a:t>are OK!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DA474-44FC-4FF8-9772-0E46E29A2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473" y="0"/>
            <a:ext cx="6497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0843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04FF37-E4EC-4A8E-914D-8FCC41287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56" y="0"/>
            <a:ext cx="7846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1148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A030A8-68E0-492D-9732-B0F3F334D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86" y="0"/>
            <a:ext cx="5476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6416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87722447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3A4AA-ECF8-37C7-E21C-B0A2970E3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Today we studied: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Review of Conics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Systems of equations 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	(linear 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	and nonlinear)</a:t>
            </a:r>
          </a:p>
        </p:txBody>
      </p:sp>
    </p:spTree>
    <p:extLst>
      <p:ext uri="{BB962C8B-B14F-4D97-AF65-F5344CB8AC3E}">
        <p14:creationId xmlns:p14="http://schemas.microsoft.com/office/powerpoint/2010/main" val="2236407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Systems of Equations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Sometimes equations fly solo: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y = 4x +10</a:t>
            </a:r>
          </a:p>
        </p:txBody>
      </p:sp>
    </p:spTree>
    <p:extLst>
      <p:ext uri="{BB962C8B-B14F-4D97-AF65-F5344CB8AC3E}">
        <p14:creationId xmlns:p14="http://schemas.microsoft.com/office/powerpoint/2010/main" val="2660210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638800"/>
          </a:xfrm>
        </p:spPr>
        <p:txBody>
          <a:bodyPr/>
          <a:lstStyle/>
          <a:p>
            <a:r>
              <a:rPr lang="en-US" altLang="en-US"/>
              <a:t>More often in the real world they come in a pack:</a:t>
            </a:r>
          </a:p>
          <a:p>
            <a:endParaRPr lang="en-US" altLang="en-US"/>
          </a:p>
          <a:p>
            <a:r>
              <a:rPr lang="en-US" altLang="en-US"/>
              <a:t>income = price x #sold</a:t>
            </a:r>
          </a:p>
          <a:p>
            <a:r>
              <a:rPr lang="en-US" altLang="en-US"/>
              <a:t>cost = rent + salaries + materials</a:t>
            </a:r>
          </a:p>
          <a:p>
            <a:r>
              <a:rPr lang="en-US" altLang="en-US"/>
              <a:t>profit = income - cost</a:t>
            </a: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68002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Systems of Equations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set of two equations containing two variables ... </a:t>
            </a:r>
          </a:p>
          <a:p>
            <a:r>
              <a:rPr lang="en-US" altLang="en-US"/>
              <a:t>A set of three equations containing three variables ...</a:t>
            </a:r>
          </a:p>
          <a:p>
            <a:endParaRPr lang="en-US" altLang="en-US"/>
          </a:p>
          <a:p>
            <a:r>
              <a:rPr lang="en-US" altLang="en-US"/>
              <a:t>Are you seeing a pattern?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pPr algn="ctr"/>
            <a:r>
              <a:rPr lang="en-US" altLang="en-US"/>
              <a:t>2x + 5y = 38</a:t>
            </a:r>
          </a:p>
          <a:p>
            <a:pPr algn="ctr"/>
            <a:r>
              <a:rPr lang="en-US" altLang="en-US"/>
              <a:t>x + 7y = 37</a:t>
            </a:r>
          </a:p>
          <a:p>
            <a:endParaRPr lang="en-US" altLang="en-US" sz="2000"/>
          </a:p>
          <a:p>
            <a:r>
              <a:rPr lang="en-US" altLang="en-US"/>
              <a:t>Lots of equations come in groups!</a:t>
            </a: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379695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Review: Conics</a:t>
            </a:r>
          </a:p>
          <a:p>
            <a:r>
              <a:rPr lang="en-US" dirty="0"/>
              <a:t>New stuff: Systems of equations</a:t>
            </a:r>
          </a:p>
          <a:p>
            <a:r>
              <a:rPr lang="en-US" dirty="0"/>
              <a:t>	(linear and nonlinear)</a:t>
            </a:r>
          </a:p>
        </p:txBody>
      </p:sp>
    </p:spTree>
    <p:extLst>
      <p:ext uri="{BB962C8B-B14F-4D97-AF65-F5344CB8AC3E}">
        <p14:creationId xmlns:p14="http://schemas.microsoft.com/office/powerpoint/2010/main" val="3106890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"</a:t>
            </a:r>
            <a:r>
              <a:rPr lang="en-US" dirty="0">
                <a:solidFill>
                  <a:srgbClr val="FFC000"/>
                </a:solidFill>
              </a:rPr>
              <a:t>system</a:t>
            </a:r>
            <a:r>
              <a:rPr lang="en-US" dirty="0"/>
              <a:t>" of equations is a set or collection of equations that you deal with all together at once</a:t>
            </a:r>
          </a:p>
        </p:txBody>
      </p:sp>
    </p:spTree>
    <p:extLst>
      <p:ext uri="{BB962C8B-B14F-4D97-AF65-F5344CB8AC3E}">
        <p14:creationId xmlns:p14="http://schemas.microsoft.com/office/powerpoint/2010/main" val="2590211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Systems of Equations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dirty="0">
                <a:solidFill>
                  <a:srgbClr val="FFC000"/>
                </a:solidFill>
              </a:rPr>
              <a:t>system of equations </a:t>
            </a:r>
            <a:r>
              <a:rPr lang="en-US" altLang="en-US" dirty="0"/>
              <a:t>is a collection of two or more equations with the same set of unknowns </a:t>
            </a:r>
            <a:r>
              <a:rPr lang="en-US" altLang="en-US"/>
              <a:t>(variables)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38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All of the dreaded word problems that haunted your past were systems of equations</a:t>
            </a:r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Systems of Equations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r="4466" b="6572"/>
          <a:stretch/>
        </p:blipFill>
        <p:spPr bwMode="auto">
          <a:xfrm>
            <a:off x="0" y="3379788"/>
            <a:ext cx="2649894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34835"/>
            <a:ext cx="145264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scared-pic.jpg</a:t>
            </a:r>
          </a:p>
        </p:txBody>
      </p:sp>
    </p:spTree>
    <p:extLst>
      <p:ext uri="{BB962C8B-B14F-4D97-AF65-F5344CB8AC3E}">
        <p14:creationId xmlns:p14="http://schemas.microsoft.com/office/powerpoint/2010/main" val="3160094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6739"/>
            <a:ext cx="3505200" cy="525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We’re finally going to tell you how to solve them…</a:t>
            </a: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Systems of Equations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https://www.yourdictionary.com/images/main.shriek.jpg</a:t>
            </a:r>
          </a:p>
        </p:txBody>
      </p:sp>
    </p:spTree>
    <p:extLst>
      <p:ext uri="{BB962C8B-B14F-4D97-AF65-F5344CB8AC3E}">
        <p14:creationId xmlns:p14="http://schemas.microsoft.com/office/powerpoint/2010/main" val="96868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 solving a system of equations, we try to find values for each of the unknowns that will satisfy every equation in the system</a:t>
            </a: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2850307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Systems of Equations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US" altLang="en-US"/>
              <a:t>The air-mail rate for letters to Europe is 45 cents per half-ounce and to Africa is 65 cents per half-ounce. </a:t>
            </a:r>
          </a:p>
          <a:p>
            <a:r>
              <a:rPr lang="en-US" altLang="en-US"/>
              <a:t>If Shirley paid $18.55 to send 35 half-ounce letters abroad, how many did she send to Africa? </a:t>
            </a:r>
          </a:p>
        </p:txBody>
      </p:sp>
    </p:spTree>
    <p:extLst>
      <p:ext uri="{BB962C8B-B14F-4D97-AF65-F5344CB8AC3E}">
        <p14:creationId xmlns:p14="http://schemas.microsoft.com/office/powerpoint/2010/main" val="1026816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Systems of Equations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 algebra (equation) terms, these sentences would be:</a:t>
            </a:r>
          </a:p>
          <a:p>
            <a:endParaRPr lang="en-US" altLang="en-US" sz="2000"/>
          </a:p>
          <a:p>
            <a:pPr algn="ctr"/>
            <a:r>
              <a:rPr lang="en-US" altLang="en-US" sz="3600"/>
              <a:t>$0.45(#E) + $0.65(#A) = $18.55</a:t>
            </a:r>
          </a:p>
          <a:p>
            <a:pPr algn="ctr"/>
            <a:endParaRPr lang="en-US" altLang="en-US" sz="2000"/>
          </a:p>
          <a:p>
            <a:pPr algn="ctr"/>
            <a:r>
              <a:rPr lang="en-US" altLang="en-US" sz="3600"/>
              <a:t>(#E) + (#A) = 35</a:t>
            </a:r>
          </a:p>
          <a:p>
            <a:pPr algn="ctr"/>
            <a:endParaRPr lang="en-US" altLang="en-US" sz="2000"/>
          </a:p>
          <a:p>
            <a:pPr algn="ctr"/>
            <a:r>
              <a:rPr lang="en-US" altLang="en-US" sz="3600"/>
              <a:t>Find #A</a:t>
            </a:r>
          </a:p>
        </p:txBody>
      </p:sp>
    </p:spTree>
    <p:extLst>
      <p:ext uri="{BB962C8B-B14F-4D97-AF65-F5344CB8AC3E}">
        <p14:creationId xmlns:p14="http://schemas.microsoft.com/office/powerpoint/2010/main" val="1195237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Systems of Equations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OK, THAT was SCARY!</a:t>
            </a:r>
          </a:p>
          <a:p>
            <a:endParaRPr lang="en-US" altLang="en-US" sz="2000"/>
          </a:p>
          <a:p>
            <a:r>
              <a:rPr lang="en-US" altLang="en-US"/>
              <a:t>Let’s start with a simple example…</a:t>
            </a:r>
          </a:p>
          <a:p>
            <a:endParaRPr lang="en-US" altLang="en-US" sz="2000"/>
          </a:p>
          <a:p>
            <a:r>
              <a:rPr lang="en-US" altLang="en-US"/>
              <a:t>Money is usually good (we understand money…)</a:t>
            </a:r>
          </a:p>
        </p:txBody>
      </p:sp>
    </p:spTree>
    <p:extLst>
      <p:ext uri="{BB962C8B-B14F-4D97-AF65-F5344CB8AC3E}">
        <p14:creationId xmlns:p14="http://schemas.microsoft.com/office/powerpoint/2010/main" val="1805494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Systems of Equations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Suppose your monthly expenses are:</a:t>
            </a:r>
          </a:p>
          <a:p>
            <a:endParaRPr lang="en-US" altLang="en-US" sz="1000"/>
          </a:p>
          <a:p>
            <a:r>
              <a:rPr lang="en-US" altLang="en-US"/>
              <a:t>		Car				$ 200</a:t>
            </a:r>
          </a:p>
          <a:p>
            <a:r>
              <a:rPr lang="en-US" altLang="en-US"/>
              <a:t>		Rent			$ 900</a:t>
            </a:r>
          </a:p>
          <a:p>
            <a:r>
              <a:rPr lang="en-US" altLang="en-US"/>
              <a:t>		Utilities		$ 200</a:t>
            </a:r>
          </a:p>
          <a:p>
            <a:r>
              <a:rPr lang="en-US" altLang="en-US"/>
              <a:t>		Food			</a:t>
            </a:r>
            <a:r>
              <a:rPr lang="en-US" altLang="en-US" u="sng"/>
              <a:t>$ 200</a:t>
            </a:r>
          </a:p>
          <a:p>
            <a:r>
              <a:rPr lang="en-US" altLang="en-US"/>
              <a:t>		Total			$1600</a:t>
            </a:r>
          </a:p>
          <a:p>
            <a:r>
              <a:rPr lang="en-US" altLang="en-US"/>
              <a:t>	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365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Systems of Equations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1000" y="1195388"/>
            <a:ext cx="8458200" cy="33766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Suppose your income is: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	Salary			$1800</a:t>
            </a:r>
          </a:p>
          <a:p>
            <a:pPr algn="ctr"/>
            <a:endParaRPr lang="en-US" altLang="en-US"/>
          </a:p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69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Outcome 9) Solve </a:t>
            </a:r>
            <a:r>
              <a:rPr lang="en-US" sz="3200" dirty="0">
                <a:solidFill>
                  <a:srgbClr val="FFC000"/>
                </a:solidFill>
              </a:rPr>
              <a:t>systems of nonlinear equations, by substitution and elimination</a:t>
            </a:r>
          </a:p>
          <a:p>
            <a:pPr>
              <a:spcBef>
                <a:spcPts val="0"/>
              </a:spcBef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Systems of Equations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638800"/>
          </a:xfrm>
        </p:spPr>
        <p:txBody>
          <a:bodyPr/>
          <a:lstStyle/>
          <a:p>
            <a:r>
              <a:rPr lang="en-US" altLang="en-US"/>
              <a:t>Are you making your expenses?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62585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http://www.testically.org/wp-content/uploads/2010/11/hmm.jpg</a:t>
            </a:r>
          </a:p>
        </p:txBody>
      </p:sp>
    </p:spTree>
    <p:extLst>
      <p:ext uri="{BB962C8B-B14F-4D97-AF65-F5344CB8AC3E}">
        <p14:creationId xmlns:p14="http://schemas.microsoft.com/office/powerpoint/2010/main" val="3326819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54" y="1905000"/>
            <a:ext cx="4147146" cy="481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Systems of Equations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You just solved a system of equations!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hooray.jpg</a:t>
            </a:r>
          </a:p>
        </p:txBody>
      </p:sp>
    </p:spTree>
    <p:extLst>
      <p:ext uri="{BB962C8B-B14F-4D97-AF65-F5344CB8AC3E}">
        <p14:creationId xmlns:p14="http://schemas.microsoft.com/office/powerpoint/2010/main" val="2097229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Systems of Equations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Equation 1: </a:t>
            </a:r>
          </a:p>
          <a:p>
            <a:endParaRPr lang="en-US" altLang="en-US" dirty="0"/>
          </a:p>
          <a:p>
            <a:pPr algn="ctr"/>
            <a:r>
              <a:rPr lang="en-US" altLang="en-US" sz="3000" dirty="0"/>
              <a:t>Expenses = Car + Rent + Utilities + Food</a:t>
            </a:r>
            <a:r>
              <a:rPr lang="en-US" altLang="en-US" sz="3500" dirty="0"/>
              <a:t>	</a:t>
            </a:r>
            <a:r>
              <a:rPr lang="en-US" alt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138748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Systems of Equations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Equation 2:</a:t>
            </a:r>
          </a:p>
          <a:p>
            <a:endParaRPr lang="en-US" altLang="en-US" dirty="0"/>
          </a:p>
          <a:p>
            <a:pPr algn="ctr"/>
            <a:r>
              <a:rPr lang="en-US" altLang="en-US" sz="3000" dirty="0"/>
              <a:t>Income = Salary</a:t>
            </a:r>
          </a:p>
        </p:txBody>
      </p:sp>
    </p:spTree>
    <p:extLst>
      <p:ext uri="{BB962C8B-B14F-4D97-AF65-F5344CB8AC3E}">
        <p14:creationId xmlns:p14="http://schemas.microsoft.com/office/powerpoint/2010/main" val="649207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Systems of Equations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Equation 3:</a:t>
            </a:r>
          </a:p>
          <a:p>
            <a:endParaRPr lang="en-US" altLang="en-US" dirty="0"/>
          </a:p>
          <a:p>
            <a:pPr algn="ctr"/>
            <a:r>
              <a:rPr lang="en-US" altLang="en-US" sz="3000" dirty="0"/>
              <a:t>Am I Solvent? = Income - Expenses</a:t>
            </a:r>
          </a:p>
        </p:txBody>
      </p:sp>
    </p:spTree>
    <p:extLst>
      <p:ext uri="{BB962C8B-B14F-4D97-AF65-F5344CB8AC3E}">
        <p14:creationId xmlns:p14="http://schemas.microsoft.com/office/powerpoint/2010/main" val="2966635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simplest linear system is one with two equations and two variables</a:t>
            </a:r>
          </a:p>
        </p:txBody>
      </p:sp>
    </p:spTree>
    <p:extLst>
      <p:ext uri="{BB962C8B-B14F-4D97-AF65-F5344CB8AC3E}">
        <p14:creationId xmlns:p14="http://schemas.microsoft.com/office/powerpoint/2010/main" val="2003136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If they give you values for “x” and “y” and ask if they are true values, plug them in to both equations – both equations must be true for the values</a:t>
            </a: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3427720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/>
              <a:t>Are x = 4 and y = 6 true values for the system:</a:t>
            </a:r>
          </a:p>
          <a:p>
            <a:pPr algn="ctr"/>
            <a:r>
              <a:rPr lang="en-US" altLang="en-US"/>
              <a:t>2x + 5y = 38</a:t>
            </a:r>
          </a:p>
          <a:p>
            <a:pPr algn="ctr"/>
            <a:r>
              <a:rPr lang="en-US" altLang="en-US"/>
              <a:t>x + 7y = 37</a:t>
            </a:r>
          </a:p>
          <a:p>
            <a:r>
              <a:rPr lang="en-US" altLang="en-US"/>
              <a:t>Plug in x = 4 and y = 6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78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Plug in x = 4 and y = 6</a:t>
            </a:r>
          </a:p>
          <a:p>
            <a:endParaRPr lang="en-US" altLang="en-US" sz="2000" dirty="0"/>
          </a:p>
          <a:p>
            <a:pPr algn="ctr"/>
            <a:r>
              <a:rPr lang="en-US" altLang="en-US" dirty="0"/>
              <a:t>2(4) + 5(6) = 38</a:t>
            </a:r>
          </a:p>
          <a:p>
            <a:pPr algn="ctr"/>
            <a:r>
              <a:rPr lang="en-US" altLang="en-US" dirty="0"/>
              <a:t>(4) + 7(6) = 37</a:t>
            </a:r>
          </a:p>
          <a:p>
            <a:pPr algn="ctr"/>
            <a:endParaRPr lang="en-US" altLang="en-US" dirty="0"/>
          </a:p>
          <a:p>
            <a:r>
              <a:rPr lang="en-US" altLang="en-US" dirty="0"/>
              <a:t>Are the values x = 4 and y = 6 a true solution to this system?</a:t>
            </a:r>
          </a:p>
          <a:p>
            <a:endParaRPr lang="en-US" altLang="en-US" dirty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25394" y="1808946"/>
            <a:ext cx="36580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500" b="1" dirty="0">
                <a:solidFill>
                  <a:srgbClr val="CCFFFF"/>
                </a:solidFill>
              </a:rPr>
              <a:t>?</a:t>
            </a:r>
            <a:endParaRPr lang="en-US" sz="2500" b="1" dirty="0">
              <a:solidFill>
                <a:srgbClr val="CC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8016" y="2533261"/>
            <a:ext cx="36580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500" b="1" dirty="0">
                <a:solidFill>
                  <a:srgbClr val="CCFFFF"/>
                </a:solidFill>
              </a:rPr>
              <a:t>?</a:t>
            </a:r>
            <a:endParaRPr lang="en-US" sz="2500" b="1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514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Plug in x = 4 and y = 6</a:t>
            </a:r>
          </a:p>
          <a:p>
            <a:endParaRPr lang="en-US" altLang="en-US" sz="2000" dirty="0"/>
          </a:p>
          <a:p>
            <a:pPr algn="ctr"/>
            <a:r>
              <a:rPr lang="en-US" altLang="en-US" dirty="0"/>
              <a:t>2(4) + 5(6) = 38</a:t>
            </a:r>
          </a:p>
          <a:p>
            <a:pPr algn="ctr"/>
            <a:r>
              <a:rPr lang="en-US" altLang="en-US" dirty="0"/>
              <a:t>(4) + 7(6) = 37</a:t>
            </a:r>
          </a:p>
          <a:p>
            <a:pPr algn="ctr"/>
            <a:endParaRPr lang="en-US" altLang="en-US" dirty="0"/>
          </a:p>
          <a:p>
            <a:r>
              <a:rPr lang="en-US" altLang="en-US" dirty="0"/>
              <a:t>Are the values x = 4 and y = 6 a true solution to this system?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Yep!</a:t>
            </a:r>
          </a:p>
          <a:p>
            <a:endParaRPr lang="en-US" altLang="en-US" dirty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25394" y="1808946"/>
            <a:ext cx="36580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500" b="1" dirty="0">
                <a:solidFill>
                  <a:srgbClr val="CCFFFF"/>
                </a:solidFill>
              </a:rPr>
              <a:t>?</a:t>
            </a:r>
            <a:endParaRPr lang="en-US" sz="2500" b="1" dirty="0">
              <a:solidFill>
                <a:srgbClr val="CC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8016" y="2533261"/>
            <a:ext cx="36580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500" b="1" dirty="0">
                <a:solidFill>
                  <a:srgbClr val="CCFFFF"/>
                </a:solidFill>
              </a:rPr>
              <a:t>?</a:t>
            </a:r>
            <a:endParaRPr lang="en-US" sz="2500" b="1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8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If they give you values for “x” and “y” and ask if they are true values, plug them in to both equations – both equations must be true for the values</a:t>
            </a:r>
          </a:p>
          <a:p>
            <a:r>
              <a:rPr lang="en-US" altLang="en-US" dirty="0"/>
              <a:t>If they are, it is called a “</a:t>
            </a:r>
            <a:r>
              <a:rPr lang="en-US" altLang="en-US" dirty="0">
                <a:solidFill>
                  <a:srgbClr val="FFC000"/>
                </a:solidFill>
              </a:rPr>
              <a:t>true system</a:t>
            </a:r>
            <a:r>
              <a:rPr lang="en-US" altLang="en-US" dirty="0"/>
              <a:t>”</a:t>
            </a: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Systems of Equations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341993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solution</a:t>
            </a:r>
            <a:r>
              <a:rPr lang="en-US" dirty="0"/>
              <a:t> to a system of equations is any set of values for all of the variables that "works" in all of the equations</a:t>
            </a:r>
          </a:p>
        </p:txBody>
      </p:sp>
    </p:spTree>
    <p:extLst>
      <p:ext uri="{BB962C8B-B14F-4D97-AF65-F5344CB8AC3E}">
        <p14:creationId xmlns:p14="http://schemas.microsoft.com/office/powerpoint/2010/main" val="2166643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Systems of Equations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To solve a system, you must have </a:t>
            </a:r>
            <a:r>
              <a:rPr lang="en-US" altLang="en-US">
                <a:solidFill>
                  <a:schemeClr val="tx1"/>
                </a:solidFill>
              </a:rPr>
              <a:t>at least </a:t>
            </a:r>
            <a:r>
              <a:rPr lang="en-US" altLang="en-US"/>
              <a:t>as many equations as you have variables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/>
              <a:t>Suppose we wanted to find “x” and “y” for the equations:</a:t>
            </a:r>
          </a:p>
          <a:p>
            <a:endParaRPr lang="en-US" altLang="en-US" sz="2000"/>
          </a:p>
          <a:p>
            <a:pPr algn="ctr"/>
            <a:r>
              <a:rPr lang="en-US" altLang="en-US"/>
              <a:t>2x + 5y = 38</a:t>
            </a:r>
          </a:p>
          <a:p>
            <a:pPr algn="ctr"/>
            <a:r>
              <a:rPr lang="en-US" altLang="en-US"/>
              <a:t>x + 7y = 37</a:t>
            </a:r>
          </a:p>
          <a:p>
            <a:endParaRPr lang="en-US" altLang="en-US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67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/>
              <a:t>Strategy: try to get one of the variables written in terms of the other variable:</a:t>
            </a:r>
          </a:p>
          <a:p>
            <a:pPr algn="ctr"/>
            <a:r>
              <a:rPr lang="en-US" altLang="en-US"/>
              <a:t>2x + 5y = 38</a:t>
            </a:r>
          </a:p>
          <a:p>
            <a:pPr algn="ctr"/>
            <a:r>
              <a:rPr lang="en-US" altLang="en-US"/>
              <a:t>x + 7y = 37</a:t>
            </a:r>
          </a:p>
          <a:p>
            <a:pPr algn="ctr"/>
            <a:endParaRPr lang="en-US" altLang="en-US"/>
          </a:p>
          <a:p>
            <a:r>
              <a:rPr lang="en-US" altLang="en-US"/>
              <a:t>Look for a “loner”</a:t>
            </a:r>
          </a:p>
          <a:p>
            <a:endParaRPr lang="en-US" altLang="en-US"/>
          </a:p>
          <a:p>
            <a:endParaRPr lang="en-US" altLang="en-US"/>
          </a:p>
        </p:txBody>
      </p:sp>
      <p:cxnSp>
        <p:nvCxnSpPr>
          <p:cNvPr id="24" name="Curved Connector 23"/>
          <p:cNvCxnSpPr/>
          <p:nvPr/>
        </p:nvCxnSpPr>
        <p:spPr>
          <a:xfrm rot="10800000">
            <a:off x="3429000" y="4191000"/>
            <a:ext cx="1828800" cy="1219200"/>
          </a:xfrm>
          <a:prstGeom prst="curvedConnector3">
            <a:avLst>
              <a:gd name="adj1" fmla="val -52500"/>
            </a:avLst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919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altLang="en-US"/>
              <a:t>x + 7y = 37</a:t>
            </a:r>
          </a:p>
          <a:p>
            <a:endParaRPr lang="en-US" altLang="en-US" sz="2000"/>
          </a:p>
          <a:p>
            <a:r>
              <a:rPr lang="en-US" altLang="en-US"/>
              <a:t>Use algebra to solve for “x”:</a:t>
            </a:r>
          </a:p>
          <a:p>
            <a:endParaRPr lang="en-US" altLang="en-US" sz="2000"/>
          </a:p>
          <a:p>
            <a:pPr algn="ctr"/>
            <a:r>
              <a:rPr lang="en-US" altLang="en-US"/>
              <a:t>x = 37 – 7y</a:t>
            </a:r>
          </a:p>
          <a:p>
            <a:endParaRPr lang="en-US" altLang="en-US"/>
          </a:p>
          <a:p>
            <a:r>
              <a:rPr lang="en-US" altLang="en-US"/>
              <a:t>Now, plug in this “x” into the other equation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26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altLang="en-US"/>
              <a:t>2x + 5y = 38</a:t>
            </a:r>
          </a:p>
          <a:p>
            <a:pPr algn="ctr"/>
            <a:endParaRPr lang="en-US" altLang="en-US"/>
          </a:p>
          <a:p>
            <a:pPr algn="ctr"/>
            <a:r>
              <a:rPr lang="en-US" altLang="en-US"/>
              <a:t>x = 37 – 7y</a:t>
            </a:r>
          </a:p>
          <a:p>
            <a:pPr algn="ctr"/>
            <a:endParaRPr lang="en-US" altLang="en-US" sz="2000"/>
          </a:p>
          <a:p>
            <a:r>
              <a:rPr lang="en-US" altLang="en-US"/>
              <a:t>To get:</a:t>
            </a:r>
          </a:p>
          <a:p>
            <a:pPr algn="ctr"/>
            <a:r>
              <a:rPr lang="en-US" altLang="en-US"/>
              <a:t>2(37-7y) + 5y = 38</a:t>
            </a:r>
          </a:p>
          <a:p>
            <a:r>
              <a:rPr lang="en-US" altLang="en-US"/>
              <a:t>Now, solve for “y”!</a:t>
            </a:r>
          </a:p>
          <a:p>
            <a:endParaRPr lang="en-US" altLang="en-US"/>
          </a:p>
        </p:txBody>
      </p:sp>
      <p:cxnSp>
        <p:nvCxnSpPr>
          <p:cNvPr id="6" name="Curved Connector 5"/>
          <p:cNvCxnSpPr/>
          <p:nvPr/>
        </p:nvCxnSpPr>
        <p:spPr>
          <a:xfrm rot="5400000" flipH="1" flipV="1">
            <a:off x="2822575" y="1908175"/>
            <a:ext cx="914400" cy="158750"/>
          </a:xfrm>
          <a:prstGeom prst="curvedConnector3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077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altLang="en-US"/>
              <a:t>2(37-7y) + 5y = 38</a:t>
            </a:r>
          </a:p>
          <a:p>
            <a:pPr algn="ctr"/>
            <a:r>
              <a:rPr lang="en-US" altLang="en-US"/>
              <a:t>74 – 14y + 5y = 38</a:t>
            </a:r>
          </a:p>
          <a:p>
            <a:pPr algn="ctr"/>
            <a:r>
              <a:rPr lang="en-US" altLang="en-US"/>
              <a:t>-9y = 38 – 74 = -36</a:t>
            </a:r>
          </a:p>
          <a:p>
            <a:pPr algn="ctr"/>
            <a:r>
              <a:rPr lang="en-US" altLang="en-US"/>
              <a:t>y = -36/-9</a:t>
            </a:r>
          </a:p>
          <a:p>
            <a:pPr algn="ctr"/>
            <a:r>
              <a:rPr lang="en-US" altLang="en-US"/>
              <a:t>y = 4</a:t>
            </a:r>
          </a:p>
          <a:p>
            <a:pPr algn="ctr"/>
            <a:endParaRPr lang="en-US" altLang="en-US" sz="2000"/>
          </a:p>
          <a:p>
            <a:r>
              <a:rPr lang="en-US" altLang="en-US"/>
              <a:t>Then we plug in this value for “y” and solve for “x”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20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/>
              <a:t>We already have:</a:t>
            </a:r>
          </a:p>
          <a:p>
            <a:pPr algn="ctr"/>
            <a:r>
              <a:rPr lang="en-US" altLang="en-US"/>
              <a:t>x = 37 – 7y</a:t>
            </a:r>
          </a:p>
          <a:p>
            <a:pPr algn="ctr"/>
            <a:r>
              <a:rPr lang="en-US" altLang="en-US"/>
              <a:t>y = 4</a:t>
            </a:r>
          </a:p>
          <a:p>
            <a:pPr algn="ctr"/>
            <a:endParaRPr lang="en-US" altLang="en-US" sz="2000"/>
          </a:p>
          <a:p>
            <a:r>
              <a:rPr lang="en-US" altLang="en-US"/>
              <a:t>So just plug in y = 4:</a:t>
            </a:r>
          </a:p>
          <a:p>
            <a:pPr algn="ctr"/>
            <a:r>
              <a:rPr lang="en-US" altLang="en-US"/>
              <a:t>x = 37 – 7(4)</a:t>
            </a:r>
          </a:p>
          <a:p>
            <a:pPr algn="ctr"/>
            <a:r>
              <a:rPr lang="en-US" altLang="en-US"/>
              <a:t>x = 37 – 28</a:t>
            </a:r>
          </a:p>
          <a:p>
            <a:pPr algn="ctr"/>
            <a:r>
              <a:rPr lang="en-US" altLang="en-US"/>
              <a:t>x = 9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4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33650"/>
            <a:ext cx="27336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“</a:t>
            </a:r>
            <a:r>
              <a:rPr lang="en-US" dirty="0">
                <a:solidFill>
                  <a:srgbClr val="FFC000"/>
                </a:solidFill>
              </a:rPr>
              <a:t>conic</a:t>
            </a:r>
            <a:r>
              <a:rPr lang="en-US" dirty="0"/>
              <a:t>” is a slice of a cone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Any plane cutting a cone will produce a conic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The angle of the cut </a:t>
            </a:r>
          </a:p>
          <a:p>
            <a:pPr>
              <a:spcBef>
                <a:spcPts val="0"/>
              </a:spcBef>
            </a:pPr>
            <a:r>
              <a:rPr lang="en-US" dirty="0"/>
              <a:t>will determine which</a:t>
            </a:r>
          </a:p>
          <a:p>
            <a:pPr>
              <a:spcBef>
                <a:spcPts val="0"/>
              </a:spcBef>
            </a:pPr>
            <a:r>
              <a:rPr lang="en-US" dirty="0"/>
              <a:t>conic it is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7894B-EBD9-4DF6-8C24-B7B13269D47C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https://encrypted-tbn0.gstatic.com/images?q=tbn:ANd9GcSZxzK5mwZI2zwK4hs3_</a:t>
            </a:r>
          </a:p>
          <a:p>
            <a:r>
              <a:rPr lang="en-US" sz="1500" dirty="0">
                <a:solidFill>
                  <a:srgbClr val="00B0F0"/>
                </a:solidFill>
              </a:rPr>
              <a:t>n46LHjjrN4nNMJAuw&amp;usqp=CAU</a:t>
            </a:r>
          </a:p>
        </p:txBody>
      </p:sp>
    </p:spTree>
    <p:extLst>
      <p:ext uri="{BB962C8B-B14F-4D97-AF65-F5344CB8AC3E}">
        <p14:creationId xmlns:p14="http://schemas.microsoft.com/office/powerpoint/2010/main" val="36094285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So, the true solution to the system:</a:t>
            </a:r>
          </a:p>
          <a:p>
            <a:pPr algn="ctr"/>
            <a:r>
              <a:rPr lang="en-US" altLang="en-US" dirty="0"/>
              <a:t>2x + 5y = 38</a:t>
            </a:r>
          </a:p>
          <a:p>
            <a:pPr algn="ctr"/>
            <a:r>
              <a:rPr lang="en-US" altLang="en-US" dirty="0"/>
              <a:t>x + 7y = 37</a:t>
            </a:r>
          </a:p>
          <a:p>
            <a:r>
              <a:rPr lang="en-US" altLang="en-US" dirty="0"/>
              <a:t>is x = </a:t>
            </a:r>
            <a:r>
              <a:rPr lang="en-US" altLang="en-US" dirty="0">
                <a:solidFill>
                  <a:srgbClr val="FFFF00"/>
                </a:solidFill>
              </a:rPr>
              <a:t>9</a:t>
            </a:r>
            <a:r>
              <a:rPr lang="en-US" altLang="en-US" dirty="0"/>
              <a:t>, y = </a:t>
            </a:r>
            <a:r>
              <a:rPr lang="en-US" altLang="en-US" dirty="0">
                <a:solidFill>
                  <a:srgbClr val="FFFF00"/>
                </a:solidFill>
              </a:rPr>
              <a:t>4</a:t>
            </a:r>
          </a:p>
          <a:p>
            <a:r>
              <a:rPr lang="en-US" altLang="en-US" dirty="0"/>
              <a:t>or (</a:t>
            </a:r>
            <a:r>
              <a:rPr lang="en-US" altLang="en-US" dirty="0" err="1"/>
              <a:t>x,y</a:t>
            </a:r>
            <a:r>
              <a:rPr lang="en-US" altLang="en-US" dirty="0"/>
              <a:t>) = </a:t>
            </a:r>
            <a:r>
              <a:rPr lang="en-US" altLang="en-US" dirty="0">
                <a:solidFill>
                  <a:srgbClr val="FFFF00"/>
                </a:solidFill>
              </a:rPr>
              <a:t>(9,4)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2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This method of solving systems of equations is called “</a:t>
            </a:r>
            <a:r>
              <a:rPr lang="en-US" altLang="en-US" dirty="0">
                <a:solidFill>
                  <a:srgbClr val="FFC000"/>
                </a:solidFill>
              </a:rPr>
              <a:t>substitution</a:t>
            </a:r>
            <a:r>
              <a:rPr lang="en-US" alt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23241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/>
              <a:t>To find the true solution to the system:</a:t>
            </a:r>
          </a:p>
          <a:p>
            <a:pPr algn="ctr"/>
            <a:r>
              <a:rPr lang="en-US" altLang="en-US"/>
              <a:t>2x + 5y = 38</a:t>
            </a:r>
          </a:p>
          <a:p>
            <a:pPr algn="ctr"/>
            <a:r>
              <a:rPr lang="en-US" altLang="en-US"/>
              <a:t>3x + 7y = 50</a:t>
            </a:r>
          </a:p>
          <a:p>
            <a:r>
              <a:rPr lang="en-US" altLang="en-US"/>
              <a:t>Solve one of the equations for either “x” or “y”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768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altLang="en-US"/>
              <a:t>2x + 5y = 38</a:t>
            </a:r>
          </a:p>
          <a:p>
            <a:pPr algn="ctr"/>
            <a:r>
              <a:rPr lang="en-US" altLang="en-US"/>
              <a:t>2x = 38 – 5y</a:t>
            </a:r>
          </a:p>
          <a:p>
            <a:pPr algn="ctr"/>
            <a:r>
              <a:rPr lang="en-US" altLang="en-US"/>
              <a:t>x = </a:t>
            </a:r>
            <a:r>
              <a:rPr lang="en-US" altLang="en-US" u="sng"/>
              <a:t>38 – 5y</a:t>
            </a:r>
          </a:p>
          <a:p>
            <a:pPr algn="ctr"/>
            <a:r>
              <a:rPr lang="en-US" altLang="en-US"/>
              <a:t>     2</a:t>
            </a:r>
          </a:p>
          <a:p>
            <a:endParaRPr lang="en-US" altLang="en-US" sz="2000"/>
          </a:p>
          <a:p>
            <a:r>
              <a:rPr lang="en-US" altLang="en-US"/>
              <a:t>Then plug in this “x” into the other equation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598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altLang="en-US"/>
              <a:t>3x + 7y = 50</a:t>
            </a:r>
          </a:p>
          <a:p>
            <a:pPr algn="ctr"/>
            <a:endParaRPr lang="en-US" altLang="en-US"/>
          </a:p>
          <a:p>
            <a:pPr algn="ctr"/>
            <a:r>
              <a:rPr lang="en-US" altLang="en-US"/>
              <a:t>x = </a:t>
            </a:r>
            <a:r>
              <a:rPr lang="en-US" altLang="en-US" u="sng"/>
              <a:t>38 – 5y</a:t>
            </a:r>
          </a:p>
          <a:p>
            <a:pPr algn="ctr"/>
            <a:r>
              <a:rPr lang="en-US" altLang="en-US"/>
              <a:t>     2</a:t>
            </a:r>
          </a:p>
          <a:p>
            <a:endParaRPr lang="en-US" altLang="en-US"/>
          </a:p>
        </p:txBody>
      </p:sp>
      <p:cxnSp>
        <p:nvCxnSpPr>
          <p:cNvPr id="6" name="Curved Connector 5"/>
          <p:cNvCxnSpPr/>
          <p:nvPr/>
        </p:nvCxnSpPr>
        <p:spPr>
          <a:xfrm rot="5400000" flipH="1" flipV="1">
            <a:off x="2822575" y="1908175"/>
            <a:ext cx="914400" cy="158750"/>
          </a:xfrm>
          <a:prstGeom prst="curvedConnector3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611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altLang="en-US"/>
              <a:t>3(38/2 - 5y/2) + 7y = 50</a:t>
            </a:r>
          </a:p>
          <a:p>
            <a:pPr algn="ctr"/>
            <a:r>
              <a:rPr lang="en-US" altLang="en-US"/>
              <a:t>57 – 7.5y + 7y = 50</a:t>
            </a:r>
          </a:p>
          <a:p>
            <a:r>
              <a:rPr lang="en-US" altLang="en-US"/>
              <a:t>Solve for “y”:</a:t>
            </a:r>
          </a:p>
          <a:p>
            <a:pPr algn="ctr"/>
            <a:r>
              <a:rPr lang="en-US" altLang="en-US"/>
              <a:t>-7.5y + 7y = 50 – 57</a:t>
            </a:r>
          </a:p>
          <a:p>
            <a:pPr algn="ctr"/>
            <a:r>
              <a:rPr lang="en-US" altLang="en-US"/>
              <a:t>-0.5y = -7</a:t>
            </a:r>
          </a:p>
          <a:p>
            <a:pPr algn="ctr"/>
            <a:r>
              <a:rPr lang="en-US" altLang="en-US"/>
              <a:t>y = -7/-0.5</a:t>
            </a:r>
          </a:p>
          <a:p>
            <a:pPr algn="ctr"/>
            <a:r>
              <a:rPr lang="en-US" altLang="en-US"/>
              <a:t>y = 14</a:t>
            </a:r>
          </a:p>
          <a:p>
            <a:endParaRPr lang="en-US" altLang="en-US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132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/>
              <a:t>You already have:</a:t>
            </a:r>
          </a:p>
          <a:p>
            <a:pPr algn="ctr"/>
            <a:r>
              <a:rPr lang="en-US" altLang="en-US"/>
              <a:t>x = </a:t>
            </a:r>
            <a:r>
              <a:rPr lang="en-US" altLang="en-US" u="sng"/>
              <a:t>38 – 5y</a:t>
            </a:r>
          </a:p>
          <a:p>
            <a:pPr algn="ctr"/>
            <a:r>
              <a:rPr lang="en-US" altLang="en-US"/>
              <a:t>     2</a:t>
            </a:r>
          </a:p>
          <a:p>
            <a:r>
              <a:rPr lang="en-US" altLang="en-US"/>
              <a:t>and			   y = 14</a:t>
            </a:r>
          </a:p>
          <a:p>
            <a:r>
              <a:rPr lang="en-US" altLang="en-US"/>
              <a:t>so:		x = </a:t>
            </a:r>
            <a:r>
              <a:rPr lang="en-US" altLang="en-US" u="sng"/>
              <a:t>38 – 5(14)</a:t>
            </a:r>
            <a:r>
              <a:rPr lang="en-US" altLang="en-US"/>
              <a:t> = </a:t>
            </a:r>
            <a:r>
              <a:rPr lang="en-US" altLang="en-US" u="sng"/>
              <a:t>38-70</a:t>
            </a:r>
          </a:p>
          <a:p>
            <a:r>
              <a:rPr lang="en-US" altLang="en-US"/>
              <a:t>                  2           2</a:t>
            </a:r>
          </a:p>
          <a:p>
            <a:pPr algn="ctr"/>
            <a:r>
              <a:rPr lang="en-US" altLang="en-US"/>
              <a:t>x = -32/2 = -16</a:t>
            </a:r>
          </a:p>
          <a:p>
            <a:r>
              <a:rPr lang="en-US" altLang="en-US"/>
              <a:t>		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013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So the true solution to the system:</a:t>
            </a:r>
          </a:p>
          <a:p>
            <a:pPr algn="ctr"/>
            <a:r>
              <a:rPr lang="en-US" altLang="en-US" dirty="0"/>
              <a:t>2x + 5y = 38</a:t>
            </a:r>
          </a:p>
          <a:p>
            <a:pPr algn="ctr"/>
            <a:r>
              <a:rPr lang="en-US" altLang="en-US" dirty="0"/>
              <a:t>3x + 7y = 50</a:t>
            </a:r>
          </a:p>
          <a:p>
            <a:r>
              <a:rPr lang="en-US" altLang="en-US" dirty="0"/>
              <a:t>is  x = </a:t>
            </a:r>
            <a:r>
              <a:rPr lang="en-US" altLang="en-US" dirty="0">
                <a:solidFill>
                  <a:srgbClr val="FFFF00"/>
                </a:solidFill>
              </a:rPr>
              <a:t>-16</a:t>
            </a:r>
            <a:r>
              <a:rPr lang="en-US" altLang="en-US" dirty="0"/>
              <a:t>,  y = </a:t>
            </a:r>
            <a:r>
              <a:rPr lang="en-US" altLang="en-US" dirty="0">
                <a:solidFill>
                  <a:srgbClr val="FFFF00"/>
                </a:solidFill>
              </a:rPr>
              <a:t>14</a:t>
            </a:r>
          </a:p>
          <a:p>
            <a:r>
              <a:rPr lang="en-US" altLang="en-US" dirty="0"/>
              <a:t>or (</a:t>
            </a:r>
            <a:r>
              <a:rPr lang="en-US" altLang="en-US" dirty="0" err="1"/>
              <a:t>x,y</a:t>
            </a:r>
            <a:r>
              <a:rPr lang="en-US" altLang="en-US" dirty="0"/>
              <a:t>) = </a:t>
            </a:r>
            <a:r>
              <a:rPr lang="en-US" altLang="en-US" dirty="0">
                <a:solidFill>
                  <a:srgbClr val="FFFF00"/>
                </a:solidFill>
              </a:rPr>
              <a:t>(-16,14)</a:t>
            </a:r>
          </a:p>
          <a:p>
            <a:endParaRPr lang="en-US" altLang="en-US" dirty="0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35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FF00"/>
                </a:solidFill>
                <a:cs typeface="Tahoma" pitchFamily="34" charset="0"/>
              </a:rPr>
              <a:t>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4B8E55-A330-4504-88F0-4C06E2580186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4751846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Solve the system:</a:t>
            </a:r>
          </a:p>
          <a:p>
            <a:r>
              <a:rPr lang="en-US" altLang="en-US" dirty="0"/>
              <a:t>		2x + 3y =  1</a:t>
            </a:r>
          </a:p>
          <a:p>
            <a:r>
              <a:rPr lang="en-US" altLang="en-US" dirty="0"/>
              <a:t>		-x +  y  = -3</a:t>
            </a:r>
          </a:p>
          <a:p>
            <a:r>
              <a:rPr lang="en-US" altLang="en-US" dirty="0"/>
              <a:t>We could isolate “y” in the second equation and use substitution, but we could also use a different technique called “</a:t>
            </a:r>
            <a:r>
              <a:rPr lang="en-US" altLang="en-US" dirty="0">
                <a:solidFill>
                  <a:srgbClr val="FFC000"/>
                </a:solidFill>
              </a:rPr>
              <a:t>elimination</a:t>
            </a:r>
            <a:r>
              <a:rPr lang="en-US" altLang="en-US" dirty="0"/>
              <a:t>”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4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Catenary</a:t>
            </a:r>
            <a:r>
              <a:rPr lang="en-US" dirty="0"/>
              <a:t> (not a conic)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95" y="1675534"/>
            <a:ext cx="2895600" cy="153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579" y="1676400"/>
            <a:ext cx="3899424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" y="3244850"/>
            <a:ext cx="2664808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EDD22AD-5866-4AD8-B393-4BB3D57B2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0CA204-C32C-4285-9EF5-49F7971062AC}"/>
              </a:ext>
            </a:extLst>
          </p:cNvPr>
          <p:cNvSpPr txBox="1"/>
          <p:nvPr/>
        </p:nvSpPr>
        <p:spPr>
          <a:xfrm>
            <a:off x="5289778" y="6611035"/>
            <a:ext cx="393042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https://en.wikipedia.org/wiki/Catenary#/</a:t>
            </a:r>
          </a:p>
        </p:txBody>
      </p:sp>
    </p:spTree>
    <p:extLst>
      <p:ext uri="{BB962C8B-B14F-4D97-AF65-F5344CB8AC3E}">
        <p14:creationId xmlns:p14="http://schemas.microsoft.com/office/powerpoint/2010/main" val="28403710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Solve the system:</a:t>
            </a:r>
          </a:p>
          <a:p>
            <a:r>
              <a:rPr lang="en-US" altLang="en-US" dirty="0"/>
              <a:t>		2x + 3y =  1</a:t>
            </a:r>
          </a:p>
          <a:p>
            <a:r>
              <a:rPr lang="en-US" altLang="en-US" dirty="0"/>
              <a:t>		-x +  y  = -3</a:t>
            </a:r>
          </a:p>
          <a:p>
            <a:r>
              <a:rPr lang="en-US" altLang="en-US" dirty="0"/>
              <a:t>Some people like one, some like the other. Use the one you like!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464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Solve the system:</a:t>
            </a:r>
          </a:p>
          <a:p>
            <a:r>
              <a:rPr lang="en-US" altLang="en-US" dirty="0"/>
              <a:t>		2x + 3y =  1</a:t>
            </a:r>
          </a:p>
          <a:p>
            <a:r>
              <a:rPr lang="en-US" altLang="en-US" dirty="0"/>
              <a:t>		-x +  y  = -3</a:t>
            </a:r>
          </a:p>
          <a:p>
            <a:r>
              <a:rPr lang="en-US" altLang="en-US" dirty="0"/>
              <a:t>If we multiply equation 2 by “2” on both sides of the “=” sign, we get:</a:t>
            </a:r>
          </a:p>
          <a:p>
            <a:r>
              <a:rPr lang="en-US" altLang="en-US" dirty="0"/>
              <a:t>		2x + 3y  =  1</a:t>
            </a:r>
          </a:p>
          <a:p>
            <a:r>
              <a:rPr lang="en-US" altLang="en-US" dirty="0"/>
              <a:t>	   -2x + 2y  = -6</a:t>
            </a:r>
          </a:p>
          <a:p>
            <a:endParaRPr lang="en-US" altLang="en-US" dirty="0"/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371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Adding the two equations (since the terms are aligned, we can just add the terms vertically):</a:t>
            </a:r>
          </a:p>
          <a:p>
            <a:r>
              <a:rPr lang="en-US" altLang="en-US" dirty="0"/>
              <a:t>		2x + 3y  =  1</a:t>
            </a:r>
          </a:p>
          <a:p>
            <a:r>
              <a:rPr lang="en-US" altLang="en-US" dirty="0"/>
              <a:t>	   </a:t>
            </a:r>
            <a:r>
              <a:rPr lang="en-US" altLang="en-US" u="sng" dirty="0"/>
              <a:t>-2x</a:t>
            </a:r>
            <a:r>
              <a:rPr lang="en-US" altLang="en-US" dirty="0"/>
              <a:t> </a:t>
            </a:r>
            <a:r>
              <a:rPr lang="en-US" altLang="en-US" u="sng" dirty="0"/>
              <a:t>+ 2y</a:t>
            </a:r>
            <a:r>
              <a:rPr lang="en-US" altLang="en-US" dirty="0"/>
              <a:t>  = </a:t>
            </a:r>
            <a:r>
              <a:rPr lang="en-US" altLang="en-US" u="sng" dirty="0"/>
              <a:t>-6</a:t>
            </a:r>
          </a:p>
          <a:p>
            <a:r>
              <a:rPr lang="en-US" altLang="en-US" dirty="0"/>
              <a:t>         0    5y     -5</a:t>
            </a:r>
          </a:p>
          <a:p>
            <a:r>
              <a:rPr lang="en-US" altLang="en-US" dirty="0"/>
              <a:t>So 5y = -5 and y = 5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976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Back-substitute y = -1: </a:t>
            </a:r>
          </a:p>
          <a:p>
            <a:r>
              <a:rPr lang="en-US" altLang="en-US" dirty="0"/>
              <a:t>		2x + 3y    =  1</a:t>
            </a:r>
          </a:p>
          <a:p>
            <a:r>
              <a:rPr lang="en-US" altLang="en-US" dirty="0"/>
              <a:t>		2x + 3(-1) =  1</a:t>
            </a:r>
          </a:p>
          <a:p>
            <a:r>
              <a:rPr lang="en-US" altLang="en-US" dirty="0"/>
              <a:t>		2x    -3   </a:t>
            </a:r>
            <a:r>
              <a:rPr lang="en-US" altLang="en-US" sz="2000" dirty="0"/>
              <a:t> </a:t>
            </a:r>
            <a:r>
              <a:rPr lang="en-US" altLang="en-US" dirty="0"/>
              <a:t>=  1</a:t>
            </a:r>
          </a:p>
          <a:p>
            <a:r>
              <a:rPr lang="en-US" altLang="en-US" dirty="0"/>
              <a:t>		2x          </a:t>
            </a:r>
            <a:r>
              <a:rPr lang="en-US" altLang="en-US" sz="2000" dirty="0"/>
              <a:t> </a:t>
            </a:r>
            <a:r>
              <a:rPr lang="en-US" altLang="en-US" dirty="0"/>
              <a:t>= 1 + 3 = 4</a:t>
            </a:r>
          </a:p>
          <a:p>
            <a:r>
              <a:rPr lang="en-US" altLang="en-US" dirty="0"/>
              <a:t>So x = 2</a:t>
            </a:r>
          </a:p>
          <a:p>
            <a:r>
              <a:rPr lang="en-US" altLang="en-US" dirty="0"/>
              <a:t>And the solution is:</a:t>
            </a:r>
          </a:p>
          <a:p>
            <a:r>
              <a:rPr lang="en-US" altLang="en-US" dirty="0"/>
              <a:t>	x=</a:t>
            </a:r>
            <a:r>
              <a:rPr lang="en-US" altLang="en-US" dirty="0">
                <a:solidFill>
                  <a:srgbClr val="FFFF00"/>
                </a:solidFill>
              </a:rPr>
              <a:t>2</a:t>
            </a:r>
            <a:r>
              <a:rPr lang="en-US" altLang="en-US" dirty="0"/>
              <a:t>, y=</a:t>
            </a:r>
            <a:r>
              <a:rPr lang="en-US" altLang="en-US" dirty="0">
                <a:solidFill>
                  <a:srgbClr val="FFFF00"/>
                </a:solidFill>
              </a:rPr>
              <a:t>-1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962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For more equations –</a:t>
            </a:r>
          </a:p>
          <a:p>
            <a:r>
              <a:rPr lang="en-US" altLang="en-US"/>
              <a:t>Same stuff, just more of it!</a:t>
            </a:r>
          </a:p>
        </p:txBody>
      </p:sp>
    </p:spTree>
    <p:extLst>
      <p:ext uri="{BB962C8B-B14F-4D97-AF65-F5344CB8AC3E}">
        <p14:creationId xmlns:p14="http://schemas.microsoft.com/office/powerpoint/2010/main" val="17789727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Solve the system:	</a:t>
            </a:r>
          </a:p>
          <a:p>
            <a:pPr marL="1828800" lvl="4" indent="0">
              <a:buFont typeface="Arial" charset="0"/>
              <a:buNone/>
            </a:pPr>
            <a:r>
              <a:rPr lang="en-US" altLang="en-US" dirty="0"/>
              <a:t>	x + z = 3</a:t>
            </a:r>
          </a:p>
          <a:p>
            <a:pPr marL="1828800" lvl="4" indent="0">
              <a:buFont typeface="Arial" charset="0"/>
              <a:buNone/>
            </a:pPr>
            <a:r>
              <a:rPr lang="en-US" altLang="en-US" dirty="0"/>
              <a:t>	x + 2y – z = 1</a:t>
            </a:r>
          </a:p>
          <a:p>
            <a:pPr marL="1828800" lvl="4" indent="0">
              <a:buFont typeface="Arial" charset="0"/>
              <a:buNone/>
            </a:pPr>
            <a:r>
              <a:rPr lang="en-US" altLang="en-US" dirty="0"/>
              <a:t>	2x – y + z = 3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792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lvl="4" indent="0" algn="ctr">
              <a:buFont typeface="Arial" charset="0"/>
              <a:buNone/>
            </a:pPr>
            <a:r>
              <a:rPr lang="en-US" altLang="en-US"/>
              <a:t>x + z = 3</a:t>
            </a:r>
          </a:p>
          <a:p>
            <a:r>
              <a:rPr lang="en-US" altLang="en-US"/>
              <a:t>is the easiest – let’s start there:</a:t>
            </a:r>
          </a:p>
          <a:p>
            <a:endParaRPr lang="en-US" altLang="en-US" sz="2000"/>
          </a:p>
          <a:p>
            <a:pPr algn="ctr"/>
            <a:r>
              <a:rPr lang="en-US" altLang="en-US"/>
              <a:t>z = 3 – x</a:t>
            </a:r>
          </a:p>
          <a:p>
            <a:endParaRPr lang="en-US" altLang="en-US" sz="2000"/>
          </a:p>
          <a:p>
            <a:r>
              <a:rPr lang="en-US" altLang="en-US"/>
              <a:t>Plug that in!</a:t>
            </a:r>
          </a:p>
          <a:p>
            <a:endParaRPr lang="en-US" altLang="en-US"/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71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defRPr/>
            </a:pPr>
            <a:r>
              <a:rPr lang="en-US" dirty="0"/>
              <a:t>z = 3 – x</a:t>
            </a:r>
          </a:p>
          <a:p>
            <a:pPr marL="1828800" lvl="4" indent="0">
              <a:buFont typeface="Arial" charset="0"/>
              <a:buNone/>
              <a:defRPr/>
            </a:pPr>
            <a:r>
              <a:rPr lang="en-US" dirty="0"/>
              <a:t>	x + 2y – z = 1</a:t>
            </a:r>
          </a:p>
          <a:p>
            <a:pPr marL="1828800" lvl="4" indent="0">
              <a:buFont typeface="Arial" charset="0"/>
              <a:buNone/>
              <a:defRPr/>
            </a:pPr>
            <a:r>
              <a:rPr lang="en-US" dirty="0"/>
              <a:t>	2x – y + z = 3</a:t>
            </a:r>
          </a:p>
          <a:p>
            <a:pPr indent="-228600">
              <a:defRPr/>
            </a:pPr>
            <a:r>
              <a:rPr lang="en-US" dirty="0"/>
              <a:t>become:</a:t>
            </a:r>
          </a:p>
          <a:p>
            <a:pPr marL="1828800" lvl="4" indent="0">
              <a:buFont typeface="Arial" charset="0"/>
              <a:buNone/>
              <a:defRPr/>
            </a:pPr>
            <a:r>
              <a:rPr lang="en-US" dirty="0"/>
              <a:t>	x + 2y – (3 – x) = 1</a:t>
            </a:r>
          </a:p>
          <a:p>
            <a:pPr marL="1828800" lvl="4" indent="0">
              <a:buFont typeface="Arial" charset="0"/>
              <a:buNone/>
              <a:defRPr/>
            </a:pPr>
            <a:r>
              <a:rPr lang="en-US" dirty="0"/>
              <a:t>	2x – y + (3 – x) = 3</a:t>
            </a:r>
          </a:p>
          <a:p>
            <a:pPr indent="-228600">
              <a:defRPr/>
            </a:pPr>
            <a:r>
              <a:rPr lang="en-US" dirty="0"/>
              <a:t>Now it’s just two equations!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762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marL="1828800" lvl="4" indent="0">
              <a:buFont typeface="Arial" charset="0"/>
              <a:buNone/>
              <a:defRPr/>
            </a:pPr>
            <a:r>
              <a:rPr lang="en-US" dirty="0"/>
              <a:t>x + 2y – 3 + x = 1</a:t>
            </a:r>
          </a:p>
          <a:p>
            <a:pPr marL="1828800" lvl="4" indent="0">
              <a:buFont typeface="Arial" charset="0"/>
              <a:buNone/>
              <a:defRPr/>
            </a:pPr>
            <a:r>
              <a:rPr lang="en-US" dirty="0"/>
              <a:t>2x – y + 3 – x = 3</a:t>
            </a:r>
          </a:p>
          <a:p>
            <a:pPr indent="-228600" algn="ctr">
              <a:defRPr/>
            </a:pPr>
            <a:r>
              <a:rPr lang="en-US" dirty="0"/>
              <a:t>or</a:t>
            </a:r>
          </a:p>
          <a:p>
            <a:pPr algn="ctr">
              <a:defRPr/>
            </a:pPr>
            <a:r>
              <a:rPr lang="en-US" dirty="0"/>
              <a:t>2x + 2y = 4</a:t>
            </a:r>
          </a:p>
          <a:p>
            <a:pPr algn="ctr">
              <a:defRPr/>
            </a:pPr>
            <a:r>
              <a:rPr lang="en-US" dirty="0"/>
              <a:t>x – y = 0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Use x – y = 0  </a:t>
            </a:r>
            <a:r>
              <a:rPr lang="en-US" dirty="0">
                <a:sym typeface="Symbol"/>
              </a:rPr>
              <a:t> x = y</a:t>
            </a:r>
            <a:r>
              <a:rPr lang="en-US" dirty="0"/>
              <a:t>  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0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 use of conics is in calculating and describing orbits</a:t>
            </a:r>
          </a:p>
        </p:txBody>
      </p:sp>
    </p:spTree>
    <p:extLst>
      <p:ext uri="{BB962C8B-B14F-4D97-AF65-F5344CB8AC3E}">
        <p14:creationId xmlns:p14="http://schemas.microsoft.com/office/powerpoint/2010/main" val="31422260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>
                <a:sym typeface="Symbol" pitchFamily="18" charset="2"/>
              </a:rPr>
              <a:t>x = y</a:t>
            </a:r>
          </a:p>
          <a:p>
            <a:pPr algn="ctr"/>
            <a:r>
              <a:rPr lang="en-US" altLang="en-US"/>
              <a:t>2x + 2y = 4</a:t>
            </a:r>
          </a:p>
          <a:p>
            <a:pPr algn="ctr"/>
            <a:r>
              <a:rPr lang="en-US" altLang="en-US"/>
              <a:t>2x + 2x = 4</a:t>
            </a:r>
          </a:p>
          <a:p>
            <a:pPr algn="ctr"/>
            <a:r>
              <a:rPr lang="en-US" altLang="en-US"/>
              <a:t>4x = 4</a:t>
            </a:r>
          </a:p>
          <a:p>
            <a:pPr algn="ctr"/>
            <a:r>
              <a:rPr lang="en-US" altLang="en-US"/>
              <a:t>x = 1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748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So, now we have:</a:t>
            </a:r>
          </a:p>
          <a:p>
            <a:r>
              <a:rPr lang="en-US" altLang="en-US" dirty="0"/>
              <a:t>x = 1</a:t>
            </a:r>
          </a:p>
          <a:p>
            <a:r>
              <a:rPr lang="en-US" altLang="en-US" dirty="0"/>
              <a:t>x = y</a:t>
            </a:r>
          </a:p>
          <a:p>
            <a:r>
              <a:rPr lang="en-US" altLang="en-US" dirty="0"/>
              <a:t>z = 3 – x</a:t>
            </a:r>
          </a:p>
          <a:p>
            <a:endParaRPr lang="en-US" altLang="en-US" dirty="0"/>
          </a:p>
          <a:p>
            <a:r>
              <a:rPr lang="en-US" altLang="en-US" dirty="0"/>
              <a:t>So, (</a:t>
            </a:r>
            <a:r>
              <a:rPr lang="en-US" altLang="en-US" dirty="0" err="1"/>
              <a:t>x,y,z</a:t>
            </a:r>
            <a:r>
              <a:rPr lang="en-US" altLang="en-US" dirty="0"/>
              <a:t>) = </a:t>
            </a:r>
            <a:r>
              <a:rPr lang="en-US" altLang="en-US" dirty="0">
                <a:solidFill>
                  <a:srgbClr val="FFFF00"/>
                </a:solidFill>
              </a:rPr>
              <a:t>(1,1,2)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225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FF00"/>
                </a:solidFill>
                <a:cs typeface="Tahoma" pitchFamily="34" charset="0"/>
              </a:rPr>
              <a:t>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A31EDA-467E-4535-956F-D5C7109F2213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2982360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If you graph the equations in a system, the solution is where the lines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cross</a:t>
            </a:r>
          </a:p>
        </p:txBody>
      </p:sp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155844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556774"/>
            <a:ext cx="4279900" cy="42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4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04" y="2590800"/>
            <a:ext cx="5712895" cy="428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If they do not cross, there is no real solution (there may be a complex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solution)</a:t>
            </a:r>
          </a:p>
        </p:txBody>
      </p:sp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155844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31971386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If they are identical, there are an infinite number of solutions!</a:t>
            </a:r>
          </a:p>
        </p:txBody>
      </p:sp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155844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2010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05" y="2801034"/>
            <a:ext cx="5712896" cy="40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6811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Graphs of Systems demo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490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FF00"/>
                </a:solidFill>
                <a:cs typeface="Tahoma" pitchFamily="34" charset="0"/>
              </a:rPr>
              <a:t>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A03C73-FAC3-4EB6-8435-A45F37D7CBC9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0823357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To solve a system for specific values, you must have </a:t>
            </a:r>
            <a:r>
              <a:rPr lang="en-US" altLang="en-US" dirty="0">
                <a:solidFill>
                  <a:schemeClr val="tx1"/>
                </a:solidFill>
              </a:rPr>
              <a:t>at least </a:t>
            </a:r>
            <a:r>
              <a:rPr lang="en-US" altLang="en-US" dirty="0"/>
              <a:t>as many equations as you have variables</a:t>
            </a:r>
          </a:p>
        </p:txBody>
      </p:sp>
    </p:spTree>
    <p:extLst>
      <p:ext uri="{BB962C8B-B14F-4D97-AF65-F5344CB8AC3E}">
        <p14:creationId xmlns:p14="http://schemas.microsoft.com/office/powerpoint/2010/main" val="6661462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equations is not required to be </a:t>
            </a:r>
            <a:r>
              <a:rPr lang="en-US" dirty="0">
                <a:solidFill>
                  <a:schemeClr val="tx1"/>
                </a:solidFill>
              </a:rPr>
              <a:t>the same</a:t>
            </a:r>
            <a:r>
              <a:rPr lang="en-US" dirty="0"/>
              <a:t> as the number of unknowns</a:t>
            </a:r>
          </a:p>
        </p:txBody>
      </p:sp>
    </p:spTree>
    <p:extLst>
      <p:ext uri="{BB962C8B-B14F-4D97-AF65-F5344CB8AC3E}">
        <p14:creationId xmlns:p14="http://schemas.microsoft.com/office/powerpoint/2010/main" val="260466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Conics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638800"/>
          </a:xfrm>
        </p:spPr>
        <p:txBody>
          <a:bodyPr/>
          <a:lstStyle/>
          <a:p>
            <a:r>
              <a:rPr lang="en-US" altLang="en-US" dirty="0"/>
              <a:t>A trajectory sketches a parabola</a:t>
            </a:r>
          </a:p>
        </p:txBody>
      </p:sp>
      <p:pic>
        <p:nvPicPr>
          <p:cNvPr id="3686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133600"/>
            <a:ext cx="647700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1"/>
          <p:cNvSpPr>
            <a:spLocks noChangeArrowheads="1"/>
          </p:cNvSpPr>
          <p:nvPr/>
        </p:nvSpPr>
        <p:spPr bwMode="auto">
          <a:xfrm>
            <a:off x="0" y="6611035"/>
            <a:ext cx="126989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pixgood.com</a:t>
            </a:r>
          </a:p>
        </p:txBody>
      </p:sp>
    </p:spTree>
    <p:extLst>
      <p:ext uri="{BB962C8B-B14F-4D97-AF65-F5344CB8AC3E}">
        <p14:creationId xmlns:p14="http://schemas.microsoft.com/office/powerpoint/2010/main" val="182696230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solution to any system is the set of values for the variables which make all the equations true</a:t>
            </a:r>
          </a:p>
        </p:txBody>
      </p:sp>
    </p:spTree>
    <p:extLst>
      <p:ext uri="{BB962C8B-B14F-4D97-AF65-F5344CB8AC3E}">
        <p14:creationId xmlns:p14="http://schemas.microsoft.com/office/powerpoint/2010/main" val="24386163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system is called </a:t>
            </a:r>
            <a:r>
              <a:rPr lang="en-US" dirty="0">
                <a:solidFill>
                  <a:srgbClr val="FFC000"/>
                </a:solidFill>
              </a:rPr>
              <a:t>consistent</a:t>
            </a:r>
            <a:r>
              <a:rPr lang="en-US" dirty="0"/>
              <a:t> if there is a solution </a:t>
            </a:r>
          </a:p>
        </p:txBody>
      </p:sp>
    </p:spTree>
    <p:extLst>
      <p:ext uri="{BB962C8B-B14F-4D97-AF65-F5344CB8AC3E}">
        <p14:creationId xmlns:p14="http://schemas.microsoft.com/office/powerpoint/2010/main" val="10899846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system is called </a:t>
            </a:r>
            <a:r>
              <a:rPr lang="en-US" dirty="0">
                <a:solidFill>
                  <a:srgbClr val="FFC000"/>
                </a:solidFill>
              </a:rPr>
              <a:t>inconsistent</a:t>
            </a:r>
            <a:r>
              <a:rPr lang="en-US" dirty="0"/>
              <a:t> if there is no solution</a:t>
            </a:r>
          </a:p>
        </p:txBody>
      </p:sp>
    </p:spTree>
    <p:extLst>
      <p:ext uri="{BB962C8B-B14F-4D97-AF65-F5344CB8AC3E}">
        <p14:creationId xmlns:p14="http://schemas.microsoft.com/office/powerpoint/2010/main" val="26360270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system of equations is considered </a:t>
            </a:r>
            <a:r>
              <a:rPr lang="en-US" dirty="0">
                <a:solidFill>
                  <a:srgbClr val="FFC000"/>
                </a:solidFill>
              </a:rPr>
              <a:t>overdetermined</a:t>
            </a:r>
            <a:r>
              <a:rPr lang="en-US" dirty="0"/>
              <a:t> if there are more equations than unknowns</a:t>
            </a:r>
          </a:p>
        </p:txBody>
      </p:sp>
    </p:spTree>
    <p:extLst>
      <p:ext uri="{BB962C8B-B14F-4D97-AF65-F5344CB8AC3E}">
        <p14:creationId xmlns:p14="http://schemas.microsoft.com/office/powerpoint/2010/main" val="11458584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system of equations is considered </a:t>
            </a:r>
            <a:r>
              <a:rPr lang="en-US" dirty="0">
                <a:solidFill>
                  <a:srgbClr val="FFC000"/>
                </a:solidFill>
              </a:rPr>
              <a:t>underdetermined</a:t>
            </a:r>
            <a:r>
              <a:rPr lang="en-US" dirty="0"/>
              <a:t> if there are fewer equations than unknowns</a:t>
            </a:r>
          </a:p>
        </p:txBody>
      </p:sp>
    </p:spTree>
    <p:extLst>
      <p:ext uri="{BB962C8B-B14F-4D97-AF65-F5344CB8AC3E}">
        <p14:creationId xmlns:p14="http://schemas.microsoft.com/office/powerpoint/2010/main" val="2575277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system of equations is considered </a:t>
            </a:r>
            <a:r>
              <a:rPr lang="en-US" dirty="0">
                <a:solidFill>
                  <a:srgbClr val="FFC000"/>
                </a:solidFill>
              </a:rPr>
              <a:t>determined</a:t>
            </a:r>
            <a:r>
              <a:rPr lang="en-US" dirty="0"/>
              <a:t> if there are an equal number of equations and unknowns</a:t>
            </a:r>
          </a:p>
        </p:txBody>
      </p:sp>
    </p:spTree>
    <p:extLst>
      <p:ext uri="{BB962C8B-B14F-4D97-AF65-F5344CB8AC3E}">
        <p14:creationId xmlns:p14="http://schemas.microsoft.com/office/powerpoint/2010/main" val="8667740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Consider a system:</a:t>
            </a:r>
          </a:p>
          <a:p>
            <a:pPr algn="ctr"/>
            <a:r>
              <a:rPr lang="en-US" dirty="0"/>
              <a:t>-2x – y = 1</a:t>
            </a:r>
          </a:p>
          <a:p>
            <a:pPr algn="ctr"/>
            <a:r>
              <a:rPr lang="en-US" dirty="0"/>
              <a:t>3x – y = 2</a:t>
            </a:r>
          </a:p>
          <a:p>
            <a:pPr algn="ctr"/>
            <a:r>
              <a:rPr lang="en-US" dirty="0"/>
              <a:t>x – y = -1</a:t>
            </a:r>
          </a:p>
          <a:p>
            <a:r>
              <a:rPr lang="en-US" dirty="0"/>
              <a:t>Is it overdetermined?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5078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Consider a system:</a:t>
            </a:r>
          </a:p>
          <a:p>
            <a:pPr algn="ctr"/>
            <a:r>
              <a:rPr lang="en-US" dirty="0"/>
              <a:t>-2x – y = 1</a:t>
            </a:r>
          </a:p>
          <a:p>
            <a:pPr algn="ctr"/>
            <a:r>
              <a:rPr lang="en-US" dirty="0"/>
              <a:t>3x – y = 2</a:t>
            </a:r>
          </a:p>
          <a:p>
            <a:r>
              <a:rPr lang="en-US" dirty="0"/>
              <a:t>Is it overdetermined?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687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Remember, the solution of a system will be the point where the lines of all of the equations cross</a:t>
            </a:r>
          </a:p>
        </p:txBody>
      </p:sp>
    </p:spTree>
    <p:extLst>
      <p:ext uri="{BB962C8B-B14F-4D97-AF65-F5344CB8AC3E}">
        <p14:creationId xmlns:p14="http://schemas.microsoft.com/office/powerpoint/2010/main" val="52311239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the system overdetermined?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86" y="2209800"/>
            <a:ext cx="5690914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9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Circle</a:t>
            </a:r>
            <a:r>
              <a:rPr lang="en-US" dirty="0"/>
              <a:t>: set of points in a plane whose distances from a fixed </a:t>
            </a:r>
          </a:p>
          <a:p>
            <a:pPr>
              <a:spcBef>
                <a:spcPts val="0"/>
              </a:spcBef>
            </a:pPr>
            <a:r>
              <a:rPr lang="en-US" dirty="0"/>
              <a:t>point (the center) are constant (denoted "r")</a:t>
            </a:r>
          </a:p>
          <a:p>
            <a:pPr>
              <a:spcBef>
                <a:spcPts val="0"/>
              </a:spcBef>
            </a:pPr>
            <a:endParaRPr lang="en-US" sz="1000" dirty="0"/>
          </a:p>
          <a:p>
            <a:pPr algn="ctr">
              <a:spcBef>
                <a:spcPts val="0"/>
              </a:spcBef>
            </a:pPr>
            <a:r>
              <a:rPr lang="en-US" dirty="0"/>
              <a:t>( x - h )</a:t>
            </a:r>
            <a:r>
              <a:rPr lang="en-US" baseline="30000" dirty="0"/>
              <a:t>2</a:t>
            </a:r>
            <a:r>
              <a:rPr lang="en-US" dirty="0"/>
              <a:t> + ( y - k )</a:t>
            </a:r>
            <a:r>
              <a:rPr lang="en-US" baseline="30000" dirty="0"/>
              <a:t>2</a:t>
            </a:r>
            <a:r>
              <a:rPr lang="en-US" dirty="0"/>
              <a:t> = r</a:t>
            </a:r>
            <a:r>
              <a:rPr lang="en-US" baseline="30000" dirty="0"/>
              <a:t>2</a:t>
            </a:r>
          </a:p>
          <a:p>
            <a:pPr>
              <a:spcBef>
                <a:spcPts val="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dirty="0"/>
              <a:t>Radius:  r</a:t>
            </a:r>
          </a:p>
          <a:p>
            <a:pPr>
              <a:spcBef>
                <a:spcPts val="0"/>
              </a:spcBef>
            </a:pPr>
            <a:r>
              <a:rPr lang="en-US" dirty="0"/>
              <a:t>Center: (</a:t>
            </a:r>
            <a:r>
              <a:rPr lang="en-US" dirty="0" err="1"/>
              <a:t>h,k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745388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FF00"/>
                </a:solidFill>
                <a:cs typeface="Tahoma" pitchFamily="34" charset="0"/>
              </a:rPr>
              <a:t>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A03C73-FAC3-4EB6-8435-A45F37D7CBC9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3702425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overdetermined system is almost always inconsistent (it has no solution) </a:t>
            </a:r>
          </a:p>
        </p:txBody>
      </p:sp>
    </p:spTree>
    <p:extLst>
      <p:ext uri="{BB962C8B-B14F-4D97-AF65-F5344CB8AC3E}">
        <p14:creationId xmlns:p14="http://schemas.microsoft.com/office/powerpoint/2010/main" val="150994683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However, an overdetermined system can have solutions in some cases</a:t>
            </a:r>
          </a:p>
        </p:txBody>
      </p:sp>
    </p:spTree>
    <p:extLst>
      <p:ext uri="{BB962C8B-B14F-4D97-AF65-F5344CB8AC3E}">
        <p14:creationId xmlns:p14="http://schemas.microsoft.com/office/powerpoint/2010/main" val="24045467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Overdetermined systems have solutions if an equation occurs several times in the system</a:t>
            </a:r>
          </a:p>
          <a:p>
            <a:r>
              <a:rPr lang="en-US" dirty="0"/>
              <a:t>or if some equations are linear combinations of the others</a:t>
            </a:r>
          </a:p>
        </p:txBody>
      </p:sp>
    </p:spTree>
    <p:extLst>
      <p:ext uri="{BB962C8B-B14F-4D97-AF65-F5344CB8AC3E}">
        <p14:creationId xmlns:p14="http://schemas.microsoft.com/office/powerpoint/2010/main" val="333619411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For these three equations, is there a solution?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86" y="2209800"/>
            <a:ext cx="5690914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0484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For these three equations, is there a solution?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228850"/>
            <a:ext cx="5638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77705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For these three equations, is there a solution?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247899"/>
            <a:ext cx="5613400" cy="432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2147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For these three equations, is there a solution?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247900"/>
            <a:ext cx="5638800" cy="430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4253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overdetermined system can have solutions in some cases:</a:t>
            </a:r>
          </a:p>
          <a:p>
            <a:r>
              <a:rPr lang="en-US" dirty="0"/>
              <a:t>if some equation occurs several times in the system</a:t>
            </a:r>
          </a:p>
        </p:txBody>
      </p:sp>
    </p:spTree>
    <p:extLst>
      <p:ext uri="{BB962C8B-B14F-4D97-AF65-F5344CB8AC3E}">
        <p14:creationId xmlns:p14="http://schemas.microsoft.com/office/powerpoint/2010/main" val="162083819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overdetermined system can have solutions in some cases:</a:t>
            </a:r>
          </a:p>
          <a:p>
            <a:r>
              <a:rPr lang="en-US" dirty="0"/>
              <a:t>if some equation occurs several times in the system</a:t>
            </a:r>
          </a:p>
          <a:p>
            <a:r>
              <a:rPr lang="en-US" dirty="0"/>
              <a:t>if some equations are linear combinations of the others (</a:t>
            </a:r>
            <a:r>
              <a:rPr lang="en-US" dirty="0">
                <a:solidFill>
                  <a:srgbClr val="FFC000"/>
                </a:solidFill>
              </a:rPr>
              <a:t>linearly dependent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8150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3357</TotalTime>
  <Words>4913</Words>
  <Application>Microsoft Office PowerPoint</Application>
  <PresentationFormat>On-screen Show (4:3)</PresentationFormat>
  <Paragraphs>797</Paragraphs>
  <Slides>158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158</vt:i4>
      </vt:variant>
    </vt:vector>
  </HeadingPairs>
  <TitlesOfParts>
    <vt:vector size="164" baseType="lpstr">
      <vt:lpstr>Arial</vt:lpstr>
      <vt:lpstr>Calibri</vt:lpstr>
      <vt:lpstr>Cambria Math</vt:lpstr>
      <vt:lpstr>Comic Sans MS</vt:lpstr>
      <vt:lpstr>Wingdings</vt:lpstr>
      <vt:lpstr>Office Theme</vt:lpstr>
      <vt:lpstr>PowerPoint Presentation</vt:lpstr>
      <vt:lpstr>What’s Up?</vt:lpstr>
      <vt:lpstr>What’s Up?</vt:lpstr>
      <vt:lpstr>Review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Questions?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PowerPoint Presentation</vt:lpstr>
      <vt:lpstr>PowerPoint Presentation</vt:lpstr>
      <vt:lpstr>PowerPoint Presentation</vt:lpstr>
      <vt:lpstr>Systems of Equations</vt:lpstr>
      <vt:lpstr>Questions?</vt:lpstr>
      <vt:lpstr>Systems of Equations</vt:lpstr>
      <vt:lpstr>Systems of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Systems of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Systems of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Systems of Equations</vt:lpstr>
      <vt:lpstr>Systems of Equations</vt:lpstr>
      <vt:lpstr>Systems of Equations</vt:lpstr>
      <vt:lpstr>PowerPoint Presentation</vt:lpstr>
      <vt:lpstr>PowerPoint Presentation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PowerPoint Presentation</vt:lpstr>
      <vt:lpstr>PowerPoint Presentation</vt:lpstr>
      <vt:lpstr>Systems of Equations</vt:lpstr>
      <vt:lpstr>PowerPoint Presentation</vt:lpstr>
      <vt:lpstr>PowerPoint Presentation</vt:lpstr>
      <vt:lpstr>Systems of Equations</vt:lpstr>
      <vt:lpstr>Systems of Equations</vt:lpstr>
      <vt:lpstr>Systems of Equations</vt:lpstr>
      <vt:lpstr>PowerPoint Presentation</vt:lpstr>
      <vt:lpstr>PowerPoint Presentation</vt:lpstr>
      <vt:lpstr>PowerPoint Presentation</vt:lpstr>
      <vt:lpstr>PowerPoint Presentation</vt:lpstr>
      <vt:lpstr>Systems of Equations</vt:lpstr>
      <vt:lpstr>Systems of Equations</vt:lpstr>
      <vt:lpstr>PowerPoint Presentation</vt:lpstr>
      <vt:lpstr>PowerPoint Presentation</vt:lpstr>
      <vt:lpstr>PowerPoint Presentation</vt:lpstr>
      <vt:lpstr>Systems of Equations</vt:lpstr>
      <vt:lpstr>Systems of Equations</vt:lpstr>
      <vt:lpstr>Systems of Equations</vt:lpstr>
      <vt:lpstr>Systems of Equations</vt:lpstr>
      <vt:lpstr>Systems of Equations</vt:lpstr>
      <vt:lpstr>Questions?</vt:lpstr>
      <vt:lpstr>PowerPoint Presentation</vt:lpstr>
      <vt:lpstr>PowerPoint Presentation</vt:lpstr>
      <vt:lpstr>PowerPoint Presentation</vt:lpstr>
      <vt:lpstr>PowerPoint Presentation</vt:lpstr>
      <vt:lpstr>Questions?</vt:lpstr>
      <vt:lpstr>Systems of Nonlinears</vt:lpstr>
      <vt:lpstr>Systems of Nonlinears</vt:lpstr>
      <vt:lpstr>Systems of Nonlinears</vt:lpstr>
      <vt:lpstr>Systems of Nonlinears</vt:lpstr>
      <vt:lpstr>Systems of Nonlinears</vt:lpstr>
      <vt:lpstr>Systems of Nonlinears</vt:lpstr>
      <vt:lpstr>Systems of Nonlinears</vt:lpstr>
      <vt:lpstr>Systems of Nonlinears</vt:lpstr>
      <vt:lpstr>Systems of Nonlinears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Systems of Nonlinears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311</cp:revision>
  <dcterms:created xsi:type="dcterms:W3CDTF">2012-09-06T22:30:26Z</dcterms:created>
  <dcterms:modified xsi:type="dcterms:W3CDTF">2023-02-28T09:02:43Z</dcterms:modified>
</cp:coreProperties>
</file>