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6"/>
  </p:notesMasterIdLst>
  <p:handoutMasterIdLst>
    <p:handoutMasterId r:id="rId177"/>
  </p:handoutMasterIdLst>
  <p:sldIdLst>
    <p:sldId id="1488" r:id="rId2"/>
    <p:sldId id="480" r:id="rId3"/>
    <p:sldId id="2198" r:id="rId4"/>
    <p:sldId id="539" r:id="rId5"/>
    <p:sldId id="449" r:id="rId6"/>
    <p:sldId id="2647" r:id="rId7"/>
    <p:sldId id="1265" r:id="rId8"/>
    <p:sldId id="1266" r:id="rId9"/>
    <p:sldId id="1278" r:id="rId10"/>
    <p:sldId id="1268" r:id="rId11"/>
    <p:sldId id="1270" r:id="rId12"/>
    <p:sldId id="1269" r:id="rId13"/>
    <p:sldId id="1272" r:id="rId14"/>
    <p:sldId id="1273" r:id="rId15"/>
    <p:sldId id="2646" r:id="rId16"/>
    <p:sldId id="1324" r:id="rId17"/>
    <p:sldId id="1327" r:id="rId18"/>
    <p:sldId id="2516" r:id="rId19"/>
    <p:sldId id="1329" r:id="rId20"/>
    <p:sldId id="2648" r:id="rId21"/>
    <p:sldId id="2480" r:id="rId22"/>
    <p:sldId id="1332" r:id="rId23"/>
    <p:sldId id="1333" r:id="rId24"/>
    <p:sldId id="1334" r:id="rId25"/>
    <p:sldId id="1335" r:id="rId26"/>
    <p:sldId id="1336" r:id="rId27"/>
    <p:sldId id="1337" r:id="rId28"/>
    <p:sldId id="1338" r:id="rId29"/>
    <p:sldId id="1339" r:id="rId30"/>
    <p:sldId id="1342" r:id="rId31"/>
    <p:sldId id="1340" r:id="rId32"/>
    <p:sldId id="1341" r:id="rId33"/>
    <p:sldId id="2498" r:id="rId34"/>
    <p:sldId id="2571" r:id="rId35"/>
    <p:sldId id="1274" r:id="rId36"/>
    <p:sldId id="1393" r:id="rId37"/>
    <p:sldId id="1314" r:id="rId38"/>
    <p:sldId id="1315" r:id="rId39"/>
    <p:sldId id="1316" r:id="rId40"/>
    <p:sldId id="1275" r:id="rId41"/>
    <p:sldId id="2596" r:id="rId42"/>
    <p:sldId id="1280" r:id="rId43"/>
    <p:sldId id="2557" r:id="rId44"/>
    <p:sldId id="1317" r:id="rId45"/>
    <p:sldId id="1318" r:id="rId46"/>
    <p:sldId id="1319" r:id="rId47"/>
    <p:sldId id="2529" r:id="rId48"/>
    <p:sldId id="2637" r:id="rId49"/>
    <p:sldId id="2639" r:id="rId50"/>
    <p:sldId id="2640" r:id="rId51"/>
    <p:sldId id="2635" r:id="rId52"/>
    <p:sldId id="2638" r:id="rId53"/>
    <p:sldId id="2613" r:id="rId54"/>
    <p:sldId id="2555" r:id="rId55"/>
    <p:sldId id="2616" r:id="rId56"/>
    <p:sldId id="2617" r:id="rId57"/>
    <p:sldId id="2618" r:id="rId58"/>
    <p:sldId id="2615" r:id="rId59"/>
    <p:sldId id="2650" r:id="rId60"/>
    <p:sldId id="2651" r:id="rId61"/>
    <p:sldId id="552" r:id="rId62"/>
    <p:sldId id="2652" r:id="rId63"/>
    <p:sldId id="2653" r:id="rId64"/>
    <p:sldId id="2654" r:id="rId65"/>
    <p:sldId id="2655" r:id="rId66"/>
    <p:sldId id="2656" r:id="rId67"/>
    <p:sldId id="2659" r:id="rId68"/>
    <p:sldId id="2599" r:id="rId69"/>
    <p:sldId id="2600" r:id="rId70"/>
    <p:sldId id="2657" r:id="rId71"/>
    <p:sldId id="2601" r:id="rId72"/>
    <p:sldId id="2620" r:id="rId73"/>
    <p:sldId id="2621" r:id="rId74"/>
    <p:sldId id="2622" r:id="rId75"/>
    <p:sldId id="2623" r:id="rId76"/>
    <p:sldId id="2602" r:id="rId77"/>
    <p:sldId id="2603" r:id="rId78"/>
    <p:sldId id="2604" r:id="rId79"/>
    <p:sldId id="2658" r:id="rId80"/>
    <p:sldId id="2556" r:id="rId81"/>
    <p:sldId id="2649" r:id="rId82"/>
    <p:sldId id="2607" r:id="rId83"/>
    <p:sldId id="2629" r:id="rId84"/>
    <p:sldId id="2628" r:id="rId85"/>
    <p:sldId id="2609" r:id="rId86"/>
    <p:sldId id="2624" r:id="rId87"/>
    <p:sldId id="2625" r:id="rId88"/>
    <p:sldId id="2626" r:id="rId89"/>
    <p:sldId id="2627" r:id="rId90"/>
    <p:sldId id="2610" r:id="rId91"/>
    <p:sldId id="580" r:id="rId92"/>
    <p:sldId id="2661" r:id="rId93"/>
    <p:sldId id="581" r:id="rId94"/>
    <p:sldId id="2660" r:id="rId95"/>
    <p:sldId id="1330" r:id="rId96"/>
    <p:sldId id="1331" r:id="rId97"/>
    <p:sldId id="2520" r:id="rId98"/>
    <p:sldId id="2514" r:id="rId99"/>
    <p:sldId id="2515" r:id="rId100"/>
    <p:sldId id="2519" r:id="rId101"/>
    <p:sldId id="2526" r:id="rId102"/>
    <p:sldId id="2527" r:id="rId103"/>
    <p:sldId id="2528" r:id="rId104"/>
    <p:sldId id="2614" r:id="rId105"/>
    <p:sldId id="2552" r:id="rId106"/>
    <p:sldId id="2530" r:id="rId107"/>
    <p:sldId id="2535" r:id="rId108"/>
    <p:sldId id="2534" r:id="rId109"/>
    <p:sldId id="2531" r:id="rId110"/>
    <p:sldId id="2533" r:id="rId111"/>
    <p:sldId id="2537" r:id="rId112"/>
    <p:sldId id="2538" r:id="rId113"/>
    <p:sldId id="2539" r:id="rId114"/>
    <p:sldId id="2540" r:id="rId115"/>
    <p:sldId id="2542" r:id="rId116"/>
    <p:sldId id="2544" r:id="rId117"/>
    <p:sldId id="2587" r:id="rId118"/>
    <p:sldId id="2543" r:id="rId119"/>
    <p:sldId id="2545" r:id="rId120"/>
    <p:sldId id="2546" r:id="rId121"/>
    <p:sldId id="2547" r:id="rId122"/>
    <p:sldId id="2548" r:id="rId123"/>
    <p:sldId id="2550" r:id="rId124"/>
    <p:sldId id="2551" r:id="rId125"/>
    <p:sldId id="2612" r:id="rId126"/>
    <p:sldId id="1287" r:id="rId127"/>
    <p:sldId id="1288" r:id="rId128"/>
    <p:sldId id="1321" r:id="rId129"/>
    <p:sldId id="2499" r:id="rId130"/>
    <p:sldId id="2501" r:id="rId131"/>
    <p:sldId id="2500" r:id="rId132"/>
    <p:sldId id="2510" r:id="rId133"/>
    <p:sldId id="2559" r:id="rId134"/>
    <p:sldId id="722" r:id="rId135"/>
    <p:sldId id="2560" r:id="rId136"/>
    <p:sldId id="2561" r:id="rId137"/>
    <p:sldId id="2562" r:id="rId138"/>
    <p:sldId id="2563" r:id="rId139"/>
    <p:sldId id="2564" r:id="rId140"/>
    <p:sldId id="2565" r:id="rId141"/>
    <p:sldId id="2566" r:id="rId142"/>
    <p:sldId id="2567" r:id="rId143"/>
    <p:sldId id="2568" r:id="rId144"/>
    <p:sldId id="2569" r:id="rId145"/>
    <p:sldId id="2583" r:id="rId146"/>
    <p:sldId id="584" r:id="rId147"/>
    <p:sldId id="585" r:id="rId148"/>
    <p:sldId id="586" r:id="rId149"/>
    <p:sldId id="587" r:id="rId150"/>
    <p:sldId id="588" r:id="rId151"/>
    <p:sldId id="589" r:id="rId152"/>
    <p:sldId id="590" r:id="rId153"/>
    <p:sldId id="591" r:id="rId154"/>
    <p:sldId id="592" r:id="rId155"/>
    <p:sldId id="593" r:id="rId156"/>
    <p:sldId id="594" r:id="rId157"/>
    <p:sldId id="595" r:id="rId158"/>
    <p:sldId id="596" r:id="rId159"/>
    <p:sldId id="597" r:id="rId160"/>
    <p:sldId id="2630" r:id="rId161"/>
    <p:sldId id="598" r:id="rId162"/>
    <p:sldId id="599" r:id="rId163"/>
    <p:sldId id="600" r:id="rId164"/>
    <p:sldId id="601" r:id="rId165"/>
    <p:sldId id="602" r:id="rId166"/>
    <p:sldId id="2631" r:id="rId167"/>
    <p:sldId id="2632" r:id="rId168"/>
    <p:sldId id="2633" r:id="rId169"/>
    <p:sldId id="2634" r:id="rId170"/>
    <p:sldId id="603" r:id="rId171"/>
    <p:sldId id="604" r:id="rId172"/>
    <p:sldId id="605" r:id="rId173"/>
    <p:sldId id="2494" r:id="rId174"/>
    <p:sldId id="2495" r:id="rId1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84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tableStyles" Target="tableStyle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handoutMaster" Target="handoutMasters/handoutMaster1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theme" Target="theme/theme1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notesMaster" Target="notesMasters/notesMaster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9B62A-7A53-414D-802B-C3A14409F9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FFDD3-FE41-446F-855A-1B2D57341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69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8172F11-100D-48EF-88AA-A7D9995CE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3CD72D-6516-4F90-9BCB-60D3586B7A1A}"/>
              </a:ext>
            </a:extLst>
          </p:cNvPr>
          <p:cNvSpPr txBox="1"/>
          <p:nvPr/>
        </p:nvSpPr>
        <p:spPr>
          <a:xfrm>
            <a:off x="0" y="6604337"/>
            <a:ext cx="914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https://media.istockphoto.com/vectors/green-blackboard-mathematical-with-thin-line-shapes-and-inscriptions-vector-id1084380192?k=6&amp;m=1084380192&amp;s=612x612&amp;w=0&amp;h=TcEOVpnUmyuswT4Pay</a:t>
            </a:r>
          </a:p>
          <a:p>
            <a:r>
              <a:rPr lang="en-US" sz="1500" dirty="0">
                <a:solidFill>
                  <a:srgbClr val="00B0F0"/>
                </a:solidFill>
              </a:rPr>
              <a:t>AL6lNiHU8SS8g33yOSg-jR5BE=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4C676A4D-4A1E-4267-9E2B-BE0390C33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6686"/>
            <a:ext cx="91440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       Welcome to </a:t>
            </a:r>
          </a:p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Unit 8-</a:t>
            </a:r>
            <a:r>
              <a:rPr lang="en-US" altLang="en-US" sz="3000" b="1" dirty="0">
                <a:solidFill>
                  <a:srgbClr val="FFFF00"/>
                </a:solidFill>
              </a:rPr>
              <a:t> </a:t>
            </a:r>
            <a:r>
              <a:rPr lang="en-US" altLang="en-US" sz="7200" b="1">
                <a:solidFill>
                  <a:srgbClr val="FFFF00"/>
                </a:solidFill>
              </a:rPr>
              <a:t>Part 15</a:t>
            </a:r>
            <a:endParaRPr lang="en-US" altLang="en-US" sz="7200" b="1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en-US" sz="5000" b="1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en-US" sz="72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4000" b="1" dirty="0">
                <a:solidFill>
                  <a:srgbClr val="CCFFFF"/>
                </a:solidFill>
              </a:rPr>
              <a:t>MATH116-Foundations for Calculus</a:t>
            </a:r>
          </a:p>
        </p:txBody>
      </p:sp>
    </p:spTree>
    <p:extLst>
      <p:ext uri="{BB962C8B-B14F-4D97-AF65-F5344CB8AC3E}">
        <p14:creationId xmlns:p14="http://schemas.microsoft.com/office/powerpoint/2010/main" val="145617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term is designated by a subscript:</a:t>
            </a:r>
          </a:p>
          <a:p>
            <a:endParaRPr lang="en-US" sz="1000" dirty="0"/>
          </a:p>
          <a:p>
            <a:pPr algn="ctr"/>
            <a:r>
              <a:rPr lang="en-US" dirty="0"/>
              <a:t>a</a:t>
            </a:r>
            <a:r>
              <a:rPr lang="en-US" baseline="-25000" dirty="0"/>
              <a:t>1, </a:t>
            </a:r>
            <a:r>
              <a:rPr lang="en-US" dirty="0"/>
              <a:t>a</a:t>
            </a:r>
            <a:r>
              <a:rPr lang="en-US" baseline="-25000" dirty="0"/>
              <a:t>2, </a:t>
            </a:r>
            <a:r>
              <a:rPr lang="en-US" dirty="0"/>
              <a:t>a</a:t>
            </a:r>
            <a:r>
              <a:rPr lang="en-US" baseline="-25000" dirty="0"/>
              <a:t>3, ..., </a:t>
            </a:r>
            <a:r>
              <a:rPr lang="en-US" dirty="0"/>
              <a:t>a</a:t>
            </a:r>
            <a:r>
              <a:rPr lang="en-US" baseline="-25000" dirty="0"/>
              <a:t>n, ...</a:t>
            </a:r>
          </a:p>
          <a:p>
            <a:endParaRPr lang="en-US" dirty="0"/>
          </a:p>
          <a:p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term in the sequence </a:t>
            </a:r>
          </a:p>
          <a:p>
            <a:pPr>
              <a:spcBef>
                <a:spcPts val="0"/>
              </a:spcBef>
            </a:pPr>
            <a:r>
              <a:rPr lang="en-US" dirty="0"/>
              <a:t>	is  a</a:t>
            </a:r>
            <a:r>
              <a:rPr lang="en-US" baseline="-25000" dirty="0"/>
              <a:t>2</a:t>
            </a:r>
          </a:p>
          <a:p>
            <a:r>
              <a:rPr lang="en-US" dirty="0"/>
              <a:t>The n</a:t>
            </a:r>
            <a:r>
              <a:rPr lang="en-US" baseline="30000" dirty="0"/>
              <a:t>th</a:t>
            </a:r>
            <a:r>
              <a:rPr lang="en-US" dirty="0"/>
              <a:t> term is a</a:t>
            </a:r>
            <a:r>
              <a:rPr lang="en-US" baseline="-250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6449566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Consider a string of amplifiers each with a voltage gain ‘A’. </a:t>
            </a:r>
          </a:p>
          <a:p>
            <a:pPr>
              <a:spcBef>
                <a:spcPts val="0"/>
              </a:spcBef>
            </a:pPr>
            <a:r>
              <a:rPr lang="en-US" dirty="0"/>
              <a:t>If a signal V is applied to the first amplifier, the sequence is:  V AV A</a:t>
            </a:r>
            <a:r>
              <a:rPr lang="en-US" baseline="30000" dirty="0"/>
              <a:t>2</a:t>
            </a:r>
            <a:r>
              <a:rPr lang="en-US" dirty="0"/>
              <a:t>V A</a:t>
            </a:r>
            <a:r>
              <a:rPr lang="en-US" baseline="30000" dirty="0"/>
              <a:t>3</a:t>
            </a:r>
            <a:r>
              <a:rPr lang="en-US" dirty="0"/>
              <a:t>V A</a:t>
            </a:r>
            <a:r>
              <a:rPr lang="en-US" baseline="30000" dirty="0"/>
              <a:t>4</a:t>
            </a:r>
            <a:r>
              <a:rPr lang="en-US" dirty="0"/>
              <a:t>V …</a:t>
            </a:r>
          </a:p>
          <a:p>
            <a:pPr>
              <a:spcBef>
                <a:spcPts val="0"/>
              </a:spcBef>
            </a:pPr>
            <a:r>
              <a:rPr lang="en-US" dirty="0"/>
              <a:t>If A=2 and V</a:t>
            </a:r>
            <a:r>
              <a:rPr lang="en-US" baseline="-25000" dirty="0"/>
              <a:t>0</a:t>
            </a:r>
            <a:r>
              <a:rPr lang="en-US" dirty="0"/>
              <a:t> = 3, calculate the value for the 17</a:t>
            </a:r>
            <a:r>
              <a:rPr lang="en-US" baseline="30000" dirty="0"/>
              <a:t>th</a:t>
            </a:r>
            <a:r>
              <a:rPr lang="en-US" dirty="0"/>
              <a:t> term: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E94B46-08FC-46C7-83DC-4617FF3E9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FCFDF-1B66-44F6-9086-69FF99822F6D}"/>
              </a:ext>
            </a:extLst>
          </p:cNvPr>
          <p:cNvSpPr txBox="1"/>
          <p:nvPr/>
        </p:nvSpPr>
        <p:spPr>
          <a:xfrm>
            <a:off x="7620000" y="6457890"/>
            <a:ext cx="152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a</a:t>
            </a:r>
            <a:r>
              <a:rPr lang="en-US" sz="2000" baseline="-25000" dirty="0">
                <a:solidFill>
                  <a:srgbClr val="CCFFFF"/>
                </a:solidFill>
              </a:rPr>
              <a:t>n</a:t>
            </a:r>
            <a:r>
              <a:rPr lang="en-US" sz="2000" dirty="0">
                <a:solidFill>
                  <a:srgbClr val="CCFFFF"/>
                </a:solidFill>
              </a:rPr>
              <a:t> = r</a:t>
            </a:r>
            <a:r>
              <a:rPr lang="en-US" sz="2000" baseline="30000" dirty="0">
                <a:solidFill>
                  <a:srgbClr val="CCFFFF"/>
                </a:solidFill>
              </a:rPr>
              <a:t>n</a:t>
            </a:r>
            <a:r>
              <a:rPr lang="en-US" sz="2000" dirty="0">
                <a:solidFill>
                  <a:srgbClr val="CCFFFF"/>
                </a:solidFill>
              </a:rPr>
              <a:t>a</a:t>
            </a:r>
            <a:r>
              <a:rPr lang="en-US" sz="2000" baseline="-25000" dirty="0">
                <a:solidFill>
                  <a:srgbClr val="CCFFFF"/>
                </a:solidFill>
              </a:rPr>
              <a:t>0</a:t>
            </a:r>
            <a:endParaRPr lang="en-US" sz="20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1344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Consider a string of amplifiers each with a voltage gain ‘A’. </a:t>
            </a:r>
          </a:p>
          <a:p>
            <a:pPr>
              <a:spcBef>
                <a:spcPts val="0"/>
              </a:spcBef>
            </a:pPr>
            <a:r>
              <a:rPr lang="en-US" dirty="0"/>
              <a:t>If a signal V is applied to the first amplifier, the sequence is:  V AV A</a:t>
            </a:r>
            <a:r>
              <a:rPr lang="en-US" baseline="30000" dirty="0"/>
              <a:t>2</a:t>
            </a:r>
            <a:r>
              <a:rPr lang="en-US" dirty="0"/>
              <a:t>V A</a:t>
            </a:r>
            <a:r>
              <a:rPr lang="en-US" baseline="30000" dirty="0"/>
              <a:t>3</a:t>
            </a:r>
            <a:r>
              <a:rPr lang="en-US" dirty="0"/>
              <a:t>V A</a:t>
            </a:r>
            <a:r>
              <a:rPr lang="en-US" baseline="30000" dirty="0"/>
              <a:t>4</a:t>
            </a:r>
            <a:r>
              <a:rPr lang="en-US" dirty="0"/>
              <a:t>V …</a:t>
            </a:r>
          </a:p>
          <a:p>
            <a:pPr>
              <a:spcBef>
                <a:spcPts val="0"/>
              </a:spcBef>
            </a:pPr>
            <a:r>
              <a:rPr lang="en-US" dirty="0"/>
              <a:t>If A=2 and V</a:t>
            </a:r>
            <a:r>
              <a:rPr lang="en-US" baseline="-25000" dirty="0"/>
              <a:t>0</a:t>
            </a:r>
            <a:r>
              <a:rPr lang="en-US" dirty="0"/>
              <a:t> = 3, calculate the value for the 17</a:t>
            </a:r>
            <a:r>
              <a:rPr lang="en-US" baseline="30000" dirty="0"/>
              <a:t>th</a:t>
            </a:r>
            <a:r>
              <a:rPr lang="en-US" dirty="0"/>
              <a:t> term:</a:t>
            </a:r>
          </a:p>
          <a:p>
            <a:pPr>
              <a:spcBef>
                <a:spcPts val="0"/>
              </a:spcBef>
            </a:pPr>
            <a:r>
              <a:rPr lang="en-US" sz="4000" dirty="0">
                <a:solidFill>
                  <a:srgbClr val="CCFFFF"/>
                </a:solidFill>
              </a:rPr>
              <a:t>a</a:t>
            </a:r>
            <a:r>
              <a:rPr lang="en-US" sz="4000" baseline="-25000" dirty="0">
                <a:solidFill>
                  <a:srgbClr val="CCFFFF"/>
                </a:solidFill>
              </a:rPr>
              <a:t>17</a:t>
            </a:r>
            <a:r>
              <a:rPr lang="en-US" sz="4000" dirty="0">
                <a:solidFill>
                  <a:srgbClr val="CCFFFF"/>
                </a:solidFill>
              </a:rPr>
              <a:t> = r</a:t>
            </a:r>
            <a:r>
              <a:rPr lang="en-US" sz="4000" baseline="30000" dirty="0">
                <a:solidFill>
                  <a:srgbClr val="CCFFFF"/>
                </a:solidFill>
              </a:rPr>
              <a:t>17</a:t>
            </a:r>
            <a:r>
              <a:rPr lang="en-US" sz="4000" dirty="0">
                <a:solidFill>
                  <a:srgbClr val="CCFFFF"/>
                </a:solidFill>
              </a:rPr>
              <a:t>a</a:t>
            </a:r>
            <a:r>
              <a:rPr lang="en-US" sz="4000" baseline="-25000" dirty="0">
                <a:solidFill>
                  <a:srgbClr val="CCFFFF"/>
                </a:solidFill>
              </a:rPr>
              <a:t>0</a:t>
            </a:r>
            <a:r>
              <a:rPr lang="en-US" sz="4000" dirty="0">
                <a:solidFill>
                  <a:srgbClr val="CCFFFF"/>
                </a:solidFill>
              </a:rPr>
              <a:t> =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E94B46-08FC-46C7-83DC-4617FF3E9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FCFDF-1B66-44F6-9086-69FF99822F6D}"/>
              </a:ext>
            </a:extLst>
          </p:cNvPr>
          <p:cNvSpPr txBox="1"/>
          <p:nvPr/>
        </p:nvSpPr>
        <p:spPr>
          <a:xfrm>
            <a:off x="7620000" y="6457890"/>
            <a:ext cx="152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a</a:t>
            </a:r>
            <a:r>
              <a:rPr lang="en-US" sz="2000" baseline="-25000" dirty="0">
                <a:solidFill>
                  <a:srgbClr val="CCFFFF"/>
                </a:solidFill>
              </a:rPr>
              <a:t>n</a:t>
            </a:r>
            <a:r>
              <a:rPr lang="en-US" sz="2000" dirty="0">
                <a:solidFill>
                  <a:srgbClr val="CCFFFF"/>
                </a:solidFill>
              </a:rPr>
              <a:t> = r</a:t>
            </a:r>
            <a:r>
              <a:rPr lang="en-US" sz="2000" baseline="30000" dirty="0">
                <a:solidFill>
                  <a:srgbClr val="CCFFFF"/>
                </a:solidFill>
              </a:rPr>
              <a:t>n</a:t>
            </a:r>
            <a:r>
              <a:rPr lang="en-US" sz="2000" dirty="0">
                <a:solidFill>
                  <a:srgbClr val="CCFFFF"/>
                </a:solidFill>
              </a:rPr>
              <a:t>a</a:t>
            </a:r>
            <a:r>
              <a:rPr lang="en-US" sz="2000" baseline="-25000" dirty="0">
                <a:solidFill>
                  <a:srgbClr val="CCFFFF"/>
                </a:solidFill>
              </a:rPr>
              <a:t>0</a:t>
            </a:r>
            <a:endParaRPr lang="en-US" sz="20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5094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Consider a string of amplifiers each with a voltage gain ‘A’. </a:t>
            </a:r>
          </a:p>
          <a:p>
            <a:pPr>
              <a:spcBef>
                <a:spcPts val="0"/>
              </a:spcBef>
            </a:pPr>
            <a:r>
              <a:rPr lang="en-US" dirty="0"/>
              <a:t>If a signal V is applied to the first amplifier, the sequence is:  V AV A</a:t>
            </a:r>
            <a:r>
              <a:rPr lang="en-US" baseline="30000" dirty="0"/>
              <a:t>2</a:t>
            </a:r>
            <a:r>
              <a:rPr lang="en-US" dirty="0"/>
              <a:t>V A</a:t>
            </a:r>
            <a:r>
              <a:rPr lang="en-US" baseline="30000" dirty="0"/>
              <a:t>3</a:t>
            </a:r>
            <a:r>
              <a:rPr lang="en-US" dirty="0"/>
              <a:t>V A</a:t>
            </a:r>
            <a:r>
              <a:rPr lang="en-US" baseline="30000" dirty="0"/>
              <a:t>4</a:t>
            </a:r>
            <a:r>
              <a:rPr lang="en-US" dirty="0"/>
              <a:t>V …</a:t>
            </a:r>
          </a:p>
          <a:p>
            <a:pPr>
              <a:spcBef>
                <a:spcPts val="0"/>
              </a:spcBef>
            </a:pPr>
            <a:r>
              <a:rPr lang="en-US" dirty="0"/>
              <a:t>If A=2 and V</a:t>
            </a:r>
            <a:r>
              <a:rPr lang="en-US" baseline="-25000" dirty="0"/>
              <a:t>0</a:t>
            </a:r>
            <a:r>
              <a:rPr lang="en-US" dirty="0"/>
              <a:t> = 3, calculate the value for the 17</a:t>
            </a:r>
            <a:r>
              <a:rPr lang="en-US" baseline="30000" dirty="0"/>
              <a:t>th</a:t>
            </a:r>
            <a:r>
              <a:rPr lang="en-US" dirty="0"/>
              <a:t> term:</a:t>
            </a:r>
          </a:p>
          <a:p>
            <a:pPr>
              <a:spcBef>
                <a:spcPts val="0"/>
              </a:spcBef>
            </a:pPr>
            <a:r>
              <a:rPr lang="en-US" sz="4000" dirty="0">
                <a:solidFill>
                  <a:srgbClr val="CCFFFF"/>
                </a:solidFill>
              </a:rPr>
              <a:t>a</a:t>
            </a:r>
            <a:r>
              <a:rPr lang="en-US" sz="4000" baseline="-25000" dirty="0">
                <a:solidFill>
                  <a:srgbClr val="CCFFFF"/>
                </a:solidFill>
              </a:rPr>
              <a:t>17</a:t>
            </a:r>
            <a:r>
              <a:rPr lang="en-US" sz="4000" dirty="0">
                <a:solidFill>
                  <a:srgbClr val="CCFFFF"/>
                </a:solidFill>
              </a:rPr>
              <a:t> = r</a:t>
            </a:r>
            <a:r>
              <a:rPr lang="en-US" sz="4000" baseline="30000" dirty="0">
                <a:solidFill>
                  <a:srgbClr val="CCFFFF"/>
                </a:solidFill>
              </a:rPr>
              <a:t>17</a:t>
            </a:r>
            <a:r>
              <a:rPr lang="en-US" sz="4000" dirty="0">
                <a:solidFill>
                  <a:srgbClr val="CCFFFF"/>
                </a:solidFill>
              </a:rPr>
              <a:t>a</a:t>
            </a:r>
            <a:r>
              <a:rPr lang="en-US" sz="4000" baseline="-25000" dirty="0">
                <a:solidFill>
                  <a:srgbClr val="CCFFFF"/>
                </a:solidFill>
              </a:rPr>
              <a:t>0</a:t>
            </a:r>
            <a:r>
              <a:rPr lang="en-US" sz="4000" dirty="0">
                <a:solidFill>
                  <a:srgbClr val="CCFFFF"/>
                </a:solidFill>
              </a:rPr>
              <a:t> = (2)</a:t>
            </a:r>
            <a:r>
              <a:rPr lang="en-US" sz="4000" baseline="30000" dirty="0">
                <a:solidFill>
                  <a:srgbClr val="CCFFFF"/>
                </a:solidFill>
              </a:rPr>
              <a:t>17</a:t>
            </a:r>
            <a:r>
              <a:rPr lang="en-US" sz="4000" dirty="0">
                <a:solidFill>
                  <a:srgbClr val="CCFFFF"/>
                </a:solidFill>
              </a:rPr>
              <a:t>(3) </a:t>
            </a:r>
          </a:p>
          <a:p>
            <a:pPr>
              <a:spcBef>
                <a:spcPts val="0"/>
              </a:spcBef>
            </a:pPr>
            <a:r>
              <a:rPr lang="en-US" dirty="0"/>
              <a:t>    </a:t>
            </a:r>
            <a:r>
              <a:rPr lang="en-US" sz="1000" dirty="0"/>
              <a:t> </a:t>
            </a:r>
            <a:r>
              <a:rPr lang="en-US" dirty="0"/>
              <a:t>= 393,216 </a:t>
            </a:r>
            <a:r>
              <a:rPr lang="en-US" sz="2000" dirty="0" err="1"/>
              <a:t>whats</a:t>
            </a:r>
            <a:r>
              <a:rPr lang="en-US" sz="2000" dirty="0"/>
              <a:t>?</a:t>
            </a:r>
            <a:endParaRPr lang="en-US" sz="2000" dirty="0">
              <a:solidFill>
                <a:srgbClr val="CCFFFF"/>
              </a:solidFill>
            </a:endParaRP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E94B46-08FC-46C7-83DC-4617FF3E9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FCFDF-1B66-44F6-9086-69FF99822F6D}"/>
              </a:ext>
            </a:extLst>
          </p:cNvPr>
          <p:cNvSpPr txBox="1"/>
          <p:nvPr/>
        </p:nvSpPr>
        <p:spPr>
          <a:xfrm>
            <a:off x="7620000" y="6457890"/>
            <a:ext cx="152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a</a:t>
            </a:r>
            <a:r>
              <a:rPr lang="en-US" sz="2000" baseline="-25000" dirty="0">
                <a:solidFill>
                  <a:srgbClr val="CCFFFF"/>
                </a:solidFill>
              </a:rPr>
              <a:t>n</a:t>
            </a:r>
            <a:r>
              <a:rPr lang="en-US" sz="2000" dirty="0">
                <a:solidFill>
                  <a:srgbClr val="CCFFFF"/>
                </a:solidFill>
              </a:rPr>
              <a:t> = r</a:t>
            </a:r>
            <a:r>
              <a:rPr lang="en-US" sz="2000" baseline="30000" dirty="0">
                <a:solidFill>
                  <a:srgbClr val="CCFFFF"/>
                </a:solidFill>
              </a:rPr>
              <a:t>n</a:t>
            </a:r>
            <a:r>
              <a:rPr lang="en-US" sz="2000" dirty="0">
                <a:solidFill>
                  <a:srgbClr val="CCFFFF"/>
                </a:solidFill>
              </a:rPr>
              <a:t>a</a:t>
            </a:r>
            <a:r>
              <a:rPr lang="en-US" sz="2000" baseline="-25000" dirty="0">
                <a:solidFill>
                  <a:srgbClr val="CCFFFF"/>
                </a:solidFill>
              </a:rPr>
              <a:t>0</a:t>
            </a:r>
            <a:endParaRPr lang="en-US" sz="20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7009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Consider a string of amplifiers each with a voltage gain ‘A’. </a:t>
            </a:r>
          </a:p>
          <a:p>
            <a:pPr>
              <a:spcBef>
                <a:spcPts val="0"/>
              </a:spcBef>
            </a:pPr>
            <a:r>
              <a:rPr lang="en-US" dirty="0"/>
              <a:t>If a signal V is applied to the first amplifier, the sequence is:  V AV A</a:t>
            </a:r>
            <a:r>
              <a:rPr lang="en-US" baseline="30000" dirty="0"/>
              <a:t>2</a:t>
            </a:r>
            <a:r>
              <a:rPr lang="en-US" dirty="0"/>
              <a:t>V A</a:t>
            </a:r>
            <a:r>
              <a:rPr lang="en-US" baseline="30000" dirty="0"/>
              <a:t>3</a:t>
            </a:r>
            <a:r>
              <a:rPr lang="en-US" dirty="0"/>
              <a:t>V A</a:t>
            </a:r>
            <a:r>
              <a:rPr lang="en-US" baseline="30000" dirty="0"/>
              <a:t>4</a:t>
            </a:r>
            <a:r>
              <a:rPr lang="en-US" dirty="0"/>
              <a:t>V …</a:t>
            </a:r>
          </a:p>
          <a:p>
            <a:pPr>
              <a:spcBef>
                <a:spcPts val="0"/>
              </a:spcBef>
            </a:pPr>
            <a:r>
              <a:rPr lang="en-US" dirty="0"/>
              <a:t>If A=2 and V</a:t>
            </a:r>
            <a:r>
              <a:rPr lang="en-US" baseline="-25000" dirty="0"/>
              <a:t>0</a:t>
            </a:r>
            <a:r>
              <a:rPr lang="en-US" dirty="0"/>
              <a:t> = 3, calculate the value for the 17</a:t>
            </a:r>
            <a:r>
              <a:rPr lang="en-US" baseline="30000" dirty="0"/>
              <a:t>th</a:t>
            </a:r>
            <a:r>
              <a:rPr lang="en-US" dirty="0"/>
              <a:t> term:</a:t>
            </a:r>
          </a:p>
          <a:p>
            <a:pPr>
              <a:spcBef>
                <a:spcPts val="0"/>
              </a:spcBef>
            </a:pPr>
            <a:r>
              <a:rPr lang="en-US" sz="4000" dirty="0">
                <a:solidFill>
                  <a:srgbClr val="CCFFFF"/>
                </a:solidFill>
              </a:rPr>
              <a:t>a</a:t>
            </a:r>
            <a:r>
              <a:rPr lang="en-US" sz="4000" baseline="-25000" dirty="0">
                <a:solidFill>
                  <a:srgbClr val="CCFFFF"/>
                </a:solidFill>
              </a:rPr>
              <a:t>17</a:t>
            </a:r>
            <a:r>
              <a:rPr lang="en-US" sz="4000" dirty="0">
                <a:solidFill>
                  <a:srgbClr val="CCFFFF"/>
                </a:solidFill>
              </a:rPr>
              <a:t> = r</a:t>
            </a:r>
            <a:r>
              <a:rPr lang="en-US" sz="4000" baseline="30000" dirty="0">
                <a:solidFill>
                  <a:srgbClr val="CCFFFF"/>
                </a:solidFill>
              </a:rPr>
              <a:t>17</a:t>
            </a:r>
            <a:r>
              <a:rPr lang="en-US" sz="4000" dirty="0">
                <a:solidFill>
                  <a:srgbClr val="CCFFFF"/>
                </a:solidFill>
              </a:rPr>
              <a:t>a</a:t>
            </a:r>
            <a:r>
              <a:rPr lang="en-US" sz="4000" baseline="-25000" dirty="0">
                <a:solidFill>
                  <a:srgbClr val="CCFFFF"/>
                </a:solidFill>
              </a:rPr>
              <a:t>0</a:t>
            </a:r>
            <a:r>
              <a:rPr lang="en-US" sz="4000" dirty="0">
                <a:solidFill>
                  <a:srgbClr val="CCFFFF"/>
                </a:solidFill>
              </a:rPr>
              <a:t> = (2)</a:t>
            </a:r>
            <a:r>
              <a:rPr lang="en-US" sz="4000" baseline="30000" dirty="0">
                <a:solidFill>
                  <a:srgbClr val="CCFFFF"/>
                </a:solidFill>
              </a:rPr>
              <a:t>17</a:t>
            </a:r>
            <a:r>
              <a:rPr lang="en-US" sz="4000" dirty="0">
                <a:solidFill>
                  <a:srgbClr val="CCFFFF"/>
                </a:solidFill>
              </a:rPr>
              <a:t>(3) </a:t>
            </a:r>
          </a:p>
          <a:p>
            <a:pPr>
              <a:spcBef>
                <a:spcPts val="0"/>
              </a:spcBef>
            </a:pPr>
            <a:r>
              <a:rPr lang="en-US" dirty="0"/>
              <a:t>    </a:t>
            </a:r>
            <a:r>
              <a:rPr lang="en-US" sz="1000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393,216 volts</a:t>
            </a:r>
            <a:endParaRPr lang="en-US" sz="2000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E94B46-08FC-46C7-83DC-4617FF3E9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FCFDF-1B66-44F6-9086-69FF99822F6D}"/>
              </a:ext>
            </a:extLst>
          </p:cNvPr>
          <p:cNvSpPr txBox="1"/>
          <p:nvPr/>
        </p:nvSpPr>
        <p:spPr>
          <a:xfrm>
            <a:off x="7620000" y="6457890"/>
            <a:ext cx="152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a</a:t>
            </a:r>
            <a:r>
              <a:rPr lang="en-US" sz="2000" baseline="-25000" dirty="0">
                <a:solidFill>
                  <a:srgbClr val="CCFFFF"/>
                </a:solidFill>
              </a:rPr>
              <a:t>n</a:t>
            </a:r>
            <a:r>
              <a:rPr lang="en-US" sz="2000" dirty="0">
                <a:solidFill>
                  <a:srgbClr val="CCFFFF"/>
                </a:solidFill>
              </a:rPr>
              <a:t> = r</a:t>
            </a:r>
            <a:r>
              <a:rPr lang="en-US" sz="2000" baseline="30000" dirty="0">
                <a:solidFill>
                  <a:srgbClr val="CCFFFF"/>
                </a:solidFill>
              </a:rPr>
              <a:t>n</a:t>
            </a:r>
            <a:r>
              <a:rPr lang="en-US" sz="2000" dirty="0">
                <a:solidFill>
                  <a:srgbClr val="CCFFFF"/>
                </a:solidFill>
              </a:rPr>
              <a:t>a</a:t>
            </a:r>
            <a:r>
              <a:rPr lang="en-US" sz="2000" baseline="-25000" dirty="0">
                <a:solidFill>
                  <a:srgbClr val="CCFFFF"/>
                </a:solidFill>
              </a:rPr>
              <a:t>0</a:t>
            </a:r>
            <a:endParaRPr lang="en-US" sz="20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902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DB5315-AB29-4E39-877C-34331378D4D4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49428348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Sequences and series can be a mixture of arithmetic and geometric</a:t>
            </a:r>
          </a:p>
          <a:p>
            <a:r>
              <a:rPr lang="en-US" dirty="0"/>
              <a:t>This is actually VERY common in the real world!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64351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fishery manager knows that the fish population naturally increases at a rate of 1.5% per month. 80 fish are harvested each month. F</a:t>
            </a:r>
            <a:r>
              <a:rPr lang="en-US" baseline="-25000" dirty="0"/>
              <a:t>0</a:t>
            </a:r>
            <a:r>
              <a:rPr lang="en-US" dirty="0"/>
              <a:t> = 4000 fish. Let </a:t>
            </a:r>
            <a:r>
              <a:rPr lang="en-US" dirty="0" err="1"/>
              <a:t>F</a:t>
            </a:r>
            <a:r>
              <a:rPr lang="en-US" baseline="-25000" dirty="0" err="1"/>
              <a:t>n</a:t>
            </a:r>
            <a:r>
              <a:rPr lang="en-US" dirty="0"/>
              <a:t> be the fish population after the nth month.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Identify is this a geometric or an arithmetic series?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1842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fishery manager knows that the fish population naturally increases at a rate of 1.5% per month. 80 fish are harvested each month. F</a:t>
            </a:r>
            <a:r>
              <a:rPr lang="en-US" baseline="-25000" dirty="0"/>
              <a:t>0</a:t>
            </a:r>
            <a:r>
              <a:rPr lang="en-US" dirty="0"/>
              <a:t> = 4000 fish. Let </a:t>
            </a:r>
            <a:r>
              <a:rPr lang="en-US" dirty="0" err="1"/>
              <a:t>F</a:t>
            </a:r>
            <a:r>
              <a:rPr lang="en-US" baseline="-25000" dirty="0" err="1"/>
              <a:t>n</a:t>
            </a:r>
            <a:r>
              <a:rPr lang="en-US" dirty="0"/>
              <a:t> be the fish population after the nth month.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Identify is this a geometric or an arithmetic series? </a:t>
            </a:r>
            <a:r>
              <a:rPr lang="en-US" dirty="0">
                <a:solidFill>
                  <a:srgbClr val="FFFF00"/>
                </a:solidFill>
              </a:rPr>
              <a:t>both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7303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fishery manager knows that the fish population naturally increases at a rate of 1.5% per month. 80 fish are harvested each month. F</a:t>
            </a:r>
            <a:r>
              <a:rPr lang="en-US" baseline="-25000" dirty="0"/>
              <a:t>0</a:t>
            </a:r>
            <a:r>
              <a:rPr lang="en-US" dirty="0"/>
              <a:t> = 4000 fish. Let </a:t>
            </a:r>
            <a:r>
              <a:rPr lang="en-US" dirty="0" err="1"/>
              <a:t>F</a:t>
            </a:r>
            <a:r>
              <a:rPr lang="en-US" baseline="-25000" dirty="0" err="1"/>
              <a:t>n</a:t>
            </a:r>
            <a:r>
              <a:rPr lang="en-US" dirty="0"/>
              <a:t> be the fish population after the nth month.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Identify what is r?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4307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Rate = 1.5% = 0.015</a:t>
            </a:r>
          </a:p>
          <a:p>
            <a:pPr>
              <a:spcBef>
                <a:spcPts val="0"/>
              </a:spcBef>
            </a:pPr>
            <a:r>
              <a:rPr lang="en-US" dirty="0"/>
              <a:t>But… if we multiply each recursive term by 0.015 the population will decrease each month! </a:t>
            </a:r>
          </a:p>
          <a:p>
            <a:pPr>
              <a:spcBef>
                <a:spcPts val="0"/>
              </a:spcBef>
            </a:pPr>
            <a:r>
              <a:rPr lang="en-US" dirty="0"/>
              <a:t>Now what?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44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FFC000"/>
                </a:solidFill>
              </a:rPr>
              <a:t>infinite sequence</a:t>
            </a:r>
            <a:r>
              <a:rPr lang="en-US" dirty="0"/>
              <a:t> goes on forever:</a:t>
            </a:r>
          </a:p>
          <a:p>
            <a:r>
              <a:rPr lang="en-US" dirty="0"/>
              <a:t>	a</a:t>
            </a:r>
            <a:r>
              <a:rPr lang="en-US" baseline="-25000" dirty="0"/>
              <a:t>1, </a:t>
            </a:r>
            <a:r>
              <a:rPr lang="en-US" dirty="0"/>
              <a:t>a</a:t>
            </a:r>
            <a:r>
              <a:rPr lang="en-US" baseline="-25000" dirty="0"/>
              <a:t>2, </a:t>
            </a:r>
            <a:r>
              <a:rPr lang="en-US" dirty="0"/>
              <a:t>a</a:t>
            </a:r>
            <a:r>
              <a:rPr lang="en-US" baseline="-25000" dirty="0"/>
              <a:t>3, ...</a:t>
            </a:r>
          </a:p>
          <a:p>
            <a:endParaRPr lang="en-US" sz="2000" dirty="0"/>
          </a:p>
          <a:p>
            <a:r>
              <a:rPr lang="en-US" dirty="0"/>
              <a:t>A </a:t>
            </a:r>
            <a:r>
              <a:rPr lang="en-US" dirty="0">
                <a:solidFill>
                  <a:srgbClr val="FFC000"/>
                </a:solidFill>
              </a:rPr>
              <a:t>finite sequence</a:t>
            </a:r>
            <a:r>
              <a:rPr lang="en-US" dirty="0"/>
              <a:t> stops at some point:</a:t>
            </a:r>
          </a:p>
          <a:p>
            <a:r>
              <a:rPr lang="en-US" dirty="0"/>
              <a:t>	a</a:t>
            </a:r>
            <a:r>
              <a:rPr lang="en-US" baseline="-25000" dirty="0"/>
              <a:t>1, </a:t>
            </a:r>
            <a:r>
              <a:rPr lang="en-US" dirty="0"/>
              <a:t>a</a:t>
            </a:r>
            <a:r>
              <a:rPr lang="en-US" baseline="-25000" dirty="0"/>
              <a:t>2, </a:t>
            </a:r>
            <a:r>
              <a:rPr lang="en-US" dirty="0"/>
              <a:t>a</a:t>
            </a:r>
            <a:r>
              <a:rPr lang="en-US" baseline="-25000" dirty="0"/>
              <a:t>3, ..., </a:t>
            </a:r>
            <a:r>
              <a:rPr lang="en-US" dirty="0"/>
              <a:t>a</a:t>
            </a:r>
            <a:r>
              <a:rPr lang="en-US" baseline="-25000" dirty="0"/>
              <a:t>12</a:t>
            </a:r>
            <a:endParaRPr lang="en-US" dirty="0"/>
          </a:p>
          <a:p>
            <a:r>
              <a:rPr lang="en-US" dirty="0"/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2BD40E-A033-4482-A632-6D3EE6464FA8}"/>
              </a:ext>
            </a:extLst>
          </p:cNvPr>
          <p:cNvSpPr txBox="1"/>
          <p:nvPr/>
        </p:nvSpPr>
        <p:spPr>
          <a:xfrm>
            <a:off x="4343400" y="2362200"/>
            <a:ext cx="1066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ellipsis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61563F-66BF-4243-A02C-765A8CB187D3}"/>
              </a:ext>
            </a:extLst>
          </p:cNvPr>
          <p:cNvCxnSpPr/>
          <p:nvPr/>
        </p:nvCxnSpPr>
        <p:spPr>
          <a:xfrm flipH="1">
            <a:off x="4343400" y="2762310"/>
            <a:ext cx="228600" cy="361890"/>
          </a:xfrm>
          <a:prstGeom prst="straightConnector1">
            <a:avLst/>
          </a:prstGeom>
          <a:ln w="3175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C25925E-4C68-43D4-B4B4-85A91B560A29}"/>
              </a:ext>
            </a:extLst>
          </p:cNvPr>
          <p:cNvCxnSpPr>
            <a:cxnSpLocks/>
          </p:cNvCxnSpPr>
          <p:nvPr/>
        </p:nvCxnSpPr>
        <p:spPr>
          <a:xfrm flipH="1">
            <a:off x="4038600" y="2914710"/>
            <a:ext cx="685800" cy="2495490"/>
          </a:xfrm>
          <a:prstGeom prst="straightConnector1">
            <a:avLst/>
          </a:prstGeom>
          <a:ln w="3175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04534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Rate = 1.5% = 0.015</a:t>
            </a:r>
          </a:p>
          <a:p>
            <a:pPr>
              <a:spcBef>
                <a:spcPts val="0"/>
              </a:spcBef>
            </a:pPr>
            <a:r>
              <a:rPr lang="en-US" dirty="0"/>
              <a:t>But… if we multiply each recursive term by 0.015 the population will decrease each month! </a:t>
            </a:r>
          </a:p>
          <a:p>
            <a:pPr>
              <a:spcBef>
                <a:spcPts val="0"/>
              </a:spcBef>
            </a:pPr>
            <a:r>
              <a:rPr lang="en-US" dirty="0"/>
              <a:t>For r as a multiplier use </a:t>
            </a:r>
          </a:p>
          <a:p>
            <a:pPr>
              <a:spcBef>
                <a:spcPts val="0"/>
              </a:spcBef>
            </a:pPr>
            <a:r>
              <a:rPr lang="en-US" dirty="0"/>
              <a:t>r = 1 + 0.015 = </a:t>
            </a:r>
            <a:r>
              <a:rPr lang="en-US" dirty="0">
                <a:solidFill>
                  <a:srgbClr val="FFFF00"/>
                </a:solidFill>
              </a:rPr>
              <a:t>1.015</a:t>
            </a:r>
          </a:p>
          <a:p>
            <a:pPr>
              <a:spcBef>
                <a:spcPts val="0"/>
              </a:spcBef>
            </a:pPr>
            <a:r>
              <a:rPr lang="en-US" dirty="0"/>
              <a:t>That will give a 0.015 increase each month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48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fishery manager knows that the fish population naturally increases at a rate of 1.5% per month. 80 fish are harvested each month. F</a:t>
            </a:r>
            <a:r>
              <a:rPr lang="en-US" baseline="-25000" dirty="0"/>
              <a:t>0</a:t>
            </a:r>
            <a:r>
              <a:rPr lang="en-US" dirty="0"/>
              <a:t> = 4000 fish. Let </a:t>
            </a:r>
            <a:r>
              <a:rPr lang="en-US" dirty="0" err="1"/>
              <a:t>F</a:t>
            </a:r>
            <a:r>
              <a:rPr lang="en-US" baseline="-25000" dirty="0" err="1"/>
              <a:t>n</a:t>
            </a:r>
            <a:r>
              <a:rPr lang="en-US" dirty="0"/>
              <a:t> be the fish population after the nth month.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Identify what is d?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2687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fishery manager knows that the fish population naturally increases at a rate of 1.5% per month. 80 fish are harvested each month. F</a:t>
            </a:r>
            <a:r>
              <a:rPr lang="en-US" baseline="-25000" dirty="0"/>
              <a:t>0</a:t>
            </a:r>
            <a:r>
              <a:rPr lang="en-US" dirty="0"/>
              <a:t> = 4000 fish. Let </a:t>
            </a:r>
            <a:r>
              <a:rPr lang="en-US" dirty="0" err="1"/>
              <a:t>F</a:t>
            </a:r>
            <a:r>
              <a:rPr lang="en-US" baseline="-25000" dirty="0" err="1"/>
              <a:t>n</a:t>
            </a:r>
            <a:r>
              <a:rPr lang="en-US" dirty="0"/>
              <a:t> be the fish population after the nth month.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Identify what is d? </a:t>
            </a:r>
            <a:r>
              <a:rPr lang="en-US" dirty="0">
                <a:solidFill>
                  <a:srgbClr val="FFFF00"/>
                </a:solidFill>
              </a:rPr>
              <a:t>-80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1185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fishery manager knows that the fish population naturally increases at a rate of 1.5% per month. 80 fish are harvested each month. F</a:t>
            </a:r>
            <a:r>
              <a:rPr lang="en-US" baseline="-25000" dirty="0"/>
              <a:t>0</a:t>
            </a:r>
            <a:r>
              <a:rPr lang="en-US" dirty="0"/>
              <a:t> = 4000 fish. Let </a:t>
            </a:r>
            <a:r>
              <a:rPr lang="en-US" dirty="0" err="1"/>
              <a:t>F</a:t>
            </a:r>
            <a:r>
              <a:rPr lang="en-US" baseline="-25000" dirty="0" err="1"/>
              <a:t>n</a:t>
            </a:r>
            <a:r>
              <a:rPr lang="en-US" dirty="0"/>
              <a:t> be the fish population after the nth month.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Identify what is a</a:t>
            </a:r>
            <a:r>
              <a:rPr lang="en-US" baseline="-25000" dirty="0"/>
              <a:t>0</a:t>
            </a:r>
            <a:r>
              <a:rPr lang="en-US" dirty="0"/>
              <a:t>?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5670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fishery manager knows that the fish population naturally increases at a rate of 1.5% per month. 80 fish are harvested each month. F</a:t>
            </a:r>
            <a:r>
              <a:rPr lang="en-US" baseline="-25000" dirty="0"/>
              <a:t>0</a:t>
            </a:r>
            <a:r>
              <a:rPr lang="en-US" dirty="0"/>
              <a:t> = 4000 fish. Let </a:t>
            </a:r>
            <a:r>
              <a:rPr lang="en-US" dirty="0" err="1"/>
              <a:t>F</a:t>
            </a:r>
            <a:r>
              <a:rPr lang="en-US" baseline="-25000" dirty="0" err="1"/>
              <a:t>n</a:t>
            </a:r>
            <a:r>
              <a:rPr lang="en-US" dirty="0"/>
              <a:t> be the fish population after the nth month.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Identify what is a</a:t>
            </a:r>
            <a:r>
              <a:rPr lang="en-US" baseline="-25000" dirty="0"/>
              <a:t>0</a:t>
            </a:r>
            <a:r>
              <a:rPr lang="en-US" dirty="0"/>
              <a:t>? </a:t>
            </a:r>
            <a:r>
              <a:rPr lang="en-US" dirty="0">
                <a:solidFill>
                  <a:srgbClr val="FFFF00"/>
                </a:solidFill>
              </a:rPr>
              <a:t>4000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60656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r = 1.015 </a:t>
            </a:r>
          </a:p>
          <a:p>
            <a:pPr>
              <a:spcBef>
                <a:spcPts val="0"/>
              </a:spcBef>
            </a:pPr>
            <a:r>
              <a:rPr lang="en-US" dirty="0"/>
              <a:t>k = -80 </a:t>
            </a:r>
          </a:p>
          <a:p>
            <a:pPr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0</a:t>
            </a:r>
            <a:r>
              <a:rPr lang="en-US" dirty="0"/>
              <a:t> = 4000 </a:t>
            </a:r>
          </a:p>
          <a:p>
            <a:pPr>
              <a:spcBef>
                <a:spcPts val="0"/>
              </a:spcBef>
            </a:pPr>
            <a:r>
              <a:rPr lang="en-US" dirty="0"/>
              <a:t>Find the fish population at the end of the fourth month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50D9ED-C137-4948-9D64-21A7AA06A7AB}"/>
              </a:ext>
            </a:extLst>
          </p:cNvPr>
          <p:cNvGrpSpPr/>
          <p:nvPr/>
        </p:nvGrpSpPr>
        <p:grpSpPr>
          <a:xfrm>
            <a:off x="6019800" y="5638800"/>
            <a:ext cx="3124200" cy="1238310"/>
            <a:chOff x="6019800" y="5410200"/>
            <a:chExt cx="3124200" cy="123831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D941A34-5C9C-430A-93D5-107BE63310B3}"/>
                </a:ext>
              </a:extLst>
            </p:cNvPr>
            <p:cNvSpPr txBox="1"/>
            <p:nvPr/>
          </p:nvSpPr>
          <p:spPr>
            <a:xfrm>
              <a:off x="7315200" y="5943600"/>
              <a:ext cx="1524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</a:rPr>
                <a:t>a</a:t>
              </a:r>
              <a:r>
                <a:rPr lang="en-US" sz="2000" baseline="-25000" dirty="0">
                  <a:solidFill>
                    <a:srgbClr val="CCFFFF"/>
                  </a:solidFill>
                </a:rPr>
                <a:t>n</a:t>
              </a:r>
              <a:r>
                <a:rPr lang="en-US" sz="2000" dirty="0">
                  <a:solidFill>
                    <a:srgbClr val="CCFFFF"/>
                  </a:solidFill>
                </a:rPr>
                <a:t> = r</a:t>
              </a:r>
              <a:r>
                <a:rPr lang="en-US" sz="2000" baseline="30000" dirty="0">
                  <a:solidFill>
                    <a:srgbClr val="CCFFFF"/>
                  </a:solidFill>
                </a:rPr>
                <a:t>n</a:t>
              </a:r>
              <a:r>
                <a:rPr lang="en-US" sz="2000" dirty="0">
                  <a:solidFill>
                    <a:srgbClr val="CCFFFF"/>
                  </a:solidFill>
                </a:rPr>
                <a:t>a</a:t>
              </a:r>
              <a:r>
                <a:rPr lang="en-US" sz="2000" baseline="-25000" dirty="0">
                  <a:solidFill>
                    <a:srgbClr val="CCFFFF"/>
                  </a:solidFill>
                </a:rPr>
                <a:t>0</a:t>
              </a:r>
              <a:endParaRPr lang="en-US" sz="2000" dirty="0">
                <a:solidFill>
                  <a:srgbClr val="CCFFFF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1E86C4-639E-47A3-86A3-A7F49231C22D}"/>
                </a:ext>
              </a:extLst>
            </p:cNvPr>
            <p:cNvSpPr txBox="1"/>
            <p:nvPr/>
          </p:nvSpPr>
          <p:spPr>
            <a:xfrm>
              <a:off x="7315200" y="5638800"/>
              <a:ext cx="14478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</a:rPr>
                <a:t>a</a:t>
              </a:r>
              <a:r>
                <a:rPr lang="en-US" sz="2000" baseline="-25000" dirty="0">
                  <a:solidFill>
                    <a:srgbClr val="CCFFFF"/>
                  </a:solidFill>
                </a:rPr>
                <a:t>n</a:t>
              </a:r>
              <a:r>
                <a:rPr lang="en-US" sz="2000" dirty="0">
                  <a:solidFill>
                    <a:srgbClr val="CCFFFF"/>
                  </a:solidFill>
                </a:rPr>
                <a:t> = a</a:t>
              </a:r>
              <a:r>
                <a:rPr lang="en-US" sz="2000" baseline="-25000" dirty="0">
                  <a:solidFill>
                    <a:srgbClr val="CCFFFF"/>
                  </a:solidFill>
                </a:rPr>
                <a:t>0</a:t>
              </a:r>
              <a:r>
                <a:rPr lang="en-US" sz="2000" dirty="0">
                  <a:solidFill>
                    <a:srgbClr val="CCFFFF"/>
                  </a:solidFill>
                </a:rPr>
                <a:t>+nk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A746D3A-3D19-427E-8BE5-C404360FF20B}"/>
                </a:ext>
              </a:extLst>
            </p:cNvPr>
            <p:cNvSpPr txBox="1"/>
            <p:nvPr/>
          </p:nvSpPr>
          <p:spPr>
            <a:xfrm>
              <a:off x="7315200" y="6248400"/>
              <a:ext cx="18288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</a:rPr>
                <a:t>a</a:t>
              </a:r>
              <a:r>
                <a:rPr lang="en-US" sz="2000" baseline="-25000" dirty="0">
                  <a:solidFill>
                    <a:srgbClr val="CCFFFF"/>
                  </a:solidFill>
                </a:rPr>
                <a:t>n</a:t>
              </a:r>
              <a:r>
                <a:rPr lang="en-US" sz="2000" dirty="0">
                  <a:solidFill>
                    <a:srgbClr val="CCFFFF"/>
                  </a:solidFill>
                </a:rPr>
                <a:t> = r</a:t>
              </a:r>
              <a:r>
                <a:rPr lang="en-US" sz="2000" baseline="30000" dirty="0">
                  <a:solidFill>
                    <a:srgbClr val="CCFFFF"/>
                  </a:solidFill>
                </a:rPr>
                <a:t>n</a:t>
              </a:r>
              <a:r>
                <a:rPr lang="en-US" sz="2000" dirty="0">
                  <a:solidFill>
                    <a:srgbClr val="CCFFFF"/>
                  </a:solidFill>
                </a:rPr>
                <a:t>a</a:t>
              </a:r>
              <a:r>
                <a:rPr lang="en-US" sz="2000" baseline="-25000" dirty="0">
                  <a:solidFill>
                    <a:srgbClr val="CCFFFF"/>
                  </a:solidFill>
                </a:rPr>
                <a:t>0</a:t>
              </a:r>
              <a:r>
                <a:rPr lang="en-US" sz="2000" dirty="0">
                  <a:solidFill>
                    <a:srgbClr val="CCFFFF"/>
                  </a:solidFill>
                </a:rPr>
                <a:t>+nk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774884-63E0-4935-9184-987D55B282D5}"/>
                </a:ext>
              </a:extLst>
            </p:cNvPr>
            <p:cNvSpPr txBox="1"/>
            <p:nvPr/>
          </p:nvSpPr>
          <p:spPr>
            <a:xfrm>
              <a:off x="6019800" y="5410200"/>
              <a:ext cx="28956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</a:rPr>
                <a:t>Tempting, but wrong: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695601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n</a:t>
            </a:r>
            <a:r>
              <a:rPr lang="en-US" baseline="30000" dirty="0"/>
              <a:t>th</a:t>
            </a:r>
            <a:r>
              <a:rPr lang="en-US" dirty="0"/>
              <a:t>-term model:</a:t>
            </a:r>
          </a:p>
          <a:p>
            <a:pPr>
              <a:spcBef>
                <a:spcPts val="0"/>
              </a:spcBef>
            </a:pPr>
            <a:r>
              <a:rPr lang="en-US" dirty="0"/>
              <a:t>				</a:t>
            </a:r>
            <a:r>
              <a:rPr lang="en-US" dirty="0" err="1"/>
              <a:t>F</a:t>
            </a:r>
            <a:r>
              <a:rPr lang="en-US" baseline="-25000" dirty="0" err="1"/>
              <a:t>n</a:t>
            </a:r>
            <a:r>
              <a:rPr lang="en-US" dirty="0"/>
              <a:t> = r(F</a:t>
            </a:r>
            <a:r>
              <a:rPr lang="en-US" baseline="-25000" dirty="0"/>
              <a:t>n-1</a:t>
            </a:r>
            <a:r>
              <a:rPr lang="en-US" dirty="0"/>
              <a:t>) + d 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 = a</a:t>
            </a:r>
            <a:r>
              <a:rPr lang="en-US" baseline="-25000" dirty="0"/>
              <a:t>0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 = r(F</a:t>
            </a:r>
            <a:r>
              <a:rPr lang="en-US" baseline="-25000" dirty="0"/>
              <a:t>0</a:t>
            </a:r>
            <a:r>
              <a:rPr lang="en-US" dirty="0"/>
              <a:t>)+d 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2</a:t>
            </a:r>
            <a:r>
              <a:rPr lang="en-US" dirty="0"/>
              <a:t> = r(F</a:t>
            </a:r>
            <a:r>
              <a:rPr lang="en-US" baseline="-25000" dirty="0"/>
              <a:t>1</a:t>
            </a:r>
            <a:r>
              <a:rPr lang="en-US" dirty="0"/>
              <a:t>)+d </a:t>
            </a:r>
          </a:p>
          <a:p>
            <a:pPr>
              <a:spcBef>
                <a:spcPts val="0"/>
              </a:spcBef>
            </a:pPr>
            <a:r>
              <a:rPr lang="en-US" dirty="0"/>
              <a:t>   </a:t>
            </a:r>
            <a:r>
              <a:rPr lang="en-US" sz="1000" dirty="0"/>
              <a:t> </a:t>
            </a:r>
            <a:r>
              <a:rPr lang="en-US" dirty="0"/>
              <a:t>= r(r(F</a:t>
            </a:r>
            <a:r>
              <a:rPr lang="en-US" baseline="-25000" dirty="0"/>
              <a:t>0</a:t>
            </a:r>
            <a:r>
              <a:rPr lang="en-US" dirty="0"/>
              <a:t>)+d)+d </a:t>
            </a:r>
          </a:p>
          <a:p>
            <a:pPr>
              <a:spcBef>
                <a:spcPts val="0"/>
              </a:spcBef>
            </a:pPr>
            <a:r>
              <a:rPr lang="en-US" dirty="0"/>
              <a:t>   </a:t>
            </a:r>
            <a:r>
              <a:rPr lang="en-US" sz="1500" dirty="0"/>
              <a:t> </a:t>
            </a:r>
            <a:r>
              <a:rPr lang="en-US" dirty="0"/>
              <a:t>= r</a:t>
            </a:r>
            <a:r>
              <a:rPr lang="en-US" baseline="30000" dirty="0"/>
              <a:t>2</a:t>
            </a:r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+rd+d </a:t>
            </a:r>
          </a:p>
          <a:p>
            <a:pPr>
              <a:spcBef>
                <a:spcPts val="0"/>
              </a:spcBef>
            </a:pPr>
            <a:r>
              <a:rPr lang="en-US" dirty="0"/>
              <a:t>   </a:t>
            </a:r>
            <a:r>
              <a:rPr lang="en-US" sz="1000" dirty="0"/>
              <a:t> </a:t>
            </a:r>
            <a:r>
              <a:rPr lang="en-US" dirty="0"/>
              <a:t>= r</a:t>
            </a:r>
            <a:r>
              <a:rPr lang="en-US" baseline="30000" dirty="0"/>
              <a:t>2</a:t>
            </a:r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+(r+1)d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3195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n</a:t>
            </a:r>
            <a:r>
              <a:rPr lang="en-US" baseline="30000" dirty="0"/>
              <a:t>th</a:t>
            </a:r>
            <a:r>
              <a:rPr lang="en-US" dirty="0"/>
              <a:t>-term model:</a:t>
            </a:r>
          </a:p>
          <a:p>
            <a:pPr>
              <a:spcBef>
                <a:spcPts val="0"/>
              </a:spcBef>
            </a:pPr>
            <a:r>
              <a:rPr lang="en-US" dirty="0"/>
              <a:t>				</a:t>
            </a:r>
            <a:r>
              <a:rPr lang="en-US" dirty="0" err="1"/>
              <a:t>F</a:t>
            </a:r>
            <a:r>
              <a:rPr lang="en-US" baseline="-25000" dirty="0" err="1"/>
              <a:t>n</a:t>
            </a:r>
            <a:r>
              <a:rPr lang="en-US" dirty="0"/>
              <a:t> = r(F</a:t>
            </a:r>
            <a:r>
              <a:rPr lang="en-US" baseline="-25000" dirty="0"/>
              <a:t>n-1</a:t>
            </a:r>
            <a:r>
              <a:rPr lang="en-US" dirty="0"/>
              <a:t>) + d 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 = a</a:t>
            </a:r>
            <a:r>
              <a:rPr lang="en-US" baseline="-25000" dirty="0"/>
              <a:t>0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 = r(F</a:t>
            </a:r>
            <a:r>
              <a:rPr lang="en-US" baseline="-25000" dirty="0"/>
              <a:t>0</a:t>
            </a:r>
            <a:r>
              <a:rPr lang="en-US" dirty="0"/>
              <a:t>)+d 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2</a:t>
            </a:r>
            <a:r>
              <a:rPr lang="en-US" dirty="0"/>
              <a:t> = r</a:t>
            </a:r>
            <a:r>
              <a:rPr lang="en-US" baseline="30000" dirty="0"/>
              <a:t>2</a:t>
            </a:r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+(r+1)d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3</a:t>
            </a:r>
            <a:r>
              <a:rPr lang="en-US" dirty="0"/>
              <a:t> = r(F</a:t>
            </a:r>
            <a:r>
              <a:rPr lang="en-US" baseline="-25000" dirty="0"/>
              <a:t>2</a:t>
            </a:r>
            <a:r>
              <a:rPr lang="en-US" dirty="0"/>
              <a:t>)+d </a:t>
            </a:r>
          </a:p>
          <a:p>
            <a:pPr>
              <a:spcBef>
                <a:spcPts val="0"/>
              </a:spcBef>
            </a:pPr>
            <a:r>
              <a:rPr lang="en-US" dirty="0"/>
              <a:t>   </a:t>
            </a:r>
            <a:r>
              <a:rPr lang="en-US" sz="1500" dirty="0"/>
              <a:t> </a:t>
            </a:r>
            <a:r>
              <a:rPr lang="en-US" dirty="0"/>
              <a:t>= r(r</a:t>
            </a:r>
            <a:r>
              <a:rPr lang="en-US" baseline="30000" dirty="0"/>
              <a:t>2</a:t>
            </a:r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+(r+1)d)+d </a:t>
            </a:r>
          </a:p>
          <a:p>
            <a:pPr>
              <a:spcBef>
                <a:spcPts val="0"/>
              </a:spcBef>
            </a:pPr>
            <a:r>
              <a:rPr lang="en-US" dirty="0"/>
              <a:t>   </a:t>
            </a:r>
            <a:r>
              <a:rPr lang="en-US" sz="1500" dirty="0"/>
              <a:t> </a:t>
            </a:r>
            <a:r>
              <a:rPr lang="en-US" dirty="0"/>
              <a:t>= r</a:t>
            </a:r>
            <a:r>
              <a:rPr lang="en-US" baseline="30000" dirty="0"/>
              <a:t>3</a:t>
            </a:r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+(r</a:t>
            </a:r>
            <a:r>
              <a:rPr lang="en-US" baseline="30000" dirty="0"/>
              <a:t>2</a:t>
            </a:r>
            <a:r>
              <a:rPr lang="en-US" dirty="0"/>
              <a:t>+r)</a:t>
            </a:r>
            <a:r>
              <a:rPr lang="en-US" dirty="0" err="1"/>
              <a:t>d+d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   </a:t>
            </a:r>
            <a:r>
              <a:rPr lang="en-US" sz="1500" dirty="0"/>
              <a:t> </a:t>
            </a:r>
            <a:r>
              <a:rPr lang="en-US" dirty="0"/>
              <a:t>= r</a:t>
            </a:r>
            <a:r>
              <a:rPr lang="en-US" baseline="30000" dirty="0"/>
              <a:t>3</a:t>
            </a:r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+(r</a:t>
            </a:r>
            <a:r>
              <a:rPr lang="en-US" baseline="30000" dirty="0"/>
              <a:t>2</a:t>
            </a:r>
            <a:r>
              <a:rPr lang="en-US" dirty="0"/>
              <a:t>+r+1)d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9570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err="1"/>
              <a:t>F</a:t>
            </a:r>
            <a:r>
              <a:rPr lang="en-US" baseline="-25000" dirty="0" err="1"/>
              <a:t>n</a:t>
            </a:r>
            <a:r>
              <a:rPr lang="en-US" dirty="0"/>
              <a:t> = r(F</a:t>
            </a:r>
            <a:r>
              <a:rPr lang="en-US" baseline="-25000" dirty="0"/>
              <a:t>n-1</a:t>
            </a:r>
            <a:r>
              <a:rPr lang="en-US" dirty="0"/>
              <a:t>) + d </a:t>
            </a:r>
          </a:p>
          <a:p>
            <a:pPr>
              <a:spcBef>
                <a:spcPts val="0"/>
              </a:spcBef>
            </a:pPr>
            <a:r>
              <a:rPr lang="en-US" dirty="0"/>
              <a:t>Develop the n</a:t>
            </a:r>
            <a:r>
              <a:rPr lang="en-US" baseline="30000" dirty="0"/>
              <a:t>th</a:t>
            </a:r>
            <a:r>
              <a:rPr lang="en-US" dirty="0"/>
              <a:t>-term model: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 = a</a:t>
            </a:r>
            <a:r>
              <a:rPr lang="en-US" baseline="-25000" dirty="0"/>
              <a:t>0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 = r(F</a:t>
            </a:r>
            <a:r>
              <a:rPr lang="en-US" baseline="-25000" dirty="0"/>
              <a:t>0</a:t>
            </a:r>
            <a:r>
              <a:rPr lang="en-US" dirty="0"/>
              <a:t>)+d 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2</a:t>
            </a:r>
            <a:r>
              <a:rPr lang="en-US" dirty="0"/>
              <a:t> = r</a:t>
            </a:r>
            <a:r>
              <a:rPr lang="en-US" baseline="30000" dirty="0"/>
              <a:t>2</a:t>
            </a:r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+(r+1)d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3</a:t>
            </a:r>
            <a:r>
              <a:rPr lang="en-US" dirty="0"/>
              <a:t> = r</a:t>
            </a:r>
            <a:r>
              <a:rPr lang="en-US" baseline="30000" dirty="0"/>
              <a:t>3</a:t>
            </a:r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+(r</a:t>
            </a:r>
            <a:r>
              <a:rPr lang="en-US" baseline="30000" dirty="0"/>
              <a:t>2</a:t>
            </a:r>
            <a:r>
              <a:rPr lang="en-US" dirty="0"/>
              <a:t>+r+1)d 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following the pattern: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4</a:t>
            </a:r>
            <a:r>
              <a:rPr lang="en-US" dirty="0"/>
              <a:t> = r</a:t>
            </a:r>
            <a:r>
              <a:rPr lang="en-US" baseline="30000" dirty="0"/>
              <a:t>4</a:t>
            </a:r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+(r</a:t>
            </a:r>
            <a:r>
              <a:rPr lang="en-US" baseline="30000" dirty="0"/>
              <a:t>3</a:t>
            </a:r>
            <a:r>
              <a:rPr lang="en-US" dirty="0"/>
              <a:t>+r</a:t>
            </a:r>
            <a:r>
              <a:rPr lang="en-US" baseline="30000" dirty="0"/>
              <a:t>2</a:t>
            </a:r>
            <a:r>
              <a:rPr lang="en-US" dirty="0"/>
              <a:t>+r+1)d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Yuck!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4411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r = 1.015 </a:t>
            </a:r>
          </a:p>
          <a:p>
            <a:pPr>
              <a:spcBef>
                <a:spcPts val="0"/>
              </a:spcBef>
            </a:pPr>
            <a:r>
              <a:rPr lang="en-US" dirty="0"/>
              <a:t>d = -80 </a:t>
            </a:r>
          </a:p>
          <a:p>
            <a:pPr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0</a:t>
            </a:r>
            <a:r>
              <a:rPr lang="en-US" dirty="0"/>
              <a:t> = 4000 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4</a:t>
            </a:r>
            <a:r>
              <a:rPr lang="en-US" dirty="0"/>
              <a:t> = r</a:t>
            </a:r>
            <a:r>
              <a:rPr lang="en-US" baseline="30000" dirty="0"/>
              <a:t>4</a:t>
            </a:r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+(r</a:t>
            </a:r>
            <a:r>
              <a:rPr lang="en-US" baseline="30000" dirty="0"/>
              <a:t>3</a:t>
            </a:r>
            <a:r>
              <a:rPr lang="en-US" dirty="0"/>
              <a:t>+r</a:t>
            </a:r>
            <a:r>
              <a:rPr lang="en-US" baseline="30000" dirty="0"/>
              <a:t>2</a:t>
            </a:r>
            <a:r>
              <a:rPr lang="en-US" dirty="0"/>
              <a:t>+r+1)d</a:t>
            </a:r>
          </a:p>
          <a:p>
            <a:pPr>
              <a:spcBef>
                <a:spcPts val="0"/>
              </a:spcBef>
            </a:pPr>
            <a:r>
              <a:rPr lang="en-US" dirty="0"/>
              <a:t>Calculate the fish population at the end of the fourth month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49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Numerical sequences are often formed by a formula that uses one term to calculate the next term in the sequence</a:t>
            </a:r>
          </a:p>
          <a:p>
            <a:r>
              <a:rPr lang="en-US" dirty="0"/>
              <a:t>You </a:t>
            </a:r>
            <a:r>
              <a:rPr lang="en-US" dirty="0">
                <a:solidFill>
                  <a:srgbClr val="FFC000"/>
                </a:solidFill>
              </a:rPr>
              <a:t>evaluate </a:t>
            </a:r>
            <a:r>
              <a:rPr lang="en-US" dirty="0"/>
              <a:t>the sequence by plugging in the requested numbers for each term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8761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r = 1.015 </a:t>
            </a:r>
          </a:p>
          <a:p>
            <a:pPr>
              <a:spcBef>
                <a:spcPts val="0"/>
              </a:spcBef>
            </a:pPr>
            <a:r>
              <a:rPr lang="en-US" dirty="0"/>
              <a:t>d = -80 </a:t>
            </a:r>
          </a:p>
          <a:p>
            <a:pPr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0</a:t>
            </a:r>
            <a:r>
              <a:rPr lang="en-US" dirty="0"/>
              <a:t> = 4000 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4</a:t>
            </a:r>
            <a:r>
              <a:rPr lang="en-US" dirty="0"/>
              <a:t> = r</a:t>
            </a:r>
            <a:r>
              <a:rPr lang="en-US" baseline="30000" dirty="0"/>
              <a:t>4</a:t>
            </a:r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+(r</a:t>
            </a:r>
            <a:r>
              <a:rPr lang="en-US" baseline="30000" dirty="0"/>
              <a:t>3</a:t>
            </a:r>
            <a:r>
              <a:rPr lang="en-US" dirty="0"/>
              <a:t>+r</a:t>
            </a:r>
            <a:r>
              <a:rPr lang="en-US" baseline="30000" dirty="0"/>
              <a:t>2</a:t>
            </a:r>
            <a:r>
              <a:rPr lang="en-US" dirty="0"/>
              <a:t>+r+1)d</a:t>
            </a:r>
          </a:p>
          <a:p>
            <a:pPr>
              <a:spcBef>
                <a:spcPts val="0"/>
              </a:spcBef>
            </a:pPr>
            <a:r>
              <a:rPr lang="en-US" dirty="0"/>
              <a:t>Calculate the fish population at the end of the fourth month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4</a:t>
            </a:r>
            <a:r>
              <a:rPr lang="en-US" dirty="0"/>
              <a:t> = (1.015)</a:t>
            </a:r>
            <a:r>
              <a:rPr lang="en-US" baseline="30000" dirty="0"/>
              <a:t>4</a:t>
            </a:r>
            <a:r>
              <a:rPr lang="en-US" dirty="0"/>
              <a:t>(4000)+((1.015)</a:t>
            </a:r>
            <a:r>
              <a:rPr lang="en-US" baseline="30000" dirty="0"/>
              <a:t>3</a:t>
            </a:r>
            <a:r>
              <a:rPr lang="en-US" dirty="0"/>
              <a:t>+</a:t>
            </a:r>
          </a:p>
          <a:p>
            <a:pPr>
              <a:spcBef>
                <a:spcPts val="0"/>
              </a:spcBef>
            </a:pPr>
            <a:r>
              <a:rPr lang="en-US" dirty="0"/>
              <a:t>      (1.015)</a:t>
            </a:r>
            <a:r>
              <a:rPr lang="en-US" baseline="30000" dirty="0"/>
              <a:t>2</a:t>
            </a:r>
            <a:r>
              <a:rPr lang="en-US" dirty="0"/>
              <a:t>+(1.015)+1)(-80)</a:t>
            </a:r>
          </a:p>
          <a:p>
            <a:pPr>
              <a:spcBef>
                <a:spcPts val="0"/>
              </a:spcBef>
            </a:pPr>
            <a:r>
              <a:rPr lang="en-US" dirty="0"/>
              <a:t>    ≈ 3918.18 </a:t>
            </a:r>
            <a:r>
              <a:rPr lang="en-US" sz="2000" dirty="0" err="1"/>
              <a:t>whats</a:t>
            </a:r>
            <a:r>
              <a:rPr lang="en-US" sz="2000" dirty="0"/>
              <a:t>?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9363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r = 1.015 </a:t>
            </a:r>
          </a:p>
          <a:p>
            <a:pPr>
              <a:spcBef>
                <a:spcPts val="0"/>
              </a:spcBef>
            </a:pPr>
            <a:r>
              <a:rPr lang="en-US" dirty="0"/>
              <a:t>d = -80 </a:t>
            </a:r>
          </a:p>
          <a:p>
            <a:pPr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0</a:t>
            </a:r>
            <a:r>
              <a:rPr lang="en-US" dirty="0"/>
              <a:t> = 4000 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4</a:t>
            </a:r>
            <a:r>
              <a:rPr lang="en-US" dirty="0"/>
              <a:t> = r</a:t>
            </a:r>
            <a:r>
              <a:rPr lang="en-US" baseline="30000" dirty="0"/>
              <a:t>4</a:t>
            </a:r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+(r</a:t>
            </a:r>
            <a:r>
              <a:rPr lang="en-US" baseline="30000" dirty="0"/>
              <a:t>3</a:t>
            </a:r>
            <a:r>
              <a:rPr lang="en-US" dirty="0"/>
              <a:t>+r</a:t>
            </a:r>
            <a:r>
              <a:rPr lang="en-US" baseline="30000" dirty="0"/>
              <a:t>2</a:t>
            </a:r>
            <a:r>
              <a:rPr lang="en-US" dirty="0"/>
              <a:t>+r+1)d</a:t>
            </a:r>
          </a:p>
          <a:p>
            <a:pPr>
              <a:spcBef>
                <a:spcPts val="0"/>
              </a:spcBef>
            </a:pPr>
            <a:r>
              <a:rPr lang="en-US" dirty="0"/>
              <a:t>Calculate the fish population at the end of the fourth month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4</a:t>
            </a:r>
            <a:r>
              <a:rPr lang="en-US" dirty="0"/>
              <a:t> = (1.015)</a:t>
            </a:r>
            <a:r>
              <a:rPr lang="en-US" baseline="30000" dirty="0"/>
              <a:t>4</a:t>
            </a:r>
            <a:r>
              <a:rPr lang="en-US" dirty="0"/>
              <a:t>(4000)+((1.015)</a:t>
            </a:r>
            <a:r>
              <a:rPr lang="en-US" baseline="30000" dirty="0"/>
              <a:t>3</a:t>
            </a:r>
            <a:r>
              <a:rPr lang="en-US" dirty="0"/>
              <a:t>+</a:t>
            </a:r>
          </a:p>
          <a:p>
            <a:pPr>
              <a:spcBef>
                <a:spcPts val="0"/>
              </a:spcBef>
            </a:pPr>
            <a:r>
              <a:rPr lang="en-US" dirty="0"/>
              <a:t>      (1.015)</a:t>
            </a:r>
            <a:r>
              <a:rPr lang="en-US" baseline="30000" dirty="0"/>
              <a:t>2</a:t>
            </a:r>
            <a:r>
              <a:rPr lang="en-US" dirty="0"/>
              <a:t>+(1.015)+1)(-80)</a:t>
            </a:r>
          </a:p>
          <a:p>
            <a:pPr>
              <a:spcBef>
                <a:spcPts val="0"/>
              </a:spcBef>
            </a:pPr>
            <a:r>
              <a:rPr lang="en-US" dirty="0"/>
              <a:t>    ≈ 3918.18 fish </a:t>
            </a:r>
            <a:r>
              <a:rPr lang="en-US" sz="2000" dirty="0"/>
              <a:t>but is it?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9089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r = 1.015 </a:t>
            </a:r>
          </a:p>
          <a:p>
            <a:pPr>
              <a:spcBef>
                <a:spcPts val="0"/>
              </a:spcBef>
            </a:pPr>
            <a:r>
              <a:rPr lang="en-US" dirty="0"/>
              <a:t>d = -80 </a:t>
            </a:r>
          </a:p>
          <a:p>
            <a:pPr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0</a:t>
            </a:r>
            <a:r>
              <a:rPr lang="en-US" dirty="0"/>
              <a:t> = 4000 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4</a:t>
            </a:r>
            <a:r>
              <a:rPr lang="en-US" dirty="0"/>
              <a:t> = r</a:t>
            </a:r>
            <a:r>
              <a:rPr lang="en-US" baseline="30000" dirty="0"/>
              <a:t>4</a:t>
            </a:r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+(r</a:t>
            </a:r>
            <a:r>
              <a:rPr lang="en-US" baseline="30000" dirty="0"/>
              <a:t>3</a:t>
            </a:r>
            <a:r>
              <a:rPr lang="en-US" dirty="0"/>
              <a:t>+r</a:t>
            </a:r>
            <a:r>
              <a:rPr lang="en-US" baseline="30000" dirty="0"/>
              <a:t>2</a:t>
            </a:r>
            <a:r>
              <a:rPr lang="en-US" dirty="0"/>
              <a:t>+r+1)d</a:t>
            </a:r>
          </a:p>
          <a:p>
            <a:pPr>
              <a:spcBef>
                <a:spcPts val="0"/>
              </a:spcBef>
            </a:pPr>
            <a:r>
              <a:rPr lang="en-US" dirty="0"/>
              <a:t>Calculate the fish population at the end of the fourth month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4</a:t>
            </a:r>
            <a:r>
              <a:rPr lang="en-US" dirty="0"/>
              <a:t> = (1.015)</a:t>
            </a:r>
            <a:r>
              <a:rPr lang="en-US" baseline="30000" dirty="0"/>
              <a:t>4</a:t>
            </a:r>
            <a:r>
              <a:rPr lang="en-US" dirty="0"/>
              <a:t>(4000)+((1.015)</a:t>
            </a:r>
            <a:r>
              <a:rPr lang="en-US" baseline="30000" dirty="0"/>
              <a:t>3</a:t>
            </a:r>
            <a:r>
              <a:rPr lang="en-US" dirty="0"/>
              <a:t>+</a:t>
            </a:r>
          </a:p>
          <a:p>
            <a:pPr>
              <a:spcBef>
                <a:spcPts val="0"/>
              </a:spcBef>
            </a:pPr>
            <a:r>
              <a:rPr lang="en-US" dirty="0"/>
              <a:t>      (1.015)</a:t>
            </a:r>
            <a:r>
              <a:rPr lang="en-US" baseline="30000" dirty="0"/>
              <a:t>2</a:t>
            </a:r>
            <a:r>
              <a:rPr lang="en-US" dirty="0"/>
              <a:t>+(1.015)+1)(-80)</a:t>
            </a:r>
          </a:p>
          <a:p>
            <a:pPr>
              <a:spcBef>
                <a:spcPts val="0"/>
              </a:spcBef>
            </a:pPr>
            <a:r>
              <a:rPr lang="en-US" dirty="0"/>
              <a:t>    ≈ </a:t>
            </a:r>
            <a:r>
              <a:rPr lang="en-US" dirty="0">
                <a:solidFill>
                  <a:srgbClr val="FFFF00"/>
                </a:solidFill>
              </a:rPr>
              <a:t>3918 fish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so is harvesting 80 fish per month too many?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5035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r = 1.015 </a:t>
            </a:r>
          </a:p>
          <a:p>
            <a:pPr>
              <a:spcBef>
                <a:spcPts val="0"/>
              </a:spcBef>
            </a:pPr>
            <a:r>
              <a:rPr lang="en-US" dirty="0"/>
              <a:t>d = what if it was -79?</a:t>
            </a:r>
          </a:p>
          <a:p>
            <a:pPr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0</a:t>
            </a:r>
            <a:r>
              <a:rPr lang="en-US" dirty="0"/>
              <a:t> = 4000 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4</a:t>
            </a:r>
            <a:r>
              <a:rPr lang="en-US" dirty="0"/>
              <a:t> = r</a:t>
            </a:r>
            <a:r>
              <a:rPr lang="en-US" baseline="30000" dirty="0"/>
              <a:t>4</a:t>
            </a:r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+(r</a:t>
            </a:r>
            <a:r>
              <a:rPr lang="en-US" baseline="30000" dirty="0"/>
              <a:t>3</a:t>
            </a:r>
            <a:r>
              <a:rPr lang="en-US" dirty="0"/>
              <a:t>+r</a:t>
            </a:r>
            <a:r>
              <a:rPr lang="en-US" baseline="30000" dirty="0"/>
              <a:t>2</a:t>
            </a:r>
            <a:r>
              <a:rPr lang="en-US" dirty="0"/>
              <a:t>+r+1)d</a:t>
            </a:r>
          </a:p>
          <a:p>
            <a:pPr>
              <a:spcBef>
                <a:spcPts val="0"/>
              </a:spcBef>
            </a:pPr>
            <a:r>
              <a:rPr lang="en-US" dirty="0"/>
              <a:t>Calculate the fish population at the end of the fourth month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4</a:t>
            </a:r>
            <a:r>
              <a:rPr lang="en-US" dirty="0"/>
              <a:t> = (1.015)</a:t>
            </a:r>
            <a:r>
              <a:rPr lang="en-US" baseline="30000" dirty="0"/>
              <a:t>4</a:t>
            </a:r>
            <a:r>
              <a:rPr lang="en-US" dirty="0"/>
              <a:t>(4000)+((1.015)</a:t>
            </a:r>
            <a:r>
              <a:rPr lang="en-US" baseline="30000" dirty="0"/>
              <a:t>3</a:t>
            </a:r>
            <a:r>
              <a:rPr lang="en-US" dirty="0"/>
              <a:t>+</a:t>
            </a:r>
          </a:p>
          <a:p>
            <a:pPr>
              <a:spcBef>
                <a:spcPts val="0"/>
              </a:spcBef>
            </a:pPr>
            <a:r>
              <a:rPr lang="en-US" dirty="0"/>
              <a:t>      (1.015)</a:t>
            </a:r>
            <a:r>
              <a:rPr lang="en-US" baseline="30000" dirty="0"/>
              <a:t>2</a:t>
            </a:r>
            <a:r>
              <a:rPr lang="en-US" dirty="0"/>
              <a:t>+(1.015)+1)(-79)</a:t>
            </a:r>
          </a:p>
          <a:p>
            <a:pPr>
              <a:spcBef>
                <a:spcPts val="0"/>
              </a:spcBef>
            </a:pPr>
            <a:r>
              <a:rPr lang="en-US" dirty="0"/>
              <a:t>    ≈ 3922 fish </a:t>
            </a:r>
            <a:r>
              <a:rPr lang="en-US" sz="2000" dirty="0"/>
              <a:t>not good enough!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7959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r = 1.015 </a:t>
            </a:r>
          </a:p>
          <a:p>
            <a:pPr>
              <a:spcBef>
                <a:spcPts val="0"/>
              </a:spcBef>
            </a:pPr>
            <a:r>
              <a:rPr lang="en-US" dirty="0"/>
              <a:t>d = </a:t>
            </a:r>
            <a:r>
              <a:rPr lang="en-US" dirty="0">
                <a:solidFill>
                  <a:srgbClr val="FFFF00"/>
                </a:solidFill>
              </a:rPr>
              <a:t>-60</a:t>
            </a:r>
          </a:p>
          <a:p>
            <a:pPr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0</a:t>
            </a:r>
            <a:r>
              <a:rPr lang="en-US" dirty="0"/>
              <a:t> = 4000 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4</a:t>
            </a:r>
            <a:r>
              <a:rPr lang="en-US" dirty="0"/>
              <a:t> = r</a:t>
            </a:r>
            <a:r>
              <a:rPr lang="en-US" baseline="30000" dirty="0"/>
              <a:t>4</a:t>
            </a:r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+(r</a:t>
            </a:r>
            <a:r>
              <a:rPr lang="en-US" baseline="30000" dirty="0"/>
              <a:t>3</a:t>
            </a:r>
            <a:r>
              <a:rPr lang="en-US" dirty="0"/>
              <a:t>+r</a:t>
            </a:r>
            <a:r>
              <a:rPr lang="en-US" baseline="30000" dirty="0"/>
              <a:t>2</a:t>
            </a:r>
            <a:r>
              <a:rPr lang="en-US" dirty="0"/>
              <a:t>+r+1)d</a:t>
            </a:r>
          </a:p>
          <a:p>
            <a:pPr>
              <a:spcBef>
                <a:spcPts val="0"/>
              </a:spcBef>
            </a:pPr>
            <a:r>
              <a:rPr lang="en-US" dirty="0"/>
              <a:t>Calculate the fish population at the end of the fourth month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4</a:t>
            </a:r>
            <a:r>
              <a:rPr lang="en-US" dirty="0"/>
              <a:t> = (1.015)</a:t>
            </a:r>
            <a:r>
              <a:rPr lang="en-US" baseline="30000" dirty="0"/>
              <a:t>4</a:t>
            </a:r>
            <a:r>
              <a:rPr lang="en-US" dirty="0"/>
              <a:t>(4000)+((1.015)</a:t>
            </a:r>
            <a:r>
              <a:rPr lang="en-US" baseline="30000" dirty="0"/>
              <a:t>3</a:t>
            </a:r>
            <a:r>
              <a:rPr lang="en-US" dirty="0"/>
              <a:t>+</a:t>
            </a:r>
          </a:p>
          <a:p>
            <a:pPr>
              <a:spcBef>
                <a:spcPts val="0"/>
              </a:spcBef>
            </a:pPr>
            <a:r>
              <a:rPr lang="en-US" dirty="0"/>
              <a:t>      (1.015)</a:t>
            </a:r>
            <a:r>
              <a:rPr lang="en-US" baseline="30000" dirty="0"/>
              <a:t>2</a:t>
            </a:r>
            <a:r>
              <a:rPr lang="en-US" dirty="0"/>
              <a:t>+(1.015)+1)(-60)</a:t>
            </a:r>
          </a:p>
          <a:p>
            <a:pPr>
              <a:spcBef>
                <a:spcPts val="0"/>
              </a:spcBef>
            </a:pPr>
            <a:r>
              <a:rPr lang="en-US" dirty="0"/>
              <a:t>    ≈ 4000 fish </a:t>
            </a:r>
            <a:r>
              <a:rPr lang="en-US" sz="2000" dirty="0"/>
              <a:t>if none die from natural causes!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5880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6067774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new symbols!</a:t>
            </a:r>
          </a:p>
          <a:p>
            <a:endParaRPr lang="en-US" dirty="0"/>
          </a:p>
          <a:p>
            <a:r>
              <a:rPr lang="en-US" dirty="0"/>
              <a:t>Factorial notation</a:t>
            </a:r>
            <a:endParaRPr lang="en-US" u="sng" dirty="0"/>
          </a:p>
          <a:p>
            <a:r>
              <a:rPr lang="en-US" dirty="0"/>
              <a:t>	n! = n(n-1)(n-2)...3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/>
              <a:t>2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/>
              <a:t>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3796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So, 4! would be:</a:t>
            </a:r>
          </a:p>
          <a:p>
            <a:endParaRPr lang="en-US" sz="2000" dirty="0"/>
          </a:p>
          <a:p>
            <a:r>
              <a:rPr lang="en-US" dirty="0"/>
              <a:t>4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/>
              <a:t>(4-1)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/>
              <a:t>(4-2)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/>
              <a:t>(4-3)</a:t>
            </a:r>
          </a:p>
          <a:p>
            <a:endParaRPr lang="en-US" sz="2000" dirty="0">
              <a:latin typeface="Symbol" panose="05050102010706020507" pitchFamily="18" charset="2"/>
            </a:endParaRPr>
          </a:p>
          <a:p>
            <a:r>
              <a:rPr lang="en-US" dirty="0"/>
              <a:t>Don’t go to 4-4 (that would be zero…)</a:t>
            </a:r>
          </a:p>
          <a:p>
            <a:endParaRPr lang="en-US" dirty="0"/>
          </a:p>
          <a:p>
            <a:r>
              <a:rPr lang="en-US" dirty="0"/>
              <a:t>4! = 4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3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2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1 =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1094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Calculate 5!   ?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Calculate 9!   ?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Calculate 9!/5!   ?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1927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Calculate 5!   ?           </a:t>
            </a:r>
            <a:r>
              <a:rPr lang="en-US" dirty="0">
                <a:solidFill>
                  <a:srgbClr val="FFFF00"/>
                </a:solidFill>
              </a:rPr>
              <a:t>120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Calculate 9!   ?    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Calculate 9!/5!   ?     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876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“</a:t>
            </a:r>
            <a:r>
              <a:rPr lang="en-US" dirty="0">
                <a:solidFill>
                  <a:srgbClr val="FFC000"/>
                </a:solidFill>
              </a:rPr>
              <a:t>Recursion formulas</a:t>
            </a:r>
            <a:r>
              <a:rPr lang="en-US" dirty="0"/>
              <a:t>” - the formula calculates each term based on the previous term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 algn="ctr">
              <a:spcBef>
                <a:spcPts val="0"/>
              </a:spcBef>
            </a:pPr>
            <a:r>
              <a:rPr lang="en-US" dirty="0"/>
              <a:t>Ex: 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+ 1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4359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Calculate 5!   ?           120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Calculate 9!   ?      </a:t>
            </a:r>
            <a:r>
              <a:rPr lang="en-US" dirty="0">
                <a:solidFill>
                  <a:srgbClr val="FFFF00"/>
                </a:solidFill>
              </a:rPr>
              <a:t>362,880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Calculate 9!/5!   ?       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881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Calculate 5!   ?           120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Calculate 9!   ?      362,880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Calculate 9!/5!   ?       </a:t>
            </a:r>
            <a:r>
              <a:rPr lang="en-US" dirty="0">
                <a:solidFill>
                  <a:srgbClr val="FFFF00"/>
                </a:solidFill>
              </a:rPr>
              <a:t>3024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3077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0174823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Factorials are used a LOT in what are called “counting” problems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3507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686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A safe code has four numbers</a:t>
            </a:r>
          </a:p>
          <a:p>
            <a:pPr>
              <a:spcBef>
                <a:spcPts val="600"/>
              </a:spcBef>
            </a:pPr>
            <a:r>
              <a:rPr lang="en-US" sz="3500" dirty="0"/>
              <a:t>The first number can be any number between 1-9</a:t>
            </a:r>
          </a:p>
          <a:p>
            <a:pPr>
              <a:spcBef>
                <a:spcPts val="600"/>
              </a:spcBef>
            </a:pPr>
            <a:r>
              <a:rPr lang="en-US" sz="3500" dirty="0"/>
              <a:t>The second can be any number 1-9 not used as the first number </a:t>
            </a:r>
          </a:p>
          <a:p>
            <a:pPr>
              <a:spcBef>
                <a:spcPts val="600"/>
              </a:spcBef>
            </a:pPr>
            <a:r>
              <a:rPr lang="en-US" sz="3500" dirty="0"/>
              <a:t>The third can be any number 1-9 not used as the first two numbers</a:t>
            </a:r>
          </a:p>
          <a:p>
            <a:pPr>
              <a:spcBef>
                <a:spcPts val="600"/>
              </a:spcBef>
            </a:pPr>
            <a:r>
              <a:rPr lang="en-US" sz="3500" dirty="0"/>
              <a:t>The fourth can be any number 1-9 not used as the first three numbers</a:t>
            </a:r>
          </a:p>
          <a:p>
            <a:pPr>
              <a:spcBef>
                <a:spcPts val="600"/>
              </a:spcBef>
            </a:pPr>
            <a:r>
              <a:rPr lang="en-US" dirty="0"/>
              <a:t>How many codes are there?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1115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686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Calculate how many codes are there?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pPr algn="ctr"/>
            <a:r>
              <a:rPr lang="en-US" u="sng" dirty="0"/>
              <a:t>   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 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 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   </a:t>
            </a:r>
            <a:r>
              <a:rPr lang="en-US" u="sng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sz="35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86CA0A-2B79-4DD0-8CDF-CA0567B4567B}"/>
              </a:ext>
            </a:extLst>
          </p:cNvPr>
          <p:cNvSpPr txBox="1"/>
          <p:nvPr/>
        </p:nvSpPr>
        <p:spPr>
          <a:xfrm>
            <a:off x="1447800" y="2334161"/>
            <a:ext cx="18288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The first number can be any number between 1-9</a:t>
            </a:r>
          </a:p>
        </p:txBody>
      </p:sp>
    </p:spTree>
    <p:extLst>
      <p:ext uri="{BB962C8B-B14F-4D97-AF65-F5344CB8AC3E}">
        <p14:creationId xmlns:p14="http://schemas.microsoft.com/office/powerpoint/2010/main" val="21984396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686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Calculate how many codes are there?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pPr algn="ctr"/>
            <a:r>
              <a:rPr lang="en-US" u="sng" dirty="0"/>
              <a:t>  9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 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 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   </a:t>
            </a:r>
            <a:r>
              <a:rPr lang="en-US" u="sng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sz="35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86CA0A-2B79-4DD0-8CDF-CA0567B4567B}"/>
              </a:ext>
            </a:extLst>
          </p:cNvPr>
          <p:cNvSpPr txBox="1"/>
          <p:nvPr/>
        </p:nvSpPr>
        <p:spPr>
          <a:xfrm>
            <a:off x="1447800" y="2334161"/>
            <a:ext cx="18288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The first number can be any number between 1-9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D24BD3-78E7-4207-AEB8-5893ACD9391A}"/>
              </a:ext>
            </a:extLst>
          </p:cNvPr>
          <p:cNvSpPr txBox="1"/>
          <p:nvPr/>
        </p:nvSpPr>
        <p:spPr>
          <a:xfrm>
            <a:off x="3124200" y="2362200"/>
            <a:ext cx="1828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The second can be any number 1-9 not used as the first number </a:t>
            </a:r>
          </a:p>
        </p:txBody>
      </p:sp>
    </p:spTree>
    <p:extLst>
      <p:ext uri="{BB962C8B-B14F-4D97-AF65-F5344CB8AC3E}">
        <p14:creationId xmlns:p14="http://schemas.microsoft.com/office/powerpoint/2010/main" val="103545669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686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Calculate how many codes are there?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pPr algn="ctr"/>
            <a:r>
              <a:rPr lang="en-US" u="sng" dirty="0"/>
              <a:t>  9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8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 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   </a:t>
            </a:r>
            <a:r>
              <a:rPr lang="en-US" u="sng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sz="35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86CA0A-2B79-4DD0-8CDF-CA0567B4567B}"/>
              </a:ext>
            </a:extLst>
          </p:cNvPr>
          <p:cNvSpPr txBox="1"/>
          <p:nvPr/>
        </p:nvSpPr>
        <p:spPr>
          <a:xfrm>
            <a:off x="1447800" y="2334161"/>
            <a:ext cx="18288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The first number can be any number between 1-9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D24BD3-78E7-4207-AEB8-5893ACD9391A}"/>
              </a:ext>
            </a:extLst>
          </p:cNvPr>
          <p:cNvSpPr txBox="1"/>
          <p:nvPr/>
        </p:nvSpPr>
        <p:spPr>
          <a:xfrm>
            <a:off x="3124200" y="2362200"/>
            <a:ext cx="1828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The second can be any number 1-9 not used as the first number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618BBC-313D-41C7-A13F-A75D54CD9CC1}"/>
              </a:ext>
            </a:extLst>
          </p:cNvPr>
          <p:cNvSpPr txBox="1"/>
          <p:nvPr/>
        </p:nvSpPr>
        <p:spPr>
          <a:xfrm>
            <a:off x="4953000" y="2362200"/>
            <a:ext cx="1524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The third can be any number 1-9 not used as the first two numbers</a:t>
            </a:r>
          </a:p>
        </p:txBody>
      </p:sp>
    </p:spTree>
    <p:extLst>
      <p:ext uri="{BB962C8B-B14F-4D97-AF65-F5344CB8AC3E}">
        <p14:creationId xmlns:p14="http://schemas.microsoft.com/office/powerpoint/2010/main" val="7265626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686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Calculate how many codes are there?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pPr algn="ctr"/>
            <a:r>
              <a:rPr lang="en-US" u="sng" dirty="0"/>
              <a:t>  9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8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7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   </a:t>
            </a:r>
            <a:r>
              <a:rPr lang="en-US" u="sng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sz="35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86CA0A-2B79-4DD0-8CDF-CA0567B4567B}"/>
              </a:ext>
            </a:extLst>
          </p:cNvPr>
          <p:cNvSpPr txBox="1"/>
          <p:nvPr/>
        </p:nvSpPr>
        <p:spPr>
          <a:xfrm>
            <a:off x="1447800" y="2334161"/>
            <a:ext cx="18288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The first number can be any number between 1-9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D24BD3-78E7-4207-AEB8-5893ACD9391A}"/>
              </a:ext>
            </a:extLst>
          </p:cNvPr>
          <p:cNvSpPr txBox="1"/>
          <p:nvPr/>
        </p:nvSpPr>
        <p:spPr>
          <a:xfrm>
            <a:off x="3124200" y="2362200"/>
            <a:ext cx="1828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The second can be any number 1-9 not used as the first number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618BBC-313D-41C7-A13F-A75D54CD9CC1}"/>
              </a:ext>
            </a:extLst>
          </p:cNvPr>
          <p:cNvSpPr txBox="1"/>
          <p:nvPr/>
        </p:nvSpPr>
        <p:spPr>
          <a:xfrm>
            <a:off x="4953000" y="2362200"/>
            <a:ext cx="1524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The third can be any number 1-9 not used as the first two numbers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F6B6DB-D7E7-4316-8823-A99EA791E86C}"/>
              </a:ext>
            </a:extLst>
          </p:cNvPr>
          <p:cNvSpPr txBox="1"/>
          <p:nvPr/>
        </p:nvSpPr>
        <p:spPr>
          <a:xfrm>
            <a:off x="6705600" y="2362200"/>
            <a:ext cx="18288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The fourth can be any number 1-9 not used as the first three numbers</a:t>
            </a:r>
          </a:p>
        </p:txBody>
      </p:sp>
    </p:spTree>
    <p:extLst>
      <p:ext uri="{BB962C8B-B14F-4D97-AF65-F5344CB8AC3E}">
        <p14:creationId xmlns:p14="http://schemas.microsoft.com/office/powerpoint/2010/main" val="360389987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686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Calculate how many codes are there?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pPr algn="ctr"/>
            <a:r>
              <a:rPr lang="en-US" u="sng" dirty="0"/>
              <a:t>  9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8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7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6  </a:t>
            </a:r>
            <a:r>
              <a:rPr lang="en-US" u="sng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sz="35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86CA0A-2B79-4DD0-8CDF-CA0567B4567B}"/>
              </a:ext>
            </a:extLst>
          </p:cNvPr>
          <p:cNvSpPr txBox="1"/>
          <p:nvPr/>
        </p:nvSpPr>
        <p:spPr>
          <a:xfrm>
            <a:off x="1447800" y="2334161"/>
            <a:ext cx="18288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The first number can be any number between 1-9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D24BD3-78E7-4207-AEB8-5893ACD9391A}"/>
              </a:ext>
            </a:extLst>
          </p:cNvPr>
          <p:cNvSpPr txBox="1"/>
          <p:nvPr/>
        </p:nvSpPr>
        <p:spPr>
          <a:xfrm>
            <a:off x="3124200" y="2362200"/>
            <a:ext cx="1828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The second can be any number 1-9 not used as the first number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618BBC-313D-41C7-A13F-A75D54CD9CC1}"/>
              </a:ext>
            </a:extLst>
          </p:cNvPr>
          <p:cNvSpPr txBox="1"/>
          <p:nvPr/>
        </p:nvSpPr>
        <p:spPr>
          <a:xfrm>
            <a:off x="4953000" y="2362200"/>
            <a:ext cx="1524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The third can be any number 1-9 not used as the first two numbers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F6B6DB-D7E7-4316-8823-A99EA791E86C}"/>
              </a:ext>
            </a:extLst>
          </p:cNvPr>
          <p:cNvSpPr txBox="1"/>
          <p:nvPr/>
        </p:nvSpPr>
        <p:spPr>
          <a:xfrm>
            <a:off x="6705600" y="2362200"/>
            <a:ext cx="18288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The fourth can be any number 1-9 not used as the first three numbers</a:t>
            </a:r>
          </a:p>
        </p:txBody>
      </p:sp>
    </p:spTree>
    <p:extLst>
      <p:ext uri="{BB962C8B-B14F-4D97-AF65-F5344CB8AC3E}">
        <p14:creationId xmlns:p14="http://schemas.microsoft.com/office/powerpoint/2010/main" val="3219884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to be given a starting term (usually a</a:t>
            </a:r>
            <a:r>
              <a:rPr lang="en-US" baseline="-25000" dirty="0"/>
              <a:t>1</a:t>
            </a:r>
            <a:r>
              <a:rPr lang="en-US" dirty="0"/>
              <a:t>) to evaluate these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36203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686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Calculate how many codes are there?</a:t>
            </a:r>
          </a:p>
          <a:p>
            <a:pPr algn="ctr"/>
            <a:r>
              <a:rPr lang="en-US" u="sng" dirty="0"/>
              <a:t>  9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8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7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6  </a:t>
            </a:r>
            <a:r>
              <a:rPr lang="en-US" u="sng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So how many codes? Hmm…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sz="35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59388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686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Calculate how many codes are there?</a:t>
            </a:r>
          </a:p>
          <a:p>
            <a:pPr algn="ctr"/>
            <a:r>
              <a:rPr lang="en-US" u="sng" dirty="0"/>
              <a:t>  9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1  </a:t>
            </a:r>
            <a:r>
              <a:rPr lang="en-US" u="sng" dirty="0">
                <a:solidFill>
                  <a:schemeClr val="bg1"/>
                </a:solidFill>
              </a:rPr>
              <a:t>.    7  .    6  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Well, if we only had two slots and there were nine possibilities in the first slot and only 1 in the second, there would be 9 codes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sz="35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6509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686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Calculate how many codes are there?</a:t>
            </a:r>
          </a:p>
          <a:p>
            <a:pPr algn="ctr"/>
            <a:r>
              <a:rPr lang="en-US" u="sng" dirty="0"/>
              <a:t>  9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2  </a:t>
            </a:r>
            <a:r>
              <a:rPr lang="en-US" u="sng" dirty="0">
                <a:solidFill>
                  <a:schemeClr val="bg1"/>
                </a:solidFill>
              </a:rPr>
              <a:t>.    7  .    6  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If we only had two slots and there were nine possibilities in the first slot and only 2 in the second, there would be 18 codes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sz="35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9015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686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Calculate how many codes are there?</a:t>
            </a:r>
          </a:p>
          <a:p>
            <a:pPr algn="ctr"/>
            <a:r>
              <a:rPr lang="en-US" u="sng" dirty="0"/>
              <a:t>  9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2  </a:t>
            </a:r>
            <a:r>
              <a:rPr lang="en-US" u="sng" dirty="0">
                <a:solidFill>
                  <a:schemeClr val="bg1"/>
                </a:solidFill>
              </a:rPr>
              <a:t>.    7  .    6  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So, we are obviously </a:t>
            </a:r>
            <a:r>
              <a:rPr lang="en-US" dirty="0">
                <a:solidFill>
                  <a:schemeClr val="tx1"/>
                </a:solidFill>
              </a:rPr>
              <a:t>multiplying </a:t>
            </a:r>
            <a:r>
              <a:rPr lang="en-US" dirty="0"/>
              <a:t>the numbers in each slot to find the total number of codes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sz="35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75428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686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Calculate how many codes are there?</a:t>
            </a:r>
          </a:p>
          <a:p>
            <a:pPr algn="ctr"/>
            <a:r>
              <a:rPr lang="en-US" u="sng" dirty="0"/>
              <a:t>  9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8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7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6  </a:t>
            </a:r>
            <a:r>
              <a:rPr lang="en-US" u="sng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Total number of codes = </a:t>
            </a:r>
          </a:p>
          <a:p>
            <a:r>
              <a:rPr lang="en-US" dirty="0"/>
              <a:t> = 9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8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7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6 = 3024</a:t>
            </a:r>
          </a:p>
          <a:p>
            <a:endParaRPr lang="en-US" dirty="0"/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sz="35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8333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0813164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700" dirty="0"/>
              <a:t>Fundamental Counting Principle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the number of ways things can occur</a:t>
            </a:r>
          </a:p>
        </p:txBody>
      </p:sp>
    </p:spTree>
    <p:extLst>
      <p:ext uri="{BB962C8B-B14F-4D97-AF65-F5344CB8AC3E}">
        <p14:creationId xmlns:p14="http://schemas.microsoft.com/office/powerpoint/2010/main" val="237067055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Male/Female   and   Tall/Short</a:t>
            </a:r>
          </a:p>
          <a:p>
            <a:endParaRPr lang="en-US" dirty="0"/>
          </a:p>
          <a:p>
            <a:r>
              <a:rPr lang="en-US" dirty="0"/>
              <a:t>How many ways can these characteristics combine?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2F82CF-55DC-4143-897E-732A822D0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FUNDAMENTAL COUNTING PRINCIPLE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496761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Male/Female   and   Tall/Short</a:t>
            </a:r>
          </a:p>
          <a:p>
            <a:endParaRPr lang="en-US" dirty="0"/>
          </a:p>
          <a:p>
            <a:r>
              <a:rPr lang="en-US" dirty="0"/>
              <a:t>I try to build a tree: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246B80-CC73-45B9-9346-D241F3A6B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FUNDAMENTAL COUNTING PRINCIPLE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3803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Male/Female   and   Tall/Short</a:t>
            </a:r>
          </a:p>
          <a:p>
            <a:endParaRPr lang="en-US" dirty="0"/>
          </a:p>
          <a:p>
            <a:r>
              <a:rPr lang="en-US" dirty="0"/>
              <a:t>	Male			   Female</a:t>
            </a:r>
          </a:p>
          <a:p>
            <a:r>
              <a:rPr lang="en-US" dirty="0"/>
              <a:t>   /     \             /      \</a:t>
            </a:r>
          </a:p>
          <a:p>
            <a:r>
              <a:rPr lang="en-US" dirty="0"/>
              <a:t>Tall	Short		Tall	Short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E52D95-E91D-4411-8315-082B3FDC4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FUNDAMENTAL COUNTING PRINCIPLE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46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38C3-4AC6-45A6-91A7-B8B783F79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68589-2C11-46BE-997C-7D72B444F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Remember, we said that a model that relies on the previous value to forecast the next value is called a “</a:t>
            </a:r>
            <a:r>
              <a:rPr lang="en-US" dirty="0">
                <a:solidFill>
                  <a:srgbClr val="FFC000"/>
                </a:solidFill>
              </a:rPr>
              <a:t>time series</a:t>
            </a:r>
            <a:r>
              <a:rPr lang="en-US" dirty="0"/>
              <a:t>” model</a:t>
            </a:r>
          </a:p>
          <a:p>
            <a:r>
              <a:rPr lang="en-US" dirty="0"/>
              <a:t>Time series models are all recursion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5913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	Male			   Female</a:t>
            </a:r>
          </a:p>
          <a:p>
            <a:r>
              <a:rPr lang="en-US" dirty="0"/>
              <a:t>   /     \             /      \</a:t>
            </a:r>
          </a:p>
          <a:p>
            <a:r>
              <a:rPr lang="en-US" dirty="0"/>
              <a:t>Tall	Short		Tall	Short</a:t>
            </a:r>
          </a:p>
          <a:p>
            <a:endParaRPr lang="en-US" sz="2000" dirty="0"/>
          </a:p>
          <a:p>
            <a:r>
              <a:rPr lang="en-US" dirty="0"/>
              <a:t>4 possible ways to combine the characteristics:</a:t>
            </a:r>
          </a:p>
          <a:p>
            <a:pPr algn="ctr"/>
            <a:r>
              <a:rPr lang="en-US" dirty="0"/>
              <a:t>MT MS FT FS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FUNDAMENTAL COUNTING PRINCIPLE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7711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r>
              <a:rPr lang="en-US" dirty="0"/>
              <a:t>How about: Blonde/Brunette/Redhead  and  Blue eyes/Green eyes/Brown eyes</a:t>
            </a:r>
          </a:p>
          <a:p>
            <a:endParaRPr lang="en-US" dirty="0"/>
          </a:p>
          <a:p>
            <a:r>
              <a:rPr lang="en-US" dirty="0"/>
              <a:t>Build a tree!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A3BB02-3742-4CC7-8248-122CDDEFC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FUNDAMENTAL COUNTING PRINCIPLE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74043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638800"/>
          </a:xfrm>
        </p:spPr>
        <p:txBody>
          <a:bodyPr/>
          <a:lstStyle/>
          <a:p>
            <a:r>
              <a:rPr lang="en-US" dirty="0"/>
              <a:t>   Blonde     Brunette      Red</a:t>
            </a:r>
          </a:p>
          <a:p>
            <a:r>
              <a:rPr lang="en-US" dirty="0"/>
              <a:t>   /  |  \      /  |  \      /  |  \     </a:t>
            </a:r>
          </a:p>
          <a:p>
            <a:r>
              <a:rPr lang="en-US" dirty="0"/>
              <a:t>  </a:t>
            </a:r>
            <a:r>
              <a:rPr lang="en-US" dirty="0" err="1"/>
              <a:t>Bl</a:t>
            </a:r>
            <a:r>
              <a:rPr lang="en-US" dirty="0"/>
              <a:t> Br Gr    </a:t>
            </a:r>
            <a:r>
              <a:rPr lang="en-US" dirty="0" err="1"/>
              <a:t>Bl</a:t>
            </a:r>
            <a:r>
              <a:rPr lang="en-US" dirty="0"/>
              <a:t> Br Gr    </a:t>
            </a:r>
            <a:r>
              <a:rPr lang="en-US" dirty="0" err="1"/>
              <a:t>Bl</a:t>
            </a:r>
            <a:r>
              <a:rPr lang="en-US" dirty="0"/>
              <a:t> Br Gr</a:t>
            </a:r>
          </a:p>
          <a:p>
            <a:endParaRPr lang="en-US" sz="2000" dirty="0"/>
          </a:p>
          <a:p>
            <a:r>
              <a:rPr lang="en-US" dirty="0"/>
              <a:t>How many ways to combine these characteristics?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FUNDAMENTAL COUNTING PRINCIPLE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2904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638800"/>
          </a:xfrm>
        </p:spPr>
        <p:txBody>
          <a:bodyPr/>
          <a:lstStyle/>
          <a:p>
            <a:r>
              <a:rPr lang="en-US" dirty="0"/>
              <a:t>   Blonde     Brunette      Red</a:t>
            </a:r>
          </a:p>
          <a:p>
            <a:r>
              <a:rPr lang="en-US" dirty="0"/>
              <a:t>   /  |  \      /  |  \      /  |  \     </a:t>
            </a:r>
          </a:p>
          <a:p>
            <a:r>
              <a:rPr lang="en-US" dirty="0"/>
              <a:t>  </a:t>
            </a:r>
            <a:r>
              <a:rPr lang="en-US" dirty="0" err="1"/>
              <a:t>Bl</a:t>
            </a:r>
            <a:r>
              <a:rPr lang="en-US" dirty="0"/>
              <a:t> Br Gr    </a:t>
            </a:r>
            <a:r>
              <a:rPr lang="en-US" dirty="0" err="1"/>
              <a:t>Bl</a:t>
            </a:r>
            <a:r>
              <a:rPr lang="en-US" dirty="0"/>
              <a:t> Br Gr    </a:t>
            </a:r>
            <a:r>
              <a:rPr lang="en-US" dirty="0" err="1"/>
              <a:t>Bl</a:t>
            </a:r>
            <a:r>
              <a:rPr lang="en-US" dirty="0"/>
              <a:t> Br Gr</a:t>
            </a:r>
          </a:p>
          <a:p>
            <a:endParaRPr lang="en-US" sz="1000" dirty="0"/>
          </a:p>
          <a:p>
            <a:r>
              <a:rPr lang="en-US" dirty="0"/>
              <a:t>How many ways to combine these characteristics?  9:</a:t>
            </a:r>
          </a:p>
          <a:p>
            <a:r>
              <a:rPr lang="en-US" dirty="0" err="1"/>
              <a:t>BdBl</a:t>
            </a:r>
            <a:r>
              <a:rPr lang="en-US" dirty="0"/>
              <a:t> </a:t>
            </a:r>
            <a:r>
              <a:rPr lang="en-US" dirty="0" err="1"/>
              <a:t>BdBr</a:t>
            </a:r>
            <a:r>
              <a:rPr lang="en-US" dirty="0"/>
              <a:t> </a:t>
            </a:r>
            <a:r>
              <a:rPr lang="en-US" dirty="0" err="1"/>
              <a:t>BdGr</a:t>
            </a:r>
            <a:r>
              <a:rPr lang="en-US" dirty="0"/>
              <a:t> </a:t>
            </a:r>
            <a:r>
              <a:rPr lang="en-US" dirty="0" err="1"/>
              <a:t>BtBl</a:t>
            </a:r>
            <a:r>
              <a:rPr lang="en-US" dirty="0"/>
              <a:t> </a:t>
            </a:r>
            <a:r>
              <a:rPr lang="en-US" dirty="0" err="1"/>
              <a:t>BtBr</a:t>
            </a:r>
            <a:r>
              <a:rPr lang="en-US" dirty="0"/>
              <a:t> </a:t>
            </a:r>
            <a:r>
              <a:rPr lang="en-US" dirty="0" err="1"/>
              <a:t>BtGr</a:t>
            </a:r>
            <a:endParaRPr lang="en-US" dirty="0"/>
          </a:p>
          <a:p>
            <a:r>
              <a:rPr lang="en-US" dirty="0" err="1"/>
              <a:t>RdBl</a:t>
            </a:r>
            <a:r>
              <a:rPr lang="en-US" dirty="0"/>
              <a:t> </a:t>
            </a:r>
            <a:r>
              <a:rPr lang="en-US" dirty="0" err="1"/>
              <a:t>RdBr</a:t>
            </a:r>
            <a:r>
              <a:rPr lang="en-US" dirty="0"/>
              <a:t> </a:t>
            </a:r>
            <a:r>
              <a:rPr lang="en-US" dirty="0" err="1"/>
              <a:t>RdGr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FUNDAMENTAL COUNTING PRINCIPLE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35550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 of ways in which characteristics can be combined is found by multiplying the possibilities of each characteristic together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700" dirty="0"/>
              <a:t>Fundamental Counting Principle</a:t>
            </a:r>
          </a:p>
        </p:txBody>
      </p:sp>
    </p:spTree>
    <p:extLst>
      <p:ext uri="{BB962C8B-B14F-4D97-AF65-F5344CB8AC3E}">
        <p14:creationId xmlns:p14="http://schemas.microsoft.com/office/powerpoint/2010/main" val="312947823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Two pairs of jeans: black blue Three shirts: white yellow blue Two pairs of shoes: black brown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How many different ways can you get dressed?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FUNDAMENTAL COUNTING PRINCIPLE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01175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Two pairs of jeans: black blue Three shirts: white yellow blue Two pairs of shoes: black brown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How many different ways can you get dressed?</a:t>
            </a:r>
          </a:p>
          <a:p>
            <a:pPr algn="ctr"/>
            <a:r>
              <a:rPr lang="en-US" dirty="0"/>
              <a:t>2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3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2 = 12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FUNDAMENTAL COUNTING PRINCIPLE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83407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Multiple choice quiz</a:t>
            </a:r>
          </a:p>
          <a:p>
            <a:r>
              <a:rPr lang="en-US" dirty="0"/>
              <a:t>10 questions </a:t>
            </a:r>
          </a:p>
          <a:p>
            <a:r>
              <a:rPr lang="en-US" dirty="0"/>
              <a:t>4 choices on each</a:t>
            </a:r>
          </a:p>
          <a:p>
            <a:endParaRPr lang="en-US" dirty="0"/>
          </a:p>
          <a:p>
            <a:r>
              <a:rPr lang="en-US" dirty="0"/>
              <a:t>How many ways are there to answer the questions on the test?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FUNDAMENTAL COUNTING PRINCIPLE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47352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7620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Multiple choice quiz</a:t>
            </a:r>
          </a:p>
          <a:p>
            <a:r>
              <a:rPr lang="en-US" dirty="0"/>
              <a:t>10 questions </a:t>
            </a:r>
          </a:p>
          <a:p>
            <a:r>
              <a:rPr lang="en-US" dirty="0"/>
              <a:t>4 choices on each</a:t>
            </a:r>
          </a:p>
          <a:p>
            <a:endParaRPr lang="en-US" dirty="0"/>
          </a:p>
          <a:p>
            <a:r>
              <a:rPr lang="en-US" dirty="0"/>
              <a:t>4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4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4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… (10 of them)</a:t>
            </a:r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FUNDAMENTAL COUNTING PRINCIPLE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576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7620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Multiple choice quiz</a:t>
            </a:r>
          </a:p>
          <a:p>
            <a:r>
              <a:rPr lang="en-US" dirty="0"/>
              <a:t>10 questions </a:t>
            </a:r>
          </a:p>
          <a:p>
            <a:r>
              <a:rPr lang="en-US" dirty="0"/>
              <a:t>4 choices on each</a:t>
            </a:r>
          </a:p>
          <a:p>
            <a:endParaRPr lang="en-US" dirty="0"/>
          </a:p>
          <a:p>
            <a:r>
              <a:rPr lang="en-US" dirty="0"/>
              <a:t>4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4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4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… (10 of them)</a:t>
            </a:r>
          </a:p>
          <a:p>
            <a:r>
              <a:rPr lang="en-US" dirty="0"/>
              <a:t>Otherwise known as 4</a:t>
            </a:r>
            <a:r>
              <a:rPr lang="en-US" baseline="30000" dirty="0"/>
              <a:t>10</a:t>
            </a:r>
          </a:p>
          <a:p>
            <a:r>
              <a:rPr lang="en-US" dirty="0"/>
              <a:t>= ?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FUNDAMENTAL COUNTING PRINCIPLE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37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sequences are </a:t>
            </a:r>
            <a:r>
              <a:rPr lang="en-US" dirty="0">
                <a:solidFill>
                  <a:schemeClr val="tx1"/>
                </a:solidFill>
              </a:rPr>
              <a:t>discrete points</a:t>
            </a:r>
            <a:r>
              <a:rPr lang="en-US" dirty="0"/>
              <a:t>, not a smooth function!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0823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7620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Multiple choice quiz</a:t>
            </a:r>
          </a:p>
          <a:p>
            <a:r>
              <a:rPr lang="en-US" dirty="0"/>
              <a:t>10 questions </a:t>
            </a:r>
          </a:p>
          <a:p>
            <a:r>
              <a:rPr lang="en-US" dirty="0"/>
              <a:t>4 choices on each</a:t>
            </a:r>
          </a:p>
          <a:p>
            <a:endParaRPr lang="en-US" dirty="0"/>
          </a:p>
          <a:p>
            <a:r>
              <a:rPr lang="en-US" dirty="0"/>
              <a:t>4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4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4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… (10 of them)</a:t>
            </a:r>
          </a:p>
          <a:p>
            <a:r>
              <a:rPr lang="en-US" dirty="0"/>
              <a:t>Otherwise known as 4</a:t>
            </a:r>
            <a:r>
              <a:rPr lang="en-US" baseline="30000" dirty="0"/>
              <a:t>10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1,048,576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FUNDAMENTAL COUNTING PRINCIPLE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53924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7620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Multiple choice quiz</a:t>
            </a:r>
          </a:p>
          <a:p>
            <a:r>
              <a:rPr lang="en-US" dirty="0"/>
              <a:t>10 questions </a:t>
            </a:r>
          </a:p>
          <a:p>
            <a:r>
              <a:rPr lang="en-US" dirty="0"/>
              <a:t>4 choices on each</a:t>
            </a:r>
          </a:p>
          <a:p>
            <a:endParaRPr lang="en-US" dirty="0"/>
          </a:p>
          <a:p>
            <a:r>
              <a:rPr lang="en-US" dirty="0"/>
              <a:t>How many ways out of the 1,048,576 can you get a 100?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FUNDAMENTAL COUNTING PRINCIPLE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94348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7620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Multiple choice quiz</a:t>
            </a:r>
          </a:p>
          <a:p>
            <a:r>
              <a:rPr lang="en-US" dirty="0"/>
              <a:t>10 questions </a:t>
            </a:r>
          </a:p>
          <a:p>
            <a:r>
              <a:rPr lang="en-US" dirty="0"/>
              <a:t>4 choices on each</a:t>
            </a:r>
          </a:p>
          <a:p>
            <a:endParaRPr lang="en-US" dirty="0"/>
          </a:p>
          <a:p>
            <a:r>
              <a:rPr lang="en-US" dirty="0"/>
              <a:t>1/1,048,576 chance of getting 100% if you guess on all questions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FUNDAMENTAL COUNTING PRINCIPLE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23333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many zip codes?</a:t>
            </a:r>
          </a:p>
          <a:p>
            <a:endParaRPr lang="en-US" dirty="0"/>
          </a:p>
          <a:p>
            <a:r>
              <a:rPr lang="en-US" dirty="0"/>
              <a:t>5 slots</a:t>
            </a:r>
          </a:p>
          <a:p>
            <a:r>
              <a:rPr lang="en-US" dirty="0"/>
              <a:t>Can’t start with a 0 or a 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FUNDAMENTAL COUNTING PRINCIPLE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9e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46699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many zip codes?</a:t>
            </a:r>
          </a:p>
          <a:p>
            <a:endParaRPr lang="en-US" dirty="0"/>
          </a:p>
          <a:p>
            <a:pPr algn="ctr"/>
            <a:r>
              <a:rPr lang="en-US" dirty="0"/>
              <a:t>___  ___  ___  ___  ___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FUNDAMENTAL COUNTING PRINCIPLE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9e</a:t>
            </a:r>
          </a:p>
        </p:txBody>
      </p:sp>
    </p:spTree>
    <p:extLst>
      <p:ext uri="{BB962C8B-B14F-4D97-AF65-F5344CB8AC3E}">
        <p14:creationId xmlns:p14="http://schemas.microsoft.com/office/powerpoint/2010/main" val="406709253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1000" y="7620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many zip codes?</a:t>
            </a:r>
          </a:p>
          <a:p>
            <a:endParaRPr lang="en-US" dirty="0"/>
          </a:p>
          <a:p>
            <a:pPr algn="ctr"/>
            <a:r>
              <a:rPr lang="en-US" u="sng" dirty="0"/>
              <a:t>  8 </a:t>
            </a:r>
            <a:r>
              <a:rPr lang="en-US" dirty="0"/>
              <a:t>  </a:t>
            </a:r>
            <a:r>
              <a:rPr lang="en-US" u="sng" dirty="0"/>
              <a:t>     </a:t>
            </a:r>
            <a:r>
              <a:rPr lang="en-US" dirty="0"/>
              <a:t>  </a:t>
            </a:r>
            <a:r>
              <a:rPr lang="en-US" u="sng" dirty="0"/>
              <a:t>     </a:t>
            </a:r>
            <a:r>
              <a:rPr lang="en-US" dirty="0"/>
              <a:t>  </a:t>
            </a:r>
            <a:r>
              <a:rPr lang="en-US" u="sng" dirty="0"/>
              <a:t>     </a:t>
            </a:r>
            <a:r>
              <a:rPr lang="en-US" dirty="0"/>
              <a:t>  </a:t>
            </a:r>
            <a:r>
              <a:rPr lang="en-US" u="sng" dirty="0"/>
              <a:t>     </a:t>
            </a:r>
            <a:r>
              <a:rPr lang="en-US" u="sng" dirty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FUNDAMENTAL COUNTING PRINCIPLE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9e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40467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many zip codes?</a:t>
            </a:r>
          </a:p>
          <a:p>
            <a:endParaRPr lang="en-US" dirty="0"/>
          </a:p>
          <a:p>
            <a:pPr algn="ctr"/>
            <a:r>
              <a:rPr lang="en-US" u="sng" dirty="0"/>
              <a:t>  8 </a:t>
            </a:r>
            <a:r>
              <a:rPr lang="en-US" dirty="0"/>
              <a:t>  </a:t>
            </a:r>
            <a:r>
              <a:rPr lang="en-US" u="sng" dirty="0"/>
              <a:t> 10 </a:t>
            </a:r>
            <a:r>
              <a:rPr lang="en-US" dirty="0"/>
              <a:t>  </a:t>
            </a:r>
            <a:r>
              <a:rPr lang="en-US" u="sng" dirty="0"/>
              <a:t>     </a:t>
            </a:r>
            <a:r>
              <a:rPr lang="en-US" dirty="0"/>
              <a:t>  </a:t>
            </a:r>
            <a:r>
              <a:rPr lang="en-US" u="sng" dirty="0"/>
              <a:t>     </a:t>
            </a:r>
            <a:r>
              <a:rPr lang="en-US" dirty="0"/>
              <a:t>  </a:t>
            </a:r>
            <a:r>
              <a:rPr lang="en-US" u="sng" dirty="0"/>
              <a:t>     </a:t>
            </a:r>
            <a:r>
              <a:rPr lang="en-US" u="sng" dirty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FUNDAMENTAL COUNTING PRINCIPLE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9e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37763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many zip codes?</a:t>
            </a:r>
          </a:p>
          <a:p>
            <a:endParaRPr lang="en-US" dirty="0"/>
          </a:p>
          <a:p>
            <a:pPr algn="ctr"/>
            <a:r>
              <a:rPr lang="en-US" u="sng" dirty="0"/>
              <a:t>  8 </a:t>
            </a:r>
            <a:r>
              <a:rPr lang="en-US" dirty="0"/>
              <a:t>  </a:t>
            </a:r>
            <a:r>
              <a:rPr lang="en-US" u="sng" dirty="0"/>
              <a:t> 10 </a:t>
            </a:r>
            <a:r>
              <a:rPr lang="en-US" dirty="0"/>
              <a:t>  </a:t>
            </a:r>
            <a:r>
              <a:rPr lang="en-US" u="sng" dirty="0"/>
              <a:t> 10 </a:t>
            </a:r>
            <a:r>
              <a:rPr lang="en-US" dirty="0"/>
              <a:t>  </a:t>
            </a:r>
            <a:r>
              <a:rPr lang="en-US" u="sng" dirty="0"/>
              <a:t>     </a:t>
            </a:r>
            <a:r>
              <a:rPr lang="en-US" dirty="0"/>
              <a:t>  </a:t>
            </a:r>
            <a:r>
              <a:rPr lang="en-US" u="sng" dirty="0"/>
              <a:t>     </a:t>
            </a:r>
            <a:r>
              <a:rPr lang="en-US" u="sng" dirty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FUNDAMENTAL COUNTING PRINCIPLE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9e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2853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many zip codes?</a:t>
            </a:r>
          </a:p>
          <a:p>
            <a:endParaRPr lang="en-US" dirty="0"/>
          </a:p>
          <a:p>
            <a:pPr algn="ctr"/>
            <a:r>
              <a:rPr lang="en-US" u="sng" dirty="0"/>
              <a:t>  8 </a:t>
            </a:r>
            <a:r>
              <a:rPr lang="en-US" dirty="0"/>
              <a:t>  </a:t>
            </a:r>
            <a:r>
              <a:rPr lang="en-US" u="sng" dirty="0"/>
              <a:t> 10 </a:t>
            </a:r>
            <a:r>
              <a:rPr lang="en-US" dirty="0"/>
              <a:t>  </a:t>
            </a:r>
            <a:r>
              <a:rPr lang="en-US" u="sng" dirty="0"/>
              <a:t> 10 </a:t>
            </a:r>
            <a:r>
              <a:rPr lang="en-US" dirty="0"/>
              <a:t>  </a:t>
            </a:r>
            <a:r>
              <a:rPr lang="en-US" u="sng" dirty="0"/>
              <a:t> 10 </a:t>
            </a:r>
            <a:r>
              <a:rPr lang="en-US" dirty="0"/>
              <a:t>  </a:t>
            </a:r>
            <a:r>
              <a:rPr lang="en-US" u="sng" dirty="0"/>
              <a:t>     </a:t>
            </a:r>
            <a:r>
              <a:rPr lang="en-US" u="sng" dirty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FUNDAMENTAL COUNTING PRINCIPLE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9e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3047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many zip codes?</a:t>
            </a:r>
          </a:p>
          <a:p>
            <a:endParaRPr lang="en-US" dirty="0"/>
          </a:p>
          <a:p>
            <a:pPr algn="ctr"/>
            <a:r>
              <a:rPr lang="en-US" u="sng" dirty="0"/>
              <a:t>  8 </a:t>
            </a:r>
            <a:r>
              <a:rPr lang="en-US" dirty="0"/>
              <a:t>  </a:t>
            </a:r>
            <a:r>
              <a:rPr lang="en-US" u="sng" dirty="0"/>
              <a:t> 10 </a:t>
            </a:r>
            <a:r>
              <a:rPr lang="en-US" dirty="0"/>
              <a:t>  </a:t>
            </a:r>
            <a:r>
              <a:rPr lang="en-US" u="sng" dirty="0"/>
              <a:t> 10 </a:t>
            </a:r>
            <a:r>
              <a:rPr lang="en-US" dirty="0"/>
              <a:t>  </a:t>
            </a:r>
            <a:r>
              <a:rPr lang="en-US" u="sng" dirty="0"/>
              <a:t> 10 </a:t>
            </a:r>
            <a:r>
              <a:rPr lang="en-US" dirty="0"/>
              <a:t>  </a:t>
            </a:r>
            <a:r>
              <a:rPr lang="en-US" u="sng" dirty="0"/>
              <a:t> 10 </a:t>
            </a:r>
            <a:r>
              <a:rPr lang="en-US" u="sng" dirty="0">
                <a:solidFill>
                  <a:schemeClr val="bg1"/>
                </a:solidFill>
              </a:rPr>
              <a:t>0</a:t>
            </a:r>
            <a:endParaRPr lang="en-US" u="sng" dirty="0"/>
          </a:p>
          <a:p>
            <a:pPr algn="ctr"/>
            <a:endParaRPr lang="en-US" u="sng" dirty="0"/>
          </a:p>
          <a:p>
            <a:r>
              <a:rPr lang="en-US" dirty="0"/>
              <a:t>Which is how many?</a:t>
            </a:r>
          </a:p>
          <a:p>
            <a:r>
              <a:rPr lang="en-US" dirty="0"/>
              <a:t>8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10</a:t>
            </a:r>
            <a:r>
              <a:rPr lang="en-US" baseline="30000" dirty="0"/>
              <a:t>4</a:t>
            </a:r>
            <a:r>
              <a:rPr lang="en-US" dirty="0"/>
              <a:t> = 80,000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FUNDAMENTAL COUNTING PRINCIPLE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9e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13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Arithmetic Sequences</a:t>
            </a:r>
            <a:r>
              <a:rPr lang="en-US" dirty="0"/>
              <a:t>:</a:t>
            </a:r>
          </a:p>
          <a:p>
            <a:r>
              <a:rPr lang="en-US" dirty="0"/>
              <a:t>Each term in the sequence (after the first) </a:t>
            </a:r>
            <a:r>
              <a:rPr lang="en-US" dirty="0">
                <a:solidFill>
                  <a:schemeClr val="tx1"/>
                </a:solidFill>
              </a:rPr>
              <a:t>differs</a:t>
            </a:r>
            <a:r>
              <a:rPr lang="en-US" dirty="0"/>
              <a:t> from the preceding </a:t>
            </a:r>
            <a:r>
              <a:rPr lang="en-US" dirty="0">
                <a:solidFill>
                  <a:schemeClr val="tx1"/>
                </a:solidFill>
              </a:rPr>
              <a:t>by a constant </a:t>
            </a:r>
            <a:r>
              <a:rPr lang="en-US" dirty="0"/>
              <a:t>amount (positive or negative)</a:t>
            </a:r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start with a</a:t>
            </a:r>
            <a:r>
              <a:rPr lang="en-US" baseline="-25000" dirty="0"/>
              <a:t>1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increase each time by "d"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656596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many zip codes?</a:t>
            </a:r>
          </a:p>
          <a:p>
            <a:endParaRPr lang="en-US" dirty="0"/>
          </a:p>
          <a:p>
            <a:pPr algn="ctr"/>
            <a:r>
              <a:rPr lang="en-US" u="sng" dirty="0"/>
              <a:t>  8 </a:t>
            </a:r>
            <a:r>
              <a:rPr lang="en-US" dirty="0"/>
              <a:t>  </a:t>
            </a:r>
            <a:r>
              <a:rPr lang="en-US" u="sng" dirty="0"/>
              <a:t> 10 </a:t>
            </a:r>
            <a:r>
              <a:rPr lang="en-US" dirty="0"/>
              <a:t>  </a:t>
            </a:r>
            <a:r>
              <a:rPr lang="en-US" u="sng" dirty="0"/>
              <a:t> 10 </a:t>
            </a:r>
            <a:r>
              <a:rPr lang="en-US" dirty="0"/>
              <a:t>  </a:t>
            </a:r>
            <a:r>
              <a:rPr lang="en-US" u="sng" dirty="0"/>
              <a:t> 10 </a:t>
            </a:r>
            <a:r>
              <a:rPr lang="en-US" dirty="0"/>
              <a:t>  </a:t>
            </a:r>
            <a:r>
              <a:rPr lang="en-US" u="sng" dirty="0"/>
              <a:t> 10 </a:t>
            </a:r>
            <a:r>
              <a:rPr lang="en-US" u="sng" dirty="0">
                <a:solidFill>
                  <a:schemeClr val="bg1"/>
                </a:solidFill>
              </a:rPr>
              <a:t>0</a:t>
            </a:r>
            <a:endParaRPr lang="en-US" u="sng" dirty="0"/>
          </a:p>
          <a:p>
            <a:pPr algn="ctr"/>
            <a:endParaRPr lang="en-US" u="sng" dirty="0"/>
          </a:p>
          <a:p>
            <a:r>
              <a:rPr lang="en-US" dirty="0"/>
              <a:t>Which is how many?</a:t>
            </a:r>
          </a:p>
          <a:p>
            <a:r>
              <a:rPr lang="en-US" dirty="0"/>
              <a:t>8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10</a:t>
            </a:r>
            <a:r>
              <a:rPr lang="en-US" baseline="30000" dirty="0"/>
              <a:t>4</a:t>
            </a: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80,000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FUNDAMENTAL COUNTING PRINCIPLE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9e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72386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Canada, they alternate Letter Number Letter </a:t>
            </a:r>
          </a:p>
          <a:p>
            <a:r>
              <a:rPr lang="en-US" dirty="0"/>
              <a:t>Number Letter Number</a:t>
            </a:r>
          </a:p>
          <a:p>
            <a:endParaRPr lang="en-US" sz="2000" dirty="0"/>
          </a:p>
          <a:p>
            <a:r>
              <a:rPr lang="en-US" dirty="0"/>
              <a:t>How many area codes can they have?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FUNDAMENTAL COUNTING PRINCIPLE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9f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350606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Canada, they alternate Letter Number Letter </a:t>
            </a:r>
          </a:p>
          <a:p>
            <a:r>
              <a:rPr lang="en-US" dirty="0"/>
              <a:t>Number Letter Number</a:t>
            </a:r>
          </a:p>
          <a:p>
            <a:endParaRPr lang="en-US" sz="1000" dirty="0"/>
          </a:p>
          <a:p>
            <a:r>
              <a:rPr lang="en-US" dirty="0"/>
              <a:t>26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10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26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10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26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10</a:t>
            </a:r>
          </a:p>
          <a:p>
            <a:r>
              <a:rPr lang="en-US" dirty="0"/>
              <a:t>  = 26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10</a:t>
            </a:r>
            <a:r>
              <a:rPr lang="en-US" baseline="30000" dirty="0"/>
              <a:t>3</a:t>
            </a: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17,576,000</a:t>
            </a:r>
          </a:p>
          <a:p>
            <a:endParaRPr lang="en-US" sz="2000" dirty="0"/>
          </a:p>
          <a:p>
            <a:r>
              <a:rPr lang="en-US" dirty="0"/>
              <a:t>(A whole lot more than 80,000!)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FUNDAMENTAL COUNTING PRINCIPLE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9f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52516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877224477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7E25A-E2F3-1D20-9737-B87111C37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Today we studied: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Review of Sequences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Series </a:t>
            </a:r>
          </a:p>
        </p:txBody>
      </p:sp>
    </p:spTree>
    <p:extLst>
      <p:ext uri="{BB962C8B-B14F-4D97-AF65-F5344CB8AC3E}">
        <p14:creationId xmlns:p14="http://schemas.microsoft.com/office/powerpoint/2010/main" val="2236407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recursion formula for an arithmetic sequence is: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d</a:t>
            </a:r>
          </a:p>
          <a:p>
            <a:endParaRPr lang="en-US" dirty="0"/>
          </a:p>
          <a:p>
            <a:r>
              <a:rPr lang="en-US" dirty="0"/>
              <a:t>You can calculate any term in an arithmetic sequence using: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+(n-1)d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4E8CF7-873E-4E1D-8544-FB799EFA8B77}"/>
              </a:ext>
            </a:extLst>
          </p:cNvPr>
          <p:cNvSpPr txBox="1"/>
          <p:nvPr/>
        </p:nvSpPr>
        <p:spPr>
          <a:xfrm>
            <a:off x="3733800" y="2952690"/>
            <a:ext cx="3505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“d” stands for “difference”</a:t>
            </a:r>
          </a:p>
        </p:txBody>
      </p:sp>
    </p:spTree>
    <p:extLst>
      <p:ext uri="{BB962C8B-B14F-4D97-AF65-F5344CB8AC3E}">
        <p14:creationId xmlns:p14="http://schemas.microsoft.com/office/powerpoint/2010/main" val="2098776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Geometric Sequences</a:t>
            </a:r>
            <a:r>
              <a:rPr lang="en-US" dirty="0"/>
              <a:t>:</a:t>
            </a:r>
          </a:p>
          <a:p>
            <a:r>
              <a:rPr lang="en-US" dirty="0"/>
              <a:t>Each term in the sequence (after the first) is a common </a:t>
            </a:r>
          </a:p>
          <a:p>
            <a:r>
              <a:rPr lang="en-US" dirty="0">
                <a:solidFill>
                  <a:schemeClr val="tx1"/>
                </a:solidFill>
              </a:rPr>
              <a:t>multiple</a:t>
            </a:r>
            <a:r>
              <a:rPr lang="en-US" dirty="0"/>
              <a:t> (positive or negative) of the previous term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649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Review: </a:t>
            </a:r>
          </a:p>
          <a:p>
            <a:r>
              <a:rPr lang="en-US" dirty="0"/>
              <a:t>	Sequences</a:t>
            </a:r>
          </a:p>
          <a:p>
            <a:r>
              <a:rPr lang="en-US" dirty="0"/>
              <a:t>New stuff: </a:t>
            </a:r>
          </a:p>
          <a:p>
            <a:r>
              <a:rPr lang="en-US" dirty="0"/>
              <a:t>	Series</a:t>
            </a:r>
          </a:p>
        </p:txBody>
      </p:sp>
    </p:spTree>
    <p:extLst>
      <p:ext uri="{BB962C8B-B14F-4D97-AF65-F5344CB8AC3E}">
        <p14:creationId xmlns:p14="http://schemas.microsoft.com/office/powerpoint/2010/main" val="148408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recursion formula for a geometric sequence is: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a</a:t>
            </a:r>
            <a:r>
              <a:rPr lang="en-US" baseline="-25000" dirty="0"/>
              <a:t>n-1</a:t>
            </a:r>
          </a:p>
          <a:p>
            <a:endParaRPr lang="en-US" baseline="-25000" dirty="0"/>
          </a:p>
          <a:p>
            <a:r>
              <a:rPr lang="en-US" dirty="0"/>
              <a:t>You can calculate any term in a geometric sequence using: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r</a:t>
            </a:r>
            <a:r>
              <a:rPr lang="en-US" sz="2000" baseline="30000" dirty="0"/>
              <a:t> </a:t>
            </a:r>
            <a:r>
              <a:rPr lang="en-US" baseline="30000" dirty="0"/>
              <a:t>n-1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3ED084-E77C-4D19-9CA9-96BC183E141C}"/>
              </a:ext>
            </a:extLst>
          </p:cNvPr>
          <p:cNvSpPr txBox="1"/>
          <p:nvPr/>
        </p:nvSpPr>
        <p:spPr>
          <a:xfrm>
            <a:off x="3733800" y="3028890"/>
            <a:ext cx="2743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“r” stands for “ratio”</a:t>
            </a:r>
          </a:p>
        </p:txBody>
      </p:sp>
    </p:spTree>
    <p:extLst>
      <p:ext uri="{BB962C8B-B14F-4D97-AF65-F5344CB8AC3E}">
        <p14:creationId xmlns:p14="http://schemas.microsoft.com/office/powerpoint/2010/main" val="1397094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88079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terms of a sequence approach a specific number (or state), we say the sequence </a:t>
            </a:r>
            <a:r>
              <a:rPr lang="en-US" dirty="0">
                <a:solidFill>
                  <a:schemeClr val="tx1"/>
                </a:solidFill>
              </a:rPr>
              <a:t>converges</a:t>
            </a:r>
            <a:r>
              <a:rPr lang="en-US" dirty="0"/>
              <a:t> to the number (or state)</a:t>
            </a:r>
          </a:p>
        </p:txBody>
      </p:sp>
    </p:spTree>
    <p:extLst>
      <p:ext uri="{BB962C8B-B14F-4D97-AF65-F5344CB8AC3E}">
        <p14:creationId xmlns:p14="http://schemas.microsoft.com/office/powerpoint/2010/main" val="3172367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209800"/>
            <a:ext cx="84391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height of a bouncing ball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http://people.rit.edu/andpph/photofile-sci/bouncing-ball-7810.jpg</a:t>
            </a:r>
          </a:p>
        </p:txBody>
      </p:sp>
    </p:spTree>
    <p:extLst>
      <p:ext uri="{BB962C8B-B14F-4D97-AF65-F5344CB8AC3E}">
        <p14:creationId xmlns:p14="http://schemas.microsoft.com/office/powerpoint/2010/main" val="1785403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Monotonic</a:t>
            </a:r>
            <a:r>
              <a:rPr lang="en-US" dirty="0"/>
              <a:t> – either increasing or decreasing only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819400"/>
            <a:ext cx="88757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350" y="6673334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http://epa.gov/ncct/edr/images/nonmonotoniccurves2.jpg</a:t>
            </a:r>
          </a:p>
        </p:txBody>
      </p:sp>
    </p:spTree>
    <p:extLst>
      <p:ext uri="{BB962C8B-B14F-4D97-AF65-F5344CB8AC3E}">
        <p14:creationId xmlns:p14="http://schemas.microsoft.com/office/powerpoint/2010/main" val="909841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Non-decreasing</a:t>
            </a:r>
            <a:r>
              <a:rPr lang="en-US" dirty="0"/>
              <a:t> – each term is greater than or equal to </a:t>
            </a:r>
          </a:p>
          <a:p>
            <a:pPr>
              <a:spcBef>
                <a:spcPts val="0"/>
              </a:spcBef>
            </a:pPr>
            <a:r>
              <a:rPr lang="en-US" dirty="0"/>
              <a:t>the preceding term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2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Non-increasing</a:t>
            </a:r>
            <a:r>
              <a:rPr lang="en-US" dirty="0"/>
              <a:t> – each term is less than or equal to the preceding term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98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http://img.tfd.com/ggse/2c/gsed_0001_0016_0_img4169.png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FE7FEF9-F494-4C57-AA9D-F3121DF4E351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229456"/>
          <a:ext cx="8382000" cy="5181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413094974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176456489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9009783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l-GR" sz="2500" b="1" dirty="0">
                          <a:solidFill>
                            <a:schemeClr val="tx1"/>
                          </a:solidFill>
                          <a:effectLst/>
                        </a:rPr>
                        <a:t>Δ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ƒ(x) 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0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200" marB="45720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 Nondecreasing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200" marB="45720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200" marB="457200" anchor="ctr" anchorCtr="1"/>
                </a:tc>
                <a:extLst>
                  <a:ext uri="{0D108BD9-81ED-4DB2-BD59-A6C34878D82A}">
                    <a16:rowId xmlns:a16="http://schemas.microsoft.com/office/drawing/2014/main" val="2858454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l-GR" sz="2500" b="1" dirty="0">
                          <a:solidFill>
                            <a:schemeClr val="tx1"/>
                          </a:solidFill>
                          <a:effectLst/>
                        </a:rPr>
                        <a:t>Δ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ƒ(x) 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0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200" marB="45720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 Nonincreasing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200" marB="45720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200" marB="457200" anchor="ctr" anchorCtr="1"/>
                </a:tc>
                <a:extLst>
                  <a:ext uri="{0D108BD9-81ED-4DB2-BD59-A6C34878D82A}">
                    <a16:rowId xmlns:a16="http://schemas.microsoft.com/office/drawing/2014/main" val="3569515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l-GR" sz="2500" b="1" dirty="0">
                          <a:solidFill>
                            <a:schemeClr val="tx1"/>
                          </a:solidFill>
                          <a:effectLst/>
                        </a:rPr>
                        <a:t>Δ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ƒ(x) 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0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00" marB="45720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 Increasing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200" marB="45720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5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200" marB="457200" anchor="ctr" anchorCtr="1"/>
                </a:tc>
                <a:extLst>
                  <a:ext uri="{0D108BD9-81ED-4DB2-BD59-A6C34878D82A}">
                    <a16:rowId xmlns:a16="http://schemas.microsoft.com/office/drawing/2014/main" val="4081707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l-GR" sz="2500" b="1" dirty="0">
                          <a:solidFill>
                            <a:schemeClr val="tx1"/>
                          </a:solidFill>
                          <a:effectLst/>
                        </a:rPr>
                        <a:t>Δ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ƒ(x) 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00" marB="45720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 Decreasing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200" marB="45720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200" marB="457200" anchor="ctr" anchorCtr="1"/>
                </a:tc>
                <a:extLst>
                  <a:ext uri="{0D108BD9-81ED-4DB2-BD59-A6C34878D82A}">
                    <a16:rowId xmlns:a16="http://schemas.microsoft.com/office/drawing/2014/main" val="151201779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4230FD3-92DC-4917-A2F2-FF4CF80C3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371" y="1524000"/>
            <a:ext cx="1676400" cy="736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FA1FFD-51F3-4365-9D6D-50B963CE4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371" y="2839487"/>
            <a:ext cx="1648343" cy="792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37D8BA-10E2-4268-8BBA-FC0AFFB44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371" y="4037644"/>
            <a:ext cx="1690429" cy="8136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048A45-3C64-41B9-8A5F-3BA19C2FF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371" y="5367158"/>
            <a:ext cx="1690429" cy="85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32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Bounded</a:t>
            </a:r>
            <a:r>
              <a:rPr lang="en-US" dirty="0"/>
              <a:t> – all terms are less than or equal to some finite number in magnitude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642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541923"/>
            <a:ext cx="3403600" cy="270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37846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212" y="1143000"/>
            <a:ext cx="34290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500" y="6608802"/>
            <a:ext cx="30861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http://math.feld.cvut.cz/mt/txta/1/gifa1/pc3aa1ba.gif</a:t>
            </a:r>
          </a:p>
        </p:txBody>
      </p:sp>
      <p:sp>
        <p:nvSpPr>
          <p:cNvPr id="8" name="Rectangle 7"/>
          <p:cNvSpPr/>
          <p:nvPr/>
        </p:nvSpPr>
        <p:spPr>
          <a:xfrm>
            <a:off x="6172200" y="6604337"/>
            <a:ext cx="297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http://upload.wikimedia.org/wikipedia/commons/thumb/f/f4/Cauchy_sequence_illustration2.png/250px-Cauchy_sequence_illustration2.png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149600" y="6599872"/>
            <a:ext cx="3098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http://upload.wikimedia.org/wikipedia/commons/thumb/e/e4/Converging_Sequence_example.svg/320px-Converging_Sequence_example.svg.png</a:t>
            </a:r>
          </a:p>
        </p:txBody>
      </p:sp>
    </p:spTree>
    <p:extLst>
      <p:ext uri="{BB962C8B-B14F-4D97-AF65-F5344CB8AC3E}">
        <p14:creationId xmlns:p14="http://schemas.microsoft.com/office/powerpoint/2010/main" val="944728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Outcome 11) Find a formula for a general term of a </a:t>
            </a:r>
            <a:r>
              <a:rPr lang="en-US" sz="3200" dirty="0">
                <a:solidFill>
                  <a:srgbClr val="FFC000"/>
                </a:solidFill>
              </a:rPr>
              <a:t>sequence</a:t>
            </a:r>
            <a:r>
              <a:rPr lang="en-US" sz="3200" dirty="0"/>
              <a:t> and find partial sums of arithmetic and geometric </a:t>
            </a:r>
            <a:r>
              <a:rPr lang="en-US" sz="3200" dirty="0">
                <a:solidFill>
                  <a:srgbClr val="FFC000"/>
                </a:solidFill>
              </a:rPr>
              <a:t>series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Outcome 12) Solve problems by identifying the given data, making a sketch as appropriate, and calculating the final answer</a:t>
            </a:r>
          </a:p>
          <a:p>
            <a:pPr>
              <a:spcBef>
                <a:spcPts val="0"/>
              </a:spcBef>
            </a:pPr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5080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Alternating Sequence</a:t>
            </a:r>
            <a:r>
              <a:rPr lang="en-US" dirty="0"/>
              <a:t>:</a:t>
            </a:r>
          </a:p>
          <a:p>
            <a:r>
              <a:rPr lang="en-US" dirty="0"/>
              <a:t>Each term: (-1)</a:t>
            </a:r>
            <a:r>
              <a:rPr lang="en-US" baseline="30000" dirty="0"/>
              <a:t>n</a:t>
            </a:r>
            <a:r>
              <a:rPr lang="en-US" dirty="0"/>
              <a:t> a</a:t>
            </a:r>
            <a:r>
              <a:rPr lang="en-US" baseline="-25000" dirty="0"/>
              <a:t>n</a:t>
            </a:r>
            <a:r>
              <a:rPr lang="en-US" dirty="0"/>
              <a:t>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312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5 -5  5 -5  5 -5  5 -5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2819400"/>
            <a:ext cx="50546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446" y="6604084"/>
            <a:ext cx="91305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http://www.cs.cas.cz/portal/AlgoMath/MathematicalAnalysis/InfiniteSeriesAndProducts/InfiniteSeries/SeriesWithArbitraryTerms/HTMLFiles/AlternatingSeries_38.gif</a:t>
            </a:r>
          </a:p>
        </p:txBody>
      </p:sp>
    </p:spTree>
    <p:extLst>
      <p:ext uri="{BB962C8B-B14F-4D97-AF65-F5344CB8AC3E}">
        <p14:creationId xmlns:p14="http://schemas.microsoft.com/office/powerpoint/2010/main" val="2589818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/>
              <a:t>Is this an alternating sequence?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27" y="1905000"/>
            <a:ext cx="7445573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858" y="6604084"/>
            <a:ext cx="91081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http://www.cs.cas.cz/portal/AlgoMath/MathematicalAnalysis/InfiniteSeriesAndProducts/InfiniteSeries/SeriesWithArbitraryTerms/HTMLFiles/AlternatingSeries_28.gif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0A5893-4894-422A-B0D8-056B28AEC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48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27" y="1905000"/>
            <a:ext cx="7445573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/>
              <a:t>Is this an alternating sequence?</a:t>
            </a:r>
          </a:p>
          <a:p>
            <a:r>
              <a:rPr lang="en-US" dirty="0"/>
              <a:t>            </a:t>
            </a:r>
            <a:r>
              <a:rPr lang="en-US" dirty="0">
                <a:solidFill>
                  <a:srgbClr val="FFFF00"/>
                </a:solidFill>
              </a:rPr>
              <a:t>yes, it is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58" y="6604084"/>
            <a:ext cx="91081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http://www.cs.cas.cz/portal/AlgoMath/MathematicalAnalysis/InfiniteSeriesAndProducts/InfiniteSeries/SeriesWithArbitraryTerms/HTMLFiles/AlternatingSeries_28.gif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0A5893-4894-422A-B0D8-056B28AEC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28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799431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combine the numbers in a sequence into a single number, it’s called a “</a:t>
            </a:r>
            <a:r>
              <a:rPr lang="en-US" dirty="0">
                <a:solidFill>
                  <a:srgbClr val="FFC000"/>
                </a:solidFill>
              </a:rPr>
              <a:t>series</a:t>
            </a:r>
            <a:r>
              <a:rPr lang="en-US" dirty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151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usually done by adding up all of the terms or multiplying all of them together</a:t>
            </a:r>
          </a:p>
        </p:txBody>
      </p:sp>
    </p:spTree>
    <p:extLst>
      <p:ext uri="{BB962C8B-B14F-4D97-AF65-F5344CB8AC3E}">
        <p14:creationId xmlns:p14="http://schemas.microsoft.com/office/powerpoint/2010/main" val="239484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sum of the first 10 counting numbers?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609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sum of the first 10 counting numbers?</a:t>
            </a:r>
          </a:p>
          <a:p>
            <a:endParaRPr lang="en-US" dirty="0"/>
          </a:p>
          <a:p>
            <a:pPr algn="ctr"/>
            <a:r>
              <a:rPr lang="en-US" dirty="0"/>
              <a:t>1+2+3+4+5+6+7+8+9+10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5C21F5-2AB3-4150-B0D7-323A76672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313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Here’s a trick:</a:t>
            </a:r>
          </a:p>
          <a:p>
            <a:endParaRPr lang="en-US" sz="2000" dirty="0"/>
          </a:p>
          <a:p>
            <a:r>
              <a:rPr lang="en-US" dirty="0"/>
              <a:t>	1 + 10 = 11</a:t>
            </a:r>
          </a:p>
          <a:p>
            <a:r>
              <a:rPr lang="en-US" dirty="0"/>
              <a:t>	2 +  </a:t>
            </a:r>
            <a:r>
              <a:rPr lang="en-US" sz="2000" dirty="0"/>
              <a:t> </a:t>
            </a:r>
            <a:r>
              <a:rPr lang="en-US" dirty="0"/>
              <a:t>9 = 11</a:t>
            </a:r>
          </a:p>
          <a:p>
            <a:r>
              <a:rPr lang="en-US" dirty="0"/>
              <a:t>	3 +  </a:t>
            </a:r>
            <a:r>
              <a:rPr lang="en-US" sz="2000" dirty="0"/>
              <a:t> </a:t>
            </a:r>
            <a:r>
              <a:rPr lang="en-US" dirty="0"/>
              <a:t>8 = 11</a:t>
            </a:r>
          </a:p>
          <a:p>
            <a:r>
              <a:rPr lang="en-US" dirty="0"/>
              <a:t>	4 +  </a:t>
            </a:r>
            <a:r>
              <a:rPr lang="en-US" sz="2000" dirty="0"/>
              <a:t> </a:t>
            </a:r>
            <a:r>
              <a:rPr lang="en-US" dirty="0"/>
              <a:t>7 = 11</a:t>
            </a:r>
          </a:p>
          <a:p>
            <a:r>
              <a:rPr lang="en-US" dirty="0"/>
              <a:t>	5 +  </a:t>
            </a:r>
            <a:r>
              <a:rPr lang="en-US" sz="2000" dirty="0"/>
              <a:t> </a:t>
            </a:r>
            <a:r>
              <a:rPr lang="en-US" dirty="0"/>
              <a:t>6 = 11</a:t>
            </a:r>
          </a:p>
          <a:p>
            <a:endParaRPr lang="en-US" sz="2000" dirty="0"/>
          </a:p>
          <a:p>
            <a:r>
              <a:rPr lang="en-US" dirty="0"/>
              <a:t>So the answer is 5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11 = 55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758D72-6311-4739-94D6-D02786903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633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3620157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math class… so there’s always a new symbol!</a:t>
            </a:r>
          </a:p>
          <a:p>
            <a:pPr>
              <a:spcBef>
                <a:spcPts val="0"/>
              </a:spcBef>
            </a:pPr>
            <a:r>
              <a:rPr lang="en-US" dirty="0"/>
              <a:t>				</a:t>
            </a:r>
            <a:r>
              <a:rPr lang="en-US" sz="10000" dirty="0"/>
              <a:t>∑</a:t>
            </a:r>
          </a:p>
          <a:p>
            <a:r>
              <a:rPr lang="en-US" dirty="0"/>
              <a:t>means “</a:t>
            </a:r>
            <a:r>
              <a:rPr lang="en-US" dirty="0">
                <a:solidFill>
                  <a:schemeClr val="tx1"/>
                </a:solidFill>
              </a:rPr>
              <a:t>add ‘em up!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26465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 to multiply them all together rather than adding them:</a:t>
            </a:r>
          </a:p>
          <a:p>
            <a:pPr>
              <a:spcBef>
                <a:spcPts val="0"/>
              </a:spcBef>
            </a:pPr>
            <a:r>
              <a:rPr lang="en-US" dirty="0"/>
              <a:t>				</a:t>
            </a:r>
            <a:r>
              <a:rPr lang="el-GR" sz="10000" dirty="0"/>
              <a:t>Π</a:t>
            </a:r>
            <a:endParaRPr lang="en-US" sz="10000" dirty="0"/>
          </a:p>
          <a:p>
            <a:r>
              <a:rPr lang="en-US" dirty="0"/>
              <a:t>means “</a:t>
            </a:r>
            <a:r>
              <a:rPr lang="en-US" dirty="0">
                <a:solidFill>
                  <a:schemeClr val="tx1"/>
                </a:solidFill>
              </a:rPr>
              <a:t>multiply ‘em up!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4076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could have written:</a:t>
            </a:r>
          </a:p>
          <a:p>
            <a:r>
              <a:rPr lang="en-US" dirty="0"/>
              <a:t>What is the sum of the first 10 counting numbers?</a:t>
            </a:r>
          </a:p>
          <a:p>
            <a:r>
              <a:rPr lang="en-US" dirty="0"/>
              <a:t>as:</a:t>
            </a:r>
          </a:p>
          <a:p>
            <a:endParaRPr lang="en-US" sz="2000" dirty="0"/>
          </a:p>
          <a:p>
            <a:pPr algn="ctr"/>
            <a:r>
              <a:rPr lang="en-US" dirty="0"/>
              <a:t>∑ 1 2 3…10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264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usually use ∑ with a formula:</a:t>
            </a:r>
          </a:p>
          <a:p>
            <a:endParaRPr lang="en-US" sz="2700" dirty="0"/>
          </a:p>
          <a:p>
            <a:endParaRPr lang="en-US" sz="2700" dirty="0"/>
          </a:p>
          <a:p>
            <a:r>
              <a:rPr lang="en-US" dirty="0"/>
              <a:t>This means “add up the n’s where n goes from 1 to 10”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05D635-4C75-4288-A3B0-26AAF2A5D8AD}"/>
              </a:ext>
            </a:extLst>
          </p:cNvPr>
          <p:cNvSpPr txBox="1"/>
          <p:nvPr/>
        </p:nvSpPr>
        <p:spPr>
          <a:xfrm>
            <a:off x="3657600" y="1981200"/>
            <a:ext cx="1066800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CCFFFF"/>
                </a:solidFill>
              </a:rPr>
              <a:t>  </a:t>
            </a:r>
            <a:r>
              <a:rPr lang="en-US" sz="1500" b="1" dirty="0">
                <a:solidFill>
                  <a:srgbClr val="CCFFFF"/>
                </a:solidFill>
              </a:rPr>
              <a:t> </a:t>
            </a:r>
            <a:r>
              <a:rPr lang="en-US" sz="2500" b="1" dirty="0">
                <a:solidFill>
                  <a:srgbClr val="CCFFFF"/>
                </a:solidFill>
              </a:rPr>
              <a:t>10</a:t>
            </a:r>
          </a:p>
          <a:p>
            <a:pPr>
              <a:spcBef>
                <a:spcPts val="0"/>
              </a:spcBef>
            </a:pPr>
            <a:r>
              <a:rPr lang="en-US" sz="3500" b="1" dirty="0">
                <a:solidFill>
                  <a:srgbClr val="CCFFFF"/>
                </a:solidFill>
              </a:rPr>
              <a:t>∑ n</a:t>
            </a:r>
          </a:p>
          <a:p>
            <a:r>
              <a:rPr lang="en-US" sz="2500" b="1" dirty="0">
                <a:solidFill>
                  <a:srgbClr val="CCFFFF"/>
                </a:solidFill>
              </a:rPr>
              <a:t>n=1</a:t>
            </a:r>
          </a:p>
        </p:txBody>
      </p:sp>
    </p:spTree>
    <p:extLst>
      <p:ext uri="{BB962C8B-B14F-4D97-AF65-F5344CB8AC3E}">
        <p14:creationId xmlns:p14="http://schemas.microsoft.com/office/powerpoint/2010/main" val="21167399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sz="2700" dirty="0"/>
              <a:t>						  4</a:t>
            </a:r>
          </a:p>
          <a:p>
            <a:pPr>
              <a:spcBef>
                <a:spcPts val="0"/>
              </a:spcBef>
            </a:pPr>
            <a:r>
              <a:rPr lang="en-US" dirty="0"/>
              <a:t>Calculate the series	∑ (n + 1)</a:t>
            </a:r>
          </a:p>
          <a:p>
            <a:r>
              <a:rPr lang="en-US" sz="2700" dirty="0"/>
              <a:t>						n=1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45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92342" cy="5638800"/>
          </a:xfrm>
        </p:spPr>
        <p:txBody>
          <a:bodyPr/>
          <a:lstStyle/>
          <a:p>
            <a:r>
              <a:rPr lang="en-US" sz="2700" dirty="0"/>
              <a:t>						  4</a:t>
            </a:r>
          </a:p>
          <a:p>
            <a:pPr>
              <a:spcBef>
                <a:spcPts val="0"/>
              </a:spcBef>
            </a:pPr>
            <a:r>
              <a:rPr lang="en-US" dirty="0"/>
              <a:t>Calculate the series	∑ (n + 1)</a:t>
            </a:r>
          </a:p>
          <a:p>
            <a:r>
              <a:rPr lang="en-US" sz="2700" dirty="0"/>
              <a:t>						n=1</a:t>
            </a:r>
          </a:p>
          <a:p>
            <a:endParaRPr lang="en-US" dirty="0"/>
          </a:p>
          <a:p>
            <a:r>
              <a:rPr lang="en-US" dirty="0"/>
              <a:t>Just start adding up the (n + 1)s</a:t>
            </a:r>
          </a:p>
          <a:p>
            <a:r>
              <a:rPr lang="en-US" dirty="0"/>
              <a:t>Plugging in n=1, n=2, n=3, n=4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2020BE-D05C-463B-97DD-35C45CFB2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844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sz="2700" dirty="0"/>
              <a:t>						  4</a:t>
            </a:r>
          </a:p>
          <a:p>
            <a:pPr>
              <a:spcBef>
                <a:spcPts val="0"/>
              </a:spcBef>
            </a:pPr>
            <a:r>
              <a:rPr lang="en-US" dirty="0"/>
              <a:t>Calculate the series	∑ (n + 1)</a:t>
            </a:r>
          </a:p>
          <a:p>
            <a:r>
              <a:rPr lang="en-US" sz="2700" dirty="0"/>
              <a:t>						n=1</a:t>
            </a:r>
          </a:p>
          <a:p>
            <a:r>
              <a:rPr lang="en-US" dirty="0"/>
              <a:t>		= 1 + 1</a:t>
            </a:r>
          </a:p>
          <a:p>
            <a:r>
              <a:rPr lang="en-US" dirty="0"/>
              <a:t>		 + 2 + 1</a:t>
            </a:r>
          </a:p>
          <a:p>
            <a:r>
              <a:rPr lang="en-US" dirty="0"/>
              <a:t>		 + 3 + 1</a:t>
            </a:r>
          </a:p>
          <a:p>
            <a:r>
              <a:rPr lang="en-US" dirty="0"/>
              <a:t>		 + 4 + 1</a:t>
            </a:r>
          </a:p>
          <a:p>
            <a:r>
              <a:rPr lang="en-US" dirty="0"/>
              <a:t>		= 2 + 3 + 4 + 5 =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780D1D-CE26-46F4-AC98-49F87CC94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sz="2700" dirty="0"/>
              <a:t>						  4</a:t>
            </a:r>
          </a:p>
          <a:p>
            <a:pPr>
              <a:spcBef>
                <a:spcPts val="0"/>
              </a:spcBef>
            </a:pPr>
            <a:r>
              <a:rPr lang="en-US" dirty="0"/>
              <a:t>Calculate the series	∑ (n + 1)</a:t>
            </a:r>
          </a:p>
          <a:p>
            <a:r>
              <a:rPr lang="en-US" sz="2700" dirty="0"/>
              <a:t>						n=1</a:t>
            </a:r>
          </a:p>
          <a:p>
            <a:r>
              <a:rPr lang="en-US" dirty="0"/>
              <a:t>		= 1 + 1</a:t>
            </a:r>
          </a:p>
          <a:p>
            <a:r>
              <a:rPr lang="en-US" dirty="0"/>
              <a:t>		 + 2 + 1</a:t>
            </a:r>
          </a:p>
          <a:p>
            <a:r>
              <a:rPr lang="en-US" dirty="0"/>
              <a:t>		 + 3 + 1</a:t>
            </a:r>
          </a:p>
          <a:p>
            <a:r>
              <a:rPr lang="en-US" dirty="0"/>
              <a:t>		 + 4 + 1</a:t>
            </a:r>
          </a:p>
          <a:p>
            <a:r>
              <a:rPr lang="en-US" dirty="0"/>
              <a:t>		= 2 + 3 + 4 + 5 = </a:t>
            </a:r>
            <a:r>
              <a:rPr lang="en-US" dirty="0">
                <a:solidFill>
                  <a:srgbClr val="FFFF00"/>
                </a:solidFill>
              </a:rPr>
              <a:t>14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780D1D-CE26-46F4-AC98-49F87CC94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510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DB5315-AB29-4E39-877C-34331378D4D4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8368033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22EA2-CBA1-49B4-A9B0-B0C0BBB9B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B39C2-1893-48DB-B052-A1ED6BCE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sequence Sn defined by:</a:t>
            </a:r>
          </a:p>
          <a:p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en-US" dirty="0"/>
              <a:t>  = a</a:t>
            </a:r>
            <a:r>
              <a:rPr lang="en-US" baseline="-25000" dirty="0"/>
              <a:t>1</a:t>
            </a:r>
          </a:p>
          <a:p>
            <a:r>
              <a:rPr lang="en-US" dirty="0"/>
              <a:t>S</a:t>
            </a:r>
            <a:r>
              <a:rPr lang="en-US" baseline="-25000" dirty="0"/>
              <a:t>2</a:t>
            </a:r>
            <a:r>
              <a:rPr lang="en-US" dirty="0"/>
              <a:t>  = a</a:t>
            </a:r>
            <a:r>
              <a:rPr lang="en-US" baseline="-25000" dirty="0"/>
              <a:t>1</a:t>
            </a:r>
            <a:r>
              <a:rPr lang="en-US" dirty="0"/>
              <a:t> + a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S</a:t>
            </a:r>
            <a:r>
              <a:rPr lang="en-US" baseline="-25000" dirty="0"/>
              <a:t>n</a:t>
            </a:r>
            <a:r>
              <a:rPr lang="en-US" dirty="0"/>
              <a:t>  = a</a:t>
            </a:r>
            <a:r>
              <a:rPr lang="en-US" baseline="-25000" dirty="0"/>
              <a:t>1</a:t>
            </a:r>
            <a:r>
              <a:rPr lang="en-US" dirty="0"/>
              <a:t> + a</a:t>
            </a:r>
            <a:r>
              <a:rPr lang="en-US" baseline="-25000" dirty="0"/>
              <a:t>2</a:t>
            </a:r>
            <a:r>
              <a:rPr lang="en-US" dirty="0"/>
              <a:t> + a</a:t>
            </a:r>
            <a:r>
              <a:rPr lang="en-US" baseline="-25000" dirty="0"/>
              <a:t>3</a:t>
            </a:r>
            <a:r>
              <a:rPr lang="en-US" dirty="0"/>
              <a:t> + ... + a</a:t>
            </a:r>
            <a:r>
              <a:rPr lang="en-US" baseline="-250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419312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Iteration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Means repeating a process until you reach a goal</a:t>
            </a:r>
          </a:p>
        </p:txBody>
      </p:sp>
    </p:spTree>
    <p:extLst>
      <p:ext uri="{BB962C8B-B14F-4D97-AF65-F5344CB8AC3E}">
        <p14:creationId xmlns:p14="http://schemas.microsoft.com/office/powerpoint/2010/main" val="26610901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22EA2-CBA1-49B4-A9B0-B0C0BBB9B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B39C2-1893-48DB-B052-A1ED6BCE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sequence Sn defined by:</a:t>
            </a:r>
          </a:p>
          <a:p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en-US" dirty="0"/>
              <a:t>  = a</a:t>
            </a:r>
            <a:r>
              <a:rPr lang="en-US" baseline="-25000" dirty="0"/>
              <a:t>1</a:t>
            </a:r>
          </a:p>
          <a:p>
            <a:r>
              <a:rPr lang="en-US" dirty="0"/>
              <a:t>S</a:t>
            </a:r>
            <a:r>
              <a:rPr lang="en-US" baseline="-25000" dirty="0"/>
              <a:t>2</a:t>
            </a:r>
            <a:r>
              <a:rPr lang="en-US" dirty="0"/>
              <a:t>  = a</a:t>
            </a:r>
            <a:r>
              <a:rPr lang="en-US" baseline="-25000" dirty="0"/>
              <a:t>1</a:t>
            </a:r>
            <a:r>
              <a:rPr lang="en-US" dirty="0"/>
              <a:t> + a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S</a:t>
            </a:r>
            <a:r>
              <a:rPr lang="en-US" baseline="-25000" dirty="0"/>
              <a:t>n</a:t>
            </a:r>
            <a:r>
              <a:rPr lang="en-US" dirty="0"/>
              <a:t>  = a</a:t>
            </a:r>
            <a:r>
              <a:rPr lang="en-US" baseline="-25000" dirty="0"/>
              <a:t>1</a:t>
            </a:r>
            <a:r>
              <a:rPr lang="en-US" dirty="0"/>
              <a:t> + a</a:t>
            </a:r>
            <a:r>
              <a:rPr lang="en-US" baseline="-25000" dirty="0"/>
              <a:t>2</a:t>
            </a:r>
            <a:r>
              <a:rPr lang="en-US" dirty="0"/>
              <a:t> + a</a:t>
            </a:r>
            <a:r>
              <a:rPr lang="en-US" baseline="-25000" dirty="0"/>
              <a:t>3</a:t>
            </a:r>
            <a:r>
              <a:rPr lang="en-US" dirty="0"/>
              <a:t> + ... + a</a:t>
            </a:r>
            <a:r>
              <a:rPr lang="en-US" baseline="-25000" dirty="0"/>
              <a:t>n</a:t>
            </a:r>
          </a:p>
          <a:p>
            <a:r>
              <a:rPr lang="en-US" sz="2700" dirty="0"/>
              <a:t>	     n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sz="2000" dirty="0"/>
              <a:t> </a:t>
            </a:r>
            <a:r>
              <a:rPr lang="en-US" dirty="0"/>
              <a:t>= ∑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endParaRPr lang="en-US" dirty="0"/>
          </a:p>
          <a:p>
            <a:r>
              <a:rPr lang="en-US" sz="2700" dirty="0"/>
              <a:t>	  </a:t>
            </a:r>
            <a:r>
              <a:rPr lang="en-US" sz="1000" dirty="0"/>
              <a:t> </a:t>
            </a:r>
            <a:r>
              <a:rPr lang="en-US" sz="2700" dirty="0"/>
              <a:t>k=1</a:t>
            </a:r>
          </a:p>
        </p:txBody>
      </p:sp>
    </p:spTree>
    <p:extLst>
      <p:ext uri="{BB962C8B-B14F-4D97-AF65-F5344CB8AC3E}">
        <p14:creationId xmlns:p14="http://schemas.microsoft.com/office/powerpoint/2010/main" val="35654619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22EA2-CBA1-49B4-A9B0-B0C0BBB9B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B39C2-1893-48DB-B052-A1ED6BCE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sequence Sn defined by:</a:t>
            </a:r>
          </a:p>
          <a:p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en-US" dirty="0"/>
              <a:t>  = a</a:t>
            </a:r>
            <a:r>
              <a:rPr lang="en-US" baseline="-25000" dirty="0"/>
              <a:t>1</a:t>
            </a:r>
          </a:p>
          <a:p>
            <a:r>
              <a:rPr lang="en-US" dirty="0"/>
              <a:t>S</a:t>
            </a:r>
            <a:r>
              <a:rPr lang="en-US" baseline="-25000" dirty="0"/>
              <a:t>2</a:t>
            </a:r>
            <a:r>
              <a:rPr lang="en-US" dirty="0"/>
              <a:t>  = a</a:t>
            </a:r>
            <a:r>
              <a:rPr lang="en-US" baseline="-25000" dirty="0"/>
              <a:t>1</a:t>
            </a:r>
            <a:r>
              <a:rPr lang="en-US" dirty="0"/>
              <a:t> + a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S</a:t>
            </a:r>
            <a:r>
              <a:rPr lang="en-US" baseline="-25000" dirty="0"/>
              <a:t>n</a:t>
            </a:r>
            <a:r>
              <a:rPr lang="en-US" dirty="0"/>
              <a:t>  = a</a:t>
            </a:r>
            <a:r>
              <a:rPr lang="en-US" baseline="-25000" dirty="0"/>
              <a:t>1</a:t>
            </a:r>
            <a:r>
              <a:rPr lang="en-US" dirty="0"/>
              <a:t> + a</a:t>
            </a:r>
            <a:r>
              <a:rPr lang="en-US" baseline="-25000" dirty="0"/>
              <a:t>2</a:t>
            </a:r>
            <a:r>
              <a:rPr lang="en-US" dirty="0"/>
              <a:t> + a</a:t>
            </a:r>
            <a:r>
              <a:rPr lang="en-US" baseline="-25000" dirty="0"/>
              <a:t>3</a:t>
            </a:r>
            <a:r>
              <a:rPr lang="en-US" dirty="0"/>
              <a:t> + ... + a</a:t>
            </a:r>
            <a:r>
              <a:rPr lang="en-US" baseline="-25000" dirty="0"/>
              <a:t>n</a:t>
            </a:r>
          </a:p>
          <a:p>
            <a:r>
              <a:rPr lang="en-US" sz="2700" dirty="0"/>
              <a:t>	     n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sz="2000" dirty="0"/>
              <a:t> </a:t>
            </a:r>
            <a:r>
              <a:rPr lang="en-US" dirty="0"/>
              <a:t>= ∑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endParaRPr lang="en-US" dirty="0"/>
          </a:p>
          <a:p>
            <a:r>
              <a:rPr lang="en-US" sz="2700" dirty="0"/>
              <a:t>	  </a:t>
            </a:r>
            <a:r>
              <a:rPr lang="en-US" sz="1000" dirty="0"/>
              <a:t> </a:t>
            </a:r>
            <a:r>
              <a:rPr lang="en-US" sz="2700" dirty="0"/>
              <a:t>k=1</a:t>
            </a:r>
          </a:p>
          <a:p>
            <a:pPr>
              <a:spcBef>
                <a:spcPts val="0"/>
              </a:spcBef>
            </a:pPr>
            <a:r>
              <a:rPr lang="en-US" dirty="0"/>
              <a:t>is called the </a:t>
            </a:r>
            <a:r>
              <a:rPr lang="en-US" dirty="0">
                <a:solidFill>
                  <a:srgbClr val="FFC000"/>
                </a:solidFill>
              </a:rPr>
              <a:t>sequence of partial sums </a:t>
            </a:r>
            <a:r>
              <a:rPr lang="en-US" dirty="0"/>
              <a:t>of the series</a:t>
            </a:r>
          </a:p>
        </p:txBody>
      </p:sp>
    </p:spTree>
    <p:extLst>
      <p:ext uri="{BB962C8B-B14F-4D97-AF65-F5344CB8AC3E}">
        <p14:creationId xmlns:p14="http://schemas.microsoft.com/office/powerpoint/2010/main" val="20970377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22EA2-CBA1-49B4-A9B0-B0C0BBB9B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B39C2-1893-48DB-B052-A1ED6BCEB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The sequence Sn defined by:</a:t>
            </a:r>
          </a:p>
          <a:p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en-US" dirty="0"/>
              <a:t>  = a</a:t>
            </a:r>
            <a:r>
              <a:rPr lang="en-US" baseline="-25000" dirty="0"/>
              <a:t>1</a:t>
            </a:r>
          </a:p>
          <a:p>
            <a:r>
              <a:rPr lang="en-US" dirty="0"/>
              <a:t>S</a:t>
            </a:r>
            <a:r>
              <a:rPr lang="en-US" baseline="-25000" dirty="0"/>
              <a:t>2</a:t>
            </a:r>
            <a:r>
              <a:rPr lang="en-US" dirty="0"/>
              <a:t>  = a</a:t>
            </a:r>
            <a:r>
              <a:rPr lang="en-US" baseline="-25000" dirty="0"/>
              <a:t>1</a:t>
            </a:r>
            <a:r>
              <a:rPr lang="en-US" dirty="0"/>
              <a:t> + a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S</a:t>
            </a:r>
            <a:r>
              <a:rPr lang="en-US" baseline="-25000" dirty="0"/>
              <a:t>n</a:t>
            </a:r>
            <a:r>
              <a:rPr lang="en-US" dirty="0"/>
              <a:t>  = a</a:t>
            </a:r>
            <a:r>
              <a:rPr lang="en-US" baseline="-25000" dirty="0"/>
              <a:t>1</a:t>
            </a:r>
            <a:r>
              <a:rPr lang="en-US" dirty="0"/>
              <a:t> + a</a:t>
            </a:r>
            <a:r>
              <a:rPr lang="en-US" baseline="-25000" dirty="0"/>
              <a:t>2</a:t>
            </a:r>
            <a:r>
              <a:rPr lang="en-US" dirty="0"/>
              <a:t> + a</a:t>
            </a:r>
            <a:r>
              <a:rPr lang="en-US" baseline="-25000" dirty="0"/>
              <a:t>3</a:t>
            </a:r>
            <a:r>
              <a:rPr lang="en-US" dirty="0"/>
              <a:t> + ... + a</a:t>
            </a:r>
            <a:r>
              <a:rPr lang="en-US" baseline="-25000" dirty="0"/>
              <a:t>n</a:t>
            </a:r>
          </a:p>
          <a:p>
            <a:r>
              <a:rPr lang="en-US" sz="2700" dirty="0"/>
              <a:t>	     n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sz="2000" dirty="0"/>
              <a:t> </a:t>
            </a:r>
            <a:r>
              <a:rPr lang="en-US" dirty="0"/>
              <a:t>= ∑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endParaRPr lang="en-US" dirty="0"/>
          </a:p>
          <a:p>
            <a:r>
              <a:rPr lang="en-US" sz="2700" dirty="0"/>
              <a:t>	  </a:t>
            </a:r>
            <a:r>
              <a:rPr lang="en-US" sz="1000" dirty="0"/>
              <a:t> </a:t>
            </a:r>
            <a:r>
              <a:rPr lang="en-US" sz="2700" dirty="0"/>
              <a:t>k=1</a:t>
            </a:r>
          </a:p>
          <a:p>
            <a:r>
              <a:rPr lang="en-US" dirty="0"/>
              <a:t>S</a:t>
            </a:r>
            <a:r>
              <a:rPr lang="en-US" baseline="-25000" dirty="0"/>
              <a:t>n</a:t>
            </a:r>
            <a:r>
              <a:rPr lang="en-US" dirty="0"/>
              <a:t> is the </a:t>
            </a:r>
            <a:r>
              <a:rPr lang="en-US" dirty="0">
                <a:solidFill>
                  <a:srgbClr val="FFC000"/>
                </a:solidFill>
              </a:rPr>
              <a:t>nth partial sum</a:t>
            </a:r>
          </a:p>
        </p:txBody>
      </p:sp>
    </p:spTree>
    <p:extLst>
      <p:ext uri="{BB962C8B-B14F-4D97-AF65-F5344CB8AC3E}">
        <p14:creationId xmlns:p14="http://schemas.microsoft.com/office/powerpoint/2010/main" val="41013064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DB5315-AB29-4E39-877C-34331378D4D4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9846163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sum of the sequence of the first n terms of an arithmetic sequence is given by </a:t>
                </a:r>
              </a:p>
              <a:p>
                <a:endParaRPr lang="en-US" dirty="0"/>
              </a:p>
              <a:p>
                <a:endParaRPr lang="en-US" sz="2000" dirty="0"/>
              </a:p>
              <a:p>
                <a:r>
                  <a:rPr lang="en-US" dirty="0"/>
                  <a:t>                 </a:t>
                </a:r>
                <a:r>
                  <a:rPr lang="en-US" sz="2000" dirty="0"/>
                  <a:t> </a:t>
                </a:r>
                <a:r>
                  <a:rPr lang="en-US" dirty="0"/>
                  <a:t>= 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r>
                          <m:rPr>
                            <m:nor/>
                          </m:rPr>
                          <a:rPr lang="en-US" dirty="0"/>
                          <m:t>an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r="-4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805D635-4C75-4288-A3B0-26AAF2A5D8AD}"/>
              </a:ext>
            </a:extLst>
          </p:cNvPr>
          <p:cNvSpPr txBox="1"/>
          <p:nvPr/>
        </p:nvSpPr>
        <p:spPr>
          <a:xfrm>
            <a:off x="3657600" y="2971800"/>
            <a:ext cx="2819400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CCFFFF"/>
                </a:solidFill>
              </a:rPr>
              <a:t>         </a:t>
            </a:r>
            <a:r>
              <a:rPr lang="en-US" sz="1500" b="1" dirty="0">
                <a:solidFill>
                  <a:srgbClr val="CCFFFF"/>
                </a:solidFill>
              </a:rPr>
              <a:t> </a:t>
            </a:r>
            <a:r>
              <a:rPr lang="en-US" sz="2500" b="1" dirty="0">
                <a:solidFill>
                  <a:srgbClr val="CCFFFF"/>
                </a:solidFill>
              </a:rPr>
              <a:t>n</a:t>
            </a:r>
          </a:p>
          <a:p>
            <a:pPr>
              <a:spcBef>
                <a:spcPts val="0"/>
              </a:spcBef>
            </a:pPr>
            <a:r>
              <a:rPr lang="en-US" sz="3500" b="1" dirty="0">
                <a:solidFill>
                  <a:srgbClr val="CCFFFF"/>
                </a:solidFill>
              </a:rPr>
              <a:t>S</a:t>
            </a:r>
            <a:r>
              <a:rPr lang="en-US" sz="3500" b="1" baseline="-25000" dirty="0">
                <a:solidFill>
                  <a:srgbClr val="CCFFFF"/>
                </a:solidFill>
              </a:rPr>
              <a:t>n</a:t>
            </a:r>
            <a:r>
              <a:rPr lang="en-US" sz="3500" b="1" dirty="0">
                <a:solidFill>
                  <a:srgbClr val="CCFFFF"/>
                </a:solidFill>
              </a:rPr>
              <a:t> = ∑ </a:t>
            </a:r>
            <a:r>
              <a:rPr lang="en-US" sz="3500" b="1" dirty="0" err="1">
                <a:solidFill>
                  <a:srgbClr val="CCFFFF"/>
                </a:solidFill>
              </a:rPr>
              <a:t>a</a:t>
            </a:r>
            <a:r>
              <a:rPr lang="en-US" sz="3500" b="1" baseline="-25000" dirty="0" err="1">
                <a:solidFill>
                  <a:srgbClr val="CCFFFF"/>
                </a:solidFill>
              </a:rPr>
              <a:t>k</a:t>
            </a:r>
            <a:endParaRPr lang="en-US" sz="3500" b="1" baseline="-25000" dirty="0">
              <a:solidFill>
                <a:srgbClr val="CCFFFF"/>
              </a:solidFill>
            </a:endParaRPr>
          </a:p>
          <a:p>
            <a:r>
              <a:rPr lang="en-US" sz="2500" b="1" dirty="0">
                <a:solidFill>
                  <a:srgbClr val="CCFFFF"/>
                </a:solidFill>
              </a:rPr>
              <a:t>       k=1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089F6-49F6-4ADB-8723-92378BFFC924}"/>
              </a:ext>
            </a:extLst>
          </p:cNvPr>
          <p:cNvSpPr txBox="1"/>
          <p:nvPr/>
        </p:nvSpPr>
        <p:spPr>
          <a:xfrm>
            <a:off x="6972300" y="3972073"/>
            <a:ext cx="121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average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F72A54E-7FE8-4675-A31A-11CC55125335}"/>
              </a:ext>
            </a:extLst>
          </p:cNvPr>
          <p:cNvCxnSpPr>
            <a:cxnSpLocks/>
          </p:cNvCxnSpPr>
          <p:nvPr/>
        </p:nvCxnSpPr>
        <p:spPr>
          <a:xfrm flipH="1">
            <a:off x="6858000" y="4372183"/>
            <a:ext cx="342900" cy="276017"/>
          </a:xfrm>
          <a:prstGeom prst="straightConnector1">
            <a:avLst/>
          </a:prstGeom>
          <a:ln w="3175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7595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 = 5 and d = 2   what are the first four terms of the arithmetic sequence?</a:t>
            </a:r>
          </a:p>
          <a:p>
            <a:endParaRPr lang="en-US" sz="1000" dirty="0"/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5 + (1-1)2 = </a:t>
            </a:r>
            <a:r>
              <a:rPr lang="en-US" dirty="0">
                <a:solidFill>
                  <a:srgbClr val="FFFF00"/>
                </a:solidFill>
              </a:rPr>
              <a:t>5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5 + (2-1)2 = 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5 + (3-1)2 = 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 5 + (4-1)2 =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8956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 = 5 and d = 2   what are the first four terms of the arithmetic sequence?</a:t>
            </a:r>
          </a:p>
          <a:p>
            <a:endParaRPr lang="en-US" sz="1000" dirty="0"/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5 + (1-1)2 = 5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5 + (2-1)2 = </a:t>
            </a:r>
            <a:r>
              <a:rPr lang="en-US" dirty="0">
                <a:solidFill>
                  <a:srgbClr val="FFFF00"/>
                </a:solidFill>
              </a:rPr>
              <a:t>7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5 + (3-1)2 = 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 5 + (4-1)2 =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771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 = 5 and d = 2   what are the first four terms of the arithmetic sequence?</a:t>
            </a:r>
          </a:p>
          <a:p>
            <a:endParaRPr lang="en-US" sz="1000" dirty="0"/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5 + (1-1)2 = 5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5 + (2-1)2 = 7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5 + (3-1)2 = </a:t>
            </a:r>
            <a:r>
              <a:rPr lang="en-US" dirty="0">
                <a:solidFill>
                  <a:srgbClr val="FFFF00"/>
                </a:solidFill>
              </a:rPr>
              <a:t>9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 5 + (4-1)2 =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743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 = 5 and d = 2   what are the first four terms of the arithmetic sequence?</a:t>
            </a:r>
          </a:p>
          <a:p>
            <a:endParaRPr lang="en-US" sz="1000" dirty="0"/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5 + (1-1)2 = 5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5 + (2-1)2 = 7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5 + (3-1)2 = 9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 5 + (4-1)2 =</a:t>
            </a:r>
            <a:r>
              <a:rPr lang="en-US" dirty="0">
                <a:solidFill>
                  <a:srgbClr val="FFFF00"/>
                </a:solidFill>
              </a:rPr>
              <a:t> 11</a:t>
            </a:r>
          </a:p>
          <a:p>
            <a:r>
              <a:rPr lang="en-US" dirty="0"/>
              <a:t>What is the sum?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052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 = 5 and d = 2   what are the first four terms of the arithmetic sequence?</a:t>
            </a:r>
          </a:p>
          <a:p>
            <a:endParaRPr lang="en-US" sz="1000" dirty="0"/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5 + (1-1)2 = 5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5 + (2-1)2 = 7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5 + (3-1)2 = 9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 5 + (4-1)2 =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11</a:t>
            </a:r>
          </a:p>
          <a:p>
            <a:r>
              <a:rPr lang="en-US" dirty="0"/>
              <a:t>What is the sum? </a:t>
            </a:r>
            <a:r>
              <a:rPr lang="en-US" dirty="0">
                <a:solidFill>
                  <a:srgbClr val="FFFF00"/>
                </a:solidFill>
              </a:rPr>
              <a:t>32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85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Iteration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Iteration gives a sequence of values that are (hopefully) zeroing in on the desired solution</a:t>
            </a:r>
          </a:p>
        </p:txBody>
      </p:sp>
    </p:spTree>
    <p:extLst>
      <p:ext uri="{BB962C8B-B14F-4D97-AF65-F5344CB8AC3E}">
        <p14:creationId xmlns:p14="http://schemas.microsoft.com/office/powerpoint/2010/main" val="37051002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 = 5 and d = 2   what are the first four terms of the arithmetic sequence?</a:t>
            </a:r>
          </a:p>
          <a:p>
            <a:endParaRPr lang="en-US" sz="1000" dirty="0"/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5 + (1-1)2 = 5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5 + (2-1)2 = 7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5 + (3-1)2 = 9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 5 + (4-1)2 =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11</a:t>
            </a:r>
          </a:p>
          <a:p>
            <a:r>
              <a:rPr lang="en-US" dirty="0"/>
              <a:t>What is the sum? </a:t>
            </a:r>
            <a:r>
              <a:rPr lang="en-US" dirty="0">
                <a:solidFill>
                  <a:srgbClr val="FFFF00"/>
                </a:solidFill>
              </a:rPr>
              <a:t>32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902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If a</a:t>
                </a:r>
                <a:r>
                  <a:rPr lang="en-US" baseline="-25000" dirty="0"/>
                  <a:t>1</a:t>
                </a:r>
                <a:r>
                  <a:rPr lang="en-US" dirty="0"/>
                  <a:t> = 5 and d = 2   what are the first four terms of the arithmetic sequence?</a:t>
                </a:r>
              </a:p>
              <a:p>
                <a:endParaRPr lang="en-US" sz="1000" dirty="0"/>
              </a:p>
              <a:p>
                <a:r>
                  <a:rPr lang="en-US" dirty="0"/>
                  <a:t>What would we get if we used the formula</a:t>
                </a:r>
              </a:p>
              <a:p>
                <a:endParaRPr lang="en-US" sz="800" dirty="0"/>
              </a:p>
              <a:p>
                <a:r>
                  <a:rPr lang="en-US" dirty="0"/>
                  <a:t>S</a:t>
                </a:r>
                <a:r>
                  <a:rPr lang="en-US" baseline="-25000" dirty="0"/>
                  <a:t>n</a:t>
                </a:r>
                <a:r>
                  <a:rPr lang="en-US" dirty="0"/>
                  <a:t> = 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r>
                          <m:rPr>
                            <m:nor/>
                          </m:rPr>
                          <a:rPr lang="en-US" dirty="0"/>
                          <m:t>an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950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If a</a:t>
                </a:r>
                <a:r>
                  <a:rPr lang="en-US" baseline="-25000" dirty="0"/>
                  <a:t>1</a:t>
                </a:r>
                <a:r>
                  <a:rPr lang="en-US" dirty="0"/>
                  <a:t> = 5 and d = 2   what are the first four terms of the arithmetic sequence?</a:t>
                </a:r>
              </a:p>
              <a:p>
                <a:endParaRPr lang="en-US" sz="1000" dirty="0"/>
              </a:p>
              <a:p>
                <a:r>
                  <a:rPr lang="en-US" dirty="0"/>
                  <a:t>What would we get if we used the formula</a:t>
                </a:r>
              </a:p>
              <a:p>
                <a:r>
                  <a:rPr lang="en-US" dirty="0"/>
                  <a:t>S</a:t>
                </a:r>
                <a:r>
                  <a:rPr lang="en-US" baseline="-25000" dirty="0"/>
                  <a:t>n</a:t>
                </a:r>
                <a:r>
                  <a:rPr lang="en-US" dirty="0"/>
                  <a:t> = 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r>
                          <m:rPr>
                            <m:nor/>
                          </m:rPr>
                          <a:rPr lang="en-US" dirty="0"/>
                          <m:t>an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=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5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b="1" i="0" baseline="-25000" dirty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But a</a:t>
                </a:r>
                <a:r>
                  <a:rPr lang="en-US" baseline="-25000" dirty="0"/>
                  <a:t>n</a:t>
                </a:r>
                <a:r>
                  <a:rPr lang="en-US" dirty="0"/>
                  <a:t> = a</a:t>
                </a:r>
                <a:r>
                  <a:rPr lang="en-US" baseline="-25000" dirty="0"/>
                  <a:t>1</a:t>
                </a:r>
                <a:r>
                  <a:rPr lang="en-US" dirty="0"/>
                  <a:t>+(n-1)d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 r="-2444" b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809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If a</a:t>
                </a:r>
                <a:r>
                  <a:rPr lang="en-US" baseline="-25000" dirty="0"/>
                  <a:t>1</a:t>
                </a:r>
                <a:r>
                  <a:rPr lang="en-US" dirty="0"/>
                  <a:t> = 5 and d = 2   what are the first four terms of the arithmetic sequence?</a:t>
                </a:r>
              </a:p>
              <a:p>
                <a:endParaRPr lang="en-US" sz="1000" dirty="0"/>
              </a:p>
              <a:p>
                <a:r>
                  <a:rPr lang="en-US" dirty="0"/>
                  <a:t>What would we get if we used the formula</a:t>
                </a:r>
              </a:p>
              <a:p>
                <a:r>
                  <a:rPr lang="en-US" dirty="0"/>
                  <a:t>S</a:t>
                </a:r>
                <a:r>
                  <a:rPr lang="en-US" baseline="-25000" dirty="0"/>
                  <a:t>n</a:t>
                </a:r>
                <a:r>
                  <a:rPr lang="en-US" dirty="0"/>
                  <a:t> = 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r>
                          <m:rPr>
                            <m:nor/>
                          </m:rPr>
                          <a:rPr lang="en-US" dirty="0"/>
                          <m:t>an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=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5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b="1" i="0" baseline="-25000" dirty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But a</a:t>
                </a:r>
                <a:r>
                  <a:rPr lang="en-US" baseline="-25000" dirty="0"/>
                  <a:t>4</a:t>
                </a:r>
                <a:r>
                  <a:rPr lang="en-US" dirty="0"/>
                  <a:t> = 5+(4-1)2 = 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 r="-2444" b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034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If a</a:t>
                </a:r>
                <a:r>
                  <a:rPr lang="en-US" baseline="-25000" dirty="0"/>
                  <a:t>1</a:t>
                </a:r>
                <a:r>
                  <a:rPr lang="en-US" dirty="0"/>
                  <a:t> = 5 and d = 2   what are the first four terms of the arithmetic sequence?</a:t>
                </a:r>
              </a:p>
              <a:p>
                <a:endParaRPr lang="en-US" sz="1000" dirty="0"/>
              </a:p>
              <a:p>
                <a:r>
                  <a:rPr lang="en-US" dirty="0"/>
                  <a:t>What would we get if we used the formula</a:t>
                </a:r>
              </a:p>
              <a:p>
                <a:r>
                  <a:rPr lang="en-US" dirty="0"/>
                  <a:t>S</a:t>
                </a:r>
                <a:r>
                  <a:rPr lang="en-US" baseline="-25000" dirty="0"/>
                  <a:t>n</a:t>
                </a:r>
                <a:r>
                  <a:rPr lang="en-US" dirty="0"/>
                  <a:t> = 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r>
                          <m:rPr>
                            <m:nor/>
                          </m:rPr>
                          <a:rPr lang="en-US" dirty="0"/>
                          <m:t>an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=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5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b="1" i="0" baseline="-25000" dirty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But a</a:t>
                </a:r>
                <a:r>
                  <a:rPr lang="en-US" baseline="-25000" dirty="0"/>
                  <a:t>4</a:t>
                </a:r>
                <a:r>
                  <a:rPr lang="en-US" dirty="0"/>
                  <a:t> = 5+(4-1)2 = 11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 r="-2444" b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087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If a</a:t>
                </a:r>
                <a:r>
                  <a:rPr lang="en-US" baseline="-25000" dirty="0"/>
                  <a:t>1</a:t>
                </a:r>
                <a:r>
                  <a:rPr lang="en-US" dirty="0"/>
                  <a:t> = 5 and d = 2   what are the first four terms of the arithmetic sequence?</a:t>
                </a:r>
              </a:p>
              <a:p>
                <a:endParaRPr lang="en-US" sz="1000" dirty="0"/>
              </a:p>
              <a:p>
                <a:r>
                  <a:rPr lang="en-US" dirty="0"/>
                  <a:t>What would we get if we used the formula</a:t>
                </a:r>
              </a:p>
              <a:p>
                <a:r>
                  <a:rPr lang="en-US" dirty="0"/>
                  <a:t>S</a:t>
                </a:r>
                <a:r>
                  <a:rPr lang="en-US" baseline="-25000" dirty="0"/>
                  <a:t>n</a:t>
                </a:r>
                <a:r>
                  <a:rPr lang="en-US" dirty="0"/>
                  <a:t> = 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r>
                          <m:rPr>
                            <m:nor/>
                          </m:rPr>
                          <a:rPr lang="en-US" dirty="0"/>
                          <m:t>an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=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5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r>
                          <m:rPr>
                            <m:nor/>
                          </m:rPr>
                          <a:rPr lang="en-US" b="1" dirty="0" smtClean="0"/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= ?</a:t>
                </a:r>
              </a:p>
              <a:p>
                <a:r>
                  <a:rPr lang="en-US" dirty="0"/>
                  <a:t>But a</a:t>
                </a:r>
                <a:r>
                  <a:rPr lang="en-US" baseline="-25000" dirty="0"/>
                  <a:t>4</a:t>
                </a:r>
                <a:r>
                  <a:rPr lang="en-US" dirty="0"/>
                  <a:t> = 5+(4-1)2 = 11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 r="-2444" b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631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If a</a:t>
                </a:r>
                <a:r>
                  <a:rPr lang="en-US" baseline="-25000" dirty="0"/>
                  <a:t>1</a:t>
                </a:r>
                <a:r>
                  <a:rPr lang="en-US" dirty="0"/>
                  <a:t> = 5 and d = 2   what are the first four terms of the arithmetic sequence?</a:t>
                </a:r>
              </a:p>
              <a:p>
                <a:endParaRPr lang="en-US" sz="1000" dirty="0"/>
              </a:p>
              <a:p>
                <a:r>
                  <a:rPr lang="en-US" dirty="0"/>
                  <a:t>What would we get if we used the formula</a:t>
                </a:r>
              </a:p>
              <a:p>
                <a:r>
                  <a:rPr lang="en-US" dirty="0"/>
                  <a:t>S</a:t>
                </a:r>
                <a:r>
                  <a:rPr lang="en-US" baseline="-25000" dirty="0"/>
                  <a:t>n</a:t>
                </a:r>
                <a:r>
                  <a:rPr lang="en-US" dirty="0"/>
                  <a:t> = 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r>
                          <m:rPr>
                            <m:nor/>
                          </m:rPr>
                          <a:rPr lang="en-US" dirty="0"/>
                          <m:t>an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=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5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r>
                          <m:rPr>
                            <m:nor/>
                          </m:rPr>
                          <a:rPr lang="en-US" b="1" dirty="0" smtClean="0"/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:r>
                  <a:rPr lang="en-US" dirty="0">
                    <a:solidFill>
                      <a:srgbClr val="FFFF00"/>
                    </a:solidFill>
                  </a:rPr>
                  <a:t>32</a:t>
                </a:r>
              </a:p>
              <a:p>
                <a:r>
                  <a:rPr lang="en-US" dirty="0"/>
                  <a:t>But a</a:t>
                </a:r>
                <a:r>
                  <a:rPr lang="en-US" baseline="-25000" dirty="0"/>
                  <a:t>4</a:t>
                </a:r>
                <a:r>
                  <a:rPr lang="en-US" dirty="0"/>
                  <a:t> = 5+(4-1)2 = 11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 r="-2444" b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00B9A0-5E06-44B5-88CF-8E07CA4FCC6B}"/>
              </a:ext>
            </a:extLst>
          </p:cNvPr>
          <p:cNvSpPr txBox="1"/>
          <p:nvPr/>
        </p:nvSpPr>
        <p:spPr>
          <a:xfrm>
            <a:off x="7620000" y="4572000"/>
            <a:ext cx="152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Which is what we got before! </a:t>
            </a:r>
          </a:p>
        </p:txBody>
      </p:sp>
    </p:spTree>
    <p:extLst>
      <p:ext uri="{BB962C8B-B14F-4D97-AF65-F5344CB8AC3E}">
        <p14:creationId xmlns:p14="http://schemas.microsoft.com/office/powerpoint/2010/main" val="6710701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DB5315-AB29-4E39-877C-34331378D4D4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3507965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sum of the first five terms in the arithmetic sequence 1, 4, 7…?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497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sum of the first five terms in the arithmetic sequence 1, 4, 7…?</a:t>
            </a:r>
          </a:p>
          <a:p>
            <a:endParaRPr lang="en-US" sz="2000" dirty="0"/>
          </a:p>
          <a:p>
            <a:r>
              <a:rPr lang="en-US" dirty="0"/>
              <a:t>What is a</a:t>
            </a:r>
            <a:r>
              <a:rPr lang="en-US" baseline="-25000" dirty="0"/>
              <a:t>1</a:t>
            </a:r>
            <a:r>
              <a:rPr lang="en-US" dirty="0"/>
              <a:t>?</a:t>
            </a:r>
          </a:p>
          <a:p>
            <a:r>
              <a:rPr lang="en-US" dirty="0"/>
              <a:t>What is d?</a:t>
            </a:r>
          </a:p>
          <a:p>
            <a:r>
              <a:rPr lang="en-US" dirty="0"/>
              <a:t>What is n?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98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Sequences are ordered lists</a:t>
            </a:r>
          </a:p>
        </p:txBody>
      </p:sp>
    </p:spTree>
    <p:extLst>
      <p:ext uri="{BB962C8B-B14F-4D97-AF65-F5344CB8AC3E}">
        <p14:creationId xmlns:p14="http://schemas.microsoft.com/office/powerpoint/2010/main" val="29358247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sum of the first five terms in the arithmetic sequence 1, 4, 7…?</a:t>
            </a:r>
          </a:p>
          <a:p>
            <a:endParaRPr lang="en-US" sz="2000" dirty="0"/>
          </a:p>
          <a:p>
            <a:r>
              <a:rPr lang="en-US" dirty="0"/>
              <a:t>Use whichever method you choose!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65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sum of the first five terms in the arithmetic sequence 1, 4, 7…?</a:t>
            </a:r>
          </a:p>
          <a:p>
            <a:endParaRPr lang="en-US" sz="1000" dirty="0"/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1 + (1-1)3 = 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1 + (2-1)3 = 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1 + (3-1)3 = 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 1 + (4-1)3 = </a:t>
            </a:r>
          </a:p>
          <a:p>
            <a:r>
              <a:rPr lang="en-US" dirty="0"/>
              <a:t>a</a:t>
            </a:r>
            <a:r>
              <a:rPr lang="en-US" baseline="-25000" dirty="0"/>
              <a:t>5</a:t>
            </a:r>
            <a:r>
              <a:rPr lang="en-US" dirty="0"/>
              <a:t> = 1 + (5-1)3 = </a:t>
            </a:r>
          </a:p>
          <a:p>
            <a:endParaRPr lang="en-US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ARITHMETIC 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70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sum of the first five terms in the arithmetic sequence 1, 4, 7…?</a:t>
            </a:r>
          </a:p>
          <a:p>
            <a:endParaRPr lang="en-US" sz="1000" dirty="0"/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1 + (1-1)3 = </a:t>
            </a:r>
            <a:r>
              <a:rPr lang="en-US" dirty="0">
                <a:solidFill>
                  <a:srgbClr val="FFFF00"/>
                </a:solidFill>
              </a:rPr>
              <a:t>1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1 + (2-1)3 = 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1 + (3-1)3 =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 1 + (4-1)3 = </a:t>
            </a:r>
          </a:p>
          <a:p>
            <a:r>
              <a:rPr lang="en-US" dirty="0"/>
              <a:t>a</a:t>
            </a:r>
            <a:r>
              <a:rPr lang="en-US" baseline="-25000" dirty="0"/>
              <a:t>5</a:t>
            </a:r>
            <a:r>
              <a:rPr lang="en-US" dirty="0"/>
              <a:t> = 1 + (5-1)3 = </a:t>
            </a:r>
          </a:p>
          <a:p>
            <a:endParaRPr lang="en-US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398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sum of the first five terms in the arithmetic sequence 1, 4, 7…?</a:t>
            </a:r>
          </a:p>
          <a:p>
            <a:endParaRPr lang="en-US" sz="1000" dirty="0"/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1 + (1-1)3 = 1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1 + (2-1)3 = </a:t>
            </a:r>
            <a:r>
              <a:rPr lang="en-US" dirty="0">
                <a:solidFill>
                  <a:srgbClr val="FFFF00"/>
                </a:solidFill>
              </a:rPr>
              <a:t>4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1 + (3-1)3 = 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 1 + (4-1)3 = </a:t>
            </a:r>
          </a:p>
          <a:p>
            <a:r>
              <a:rPr lang="en-US" dirty="0"/>
              <a:t>a</a:t>
            </a:r>
            <a:r>
              <a:rPr lang="en-US" baseline="-25000" dirty="0"/>
              <a:t>5</a:t>
            </a:r>
            <a:r>
              <a:rPr lang="en-US" dirty="0"/>
              <a:t> = 1 + (5-1)3 = </a:t>
            </a:r>
          </a:p>
          <a:p>
            <a:endParaRPr lang="en-US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363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sum of the first five terms in the arithmetic sequence 1, 4, 7…?</a:t>
            </a:r>
          </a:p>
          <a:p>
            <a:endParaRPr lang="en-US" sz="1000" dirty="0"/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1 + (1-1)3 = 1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1 + (2-1)3 = 4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1 + (3-1)3 = </a:t>
            </a:r>
            <a:r>
              <a:rPr lang="en-US" dirty="0">
                <a:solidFill>
                  <a:srgbClr val="FFFF00"/>
                </a:solidFill>
              </a:rPr>
              <a:t>7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 1 + (4-1)3 = </a:t>
            </a:r>
          </a:p>
          <a:p>
            <a:r>
              <a:rPr lang="en-US" dirty="0"/>
              <a:t>a</a:t>
            </a:r>
            <a:r>
              <a:rPr lang="en-US" baseline="-25000" dirty="0"/>
              <a:t>5</a:t>
            </a:r>
            <a:r>
              <a:rPr lang="en-US" dirty="0"/>
              <a:t> = 1 + (5-1)3 = </a:t>
            </a:r>
          </a:p>
          <a:p>
            <a:endParaRPr lang="en-US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87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sum of the first five terms in the arithmetic sequence 1, 4, 7…?</a:t>
            </a:r>
          </a:p>
          <a:p>
            <a:endParaRPr lang="en-US" sz="1000" dirty="0"/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1 + (1-1)3 = 1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1 + (2-1)3 = 4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1 + (3-1)3 = 7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 1 + (4-1)3 = </a:t>
            </a:r>
            <a:r>
              <a:rPr lang="en-US" dirty="0">
                <a:solidFill>
                  <a:srgbClr val="FFFF00"/>
                </a:solidFill>
              </a:rPr>
              <a:t>10</a:t>
            </a:r>
          </a:p>
          <a:p>
            <a:r>
              <a:rPr lang="en-US" dirty="0"/>
              <a:t>a</a:t>
            </a:r>
            <a:r>
              <a:rPr lang="en-US" baseline="-25000" dirty="0"/>
              <a:t>5</a:t>
            </a:r>
            <a:r>
              <a:rPr lang="en-US" dirty="0"/>
              <a:t> = 1 + (5-1)3 = </a:t>
            </a:r>
          </a:p>
          <a:p>
            <a:endParaRPr lang="en-US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9115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900" dirty="0"/>
              <a:t>What is the sum of the first five terms in the arithmetic sequence 1, 4, 7…?</a:t>
            </a:r>
          </a:p>
          <a:p>
            <a:pPr>
              <a:spcBef>
                <a:spcPts val="0"/>
              </a:spcBef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en-US" sz="3900" dirty="0"/>
              <a:t>a</a:t>
            </a:r>
            <a:r>
              <a:rPr lang="en-US" sz="3900" baseline="-25000" dirty="0"/>
              <a:t>1</a:t>
            </a:r>
            <a:r>
              <a:rPr lang="en-US" sz="3900" dirty="0"/>
              <a:t> = 1 + (1-1)3 = 1</a:t>
            </a:r>
          </a:p>
          <a:p>
            <a:pPr>
              <a:spcBef>
                <a:spcPts val="0"/>
              </a:spcBef>
            </a:pPr>
            <a:r>
              <a:rPr lang="en-US" sz="3900" dirty="0"/>
              <a:t>a</a:t>
            </a:r>
            <a:r>
              <a:rPr lang="en-US" sz="3900" baseline="-25000" dirty="0"/>
              <a:t>2</a:t>
            </a:r>
            <a:r>
              <a:rPr lang="en-US" sz="3900" dirty="0"/>
              <a:t> = 1 + (2-1)3 = 4</a:t>
            </a:r>
          </a:p>
          <a:p>
            <a:pPr>
              <a:spcBef>
                <a:spcPts val="0"/>
              </a:spcBef>
            </a:pPr>
            <a:r>
              <a:rPr lang="en-US" sz="3900" dirty="0"/>
              <a:t>a</a:t>
            </a:r>
            <a:r>
              <a:rPr lang="en-US" sz="3900" baseline="-25000" dirty="0"/>
              <a:t>3</a:t>
            </a:r>
            <a:r>
              <a:rPr lang="en-US" sz="3900" dirty="0"/>
              <a:t> = 1 + (3-1)3 = 7</a:t>
            </a:r>
          </a:p>
          <a:p>
            <a:pPr>
              <a:spcBef>
                <a:spcPts val="0"/>
              </a:spcBef>
            </a:pPr>
            <a:r>
              <a:rPr lang="en-US" sz="3900" dirty="0"/>
              <a:t>a</a:t>
            </a:r>
            <a:r>
              <a:rPr lang="en-US" sz="3900" baseline="-25000" dirty="0"/>
              <a:t>4</a:t>
            </a:r>
            <a:r>
              <a:rPr lang="en-US" sz="3900" dirty="0"/>
              <a:t> = 1 + (4-1)3 = 10</a:t>
            </a:r>
          </a:p>
          <a:p>
            <a:pPr>
              <a:spcBef>
                <a:spcPts val="0"/>
              </a:spcBef>
            </a:pPr>
            <a:r>
              <a:rPr lang="en-US" sz="3900" dirty="0"/>
              <a:t>a</a:t>
            </a:r>
            <a:r>
              <a:rPr lang="en-US" sz="3900" baseline="-25000" dirty="0"/>
              <a:t>5</a:t>
            </a:r>
            <a:r>
              <a:rPr lang="en-US" sz="3900" dirty="0"/>
              <a:t> = 1 + (5-1)3 = </a:t>
            </a:r>
            <a:r>
              <a:rPr lang="en-US" sz="3900" dirty="0">
                <a:solidFill>
                  <a:srgbClr val="FFFF00"/>
                </a:solidFill>
              </a:rPr>
              <a:t>13</a:t>
            </a:r>
          </a:p>
          <a:p>
            <a:pPr>
              <a:spcBef>
                <a:spcPts val="0"/>
              </a:spcBef>
            </a:pPr>
            <a:r>
              <a:rPr lang="en-US" sz="3900" dirty="0"/>
              <a:t>So, what is the sum?</a:t>
            </a:r>
          </a:p>
          <a:p>
            <a:endParaRPr lang="en-US" sz="3900" dirty="0"/>
          </a:p>
          <a:p>
            <a:endParaRPr lang="en-US" sz="3900" dirty="0"/>
          </a:p>
          <a:p>
            <a:endParaRPr lang="en-US" sz="3900" dirty="0"/>
          </a:p>
          <a:p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4111928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 the sum is:</a:t>
            </a:r>
          </a:p>
          <a:p>
            <a:endParaRPr lang="en-US" sz="2000" dirty="0"/>
          </a:p>
          <a:p>
            <a:r>
              <a:rPr lang="en-US" dirty="0"/>
              <a:t>1+4+7+10+13 = 14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2 + 7 = </a:t>
            </a:r>
            <a:r>
              <a:rPr lang="en-US" dirty="0">
                <a:solidFill>
                  <a:srgbClr val="FFFF00"/>
                </a:solidFill>
              </a:rPr>
              <a:t>35</a:t>
            </a:r>
          </a:p>
          <a:p>
            <a:endParaRPr lang="en-US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966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OR use the sum of the first n terms of an arithmetic sequence: </a:t>
            </a:r>
          </a:p>
          <a:p>
            <a:endParaRPr lang="en-US" sz="1000" dirty="0"/>
          </a:p>
          <a:p>
            <a:pPr algn="ctr">
              <a:spcBef>
                <a:spcPts val="0"/>
              </a:spcBef>
            </a:pPr>
            <a:r>
              <a:rPr lang="en-US" dirty="0"/>
              <a:t>S</a:t>
            </a:r>
            <a:r>
              <a:rPr lang="en-US" baseline="-25000" dirty="0"/>
              <a:t>n</a:t>
            </a:r>
            <a:r>
              <a:rPr lang="en-US" dirty="0"/>
              <a:t> = n(a</a:t>
            </a:r>
            <a:r>
              <a:rPr lang="en-US" baseline="-25000" dirty="0"/>
              <a:t>1</a:t>
            </a:r>
            <a:r>
              <a:rPr lang="en-US" dirty="0"/>
              <a:t> + a</a:t>
            </a:r>
            <a:r>
              <a:rPr lang="en-US" baseline="-25000" dirty="0"/>
              <a:t>n</a:t>
            </a:r>
            <a:r>
              <a:rPr lang="en-US" dirty="0"/>
              <a:t>)/2</a:t>
            </a:r>
          </a:p>
          <a:p>
            <a:pPr algn="ctr"/>
            <a:endParaRPr lang="en-US" sz="2000" dirty="0"/>
          </a:p>
          <a:p>
            <a:r>
              <a:rPr lang="en-US" dirty="0"/>
              <a:t>a</a:t>
            </a:r>
            <a:r>
              <a:rPr lang="en-US" baseline="-25000" dirty="0"/>
              <a:t>5</a:t>
            </a:r>
            <a:r>
              <a:rPr lang="en-US" dirty="0"/>
              <a:t> = 1 + (5-1)3 = 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12E03-98ED-45D0-916A-86F454C92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8202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OR use the sum of the first n terms of an arithmetic sequence: </a:t>
            </a:r>
          </a:p>
          <a:p>
            <a:endParaRPr lang="en-US" sz="1000" dirty="0"/>
          </a:p>
          <a:p>
            <a:pPr algn="ctr">
              <a:spcBef>
                <a:spcPts val="0"/>
              </a:spcBef>
            </a:pPr>
            <a:r>
              <a:rPr lang="en-US" dirty="0"/>
              <a:t>S</a:t>
            </a:r>
            <a:r>
              <a:rPr lang="en-US" baseline="-25000" dirty="0"/>
              <a:t>n</a:t>
            </a:r>
            <a:r>
              <a:rPr lang="en-US" dirty="0"/>
              <a:t> = n(a</a:t>
            </a:r>
            <a:r>
              <a:rPr lang="en-US" baseline="-25000" dirty="0"/>
              <a:t>1</a:t>
            </a:r>
            <a:r>
              <a:rPr lang="en-US" dirty="0"/>
              <a:t> + a</a:t>
            </a:r>
            <a:r>
              <a:rPr lang="en-US" baseline="-25000" dirty="0"/>
              <a:t>n</a:t>
            </a:r>
            <a:r>
              <a:rPr lang="en-US" dirty="0"/>
              <a:t>)/2</a:t>
            </a:r>
          </a:p>
          <a:p>
            <a:pPr algn="ctr"/>
            <a:endParaRPr lang="en-US" sz="2000" dirty="0"/>
          </a:p>
          <a:p>
            <a:r>
              <a:rPr lang="en-US" dirty="0"/>
              <a:t>S</a:t>
            </a:r>
            <a:r>
              <a:rPr lang="en-US" baseline="-25000" dirty="0"/>
              <a:t>5</a:t>
            </a:r>
            <a:r>
              <a:rPr lang="en-US" dirty="0"/>
              <a:t> = 5(1 + 13)/2 = </a:t>
            </a:r>
            <a:r>
              <a:rPr lang="en-US" dirty="0">
                <a:solidFill>
                  <a:srgbClr val="FFFF00"/>
                </a:solidFill>
              </a:rPr>
              <a:t>35</a:t>
            </a:r>
          </a:p>
          <a:p>
            <a:endParaRPr lang="en-US" sz="2000" dirty="0"/>
          </a:p>
          <a:p>
            <a:r>
              <a:rPr lang="en-US" dirty="0"/>
              <a:t>You only have to calculate one term using this method!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CBD9BC-5EC3-46E7-8BD0-95B5506D1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3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don’t have to be numbers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133600"/>
            <a:ext cx="7391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05958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DB5315-AB29-4E39-877C-34331378D4D4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9331344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The sum of the sequence of the first n terms of a geometric sequence is given by</a:t>
                </a:r>
              </a:p>
              <a:p>
                <a:endParaRPr lang="en-US" dirty="0"/>
              </a:p>
              <a:p>
                <a:endParaRPr lang="en-US" sz="2000" dirty="0"/>
              </a:p>
              <a:p>
                <a:r>
                  <a:rPr lang="en-US" dirty="0"/>
                  <a:t>                 </a:t>
                </a:r>
                <a:r>
                  <a:rPr lang="en-US" sz="2000" dirty="0"/>
                  <a:t> </a:t>
                </a:r>
                <a:r>
                  <a:rPr lang="en-US" dirty="0"/>
                  <a:t>=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rn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+1)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1−</m:t>
                        </m:r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>
                <a:blip r:embed="rId2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805D635-4C75-4288-A3B0-26AAF2A5D8AD}"/>
              </a:ext>
            </a:extLst>
          </p:cNvPr>
          <p:cNvSpPr txBox="1"/>
          <p:nvPr/>
        </p:nvSpPr>
        <p:spPr>
          <a:xfrm>
            <a:off x="3657600" y="2971800"/>
            <a:ext cx="2819400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CCFFFF"/>
                </a:solidFill>
              </a:rPr>
              <a:t>         </a:t>
            </a:r>
            <a:r>
              <a:rPr lang="en-US" sz="1500" b="1" dirty="0">
                <a:solidFill>
                  <a:srgbClr val="CCFFFF"/>
                </a:solidFill>
              </a:rPr>
              <a:t> </a:t>
            </a:r>
            <a:r>
              <a:rPr lang="en-US" sz="2500" b="1" dirty="0">
                <a:solidFill>
                  <a:srgbClr val="CCFFFF"/>
                </a:solidFill>
              </a:rPr>
              <a:t>n</a:t>
            </a:r>
          </a:p>
          <a:p>
            <a:pPr>
              <a:spcBef>
                <a:spcPts val="0"/>
              </a:spcBef>
            </a:pPr>
            <a:r>
              <a:rPr lang="en-US" sz="3500" b="1" dirty="0">
                <a:solidFill>
                  <a:srgbClr val="CCFFFF"/>
                </a:solidFill>
              </a:rPr>
              <a:t>S</a:t>
            </a:r>
            <a:r>
              <a:rPr lang="en-US" sz="3500" b="1" baseline="-25000" dirty="0">
                <a:solidFill>
                  <a:srgbClr val="CCFFFF"/>
                </a:solidFill>
              </a:rPr>
              <a:t>n</a:t>
            </a:r>
            <a:r>
              <a:rPr lang="en-US" sz="3500" b="1" dirty="0">
                <a:solidFill>
                  <a:srgbClr val="CCFFFF"/>
                </a:solidFill>
              </a:rPr>
              <a:t> = ∑ ar</a:t>
            </a:r>
            <a:r>
              <a:rPr lang="en-US" sz="3500" b="1" baseline="30000" dirty="0">
                <a:solidFill>
                  <a:srgbClr val="CCFFFF"/>
                </a:solidFill>
              </a:rPr>
              <a:t>k</a:t>
            </a:r>
          </a:p>
          <a:p>
            <a:r>
              <a:rPr lang="en-US" sz="2500" b="1" dirty="0">
                <a:solidFill>
                  <a:srgbClr val="CCFFFF"/>
                </a:solidFill>
              </a:rPr>
              <a:t>       k=1</a:t>
            </a:r>
          </a:p>
        </p:txBody>
      </p:sp>
    </p:spTree>
    <p:extLst>
      <p:ext uri="{BB962C8B-B14F-4D97-AF65-F5344CB8AC3E}">
        <p14:creationId xmlns:p14="http://schemas.microsoft.com/office/powerpoint/2010/main" val="129694317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sum of the first five terms in the geometric sequence 1, 4, 16…?</a:t>
            </a:r>
          </a:p>
          <a:p>
            <a:endParaRPr lang="en-US" sz="1000" dirty="0"/>
          </a:p>
          <a:p>
            <a:endParaRPr lang="en-US" sz="1000" dirty="0"/>
          </a:p>
          <a:p>
            <a:r>
              <a:rPr lang="en-US" dirty="0"/>
              <a:t>What is a</a:t>
            </a:r>
            <a:r>
              <a:rPr lang="en-US" baseline="-25000" dirty="0"/>
              <a:t>1</a:t>
            </a:r>
            <a:r>
              <a:rPr lang="en-US" dirty="0"/>
              <a:t>? </a:t>
            </a:r>
          </a:p>
          <a:p>
            <a:endParaRPr lang="en-US" sz="2000" dirty="0"/>
          </a:p>
          <a:p>
            <a:r>
              <a:rPr lang="en-US" dirty="0"/>
              <a:t>What is r?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 AND SERIES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IN-CLASS PROBLEM 4a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6171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sum of the first five terms in the geometric sequence 1, 4, 16…?</a:t>
            </a:r>
          </a:p>
          <a:p>
            <a:endParaRPr lang="en-US" sz="1000" dirty="0"/>
          </a:p>
          <a:p>
            <a:endParaRPr lang="en-US" sz="1000" dirty="0"/>
          </a:p>
          <a:p>
            <a:r>
              <a:rPr lang="en-US" dirty="0"/>
              <a:t>What is a</a:t>
            </a:r>
            <a:r>
              <a:rPr lang="en-US" baseline="-25000" dirty="0"/>
              <a:t>1</a:t>
            </a:r>
            <a:r>
              <a:rPr lang="en-US" dirty="0"/>
              <a:t>? </a:t>
            </a:r>
            <a:r>
              <a:rPr lang="en-US" dirty="0">
                <a:solidFill>
                  <a:srgbClr val="FFFF00"/>
                </a:solidFill>
              </a:rPr>
              <a:t>1</a:t>
            </a:r>
          </a:p>
          <a:p>
            <a:endParaRPr lang="en-US" sz="2000" dirty="0"/>
          </a:p>
          <a:p>
            <a:r>
              <a:rPr lang="en-US" dirty="0"/>
              <a:t>What is r?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 AND SERIES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IN-CLASS PROBLEM 4a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410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sum of the first five terms in the geometric sequence 1, 4, 16…?</a:t>
            </a:r>
          </a:p>
          <a:p>
            <a:endParaRPr lang="en-US" sz="1000" dirty="0"/>
          </a:p>
          <a:p>
            <a:endParaRPr lang="en-US" sz="1000" dirty="0"/>
          </a:p>
          <a:p>
            <a:r>
              <a:rPr lang="en-US" dirty="0"/>
              <a:t>What is a</a:t>
            </a:r>
            <a:r>
              <a:rPr lang="en-US" baseline="-25000" dirty="0"/>
              <a:t>1</a:t>
            </a:r>
            <a:r>
              <a:rPr lang="en-US" dirty="0"/>
              <a:t>? 1</a:t>
            </a:r>
          </a:p>
          <a:p>
            <a:endParaRPr lang="en-US" sz="2000" dirty="0"/>
          </a:p>
          <a:p>
            <a:r>
              <a:rPr lang="en-US" dirty="0"/>
              <a:t>What is r? </a:t>
            </a:r>
            <a:r>
              <a:rPr lang="en-US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 AND SERIES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IN-CLASS PROBLEM 4a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0324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sum of the first five terms in the geometric sequence 1, 4, 16…?</a:t>
            </a:r>
          </a:p>
          <a:p>
            <a:endParaRPr lang="en-US" sz="1000" dirty="0"/>
          </a:p>
          <a:p>
            <a:pPr>
              <a:spcBef>
                <a:spcPts val="600"/>
              </a:spcBef>
            </a:pP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1(4</a:t>
            </a:r>
            <a:r>
              <a:rPr lang="en-US" sz="2000" baseline="30000" dirty="0"/>
              <a:t> </a:t>
            </a:r>
            <a:r>
              <a:rPr lang="en-US" baseline="30000" dirty="0"/>
              <a:t>1-1</a:t>
            </a:r>
            <a:r>
              <a:rPr lang="en-US" dirty="0"/>
              <a:t>) = ?</a:t>
            </a:r>
          </a:p>
          <a:p>
            <a:pPr>
              <a:spcBef>
                <a:spcPts val="600"/>
              </a:spcBef>
            </a:pPr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1(4</a:t>
            </a:r>
            <a:r>
              <a:rPr lang="en-US" sz="2000" baseline="30000" dirty="0"/>
              <a:t> </a:t>
            </a:r>
            <a:r>
              <a:rPr lang="en-US" baseline="30000" dirty="0"/>
              <a:t>2-1</a:t>
            </a:r>
            <a:r>
              <a:rPr lang="en-US" dirty="0"/>
              <a:t>) = ?</a:t>
            </a:r>
          </a:p>
          <a:p>
            <a:pPr>
              <a:spcBef>
                <a:spcPts val="600"/>
              </a:spcBef>
            </a:pPr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1(4</a:t>
            </a:r>
            <a:r>
              <a:rPr lang="en-US" sz="2000" baseline="30000" dirty="0"/>
              <a:t> </a:t>
            </a:r>
            <a:r>
              <a:rPr lang="en-US" baseline="30000" dirty="0"/>
              <a:t>3-1</a:t>
            </a:r>
            <a:r>
              <a:rPr lang="en-US" dirty="0"/>
              <a:t>) = ?</a:t>
            </a:r>
          </a:p>
          <a:p>
            <a:pPr>
              <a:spcBef>
                <a:spcPts val="600"/>
              </a:spcBef>
            </a:pPr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 1(4</a:t>
            </a:r>
            <a:r>
              <a:rPr lang="en-US" sz="2000" baseline="30000" dirty="0"/>
              <a:t> </a:t>
            </a:r>
            <a:r>
              <a:rPr lang="en-US" baseline="30000" dirty="0"/>
              <a:t>4-1</a:t>
            </a:r>
            <a:r>
              <a:rPr lang="en-US" dirty="0"/>
              <a:t>) = ?</a:t>
            </a:r>
          </a:p>
          <a:p>
            <a:pPr>
              <a:spcBef>
                <a:spcPts val="600"/>
              </a:spcBef>
            </a:pPr>
            <a:r>
              <a:rPr lang="en-US" dirty="0"/>
              <a:t>a</a:t>
            </a:r>
            <a:r>
              <a:rPr lang="en-US" baseline="-25000" dirty="0"/>
              <a:t>5</a:t>
            </a:r>
            <a:r>
              <a:rPr lang="en-US" dirty="0"/>
              <a:t> = 1(4</a:t>
            </a:r>
            <a:r>
              <a:rPr lang="en-US" sz="2000" baseline="30000" dirty="0"/>
              <a:t> </a:t>
            </a:r>
            <a:r>
              <a:rPr lang="en-US" baseline="30000" dirty="0"/>
              <a:t>5-1</a:t>
            </a:r>
            <a:r>
              <a:rPr lang="en-US" dirty="0"/>
              <a:t>) = ?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 AND SERIES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IN-CLASS PROBLEM 4b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1065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sum of the first five terms in the geometric sequence 1, 4, 16…?</a:t>
            </a:r>
          </a:p>
          <a:p>
            <a:endParaRPr lang="en-US" sz="1000" dirty="0"/>
          </a:p>
          <a:p>
            <a:pPr>
              <a:spcBef>
                <a:spcPts val="600"/>
              </a:spcBef>
            </a:pP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1(4</a:t>
            </a:r>
            <a:r>
              <a:rPr lang="en-US" sz="2000" baseline="30000" dirty="0"/>
              <a:t> </a:t>
            </a:r>
            <a:r>
              <a:rPr lang="en-US" baseline="30000" dirty="0"/>
              <a:t>1-1</a:t>
            </a:r>
            <a:r>
              <a:rPr lang="en-US" dirty="0"/>
              <a:t>) = </a:t>
            </a:r>
            <a:r>
              <a:rPr lang="en-US" dirty="0">
                <a:solidFill>
                  <a:srgbClr val="FFFF00"/>
                </a:solidFill>
              </a:rPr>
              <a:t>1</a:t>
            </a:r>
          </a:p>
          <a:p>
            <a:pPr>
              <a:spcBef>
                <a:spcPts val="600"/>
              </a:spcBef>
            </a:pPr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1(4</a:t>
            </a:r>
            <a:r>
              <a:rPr lang="en-US" sz="2000" baseline="30000" dirty="0"/>
              <a:t> </a:t>
            </a:r>
            <a:r>
              <a:rPr lang="en-US" baseline="30000" dirty="0"/>
              <a:t>2-1</a:t>
            </a:r>
            <a:r>
              <a:rPr lang="en-US" dirty="0"/>
              <a:t>) = </a:t>
            </a:r>
          </a:p>
          <a:p>
            <a:pPr>
              <a:spcBef>
                <a:spcPts val="600"/>
              </a:spcBef>
            </a:pPr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1(4</a:t>
            </a:r>
            <a:r>
              <a:rPr lang="en-US" sz="2000" baseline="30000" dirty="0"/>
              <a:t> </a:t>
            </a:r>
            <a:r>
              <a:rPr lang="en-US" baseline="30000" dirty="0"/>
              <a:t>3-1</a:t>
            </a:r>
            <a:r>
              <a:rPr lang="en-US" dirty="0"/>
              <a:t>) = </a:t>
            </a:r>
          </a:p>
          <a:p>
            <a:pPr>
              <a:spcBef>
                <a:spcPts val="600"/>
              </a:spcBef>
            </a:pPr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 1(4</a:t>
            </a:r>
            <a:r>
              <a:rPr lang="en-US" sz="2000" baseline="30000" dirty="0"/>
              <a:t> </a:t>
            </a:r>
            <a:r>
              <a:rPr lang="en-US" baseline="30000" dirty="0"/>
              <a:t>4-1</a:t>
            </a:r>
            <a:r>
              <a:rPr lang="en-US" dirty="0"/>
              <a:t>) = </a:t>
            </a:r>
          </a:p>
          <a:p>
            <a:pPr>
              <a:spcBef>
                <a:spcPts val="600"/>
              </a:spcBef>
            </a:pPr>
            <a:r>
              <a:rPr lang="en-US" dirty="0"/>
              <a:t>a</a:t>
            </a:r>
            <a:r>
              <a:rPr lang="en-US" baseline="-25000" dirty="0"/>
              <a:t>5</a:t>
            </a:r>
            <a:r>
              <a:rPr lang="en-US" dirty="0"/>
              <a:t> = 1(4</a:t>
            </a:r>
            <a:r>
              <a:rPr lang="en-US" sz="2000" baseline="30000" dirty="0"/>
              <a:t> </a:t>
            </a:r>
            <a:r>
              <a:rPr lang="en-US" baseline="30000" dirty="0"/>
              <a:t>5-1</a:t>
            </a:r>
            <a:r>
              <a:rPr lang="en-US" dirty="0"/>
              <a:t>) =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8683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sum of the first five terms in the geometric sequence 1, 4, 16…?</a:t>
            </a:r>
          </a:p>
          <a:p>
            <a:endParaRPr lang="en-US" sz="1000" dirty="0"/>
          </a:p>
          <a:p>
            <a:pPr>
              <a:spcBef>
                <a:spcPts val="600"/>
              </a:spcBef>
            </a:pP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1(4</a:t>
            </a:r>
            <a:r>
              <a:rPr lang="en-US" sz="2000" baseline="30000" dirty="0"/>
              <a:t> </a:t>
            </a:r>
            <a:r>
              <a:rPr lang="en-US" baseline="30000" dirty="0"/>
              <a:t>1-1</a:t>
            </a:r>
            <a:r>
              <a:rPr lang="en-US" dirty="0"/>
              <a:t>) = 1</a:t>
            </a:r>
          </a:p>
          <a:p>
            <a:pPr>
              <a:spcBef>
                <a:spcPts val="600"/>
              </a:spcBef>
            </a:pPr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1(4</a:t>
            </a:r>
            <a:r>
              <a:rPr lang="en-US" sz="2000" baseline="30000" dirty="0"/>
              <a:t> </a:t>
            </a:r>
            <a:r>
              <a:rPr lang="en-US" baseline="30000" dirty="0"/>
              <a:t>2-1</a:t>
            </a:r>
            <a:r>
              <a:rPr lang="en-US" dirty="0"/>
              <a:t>) = </a:t>
            </a:r>
            <a:r>
              <a:rPr lang="en-US" dirty="0">
                <a:solidFill>
                  <a:srgbClr val="FFFF00"/>
                </a:solidFill>
              </a:rPr>
              <a:t>4</a:t>
            </a:r>
          </a:p>
          <a:p>
            <a:pPr>
              <a:spcBef>
                <a:spcPts val="600"/>
              </a:spcBef>
            </a:pPr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1(4</a:t>
            </a:r>
            <a:r>
              <a:rPr lang="en-US" sz="2000" baseline="30000" dirty="0"/>
              <a:t> </a:t>
            </a:r>
            <a:r>
              <a:rPr lang="en-US" baseline="30000" dirty="0"/>
              <a:t>3-1</a:t>
            </a:r>
            <a:r>
              <a:rPr lang="en-US" dirty="0"/>
              <a:t>) = </a:t>
            </a:r>
          </a:p>
          <a:p>
            <a:pPr>
              <a:spcBef>
                <a:spcPts val="600"/>
              </a:spcBef>
            </a:pPr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 1(4</a:t>
            </a:r>
            <a:r>
              <a:rPr lang="en-US" sz="2000" baseline="30000" dirty="0"/>
              <a:t> </a:t>
            </a:r>
            <a:r>
              <a:rPr lang="en-US" baseline="30000" dirty="0"/>
              <a:t>4-1</a:t>
            </a:r>
            <a:r>
              <a:rPr lang="en-US" dirty="0"/>
              <a:t>) = </a:t>
            </a:r>
          </a:p>
          <a:p>
            <a:pPr>
              <a:spcBef>
                <a:spcPts val="600"/>
              </a:spcBef>
            </a:pPr>
            <a:r>
              <a:rPr lang="en-US" dirty="0"/>
              <a:t>a</a:t>
            </a:r>
            <a:r>
              <a:rPr lang="en-US" baseline="-25000" dirty="0"/>
              <a:t>5</a:t>
            </a:r>
            <a:r>
              <a:rPr lang="en-US" dirty="0"/>
              <a:t> = 1(4</a:t>
            </a:r>
            <a:r>
              <a:rPr lang="en-US" sz="2000" baseline="30000" dirty="0"/>
              <a:t> </a:t>
            </a:r>
            <a:r>
              <a:rPr lang="en-US" baseline="30000" dirty="0"/>
              <a:t>5-1</a:t>
            </a:r>
            <a:r>
              <a:rPr lang="en-US" dirty="0"/>
              <a:t>) =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 AND SERIES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IN-CLASS PROBLEM 4b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9077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sum of the first five terms in the geometric sequence 1, 4, 16…?</a:t>
            </a:r>
          </a:p>
          <a:p>
            <a:endParaRPr lang="en-US" sz="1000" dirty="0"/>
          </a:p>
          <a:p>
            <a:pPr>
              <a:spcBef>
                <a:spcPts val="600"/>
              </a:spcBef>
            </a:pP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1(4</a:t>
            </a:r>
            <a:r>
              <a:rPr lang="en-US" sz="2000" baseline="30000" dirty="0"/>
              <a:t> </a:t>
            </a:r>
            <a:r>
              <a:rPr lang="en-US" baseline="30000" dirty="0"/>
              <a:t>1-1</a:t>
            </a:r>
            <a:r>
              <a:rPr lang="en-US" dirty="0"/>
              <a:t>) = 1</a:t>
            </a:r>
          </a:p>
          <a:p>
            <a:pPr>
              <a:spcBef>
                <a:spcPts val="600"/>
              </a:spcBef>
            </a:pPr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1(4</a:t>
            </a:r>
            <a:r>
              <a:rPr lang="en-US" sz="2000" baseline="30000" dirty="0"/>
              <a:t> </a:t>
            </a:r>
            <a:r>
              <a:rPr lang="en-US" baseline="30000" dirty="0"/>
              <a:t>2-1</a:t>
            </a:r>
            <a:r>
              <a:rPr lang="en-US" dirty="0"/>
              <a:t>) = 4</a:t>
            </a:r>
          </a:p>
          <a:p>
            <a:pPr>
              <a:spcBef>
                <a:spcPts val="600"/>
              </a:spcBef>
            </a:pPr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1(4</a:t>
            </a:r>
            <a:r>
              <a:rPr lang="en-US" sz="2000" baseline="30000" dirty="0"/>
              <a:t> </a:t>
            </a:r>
            <a:r>
              <a:rPr lang="en-US" baseline="30000" dirty="0"/>
              <a:t>3-1</a:t>
            </a:r>
            <a:r>
              <a:rPr lang="en-US" dirty="0"/>
              <a:t>) =</a:t>
            </a:r>
            <a:r>
              <a:rPr lang="en-US" dirty="0">
                <a:solidFill>
                  <a:srgbClr val="FFFF00"/>
                </a:solidFill>
              </a:rPr>
              <a:t> 16</a:t>
            </a:r>
          </a:p>
          <a:p>
            <a:pPr>
              <a:spcBef>
                <a:spcPts val="600"/>
              </a:spcBef>
            </a:pPr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 1(4</a:t>
            </a:r>
            <a:r>
              <a:rPr lang="en-US" sz="2000" baseline="30000" dirty="0"/>
              <a:t> </a:t>
            </a:r>
            <a:r>
              <a:rPr lang="en-US" baseline="30000" dirty="0"/>
              <a:t>4-1</a:t>
            </a:r>
            <a:r>
              <a:rPr lang="en-US" dirty="0"/>
              <a:t>) = </a:t>
            </a:r>
          </a:p>
          <a:p>
            <a:pPr>
              <a:spcBef>
                <a:spcPts val="600"/>
              </a:spcBef>
            </a:pPr>
            <a:r>
              <a:rPr lang="en-US" dirty="0"/>
              <a:t>a</a:t>
            </a:r>
            <a:r>
              <a:rPr lang="en-US" baseline="-25000" dirty="0"/>
              <a:t>5</a:t>
            </a:r>
            <a:r>
              <a:rPr lang="en-US" dirty="0"/>
              <a:t> = 1(4</a:t>
            </a:r>
            <a:r>
              <a:rPr lang="en-US" sz="2000" baseline="30000" dirty="0"/>
              <a:t> </a:t>
            </a:r>
            <a:r>
              <a:rPr lang="en-US" baseline="30000" dirty="0"/>
              <a:t>5-1</a:t>
            </a:r>
            <a:r>
              <a:rPr lang="en-US" dirty="0"/>
              <a:t>) =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8357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sum of the first five terms in the geometric sequence 1, 4, 16…?</a:t>
            </a:r>
          </a:p>
          <a:p>
            <a:endParaRPr lang="en-US" sz="1000" dirty="0"/>
          </a:p>
          <a:p>
            <a:pPr>
              <a:spcBef>
                <a:spcPts val="600"/>
              </a:spcBef>
            </a:pP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1(4</a:t>
            </a:r>
            <a:r>
              <a:rPr lang="en-US" sz="2000" baseline="30000" dirty="0"/>
              <a:t> </a:t>
            </a:r>
            <a:r>
              <a:rPr lang="en-US" baseline="30000" dirty="0"/>
              <a:t>1-1</a:t>
            </a:r>
            <a:r>
              <a:rPr lang="en-US" dirty="0"/>
              <a:t>) = 1</a:t>
            </a:r>
          </a:p>
          <a:p>
            <a:pPr>
              <a:spcBef>
                <a:spcPts val="600"/>
              </a:spcBef>
            </a:pPr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1(4</a:t>
            </a:r>
            <a:r>
              <a:rPr lang="en-US" sz="2000" baseline="30000" dirty="0"/>
              <a:t> </a:t>
            </a:r>
            <a:r>
              <a:rPr lang="en-US" baseline="30000" dirty="0"/>
              <a:t>2-1</a:t>
            </a:r>
            <a:r>
              <a:rPr lang="en-US" dirty="0"/>
              <a:t>) = 4</a:t>
            </a:r>
          </a:p>
          <a:p>
            <a:pPr>
              <a:spcBef>
                <a:spcPts val="600"/>
              </a:spcBef>
            </a:pPr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1(4</a:t>
            </a:r>
            <a:r>
              <a:rPr lang="en-US" sz="2000" baseline="30000" dirty="0"/>
              <a:t> </a:t>
            </a:r>
            <a:r>
              <a:rPr lang="en-US" baseline="30000" dirty="0"/>
              <a:t>3-1</a:t>
            </a:r>
            <a:r>
              <a:rPr lang="en-US" dirty="0"/>
              <a:t>) = 16</a:t>
            </a:r>
          </a:p>
          <a:p>
            <a:pPr>
              <a:spcBef>
                <a:spcPts val="600"/>
              </a:spcBef>
            </a:pPr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 1(4</a:t>
            </a:r>
            <a:r>
              <a:rPr lang="en-US" sz="2000" baseline="30000" dirty="0"/>
              <a:t> </a:t>
            </a:r>
            <a:r>
              <a:rPr lang="en-US" baseline="30000" dirty="0"/>
              <a:t>4-1</a:t>
            </a:r>
            <a:r>
              <a:rPr lang="en-US" dirty="0"/>
              <a:t>) = </a:t>
            </a:r>
            <a:r>
              <a:rPr lang="en-US" dirty="0">
                <a:solidFill>
                  <a:srgbClr val="FFFF00"/>
                </a:solidFill>
              </a:rPr>
              <a:t>64</a:t>
            </a:r>
          </a:p>
          <a:p>
            <a:pPr>
              <a:spcBef>
                <a:spcPts val="600"/>
              </a:spcBef>
            </a:pPr>
            <a:r>
              <a:rPr lang="en-US" dirty="0"/>
              <a:t>a</a:t>
            </a:r>
            <a:r>
              <a:rPr lang="en-US" baseline="-25000" dirty="0"/>
              <a:t>5</a:t>
            </a:r>
            <a:r>
              <a:rPr lang="en-US" dirty="0"/>
              <a:t> = 1(4</a:t>
            </a:r>
            <a:r>
              <a:rPr lang="en-US" sz="2000" baseline="30000" dirty="0"/>
              <a:t> </a:t>
            </a:r>
            <a:r>
              <a:rPr lang="en-US" baseline="30000" dirty="0"/>
              <a:t>5-1</a:t>
            </a:r>
            <a:r>
              <a:rPr lang="en-US" dirty="0"/>
              <a:t>) =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 AND SERIES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IN-CLASS PROBLEM 4b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03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member of a sequence is called a “</a:t>
            </a:r>
            <a:r>
              <a:rPr lang="en-US" dirty="0">
                <a:solidFill>
                  <a:srgbClr val="FFC000"/>
                </a:solidFill>
              </a:rPr>
              <a:t>term</a:t>
            </a:r>
            <a:r>
              <a:rPr lang="en-US" dirty="0"/>
              <a:t>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4174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sz="3900" dirty="0"/>
              <a:t>What is the sum of the first five terms in the geometric sequence 1, 4, 16…?</a:t>
            </a:r>
          </a:p>
          <a:p>
            <a:endParaRPr lang="en-US" sz="1000" dirty="0"/>
          </a:p>
          <a:p>
            <a:pPr>
              <a:spcBef>
                <a:spcPts val="600"/>
              </a:spcBef>
            </a:pPr>
            <a:r>
              <a:rPr lang="en-US" sz="3900" dirty="0"/>
              <a:t>a</a:t>
            </a:r>
            <a:r>
              <a:rPr lang="en-US" sz="3900" baseline="-25000" dirty="0"/>
              <a:t>1</a:t>
            </a:r>
            <a:r>
              <a:rPr lang="en-US" sz="3900" dirty="0"/>
              <a:t> = 1(4</a:t>
            </a:r>
            <a:r>
              <a:rPr lang="en-US" sz="3900" baseline="30000" dirty="0"/>
              <a:t> 1-1</a:t>
            </a:r>
            <a:r>
              <a:rPr lang="en-US" sz="3900" dirty="0"/>
              <a:t>) = 1</a:t>
            </a:r>
          </a:p>
          <a:p>
            <a:pPr>
              <a:spcBef>
                <a:spcPts val="600"/>
              </a:spcBef>
            </a:pPr>
            <a:r>
              <a:rPr lang="en-US" sz="3900" dirty="0"/>
              <a:t>a</a:t>
            </a:r>
            <a:r>
              <a:rPr lang="en-US" sz="3900" baseline="-25000" dirty="0"/>
              <a:t>2</a:t>
            </a:r>
            <a:r>
              <a:rPr lang="en-US" sz="3900" dirty="0"/>
              <a:t> = 1(4</a:t>
            </a:r>
            <a:r>
              <a:rPr lang="en-US" sz="3900" baseline="30000" dirty="0"/>
              <a:t> 2-1</a:t>
            </a:r>
            <a:r>
              <a:rPr lang="en-US" sz="3900" dirty="0"/>
              <a:t>) = 4</a:t>
            </a:r>
          </a:p>
          <a:p>
            <a:pPr>
              <a:spcBef>
                <a:spcPts val="600"/>
              </a:spcBef>
            </a:pPr>
            <a:r>
              <a:rPr lang="en-US" sz="3900" dirty="0"/>
              <a:t>a</a:t>
            </a:r>
            <a:r>
              <a:rPr lang="en-US" sz="3900" baseline="-25000" dirty="0"/>
              <a:t>3</a:t>
            </a:r>
            <a:r>
              <a:rPr lang="en-US" sz="3900" dirty="0"/>
              <a:t> = 1(4</a:t>
            </a:r>
            <a:r>
              <a:rPr lang="en-US" sz="3900" baseline="30000" dirty="0"/>
              <a:t> 3-1</a:t>
            </a:r>
            <a:r>
              <a:rPr lang="en-US" sz="3900" dirty="0"/>
              <a:t>) = 16</a:t>
            </a:r>
          </a:p>
          <a:p>
            <a:pPr>
              <a:spcBef>
                <a:spcPts val="600"/>
              </a:spcBef>
            </a:pPr>
            <a:r>
              <a:rPr lang="en-US" sz="3900" dirty="0"/>
              <a:t>a</a:t>
            </a:r>
            <a:r>
              <a:rPr lang="en-US" sz="3900" baseline="-25000" dirty="0"/>
              <a:t>4</a:t>
            </a:r>
            <a:r>
              <a:rPr lang="en-US" sz="3900" dirty="0"/>
              <a:t> = 1(4</a:t>
            </a:r>
            <a:r>
              <a:rPr lang="en-US" sz="3900" baseline="30000" dirty="0"/>
              <a:t> 4-1</a:t>
            </a:r>
            <a:r>
              <a:rPr lang="en-US" sz="3900" dirty="0"/>
              <a:t>) = 64</a:t>
            </a:r>
          </a:p>
          <a:p>
            <a:pPr>
              <a:spcBef>
                <a:spcPts val="600"/>
              </a:spcBef>
            </a:pPr>
            <a:r>
              <a:rPr lang="en-US" sz="3900" dirty="0"/>
              <a:t>a</a:t>
            </a:r>
            <a:r>
              <a:rPr lang="en-US" sz="3900" baseline="-25000" dirty="0"/>
              <a:t>5</a:t>
            </a:r>
            <a:r>
              <a:rPr lang="en-US" sz="3900" dirty="0"/>
              <a:t> = 1(4</a:t>
            </a:r>
            <a:r>
              <a:rPr lang="en-US" sz="3900" baseline="30000" dirty="0"/>
              <a:t> 5-1</a:t>
            </a:r>
            <a:r>
              <a:rPr lang="en-US" sz="3900" dirty="0"/>
              <a:t>) = </a:t>
            </a:r>
            <a:r>
              <a:rPr lang="en-US" sz="3900" dirty="0">
                <a:solidFill>
                  <a:srgbClr val="FFFF00"/>
                </a:solidFill>
              </a:rPr>
              <a:t>256 </a:t>
            </a:r>
          </a:p>
          <a:p>
            <a:pPr>
              <a:spcBef>
                <a:spcPts val="600"/>
              </a:spcBef>
            </a:pPr>
            <a:r>
              <a:rPr lang="en-US" sz="3900" dirty="0"/>
              <a:t>So what is the sum?</a:t>
            </a:r>
          </a:p>
          <a:p>
            <a:endParaRPr lang="en-US" sz="39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7814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sz="3900" dirty="0"/>
              <a:t>What is the sum of the first five terms in the geometric sequence 1, 4, 16…?</a:t>
            </a:r>
          </a:p>
          <a:p>
            <a:endParaRPr lang="en-US" sz="3900" dirty="0"/>
          </a:p>
          <a:p>
            <a:pPr algn="ctr"/>
            <a:r>
              <a:rPr lang="en-US" sz="3900" dirty="0"/>
              <a:t>1 + 4 + 16 + 64 + 256</a:t>
            </a:r>
          </a:p>
          <a:p>
            <a:pPr algn="ctr"/>
            <a:r>
              <a:rPr lang="en-US" sz="3900" dirty="0"/>
              <a:t>= </a:t>
            </a:r>
            <a:r>
              <a:rPr lang="en-US" sz="3900" dirty="0">
                <a:solidFill>
                  <a:srgbClr val="FFFF00"/>
                </a:solidFill>
              </a:rPr>
              <a:t>341</a:t>
            </a:r>
          </a:p>
          <a:p>
            <a:endParaRPr lang="en-US" sz="39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2412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534400" cy="5638800"/>
              </a:xfrm>
            </p:spPr>
            <p:txBody>
              <a:bodyPr/>
              <a:lstStyle/>
              <a:p>
                <a:r>
                  <a:rPr lang="en-US" sz="3900" dirty="0"/>
                  <a:t>Sum of the first n terms of a geometric sequence: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sz="3900" dirty="0"/>
                  <a:t>S</a:t>
                </a:r>
                <a:r>
                  <a:rPr lang="en-US" sz="3900" baseline="-25000" dirty="0"/>
                  <a:t>n</a:t>
                </a:r>
                <a:r>
                  <a:rPr lang="en-US" sz="39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900" dirty="0"/>
                          <m:t>a</m:t>
                        </m:r>
                        <m:r>
                          <m:rPr>
                            <m:nor/>
                          </m:rPr>
                          <a:rPr lang="en-US" sz="3900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sz="3900" dirty="0"/>
                          <m:t>(1−</m:t>
                        </m:r>
                        <m:r>
                          <m:rPr>
                            <m:nor/>
                          </m:rPr>
                          <a:rPr lang="en-US" sz="3900" dirty="0"/>
                          <m:t>rn</m:t>
                        </m:r>
                        <m:r>
                          <m:rPr>
                            <m:nor/>
                          </m:rPr>
                          <a:rPr lang="en-US" sz="39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900" dirty="0"/>
                          <m:t>1−</m:t>
                        </m:r>
                        <m:r>
                          <m:rPr>
                            <m:nor/>
                          </m:rPr>
                          <a:rPr lang="en-US" sz="3900" dirty="0"/>
                          <m:t>r</m:t>
                        </m:r>
                      </m:den>
                    </m:f>
                  </m:oMath>
                </a14:m>
                <a:endParaRPr lang="en-US" sz="3900" dirty="0"/>
              </a:p>
              <a:p>
                <a:pPr algn="ctr">
                  <a:spcBef>
                    <a:spcPts val="0"/>
                  </a:spcBef>
                </a:pPr>
                <a:endParaRPr lang="en-US" sz="1000" dirty="0"/>
              </a:p>
              <a:p>
                <a:pPr>
                  <a:spcBef>
                    <a:spcPts val="0"/>
                  </a:spcBef>
                </a:pPr>
                <a:r>
                  <a:rPr lang="en-US" sz="3900" dirty="0"/>
                  <a:t>For ours: S</a:t>
                </a:r>
                <a:r>
                  <a:rPr lang="en-US" sz="3900" baseline="-25000" dirty="0"/>
                  <a:t>5</a:t>
                </a:r>
                <a:r>
                  <a:rPr lang="en-US" sz="39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900" b="1" i="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sz="3900" dirty="0"/>
                          <m:t>(1−</m:t>
                        </m:r>
                        <m:r>
                          <m:rPr>
                            <m:nor/>
                          </m:rPr>
                          <a:rPr lang="en-US" sz="3900" b="1" i="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sz="3900" b="1" i="0" baseline="30000" dirty="0" smtClean="0"/>
                          <m:t>5</m:t>
                        </m:r>
                        <m:r>
                          <m:rPr>
                            <m:nor/>
                          </m:rPr>
                          <a:rPr lang="en-US" sz="39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900" dirty="0"/>
                          <m:t>1−</m:t>
                        </m:r>
                        <m:r>
                          <m:rPr>
                            <m:nor/>
                          </m:rPr>
                          <a:rPr lang="en-US" sz="3900" b="1" i="0" dirty="0" smtClean="0"/>
                          <m:t>4</m:t>
                        </m:r>
                      </m:den>
                    </m:f>
                    <m:r>
                      <a:rPr lang="en-US" sz="3900" b="1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39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534400" cy="5638800"/>
              </a:xfrm>
              <a:blipFill>
                <a:blip r:embed="rId2"/>
                <a:stretch>
                  <a:fillRect l="-2429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53DD7D0-9191-4599-A2DF-2300D6A07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4224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534400" cy="5638800"/>
              </a:xfrm>
            </p:spPr>
            <p:txBody>
              <a:bodyPr/>
              <a:lstStyle/>
              <a:p>
                <a:r>
                  <a:rPr lang="en-US" sz="3900" dirty="0"/>
                  <a:t>Sum of the first n terms of a geometric sequence: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sz="3900" dirty="0"/>
                  <a:t>S</a:t>
                </a:r>
                <a:r>
                  <a:rPr lang="en-US" sz="3900" baseline="-25000" dirty="0"/>
                  <a:t>n</a:t>
                </a:r>
                <a:r>
                  <a:rPr lang="en-US" sz="39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900" dirty="0"/>
                          <m:t>a</m:t>
                        </m:r>
                        <m:r>
                          <m:rPr>
                            <m:nor/>
                          </m:rPr>
                          <a:rPr lang="en-US" sz="3900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sz="3900" dirty="0"/>
                          <m:t>(1−</m:t>
                        </m:r>
                        <m:r>
                          <m:rPr>
                            <m:nor/>
                          </m:rPr>
                          <a:rPr lang="en-US" sz="3900" dirty="0"/>
                          <m:t>rn</m:t>
                        </m:r>
                        <m:r>
                          <m:rPr>
                            <m:nor/>
                          </m:rPr>
                          <a:rPr lang="en-US" sz="39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900" dirty="0"/>
                          <m:t>1−</m:t>
                        </m:r>
                        <m:r>
                          <m:rPr>
                            <m:nor/>
                          </m:rPr>
                          <a:rPr lang="en-US" sz="3900" dirty="0"/>
                          <m:t>r</m:t>
                        </m:r>
                      </m:den>
                    </m:f>
                  </m:oMath>
                </a14:m>
                <a:endParaRPr lang="en-US" sz="3900" dirty="0"/>
              </a:p>
              <a:p>
                <a:pPr algn="ctr"/>
                <a:endParaRPr lang="en-US" sz="1000" dirty="0"/>
              </a:p>
              <a:p>
                <a:pPr>
                  <a:spcBef>
                    <a:spcPts val="0"/>
                  </a:spcBef>
                </a:pPr>
                <a:r>
                  <a:rPr lang="en-US" sz="3900" dirty="0"/>
                  <a:t>For ours: S</a:t>
                </a:r>
                <a:r>
                  <a:rPr lang="en-US" sz="3900" baseline="-25000" dirty="0"/>
                  <a:t>5</a:t>
                </a:r>
                <a:r>
                  <a:rPr lang="en-US" sz="39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900" b="1" i="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sz="3900" dirty="0"/>
                          <m:t>(1−</m:t>
                        </m:r>
                        <m:r>
                          <m:rPr>
                            <m:nor/>
                          </m:rPr>
                          <a:rPr lang="en-US" sz="3900" b="1" i="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sz="3900" b="1" i="0" baseline="30000" dirty="0" smtClean="0"/>
                          <m:t>5</m:t>
                        </m:r>
                        <m:r>
                          <m:rPr>
                            <m:nor/>
                          </m:rPr>
                          <a:rPr lang="en-US" sz="39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900" dirty="0"/>
                          <m:t>1−</m:t>
                        </m:r>
                        <m:r>
                          <m:rPr>
                            <m:nor/>
                          </m:rPr>
                          <a:rPr lang="en-US" sz="3900" b="1" i="0" dirty="0" smtClean="0"/>
                          <m:t>4</m:t>
                        </m:r>
                      </m:den>
                    </m:f>
                    <m:r>
                      <a:rPr lang="en-US" sz="3900" b="1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9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900" dirty="0"/>
                          <m:t>1−</m:t>
                        </m:r>
                        <m:r>
                          <m:rPr>
                            <m:nor/>
                          </m:rPr>
                          <a:rPr lang="en-US" sz="3900" b="1" i="0" dirty="0" smtClean="0"/>
                          <m:t>1024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900" dirty="0"/>
                          <m:t>1−4</m:t>
                        </m:r>
                      </m:den>
                    </m:f>
                  </m:oMath>
                </a14:m>
                <a:endParaRPr lang="en-US" sz="3900" dirty="0"/>
              </a:p>
              <a:p>
                <a:r>
                  <a:rPr lang="en-US" sz="3900" dirty="0"/>
                  <a:t>			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900" dirty="0"/>
                          <m:t>−102</m:t>
                        </m:r>
                        <m:r>
                          <m:rPr>
                            <m:nor/>
                          </m:rPr>
                          <a:rPr lang="en-US" sz="3900" b="1" i="0" dirty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900" dirty="0"/>
                          <m:t>−</m:t>
                        </m:r>
                        <m:r>
                          <m:rPr>
                            <m:nor/>
                          </m:rPr>
                          <a:rPr lang="en-US" sz="3900" b="1" i="0" dirty="0" smtClean="0"/>
                          <m:t>3</m:t>
                        </m:r>
                      </m:den>
                    </m:f>
                  </m:oMath>
                </a14:m>
                <a:r>
                  <a:rPr lang="en-US" sz="3900" dirty="0"/>
                  <a:t> = </a:t>
                </a:r>
                <a:r>
                  <a:rPr lang="en-US" sz="3900" dirty="0">
                    <a:solidFill>
                      <a:srgbClr val="FFFF00"/>
                    </a:solidFill>
                  </a:rPr>
                  <a:t>341</a:t>
                </a:r>
              </a:p>
              <a:p>
                <a:r>
                  <a:rPr lang="en-US" sz="3900" dirty="0">
                    <a:solidFill>
                      <a:srgbClr val="FFFF00"/>
                    </a:solidFill>
                  </a:rPr>
                  <a:t>We didn’t have to calculate ANY individual terms!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534400" cy="5638800"/>
              </a:xfrm>
              <a:blipFill>
                <a:blip r:embed="rId2"/>
                <a:stretch>
                  <a:fillRect l="-2429" t="-1838" b="-12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53DD7D0-9191-4599-A2DF-2300D6A07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121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DB5315-AB29-4E39-877C-34331378D4D4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64020231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Consider a string of amplifiers each with a voltage gain ‘A’. </a:t>
            </a:r>
          </a:p>
          <a:p>
            <a:pPr>
              <a:spcBef>
                <a:spcPts val="0"/>
              </a:spcBef>
            </a:pPr>
            <a:r>
              <a:rPr lang="en-US" dirty="0"/>
              <a:t>If a signal V is applied to the first amplifier, develop the sequence that describes the successive output voltages </a:t>
            </a:r>
          </a:p>
          <a:p>
            <a:pPr>
              <a:spcBef>
                <a:spcPts val="0"/>
              </a:spcBef>
            </a:pPr>
            <a:r>
              <a:rPr lang="en-US" dirty="0"/>
              <a:t>of each stage: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7821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Consider a string of amplifiers each with a voltage gain ‘A’. </a:t>
            </a:r>
          </a:p>
          <a:p>
            <a:pPr>
              <a:spcBef>
                <a:spcPts val="0"/>
              </a:spcBef>
            </a:pPr>
            <a:r>
              <a:rPr lang="en-US" dirty="0"/>
              <a:t>If a signal V is applied to the first amplifier, develop the sequence that describes the successive output voltages </a:t>
            </a:r>
          </a:p>
          <a:p>
            <a:pPr>
              <a:spcBef>
                <a:spcPts val="0"/>
              </a:spcBef>
            </a:pPr>
            <a:r>
              <a:rPr lang="en-US" dirty="0"/>
              <a:t>of each stage:</a:t>
            </a:r>
          </a:p>
          <a:p>
            <a:r>
              <a:rPr lang="en-US" dirty="0">
                <a:solidFill>
                  <a:srgbClr val="FFFF00"/>
                </a:solidFill>
              </a:rPr>
              <a:t>V AV A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V A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V A</a:t>
            </a:r>
            <a:r>
              <a:rPr lang="en-US" baseline="30000" dirty="0">
                <a:solidFill>
                  <a:srgbClr val="FFFF00"/>
                </a:solidFill>
              </a:rPr>
              <a:t>4</a:t>
            </a:r>
            <a:r>
              <a:rPr lang="en-US" dirty="0">
                <a:solidFill>
                  <a:srgbClr val="FFFF00"/>
                </a:solidFill>
              </a:rPr>
              <a:t>V 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E94B46-08FC-46C7-83DC-4617FF3E9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87922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Explain why is this a geometric sequence?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2FF25D-C23C-474E-B27A-1BFF26273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3070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Consider a string of amplifiers each with a voltage gain ‘A’. </a:t>
            </a:r>
          </a:p>
          <a:p>
            <a:pPr>
              <a:spcBef>
                <a:spcPts val="0"/>
              </a:spcBef>
            </a:pPr>
            <a:r>
              <a:rPr lang="en-US" dirty="0"/>
              <a:t>If a signal V is applied to the first amplifier, the sequence is:  V AV A</a:t>
            </a:r>
            <a:r>
              <a:rPr lang="en-US" baseline="30000" dirty="0"/>
              <a:t>2</a:t>
            </a:r>
            <a:r>
              <a:rPr lang="en-US" dirty="0"/>
              <a:t>V A</a:t>
            </a:r>
            <a:r>
              <a:rPr lang="en-US" baseline="30000" dirty="0"/>
              <a:t>3</a:t>
            </a:r>
            <a:r>
              <a:rPr lang="en-US" dirty="0"/>
              <a:t>V A</a:t>
            </a:r>
            <a:r>
              <a:rPr lang="en-US" baseline="30000" dirty="0"/>
              <a:t>4</a:t>
            </a:r>
            <a:r>
              <a:rPr lang="en-US" dirty="0"/>
              <a:t>V …</a:t>
            </a:r>
          </a:p>
          <a:p>
            <a:pPr>
              <a:spcBef>
                <a:spcPts val="0"/>
              </a:spcBef>
            </a:pPr>
            <a:r>
              <a:rPr lang="en-US" dirty="0"/>
              <a:t>Develop the recursion formula for this sequence: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E94B46-08FC-46C7-83DC-4617FF3E9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F58785-6083-45C8-B9E7-6A7B22F15364}"/>
              </a:ext>
            </a:extLst>
          </p:cNvPr>
          <p:cNvSpPr txBox="1"/>
          <p:nvPr/>
        </p:nvSpPr>
        <p:spPr>
          <a:xfrm>
            <a:off x="7620000" y="6457890"/>
            <a:ext cx="152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a</a:t>
            </a:r>
            <a:r>
              <a:rPr lang="en-US" sz="2000" baseline="-25000" dirty="0">
                <a:solidFill>
                  <a:srgbClr val="CCFFFF"/>
                </a:solidFill>
              </a:rPr>
              <a:t>n</a:t>
            </a:r>
            <a:r>
              <a:rPr lang="en-US" sz="2000" dirty="0">
                <a:solidFill>
                  <a:srgbClr val="CCFFFF"/>
                </a:solidFill>
              </a:rPr>
              <a:t> = r </a:t>
            </a:r>
            <a:r>
              <a:rPr lang="en-US" sz="2000" dirty="0">
                <a:solidFill>
                  <a:srgbClr val="C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sz="2000" dirty="0">
                <a:solidFill>
                  <a:srgbClr val="CCFFFF"/>
                </a:solidFill>
              </a:rPr>
              <a:t>a</a:t>
            </a:r>
            <a:r>
              <a:rPr lang="en-US" sz="2000" baseline="-25000" dirty="0">
                <a:solidFill>
                  <a:srgbClr val="CCFFFF"/>
                </a:solidFill>
              </a:rPr>
              <a:t>n-1</a:t>
            </a:r>
            <a:endParaRPr lang="en-US" sz="20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46365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Consider a string of amplifiers each with a voltage gain ‘A’. </a:t>
            </a:r>
          </a:p>
          <a:p>
            <a:pPr>
              <a:spcBef>
                <a:spcPts val="0"/>
              </a:spcBef>
            </a:pPr>
            <a:r>
              <a:rPr lang="en-US" dirty="0"/>
              <a:t>If a signal V is applied to the first amplifier, the sequence is:  V AV A</a:t>
            </a:r>
            <a:r>
              <a:rPr lang="en-US" baseline="30000" dirty="0"/>
              <a:t>2</a:t>
            </a:r>
            <a:r>
              <a:rPr lang="en-US" dirty="0"/>
              <a:t>V A</a:t>
            </a:r>
            <a:r>
              <a:rPr lang="en-US" baseline="30000" dirty="0"/>
              <a:t>3</a:t>
            </a:r>
            <a:r>
              <a:rPr lang="en-US" dirty="0"/>
              <a:t>V A</a:t>
            </a:r>
            <a:r>
              <a:rPr lang="en-US" baseline="30000" dirty="0"/>
              <a:t>4</a:t>
            </a:r>
            <a:r>
              <a:rPr lang="en-US" dirty="0"/>
              <a:t>V …</a:t>
            </a:r>
          </a:p>
          <a:p>
            <a:pPr>
              <a:spcBef>
                <a:spcPts val="0"/>
              </a:spcBef>
            </a:pPr>
            <a:r>
              <a:rPr lang="en-US" dirty="0"/>
              <a:t>Develop the recursion formula for this sequence:</a:t>
            </a:r>
          </a:p>
          <a:p>
            <a:pPr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</a:rPr>
              <a:t>a</a:t>
            </a:r>
            <a:r>
              <a:rPr lang="en-US" sz="4000" baseline="-25000" dirty="0">
                <a:solidFill>
                  <a:srgbClr val="FFFF00"/>
                </a:solidFill>
              </a:rPr>
              <a:t>n</a:t>
            </a:r>
            <a:r>
              <a:rPr lang="en-US" sz="4000" dirty="0">
                <a:solidFill>
                  <a:srgbClr val="FFFF00"/>
                </a:solidFill>
              </a:rPr>
              <a:t> = 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FFFF00"/>
                </a:solidFill>
              </a:rPr>
              <a:t>a</a:t>
            </a:r>
            <a:r>
              <a:rPr lang="en-US" sz="4000" baseline="-25000" dirty="0">
                <a:solidFill>
                  <a:srgbClr val="FFFF00"/>
                </a:solidFill>
              </a:rPr>
              <a:t>n-1</a:t>
            </a:r>
            <a:endParaRPr lang="en-US" sz="4000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E94B46-08FC-46C7-83DC-4617FF3E9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 AND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FCFDF-1B66-44F6-9086-69FF99822F6D}"/>
              </a:ext>
            </a:extLst>
          </p:cNvPr>
          <p:cNvSpPr txBox="1"/>
          <p:nvPr/>
        </p:nvSpPr>
        <p:spPr>
          <a:xfrm>
            <a:off x="7620000" y="6457890"/>
            <a:ext cx="152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a</a:t>
            </a:r>
            <a:r>
              <a:rPr lang="en-US" sz="2000" baseline="-25000" dirty="0">
                <a:solidFill>
                  <a:srgbClr val="CCFFFF"/>
                </a:solidFill>
              </a:rPr>
              <a:t>n</a:t>
            </a:r>
            <a:r>
              <a:rPr lang="en-US" sz="2000" dirty="0">
                <a:solidFill>
                  <a:srgbClr val="CCFFFF"/>
                </a:solidFill>
              </a:rPr>
              <a:t> = r </a:t>
            </a:r>
            <a:r>
              <a:rPr lang="en-US" sz="2000" dirty="0">
                <a:solidFill>
                  <a:srgbClr val="C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sz="2000" dirty="0">
                <a:solidFill>
                  <a:srgbClr val="CCFFFF"/>
                </a:solidFill>
              </a:rPr>
              <a:t>a</a:t>
            </a:r>
            <a:r>
              <a:rPr lang="en-US" sz="2000" baseline="-25000" dirty="0">
                <a:solidFill>
                  <a:srgbClr val="CCFFFF"/>
                </a:solidFill>
              </a:rPr>
              <a:t>n-1</a:t>
            </a:r>
            <a:endParaRPr lang="en-US" sz="20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00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</TotalTime>
  <Words>6576</Words>
  <Application>Microsoft Office PowerPoint</Application>
  <PresentationFormat>On-screen Show (4:3)</PresentationFormat>
  <Paragraphs>1172</Paragraphs>
  <Slides>174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174</vt:i4>
      </vt:variant>
    </vt:vector>
  </HeadingPairs>
  <TitlesOfParts>
    <vt:vector size="181" baseType="lpstr">
      <vt:lpstr>Arial</vt:lpstr>
      <vt:lpstr>Calibri</vt:lpstr>
      <vt:lpstr>Cambria Math</vt:lpstr>
      <vt:lpstr>Comic Sans MS</vt:lpstr>
      <vt:lpstr>Symbol</vt:lpstr>
      <vt:lpstr>Wingdings</vt:lpstr>
      <vt:lpstr>Office Theme</vt:lpstr>
      <vt:lpstr>PowerPoint Presentation</vt:lpstr>
      <vt:lpstr>What’s Up?</vt:lpstr>
      <vt:lpstr>What’s Up?</vt:lpstr>
      <vt:lpstr>Review</vt:lpstr>
      <vt:lpstr>Iteration</vt:lpstr>
      <vt:lpstr>Iteration</vt:lpstr>
      <vt:lpstr>Sequences</vt:lpstr>
      <vt:lpstr>Sequences</vt:lpstr>
      <vt:lpstr>Sequences</vt:lpstr>
      <vt:lpstr>Sequences</vt:lpstr>
      <vt:lpstr>Sequences</vt:lpstr>
      <vt:lpstr>Sequences</vt:lpstr>
      <vt:lpstr>Sequences</vt:lpstr>
      <vt:lpstr>Sequences</vt:lpstr>
      <vt:lpstr>Sequences</vt:lpstr>
      <vt:lpstr>Sequences</vt:lpstr>
      <vt:lpstr>Arithmetic Sequences</vt:lpstr>
      <vt:lpstr>Arithmetic Sequences</vt:lpstr>
      <vt:lpstr>Geometric Sequences</vt:lpstr>
      <vt:lpstr>Geometric Sequences</vt:lpstr>
      <vt:lpstr>Questions?</vt:lpstr>
      <vt:lpstr>Sequences</vt:lpstr>
      <vt:lpstr>Sequences</vt:lpstr>
      <vt:lpstr>Sequences</vt:lpstr>
      <vt:lpstr>Sequences</vt:lpstr>
      <vt:lpstr>Sequences</vt:lpstr>
      <vt:lpstr>Sequences</vt:lpstr>
      <vt:lpstr>Sequences</vt:lpstr>
      <vt:lpstr>Sequences</vt:lpstr>
      <vt:lpstr>Sequences</vt:lpstr>
      <vt:lpstr>Sequences</vt:lpstr>
      <vt:lpstr>PowerPoint Presentation</vt:lpstr>
      <vt:lpstr>PowerPoint Presentation</vt:lpstr>
      <vt:lpstr>Questions?</vt:lpstr>
      <vt:lpstr>Series</vt:lpstr>
      <vt:lpstr>Series</vt:lpstr>
      <vt:lpstr>PowerPoint Presentation</vt:lpstr>
      <vt:lpstr>PowerPoint Presentation</vt:lpstr>
      <vt:lpstr>PowerPoint Presentation</vt:lpstr>
      <vt:lpstr>Series</vt:lpstr>
      <vt:lpstr>Series</vt:lpstr>
      <vt:lpstr>Series</vt:lpstr>
      <vt:lpstr>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Series</vt:lpstr>
      <vt:lpstr>Series</vt:lpstr>
      <vt:lpstr>Series</vt:lpstr>
      <vt:lpstr>Series</vt:lpstr>
      <vt:lpstr>PowerPoint Presentation</vt:lpstr>
      <vt:lpstr>Arithmetic 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Geometric 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Counting</vt:lpstr>
      <vt:lpstr>Counting</vt:lpstr>
      <vt:lpstr>PowerPoint Presentation</vt:lpstr>
      <vt:lpstr>PowerPoint Presentation</vt:lpstr>
      <vt:lpstr>PowerPoint Presentation</vt:lpstr>
      <vt:lpstr>PowerPoint Presentation</vt:lpstr>
      <vt:lpstr>Questions?</vt:lpstr>
      <vt:lpstr>Counting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Fundamental Counting Principle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Fundamental Counting Principle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242</cp:revision>
  <dcterms:created xsi:type="dcterms:W3CDTF">2012-09-06T22:30:26Z</dcterms:created>
  <dcterms:modified xsi:type="dcterms:W3CDTF">2023-02-28T09:00:32Z</dcterms:modified>
</cp:coreProperties>
</file>