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2"/>
  </p:notesMasterIdLst>
  <p:handoutMasterIdLst>
    <p:handoutMasterId r:id="rId153"/>
  </p:handoutMasterIdLst>
  <p:sldIdLst>
    <p:sldId id="1488" r:id="rId2"/>
    <p:sldId id="480" r:id="rId3"/>
    <p:sldId id="2198" r:id="rId4"/>
    <p:sldId id="539" r:id="rId5"/>
    <p:sldId id="403" r:id="rId6"/>
    <p:sldId id="417" r:id="rId7"/>
    <p:sldId id="420" r:id="rId8"/>
    <p:sldId id="416" r:id="rId9"/>
    <p:sldId id="257" r:id="rId10"/>
    <p:sldId id="2499" r:id="rId11"/>
    <p:sldId id="1949" r:id="rId12"/>
    <p:sldId id="439" r:id="rId13"/>
    <p:sldId id="2642" r:id="rId14"/>
    <p:sldId id="2465" r:id="rId15"/>
    <p:sldId id="2643" r:id="rId16"/>
    <p:sldId id="2453" r:id="rId17"/>
    <p:sldId id="2644" r:id="rId18"/>
    <p:sldId id="462" r:id="rId19"/>
    <p:sldId id="2645" r:id="rId20"/>
    <p:sldId id="2485" r:id="rId21"/>
    <p:sldId id="449" r:id="rId22"/>
    <p:sldId id="450" r:id="rId23"/>
    <p:sldId id="451" r:id="rId24"/>
    <p:sldId id="452" r:id="rId25"/>
    <p:sldId id="453" r:id="rId26"/>
    <p:sldId id="455" r:id="rId27"/>
    <p:sldId id="456" r:id="rId28"/>
    <p:sldId id="457" r:id="rId29"/>
    <p:sldId id="458" r:id="rId30"/>
    <p:sldId id="475" r:id="rId31"/>
    <p:sldId id="459" r:id="rId32"/>
    <p:sldId id="460" r:id="rId33"/>
    <p:sldId id="461" r:id="rId34"/>
    <p:sldId id="463" r:id="rId35"/>
    <p:sldId id="464" r:id="rId36"/>
    <p:sldId id="466" r:id="rId37"/>
    <p:sldId id="467" r:id="rId38"/>
    <p:sldId id="2647" r:id="rId39"/>
    <p:sldId id="1599" r:id="rId40"/>
    <p:sldId id="1263" r:id="rId41"/>
    <p:sldId id="1264" r:id="rId42"/>
    <p:sldId id="1265" r:id="rId43"/>
    <p:sldId id="1266" r:id="rId44"/>
    <p:sldId id="1277" r:id="rId45"/>
    <p:sldId id="1279" r:id="rId46"/>
    <p:sldId id="1278" r:id="rId47"/>
    <p:sldId id="1268" r:id="rId48"/>
    <p:sldId id="1304" r:id="rId49"/>
    <p:sldId id="2607" r:id="rId50"/>
    <p:sldId id="2598" r:id="rId51"/>
    <p:sldId id="2604" r:id="rId52"/>
    <p:sldId id="2600" r:id="rId53"/>
    <p:sldId id="2601" r:id="rId54"/>
    <p:sldId id="2602" r:id="rId55"/>
    <p:sldId id="2603" r:id="rId56"/>
    <p:sldId id="2477" r:id="rId57"/>
    <p:sldId id="1270" r:id="rId58"/>
    <p:sldId id="1305" r:id="rId59"/>
    <p:sldId id="2608" r:id="rId60"/>
    <p:sldId id="2605" r:id="rId61"/>
    <p:sldId id="1269" r:id="rId62"/>
    <p:sldId id="1271" r:id="rId63"/>
    <p:sldId id="1306" r:id="rId64"/>
    <p:sldId id="1307" r:id="rId65"/>
    <p:sldId id="1308" r:id="rId66"/>
    <p:sldId id="2610" r:id="rId67"/>
    <p:sldId id="2611" r:id="rId68"/>
    <p:sldId id="2612" r:id="rId69"/>
    <p:sldId id="2613" r:id="rId70"/>
    <p:sldId id="2614" r:id="rId71"/>
    <p:sldId id="2606" r:id="rId72"/>
    <p:sldId id="2609" r:id="rId73"/>
    <p:sldId id="1272" r:id="rId74"/>
    <p:sldId id="1273" r:id="rId75"/>
    <p:sldId id="2646" r:id="rId76"/>
    <p:sldId id="1309" r:id="rId77"/>
    <p:sldId id="2615" r:id="rId78"/>
    <p:sldId id="2616" r:id="rId79"/>
    <p:sldId id="2617" r:id="rId80"/>
    <p:sldId id="2618" r:id="rId81"/>
    <p:sldId id="2619" r:id="rId82"/>
    <p:sldId id="2620" r:id="rId83"/>
    <p:sldId id="2621" r:id="rId84"/>
    <p:sldId id="2622" r:id="rId85"/>
    <p:sldId id="2623" r:id="rId86"/>
    <p:sldId id="2624" r:id="rId87"/>
    <p:sldId id="2625" r:id="rId88"/>
    <p:sldId id="2626" r:id="rId89"/>
    <p:sldId id="2627" r:id="rId90"/>
    <p:sldId id="2628" r:id="rId91"/>
    <p:sldId id="1324" r:id="rId92"/>
    <p:sldId id="2478" r:id="rId93"/>
    <p:sldId id="538" r:id="rId94"/>
    <p:sldId id="2629" r:id="rId95"/>
    <p:sldId id="540" r:id="rId96"/>
    <p:sldId id="541" r:id="rId97"/>
    <p:sldId id="1327" r:id="rId98"/>
    <p:sldId id="543" r:id="rId99"/>
    <p:sldId id="544" r:id="rId100"/>
    <p:sldId id="2630" r:id="rId101"/>
    <p:sldId id="2631" r:id="rId102"/>
    <p:sldId id="546" r:id="rId103"/>
    <p:sldId id="547" r:id="rId104"/>
    <p:sldId id="2633" r:id="rId105"/>
    <p:sldId id="2634" r:id="rId106"/>
    <p:sldId id="2635" r:id="rId107"/>
    <p:sldId id="2632" r:id="rId108"/>
    <p:sldId id="2518" r:id="rId109"/>
    <p:sldId id="2636" r:id="rId110"/>
    <p:sldId id="548" r:id="rId111"/>
    <p:sldId id="549" r:id="rId112"/>
    <p:sldId id="550" r:id="rId113"/>
    <p:sldId id="2648" r:id="rId114"/>
    <p:sldId id="552" r:id="rId115"/>
    <p:sldId id="2649" r:id="rId116"/>
    <p:sldId id="2650" r:id="rId117"/>
    <p:sldId id="2637" r:id="rId118"/>
    <p:sldId id="1325" r:id="rId119"/>
    <p:sldId id="1326" r:id="rId120"/>
    <p:sldId id="1328" r:id="rId121"/>
    <p:sldId id="2511" r:id="rId122"/>
    <p:sldId id="2512" r:id="rId123"/>
    <p:sldId id="2521" r:id="rId124"/>
    <p:sldId id="2523" r:id="rId125"/>
    <p:sldId id="2524" r:id="rId126"/>
    <p:sldId id="2525" r:id="rId127"/>
    <p:sldId id="2479" r:id="rId128"/>
    <p:sldId id="559" r:id="rId129"/>
    <p:sldId id="560" r:id="rId130"/>
    <p:sldId id="2513" r:id="rId131"/>
    <p:sldId id="1329" r:id="rId132"/>
    <p:sldId id="582" r:id="rId133"/>
    <p:sldId id="2516" r:id="rId134"/>
    <p:sldId id="562" r:id="rId135"/>
    <p:sldId id="563" r:id="rId136"/>
    <p:sldId id="2639" r:id="rId137"/>
    <p:sldId id="2638" r:id="rId138"/>
    <p:sldId id="2517" r:id="rId139"/>
    <p:sldId id="565" r:id="rId140"/>
    <p:sldId id="566" r:id="rId141"/>
    <p:sldId id="567" r:id="rId142"/>
    <p:sldId id="568" r:id="rId143"/>
    <p:sldId id="569" r:id="rId144"/>
    <p:sldId id="570" r:id="rId145"/>
    <p:sldId id="571" r:id="rId146"/>
    <p:sldId id="572" r:id="rId147"/>
    <p:sldId id="573" r:id="rId148"/>
    <p:sldId id="574" r:id="rId149"/>
    <p:sldId id="2494" r:id="rId150"/>
    <p:sldId id="2496" r:id="rId1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852E-15CD-48AD-B466-E5DDAE8EF5B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2F5C7-5B17-4A3C-A36F-3FE70259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2F5C7-5B17-4A3C-A36F-3FE70259733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7-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14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114800" cy="41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As I mentioned, logarithms </a:t>
            </a:r>
          </a:p>
          <a:p>
            <a:pPr>
              <a:spcBef>
                <a:spcPts val="0"/>
              </a:spcBef>
            </a:pPr>
            <a:r>
              <a:rPr lang="en-US" dirty="0"/>
              <a:t>are the inverse of </a:t>
            </a:r>
          </a:p>
          <a:p>
            <a:pPr>
              <a:spcBef>
                <a:spcPts val="0"/>
              </a:spcBef>
            </a:pPr>
            <a:r>
              <a:rPr lang="en-US" dirty="0"/>
              <a:t>exponential </a:t>
            </a:r>
          </a:p>
          <a:p>
            <a:pPr>
              <a:spcBef>
                <a:spcPts val="0"/>
              </a:spcBef>
            </a:pPr>
            <a:r>
              <a:rPr lang="en-US" dirty="0"/>
              <a:t>functions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99000"/>
            <a:ext cx="3812619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9953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start with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increase each time by "d"</a:t>
            </a:r>
          </a:p>
          <a:p>
            <a:endParaRPr lang="en-US" dirty="0"/>
          </a:p>
          <a:p>
            <a:r>
              <a:rPr lang="en-US" dirty="0"/>
              <a:t>3 7 11 15 19 …</a:t>
            </a:r>
          </a:p>
          <a:p>
            <a:endParaRPr lang="en-US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What is d?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801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start with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increase each time by "d"</a:t>
            </a:r>
          </a:p>
          <a:p>
            <a:endParaRPr lang="en-US" dirty="0"/>
          </a:p>
          <a:p>
            <a:r>
              <a:rPr lang="en-US" dirty="0"/>
              <a:t>3 7 11 15 19 …</a:t>
            </a:r>
          </a:p>
          <a:p>
            <a:endParaRPr lang="en-US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 3</a:t>
            </a:r>
          </a:p>
          <a:p>
            <a:r>
              <a:rPr lang="en-US" dirty="0"/>
              <a:t>What is d?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98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endParaRPr lang="en-US" sz="2000" dirty="0"/>
          </a:p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0 and d = 3   what are the first four terms of the arithmetic sequence?</a:t>
            </a:r>
          </a:p>
          <a:p>
            <a:endParaRPr lang="en-US" dirty="0"/>
          </a:p>
          <a:p>
            <a:r>
              <a:rPr lang="en-US" dirty="0"/>
              <a:t>Just plug in a</a:t>
            </a:r>
            <a:r>
              <a:rPr lang="en-US" baseline="-25000" dirty="0"/>
              <a:t>1</a:t>
            </a:r>
            <a:r>
              <a:rPr lang="en-US" dirty="0"/>
              <a:t> and d </a:t>
            </a:r>
          </a:p>
          <a:p>
            <a:r>
              <a:rPr lang="en-US" dirty="0"/>
              <a:t>and n= 1,2,3,4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06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0 + (n-1)3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 + (1-1)3 = ?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0 + (2-1)3 = 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0 + (3-1)3 =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0 + (4-1)3 =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029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0 + (n-1)3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 + (1-1)3 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0 + (2-1)3 = 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0 + (3-1)3 =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0 + (4-1)3 =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882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0 + (n-1)3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 + (1-1)3 = 0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0 + (2-1)3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0 + (3-1)3 =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0 + (4-1)3 =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061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0 + (n-1)3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 + (1-1)3 = 0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0 + (2-1)3 = 3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0 + (3-1)3 = </a:t>
            </a:r>
            <a:r>
              <a:rPr lang="en-US" dirty="0">
                <a:solidFill>
                  <a:srgbClr val="FFFF00"/>
                </a:solidFill>
              </a:rPr>
              <a:t>6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0 + (4-1)3 =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476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0 + (n-1)3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 + (1-1)3 = 0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0 + (2-1)3 = 3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0 + (3-1)3 = 6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0 + (4-1)3 = </a:t>
            </a:r>
            <a:r>
              <a:rPr lang="en-US" dirty="0">
                <a:solidFill>
                  <a:srgbClr val="FFFF00"/>
                </a:solidFill>
              </a:rPr>
              <a:t>9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419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r>
              <a:rPr lang="en-US" dirty="0"/>
              <a:t>For a general sequence: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a</a:t>
            </a:r>
            <a:r>
              <a:rPr lang="en-US" baseline="-25000" dirty="0"/>
              <a:t>0</a:t>
            </a:r>
            <a:r>
              <a:rPr lang="en-US" dirty="0"/>
              <a:t>+d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+d = (a</a:t>
            </a:r>
            <a:r>
              <a:rPr lang="en-US" baseline="-25000" dirty="0"/>
              <a:t>0</a:t>
            </a:r>
            <a:r>
              <a:rPr lang="en-US" dirty="0"/>
              <a:t>+d)+d = a</a:t>
            </a:r>
            <a:r>
              <a:rPr lang="en-US" baseline="-25000" dirty="0"/>
              <a:t>0</a:t>
            </a:r>
            <a:r>
              <a:rPr lang="en-US" dirty="0"/>
              <a:t>+2d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+d = (a</a:t>
            </a:r>
            <a:r>
              <a:rPr lang="en-US" baseline="-25000" dirty="0"/>
              <a:t>0</a:t>
            </a:r>
            <a:r>
              <a:rPr lang="en-US" dirty="0"/>
              <a:t>+2d)+d = a</a:t>
            </a:r>
            <a:r>
              <a:rPr lang="en-US" baseline="-25000" dirty="0"/>
              <a:t>0</a:t>
            </a:r>
            <a:r>
              <a:rPr lang="en-US" dirty="0"/>
              <a:t>+3d</a:t>
            </a:r>
          </a:p>
          <a:p>
            <a:r>
              <a:rPr lang="en-US" dirty="0"/>
              <a:t>Do you see a pattern?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528C6-A92F-4749-8E3C-EFEED007C35D}"/>
              </a:ext>
            </a:extLst>
          </p:cNvPr>
          <p:cNvSpPr txBox="1"/>
          <p:nvPr/>
        </p:nvSpPr>
        <p:spPr>
          <a:xfrm>
            <a:off x="3733800" y="1600200"/>
            <a:ext cx="350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“d” stands for “difference”</a:t>
            </a:r>
          </a:p>
        </p:txBody>
      </p:sp>
    </p:spTree>
    <p:extLst>
      <p:ext uri="{BB962C8B-B14F-4D97-AF65-F5344CB8AC3E}">
        <p14:creationId xmlns:p14="http://schemas.microsoft.com/office/powerpoint/2010/main" val="12743967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753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Logarithmic vs Exponential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86800" cy="5638800"/>
          </a:xfrm>
        </p:spPr>
        <p:txBody>
          <a:bodyPr/>
          <a:lstStyle/>
          <a:p>
            <a:r>
              <a:rPr lang="en-US" sz="3500" dirty="0"/>
              <a:t>Exponential Curve   Logarithmic Curve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70" y="1676400"/>
            <a:ext cx="418353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3327"/>
            <a:ext cx="419724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419600"/>
            <a:ext cx="3581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Starts slow</a:t>
            </a:r>
          </a:p>
          <a:p>
            <a:r>
              <a:rPr lang="en-US" sz="3500" dirty="0"/>
              <a:t>Then speeds up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8070" y="4419600"/>
            <a:ext cx="39549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Starts fast</a:t>
            </a:r>
          </a:p>
          <a:p>
            <a:r>
              <a:rPr lang="en-US" sz="3500" dirty="0"/>
              <a:t>Then slows down</a:t>
            </a:r>
          </a:p>
        </p:txBody>
      </p:sp>
    </p:spTree>
    <p:extLst>
      <p:ext uri="{BB962C8B-B14F-4D97-AF65-F5344CB8AC3E}">
        <p14:creationId xmlns:p14="http://schemas.microsoft.com/office/powerpoint/2010/main" val="652579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calculate the 10,000</a:t>
            </a:r>
            <a:r>
              <a:rPr lang="en-US" baseline="30000" dirty="0"/>
              <a:t>th</a:t>
            </a:r>
            <a:r>
              <a:rPr lang="en-US" dirty="0"/>
              <a:t> term in an arithmetic sequence using the formula without having to list up the 9,999 that come before it!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387042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F8484-4C93-4E80-A74C-968B06C84DD9}"/>
              </a:ext>
            </a:extLst>
          </p:cNvPr>
          <p:cNvSpPr txBox="1"/>
          <p:nvPr/>
        </p:nvSpPr>
        <p:spPr>
          <a:xfrm>
            <a:off x="7691651" y="6470176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63108588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?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4ABB1-305B-4D23-B6A5-F127F92591C8}"/>
              </a:ext>
            </a:extLst>
          </p:cNvPr>
          <p:cNvSpPr txBox="1"/>
          <p:nvPr/>
        </p:nvSpPr>
        <p:spPr>
          <a:xfrm>
            <a:off x="7691651" y="6470176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19091467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5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(2-1)(2) = 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4ABB1-305B-4D23-B6A5-F127F92591C8}"/>
              </a:ext>
            </a:extLst>
          </p:cNvPr>
          <p:cNvSpPr txBox="1"/>
          <p:nvPr/>
        </p:nvSpPr>
        <p:spPr>
          <a:xfrm>
            <a:off x="7691651" y="6470176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8D774-3E18-4B15-8DC5-9B44B7D5159A}"/>
              </a:ext>
            </a:extLst>
          </p:cNvPr>
          <p:cNvSpPr txBox="1"/>
          <p:nvPr/>
        </p:nvSpPr>
        <p:spPr>
          <a:xfrm>
            <a:off x="762000" y="3692857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4D5E7-41F1-4E5F-80E7-0D058455ADBB}"/>
              </a:ext>
            </a:extLst>
          </p:cNvPr>
          <p:cNvSpPr txBox="1"/>
          <p:nvPr/>
        </p:nvSpPr>
        <p:spPr>
          <a:xfrm>
            <a:off x="1905000" y="3692857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9650D-C464-4399-AA3E-41CE39E7792C}"/>
              </a:ext>
            </a:extLst>
          </p:cNvPr>
          <p:cNvSpPr txBox="1"/>
          <p:nvPr/>
        </p:nvSpPr>
        <p:spPr>
          <a:xfrm>
            <a:off x="3451178" y="3508191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B6441-EC35-4340-9A3B-00E388FA611A}"/>
              </a:ext>
            </a:extLst>
          </p:cNvPr>
          <p:cNvSpPr txBox="1"/>
          <p:nvPr/>
        </p:nvSpPr>
        <p:spPr>
          <a:xfrm>
            <a:off x="4495800" y="3497238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9259622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5 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5 + (2-1)2 = </a:t>
            </a:r>
            <a:r>
              <a:rPr lang="en-US" dirty="0">
                <a:solidFill>
                  <a:srgbClr val="FFFF00"/>
                </a:solidFill>
              </a:rPr>
              <a:t>7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5 + (3-1)2 = 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5 + (4-1)2 =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6B898-7FE8-48F6-80DF-A540FB2C7A5C}"/>
              </a:ext>
            </a:extLst>
          </p:cNvPr>
          <p:cNvSpPr txBox="1"/>
          <p:nvPr/>
        </p:nvSpPr>
        <p:spPr>
          <a:xfrm>
            <a:off x="7691651" y="6470176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41202540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5 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5 + (2-1)2 = 7 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5 + (3-1)2 = </a:t>
            </a:r>
            <a:r>
              <a:rPr lang="en-US" dirty="0">
                <a:solidFill>
                  <a:srgbClr val="FFFF00"/>
                </a:solidFill>
              </a:rPr>
              <a:t>9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5 + (4-1)2 =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6B898-7FE8-48F6-80DF-A540FB2C7A5C}"/>
              </a:ext>
            </a:extLst>
          </p:cNvPr>
          <p:cNvSpPr txBox="1"/>
          <p:nvPr/>
        </p:nvSpPr>
        <p:spPr>
          <a:xfrm>
            <a:off x="7691651" y="6470176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15106170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5 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5 + (2-1)2 = 7 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5 + (3-1)2 = 9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5 + (4-1)2 = </a:t>
            </a:r>
            <a:r>
              <a:rPr lang="en-US" dirty="0">
                <a:solidFill>
                  <a:srgbClr val="FFFF00"/>
                </a:solidFill>
              </a:rPr>
              <a:t>11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6B898-7FE8-48F6-80DF-A540FB2C7A5C}"/>
              </a:ext>
            </a:extLst>
          </p:cNvPr>
          <p:cNvSpPr txBox="1"/>
          <p:nvPr/>
        </p:nvSpPr>
        <p:spPr>
          <a:xfrm>
            <a:off x="7691651" y="6470176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</p:txBody>
      </p:sp>
    </p:spTree>
    <p:extLst>
      <p:ext uri="{BB962C8B-B14F-4D97-AF65-F5344CB8AC3E}">
        <p14:creationId xmlns:p14="http://schemas.microsoft.com/office/powerpoint/2010/main" val="211582241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62436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1dBm (decibel milliwatt) signal passes through a series of 3 dB power amplifiers</a:t>
            </a:r>
          </a:p>
          <a:p>
            <a:r>
              <a:rPr lang="en-US" dirty="0"/>
              <a:t>Show the sequence that describes its progress through the amplifiers: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135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1dBm signal passes through a series of 3 dB power amplifiers</a:t>
            </a:r>
          </a:p>
          <a:p>
            <a:r>
              <a:rPr lang="en-US" dirty="0"/>
              <a:t>Show the sequence that describes its progress through the amplifiers:</a:t>
            </a:r>
          </a:p>
          <a:p>
            <a:r>
              <a:rPr lang="en-US" sz="2000" dirty="0"/>
              <a:t> </a:t>
            </a:r>
          </a:p>
          <a:p>
            <a:r>
              <a:rPr lang="en-US" dirty="0">
                <a:solidFill>
                  <a:srgbClr val="FFFF00"/>
                </a:solidFill>
              </a:rPr>
              <a:t>1dBm 4dBm 7dBm 10dBm 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410200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</p:spTree>
    <p:extLst>
      <p:ext uri="{BB962C8B-B14F-4D97-AF65-F5344CB8AC3E}">
        <p14:creationId xmlns:p14="http://schemas.microsoft.com/office/powerpoint/2010/main" val="232793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Populations that grow exponentially grow very rapidly as they get larger because there are more adults to produce offspring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Growth Models</a:t>
            </a:r>
          </a:p>
        </p:txBody>
      </p:sp>
    </p:spTree>
    <p:extLst>
      <p:ext uri="{BB962C8B-B14F-4D97-AF65-F5344CB8AC3E}">
        <p14:creationId xmlns:p14="http://schemas.microsoft.com/office/powerpoint/2010/main" val="33863643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Explain why is this an arithmetic sequence?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2FF25D-C23C-474E-B27A-1BFF26273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2538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1dBm signal passes through a series of 3 dB power amplifiers</a:t>
            </a:r>
          </a:p>
          <a:p>
            <a:r>
              <a:rPr lang="en-US" dirty="0"/>
              <a:t>Develop the recursion formula be for this sequence:</a:t>
            </a:r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2577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47DD9C-F20A-435A-B626-7A294FBCEB4C}"/>
              </a:ext>
            </a:extLst>
          </p:cNvPr>
          <p:cNvSpPr txBox="1"/>
          <p:nvPr/>
        </p:nvSpPr>
        <p:spPr>
          <a:xfrm>
            <a:off x="7543800" y="6457890"/>
            <a:ext cx="16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a</a:t>
            </a:r>
            <a:r>
              <a:rPr lang="en-US" sz="2000" baseline="-25000" dirty="0">
                <a:solidFill>
                  <a:srgbClr val="CCFFFF"/>
                </a:solidFill>
              </a:rPr>
              <a:t>n-1</a:t>
            </a:r>
            <a:r>
              <a:rPr lang="en-US" sz="2000" dirty="0">
                <a:solidFill>
                  <a:srgbClr val="CCFFFF"/>
                </a:solidFill>
              </a:rPr>
              <a:t> + k</a:t>
            </a:r>
          </a:p>
        </p:txBody>
      </p:sp>
    </p:spTree>
    <p:extLst>
      <p:ext uri="{BB962C8B-B14F-4D97-AF65-F5344CB8AC3E}">
        <p14:creationId xmlns:p14="http://schemas.microsoft.com/office/powerpoint/2010/main" val="286765902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1dBm signal passes through a series of 3 dB power amplifiers</a:t>
            </a:r>
          </a:p>
          <a:p>
            <a:r>
              <a:rPr lang="en-US" dirty="0"/>
              <a:t>Develop the recursion formula be for this sequence:</a:t>
            </a:r>
          </a:p>
          <a:p>
            <a:r>
              <a:rPr lang="en-US" sz="4000" dirty="0">
                <a:solidFill>
                  <a:srgbClr val="FFFF00"/>
                </a:solidFill>
              </a:rPr>
              <a:t>a</a:t>
            </a:r>
            <a:r>
              <a:rPr lang="en-US" sz="4000" baseline="-25000" dirty="0">
                <a:solidFill>
                  <a:srgbClr val="FFFF00"/>
                </a:solidFill>
              </a:rPr>
              <a:t>n</a:t>
            </a:r>
            <a:r>
              <a:rPr lang="en-US" sz="4000" dirty="0">
                <a:solidFill>
                  <a:srgbClr val="FFFF00"/>
                </a:solidFill>
              </a:rPr>
              <a:t> = a</a:t>
            </a:r>
            <a:r>
              <a:rPr lang="en-US" sz="4000" baseline="-25000" dirty="0">
                <a:solidFill>
                  <a:srgbClr val="FFFF00"/>
                </a:solidFill>
              </a:rPr>
              <a:t>n-1</a:t>
            </a:r>
            <a:r>
              <a:rPr lang="en-US" sz="4000" dirty="0">
                <a:solidFill>
                  <a:srgbClr val="FFFF00"/>
                </a:solidFill>
              </a:rPr>
              <a:t> + 3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2577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28A08-F232-4AF6-B6A0-D58855D7A471}"/>
              </a:ext>
            </a:extLst>
          </p:cNvPr>
          <p:cNvSpPr txBox="1"/>
          <p:nvPr/>
        </p:nvSpPr>
        <p:spPr>
          <a:xfrm>
            <a:off x="7543800" y="6457890"/>
            <a:ext cx="16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a</a:t>
            </a:r>
            <a:r>
              <a:rPr lang="en-US" sz="2000" baseline="-25000" dirty="0">
                <a:solidFill>
                  <a:srgbClr val="CCFFFF"/>
                </a:solidFill>
              </a:rPr>
              <a:t>n-1</a:t>
            </a:r>
            <a:r>
              <a:rPr lang="en-US" sz="2000" dirty="0">
                <a:solidFill>
                  <a:srgbClr val="CCFFFF"/>
                </a:solidFill>
              </a:rPr>
              <a:t> + k</a:t>
            </a:r>
          </a:p>
        </p:txBody>
      </p:sp>
    </p:spTree>
    <p:extLst>
      <p:ext uri="{BB962C8B-B14F-4D97-AF65-F5344CB8AC3E}">
        <p14:creationId xmlns:p14="http://schemas.microsoft.com/office/powerpoint/2010/main" val="213659143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1dBm signal passes through a series of 3 dB power amplifiers</a:t>
            </a:r>
          </a:p>
          <a:p>
            <a:r>
              <a:rPr lang="en-US" dirty="0"/>
              <a:t>Calculate the value of the 17</a:t>
            </a:r>
            <a:r>
              <a:rPr lang="en-US" baseline="30000" dirty="0"/>
              <a:t>th</a:t>
            </a:r>
            <a:r>
              <a:rPr lang="en-US" dirty="0"/>
              <a:t> term in the sequence?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2577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28A08-F232-4AF6-B6A0-D58855D7A471}"/>
              </a:ext>
            </a:extLst>
          </p:cNvPr>
          <p:cNvSpPr txBox="1"/>
          <p:nvPr/>
        </p:nvSpPr>
        <p:spPr>
          <a:xfrm>
            <a:off x="7696200" y="6457890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r>
              <a:rPr lang="en-US" sz="2000" dirty="0">
                <a:solidFill>
                  <a:srgbClr val="CCFFFF"/>
                </a:solidFill>
              </a:rPr>
              <a:t>+nk</a:t>
            </a:r>
          </a:p>
        </p:txBody>
      </p:sp>
    </p:spTree>
    <p:extLst>
      <p:ext uri="{BB962C8B-B14F-4D97-AF65-F5344CB8AC3E}">
        <p14:creationId xmlns:p14="http://schemas.microsoft.com/office/powerpoint/2010/main" val="163875057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1dBm signal passes through a series of 3 dB power amplifiers</a:t>
            </a:r>
          </a:p>
          <a:p>
            <a:r>
              <a:rPr lang="en-US" dirty="0"/>
              <a:t>Calculate the value of the 17</a:t>
            </a:r>
            <a:r>
              <a:rPr lang="en-US" baseline="30000" dirty="0"/>
              <a:t>th</a:t>
            </a:r>
            <a:r>
              <a:rPr lang="en-US" dirty="0"/>
              <a:t> term in the sequence?</a:t>
            </a:r>
          </a:p>
          <a:p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 = a</a:t>
            </a:r>
            <a:r>
              <a:rPr lang="en-US" sz="4000" baseline="-25000" dirty="0">
                <a:solidFill>
                  <a:srgbClr val="CCFFFF"/>
                </a:solidFill>
              </a:rPr>
              <a:t>0</a:t>
            </a:r>
            <a:r>
              <a:rPr lang="en-US" sz="4000" dirty="0">
                <a:solidFill>
                  <a:srgbClr val="CCFFFF"/>
                </a:solidFill>
              </a:rPr>
              <a:t>+17k =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2577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28A08-F232-4AF6-B6A0-D58855D7A471}"/>
              </a:ext>
            </a:extLst>
          </p:cNvPr>
          <p:cNvSpPr txBox="1"/>
          <p:nvPr/>
        </p:nvSpPr>
        <p:spPr>
          <a:xfrm>
            <a:off x="7696200" y="6457890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r>
              <a:rPr lang="en-US" sz="2000" dirty="0">
                <a:solidFill>
                  <a:srgbClr val="CCFFFF"/>
                </a:solidFill>
              </a:rPr>
              <a:t>+nk</a:t>
            </a:r>
          </a:p>
        </p:txBody>
      </p:sp>
    </p:spTree>
    <p:extLst>
      <p:ext uri="{BB962C8B-B14F-4D97-AF65-F5344CB8AC3E}">
        <p14:creationId xmlns:p14="http://schemas.microsoft.com/office/powerpoint/2010/main" val="10963479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1dBm signal passes through a series of 3 dB power amplifiers</a:t>
            </a:r>
          </a:p>
          <a:p>
            <a:r>
              <a:rPr lang="en-US" dirty="0"/>
              <a:t>Calculate the value of the 17</a:t>
            </a:r>
            <a:r>
              <a:rPr lang="en-US" baseline="30000" dirty="0"/>
              <a:t>th</a:t>
            </a:r>
            <a:r>
              <a:rPr lang="en-US" dirty="0"/>
              <a:t> term in the sequence?</a:t>
            </a:r>
          </a:p>
          <a:p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 = a</a:t>
            </a:r>
            <a:r>
              <a:rPr lang="en-US" sz="4000" baseline="-25000" dirty="0">
                <a:solidFill>
                  <a:srgbClr val="CCFFFF"/>
                </a:solidFill>
              </a:rPr>
              <a:t>0</a:t>
            </a:r>
            <a:r>
              <a:rPr lang="en-US" sz="4000" dirty="0">
                <a:solidFill>
                  <a:srgbClr val="CCFFFF"/>
                </a:solidFill>
              </a:rPr>
              <a:t>+17k = 1+(17(3))</a:t>
            </a:r>
          </a:p>
          <a:p>
            <a:r>
              <a:rPr lang="en-US" dirty="0"/>
              <a:t>    </a:t>
            </a:r>
            <a:r>
              <a:rPr lang="en-US" sz="1000" dirty="0"/>
              <a:t> </a:t>
            </a:r>
            <a:r>
              <a:rPr lang="en-US" dirty="0"/>
              <a:t>= 52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  <a:endParaRPr lang="en-US" sz="2000" dirty="0">
              <a:solidFill>
                <a:srgbClr val="CCFFFF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2577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28A08-F232-4AF6-B6A0-D58855D7A471}"/>
              </a:ext>
            </a:extLst>
          </p:cNvPr>
          <p:cNvSpPr txBox="1"/>
          <p:nvPr/>
        </p:nvSpPr>
        <p:spPr>
          <a:xfrm>
            <a:off x="7696200" y="6457890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r>
              <a:rPr lang="en-US" sz="2000" dirty="0">
                <a:solidFill>
                  <a:srgbClr val="CCFFFF"/>
                </a:solidFill>
              </a:rPr>
              <a:t>+nk</a:t>
            </a:r>
          </a:p>
        </p:txBody>
      </p:sp>
    </p:spTree>
    <p:extLst>
      <p:ext uri="{BB962C8B-B14F-4D97-AF65-F5344CB8AC3E}">
        <p14:creationId xmlns:p14="http://schemas.microsoft.com/office/powerpoint/2010/main" val="82294334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1dBm signal passes through a series of 3 dB power amplifiers</a:t>
            </a:r>
          </a:p>
          <a:p>
            <a:r>
              <a:rPr lang="en-US" dirty="0"/>
              <a:t>Calculate the value of the 17</a:t>
            </a:r>
            <a:r>
              <a:rPr lang="en-US" baseline="30000" dirty="0"/>
              <a:t>th</a:t>
            </a:r>
            <a:r>
              <a:rPr lang="en-US" dirty="0"/>
              <a:t> term in the sequence?</a:t>
            </a:r>
          </a:p>
          <a:p>
            <a:r>
              <a:rPr lang="en-US" sz="4000" dirty="0">
                <a:solidFill>
                  <a:srgbClr val="CCFFFF"/>
                </a:solidFill>
              </a:rPr>
              <a:t>a</a:t>
            </a:r>
            <a:r>
              <a:rPr lang="en-US" sz="4000" baseline="-25000" dirty="0">
                <a:solidFill>
                  <a:srgbClr val="CCFFFF"/>
                </a:solidFill>
              </a:rPr>
              <a:t>17</a:t>
            </a:r>
            <a:r>
              <a:rPr lang="en-US" sz="4000" dirty="0">
                <a:solidFill>
                  <a:srgbClr val="CCFFFF"/>
                </a:solidFill>
              </a:rPr>
              <a:t> = a</a:t>
            </a:r>
            <a:r>
              <a:rPr lang="en-US" sz="4000" baseline="-25000" dirty="0">
                <a:solidFill>
                  <a:srgbClr val="CCFFFF"/>
                </a:solidFill>
              </a:rPr>
              <a:t>0</a:t>
            </a:r>
            <a:r>
              <a:rPr lang="en-US" sz="4000" dirty="0">
                <a:solidFill>
                  <a:srgbClr val="CCFFFF"/>
                </a:solidFill>
              </a:rPr>
              <a:t>+17k = 1+(17(3))</a:t>
            </a:r>
          </a:p>
          <a:p>
            <a:r>
              <a:rPr lang="en-US" dirty="0"/>
              <a:t>  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52 dBm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B846-32E2-4309-BB8B-AEE3663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3EE5E-F50C-4856-91A6-0D4A4AB1FDCB}"/>
              </a:ext>
            </a:extLst>
          </p:cNvPr>
          <p:cNvGrpSpPr/>
          <p:nvPr/>
        </p:nvGrpSpPr>
        <p:grpSpPr>
          <a:xfrm>
            <a:off x="685800" y="5257799"/>
            <a:ext cx="7315199" cy="1066801"/>
            <a:chOff x="914400" y="5105400"/>
            <a:chExt cx="7315199" cy="10668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CBAA6B9-328E-4456-9FBA-05E7728B67EF}"/>
                </a:ext>
              </a:extLst>
            </p:cNvPr>
            <p:cNvCxnSpPr/>
            <p:nvPr/>
          </p:nvCxnSpPr>
          <p:spPr>
            <a:xfrm>
              <a:off x="914400" y="5638800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6F0AE99-F9FD-4682-94A7-171533134425}"/>
                </a:ext>
              </a:extLst>
            </p:cNvPr>
            <p:cNvSpPr/>
            <p:nvPr/>
          </p:nvSpPr>
          <p:spPr>
            <a:xfrm rot="16200000">
              <a:off x="1828798" y="5257802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FD2115-E705-4FA9-A62F-CC3BA364FF21}"/>
                </a:ext>
              </a:extLst>
            </p:cNvPr>
            <p:cNvCxnSpPr/>
            <p:nvPr/>
          </p:nvCxnSpPr>
          <p:spPr>
            <a:xfrm>
              <a:off x="27432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32F37C6-7FCF-41FF-8158-0823DEA442E4}"/>
                </a:ext>
              </a:extLst>
            </p:cNvPr>
            <p:cNvSpPr/>
            <p:nvPr/>
          </p:nvSpPr>
          <p:spPr>
            <a:xfrm rot="16200000">
              <a:off x="36576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4A401F-A708-47E5-82B7-C65702D38D94}"/>
                </a:ext>
              </a:extLst>
            </p:cNvPr>
            <p:cNvCxnSpPr/>
            <p:nvPr/>
          </p:nvCxnSpPr>
          <p:spPr>
            <a:xfrm>
              <a:off x="45720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15AA513-F082-45D0-A91B-499EB42C784F}"/>
                </a:ext>
              </a:extLst>
            </p:cNvPr>
            <p:cNvSpPr/>
            <p:nvPr/>
          </p:nvSpPr>
          <p:spPr>
            <a:xfrm rot="16200000">
              <a:off x="54864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835D2-438A-4EFC-B3C9-8A8489E36B65}"/>
                </a:ext>
              </a:extLst>
            </p:cNvPr>
            <p:cNvCxnSpPr/>
            <p:nvPr/>
          </p:nvCxnSpPr>
          <p:spPr>
            <a:xfrm>
              <a:off x="6400804" y="5638801"/>
              <a:ext cx="1066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C2145D8-2267-499F-A48D-93B2972D52E2}"/>
                </a:ext>
              </a:extLst>
            </p:cNvPr>
            <p:cNvSpPr/>
            <p:nvPr/>
          </p:nvSpPr>
          <p:spPr>
            <a:xfrm rot="16200000">
              <a:off x="7315202" y="5257803"/>
              <a:ext cx="1066800" cy="761995"/>
            </a:xfrm>
            <a:prstGeom prst="triangle">
              <a:avLst/>
            </a:prstGeom>
            <a:noFill/>
            <a:ln w="63500"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6F609A-BA9E-4763-8319-03272F309053}"/>
              </a:ext>
            </a:extLst>
          </p:cNvPr>
          <p:cNvSpPr txBox="1"/>
          <p:nvPr/>
        </p:nvSpPr>
        <p:spPr>
          <a:xfrm>
            <a:off x="762004" y="5371762"/>
            <a:ext cx="8381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1dBm                4dBm                7dBm              10dBm              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28A08-F232-4AF6-B6A0-D58855D7A471}"/>
              </a:ext>
            </a:extLst>
          </p:cNvPr>
          <p:cNvSpPr txBox="1"/>
          <p:nvPr/>
        </p:nvSpPr>
        <p:spPr>
          <a:xfrm>
            <a:off x="7696200" y="6457890"/>
            <a:ext cx="144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a</a:t>
            </a:r>
            <a:r>
              <a:rPr lang="en-US" sz="2000" baseline="-25000" dirty="0">
                <a:solidFill>
                  <a:srgbClr val="CCFFFF"/>
                </a:solidFill>
              </a:rPr>
              <a:t>n</a:t>
            </a:r>
            <a:r>
              <a:rPr lang="en-US" sz="2000" dirty="0">
                <a:solidFill>
                  <a:srgbClr val="CCFFFF"/>
                </a:solidFill>
              </a:rPr>
              <a:t> = a</a:t>
            </a:r>
            <a:r>
              <a:rPr lang="en-US" sz="2000" baseline="-25000" dirty="0">
                <a:solidFill>
                  <a:srgbClr val="CCFFFF"/>
                </a:solidFill>
              </a:rPr>
              <a:t>0</a:t>
            </a:r>
            <a:r>
              <a:rPr lang="en-US" sz="2000" dirty="0">
                <a:solidFill>
                  <a:srgbClr val="CCFFFF"/>
                </a:solidFill>
              </a:rPr>
              <a:t>+nk</a:t>
            </a:r>
          </a:p>
        </p:txBody>
      </p:sp>
    </p:spTree>
    <p:extLst>
      <p:ext uri="{BB962C8B-B14F-4D97-AF65-F5344CB8AC3E}">
        <p14:creationId xmlns:p14="http://schemas.microsoft.com/office/powerpoint/2010/main" val="264014559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6805716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next term in this sequence:</a:t>
            </a:r>
          </a:p>
          <a:p>
            <a:endParaRPr lang="en-US" dirty="0"/>
          </a:p>
          <a:p>
            <a:r>
              <a:rPr lang="en-US" dirty="0"/>
              <a:t>1   2   4   8  </a:t>
            </a:r>
          </a:p>
        </p:txBody>
      </p:sp>
    </p:spTree>
    <p:extLst>
      <p:ext uri="{BB962C8B-B14F-4D97-AF65-F5344CB8AC3E}">
        <p14:creationId xmlns:p14="http://schemas.microsoft.com/office/powerpoint/2010/main" val="355043684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this one?</a:t>
            </a:r>
          </a:p>
          <a:p>
            <a:endParaRPr lang="en-US" dirty="0"/>
          </a:p>
          <a:p>
            <a:r>
              <a:rPr lang="en-US" dirty="0"/>
              <a:t>1   3   9   27  </a:t>
            </a:r>
          </a:p>
        </p:txBody>
      </p:sp>
    </p:spTree>
    <p:extLst>
      <p:ext uri="{BB962C8B-B14F-4D97-AF65-F5344CB8AC3E}">
        <p14:creationId xmlns:p14="http://schemas.microsoft.com/office/powerpoint/2010/main" val="97347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Population Ecology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The size of a population of a species will increase or decrease depending on a variety of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4048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sequences show a constant </a:t>
            </a:r>
            <a:r>
              <a:rPr lang="el-GR" dirty="0"/>
              <a:t>Δ</a:t>
            </a:r>
            <a:r>
              <a:rPr lang="en-US" dirty="0"/>
              <a:t> change from one to the next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5338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Geometric Sequences</a:t>
            </a:r>
            <a:r>
              <a:rPr lang="en-US" dirty="0"/>
              <a:t>:</a:t>
            </a:r>
          </a:p>
          <a:p>
            <a:r>
              <a:rPr lang="en-US" dirty="0"/>
              <a:t>Each term in the sequence (after the first) is a common </a:t>
            </a:r>
          </a:p>
          <a:p>
            <a:r>
              <a:rPr lang="en-US" dirty="0">
                <a:solidFill>
                  <a:schemeClr val="tx1"/>
                </a:solidFill>
              </a:rPr>
              <a:t>multiple</a:t>
            </a:r>
            <a:r>
              <a:rPr lang="en-US" dirty="0"/>
              <a:t> (positive or negative) of the previous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940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geometric?</a:t>
            </a:r>
          </a:p>
          <a:p>
            <a:r>
              <a:rPr lang="en-US" dirty="0"/>
              <a:t>                    3  6  9  12</a:t>
            </a:r>
          </a:p>
          <a:p>
            <a:r>
              <a:rPr lang="en-US" dirty="0"/>
              <a:t>1 2 4 8 				</a:t>
            </a:r>
          </a:p>
          <a:p>
            <a:r>
              <a:rPr lang="en-US" dirty="0"/>
              <a:t>	      7 10 13 16		</a:t>
            </a:r>
          </a:p>
          <a:p>
            <a:r>
              <a:rPr lang="en-US" dirty="0"/>
              <a:t>		        2  3  4.5  6.75 </a:t>
            </a:r>
          </a:p>
          <a:p>
            <a:r>
              <a:rPr lang="en-US" dirty="0"/>
              <a:t>2 4 6 8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771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recursion formula for a geometric sequence is: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7605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For a geometric sequence, you need: </a:t>
            </a:r>
          </a:p>
          <a:p>
            <a:r>
              <a:rPr lang="en-US" dirty="0"/>
              <a:t>the starting value a</a:t>
            </a:r>
            <a:r>
              <a:rPr lang="en-US" baseline="-25000" dirty="0"/>
              <a:t>1</a:t>
            </a:r>
          </a:p>
          <a:p>
            <a:r>
              <a:rPr lang="en-US" dirty="0"/>
              <a:t>the multiple 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0793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 sequence:  1 4 16 64</a:t>
            </a:r>
          </a:p>
          <a:p>
            <a:endParaRPr lang="en-US" sz="2000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is r?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3604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 sequence:  1 4 16 64</a:t>
            </a:r>
          </a:p>
          <a:p>
            <a:endParaRPr lang="en-US" sz="2000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is r?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6749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 sequence:  1 4 16 64</a:t>
            </a:r>
          </a:p>
          <a:p>
            <a:endParaRPr lang="en-US" sz="2000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 1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is r?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0326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  <a:endParaRPr lang="en-US" dirty="0"/>
          </a:p>
          <a:p>
            <a:r>
              <a:rPr lang="en-US" dirty="0"/>
              <a:t>For a general sequence: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ra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ra</a:t>
            </a:r>
            <a:r>
              <a:rPr lang="en-US" baseline="-25000" dirty="0"/>
              <a:t>1</a:t>
            </a:r>
            <a:r>
              <a:rPr lang="en-US" dirty="0"/>
              <a:t> = r(ra</a:t>
            </a:r>
            <a:r>
              <a:rPr lang="en-US" baseline="-25000" dirty="0"/>
              <a:t>0</a:t>
            </a:r>
            <a:r>
              <a:rPr lang="en-US" dirty="0"/>
              <a:t>) = r</a:t>
            </a:r>
            <a:r>
              <a:rPr lang="en-US" baseline="30000" dirty="0"/>
              <a:t>2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ra</a:t>
            </a:r>
            <a:r>
              <a:rPr lang="en-US" baseline="-25000" dirty="0"/>
              <a:t>2</a:t>
            </a:r>
            <a:r>
              <a:rPr lang="en-US" dirty="0"/>
              <a:t> = r(r</a:t>
            </a:r>
            <a:r>
              <a:rPr lang="en-US" baseline="30000" dirty="0"/>
              <a:t>2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) = r</a:t>
            </a:r>
            <a:r>
              <a:rPr lang="en-US" baseline="30000" dirty="0"/>
              <a:t>3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r>
              <a:rPr lang="en-US" dirty="0"/>
              <a:t>Do you see a pattern?</a:t>
            </a:r>
          </a:p>
        </p:txBody>
      </p:sp>
    </p:spTree>
    <p:extLst>
      <p:ext uri="{BB962C8B-B14F-4D97-AF65-F5344CB8AC3E}">
        <p14:creationId xmlns:p14="http://schemas.microsoft.com/office/powerpoint/2010/main" val="382733458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are the first four terms of the geometric sequence?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38C3-4AC6-45A6-91A7-B8B783F7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8589-2C11-46BE-997C-7D72B444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 that relies on the previous value to forecast the next value is called a “</a:t>
            </a:r>
            <a:r>
              <a:rPr lang="en-US" dirty="0">
                <a:solidFill>
                  <a:srgbClr val="FFC000"/>
                </a:solidFill>
              </a:rPr>
              <a:t>time series</a:t>
            </a:r>
            <a:r>
              <a:rPr lang="en-US" dirty="0"/>
              <a:t>” model</a:t>
            </a:r>
          </a:p>
        </p:txBody>
      </p:sp>
    </p:spTree>
    <p:extLst>
      <p:ext uri="{BB962C8B-B14F-4D97-AF65-F5344CB8AC3E}">
        <p14:creationId xmlns:p14="http://schemas.microsoft.com/office/powerpoint/2010/main" val="185701554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are the first four terms of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sz="2000" baseline="30000" dirty="0"/>
              <a:t> </a:t>
            </a:r>
            <a:r>
              <a:rPr lang="en-US" baseline="30000" dirty="0"/>
              <a:t>n-1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999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are the first four terms of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1(2</a:t>
            </a:r>
            <a:r>
              <a:rPr lang="en-US" sz="2000" baseline="30000" dirty="0"/>
              <a:t> </a:t>
            </a:r>
            <a:r>
              <a:rPr lang="en-US" baseline="30000" dirty="0"/>
              <a:t>n-1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What is 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26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are the first four terms of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1(2</a:t>
            </a:r>
            <a:r>
              <a:rPr lang="en-US" sz="2000" baseline="30000" dirty="0"/>
              <a:t> </a:t>
            </a:r>
            <a:r>
              <a:rPr lang="en-US" baseline="30000" dirty="0"/>
              <a:t>1-1</a:t>
            </a:r>
            <a:r>
              <a:rPr lang="en-US" dirty="0"/>
              <a:t>) = ?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1(2</a:t>
            </a:r>
            <a:r>
              <a:rPr lang="en-US" sz="2000" baseline="30000" dirty="0"/>
              <a:t> </a:t>
            </a:r>
            <a:r>
              <a:rPr lang="en-US" baseline="30000" dirty="0"/>
              <a:t>2-1</a:t>
            </a:r>
            <a:r>
              <a:rPr lang="en-US" dirty="0"/>
              <a:t>) = ?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1(2</a:t>
            </a:r>
            <a:r>
              <a:rPr lang="en-US" sz="2000" baseline="30000" dirty="0"/>
              <a:t> </a:t>
            </a:r>
            <a:r>
              <a:rPr lang="en-US" baseline="30000" dirty="0"/>
              <a:t>3-1</a:t>
            </a:r>
            <a:r>
              <a:rPr lang="en-US" dirty="0"/>
              <a:t>) = ?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1(2</a:t>
            </a:r>
            <a:r>
              <a:rPr lang="en-US" sz="2000" baseline="30000" dirty="0"/>
              <a:t> </a:t>
            </a:r>
            <a:r>
              <a:rPr lang="en-US" baseline="30000" dirty="0"/>
              <a:t>4-1</a:t>
            </a:r>
            <a:r>
              <a:rPr lang="en-US" dirty="0"/>
              <a:t>)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9500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1 and  r = 2, what are the first four terms of the geometric sequence?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1(2</a:t>
            </a:r>
            <a:r>
              <a:rPr lang="en-US" sz="2000" baseline="30000" dirty="0"/>
              <a:t> </a:t>
            </a:r>
            <a:r>
              <a:rPr lang="en-US" baseline="30000" dirty="0"/>
              <a:t>1-1</a:t>
            </a:r>
            <a:r>
              <a:rPr lang="en-US" dirty="0"/>
              <a:t>) = 1(1) = 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1(2</a:t>
            </a:r>
            <a:r>
              <a:rPr lang="en-US" sz="2000" baseline="30000" dirty="0"/>
              <a:t> </a:t>
            </a:r>
            <a:r>
              <a:rPr lang="en-US" baseline="30000" dirty="0"/>
              <a:t>2-1</a:t>
            </a:r>
            <a:r>
              <a:rPr lang="en-US" dirty="0"/>
              <a:t>) = 1(2) = 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1(2</a:t>
            </a:r>
            <a:r>
              <a:rPr lang="en-US" sz="2000" baseline="30000" dirty="0"/>
              <a:t> </a:t>
            </a:r>
            <a:r>
              <a:rPr lang="en-US" baseline="30000" dirty="0"/>
              <a:t>3-1</a:t>
            </a:r>
            <a:r>
              <a:rPr lang="en-US" dirty="0"/>
              <a:t>) = 1(4) = 4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1(2</a:t>
            </a:r>
            <a:r>
              <a:rPr lang="en-US" sz="2000" baseline="30000" dirty="0"/>
              <a:t> </a:t>
            </a:r>
            <a:r>
              <a:rPr lang="en-US" baseline="30000" dirty="0"/>
              <a:t>4-1</a:t>
            </a:r>
            <a:r>
              <a:rPr lang="en-US" dirty="0"/>
              <a:t>) = 1(8) = 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6009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are the first four terms of the geometric sequence?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9731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are the first four terms of the geometric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sz="2000" baseline="30000" dirty="0"/>
              <a:t> </a:t>
            </a:r>
            <a:r>
              <a:rPr lang="en-US" baseline="30000" dirty="0"/>
              <a:t>n-1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390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are the first four terms of the geometric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2(2</a:t>
            </a:r>
            <a:r>
              <a:rPr lang="en-US" sz="2000" baseline="30000" dirty="0"/>
              <a:t> </a:t>
            </a:r>
            <a:r>
              <a:rPr lang="en-US" baseline="30000" dirty="0"/>
              <a:t>n-1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What is 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4939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are the first four terms of the geometric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2(2</a:t>
            </a:r>
            <a:r>
              <a:rPr lang="en-US" sz="2000" baseline="30000" dirty="0"/>
              <a:t> </a:t>
            </a:r>
            <a:r>
              <a:rPr lang="en-US" baseline="30000" dirty="0"/>
              <a:t>1-1</a:t>
            </a:r>
            <a:r>
              <a:rPr lang="en-US" dirty="0"/>
              <a:t>) = ?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2(2</a:t>
            </a:r>
            <a:r>
              <a:rPr lang="en-US" sz="2000" baseline="30000" dirty="0"/>
              <a:t> </a:t>
            </a:r>
            <a:r>
              <a:rPr lang="en-US" baseline="30000" dirty="0"/>
              <a:t>2-1</a:t>
            </a:r>
            <a:r>
              <a:rPr lang="en-US" dirty="0"/>
              <a:t>) = ?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2(2</a:t>
            </a:r>
            <a:r>
              <a:rPr lang="en-US" sz="2000" baseline="30000" dirty="0"/>
              <a:t> </a:t>
            </a:r>
            <a:r>
              <a:rPr lang="en-US" baseline="30000" dirty="0"/>
              <a:t>3-1</a:t>
            </a:r>
            <a:r>
              <a:rPr lang="en-US" dirty="0"/>
              <a:t>) = ?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2(2</a:t>
            </a:r>
            <a:r>
              <a:rPr lang="en-US" sz="2000" baseline="30000" dirty="0"/>
              <a:t> </a:t>
            </a:r>
            <a:r>
              <a:rPr lang="en-US" baseline="30000" dirty="0"/>
              <a:t>4-1</a:t>
            </a:r>
            <a:r>
              <a:rPr lang="en-US" dirty="0"/>
              <a:t>)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594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are the first four terms of the geometric sequence?</a:t>
            </a:r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2(2</a:t>
            </a:r>
            <a:r>
              <a:rPr lang="en-US" sz="2000" baseline="30000" dirty="0"/>
              <a:t> </a:t>
            </a:r>
            <a:r>
              <a:rPr lang="en-US" baseline="30000" dirty="0"/>
              <a:t>1-1</a:t>
            </a:r>
            <a:r>
              <a:rPr lang="en-US" dirty="0"/>
              <a:t>) = 2(1) = 2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2(2</a:t>
            </a:r>
            <a:r>
              <a:rPr lang="en-US" sz="2000" baseline="30000" dirty="0"/>
              <a:t> </a:t>
            </a:r>
            <a:r>
              <a:rPr lang="en-US" baseline="30000" dirty="0"/>
              <a:t>2-1</a:t>
            </a:r>
            <a:r>
              <a:rPr lang="en-US" dirty="0"/>
              <a:t>) = 2(2) = 4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2(2</a:t>
            </a:r>
            <a:r>
              <a:rPr lang="en-US" sz="2000" baseline="30000" dirty="0"/>
              <a:t> </a:t>
            </a:r>
            <a:r>
              <a:rPr lang="en-US" baseline="30000" dirty="0"/>
              <a:t>3-1</a:t>
            </a:r>
            <a:r>
              <a:rPr lang="en-US" dirty="0"/>
              <a:t>) = 2(4) = 8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2(2</a:t>
            </a:r>
            <a:r>
              <a:rPr lang="en-US" sz="2000" baseline="30000" dirty="0"/>
              <a:t> </a:t>
            </a:r>
            <a:r>
              <a:rPr lang="en-US" baseline="30000" dirty="0"/>
              <a:t>4-1</a:t>
            </a:r>
            <a:r>
              <a:rPr lang="en-US" dirty="0"/>
              <a:t>) = 2(8) = 16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064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87722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Interest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formula:</a:t>
            </a:r>
          </a:p>
          <a:p>
            <a:pPr algn="ctr"/>
            <a:r>
              <a:rPr lang="en-US" dirty="0"/>
              <a:t>A = P(1+r/n)</a:t>
            </a:r>
            <a:r>
              <a:rPr lang="en-US" baseline="30000" dirty="0" err="1"/>
              <a:t>nt</a:t>
            </a:r>
            <a:endParaRPr lang="en-US" dirty="0"/>
          </a:p>
          <a:p>
            <a:r>
              <a:rPr lang="en-US" dirty="0"/>
              <a:t>describes accumulated value (A) of a sum of money (P) after t years at an annual percentage interest rate r (decimal) compounded n times each year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2900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CB22-C5AF-2E63-59BD-16B05F1BF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Integral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Transforms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Sequences </a:t>
            </a:r>
          </a:p>
        </p:txBody>
      </p:sp>
    </p:spTree>
    <p:extLst>
      <p:ext uri="{BB962C8B-B14F-4D97-AF65-F5344CB8AC3E}">
        <p14:creationId xmlns:p14="http://schemas.microsoft.com/office/powerpoint/2010/main" val="3495897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Newton’s Law of Cooling describes the cooling of a warmer object to the cooler temperature of the environment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It is an example of a decay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77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1B7AB55-83E0-427D-9399-08F15081F6E7}"/>
              </a:ext>
            </a:extLst>
          </p:cNvPr>
          <p:cNvSpPr txBox="1"/>
          <p:nvPr/>
        </p:nvSpPr>
        <p:spPr>
          <a:xfrm>
            <a:off x="2514600" y="2462923"/>
            <a:ext cx="231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1</a:t>
            </a:r>
            <a:r>
              <a:rPr lang="en-US" i="0" baseline="30000" dirty="0">
                <a:effectLst/>
              </a:rPr>
              <a:t>st</a:t>
            </a:r>
            <a:r>
              <a:rPr lang="en-US" i="0" dirty="0">
                <a:effectLst/>
              </a:rPr>
              <a:t> hour: ? degrees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E94C8-09BF-43AE-A32C-5F83C8D9E902}"/>
              </a:ext>
            </a:extLst>
          </p:cNvPr>
          <p:cNvSpPr txBox="1"/>
          <p:nvPr/>
        </p:nvSpPr>
        <p:spPr>
          <a:xfrm>
            <a:off x="1784090" y="1839042"/>
            <a:ext cx="38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14FA46-DB2C-4903-80CC-7DDB9A47E7CC}"/>
              </a:ext>
            </a:extLst>
          </p:cNvPr>
          <p:cNvGrpSpPr/>
          <p:nvPr/>
        </p:nvGrpSpPr>
        <p:grpSpPr>
          <a:xfrm>
            <a:off x="609600" y="2057400"/>
            <a:ext cx="7839075" cy="4552950"/>
            <a:chOff x="847725" y="2305050"/>
            <a:chExt cx="7839075" cy="45529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1F9B9F-4E02-42E6-AC5E-C80F9DA1EA2F}"/>
                </a:ext>
              </a:extLst>
            </p:cNvPr>
            <p:cNvGrpSpPr/>
            <p:nvPr/>
          </p:nvGrpSpPr>
          <p:grpSpPr>
            <a:xfrm>
              <a:off x="847725" y="2305050"/>
              <a:ext cx="7839075" cy="4552950"/>
              <a:chOff x="847725" y="2305050"/>
              <a:chExt cx="7839075" cy="45529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25227AF-BE50-4099-844B-FFFAB8E66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725" y="2305050"/>
                <a:ext cx="7839075" cy="455295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E131AB-08B5-4F9C-B73F-F7A536F6D603}"/>
                  </a:ext>
                </a:extLst>
              </p:cNvPr>
              <p:cNvSpPr txBox="1"/>
              <p:nvPr/>
            </p:nvSpPr>
            <p:spPr>
              <a:xfrm>
                <a:off x="1071278" y="2362200"/>
                <a:ext cx="757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0" dirty="0">
                    <a:effectLst/>
                  </a:rPr>
                  <a:t>98.6</a:t>
                </a:r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223620-972A-4684-AF2B-1257BAE4755A}"/>
                </a:ext>
              </a:extLst>
            </p:cNvPr>
            <p:cNvSpPr txBox="1"/>
            <p:nvPr/>
          </p:nvSpPr>
          <p:spPr>
            <a:xfrm>
              <a:off x="1066800" y="27548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95.6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D1FB7A-1E5C-448D-A029-F039C407299F}"/>
                </a:ext>
              </a:extLst>
            </p:cNvPr>
            <p:cNvSpPr txBox="1"/>
            <p:nvPr/>
          </p:nvSpPr>
          <p:spPr>
            <a:xfrm>
              <a:off x="1066800" y="31242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92.6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24F54E-2226-4FE8-845E-C2FDF733657B}"/>
                </a:ext>
              </a:extLst>
            </p:cNvPr>
            <p:cNvSpPr txBox="1"/>
            <p:nvPr/>
          </p:nvSpPr>
          <p:spPr>
            <a:xfrm>
              <a:off x="1066800" y="35466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89.6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5098A4-03A3-4BB6-BFDB-F12611991FC4}"/>
                </a:ext>
              </a:extLst>
            </p:cNvPr>
            <p:cNvSpPr txBox="1"/>
            <p:nvPr/>
          </p:nvSpPr>
          <p:spPr>
            <a:xfrm>
              <a:off x="1066800" y="3940489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86.6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EBD673-8ED9-455D-8C19-6304C453E810}"/>
                </a:ext>
              </a:extLst>
            </p:cNvPr>
            <p:cNvSpPr txBox="1"/>
            <p:nvPr/>
          </p:nvSpPr>
          <p:spPr>
            <a:xfrm>
              <a:off x="1066800" y="4343400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83.6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24362-61E7-413C-8F67-A299D53779F8}"/>
                </a:ext>
              </a:extLst>
            </p:cNvPr>
            <p:cNvSpPr txBox="1"/>
            <p:nvPr/>
          </p:nvSpPr>
          <p:spPr>
            <a:xfrm>
              <a:off x="1066800" y="4736068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80.6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A84509-B919-4F6D-899D-0664E34A6BA2}"/>
                </a:ext>
              </a:extLst>
            </p:cNvPr>
            <p:cNvSpPr txBox="1"/>
            <p:nvPr/>
          </p:nvSpPr>
          <p:spPr>
            <a:xfrm>
              <a:off x="1066800" y="5124451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77.6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8F338F-DA14-4C49-BFC3-6BE4C2B72F7A}"/>
                </a:ext>
              </a:extLst>
            </p:cNvPr>
            <p:cNvSpPr txBox="1"/>
            <p:nvPr/>
          </p:nvSpPr>
          <p:spPr>
            <a:xfrm>
              <a:off x="1088835" y="5528153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74.6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E36381-4BB5-4D84-89C2-EC53AA62327D}"/>
                </a:ext>
              </a:extLst>
            </p:cNvPr>
            <p:cNvSpPr txBox="1"/>
            <p:nvPr/>
          </p:nvSpPr>
          <p:spPr>
            <a:xfrm>
              <a:off x="1088835" y="5941604"/>
              <a:ext cx="7575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</a:rPr>
                <a:t>71.6</a:t>
              </a: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A76063A-2952-4614-8052-C42DEF75DB85}"/>
              </a:ext>
            </a:extLst>
          </p:cNvPr>
          <p:cNvSpPr/>
          <p:nvPr/>
        </p:nvSpPr>
        <p:spPr>
          <a:xfrm>
            <a:off x="-2950" y="6611035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2021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154F695-ACF5-4628-8A25-F48D90D3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52630C5-78D8-4602-BFF6-FFA6442E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dirty="0"/>
              <a:t>Temperature of a Human Body in a 70°F Environment</a:t>
            </a:r>
          </a:p>
        </p:txBody>
      </p:sp>
    </p:spTree>
    <p:extLst>
      <p:ext uri="{BB962C8B-B14F-4D97-AF65-F5344CB8AC3E}">
        <p14:creationId xmlns:p14="http://schemas.microsoft.com/office/powerpoint/2010/main" val="3118954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The exponential growth or decay model is:</a:t>
            </a:r>
          </a:p>
          <a:p>
            <a:pPr algn="ctr"/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i="1" dirty="0"/>
              <a:t>e</a:t>
            </a:r>
            <a:r>
              <a:rPr lang="en-US" baseline="30000" dirty="0"/>
              <a:t> </a:t>
            </a:r>
            <a:r>
              <a:rPr lang="en-US" baseline="30000" dirty="0" err="1"/>
              <a:t>kt</a:t>
            </a:r>
            <a:r>
              <a:rPr lang="en-US" baseline="30000" dirty="0"/>
              <a:t> </a:t>
            </a:r>
          </a:p>
          <a:p>
            <a:endParaRPr lang="en-US" sz="2000" baseline="30000" dirty="0"/>
          </a:p>
          <a:p>
            <a:pPr>
              <a:spcBef>
                <a:spcPts val="0"/>
              </a:spcBef>
            </a:pPr>
            <a:r>
              <a:rPr lang="en-US" dirty="0"/>
              <a:t>A is the final amount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 is the initial amount</a:t>
            </a:r>
          </a:p>
          <a:p>
            <a:pPr>
              <a:spcBef>
                <a:spcPts val="0"/>
              </a:spcBef>
            </a:pPr>
            <a:r>
              <a:rPr lang="en-US" dirty="0"/>
              <a:t>t is the time (units will be given)</a:t>
            </a:r>
          </a:p>
        </p:txBody>
      </p:sp>
    </p:spTree>
    <p:extLst>
      <p:ext uri="{BB962C8B-B14F-4D97-AF65-F5344CB8AC3E}">
        <p14:creationId xmlns:p14="http://schemas.microsoft.com/office/powerpoint/2010/main" val="2154800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Growth and Decay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i="1" dirty="0"/>
                  <a:t>A</a:t>
                </a:r>
                <a:r>
                  <a:rPr lang="en-US" dirty="0"/>
                  <a:t> = </a:t>
                </a:r>
                <a:r>
                  <a:rPr lang="en-US" i="1" dirty="0"/>
                  <a:t>A</a:t>
                </a:r>
                <a:r>
                  <a:rPr lang="en-US" baseline="-25000" dirty="0"/>
                  <a:t>0</a:t>
                </a:r>
                <a:r>
                  <a:rPr lang="en-US" i="1" dirty="0"/>
                  <a:t>e</a:t>
                </a:r>
                <a:r>
                  <a:rPr lang="en-US" baseline="30000" dirty="0"/>
                  <a:t> </a:t>
                </a:r>
                <a:r>
                  <a:rPr lang="en-US" baseline="30000" dirty="0" err="1"/>
                  <a:t>kt</a:t>
                </a:r>
                <a:r>
                  <a:rPr lang="en-US" baseline="30000" dirty="0"/>
                  <a:t> 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k is the growth or decay rate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For growth, k is positive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For decay, k is negative</a:t>
                </a:r>
              </a:p>
              <a:p>
                <a:r>
                  <a:rPr lang="en-US" dirty="0"/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𝒍𝒏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𝒉𝒂𝒍𝒇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𝒍𝒊𝒇𝒆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0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Growth and decay models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Sequences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9705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Means repeating a process until you reach a goal</a:t>
            </a:r>
          </a:p>
        </p:txBody>
      </p:sp>
    </p:spTree>
    <p:extLst>
      <p:ext uri="{BB962C8B-B14F-4D97-AF65-F5344CB8AC3E}">
        <p14:creationId xmlns:p14="http://schemas.microsoft.com/office/powerpoint/2010/main" val="266109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math class, we are trying to solve an equation by closer and closer approximations to the “true” answer</a:t>
            </a:r>
          </a:p>
        </p:txBody>
      </p:sp>
    </p:spTree>
    <p:extLst>
      <p:ext uri="{BB962C8B-B14F-4D97-AF65-F5344CB8AC3E}">
        <p14:creationId xmlns:p14="http://schemas.microsoft.com/office/powerpoint/2010/main" val="2082235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So, we can manually tweak values of the coefficients until we get the best fit to our data</a:t>
            </a:r>
          </a:p>
          <a:p>
            <a:endParaRPr lang="en-US" altLang="en-US" sz="2000" dirty="0"/>
          </a:p>
          <a:p>
            <a:r>
              <a:rPr lang="en-US" altLang="en-US" dirty="0"/>
              <a:t>This is actually how the computer calculates trig functions!</a:t>
            </a:r>
          </a:p>
        </p:txBody>
      </p:sp>
    </p:spTree>
    <p:extLst>
      <p:ext uri="{BB962C8B-B14F-4D97-AF65-F5344CB8AC3E}">
        <p14:creationId xmlns:p14="http://schemas.microsoft.com/office/powerpoint/2010/main" val="214336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we did the COVID models, we tried different values for each of the constants in the equation until we got a “fit” we liked</a:t>
            </a:r>
          </a:p>
        </p:txBody>
      </p:sp>
    </p:spTree>
    <p:extLst>
      <p:ext uri="{BB962C8B-B14F-4D97-AF65-F5344CB8AC3E}">
        <p14:creationId xmlns:p14="http://schemas.microsoft.com/office/powerpoint/2010/main" val="3837610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/>
              <a:t>That was iteration!</a:t>
            </a:r>
          </a:p>
        </p:txBody>
      </p:sp>
    </p:spTree>
    <p:extLst>
      <p:ext uri="{BB962C8B-B14F-4D97-AF65-F5344CB8AC3E}">
        <p14:creationId xmlns:p14="http://schemas.microsoft.com/office/powerpoint/2010/main" val="243645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Iteration is used by your calculator and in computer software to do calculations</a:t>
            </a:r>
          </a:p>
        </p:txBody>
      </p:sp>
    </p:spTree>
    <p:extLst>
      <p:ext uri="{BB962C8B-B14F-4D97-AF65-F5344CB8AC3E}">
        <p14:creationId xmlns:p14="http://schemas.microsoft.com/office/powerpoint/2010/main" val="2840421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people think their calculators have a huge look-up table for all the answers</a:t>
            </a:r>
          </a:p>
        </p:txBody>
      </p:sp>
    </p:spTree>
    <p:extLst>
      <p:ext uri="{BB962C8B-B14F-4D97-AF65-F5344CB8AC3E}">
        <p14:creationId xmlns:p14="http://schemas.microsoft.com/office/powerpoint/2010/main" val="1670061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don’t – it would be impossible for a calculator to have a look-up table for every possible value a user might enter for every possible function the user might want to use!</a:t>
            </a:r>
          </a:p>
        </p:txBody>
      </p:sp>
    </p:spTree>
    <p:extLst>
      <p:ext uri="{BB962C8B-B14F-4D97-AF65-F5344CB8AC3E}">
        <p14:creationId xmlns:p14="http://schemas.microsoft.com/office/powerpoint/2010/main" val="4181498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calculator has a formula for every function that will zero in on the right answer after a short number of calculations</a:t>
            </a:r>
          </a:p>
        </p:txBody>
      </p:sp>
    </p:spTree>
    <p:extLst>
      <p:ext uri="{BB962C8B-B14F-4D97-AF65-F5344CB8AC3E}">
        <p14:creationId xmlns:p14="http://schemas.microsoft.com/office/powerpoint/2010/main" val="296990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11) Find a formula for a general term of a </a:t>
            </a:r>
            <a:r>
              <a:rPr lang="en-US" sz="3200" dirty="0">
                <a:solidFill>
                  <a:srgbClr val="FFC000"/>
                </a:solidFill>
              </a:rPr>
              <a:t>sequence</a:t>
            </a:r>
            <a:r>
              <a:rPr lang="en-US" sz="3200" dirty="0"/>
              <a:t> and find partial sums of arithmetic and geometric series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Outcome 12) Solve problems by identifying the given data, making a sketch as appropriate, and calculating the final answer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calculator company wants a formula that zeros in on a stable number after the fewest number of calculations </a:t>
            </a:r>
          </a:p>
        </p:txBody>
      </p:sp>
    </p:spTree>
    <p:extLst>
      <p:ext uri="{BB962C8B-B14F-4D97-AF65-F5344CB8AC3E}">
        <p14:creationId xmlns:p14="http://schemas.microsoft.com/office/powerpoint/2010/main" val="2564845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ITERATION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2DF1D-8F61-4953-8C83-396D64E97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762000"/>
            <a:ext cx="4419600" cy="57245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E0A272-BA5A-47A6-9D98-B6DED360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5638800"/>
          </a:xfrm>
        </p:spPr>
        <p:txBody>
          <a:bodyPr/>
          <a:lstStyle/>
          <a:p>
            <a:r>
              <a:rPr lang="en-US" altLang="en-US" dirty="0"/>
              <a:t>Identify which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is the better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formula?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99151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5638800"/>
          </a:xfrm>
        </p:spPr>
        <p:txBody>
          <a:bodyPr/>
          <a:lstStyle/>
          <a:p>
            <a:r>
              <a:rPr lang="en-US" altLang="en-US" dirty="0"/>
              <a:t>Identify which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is the better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formula?</a:t>
            </a:r>
          </a:p>
          <a:p>
            <a:endParaRPr lang="en-US" altLang="en-US" sz="2000" dirty="0"/>
          </a:p>
          <a:p>
            <a:r>
              <a:rPr lang="en-US" altLang="en-US" dirty="0">
                <a:solidFill>
                  <a:srgbClr val="FFFF00"/>
                </a:solidFill>
              </a:rPr>
              <a:t>The one that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gets there 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quickest!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CEEA4-40BC-434C-BA71-1D8FE5ECA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ITERATION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62162-A0F6-4C15-9E03-4E4E2AEB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762000"/>
            <a:ext cx="44196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2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469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For example, to calculate e:</a:t>
                </a:r>
              </a:p>
              <a:p>
                <a:endParaRPr lang="en-US" altLang="en-US" sz="2000" dirty="0"/>
              </a:p>
              <a:p>
                <a:r>
                  <a:rPr lang="en-US" sz="3000" dirty="0"/>
                  <a:t>e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</m:den>
                    </m:f>
                  </m:oMath>
                </a14:m>
                <a:r>
                  <a:rPr lang="en-US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  <m:r>
                          <m:rPr>
                            <m:nor/>
                          </m:rPr>
                          <a:rPr 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sz="3000" dirty="0"/>
                          <m:t>2</m:t>
                        </m:r>
                      </m:den>
                    </m:f>
                  </m:oMath>
                </a14:m>
                <a:r>
                  <a:rPr lang="en-US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  <m:r>
                          <m:rPr>
                            <m:nor/>
                          </m:rPr>
                          <a:rPr 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sz="3000" dirty="0"/>
                          <m:t>2</m:t>
                        </m:r>
                        <m:r>
                          <m:rPr>
                            <m:nor/>
                          </m:rPr>
                          <a:rPr 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sz="3000" dirty="0"/>
                          <m:t>3</m:t>
                        </m:r>
                      </m:den>
                    </m:f>
                  </m:oMath>
                </a14:m>
                <a:r>
                  <a:rPr lang="en-US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  <m:r>
                          <m:rPr>
                            <m:nor/>
                          </m:rPr>
                          <a:rPr 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sz="3000" dirty="0"/>
                          <m:t>2</m:t>
                        </m:r>
                        <m:r>
                          <m:rPr>
                            <m:nor/>
                          </m:rPr>
                          <a:rPr 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sz="3000" dirty="0"/>
                          <m:t>3</m:t>
                        </m:r>
                        <m:r>
                          <m:rPr>
                            <m:nor/>
                          </m:rPr>
                          <a:rPr 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sz="3000" dirty="0"/>
                          <m:t>4</m:t>
                        </m:r>
                      </m:den>
                    </m:f>
                  </m:oMath>
                </a14:m>
                <a:r>
                  <a:rPr lang="en-US" sz="3000" dirty="0"/>
                  <a:t> ...</a:t>
                </a:r>
              </a:p>
              <a:p>
                <a:endParaRPr lang="en-US" altLang="en-US" sz="3000" dirty="0"/>
              </a:p>
              <a:p>
                <a:r>
                  <a:rPr lang="en-US" altLang="en-US" dirty="0"/>
                  <a:t>How many iterations would you need before it reaches a stable value?						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demo!</a:t>
                </a:r>
              </a:p>
            </p:txBody>
          </p:sp>
        </mc:Choice>
        <mc:Fallback xmlns="">
          <p:sp>
            <p:nvSpPr>
              <p:cNvPr id="11469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3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ITERATION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56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All the functions in your calculator are based on a long series that iterates back and forth and zeros in on the correct answer</a:t>
            </a:r>
          </a:p>
        </p:txBody>
      </p:sp>
    </p:spTree>
    <p:extLst>
      <p:ext uri="{BB962C8B-B14F-4D97-AF65-F5344CB8AC3E}">
        <p14:creationId xmlns:p14="http://schemas.microsoft.com/office/powerpoint/2010/main" val="1875103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Calculator formula for the sine:</a:t>
                </a:r>
                <a:endParaRPr lang="en-US" altLang="en-US" sz="2000" dirty="0"/>
              </a:p>
              <a:p>
                <a:r>
                  <a:rPr lang="en-US" sz="3000" dirty="0"/>
                  <a:t>sin(</a:t>
                </a:r>
                <a:r>
                  <a:rPr lang="el-GR" sz="3600" dirty="0"/>
                  <a:t>θ</a:t>
                </a:r>
                <a:r>
                  <a:rPr lang="en-US" sz="3000" dirty="0"/>
                  <a:t>) = </a:t>
                </a:r>
                <a:r>
                  <a:rPr lang="el-GR" sz="3600" dirty="0"/>
                  <a:t>θ</a:t>
                </a:r>
                <a:r>
                  <a:rPr lang="en-US" sz="3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l-GR" sz="3600" dirty="0"/>
                              <m:t>θ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en-US" sz="3600" dirty="0"/>
                              <m:t>3 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600" dirty="0"/>
                          <m:t>1</m:t>
                        </m:r>
                        <m:r>
                          <m:rPr>
                            <m:nor/>
                          </m:rPr>
                          <a:rPr lang="en-US" sz="3600" dirty="0"/>
                          <m:t>x</m:t>
                        </m:r>
                        <m:r>
                          <m:rPr>
                            <m:nor/>
                          </m:rPr>
                          <a:rPr lang="en-US" sz="3600" dirty="0"/>
                          <m:t>2</m:t>
                        </m:r>
                        <m:r>
                          <m:rPr>
                            <m:nor/>
                          </m:rPr>
                          <a:rPr lang="en-US" sz="3600" dirty="0"/>
                          <m:t>x</m:t>
                        </m:r>
                        <m:r>
                          <m:rPr>
                            <m:nor/>
                          </m:rPr>
                          <a:rPr lang="en-US" sz="3600" dirty="0"/>
                          <m:t>3</m:t>
                        </m:r>
                      </m:den>
                    </m:f>
                  </m:oMath>
                </a14:m>
                <a:r>
                  <a:rPr lang="en-US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l-GR" sz="3200" dirty="0"/>
                              <m:t>θ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en-US" sz="3600" b="1" i="0" dirty="0" smtClean="0"/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altLang="en-US" sz="3600" dirty="0"/>
                              <m:t> 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600" dirty="0"/>
                          <m:t>1</m:t>
                        </m:r>
                        <m:r>
                          <m:rPr>
                            <m:nor/>
                          </m:rPr>
                          <a:rPr lang="en-US" sz="3600" dirty="0"/>
                          <m:t>x</m:t>
                        </m:r>
                        <m:r>
                          <m:rPr>
                            <m:nor/>
                          </m:rPr>
                          <a:rPr lang="en-US" sz="3600" dirty="0"/>
                          <m:t>2</m:t>
                        </m:r>
                        <m:r>
                          <m:rPr>
                            <m:nor/>
                          </m:rPr>
                          <a:rPr lang="en-US" sz="3600" dirty="0"/>
                          <m:t>x</m:t>
                        </m:r>
                        <m:r>
                          <m:rPr>
                            <m:nor/>
                          </m:rPr>
                          <a:rPr lang="en-US" sz="3600" dirty="0"/>
                          <m:t>3</m:t>
                        </m:r>
                        <m:r>
                          <m:rPr>
                            <m:nor/>
                          </m:rPr>
                          <a:rPr lang="en-US" sz="3600" b="1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sz="36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600" b="1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sz="3600" b="1" i="0" dirty="0" smtClean="0"/>
                          <m:t>5</m:t>
                        </m:r>
                      </m:den>
                    </m:f>
                  </m:oMath>
                </a14:m>
                <a:r>
                  <a:rPr lang="en-US" sz="3000" dirty="0"/>
                  <a:t> - ...</a:t>
                </a:r>
              </a:p>
              <a:p>
                <a:endParaRPr lang="en-US" altLang="en-US" sz="3000" dirty="0"/>
              </a:p>
              <a:p>
                <a:r>
                  <a:rPr lang="en-US" altLang="en-US" dirty="0"/>
                  <a:t>This works for all values of </a:t>
                </a:r>
                <a:r>
                  <a:rPr lang="el-GR" dirty="0"/>
                  <a:t>θ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177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473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formula selected by your calculator manufacturer determines how fast and accurate your calculator will be</a:t>
            </a:r>
          </a:p>
        </p:txBody>
      </p:sp>
    </p:spTree>
    <p:extLst>
      <p:ext uri="{BB962C8B-B14F-4D97-AF65-F5344CB8AC3E}">
        <p14:creationId xmlns:p14="http://schemas.microsoft.com/office/powerpoint/2010/main" val="2856070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It’s why different people get slightly different answers to calculator problems</a:t>
            </a:r>
          </a:p>
        </p:txBody>
      </p:sp>
    </p:spTree>
    <p:extLst>
      <p:ext uri="{BB962C8B-B14F-4D97-AF65-F5344CB8AC3E}">
        <p14:creationId xmlns:p14="http://schemas.microsoft.com/office/powerpoint/2010/main" val="2520706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Iteration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Iteration gives a sequence of values that are (hopefully) zeroing in on the desired solution</a:t>
            </a:r>
          </a:p>
        </p:txBody>
      </p:sp>
    </p:spTree>
    <p:extLst>
      <p:ext uri="{BB962C8B-B14F-4D97-AF65-F5344CB8AC3E}">
        <p14:creationId xmlns:p14="http://schemas.microsoft.com/office/powerpoint/2010/main" val="3705100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0558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1  2  3  </a:t>
            </a:r>
          </a:p>
          <a:p>
            <a:endParaRPr lang="en-US" dirty="0"/>
          </a:p>
          <a:p>
            <a:r>
              <a:rPr lang="en-US" dirty="0"/>
              <a:t>What’s the next item in this sequence?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2071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1  3   5   7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/>
              <a:t>What’s the next item in this sequence?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http://www.intmath.com/laplace-transformation/1a-unit-step-functions-definition.php</a:t>
            </a:r>
          </a:p>
        </p:txBody>
      </p:sp>
    </p:spTree>
    <p:extLst>
      <p:ext uri="{BB962C8B-B14F-4D97-AF65-F5344CB8AC3E}">
        <p14:creationId xmlns:p14="http://schemas.microsoft.com/office/powerpoint/2010/main" val="3950610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Sequences are ordered lists</a:t>
            </a:r>
          </a:p>
        </p:txBody>
      </p:sp>
    </p:spTree>
    <p:extLst>
      <p:ext uri="{BB962C8B-B14F-4D97-AF65-F5344CB8AC3E}">
        <p14:creationId xmlns:p14="http://schemas.microsoft.com/office/powerpoint/2010/main" val="2935824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don’t have to be numbers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33600"/>
            <a:ext cx="739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59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101"/>
            <a:ext cx="9144000" cy="434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44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4" y="1600200"/>
            <a:ext cx="879372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99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member of a sequence is called a “</a:t>
            </a:r>
            <a:r>
              <a:rPr lang="en-US" dirty="0">
                <a:solidFill>
                  <a:srgbClr val="FFC000"/>
                </a:solidFill>
              </a:rPr>
              <a:t>term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41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term is designated by a subscript:</a:t>
            </a:r>
          </a:p>
          <a:p>
            <a:endParaRPr lang="en-US" sz="1000" dirty="0"/>
          </a:p>
          <a:p>
            <a:pPr algn="ctr"/>
            <a:r>
              <a:rPr lang="en-US" dirty="0"/>
              <a:t>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3, ..., </a:t>
            </a:r>
            <a:r>
              <a:rPr lang="en-US" dirty="0"/>
              <a:t>a</a:t>
            </a:r>
            <a:r>
              <a:rPr lang="en-US" baseline="-25000" dirty="0"/>
              <a:t>n, ...</a:t>
            </a:r>
          </a:p>
          <a:p>
            <a:endParaRPr lang="en-US" dirty="0"/>
          </a:p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term in the sequence </a:t>
            </a:r>
          </a:p>
          <a:p>
            <a:pPr>
              <a:spcBef>
                <a:spcPts val="0"/>
              </a:spcBef>
            </a:pPr>
            <a:r>
              <a:rPr lang="en-US" dirty="0"/>
              <a:t>	is  a</a:t>
            </a:r>
            <a:r>
              <a:rPr lang="en-US" baseline="-25000" dirty="0"/>
              <a:t>2</a:t>
            </a:r>
          </a:p>
          <a:p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 term is a</a:t>
            </a:r>
            <a:r>
              <a:rPr lang="en-US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4495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a</a:t>
            </a:r>
            <a:r>
              <a:rPr lang="en-US" baseline="-25000" dirty="0"/>
              <a:t>17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1 2 3 4 5 6 7 8 9 10 11 12 13 14 15 16 17 18 19 20 21 22 23 24 25 26 27 28 29 30 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69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a</a:t>
            </a:r>
            <a:r>
              <a:rPr lang="en-US" baseline="-25000" dirty="0"/>
              <a:t>17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1 2 3 4 5 6 7 8 9 10 11 12 13 14 15 16 </a:t>
            </a:r>
            <a:r>
              <a:rPr lang="en-US" dirty="0">
                <a:solidFill>
                  <a:srgbClr val="FFFF00"/>
                </a:solidFill>
              </a:rPr>
              <a:t>17</a:t>
            </a:r>
            <a:r>
              <a:rPr lang="en-US" dirty="0"/>
              <a:t> 18 19 20 21 22 23 24 25 26 27 28 29 30 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5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Functions that contain exponents:</a:t>
            </a:r>
          </a:p>
          <a:p>
            <a:pPr algn="ctr"/>
            <a:r>
              <a:rPr lang="en-US" dirty="0"/>
              <a:t>ƒ(x) = x</a:t>
            </a:r>
            <a:r>
              <a:rPr lang="en-US" baseline="30000" dirty="0"/>
              <a:t>c</a:t>
            </a:r>
            <a:endParaRPr lang="en-US" dirty="0"/>
          </a:p>
          <a:p>
            <a:r>
              <a:rPr lang="en-US" dirty="0"/>
              <a:t>x is the base </a:t>
            </a:r>
          </a:p>
          <a:p>
            <a:r>
              <a:rPr lang="en-US" dirty="0"/>
              <a:t>c is the exponent</a:t>
            </a:r>
          </a:p>
        </p:txBody>
      </p:sp>
    </p:spTree>
    <p:extLst>
      <p:ext uri="{BB962C8B-B14F-4D97-AF65-F5344CB8AC3E}">
        <p14:creationId xmlns:p14="http://schemas.microsoft.com/office/powerpoint/2010/main" val="1932791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40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		</a:t>
            </a:r>
            <a:r>
              <a:rPr lang="en-US" dirty="0">
                <a:solidFill>
                  <a:srgbClr val="FFFF00"/>
                </a:solidFill>
              </a:rPr>
              <a:t>8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		</a:t>
            </a:r>
            <a:endParaRPr lang="en-US" dirty="0">
              <a:solidFill>
                <a:srgbClr val="FFFF00"/>
              </a:solidFill>
            </a:endParaRP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		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		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68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		8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		</a:t>
            </a:r>
            <a:r>
              <a:rPr lang="en-US" dirty="0">
                <a:solidFill>
                  <a:srgbClr val="FFFF00"/>
                </a:solidFill>
              </a:rPr>
              <a:t>7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		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		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4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		8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		7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		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		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118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		8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		7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		1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		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059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3  7  4  1  6  9  8  8  1  0  2  5</a:t>
            </a:r>
          </a:p>
          <a:p>
            <a:r>
              <a:rPr lang="en-US" dirty="0"/>
              <a:t>Identify a</a:t>
            </a:r>
            <a:r>
              <a:rPr lang="en-US" baseline="-25000" dirty="0"/>
              <a:t>7</a:t>
            </a:r>
            <a:r>
              <a:rPr lang="en-US" dirty="0"/>
              <a:t> in the sequence:		8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2</a:t>
            </a:r>
            <a:r>
              <a:rPr lang="en-US" dirty="0"/>
              <a:t> in the sequence:		7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9</a:t>
            </a:r>
            <a:r>
              <a:rPr lang="en-US" dirty="0"/>
              <a:t> in the sequence:		1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12</a:t>
            </a:r>
            <a:r>
              <a:rPr lang="en-US" dirty="0"/>
              <a:t> in the sequence:		5</a:t>
            </a:r>
          </a:p>
          <a:p>
            <a:endParaRPr lang="en-US" sz="2000" dirty="0"/>
          </a:p>
          <a:p>
            <a:r>
              <a:rPr lang="en-US" dirty="0"/>
              <a:t>Identify a</a:t>
            </a:r>
            <a:r>
              <a:rPr lang="en-US" baseline="-25000" dirty="0"/>
              <a:t>5</a:t>
            </a:r>
            <a:r>
              <a:rPr lang="en-US" dirty="0"/>
              <a:t> in the sequence:		</a:t>
            </a:r>
            <a:r>
              <a:rPr lang="en-US" dirty="0">
                <a:solidFill>
                  <a:srgbClr val="FFFF00"/>
                </a:solidFill>
              </a:rPr>
              <a:t>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56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56857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C000"/>
                </a:solidFill>
              </a:rPr>
              <a:t>infinite sequence</a:t>
            </a:r>
            <a:r>
              <a:rPr lang="en-US" dirty="0"/>
              <a:t> goes on forever:</a:t>
            </a:r>
          </a:p>
          <a:p>
            <a:r>
              <a:rPr lang="en-US" dirty="0"/>
              <a:t>	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</a:t>
            </a:r>
          </a:p>
          <a:p>
            <a:endParaRPr lang="en-US" sz="2000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finite sequence</a:t>
            </a:r>
            <a:r>
              <a:rPr lang="en-US" dirty="0"/>
              <a:t> stops at some point:</a:t>
            </a:r>
          </a:p>
          <a:p>
            <a:r>
              <a:rPr lang="en-US" dirty="0"/>
              <a:t>	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3, ..., </a:t>
            </a:r>
            <a:r>
              <a:rPr lang="en-US" dirty="0"/>
              <a:t>a</a:t>
            </a:r>
            <a:r>
              <a:rPr lang="en-US" baseline="-25000" dirty="0"/>
              <a:t>12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BD40E-A033-4482-A632-6D3EE6464FA8}"/>
              </a:ext>
            </a:extLst>
          </p:cNvPr>
          <p:cNvSpPr txBox="1"/>
          <p:nvPr/>
        </p:nvSpPr>
        <p:spPr>
          <a:xfrm>
            <a:off x="4343400" y="2362200"/>
            <a:ext cx="106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ellipsis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61563F-66BF-4243-A02C-765A8CB187D3}"/>
              </a:ext>
            </a:extLst>
          </p:cNvPr>
          <p:cNvCxnSpPr/>
          <p:nvPr/>
        </p:nvCxnSpPr>
        <p:spPr>
          <a:xfrm flipH="1">
            <a:off x="4343400" y="2762310"/>
            <a:ext cx="228600" cy="361890"/>
          </a:xfrm>
          <a:prstGeom prst="straightConnector1">
            <a:avLst/>
          </a:prstGeom>
          <a:ln w="3175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25925E-4C68-43D4-B4B4-85A91B560A29}"/>
              </a:ext>
            </a:extLst>
          </p:cNvPr>
          <p:cNvCxnSpPr>
            <a:cxnSpLocks/>
          </p:cNvCxnSpPr>
          <p:nvPr/>
        </p:nvCxnSpPr>
        <p:spPr>
          <a:xfrm flipH="1">
            <a:off x="4038600" y="2914710"/>
            <a:ext cx="685800" cy="2495490"/>
          </a:xfrm>
          <a:prstGeom prst="straightConnector1">
            <a:avLst/>
          </a:prstGeom>
          <a:ln w="3175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453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which is the infinite series:</a:t>
            </a:r>
          </a:p>
          <a:p>
            <a:endParaRPr lang="en-US" dirty="0"/>
          </a:p>
          <a:p>
            <a:r>
              <a:rPr lang="en-US" dirty="0"/>
              <a:t>1 2 3 5 8 13 21 …</a:t>
            </a:r>
          </a:p>
          <a:p>
            <a:endParaRPr lang="en-US" dirty="0"/>
          </a:p>
          <a:p>
            <a:r>
              <a:rPr lang="en-US" dirty="0"/>
              <a:t>2 4 6 8 10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873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which is the infinite series:</a:t>
            </a:r>
          </a:p>
          <a:p>
            <a:endParaRPr lang="en-US" dirty="0"/>
          </a:p>
          <a:p>
            <a:r>
              <a:rPr lang="en-US" dirty="0"/>
              <a:t>1 2 3 5 8 13 21 …</a:t>
            </a:r>
          </a:p>
          <a:p>
            <a:endParaRPr lang="en-US" dirty="0"/>
          </a:p>
          <a:p>
            <a:r>
              <a:rPr lang="en-US" dirty="0"/>
              <a:t>2 4 6 8 10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092A3-271F-43BA-A718-67CBC8AB7825}"/>
              </a:ext>
            </a:extLst>
          </p:cNvPr>
          <p:cNvSpPr txBox="1"/>
          <p:nvPr/>
        </p:nvSpPr>
        <p:spPr>
          <a:xfrm>
            <a:off x="5334000" y="3052844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infinite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54ED0-D897-4923-B5BE-2C811926335B}"/>
              </a:ext>
            </a:extLst>
          </p:cNvPr>
          <p:cNvSpPr txBox="1"/>
          <p:nvPr/>
        </p:nvSpPr>
        <p:spPr>
          <a:xfrm>
            <a:off x="3429000" y="4495800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finite</a:t>
            </a:r>
          </a:p>
        </p:txBody>
      </p:sp>
    </p:spTree>
    <p:extLst>
      <p:ext uri="{BB962C8B-B14F-4D97-AF65-F5344CB8AC3E}">
        <p14:creationId xmlns:p14="http://schemas.microsoft.com/office/powerpoint/2010/main" val="268769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Exponential functions:</a:t>
            </a:r>
          </a:p>
          <a:p>
            <a:pPr algn="ctr"/>
            <a:r>
              <a:rPr lang="en-US" dirty="0"/>
              <a:t>ƒ(x) = c</a:t>
            </a:r>
            <a:r>
              <a:rPr lang="en-US" baseline="30000" dirty="0"/>
              <a:t>x</a:t>
            </a:r>
            <a:endParaRPr lang="en-US" dirty="0"/>
          </a:p>
          <a:p>
            <a:r>
              <a:rPr lang="en-US" dirty="0"/>
              <a:t>c is the base</a:t>
            </a:r>
          </a:p>
          <a:p>
            <a:r>
              <a:rPr lang="en-US" dirty="0"/>
              <a:t>x is the exponent</a:t>
            </a:r>
          </a:p>
        </p:txBody>
      </p:sp>
    </p:spTree>
    <p:extLst>
      <p:ext uri="{BB962C8B-B14F-4D97-AF65-F5344CB8AC3E}">
        <p14:creationId xmlns:p14="http://schemas.microsoft.com/office/powerpoint/2010/main" val="20618286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93419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sequences are often formed by a formula that uses one term to calculate the next term in the sequence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7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dirty="0">
                <a:solidFill>
                  <a:srgbClr val="FFC000"/>
                </a:solidFill>
              </a:rPr>
              <a:t>evaluate </a:t>
            </a:r>
            <a:r>
              <a:rPr lang="en-US" dirty="0"/>
              <a:t>a sequence by plugging in the requested numbers for each term</a:t>
            </a:r>
          </a:p>
        </p:txBody>
      </p:sp>
    </p:spTree>
    <p:extLst>
      <p:ext uri="{BB962C8B-B14F-4D97-AF65-F5344CB8AC3E}">
        <p14:creationId xmlns:p14="http://schemas.microsoft.com/office/powerpoint/2010/main" val="14872478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for n = 3  if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6/n 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813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for n = 3  if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6/n :</a:t>
            </a:r>
          </a:p>
          <a:p>
            <a:r>
              <a:rPr lang="en-US" dirty="0"/>
              <a:t>Ok, if n=3, plug in “3” for “n” in the a</a:t>
            </a:r>
            <a:r>
              <a:rPr lang="en-US" baseline="-25000" dirty="0"/>
              <a:t>n</a:t>
            </a:r>
            <a:r>
              <a:rPr lang="en-US" dirty="0"/>
              <a:t> formula 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64E501-7420-4A25-9A0F-387FA4061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956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for n = 3  if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6/n :</a:t>
            </a:r>
          </a:p>
          <a:p>
            <a:r>
              <a:rPr lang="en-US" dirty="0"/>
              <a:t>Ok, if n=3, plug in “3” for “n” in the a</a:t>
            </a:r>
            <a:r>
              <a:rPr lang="en-US" baseline="-25000" dirty="0"/>
              <a:t>n</a:t>
            </a:r>
            <a:r>
              <a:rPr lang="en-US" dirty="0"/>
              <a:t> formula 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6/n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6/3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774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23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</a:t>
            </a:r>
            <a:r>
              <a:rPr lang="en-US" dirty="0">
                <a:solidFill>
                  <a:srgbClr val="FFFF00"/>
                </a:solidFill>
              </a:rPr>
              <a:t>6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671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6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345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6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3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</a:t>
            </a:r>
            <a:r>
              <a:rPr lang="en-US" dirty="0">
                <a:solidFill>
                  <a:srgbClr val="FFFF00"/>
                </a:solidFill>
              </a:rPr>
              <a:t>15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7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Limitations:</a:t>
            </a:r>
          </a:p>
          <a:p>
            <a:r>
              <a:rPr lang="en-US" dirty="0"/>
              <a:t>the base must be a constant</a:t>
            </a:r>
          </a:p>
          <a:p>
            <a:r>
              <a:rPr lang="en-US" dirty="0"/>
              <a:t>the base must be &gt;0</a:t>
            </a:r>
          </a:p>
          <a:p>
            <a:r>
              <a:rPr lang="en-US" dirty="0"/>
              <a:t>the exponent must be a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112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6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3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15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</a:t>
            </a:r>
            <a:r>
              <a:rPr lang="en-US" dirty="0">
                <a:solidFill>
                  <a:srgbClr val="FFFF00"/>
                </a:solidFill>
              </a:rPr>
              <a:t>15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403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 </a:t>
            </a:r>
          </a:p>
          <a:p>
            <a:r>
              <a:rPr lang="en-US" dirty="0"/>
              <a:t>for n = 4 if a</a:t>
            </a:r>
            <a:r>
              <a:rPr lang="en-US" baseline="-25000" dirty="0"/>
              <a:t>n</a:t>
            </a:r>
            <a:r>
              <a:rPr lang="en-US" dirty="0"/>
              <a:t> = 2+n:		 6</a:t>
            </a:r>
          </a:p>
          <a:p>
            <a:endParaRPr lang="en-US" sz="2000" dirty="0"/>
          </a:p>
          <a:p>
            <a:r>
              <a:rPr lang="en-US" dirty="0"/>
              <a:t>for n = 7 if a</a:t>
            </a:r>
            <a:r>
              <a:rPr lang="en-US" baseline="-25000" dirty="0"/>
              <a:t>n</a:t>
            </a:r>
            <a:r>
              <a:rPr lang="en-US" dirty="0"/>
              <a:t> = n-4:		 3</a:t>
            </a:r>
          </a:p>
          <a:p>
            <a:endParaRPr lang="en-US" sz="2000" dirty="0"/>
          </a:p>
          <a:p>
            <a:r>
              <a:rPr lang="en-US" dirty="0"/>
              <a:t>for n = 3 if a</a:t>
            </a:r>
            <a:r>
              <a:rPr lang="en-US" baseline="-25000" dirty="0"/>
              <a:t>n</a:t>
            </a:r>
            <a:r>
              <a:rPr lang="en-US" dirty="0"/>
              <a:t> = 5n:		15</a:t>
            </a:r>
          </a:p>
          <a:p>
            <a:endParaRPr lang="en-US" sz="2000" dirty="0"/>
          </a:p>
          <a:p>
            <a:r>
              <a:rPr lang="en-US" dirty="0"/>
              <a:t>for n = 2 if a</a:t>
            </a:r>
            <a:r>
              <a:rPr lang="en-US" baseline="-25000" dirty="0"/>
              <a:t>n</a:t>
            </a:r>
            <a:r>
              <a:rPr lang="en-US" dirty="0"/>
              <a:t> = 6n+3:	15</a:t>
            </a:r>
          </a:p>
          <a:p>
            <a:endParaRPr lang="en-US" sz="2000" dirty="0"/>
          </a:p>
          <a:p>
            <a:r>
              <a:rPr lang="en-US" dirty="0"/>
              <a:t>for n = 5 if a</a:t>
            </a:r>
            <a:r>
              <a:rPr lang="en-US" baseline="-25000" dirty="0"/>
              <a:t>n</a:t>
            </a:r>
            <a:r>
              <a:rPr lang="en-US" dirty="0"/>
              <a:t> = 7n-5:	</a:t>
            </a:r>
            <a:r>
              <a:rPr lang="en-US" dirty="0">
                <a:solidFill>
                  <a:srgbClr val="FFFF00"/>
                </a:solidFill>
              </a:rPr>
              <a:t>30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1CAA7-A3DC-4A62-9026-A60E7430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063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966781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Recursion formulas</a:t>
            </a:r>
            <a:r>
              <a:rPr lang="en-US" dirty="0"/>
              <a:t>” - the formula calculates each term based on the previous term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Ex: 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435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be given a starting term (usually a</a:t>
            </a:r>
            <a:r>
              <a:rPr lang="en-US" baseline="-25000" dirty="0"/>
              <a:t>1</a:t>
            </a:r>
            <a:r>
              <a:rPr lang="en-US" dirty="0"/>
              <a:t>) to evaluate these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620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38C3-4AC6-45A6-91A7-B8B783F7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8589-2C11-46BE-997C-7D72B444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we said that a model that relies on the previous value to forecast the next value is called a “</a:t>
            </a:r>
            <a:r>
              <a:rPr lang="en-US" dirty="0">
                <a:solidFill>
                  <a:srgbClr val="FFC000"/>
                </a:solidFill>
              </a:rPr>
              <a:t>time series</a:t>
            </a:r>
            <a:r>
              <a:rPr lang="en-US" dirty="0"/>
              <a:t>” model</a:t>
            </a:r>
          </a:p>
          <a:p>
            <a:r>
              <a:rPr lang="en-US" dirty="0"/>
              <a:t>Time series models are all recursion models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591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417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Once again, we know n = 4, so plug that in the formula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863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Once again, we know n = 4, so plug that in the formula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4-1</a:t>
            </a:r>
            <a:r>
              <a:rPr lang="en-US" dirty="0"/>
              <a:t> + 1   or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What do we need to solve this?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471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Once again, we know n = 4, so plug that in the formula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4-1</a:t>
            </a:r>
            <a:r>
              <a:rPr lang="en-US" dirty="0"/>
              <a:t> + 1   or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What do we need to solve this?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3B2DD3-FFD1-452E-AE11-1134A544FA5B}"/>
              </a:ext>
            </a:extLst>
          </p:cNvPr>
          <p:cNvSpPr/>
          <p:nvPr/>
        </p:nvSpPr>
        <p:spPr>
          <a:xfrm>
            <a:off x="2555543" y="5159991"/>
            <a:ext cx="762000" cy="762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Graphs of Exponential Functions</a:t>
            </a:r>
          </a:p>
        </p:txBody>
      </p:sp>
    </p:spTree>
    <p:extLst>
      <p:ext uri="{BB962C8B-B14F-4D97-AF65-F5344CB8AC3E}">
        <p14:creationId xmlns:p14="http://schemas.microsoft.com/office/powerpoint/2010/main" val="3888593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How can we get a</a:t>
            </a:r>
            <a:r>
              <a:rPr lang="en-US" baseline="-25000" dirty="0"/>
              <a:t>3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3B2DD3-FFD1-452E-AE11-1134A544FA5B}"/>
              </a:ext>
            </a:extLst>
          </p:cNvPr>
          <p:cNvSpPr/>
          <p:nvPr/>
        </p:nvSpPr>
        <p:spPr>
          <a:xfrm>
            <a:off x="2549856" y="3075295"/>
            <a:ext cx="762000" cy="762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216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How can we get a</a:t>
            </a:r>
            <a:r>
              <a:rPr lang="en-US" baseline="-25000" dirty="0"/>
              <a:t>3</a:t>
            </a:r>
            <a:r>
              <a:rPr lang="en-US" dirty="0"/>
              <a:t>?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3-1</a:t>
            </a:r>
            <a:r>
              <a:rPr lang="en-US" dirty="0"/>
              <a:t> + 1  or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Now what do we need?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256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Now what do we need? Yep 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How do we get a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A71B1E-CD25-41B3-831E-5FEEAFFFBCEB}"/>
              </a:ext>
            </a:extLst>
          </p:cNvPr>
          <p:cNvSpPr/>
          <p:nvPr/>
        </p:nvSpPr>
        <p:spPr>
          <a:xfrm>
            <a:off x="2549856" y="3810000"/>
            <a:ext cx="762000" cy="762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9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Yep 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</a:t>
            </a:r>
          </a:p>
          <a:p>
            <a:r>
              <a:rPr lang="en-US" dirty="0"/>
              <a:t>Now what do we need?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362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Yep 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</a:t>
            </a:r>
          </a:p>
          <a:p>
            <a:r>
              <a:rPr lang="en-US" dirty="0"/>
              <a:t>Now what do we need?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How do we get a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D436EC-927D-4D5D-B556-B51F53A6D14C}"/>
              </a:ext>
            </a:extLst>
          </p:cNvPr>
          <p:cNvSpPr/>
          <p:nvPr/>
        </p:nvSpPr>
        <p:spPr>
          <a:xfrm>
            <a:off x="2743200" y="4572000"/>
            <a:ext cx="762000" cy="762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23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Yep 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</a:t>
            </a:r>
          </a:p>
          <a:p>
            <a:r>
              <a:rPr lang="en-US" dirty="0"/>
              <a:t>Now what do we need?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How do we get a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D436EC-927D-4D5D-B556-B51F53A6D14C}"/>
              </a:ext>
            </a:extLst>
          </p:cNvPr>
          <p:cNvSpPr/>
          <p:nvPr/>
        </p:nvSpPr>
        <p:spPr>
          <a:xfrm>
            <a:off x="1295400" y="1524000"/>
            <a:ext cx="1981200" cy="8382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375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</a:t>
            </a:r>
          </a:p>
          <a:p>
            <a:r>
              <a:rPr lang="en-US" dirty="0"/>
              <a:t>Now just work it 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D436EC-927D-4D5D-B556-B51F53A6D14C}"/>
              </a:ext>
            </a:extLst>
          </p:cNvPr>
          <p:cNvSpPr/>
          <p:nvPr/>
        </p:nvSpPr>
        <p:spPr>
          <a:xfrm>
            <a:off x="1295400" y="1524000"/>
            <a:ext cx="1981200" cy="8382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56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 = 5 + 1 = 6</a:t>
            </a:r>
          </a:p>
          <a:p>
            <a:r>
              <a:rPr lang="en-US" dirty="0"/>
              <a:t>Now we have a</a:t>
            </a:r>
            <a:r>
              <a:rPr lang="en-US" baseline="-25000" dirty="0"/>
              <a:t>2</a:t>
            </a:r>
            <a:r>
              <a:rPr lang="en-US" dirty="0"/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206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 = 6 + 1 = 7</a:t>
            </a:r>
          </a:p>
          <a:p>
            <a:r>
              <a:rPr lang="en-US" dirty="0"/>
              <a:t>	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 = 6</a:t>
            </a:r>
          </a:p>
          <a:p>
            <a:r>
              <a:rPr lang="en-US" dirty="0"/>
              <a:t>Now we have a</a:t>
            </a:r>
            <a:r>
              <a:rPr lang="en-US" baseline="-25000" dirty="0"/>
              <a:t>3</a:t>
            </a:r>
            <a:r>
              <a:rPr lang="en-US" dirty="0"/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123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 = 7 + 1 = 8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 = 7</a:t>
            </a:r>
          </a:p>
          <a:p>
            <a:r>
              <a:rPr lang="en-US" dirty="0"/>
              <a:t>	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 = 6</a:t>
            </a:r>
          </a:p>
          <a:p>
            <a:r>
              <a:rPr lang="en-US" dirty="0"/>
              <a:t>Now we have a</a:t>
            </a:r>
            <a:r>
              <a:rPr lang="en-US" baseline="-25000" dirty="0"/>
              <a:t>3</a:t>
            </a:r>
            <a:r>
              <a:rPr lang="en-US" dirty="0"/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7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Exponentials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638800"/>
          </a:xfrm>
        </p:spPr>
        <p:txBody>
          <a:bodyPr/>
          <a:lstStyle/>
          <a:p>
            <a:r>
              <a:rPr lang="en-US" dirty="0"/>
              <a:t>If the base is &gt; 1, then the graph goes up to the right</a:t>
            </a:r>
          </a:p>
          <a:p>
            <a:endParaRPr lang="en-US" sz="2000" dirty="0"/>
          </a:p>
          <a:p>
            <a:r>
              <a:rPr lang="en-US" dirty="0"/>
              <a:t>If 0&lt;base&lt;1, then the graph goes up to the left</a:t>
            </a:r>
          </a:p>
          <a:p>
            <a:endParaRPr lang="en-US" sz="2000" dirty="0"/>
          </a:p>
          <a:p>
            <a:r>
              <a:rPr lang="en-US" dirty="0"/>
              <a:t>All pass through the point (0,1) because a</a:t>
            </a:r>
            <a:r>
              <a:rPr lang="en-US" baseline="30000" dirty="0"/>
              <a:t>0</a:t>
            </a:r>
            <a:r>
              <a:rPr lang="en-US" dirty="0"/>
              <a:t>=1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a</a:t>
            </a:r>
            <a:r>
              <a:rPr lang="en-US" baseline="-25000" dirty="0"/>
              <a:t>n</a:t>
            </a:r>
            <a:r>
              <a:rPr lang="en-US" dirty="0"/>
              <a:t> for n = 4 if:  </a:t>
            </a:r>
          </a:p>
          <a:p>
            <a:r>
              <a:rPr lang="en-US" dirty="0"/>
              <a:t>	a</a:t>
            </a:r>
            <a:r>
              <a:rPr lang="en-US" baseline="-25000" dirty="0"/>
              <a:t>1</a:t>
            </a:r>
            <a:r>
              <a:rPr lang="en-US" dirty="0"/>
              <a:t> = 5</a:t>
            </a:r>
          </a:p>
          <a:p>
            <a:r>
              <a:rPr lang="en-US" dirty="0"/>
              <a:t>	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+ 1</a:t>
            </a:r>
          </a:p>
          <a:p>
            <a:r>
              <a:rPr lang="en-US" dirty="0"/>
              <a:t>	a</a:t>
            </a:r>
            <a:r>
              <a:rPr lang="en-US" baseline="-25000" dirty="0"/>
              <a:t>4</a:t>
            </a:r>
            <a:r>
              <a:rPr lang="en-US" dirty="0"/>
              <a:t> = a</a:t>
            </a:r>
            <a:r>
              <a:rPr lang="en-US" baseline="-25000" dirty="0"/>
              <a:t>3</a:t>
            </a:r>
            <a:r>
              <a:rPr lang="en-US" dirty="0"/>
              <a:t> + 1 = </a:t>
            </a:r>
            <a:r>
              <a:rPr lang="en-US" dirty="0">
                <a:solidFill>
                  <a:srgbClr val="FFFF00"/>
                </a:solidFill>
              </a:rPr>
              <a:t>8</a:t>
            </a:r>
            <a:r>
              <a:rPr lang="en-US" dirty="0"/>
              <a:t> </a:t>
            </a:r>
          </a:p>
          <a:p>
            <a:r>
              <a:rPr lang="en-US" dirty="0"/>
              <a:t>	a</a:t>
            </a:r>
            <a:r>
              <a:rPr lang="en-US" baseline="-25000" dirty="0"/>
              <a:t>3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+ 1 = 7</a:t>
            </a:r>
          </a:p>
          <a:p>
            <a:r>
              <a:rPr lang="en-US" dirty="0"/>
              <a:t>	a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+ 1 = 6</a:t>
            </a:r>
          </a:p>
          <a:p>
            <a:r>
              <a:rPr lang="en-US" dirty="0"/>
              <a:t>Now we have a</a:t>
            </a:r>
            <a:r>
              <a:rPr lang="en-US" baseline="-25000" dirty="0"/>
              <a:t>4</a:t>
            </a:r>
            <a:r>
              <a:rPr lang="en-US" dirty="0"/>
              <a:t> (which is what we want)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DE81E-FAD3-41EF-8061-BFA7178E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690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sequences are </a:t>
            </a:r>
            <a:r>
              <a:rPr lang="en-US" dirty="0">
                <a:solidFill>
                  <a:schemeClr val="tx1"/>
                </a:solidFill>
              </a:rPr>
              <a:t>discrete points</a:t>
            </a:r>
            <a:r>
              <a:rPr lang="en-US" dirty="0"/>
              <a:t>, not a smooth function!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082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42453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1  2  3  </a:t>
            </a:r>
          </a:p>
          <a:p>
            <a:endParaRPr lang="en-US" dirty="0"/>
          </a:p>
          <a:p>
            <a:r>
              <a:rPr lang="en-US" dirty="0"/>
              <a:t>What’s the next item in this sequence?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776584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lain"/>
            </a:pPr>
            <a:r>
              <a:rPr lang="en-US" dirty="0"/>
              <a:t>3   5   7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/>
              <a:t>What’s the next item in this sequence?</a:t>
            </a:r>
          </a:p>
          <a:p>
            <a:pPr marL="742950" indent="-742950">
              <a:buAutoNum type="arabicPlain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740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lain"/>
            </a:pPr>
            <a:r>
              <a:rPr lang="en-US" dirty="0"/>
              <a:t>4   7   10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/>
              <a:t>What’s the next item in this sequence?</a:t>
            </a:r>
          </a:p>
        </p:txBody>
      </p:sp>
    </p:spTree>
    <p:extLst>
      <p:ext uri="{BB962C8B-B14F-4D97-AF65-F5344CB8AC3E}">
        <p14:creationId xmlns:p14="http://schemas.microsoft.com/office/powerpoint/2010/main" val="17173849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These are called “</a:t>
            </a:r>
            <a:r>
              <a:rPr lang="en-US" dirty="0">
                <a:solidFill>
                  <a:srgbClr val="FFC000"/>
                </a:solidFill>
              </a:rPr>
              <a:t>arithmetic sequences</a:t>
            </a:r>
            <a:r>
              <a:rPr lang="en-US" dirty="0"/>
              <a:t>”</a:t>
            </a:r>
          </a:p>
          <a:p>
            <a:endParaRPr lang="en-US" dirty="0"/>
          </a:p>
          <a:p>
            <a:pPr algn="ctr"/>
            <a:r>
              <a:rPr lang="en-US" dirty="0"/>
              <a:t>air-</a:t>
            </a:r>
            <a:r>
              <a:rPr lang="en-US" dirty="0" err="1"/>
              <a:t>rith</a:t>
            </a:r>
            <a:r>
              <a:rPr lang="en-US" dirty="0"/>
              <a:t>-MEH-tic</a:t>
            </a:r>
          </a:p>
          <a:p>
            <a:pPr algn="ctr"/>
            <a:r>
              <a:rPr lang="en-US" dirty="0"/>
              <a:t>not</a:t>
            </a:r>
          </a:p>
          <a:p>
            <a:pPr algn="ctr"/>
            <a:r>
              <a:rPr lang="en-US" dirty="0"/>
              <a:t>ah-RITH-meh-tic</a:t>
            </a:r>
          </a:p>
        </p:txBody>
      </p:sp>
    </p:spTree>
    <p:extLst>
      <p:ext uri="{BB962C8B-B14F-4D97-AF65-F5344CB8AC3E}">
        <p14:creationId xmlns:p14="http://schemas.microsoft.com/office/powerpoint/2010/main" val="1506672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Arithmetic Sequences:</a:t>
            </a:r>
          </a:p>
          <a:p>
            <a:r>
              <a:rPr lang="en-US" dirty="0"/>
              <a:t>Each term in the sequence (after the first) </a:t>
            </a:r>
            <a:r>
              <a:rPr lang="en-US" dirty="0">
                <a:solidFill>
                  <a:schemeClr val="tx1"/>
                </a:solidFill>
              </a:rPr>
              <a:t>differs</a:t>
            </a:r>
            <a:r>
              <a:rPr lang="en-US" dirty="0"/>
              <a:t> from the preceding </a:t>
            </a:r>
            <a:r>
              <a:rPr lang="en-US" dirty="0">
                <a:solidFill>
                  <a:schemeClr val="tx1"/>
                </a:solidFill>
              </a:rPr>
              <a:t>by a constant </a:t>
            </a:r>
            <a:r>
              <a:rPr lang="en-US" dirty="0"/>
              <a:t>amount (positive or negative)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659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start with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increase each time by "d"</a:t>
            </a:r>
          </a:p>
        </p:txBody>
      </p:sp>
    </p:spTree>
    <p:extLst>
      <p:ext uri="{BB962C8B-B14F-4D97-AF65-F5344CB8AC3E}">
        <p14:creationId xmlns:p14="http://schemas.microsoft.com/office/powerpoint/2010/main" val="24487404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start with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increase each time by "d"</a:t>
            </a:r>
          </a:p>
          <a:p>
            <a:endParaRPr lang="en-US" dirty="0"/>
          </a:p>
          <a:p>
            <a:r>
              <a:rPr lang="en-US" dirty="0"/>
              <a:t>3 7 11 15 19 …</a:t>
            </a:r>
          </a:p>
          <a:p>
            <a:endParaRPr lang="en-US" dirty="0"/>
          </a:p>
          <a:p>
            <a:r>
              <a:rPr lang="en-US" dirty="0"/>
              <a:t>What is a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  <a:p>
            <a:r>
              <a:rPr lang="en-US" dirty="0"/>
              <a:t>What is d?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ARITHMETIC 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2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4829</Words>
  <Application>Microsoft Office PowerPoint</Application>
  <PresentationFormat>On-screen Show (4:3)</PresentationFormat>
  <Paragraphs>945</Paragraphs>
  <Slides>150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7" baseType="lpstr">
      <vt:lpstr>Arial</vt:lpstr>
      <vt:lpstr>Calibri</vt:lpstr>
      <vt:lpstr>Cambria Math</vt:lpstr>
      <vt:lpstr>Comic Sans MS</vt:lpstr>
      <vt:lpstr>Courier New</vt:lpstr>
      <vt:lpstr>Wingdings</vt:lpstr>
      <vt:lpstr>Office Theme</vt:lpstr>
      <vt:lpstr>PowerPoint Presentation</vt:lpstr>
      <vt:lpstr>What’s Up?</vt:lpstr>
      <vt:lpstr>What’s Up?</vt:lpstr>
      <vt:lpstr>Review</vt:lpstr>
      <vt:lpstr>Exponentials</vt:lpstr>
      <vt:lpstr>Exponentials</vt:lpstr>
      <vt:lpstr>Exponentials</vt:lpstr>
      <vt:lpstr>Exponentials</vt:lpstr>
      <vt:lpstr>Exponentials</vt:lpstr>
      <vt:lpstr>Exponentials</vt:lpstr>
      <vt:lpstr>Logarithmic vs Exponential Models</vt:lpstr>
      <vt:lpstr>Growth Models</vt:lpstr>
      <vt:lpstr>Population Ecology Models</vt:lpstr>
      <vt:lpstr>Growth Models</vt:lpstr>
      <vt:lpstr>Compound Interest</vt:lpstr>
      <vt:lpstr>Growth and Decay Models</vt:lpstr>
      <vt:lpstr>Growth and Decay Models</vt:lpstr>
      <vt:lpstr>Growth and Decay Models</vt:lpstr>
      <vt:lpstr>Growth and Decay Models</vt:lpstr>
      <vt:lpstr>Questions?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Iteration</vt:lpstr>
      <vt:lpstr>PowerPoint Presentation</vt:lpstr>
      <vt:lpstr>PowerPoint Presentation</vt:lpstr>
      <vt:lpstr>PowerPoint Presentation</vt:lpstr>
      <vt:lpstr>Iteration</vt:lpstr>
      <vt:lpstr>Iteration</vt:lpstr>
      <vt:lpstr>Iteration</vt:lpstr>
      <vt:lpstr>Iteration</vt:lpstr>
      <vt:lpstr>Iteration</vt:lpstr>
      <vt:lpstr>Questions?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Sequences</vt:lpstr>
      <vt:lpstr>PowerPoint Presentation</vt:lpstr>
      <vt:lpstr>PowerPoint Presentation</vt:lpstr>
      <vt:lpstr>Questions?</vt:lpstr>
      <vt:lpstr>Sequences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Sequences</vt:lpstr>
      <vt:lpstr>Sequences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Sequences</vt:lpstr>
      <vt:lpstr>Questions?</vt:lpstr>
      <vt:lpstr>Sequences</vt:lpstr>
      <vt:lpstr>Sequences</vt:lpstr>
      <vt:lpstr>Sequences</vt:lpstr>
      <vt:lpstr>Arithmetic Sequences</vt:lpstr>
      <vt:lpstr>Arithmetic Sequences</vt:lpstr>
      <vt:lpstr>Arithmetic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Arithmetic Sequences</vt:lpstr>
      <vt:lpstr>Questions?</vt:lpstr>
      <vt:lpstr>Arithmetic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Sequences</vt:lpstr>
      <vt:lpstr>Sequences</vt:lpstr>
      <vt:lpstr>Sequences</vt:lpstr>
      <vt:lpstr>Geometric Sequences</vt:lpstr>
      <vt:lpstr>PowerPoint Presentation</vt:lpstr>
      <vt:lpstr>Geometric Sequences</vt:lpstr>
      <vt:lpstr>Geometric Sequences</vt:lpstr>
      <vt:lpstr>PowerPoint Presentation</vt:lpstr>
      <vt:lpstr>PowerPoint Presentation</vt:lpstr>
      <vt:lpstr>PowerPoint Presentation</vt:lpstr>
      <vt:lpstr>Geometric Sequences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260</cp:revision>
  <dcterms:created xsi:type="dcterms:W3CDTF">2012-09-06T22:30:26Z</dcterms:created>
  <dcterms:modified xsi:type="dcterms:W3CDTF">2023-02-28T08:59:40Z</dcterms:modified>
</cp:coreProperties>
</file>