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5"/>
  </p:notesMasterIdLst>
  <p:handoutMasterIdLst>
    <p:handoutMasterId r:id="rId136"/>
  </p:handoutMasterIdLst>
  <p:sldIdLst>
    <p:sldId id="1488" r:id="rId2"/>
    <p:sldId id="437" r:id="rId3"/>
    <p:sldId id="2198" r:id="rId4"/>
    <p:sldId id="539" r:id="rId5"/>
    <p:sldId id="429" r:id="rId6"/>
    <p:sldId id="430" r:id="rId7"/>
    <p:sldId id="432" r:id="rId8"/>
    <p:sldId id="2496" r:id="rId9"/>
    <p:sldId id="1945" r:id="rId10"/>
    <p:sldId id="431" r:id="rId11"/>
    <p:sldId id="2048" r:id="rId12"/>
    <p:sldId id="2497" r:id="rId13"/>
    <p:sldId id="2046" r:id="rId14"/>
    <p:sldId id="2498" r:id="rId15"/>
    <p:sldId id="1947" r:id="rId16"/>
    <p:sldId id="2045" r:id="rId17"/>
    <p:sldId id="1977" r:id="rId18"/>
    <p:sldId id="2024" r:id="rId19"/>
    <p:sldId id="2415" r:id="rId20"/>
    <p:sldId id="403" r:id="rId21"/>
    <p:sldId id="417" r:id="rId22"/>
    <p:sldId id="420" r:id="rId23"/>
    <p:sldId id="2047" r:id="rId24"/>
    <p:sldId id="419" r:id="rId25"/>
    <p:sldId id="2018" r:id="rId26"/>
    <p:sldId id="2019" r:id="rId27"/>
    <p:sldId id="2020" r:id="rId28"/>
    <p:sldId id="2021" r:id="rId29"/>
    <p:sldId id="2022" r:id="rId30"/>
    <p:sldId id="2023" r:id="rId31"/>
    <p:sldId id="416" r:id="rId32"/>
    <p:sldId id="257" r:id="rId33"/>
    <p:sldId id="418" r:id="rId34"/>
    <p:sldId id="401" r:id="rId35"/>
    <p:sldId id="490" r:id="rId36"/>
    <p:sldId id="478" r:id="rId37"/>
    <p:sldId id="1948" r:id="rId38"/>
    <p:sldId id="1949" r:id="rId39"/>
    <p:sldId id="2502" r:id="rId40"/>
    <p:sldId id="443" r:id="rId41"/>
    <p:sldId id="1943" r:id="rId42"/>
    <p:sldId id="2208" r:id="rId43"/>
    <p:sldId id="2209" r:id="rId44"/>
    <p:sldId id="2210" r:id="rId45"/>
    <p:sldId id="2211" r:id="rId46"/>
    <p:sldId id="2212" r:id="rId47"/>
    <p:sldId id="2215" r:id="rId48"/>
    <p:sldId id="2216" r:id="rId49"/>
    <p:sldId id="2217" r:id="rId50"/>
    <p:sldId id="2218" r:id="rId51"/>
    <p:sldId id="2214" r:id="rId52"/>
    <p:sldId id="2204" r:id="rId53"/>
    <p:sldId id="2406" r:id="rId54"/>
    <p:sldId id="438" r:id="rId55"/>
    <p:sldId id="439" r:id="rId56"/>
    <p:sldId id="440" r:id="rId57"/>
    <p:sldId id="441" r:id="rId58"/>
    <p:sldId id="442" r:id="rId59"/>
    <p:sldId id="2440" r:id="rId60"/>
    <p:sldId id="2465" r:id="rId61"/>
    <p:sldId id="444" r:id="rId62"/>
    <p:sldId id="445" r:id="rId63"/>
    <p:sldId id="446" r:id="rId64"/>
    <p:sldId id="447" r:id="rId65"/>
    <p:sldId id="448" r:id="rId66"/>
    <p:sldId id="2471" r:id="rId67"/>
    <p:sldId id="2472" r:id="rId68"/>
    <p:sldId id="2473" r:id="rId69"/>
    <p:sldId id="449" r:id="rId70"/>
    <p:sldId id="2276" r:id="rId71"/>
    <p:sldId id="475" r:id="rId72"/>
    <p:sldId id="484" r:id="rId73"/>
    <p:sldId id="485" r:id="rId74"/>
    <p:sldId id="481" r:id="rId75"/>
    <p:sldId id="486" r:id="rId76"/>
    <p:sldId id="487" r:id="rId77"/>
    <p:sldId id="482" r:id="rId78"/>
    <p:sldId id="488" r:id="rId79"/>
    <p:sldId id="483" r:id="rId80"/>
    <p:sldId id="476" r:id="rId81"/>
    <p:sldId id="2468" r:id="rId82"/>
    <p:sldId id="2467" r:id="rId83"/>
    <p:sldId id="450" r:id="rId84"/>
    <p:sldId id="451" r:id="rId85"/>
    <p:sldId id="452" r:id="rId86"/>
    <p:sldId id="453" r:id="rId87"/>
    <p:sldId id="454" r:id="rId88"/>
    <p:sldId id="455" r:id="rId89"/>
    <p:sldId id="456" r:id="rId90"/>
    <p:sldId id="457" r:id="rId91"/>
    <p:sldId id="458" r:id="rId92"/>
    <p:sldId id="2474" r:id="rId93"/>
    <p:sldId id="459" r:id="rId94"/>
    <p:sldId id="1558" r:id="rId95"/>
    <p:sldId id="2452" r:id="rId96"/>
    <p:sldId id="2453" r:id="rId97"/>
    <p:sldId id="2454" r:id="rId98"/>
    <p:sldId id="2455" r:id="rId99"/>
    <p:sldId id="2477" r:id="rId100"/>
    <p:sldId id="2478" r:id="rId101"/>
    <p:sldId id="2479" r:id="rId102"/>
    <p:sldId id="2480" r:id="rId103"/>
    <p:sldId id="2481" r:id="rId104"/>
    <p:sldId id="2483" r:id="rId105"/>
    <p:sldId id="2482" r:id="rId106"/>
    <p:sldId id="2002" r:id="rId107"/>
    <p:sldId id="460" r:id="rId108"/>
    <p:sldId id="461" r:id="rId109"/>
    <p:sldId id="462" r:id="rId110"/>
    <p:sldId id="463" r:id="rId111"/>
    <p:sldId id="2466" r:id="rId112"/>
    <p:sldId id="1233" r:id="rId113"/>
    <p:sldId id="2484" r:id="rId114"/>
    <p:sldId id="2488" r:id="rId115"/>
    <p:sldId id="2489" r:id="rId116"/>
    <p:sldId id="2490" r:id="rId117"/>
    <p:sldId id="2492" r:id="rId118"/>
    <p:sldId id="2493" r:id="rId119"/>
    <p:sldId id="2491" r:id="rId120"/>
    <p:sldId id="2494" r:id="rId121"/>
    <p:sldId id="2495" r:id="rId122"/>
    <p:sldId id="464" r:id="rId123"/>
    <p:sldId id="2449" r:id="rId124"/>
    <p:sldId id="465" r:id="rId125"/>
    <p:sldId id="2450" r:id="rId126"/>
    <p:sldId id="466" r:id="rId127"/>
    <p:sldId id="467" r:id="rId128"/>
    <p:sldId id="468" r:id="rId129"/>
    <p:sldId id="469" r:id="rId130"/>
    <p:sldId id="2475" r:id="rId131"/>
    <p:sldId id="470" r:id="rId132"/>
    <p:sldId id="543" r:id="rId133"/>
    <p:sldId id="1829" r:id="rId1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7F030"/>
    <a:srgbClr val="56ECF4"/>
    <a:srgbClr val="9A2626"/>
    <a:srgbClr val="84C9C9"/>
    <a:srgbClr val="FF5050"/>
    <a:srgbClr val="99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9" autoAdjust="0"/>
    <p:restoredTop sz="94660"/>
  </p:normalViewPr>
  <p:slideViewPr>
    <p:cSldViewPr>
      <p:cViewPr varScale="1">
        <p:scale>
          <a:sx n="84" d="100"/>
          <a:sy n="84" d="100"/>
        </p:scale>
        <p:origin x="108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7D452D-AAF8-404D-BCC0-E309A1A37137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C55624-2ED1-490C-B64E-85124094B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69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24149-E738-4E93-ACE3-61B5571898E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EE366-019E-4F07-AD88-48BEA5E5F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8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48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20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16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90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70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03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71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3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144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596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3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09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56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957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4656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673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00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23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75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topics/medicine-and-dentistry/algor-mortis#:~:text=The%20rate%20at%20which%20this,during%20the%20first%2012%20hours." TargetMode="Externa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8172F11-100D-48EF-88AA-A7D9995CE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3CD72D-6516-4F90-9BCB-60D3586B7A1A}"/>
              </a:ext>
            </a:extLst>
          </p:cNvPr>
          <p:cNvSpPr txBox="1"/>
          <p:nvPr/>
        </p:nvSpPr>
        <p:spPr>
          <a:xfrm>
            <a:off x="0" y="6604337"/>
            <a:ext cx="914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https://media.istockphoto.com/vectors/green-blackboard-mathematical-with-thin-line-shapes-and-inscriptions-vector-id1084380192?k=6&amp;m=1084380192&amp;s=612x612&amp;w=0&amp;h=TcEOVpnUmyuswT4Pay</a:t>
            </a:r>
          </a:p>
          <a:p>
            <a:r>
              <a:rPr lang="en-US" sz="1500" dirty="0">
                <a:solidFill>
                  <a:srgbClr val="00B0F0"/>
                </a:solidFill>
              </a:rPr>
              <a:t>AL6lNiHU8SS8g33yOSg-jR5BE=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4C676A4D-4A1E-4267-9E2B-BE0390C33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6686"/>
            <a:ext cx="91440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       Welcome to </a:t>
            </a:r>
          </a:p>
          <a:p>
            <a:pPr algn="r" eaLnBrk="1" hangingPunct="1"/>
            <a:r>
              <a:rPr lang="en-US" altLang="en-US" sz="7200" b="1">
                <a:solidFill>
                  <a:srgbClr val="FFFF00"/>
                </a:solidFill>
              </a:rPr>
              <a:t>Unit 7-</a:t>
            </a:r>
            <a:r>
              <a:rPr lang="en-US" altLang="en-US" sz="3000" b="1">
                <a:solidFill>
                  <a:srgbClr val="FFFF00"/>
                </a:solidFill>
              </a:rPr>
              <a:t> </a:t>
            </a:r>
            <a:r>
              <a:rPr lang="en-US" altLang="en-US" sz="7200" b="1" dirty="0">
                <a:solidFill>
                  <a:srgbClr val="FFFF00"/>
                </a:solidFill>
              </a:rPr>
              <a:t>Part 13</a:t>
            </a:r>
          </a:p>
          <a:p>
            <a:pPr algn="r" eaLnBrk="1" hangingPunct="1"/>
            <a:endParaRPr lang="en-US" altLang="en-US" sz="5000" b="1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en-US" sz="72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4000" b="1" dirty="0">
                <a:solidFill>
                  <a:srgbClr val="CCFFFF"/>
                </a:solidFill>
              </a:rPr>
              <a:t>MATH116-Foundations for Calculus</a:t>
            </a:r>
          </a:p>
        </p:txBody>
      </p:sp>
    </p:spTree>
    <p:extLst>
      <p:ext uri="{BB962C8B-B14F-4D97-AF65-F5344CB8AC3E}">
        <p14:creationId xmlns:p14="http://schemas.microsoft.com/office/powerpoint/2010/main" val="145617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logarithmic function with base b</a:t>
            </a:r>
          </a:p>
          <a:p>
            <a:pPr algn="ctr"/>
            <a:r>
              <a:rPr lang="en-US" dirty="0"/>
              <a:t>~or~</a:t>
            </a:r>
          </a:p>
          <a:p>
            <a:r>
              <a:rPr lang="en-US" dirty="0"/>
              <a:t>exponential function with base b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Logarithms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746500"/>
            <a:ext cx="7427913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75088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209800"/>
          </a:xfrm>
        </p:spPr>
        <p:txBody>
          <a:bodyPr/>
          <a:lstStyle/>
          <a:p>
            <a:r>
              <a:rPr lang="en-US" dirty="0"/>
              <a:t>Is </a:t>
            </a:r>
            <a:r>
              <a:rPr lang="en-US" i="0" dirty="0">
                <a:effectLst/>
              </a:rPr>
              <a:t>1.5°F per hour</a:t>
            </a:r>
            <a:r>
              <a:rPr lang="en-US" dirty="0"/>
              <a:t> a good rule of thumb value?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LAW OF COOLING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B7AB55-83E0-427D-9399-08F15081F6E7}"/>
              </a:ext>
            </a:extLst>
          </p:cNvPr>
          <p:cNvSpPr txBox="1"/>
          <p:nvPr/>
        </p:nvSpPr>
        <p:spPr>
          <a:xfrm>
            <a:off x="2514600" y="2462923"/>
            <a:ext cx="2316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1</a:t>
            </a:r>
            <a:r>
              <a:rPr lang="en-US" i="0" baseline="30000" dirty="0">
                <a:effectLst/>
              </a:rPr>
              <a:t>st</a:t>
            </a:r>
            <a:r>
              <a:rPr lang="en-US" i="0" dirty="0">
                <a:effectLst/>
              </a:rPr>
              <a:t> hour: ? degrees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5E94C8-09BF-43AE-A32C-5F83C8D9E902}"/>
              </a:ext>
            </a:extLst>
          </p:cNvPr>
          <p:cNvSpPr txBox="1"/>
          <p:nvPr/>
        </p:nvSpPr>
        <p:spPr>
          <a:xfrm>
            <a:off x="1784090" y="1839042"/>
            <a:ext cx="381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14FA46-DB2C-4903-80CC-7DDB9A47E7CC}"/>
              </a:ext>
            </a:extLst>
          </p:cNvPr>
          <p:cNvGrpSpPr/>
          <p:nvPr/>
        </p:nvGrpSpPr>
        <p:grpSpPr>
          <a:xfrm>
            <a:off x="609600" y="2209800"/>
            <a:ext cx="7839075" cy="4552950"/>
            <a:chOff x="847725" y="2305050"/>
            <a:chExt cx="7839075" cy="45529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C1F9B9F-4E02-42E6-AC5E-C80F9DA1EA2F}"/>
                </a:ext>
              </a:extLst>
            </p:cNvPr>
            <p:cNvGrpSpPr/>
            <p:nvPr/>
          </p:nvGrpSpPr>
          <p:grpSpPr>
            <a:xfrm>
              <a:off x="847725" y="2305050"/>
              <a:ext cx="7839075" cy="4552950"/>
              <a:chOff x="847725" y="2305050"/>
              <a:chExt cx="7839075" cy="455295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E25227AF-BE50-4099-844B-FFFAB8E668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7725" y="2305050"/>
                <a:ext cx="7839075" cy="455295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E131AB-08B5-4F9C-B73F-F7A536F6D603}"/>
                  </a:ext>
                </a:extLst>
              </p:cNvPr>
              <p:cNvSpPr txBox="1"/>
              <p:nvPr/>
            </p:nvSpPr>
            <p:spPr>
              <a:xfrm>
                <a:off x="1071278" y="2362200"/>
                <a:ext cx="7575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i="0" dirty="0">
                    <a:effectLst/>
                  </a:rPr>
                  <a:t>98.6</a:t>
                </a:r>
                <a:endParaRPr lang="en-US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223620-972A-4684-AF2B-1257BAE4755A}"/>
                </a:ext>
              </a:extLst>
            </p:cNvPr>
            <p:cNvSpPr txBox="1"/>
            <p:nvPr/>
          </p:nvSpPr>
          <p:spPr>
            <a:xfrm>
              <a:off x="1066800" y="2754868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95.6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D1FB7A-1E5C-448D-A029-F039C407299F}"/>
                </a:ext>
              </a:extLst>
            </p:cNvPr>
            <p:cNvSpPr txBox="1"/>
            <p:nvPr/>
          </p:nvSpPr>
          <p:spPr>
            <a:xfrm>
              <a:off x="1066800" y="3124200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92.6</a:t>
              </a:r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24F54E-2226-4FE8-845E-C2FDF733657B}"/>
                </a:ext>
              </a:extLst>
            </p:cNvPr>
            <p:cNvSpPr txBox="1"/>
            <p:nvPr/>
          </p:nvSpPr>
          <p:spPr>
            <a:xfrm>
              <a:off x="1066800" y="3546600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89.6</a:t>
              </a:r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55098A4-03A3-4BB6-BFDB-F12611991FC4}"/>
                </a:ext>
              </a:extLst>
            </p:cNvPr>
            <p:cNvSpPr txBox="1"/>
            <p:nvPr/>
          </p:nvSpPr>
          <p:spPr>
            <a:xfrm>
              <a:off x="1066800" y="3940489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86.6</a:t>
              </a:r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EBD673-8ED9-455D-8C19-6304C453E810}"/>
                </a:ext>
              </a:extLst>
            </p:cNvPr>
            <p:cNvSpPr txBox="1"/>
            <p:nvPr/>
          </p:nvSpPr>
          <p:spPr>
            <a:xfrm>
              <a:off x="1066800" y="4343400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83.6</a:t>
              </a:r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224362-61E7-413C-8F67-A299D53779F8}"/>
                </a:ext>
              </a:extLst>
            </p:cNvPr>
            <p:cNvSpPr txBox="1"/>
            <p:nvPr/>
          </p:nvSpPr>
          <p:spPr>
            <a:xfrm>
              <a:off x="1066800" y="4736068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80.6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A84509-B919-4F6D-899D-0664E34A6BA2}"/>
                </a:ext>
              </a:extLst>
            </p:cNvPr>
            <p:cNvSpPr txBox="1"/>
            <p:nvPr/>
          </p:nvSpPr>
          <p:spPr>
            <a:xfrm>
              <a:off x="1066800" y="5124451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77.6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98F338F-DA14-4C49-BFC3-6BE4C2B72F7A}"/>
                </a:ext>
              </a:extLst>
            </p:cNvPr>
            <p:cNvSpPr txBox="1"/>
            <p:nvPr/>
          </p:nvSpPr>
          <p:spPr>
            <a:xfrm>
              <a:off x="1088835" y="5528153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74.6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E36381-4BB5-4D84-89C2-EC53AA62327D}"/>
                </a:ext>
              </a:extLst>
            </p:cNvPr>
            <p:cNvSpPr txBox="1"/>
            <p:nvPr/>
          </p:nvSpPr>
          <p:spPr>
            <a:xfrm>
              <a:off x="1088835" y="5941604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71.6</a:t>
              </a:r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A76063A-2952-4614-8052-C42DEF75DB85}"/>
              </a:ext>
            </a:extLst>
          </p:cNvPr>
          <p:cNvSpPr/>
          <p:nvPr/>
        </p:nvSpPr>
        <p:spPr>
          <a:xfrm>
            <a:off x="-295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80B609-3D1E-43B4-B48A-67C3E4C97D23}"/>
              </a:ext>
            </a:extLst>
          </p:cNvPr>
          <p:cNvSpPr txBox="1"/>
          <p:nvPr/>
        </p:nvSpPr>
        <p:spPr>
          <a:xfrm>
            <a:off x="2483110" y="2452681"/>
            <a:ext cx="2546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1</a:t>
            </a:r>
            <a:r>
              <a:rPr lang="en-US" i="0" baseline="30000" dirty="0">
                <a:effectLst/>
              </a:rPr>
              <a:t>st</a:t>
            </a:r>
            <a:r>
              <a:rPr lang="en-US" i="0" dirty="0">
                <a:effectLst/>
              </a:rPr>
              <a:t> hour: </a:t>
            </a:r>
            <a:r>
              <a:rPr lang="en-US" i="0" dirty="0">
                <a:solidFill>
                  <a:srgbClr val="FFFF00"/>
                </a:solidFill>
                <a:effectLst/>
              </a:rPr>
              <a:t>10.5 degrees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72D134-C459-4CA5-BD3C-D630E7757354}"/>
              </a:ext>
            </a:extLst>
          </p:cNvPr>
          <p:cNvSpPr txBox="1"/>
          <p:nvPr/>
        </p:nvSpPr>
        <p:spPr>
          <a:xfrm>
            <a:off x="1752600" y="1839041"/>
            <a:ext cx="381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50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5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AC24F0-A89F-41FB-B876-8856A9A8A620}"/>
              </a:ext>
            </a:extLst>
          </p:cNvPr>
          <p:cNvSpPr txBox="1"/>
          <p:nvPr/>
        </p:nvSpPr>
        <p:spPr>
          <a:xfrm>
            <a:off x="2971800" y="3850295"/>
            <a:ext cx="2546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2</a:t>
            </a:r>
            <a:r>
              <a:rPr lang="en-US" baseline="30000" dirty="0"/>
              <a:t>nd</a:t>
            </a:r>
            <a:r>
              <a:rPr lang="en-US" i="0" dirty="0">
                <a:effectLst/>
              </a:rPr>
              <a:t> hour: ? degrees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039F3E-CA61-4466-84B1-7A484965C596}"/>
              </a:ext>
            </a:extLst>
          </p:cNvPr>
          <p:cNvSpPr txBox="1"/>
          <p:nvPr/>
        </p:nvSpPr>
        <p:spPr>
          <a:xfrm>
            <a:off x="2500597" y="3454949"/>
            <a:ext cx="381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9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37222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209800"/>
          </a:xfrm>
        </p:spPr>
        <p:txBody>
          <a:bodyPr/>
          <a:lstStyle/>
          <a:p>
            <a:r>
              <a:rPr lang="en-US" dirty="0"/>
              <a:t>Is </a:t>
            </a:r>
            <a:r>
              <a:rPr lang="en-US" i="0" dirty="0">
                <a:effectLst/>
              </a:rPr>
              <a:t>1.5°F per hour</a:t>
            </a:r>
            <a:r>
              <a:rPr lang="en-US" dirty="0"/>
              <a:t> a good rule of thumb value?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LAW OF COOLING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B7AB55-83E0-427D-9399-08F15081F6E7}"/>
              </a:ext>
            </a:extLst>
          </p:cNvPr>
          <p:cNvSpPr txBox="1"/>
          <p:nvPr/>
        </p:nvSpPr>
        <p:spPr>
          <a:xfrm>
            <a:off x="2514600" y="2462923"/>
            <a:ext cx="2316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1</a:t>
            </a:r>
            <a:r>
              <a:rPr lang="en-US" i="0" baseline="30000" dirty="0">
                <a:effectLst/>
              </a:rPr>
              <a:t>st</a:t>
            </a:r>
            <a:r>
              <a:rPr lang="en-US" i="0" dirty="0">
                <a:effectLst/>
              </a:rPr>
              <a:t> hour: ? degrees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5E94C8-09BF-43AE-A32C-5F83C8D9E902}"/>
              </a:ext>
            </a:extLst>
          </p:cNvPr>
          <p:cNvSpPr txBox="1"/>
          <p:nvPr/>
        </p:nvSpPr>
        <p:spPr>
          <a:xfrm>
            <a:off x="1784090" y="1839042"/>
            <a:ext cx="381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14FA46-DB2C-4903-80CC-7DDB9A47E7CC}"/>
              </a:ext>
            </a:extLst>
          </p:cNvPr>
          <p:cNvGrpSpPr/>
          <p:nvPr/>
        </p:nvGrpSpPr>
        <p:grpSpPr>
          <a:xfrm>
            <a:off x="609600" y="2209800"/>
            <a:ext cx="7839075" cy="4552950"/>
            <a:chOff x="847725" y="2305050"/>
            <a:chExt cx="7839075" cy="45529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C1F9B9F-4E02-42E6-AC5E-C80F9DA1EA2F}"/>
                </a:ext>
              </a:extLst>
            </p:cNvPr>
            <p:cNvGrpSpPr/>
            <p:nvPr/>
          </p:nvGrpSpPr>
          <p:grpSpPr>
            <a:xfrm>
              <a:off x="847725" y="2305050"/>
              <a:ext cx="7839075" cy="4552950"/>
              <a:chOff x="847725" y="2305050"/>
              <a:chExt cx="7839075" cy="455295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E25227AF-BE50-4099-844B-FFFAB8E668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7725" y="2305050"/>
                <a:ext cx="7839075" cy="455295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E131AB-08B5-4F9C-B73F-F7A536F6D603}"/>
                  </a:ext>
                </a:extLst>
              </p:cNvPr>
              <p:cNvSpPr txBox="1"/>
              <p:nvPr/>
            </p:nvSpPr>
            <p:spPr>
              <a:xfrm>
                <a:off x="1071278" y="2362200"/>
                <a:ext cx="7575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i="0" dirty="0">
                    <a:effectLst/>
                  </a:rPr>
                  <a:t>98.6</a:t>
                </a:r>
                <a:endParaRPr lang="en-US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223620-972A-4684-AF2B-1257BAE4755A}"/>
                </a:ext>
              </a:extLst>
            </p:cNvPr>
            <p:cNvSpPr txBox="1"/>
            <p:nvPr/>
          </p:nvSpPr>
          <p:spPr>
            <a:xfrm>
              <a:off x="1066800" y="2754868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95.6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D1FB7A-1E5C-448D-A029-F039C407299F}"/>
                </a:ext>
              </a:extLst>
            </p:cNvPr>
            <p:cNvSpPr txBox="1"/>
            <p:nvPr/>
          </p:nvSpPr>
          <p:spPr>
            <a:xfrm>
              <a:off x="1066800" y="3124200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92.6</a:t>
              </a:r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24F54E-2226-4FE8-845E-C2FDF733657B}"/>
                </a:ext>
              </a:extLst>
            </p:cNvPr>
            <p:cNvSpPr txBox="1"/>
            <p:nvPr/>
          </p:nvSpPr>
          <p:spPr>
            <a:xfrm>
              <a:off x="1066800" y="3546600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89.6</a:t>
              </a:r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55098A4-03A3-4BB6-BFDB-F12611991FC4}"/>
                </a:ext>
              </a:extLst>
            </p:cNvPr>
            <p:cNvSpPr txBox="1"/>
            <p:nvPr/>
          </p:nvSpPr>
          <p:spPr>
            <a:xfrm>
              <a:off x="1066800" y="3940489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86.6</a:t>
              </a:r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EBD673-8ED9-455D-8C19-6304C453E810}"/>
                </a:ext>
              </a:extLst>
            </p:cNvPr>
            <p:cNvSpPr txBox="1"/>
            <p:nvPr/>
          </p:nvSpPr>
          <p:spPr>
            <a:xfrm>
              <a:off x="1066800" y="4343400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83.6</a:t>
              </a:r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224362-61E7-413C-8F67-A299D53779F8}"/>
                </a:ext>
              </a:extLst>
            </p:cNvPr>
            <p:cNvSpPr txBox="1"/>
            <p:nvPr/>
          </p:nvSpPr>
          <p:spPr>
            <a:xfrm>
              <a:off x="1066800" y="4736068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80.6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A84509-B919-4F6D-899D-0664E34A6BA2}"/>
                </a:ext>
              </a:extLst>
            </p:cNvPr>
            <p:cNvSpPr txBox="1"/>
            <p:nvPr/>
          </p:nvSpPr>
          <p:spPr>
            <a:xfrm>
              <a:off x="1066800" y="5124451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77.6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98F338F-DA14-4C49-BFC3-6BE4C2B72F7A}"/>
                </a:ext>
              </a:extLst>
            </p:cNvPr>
            <p:cNvSpPr txBox="1"/>
            <p:nvPr/>
          </p:nvSpPr>
          <p:spPr>
            <a:xfrm>
              <a:off x="1088835" y="5528153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74.6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E36381-4BB5-4D84-89C2-EC53AA62327D}"/>
                </a:ext>
              </a:extLst>
            </p:cNvPr>
            <p:cNvSpPr txBox="1"/>
            <p:nvPr/>
          </p:nvSpPr>
          <p:spPr>
            <a:xfrm>
              <a:off x="1088835" y="5941604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71.6</a:t>
              </a:r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A76063A-2952-4614-8052-C42DEF75DB85}"/>
              </a:ext>
            </a:extLst>
          </p:cNvPr>
          <p:cNvSpPr/>
          <p:nvPr/>
        </p:nvSpPr>
        <p:spPr>
          <a:xfrm>
            <a:off x="-295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80B609-3D1E-43B4-B48A-67C3E4C97D23}"/>
              </a:ext>
            </a:extLst>
          </p:cNvPr>
          <p:cNvSpPr txBox="1"/>
          <p:nvPr/>
        </p:nvSpPr>
        <p:spPr>
          <a:xfrm>
            <a:off x="2483110" y="2452681"/>
            <a:ext cx="2546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1</a:t>
            </a:r>
            <a:r>
              <a:rPr lang="en-US" i="0" baseline="30000" dirty="0">
                <a:effectLst/>
              </a:rPr>
              <a:t>st</a:t>
            </a:r>
            <a:r>
              <a:rPr lang="en-US" i="0" dirty="0">
                <a:effectLst/>
              </a:rPr>
              <a:t> hour: </a:t>
            </a:r>
            <a:r>
              <a:rPr lang="en-US" i="0" dirty="0">
                <a:solidFill>
                  <a:srgbClr val="FFFF00"/>
                </a:solidFill>
                <a:effectLst/>
              </a:rPr>
              <a:t>10.5 degrees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72D134-C459-4CA5-BD3C-D630E7757354}"/>
              </a:ext>
            </a:extLst>
          </p:cNvPr>
          <p:cNvSpPr txBox="1"/>
          <p:nvPr/>
        </p:nvSpPr>
        <p:spPr>
          <a:xfrm>
            <a:off x="1752600" y="1839041"/>
            <a:ext cx="381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50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5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AC24F0-A89F-41FB-B876-8856A9A8A620}"/>
              </a:ext>
            </a:extLst>
          </p:cNvPr>
          <p:cNvSpPr txBox="1"/>
          <p:nvPr/>
        </p:nvSpPr>
        <p:spPr>
          <a:xfrm>
            <a:off x="2971800" y="3850295"/>
            <a:ext cx="2546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2</a:t>
            </a:r>
            <a:r>
              <a:rPr lang="en-US" baseline="30000" dirty="0"/>
              <a:t>nd</a:t>
            </a:r>
            <a:r>
              <a:rPr lang="en-US" i="0" dirty="0">
                <a:effectLst/>
              </a:rPr>
              <a:t> hour: </a:t>
            </a:r>
            <a:r>
              <a:rPr lang="en-US" i="0" dirty="0">
                <a:solidFill>
                  <a:srgbClr val="FFFF00"/>
                </a:solidFill>
                <a:effectLst/>
              </a:rPr>
              <a:t>6 degrees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039F3E-CA61-4466-84B1-7A484965C596}"/>
              </a:ext>
            </a:extLst>
          </p:cNvPr>
          <p:cNvSpPr txBox="1"/>
          <p:nvPr/>
        </p:nvSpPr>
        <p:spPr>
          <a:xfrm>
            <a:off x="2500597" y="3454949"/>
            <a:ext cx="381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9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04A972-899A-4298-882B-62F96D66B9CE}"/>
              </a:ext>
            </a:extLst>
          </p:cNvPr>
          <p:cNvSpPr txBox="1"/>
          <p:nvPr/>
        </p:nvSpPr>
        <p:spPr>
          <a:xfrm>
            <a:off x="3581400" y="4662546"/>
            <a:ext cx="2546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3</a:t>
            </a:r>
            <a:r>
              <a:rPr lang="en-US" i="0" baseline="30000" dirty="0">
                <a:effectLst/>
              </a:rPr>
              <a:t>rd</a:t>
            </a:r>
            <a:r>
              <a:rPr lang="en-US" i="0" dirty="0">
                <a:effectLst/>
              </a:rPr>
              <a:t> hour: ? degrees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71AFBE-C35E-4DB6-9124-DDC383F2940E}"/>
              </a:ext>
            </a:extLst>
          </p:cNvPr>
          <p:cNvSpPr txBox="1"/>
          <p:nvPr/>
        </p:nvSpPr>
        <p:spPr>
          <a:xfrm>
            <a:off x="3276600" y="4416325"/>
            <a:ext cx="38100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70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4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78923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209800"/>
          </a:xfrm>
        </p:spPr>
        <p:txBody>
          <a:bodyPr/>
          <a:lstStyle/>
          <a:p>
            <a:r>
              <a:rPr lang="en-US" dirty="0"/>
              <a:t>Is </a:t>
            </a:r>
            <a:r>
              <a:rPr lang="en-US" i="0" dirty="0">
                <a:effectLst/>
              </a:rPr>
              <a:t>1.5°F per hour</a:t>
            </a:r>
            <a:r>
              <a:rPr lang="en-US" dirty="0"/>
              <a:t> a good rule of thumb value?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LAW OF COOLING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B7AB55-83E0-427D-9399-08F15081F6E7}"/>
              </a:ext>
            </a:extLst>
          </p:cNvPr>
          <p:cNvSpPr txBox="1"/>
          <p:nvPr/>
        </p:nvSpPr>
        <p:spPr>
          <a:xfrm>
            <a:off x="2514600" y="2462923"/>
            <a:ext cx="2316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1</a:t>
            </a:r>
            <a:r>
              <a:rPr lang="en-US" i="0" baseline="30000" dirty="0">
                <a:effectLst/>
              </a:rPr>
              <a:t>st</a:t>
            </a:r>
            <a:r>
              <a:rPr lang="en-US" i="0" dirty="0">
                <a:effectLst/>
              </a:rPr>
              <a:t> hour: ? degrees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5E94C8-09BF-43AE-A32C-5F83C8D9E902}"/>
              </a:ext>
            </a:extLst>
          </p:cNvPr>
          <p:cNvSpPr txBox="1"/>
          <p:nvPr/>
        </p:nvSpPr>
        <p:spPr>
          <a:xfrm>
            <a:off x="1784090" y="1839042"/>
            <a:ext cx="381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14FA46-DB2C-4903-80CC-7DDB9A47E7CC}"/>
              </a:ext>
            </a:extLst>
          </p:cNvPr>
          <p:cNvGrpSpPr/>
          <p:nvPr/>
        </p:nvGrpSpPr>
        <p:grpSpPr>
          <a:xfrm>
            <a:off x="609600" y="2209800"/>
            <a:ext cx="7839075" cy="4552950"/>
            <a:chOff x="847725" y="2305050"/>
            <a:chExt cx="7839075" cy="45529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C1F9B9F-4E02-42E6-AC5E-C80F9DA1EA2F}"/>
                </a:ext>
              </a:extLst>
            </p:cNvPr>
            <p:cNvGrpSpPr/>
            <p:nvPr/>
          </p:nvGrpSpPr>
          <p:grpSpPr>
            <a:xfrm>
              <a:off x="847725" y="2305050"/>
              <a:ext cx="7839075" cy="4552950"/>
              <a:chOff x="847725" y="2305050"/>
              <a:chExt cx="7839075" cy="455295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E25227AF-BE50-4099-844B-FFFAB8E668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7725" y="2305050"/>
                <a:ext cx="7839075" cy="455295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E131AB-08B5-4F9C-B73F-F7A536F6D603}"/>
                  </a:ext>
                </a:extLst>
              </p:cNvPr>
              <p:cNvSpPr txBox="1"/>
              <p:nvPr/>
            </p:nvSpPr>
            <p:spPr>
              <a:xfrm>
                <a:off x="1071278" y="2362200"/>
                <a:ext cx="7575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i="0" dirty="0">
                    <a:effectLst/>
                  </a:rPr>
                  <a:t>98.6</a:t>
                </a:r>
                <a:endParaRPr lang="en-US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223620-972A-4684-AF2B-1257BAE4755A}"/>
                </a:ext>
              </a:extLst>
            </p:cNvPr>
            <p:cNvSpPr txBox="1"/>
            <p:nvPr/>
          </p:nvSpPr>
          <p:spPr>
            <a:xfrm>
              <a:off x="1066800" y="2754868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95.6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D1FB7A-1E5C-448D-A029-F039C407299F}"/>
                </a:ext>
              </a:extLst>
            </p:cNvPr>
            <p:cNvSpPr txBox="1"/>
            <p:nvPr/>
          </p:nvSpPr>
          <p:spPr>
            <a:xfrm>
              <a:off x="1066800" y="3124200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92.6</a:t>
              </a:r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24F54E-2226-4FE8-845E-C2FDF733657B}"/>
                </a:ext>
              </a:extLst>
            </p:cNvPr>
            <p:cNvSpPr txBox="1"/>
            <p:nvPr/>
          </p:nvSpPr>
          <p:spPr>
            <a:xfrm>
              <a:off x="1066800" y="3546600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89.6</a:t>
              </a:r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55098A4-03A3-4BB6-BFDB-F12611991FC4}"/>
                </a:ext>
              </a:extLst>
            </p:cNvPr>
            <p:cNvSpPr txBox="1"/>
            <p:nvPr/>
          </p:nvSpPr>
          <p:spPr>
            <a:xfrm>
              <a:off x="1066800" y="3940489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86.6</a:t>
              </a:r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EBD673-8ED9-455D-8C19-6304C453E810}"/>
                </a:ext>
              </a:extLst>
            </p:cNvPr>
            <p:cNvSpPr txBox="1"/>
            <p:nvPr/>
          </p:nvSpPr>
          <p:spPr>
            <a:xfrm>
              <a:off x="1066800" y="4343400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83.6</a:t>
              </a:r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224362-61E7-413C-8F67-A299D53779F8}"/>
                </a:ext>
              </a:extLst>
            </p:cNvPr>
            <p:cNvSpPr txBox="1"/>
            <p:nvPr/>
          </p:nvSpPr>
          <p:spPr>
            <a:xfrm>
              <a:off x="1066800" y="4736068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80.6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A84509-B919-4F6D-899D-0664E34A6BA2}"/>
                </a:ext>
              </a:extLst>
            </p:cNvPr>
            <p:cNvSpPr txBox="1"/>
            <p:nvPr/>
          </p:nvSpPr>
          <p:spPr>
            <a:xfrm>
              <a:off x="1066800" y="5124451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77.6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98F338F-DA14-4C49-BFC3-6BE4C2B72F7A}"/>
                </a:ext>
              </a:extLst>
            </p:cNvPr>
            <p:cNvSpPr txBox="1"/>
            <p:nvPr/>
          </p:nvSpPr>
          <p:spPr>
            <a:xfrm>
              <a:off x="1088835" y="5528153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74.6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E36381-4BB5-4D84-89C2-EC53AA62327D}"/>
                </a:ext>
              </a:extLst>
            </p:cNvPr>
            <p:cNvSpPr txBox="1"/>
            <p:nvPr/>
          </p:nvSpPr>
          <p:spPr>
            <a:xfrm>
              <a:off x="1088835" y="5941604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71.6</a:t>
              </a:r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A76063A-2952-4614-8052-C42DEF75DB85}"/>
              </a:ext>
            </a:extLst>
          </p:cNvPr>
          <p:cNvSpPr/>
          <p:nvPr/>
        </p:nvSpPr>
        <p:spPr>
          <a:xfrm>
            <a:off x="-295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80B609-3D1E-43B4-B48A-67C3E4C97D23}"/>
              </a:ext>
            </a:extLst>
          </p:cNvPr>
          <p:cNvSpPr txBox="1"/>
          <p:nvPr/>
        </p:nvSpPr>
        <p:spPr>
          <a:xfrm>
            <a:off x="2483110" y="2452681"/>
            <a:ext cx="2546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1</a:t>
            </a:r>
            <a:r>
              <a:rPr lang="en-US" i="0" baseline="30000" dirty="0">
                <a:effectLst/>
              </a:rPr>
              <a:t>st</a:t>
            </a:r>
            <a:r>
              <a:rPr lang="en-US" i="0" dirty="0">
                <a:effectLst/>
              </a:rPr>
              <a:t> hour: </a:t>
            </a:r>
            <a:r>
              <a:rPr lang="en-US" i="0" dirty="0">
                <a:solidFill>
                  <a:srgbClr val="FFFF00"/>
                </a:solidFill>
                <a:effectLst/>
              </a:rPr>
              <a:t>10.5 degrees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72D134-C459-4CA5-BD3C-D630E7757354}"/>
              </a:ext>
            </a:extLst>
          </p:cNvPr>
          <p:cNvSpPr txBox="1"/>
          <p:nvPr/>
        </p:nvSpPr>
        <p:spPr>
          <a:xfrm>
            <a:off x="1752600" y="1839041"/>
            <a:ext cx="381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50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5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AC24F0-A89F-41FB-B876-8856A9A8A620}"/>
              </a:ext>
            </a:extLst>
          </p:cNvPr>
          <p:cNvSpPr txBox="1"/>
          <p:nvPr/>
        </p:nvSpPr>
        <p:spPr>
          <a:xfrm>
            <a:off x="2971800" y="3850295"/>
            <a:ext cx="2546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2</a:t>
            </a:r>
            <a:r>
              <a:rPr lang="en-US" baseline="30000" dirty="0"/>
              <a:t>nd</a:t>
            </a:r>
            <a:r>
              <a:rPr lang="en-US" i="0" dirty="0">
                <a:effectLst/>
              </a:rPr>
              <a:t> hour: </a:t>
            </a:r>
            <a:r>
              <a:rPr lang="en-US" i="0" dirty="0">
                <a:solidFill>
                  <a:srgbClr val="FFFF00"/>
                </a:solidFill>
                <a:effectLst/>
              </a:rPr>
              <a:t>6 degrees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039F3E-CA61-4466-84B1-7A484965C596}"/>
              </a:ext>
            </a:extLst>
          </p:cNvPr>
          <p:cNvSpPr txBox="1"/>
          <p:nvPr/>
        </p:nvSpPr>
        <p:spPr>
          <a:xfrm>
            <a:off x="2500597" y="3454949"/>
            <a:ext cx="381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9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04A972-899A-4298-882B-62F96D66B9CE}"/>
              </a:ext>
            </a:extLst>
          </p:cNvPr>
          <p:cNvSpPr txBox="1"/>
          <p:nvPr/>
        </p:nvSpPr>
        <p:spPr>
          <a:xfrm>
            <a:off x="3581400" y="4662546"/>
            <a:ext cx="274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3</a:t>
            </a:r>
            <a:r>
              <a:rPr lang="en-US" i="0" baseline="30000" dirty="0">
                <a:effectLst/>
              </a:rPr>
              <a:t>rd</a:t>
            </a:r>
            <a:r>
              <a:rPr lang="en-US" i="0" dirty="0">
                <a:effectLst/>
              </a:rPr>
              <a:t> hour: </a:t>
            </a:r>
            <a:r>
              <a:rPr lang="en-US" i="0" dirty="0">
                <a:solidFill>
                  <a:srgbClr val="FFFF00"/>
                </a:solidFill>
                <a:effectLst/>
              </a:rPr>
              <a:t>3.25 degrees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71AFBE-C35E-4DB6-9124-DDC383F2940E}"/>
              </a:ext>
            </a:extLst>
          </p:cNvPr>
          <p:cNvSpPr txBox="1"/>
          <p:nvPr/>
        </p:nvSpPr>
        <p:spPr>
          <a:xfrm>
            <a:off x="3276600" y="4416325"/>
            <a:ext cx="38100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70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4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6DB142-AC8D-45E6-801A-1F238E58884D}"/>
              </a:ext>
            </a:extLst>
          </p:cNvPr>
          <p:cNvSpPr txBox="1"/>
          <p:nvPr/>
        </p:nvSpPr>
        <p:spPr>
          <a:xfrm>
            <a:off x="4352853" y="5059248"/>
            <a:ext cx="2546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4</a:t>
            </a:r>
            <a:r>
              <a:rPr lang="en-US" i="0" baseline="30000" dirty="0">
                <a:effectLst/>
              </a:rPr>
              <a:t>th</a:t>
            </a:r>
            <a:r>
              <a:rPr lang="en-US" i="0" dirty="0">
                <a:effectLst/>
              </a:rPr>
              <a:t>  hour: ? degrees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7C6B15-ED3C-4A10-AE68-44377328E581}"/>
              </a:ext>
            </a:extLst>
          </p:cNvPr>
          <p:cNvSpPr txBox="1"/>
          <p:nvPr/>
        </p:nvSpPr>
        <p:spPr>
          <a:xfrm>
            <a:off x="4020154" y="4808740"/>
            <a:ext cx="381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1398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209800"/>
          </a:xfrm>
        </p:spPr>
        <p:txBody>
          <a:bodyPr/>
          <a:lstStyle/>
          <a:p>
            <a:r>
              <a:rPr lang="en-US" dirty="0"/>
              <a:t>Is </a:t>
            </a:r>
            <a:r>
              <a:rPr lang="en-US" i="0" dirty="0">
                <a:effectLst/>
              </a:rPr>
              <a:t>1.5°F per hour</a:t>
            </a:r>
            <a:r>
              <a:rPr lang="en-US" dirty="0"/>
              <a:t> a good rule of thumb value?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LAW OF COOLING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B7AB55-83E0-427D-9399-08F15081F6E7}"/>
              </a:ext>
            </a:extLst>
          </p:cNvPr>
          <p:cNvSpPr txBox="1"/>
          <p:nvPr/>
        </p:nvSpPr>
        <p:spPr>
          <a:xfrm>
            <a:off x="2514600" y="2462923"/>
            <a:ext cx="2316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1</a:t>
            </a:r>
            <a:r>
              <a:rPr lang="en-US" i="0" baseline="30000" dirty="0">
                <a:effectLst/>
              </a:rPr>
              <a:t>st</a:t>
            </a:r>
            <a:r>
              <a:rPr lang="en-US" i="0" dirty="0">
                <a:effectLst/>
              </a:rPr>
              <a:t> hour: ? degrees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5E94C8-09BF-43AE-A32C-5F83C8D9E902}"/>
              </a:ext>
            </a:extLst>
          </p:cNvPr>
          <p:cNvSpPr txBox="1"/>
          <p:nvPr/>
        </p:nvSpPr>
        <p:spPr>
          <a:xfrm>
            <a:off x="1784090" y="1839042"/>
            <a:ext cx="381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14FA46-DB2C-4903-80CC-7DDB9A47E7CC}"/>
              </a:ext>
            </a:extLst>
          </p:cNvPr>
          <p:cNvGrpSpPr/>
          <p:nvPr/>
        </p:nvGrpSpPr>
        <p:grpSpPr>
          <a:xfrm>
            <a:off x="609600" y="2209800"/>
            <a:ext cx="7839075" cy="4552950"/>
            <a:chOff x="847725" y="2305050"/>
            <a:chExt cx="7839075" cy="45529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C1F9B9F-4E02-42E6-AC5E-C80F9DA1EA2F}"/>
                </a:ext>
              </a:extLst>
            </p:cNvPr>
            <p:cNvGrpSpPr/>
            <p:nvPr/>
          </p:nvGrpSpPr>
          <p:grpSpPr>
            <a:xfrm>
              <a:off x="847725" y="2305050"/>
              <a:ext cx="7839075" cy="4552950"/>
              <a:chOff x="847725" y="2305050"/>
              <a:chExt cx="7839075" cy="455295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E25227AF-BE50-4099-844B-FFFAB8E668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7725" y="2305050"/>
                <a:ext cx="7839075" cy="455295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E131AB-08B5-4F9C-B73F-F7A536F6D603}"/>
                  </a:ext>
                </a:extLst>
              </p:cNvPr>
              <p:cNvSpPr txBox="1"/>
              <p:nvPr/>
            </p:nvSpPr>
            <p:spPr>
              <a:xfrm>
                <a:off x="1071278" y="2362200"/>
                <a:ext cx="7575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i="0" dirty="0">
                    <a:effectLst/>
                  </a:rPr>
                  <a:t>98.6</a:t>
                </a:r>
                <a:endParaRPr lang="en-US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223620-972A-4684-AF2B-1257BAE4755A}"/>
                </a:ext>
              </a:extLst>
            </p:cNvPr>
            <p:cNvSpPr txBox="1"/>
            <p:nvPr/>
          </p:nvSpPr>
          <p:spPr>
            <a:xfrm>
              <a:off x="1066800" y="2754868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95.6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D1FB7A-1E5C-448D-A029-F039C407299F}"/>
                </a:ext>
              </a:extLst>
            </p:cNvPr>
            <p:cNvSpPr txBox="1"/>
            <p:nvPr/>
          </p:nvSpPr>
          <p:spPr>
            <a:xfrm>
              <a:off x="1066800" y="3124200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92.6</a:t>
              </a:r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24F54E-2226-4FE8-845E-C2FDF733657B}"/>
                </a:ext>
              </a:extLst>
            </p:cNvPr>
            <p:cNvSpPr txBox="1"/>
            <p:nvPr/>
          </p:nvSpPr>
          <p:spPr>
            <a:xfrm>
              <a:off x="1066800" y="3546600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89.6</a:t>
              </a:r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55098A4-03A3-4BB6-BFDB-F12611991FC4}"/>
                </a:ext>
              </a:extLst>
            </p:cNvPr>
            <p:cNvSpPr txBox="1"/>
            <p:nvPr/>
          </p:nvSpPr>
          <p:spPr>
            <a:xfrm>
              <a:off x="1066800" y="3940489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86.6</a:t>
              </a:r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EBD673-8ED9-455D-8C19-6304C453E810}"/>
                </a:ext>
              </a:extLst>
            </p:cNvPr>
            <p:cNvSpPr txBox="1"/>
            <p:nvPr/>
          </p:nvSpPr>
          <p:spPr>
            <a:xfrm>
              <a:off x="1066800" y="4343400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83.6</a:t>
              </a:r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224362-61E7-413C-8F67-A299D53779F8}"/>
                </a:ext>
              </a:extLst>
            </p:cNvPr>
            <p:cNvSpPr txBox="1"/>
            <p:nvPr/>
          </p:nvSpPr>
          <p:spPr>
            <a:xfrm>
              <a:off x="1066800" y="4736068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80.6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A84509-B919-4F6D-899D-0664E34A6BA2}"/>
                </a:ext>
              </a:extLst>
            </p:cNvPr>
            <p:cNvSpPr txBox="1"/>
            <p:nvPr/>
          </p:nvSpPr>
          <p:spPr>
            <a:xfrm>
              <a:off x="1066800" y="5124451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77.6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98F338F-DA14-4C49-BFC3-6BE4C2B72F7A}"/>
                </a:ext>
              </a:extLst>
            </p:cNvPr>
            <p:cNvSpPr txBox="1"/>
            <p:nvPr/>
          </p:nvSpPr>
          <p:spPr>
            <a:xfrm>
              <a:off x="1088835" y="5528153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74.6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E36381-4BB5-4D84-89C2-EC53AA62327D}"/>
                </a:ext>
              </a:extLst>
            </p:cNvPr>
            <p:cNvSpPr txBox="1"/>
            <p:nvPr/>
          </p:nvSpPr>
          <p:spPr>
            <a:xfrm>
              <a:off x="1088835" y="5941604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71.6</a:t>
              </a:r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A76063A-2952-4614-8052-C42DEF75DB85}"/>
              </a:ext>
            </a:extLst>
          </p:cNvPr>
          <p:cNvSpPr/>
          <p:nvPr/>
        </p:nvSpPr>
        <p:spPr>
          <a:xfrm>
            <a:off x="-295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80B609-3D1E-43B4-B48A-67C3E4C97D23}"/>
              </a:ext>
            </a:extLst>
          </p:cNvPr>
          <p:cNvSpPr txBox="1"/>
          <p:nvPr/>
        </p:nvSpPr>
        <p:spPr>
          <a:xfrm>
            <a:off x="2483110" y="2452681"/>
            <a:ext cx="2546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1</a:t>
            </a:r>
            <a:r>
              <a:rPr lang="en-US" i="0" baseline="30000" dirty="0">
                <a:effectLst/>
              </a:rPr>
              <a:t>st</a:t>
            </a:r>
            <a:r>
              <a:rPr lang="en-US" i="0" dirty="0">
                <a:effectLst/>
              </a:rPr>
              <a:t> hour: </a:t>
            </a:r>
            <a:r>
              <a:rPr lang="en-US" i="0" dirty="0">
                <a:solidFill>
                  <a:srgbClr val="FFFF00"/>
                </a:solidFill>
                <a:effectLst/>
              </a:rPr>
              <a:t>10.5 degrees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72D134-C459-4CA5-BD3C-D630E7757354}"/>
              </a:ext>
            </a:extLst>
          </p:cNvPr>
          <p:cNvSpPr txBox="1"/>
          <p:nvPr/>
        </p:nvSpPr>
        <p:spPr>
          <a:xfrm>
            <a:off x="1752600" y="1839041"/>
            <a:ext cx="381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50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5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AC24F0-A89F-41FB-B876-8856A9A8A620}"/>
              </a:ext>
            </a:extLst>
          </p:cNvPr>
          <p:cNvSpPr txBox="1"/>
          <p:nvPr/>
        </p:nvSpPr>
        <p:spPr>
          <a:xfrm>
            <a:off x="2971800" y="3850295"/>
            <a:ext cx="2546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2</a:t>
            </a:r>
            <a:r>
              <a:rPr lang="en-US" baseline="30000" dirty="0"/>
              <a:t>nd</a:t>
            </a:r>
            <a:r>
              <a:rPr lang="en-US" i="0" dirty="0">
                <a:effectLst/>
              </a:rPr>
              <a:t> hour: </a:t>
            </a:r>
            <a:r>
              <a:rPr lang="en-US" i="0" dirty="0">
                <a:solidFill>
                  <a:srgbClr val="FFFF00"/>
                </a:solidFill>
                <a:effectLst/>
              </a:rPr>
              <a:t>6 degrees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039F3E-CA61-4466-84B1-7A484965C596}"/>
              </a:ext>
            </a:extLst>
          </p:cNvPr>
          <p:cNvSpPr txBox="1"/>
          <p:nvPr/>
        </p:nvSpPr>
        <p:spPr>
          <a:xfrm>
            <a:off x="2500597" y="3454949"/>
            <a:ext cx="381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9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04A972-899A-4298-882B-62F96D66B9CE}"/>
              </a:ext>
            </a:extLst>
          </p:cNvPr>
          <p:cNvSpPr txBox="1"/>
          <p:nvPr/>
        </p:nvSpPr>
        <p:spPr>
          <a:xfrm>
            <a:off x="3581400" y="4662546"/>
            <a:ext cx="274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3</a:t>
            </a:r>
            <a:r>
              <a:rPr lang="en-US" i="0" baseline="30000" dirty="0">
                <a:effectLst/>
              </a:rPr>
              <a:t>rd</a:t>
            </a:r>
            <a:r>
              <a:rPr lang="en-US" i="0" dirty="0">
                <a:effectLst/>
              </a:rPr>
              <a:t> hour: </a:t>
            </a:r>
            <a:r>
              <a:rPr lang="en-US" i="0" dirty="0">
                <a:solidFill>
                  <a:srgbClr val="FFFF00"/>
                </a:solidFill>
                <a:effectLst/>
              </a:rPr>
              <a:t>3.25 degrees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71AFBE-C35E-4DB6-9124-DDC383F2940E}"/>
              </a:ext>
            </a:extLst>
          </p:cNvPr>
          <p:cNvSpPr txBox="1"/>
          <p:nvPr/>
        </p:nvSpPr>
        <p:spPr>
          <a:xfrm>
            <a:off x="3276600" y="4416325"/>
            <a:ext cx="38100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70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4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6DB142-AC8D-45E6-801A-1F238E58884D}"/>
              </a:ext>
            </a:extLst>
          </p:cNvPr>
          <p:cNvSpPr txBox="1"/>
          <p:nvPr/>
        </p:nvSpPr>
        <p:spPr>
          <a:xfrm>
            <a:off x="4352853" y="5059248"/>
            <a:ext cx="2546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4</a:t>
            </a:r>
            <a:r>
              <a:rPr lang="en-US" i="0" baseline="30000" dirty="0">
                <a:effectLst/>
              </a:rPr>
              <a:t>th</a:t>
            </a:r>
            <a:r>
              <a:rPr lang="en-US" i="0" dirty="0">
                <a:effectLst/>
              </a:rPr>
              <a:t>  hour: </a:t>
            </a:r>
            <a:r>
              <a:rPr lang="en-US" i="0" dirty="0">
                <a:solidFill>
                  <a:srgbClr val="FFFF00"/>
                </a:solidFill>
                <a:effectLst/>
              </a:rPr>
              <a:t>3 degrees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7C6B15-ED3C-4A10-AE68-44377328E581}"/>
              </a:ext>
            </a:extLst>
          </p:cNvPr>
          <p:cNvSpPr txBox="1"/>
          <p:nvPr/>
        </p:nvSpPr>
        <p:spPr>
          <a:xfrm>
            <a:off x="4020154" y="4808740"/>
            <a:ext cx="381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30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4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6BAAA1-B2F7-43E9-9014-E9618B1D9AAC}"/>
              </a:ext>
            </a:extLst>
          </p:cNvPr>
          <p:cNvSpPr txBox="1"/>
          <p:nvPr/>
        </p:nvSpPr>
        <p:spPr>
          <a:xfrm>
            <a:off x="4921510" y="5334000"/>
            <a:ext cx="2546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5</a:t>
            </a:r>
            <a:r>
              <a:rPr lang="en-US" i="0" baseline="30000" dirty="0">
                <a:effectLst/>
              </a:rPr>
              <a:t>th</a:t>
            </a:r>
            <a:r>
              <a:rPr lang="en-US" i="0" dirty="0">
                <a:effectLst/>
              </a:rPr>
              <a:t>  hour: </a:t>
            </a:r>
            <a:r>
              <a:rPr lang="en-US" i="0" dirty="0">
                <a:solidFill>
                  <a:srgbClr val="FFFF00"/>
                </a:solidFill>
                <a:effectLst/>
              </a:rPr>
              <a:t>1.5 degrees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6279B8-4ED4-4D17-BF53-7B050F1BAE61}"/>
              </a:ext>
            </a:extLst>
          </p:cNvPr>
          <p:cNvSpPr txBox="1"/>
          <p:nvPr/>
        </p:nvSpPr>
        <p:spPr>
          <a:xfrm>
            <a:off x="4708975" y="5281642"/>
            <a:ext cx="38100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9508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209800"/>
          </a:xfrm>
        </p:spPr>
        <p:txBody>
          <a:bodyPr/>
          <a:lstStyle/>
          <a:p>
            <a:r>
              <a:rPr lang="en-US" dirty="0"/>
              <a:t>Is </a:t>
            </a:r>
            <a:r>
              <a:rPr lang="en-US" i="0" dirty="0">
                <a:effectLst/>
              </a:rPr>
              <a:t>1.5°F per hour</a:t>
            </a:r>
            <a:r>
              <a:rPr lang="en-US" dirty="0"/>
              <a:t> a good rule of thumb value?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LAW OF COOLING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B7AB55-83E0-427D-9399-08F15081F6E7}"/>
              </a:ext>
            </a:extLst>
          </p:cNvPr>
          <p:cNvSpPr txBox="1"/>
          <p:nvPr/>
        </p:nvSpPr>
        <p:spPr>
          <a:xfrm>
            <a:off x="2514600" y="2462923"/>
            <a:ext cx="2316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1</a:t>
            </a:r>
            <a:r>
              <a:rPr lang="en-US" i="0" baseline="30000" dirty="0">
                <a:effectLst/>
              </a:rPr>
              <a:t>st</a:t>
            </a:r>
            <a:r>
              <a:rPr lang="en-US" i="0" dirty="0">
                <a:effectLst/>
              </a:rPr>
              <a:t> hour: ? degrees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5E94C8-09BF-43AE-A32C-5F83C8D9E902}"/>
              </a:ext>
            </a:extLst>
          </p:cNvPr>
          <p:cNvSpPr txBox="1"/>
          <p:nvPr/>
        </p:nvSpPr>
        <p:spPr>
          <a:xfrm>
            <a:off x="1784090" y="1839042"/>
            <a:ext cx="381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14FA46-DB2C-4903-80CC-7DDB9A47E7CC}"/>
              </a:ext>
            </a:extLst>
          </p:cNvPr>
          <p:cNvGrpSpPr/>
          <p:nvPr/>
        </p:nvGrpSpPr>
        <p:grpSpPr>
          <a:xfrm>
            <a:off x="609600" y="2209800"/>
            <a:ext cx="7839075" cy="4552950"/>
            <a:chOff x="847725" y="2305050"/>
            <a:chExt cx="7839075" cy="45529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C1F9B9F-4E02-42E6-AC5E-C80F9DA1EA2F}"/>
                </a:ext>
              </a:extLst>
            </p:cNvPr>
            <p:cNvGrpSpPr/>
            <p:nvPr/>
          </p:nvGrpSpPr>
          <p:grpSpPr>
            <a:xfrm>
              <a:off x="847725" y="2305050"/>
              <a:ext cx="7839075" cy="4552950"/>
              <a:chOff x="847725" y="2305050"/>
              <a:chExt cx="7839075" cy="455295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E25227AF-BE50-4099-844B-FFFAB8E668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7725" y="2305050"/>
                <a:ext cx="7839075" cy="455295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E131AB-08B5-4F9C-B73F-F7A536F6D603}"/>
                  </a:ext>
                </a:extLst>
              </p:cNvPr>
              <p:cNvSpPr txBox="1"/>
              <p:nvPr/>
            </p:nvSpPr>
            <p:spPr>
              <a:xfrm>
                <a:off x="1071278" y="2362200"/>
                <a:ext cx="7575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i="0" dirty="0">
                    <a:effectLst/>
                  </a:rPr>
                  <a:t>98.6</a:t>
                </a:r>
                <a:endParaRPr lang="en-US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223620-972A-4684-AF2B-1257BAE4755A}"/>
                </a:ext>
              </a:extLst>
            </p:cNvPr>
            <p:cNvSpPr txBox="1"/>
            <p:nvPr/>
          </p:nvSpPr>
          <p:spPr>
            <a:xfrm>
              <a:off x="1066800" y="2754868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95.6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D1FB7A-1E5C-448D-A029-F039C407299F}"/>
                </a:ext>
              </a:extLst>
            </p:cNvPr>
            <p:cNvSpPr txBox="1"/>
            <p:nvPr/>
          </p:nvSpPr>
          <p:spPr>
            <a:xfrm>
              <a:off x="1066800" y="3124200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92.6</a:t>
              </a:r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24F54E-2226-4FE8-845E-C2FDF733657B}"/>
                </a:ext>
              </a:extLst>
            </p:cNvPr>
            <p:cNvSpPr txBox="1"/>
            <p:nvPr/>
          </p:nvSpPr>
          <p:spPr>
            <a:xfrm>
              <a:off x="1066800" y="3546600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89.6</a:t>
              </a:r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55098A4-03A3-4BB6-BFDB-F12611991FC4}"/>
                </a:ext>
              </a:extLst>
            </p:cNvPr>
            <p:cNvSpPr txBox="1"/>
            <p:nvPr/>
          </p:nvSpPr>
          <p:spPr>
            <a:xfrm>
              <a:off x="1066800" y="3940489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86.6</a:t>
              </a:r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EBD673-8ED9-455D-8C19-6304C453E810}"/>
                </a:ext>
              </a:extLst>
            </p:cNvPr>
            <p:cNvSpPr txBox="1"/>
            <p:nvPr/>
          </p:nvSpPr>
          <p:spPr>
            <a:xfrm>
              <a:off x="1066800" y="4343400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83.6</a:t>
              </a:r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224362-61E7-413C-8F67-A299D53779F8}"/>
                </a:ext>
              </a:extLst>
            </p:cNvPr>
            <p:cNvSpPr txBox="1"/>
            <p:nvPr/>
          </p:nvSpPr>
          <p:spPr>
            <a:xfrm>
              <a:off x="1066800" y="4736068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80.6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A84509-B919-4F6D-899D-0664E34A6BA2}"/>
                </a:ext>
              </a:extLst>
            </p:cNvPr>
            <p:cNvSpPr txBox="1"/>
            <p:nvPr/>
          </p:nvSpPr>
          <p:spPr>
            <a:xfrm>
              <a:off x="1066800" y="5124451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77.6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98F338F-DA14-4C49-BFC3-6BE4C2B72F7A}"/>
                </a:ext>
              </a:extLst>
            </p:cNvPr>
            <p:cNvSpPr txBox="1"/>
            <p:nvPr/>
          </p:nvSpPr>
          <p:spPr>
            <a:xfrm>
              <a:off x="1088835" y="5528153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74.6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E36381-4BB5-4D84-89C2-EC53AA62327D}"/>
                </a:ext>
              </a:extLst>
            </p:cNvPr>
            <p:cNvSpPr txBox="1"/>
            <p:nvPr/>
          </p:nvSpPr>
          <p:spPr>
            <a:xfrm>
              <a:off x="1088835" y="5941604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71.6</a:t>
              </a:r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A76063A-2952-4614-8052-C42DEF75DB85}"/>
              </a:ext>
            </a:extLst>
          </p:cNvPr>
          <p:cNvSpPr/>
          <p:nvPr/>
        </p:nvSpPr>
        <p:spPr>
          <a:xfrm>
            <a:off x="-295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80B609-3D1E-43B4-B48A-67C3E4C97D23}"/>
              </a:ext>
            </a:extLst>
          </p:cNvPr>
          <p:cNvSpPr txBox="1"/>
          <p:nvPr/>
        </p:nvSpPr>
        <p:spPr>
          <a:xfrm>
            <a:off x="2483110" y="2452681"/>
            <a:ext cx="2546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1</a:t>
            </a:r>
            <a:r>
              <a:rPr lang="en-US" i="0" baseline="30000" dirty="0">
                <a:effectLst/>
              </a:rPr>
              <a:t>st</a:t>
            </a:r>
            <a:r>
              <a:rPr lang="en-US" i="0" dirty="0">
                <a:effectLst/>
              </a:rPr>
              <a:t> hour: </a:t>
            </a:r>
            <a:r>
              <a:rPr lang="en-US" i="0" dirty="0">
                <a:solidFill>
                  <a:srgbClr val="FFFF00"/>
                </a:solidFill>
                <a:effectLst/>
              </a:rPr>
              <a:t>10.5 degrees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72D134-C459-4CA5-BD3C-D630E7757354}"/>
              </a:ext>
            </a:extLst>
          </p:cNvPr>
          <p:cNvSpPr txBox="1"/>
          <p:nvPr/>
        </p:nvSpPr>
        <p:spPr>
          <a:xfrm>
            <a:off x="1752600" y="1839041"/>
            <a:ext cx="381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50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5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AC24F0-A89F-41FB-B876-8856A9A8A620}"/>
              </a:ext>
            </a:extLst>
          </p:cNvPr>
          <p:cNvSpPr txBox="1"/>
          <p:nvPr/>
        </p:nvSpPr>
        <p:spPr>
          <a:xfrm>
            <a:off x="2971800" y="3850295"/>
            <a:ext cx="2546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2</a:t>
            </a:r>
            <a:r>
              <a:rPr lang="en-US" baseline="30000" dirty="0"/>
              <a:t>nd</a:t>
            </a:r>
            <a:r>
              <a:rPr lang="en-US" i="0" dirty="0">
                <a:effectLst/>
              </a:rPr>
              <a:t> hour: </a:t>
            </a:r>
            <a:r>
              <a:rPr lang="en-US" i="0" dirty="0">
                <a:solidFill>
                  <a:srgbClr val="FFFF00"/>
                </a:solidFill>
                <a:effectLst/>
              </a:rPr>
              <a:t>6 degrees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039F3E-CA61-4466-84B1-7A484965C596}"/>
              </a:ext>
            </a:extLst>
          </p:cNvPr>
          <p:cNvSpPr txBox="1"/>
          <p:nvPr/>
        </p:nvSpPr>
        <p:spPr>
          <a:xfrm>
            <a:off x="2500597" y="3454949"/>
            <a:ext cx="381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9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04A972-899A-4298-882B-62F96D66B9CE}"/>
              </a:ext>
            </a:extLst>
          </p:cNvPr>
          <p:cNvSpPr txBox="1"/>
          <p:nvPr/>
        </p:nvSpPr>
        <p:spPr>
          <a:xfrm>
            <a:off x="3581400" y="4662546"/>
            <a:ext cx="274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3</a:t>
            </a:r>
            <a:r>
              <a:rPr lang="en-US" i="0" baseline="30000" dirty="0">
                <a:effectLst/>
              </a:rPr>
              <a:t>rd</a:t>
            </a:r>
            <a:r>
              <a:rPr lang="en-US" i="0" dirty="0">
                <a:effectLst/>
              </a:rPr>
              <a:t> hour: </a:t>
            </a:r>
            <a:r>
              <a:rPr lang="en-US" i="0" dirty="0">
                <a:solidFill>
                  <a:srgbClr val="FFFF00"/>
                </a:solidFill>
                <a:effectLst/>
              </a:rPr>
              <a:t>3.25 degrees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71AFBE-C35E-4DB6-9124-DDC383F2940E}"/>
              </a:ext>
            </a:extLst>
          </p:cNvPr>
          <p:cNvSpPr txBox="1"/>
          <p:nvPr/>
        </p:nvSpPr>
        <p:spPr>
          <a:xfrm>
            <a:off x="3276600" y="4416325"/>
            <a:ext cx="38100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70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4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6DB142-AC8D-45E6-801A-1F238E58884D}"/>
              </a:ext>
            </a:extLst>
          </p:cNvPr>
          <p:cNvSpPr txBox="1"/>
          <p:nvPr/>
        </p:nvSpPr>
        <p:spPr>
          <a:xfrm>
            <a:off x="4352853" y="5059248"/>
            <a:ext cx="2546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4</a:t>
            </a:r>
            <a:r>
              <a:rPr lang="en-US" i="0" baseline="30000" dirty="0">
                <a:effectLst/>
              </a:rPr>
              <a:t>th</a:t>
            </a:r>
            <a:r>
              <a:rPr lang="en-US" i="0" dirty="0">
                <a:effectLst/>
              </a:rPr>
              <a:t>  hour: </a:t>
            </a:r>
            <a:r>
              <a:rPr lang="en-US" i="0" dirty="0">
                <a:solidFill>
                  <a:srgbClr val="FFFF00"/>
                </a:solidFill>
                <a:effectLst/>
              </a:rPr>
              <a:t>3 degrees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7C6B15-ED3C-4A10-AE68-44377328E581}"/>
              </a:ext>
            </a:extLst>
          </p:cNvPr>
          <p:cNvSpPr txBox="1"/>
          <p:nvPr/>
        </p:nvSpPr>
        <p:spPr>
          <a:xfrm>
            <a:off x="4020154" y="4808740"/>
            <a:ext cx="381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30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4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00E9396-3613-4AE7-9B63-88EEE5ED8CFA}"/>
              </a:ext>
            </a:extLst>
          </p:cNvPr>
          <p:cNvSpPr txBox="1"/>
          <p:nvPr/>
        </p:nvSpPr>
        <p:spPr>
          <a:xfrm>
            <a:off x="4921510" y="5334000"/>
            <a:ext cx="2546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5</a:t>
            </a:r>
            <a:r>
              <a:rPr lang="en-US" i="0" baseline="30000" dirty="0">
                <a:effectLst/>
              </a:rPr>
              <a:t>th</a:t>
            </a:r>
            <a:r>
              <a:rPr lang="en-US" i="0" dirty="0">
                <a:effectLst/>
              </a:rPr>
              <a:t>  hour: </a:t>
            </a:r>
            <a:r>
              <a:rPr lang="en-US" i="0" dirty="0">
                <a:solidFill>
                  <a:srgbClr val="FFFF00"/>
                </a:solidFill>
                <a:effectLst/>
              </a:rPr>
              <a:t>1.5 degrees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E28B8A-2CB7-45EB-B7F4-80D88216C5B2}"/>
              </a:ext>
            </a:extLst>
          </p:cNvPr>
          <p:cNvSpPr txBox="1"/>
          <p:nvPr/>
        </p:nvSpPr>
        <p:spPr>
          <a:xfrm>
            <a:off x="4708975" y="5281642"/>
            <a:ext cx="38100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F224171-E0A3-45E0-865C-FDC21978F36D}"/>
              </a:ext>
            </a:extLst>
          </p:cNvPr>
          <p:cNvSpPr txBox="1"/>
          <p:nvPr/>
        </p:nvSpPr>
        <p:spPr>
          <a:xfrm>
            <a:off x="5562600" y="5566889"/>
            <a:ext cx="2546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6</a:t>
            </a:r>
            <a:r>
              <a:rPr lang="en-US" i="0" baseline="30000" dirty="0">
                <a:effectLst/>
              </a:rPr>
              <a:t>th</a:t>
            </a:r>
            <a:r>
              <a:rPr lang="en-US" i="0" dirty="0">
                <a:effectLst/>
              </a:rPr>
              <a:t>  hour: ? degrees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6FD332-C426-4EB6-B277-87E08425D692}"/>
              </a:ext>
            </a:extLst>
          </p:cNvPr>
          <p:cNvSpPr txBox="1"/>
          <p:nvPr/>
        </p:nvSpPr>
        <p:spPr>
          <a:xfrm>
            <a:off x="5435398" y="5518476"/>
            <a:ext cx="381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92505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209800"/>
          </a:xfrm>
        </p:spPr>
        <p:txBody>
          <a:bodyPr/>
          <a:lstStyle/>
          <a:p>
            <a:r>
              <a:rPr lang="en-US" dirty="0"/>
              <a:t>Is </a:t>
            </a:r>
            <a:r>
              <a:rPr lang="en-US" i="0" dirty="0">
                <a:effectLst/>
              </a:rPr>
              <a:t>1.5°F per hour</a:t>
            </a:r>
            <a:r>
              <a:rPr lang="en-US" dirty="0"/>
              <a:t> a good rule of thumb value?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LAW OF COOLING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B7AB55-83E0-427D-9399-08F15081F6E7}"/>
              </a:ext>
            </a:extLst>
          </p:cNvPr>
          <p:cNvSpPr txBox="1"/>
          <p:nvPr/>
        </p:nvSpPr>
        <p:spPr>
          <a:xfrm>
            <a:off x="2514600" y="2462923"/>
            <a:ext cx="2316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1</a:t>
            </a:r>
            <a:r>
              <a:rPr lang="en-US" i="0" baseline="30000" dirty="0">
                <a:effectLst/>
              </a:rPr>
              <a:t>st</a:t>
            </a:r>
            <a:r>
              <a:rPr lang="en-US" i="0" dirty="0">
                <a:effectLst/>
              </a:rPr>
              <a:t> hour: ? degrees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5E94C8-09BF-43AE-A32C-5F83C8D9E902}"/>
              </a:ext>
            </a:extLst>
          </p:cNvPr>
          <p:cNvSpPr txBox="1"/>
          <p:nvPr/>
        </p:nvSpPr>
        <p:spPr>
          <a:xfrm>
            <a:off x="1784090" y="1839042"/>
            <a:ext cx="381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14FA46-DB2C-4903-80CC-7DDB9A47E7CC}"/>
              </a:ext>
            </a:extLst>
          </p:cNvPr>
          <p:cNvGrpSpPr/>
          <p:nvPr/>
        </p:nvGrpSpPr>
        <p:grpSpPr>
          <a:xfrm>
            <a:off x="609600" y="2209800"/>
            <a:ext cx="7839075" cy="4552950"/>
            <a:chOff x="847725" y="2305050"/>
            <a:chExt cx="7839075" cy="45529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C1F9B9F-4E02-42E6-AC5E-C80F9DA1EA2F}"/>
                </a:ext>
              </a:extLst>
            </p:cNvPr>
            <p:cNvGrpSpPr/>
            <p:nvPr/>
          </p:nvGrpSpPr>
          <p:grpSpPr>
            <a:xfrm>
              <a:off x="847725" y="2305050"/>
              <a:ext cx="7839075" cy="4552950"/>
              <a:chOff x="847725" y="2305050"/>
              <a:chExt cx="7839075" cy="455295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E25227AF-BE50-4099-844B-FFFAB8E668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7725" y="2305050"/>
                <a:ext cx="7839075" cy="455295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E131AB-08B5-4F9C-B73F-F7A536F6D603}"/>
                  </a:ext>
                </a:extLst>
              </p:cNvPr>
              <p:cNvSpPr txBox="1"/>
              <p:nvPr/>
            </p:nvSpPr>
            <p:spPr>
              <a:xfrm>
                <a:off x="1071278" y="2362200"/>
                <a:ext cx="7575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i="0" dirty="0">
                    <a:effectLst/>
                  </a:rPr>
                  <a:t>98.6</a:t>
                </a:r>
                <a:endParaRPr lang="en-US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223620-972A-4684-AF2B-1257BAE4755A}"/>
                </a:ext>
              </a:extLst>
            </p:cNvPr>
            <p:cNvSpPr txBox="1"/>
            <p:nvPr/>
          </p:nvSpPr>
          <p:spPr>
            <a:xfrm>
              <a:off x="1066800" y="2754868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95.6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D1FB7A-1E5C-448D-A029-F039C407299F}"/>
                </a:ext>
              </a:extLst>
            </p:cNvPr>
            <p:cNvSpPr txBox="1"/>
            <p:nvPr/>
          </p:nvSpPr>
          <p:spPr>
            <a:xfrm>
              <a:off x="1066800" y="3124200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92.6</a:t>
              </a:r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24F54E-2226-4FE8-845E-C2FDF733657B}"/>
                </a:ext>
              </a:extLst>
            </p:cNvPr>
            <p:cNvSpPr txBox="1"/>
            <p:nvPr/>
          </p:nvSpPr>
          <p:spPr>
            <a:xfrm>
              <a:off x="1066800" y="3546600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89.6</a:t>
              </a:r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55098A4-03A3-4BB6-BFDB-F12611991FC4}"/>
                </a:ext>
              </a:extLst>
            </p:cNvPr>
            <p:cNvSpPr txBox="1"/>
            <p:nvPr/>
          </p:nvSpPr>
          <p:spPr>
            <a:xfrm>
              <a:off x="1066800" y="3940489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86.6</a:t>
              </a:r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EBD673-8ED9-455D-8C19-6304C453E810}"/>
                </a:ext>
              </a:extLst>
            </p:cNvPr>
            <p:cNvSpPr txBox="1"/>
            <p:nvPr/>
          </p:nvSpPr>
          <p:spPr>
            <a:xfrm>
              <a:off x="1066800" y="4343400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83.6</a:t>
              </a:r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224362-61E7-413C-8F67-A299D53779F8}"/>
                </a:ext>
              </a:extLst>
            </p:cNvPr>
            <p:cNvSpPr txBox="1"/>
            <p:nvPr/>
          </p:nvSpPr>
          <p:spPr>
            <a:xfrm>
              <a:off x="1066800" y="4736068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80.6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A84509-B919-4F6D-899D-0664E34A6BA2}"/>
                </a:ext>
              </a:extLst>
            </p:cNvPr>
            <p:cNvSpPr txBox="1"/>
            <p:nvPr/>
          </p:nvSpPr>
          <p:spPr>
            <a:xfrm>
              <a:off x="1066800" y="5124451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77.6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98F338F-DA14-4C49-BFC3-6BE4C2B72F7A}"/>
                </a:ext>
              </a:extLst>
            </p:cNvPr>
            <p:cNvSpPr txBox="1"/>
            <p:nvPr/>
          </p:nvSpPr>
          <p:spPr>
            <a:xfrm>
              <a:off x="1088835" y="5528153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74.6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E36381-4BB5-4D84-89C2-EC53AA62327D}"/>
                </a:ext>
              </a:extLst>
            </p:cNvPr>
            <p:cNvSpPr txBox="1"/>
            <p:nvPr/>
          </p:nvSpPr>
          <p:spPr>
            <a:xfrm>
              <a:off x="1088835" y="5941604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71.6</a:t>
              </a:r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A76063A-2952-4614-8052-C42DEF75DB85}"/>
              </a:ext>
            </a:extLst>
          </p:cNvPr>
          <p:cNvSpPr/>
          <p:nvPr/>
        </p:nvSpPr>
        <p:spPr>
          <a:xfrm>
            <a:off x="-295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80B609-3D1E-43B4-B48A-67C3E4C97D23}"/>
              </a:ext>
            </a:extLst>
          </p:cNvPr>
          <p:cNvSpPr txBox="1"/>
          <p:nvPr/>
        </p:nvSpPr>
        <p:spPr>
          <a:xfrm>
            <a:off x="2483110" y="2452681"/>
            <a:ext cx="2546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1</a:t>
            </a:r>
            <a:r>
              <a:rPr lang="en-US" i="0" baseline="30000" dirty="0">
                <a:effectLst/>
              </a:rPr>
              <a:t>st</a:t>
            </a:r>
            <a:r>
              <a:rPr lang="en-US" i="0" dirty="0">
                <a:effectLst/>
              </a:rPr>
              <a:t> hour: </a:t>
            </a:r>
            <a:r>
              <a:rPr lang="en-US" i="0" dirty="0">
                <a:solidFill>
                  <a:srgbClr val="FFFF00"/>
                </a:solidFill>
                <a:effectLst/>
              </a:rPr>
              <a:t>10.5 degrees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72D134-C459-4CA5-BD3C-D630E7757354}"/>
              </a:ext>
            </a:extLst>
          </p:cNvPr>
          <p:cNvSpPr txBox="1"/>
          <p:nvPr/>
        </p:nvSpPr>
        <p:spPr>
          <a:xfrm>
            <a:off x="1752600" y="1839041"/>
            <a:ext cx="381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50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5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AC24F0-A89F-41FB-B876-8856A9A8A620}"/>
              </a:ext>
            </a:extLst>
          </p:cNvPr>
          <p:cNvSpPr txBox="1"/>
          <p:nvPr/>
        </p:nvSpPr>
        <p:spPr>
          <a:xfrm>
            <a:off x="2971800" y="3850295"/>
            <a:ext cx="2546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2</a:t>
            </a:r>
            <a:r>
              <a:rPr lang="en-US" baseline="30000" dirty="0"/>
              <a:t>nd</a:t>
            </a:r>
            <a:r>
              <a:rPr lang="en-US" i="0" dirty="0">
                <a:effectLst/>
              </a:rPr>
              <a:t> hour: </a:t>
            </a:r>
            <a:r>
              <a:rPr lang="en-US" i="0" dirty="0">
                <a:solidFill>
                  <a:srgbClr val="FFFF00"/>
                </a:solidFill>
                <a:effectLst/>
              </a:rPr>
              <a:t>6 degrees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039F3E-CA61-4466-84B1-7A484965C596}"/>
              </a:ext>
            </a:extLst>
          </p:cNvPr>
          <p:cNvSpPr txBox="1"/>
          <p:nvPr/>
        </p:nvSpPr>
        <p:spPr>
          <a:xfrm>
            <a:off x="2500597" y="3454949"/>
            <a:ext cx="381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9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04A972-899A-4298-882B-62F96D66B9CE}"/>
              </a:ext>
            </a:extLst>
          </p:cNvPr>
          <p:cNvSpPr txBox="1"/>
          <p:nvPr/>
        </p:nvSpPr>
        <p:spPr>
          <a:xfrm>
            <a:off x="3581400" y="4662546"/>
            <a:ext cx="274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3</a:t>
            </a:r>
            <a:r>
              <a:rPr lang="en-US" i="0" baseline="30000" dirty="0">
                <a:effectLst/>
              </a:rPr>
              <a:t>rd</a:t>
            </a:r>
            <a:r>
              <a:rPr lang="en-US" i="0" dirty="0">
                <a:effectLst/>
              </a:rPr>
              <a:t> hour: </a:t>
            </a:r>
            <a:r>
              <a:rPr lang="en-US" i="0" dirty="0">
                <a:solidFill>
                  <a:srgbClr val="FFFF00"/>
                </a:solidFill>
                <a:effectLst/>
              </a:rPr>
              <a:t>3.25 degrees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71AFBE-C35E-4DB6-9124-DDC383F2940E}"/>
              </a:ext>
            </a:extLst>
          </p:cNvPr>
          <p:cNvSpPr txBox="1"/>
          <p:nvPr/>
        </p:nvSpPr>
        <p:spPr>
          <a:xfrm>
            <a:off x="3276600" y="4416325"/>
            <a:ext cx="38100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70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4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6DB142-AC8D-45E6-801A-1F238E58884D}"/>
              </a:ext>
            </a:extLst>
          </p:cNvPr>
          <p:cNvSpPr txBox="1"/>
          <p:nvPr/>
        </p:nvSpPr>
        <p:spPr>
          <a:xfrm>
            <a:off x="4352853" y="5059248"/>
            <a:ext cx="2546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4</a:t>
            </a:r>
            <a:r>
              <a:rPr lang="en-US" i="0" baseline="30000" dirty="0">
                <a:effectLst/>
              </a:rPr>
              <a:t>th</a:t>
            </a:r>
            <a:r>
              <a:rPr lang="en-US" i="0" dirty="0">
                <a:effectLst/>
              </a:rPr>
              <a:t>  hour: </a:t>
            </a:r>
            <a:r>
              <a:rPr lang="en-US" i="0" dirty="0">
                <a:solidFill>
                  <a:srgbClr val="FFFF00"/>
                </a:solidFill>
                <a:effectLst/>
              </a:rPr>
              <a:t>3 degrees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7C6B15-ED3C-4A10-AE68-44377328E581}"/>
              </a:ext>
            </a:extLst>
          </p:cNvPr>
          <p:cNvSpPr txBox="1"/>
          <p:nvPr/>
        </p:nvSpPr>
        <p:spPr>
          <a:xfrm>
            <a:off x="4020154" y="4808740"/>
            <a:ext cx="381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30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4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00E9396-3613-4AE7-9B63-88EEE5ED8CFA}"/>
              </a:ext>
            </a:extLst>
          </p:cNvPr>
          <p:cNvSpPr txBox="1"/>
          <p:nvPr/>
        </p:nvSpPr>
        <p:spPr>
          <a:xfrm>
            <a:off x="4921510" y="5334000"/>
            <a:ext cx="2546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5</a:t>
            </a:r>
            <a:r>
              <a:rPr lang="en-US" i="0" baseline="30000" dirty="0">
                <a:effectLst/>
              </a:rPr>
              <a:t>th</a:t>
            </a:r>
            <a:r>
              <a:rPr lang="en-US" i="0" dirty="0">
                <a:effectLst/>
              </a:rPr>
              <a:t>  hour: </a:t>
            </a:r>
            <a:r>
              <a:rPr lang="en-US" i="0" dirty="0">
                <a:solidFill>
                  <a:srgbClr val="FFFF00"/>
                </a:solidFill>
                <a:effectLst/>
              </a:rPr>
              <a:t>1.5 degrees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E28B8A-2CB7-45EB-B7F4-80D88216C5B2}"/>
              </a:ext>
            </a:extLst>
          </p:cNvPr>
          <p:cNvSpPr txBox="1"/>
          <p:nvPr/>
        </p:nvSpPr>
        <p:spPr>
          <a:xfrm>
            <a:off x="4708975" y="5281642"/>
            <a:ext cx="38100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F224171-E0A3-45E0-865C-FDC21978F36D}"/>
              </a:ext>
            </a:extLst>
          </p:cNvPr>
          <p:cNvSpPr txBox="1"/>
          <p:nvPr/>
        </p:nvSpPr>
        <p:spPr>
          <a:xfrm>
            <a:off x="5562600" y="5566889"/>
            <a:ext cx="2546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6</a:t>
            </a:r>
            <a:r>
              <a:rPr lang="en-US" i="0" baseline="30000" dirty="0">
                <a:effectLst/>
              </a:rPr>
              <a:t>th</a:t>
            </a:r>
            <a:r>
              <a:rPr lang="en-US" i="0" dirty="0">
                <a:effectLst/>
              </a:rPr>
              <a:t>  hour: </a:t>
            </a:r>
            <a:r>
              <a:rPr lang="en-US" i="0" dirty="0">
                <a:solidFill>
                  <a:srgbClr val="FFFF00"/>
                </a:solidFill>
                <a:effectLst/>
              </a:rPr>
              <a:t>1 degree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7BCFEE-5BF5-46EA-B82C-27153B4B25E0}"/>
              </a:ext>
            </a:extLst>
          </p:cNvPr>
          <p:cNvSpPr txBox="1"/>
          <p:nvPr/>
        </p:nvSpPr>
        <p:spPr>
          <a:xfrm>
            <a:off x="5435398" y="5518476"/>
            <a:ext cx="381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75320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44994435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500" dirty="0"/>
              <a:t>Growth and Decay Models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Exponential growth and decay models often use the irrational number “</a:t>
            </a:r>
            <a:r>
              <a:rPr lang="en-US" i="1" dirty="0"/>
              <a:t>e”</a:t>
            </a:r>
          </a:p>
          <a:p>
            <a:endParaRPr lang="en-US" sz="2000" dirty="0"/>
          </a:p>
          <a:p>
            <a:pPr>
              <a:lnSpc>
                <a:spcPts val="4000"/>
              </a:lnSpc>
            </a:pPr>
            <a:r>
              <a:rPr lang="en-US" dirty="0"/>
              <a:t>Mother nature likes irrationals like </a:t>
            </a:r>
            <a:r>
              <a:rPr lang="el-GR" sz="5000" b="0" dirty="0"/>
              <a:t>π</a:t>
            </a:r>
            <a:r>
              <a:rPr lang="en-US" dirty="0"/>
              <a:t> and </a:t>
            </a:r>
            <a:r>
              <a:rPr lang="en-US" i="1" dirty="0"/>
              <a:t>e</a:t>
            </a:r>
          </a:p>
          <a:p>
            <a:pPr>
              <a:lnSpc>
                <a:spcPts val="4000"/>
              </a:lnSpc>
            </a:pPr>
            <a:r>
              <a:rPr lang="en-US" dirty="0"/>
              <a:t>(students not so much…)</a:t>
            </a:r>
          </a:p>
        </p:txBody>
      </p:sp>
    </p:spTree>
    <p:extLst>
      <p:ext uri="{BB962C8B-B14F-4D97-AF65-F5344CB8AC3E}">
        <p14:creationId xmlns:p14="http://schemas.microsoft.com/office/powerpoint/2010/main" val="40199692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Growth and Decay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Population growth and radioactive decay are examples of models including </a:t>
            </a:r>
            <a:r>
              <a:rPr lang="en-US" i="1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36414249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Growth and Decay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The exponential growth or decay model is:</a:t>
            </a:r>
          </a:p>
          <a:p>
            <a:pPr algn="ctr"/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i="1" dirty="0"/>
              <a:t>e</a:t>
            </a:r>
            <a:r>
              <a:rPr lang="en-US" baseline="30000" dirty="0"/>
              <a:t> </a:t>
            </a:r>
            <a:r>
              <a:rPr lang="en-US" baseline="30000" dirty="0" err="1"/>
              <a:t>kt</a:t>
            </a:r>
            <a:r>
              <a:rPr lang="en-US" baseline="30000" dirty="0"/>
              <a:t> </a:t>
            </a:r>
          </a:p>
          <a:p>
            <a:endParaRPr lang="en-US" sz="2000" baseline="30000" dirty="0"/>
          </a:p>
          <a:p>
            <a:pPr>
              <a:spcBef>
                <a:spcPts val="0"/>
              </a:spcBef>
            </a:pPr>
            <a:r>
              <a:rPr lang="en-US" dirty="0"/>
              <a:t>A is the final amount</a:t>
            </a:r>
          </a:p>
          <a:p>
            <a:pPr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0</a:t>
            </a:r>
            <a:r>
              <a:rPr lang="en-US" dirty="0"/>
              <a:t> is the initial amount</a:t>
            </a:r>
          </a:p>
          <a:p>
            <a:pPr>
              <a:spcBef>
                <a:spcPts val="0"/>
              </a:spcBef>
            </a:pPr>
            <a:r>
              <a:rPr lang="en-US" dirty="0"/>
              <a:t>t is the time (units will be given)</a:t>
            </a:r>
          </a:p>
        </p:txBody>
      </p:sp>
    </p:spTree>
    <p:extLst>
      <p:ext uri="{BB962C8B-B14F-4D97-AF65-F5344CB8AC3E}">
        <p14:creationId xmlns:p14="http://schemas.microsoft.com/office/powerpoint/2010/main" val="2154800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F1F9-C484-4E42-B916-4646E3534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AD305-1967-42B0-9E33-87C4A4309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natural number “e</a:t>
            </a:r>
            <a:r>
              <a:rPr lang="en-US" i="0" dirty="0">
                <a:effectLst/>
              </a:rPr>
              <a:t>” (f</a:t>
            </a:r>
            <a:r>
              <a:rPr lang="en-US" dirty="0"/>
              <a:t>or Euler’s number</a:t>
            </a:r>
            <a:r>
              <a:rPr lang="en-US" i="0" dirty="0">
                <a:effectLst/>
              </a:rPr>
              <a:t>) is an important mathematical constant approximately equal to 2.71828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3498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Growth and Decay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r>
                  <a:rPr lang="en-US" i="1" dirty="0"/>
                  <a:t>A</a:t>
                </a:r>
                <a:r>
                  <a:rPr lang="en-US" dirty="0"/>
                  <a:t> = </a:t>
                </a:r>
                <a:r>
                  <a:rPr lang="en-US" i="1" dirty="0"/>
                  <a:t>A</a:t>
                </a:r>
                <a:r>
                  <a:rPr lang="en-US" baseline="-25000" dirty="0"/>
                  <a:t>0</a:t>
                </a:r>
                <a:r>
                  <a:rPr lang="en-US" i="1" dirty="0"/>
                  <a:t>e</a:t>
                </a:r>
                <a:r>
                  <a:rPr lang="en-US" baseline="30000" dirty="0"/>
                  <a:t> </a:t>
                </a:r>
                <a:r>
                  <a:rPr lang="en-US" baseline="30000" dirty="0" err="1"/>
                  <a:t>kt</a:t>
                </a:r>
                <a:r>
                  <a:rPr lang="en-US" baseline="30000" dirty="0"/>
                  <a:t> </a:t>
                </a:r>
              </a:p>
              <a:p>
                <a:endParaRPr lang="en-US" sz="20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k is the growth or decay rate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For growth, k is positive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For decay, k is negative</a:t>
                </a:r>
              </a:p>
              <a:p>
                <a:r>
                  <a:rPr lang="en-US" dirty="0"/>
                  <a:t>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𝒍𝒏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𝒉𝒂𝒍𝒇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𝒍𝒊𝒇𝒆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0781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Growth and Decay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“half-life” is the amount of time it takes for half of the original to be transformed to a non-decaying substance (radioactive elements decay into lead Pb 206)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3654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Growth and Decay Models</a:t>
            </a:r>
            <a:endParaRPr lang="en-US" altLang="en-US" sz="5500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/>
              <a:t>Atomic Decay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611035"/>
            <a:ext cx="110959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Childcraft</a:t>
            </a:r>
            <a:endParaRPr lang="en-US" sz="1500" dirty="0">
              <a:solidFill>
                <a:srgbClr val="00B0F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646100-6012-4EBA-B023-65F900451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057400"/>
            <a:ext cx="87630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01547-ACCB-449E-928E-31FE2FAF7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Growth and Decay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E446A-DE1C-4A5E-AC62-8189D8058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https://phet.colorado.edu/sims/cheerpj/nuclear-physics/latest/nuclear-physics.html?simulation=alpha-decay</a:t>
            </a:r>
          </a:p>
        </p:txBody>
      </p:sp>
    </p:spTree>
    <p:extLst>
      <p:ext uri="{BB962C8B-B14F-4D97-AF65-F5344CB8AC3E}">
        <p14:creationId xmlns:p14="http://schemas.microsoft.com/office/powerpoint/2010/main" val="54406316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68423-8EFD-4D41-8FFF-70DE83B98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BD0F0-91A8-4060-A7E0-A17CEA833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39A7D7-64F4-4A84-A809-9D89152D9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" y="0"/>
            <a:ext cx="9069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3575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E446A-DE1C-4A5E-AC62-8189D8058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On the “Multiple Atoms" tab, you start out with 10 atoms of Po211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Were half of your atoms converted before the half-life marker?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319BF9-0FCB-4C12-A494-A0143B57C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RADIOACTIVE DECAY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745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E446A-DE1C-4A5E-AC62-8189D8058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If half of the atoms were converted before the half-life and half after, it’s obviously a “half-life”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But… what if it wasn’t half and half?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What would happen if you did the simulation a whole bunch of times?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244749-6822-49AB-B8DC-57E895E79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500" dirty="0"/>
              <a:t>Growth and Decay Models</a:t>
            </a:r>
            <a:endParaRPr lang="en-US" altLang="en-US" sz="5500" dirty="0"/>
          </a:p>
        </p:txBody>
      </p:sp>
    </p:spTree>
    <p:extLst>
      <p:ext uri="{BB962C8B-B14F-4D97-AF65-F5344CB8AC3E}">
        <p14:creationId xmlns:p14="http://schemas.microsoft.com/office/powerpoint/2010/main" val="77491767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E446A-DE1C-4A5E-AC62-8189D8058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Run the simulation again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Run the simulation again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b="1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Run the simulation again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ea typeface="Times New Roman" panose="02020603050405020304" pitchFamily="18" charset="0"/>
              </a:rPr>
              <a:t>Were half of your atoms converted before the half-life marker?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319BF9-0FCB-4C12-A494-A0143B57C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RADIOACTIVE DECAY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204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E446A-DE1C-4A5E-AC62-8189D8058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 half-life is based on a gazillion atoms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Any particular atom or small group of atoms is going to respond based on probability but will be unlikely to do exactly what theory dictates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F02DA-7089-4915-BEE8-736B2B2FB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500" dirty="0"/>
              <a:t>Growth and Decay Models</a:t>
            </a:r>
            <a:endParaRPr lang="en-US" altLang="en-US" sz="5500" dirty="0"/>
          </a:p>
        </p:txBody>
      </p:sp>
    </p:spTree>
    <p:extLst>
      <p:ext uri="{BB962C8B-B14F-4D97-AF65-F5344CB8AC3E}">
        <p14:creationId xmlns:p14="http://schemas.microsoft.com/office/powerpoint/2010/main" val="34651870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E446A-DE1C-4A5E-AC62-8189D8058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We deal with probability on a daily basis (is it going to rain? am I going to get the right answers on my quiz? Is my new computer actually going to work when I plug it in? Is my cough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due to a cold or tuberculosis?)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E49668-A380-4B7C-A486-6C6A1E135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500" dirty="0"/>
              <a:t>Growth and Decay Models</a:t>
            </a:r>
            <a:endParaRPr lang="en-US" altLang="en-US" sz="5500" dirty="0"/>
          </a:p>
        </p:txBody>
      </p:sp>
    </p:spTree>
    <p:extLst>
      <p:ext uri="{BB962C8B-B14F-4D97-AF65-F5344CB8AC3E}">
        <p14:creationId xmlns:p14="http://schemas.microsoft.com/office/powerpoint/2010/main" val="882381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Logs with base </a:t>
            </a:r>
            <a:r>
              <a:rPr lang="en-US" i="1" dirty="0"/>
              <a:t>e </a:t>
            </a:r>
            <a:r>
              <a:rPr lang="en-US" dirty="0"/>
              <a:t>are called 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FFC000"/>
                </a:solidFill>
              </a:rPr>
              <a:t>natural logarithms</a:t>
            </a:r>
            <a:r>
              <a:rPr lang="en-US" dirty="0"/>
              <a:t>”</a:t>
            </a:r>
          </a:p>
          <a:p>
            <a:endParaRPr lang="en-US" sz="2000" dirty="0"/>
          </a:p>
          <a:p>
            <a:r>
              <a:rPr lang="en-US" dirty="0"/>
              <a:t>Written "ln"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90345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E446A-DE1C-4A5E-AC62-8189D8058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Still, humans prefer the comfortable feeling of knowing exactly what the answer is, not so much what the answer in the long run tends to be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Mother Nature seems to prefer probabilities…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E49668-A380-4B7C-A486-6C6A1E135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500" dirty="0"/>
              <a:t>Growth and Decay Models</a:t>
            </a:r>
            <a:endParaRPr lang="en-US" altLang="en-US" sz="5500" dirty="0"/>
          </a:p>
        </p:txBody>
      </p:sp>
    </p:spTree>
    <p:extLst>
      <p:ext uri="{BB962C8B-B14F-4D97-AF65-F5344CB8AC3E}">
        <p14:creationId xmlns:p14="http://schemas.microsoft.com/office/powerpoint/2010/main" val="265004987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E446A-DE1C-4A5E-AC62-8189D8058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Describe a situation where you must deal with probabilities: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319BF9-0FCB-4C12-A494-A0143B57C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RADIOACTIVE DECAY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4057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half-life of Plutonium-239 is 24,000 years </a:t>
            </a:r>
          </a:p>
          <a:p>
            <a:r>
              <a:rPr lang="en-US" dirty="0"/>
              <a:t>If 10 grams are present now, how long will it take until only 10% of the original sample remains? </a:t>
            </a:r>
          </a:p>
          <a:p>
            <a:endParaRPr lang="en-US" sz="2000" dirty="0"/>
          </a:p>
          <a:p>
            <a:r>
              <a:rPr lang="en-US" dirty="0"/>
              <a:t>What is A</a:t>
            </a:r>
            <a:r>
              <a:rPr lang="en-US" baseline="-25000" dirty="0"/>
              <a:t>0</a:t>
            </a:r>
            <a:r>
              <a:rPr lang="en-US" dirty="0"/>
              <a:t>?	What is A?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RADIOACTIVE DECAY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B35DD-59DC-4C0D-91FF-4B122364CC4A}"/>
              </a:ext>
            </a:extLst>
          </p:cNvPr>
          <p:cNvSpPr txBox="1"/>
          <p:nvPr/>
        </p:nvSpPr>
        <p:spPr>
          <a:xfrm>
            <a:off x="7696200" y="6353145"/>
            <a:ext cx="1447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CCFFFF"/>
                </a:solidFill>
              </a:rPr>
              <a:t>A</a:t>
            </a:r>
            <a:r>
              <a:rPr lang="en-US" sz="2000" dirty="0">
                <a:solidFill>
                  <a:srgbClr val="CCFFFF"/>
                </a:solidFill>
              </a:rPr>
              <a:t> = </a:t>
            </a:r>
            <a:r>
              <a:rPr lang="en-US" sz="2000" i="1" dirty="0">
                <a:solidFill>
                  <a:srgbClr val="CCFFFF"/>
                </a:solidFill>
              </a:rPr>
              <a:t>A</a:t>
            </a:r>
            <a:r>
              <a:rPr lang="en-US" sz="2000" baseline="-25000" dirty="0">
                <a:solidFill>
                  <a:srgbClr val="CCFFFF"/>
                </a:solidFill>
              </a:rPr>
              <a:t>0</a:t>
            </a:r>
            <a:r>
              <a:rPr lang="en-US" sz="2000" i="1" dirty="0">
                <a:solidFill>
                  <a:srgbClr val="CCFFFF"/>
                </a:solidFill>
              </a:rPr>
              <a:t>e</a:t>
            </a:r>
            <a:r>
              <a:rPr lang="en-US" sz="2000" baseline="30000" dirty="0">
                <a:solidFill>
                  <a:srgbClr val="CCFFFF"/>
                </a:solidFill>
              </a:rPr>
              <a:t> kt </a:t>
            </a:r>
          </a:p>
        </p:txBody>
      </p:sp>
    </p:spTree>
    <p:extLst>
      <p:ext uri="{BB962C8B-B14F-4D97-AF65-F5344CB8AC3E}">
        <p14:creationId xmlns:p14="http://schemas.microsoft.com/office/powerpoint/2010/main" val="17041346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half-life of Plutonium-239 is 24,000 years </a:t>
            </a:r>
          </a:p>
          <a:p>
            <a:r>
              <a:rPr lang="en-US" dirty="0"/>
              <a:t>If 10 grams are present now, how long will it take until only 10% of the original sample remains? </a:t>
            </a:r>
          </a:p>
          <a:p>
            <a:endParaRPr lang="en-US" sz="2000" dirty="0"/>
          </a:p>
          <a:p>
            <a:r>
              <a:rPr lang="en-US" dirty="0"/>
              <a:t>What is A</a:t>
            </a:r>
            <a:r>
              <a:rPr lang="en-US" baseline="-25000" dirty="0"/>
              <a:t>0</a:t>
            </a:r>
            <a:r>
              <a:rPr lang="en-US" dirty="0"/>
              <a:t>?  </a:t>
            </a:r>
            <a:r>
              <a:rPr lang="en-US" dirty="0">
                <a:solidFill>
                  <a:srgbClr val="FFFF00"/>
                </a:solidFill>
              </a:rPr>
              <a:t>10 grams</a:t>
            </a:r>
            <a:r>
              <a:rPr lang="en-US" dirty="0"/>
              <a:t>	</a:t>
            </a:r>
          </a:p>
          <a:p>
            <a:r>
              <a:rPr lang="en-US" dirty="0"/>
              <a:t>What is A?  10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0.1 = </a:t>
            </a:r>
            <a:r>
              <a:rPr lang="en-US" dirty="0">
                <a:solidFill>
                  <a:srgbClr val="FFFF00"/>
                </a:solidFill>
              </a:rPr>
              <a:t>1 gram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RADIOACTIVE DECAY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B35DD-59DC-4C0D-91FF-4B122364CC4A}"/>
              </a:ext>
            </a:extLst>
          </p:cNvPr>
          <p:cNvSpPr txBox="1"/>
          <p:nvPr/>
        </p:nvSpPr>
        <p:spPr>
          <a:xfrm>
            <a:off x="7696200" y="6353145"/>
            <a:ext cx="1447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CCFFFF"/>
                </a:solidFill>
              </a:rPr>
              <a:t>A</a:t>
            </a:r>
            <a:r>
              <a:rPr lang="en-US" sz="2000" dirty="0">
                <a:solidFill>
                  <a:srgbClr val="CCFFFF"/>
                </a:solidFill>
              </a:rPr>
              <a:t> = </a:t>
            </a:r>
            <a:r>
              <a:rPr lang="en-US" sz="2000" i="1" dirty="0">
                <a:solidFill>
                  <a:srgbClr val="CCFFFF"/>
                </a:solidFill>
              </a:rPr>
              <a:t>A</a:t>
            </a:r>
            <a:r>
              <a:rPr lang="en-US" sz="2000" baseline="-25000" dirty="0">
                <a:solidFill>
                  <a:srgbClr val="CCFFFF"/>
                </a:solidFill>
              </a:rPr>
              <a:t>0</a:t>
            </a:r>
            <a:r>
              <a:rPr lang="en-US" sz="2000" i="1" dirty="0">
                <a:solidFill>
                  <a:srgbClr val="CCFFFF"/>
                </a:solidFill>
              </a:rPr>
              <a:t>e</a:t>
            </a:r>
            <a:r>
              <a:rPr lang="en-US" sz="2000" baseline="30000" dirty="0">
                <a:solidFill>
                  <a:srgbClr val="CCFFFF"/>
                </a:solidFill>
              </a:rPr>
              <a:t> kt </a:t>
            </a:r>
          </a:p>
        </p:txBody>
      </p:sp>
    </p:spTree>
    <p:extLst>
      <p:ext uri="{BB962C8B-B14F-4D97-AF65-F5344CB8AC3E}">
        <p14:creationId xmlns:p14="http://schemas.microsoft.com/office/powerpoint/2010/main" val="187681001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To figure out k you need the handy-dandy half-life formula:</a:t>
                </a:r>
              </a:p>
              <a:p>
                <a:pPr algn="ctr"/>
                <a:r>
                  <a:rPr lang="en-US" dirty="0"/>
                  <a:t>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𝒍𝒏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𝒉𝒂𝒍𝒇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𝒍𝒊𝒇𝒆</m:t>
                        </m:r>
                      </m:den>
                    </m:f>
                  </m:oMath>
                </a14:m>
                <a:r>
                  <a:rPr lang="en-US" dirty="0"/>
                  <a:t> = ?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RADIOACTIVE DECAY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266874-F93A-4296-97D3-6A4E8453CB37}"/>
              </a:ext>
            </a:extLst>
          </p:cNvPr>
          <p:cNvSpPr txBox="1"/>
          <p:nvPr/>
        </p:nvSpPr>
        <p:spPr>
          <a:xfrm>
            <a:off x="7696200" y="6353145"/>
            <a:ext cx="1447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CCFFFF"/>
                </a:solidFill>
              </a:rPr>
              <a:t>A</a:t>
            </a:r>
            <a:r>
              <a:rPr lang="en-US" sz="2000" dirty="0">
                <a:solidFill>
                  <a:srgbClr val="CCFFFF"/>
                </a:solidFill>
              </a:rPr>
              <a:t> = </a:t>
            </a:r>
            <a:r>
              <a:rPr lang="en-US" sz="2000" i="1" dirty="0">
                <a:solidFill>
                  <a:srgbClr val="CCFFFF"/>
                </a:solidFill>
              </a:rPr>
              <a:t>A</a:t>
            </a:r>
            <a:r>
              <a:rPr lang="en-US" sz="2000" baseline="-25000" dirty="0">
                <a:solidFill>
                  <a:srgbClr val="CCFFFF"/>
                </a:solidFill>
              </a:rPr>
              <a:t>0</a:t>
            </a:r>
            <a:r>
              <a:rPr lang="en-US" sz="2000" i="1" dirty="0">
                <a:solidFill>
                  <a:srgbClr val="CCFFFF"/>
                </a:solidFill>
              </a:rPr>
              <a:t>e</a:t>
            </a:r>
            <a:r>
              <a:rPr lang="en-US" sz="2000" baseline="30000" dirty="0">
                <a:solidFill>
                  <a:srgbClr val="CCFFFF"/>
                </a:solidFill>
              </a:rPr>
              <a:t> kt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7470CA-069F-40D1-9B70-AA96EAB21D47}"/>
              </a:ext>
            </a:extLst>
          </p:cNvPr>
          <p:cNvSpPr txBox="1"/>
          <p:nvPr/>
        </p:nvSpPr>
        <p:spPr>
          <a:xfrm>
            <a:off x="0" y="6611035"/>
            <a:ext cx="7543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0" dirty="0">
                <a:solidFill>
                  <a:srgbClr val="00B0F0"/>
                </a:solidFill>
              </a:rPr>
              <a:t>http://math.ucsd.edu/~wgarner/math4c/textbook/chapter4/expgrowthdecay.htm</a:t>
            </a:r>
          </a:p>
        </p:txBody>
      </p:sp>
    </p:spTree>
    <p:extLst>
      <p:ext uri="{BB962C8B-B14F-4D97-AF65-F5344CB8AC3E}">
        <p14:creationId xmlns:p14="http://schemas.microsoft.com/office/powerpoint/2010/main" val="97761823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To figure out k you need the handy-dandy half-life formula:</a:t>
                </a:r>
              </a:p>
              <a:p>
                <a:pPr algn="ctr"/>
                <a:r>
                  <a:rPr lang="en-US" dirty="0"/>
                  <a:t>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𝒍𝒏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𝒉𝒂𝒍𝒇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𝒍𝒊𝒇𝒆</m:t>
                        </m:r>
                      </m:den>
                    </m:f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𝒍𝒏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𝟐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𝟐𝟒</m:t>
                        </m:r>
                        <m:r>
                          <a:rPr lang="en-US" b="1" i="1" smtClean="0"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</a:rPr>
                          <m:t>𝟎𝟎𝟎</m:t>
                        </m:r>
                      </m:den>
                    </m:f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≈ </a:t>
                </a:r>
                <a:r>
                  <a:rPr lang="en-US" dirty="0">
                    <a:solidFill>
                      <a:srgbClr val="FFFF00"/>
                    </a:solidFill>
                  </a:rPr>
                  <a:t>-0.000029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RADIOACTIVE DECAY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266874-F93A-4296-97D3-6A4E8453CB37}"/>
              </a:ext>
            </a:extLst>
          </p:cNvPr>
          <p:cNvSpPr txBox="1"/>
          <p:nvPr/>
        </p:nvSpPr>
        <p:spPr>
          <a:xfrm>
            <a:off x="7696200" y="6353145"/>
            <a:ext cx="1447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CCFFFF"/>
                </a:solidFill>
              </a:rPr>
              <a:t>A</a:t>
            </a:r>
            <a:r>
              <a:rPr lang="en-US" sz="2000" dirty="0">
                <a:solidFill>
                  <a:srgbClr val="CCFFFF"/>
                </a:solidFill>
              </a:rPr>
              <a:t> = </a:t>
            </a:r>
            <a:r>
              <a:rPr lang="en-US" sz="2000" i="1" dirty="0">
                <a:solidFill>
                  <a:srgbClr val="CCFFFF"/>
                </a:solidFill>
              </a:rPr>
              <a:t>A</a:t>
            </a:r>
            <a:r>
              <a:rPr lang="en-US" sz="2000" baseline="-25000" dirty="0">
                <a:solidFill>
                  <a:srgbClr val="CCFFFF"/>
                </a:solidFill>
              </a:rPr>
              <a:t>0</a:t>
            </a:r>
            <a:r>
              <a:rPr lang="en-US" sz="2000" i="1" dirty="0">
                <a:solidFill>
                  <a:srgbClr val="CCFFFF"/>
                </a:solidFill>
              </a:rPr>
              <a:t>e</a:t>
            </a:r>
            <a:r>
              <a:rPr lang="en-US" sz="2000" baseline="30000" dirty="0">
                <a:solidFill>
                  <a:srgbClr val="CCFFFF"/>
                </a:solidFill>
              </a:rPr>
              <a:t> kt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7470CA-069F-40D1-9B70-AA96EAB21D47}"/>
              </a:ext>
            </a:extLst>
          </p:cNvPr>
          <p:cNvSpPr txBox="1"/>
          <p:nvPr/>
        </p:nvSpPr>
        <p:spPr>
          <a:xfrm>
            <a:off x="0" y="6611035"/>
            <a:ext cx="7543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0" dirty="0">
                <a:solidFill>
                  <a:srgbClr val="00B0F0"/>
                </a:solidFill>
              </a:rPr>
              <a:t>http://math.ucsd.edu/~wgarner/math4c/textbook/chapter4/expgrowthdecay.htm</a:t>
            </a:r>
          </a:p>
        </p:txBody>
      </p:sp>
    </p:spTree>
    <p:extLst>
      <p:ext uri="{BB962C8B-B14F-4D97-AF65-F5344CB8AC3E}">
        <p14:creationId xmlns:p14="http://schemas.microsoft.com/office/powerpoint/2010/main" val="102709526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Now, we need to find when only 10% remains of the original 10 grams (1 gram) </a:t>
            </a:r>
          </a:p>
          <a:p>
            <a:pPr algn="ctr"/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i="1" dirty="0"/>
              <a:t>e</a:t>
            </a:r>
            <a:r>
              <a:rPr lang="en-US" baseline="30000" dirty="0"/>
              <a:t> </a:t>
            </a:r>
            <a:r>
              <a:rPr lang="en-US" baseline="30000" dirty="0" err="1"/>
              <a:t>kt</a:t>
            </a:r>
            <a:r>
              <a:rPr lang="en-US" baseline="30000" dirty="0"/>
              <a:t> </a:t>
            </a:r>
          </a:p>
          <a:p>
            <a:pPr algn="ctr"/>
            <a:r>
              <a:rPr lang="en-US" dirty="0"/>
              <a:t>1g = 10g </a:t>
            </a:r>
            <a:r>
              <a:rPr lang="en-US" i="1" dirty="0"/>
              <a:t>e</a:t>
            </a:r>
            <a:r>
              <a:rPr lang="en-US" baseline="50000" dirty="0"/>
              <a:t> -0.000029t</a:t>
            </a:r>
          </a:p>
          <a:p>
            <a:pPr algn="ctr"/>
            <a:r>
              <a:rPr lang="en-US" dirty="0"/>
              <a:t>1 = 10</a:t>
            </a:r>
            <a:r>
              <a:rPr lang="en-US" i="1" dirty="0"/>
              <a:t>e</a:t>
            </a:r>
            <a:r>
              <a:rPr lang="en-US" baseline="50000" dirty="0"/>
              <a:t> -0.000029t</a:t>
            </a:r>
            <a:endParaRPr lang="en-US" dirty="0"/>
          </a:p>
          <a:p>
            <a:r>
              <a:rPr lang="en-US" dirty="0"/>
              <a:t>Solve for t!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RADIOACTIVE DECAY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70B76B-66FA-4EB7-B6FE-0BC6FA86098F}"/>
              </a:ext>
            </a:extLst>
          </p:cNvPr>
          <p:cNvSpPr txBox="1"/>
          <p:nvPr/>
        </p:nvSpPr>
        <p:spPr>
          <a:xfrm>
            <a:off x="7696200" y="6353145"/>
            <a:ext cx="1447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CCFFFF"/>
                </a:solidFill>
              </a:rPr>
              <a:t>A</a:t>
            </a:r>
            <a:r>
              <a:rPr lang="en-US" sz="2000" dirty="0">
                <a:solidFill>
                  <a:srgbClr val="CCFFFF"/>
                </a:solidFill>
              </a:rPr>
              <a:t> = </a:t>
            </a:r>
            <a:r>
              <a:rPr lang="en-US" sz="2000" i="1" dirty="0">
                <a:solidFill>
                  <a:srgbClr val="CCFFFF"/>
                </a:solidFill>
              </a:rPr>
              <a:t>A</a:t>
            </a:r>
            <a:r>
              <a:rPr lang="en-US" sz="2000" baseline="-25000" dirty="0">
                <a:solidFill>
                  <a:srgbClr val="CCFFFF"/>
                </a:solidFill>
              </a:rPr>
              <a:t>0</a:t>
            </a:r>
            <a:r>
              <a:rPr lang="en-US" sz="2000" i="1" dirty="0">
                <a:solidFill>
                  <a:srgbClr val="CCFFFF"/>
                </a:solidFill>
              </a:rPr>
              <a:t>e</a:t>
            </a:r>
            <a:r>
              <a:rPr lang="en-US" sz="2000" baseline="30000" dirty="0">
                <a:solidFill>
                  <a:srgbClr val="CCFFFF"/>
                </a:solidFill>
              </a:rPr>
              <a:t> kt </a:t>
            </a:r>
          </a:p>
        </p:txBody>
      </p:sp>
    </p:spTree>
    <p:extLst>
      <p:ext uri="{BB962C8B-B14F-4D97-AF65-F5344CB8AC3E}">
        <p14:creationId xmlns:p14="http://schemas.microsoft.com/office/powerpoint/2010/main" val="99183911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1 = 10</a:t>
            </a:r>
            <a:r>
              <a:rPr lang="en-US" i="1" dirty="0"/>
              <a:t>e</a:t>
            </a:r>
            <a:r>
              <a:rPr lang="en-US" baseline="50000" dirty="0"/>
              <a:t> -0.000029t</a:t>
            </a:r>
            <a:endParaRPr lang="en-US" dirty="0"/>
          </a:p>
          <a:p>
            <a:pPr algn="ctr"/>
            <a:r>
              <a:rPr lang="en-US" dirty="0"/>
              <a:t>0.1 = </a:t>
            </a:r>
            <a:r>
              <a:rPr lang="en-US" i="1" dirty="0"/>
              <a:t>e</a:t>
            </a:r>
            <a:r>
              <a:rPr lang="en-US" baseline="50000" dirty="0"/>
              <a:t> -0.000029t</a:t>
            </a:r>
          </a:p>
          <a:p>
            <a:pPr algn="ctr"/>
            <a:endParaRPr lang="en-US" baseline="50000" dirty="0"/>
          </a:p>
          <a:p>
            <a:pPr algn="ctr"/>
            <a:r>
              <a:rPr lang="en-US" dirty="0"/>
              <a:t>Now what?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RADIOACTIVE DECAY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077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Right! Log-time!</a:t>
            </a:r>
          </a:p>
          <a:p>
            <a:pPr algn="ctr"/>
            <a:r>
              <a:rPr lang="en-US" dirty="0"/>
              <a:t>0.1 = </a:t>
            </a:r>
            <a:r>
              <a:rPr lang="en-US" i="1" dirty="0"/>
              <a:t>e</a:t>
            </a:r>
            <a:r>
              <a:rPr lang="en-US" baseline="50000" dirty="0"/>
              <a:t> -0.000029t</a:t>
            </a:r>
          </a:p>
          <a:p>
            <a:pPr algn="ctr"/>
            <a:r>
              <a:rPr lang="en-US" dirty="0" err="1"/>
              <a:t>ln</a:t>
            </a:r>
            <a:r>
              <a:rPr lang="en-US" dirty="0"/>
              <a:t>(0.1) = </a:t>
            </a:r>
            <a:r>
              <a:rPr lang="en-US" dirty="0" err="1"/>
              <a:t>ln</a:t>
            </a:r>
            <a:r>
              <a:rPr lang="en-US" dirty="0"/>
              <a:t>(</a:t>
            </a:r>
            <a:r>
              <a:rPr lang="en-US" i="1" dirty="0"/>
              <a:t>e</a:t>
            </a:r>
            <a:r>
              <a:rPr lang="en-US" baseline="50000" dirty="0"/>
              <a:t> -0.000029t</a:t>
            </a:r>
            <a:r>
              <a:rPr lang="en-US" dirty="0"/>
              <a:t>)</a:t>
            </a:r>
          </a:p>
          <a:p>
            <a:pPr algn="ctr"/>
            <a:r>
              <a:rPr lang="en-US" dirty="0" err="1"/>
              <a:t>ln</a:t>
            </a:r>
            <a:r>
              <a:rPr lang="en-US" dirty="0"/>
              <a:t>(0.1) = -0.000029t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See why we use </a:t>
            </a:r>
            <a:r>
              <a:rPr lang="en-US" dirty="0" err="1"/>
              <a:t>ln</a:t>
            </a:r>
            <a:r>
              <a:rPr lang="en-US" dirty="0"/>
              <a:t>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RADIOACTIVE DECAY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68651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pPr algn="ctr"/>
                <a:r>
                  <a:rPr lang="en-US" dirty="0"/>
                  <a:t>ln(0.1) = -0.000029t</a:t>
                </a:r>
              </a:p>
              <a:p>
                <a:pPr algn="ctr"/>
                <a:r>
                  <a:rPr lang="en-US" dirty="0"/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𝒍𝒏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  <m:r>
                          <a:rPr lang="en-US" b="1" i="1" smtClean="0">
                            <a:latin typeface="Cambria Math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  <m:r>
                          <a:rPr lang="en-US" b="1" i="1" smtClean="0">
                            <a:latin typeface="Cambria Math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</a:rPr>
                          <m:t>𝟎𝟎𝟎𝟎𝟐𝟗</m:t>
                        </m:r>
                      </m:den>
                    </m:f>
                  </m:oMath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2"/>
                <a:stretch>
                  <a:fillRect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RADIOACTIVE DECAY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57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Logs with base 10 are called 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FFC000"/>
                </a:solidFill>
              </a:rPr>
              <a:t>common logarithms</a:t>
            </a:r>
            <a:r>
              <a:rPr lang="en-US" dirty="0"/>
              <a:t>”</a:t>
            </a:r>
          </a:p>
          <a:p>
            <a:endParaRPr lang="en-US" sz="2000" dirty="0"/>
          </a:p>
          <a:p>
            <a:r>
              <a:rPr lang="en-US" dirty="0"/>
              <a:t>Written "log“</a:t>
            </a:r>
          </a:p>
          <a:p>
            <a:endParaRPr lang="en-US" dirty="0"/>
          </a:p>
          <a:p>
            <a:r>
              <a:rPr lang="en-US" dirty="0"/>
              <a:t>But be careful!</a:t>
            </a:r>
          </a:p>
          <a:p>
            <a:r>
              <a:rPr lang="en-US" dirty="0" err="1"/>
              <a:t>WolframAlpha</a:t>
            </a:r>
            <a:r>
              <a:rPr lang="en-US" dirty="0"/>
              <a:t> uses “log” to mean “ln”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93496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pPr algn="ctr"/>
                <a:r>
                  <a:rPr lang="en-US" dirty="0"/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𝒍𝒏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  <m:r>
                          <a:rPr lang="en-US" b="1" i="1" smtClean="0">
                            <a:latin typeface="Cambria Math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  <m:r>
                          <a:rPr lang="en-US" b="1" i="1" smtClean="0">
                            <a:latin typeface="Cambria Math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</a:rPr>
                          <m:t>𝟎𝟎𝟎𝟎𝟐𝟗</m:t>
                        </m:r>
                      </m:den>
                    </m:f>
                  </m:oMath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t ≈ 80,000 </a:t>
                </a:r>
                <a:r>
                  <a:rPr lang="en-US" sz="2000" dirty="0" err="1"/>
                  <a:t>whats</a:t>
                </a:r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RADIOACTIVE DECAY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4608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pPr algn="ctr"/>
                <a:r>
                  <a:rPr lang="en-US" dirty="0"/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𝒍𝒏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  <m:r>
                          <a:rPr lang="en-US" b="1" i="1" smtClean="0">
                            <a:latin typeface="Cambria Math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  <m:r>
                          <a:rPr lang="en-US" b="1" i="1" smtClean="0">
                            <a:latin typeface="Cambria Math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</a:rPr>
                          <m:t>𝟎𝟎𝟎𝟎𝟐𝟗</m:t>
                        </m:r>
                      </m:den>
                    </m:f>
                  </m:oMath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t ≈ </a:t>
                </a:r>
                <a:r>
                  <a:rPr lang="en-US" dirty="0">
                    <a:solidFill>
                      <a:srgbClr val="FFFF00"/>
                    </a:solidFill>
                  </a:rPr>
                  <a:t>80,000 years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RADIOACTIVE DECAY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5295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F614B-4CE3-9B72-7E2A-1BDE648FE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Today we studied: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Review of logarithms and 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	exponents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Growth and decay models</a:t>
            </a:r>
          </a:p>
        </p:txBody>
      </p:sp>
    </p:spTree>
    <p:extLst>
      <p:ext uri="{BB962C8B-B14F-4D97-AF65-F5344CB8AC3E}">
        <p14:creationId xmlns:p14="http://schemas.microsoft.com/office/powerpoint/2010/main" val="1207884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Properties of Logarithms:</a:t>
            </a:r>
          </a:p>
          <a:p>
            <a:endParaRPr lang="en-US" sz="1000" dirty="0"/>
          </a:p>
          <a:p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sz="1000" dirty="0"/>
              <a:t> </a:t>
            </a:r>
            <a:r>
              <a:rPr lang="en-US" dirty="0"/>
              <a:t>1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0	 log</a:t>
            </a:r>
            <a:r>
              <a:rPr lang="en-US" sz="1000" dirty="0"/>
              <a:t> </a:t>
            </a:r>
            <a:r>
              <a:rPr lang="en-US" dirty="0"/>
              <a:t>1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0	  ln</a:t>
            </a:r>
            <a:r>
              <a:rPr lang="en-US" sz="1000" dirty="0"/>
              <a:t> </a:t>
            </a:r>
            <a:r>
              <a:rPr lang="en-US" dirty="0"/>
              <a:t>1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0</a:t>
            </a:r>
          </a:p>
          <a:p>
            <a:endParaRPr lang="en-US" sz="2000" dirty="0"/>
          </a:p>
          <a:p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sz="1000" dirty="0"/>
              <a:t> </a:t>
            </a:r>
            <a:r>
              <a:rPr lang="en-US" dirty="0"/>
              <a:t>b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1	 log</a:t>
            </a:r>
            <a:r>
              <a:rPr lang="en-US" sz="1000" dirty="0"/>
              <a:t> </a:t>
            </a:r>
            <a:r>
              <a:rPr lang="en-US" dirty="0"/>
              <a:t>10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1	  ln</a:t>
            </a:r>
            <a:r>
              <a:rPr lang="en-US" sz="1000" dirty="0"/>
              <a:t> </a:t>
            </a:r>
            <a:r>
              <a:rPr lang="en-US" i="1" dirty="0"/>
              <a:t>e</a:t>
            </a:r>
            <a:r>
              <a:rPr lang="en-US" dirty="0"/>
              <a:t> = 1</a:t>
            </a:r>
          </a:p>
          <a:p>
            <a:r>
              <a:rPr lang="en-US" sz="2000" dirty="0"/>
              <a:t> </a:t>
            </a:r>
          </a:p>
          <a:p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sz="1000" dirty="0"/>
              <a:t> </a:t>
            </a:r>
            <a:r>
              <a:rPr lang="en-US" dirty="0"/>
              <a:t>b</a:t>
            </a:r>
            <a:r>
              <a:rPr lang="en-US" baseline="30000" dirty="0"/>
              <a:t>x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	 log</a:t>
            </a:r>
            <a:r>
              <a:rPr lang="en-US" sz="1000" dirty="0"/>
              <a:t> </a:t>
            </a:r>
            <a:r>
              <a:rPr lang="en-US" dirty="0"/>
              <a:t>10</a:t>
            </a:r>
            <a:r>
              <a:rPr lang="en-US" baseline="30000" dirty="0"/>
              <a:t>x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	  ln</a:t>
            </a:r>
            <a:r>
              <a:rPr lang="en-US" sz="1000" dirty="0"/>
              <a:t> </a:t>
            </a:r>
            <a:r>
              <a:rPr lang="en-US" i="1" dirty="0"/>
              <a:t>e</a:t>
            </a:r>
            <a:r>
              <a:rPr lang="en-US" baseline="30000" dirty="0"/>
              <a:t>x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</a:p>
          <a:p>
            <a:endParaRPr lang="en-US" sz="2000" dirty="0"/>
          </a:p>
          <a:p>
            <a:r>
              <a:rPr lang="en-US" dirty="0" err="1"/>
              <a:t>b</a:t>
            </a:r>
            <a:r>
              <a:rPr lang="en-US" baseline="30000" dirty="0" err="1"/>
              <a:t>log</a:t>
            </a:r>
            <a:r>
              <a:rPr lang="en-US" sz="2000" baseline="30000" dirty="0" err="1"/>
              <a:t>b</a:t>
            </a:r>
            <a:r>
              <a:rPr lang="en-US" sz="1000" baseline="30000" dirty="0"/>
              <a:t> </a:t>
            </a:r>
            <a:r>
              <a:rPr lang="en-US" baseline="30000" dirty="0"/>
              <a:t>x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	 10</a:t>
            </a:r>
            <a:r>
              <a:rPr lang="en-US" baseline="30000" dirty="0"/>
              <a:t>logx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	  </a:t>
            </a:r>
            <a:r>
              <a:rPr lang="en-US" i="1" dirty="0" err="1"/>
              <a:t>e</a:t>
            </a:r>
            <a:r>
              <a:rPr lang="en-US" baseline="30000" dirty="0" err="1"/>
              <a:t>ln</a:t>
            </a:r>
            <a:r>
              <a:rPr lang="en-US" sz="1000" baseline="30000" dirty="0"/>
              <a:t> </a:t>
            </a:r>
            <a:r>
              <a:rPr lang="en-US" baseline="30000" dirty="0"/>
              <a:t>x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14041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C5917-D944-4C41-8E70-0E7FFF04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530CE-6B9B-4D67-82A6-F8E72C30B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Mathematical facts about logs:</a:t>
            </a:r>
          </a:p>
          <a:p>
            <a:endParaRPr lang="en-US" sz="2000" dirty="0"/>
          </a:p>
          <a:p>
            <a:r>
              <a:rPr lang="en-US" dirty="0"/>
              <a:t>	log(AB) = log(A) + log(B)</a:t>
            </a:r>
          </a:p>
          <a:p>
            <a:endParaRPr lang="en-US" sz="2000" dirty="0"/>
          </a:p>
          <a:p>
            <a:r>
              <a:rPr lang="en-US" dirty="0"/>
              <a:t>	log(A/B) = log(A) – log(B)</a:t>
            </a:r>
          </a:p>
          <a:p>
            <a:endParaRPr lang="en-US" sz="2000" dirty="0"/>
          </a:p>
          <a:p>
            <a:r>
              <a:rPr lang="en-US" dirty="0"/>
              <a:t>	log(A</a:t>
            </a:r>
            <a:r>
              <a:rPr lang="en-US" baseline="30000" dirty="0"/>
              <a:t>B</a:t>
            </a:r>
            <a:r>
              <a:rPr lang="en-US" dirty="0"/>
              <a:t>) = </a:t>
            </a:r>
            <a:r>
              <a:rPr lang="en-US" dirty="0" err="1"/>
              <a:t>B</a:t>
            </a:r>
            <a:r>
              <a:rPr lang="en-US" sz="3000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log</a:t>
            </a:r>
            <a:r>
              <a:rPr lang="en-US" dirty="0"/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2181545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BTW: </a:t>
            </a:r>
          </a:p>
          <a:p>
            <a:r>
              <a:rPr lang="en-US" dirty="0"/>
              <a:t>log</a:t>
            </a:r>
            <a:r>
              <a:rPr lang="en-US" baseline="-25000" dirty="0"/>
              <a:t>10</a:t>
            </a:r>
            <a:r>
              <a:rPr lang="en-US" dirty="0"/>
              <a:t>(e) = 1/ln(10)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D4A15F-192C-40C9-AF48-3AFDE8BA6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Logarithms</a:t>
            </a:r>
          </a:p>
        </p:txBody>
      </p:sp>
    </p:spTree>
    <p:extLst>
      <p:ext uri="{BB962C8B-B14F-4D97-AF65-F5344CB8AC3E}">
        <p14:creationId xmlns:p14="http://schemas.microsoft.com/office/powerpoint/2010/main" val="3010280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r>
              <a:rPr lang="en-US" dirty="0"/>
              <a:t>Changing the base of logarithms:   </a:t>
            </a:r>
          </a:p>
          <a:p>
            <a:endParaRPr lang="en-US" sz="2000" dirty="0"/>
          </a:p>
          <a:p>
            <a:pPr algn="ctr"/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dirty="0" err="1"/>
              <a:t>M</a:t>
            </a:r>
            <a:r>
              <a:rPr lang="en-US" dirty="0"/>
              <a:t> = 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 err="1"/>
              <a:t>M</a:t>
            </a:r>
            <a:r>
              <a:rPr lang="en-US" dirty="0"/>
              <a:t> / 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 err="1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781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6255-484B-4DE0-86DB-359C27C87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7FC82-24D2-4511-A797-B1F7930CA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graph of a logarithm looks like: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403ADD-6DBC-4B6F-8D6A-74C5D110B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152121"/>
            <a:ext cx="5410200" cy="40200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E21CB1-8F27-4168-BF3E-1BCBD40E3E2A}"/>
              </a:ext>
            </a:extLst>
          </p:cNvPr>
          <p:cNvSpPr txBox="1"/>
          <p:nvPr/>
        </p:nvSpPr>
        <p:spPr>
          <a:xfrm>
            <a:off x="-51178" y="6629400"/>
            <a:ext cx="461294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https://en.wikipedia.org/wiki/Logarithm</a:t>
            </a:r>
          </a:p>
        </p:txBody>
      </p:sp>
    </p:spTree>
    <p:extLst>
      <p:ext uri="{BB962C8B-B14F-4D97-AF65-F5344CB8AC3E}">
        <p14:creationId xmlns:p14="http://schemas.microsoft.com/office/powerpoint/2010/main" val="1082044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862111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Review: </a:t>
            </a:r>
          </a:p>
          <a:p>
            <a:r>
              <a:rPr lang="en-US" dirty="0"/>
              <a:t>	Logs and Exponents</a:t>
            </a:r>
          </a:p>
          <a:p>
            <a:r>
              <a:rPr lang="en-US" dirty="0"/>
              <a:t>New stuff: </a:t>
            </a:r>
          </a:p>
          <a:p>
            <a:r>
              <a:rPr lang="en-US" dirty="0"/>
              <a:t>	Growth and decay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8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638800"/>
          </a:xfrm>
        </p:spPr>
        <p:txBody>
          <a:bodyPr/>
          <a:lstStyle/>
          <a:p>
            <a:r>
              <a:rPr lang="en-US" dirty="0"/>
              <a:t>Functions that contain exponents:</a:t>
            </a:r>
          </a:p>
          <a:p>
            <a:pPr algn="ctr"/>
            <a:r>
              <a:rPr lang="en-US" dirty="0"/>
              <a:t>ƒ(x) = x</a:t>
            </a:r>
            <a:r>
              <a:rPr lang="en-US" baseline="30000" dirty="0"/>
              <a:t>c</a:t>
            </a:r>
            <a:endParaRPr lang="en-US" dirty="0"/>
          </a:p>
          <a:p>
            <a:r>
              <a:rPr lang="en-US" dirty="0"/>
              <a:t>x is the base </a:t>
            </a:r>
          </a:p>
          <a:p>
            <a:r>
              <a:rPr lang="en-US" dirty="0"/>
              <a:t>c is the exponent</a:t>
            </a:r>
          </a:p>
        </p:txBody>
      </p:sp>
    </p:spTree>
    <p:extLst>
      <p:ext uri="{BB962C8B-B14F-4D97-AF65-F5344CB8AC3E}">
        <p14:creationId xmlns:p14="http://schemas.microsoft.com/office/powerpoint/2010/main" val="1932791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/>
              <a:t>Exponential functions:</a:t>
            </a:r>
          </a:p>
          <a:p>
            <a:pPr algn="ctr"/>
            <a:r>
              <a:rPr lang="en-US" dirty="0"/>
              <a:t>ƒ(x) = c</a:t>
            </a:r>
            <a:r>
              <a:rPr lang="en-US" baseline="30000" dirty="0"/>
              <a:t>x</a:t>
            </a:r>
            <a:endParaRPr lang="en-US" dirty="0"/>
          </a:p>
          <a:p>
            <a:r>
              <a:rPr lang="en-US" dirty="0"/>
              <a:t>c is the base</a:t>
            </a:r>
          </a:p>
          <a:p>
            <a:r>
              <a:rPr lang="en-US" dirty="0"/>
              <a:t>x is the exponent</a:t>
            </a:r>
          </a:p>
        </p:txBody>
      </p:sp>
    </p:spTree>
    <p:extLst>
      <p:ext uri="{BB962C8B-B14F-4D97-AF65-F5344CB8AC3E}">
        <p14:creationId xmlns:p14="http://schemas.microsoft.com/office/powerpoint/2010/main" val="2061828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Limitations:</a:t>
            </a:r>
          </a:p>
          <a:p>
            <a:r>
              <a:rPr lang="en-US" dirty="0"/>
              <a:t>the base must be a constant</a:t>
            </a:r>
          </a:p>
          <a:p>
            <a:r>
              <a:rPr lang="en-US" dirty="0"/>
              <a:t>the base must be &gt;0</a:t>
            </a:r>
          </a:p>
          <a:p>
            <a:r>
              <a:rPr lang="en-US" dirty="0"/>
              <a:t>the exponent must be a variable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311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Function containing an exponent or exponential function?</a:t>
            </a:r>
          </a:p>
          <a:p>
            <a:endParaRPr lang="en-US" sz="1000" dirty="0"/>
          </a:p>
          <a:p>
            <a:r>
              <a:rPr lang="en-US" dirty="0"/>
              <a:t>ƒ(w) = w</a:t>
            </a:r>
            <a:r>
              <a:rPr lang="en-US" baseline="50000" dirty="0"/>
              <a:t>9</a:t>
            </a:r>
            <a:r>
              <a:rPr lang="en-US" baseline="30000" dirty="0"/>
              <a:t>	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ƒ(y) = 72</a:t>
            </a:r>
            <a:r>
              <a:rPr lang="en-US" baseline="50000" dirty="0"/>
              <a:t>y</a:t>
            </a:r>
          </a:p>
          <a:p>
            <a:endParaRPr lang="en-US" dirty="0"/>
          </a:p>
          <a:p>
            <a:r>
              <a:rPr lang="en-US" dirty="0"/>
              <a:t>ƒ(x) = -83.2</a:t>
            </a:r>
            <a:r>
              <a:rPr lang="en-US" baseline="50000" dirty="0"/>
              <a:t>x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x</a:t>
            </a:r>
            <a:r>
              <a:rPr lang="en-US" baseline="50000" dirty="0"/>
              <a:t>50</a:t>
            </a:r>
          </a:p>
          <a:p>
            <a:endParaRPr lang="en-US" dirty="0"/>
          </a:p>
          <a:p>
            <a:r>
              <a:rPr lang="en-US" dirty="0"/>
              <a:t>ƒ(z) = (8z+1)</a:t>
            </a:r>
            <a:r>
              <a:rPr lang="en-US" baseline="50000" dirty="0"/>
              <a:t>z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(x</a:t>
            </a:r>
            <a:r>
              <a:rPr lang="en-US" baseline="50000" dirty="0"/>
              <a:t>2</a:t>
            </a:r>
            <a:r>
              <a:rPr lang="en-US" dirty="0"/>
              <a:t>+4)6</a:t>
            </a:r>
            <a:r>
              <a:rPr lang="en-US" baseline="50000" dirty="0"/>
              <a:t>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EXPONENTIALS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4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Function containing an exponent or exponential function?</a:t>
            </a:r>
          </a:p>
          <a:p>
            <a:endParaRPr lang="en-US" sz="1000" dirty="0"/>
          </a:p>
          <a:p>
            <a:r>
              <a:rPr lang="en-US" dirty="0"/>
              <a:t>ƒ(w) = w</a:t>
            </a:r>
            <a:r>
              <a:rPr lang="en-US" baseline="50000" dirty="0"/>
              <a:t>9</a:t>
            </a:r>
            <a:r>
              <a:rPr lang="en-US" baseline="30000" dirty="0"/>
              <a:t>	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ƒ(y) = 72</a:t>
            </a:r>
            <a:r>
              <a:rPr lang="en-US" baseline="50000" dirty="0"/>
              <a:t>y</a:t>
            </a:r>
          </a:p>
          <a:p>
            <a:r>
              <a:rPr lang="en-US" dirty="0"/>
              <a:t>    </a:t>
            </a:r>
            <a:r>
              <a:rPr lang="en-US" dirty="0" err="1">
                <a:solidFill>
                  <a:srgbClr val="FFFF00"/>
                </a:solidFill>
              </a:rPr>
              <a:t>fce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ƒ(x) = -83.2</a:t>
            </a:r>
            <a:r>
              <a:rPr lang="en-US" baseline="50000" dirty="0"/>
              <a:t>x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x</a:t>
            </a:r>
            <a:r>
              <a:rPr lang="en-US" baseline="50000" dirty="0"/>
              <a:t>50</a:t>
            </a:r>
          </a:p>
          <a:p>
            <a:endParaRPr lang="en-US" dirty="0"/>
          </a:p>
          <a:p>
            <a:r>
              <a:rPr lang="en-US" dirty="0"/>
              <a:t>ƒ(z) = (8z+1)</a:t>
            </a:r>
            <a:r>
              <a:rPr lang="en-US" baseline="50000" dirty="0"/>
              <a:t>z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(x</a:t>
            </a:r>
            <a:r>
              <a:rPr lang="en-US" baseline="50000" dirty="0"/>
              <a:t>2</a:t>
            </a:r>
            <a:r>
              <a:rPr lang="en-US" dirty="0"/>
              <a:t>+4)6</a:t>
            </a:r>
            <a:r>
              <a:rPr lang="en-US" baseline="50000" dirty="0"/>
              <a:t>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EXPONENTIALS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19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Function containing an exponent or exponential function?</a:t>
            </a:r>
          </a:p>
          <a:p>
            <a:endParaRPr lang="en-US" sz="1000" dirty="0"/>
          </a:p>
          <a:p>
            <a:r>
              <a:rPr lang="en-US" dirty="0"/>
              <a:t>ƒ(w) = w</a:t>
            </a:r>
            <a:r>
              <a:rPr lang="en-US" baseline="50000" dirty="0"/>
              <a:t>9</a:t>
            </a:r>
            <a:r>
              <a:rPr lang="en-US" baseline="30000" dirty="0"/>
              <a:t>	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ƒ(y) = 72</a:t>
            </a:r>
            <a:r>
              <a:rPr lang="en-US" baseline="50000" dirty="0"/>
              <a:t>y</a:t>
            </a:r>
          </a:p>
          <a:p>
            <a:r>
              <a:rPr lang="en-US" dirty="0"/>
              <a:t>    </a:t>
            </a:r>
            <a:r>
              <a:rPr lang="en-US" dirty="0" err="1"/>
              <a:t>fce</a:t>
            </a:r>
            <a:r>
              <a:rPr lang="en-US" dirty="0">
                <a:solidFill>
                  <a:srgbClr val="FFFF00"/>
                </a:solidFill>
              </a:rPr>
              <a:t>					exp </a:t>
            </a:r>
            <a:r>
              <a:rPr lang="en-US" dirty="0" err="1">
                <a:solidFill>
                  <a:srgbClr val="FFFF00"/>
                </a:solidFill>
              </a:rPr>
              <a:t>fct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ƒ(x) = -83.2</a:t>
            </a:r>
            <a:r>
              <a:rPr lang="en-US" baseline="50000" dirty="0"/>
              <a:t>x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x</a:t>
            </a:r>
            <a:r>
              <a:rPr lang="en-US" baseline="50000" dirty="0"/>
              <a:t>50</a:t>
            </a:r>
          </a:p>
          <a:p>
            <a:endParaRPr lang="en-US" dirty="0"/>
          </a:p>
          <a:p>
            <a:r>
              <a:rPr lang="en-US" dirty="0"/>
              <a:t>ƒ(z) = (8z+1)</a:t>
            </a:r>
            <a:r>
              <a:rPr lang="en-US" baseline="50000" dirty="0"/>
              <a:t>z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(x</a:t>
            </a:r>
            <a:r>
              <a:rPr lang="en-US" baseline="50000" dirty="0"/>
              <a:t>2</a:t>
            </a:r>
            <a:r>
              <a:rPr lang="en-US" dirty="0"/>
              <a:t>+4)6</a:t>
            </a:r>
            <a:r>
              <a:rPr lang="en-US" baseline="50000" dirty="0"/>
              <a:t>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EXPONENTIALS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00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Function containing an exponent or exponential function?</a:t>
            </a:r>
          </a:p>
          <a:p>
            <a:endParaRPr lang="en-US" sz="1000" dirty="0"/>
          </a:p>
          <a:p>
            <a:r>
              <a:rPr lang="en-US" dirty="0"/>
              <a:t>ƒ(w) = w</a:t>
            </a:r>
            <a:r>
              <a:rPr lang="en-US" baseline="50000" dirty="0"/>
              <a:t>9</a:t>
            </a:r>
            <a:r>
              <a:rPr lang="en-US" baseline="30000" dirty="0"/>
              <a:t>	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ƒ(y) = 72</a:t>
            </a:r>
            <a:r>
              <a:rPr lang="en-US" baseline="50000" dirty="0"/>
              <a:t>y</a:t>
            </a:r>
          </a:p>
          <a:p>
            <a:r>
              <a:rPr lang="en-US" dirty="0"/>
              <a:t>    </a:t>
            </a:r>
            <a:r>
              <a:rPr lang="en-US" dirty="0" err="1"/>
              <a:t>fce</a:t>
            </a:r>
            <a:r>
              <a:rPr lang="en-US" dirty="0">
                <a:solidFill>
                  <a:srgbClr val="FFFF00"/>
                </a:solidFill>
              </a:rPr>
              <a:t>					</a:t>
            </a:r>
            <a:r>
              <a:rPr lang="en-US" dirty="0"/>
              <a:t>exp </a:t>
            </a:r>
            <a:r>
              <a:rPr lang="en-US" dirty="0" err="1"/>
              <a:t>fct</a:t>
            </a:r>
            <a:endParaRPr lang="en-US" dirty="0"/>
          </a:p>
          <a:p>
            <a:r>
              <a:rPr lang="en-US" dirty="0"/>
              <a:t>ƒ(x) = -83.2</a:t>
            </a:r>
            <a:r>
              <a:rPr lang="en-US" baseline="50000" dirty="0"/>
              <a:t>x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x</a:t>
            </a:r>
            <a:r>
              <a:rPr lang="en-US" baseline="50000" dirty="0"/>
              <a:t>50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exp </a:t>
            </a:r>
            <a:r>
              <a:rPr lang="en-US" dirty="0" err="1">
                <a:solidFill>
                  <a:srgbClr val="FFFF00"/>
                </a:solidFill>
              </a:rPr>
              <a:t>fct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ƒ(z) = (8z+1)</a:t>
            </a:r>
            <a:r>
              <a:rPr lang="en-US" baseline="50000" dirty="0"/>
              <a:t>z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(x</a:t>
            </a:r>
            <a:r>
              <a:rPr lang="en-US" baseline="50000" dirty="0"/>
              <a:t>2</a:t>
            </a:r>
            <a:r>
              <a:rPr lang="en-US" dirty="0"/>
              <a:t>+4)6</a:t>
            </a:r>
            <a:r>
              <a:rPr lang="en-US" baseline="50000" dirty="0"/>
              <a:t>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EXPONENTIALS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61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Function containing an exponent or exponential function?</a:t>
            </a:r>
          </a:p>
          <a:p>
            <a:endParaRPr lang="en-US" sz="1000" dirty="0"/>
          </a:p>
          <a:p>
            <a:r>
              <a:rPr lang="en-US" dirty="0"/>
              <a:t>ƒ(w) = w</a:t>
            </a:r>
            <a:r>
              <a:rPr lang="en-US" baseline="50000" dirty="0"/>
              <a:t>9</a:t>
            </a:r>
            <a:r>
              <a:rPr lang="en-US" baseline="30000" dirty="0"/>
              <a:t>	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ƒ(y) = 72</a:t>
            </a:r>
            <a:r>
              <a:rPr lang="en-US" baseline="50000" dirty="0"/>
              <a:t>y</a:t>
            </a:r>
          </a:p>
          <a:p>
            <a:r>
              <a:rPr lang="en-US" dirty="0"/>
              <a:t>    </a:t>
            </a:r>
            <a:r>
              <a:rPr lang="en-US" dirty="0" err="1"/>
              <a:t>fce</a:t>
            </a:r>
            <a:r>
              <a:rPr lang="en-US" dirty="0">
                <a:solidFill>
                  <a:srgbClr val="FFFF00"/>
                </a:solidFill>
              </a:rPr>
              <a:t>					</a:t>
            </a:r>
            <a:r>
              <a:rPr lang="en-US" dirty="0"/>
              <a:t>exp </a:t>
            </a:r>
            <a:r>
              <a:rPr lang="en-US" dirty="0" err="1"/>
              <a:t>fct</a:t>
            </a:r>
            <a:endParaRPr lang="en-US" dirty="0"/>
          </a:p>
          <a:p>
            <a:r>
              <a:rPr lang="en-US" dirty="0"/>
              <a:t>ƒ(x) = -83.2</a:t>
            </a:r>
            <a:r>
              <a:rPr lang="en-US" baseline="50000" dirty="0"/>
              <a:t>x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x</a:t>
            </a:r>
            <a:r>
              <a:rPr lang="en-US" baseline="50000" dirty="0"/>
              <a:t>50</a:t>
            </a:r>
          </a:p>
          <a:p>
            <a:r>
              <a:rPr lang="en-US" dirty="0"/>
              <a:t>	exp </a:t>
            </a:r>
            <a:r>
              <a:rPr lang="en-US" dirty="0" err="1"/>
              <a:t>fct</a:t>
            </a:r>
            <a:r>
              <a:rPr lang="en-US" dirty="0"/>
              <a:t>			</a:t>
            </a:r>
            <a:r>
              <a:rPr lang="en-US" dirty="0" err="1">
                <a:solidFill>
                  <a:srgbClr val="FFFF00"/>
                </a:solidFill>
              </a:rPr>
              <a:t>fce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ƒ(z) = (8z+1)</a:t>
            </a:r>
            <a:r>
              <a:rPr lang="en-US" baseline="50000" dirty="0"/>
              <a:t>z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(x</a:t>
            </a:r>
            <a:r>
              <a:rPr lang="en-US" baseline="50000" dirty="0"/>
              <a:t>2</a:t>
            </a:r>
            <a:r>
              <a:rPr lang="en-US" dirty="0"/>
              <a:t>+4)6</a:t>
            </a:r>
            <a:r>
              <a:rPr lang="en-US" baseline="50000" dirty="0"/>
              <a:t>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EXPONENTIALS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24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Function containing an exponent or exponential function?</a:t>
            </a:r>
          </a:p>
          <a:p>
            <a:endParaRPr lang="en-US" sz="1000" dirty="0"/>
          </a:p>
          <a:p>
            <a:r>
              <a:rPr lang="en-US" dirty="0"/>
              <a:t>ƒ(w) = w</a:t>
            </a:r>
            <a:r>
              <a:rPr lang="en-US" baseline="50000" dirty="0"/>
              <a:t>9</a:t>
            </a:r>
            <a:r>
              <a:rPr lang="en-US" baseline="30000" dirty="0"/>
              <a:t>	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ƒ(y) = 72</a:t>
            </a:r>
            <a:r>
              <a:rPr lang="en-US" baseline="50000" dirty="0"/>
              <a:t>y</a:t>
            </a:r>
          </a:p>
          <a:p>
            <a:r>
              <a:rPr lang="en-US" dirty="0"/>
              <a:t>    </a:t>
            </a:r>
            <a:r>
              <a:rPr lang="en-US" dirty="0" err="1"/>
              <a:t>fce</a:t>
            </a:r>
            <a:r>
              <a:rPr lang="en-US" dirty="0">
                <a:solidFill>
                  <a:srgbClr val="FFFF00"/>
                </a:solidFill>
              </a:rPr>
              <a:t>					</a:t>
            </a:r>
            <a:r>
              <a:rPr lang="en-US" dirty="0"/>
              <a:t>exp </a:t>
            </a:r>
            <a:r>
              <a:rPr lang="en-US" dirty="0" err="1"/>
              <a:t>fct</a:t>
            </a:r>
            <a:endParaRPr lang="en-US" dirty="0"/>
          </a:p>
          <a:p>
            <a:r>
              <a:rPr lang="en-US" dirty="0"/>
              <a:t>ƒ(x) = -83.2</a:t>
            </a:r>
            <a:r>
              <a:rPr lang="en-US" baseline="50000" dirty="0"/>
              <a:t>x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x</a:t>
            </a:r>
            <a:r>
              <a:rPr lang="en-US" baseline="50000" dirty="0"/>
              <a:t>50</a:t>
            </a:r>
          </a:p>
          <a:p>
            <a:r>
              <a:rPr lang="en-US" dirty="0"/>
              <a:t>	exp </a:t>
            </a:r>
            <a:r>
              <a:rPr lang="en-US" dirty="0" err="1"/>
              <a:t>fct</a:t>
            </a:r>
            <a:r>
              <a:rPr lang="en-US" dirty="0"/>
              <a:t>			</a:t>
            </a:r>
            <a:r>
              <a:rPr lang="en-US" dirty="0" err="1"/>
              <a:t>fce</a:t>
            </a:r>
            <a:endParaRPr lang="en-US" dirty="0"/>
          </a:p>
          <a:p>
            <a:r>
              <a:rPr lang="en-US" dirty="0"/>
              <a:t>ƒ(z) = (8z+1)</a:t>
            </a:r>
            <a:r>
              <a:rPr lang="en-US" baseline="50000" dirty="0"/>
              <a:t>z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(x</a:t>
            </a:r>
            <a:r>
              <a:rPr lang="en-US" baseline="50000" dirty="0"/>
              <a:t>2</a:t>
            </a:r>
            <a:r>
              <a:rPr lang="en-US" dirty="0"/>
              <a:t>+4)6</a:t>
            </a:r>
            <a:r>
              <a:rPr lang="en-US" baseline="50000" dirty="0"/>
              <a:t>x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exp </a:t>
            </a:r>
            <a:r>
              <a:rPr lang="en-US" dirty="0" err="1">
                <a:solidFill>
                  <a:srgbClr val="FFFF00"/>
                </a:solidFill>
              </a:rPr>
              <a:t>fct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EXPONENTIALS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26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Function containing an exponent or exponential function?</a:t>
            </a:r>
          </a:p>
          <a:p>
            <a:endParaRPr lang="en-US" sz="1000" dirty="0"/>
          </a:p>
          <a:p>
            <a:r>
              <a:rPr lang="en-US" dirty="0"/>
              <a:t>ƒ(w) = w</a:t>
            </a:r>
            <a:r>
              <a:rPr lang="en-US" baseline="50000" dirty="0"/>
              <a:t>9</a:t>
            </a:r>
            <a:r>
              <a:rPr lang="en-US" baseline="30000" dirty="0"/>
              <a:t>	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ƒ(y) = 72</a:t>
            </a:r>
            <a:r>
              <a:rPr lang="en-US" baseline="50000" dirty="0"/>
              <a:t>y</a:t>
            </a:r>
          </a:p>
          <a:p>
            <a:r>
              <a:rPr lang="en-US" dirty="0"/>
              <a:t>    </a:t>
            </a:r>
            <a:r>
              <a:rPr lang="en-US" dirty="0" err="1"/>
              <a:t>fce</a:t>
            </a:r>
            <a:r>
              <a:rPr lang="en-US" dirty="0">
                <a:solidFill>
                  <a:srgbClr val="FFFF00"/>
                </a:solidFill>
              </a:rPr>
              <a:t>					</a:t>
            </a:r>
            <a:r>
              <a:rPr lang="en-US" dirty="0"/>
              <a:t>exp </a:t>
            </a:r>
            <a:r>
              <a:rPr lang="en-US" dirty="0" err="1"/>
              <a:t>fct</a:t>
            </a:r>
            <a:endParaRPr lang="en-US" dirty="0"/>
          </a:p>
          <a:p>
            <a:r>
              <a:rPr lang="en-US" dirty="0"/>
              <a:t>ƒ(x) = -83.2</a:t>
            </a:r>
            <a:r>
              <a:rPr lang="en-US" baseline="50000" dirty="0"/>
              <a:t>x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x</a:t>
            </a:r>
            <a:r>
              <a:rPr lang="en-US" baseline="50000" dirty="0"/>
              <a:t>50</a:t>
            </a:r>
          </a:p>
          <a:p>
            <a:r>
              <a:rPr lang="en-US" dirty="0"/>
              <a:t>	exp </a:t>
            </a:r>
            <a:r>
              <a:rPr lang="en-US" dirty="0" err="1"/>
              <a:t>fct</a:t>
            </a:r>
            <a:r>
              <a:rPr lang="en-US" dirty="0"/>
              <a:t>			</a:t>
            </a:r>
            <a:r>
              <a:rPr lang="en-US" dirty="0" err="1"/>
              <a:t>fce</a:t>
            </a:r>
            <a:endParaRPr lang="en-US" dirty="0"/>
          </a:p>
          <a:p>
            <a:r>
              <a:rPr lang="en-US" dirty="0"/>
              <a:t>ƒ(z) = (8z+1)</a:t>
            </a:r>
            <a:r>
              <a:rPr lang="en-US" baseline="50000" dirty="0"/>
              <a:t>z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(x</a:t>
            </a:r>
            <a:r>
              <a:rPr lang="en-US" baseline="50000" dirty="0"/>
              <a:t>2</a:t>
            </a:r>
            <a:r>
              <a:rPr lang="en-US" dirty="0"/>
              <a:t>+4)6</a:t>
            </a:r>
            <a:r>
              <a:rPr lang="en-US" baseline="50000" dirty="0"/>
              <a:t>x</a:t>
            </a:r>
          </a:p>
          <a:p>
            <a:r>
              <a:rPr lang="en-US" dirty="0"/>
              <a:t>	exp </a:t>
            </a:r>
            <a:r>
              <a:rPr lang="en-US" dirty="0" err="1"/>
              <a:t>fct</a:t>
            </a:r>
            <a:r>
              <a:rPr lang="en-US" dirty="0">
                <a:solidFill>
                  <a:srgbClr val="FFFF00"/>
                </a:solidFill>
              </a:rPr>
              <a:t>			exp </a:t>
            </a:r>
            <a:r>
              <a:rPr lang="en-US" dirty="0" err="1">
                <a:solidFill>
                  <a:srgbClr val="FFFF00"/>
                </a:solidFill>
              </a:rPr>
              <a:t>fct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EXPONENTIALS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39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Outcome 3) Graph rational, </a:t>
            </a:r>
            <a:r>
              <a:rPr lang="en-US" sz="3200" dirty="0">
                <a:solidFill>
                  <a:srgbClr val="FFC000"/>
                </a:solidFill>
              </a:rPr>
              <a:t>exponential, logarithmic functions</a:t>
            </a:r>
            <a:r>
              <a:rPr lang="en-US" sz="3200" dirty="0"/>
              <a:t>, and their transformations</a:t>
            </a:r>
          </a:p>
          <a:p>
            <a:pPr>
              <a:spcBef>
                <a:spcPts val="0"/>
              </a:spcBef>
            </a:pPr>
            <a:endParaRPr lang="en-US" sz="3200" dirty="0"/>
          </a:p>
          <a:p>
            <a:pPr>
              <a:spcBef>
                <a:spcPts val="0"/>
              </a:spcBef>
            </a:pPr>
            <a:r>
              <a:rPr lang="en-US" sz="3200" dirty="0"/>
              <a:t>Outcome 7) </a:t>
            </a:r>
            <a:r>
              <a:rPr lang="en-US" sz="3200" dirty="0">
                <a:solidFill>
                  <a:srgbClr val="FFC000"/>
                </a:solidFill>
              </a:rPr>
              <a:t>Use properties of logarithms to solve exponential and logarithmic equations and applied problems involving exponential growth and decay</a:t>
            </a:r>
          </a:p>
          <a:p>
            <a:pPr>
              <a:spcBef>
                <a:spcPts val="0"/>
              </a:spcBef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5080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620970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924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/>
              <a:t>Graphs of Exponential Functions</a:t>
            </a:r>
          </a:p>
        </p:txBody>
      </p:sp>
    </p:spTree>
    <p:extLst>
      <p:ext uri="{BB962C8B-B14F-4D97-AF65-F5344CB8AC3E}">
        <p14:creationId xmlns:p14="http://schemas.microsoft.com/office/powerpoint/2010/main" val="388859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Exponentials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5638800"/>
          </a:xfrm>
        </p:spPr>
        <p:txBody>
          <a:bodyPr/>
          <a:lstStyle/>
          <a:p>
            <a:r>
              <a:rPr lang="en-US" dirty="0"/>
              <a:t>If the base is &gt; 1, then the graph goes up to the right</a:t>
            </a:r>
          </a:p>
          <a:p>
            <a:endParaRPr lang="en-US" sz="2000" dirty="0"/>
          </a:p>
          <a:p>
            <a:r>
              <a:rPr lang="en-US" dirty="0"/>
              <a:t>If 0&lt;base&lt;1, then the graph goes up to the left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pass through the point (0,1) because a</a:t>
            </a:r>
            <a:r>
              <a:rPr lang="en-US" baseline="30000" dirty="0"/>
              <a:t>0</a:t>
            </a:r>
            <a:r>
              <a:rPr lang="en-US" dirty="0"/>
              <a:t>=1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89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/>
              <a:t>Exponentials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5638800"/>
          </a:xfrm>
        </p:spPr>
        <p:txBody>
          <a:bodyPr/>
          <a:lstStyle/>
          <a:p>
            <a:r>
              <a:rPr lang="en-US" dirty="0"/>
              <a:t>The domain (</a:t>
            </a:r>
            <a:r>
              <a:rPr lang="en-US" dirty="0" err="1"/>
              <a:t>x</a:t>
            </a:r>
            <a:r>
              <a:rPr lang="en-US" sz="3000" dirty="0" err="1"/>
              <a:t>s</a:t>
            </a:r>
            <a:r>
              <a:rPr lang="en-US" dirty="0"/>
              <a:t>) is  (-∞,∞)           The range (</a:t>
            </a:r>
            <a:r>
              <a:rPr lang="en-US" dirty="0" err="1"/>
              <a:t>y</a:t>
            </a:r>
            <a:r>
              <a:rPr lang="en-US" sz="3000" dirty="0" err="1"/>
              <a:t>s</a:t>
            </a:r>
            <a:r>
              <a:rPr lang="en-US" dirty="0"/>
              <a:t>) is  (0,∞)</a:t>
            </a:r>
          </a:p>
        </p:txBody>
      </p:sp>
    </p:spTree>
    <p:extLst>
      <p:ext uri="{BB962C8B-B14F-4D97-AF65-F5344CB8AC3E}">
        <p14:creationId xmlns:p14="http://schemas.microsoft.com/office/powerpoint/2010/main" val="669129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4114800" cy="410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Exponentials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As I mentioned, logarithms </a:t>
            </a:r>
          </a:p>
          <a:p>
            <a:pPr>
              <a:spcBef>
                <a:spcPts val="0"/>
              </a:spcBef>
            </a:pPr>
            <a:r>
              <a:rPr lang="en-US" dirty="0"/>
              <a:t>are the inverse of </a:t>
            </a:r>
          </a:p>
          <a:p>
            <a:pPr>
              <a:spcBef>
                <a:spcPts val="0"/>
              </a:spcBef>
            </a:pPr>
            <a:r>
              <a:rPr lang="en-US" dirty="0"/>
              <a:t>exponential </a:t>
            </a:r>
          </a:p>
          <a:p>
            <a:pPr>
              <a:spcBef>
                <a:spcPts val="0"/>
              </a:spcBef>
            </a:pPr>
            <a:r>
              <a:rPr lang="en-US" dirty="0"/>
              <a:t>functions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99000"/>
            <a:ext cx="3812619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0605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2" y="62345"/>
            <a:ext cx="9144000" cy="1143000"/>
          </a:xfrm>
        </p:spPr>
        <p:txBody>
          <a:bodyPr/>
          <a:lstStyle/>
          <a:p>
            <a:r>
              <a:rPr lang="en-US" sz="5000" dirty="0"/>
              <a:t>Logarithms vs Exponents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638800"/>
          </a:xfrm>
        </p:spPr>
        <p:txBody>
          <a:bodyPr/>
          <a:lstStyle/>
          <a:p>
            <a:r>
              <a:rPr lang="en-US" dirty="0"/>
              <a:t>Graph of exponents vs logarithms</a:t>
            </a:r>
          </a:p>
          <a:p>
            <a:r>
              <a:rPr lang="en-US" dirty="0"/>
              <a:t>Is it getting </a:t>
            </a:r>
          </a:p>
          <a:p>
            <a:pPr>
              <a:spcBef>
                <a:spcPts val="0"/>
              </a:spcBef>
            </a:pPr>
            <a:r>
              <a:rPr lang="en-US" dirty="0"/>
              <a:t>bigger faster </a:t>
            </a:r>
          </a:p>
          <a:p>
            <a:pPr>
              <a:spcBef>
                <a:spcPts val="0"/>
              </a:spcBef>
            </a:pPr>
            <a:r>
              <a:rPr lang="en-US" dirty="0"/>
              <a:t>and faster </a:t>
            </a:r>
          </a:p>
          <a:p>
            <a:pPr>
              <a:spcBef>
                <a:spcPts val="0"/>
              </a:spcBef>
            </a:pPr>
            <a:r>
              <a:rPr lang="en-US" dirty="0"/>
              <a:t>or slower and</a:t>
            </a:r>
          </a:p>
          <a:p>
            <a:pPr>
              <a:spcBef>
                <a:spcPts val="0"/>
              </a:spcBef>
            </a:pPr>
            <a:r>
              <a:rPr lang="en-US" dirty="0"/>
              <a:t>slower?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114800" cy="410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733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Logarithmic vs Exponential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686800" cy="5638800"/>
          </a:xfrm>
        </p:spPr>
        <p:txBody>
          <a:bodyPr/>
          <a:lstStyle/>
          <a:p>
            <a:r>
              <a:rPr lang="en-US" sz="3500" dirty="0"/>
              <a:t>Exponential Curve   Logarithmic Curve</a:t>
            </a:r>
          </a:p>
          <a:p>
            <a:endParaRPr lang="en-US" sz="3500" dirty="0"/>
          </a:p>
          <a:p>
            <a:endParaRPr lang="en-US" sz="3500" dirty="0"/>
          </a:p>
          <a:p>
            <a:endParaRPr lang="en-US" sz="3500" dirty="0"/>
          </a:p>
          <a:p>
            <a:endParaRPr lang="en-US" sz="3500" dirty="0"/>
          </a:p>
          <a:p>
            <a:endParaRPr lang="en-US" sz="3500" dirty="0"/>
          </a:p>
          <a:p>
            <a:r>
              <a:rPr lang="en-US" sz="3600" dirty="0"/>
              <a:t>Is it getting bigger faster and faster </a:t>
            </a:r>
          </a:p>
          <a:p>
            <a:pPr>
              <a:spcBef>
                <a:spcPts val="0"/>
              </a:spcBef>
            </a:pPr>
            <a:r>
              <a:rPr lang="en-US" sz="3600" dirty="0"/>
              <a:t>or slower and slower?</a:t>
            </a:r>
          </a:p>
          <a:p>
            <a:endParaRPr lang="en-US" sz="3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70" y="1676400"/>
            <a:ext cx="418353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3327"/>
            <a:ext cx="419724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7027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Logarithmic vs Exponential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686800" cy="5638800"/>
          </a:xfrm>
        </p:spPr>
        <p:txBody>
          <a:bodyPr/>
          <a:lstStyle/>
          <a:p>
            <a:r>
              <a:rPr lang="en-US" sz="3500" dirty="0"/>
              <a:t>Exponential Curve   Logarithmic Curve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70" y="1676400"/>
            <a:ext cx="418353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3327"/>
            <a:ext cx="419724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4419600"/>
            <a:ext cx="3581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/>
              <a:t>Starts slow</a:t>
            </a:r>
          </a:p>
          <a:p>
            <a:r>
              <a:rPr lang="en-US" sz="3500" dirty="0"/>
              <a:t>Then speeds up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08070" y="4419600"/>
            <a:ext cx="395493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/>
              <a:t>Starts fast</a:t>
            </a:r>
          </a:p>
          <a:p>
            <a:r>
              <a:rPr lang="en-US" sz="3500" dirty="0"/>
              <a:t>Then slows down</a:t>
            </a:r>
          </a:p>
        </p:txBody>
      </p:sp>
    </p:spTree>
    <p:extLst>
      <p:ext uri="{BB962C8B-B14F-4D97-AF65-F5344CB8AC3E}">
        <p14:creationId xmlns:p14="http://schemas.microsoft.com/office/powerpoint/2010/main" val="65257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638800"/>
          </a:xfrm>
        </p:spPr>
        <p:txBody>
          <a:bodyPr/>
          <a:lstStyle/>
          <a:p>
            <a:pPr algn="ctr"/>
            <a:r>
              <a:rPr lang="en-US" dirty="0"/>
              <a:t>Percentage of college graduates – exponential or logarithmic?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 vs EXPONENTS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366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649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3620157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68880"/>
            <a:ext cx="6934200" cy="416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5638800"/>
          </a:xfrm>
        </p:spPr>
        <p:txBody>
          <a:bodyPr/>
          <a:lstStyle/>
          <a:p>
            <a:r>
              <a:rPr lang="en-US" dirty="0"/>
              <a:t>Change of temperature in an enclosed vehicle - exponential or logarithmic? 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 vs EXPONENTS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99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8686216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86800" cy="5638800"/>
          </a:xfrm>
        </p:spPr>
        <p:txBody>
          <a:bodyPr/>
          <a:lstStyle/>
          <a:p>
            <a:r>
              <a:rPr lang="en-US" dirty="0"/>
              <a:t>The “e”–based exponential usually has it’s own button on your calculator</a:t>
            </a:r>
          </a:p>
        </p:txBody>
      </p:sp>
    </p:spTree>
    <p:extLst>
      <p:ext uri="{BB962C8B-B14F-4D97-AF65-F5344CB8AC3E}">
        <p14:creationId xmlns:p14="http://schemas.microsoft.com/office/powerpoint/2010/main" val="37932580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86800" cy="5638800"/>
          </a:xfrm>
        </p:spPr>
        <p:txBody>
          <a:bodyPr/>
          <a:lstStyle/>
          <a:p>
            <a:r>
              <a:rPr lang="en-US" dirty="0"/>
              <a:t>The “e”–based exponential usually has it’s own button on your calculator (but it’s usually hiding)</a:t>
            </a:r>
          </a:p>
        </p:txBody>
      </p:sp>
    </p:spTree>
    <p:extLst>
      <p:ext uri="{BB962C8B-B14F-4D97-AF65-F5344CB8AC3E}">
        <p14:creationId xmlns:p14="http://schemas.microsoft.com/office/powerpoint/2010/main" val="27825525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86800" cy="5638800"/>
          </a:xfrm>
        </p:spPr>
        <p:txBody>
          <a:bodyPr/>
          <a:lstStyle/>
          <a:p>
            <a:r>
              <a:rPr lang="en-US" dirty="0"/>
              <a:t>It’s usually </a:t>
            </a:r>
          </a:p>
          <a:p>
            <a:r>
              <a:rPr lang="en-US" dirty="0"/>
              <a:t>“shift-ln”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A64AA-1B53-4F04-AAD8-8151432BA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633537"/>
            <a:ext cx="3771900" cy="4810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9B7295-2550-4E22-B9F8-EE1375DD0814}"/>
              </a:ext>
            </a:extLst>
          </p:cNvPr>
          <p:cNvSpPr txBox="1"/>
          <p:nvPr/>
        </p:nvSpPr>
        <p:spPr>
          <a:xfrm>
            <a:off x="0" y="6604337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https://www.officedepot.com/a/products/176928/Texas-Instruments-TI-30X-IIS-Solar/?utm_source=google&amp;utm_medium=cpc&amp;mediacampaignid=71700000042240055_1599196543&amp;&amp;gclsrc=aw.ds&amp;gclid=EAIaIQobChMImNqRtueY8wIVB2xvBB2NjgfZEAQYASABEgLZVvD_BwE&amp;gclsrc=aw.ds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5BE20AF-D8DF-415A-A4BF-D74B481C833D}"/>
              </a:ext>
            </a:extLst>
          </p:cNvPr>
          <p:cNvSpPr/>
          <p:nvPr/>
        </p:nvSpPr>
        <p:spPr>
          <a:xfrm>
            <a:off x="5486400" y="3886200"/>
            <a:ext cx="1066800" cy="8382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973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86800" cy="5638800"/>
          </a:xfrm>
        </p:spPr>
        <p:txBody>
          <a:bodyPr/>
          <a:lstStyle/>
          <a:p>
            <a:r>
              <a:rPr lang="en-US" dirty="0"/>
              <a:t>…and (unlike </a:t>
            </a:r>
            <a:r>
              <a:rPr lang="el-GR" b="0" dirty="0"/>
              <a:t>π</a:t>
            </a:r>
            <a:r>
              <a:rPr lang="en-US" dirty="0"/>
              <a:t>, </a:t>
            </a:r>
          </a:p>
          <a:p>
            <a:pPr>
              <a:spcBef>
                <a:spcPts val="0"/>
              </a:spcBef>
            </a:pPr>
            <a:r>
              <a:rPr lang="en-US" dirty="0"/>
              <a:t>which gets a </a:t>
            </a:r>
          </a:p>
          <a:p>
            <a:pPr>
              <a:spcBef>
                <a:spcPts val="0"/>
              </a:spcBef>
            </a:pPr>
            <a:r>
              <a:rPr lang="en-US" dirty="0"/>
              <a:t>value-button), </a:t>
            </a:r>
          </a:p>
          <a:p>
            <a:pPr>
              <a:spcBef>
                <a:spcPts val="0"/>
              </a:spcBef>
            </a:pPr>
            <a:r>
              <a:rPr lang="en-US" dirty="0"/>
              <a:t>the button is for</a:t>
            </a:r>
          </a:p>
          <a:p>
            <a:pPr>
              <a:spcBef>
                <a:spcPts val="0"/>
              </a:spcBef>
            </a:pPr>
            <a:r>
              <a:rPr lang="en-US" dirty="0"/>
              <a:t>e</a:t>
            </a:r>
            <a:r>
              <a:rPr lang="en-US" baseline="30000" dirty="0"/>
              <a:t>x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A64AA-1B53-4F04-AAD8-8151432BA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633537"/>
            <a:ext cx="3771900" cy="4810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9B7295-2550-4E22-B9F8-EE1375DD0814}"/>
              </a:ext>
            </a:extLst>
          </p:cNvPr>
          <p:cNvSpPr txBox="1"/>
          <p:nvPr/>
        </p:nvSpPr>
        <p:spPr>
          <a:xfrm>
            <a:off x="0" y="6604337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https://www.officedepot.com/a/products/176928/Texas-Instruments-TI-30X-IIS-Solar/?utm_source=google&amp;utm_medium=cpc&amp;mediacampaignid=71700000042240055_1599196543&amp;&amp;gclsrc=aw.ds&amp;gclid=EAIaIQobChMImNqRtueY8wIVB2xvBB2NjgfZEAQYASABEgLZVvD_BwE&amp;gclsrc=aw.ds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5BE20AF-D8DF-415A-A4BF-D74B481C833D}"/>
              </a:ext>
            </a:extLst>
          </p:cNvPr>
          <p:cNvSpPr/>
          <p:nvPr/>
        </p:nvSpPr>
        <p:spPr>
          <a:xfrm>
            <a:off x="5486400" y="3886200"/>
            <a:ext cx="1066800" cy="8382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339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86800" cy="5638800"/>
          </a:xfrm>
        </p:spPr>
        <p:txBody>
          <a:bodyPr/>
          <a:lstStyle/>
          <a:p>
            <a:r>
              <a:rPr lang="en-US" dirty="0"/>
              <a:t>You have to enter</a:t>
            </a:r>
          </a:p>
          <a:p>
            <a:pPr>
              <a:spcBef>
                <a:spcPts val="0"/>
              </a:spcBef>
            </a:pPr>
            <a:r>
              <a:rPr lang="en-US" dirty="0"/>
              <a:t>e</a:t>
            </a:r>
            <a:r>
              <a:rPr lang="en-US" baseline="30000" dirty="0"/>
              <a:t>1</a:t>
            </a:r>
            <a:r>
              <a:rPr lang="en-US" dirty="0"/>
              <a:t> to get the </a:t>
            </a:r>
          </a:p>
          <a:p>
            <a:pPr>
              <a:spcBef>
                <a:spcPts val="0"/>
              </a:spcBef>
            </a:pPr>
            <a:r>
              <a:rPr lang="en-US" dirty="0"/>
              <a:t>value of “e”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A64AA-1B53-4F04-AAD8-8151432BA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633537"/>
            <a:ext cx="3771900" cy="4810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9B7295-2550-4E22-B9F8-EE1375DD0814}"/>
              </a:ext>
            </a:extLst>
          </p:cNvPr>
          <p:cNvSpPr txBox="1"/>
          <p:nvPr/>
        </p:nvSpPr>
        <p:spPr>
          <a:xfrm>
            <a:off x="0" y="6604337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https://www.officedepot.com/a/products/176928/Texas-Instruments-TI-30X-IIS-Solar/?utm_source=google&amp;utm_medium=cpc&amp;mediacampaignid=71700000042240055_1599196543&amp;&amp;gclsrc=aw.ds&amp;gclid=EAIaIQobChMImNqRtueY8wIVB2xvBB2NjgfZEAQYASABEgLZVvD_BwE&amp;gclsrc=aw.ds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5BE20AF-D8DF-415A-A4BF-D74B481C833D}"/>
              </a:ext>
            </a:extLst>
          </p:cNvPr>
          <p:cNvSpPr/>
          <p:nvPr/>
        </p:nvSpPr>
        <p:spPr>
          <a:xfrm>
            <a:off x="5486400" y="3886200"/>
            <a:ext cx="1066800" cy="8382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74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Calculate:</a:t>
            </a:r>
          </a:p>
          <a:p>
            <a:r>
              <a:rPr lang="en-US" dirty="0"/>
              <a:t>e</a:t>
            </a:r>
            <a:r>
              <a:rPr lang="en-US" baseline="30000" dirty="0"/>
              <a:t>2</a:t>
            </a:r>
            <a:r>
              <a:rPr lang="en-US" dirty="0"/>
              <a:t> 						</a:t>
            </a:r>
          </a:p>
          <a:p>
            <a:endParaRPr lang="en-US" sz="2000" dirty="0"/>
          </a:p>
          <a:p>
            <a:r>
              <a:rPr lang="en-US" dirty="0"/>
              <a:t>2e</a:t>
            </a:r>
            <a:r>
              <a:rPr lang="en-US" baseline="30000" dirty="0"/>
              <a:t>3</a:t>
            </a:r>
            <a:r>
              <a:rPr lang="en-US" dirty="0"/>
              <a:t> 				</a:t>
            </a:r>
          </a:p>
          <a:p>
            <a:endParaRPr lang="en-US" sz="2000" dirty="0"/>
          </a:p>
          <a:p>
            <a:r>
              <a:rPr lang="en-US" dirty="0"/>
              <a:t>e</a:t>
            </a:r>
            <a:r>
              <a:rPr lang="en-US" baseline="30000" dirty="0"/>
              <a:t>4</a:t>
            </a:r>
            <a:r>
              <a:rPr lang="en-US" dirty="0"/>
              <a:t>/3				</a:t>
            </a:r>
          </a:p>
          <a:p>
            <a:endParaRPr lang="en-US" sz="2000" dirty="0"/>
          </a:p>
          <a:p>
            <a:r>
              <a:rPr lang="en-US" dirty="0"/>
              <a:t>4e</a:t>
            </a:r>
            <a:r>
              <a:rPr lang="en-US" baseline="30000" dirty="0"/>
              <a:t>5</a:t>
            </a:r>
            <a:r>
              <a:rPr lang="en-US" dirty="0"/>
              <a:t>/6				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 vs EXPONENTS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805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Calculate:</a:t>
            </a:r>
          </a:p>
          <a:p>
            <a:r>
              <a:rPr lang="en-US" dirty="0"/>
              <a:t>e</a:t>
            </a:r>
            <a:r>
              <a:rPr lang="en-US" baseline="30000" dirty="0"/>
              <a:t>2</a:t>
            </a:r>
            <a:r>
              <a:rPr lang="en-US" dirty="0"/>
              <a:t> 					≈ </a:t>
            </a:r>
            <a:r>
              <a:rPr lang="en-US" dirty="0">
                <a:solidFill>
                  <a:srgbClr val="FFFF00"/>
                </a:solidFill>
              </a:rPr>
              <a:t>7.389</a:t>
            </a:r>
            <a:r>
              <a:rPr lang="en-US" dirty="0"/>
              <a:t>	</a:t>
            </a:r>
          </a:p>
          <a:p>
            <a:endParaRPr lang="en-US" sz="2000" dirty="0"/>
          </a:p>
          <a:p>
            <a:r>
              <a:rPr lang="en-US" dirty="0"/>
              <a:t>2e</a:t>
            </a:r>
            <a:r>
              <a:rPr lang="en-US" baseline="30000" dirty="0"/>
              <a:t>3</a:t>
            </a:r>
            <a:r>
              <a:rPr lang="en-US" dirty="0"/>
              <a:t> 				</a:t>
            </a:r>
          </a:p>
          <a:p>
            <a:endParaRPr lang="en-US" sz="2000" dirty="0"/>
          </a:p>
          <a:p>
            <a:r>
              <a:rPr lang="en-US" dirty="0"/>
              <a:t>e</a:t>
            </a:r>
            <a:r>
              <a:rPr lang="en-US" baseline="30000" dirty="0"/>
              <a:t>4</a:t>
            </a:r>
            <a:r>
              <a:rPr lang="en-US" dirty="0"/>
              <a:t>/3				</a:t>
            </a:r>
          </a:p>
          <a:p>
            <a:endParaRPr lang="en-US" sz="2000" dirty="0"/>
          </a:p>
          <a:p>
            <a:r>
              <a:rPr lang="en-US" dirty="0"/>
              <a:t>4e</a:t>
            </a:r>
            <a:r>
              <a:rPr lang="en-US" baseline="30000" dirty="0"/>
              <a:t>5</a:t>
            </a:r>
            <a:r>
              <a:rPr lang="en-US" dirty="0"/>
              <a:t>/6				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 vs EXPONENTS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151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Calculate:</a:t>
            </a:r>
          </a:p>
          <a:p>
            <a:r>
              <a:rPr lang="en-US" dirty="0"/>
              <a:t>e</a:t>
            </a:r>
            <a:r>
              <a:rPr lang="en-US" baseline="30000" dirty="0"/>
              <a:t>2</a:t>
            </a:r>
            <a:r>
              <a:rPr lang="en-US" dirty="0"/>
              <a:t> 					≈ 7.389	</a:t>
            </a:r>
          </a:p>
          <a:p>
            <a:endParaRPr lang="en-US" sz="2000" dirty="0"/>
          </a:p>
          <a:p>
            <a:r>
              <a:rPr lang="en-US" dirty="0"/>
              <a:t>2e</a:t>
            </a:r>
            <a:r>
              <a:rPr lang="en-US" baseline="30000" dirty="0"/>
              <a:t>3</a:t>
            </a:r>
            <a:r>
              <a:rPr lang="en-US" dirty="0"/>
              <a:t> 				≈ </a:t>
            </a:r>
            <a:r>
              <a:rPr lang="en-US" dirty="0">
                <a:solidFill>
                  <a:srgbClr val="FFFF00"/>
                </a:solidFill>
              </a:rPr>
              <a:t>40.171</a:t>
            </a:r>
          </a:p>
          <a:p>
            <a:endParaRPr lang="en-US" sz="2000" dirty="0"/>
          </a:p>
          <a:p>
            <a:r>
              <a:rPr lang="en-US" dirty="0"/>
              <a:t>e</a:t>
            </a:r>
            <a:r>
              <a:rPr lang="en-US" baseline="30000" dirty="0"/>
              <a:t>4</a:t>
            </a:r>
            <a:r>
              <a:rPr lang="en-US" dirty="0"/>
              <a:t>/3				</a:t>
            </a:r>
          </a:p>
          <a:p>
            <a:endParaRPr lang="en-US" sz="2000" dirty="0"/>
          </a:p>
          <a:p>
            <a:r>
              <a:rPr lang="en-US" dirty="0"/>
              <a:t>4e</a:t>
            </a:r>
            <a:r>
              <a:rPr lang="en-US" baseline="30000" dirty="0"/>
              <a:t>5</a:t>
            </a:r>
            <a:r>
              <a:rPr lang="en-US" dirty="0"/>
              <a:t>/6				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 vs EXPONENTS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9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Logarithms were originally used to simplify “BIG” calculations </a:t>
            </a:r>
          </a:p>
          <a:p>
            <a:endParaRPr lang="en-US" sz="2000" dirty="0"/>
          </a:p>
          <a:p>
            <a:r>
              <a:rPr lang="en-US" dirty="0"/>
              <a:t>Now they are used solely as an inverse for the exponent function</a:t>
            </a:r>
          </a:p>
        </p:txBody>
      </p:sp>
    </p:spTree>
    <p:extLst>
      <p:ext uri="{BB962C8B-B14F-4D97-AF65-F5344CB8AC3E}">
        <p14:creationId xmlns:p14="http://schemas.microsoft.com/office/powerpoint/2010/main" val="36687288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Calculate:</a:t>
            </a:r>
          </a:p>
          <a:p>
            <a:r>
              <a:rPr lang="en-US" dirty="0"/>
              <a:t>e</a:t>
            </a:r>
            <a:r>
              <a:rPr lang="en-US" baseline="30000" dirty="0"/>
              <a:t>2</a:t>
            </a:r>
            <a:r>
              <a:rPr lang="en-US" dirty="0"/>
              <a:t> 					≈ 7.389	</a:t>
            </a:r>
          </a:p>
          <a:p>
            <a:endParaRPr lang="en-US" sz="2000" dirty="0"/>
          </a:p>
          <a:p>
            <a:r>
              <a:rPr lang="en-US" dirty="0"/>
              <a:t>2e</a:t>
            </a:r>
            <a:r>
              <a:rPr lang="en-US" baseline="30000" dirty="0"/>
              <a:t>3</a:t>
            </a:r>
            <a:r>
              <a:rPr lang="en-US" dirty="0"/>
              <a:t> 				≈ 40.171</a:t>
            </a:r>
          </a:p>
          <a:p>
            <a:endParaRPr lang="en-US" sz="2000" dirty="0"/>
          </a:p>
          <a:p>
            <a:r>
              <a:rPr lang="en-US" dirty="0"/>
              <a:t>e</a:t>
            </a:r>
            <a:r>
              <a:rPr lang="en-US" baseline="30000" dirty="0"/>
              <a:t>4</a:t>
            </a:r>
            <a:r>
              <a:rPr lang="en-US" dirty="0"/>
              <a:t>/3				≈ </a:t>
            </a:r>
            <a:r>
              <a:rPr lang="en-US" dirty="0">
                <a:solidFill>
                  <a:srgbClr val="FFFF00"/>
                </a:solidFill>
              </a:rPr>
              <a:t>18.199</a:t>
            </a:r>
          </a:p>
          <a:p>
            <a:endParaRPr lang="en-US" sz="2000" dirty="0"/>
          </a:p>
          <a:p>
            <a:r>
              <a:rPr lang="en-US" dirty="0"/>
              <a:t>4e</a:t>
            </a:r>
            <a:r>
              <a:rPr lang="en-US" baseline="30000" dirty="0"/>
              <a:t>5</a:t>
            </a:r>
            <a:r>
              <a:rPr lang="en-US" dirty="0"/>
              <a:t>/6				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 vs EXPONENTS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928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Calculate:</a:t>
            </a:r>
          </a:p>
          <a:p>
            <a:r>
              <a:rPr lang="en-US" dirty="0"/>
              <a:t>e</a:t>
            </a:r>
            <a:r>
              <a:rPr lang="en-US" baseline="30000" dirty="0"/>
              <a:t>2</a:t>
            </a:r>
            <a:r>
              <a:rPr lang="en-US" dirty="0"/>
              <a:t> 					≈ 7.389	</a:t>
            </a:r>
          </a:p>
          <a:p>
            <a:endParaRPr lang="en-US" sz="2000" dirty="0"/>
          </a:p>
          <a:p>
            <a:r>
              <a:rPr lang="en-US" dirty="0"/>
              <a:t>2e</a:t>
            </a:r>
            <a:r>
              <a:rPr lang="en-US" baseline="30000" dirty="0"/>
              <a:t>3</a:t>
            </a:r>
            <a:r>
              <a:rPr lang="en-US" dirty="0"/>
              <a:t> 				≈ 40.171</a:t>
            </a:r>
          </a:p>
          <a:p>
            <a:endParaRPr lang="en-US" sz="2000" dirty="0"/>
          </a:p>
          <a:p>
            <a:r>
              <a:rPr lang="en-US" dirty="0"/>
              <a:t>e</a:t>
            </a:r>
            <a:r>
              <a:rPr lang="en-US" baseline="30000" dirty="0"/>
              <a:t>4</a:t>
            </a:r>
            <a:r>
              <a:rPr lang="en-US" dirty="0"/>
              <a:t>/3				≈ 18.199</a:t>
            </a:r>
          </a:p>
          <a:p>
            <a:endParaRPr lang="en-US" sz="2000" dirty="0"/>
          </a:p>
          <a:p>
            <a:r>
              <a:rPr lang="en-US" dirty="0"/>
              <a:t>4e</a:t>
            </a:r>
            <a:r>
              <a:rPr lang="en-US" baseline="30000" dirty="0"/>
              <a:t>5</a:t>
            </a:r>
            <a:r>
              <a:rPr lang="en-US" dirty="0"/>
              <a:t>/6				≈ </a:t>
            </a:r>
            <a:r>
              <a:rPr lang="en-US" dirty="0">
                <a:solidFill>
                  <a:srgbClr val="FFFF00"/>
                </a:solidFill>
              </a:rPr>
              <a:t>98.942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 vs EXPONENTS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903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5681946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Growth Models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Exponential growth and decay models are often used in science and technology</a:t>
            </a:r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084323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these models, quantities grow or decay at a rate proportional to their size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Growth Models</a:t>
            </a:r>
          </a:p>
        </p:txBody>
      </p:sp>
    </p:spTree>
    <p:extLst>
      <p:ext uri="{BB962C8B-B14F-4D97-AF65-F5344CB8AC3E}">
        <p14:creationId xmlns:p14="http://schemas.microsoft.com/office/powerpoint/2010/main" val="8292655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Populations that grow exponentially grow very rapidly as they get larger because there are more adults to produce offspring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Growth Models</a:t>
            </a:r>
          </a:p>
        </p:txBody>
      </p:sp>
    </p:spTree>
    <p:extLst>
      <p:ext uri="{BB962C8B-B14F-4D97-AF65-F5344CB8AC3E}">
        <p14:creationId xmlns:p14="http://schemas.microsoft.com/office/powerpoint/2010/main" val="33863643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World population is increasing at about 1.2% per year</a:t>
            </a:r>
          </a:p>
          <a:p>
            <a:endParaRPr lang="en-US" sz="2000" b="0" dirty="0"/>
          </a:p>
          <a:p>
            <a:r>
              <a:rPr lang="en-US" dirty="0"/>
              <a:t>In 2007, the population was 6.6 billion</a:t>
            </a:r>
          </a:p>
          <a:p>
            <a:endParaRPr lang="en-US" sz="2000" dirty="0"/>
          </a:p>
          <a:p>
            <a:r>
              <a:rPr lang="en-US" dirty="0"/>
              <a:t>Calculate what would be your estimate of the world’s population in 2008?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GROWTH MODELS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769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2008:</a:t>
            </a:r>
          </a:p>
          <a:p>
            <a:r>
              <a:rPr lang="en-US" dirty="0"/>
              <a:t>6.6 billion + 6.6 billion x 1.2%</a:t>
            </a:r>
          </a:p>
          <a:p>
            <a:endParaRPr lang="en-US" sz="2000" dirty="0"/>
          </a:p>
          <a:p>
            <a:r>
              <a:rPr lang="en-US" dirty="0"/>
              <a:t>or</a:t>
            </a:r>
          </a:p>
          <a:p>
            <a:endParaRPr lang="en-US" sz="2000" dirty="0"/>
          </a:p>
          <a:p>
            <a:r>
              <a:rPr lang="en-US" dirty="0"/>
              <a:t>6.6 billion + 6.6 billion x .012   </a:t>
            </a:r>
          </a:p>
          <a:p>
            <a:r>
              <a:rPr lang="en-US" dirty="0"/>
              <a:t>     = 6.68 billion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GROWTH MODELS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154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what would be your estimate of the world’s population in 2009?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GROWTH MODELS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144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 what would be your estimate of the world’s population in 2009?</a:t>
            </a:r>
          </a:p>
          <a:p>
            <a:endParaRPr lang="en-US" dirty="0"/>
          </a:p>
          <a:p>
            <a:r>
              <a:rPr lang="en-US" dirty="0"/>
              <a:t>6.68 billion + 6.68 billion x .012   </a:t>
            </a:r>
          </a:p>
          <a:p>
            <a:r>
              <a:rPr lang="en-US" dirty="0"/>
              <a:t>     = 6.76 billion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GROWTH MODELS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41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The logarithmic function</a:t>
            </a:r>
          </a:p>
          <a:p>
            <a:pPr algn="ctr"/>
            <a:r>
              <a:rPr lang="en-US" dirty="0"/>
              <a:t>y = </a:t>
            </a:r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dirty="0"/>
              <a:t> x  </a:t>
            </a:r>
          </a:p>
          <a:p>
            <a:r>
              <a:rPr lang="en-US" dirty="0"/>
              <a:t>is the same as </a:t>
            </a:r>
          </a:p>
          <a:p>
            <a:pPr algn="ctr"/>
            <a:r>
              <a:rPr lang="en-US" dirty="0"/>
              <a:t>b</a:t>
            </a:r>
            <a:r>
              <a:rPr lang="en-US" baseline="30000" dirty="0"/>
              <a:t>y</a:t>
            </a:r>
            <a:r>
              <a:rPr lang="en-US" dirty="0"/>
              <a:t> = x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(if x&gt;0, b&gt;0 and b≠1)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150032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38C3-4AC6-45A6-91A7-B8B783F79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68589-2C11-46BE-997C-7D72B444F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model that relies on the previous value to forecast the next value is called a “</a:t>
            </a:r>
            <a:r>
              <a:rPr lang="en-US" dirty="0">
                <a:solidFill>
                  <a:srgbClr val="FFC000"/>
                </a:solidFill>
              </a:rPr>
              <a:t>time series</a:t>
            </a:r>
            <a:r>
              <a:rPr lang="en-US" dirty="0"/>
              <a:t>” model</a:t>
            </a:r>
          </a:p>
        </p:txBody>
      </p:sp>
    </p:spTree>
    <p:extLst>
      <p:ext uri="{BB962C8B-B14F-4D97-AF65-F5344CB8AC3E}">
        <p14:creationId xmlns:p14="http://schemas.microsoft.com/office/powerpoint/2010/main" val="18570155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9101855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According to the video, the mathematical model for salmonella microbe populations is:</a:t>
            </a:r>
          </a:p>
          <a:p>
            <a:endParaRPr lang="en-US" sz="2000" dirty="0"/>
          </a:p>
          <a:p>
            <a:r>
              <a:rPr lang="en-US" dirty="0"/>
              <a:t>where	 N is the number of microbes at a given time t in hours and  N</a:t>
            </a:r>
            <a:r>
              <a:rPr lang="en-US" baseline="-25000" dirty="0"/>
              <a:t>i</a:t>
            </a:r>
            <a:r>
              <a:rPr lang="en-US" dirty="0"/>
              <a:t> is the initial number of microbes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GROWTH MODELS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800" y="2797314"/>
            <a:ext cx="472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CFFFF"/>
                </a:solidFill>
                <a:latin typeface="+mn-lt"/>
                <a:cs typeface="+mn-cs"/>
              </a:rPr>
              <a:t>N = Ni </a:t>
            </a:r>
            <a:r>
              <a:rPr lang="en-US" sz="3000" dirty="0">
                <a:solidFill>
                  <a:srgbClr val="C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4000" b="1" dirty="0">
                <a:solidFill>
                  <a:srgbClr val="CCFFFF"/>
                </a:solidFill>
                <a:latin typeface="+mn-lt"/>
                <a:cs typeface="+mn-cs"/>
              </a:rPr>
              <a:t> 2</a:t>
            </a:r>
            <a:r>
              <a:rPr lang="en-US" sz="4000" b="1" baseline="30000" dirty="0">
                <a:solidFill>
                  <a:srgbClr val="CCFFFF"/>
                </a:solidFill>
                <a:latin typeface="+mn-lt"/>
                <a:cs typeface="+mn-cs"/>
              </a:rPr>
              <a:t>3t</a:t>
            </a:r>
          </a:p>
        </p:txBody>
      </p:sp>
    </p:spTree>
    <p:extLst>
      <p:ext uri="{BB962C8B-B14F-4D97-AF65-F5344CB8AC3E}">
        <p14:creationId xmlns:p14="http://schemas.microsoft.com/office/powerpoint/2010/main" val="19877091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648200"/>
          </a:xfrm>
        </p:spPr>
        <p:txBody>
          <a:bodyPr/>
          <a:lstStyle/>
          <a:p>
            <a:pPr algn="ctr"/>
            <a:r>
              <a:rPr lang="en-US" dirty="0"/>
              <a:t>N = N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2</a:t>
            </a:r>
            <a:r>
              <a:rPr lang="en-US" baseline="30000" dirty="0"/>
              <a:t>3t</a:t>
            </a:r>
            <a:endParaRPr lang="en-US" dirty="0"/>
          </a:p>
          <a:p>
            <a:endParaRPr lang="en-US" sz="2000" dirty="0"/>
          </a:p>
          <a:p>
            <a:r>
              <a:rPr lang="en-US" dirty="0"/>
              <a:t>Assume Ni = 5 microbes to start</a:t>
            </a:r>
          </a:p>
          <a:p>
            <a:endParaRPr lang="en-US" sz="2000" dirty="0"/>
          </a:p>
          <a:p>
            <a:r>
              <a:rPr lang="en-US" dirty="0"/>
              <a:t>Calculate what is the number of microbes after 1 hour?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GROWTH MODELS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6935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/>
              <a:t>If N</a:t>
            </a:r>
            <a:r>
              <a:rPr lang="en-US" baseline="-25000" dirty="0"/>
              <a:t>i </a:t>
            </a:r>
            <a:r>
              <a:rPr lang="en-US" dirty="0"/>
              <a:t>= 5 and t = 1:</a:t>
            </a:r>
          </a:p>
          <a:p>
            <a:pPr algn="ctr"/>
            <a:r>
              <a:rPr lang="en-US" dirty="0"/>
              <a:t>N = N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2</a:t>
            </a:r>
            <a:r>
              <a:rPr lang="en-US" baseline="30000" dirty="0"/>
              <a:t>3t</a:t>
            </a:r>
          </a:p>
          <a:p>
            <a:pPr algn="ctr"/>
            <a:r>
              <a:rPr lang="en-US" dirty="0"/>
              <a:t>N = 5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2</a:t>
            </a:r>
            <a:r>
              <a:rPr lang="en-US" baseline="30000" dirty="0"/>
              <a:t>3*1</a:t>
            </a:r>
            <a:endParaRPr lang="en-US" dirty="0"/>
          </a:p>
          <a:p>
            <a:pPr algn="ctr"/>
            <a:r>
              <a:rPr lang="en-US" dirty="0"/>
              <a:t>N = 40 microbes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GROWTH MODELS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293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N = N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2</a:t>
            </a:r>
            <a:r>
              <a:rPr lang="en-US" baseline="30000" dirty="0"/>
              <a:t>3t</a:t>
            </a:r>
            <a:endParaRPr lang="en-US" dirty="0"/>
          </a:p>
          <a:p>
            <a:endParaRPr lang="en-US" sz="2000" dirty="0"/>
          </a:p>
          <a:p>
            <a:r>
              <a:rPr lang="en-US" dirty="0"/>
              <a:t>Calculate what is the number of microbes after 2 hours?</a:t>
            </a:r>
          </a:p>
          <a:p>
            <a:endParaRPr lang="en-US" sz="2000" dirty="0"/>
          </a:p>
          <a:p>
            <a:r>
              <a:rPr lang="en-US" dirty="0"/>
              <a:t>3 hours?</a:t>
            </a:r>
          </a:p>
          <a:p>
            <a:endParaRPr lang="en-US" sz="2000" dirty="0"/>
          </a:p>
          <a:p>
            <a:r>
              <a:rPr lang="en-US" dirty="0"/>
              <a:t>4 hours?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GROWTH MODELS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8483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N = N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2</a:t>
            </a:r>
            <a:r>
              <a:rPr lang="en-US" baseline="30000" dirty="0"/>
              <a:t>3t</a:t>
            </a:r>
            <a:endParaRPr lang="en-US" dirty="0"/>
          </a:p>
          <a:p>
            <a:endParaRPr lang="en-US" sz="2000" dirty="0"/>
          </a:p>
          <a:p>
            <a:r>
              <a:rPr lang="en-US" dirty="0"/>
              <a:t>Calculate what is the number of microbes after 2 hours? 320</a:t>
            </a:r>
          </a:p>
          <a:p>
            <a:endParaRPr lang="en-US" sz="2000" dirty="0"/>
          </a:p>
          <a:p>
            <a:r>
              <a:rPr lang="en-US" dirty="0"/>
              <a:t>3 hours?</a:t>
            </a:r>
          </a:p>
          <a:p>
            <a:endParaRPr lang="en-US" sz="2000" dirty="0"/>
          </a:p>
          <a:p>
            <a:r>
              <a:rPr lang="en-US" dirty="0"/>
              <a:t>4 hours?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GROWTH MODELS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694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N = N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2</a:t>
            </a:r>
            <a:r>
              <a:rPr lang="en-US" baseline="30000" dirty="0"/>
              <a:t>3t</a:t>
            </a:r>
            <a:endParaRPr lang="en-US" dirty="0"/>
          </a:p>
          <a:p>
            <a:endParaRPr lang="en-US" sz="2000" dirty="0"/>
          </a:p>
          <a:p>
            <a:r>
              <a:rPr lang="en-US" dirty="0"/>
              <a:t>Calculate what is the number of microbes after 2 hours? 320</a:t>
            </a:r>
          </a:p>
          <a:p>
            <a:endParaRPr lang="en-US" sz="2000" dirty="0"/>
          </a:p>
          <a:p>
            <a:r>
              <a:rPr lang="en-US" dirty="0"/>
              <a:t>3 hours? 2,560</a:t>
            </a:r>
          </a:p>
          <a:p>
            <a:endParaRPr lang="en-US" sz="2000" dirty="0"/>
          </a:p>
          <a:p>
            <a:r>
              <a:rPr lang="en-US" dirty="0"/>
              <a:t>4 hours?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GROWTH MODELS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210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N = N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2</a:t>
            </a:r>
            <a:r>
              <a:rPr lang="en-US" baseline="30000" dirty="0"/>
              <a:t>3t</a:t>
            </a:r>
            <a:endParaRPr lang="en-US" dirty="0"/>
          </a:p>
          <a:p>
            <a:endParaRPr lang="en-US" sz="2000" dirty="0"/>
          </a:p>
          <a:p>
            <a:r>
              <a:rPr lang="en-US" dirty="0"/>
              <a:t>Calculate what is the number of microbes after 2 hours? 320</a:t>
            </a:r>
          </a:p>
          <a:p>
            <a:endParaRPr lang="en-US" sz="2000" dirty="0"/>
          </a:p>
          <a:p>
            <a:r>
              <a:rPr lang="en-US" dirty="0"/>
              <a:t>3 hours? 2,560</a:t>
            </a:r>
          </a:p>
          <a:p>
            <a:endParaRPr lang="en-US" sz="2000" dirty="0"/>
          </a:p>
          <a:p>
            <a:r>
              <a:rPr lang="en-US" dirty="0"/>
              <a:t>4 hours? 20,480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GROWTH MODELS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922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According to the NBHS, 12 or more salmonella microbes can lead to illness and even death in a vulnerable person</a:t>
            </a:r>
          </a:p>
          <a:p>
            <a:r>
              <a:rPr lang="en-US" sz="2000" dirty="0"/>
              <a:t> </a:t>
            </a:r>
          </a:p>
          <a:p>
            <a:r>
              <a:rPr lang="en-US" dirty="0"/>
              <a:t>Calculate when would the number of microbes reach the danger level?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GROWTH MODELS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95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 16   </a:t>
            </a:r>
          </a:p>
          <a:p>
            <a:r>
              <a:rPr lang="en-US" i="1" dirty="0"/>
              <a:t>	2 to what power gives 16?</a:t>
            </a:r>
            <a:r>
              <a:rPr lang="en-US" dirty="0"/>
              <a:t>  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Logarithms</a:t>
            </a:r>
          </a:p>
        </p:txBody>
      </p:sp>
    </p:spTree>
    <p:extLst>
      <p:ext uri="{BB962C8B-B14F-4D97-AF65-F5344CB8AC3E}">
        <p14:creationId xmlns:p14="http://schemas.microsoft.com/office/powerpoint/2010/main" val="27723264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8076759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Population Ecology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The size of a population of a species will increase or decrease depending on a variety of factors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6404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95250"/>
            <a:ext cx="8024813" cy="66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2833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07950"/>
            <a:ext cx="8024813" cy="664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6694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63500"/>
            <a:ext cx="8037513" cy="672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7956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88900"/>
            <a:ext cx="8024813" cy="667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58731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Identify whether an exponential population model would be realistic for moth populations?</a:t>
            </a:r>
          </a:p>
          <a:p>
            <a:endParaRPr lang="en-US" dirty="0"/>
          </a:p>
          <a:p>
            <a:r>
              <a:rPr lang="en-US" dirty="0"/>
              <a:t>Why or why not?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508030-0249-4F2C-A464-97F780A26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POPULATION ECOLOGY MODELS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3139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1600"/>
            <a:ext cx="8062913" cy="665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0174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Identify whether a logarithmic population model would be realistic for moth populations?</a:t>
            </a:r>
          </a:p>
          <a:p>
            <a:endParaRPr lang="en-US" dirty="0"/>
          </a:p>
          <a:p>
            <a:r>
              <a:rPr lang="en-US" dirty="0"/>
              <a:t>Why or why not?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450AD5-AFD3-43EC-A1D6-4E5D0AB8F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POPULATION ECOLOGY MODELS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0300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95250"/>
            <a:ext cx="8037513" cy="66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828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 16 = 4 </a:t>
            </a:r>
          </a:p>
          <a:p>
            <a:r>
              <a:rPr lang="en-US" i="1" dirty="0"/>
              <a:t>	</a:t>
            </a:r>
            <a:r>
              <a:rPr lang="en-US" dirty="0"/>
              <a:t>because 2</a:t>
            </a:r>
            <a:r>
              <a:rPr lang="en-US" baseline="30000" dirty="0"/>
              <a:t>4</a:t>
            </a:r>
            <a:r>
              <a:rPr lang="en-US" dirty="0"/>
              <a:t> = 16</a:t>
            </a:r>
          </a:p>
          <a:p>
            <a:r>
              <a:rPr lang="en-US" dirty="0"/>
              <a:t>  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Logarithms</a:t>
            </a:r>
          </a:p>
        </p:txBody>
      </p:sp>
    </p:spTree>
    <p:extLst>
      <p:ext uri="{BB962C8B-B14F-4D97-AF65-F5344CB8AC3E}">
        <p14:creationId xmlns:p14="http://schemas.microsoft.com/office/powerpoint/2010/main" val="123431421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Identify what function  you would use to model the populations of moths and bats?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POPULATION ECOLOGY MODELS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6843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COVID-19 models exercise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POPULATION ECOLOGY MODELS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2342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49669759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Interest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formula:</a:t>
            </a:r>
          </a:p>
          <a:p>
            <a:pPr algn="ctr"/>
            <a:r>
              <a:rPr lang="en-US" dirty="0"/>
              <a:t>A = P(1+r/n)</a:t>
            </a:r>
            <a:r>
              <a:rPr lang="en-US" baseline="30000" dirty="0" err="1"/>
              <a:t>nt</a:t>
            </a:r>
            <a:endParaRPr lang="en-US" dirty="0"/>
          </a:p>
          <a:p>
            <a:r>
              <a:rPr lang="en-US" dirty="0"/>
              <a:t>describes accumulated value (A) of a sum of money (P) after t years at an annual percentage interest rate r (decimal) compounded n times each year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290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How long (to the nearest tenth of a year) will it take $25,000 to grow to $500,000 at 9% interest compounded monthly?</a:t>
            </a:r>
          </a:p>
          <a:p>
            <a:endParaRPr lang="en-US" sz="2000" dirty="0"/>
          </a:p>
          <a:p>
            <a:r>
              <a:rPr lang="en-US" dirty="0"/>
              <a:t>What is A?	What is P?</a:t>
            </a:r>
          </a:p>
          <a:p>
            <a:r>
              <a:rPr lang="en-US" dirty="0"/>
              <a:t>What is t?		What is r?</a:t>
            </a:r>
          </a:p>
          <a:p>
            <a:r>
              <a:rPr lang="en-US" dirty="0"/>
              <a:t>What is n?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COMPOUND INTEREST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712AC7-7317-494F-B0DC-99FA8A028423}"/>
              </a:ext>
            </a:extLst>
          </p:cNvPr>
          <p:cNvSpPr txBox="1"/>
          <p:nvPr/>
        </p:nvSpPr>
        <p:spPr>
          <a:xfrm>
            <a:off x="5181600" y="646837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A = P(1+r/n)</a:t>
            </a:r>
            <a:r>
              <a:rPr lang="en-US" baseline="30000" dirty="0" err="1"/>
              <a:t>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4763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762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Plug ‘</a:t>
                </a:r>
                <a:r>
                  <a:rPr lang="en-US" dirty="0" err="1"/>
                  <a:t>em</a:t>
                </a:r>
                <a:r>
                  <a:rPr lang="en-US" dirty="0"/>
                  <a:t> in!</a:t>
                </a:r>
              </a:p>
              <a:p>
                <a:pPr algn="ctr"/>
                <a:r>
                  <a:rPr lang="en-US" dirty="0"/>
                  <a:t>A = P(1+r/n)</a:t>
                </a:r>
                <a:r>
                  <a:rPr lang="en-US" baseline="30000" dirty="0" err="1"/>
                  <a:t>nt</a:t>
                </a:r>
                <a:endParaRPr lang="en-US" baseline="30000" dirty="0"/>
              </a:p>
              <a:p>
                <a:pPr algn="ctr"/>
                <a:r>
                  <a:rPr lang="en-US" dirty="0"/>
                  <a:t>$500,000 = $25,000(1+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</a:rPr>
                          <m:t>𝟎𝟗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  <a:r>
                  <a:rPr lang="en-US" baseline="50000" dirty="0"/>
                  <a:t>12t</a:t>
                </a:r>
              </a:p>
              <a:p>
                <a:pPr algn="r"/>
                <a:br>
                  <a:rPr lang="en-US" dirty="0"/>
                </a:br>
                <a:r>
                  <a:rPr lang="en-US" dirty="0"/>
                  <a:t>What do we do first?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762000"/>
                <a:ext cx="8229600" cy="5638800"/>
              </a:xfrm>
              <a:blipFill rotWithShape="1">
                <a:blip r:embed="rId3"/>
                <a:stretch>
                  <a:fillRect l="-2593" t="-1946" r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COMPOUND INTEREST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9798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$500,000 = $25,000(1+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r>
                          <a:rPr lang="en-US" i="1">
                            <a:latin typeface="Cambria Math"/>
                          </a:rPr>
                          <m:t>𝟎𝟗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  <a:r>
                  <a:rPr lang="en-US" baseline="50000" dirty="0"/>
                  <a:t>12t</a:t>
                </a:r>
              </a:p>
              <a:p>
                <a:endParaRPr lang="en-US" baseline="50000" dirty="0"/>
              </a:p>
              <a:p>
                <a:r>
                  <a:rPr lang="en-US" dirty="0"/>
                  <a:t>500,000 = 25,000(1+0.0075)</a:t>
                </a:r>
                <a:r>
                  <a:rPr lang="en-US" baseline="50000" dirty="0"/>
                  <a:t>12t</a:t>
                </a:r>
              </a:p>
              <a:p>
                <a:endParaRPr lang="en-US" baseline="50000" dirty="0"/>
              </a:p>
              <a:p>
                <a:pPr algn="ctr"/>
                <a:r>
                  <a:rPr lang="en-US" dirty="0"/>
                  <a:t>Now what?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l="-2593" t="-216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COMPOUND INTEREST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4453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/>
              <a:t>500,000 = 25,000(1+0.0075)</a:t>
            </a:r>
            <a:r>
              <a:rPr lang="en-US" baseline="50000" dirty="0"/>
              <a:t>12t</a:t>
            </a:r>
          </a:p>
          <a:p>
            <a:endParaRPr lang="en-US" baseline="50000" dirty="0"/>
          </a:p>
          <a:p>
            <a:r>
              <a:rPr lang="en-US" dirty="0"/>
              <a:t>500,000 = 25,000(1.0075)</a:t>
            </a:r>
            <a:r>
              <a:rPr lang="en-US" baseline="50000" dirty="0"/>
              <a:t>12t</a:t>
            </a:r>
          </a:p>
          <a:p>
            <a:endParaRPr lang="en-US" baseline="50000" dirty="0"/>
          </a:p>
          <a:p>
            <a:pPr algn="ctr"/>
            <a:r>
              <a:rPr lang="en-US" dirty="0"/>
              <a:t>Now what?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COMPOUND INTEREST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7650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/>
              <a:t>500,000 = 25,000(1+0.0075)</a:t>
            </a:r>
            <a:r>
              <a:rPr lang="en-US" baseline="50000" dirty="0"/>
              <a:t>12t</a:t>
            </a:r>
          </a:p>
          <a:p>
            <a:endParaRPr lang="en-US" baseline="50000" dirty="0"/>
          </a:p>
          <a:p>
            <a:pPr algn="ctr"/>
            <a:r>
              <a:rPr lang="en-US" dirty="0"/>
              <a:t>20 = (1.0075)</a:t>
            </a:r>
            <a:r>
              <a:rPr lang="en-US" baseline="50000" dirty="0"/>
              <a:t>12t</a:t>
            </a:r>
          </a:p>
          <a:p>
            <a:endParaRPr lang="en-US" baseline="50000" dirty="0"/>
          </a:p>
          <a:p>
            <a:pPr algn="ctr"/>
            <a:r>
              <a:rPr lang="en-US" dirty="0"/>
              <a:t>Now what?</a:t>
            </a:r>
          </a:p>
          <a:p>
            <a:pPr algn="ctr"/>
            <a:r>
              <a:rPr lang="en-US" dirty="0"/>
              <a:t>How do you undo an exponent…?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COMPOUND INTEREST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8624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/>
              <a:t>Right! Change it into a log!</a:t>
            </a:r>
          </a:p>
          <a:p>
            <a:endParaRPr lang="en-US" sz="2000" dirty="0"/>
          </a:p>
          <a:p>
            <a:pPr algn="ctr"/>
            <a:r>
              <a:rPr lang="en-US" dirty="0"/>
              <a:t>20 = (1.0075)</a:t>
            </a:r>
            <a:r>
              <a:rPr lang="en-US" baseline="50000" dirty="0"/>
              <a:t>12t</a:t>
            </a:r>
          </a:p>
          <a:p>
            <a:pPr algn="ctr"/>
            <a:endParaRPr lang="en-US" baseline="50000" dirty="0"/>
          </a:p>
          <a:p>
            <a:pPr algn="ctr"/>
            <a:r>
              <a:rPr lang="en-US" dirty="0" err="1"/>
              <a:t>ln</a:t>
            </a:r>
            <a:r>
              <a:rPr lang="en-US" dirty="0"/>
              <a:t>(20) = </a:t>
            </a:r>
            <a:r>
              <a:rPr lang="en-US" dirty="0" err="1"/>
              <a:t>ln</a:t>
            </a:r>
            <a:r>
              <a:rPr lang="en-US" dirty="0"/>
              <a:t>((1.0075)</a:t>
            </a:r>
            <a:r>
              <a:rPr lang="en-US" baseline="50000" dirty="0"/>
              <a:t>12t</a:t>
            </a:r>
            <a:r>
              <a:rPr lang="en-US" dirty="0"/>
              <a:t>)</a:t>
            </a:r>
            <a:endParaRPr lang="en-US" baseline="50000" dirty="0"/>
          </a:p>
          <a:p>
            <a:endParaRPr lang="en-US" baseline="50000" dirty="0"/>
          </a:p>
          <a:p>
            <a:pPr algn="ctr"/>
            <a:r>
              <a:rPr lang="en-US" dirty="0"/>
              <a:t>Now what?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COMPOUND INTEREST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8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4114800" cy="410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Logarithms are the inverse of exponential functions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3812619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05098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/>
              <a:t>Right! Use the log function definitions!</a:t>
            </a:r>
          </a:p>
          <a:p>
            <a:endParaRPr lang="en-US" sz="2000" dirty="0"/>
          </a:p>
          <a:p>
            <a:pPr algn="ctr"/>
            <a:r>
              <a:rPr lang="en-US" dirty="0" err="1"/>
              <a:t>ln</a:t>
            </a:r>
            <a:r>
              <a:rPr lang="en-US" dirty="0"/>
              <a:t>(20) = </a:t>
            </a:r>
            <a:r>
              <a:rPr lang="en-US" dirty="0" err="1"/>
              <a:t>ln</a:t>
            </a:r>
            <a:r>
              <a:rPr lang="en-US" dirty="0"/>
              <a:t>((1.0075)</a:t>
            </a:r>
            <a:r>
              <a:rPr lang="en-US" baseline="50000" dirty="0"/>
              <a:t>12t</a:t>
            </a:r>
            <a:r>
              <a:rPr lang="en-US" dirty="0"/>
              <a:t>)</a:t>
            </a:r>
            <a:endParaRPr lang="en-US" baseline="50000" dirty="0"/>
          </a:p>
          <a:p>
            <a:endParaRPr lang="en-US" baseline="50000" dirty="0"/>
          </a:p>
          <a:p>
            <a:pPr algn="ctr"/>
            <a:r>
              <a:rPr lang="en-US" dirty="0" err="1"/>
              <a:t>ln</a:t>
            </a:r>
            <a:r>
              <a:rPr lang="en-US" dirty="0"/>
              <a:t>(20) = 12t </a:t>
            </a:r>
            <a:r>
              <a:rPr lang="en-US" dirty="0" err="1"/>
              <a:t>ln</a:t>
            </a:r>
            <a:r>
              <a:rPr lang="en-US" dirty="0"/>
              <a:t>(1.0075)</a:t>
            </a:r>
          </a:p>
          <a:p>
            <a:pPr algn="ctr"/>
            <a:r>
              <a:rPr lang="en-US" dirty="0"/>
              <a:t>Now what?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COMPOUND INTEREST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96915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Right! Algebra! </a:t>
                </a:r>
              </a:p>
              <a:p>
                <a:r>
                  <a:rPr lang="en-US" dirty="0"/>
                  <a:t>(It never goes away…)</a:t>
                </a:r>
              </a:p>
              <a:p>
                <a:endParaRPr lang="en-US" sz="2000" dirty="0"/>
              </a:p>
              <a:p>
                <a:pPr algn="ctr"/>
                <a:r>
                  <a:rPr lang="en-US" dirty="0" err="1"/>
                  <a:t>ln</a:t>
                </a:r>
                <a:r>
                  <a:rPr lang="en-US" dirty="0"/>
                  <a:t>(20) = 12t </a:t>
                </a:r>
                <a:r>
                  <a:rPr lang="en-US" dirty="0" err="1"/>
                  <a:t>ln</a:t>
                </a:r>
                <a:r>
                  <a:rPr lang="en-US" dirty="0"/>
                  <a:t>(1.0075)</a:t>
                </a:r>
              </a:p>
              <a:p>
                <a:pPr algn="ctr"/>
                <a:r>
                  <a:rPr lang="en-US" dirty="0"/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ln</m:t>
                        </m:r>
                        <m:r>
                          <m:rPr>
                            <m:nor/>
                          </m:rPr>
                          <a:rPr lang="en-US" dirty="0"/>
                          <m:t>(20)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12</m:t>
                        </m:r>
                        <m:r>
                          <m:rPr>
                            <m:nor/>
                          </m:rPr>
                          <a:rPr lang="en-US" dirty="0"/>
                          <m:t>ln</m:t>
                        </m:r>
                        <m:r>
                          <m:rPr>
                            <m:nor/>
                          </m:rPr>
                          <a:rPr lang="en-US" dirty="0"/>
                          <m:t>(1.0075)</m:t>
                        </m:r>
                      </m:den>
                    </m:f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Now what?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COMPOUND INTEREST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2011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Calculator time! </a:t>
                </a:r>
              </a:p>
              <a:p>
                <a:r>
                  <a:rPr lang="en-US" dirty="0"/>
                  <a:t>(Aren’t you GLAD we have them…)</a:t>
                </a:r>
              </a:p>
              <a:p>
                <a:endParaRPr lang="en-US" sz="2000" dirty="0"/>
              </a:p>
              <a:p>
                <a:pPr algn="ctr"/>
                <a:r>
                  <a:rPr lang="en-US" dirty="0"/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ln</m:t>
                        </m:r>
                        <m:r>
                          <m:rPr>
                            <m:nor/>
                          </m:rPr>
                          <a:rPr lang="en-US" dirty="0"/>
                          <m:t>(20)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12</m:t>
                        </m:r>
                        <m:r>
                          <m:rPr>
                            <m:nor/>
                          </m:rPr>
                          <a:rPr lang="en-US" dirty="0"/>
                          <m:t>ln</m:t>
                        </m:r>
                        <m:r>
                          <m:rPr>
                            <m:nor/>
                          </m:rPr>
                          <a:rPr lang="en-US" dirty="0"/>
                          <m:t>(1.0075)</m:t>
                        </m:r>
                      </m:den>
                    </m:f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≈ 33.4 </a:t>
                </a:r>
                <a:r>
                  <a:rPr lang="en-US" sz="2000" dirty="0" err="1"/>
                  <a:t>whats</a:t>
                </a:r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COMPOUND INTEREST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96198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Calculator time! </a:t>
                </a:r>
              </a:p>
              <a:p>
                <a:r>
                  <a:rPr lang="en-US" dirty="0"/>
                  <a:t>(Aren’t you GLAD we have them…)</a:t>
                </a:r>
              </a:p>
              <a:p>
                <a:endParaRPr lang="en-US" sz="2000" dirty="0"/>
              </a:p>
              <a:p>
                <a:pPr algn="ctr"/>
                <a:r>
                  <a:rPr lang="en-US" dirty="0"/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ln</m:t>
                        </m:r>
                        <m:r>
                          <m:rPr>
                            <m:nor/>
                          </m:rPr>
                          <a:rPr lang="en-US" dirty="0"/>
                          <m:t>(20)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12</m:t>
                        </m:r>
                        <m:r>
                          <m:rPr>
                            <m:nor/>
                          </m:rPr>
                          <a:rPr lang="en-US" dirty="0"/>
                          <m:t>ln</m:t>
                        </m:r>
                        <m:r>
                          <m:rPr>
                            <m:nor/>
                          </m:rPr>
                          <a:rPr lang="en-US" dirty="0"/>
                          <m:t>(1.0075)</m:t>
                        </m:r>
                      </m:den>
                    </m:f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≈ 33.4 years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COMPOUND INTEREST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9061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8343683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Growth and Decay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example of a decay model is Newton’s Law of Cooling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1125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Growth and Decay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Newton’s Law of Cooling describes the cooling of a warmer object to the cooler temperature of the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7755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Growth and Decay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It’s standard in forensics to tell when a murder victim died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1475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Growth and Decay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As a general rule, the body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cools at a rate of about 1.5°F (0.8°C) per hour during the first 12 hours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038EBB-CEED-42CA-AB8F-2DE13646C025}"/>
              </a:ext>
            </a:extLst>
          </p:cNvPr>
          <p:cNvSpPr txBox="1"/>
          <p:nvPr/>
        </p:nvSpPr>
        <p:spPr>
          <a:xfrm>
            <a:off x="0" y="6611035"/>
            <a:ext cx="5410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500" b="0" i="0" u="none" strike="noStrike" dirty="0">
                <a:solidFill>
                  <a:srgbClr val="00B0F0"/>
                </a:solidFill>
                <a:effectLst/>
                <a:latin typeface="+mn-lt"/>
              </a:rPr>
              <a:t>www.sciencedirect.com › topics › medicine-and-dentistry</a:t>
            </a:r>
            <a:endParaRPr lang="en-US" sz="1500" b="0" i="0" u="none" strike="noStrike" dirty="0">
              <a:solidFill>
                <a:srgbClr val="00B0F0"/>
              </a:solidFill>
              <a:effectLst/>
              <a:latin typeface="+mn-lt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1932617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209800"/>
          </a:xfrm>
        </p:spPr>
        <p:txBody>
          <a:bodyPr/>
          <a:lstStyle/>
          <a:p>
            <a:r>
              <a:rPr lang="en-US" dirty="0"/>
              <a:t>Is </a:t>
            </a:r>
            <a:r>
              <a:rPr lang="en-US" i="0" dirty="0">
                <a:effectLst/>
              </a:rPr>
              <a:t>1.5°F per hour</a:t>
            </a:r>
            <a:r>
              <a:rPr lang="en-US" dirty="0"/>
              <a:t> a good rule of thumb value?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LAW OF COOLING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B7AB55-83E0-427D-9399-08F15081F6E7}"/>
              </a:ext>
            </a:extLst>
          </p:cNvPr>
          <p:cNvSpPr txBox="1"/>
          <p:nvPr/>
        </p:nvSpPr>
        <p:spPr>
          <a:xfrm>
            <a:off x="2514600" y="2462923"/>
            <a:ext cx="2316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1</a:t>
            </a:r>
            <a:r>
              <a:rPr lang="en-US" i="0" baseline="30000" dirty="0">
                <a:effectLst/>
              </a:rPr>
              <a:t>st</a:t>
            </a:r>
            <a:r>
              <a:rPr lang="en-US" i="0" dirty="0">
                <a:effectLst/>
              </a:rPr>
              <a:t> hour: ? degrees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5E94C8-09BF-43AE-A32C-5F83C8D9E902}"/>
              </a:ext>
            </a:extLst>
          </p:cNvPr>
          <p:cNvSpPr txBox="1"/>
          <p:nvPr/>
        </p:nvSpPr>
        <p:spPr>
          <a:xfrm>
            <a:off x="1784090" y="1839042"/>
            <a:ext cx="381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14FA46-DB2C-4903-80CC-7DDB9A47E7CC}"/>
              </a:ext>
            </a:extLst>
          </p:cNvPr>
          <p:cNvGrpSpPr/>
          <p:nvPr/>
        </p:nvGrpSpPr>
        <p:grpSpPr>
          <a:xfrm>
            <a:off x="609600" y="2209800"/>
            <a:ext cx="7839075" cy="4552950"/>
            <a:chOff x="847725" y="2305050"/>
            <a:chExt cx="7839075" cy="45529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C1F9B9F-4E02-42E6-AC5E-C80F9DA1EA2F}"/>
                </a:ext>
              </a:extLst>
            </p:cNvPr>
            <p:cNvGrpSpPr/>
            <p:nvPr/>
          </p:nvGrpSpPr>
          <p:grpSpPr>
            <a:xfrm>
              <a:off x="847725" y="2305050"/>
              <a:ext cx="7839075" cy="4552950"/>
              <a:chOff x="847725" y="2305050"/>
              <a:chExt cx="7839075" cy="455295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E25227AF-BE50-4099-844B-FFFAB8E668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7725" y="2305050"/>
                <a:ext cx="7839075" cy="455295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E131AB-08B5-4F9C-B73F-F7A536F6D603}"/>
                  </a:ext>
                </a:extLst>
              </p:cNvPr>
              <p:cNvSpPr txBox="1"/>
              <p:nvPr/>
            </p:nvSpPr>
            <p:spPr>
              <a:xfrm>
                <a:off x="1071278" y="2362200"/>
                <a:ext cx="7575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i="0" dirty="0">
                    <a:effectLst/>
                  </a:rPr>
                  <a:t>98.6</a:t>
                </a:r>
                <a:endParaRPr lang="en-US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223620-972A-4684-AF2B-1257BAE4755A}"/>
                </a:ext>
              </a:extLst>
            </p:cNvPr>
            <p:cNvSpPr txBox="1"/>
            <p:nvPr/>
          </p:nvSpPr>
          <p:spPr>
            <a:xfrm>
              <a:off x="1066800" y="2754868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95.6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D1FB7A-1E5C-448D-A029-F039C407299F}"/>
                </a:ext>
              </a:extLst>
            </p:cNvPr>
            <p:cNvSpPr txBox="1"/>
            <p:nvPr/>
          </p:nvSpPr>
          <p:spPr>
            <a:xfrm>
              <a:off x="1066800" y="3124200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92.6</a:t>
              </a:r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24F54E-2226-4FE8-845E-C2FDF733657B}"/>
                </a:ext>
              </a:extLst>
            </p:cNvPr>
            <p:cNvSpPr txBox="1"/>
            <p:nvPr/>
          </p:nvSpPr>
          <p:spPr>
            <a:xfrm>
              <a:off x="1066800" y="3546600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89.6</a:t>
              </a:r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55098A4-03A3-4BB6-BFDB-F12611991FC4}"/>
                </a:ext>
              </a:extLst>
            </p:cNvPr>
            <p:cNvSpPr txBox="1"/>
            <p:nvPr/>
          </p:nvSpPr>
          <p:spPr>
            <a:xfrm>
              <a:off x="1066800" y="3940489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86.6</a:t>
              </a:r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EBD673-8ED9-455D-8C19-6304C453E810}"/>
                </a:ext>
              </a:extLst>
            </p:cNvPr>
            <p:cNvSpPr txBox="1"/>
            <p:nvPr/>
          </p:nvSpPr>
          <p:spPr>
            <a:xfrm>
              <a:off x="1066800" y="4343400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83.6</a:t>
              </a:r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224362-61E7-413C-8F67-A299D53779F8}"/>
                </a:ext>
              </a:extLst>
            </p:cNvPr>
            <p:cNvSpPr txBox="1"/>
            <p:nvPr/>
          </p:nvSpPr>
          <p:spPr>
            <a:xfrm>
              <a:off x="1066800" y="4736068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80.6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A84509-B919-4F6D-899D-0664E34A6BA2}"/>
                </a:ext>
              </a:extLst>
            </p:cNvPr>
            <p:cNvSpPr txBox="1"/>
            <p:nvPr/>
          </p:nvSpPr>
          <p:spPr>
            <a:xfrm>
              <a:off x="1066800" y="5124451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77.6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98F338F-DA14-4C49-BFC3-6BE4C2B72F7A}"/>
                </a:ext>
              </a:extLst>
            </p:cNvPr>
            <p:cNvSpPr txBox="1"/>
            <p:nvPr/>
          </p:nvSpPr>
          <p:spPr>
            <a:xfrm>
              <a:off x="1088835" y="5528153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74.6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E36381-4BB5-4D84-89C2-EC53AA62327D}"/>
                </a:ext>
              </a:extLst>
            </p:cNvPr>
            <p:cNvSpPr txBox="1"/>
            <p:nvPr/>
          </p:nvSpPr>
          <p:spPr>
            <a:xfrm>
              <a:off x="1088835" y="5941604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71.6</a:t>
              </a:r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A76063A-2952-4614-8052-C42DEF75DB85}"/>
              </a:ext>
            </a:extLst>
          </p:cNvPr>
          <p:cNvSpPr/>
          <p:nvPr/>
        </p:nvSpPr>
        <p:spPr>
          <a:xfrm>
            <a:off x="-295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80B609-3D1E-43B4-B48A-67C3E4C97D23}"/>
              </a:ext>
            </a:extLst>
          </p:cNvPr>
          <p:cNvSpPr txBox="1"/>
          <p:nvPr/>
        </p:nvSpPr>
        <p:spPr>
          <a:xfrm>
            <a:off x="2483110" y="2452681"/>
            <a:ext cx="2316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1</a:t>
            </a:r>
            <a:r>
              <a:rPr lang="en-US" i="0" baseline="30000" dirty="0">
                <a:effectLst/>
              </a:rPr>
              <a:t>st</a:t>
            </a:r>
            <a:r>
              <a:rPr lang="en-US" i="0" dirty="0">
                <a:effectLst/>
              </a:rPr>
              <a:t> hour: ? degrees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72D134-C459-4CA5-BD3C-D630E7757354}"/>
              </a:ext>
            </a:extLst>
          </p:cNvPr>
          <p:cNvSpPr txBox="1"/>
          <p:nvPr/>
        </p:nvSpPr>
        <p:spPr>
          <a:xfrm>
            <a:off x="1752600" y="1839041"/>
            <a:ext cx="381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50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5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54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7598</TotalTime>
  <Words>3956</Words>
  <Application>Microsoft Office PowerPoint</Application>
  <PresentationFormat>On-screen Show (4:3)</PresentationFormat>
  <Paragraphs>831</Paragraphs>
  <Slides>133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133</vt:i4>
      </vt:variant>
    </vt:vector>
  </HeadingPairs>
  <TitlesOfParts>
    <vt:vector size="141" baseType="lpstr">
      <vt:lpstr>Arial</vt:lpstr>
      <vt:lpstr>Calibri</vt:lpstr>
      <vt:lpstr>Cambria Math</vt:lpstr>
      <vt:lpstr>Comic Sans MS</vt:lpstr>
      <vt:lpstr>Courier New</vt:lpstr>
      <vt:lpstr>Times New Roman</vt:lpstr>
      <vt:lpstr>Wingdings</vt:lpstr>
      <vt:lpstr>Office Theme</vt:lpstr>
      <vt:lpstr>PowerPoint Presentation</vt:lpstr>
      <vt:lpstr>What’s Up?</vt:lpstr>
      <vt:lpstr>What’s Up?</vt:lpstr>
      <vt:lpstr>Review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PowerPoint Presentation</vt:lpstr>
      <vt:lpstr>Exponentials</vt:lpstr>
      <vt:lpstr>Exponentials</vt:lpstr>
      <vt:lpstr>Exponentials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Exponentials</vt:lpstr>
      <vt:lpstr>Exponentials</vt:lpstr>
      <vt:lpstr>Exponentials</vt:lpstr>
      <vt:lpstr>Exponentials</vt:lpstr>
      <vt:lpstr>Exponentials</vt:lpstr>
      <vt:lpstr>Logarithms vs Exponents</vt:lpstr>
      <vt:lpstr>Logarithmic vs Exponential Models</vt:lpstr>
      <vt:lpstr>Logarithmic vs Exponential Models</vt:lpstr>
      <vt:lpstr>PowerPoint Presentation</vt:lpstr>
      <vt:lpstr>PowerPoint Presentation</vt:lpstr>
      <vt:lpstr>PowerPoint Presentation</vt:lpstr>
      <vt:lpstr>“e”</vt:lpstr>
      <vt:lpstr>“e”</vt:lpstr>
      <vt:lpstr>“e”</vt:lpstr>
      <vt:lpstr>“e”</vt:lpstr>
      <vt:lpstr>“e”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Growth Models</vt:lpstr>
      <vt:lpstr>Growth Models</vt:lpstr>
      <vt:lpstr>Growth Models</vt:lpstr>
      <vt:lpstr>PowerPoint Presentation</vt:lpstr>
      <vt:lpstr>PowerPoint Presentation</vt:lpstr>
      <vt:lpstr>PowerPoint Presentation</vt:lpstr>
      <vt:lpstr>PowerPoint Presentation</vt:lpstr>
      <vt:lpstr>Growth Models</vt:lpstr>
      <vt:lpstr>Growth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Population Ecology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Compound Interest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Growth and Decay Models</vt:lpstr>
      <vt:lpstr>Growth and Decay Models</vt:lpstr>
      <vt:lpstr>Growth and Decay Models</vt:lpstr>
      <vt:lpstr>Growth and Decay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Growth and Decay Models</vt:lpstr>
      <vt:lpstr>Growth and Decay Models</vt:lpstr>
      <vt:lpstr>Growth and Decay Models</vt:lpstr>
      <vt:lpstr>Growth and Decay Models</vt:lpstr>
      <vt:lpstr>Growth and Decay Models</vt:lpstr>
      <vt:lpstr>Growth and Decay Models</vt:lpstr>
      <vt:lpstr>Growth and Decay Models</vt:lpstr>
      <vt:lpstr>PowerPoint Presentation</vt:lpstr>
      <vt:lpstr>PowerPoint Presentation</vt:lpstr>
      <vt:lpstr>Growth and Decay Models</vt:lpstr>
      <vt:lpstr>PowerPoint Presentation</vt:lpstr>
      <vt:lpstr>Growth and Decay Models</vt:lpstr>
      <vt:lpstr>Growth and Decay Models</vt:lpstr>
      <vt:lpstr>Growth and Decay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734</cp:revision>
  <dcterms:created xsi:type="dcterms:W3CDTF">2012-09-06T22:30:26Z</dcterms:created>
  <dcterms:modified xsi:type="dcterms:W3CDTF">2023-02-28T08:58:33Z</dcterms:modified>
</cp:coreProperties>
</file>