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5"/>
  </p:notesMasterIdLst>
  <p:handoutMasterIdLst>
    <p:handoutMasterId r:id="rId146"/>
  </p:handoutMasterIdLst>
  <p:sldIdLst>
    <p:sldId id="1488" r:id="rId2"/>
    <p:sldId id="437" r:id="rId3"/>
    <p:sldId id="2198" r:id="rId4"/>
    <p:sldId id="537" r:id="rId5"/>
    <p:sldId id="2248" r:id="rId6"/>
    <p:sldId id="2249" r:id="rId7"/>
    <p:sldId id="2250" r:id="rId8"/>
    <p:sldId id="2252" r:id="rId9"/>
    <p:sldId id="2244" r:id="rId10"/>
    <p:sldId id="2253" r:id="rId11"/>
    <p:sldId id="2245" r:id="rId12"/>
    <p:sldId id="2254" r:id="rId13"/>
    <p:sldId id="2255" r:id="rId14"/>
    <p:sldId id="2256" r:id="rId15"/>
    <p:sldId id="2257" r:id="rId16"/>
    <p:sldId id="2258" r:id="rId17"/>
    <p:sldId id="2260" r:id="rId18"/>
    <p:sldId id="1893" r:id="rId19"/>
    <p:sldId id="516" r:id="rId20"/>
    <p:sldId id="473" r:id="rId21"/>
    <p:sldId id="484" r:id="rId22"/>
    <p:sldId id="485" r:id="rId23"/>
    <p:sldId id="411" r:id="rId24"/>
    <p:sldId id="517" r:id="rId25"/>
    <p:sldId id="515" r:id="rId26"/>
    <p:sldId id="518" r:id="rId27"/>
    <p:sldId id="519" r:id="rId28"/>
    <p:sldId id="569" r:id="rId29"/>
    <p:sldId id="572" r:id="rId30"/>
    <p:sldId id="584" r:id="rId31"/>
    <p:sldId id="573" r:id="rId32"/>
    <p:sldId id="585" r:id="rId33"/>
    <p:sldId id="588" r:id="rId34"/>
    <p:sldId id="2199" r:id="rId35"/>
    <p:sldId id="571" r:id="rId36"/>
    <p:sldId id="575" r:id="rId37"/>
    <p:sldId id="586" r:id="rId38"/>
    <p:sldId id="574" r:id="rId39"/>
    <p:sldId id="587" r:id="rId40"/>
    <p:sldId id="576" r:id="rId41"/>
    <p:sldId id="590" r:id="rId42"/>
    <p:sldId id="591" r:id="rId43"/>
    <p:sldId id="592" r:id="rId44"/>
    <p:sldId id="577" r:id="rId45"/>
    <p:sldId id="582" r:id="rId46"/>
    <p:sldId id="583" r:id="rId47"/>
    <p:sldId id="589" r:id="rId48"/>
    <p:sldId id="581" r:id="rId49"/>
    <p:sldId id="594" r:id="rId50"/>
    <p:sldId id="593" r:id="rId51"/>
    <p:sldId id="597" r:id="rId52"/>
    <p:sldId id="3106" r:id="rId53"/>
    <p:sldId id="2200" r:id="rId54"/>
    <p:sldId id="2205" r:id="rId55"/>
    <p:sldId id="2206" r:id="rId56"/>
    <p:sldId id="2207" r:id="rId57"/>
    <p:sldId id="2204" r:id="rId58"/>
    <p:sldId id="2209" r:id="rId59"/>
    <p:sldId id="2210" r:id="rId60"/>
    <p:sldId id="2211" r:id="rId61"/>
    <p:sldId id="2212" r:id="rId62"/>
    <p:sldId id="2213" r:id="rId63"/>
    <p:sldId id="2214" r:id="rId64"/>
    <p:sldId id="2208" r:id="rId65"/>
    <p:sldId id="2216" r:id="rId66"/>
    <p:sldId id="2217" r:id="rId67"/>
    <p:sldId id="2223" r:id="rId68"/>
    <p:sldId id="2218" r:id="rId69"/>
    <p:sldId id="2224" r:id="rId70"/>
    <p:sldId id="2225" r:id="rId71"/>
    <p:sldId id="2219" r:id="rId72"/>
    <p:sldId id="2220" r:id="rId73"/>
    <p:sldId id="2226" r:id="rId74"/>
    <p:sldId id="2221" r:id="rId75"/>
    <p:sldId id="2228" r:id="rId76"/>
    <p:sldId id="2229" r:id="rId77"/>
    <p:sldId id="2227" r:id="rId78"/>
    <p:sldId id="2222" r:id="rId79"/>
    <p:sldId id="2230" r:id="rId80"/>
    <p:sldId id="2231" r:id="rId81"/>
    <p:sldId id="2215" r:id="rId82"/>
    <p:sldId id="409" r:id="rId83"/>
    <p:sldId id="547" r:id="rId84"/>
    <p:sldId id="548" r:id="rId85"/>
    <p:sldId id="521" r:id="rId86"/>
    <p:sldId id="520" r:id="rId87"/>
    <p:sldId id="481" r:id="rId88"/>
    <p:sldId id="482" r:id="rId89"/>
    <p:sldId id="420" r:id="rId90"/>
    <p:sldId id="421" r:id="rId91"/>
    <p:sldId id="522" r:id="rId92"/>
    <p:sldId id="549" r:id="rId93"/>
    <p:sldId id="550" r:id="rId94"/>
    <p:sldId id="551" r:id="rId95"/>
    <p:sldId id="2232" r:id="rId96"/>
    <p:sldId id="2233" r:id="rId97"/>
    <p:sldId id="2234" r:id="rId98"/>
    <p:sldId id="553" r:id="rId99"/>
    <p:sldId id="2201" r:id="rId100"/>
    <p:sldId id="555" r:id="rId101"/>
    <p:sldId id="556" r:id="rId102"/>
    <p:sldId id="2261" r:id="rId103"/>
    <p:sldId id="557" r:id="rId104"/>
    <p:sldId id="2262" r:id="rId105"/>
    <p:sldId id="560" r:id="rId106"/>
    <p:sldId id="2263" r:id="rId107"/>
    <p:sldId id="562" r:id="rId108"/>
    <p:sldId id="2264" r:id="rId109"/>
    <p:sldId id="2265" r:id="rId110"/>
    <p:sldId id="565" r:id="rId111"/>
    <p:sldId id="564" r:id="rId112"/>
    <p:sldId id="567" r:id="rId113"/>
    <p:sldId id="566" r:id="rId114"/>
    <p:sldId id="568" r:id="rId115"/>
    <p:sldId id="2203" r:id="rId116"/>
    <p:sldId id="523" r:id="rId117"/>
    <p:sldId id="524" r:id="rId118"/>
    <p:sldId id="558" r:id="rId119"/>
    <p:sldId id="561" r:id="rId120"/>
    <p:sldId id="525" r:id="rId121"/>
    <p:sldId id="526" r:id="rId122"/>
    <p:sldId id="2236" r:id="rId123"/>
    <p:sldId id="2237" r:id="rId124"/>
    <p:sldId id="2238" r:id="rId125"/>
    <p:sldId id="2239" r:id="rId126"/>
    <p:sldId id="2235" r:id="rId127"/>
    <p:sldId id="580" r:id="rId128"/>
    <p:sldId id="595" r:id="rId129"/>
    <p:sldId id="3115" r:id="rId130"/>
    <p:sldId id="3116" r:id="rId131"/>
    <p:sldId id="2202" r:id="rId132"/>
    <p:sldId id="3108" r:id="rId133"/>
    <p:sldId id="3109" r:id="rId134"/>
    <p:sldId id="3110" r:id="rId135"/>
    <p:sldId id="3114" r:id="rId136"/>
    <p:sldId id="3111" r:id="rId137"/>
    <p:sldId id="3117" r:id="rId138"/>
    <p:sldId id="3112" r:id="rId139"/>
    <p:sldId id="3113" r:id="rId140"/>
    <p:sldId id="3118" r:id="rId141"/>
    <p:sldId id="3120" r:id="rId142"/>
    <p:sldId id="539" r:id="rId143"/>
    <p:sldId id="470" r:id="rId1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39" autoAdjust="0"/>
    <p:restoredTop sz="94660"/>
  </p:normalViewPr>
  <p:slideViewPr>
    <p:cSldViewPr>
      <p:cViewPr varScale="1">
        <p:scale>
          <a:sx n="89" d="100"/>
          <a:sy n="89" d="100"/>
        </p:scale>
        <p:origin x="78" y="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67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theme" Target="theme/theme1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C41557-EC00-47AD-A3B6-6484700CA67A}" type="datetimeFigureOut">
              <a:rPr lang="en-US"/>
              <a:pPr>
                <a:defRPr/>
              </a:pPr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6CEA775-3D3E-4E30-9643-A0E44CCD0C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88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6854D-AEA3-40F1-B3DC-456CF1673FAE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D25DC-0F18-4F94-901B-DAE63C259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700" b="1" i="0" baseline="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800" b="1" i="0" baseline="0">
                <a:solidFill>
                  <a:srgbClr val="CC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51941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525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4613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381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>
            <a:lvl1pPr marL="0" indent="0">
              <a:buNone/>
              <a:defRPr/>
            </a:lvl1pPr>
            <a:lvl2pPr marL="1028700" indent="-571500">
              <a:buFont typeface="Arial" pitchFamily="34" charset="0"/>
              <a:buChar char="•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456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5329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3848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44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3151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127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4764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735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ihsankhairir.blogspot.com/2011/01/math-stuff-composite-function.html" TargetMode="Externa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ihsankhairir.blogspot.com/2011/01/math-stuff-composite-function.html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olframalpha.com/widgets/gallery/view.jsp?id=d6128a5c44f82653361a48a60cbc47c2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8172F11-100D-48EF-88AA-A7D9995CE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68"/>
            <a:ext cx="9144000" cy="68508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3CD72D-6516-4F90-9BCB-60D3586B7A1A}"/>
              </a:ext>
            </a:extLst>
          </p:cNvPr>
          <p:cNvSpPr txBox="1"/>
          <p:nvPr/>
        </p:nvSpPr>
        <p:spPr>
          <a:xfrm>
            <a:off x="0" y="6604337"/>
            <a:ext cx="9144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https://media.istockphoto.com/vectors/green-blackboard-mathematical-with-thin-line-shapes-and-inscriptions-vector-id1084380192?k=6&amp;m=1084380192&amp;s=612x612&amp;w=0&amp;h=TcEOVpnUmyuswT4Pay</a:t>
            </a:r>
          </a:p>
          <a:p>
            <a:r>
              <a:rPr lang="en-US" sz="1500" dirty="0">
                <a:solidFill>
                  <a:srgbClr val="00B0F0"/>
                </a:solidFill>
              </a:rPr>
              <a:t>AL6lNiHU8SS8g33yOSg-jR5BE=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4C676A4D-4A1E-4267-9E2B-BE0390C33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56686"/>
            <a:ext cx="914400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7200" b="1" dirty="0">
                <a:solidFill>
                  <a:srgbClr val="FFFF00"/>
                </a:solidFill>
              </a:rPr>
              <a:t>        Welcome to </a:t>
            </a:r>
          </a:p>
          <a:p>
            <a:pPr algn="r" eaLnBrk="1" hangingPunct="1"/>
            <a:r>
              <a:rPr lang="en-US" altLang="en-US" sz="7200" b="1" dirty="0">
                <a:solidFill>
                  <a:srgbClr val="FFFF00"/>
                </a:solidFill>
              </a:rPr>
              <a:t>Unit 6-</a:t>
            </a:r>
            <a:r>
              <a:rPr lang="en-US" altLang="en-US" sz="3000" b="1" dirty="0">
                <a:solidFill>
                  <a:srgbClr val="FFFF00"/>
                </a:solidFill>
              </a:rPr>
              <a:t> </a:t>
            </a:r>
            <a:r>
              <a:rPr lang="en-US" altLang="en-US" sz="7200" b="1">
                <a:solidFill>
                  <a:srgbClr val="FFFF00"/>
                </a:solidFill>
              </a:rPr>
              <a:t>Part 11</a:t>
            </a:r>
            <a:endParaRPr lang="en-US" altLang="en-US" sz="7200" b="1" dirty="0">
              <a:solidFill>
                <a:srgbClr val="FFFF00"/>
              </a:solidFill>
            </a:endParaRPr>
          </a:p>
          <a:p>
            <a:pPr algn="r" eaLnBrk="1" hangingPunct="1"/>
            <a:endParaRPr lang="en-US" altLang="en-US" sz="5000" b="1" dirty="0">
              <a:solidFill>
                <a:srgbClr val="FFFF00"/>
              </a:solidFill>
            </a:endParaRPr>
          </a:p>
          <a:p>
            <a:pPr algn="r" eaLnBrk="1" hangingPunct="1"/>
            <a:endParaRPr lang="en-US" altLang="en-US" sz="7200" b="1" dirty="0">
              <a:solidFill>
                <a:srgbClr val="FFFF00"/>
              </a:solidFill>
            </a:endParaRPr>
          </a:p>
          <a:p>
            <a:pPr eaLnBrk="1" hangingPunct="1"/>
            <a:r>
              <a:rPr lang="en-US" altLang="en-US" sz="4000" b="1" dirty="0">
                <a:solidFill>
                  <a:srgbClr val="CCFFFF"/>
                </a:solidFill>
              </a:rPr>
              <a:t>MATH116-Foundations for Calculus</a:t>
            </a:r>
          </a:p>
        </p:txBody>
      </p:sp>
    </p:spTree>
    <p:extLst>
      <p:ext uri="{BB962C8B-B14F-4D97-AF65-F5344CB8AC3E}">
        <p14:creationId xmlns:p14="http://schemas.microsoft.com/office/powerpoint/2010/main" val="1456178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5800" dirty="0"/>
              <a:t>Radical Equations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Always check the answers!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/>
              <a:t>Squaring the sides of an equation creates a "derived" equation which may not be equivalent to the original!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/>
              <a:t>Solving the "derived" equation may create false solutions ("extraneous roots") 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009553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domain of ƒ  becomes the range of ƒ</a:t>
            </a:r>
            <a:r>
              <a:rPr lang="en-US" baseline="30000" dirty="0"/>
              <a:t>-1</a:t>
            </a:r>
            <a:r>
              <a:rPr lang="en-US" dirty="0"/>
              <a:t> and vice-versa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387918"/>
            <a:ext cx="3073400" cy="4498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701151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Is {(2,5), (7,3)} the inverse of the function:  {(5,2), (3,7)}?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INVERSE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12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7868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Is {(2,5), (7,3)} the inverse of the function:  {(5,2), (3,7)}? </a:t>
            </a:r>
            <a:r>
              <a:rPr lang="en-US" dirty="0">
                <a:solidFill>
                  <a:srgbClr val="FFFF00"/>
                </a:solidFill>
              </a:rPr>
              <a:t>yes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INVERSE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12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96127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Is {(3,8), (4,2)} the inverse of the function:  {(8,3), (2,4)}? </a:t>
            </a:r>
          </a:p>
          <a:p>
            <a:r>
              <a:rPr lang="en-US" b="0" dirty="0"/>
              <a:t> </a:t>
            </a:r>
            <a:endParaRPr lang="en-US" dirty="0"/>
          </a:p>
          <a:p>
            <a:r>
              <a:rPr lang="en-US" b="0" dirty="0"/>
              <a:t> </a:t>
            </a:r>
            <a:endParaRPr lang="en-US" dirty="0"/>
          </a:p>
          <a:p>
            <a:r>
              <a:rPr lang="en-US" b="0" dirty="0"/>
              <a:t> 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INVERSE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12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28604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Is {(3,8), (4,2)} the inverse of the function:  {(8,3), (2,4)}? </a:t>
            </a:r>
            <a:r>
              <a:rPr lang="en-US" dirty="0">
                <a:solidFill>
                  <a:srgbClr val="FFFF00"/>
                </a:solidFill>
              </a:rPr>
              <a:t>yes</a:t>
            </a:r>
            <a:r>
              <a:rPr lang="en-US" dirty="0"/>
              <a:t> </a:t>
            </a:r>
          </a:p>
          <a:p>
            <a:r>
              <a:rPr lang="en-US" b="0" dirty="0"/>
              <a:t> </a:t>
            </a:r>
            <a:endParaRPr lang="en-US" dirty="0"/>
          </a:p>
          <a:p>
            <a:r>
              <a:rPr lang="en-US" b="0" dirty="0"/>
              <a:t> </a:t>
            </a:r>
            <a:endParaRPr lang="en-US" dirty="0"/>
          </a:p>
          <a:p>
            <a:r>
              <a:rPr lang="en-US" b="0" dirty="0"/>
              <a:t> 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INVERSE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12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9803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Given the function: </a:t>
            </a:r>
          </a:p>
          <a:p>
            <a:r>
              <a:rPr lang="en-US" dirty="0"/>
              <a:t>ƒ(</a:t>
            </a:r>
            <a:r>
              <a:rPr lang="en-US" i="1" dirty="0"/>
              <a:t>x</a:t>
            </a:r>
            <a:r>
              <a:rPr lang="en-US" dirty="0"/>
              <a:t>) = {(7,–1),(0,5),(6,2),(–8,3)}</a:t>
            </a:r>
          </a:p>
          <a:p>
            <a:r>
              <a:rPr lang="en-US" dirty="0"/>
              <a:t>is the inverse also a function?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INVERSE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13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49371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Given the function: </a:t>
            </a:r>
          </a:p>
          <a:p>
            <a:r>
              <a:rPr lang="en-US" dirty="0"/>
              <a:t>ƒ(</a:t>
            </a:r>
            <a:r>
              <a:rPr lang="en-US" i="1" dirty="0"/>
              <a:t>x</a:t>
            </a:r>
            <a:r>
              <a:rPr lang="en-US" dirty="0"/>
              <a:t>) = {(7,–1),(0,5),(6,2),(–8,3)}</a:t>
            </a:r>
          </a:p>
          <a:p>
            <a:r>
              <a:rPr lang="en-US" dirty="0"/>
              <a:t>is the inverse also a function?</a:t>
            </a:r>
            <a:r>
              <a:rPr lang="en-US" sz="2000" dirty="0"/>
              <a:t> </a:t>
            </a:r>
            <a:r>
              <a:rPr lang="en-US" dirty="0">
                <a:solidFill>
                  <a:srgbClr val="FFFF00"/>
                </a:solidFill>
              </a:rPr>
              <a:t>yes</a:t>
            </a:r>
          </a:p>
          <a:p>
            <a:r>
              <a:rPr lang="en-US" dirty="0"/>
              <a:t>Inverse: </a:t>
            </a:r>
            <a:r>
              <a:rPr lang="en-US" sz="3700" dirty="0"/>
              <a:t>{(-1,7),(5,0),(2,6),)(3,-8)}</a:t>
            </a:r>
          </a:p>
          <a:p>
            <a:r>
              <a:rPr lang="en-US" sz="3700" dirty="0"/>
              <a:t>(a function)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INVERSE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13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07669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Given the function:  </a:t>
            </a:r>
          </a:p>
          <a:p>
            <a:r>
              <a:rPr lang="en-US" dirty="0"/>
              <a:t>ƒ(</a:t>
            </a:r>
            <a:r>
              <a:rPr lang="en-US" i="1" dirty="0"/>
              <a:t>x</a:t>
            </a:r>
            <a:r>
              <a:rPr lang="en-US" dirty="0"/>
              <a:t>) = {(6,8),(2,–4),(10,–2),(4,4)}</a:t>
            </a:r>
          </a:p>
          <a:p>
            <a:r>
              <a:rPr lang="en-US" dirty="0"/>
              <a:t>is the inverse also a function?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INVERSE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13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27240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Given the function:  </a:t>
            </a:r>
          </a:p>
          <a:p>
            <a:r>
              <a:rPr lang="en-US" dirty="0"/>
              <a:t>ƒ(</a:t>
            </a:r>
            <a:r>
              <a:rPr lang="en-US" i="1" dirty="0"/>
              <a:t>x</a:t>
            </a:r>
            <a:r>
              <a:rPr lang="en-US" dirty="0"/>
              <a:t>) = {(6,8),(2,–4),(10,–2),(4,4)}</a:t>
            </a:r>
          </a:p>
          <a:p>
            <a:r>
              <a:rPr lang="en-US" dirty="0"/>
              <a:t>is the inverse also a function?</a:t>
            </a:r>
            <a:r>
              <a:rPr lang="en-US" sz="2000" dirty="0"/>
              <a:t> </a:t>
            </a:r>
            <a:r>
              <a:rPr lang="en-US" dirty="0">
                <a:solidFill>
                  <a:srgbClr val="FFFF00"/>
                </a:solidFill>
              </a:rPr>
              <a:t>yes</a:t>
            </a:r>
            <a:br>
              <a:rPr lang="en-US" dirty="0"/>
            </a:br>
            <a:r>
              <a:rPr lang="en-US" dirty="0"/>
              <a:t>Inverse: </a:t>
            </a:r>
            <a:r>
              <a:rPr lang="en-US" sz="3600" dirty="0"/>
              <a:t>{(8,6),(-4,2),(-2,10),(4,4)}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INVERSE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13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36403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A56BF4-965D-4CB2-B323-52F4DEDAD12D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860798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Radical Equations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You can eliminate the problem of extraneous roots by graphing</a:t>
            </a:r>
          </a:p>
          <a:p>
            <a:endParaRPr lang="en-US" sz="2000" dirty="0"/>
          </a:p>
          <a:p>
            <a:r>
              <a:rPr lang="en-US" dirty="0"/>
              <a:t>Graph lines for each of the two sides of the </a:t>
            </a:r>
            <a:r>
              <a:rPr lang="en-US" dirty="0" err="1"/>
              <a:t>unsquared</a:t>
            </a:r>
            <a:r>
              <a:rPr lang="en-US" dirty="0"/>
              <a:t> equation</a:t>
            </a:r>
          </a:p>
          <a:p>
            <a:endParaRPr lang="en-US" sz="2000" dirty="0"/>
          </a:p>
          <a:p>
            <a:r>
              <a:rPr lang="en-US" dirty="0"/>
              <a:t>If the lines cross – that is the solution (or solutions)</a:t>
            </a:r>
          </a:p>
        </p:txBody>
      </p:sp>
    </p:spTree>
    <p:extLst>
      <p:ext uri="{BB962C8B-B14F-4D97-AF65-F5344CB8AC3E}">
        <p14:creationId xmlns:p14="http://schemas.microsoft.com/office/powerpoint/2010/main" val="59855001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 function ƒ(</a:t>
            </a:r>
            <a:r>
              <a:rPr lang="en-US" i="1" dirty="0"/>
              <a:t>x</a:t>
            </a:r>
            <a:r>
              <a:rPr lang="en-US" dirty="0"/>
              <a:t>) is </a:t>
            </a:r>
          </a:p>
          <a:p>
            <a:r>
              <a:rPr lang="en-US" dirty="0"/>
              <a:t>“</a:t>
            </a:r>
            <a:r>
              <a:rPr lang="en-US" dirty="0" err="1"/>
              <a:t>ƒ○g-ed</a:t>
            </a:r>
            <a:r>
              <a:rPr lang="en-US" dirty="0"/>
              <a:t>” with its inverse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Inverse Functions</a:t>
            </a:r>
          </a:p>
        </p:txBody>
      </p:sp>
    </p:spTree>
    <p:extLst>
      <p:ext uri="{BB962C8B-B14F-4D97-AF65-F5344CB8AC3E}">
        <p14:creationId xmlns:p14="http://schemas.microsoft.com/office/powerpoint/2010/main" val="197274273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Calculate  (ƒ(x) ○ ƒ(x)</a:t>
            </a:r>
            <a:r>
              <a:rPr lang="en-US" i="1" baseline="30000" dirty="0"/>
              <a:t> </a:t>
            </a:r>
            <a:r>
              <a:rPr lang="en-US" baseline="30000" dirty="0"/>
              <a:t>–1</a:t>
            </a:r>
            <a:r>
              <a:rPr lang="en-US" dirty="0"/>
              <a:t> ) =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000" dirty="0"/>
          </a:p>
          <a:p>
            <a:r>
              <a:rPr lang="en-US" dirty="0"/>
              <a:t>Hint: </a:t>
            </a:r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INVERSE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14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4F5D9D-F423-4A4A-8735-C5EE46C9A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4181475"/>
            <a:ext cx="523875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3933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Calculate  (ƒ(x) ○ ƒ(x)</a:t>
            </a:r>
            <a:r>
              <a:rPr lang="en-US" i="1" baseline="30000" dirty="0"/>
              <a:t> </a:t>
            </a:r>
            <a:r>
              <a:rPr lang="en-US" baseline="30000" dirty="0"/>
              <a:t>–1</a:t>
            </a:r>
            <a:r>
              <a:rPr lang="en-US" dirty="0"/>
              <a:t> ) = </a:t>
            </a:r>
          </a:p>
          <a:p>
            <a:r>
              <a:rPr lang="en-US" dirty="0"/>
              <a:t>Remember, we had: </a:t>
            </a:r>
          </a:p>
          <a:p>
            <a:r>
              <a:rPr lang="en-US" dirty="0"/>
              <a:t>ƒ(x) = 8x-9 and ƒ(x)</a:t>
            </a:r>
            <a:r>
              <a:rPr lang="en-US" baseline="30000" dirty="0"/>
              <a:t>–1</a:t>
            </a:r>
            <a:r>
              <a:rPr lang="en-US" dirty="0"/>
              <a:t> = (x+9)/8</a:t>
            </a:r>
          </a:p>
          <a:p>
            <a:r>
              <a:rPr lang="en-US" dirty="0"/>
              <a:t>Now, </a:t>
            </a:r>
            <a:r>
              <a:rPr lang="en-US" dirty="0" err="1"/>
              <a:t>ƒ○g</a:t>
            </a:r>
            <a:r>
              <a:rPr lang="en-US" dirty="0"/>
              <a:t>:</a:t>
            </a:r>
          </a:p>
          <a:p>
            <a:r>
              <a:rPr lang="en-US" dirty="0"/>
              <a:t>		= 8(x+9)/8) – 9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INVERSE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14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36139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Calculate  (ƒ(x) ○ ƒ(x)</a:t>
            </a:r>
            <a:r>
              <a:rPr lang="en-US" i="1" baseline="30000" dirty="0"/>
              <a:t> </a:t>
            </a:r>
            <a:r>
              <a:rPr lang="en-US" baseline="30000" dirty="0"/>
              <a:t>–1</a:t>
            </a:r>
            <a:r>
              <a:rPr lang="en-US" dirty="0"/>
              <a:t> ) = </a:t>
            </a:r>
          </a:p>
          <a:p>
            <a:r>
              <a:rPr lang="en-US" dirty="0"/>
              <a:t>Remember, we had: </a:t>
            </a:r>
          </a:p>
          <a:p>
            <a:r>
              <a:rPr lang="en-US" dirty="0"/>
              <a:t>ƒ(x) = 8x-9 and ƒ(x)</a:t>
            </a:r>
            <a:r>
              <a:rPr lang="en-US" baseline="30000" dirty="0"/>
              <a:t>–1</a:t>
            </a:r>
            <a:r>
              <a:rPr lang="en-US" dirty="0"/>
              <a:t> = (x+9)/8</a:t>
            </a:r>
          </a:p>
          <a:p>
            <a:r>
              <a:rPr lang="en-US" dirty="0"/>
              <a:t>Now, </a:t>
            </a:r>
            <a:r>
              <a:rPr lang="en-US" dirty="0" err="1"/>
              <a:t>ƒ○g</a:t>
            </a:r>
            <a:r>
              <a:rPr lang="en-US" dirty="0"/>
              <a:t>:</a:t>
            </a:r>
          </a:p>
          <a:p>
            <a:r>
              <a:rPr lang="en-US" dirty="0"/>
              <a:t>		= 8(x+9)/8) – 9</a:t>
            </a:r>
          </a:p>
          <a:p>
            <a:r>
              <a:rPr lang="en-US" dirty="0"/>
              <a:t>		= x+9 – 9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INVERSE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14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45482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Calculate  (ƒ(x) ○ ƒ(x)</a:t>
            </a:r>
            <a:r>
              <a:rPr lang="en-US" i="1" baseline="30000" dirty="0"/>
              <a:t> </a:t>
            </a:r>
            <a:r>
              <a:rPr lang="en-US" baseline="30000" dirty="0"/>
              <a:t>–1</a:t>
            </a:r>
            <a:r>
              <a:rPr lang="en-US" dirty="0"/>
              <a:t> ) = </a:t>
            </a:r>
          </a:p>
          <a:p>
            <a:r>
              <a:rPr lang="en-US" dirty="0"/>
              <a:t>Remember, we had: </a:t>
            </a:r>
          </a:p>
          <a:p>
            <a:r>
              <a:rPr lang="en-US" dirty="0"/>
              <a:t>ƒ(x) = 8x-9 and ƒ(x)</a:t>
            </a:r>
            <a:r>
              <a:rPr lang="en-US" baseline="30000" dirty="0"/>
              <a:t>–1</a:t>
            </a:r>
            <a:r>
              <a:rPr lang="en-US" dirty="0"/>
              <a:t> = (x+9)/8</a:t>
            </a:r>
          </a:p>
          <a:p>
            <a:r>
              <a:rPr lang="en-US" dirty="0"/>
              <a:t>Now, </a:t>
            </a:r>
            <a:r>
              <a:rPr lang="en-US" dirty="0" err="1"/>
              <a:t>ƒ○g</a:t>
            </a:r>
            <a:r>
              <a:rPr lang="en-US" dirty="0"/>
              <a:t>:</a:t>
            </a:r>
          </a:p>
          <a:p>
            <a:r>
              <a:rPr lang="en-US" dirty="0"/>
              <a:t>		= 8(x+9)/8) – 9</a:t>
            </a:r>
          </a:p>
          <a:p>
            <a:r>
              <a:rPr lang="en-US" dirty="0"/>
              <a:t>		= x+9 – 9</a:t>
            </a:r>
          </a:p>
          <a:p>
            <a:r>
              <a:rPr lang="en-US" dirty="0"/>
              <a:t>		= </a:t>
            </a:r>
            <a:r>
              <a:rPr lang="en-US" dirty="0">
                <a:solidFill>
                  <a:srgbClr val="FFFF00"/>
                </a:solidFill>
              </a:rPr>
              <a:t>x</a:t>
            </a:r>
          </a:p>
          <a:p>
            <a:endParaRPr lang="en-US" dirty="0"/>
          </a:p>
          <a:p>
            <a:endParaRPr lang="en-US" dirty="0"/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INVERSE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14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22339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A56BF4-965D-4CB2-B323-52F4DEDAD12D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1484286659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Because the domain of ƒ is equal to the range of ƒ</a:t>
            </a:r>
            <a:r>
              <a:rPr lang="en-US" baseline="30000" dirty="0"/>
              <a:t>-1</a:t>
            </a:r>
            <a:r>
              <a:rPr lang="en-US" dirty="0"/>
              <a:t> and vice-versa, an inverse will </a:t>
            </a:r>
          </a:p>
          <a:p>
            <a:pPr>
              <a:spcBef>
                <a:spcPts val="0"/>
              </a:spcBef>
            </a:pPr>
            <a:r>
              <a:rPr lang="en-US" dirty="0"/>
              <a:t>rotate a function: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75000"/>
            <a:ext cx="350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553200"/>
            <a:ext cx="146546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2010</a:t>
            </a:r>
          </a:p>
        </p:txBody>
      </p:sp>
    </p:spTree>
    <p:extLst>
      <p:ext uri="{BB962C8B-B14F-4D97-AF65-F5344CB8AC3E}">
        <p14:creationId xmlns:p14="http://schemas.microsoft.com/office/powerpoint/2010/main" val="709742906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function is always rotated around the 1:1 y=x identity line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75000"/>
            <a:ext cx="350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553200"/>
            <a:ext cx="146546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2010</a:t>
            </a:r>
          </a:p>
        </p:txBody>
      </p:sp>
    </p:spTree>
    <p:extLst>
      <p:ext uri="{BB962C8B-B14F-4D97-AF65-F5344CB8AC3E}">
        <p14:creationId xmlns:p14="http://schemas.microsoft.com/office/powerpoint/2010/main" val="196005960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689" y="1211179"/>
            <a:ext cx="44323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Select a point on the </a:t>
            </a:r>
          </a:p>
          <a:p>
            <a:pPr>
              <a:spcBef>
                <a:spcPts val="0"/>
              </a:spcBef>
            </a:pPr>
            <a:r>
              <a:rPr lang="en-US" dirty="0"/>
              <a:t>graph </a:t>
            </a:r>
          </a:p>
          <a:p>
            <a:r>
              <a:rPr lang="en-US" dirty="0"/>
              <a:t>See if you can identify </a:t>
            </a:r>
          </a:p>
          <a:p>
            <a:pPr>
              <a:spcBef>
                <a:spcPts val="0"/>
              </a:spcBef>
            </a:pPr>
            <a:r>
              <a:rPr lang="en-US" dirty="0"/>
              <a:t>the “undo point” </a:t>
            </a:r>
          </a:p>
          <a:p>
            <a:pPr>
              <a:spcBef>
                <a:spcPts val="0"/>
              </a:spcBef>
            </a:pPr>
            <a:r>
              <a:rPr lang="en-US" dirty="0"/>
              <a:t>on the graph of </a:t>
            </a:r>
          </a:p>
          <a:p>
            <a:pPr>
              <a:spcBef>
                <a:spcPts val="0"/>
              </a:spcBef>
            </a:pPr>
            <a:r>
              <a:rPr lang="en-US" dirty="0"/>
              <a:t>the inverse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13)  Given the function : ƒ(</a:t>
            </a:r>
            <a:r>
              <a:rPr lang="en-US" i="1" dirty="0"/>
              <a:t>x</a:t>
            </a:r>
            <a:r>
              <a:rPr lang="en-US" dirty="0"/>
              <a:t>) = {(7,–1), (0,5), (6,2), (–8,3)}, is the inverse also a    </a:t>
            </a:r>
          </a:p>
          <a:p>
            <a:r>
              <a:rPr lang="en-US" dirty="0"/>
              <a:t>       function?</a:t>
            </a:r>
            <a:br>
              <a:rPr lang="en-US" dirty="0"/>
            </a:b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14)  Given the function :  ƒ(</a:t>
            </a:r>
            <a:r>
              <a:rPr lang="en-US" i="1" dirty="0"/>
              <a:t>x</a:t>
            </a:r>
            <a:r>
              <a:rPr lang="en-US" dirty="0"/>
              <a:t>) = {(6,8), (2,–4), (10,–2), (4,4)}, is the inverse also a    </a:t>
            </a:r>
          </a:p>
          <a:p>
            <a:r>
              <a:rPr lang="en-US" dirty="0"/>
              <a:t>       function?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INVERSE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15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146546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2010</a:t>
            </a:r>
          </a:p>
        </p:txBody>
      </p:sp>
    </p:spTree>
    <p:extLst>
      <p:ext uri="{BB962C8B-B14F-4D97-AF65-F5344CB8AC3E}">
        <p14:creationId xmlns:p14="http://schemas.microsoft.com/office/powerpoint/2010/main" val="1573088128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Remember, to be a function it must pass a </a:t>
            </a:r>
            <a:r>
              <a:rPr lang="en-US" dirty="0">
                <a:solidFill>
                  <a:srgbClr val="FFC000"/>
                </a:solidFill>
              </a:rPr>
              <a:t>vertical</a:t>
            </a:r>
            <a:r>
              <a:rPr lang="en-US" dirty="0"/>
              <a:t> line test</a:t>
            </a:r>
          </a:p>
        </p:txBody>
      </p:sp>
    </p:spTree>
    <p:extLst>
      <p:ext uri="{BB962C8B-B14F-4D97-AF65-F5344CB8AC3E}">
        <p14:creationId xmlns:p14="http://schemas.microsoft.com/office/powerpoint/2010/main" val="859408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Inequalities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have &lt; &gt; ≤ ≥ </a:t>
            </a:r>
          </a:p>
          <a:p>
            <a:r>
              <a:rPr lang="en-US" dirty="0"/>
              <a:t>rather than =</a:t>
            </a:r>
          </a:p>
          <a:p>
            <a:endParaRPr lang="en-US" sz="2000" dirty="0"/>
          </a:p>
          <a:p>
            <a:pPr>
              <a:lnSpc>
                <a:spcPts val="5000"/>
              </a:lnSpc>
            </a:pPr>
            <a:r>
              <a:rPr lang="en-US" dirty="0"/>
              <a:t>You can solve “inequations” for a variable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lnSpc>
                <a:spcPts val="5000"/>
              </a:lnSpc>
            </a:pPr>
            <a:r>
              <a:rPr lang="en-US" dirty="0"/>
              <a:t>Just pretend the “&lt;” or “&gt;” </a:t>
            </a:r>
          </a:p>
          <a:p>
            <a:pPr>
              <a:spcBef>
                <a:spcPts val="0"/>
              </a:spcBef>
            </a:pPr>
            <a:r>
              <a:rPr lang="en-US" dirty="0"/>
              <a:t>is an “=”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143206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function to have an inverse that is also a function, the original function must also pass a </a:t>
            </a:r>
            <a:r>
              <a:rPr lang="en-US" dirty="0">
                <a:solidFill>
                  <a:srgbClr val="FFC000"/>
                </a:solidFill>
              </a:rPr>
              <a:t>horizontal</a:t>
            </a:r>
            <a:r>
              <a:rPr lang="en-US" dirty="0"/>
              <a:t> line test</a:t>
            </a:r>
          </a:p>
        </p:txBody>
      </p:sp>
    </p:spTree>
    <p:extLst>
      <p:ext uri="{BB962C8B-B14F-4D97-AF65-F5344CB8AC3E}">
        <p14:creationId xmlns:p14="http://schemas.microsoft.com/office/powerpoint/2010/main" val="4029740858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28600" y="762000"/>
            <a:ext cx="888492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Identify: does it have an inverse that is a function?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934848"/>
            <a:ext cx="2595880" cy="245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3904367"/>
            <a:ext cx="2595880" cy="245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934847"/>
            <a:ext cx="2595880" cy="245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8912"/>
            <a:ext cx="2595556" cy="245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3451589" cy="2403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INVERSE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146546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2010</a:t>
            </a:r>
          </a:p>
        </p:txBody>
      </p:sp>
    </p:spTree>
    <p:extLst>
      <p:ext uri="{BB962C8B-B14F-4D97-AF65-F5344CB8AC3E}">
        <p14:creationId xmlns:p14="http://schemas.microsoft.com/office/powerpoint/2010/main" val="3926340386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04800" y="762000"/>
            <a:ext cx="880872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Does it have an inverse</a:t>
            </a:r>
            <a:r>
              <a:rPr lang="en-US" sz="2000" dirty="0"/>
              <a:t> that is a function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934848"/>
            <a:ext cx="2595880" cy="245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3904367"/>
            <a:ext cx="2595880" cy="245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934847"/>
            <a:ext cx="2595880" cy="245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8912"/>
            <a:ext cx="2595556" cy="245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3451589" cy="2403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INVERSE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146546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B6A04D-1C9A-4F39-84A2-F0E8AEB67FE5}"/>
              </a:ext>
            </a:extLst>
          </p:cNvPr>
          <p:cNvSpPr txBox="1"/>
          <p:nvPr/>
        </p:nvSpPr>
        <p:spPr>
          <a:xfrm>
            <a:off x="1600197" y="1603314"/>
            <a:ext cx="124063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2473034915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934848"/>
            <a:ext cx="2595880" cy="245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3904367"/>
            <a:ext cx="2595880" cy="245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934847"/>
            <a:ext cx="2595880" cy="245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8912"/>
            <a:ext cx="2595556" cy="245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3451589" cy="2403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INVERSE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146546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B6A04D-1C9A-4F39-84A2-F0E8AEB67FE5}"/>
              </a:ext>
            </a:extLst>
          </p:cNvPr>
          <p:cNvSpPr txBox="1"/>
          <p:nvPr/>
        </p:nvSpPr>
        <p:spPr>
          <a:xfrm>
            <a:off x="1600197" y="1603314"/>
            <a:ext cx="124063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/>
              <a:t>no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71373B-BFB0-4A8E-B88D-405CB4627081}"/>
              </a:ext>
            </a:extLst>
          </p:cNvPr>
          <p:cNvSpPr txBox="1"/>
          <p:nvPr/>
        </p:nvSpPr>
        <p:spPr>
          <a:xfrm>
            <a:off x="4702969" y="1600200"/>
            <a:ext cx="124063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/>
              <a:t>yes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A794B7D-AD4E-4B1D-B6E6-94B81098A419}"/>
              </a:ext>
            </a:extLst>
          </p:cNvPr>
          <p:cNvSpPr txBox="1">
            <a:spLocks/>
          </p:cNvSpPr>
          <p:nvPr/>
        </p:nvSpPr>
        <p:spPr bwMode="auto">
          <a:xfrm>
            <a:off x="304800" y="762000"/>
            <a:ext cx="880872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Does it have an inverse</a:t>
            </a:r>
            <a:r>
              <a:rPr lang="en-US" sz="2000" dirty="0"/>
              <a:t> that is a function</a:t>
            </a:r>
            <a:r>
              <a:rPr lang="en-US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972499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934848"/>
            <a:ext cx="2595880" cy="245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3904367"/>
            <a:ext cx="2595880" cy="245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934847"/>
            <a:ext cx="2595880" cy="245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8912"/>
            <a:ext cx="2595556" cy="245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3451589" cy="2403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INVERSE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146546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B6A04D-1C9A-4F39-84A2-F0E8AEB67FE5}"/>
              </a:ext>
            </a:extLst>
          </p:cNvPr>
          <p:cNvSpPr txBox="1"/>
          <p:nvPr/>
        </p:nvSpPr>
        <p:spPr>
          <a:xfrm>
            <a:off x="1600197" y="1603314"/>
            <a:ext cx="124063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/>
              <a:t>no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71373B-BFB0-4A8E-B88D-405CB4627081}"/>
              </a:ext>
            </a:extLst>
          </p:cNvPr>
          <p:cNvSpPr txBox="1"/>
          <p:nvPr/>
        </p:nvSpPr>
        <p:spPr>
          <a:xfrm>
            <a:off x="4702969" y="1600200"/>
            <a:ext cx="124063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/>
              <a:t>yes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0A2E27-CFED-4BB2-A92D-FADF6FEEA6ED}"/>
              </a:ext>
            </a:extLst>
          </p:cNvPr>
          <p:cNvSpPr txBox="1"/>
          <p:nvPr/>
        </p:nvSpPr>
        <p:spPr>
          <a:xfrm>
            <a:off x="228600" y="3942546"/>
            <a:ext cx="124063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/>
              <a:t>maybe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3E5350C-F31F-4056-965A-A1392D89BFD6}"/>
              </a:ext>
            </a:extLst>
          </p:cNvPr>
          <p:cNvSpPr txBox="1">
            <a:spLocks/>
          </p:cNvSpPr>
          <p:nvPr/>
        </p:nvSpPr>
        <p:spPr bwMode="auto">
          <a:xfrm>
            <a:off x="304800" y="762000"/>
            <a:ext cx="880872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Does it have an inverse</a:t>
            </a:r>
            <a:r>
              <a:rPr lang="en-US" sz="2000" dirty="0"/>
              <a:t> that is a function</a:t>
            </a:r>
            <a:r>
              <a:rPr lang="en-US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285889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934848"/>
            <a:ext cx="2595880" cy="245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3904367"/>
            <a:ext cx="2595880" cy="245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934847"/>
            <a:ext cx="2595880" cy="245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8912"/>
            <a:ext cx="2595556" cy="245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3451589" cy="2403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INVERSE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146546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B6A04D-1C9A-4F39-84A2-F0E8AEB67FE5}"/>
              </a:ext>
            </a:extLst>
          </p:cNvPr>
          <p:cNvSpPr txBox="1"/>
          <p:nvPr/>
        </p:nvSpPr>
        <p:spPr>
          <a:xfrm>
            <a:off x="1600197" y="1603314"/>
            <a:ext cx="124063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/>
              <a:t>no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71373B-BFB0-4A8E-B88D-405CB4627081}"/>
              </a:ext>
            </a:extLst>
          </p:cNvPr>
          <p:cNvSpPr txBox="1"/>
          <p:nvPr/>
        </p:nvSpPr>
        <p:spPr>
          <a:xfrm>
            <a:off x="4702969" y="1600200"/>
            <a:ext cx="124063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/>
              <a:t>yes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393456-940F-4ED7-997B-0F327F925A79}"/>
              </a:ext>
            </a:extLst>
          </p:cNvPr>
          <p:cNvSpPr txBox="1"/>
          <p:nvPr/>
        </p:nvSpPr>
        <p:spPr>
          <a:xfrm>
            <a:off x="3331369" y="3942546"/>
            <a:ext cx="124063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/>
              <a:t>no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89EB71-48FA-4A83-8E9E-A6437E41CB65}"/>
              </a:ext>
            </a:extLst>
          </p:cNvPr>
          <p:cNvSpPr txBox="1"/>
          <p:nvPr/>
        </p:nvSpPr>
        <p:spPr>
          <a:xfrm>
            <a:off x="228600" y="3942546"/>
            <a:ext cx="124063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/>
              <a:t>maybe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9D18D81-A9BC-4E9D-BD16-3F88EDAF5A4E}"/>
              </a:ext>
            </a:extLst>
          </p:cNvPr>
          <p:cNvSpPr txBox="1">
            <a:spLocks/>
          </p:cNvSpPr>
          <p:nvPr/>
        </p:nvSpPr>
        <p:spPr bwMode="auto">
          <a:xfrm>
            <a:off x="304800" y="762000"/>
            <a:ext cx="880872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Does it have an inverse</a:t>
            </a:r>
            <a:r>
              <a:rPr lang="en-US" sz="2000" dirty="0"/>
              <a:t> that is a function</a:t>
            </a:r>
            <a:r>
              <a:rPr lang="en-US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548613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934848"/>
            <a:ext cx="2595880" cy="245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3904367"/>
            <a:ext cx="2595880" cy="245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934847"/>
            <a:ext cx="2595880" cy="245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8912"/>
            <a:ext cx="2595556" cy="245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3451589" cy="2403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INVERSE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146546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B6A04D-1C9A-4F39-84A2-F0E8AEB67FE5}"/>
              </a:ext>
            </a:extLst>
          </p:cNvPr>
          <p:cNvSpPr txBox="1"/>
          <p:nvPr/>
        </p:nvSpPr>
        <p:spPr>
          <a:xfrm>
            <a:off x="1600197" y="1603314"/>
            <a:ext cx="124063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/>
              <a:t>no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71373B-BFB0-4A8E-B88D-405CB4627081}"/>
              </a:ext>
            </a:extLst>
          </p:cNvPr>
          <p:cNvSpPr txBox="1"/>
          <p:nvPr/>
        </p:nvSpPr>
        <p:spPr>
          <a:xfrm>
            <a:off x="4702969" y="1600200"/>
            <a:ext cx="124063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/>
              <a:t>yes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393456-940F-4ED7-997B-0F327F925A79}"/>
              </a:ext>
            </a:extLst>
          </p:cNvPr>
          <p:cNvSpPr txBox="1"/>
          <p:nvPr/>
        </p:nvSpPr>
        <p:spPr>
          <a:xfrm>
            <a:off x="3331369" y="3942546"/>
            <a:ext cx="124063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/>
              <a:t>no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3C65D7-739C-47B8-B7EF-1C2474643D70}"/>
              </a:ext>
            </a:extLst>
          </p:cNvPr>
          <p:cNvSpPr txBox="1"/>
          <p:nvPr/>
        </p:nvSpPr>
        <p:spPr>
          <a:xfrm>
            <a:off x="6607969" y="3942546"/>
            <a:ext cx="124063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/>
              <a:t>no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6FFD6F-F00D-4773-B276-62E1C53B88D6}"/>
              </a:ext>
            </a:extLst>
          </p:cNvPr>
          <p:cNvSpPr txBox="1"/>
          <p:nvPr/>
        </p:nvSpPr>
        <p:spPr>
          <a:xfrm>
            <a:off x="228600" y="3942546"/>
            <a:ext cx="124063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/>
              <a:t>maybe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A580A4C-FB73-40D1-BD20-965CE52243D9}"/>
              </a:ext>
            </a:extLst>
          </p:cNvPr>
          <p:cNvSpPr txBox="1">
            <a:spLocks/>
          </p:cNvSpPr>
          <p:nvPr/>
        </p:nvSpPr>
        <p:spPr bwMode="auto">
          <a:xfrm>
            <a:off x="304800" y="762000"/>
            <a:ext cx="880872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Does it have an inverse</a:t>
            </a:r>
            <a:r>
              <a:rPr lang="en-US" sz="2000" dirty="0"/>
              <a:t> that is a function</a:t>
            </a:r>
            <a:r>
              <a:rPr lang="en-US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891428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wolframalpha.com</a:t>
            </a:r>
          </a:p>
          <a:p>
            <a:endParaRPr lang="en-US" sz="2000" dirty="0"/>
          </a:p>
          <a:p>
            <a:r>
              <a:rPr lang="en-US" dirty="0"/>
              <a:t>Calculate the inverse function: 4x+17</a:t>
            </a:r>
          </a:p>
          <a:p>
            <a:endParaRPr lang="en-US" sz="2000" dirty="0"/>
          </a:p>
          <a:p>
            <a:r>
              <a:rPr lang="en-US" dirty="0"/>
              <a:t>Calculate the inverse function: f(x)=x^2+2</a:t>
            </a:r>
          </a:p>
          <a:p>
            <a:endParaRPr lang="en-US" sz="2000" dirty="0"/>
          </a:p>
          <a:p>
            <a:r>
              <a:rPr lang="en-US" dirty="0"/>
              <a:t>inverse: x^3+5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6121400"/>
            <a:ext cx="5054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INVERSE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272245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>
                <a:hlinkClick r:id="rId2"/>
              </a:rPr>
              <a:t>http://ihsankhairir.blogspot.com/2011/01/math-stuff-composite-function.html</a:t>
            </a:r>
            <a:endParaRPr lang="en-US" dirty="0"/>
          </a:p>
          <a:p>
            <a:r>
              <a:rPr lang="en-US" dirty="0"/>
              <a:t>Also has an “Inverse”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622" y="4038600"/>
            <a:ext cx="540735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INVERSE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577425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327329-8400-43F2-AA5D-6BCDFB805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14287"/>
            <a:ext cx="8963025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045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Inequalities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Exception to the rule:</a:t>
            </a:r>
          </a:p>
          <a:p>
            <a:r>
              <a:rPr lang="en-US" dirty="0"/>
              <a:t>If you multiply or divide by a </a:t>
            </a:r>
            <a:r>
              <a:rPr lang="en-US" dirty="0">
                <a:solidFill>
                  <a:schemeClr val="tx1"/>
                </a:solidFill>
              </a:rPr>
              <a:t>negative</a:t>
            </a:r>
            <a:r>
              <a:rPr lang="en-US" dirty="0"/>
              <a:t> number, it </a:t>
            </a:r>
            <a:r>
              <a:rPr lang="en-US" dirty="0">
                <a:solidFill>
                  <a:schemeClr val="tx1"/>
                </a:solidFill>
              </a:rPr>
              <a:t>flips</a:t>
            </a:r>
            <a:r>
              <a:rPr lang="en-US" dirty="0"/>
              <a:t> the inequality sign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79751149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5B002B-9B4A-42C5-8B42-552216D87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" y="176212"/>
            <a:ext cx="9001125" cy="65055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99B4CC-67AE-40FB-BDDA-C4D86B0EC06E}"/>
              </a:ext>
            </a:extLst>
          </p:cNvPr>
          <p:cNvSpPr txBox="1"/>
          <p:nvPr/>
        </p:nvSpPr>
        <p:spPr>
          <a:xfrm>
            <a:off x="86462" y="2514600"/>
            <a:ext cx="1676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BUT…</a:t>
            </a:r>
          </a:p>
        </p:txBody>
      </p:sp>
    </p:spTree>
    <p:extLst>
      <p:ext uri="{BB962C8B-B14F-4D97-AF65-F5344CB8AC3E}">
        <p14:creationId xmlns:p14="http://schemas.microsoft.com/office/powerpoint/2010/main" val="539541423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A56BF4-965D-4CB2-B323-52F4DEDAD12D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372141650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10600" cy="5638800"/>
          </a:xfrm>
        </p:spPr>
        <p:txBody>
          <a:bodyPr/>
          <a:lstStyle/>
          <a:p>
            <a:r>
              <a:rPr lang="en-US" dirty="0"/>
              <a:t>A cubic function (the “maybe”) </a:t>
            </a:r>
          </a:p>
          <a:p>
            <a:pPr algn="ctr"/>
            <a:r>
              <a:rPr lang="en-US" dirty="0"/>
              <a:t>ƒ(x) =ax³+</a:t>
            </a:r>
            <a:r>
              <a:rPr lang="en-US" sz="2000" dirty="0"/>
              <a:t> </a:t>
            </a:r>
            <a:r>
              <a:rPr lang="en-US" dirty="0"/>
              <a:t>bx²+</a:t>
            </a:r>
            <a:r>
              <a:rPr lang="en-US" sz="2000" dirty="0"/>
              <a:t> </a:t>
            </a:r>
            <a:r>
              <a:rPr lang="en-US" dirty="0"/>
              <a:t>cx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d, </a:t>
            </a:r>
          </a:p>
          <a:p>
            <a:r>
              <a:rPr lang="en-US" dirty="0"/>
              <a:t>all coefficients non-zero, </a:t>
            </a:r>
            <a:r>
              <a:rPr lang="en-US" dirty="0" err="1"/>
              <a:t>x∈</a:t>
            </a:r>
            <a:r>
              <a:rPr lang="en-US" b="0" i="0" dirty="0" err="1">
                <a:effectLst/>
                <a:latin typeface="-apple-system"/>
              </a:rPr>
              <a:t>ℝ</a:t>
            </a:r>
            <a:endParaRPr lang="en-US" dirty="0"/>
          </a:p>
          <a:p>
            <a:endParaRPr lang="en-US" sz="2000" dirty="0"/>
          </a:p>
          <a:p>
            <a:r>
              <a:rPr lang="en-US" dirty="0"/>
              <a:t>in general, has no inverse because it is not a one-to-one function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F29A4F-1F53-4C34-81CC-B3C914C47066}"/>
              </a:ext>
            </a:extLst>
          </p:cNvPr>
          <p:cNvSpPr txBox="1"/>
          <p:nvPr/>
        </p:nvSpPr>
        <p:spPr>
          <a:xfrm>
            <a:off x="0" y="6400800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500" b="1" i="0" strike="noStrike" dirty="0">
                <a:solidFill>
                  <a:srgbClr val="00B0F0"/>
                </a:solidFill>
                <a:effectLst/>
                <a:latin typeface="+mn-lt"/>
              </a:rPr>
              <a:t>Kimtee Goh</a:t>
            </a:r>
            <a:r>
              <a:rPr lang="en-US" sz="1500" b="0" i="0" dirty="0">
                <a:solidFill>
                  <a:srgbClr val="00B0F0"/>
                </a:solidFill>
                <a:effectLst/>
                <a:latin typeface="+mn-lt"/>
              </a:rPr>
              <a:t>, a mechanical engineer from UNIVERSITY OF MALAYA, MALAYSIA</a:t>
            </a:r>
          </a:p>
          <a:p>
            <a:pPr algn="l"/>
            <a:r>
              <a:rPr lang="en-US" sz="1500" dirty="0">
                <a:solidFill>
                  <a:srgbClr val="00B0F0"/>
                </a:solidFill>
                <a:latin typeface="+mn-lt"/>
              </a:rPr>
              <a:t>https://www.quora.com/How-do-you-find-the-inverse-value-of-a-cubic-function</a:t>
            </a:r>
          </a:p>
        </p:txBody>
      </p:sp>
    </p:spTree>
    <p:extLst>
      <p:ext uri="{BB962C8B-B14F-4D97-AF65-F5344CB8AC3E}">
        <p14:creationId xmlns:p14="http://schemas.microsoft.com/office/powerpoint/2010/main" val="1728594299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10600" cy="5638800"/>
          </a:xfrm>
        </p:spPr>
        <p:txBody>
          <a:bodyPr/>
          <a:lstStyle/>
          <a:p>
            <a:r>
              <a:rPr lang="en-US" dirty="0"/>
              <a:t>BUT cubic functions of the form: </a:t>
            </a:r>
          </a:p>
          <a:p>
            <a:r>
              <a:rPr lang="en-US" dirty="0"/>
              <a:t>	(</a:t>
            </a:r>
            <a:r>
              <a:rPr lang="en-US" dirty="0" err="1"/>
              <a:t>i</a:t>
            </a:r>
            <a:r>
              <a:rPr lang="en-US" dirty="0"/>
              <a:t>)	ƒ(x)=(</a:t>
            </a:r>
            <a:r>
              <a:rPr lang="en-US" dirty="0" err="1"/>
              <a:t>ax+b</a:t>
            </a:r>
            <a:r>
              <a:rPr lang="en-US" dirty="0"/>
              <a:t>)³+ c</a:t>
            </a:r>
          </a:p>
          <a:p>
            <a:r>
              <a:rPr lang="en-US" dirty="0"/>
              <a:t>	(ii)	ƒ(x)=a(</a:t>
            </a:r>
            <a:r>
              <a:rPr lang="en-US" dirty="0" err="1"/>
              <a:t>x+b</a:t>
            </a:r>
            <a:r>
              <a:rPr lang="en-US" dirty="0"/>
              <a:t>)³+ c</a:t>
            </a:r>
          </a:p>
          <a:p>
            <a:r>
              <a:rPr lang="en-US" dirty="0"/>
              <a:t>are invertible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55C621-FC02-45C7-B99F-B410FF506F8B}"/>
              </a:ext>
            </a:extLst>
          </p:cNvPr>
          <p:cNvSpPr txBox="1"/>
          <p:nvPr/>
        </p:nvSpPr>
        <p:spPr>
          <a:xfrm>
            <a:off x="0" y="6400800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500" b="1" i="0" strike="noStrike" dirty="0">
                <a:solidFill>
                  <a:srgbClr val="00B0F0"/>
                </a:solidFill>
                <a:effectLst/>
                <a:latin typeface="+mn-lt"/>
              </a:rPr>
              <a:t>Kimtee Goh</a:t>
            </a:r>
            <a:r>
              <a:rPr lang="en-US" sz="1500" b="0" i="0" dirty="0">
                <a:solidFill>
                  <a:srgbClr val="00B0F0"/>
                </a:solidFill>
                <a:effectLst/>
                <a:latin typeface="+mn-lt"/>
              </a:rPr>
              <a:t>, a mechanical engineer from UNIVERSITY OF MALAYA, MALAYSIA</a:t>
            </a:r>
          </a:p>
          <a:p>
            <a:pPr algn="l"/>
            <a:r>
              <a:rPr lang="en-US" sz="1500" dirty="0">
                <a:solidFill>
                  <a:srgbClr val="00B0F0"/>
                </a:solidFill>
                <a:latin typeface="+mn-lt"/>
              </a:rPr>
              <a:t>https://www.quora.com/How-do-you-find-the-inverse-value-of-a-cubic-function</a:t>
            </a:r>
          </a:p>
        </p:txBody>
      </p:sp>
    </p:spTree>
    <p:extLst>
      <p:ext uri="{BB962C8B-B14F-4D97-AF65-F5344CB8AC3E}">
        <p14:creationId xmlns:p14="http://schemas.microsoft.com/office/powerpoint/2010/main" val="1922354656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D9069E-95D9-4368-A564-7C08CCCCC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926427-C601-4DD8-BBD1-3039FFF1CF20}"/>
              </a:ext>
            </a:extLst>
          </p:cNvPr>
          <p:cNvSpPr txBox="1"/>
          <p:nvPr/>
        </p:nvSpPr>
        <p:spPr>
          <a:xfrm>
            <a:off x="2286000" y="3247553"/>
            <a:ext cx="3505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passes the horizontal line test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EC3AD3-4806-43B0-A360-F83C9DAE9AFD}"/>
              </a:ext>
            </a:extLst>
          </p:cNvPr>
          <p:cNvSpPr txBox="1"/>
          <p:nvPr/>
        </p:nvSpPr>
        <p:spPr>
          <a:xfrm>
            <a:off x="5486400" y="5181600"/>
            <a:ext cx="2971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and the domain and range of its inverse is </a:t>
            </a:r>
            <a:r>
              <a:rPr lang="en-US" sz="1800" b="1" i="0" dirty="0">
                <a:solidFill>
                  <a:srgbClr val="FF0000"/>
                </a:solidFill>
                <a:effectLst/>
                <a:latin typeface="-apple-system"/>
              </a:rPr>
              <a:t>ℝ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the domain and range of the original function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78660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5F7213-BC57-4647-A404-76477D51B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1763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CD4AFE-35A8-4A5F-B9BA-ADFFC23B6F0A}"/>
              </a:ext>
            </a:extLst>
          </p:cNvPr>
          <p:cNvSpPr txBox="1"/>
          <p:nvPr/>
        </p:nvSpPr>
        <p:spPr>
          <a:xfrm>
            <a:off x="2286000" y="3124200"/>
            <a:ext cx="3505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passes the horizontal line test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5EC0E9-9A6F-4BBB-A253-8D86E3690176}"/>
              </a:ext>
            </a:extLst>
          </p:cNvPr>
          <p:cNvSpPr txBox="1"/>
          <p:nvPr/>
        </p:nvSpPr>
        <p:spPr>
          <a:xfrm>
            <a:off x="5486400" y="5181600"/>
            <a:ext cx="2971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and the domain and range of its inverse is </a:t>
            </a:r>
            <a:r>
              <a:rPr lang="en-US" sz="1800" b="1" i="0" dirty="0">
                <a:solidFill>
                  <a:srgbClr val="FF0000"/>
                </a:solidFill>
                <a:effectLst/>
                <a:latin typeface="-apple-system"/>
              </a:rPr>
              <a:t>ℝ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the domain and range of the original function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159180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786FD8-16AC-49C5-A855-9BC6A455F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CAEBC0-BAD2-41DE-BB14-26761A3127F2}"/>
              </a:ext>
            </a:extLst>
          </p:cNvPr>
          <p:cNvSpPr txBox="1"/>
          <p:nvPr/>
        </p:nvSpPr>
        <p:spPr>
          <a:xfrm>
            <a:off x="2286000" y="3124200"/>
            <a:ext cx="3505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fails the horizontal line test</a:t>
            </a:r>
          </a:p>
        </p:txBody>
      </p:sp>
    </p:spTree>
    <p:extLst>
      <p:ext uri="{BB962C8B-B14F-4D97-AF65-F5344CB8AC3E}">
        <p14:creationId xmlns:p14="http://schemas.microsoft.com/office/powerpoint/2010/main" val="1932443177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3C462E-C6B0-4BB4-A88B-B5300AB33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127" y="0"/>
            <a:ext cx="41832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58679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E423146-BE30-41B8-B2ED-EE8DCDADA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DA58D7-0E20-4B4D-AF52-25723CA6E9F0}"/>
              </a:ext>
            </a:extLst>
          </p:cNvPr>
          <p:cNvSpPr txBox="1"/>
          <p:nvPr/>
        </p:nvSpPr>
        <p:spPr>
          <a:xfrm>
            <a:off x="2286000" y="3212068"/>
            <a:ext cx="3505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passes the horizontal line test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117966-4602-44BD-8800-F96B9BCA7264}"/>
              </a:ext>
            </a:extLst>
          </p:cNvPr>
          <p:cNvSpPr txBox="1"/>
          <p:nvPr/>
        </p:nvSpPr>
        <p:spPr>
          <a:xfrm>
            <a:off x="5486400" y="5181600"/>
            <a:ext cx="2971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and the domain and range of its inverse is </a:t>
            </a:r>
            <a:r>
              <a:rPr lang="en-US" sz="1800" b="1" i="0" dirty="0">
                <a:solidFill>
                  <a:srgbClr val="FF0000"/>
                </a:solidFill>
                <a:effectLst/>
                <a:latin typeface="-apple-system"/>
              </a:rPr>
              <a:t>ℝ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the domain and range of the original function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51594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10600" cy="5638800"/>
          </a:xfrm>
        </p:spPr>
        <p:txBody>
          <a:bodyPr/>
          <a:lstStyle/>
          <a:p>
            <a:r>
              <a:rPr lang="en-US" dirty="0"/>
              <a:t>So, the trick seems to be:</a:t>
            </a:r>
          </a:p>
          <a:p>
            <a:r>
              <a:rPr lang="en-US" dirty="0"/>
              <a:t>if it’s got a “cx” term, it is invertible, otherwise probably not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55C621-FC02-45C7-B99F-B410FF506F8B}"/>
              </a:ext>
            </a:extLst>
          </p:cNvPr>
          <p:cNvSpPr txBox="1"/>
          <p:nvPr/>
        </p:nvSpPr>
        <p:spPr>
          <a:xfrm>
            <a:off x="0" y="6400800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500" b="1" i="0" strike="noStrike" dirty="0">
                <a:solidFill>
                  <a:srgbClr val="00B0F0"/>
                </a:solidFill>
                <a:effectLst/>
                <a:latin typeface="+mn-lt"/>
              </a:rPr>
              <a:t>Kimtee Goh</a:t>
            </a:r>
            <a:r>
              <a:rPr lang="en-US" sz="1500" b="0" i="0" dirty="0">
                <a:solidFill>
                  <a:srgbClr val="00B0F0"/>
                </a:solidFill>
                <a:effectLst/>
                <a:latin typeface="+mn-lt"/>
              </a:rPr>
              <a:t>, a mechanical engineer from UNIVERSITY OF MALAYA, MALAYSIA</a:t>
            </a:r>
          </a:p>
          <a:p>
            <a:pPr algn="l"/>
            <a:r>
              <a:rPr lang="en-US" sz="1500" dirty="0">
                <a:solidFill>
                  <a:srgbClr val="00B0F0"/>
                </a:solidFill>
                <a:latin typeface="+mn-lt"/>
              </a:rPr>
              <a:t>https://www.quora.com/How-do-you-find-the-inverse-value-of-a-cubic-function</a:t>
            </a:r>
          </a:p>
        </p:txBody>
      </p:sp>
    </p:spTree>
    <p:extLst>
      <p:ext uri="{BB962C8B-B14F-4D97-AF65-F5344CB8AC3E}">
        <p14:creationId xmlns:p14="http://schemas.microsoft.com/office/powerpoint/2010/main" val="2341966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Inequalities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double-sided inequality (bounded), it is safest to change it into two problems, then combine the answers at the end into a bounded interval</a:t>
            </a:r>
          </a:p>
        </p:txBody>
      </p:sp>
    </p:spTree>
    <p:extLst>
      <p:ext uri="{BB962C8B-B14F-4D97-AF65-F5344CB8AC3E}">
        <p14:creationId xmlns:p14="http://schemas.microsoft.com/office/powerpoint/2010/main" val="3683484888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0AA46-8F95-4473-A0FD-1E9E932F9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066800"/>
            <a:ext cx="2017110" cy="838200"/>
          </a:xfrm>
        </p:spPr>
        <p:txBody>
          <a:bodyPr/>
          <a:lstStyle/>
          <a:p>
            <a:r>
              <a:rPr lang="en-US" sz="2000" dirty="0"/>
              <a:t>Still not sure…</a:t>
            </a:r>
          </a:p>
          <a:p>
            <a:r>
              <a:rPr lang="en-US" sz="2000" dirty="0"/>
              <a:t>Seems to be…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C49D14-DE03-4C9C-AC2F-15E333922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310" y="0"/>
            <a:ext cx="70506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017300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04E496-DA80-4F4B-8EDA-C750F263C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658" y="0"/>
            <a:ext cx="6083342" cy="67056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A047EFE-BB0D-41D5-AF62-72B3BBA763AF}"/>
              </a:ext>
            </a:extLst>
          </p:cNvPr>
          <p:cNvSpPr/>
          <p:nvPr/>
        </p:nvSpPr>
        <p:spPr>
          <a:xfrm>
            <a:off x="2895600" y="5486400"/>
            <a:ext cx="3352800" cy="13716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32DC22C-DE48-43AC-953B-8DB2001C6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066800"/>
            <a:ext cx="2971800" cy="2438400"/>
          </a:xfrm>
        </p:spPr>
        <p:txBody>
          <a:bodyPr/>
          <a:lstStyle/>
          <a:p>
            <a:r>
              <a:rPr lang="en-US" sz="2000" dirty="0"/>
              <a:t>But, the domain and range of x^3+2 are both </a:t>
            </a:r>
            <a:r>
              <a:rPr lang="en-US" sz="2000" b="0" i="0" dirty="0">
                <a:effectLst/>
                <a:latin typeface="-apple-system"/>
              </a:rPr>
              <a:t>ℝ</a:t>
            </a:r>
            <a:r>
              <a:rPr lang="en-US" sz="2000" dirty="0"/>
              <a:t>, so the domain and range of x^3+2 is NOT the range and domain of (x-2)^1/3</a:t>
            </a:r>
          </a:p>
          <a:p>
            <a:endParaRPr lang="en-US" sz="2000" dirty="0"/>
          </a:p>
          <a:p>
            <a:r>
              <a:rPr lang="en-US" sz="2000" dirty="0"/>
              <a:t>So IT’S NOT!</a:t>
            </a:r>
          </a:p>
        </p:txBody>
      </p:sp>
    </p:spTree>
    <p:extLst>
      <p:ext uri="{BB962C8B-B14F-4D97-AF65-F5344CB8AC3E}">
        <p14:creationId xmlns:p14="http://schemas.microsoft.com/office/powerpoint/2010/main" val="163586338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048000" cy="320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00200" y="914400"/>
            <a:ext cx="7239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6000" b="1" dirty="0">
                <a:solidFill>
                  <a:srgbClr val="FFFF00"/>
                </a:solidFill>
              </a:rPr>
              <a:t>     Questions?</a:t>
            </a:r>
          </a:p>
          <a:p>
            <a:pPr algn="ctr" eaLnBrk="1" hangingPunct="1"/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29241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</a:t>
            </a:r>
            <a:r>
              <a:rPr lang="en-US" sz="1500" dirty="0">
                <a:solidFill>
                  <a:srgbClr val="00B0F0"/>
                </a:solidFill>
              </a:rPr>
              <a:t>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986359816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You Survived!</a:t>
            </a:r>
          </a:p>
        </p:txBody>
      </p:sp>
      <p:pic>
        <p:nvPicPr>
          <p:cNvPr id="819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8713"/>
            <a:ext cx="9144000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Content Placeholder 2"/>
          <p:cNvSpPr txBox="1">
            <a:spLocks/>
          </p:cNvSpPr>
          <p:nvPr/>
        </p:nvSpPr>
        <p:spPr bwMode="auto">
          <a:xfrm>
            <a:off x="914400" y="62357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1028700" indent="-5715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buFont typeface="Arial" charset="0"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 typeface="Arial" charset="0"/>
              <a:buNone/>
            </a:pPr>
            <a:r>
              <a:rPr lang="en-US" altLang="en-US" sz="1200">
                <a:solidFill>
                  <a:srgbClr val="00B0F0"/>
                </a:solidFill>
              </a:rPr>
              <a:t>www.playbuzz.com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B54BC-A178-3780-04FD-C86FB4805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800" dirty="0">
                <a:solidFill>
                  <a:srgbClr val="002060"/>
                </a:solidFill>
              </a:rPr>
              <a:t>Today we studied:</a:t>
            </a:r>
          </a:p>
          <a:p>
            <a:pPr>
              <a:spcBef>
                <a:spcPts val="0"/>
              </a:spcBef>
            </a:pPr>
            <a:r>
              <a:rPr lang="en-US" sz="3800" dirty="0">
                <a:solidFill>
                  <a:srgbClr val="002060"/>
                </a:solidFill>
              </a:rPr>
              <a:t>	Review of rational functions</a:t>
            </a:r>
          </a:p>
          <a:p>
            <a:pPr>
              <a:spcBef>
                <a:spcPts val="0"/>
              </a:spcBef>
            </a:pPr>
            <a:r>
              <a:rPr lang="en-US" sz="3800" dirty="0">
                <a:solidFill>
                  <a:srgbClr val="002060"/>
                </a:solidFill>
              </a:rPr>
              <a:t>	Composite functions</a:t>
            </a:r>
          </a:p>
          <a:p>
            <a:pPr>
              <a:spcBef>
                <a:spcPts val="0"/>
              </a:spcBef>
            </a:pPr>
            <a:r>
              <a:rPr lang="en-US" sz="3800" dirty="0">
                <a:solidFill>
                  <a:srgbClr val="002060"/>
                </a:solidFill>
              </a:rPr>
              <a:t>	One-to-one functions</a:t>
            </a:r>
          </a:p>
          <a:p>
            <a:pPr>
              <a:spcBef>
                <a:spcPts val="0"/>
              </a:spcBef>
            </a:pPr>
            <a:r>
              <a:rPr lang="en-US" sz="3800" dirty="0">
                <a:solidFill>
                  <a:srgbClr val="002060"/>
                </a:solidFill>
              </a:rPr>
              <a:t>	Inverse functions</a:t>
            </a:r>
          </a:p>
        </p:txBody>
      </p:sp>
    </p:spTree>
    <p:extLst>
      <p:ext uri="{BB962C8B-B14F-4D97-AF65-F5344CB8AC3E}">
        <p14:creationId xmlns:p14="http://schemas.microsoft.com/office/powerpoint/2010/main" val="99987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Interval Notation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81256A3-0166-4E06-AE17-5E4CCB101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there are two inequalities hemming in the function</a:t>
            </a:r>
          </a:p>
        </p:txBody>
      </p:sp>
    </p:spTree>
    <p:extLst>
      <p:ext uri="{BB962C8B-B14F-4D97-AF65-F5344CB8AC3E}">
        <p14:creationId xmlns:p14="http://schemas.microsoft.com/office/powerpoint/2010/main" val="3213087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Interval Notation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81256A3-0166-4E06-AE17-5E4CCB101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839200" cy="5638800"/>
          </a:xfrm>
        </p:spPr>
        <p:txBody>
          <a:bodyPr/>
          <a:lstStyle/>
          <a:p>
            <a:r>
              <a:rPr lang="en-US" dirty="0"/>
              <a:t>Several ways to express these:</a:t>
            </a:r>
          </a:p>
          <a:p>
            <a:r>
              <a:rPr lang="en-US" dirty="0"/>
              <a:t>x&lt;1, x≥2	 	inequality notation </a:t>
            </a:r>
          </a:p>
          <a:p>
            <a:pPr marL="45720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 </a:t>
            </a:r>
          </a:p>
          <a:p>
            <a:r>
              <a:rPr lang="en-US" dirty="0"/>
              <a:t>(–∞,1) </a:t>
            </a:r>
            <a:r>
              <a:rPr lang="en-US" dirty="0">
                <a:sym typeface="Symbol"/>
              </a:rPr>
              <a:t></a:t>
            </a:r>
            <a:r>
              <a:rPr lang="en-US" dirty="0"/>
              <a:t> [2,∞) 	interval, or set,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					notation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Parentheses are used if the point is 	not included (open interval)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Square brackets are used if the point 	is included (closed interval)</a:t>
            </a:r>
          </a:p>
        </p:txBody>
      </p:sp>
    </p:spTree>
    <p:extLst>
      <p:ext uri="{BB962C8B-B14F-4D97-AF65-F5344CB8AC3E}">
        <p14:creationId xmlns:p14="http://schemas.microsoft.com/office/powerpoint/2010/main" val="581467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75185-8CAB-40FF-ADCB-953D89C81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Interval 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0344B-413E-4597-9F6E-6F6E9B56F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Several ways to express these:</a:t>
            </a:r>
          </a:p>
          <a:p>
            <a:r>
              <a:rPr lang="en-US" dirty="0"/>
              <a:t>			number line </a:t>
            </a:r>
            <a:r>
              <a:rPr lang="en-US" sz="3000" dirty="0"/>
              <a:t>with 					parentheses/square brackets</a:t>
            </a:r>
          </a:p>
          <a:p>
            <a:r>
              <a:rPr lang="en-US" dirty="0"/>
              <a:t>			number line </a:t>
            </a:r>
            <a:r>
              <a:rPr lang="en-US" sz="3000" dirty="0"/>
              <a:t>with dots</a:t>
            </a:r>
          </a:p>
          <a:p>
            <a:endParaRPr lang="en-US" sz="2000" dirty="0"/>
          </a:p>
          <a:p>
            <a:r>
              <a:rPr lang="en-US" sz="3500" dirty="0"/>
              <a:t>Open dots are used when the point is </a:t>
            </a:r>
          </a:p>
          <a:p>
            <a:pPr>
              <a:spcBef>
                <a:spcPts val="0"/>
              </a:spcBef>
            </a:pPr>
            <a:r>
              <a:rPr lang="en-US" sz="3500" dirty="0"/>
              <a:t>	not included (open intervals)</a:t>
            </a:r>
          </a:p>
          <a:p>
            <a:r>
              <a:rPr lang="en-US" sz="3500" dirty="0"/>
              <a:t>Filled-in dots are used when the point  </a:t>
            </a:r>
          </a:p>
          <a:p>
            <a:pPr>
              <a:spcBef>
                <a:spcPts val="0"/>
              </a:spcBef>
            </a:pPr>
            <a:r>
              <a:rPr lang="en-US" sz="3500" dirty="0"/>
              <a:t>	is included (closed intervals) </a:t>
            </a:r>
          </a:p>
          <a:p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359F0EB-C101-49A2-8B48-A7FC0ED8236E}"/>
              </a:ext>
            </a:extLst>
          </p:cNvPr>
          <p:cNvGrpSpPr/>
          <p:nvPr/>
        </p:nvGrpSpPr>
        <p:grpSpPr>
          <a:xfrm>
            <a:off x="457200" y="2133600"/>
            <a:ext cx="2514600" cy="784830"/>
            <a:chOff x="457200" y="2172788"/>
            <a:chExt cx="2514600" cy="784830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4999CACD-9A48-4C16-8DB1-87D47E2597A9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" y="2362200"/>
              <a:ext cx="2514600" cy="0"/>
            </a:xfrm>
            <a:prstGeom prst="straightConnector1">
              <a:avLst/>
            </a:prstGeom>
            <a:ln>
              <a:solidFill>
                <a:srgbClr val="CCFFFF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D45C6B6C-EE86-442F-B282-BD9B57EE9100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" y="2362200"/>
              <a:ext cx="838200" cy="0"/>
            </a:xfrm>
            <a:prstGeom prst="straightConnector1">
              <a:avLst/>
            </a:prstGeom>
            <a:ln w="38100">
              <a:solidFill>
                <a:srgbClr val="CCFF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46384841-5B00-49C2-87A2-F56990E28FE4}"/>
                </a:ext>
              </a:extLst>
            </p:cNvPr>
            <p:cNvCxnSpPr>
              <a:cxnSpLocks/>
            </p:cNvCxnSpPr>
            <p:nvPr/>
          </p:nvCxnSpPr>
          <p:spPr>
            <a:xfrm>
              <a:off x="2057400" y="2364377"/>
              <a:ext cx="914400" cy="0"/>
            </a:xfrm>
            <a:prstGeom prst="straightConnector1">
              <a:avLst/>
            </a:prstGeom>
            <a:ln w="38100">
              <a:solidFill>
                <a:srgbClr val="CCFFFF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ECC9529-D338-4849-BDE2-4306E113F6B7}"/>
                </a:ext>
              </a:extLst>
            </p:cNvPr>
            <p:cNvSpPr txBox="1"/>
            <p:nvPr/>
          </p:nvSpPr>
          <p:spPr>
            <a:xfrm>
              <a:off x="1955075" y="2172788"/>
              <a:ext cx="254725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CCFFFF"/>
                  </a:solidFill>
                </a:rPr>
                <a:t>[</a:t>
              </a:r>
            </a:p>
            <a:p>
              <a:endParaRPr lang="en-US" sz="900" dirty="0">
                <a:solidFill>
                  <a:srgbClr val="CCFFFF"/>
                </a:solidFill>
              </a:endParaRPr>
            </a:p>
            <a:p>
              <a:r>
                <a:rPr lang="en-US" dirty="0">
                  <a:solidFill>
                    <a:srgbClr val="CCFFFF"/>
                  </a:solidFill>
                </a:rPr>
                <a:t>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5E700F1-FC4B-41D9-99E8-135875AAEC0D}"/>
                </a:ext>
              </a:extLst>
            </p:cNvPr>
            <p:cNvSpPr txBox="1"/>
            <p:nvPr/>
          </p:nvSpPr>
          <p:spPr>
            <a:xfrm>
              <a:off x="1143000" y="2172788"/>
              <a:ext cx="254725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CCFFFF"/>
                  </a:solidFill>
                </a:rPr>
                <a:t>)</a:t>
              </a:r>
            </a:p>
            <a:p>
              <a:endParaRPr lang="en-US" sz="900" dirty="0">
                <a:solidFill>
                  <a:srgbClr val="CCFFFF"/>
                </a:solidFill>
              </a:endParaRPr>
            </a:p>
            <a:p>
              <a:r>
                <a:rPr lang="en-US" dirty="0">
                  <a:solidFill>
                    <a:srgbClr val="CCFFFF"/>
                  </a:solidFill>
                </a:rPr>
                <a:t>1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17308A7-96CF-4AFC-A8A5-76B0BC9560E8}"/>
              </a:ext>
            </a:extLst>
          </p:cNvPr>
          <p:cNvGrpSpPr/>
          <p:nvPr/>
        </p:nvGrpSpPr>
        <p:grpSpPr>
          <a:xfrm>
            <a:off x="457200" y="3276600"/>
            <a:ext cx="2514600" cy="784830"/>
            <a:chOff x="457200" y="3276600"/>
            <a:chExt cx="2514600" cy="78483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95A2C7F-E021-4AC4-B5D0-F3BADC0D969D}"/>
                </a:ext>
              </a:extLst>
            </p:cNvPr>
            <p:cNvGrpSpPr/>
            <p:nvPr/>
          </p:nvGrpSpPr>
          <p:grpSpPr>
            <a:xfrm>
              <a:off x="457200" y="3276600"/>
              <a:ext cx="2514600" cy="784830"/>
              <a:chOff x="457200" y="2172788"/>
              <a:chExt cx="2514600" cy="784830"/>
            </a:xfrm>
          </p:grpSpPr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60CBEA05-D3E2-4719-B921-07A257DC15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200" y="2362200"/>
                <a:ext cx="2514600" cy="0"/>
              </a:xfrm>
              <a:prstGeom prst="straightConnector1">
                <a:avLst/>
              </a:prstGeom>
              <a:ln>
                <a:solidFill>
                  <a:srgbClr val="CCFFFF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24F61C1A-8690-48C9-B62D-7370BE79F7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200" y="2362200"/>
                <a:ext cx="838200" cy="0"/>
              </a:xfrm>
              <a:prstGeom prst="straightConnector1">
                <a:avLst/>
              </a:prstGeom>
              <a:ln w="38100">
                <a:solidFill>
                  <a:srgbClr val="CCFFFF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8ACC4A1F-4586-4630-A852-D5047EFA8D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7400" y="2351314"/>
                <a:ext cx="914400" cy="0"/>
              </a:xfrm>
              <a:prstGeom prst="straightConnector1">
                <a:avLst/>
              </a:prstGeom>
              <a:ln w="38100">
                <a:solidFill>
                  <a:srgbClr val="CCFFFF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80F1535-E23C-47BC-992A-AB0128973E05}"/>
                  </a:ext>
                </a:extLst>
              </p:cNvPr>
              <p:cNvSpPr txBox="1"/>
              <p:nvPr/>
            </p:nvSpPr>
            <p:spPr>
              <a:xfrm>
                <a:off x="1955075" y="2172788"/>
                <a:ext cx="254725" cy="7848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en-US" dirty="0">
                  <a:solidFill>
                    <a:srgbClr val="CCFFFF"/>
                  </a:solidFill>
                </a:endParaRPr>
              </a:p>
              <a:p>
                <a:endParaRPr lang="en-US" sz="900" dirty="0">
                  <a:solidFill>
                    <a:srgbClr val="CCFFFF"/>
                  </a:solidFill>
                </a:endParaRPr>
              </a:p>
              <a:p>
                <a:r>
                  <a:rPr lang="en-US" dirty="0">
                    <a:solidFill>
                      <a:srgbClr val="CCFFFF"/>
                    </a:solidFill>
                  </a:rPr>
                  <a:t>2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253E534-4E05-49F6-8647-1C79CAC4C7BB}"/>
                  </a:ext>
                </a:extLst>
              </p:cNvPr>
              <p:cNvSpPr txBox="1"/>
              <p:nvPr/>
            </p:nvSpPr>
            <p:spPr>
              <a:xfrm>
                <a:off x="1143000" y="2172788"/>
                <a:ext cx="254725" cy="7848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en-US" dirty="0">
                  <a:solidFill>
                    <a:srgbClr val="CCFFFF"/>
                  </a:solidFill>
                </a:endParaRPr>
              </a:p>
              <a:p>
                <a:endParaRPr lang="en-US" sz="900" dirty="0">
                  <a:solidFill>
                    <a:srgbClr val="CCFFFF"/>
                  </a:solidFill>
                </a:endParaRPr>
              </a:p>
              <a:p>
                <a:r>
                  <a:rPr lang="en-US" dirty="0">
                    <a:solidFill>
                      <a:srgbClr val="CCFFFF"/>
                    </a:solidFill>
                  </a:rPr>
                  <a:t>1</a:t>
                </a:r>
              </a:p>
            </p:txBody>
          </p:sp>
        </p:grp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B06327C-AEF3-4CF3-9AFD-F94AF389C817}"/>
                </a:ext>
              </a:extLst>
            </p:cNvPr>
            <p:cNvSpPr/>
            <p:nvPr/>
          </p:nvSpPr>
          <p:spPr>
            <a:xfrm>
              <a:off x="2032363" y="3389812"/>
              <a:ext cx="152400" cy="152400"/>
            </a:xfrm>
            <a:prstGeom prst="ellipse">
              <a:avLst/>
            </a:prstGeom>
            <a:solidFill>
              <a:srgbClr val="CCFFFF"/>
            </a:solidFill>
            <a:ln>
              <a:solidFill>
                <a:srgbClr val="CC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9F8936A-2417-44AD-AF18-5F220DE061E0}"/>
                </a:ext>
              </a:extLst>
            </p:cNvPr>
            <p:cNvSpPr/>
            <p:nvPr/>
          </p:nvSpPr>
          <p:spPr>
            <a:xfrm>
              <a:off x="1195252" y="3378926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C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29237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A56BF4-965D-4CB2-B323-52F4DEDAD12D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997785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dirty="0"/>
              <a:t>Composite functions have an order - the output of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is the input to ƒ(</a:t>
            </a:r>
            <a:r>
              <a:rPr lang="en-US" i="1" dirty="0"/>
              <a:t>x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41531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r>
              <a:rPr lang="en-US" dirty="0"/>
              <a:t>Today we will be going over:</a:t>
            </a:r>
          </a:p>
          <a:p>
            <a:endParaRPr lang="en-US" sz="1500" dirty="0"/>
          </a:p>
          <a:p>
            <a:r>
              <a:rPr lang="en-US" dirty="0"/>
              <a:t>	Review: Inequalities, </a:t>
            </a:r>
          </a:p>
          <a:p>
            <a:r>
              <a:rPr lang="en-US" dirty="0"/>
              <a:t>		absolute values, radicals</a:t>
            </a:r>
          </a:p>
          <a:p>
            <a:r>
              <a:rPr lang="en-US" dirty="0"/>
              <a:t>	New stuff: composite </a:t>
            </a:r>
          </a:p>
          <a:p>
            <a:pPr>
              <a:spcBef>
                <a:spcPts val="0"/>
              </a:spcBef>
            </a:pPr>
            <a:r>
              <a:rPr lang="en-US" dirty="0"/>
              <a:t>		functions </a:t>
            </a:r>
          </a:p>
          <a:p>
            <a:pPr>
              <a:spcBef>
                <a:spcPts val="0"/>
              </a:spcBef>
            </a:pPr>
            <a:r>
              <a:rPr lang="en-US" dirty="0"/>
              <a:t>		one-to-one functions </a:t>
            </a:r>
          </a:p>
          <a:p>
            <a:pPr>
              <a:spcBef>
                <a:spcPts val="0"/>
              </a:spcBef>
            </a:pPr>
            <a:r>
              <a:rPr lang="en-US" dirty="0"/>
              <a:t>		inverse functions</a:t>
            </a:r>
          </a:p>
        </p:txBody>
      </p:sp>
    </p:spTree>
    <p:extLst>
      <p:ext uri="{BB962C8B-B14F-4D97-AF65-F5344CB8AC3E}">
        <p14:creationId xmlns:p14="http://schemas.microsoft.com/office/powerpoint/2010/main" val="1484083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10600" cy="5638800"/>
          </a:xfrm>
        </p:spPr>
        <p:txBody>
          <a:bodyPr/>
          <a:lstStyle/>
          <a:p>
            <a:r>
              <a:rPr lang="en-US" dirty="0"/>
              <a:t>New symbols: 	ƒ ○ </a:t>
            </a:r>
            <a:r>
              <a:rPr lang="en-US" i="1" dirty="0"/>
              <a:t>g</a:t>
            </a:r>
            <a:r>
              <a:rPr lang="en-US" dirty="0"/>
              <a:t>     </a:t>
            </a:r>
          </a:p>
          <a:p>
            <a:r>
              <a:rPr lang="en-US" i="1" dirty="0"/>
              <a:t>				</a:t>
            </a:r>
            <a:r>
              <a:rPr lang="en-US" dirty="0"/>
              <a:t>ƒ of </a:t>
            </a:r>
            <a:r>
              <a:rPr lang="en-US" i="1" dirty="0"/>
              <a:t>g</a:t>
            </a:r>
            <a:r>
              <a:rPr lang="en-US" dirty="0"/>
              <a:t>     </a:t>
            </a:r>
          </a:p>
          <a:p>
            <a:r>
              <a:rPr lang="en-US" i="1" dirty="0"/>
              <a:t>				</a:t>
            </a:r>
            <a:r>
              <a:rPr lang="en-US" dirty="0"/>
              <a:t>ƒ (</a:t>
            </a:r>
            <a:r>
              <a:rPr lang="en-US" i="1" dirty="0"/>
              <a:t>g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1046747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Functions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algn="ctr"/>
            <a:r>
              <a:rPr lang="en-US" dirty="0"/>
              <a:t>ƒ ○ </a:t>
            </a:r>
            <a:r>
              <a:rPr lang="en-US" i="1" dirty="0"/>
              <a:t>g</a:t>
            </a:r>
          </a:p>
          <a:p>
            <a:endParaRPr lang="en-US" sz="2000" i="1" dirty="0"/>
          </a:p>
          <a:p>
            <a:r>
              <a:rPr lang="en-US" dirty="0"/>
              <a:t>means calculate </a:t>
            </a:r>
            <a:r>
              <a:rPr lang="en-US" i="1" dirty="0"/>
              <a:t>g</a:t>
            </a:r>
            <a:r>
              <a:rPr lang="en-US" dirty="0"/>
              <a:t> first, then input the result into ƒ</a:t>
            </a:r>
            <a:endParaRPr lang="en-US" i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958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Functions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If no calculations are possible in </a:t>
            </a:r>
            <a:r>
              <a:rPr lang="en-US" i="1" dirty="0"/>
              <a:t>g</a:t>
            </a:r>
            <a:r>
              <a:rPr lang="en-US" dirty="0"/>
              <a:t>, just plug g into the “x” slot of ƒ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882234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 algn="ctr"/>
            <a:r>
              <a:rPr lang="en-US" dirty="0"/>
              <a:t>ƒ = 3x–5</a:t>
            </a:r>
          </a:p>
          <a:p>
            <a:pPr algn="ctr"/>
            <a:r>
              <a:rPr lang="en-US" i="1" dirty="0"/>
              <a:t>g</a:t>
            </a:r>
            <a:r>
              <a:rPr lang="en-US" dirty="0"/>
              <a:t> = 7x+4</a:t>
            </a:r>
          </a:p>
          <a:p>
            <a:pPr algn="ctr"/>
            <a:endParaRPr lang="en-US" sz="2000" dirty="0"/>
          </a:p>
          <a:p>
            <a:r>
              <a:rPr lang="en-US" dirty="0"/>
              <a:t>Calculate  ƒ</a:t>
            </a:r>
            <a:r>
              <a:rPr lang="en-US" i="1" dirty="0"/>
              <a:t> </a:t>
            </a:r>
            <a:r>
              <a:rPr lang="en-US" dirty="0"/>
              <a:t>○ </a:t>
            </a:r>
            <a:r>
              <a:rPr lang="en-US" i="1" dirty="0"/>
              <a:t>g</a:t>
            </a:r>
          </a:p>
          <a:p>
            <a:endParaRPr lang="en-US" dirty="0"/>
          </a:p>
          <a:p>
            <a:pPr algn="ctr"/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COMPOSITE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2435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 algn="ctr"/>
            <a:r>
              <a:rPr lang="en-US" dirty="0"/>
              <a:t>ƒ = 3x–5</a:t>
            </a:r>
          </a:p>
          <a:p>
            <a:pPr algn="ctr"/>
            <a:r>
              <a:rPr lang="en-US" i="1" dirty="0"/>
              <a:t>g</a:t>
            </a:r>
            <a:r>
              <a:rPr lang="en-US" dirty="0"/>
              <a:t> = 7x+4</a:t>
            </a:r>
          </a:p>
          <a:p>
            <a:pPr algn="ctr"/>
            <a:endParaRPr lang="en-US" sz="2000" dirty="0"/>
          </a:p>
          <a:p>
            <a:r>
              <a:rPr lang="en-US" i="1" dirty="0"/>
              <a:t>	</a:t>
            </a:r>
            <a:r>
              <a:rPr lang="en-US" dirty="0"/>
              <a:t>ƒ</a:t>
            </a:r>
            <a:r>
              <a:rPr lang="en-US" i="1" dirty="0"/>
              <a:t> </a:t>
            </a:r>
            <a:r>
              <a:rPr lang="en-US" dirty="0"/>
              <a:t>○ </a:t>
            </a:r>
            <a:r>
              <a:rPr lang="en-US" i="1" dirty="0"/>
              <a:t>g </a:t>
            </a:r>
            <a:r>
              <a:rPr lang="en-US" dirty="0"/>
              <a:t>= 3(7x+4) - 5</a:t>
            </a:r>
          </a:p>
          <a:p>
            <a:r>
              <a:rPr lang="en-US" dirty="0"/>
              <a:t>	       = 21x+12– 5</a:t>
            </a:r>
          </a:p>
          <a:p>
            <a:r>
              <a:rPr lang="en-US" dirty="0"/>
              <a:t>	       = </a:t>
            </a:r>
            <a:r>
              <a:rPr lang="en-US" dirty="0">
                <a:solidFill>
                  <a:srgbClr val="FFFF00"/>
                </a:solidFill>
              </a:rPr>
              <a:t>21x+7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COMPOSITE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8B1A482-DE40-472B-8090-77D9FA1CA05E}"/>
              </a:ext>
            </a:extLst>
          </p:cNvPr>
          <p:cNvSpPr/>
          <p:nvPr/>
        </p:nvSpPr>
        <p:spPr>
          <a:xfrm>
            <a:off x="4267200" y="1600200"/>
            <a:ext cx="1752600" cy="618309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986DE23-4500-4C3A-90E5-1EA51E21478F}"/>
              </a:ext>
            </a:extLst>
          </p:cNvPr>
          <p:cNvSpPr/>
          <p:nvPr/>
        </p:nvSpPr>
        <p:spPr>
          <a:xfrm rot="5400000" flipV="1">
            <a:off x="4967153" y="1766751"/>
            <a:ext cx="886096" cy="1219202"/>
          </a:xfrm>
          <a:custGeom>
            <a:avLst/>
            <a:gdLst>
              <a:gd name="connsiteX0" fmla="*/ 462987 w 462987"/>
              <a:gd name="connsiteY0" fmla="*/ 0 h 1921792"/>
              <a:gd name="connsiteX1" fmla="*/ 451412 w 462987"/>
              <a:gd name="connsiteY1" fmla="*/ 150471 h 1921792"/>
              <a:gd name="connsiteX2" fmla="*/ 439838 w 462987"/>
              <a:gd name="connsiteY2" fmla="*/ 289368 h 1921792"/>
              <a:gd name="connsiteX3" fmla="*/ 416688 w 462987"/>
              <a:gd name="connsiteY3" fmla="*/ 486137 h 1921792"/>
              <a:gd name="connsiteX4" fmla="*/ 416688 w 462987"/>
              <a:gd name="connsiteY4" fmla="*/ 613459 h 1921792"/>
              <a:gd name="connsiteX5" fmla="*/ 381964 w 462987"/>
              <a:gd name="connsiteY5" fmla="*/ 798654 h 1921792"/>
              <a:gd name="connsiteX6" fmla="*/ 358815 w 462987"/>
              <a:gd name="connsiteY6" fmla="*/ 1041722 h 1921792"/>
              <a:gd name="connsiteX7" fmla="*/ 312516 w 462987"/>
              <a:gd name="connsiteY7" fmla="*/ 1192193 h 1921792"/>
              <a:gd name="connsiteX8" fmla="*/ 277792 w 462987"/>
              <a:gd name="connsiteY8" fmla="*/ 1342664 h 1921792"/>
              <a:gd name="connsiteX9" fmla="*/ 231493 w 462987"/>
              <a:gd name="connsiteY9" fmla="*/ 1481560 h 1921792"/>
              <a:gd name="connsiteX10" fmla="*/ 196769 w 462987"/>
              <a:gd name="connsiteY10" fmla="*/ 1562583 h 1921792"/>
              <a:gd name="connsiteX11" fmla="*/ 162045 w 462987"/>
              <a:gd name="connsiteY11" fmla="*/ 1666755 h 1921792"/>
              <a:gd name="connsiteX12" fmla="*/ 115747 w 462987"/>
              <a:gd name="connsiteY12" fmla="*/ 1736203 h 1921792"/>
              <a:gd name="connsiteX13" fmla="*/ 69448 w 462987"/>
              <a:gd name="connsiteY13" fmla="*/ 1851950 h 1921792"/>
              <a:gd name="connsiteX14" fmla="*/ 0 w 462987"/>
              <a:gd name="connsiteY14" fmla="*/ 1921398 h 1921792"/>
              <a:gd name="connsiteX15" fmla="*/ 69448 w 462987"/>
              <a:gd name="connsiteY15" fmla="*/ 1875099 h 1921792"/>
              <a:gd name="connsiteX0" fmla="*/ 486135 w 486135"/>
              <a:gd name="connsiteY0" fmla="*/ 0 h 1952539"/>
              <a:gd name="connsiteX1" fmla="*/ 474560 w 486135"/>
              <a:gd name="connsiteY1" fmla="*/ 150471 h 1952539"/>
              <a:gd name="connsiteX2" fmla="*/ 462986 w 486135"/>
              <a:gd name="connsiteY2" fmla="*/ 289368 h 1952539"/>
              <a:gd name="connsiteX3" fmla="*/ 439836 w 486135"/>
              <a:gd name="connsiteY3" fmla="*/ 486137 h 1952539"/>
              <a:gd name="connsiteX4" fmla="*/ 439836 w 486135"/>
              <a:gd name="connsiteY4" fmla="*/ 613459 h 1952539"/>
              <a:gd name="connsiteX5" fmla="*/ 405112 w 486135"/>
              <a:gd name="connsiteY5" fmla="*/ 798654 h 1952539"/>
              <a:gd name="connsiteX6" fmla="*/ 381963 w 486135"/>
              <a:gd name="connsiteY6" fmla="*/ 1041722 h 1952539"/>
              <a:gd name="connsiteX7" fmla="*/ 335664 w 486135"/>
              <a:gd name="connsiteY7" fmla="*/ 1192193 h 1952539"/>
              <a:gd name="connsiteX8" fmla="*/ 300940 w 486135"/>
              <a:gd name="connsiteY8" fmla="*/ 1342664 h 1952539"/>
              <a:gd name="connsiteX9" fmla="*/ 254641 w 486135"/>
              <a:gd name="connsiteY9" fmla="*/ 1481560 h 1952539"/>
              <a:gd name="connsiteX10" fmla="*/ 219917 w 486135"/>
              <a:gd name="connsiteY10" fmla="*/ 1562583 h 1952539"/>
              <a:gd name="connsiteX11" fmla="*/ 185193 w 486135"/>
              <a:gd name="connsiteY11" fmla="*/ 1666755 h 1952539"/>
              <a:gd name="connsiteX12" fmla="*/ 138895 w 486135"/>
              <a:gd name="connsiteY12" fmla="*/ 1736203 h 1952539"/>
              <a:gd name="connsiteX13" fmla="*/ 92596 w 486135"/>
              <a:gd name="connsiteY13" fmla="*/ 1851950 h 1952539"/>
              <a:gd name="connsiteX14" fmla="*/ 23148 w 486135"/>
              <a:gd name="connsiteY14" fmla="*/ 1921398 h 1952539"/>
              <a:gd name="connsiteX15" fmla="*/ 13221 w 486135"/>
              <a:gd name="connsiteY15" fmla="*/ 1944949 h 1952539"/>
              <a:gd name="connsiteX0" fmla="*/ 462987 w 462987"/>
              <a:gd name="connsiteY0" fmla="*/ 0 h 1921983"/>
              <a:gd name="connsiteX1" fmla="*/ 451412 w 462987"/>
              <a:gd name="connsiteY1" fmla="*/ 150471 h 1921983"/>
              <a:gd name="connsiteX2" fmla="*/ 439838 w 462987"/>
              <a:gd name="connsiteY2" fmla="*/ 289368 h 1921983"/>
              <a:gd name="connsiteX3" fmla="*/ 416688 w 462987"/>
              <a:gd name="connsiteY3" fmla="*/ 486137 h 1921983"/>
              <a:gd name="connsiteX4" fmla="*/ 416688 w 462987"/>
              <a:gd name="connsiteY4" fmla="*/ 613459 h 1921983"/>
              <a:gd name="connsiteX5" fmla="*/ 381964 w 462987"/>
              <a:gd name="connsiteY5" fmla="*/ 798654 h 1921983"/>
              <a:gd name="connsiteX6" fmla="*/ 358815 w 462987"/>
              <a:gd name="connsiteY6" fmla="*/ 1041722 h 1921983"/>
              <a:gd name="connsiteX7" fmla="*/ 312516 w 462987"/>
              <a:gd name="connsiteY7" fmla="*/ 1192193 h 1921983"/>
              <a:gd name="connsiteX8" fmla="*/ 277792 w 462987"/>
              <a:gd name="connsiteY8" fmla="*/ 1342664 h 1921983"/>
              <a:gd name="connsiteX9" fmla="*/ 231493 w 462987"/>
              <a:gd name="connsiteY9" fmla="*/ 1481560 h 1921983"/>
              <a:gd name="connsiteX10" fmla="*/ 196769 w 462987"/>
              <a:gd name="connsiteY10" fmla="*/ 1562583 h 1921983"/>
              <a:gd name="connsiteX11" fmla="*/ 162045 w 462987"/>
              <a:gd name="connsiteY11" fmla="*/ 1666755 h 1921983"/>
              <a:gd name="connsiteX12" fmla="*/ 115747 w 462987"/>
              <a:gd name="connsiteY12" fmla="*/ 1736203 h 1921983"/>
              <a:gd name="connsiteX13" fmla="*/ 69448 w 462987"/>
              <a:gd name="connsiteY13" fmla="*/ 1851950 h 1921983"/>
              <a:gd name="connsiteX14" fmla="*/ 0 w 462987"/>
              <a:gd name="connsiteY14" fmla="*/ 1921398 h 1921983"/>
              <a:gd name="connsiteX15" fmla="*/ 53573 w 462987"/>
              <a:gd name="connsiteY15" fmla="*/ 1884624 h 1921983"/>
              <a:gd name="connsiteX0" fmla="*/ 462987 w 462987"/>
              <a:gd name="connsiteY0" fmla="*/ 0 h 1921983"/>
              <a:gd name="connsiteX1" fmla="*/ 451412 w 462987"/>
              <a:gd name="connsiteY1" fmla="*/ 150471 h 1921983"/>
              <a:gd name="connsiteX2" fmla="*/ 439838 w 462987"/>
              <a:gd name="connsiteY2" fmla="*/ 289368 h 1921983"/>
              <a:gd name="connsiteX3" fmla="*/ 416688 w 462987"/>
              <a:gd name="connsiteY3" fmla="*/ 486137 h 1921983"/>
              <a:gd name="connsiteX4" fmla="*/ 416688 w 462987"/>
              <a:gd name="connsiteY4" fmla="*/ 613459 h 1921983"/>
              <a:gd name="connsiteX5" fmla="*/ 381964 w 462987"/>
              <a:gd name="connsiteY5" fmla="*/ 798654 h 1921983"/>
              <a:gd name="connsiteX6" fmla="*/ 358815 w 462987"/>
              <a:gd name="connsiteY6" fmla="*/ 1041722 h 1921983"/>
              <a:gd name="connsiteX7" fmla="*/ 312516 w 462987"/>
              <a:gd name="connsiteY7" fmla="*/ 1192193 h 1921983"/>
              <a:gd name="connsiteX8" fmla="*/ 277792 w 462987"/>
              <a:gd name="connsiteY8" fmla="*/ 1342664 h 1921983"/>
              <a:gd name="connsiteX9" fmla="*/ 231493 w 462987"/>
              <a:gd name="connsiteY9" fmla="*/ 1481560 h 1921983"/>
              <a:gd name="connsiteX10" fmla="*/ 196769 w 462987"/>
              <a:gd name="connsiteY10" fmla="*/ 1562583 h 1921983"/>
              <a:gd name="connsiteX11" fmla="*/ 162045 w 462987"/>
              <a:gd name="connsiteY11" fmla="*/ 1666755 h 1921983"/>
              <a:gd name="connsiteX12" fmla="*/ 115747 w 462987"/>
              <a:gd name="connsiteY12" fmla="*/ 1736203 h 1921983"/>
              <a:gd name="connsiteX13" fmla="*/ 72623 w 462987"/>
              <a:gd name="connsiteY13" fmla="*/ 1829725 h 1921983"/>
              <a:gd name="connsiteX14" fmla="*/ 0 w 462987"/>
              <a:gd name="connsiteY14" fmla="*/ 1921398 h 1921983"/>
              <a:gd name="connsiteX15" fmla="*/ 53573 w 462987"/>
              <a:gd name="connsiteY15" fmla="*/ 1884624 h 1921983"/>
              <a:gd name="connsiteX0" fmla="*/ 462987 w 462987"/>
              <a:gd name="connsiteY0" fmla="*/ 0 h 1921983"/>
              <a:gd name="connsiteX1" fmla="*/ 451412 w 462987"/>
              <a:gd name="connsiteY1" fmla="*/ 150471 h 1921983"/>
              <a:gd name="connsiteX2" fmla="*/ 439838 w 462987"/>
              <a:gd name="connsiteY2" fmla="*/ 289368 h 1921983"/>
              <a:gd name="connsiteX3" fmla="*/ 416688 w 462987"/>
              <a:gd name="connsiteY3" fmla="*/ 486137 h 1921983"/>
              <a:gd name="connsiteX4" fmla="*/ 416688 w 462987"/>
              <a:gd name="connsiteY4" fmla="*/ 613459 h 1921983"/>
              <a:gd name="connsiteX5" fmla="*/ 381964 w 462987"/>
              <a:gd name="connsiteY5" fmla="*/ 798654 h 1921983"/>
              <a:gd name="connsiteX6" fmla="*/ 358815 w 462987"/>
              <a:gd name="connsiteY6" fmla="*/ 1041722 h 1921983"/>
              <a:gd name="connsiteX7" fmla="*/ 312516 w 462987"/>
              <a:gd name="connsiteY7" fmla="*/ 1192193 h 1921983"/>
              <a:gd name="connsiteX8" fmla="*/ 277792 w 462987"/>
              <a:gd name="connsiteY8" fmla="*/ 1342664 h 1921983"/>
              <a:gd name="connsiteX9" fmla="*/ 231493 w 462987"/>
              <a:gd name="connsiteY9" fmla="*/ 1481560 h 1921983"/>
              <a:gd name="connsiteX10" fmla="*/ 196769 w 462987"/>
              <a:gd name="connsiteY10" fmla="*/ 1562583 h 1921983"/>
              <a:gd name="connsiteX11" fmla="*/ 162045 w 462987"/>
              <a:gd name="connsiteY11" fmla="*/ 1666755 h 1921983"/>
              <a:gd name="connsiteX12" fmla="*/ 131622 w 462987"/>
              <a:gd name="connsiteY12" fmla="*/ 1726678 h 1921983"/>
              <a:gd name="connsiteX13" fmla="*/ 72623 w 462987"/>
              <a:gd name="connsiteY13" fmla="*/ 1829725 h 1921983"/>
              <a:gd name="connsiteX14" fmla="*/ 0 w 462987"/>
              <a:gd name="connsiteY14" fmla="*/ 1921398 h 1921983"/>
              <a:gd name="connsiteX15" fmla="*/ 53573 w 462987"/>
              <a:gd name="connsiteY15" fmla="*/ 1884624 h 1921983"/>
              <a:gd name="connsiteX0" fmla="*/ 462987 w 462987"/>
              <a:gd name="connsiteY0" fmla="*/ 0 h 1921983"/>
              <a:gd name="connsiteX1" fmla="*/ 451412 w 462987"/>
              <a:gd name="connsiteY1" fmla="*/ 150471 h 1921983"/>
              <a:gd name="connsiteX2" fmla="*/ 439838 w 462987"/>
              <a:gd name="connsiteY2" fmla="*/ 289368 h 1921983"/>
              <a:gd name="connsiteX3" fmla="*/ 416688 w 462987"/>
              <a:gd name="connsiteY3" fmla="*/ 486137 h 1921983"/>
              <a:gd name="connsiteX4" fmla="*/ 416688 w 462987"/>
              <a:gd name="connsiteY4" fmla="*/ 613459 h 1921983"/>
              <a:gd name="connsiteX5" fmla="*/ 381964 w 462987"/>
              <a:gd name="connsiteY5" fmla="*/ 798654 h 1921983"/>
              <a:gd name="connsiteX6" fmla="*/ 358815 w 462987"/>
              <a:gd name="connsiteY6" fmla="*/ 1041722 h 1921983"/>
              <a:gd name="connsiteX7" fmla="*/ 312516 w 462987"/>
              <a:gd name="connsiteY7" fmla="*/ 1192193 h 1921983"/>
              <a:gd name="connsiteX8" fmla="*/ 277792 w 462987"/>
              <a:gd name="connsiteY8" fmla="*/ 1342664 h 1921983"/>
              <a:gd name="connsiteX9" fmla="*/ 231493 w 462987"/>
              <a:gd name="connsiteY9" fmla="*/ 1481560 h 1921983"/>
              <a:gd name="connsiteX10" fmla="*/ 193594 w 462987"/>
              <a:gd name="connsiteY10" fmla="*/ 1568933 h 1921983"/>
              <a:gd name="connsiteX11" fmla="*/ 162045 w 462987"/>
              <a:gd name="connsiteY11" fmla="*/ 1666755 h 1921983"/>
              <a:gd name="connsiteX12" fmla="*/ 131622 w 462987"/>
              <a:gd name="connsiteY12" fmla="*/ 1726678 h 1921983"/>
              <a:gd name="connsiteX13" fmla="*/ 72623 w 462987"/>
              <a:gd name="connsiteY13" fmla="*/ 1829725 h 1921983"/>
              <a:gd name="connsiteX14" fmla="*/ 0 w 462987"/>
              <a:gd name="connsiteY14" fmla="*/ 1921398 h 1921983"/>
              <a:gd name="connsiteX15" fmla="*/ 53573 w 462987"/>
              <a:gd name="connsiteY15" fmla="*/ 1884624 h 1921983"/>
              <a:gd name="connsiteX0" fmla="*/ 462987 w 462987"/>
              <a:gd name="connsiteY0" fmla="*/ 0 h 1921983"/>
              <a:gd name="connsiteX1" fmla="*/ 451412 w 462987"/>
              <a:gd name="connsiteY1" fmla="*/ 150471 h 1921983"/>
              <a:gd name="connsiteX2" fmla="*/ 439838 w 462987"/>
              <a:gd name="connsiteY2" fmla="*/ 289368 h 1921983"/>
              <a:gd name="connsiteX3" fmla="*/ 416688 w 462987"/>
              <a:gd name="connsiteY3" fmla="*/ 486137 h 1921983"/>
              <a:gd name="connsiteX4" fmla="*/ 416688 w 462987"/>
              <a:gd name="connsiteY4" fmla="*/ 613459 h 1921983"/>
              <a:gd name="connsiteX5" fmla="*/ 381964 w 462987"/>
              <a:gd name="connsiteY5" fmla="*/ 798654 h 1921983"/>
              <a:gd name="connsiteX6" fmla="*/ 358815 w 462987"/>
              <a:gd name="connsiteY6" fmla="*/ 1041722 h 1921983"/>
              <a:gd name="connsiteX7" fmla="*/ 312516 w 462987"/>
              <a:gd name="connsiteY7" fmla="*/ 1192193 h 1921983"/>
              <a:gd name="connsiteX8" fmla="*/ 277792 w 462987"/>
              <a:gd name="connsiteY8" fmla="*/ 1342664 h 1921983"/>
              <a:gd name="connsiteX9" fmla="*/ 231493 w 462987"/>
              <a:gd name="connsiteY9" fmla="*/ 1481560 h 1921983"/>
              <a:gd name="connsiteX10" fmla="*/ 215819 w 462987"/>
              <a:gd name="connsiteY10" fmla="*/ 1578458 h 1921983"/>
              <a:gd name="connsiteX11" fmla="*/ 162045 w 462987"/>
              <a:gd name="connsiteY11" fmla="*/ 1666755 h 1921983"/>
              <a:gd name="connsiteX12" fmla="*/ 131622 w 462987"/>
              <a:gd name="connsiteY12" fmla="*/ 1726678 h 1921983"/>
              <a:gd name="connsiteX13" fmla="*/ 72623 w 462987"/>
              <a:gd name="connsiteY13" fmla="*/ 1829725 h 1921983"/>
              <a:gd name="connsiteX14" fmla="*/ 0 w 462987"/>
              <a:gd name="connsiteY14" fmla="*/ 1921398 h 1921983"/>
              <a:gd name="connsiteX15" fmla="*/ 53573 w 462987"/>
              <a:gd name="connsiteY15" fmla="*/ 1884624 h 1921983"/>
              <a:gd name="connsiteX0" fmla="*/ 462987 w 462987"/>
              <a:gd name="connsiteY0" fmla="*/ 0 h 1921983"/>
              <a:gd name="connsiteX1" fmla="*/ 451412 w 462987"/>
              <a:gd name="connsiteY1" fmla="*/ 150471 h 1921983"/>
              <a:gd name="connsiteX2" fmla="*/ 439838 w 462987"/>
              <a:gd name="connsiteY2" fmla="*/ 289368 h 1921983"/>
              <a:gd name="connsiteX3" fmla="*/ 416688 w 462987"/>
              <a:gd name="connsiteY3" fmla="*/ 486137 h 1921983"/>
              <a:gd name="connsiteX4" fmla="*/ 416688 w 462987"/>
              <a:gd name="connsiteY4" fmla="*/ 613459 h 1921983"/>
              <a:gd name="connsiteX5" fmla="*/ 381964 w 462987"/>
              <a:gd name="connsiteY5" fmla="*/ 798654 h 1921983"/>
              <a:gd name="connsiteX6" fmla="*/ 358815 w 462987"/>
              <a:gd name="connsiteY6" fmla="*/ 1041722 h 1921983"/>
              <a:gd name="connsiteX7" fmla="*/ 312516 w 462987"/>
              <a:gd name="connsiteY7" fmla="*/ 1192193 h 1921983"/>
              <a:gd name="connsiteX8" fmla="*/ 277792 w 462987"/>
              <a:gd name="connsiteY8" fmla="*/ 1342664 h 1921983"/>
              <a:gd name="connsiteX9" fmla="*/ 231493 w 462987"/>
              <a:gd name="connsiteY9" fmla="*/ 1481560 h 1921983"/>
              <a:gd name="connsiteX10" fmla="*/ 196769 w 462987"/>
              <a:gd name="connsiteY10" fmla="*/ 1575283 h 1921983"/>
              <a:gd name="connsiteX11" fmla="*/ 162045 w 462987"/>
              <a:gd name="connsiteY11" fmla="*/ 1666755 h 1921983"/>
              <a:gd name="connsiteX12" fmla="*/ 131622 w 462987"/>
              <a:gd name="connsiteY12" fmla="*/ 1726678 h 1921983"/>
              <a:gd name="connsiteX13" fmla="*/ 72623 w 462987"/>
              <a:gd name="connsiteY13" fmla="*/ 1829725 h 1921983"/>
              <a:gd name="connsiteX14" fmla="*/ 0 w 462987"/>
              <a:gd name="connsiteY14" fmla="*/ 1921398 h 1921983"/>
              <a:gd name="connsiteX15" fmla="*/ 53573 w 462987"/>
              <a:gd name="connsiteY15" fmla="*/ 1884624 h 1921983"/>
              <a:gd name="connsiteX0" fmla="*/ 561412 w 561412"/>
              <a:gd name="connsiteY0" fmla="*/ 0 h 1928333"/>
              <a:gd name="connsiteX1" fmla="*/ 451412 w 561412"/>
              <a:gd name="connsiteY1" fmla="*/ 156821 h 1928333"/>
              <a:gd name="connsiteX2" fmla="*/ 439838 w 561412"/>
              <a:gd name="connsiteY2" fmla="*/ 295718 h 1928333"/>
              <a:gd name="connsiteX3" fmla="*/ 416688 w 561412"/>
              <a:gd name="connsiteY3" fmla="*/ 492487 h 1928333"/>
              <a:gd name="connsiteX4" fmla="*/ 416688 w 561412"/>
              <a:gd name="connsiteY4" fmla="*/ 619809 h 1928333"/>
              <a:gd name="connsiteX5" fmla="*/ 381964 w 561412"/>
              <a:gd name="connsiteY5" fmla="*/ 805004 h 1928333"/>
              <a:gd name="connsiteX6" fmla="*/ 358815 w 561412"/>
              <a:gd name="connsiteY6" fmla="*/ 1048072 h 1928333"/>
              <a:gd name="connsiteX7" fmla="*/ 312516 w 561412"/>
              <a:gd name="connsiteY7" fmla="*/ 1198543 h 1928333"/>
              <a:gd name="connsiteX8" fmla="*/ 277792 w 561412"/>
              <a:gd name="connsiteY8" fmla="*/ 1349014 h 1928333"/>
              <a:gd name="connsiteX9" fmla="*/ 231493 w 561412"/>
              <a:gd name="connsiteY9" fmla="*/ 1487910 h 1928333"/>
              <a:gd name="connsiteX10" fmla="*/ 196769 w 561412"/>
              <a:gd name="connsiteY10" fmla="*/ 1581633 h 1928333"/>
              <a:gd name="connsiteX11" fmla="*/ 162045 w 561412"/>
              <a:gd name="connsiteY11" fmla="*/ 1673105 h 1928333"/>
              <a:gd name="connsiteX12" fmla="*/ 131622 w 561412"/>
              <a:gd name="connsiteY12" fmla="*/ 1733028 h 1928333"/>
              <a:gd name="connsiteX13" fmla="*/ 72623 w 561412"/>
              <a:gd name="connsiteY13" fmla="*/ 1836075 h 1928333"/>
              <a:gd name="connsiteX14" fmla="*/ 0 w 561412"/>
              <a:gd name="connsiteY14" fmla="*/ 1927748 h 1928333"/>
              <a:gd name="connsiteX15" fmla="*/ 53573 w 561412"/>
              <a:gd name="connsiteY15" fmla="*/ 1890974 h 1928333"/>
              <a:gd name="connsiteX0" fmla="*/ 561412 w 561412"/>
              <a:gd name="connsiteY0" fmla="*/ 0 h 1928333"/>
              <a:gd name="connsiteX1" fmla="*/ 527612 w 561412"/>
              <a:gd name="connsiteY1" fmla="*/ 159996 h 1928333"/>
              <a:gd name="connsiteX2" fmla="*/ 439838 w 561412"/>
              <a:gd name="connsiteY2" fmla="*/ 295718 h 1928333"/>
              <a:gd name="connsiteX3" fmla="*/ 416688 w 561412"/>
              <a:gd name="connsiteY3" fmla="*/ 492487 h 1928333"/>
              <a:gd name="connsiteX4" fmla="*/ 416688 w 561412"/>
              <a:gd name="connsiteY4" fmla="*/ 619809 h 1928333"/>
              <a:gd name="connsiteX5" fmla="*/ 381964 w 561412"/>
              <a:gd name="connsiteY5" fmla="*/ 805004 h 1928333"/>
              <a:gd name="connsiteX6" fmla="*/ 358815 w 561412"/>
              <a:gd name="connsiteY6" fmla="*/ 1048072 h 1928333"/>
              <a:gd name="connsiteX7" fmla="*/ 312516 w 561412"/>
              <a:gd name="connsiteY7" fmla="*/ 1198543 h 1928333"/>
              <a:gd name="connsiteX8" fmla="*/ 277792 w 561412"/>
              <a:gd name="connsiteY8" fmla="*/ 1349014 h 1928333"/>
              <a:gd name="connsiteX9" fmla="*/ 231493 w 561412"/>
              <a:gd name="connsiteY9" fmla="*/ 1487910 h 1928333"/>
              <a:gd name="connsiteX10" fmla="*/ 196769 w 561412"/>
              <a:gd name="connsiteY10" fmla="*/ 1581633 h 1928333"/>
              <a:gd name="connsiteX11" fmla="*/ 162045 w 561412"/>
              <a:gd name="connsiteY11" fmla="*/ 1673105 h 1928333"/>
              <a:gd name="connsiteX12" fmla="*/ 131622 w 561412"/>
              <a:gd name="connsiteY12" fmla="*/ 1733028 h 1928333"/>
              <a:gd name="connsiteX13" fmla="*/ 72623 w 561412"/>
              <a:gd name="connsiteY13" fmla="*/ 1836075 h 1928333"/>
              <a:gd name="connsiteX14" fmla="*/ 0 w 561412"/>
              <a:gd name="connsiteY14" fmla="*/ 1927748 h 1928333"/>
              <a:gd name="connsiteX15" fmla="*/ 53573 w 561412"/>
              <a:gd name="connsiteY15" fmla="*/ 1890974 h 1928333"/>
              <a:gd name="connsiteX0" fmla="*/ 561412 w 561412"/>
              <a:gd name="connsiteY0" fmla="*/ 0 h 1928333"/>
              <a:gd name="connsiteX1" fmla="*/ 527612 w 561412"/>
              <a:gd name="connsiteY1" fmla="*/ 159996 h 1928333"/>
              <a:gd name="connsiteX2" fmla="*/ 496988 w 561412"/>
              <a:gd name="connsiteY2" fmla="*/ 302068 h 1928333"/>
              <a:gd name="connsiteX3" fmla="*/ 416688 w 561412"/>
              <a:gd name="connsiteY3" fmla="*/ 492487 h 1928333"/>
              <a:gd name="connsiteX4" fmla="*/ 416688 w 561412"/>
              <a:gd name="connsiteY4" fmla="*/ 619809 h 1928333"/>
              <a:gd name="connsiteX5" fmla="*/ 381964 w 561412"/>
              <a:gd name="connsiteY5" fmla="*/ 805004 h 1928333"/>
              <a:gd name="connsiteX6" fmla="*/ 358815 w 561412"/>
              <a:gd name="connsiteY6" fmla="*/ 1048072 h 1928333"/>
              <a:gd name="connsiteX7" fmla="*/ 312516 w 561412"/>
              <a:gd name="connsiteY7" fmla="*/ 1198543 h 1928333"/>
              <a:gd name="connsiteX8" fmla="*/ 277792 w 561412"/>
              <a:gd name="connsiteY8" fmla="*/ 1349014 h 1928333"/>
              <a:gd name="connsiteX9" fmla="*/ 231493 w 561412"/>
              <a:gd name="connsiteY9" fmla="*/ 1487910 h 1928333"/>
              <a:gd name="connsiteX10" fmla="*/ 196769 w 561412"/>
              <a:gd name="connsiteY10" fmla="*/ 1581633 h 1928333"/>
              <a:gd name="connsiteX11" fmla="*/ 162045 w 561412"/>
              <a:gd name="connsiteY11" fmla="*/ 1673105 h 1928333"/>
              <a:gd name="connsiteX12" fmla="*/ 131622 w 561412"/>
              <a:gd name="connsiteY12" fmla="*/ 1733028 h 1928333"/>
              <a:gd name="connsiteX13" fmla="*/ 72623 w 561412"/>
              <a:gd name="connsiteY13" fmla="*/ 1836075 h 1928333"/>
              <a:gd name="connsiteX14" fmla="*/ 0 w 561412"/>
              <a:gd name="connsiteY14" fmla="*/ 1927748 h 1928333"/>
              <a:gd name="connsiteX15" fmla="*/ 53573 w 561412"/>
              <a:gd name="connsiteY15" fmla="*/ 1890974 h 1928333"/>
              <a:gd name="connsiteX0" fmla="*/ 561412 w 561412"/>
              <a:gd name="connsiteY0" fmla="*/ 0 h 1928333"/>
              <a:gd name="connsiteX1" fmla="*/ 527612 w 561412"/>
              <a:gd name="connsiteY1" fmla="*/ 159996 h 1928333"/>
              <a:gd name="connsiteX2" fmla="*/ 496988 w 561412"/>
              <a:gd name="connsiteY2" fmla="*/ 302068 h 1928333"/>
              <a:gd name="connsiteX3" fmla="*/ 457963 w 561412"/>
              <a:gd name="connsiteY3" fmla="*/ 486137 h 1928333"/>
              <a:gd name="connsiteX4" fmla="*/ 416688 w 561412"/>
              <a:gd name="connsiteY4" fmla="*/ 619809 h 1928333"/>
              <a:gd name="connsiteX5" fmla="*/ 381964 w 561412"/>
              <a:gd name="connsiteY5" fmla="*/ 805004 h 1928333"/>
              <a:gd name="connsiteX6" fmla="*/ 358815 w 561412"/>
              <a:gd name="connsiteY6" fmla="*/ 1048072 h 1928333"/>
              <a:gd name="connsiteX7" fmla="*/ 312516 w 561412"/>
              <a:gd name="connsiteY7" fmla="*/ 1198543 h 1928333"/>
              <a:gd name="connsiteX8" fmla="*/ 277792 w 561412"/>
              <a:gd name="connsiteY8" fmla="*/ 1349014 h 1928333"/>
              <a:gd name="connsiteX9" fmla="*/ 231493 w 561412"/>
              <a:gd name="connsiteY9" fmla="*/ 1487910 h 1928333"/>
              <a:gd name="connsiteX10" fmla="*/ 196769 w 561412"/>
              <a:gd name="connsiteY10" fmla="*/ 1581633 h 1928333"/>
              <a:gd name="connsiteX11" fmla="*/ 162045 w 561412"/>
              <a:gd name="connsiteY11" fmla="*/ 1673105 h 1928333"/>
              <a:gd name="connsiteX12" fmla="*/ 131622 w 561412"/>
              <a:gd name="connsiteY12" fmla="*/ 1733028 h 1928333"/>
              <a:gd name="connsiteX13" fmla="*/ 72623 w 561412"/>
              <a:gd name="connsiteY13" fmla="*/ 1836075 h 1928333"/>
              <a:gd name="connsiteX14" fmla="*/ 0 w 561412"/>
              <a:gd name="connsiteY14" fmla="*/ 1927748 h 1928333"/>
              <a:gd name="connsiteX15" fmla="*/ 53573 w 561412"/>
              <a:gd name="connsiteY15" fmla="*/ 1890974 h 1928333"/>
              <a:gd name="connsiteX0" fmla="*/ 561412 w 561412"/>
              <a:gd name="connsiteY0" fmla="*/ 0 h 1928333"/>
              <a:gd name="connsiteX1" fmla="*/ 527612 w 561412"/>
              <a:gd name="connsiteY1" fmla="*/ 159996 h 1928333"/>
              <a:gd name="connsiteX2" fmla="*/ 496988 w 561412"/>
              <a:gd name="connsiteY2" fmla="*/ 302068 h 1928333"/>
              <a:gd name="connsiteX3" fmla="*/ 457963 w 561412"/>
              <a:gd name="connsiteY3" fmla="*/ 486137 h 1928333"/>
              <a:gd name="connsiteX4" fmla="*/ 423038 w 561412"/>
              <a:gd name="connsiteY4" fmla="*/ 642034 h 1928333"/>
              <a:gd name="connsiteX5" fmla="*/ 381964 w 561412"/>
              <a:gd name="connsiteY5" fmla="*/ 805004 h 1928333"/>
              <a:gd name="connsiteX6" fmla="*/ 358815 w 561412"/>
              <a:gd name="connsiteY6" fmla="*/ 1048072 h 1928333"/>
              <a:gd name="connsiteX7" fmla="*/ 312516 w 561412"/>
              <a:gd name="connsiteY7" fmla="*/ 1198543 h 1928333"/>
              <a:gd name="connsiteX8" fmla="*/ 277792 w 561412"/>
              <a:gd name="connsiteY8" fmla="*/ 1349014 h 1928333"/>
              <a:gd name="connsiteX9" fmla="*/ 231493 w 561412"/>
              <a:gd name="connsiteY9" fmla="*/ 1487910 h 1928333"/>
              <a:gd name="connsiteX10" fmla="*/ 196769 w 561412"/>
              <a:gd name="connsiteY10" fmla="*/ 1581633 h 1928333"/>
              <a:gd name="connsiteX11" fmla="*/ 162045 w 561412"/>
              <a:gd name="connsiteY11" fmla="*/ 1673105 h 1928333"/>
              <a:gd name="connsiteX12" fmla="*/ 131622 w 561412"/>
              <a:gd name="connsiteY12" fmla="*/ 1733028 h 1928333"/>
              <a:gd name="connsiteX13" fmla="*/ 72623 w 561412"/>
              <a:gd name="connsiteY13" fmla="*/ 1836075 h 1928333"/>
              <a:gd name="connsiteX14" fmla="*/ 0 w 561412"/>
              <a:gd name="connsiteY14" fmla="*/ 1927748 h 1928333"/>
              <a:gd name="connsiteX15" fmla="*/ 53573 w 561412"/>
              <a:gd name="connsiteY15" fmla="*/ 1890974 h 1928333"/>
              <a:gd name="connsiteX0" fmla="*/ 561412 w 561412"/>
              <a:gd name="connsiteY0" fmla="*/ 0 h 1928333"/>
              <a:gd name="connsiteX1" fmla="*/ 527612 w 561412"/>
              <a:gd name="connsiteY1" fmla="*/ 159996 h 1928333"/>
              <a:gd name="connsiteX2" fmla="*/ 496988 w 561412"/>
              <a:gd name="connsiteY2" fmla="*/ 302068 h 1928333"/>
              <a:gd name="connsiteX3" fmla="*/ 457963 w 561412"/>
              <a:gd name="connsiteY3" fmla="*/ 486137 h 1928333"/>
              <a:gd name="connsiteX4" fmla="*/ 423038 w 561412"/>
              <a:gd name="connsiteY4" fmla="*/ 642034 h 1928333"/>
              <a:gd name="connsiteX5" fmla="*/ 394664 w 561412"/>
              <a:gd name="connsiteY5" fmla="*/ 805004 h 1928333"/>
              <a:gd name="connsiteX6" fmla="*/ 358815 w 561412"/>
              <a:gd name="connsiteY6" fmla="*/ 1048072 h 1928333"/>
              <a:gd name="connsiteX7" fmla="*/ 312516 w 561412"/>
              <a:gd name="connsiteY7" fmla="*/ 1198543 h 1928333"/>
              <a:gd name="connsiteX8" fmla="*/ 277792 w 561412"/>
              <a:gd name="connsiteY8" fmla="*/ 1349014 h 1928333"/>
              <a:gd name="connsiteX9" fmla="*/ 231493 w 561412"/>
              <a:gd name="connsiteY9" fmla="*/ 1487910 h 1928333"/>
              <a:gd name="connsiteX10" fmla="*/ 196769 w 561412"/>
              <a:gd name="connsiteY10" fmla="*/ 1581633 h 1928333"/>
              <a:gd name="connsiteX11" fmla="*/ 162045 w 561412"/>
              <a:gd name="connsiteY11" fmla="*/ 1673105 h 1928333"/>
              <a:gd name="connsiteX12" fmla="*/ 131622 w 561412"/>
              <a:gd name="connsiteY12" fmla="*/ 1733028 h 1928333"/>
              <a:gd name="connsiteX13" fmla="*/ 72623 w 561412"/>
              <a:gd name="connsiteY13" fmla="*/ 1836075 h 1928333"/>
              <a:gd name="connsiteX14" fmla="*/ 0 w 561412"/>
              <a:gd name="connsiteY14" fmla="*/ 1927748 h 1928333"/>
              <a:gd name="connsiteX15" fmla="*/ 53573 w 561412"/>
              <a:gd name="connsiteY15" fmla="*/ 1890974 h 1928333"/>
              <a:gd name="connsiteX0" fmla="*/ 561412 w 561412"/>
              <a:gd name="connsiteY0" fmla="*/ 0 h 1928333"/>
              <a:gd name="connsiteX1" fmla="*/ 527612 w 561412"/>
              <a:gd name="connsiteY1" fmla="*/ 159996 h 1928333"/>
              <a:gd name="connsiteX2" fmla="*/ 496988 w 561412"/>
              <a:gd name="connsiteY2" fmla="*/ 302068 h 1928333"/>
              <a:gd name="connsiteX3" fmla="*/ 457963 w 561412"/>
              <a:gd name="connsiteY3" fmla="*/ 486137 h 1928333"/>
              <a:gd name="connsiteX4" fmla="*/ 423038 w 561412"/>
              <a:gd name="connsiteY4" fmla="*/ 642034 h 1928333"/>
              <a:gd name="connsiteX5" fmla="*/ 394664 w 561412"/>
              <a:gd name="connsiteY5" fmla="*/ 805004 h 1928333"/>
              <a:gd name="connsiteX6" fmla="*/ 352465 w 561412"/>
              <a:gd name="connsiteY6" fmla="*/ 1044897 h 1928333"/>
              <a:gd name="connsiteX7" fmla="*/ 312516 w 561412"/>
              <a:gd name="connsiteY7" fmla="*/ 1198543 h 1928333"/>
              <a:gd name="connsiteX8" fmla="*/ 277792 w 561412"/>
              <a:gd name="connsiteY8" fmla="*/ 1349014 h 1928333"/>
              <a:gd name="connsiteX9" fmla="*/ 231493 w 561412"/>
              <a:gd name="connsiteY9" fmla="*/ 1487910 h 1928333"/>
              <a:gd name="connsiteX10" fmla="*/ 196769 w 561412"/>
              <a:gd name="connsiteY10" fmla="*/ 1581633 h 1928333"/>
              <a:gd name="connsiteX11" fmla="*/ 162045 w 561412"/>
              <a:gd name="connsiteY11" fmla="*/ 1673105 h 1928333"/>
              <a:gd name="connsiteX12" fmla="*/ 131622 w 561412"/>
              <a:gd name="connsiteY12" fmla="*/ 1733028 h 1928333"/>
              <a:gd name="connsiteX13" fmla="*/ 72623 w 561412"/>
              <a:gd name="connsiteY13" fmla="*/ 1836075 h 1928333"/>
              <a:gd name="connsiteX14" fmla="*/ 0 w 561412"/>
              <a:gd name="connsiteY14" fmla="*/ 1927748 h 1928333"/>
              <a:gd name="connsiteX15" fmla="*/ 53573 w 561412"/>
              <a:gd name="connsiteY15" fmla="*/ 1890974 h 1928333"/>
              <a:gd name="connsiteX0" fmla="*/ 551887 w 551887"/>
              <a:gd name="connsiteY0" fmla="*/ 0 h 1934683"/>
              <a:gd name="connsiteX1" fmla="*/ 527612 w 551887"/>
              <a:gd name="connsiteY1" fmla="*/ 166346 h 1934683"/>
              <a:gd name="connsiteX2" fmla="*/ 496988 w 551887"/>
              <a:gd name="connsiteY2" fmla="*/ 308418 h 1934683"/>
              <a:gd name="connsiteX3" fmla="*/ 457963 w 551887"/>
              <a:gd name="connsiteY3" fmla="*/ 492487 h 1934683"/>
              <a:gd name="connsiteX4" fmla="*/ 423038 w 551887"/>
              <a:gd name="connsiteY4" fmla="*/ 648384 h 1934683"/>
              <a:gd name="connsiteX5" fmla="*/ 394664 w 551887"/>
              <a:gd name="connsiteY5" fmla="*/ 811354 h 1934683"/>
              <a:gd name="connsiteX6" fmla="*/ 352465 w 551887"/>
              <a:gd name="connsiteY6" fmla="*/ 1051247 h 1934683"/>
              <a:gd name="connsiteX7" fmla="*/ 312516 w 551887"/>
              <a:gd name="connsiteY7" fmla="*/ 1204893 h 1934683"/>
              <a:gd name="connsiteX8" fmla="*/ 277792 w 551887"/>
              <a:gd name="connsiteY8" fmla="*/ 1355364 h 1934683"/>
              <a:gd name="connsiteX9" fmla="*/ 231493 w 551887"/>
              <a:gd name="connsiteY9" fmla="*/ 1494260 h 1934683"/>
              <a:gd name="connsiteX10" fmla="*/ 196769 w 551887"/>
              <a:gd name="connsiteY10" fmla="*/ 1587983 h 1934683"/>
              <a:gd name="connsiteX11" fmla="*/ 162045 w 551887"/>
              <a:gd name="connsiteY11" fmla="*/ 1679455 h 1934683"/>
              <a:gd name="connsiteX12" fmla="*/ 131622 w 551887"/>
              <a:gd name="connsiteY12" fmla="*/ 1739378 h 1934683"/>
              <a:gd name="connsiteX13" fmla="*/ 72623 w 551887"/>
              <a:gd name="connsiteY13" fmla="*/ 1842425 h 1934683"/>
              <a:gd name="connsiteX14" fmla="*/ 0 w 551887"/>
              <a:gd name="connsiteY14" fmla="*/ 1934098 h 1934683"/>
              <a:gd name="connsiteX15" fmla="*/ 53573 w 551887"/>
              <a:gd name="connsiteY15" fmla="*/ 1897324 h 1934683"/>
              <a:gd name="connsiteX0" fmla="*/ 551887 w 551887"/>
              <a:gd name="connsiteY0" fmla="*/ 0 h 1934683"/>
              <a:gd name="connsiteX1" fmla="*/ 521262 w 551887"/>
              <a:gd name="connsiteY1" fmla="*/ 166346 h 1934683"/>
              <a:gd name="connsiteX2" fmla="*/ 496988 w 551887"/>
              <a:gd name="connsiteY2" fmla="*/ 308418 h 1934683"/>
              <a:gd name="connsiteX3" fmla="*/ 457963 w 551887"/>
              <a:gd name="connsiteY3" fmla="*/ 492487 h 1934683"/>
              <a:gd name="connsiteX4" fmla="*/ 423038 w 551887"/>
              <a:gd name="connsiteY4" fmla="*/ 648384 h 1934683"/>
              <a:gd name="connsiteX5" fmla="*/ 394664 w 551887"/>
              <a:gd name="connsiteY5" fmla="*/ 811354 h 1934683"/>
              <a:gd name="connsiteX6" fmla="*/ 352465 w 551887"/>
              <a:gd name="connsiteY6" fmla="*/ 1051247 h 1934683"/>
              <a:gd name="connsiteX7" fmla="*/ 312516 w 551887"/>
              <a:gd name="connsiteY7" fmla="*/ 1204893 h 1934683"/>
              <a:gd name="connsiteX8" fmla="*/ 277792 w 551887"/>
              <a:gd name="connsiteY8" fmla="*/ 1355364 h 1934683"/>
              <a:gd name="connsiteX9" fmla="*/ 231493 w 551887"/>
              <a:gd name="connsiteY9" fmla="*/ 1494260 h 1934683"/>
              <a:gd name="connsiteX10" fmla="*/ 196769 w 551887"/>
              <a:gd name="connsiteY10" fmla="*/ 1587983 h 1934683"/>
              <a:gd name="connsiteX11" fmla="*/ 162045 w 551887"/>
              <a:gd name="connsiteY11" fmla="*/ 1679455 h 1934683"/>
              <a:gd name="connsiteX12" fmla="*/ 131622 w 551887"/>
              <a:gd name="connsiteY12" fmla="*/ 1739378 h 1934683"/>
              <a:gd name="connsiteX13" fmla="*/ 72623 w 551887"/>
              <a:gd name="connsiteY13" fmla="*/ 1842425 h 1934683"/>
              <a:gd name="connsiteX14" fmla="*/ 0 w 551887"/>
              <a:gd name="connsiteY14" fmla="*/ 1934098 h 1934683"/>
              <a:gd name="connsiteX15" fmla="*/ 53573 w 551887"/>
              <a:gd name="connsiteY15" fmla="*/ 1897324 h 1934683"/>
              <a:gd name="connsiteX0" fmla="*/ 577629 w 577629"/>
              <a:gd name="connsiteY0" fmla="*/ 0 h 2034173"/>
              <a:gd name="connsiteX1" fmla="*/ 547004 w 577629"/>
              <a:gd name="connsiteY1" fmla="*/ 166346 h 2034173"/>
              <a:gd name="connsiteX2" fmla="*/ 522730 w 577629"/>
              <a:gd name="connsiteY2" fmla="*/ 308418 h 2034173"/>
              <a:gd name="connsiteX3" fmla="*/ 483705 w 577629"/>
              <a:gd name="connsiteY3" fmla="*/ 492487 h 2034173"/>
              <a:gd name="connsiteX4" fmla="*/ 448780 w 577629"/>
              <a:gd name="connsiteY4" fmla="*/ 648384 h 2034173"/>
              <a:gd name="connsiteX5" fmla="*/ 420406 w 577629"/>
              <a:gd name="connsiteY5" fmla="*/ 811354 h 2034173"/>
              <a:gd name="connsiteX6" fmla="*/ 378207 w 577629"/>
              <a:gd name="connsiteY6" fmla="*/ 1051247 h 2034173"/>
              <a:gd name="connsiteX7" fmla="*/ 338258 w 577629"/>
              <a:gd name="connsiteY7" fmla="*/ 1204893 h 2034173"/>
              <a:gd name="connsiteX8" fmla="*/ 303534 w 577629"/>
              <a:gd name="connsiteY8" fmla="*/ 1355364 h 2034173"/>
              <a:gd name="connsiteX9" fmla="*/ 257235 w 577629"/>
              <a:gd name="connsiteY9" fmla="*/ 1494260 h 2034173"/>
              <a:gd name="connsiteX10" fmla="*/ 222511 w 577629"/>
              <a:gd name="connsiteY10" fmla="*/ 1587983 h 2034173"/>
              <a:gd name="connsiteX11" fmla="*/ 187787 w 577629"/>
              <a:gd name="connsiteY11" fmla="*/ 1679455 h 2034173"/>
              <a:gd name="connsiteX12" fmla="*/ 157364 w 577629"/>
              <a:gd name="connsiteY12" fmla="*/ 1739378 h 2034173"/>
              <a:gd name="connsiteX13" fmla="*/ 98365 w 577629"/>
              <a:gd name="connsiteY13" fmla="*/ 1842425 h 2034173"/>
              <a:gd name="connsiteX14" fmla="*/ 25742 w 577629"/>
              <a:gd name="connsiteY14" fmla="*/ 1934098 h 2034173"/>
              <a:gd name="connsiteX15" fmla="*/ 12640 w 577629"/>
              <a:gd name="connsiteY15" fmla="*/ 2030674 h 2034173"/>
              <a:gd name="connsiteX0" fmla="*/ 572802 w 572802"/>
              <a:gd name="connsiteY0" fmla="*/ 0 h 2033132"/>
              <a:gd name="connsiteX1" fmla="*/ 542177 w 572802"/>
              <a:gd name="connsiteY1" fmla="*/ 166346 h 2033132"/>
              <a:gd name="connsiteX2" fmla="*/ 517903 w 572802"/>
              <a:gd name="connsiteY2" fmla="*/ 308418 h 2033132"/>
              <a:gd name="connsiteX3" fmla="*/ 478878 w 572802"/>
              <a:gd name="connsiteY3" fmla="*/ 492487 h 2033132"/>
              <a:gd name="connsiteX4" fmla="*/ 443953 w 572802"/>
              <a:gd name="connsiteY4" fmla="*/ 648384 h 2033132"/>
              <a:gd name="connsiteX5" fmla="*/ 415579 w 572802"/>
              <a:gd name="connsiteY5" fmla="*/ 811354 h 2033132"/>
              <a:gd name="connsiteX6" fmla="*/ 373380 w 572802"/>
              <a:gd name="connsiteY6" fmla="*/ 1051247 h 2033132"/>
              <a:gd name="connsiteX7" fmla="*/ 333431 w 572802"/>
              <a:gd name="connsiteY7" fmla="*/ 1204893 h 2033132"/>
              <a:gd name="connsiteX8" fmla="*/ 298707 w 572802"/>
              <a:gd name="connsiteY8" fmla="*/ 1355364 h 2033132"/>
              <a:gd name="connsiteX9" fmla="*/ 252408 w 572802"/>
              <a:gd name="connsiteY9" fmla="*/ 1494260 h 2033132"/>
              <a:gd name="connsiteX10" fmla="*/ 217684 w 572802"/>
              <a:gd name="connsiteY10" fmla="*/ 1587983 h 2033132"/>
              <a:gd name="connsiteX11" fmla="*/ 182960 w 572802"/>
              <a:gd name="connsiteY11" fmla="*/ 1679455 h 2033132"/>
              <a:gd name="connsiteX12" fmla="*/ 152537 w 572802"/>
              <a:gd name="connsiteY12" fmla="*/ 1739378 h 2033132"/>
              <a:gd name="connsiteX13" fmla="*/ 93538 w 572802"/>
              <a:gd name="connsiteY13" fmla="*/ 1842425 h 2033132"/>
              <a:gd name="connsiteX14" fmla="*/ 65365 w 572802"/>
              <a:gd name="connsiteY14" fmla="*/ 1876948 h 2033132"/>
              <a:gd name="connsiteX15" fmla="*/ 7813 w 572802"/>
              <a:gd name="connsiteY15" fmla="*/ 2030674 h 2033132"/>
              <a:gd name="connsiteX0" fmla="*/ 512760 w 512760"/>
              <a:gd name="connsiteY0" fmla="*/ 0 h 1913742"/>
              <a:gd name="connsiteX1" fmla="*/ 482135 w 512760"/>
              <a:gd name="connsiteY1" fmla="*/ 166346 h 1913742"/>
              <a:gd name="connsiteX2" fmla="*/ 457861 w 512760"/>
              <a:gd name="connsiteY2" fmla="*/ 308418 h 1913742"/>
              <a:gd name="connsiteX3" fmla="*/ 418836 w 512760"/>
              <a:gd name="connsiteY3" fmla="*/ 492487 h 1913742"/>
              <a:gd name="connsiteX4" fmla="*/ 383911 w 512760"/>
              <a:gd name="connsiteY4" fmla="*/ 648384 h 1913742"/>
              <a:gd name="connsiteX5" fmla="*/ 355537 w 512760"/>
              <a:gd name="connsiteY5" fmla="*/ 811354 h 1913742"/>
              <a:gd name="connsiteX6" fmla="*/ 313338 w 512760"/>
              <a:gd name="connsiteY6" fmla="*/ 1051247 h 1913742"/>
              <a:gd name="connsiteX7" fmla="*/ 273389 w 512760"/>
              <a:gd name="connsiteY7" fmla="*/ 1204893 h 1913742"/>
              <a:gd name="connsiteX8" fmla="*/ 238665 w 512760"/>
              <a:gd name="connsiteY8" fmla="*/ 1355364 h 1913742"/>
              <a:gd name="connsiteX9" fmla="*/ 192366 w 512760"/>
              <a:gd name="connsiteY9" fmla="*/ 1494260 h 1913742"/>
              <a:gd name="connsiteX10" fmla="*/ 157642 w 512760"/>
              <a:gd name="connsiteY10" fmla="*/ 1587983 h 1913742"/>
              <a:gd name="connsiteX11" fmla="*/ 122918 w 512760"/>
              <a:gd name="connsiteY11" fmla="*/ 1679455 h 1913742"/>
              <a:gd name="connsiteX12" fmla="*/ 92495 w 512760"/>
              <a:gd name="connsiteY12" fmla="*/ 1739378 h 1913742"/>
              <a:gd name="connsiteX13" fmla="*/ 33496 w 512760"/>
              <a:gd name="connsiteY13" fmla="*/ 1842425 h 1913742"/>
              <a:gd name="connsiteX14" fmla="*/ 5323 w 512760"/>
              <a:gd name="connsiteY14" fmla="*/ 1876948 h 1913742"/>
              <a:gd name="connsiteX15" fmla="*/ 20796 w 512760"/>
              <a:gd name="connsiteY15" fmla="*/ 1906849 h 1913742"/>
              <a:gd name="connsiteX0" fmla="*/ 533179 w 533179"/>
              <a:gd name="connsiteY0" fmla="*/ 0 h 1908089"/>
              <a:gd name="connsiteX1" fmla="*/ 502554 w 533179"/>
              <a:gd name="connsiteY1" fmla="*/ 166346 h 1908089"/>
              <a:gd name="connsiteX2" fmla="*/ 478280 w 533179"/>
              <a:gd name="connsiteY2" fmla="*/ 308418 h 1908089"/>
              <a:gd name="connsiteX3" fmla="*/ 439255 w 533179"/>
              <a:gd name="connsiteY3" fmla="*/ 492487 h 1908089"/>
              <a:gd name="connsiteX4" fmla="*/ 404330 w 533179"/>
              <a:gd name="connsiteY4" fmla="*/ 648384 h 1908089"/>
              <a:gd name="connsiteX5" fmla="*/ 375956 w 533179"/>
              <a:gd name="connsiteY5" fmla="*/ 811354 h 1908089"/>
              <a:gd name="connsiteX6" fmla="*/ 333757 w 533179"/>
              <a:gd name="connsiteY6" fmla="*/ 1051247 h 1908089"/>
              <a:gd name="connsiteX7" fmla="*/ 293808 w 533179"/>
              <a:gd name="connsiteY7" fmla="*/ 1204893 h 1908089"/>
              <a:gd name="connsiteX8" fmla="*/ 259084 w 533179"/>
              <a:gd name="connsiteY8" fmla="*/ 1355364 h 1908089"/>
              <a:gd name="connsiteX9" fmla="*/ 212785 w 533179"/>
              <a:gd name="connsiteY9" fmla="*/ 1494260 h 1908089"/>
              <a:gd name="connsiteX10" fmla="*/ 178061 w 533179"/>
              <a:gd name="connsiteY10" fmla="*/ 1587983 h 1908089"/>
              <a:gd name="connsiteX11" fmla="*/ 143337 w 533179"/>
              <a:gd name="connsiteY11" fmla="*/ 1679455 h 1908089"/>
              <a:gd name="connsiteX12" fmla="*/ 112914 w 533179"/>
              <a:gd name="connsiteY12" fmla="*/ 1739378 h 1908089"/>
              <a:gd name="connsiteX13" fmla="*/ 53915 w 533179"/>
              <a:gd name="connsiteY13" fmla="*/ 1842425 h 1908089"/>
              <a:gd name="connsiteX14" fmla="*/ 25742 w 533179"/>
              <a:gd name="connsiteY14" fmla="*/ 1876948 h 1908089"/>
              <a:gd name="connsiteX15" fmla="*/ 12640 w 533179"/>
              <a:gd name="connsiteY15" fmla="*/ 1900499 h 1908089"/>
              <a:gd name="connsiteX0" fmla="*/ 533179 w 533179"/>
              <a:gd name="connsiteY0" fmla="*/ 0 h 1908089"/>
              <a:gd name="connsiteX1" fmla="*/ 502554 w 533179"/>
              <a:gd name="connsiteY1" fmla="*/ 166346 h 1908089"/>
              <a:gd name="connsiteX2" fmla="*/ 478280 w 533179"/>
              <a:gd name="connsiteY2" fmla="*/ 308418 h 1908089"/>
              <a:gd name="connsiteX3" fmla="*/ 439255 w 533179"/>
              <a:gd name="connsiteY3" fmla="*/ 492487 h 1908089"/>
              <a:gd name="connsiteX4" fmla="*/ 404330 w 533179"/>
              <a:gd name="connsiteY4" fmla="*/ 648384 h 1908089"/>
              <a:gd name="connsiteX5" fmla="*/ 375956 w 533179"/>
              <a:gd name="connsiteY5" fmla="*/ 811354 h 1908089"/>
              <a:gd name="connsiteX6" fmla="*/ 333757 w 533179"/>
              <a:gd name="connsiteY6" fmla="*/ 1051247 h 1908089"/>
              <a:gd name="connsiteX7" fmla="*/ 293808 w 533179"/>
              <a:gd name="connsiteY7" fmla="*/ 1204893 h 1908089"/>
              <a:gd name="connsiteX8" fmla="*/ 259084 w 533179"/>
              <a:gd name="connsiteY8" fmla="*/ 1355364 h 1908089"/>
              <a:gd name="connsiteX9" fmla="*/ 212785 w 533179"/>
              <a:gd name="connsiteY9" fmla="*/ 1494260 h 1908089"/>
              <a:gd name="connsiteX10" fmla="*/ 178061 w 533179"/>
              <a:gd name="connsiteY10" fmla="*/ 1587983 h 1908089"/>
              <a:gd name="connsiteX11" fmla="*/ 143337 w 533179"/>
              <a:gd name="connsiteY11" fmla="*/ 1679455 h 1908089"/>
              <a:gd name="connsiteX12" fmla="*/ 112914 w 533179"/>
              <a:gd name="connsiteY12" fmla="*/ 1739378 h 1908089"/>
              <a:gd name="connsiteX13" fmla="*/ 69790 w 533179"/>
              <a:gd name="connsiteY13" fmla="*/ 1810675 h 1908089"/>
              <a:gd name="connsiteX14" fmla="*/ 25742 w 533179"/>
              <a:gd name="connsiteY14" fmla="*/ 1876948 h 1908089"/>
              <a:gd name="connsiteX15" fmla="*/ 12640 w 533179"/>
              <a:gd name="connsiteY15" fmla="*/ 1900499 h 1908089"/>
              <a:gd name="connsiteX0" fmla="*/ 531706 w 531706"/>
              <a:gd name="connsiteY0" fmla="*/ 0 h 1906812"/>
              <a:gd name="connsiteX1" fmla="*/ 501081 w 531706"/>
              <a:gd name="connsiteY1" fmla="*/ 166346 h 1906812"/>
              <a:gd name="connsiteX2" fmla="*/ 476807 w 531706"/>
              <a:gd name="connsiteY2" fmla="*/ 308418 h 1906812"/>
              <a:gd name="connsiteX3" fmla="*/ 437782 w 531706"/>
              <a:gd name="connsiteY3" fmla="*/ 492487 h 1906812"/>
              <a:gd name="connsiteX4" fmla="*/ 402857 w 531706"/>
              <a:gd name="connsiteY4" fmla="*/ 648384 h 1906812"/>
              <a:gd name="connsiteX5" fmla="*/ 374483 w 531706"/>
              <a:gd name="connsiteY5" fmla="*/ 811354 h 1906812"/>
              <a:gd name="connsiteX6" fmla="*/ 332284 w 531706"/>
              <a:gd name="connsiteY6" fmla="*/ 1051247 h 1906812"/>
              <a:gd name="connsiteX7" fmla="*/ 292335 w 531706"/>
              <a:gd name="connsiteY7" fmla="*/ 1204893 h 1906812"/>
              <a:gd name="connsiteX8" fmla="*/ 257611 w 531706"/>
              <a:gd name="connsiteY8" fmla="*/ 1355364 h 1906812"/>
              <a:gd name="connsiteX9" fmla="*/ 211312 w 531706"/>
              <a:gd name="connsiteY9" fmla="*/ 1494260 h 1906812"/>
              <a:gd name="connsiteX10" fmla="*/ 176588 w 531706"/>
              <a:gd name="connsiteY10" fmla="*/ 1587983 h 1906812"/>
              <a:gd name="connsiteX11" fmla="*/ 141864 w 531706"/>
              <a:gd name="connsiteY11" fmla="*/ 1679455 h 1906812"/>
              <a:gd name="connsiteX12" fmla="*/ 111441 w 531706"/>
              <a:gd name="connsiteY12" fmla="*/ 1739378 h 1906812"/>
              <a:gd name="connsiteX13" fmla="*/ 68317 w 531706"/>
              <a:gd name="connsiteY13" fmla="*/ 1810675 h 1906812"/>
              <a:gd name="connsiteX14" fmla="*/ 33794 w 531706"/>
              <a:gd name="connsiteY14" fmla="*/ 1864248 h 1906812"/>
              <a:gd name="connsiteX15" fmla="*/ 11167 w 531706"/>
              <a:gd name="connsiteY15" fmla="*/ 1900499 h 1906812"/>
              <a:gd name="connsiteX0" fmla="*/ 534461 w 534461"/>
              <a:gd name="connsiteY0" fmla="*/ 0 h 1921586"/>
              <a:gd name="connsiteX1" fmla="*/ 503836 w 534461"/>
              <a:gd name="connsiteY1" fmla="*/ 166346 h 1921586"/>
              <a:gd name="connsiteX2" fmla="*/ 479562 w 534461"/>
              <a:gd name="connsiteY2" fmla="*/ 308418 h 1921586"/>
              <a:gd name="connsiteX3" fmla="*/ 440537 w 534461"/>
              <a:gd name="connsiteY3" fmla="*/ 492487 h 1921586"/>
              <a:gd name="connsiteX4" fmla="*/ 405612 w 534461"/>
              <a:gd name="connsiteY4" fmla="*/ 648384 h 1921586"/>
              <a:gd name="connsiteX5" fmla="*/ 377238 w 534461"/>
              <a:gd name="connsiteY5" fmla="*/ 811354 h 1921586"/>
              <a:gd name="connsiteX6" fmla="*/ 335039 w 534461"/>
              <a:gd name="connsiteY6" fmla="*/ 1051247 h 1921586"/>
              <a:gd name="connsiteX7" fmla="*/ 295090 w 534461"/>
              <a:gd name="connsiteY7" fmla="*/ 1204893 h 1921586"/>
              <a:gd name="connsiteX8" fmla="*/ 260366 w 534461"/>
              <a:gd name="connsiteY8" fmla="*/ 1355364 h 1921586"/>
              <a:gd name="connsiteX9" fmla="*/ 214067 w 534461"/>
              <a:gd name="connsiteY9" fmla="*/ 1494260 h 1921586"/>
              <a:gd name="connsiteX10" fmla="*/ 179343 w 534461"/>
              <a:gd name="connsiteY10" fmla="*/ 1587983 h 1921586"/>
              <a:gd name="connsiteX11" fmla="*/ 144619 w 534461"/>
              <a:gd name="connsiteY11" fmla="*/ 1679455 h 1921586"/>
              <a:gd name="connsiteX12" fmla="*/ 114196 w 534461"/>
              <a:gd name="connsiteY12" fmla="*/ 1739378 h 1921586"/>
              <a:gd name="connsiteX13" fmla="*/ 71072 w 534461"/>
              <a:gd name="connsiteY13" fmla="*/ 1810675 h 1921586"/>
              <a:gd name="connsiteX14" fmla="*/ 36549 w 534461"/>
              <a:gd name="connsiteY14" fmla="*/ 1864248 h 1921586"/>
              <a:gd name="connsiteX15" fmla="*/ 10747 w 534461"/>
              <a:gd name="connsiteY15" fmla="*/ 1916374 h 1921586"/>
              <a:gd name="connsiteX0" fmla="*/ 534461 w 534461"/>
              <a:gd name="connsiteY0" fmla="*/ 0 h 1921586"/>
              <a:gd name="connsiteX1" fmla="*/ 507011 w 534461"/>
              <a:gd name="connsiteY1" fmla="*/ 166346 h 1921586"/>
              <a:gd name="connsiteX2" fmla="*/ 479562 w 534461"/>
              <a:gd name="connsiteY2" fmla="*/ 308418 h 1921586"/>
              <a:gd name="connsiteX3" fmla="*/ 440537 w 534461"/>
              <a:gd name="connsiteY3" fmla="*/ 492487 h 1921586"/>
              <a:gd name="connsiteX4" fmla="*/ 405612 w 534461"/>
              <a:gd name="connsiteY4" fmla="*/ 648384 h 1921586"/>
              <a:gd name="connsiteX5" fmla="*/ 377238 w 534461"/>
              <a:gd name="connsiteY5" fmla="*/ 811354 h 1921586"/>
              <a:gd name="connsiteX6" fmla="*/ 335039 w 534461"/>
              <a:gd name="connsiteY6" fmla="*/ 1051247 h 1921586"/>
              <a:gd name="connsiteX7" fmla="*/ 295090 w 534461"/>
              <a:gd name="connsiteY7" fmla="*/ 1204893 h 1921586"/>
              <a:gd name="connsiteX8" fmla="*/ 260366 w 534461"/>
              <a:gd name="connsiteY8" fmla="*/ 1355364 h 1921586"/>
              <a:gd name="connsiteX9" fmla="*/ 214067 w 534461"/>
              <a:gd name="connsiteY9" fmla="*/ 1494260 h 1921586"/>
              <a:gd name="connsiteX10" fmla="*/ 179343 w 534461"/>
              <a:gd name="connsiteY10" fmla="*/ 1587983 h 1921586"/>
              <a:gd name="connsiteX11" fmla="*/ 144619 w 534461"/>
              <a:gd name="connsiteY11" fmla="*/ 1679455 h 1921586"/>
              <a:gd name="connsiteX12" fmla="*/ 114196 w 534461"/>
              <a:gd name="connsiteY12" fmla="*/ 1739378 h 1921586"/>
              <a:gd name="connsiteX13" fmla="*/ 71072 w 534461"/>
              <a:gd name="connsiteY13" fmla="*/ 1810675 h 1921586"/>
              <a:gd name="connsiteX14" fmla="*/ 36549 w 534461"/>
              <a:gd name="connsiteY14" fmla="*/ 1864248 h 1921586"/>
              <a:gd name="connsiteX15" fmla="*/ 10747 w 534461"/>
              <a:gd name="connsiteY15" fmla="*/ 1916374 h 1921586"/>
              <a:gd name="connsiteX0" fmla="*/ 534461 w 534461"/>
              <a:gd name="connsiteY0" fmla="*/ 0 h 1921586"/>
              <a:gd name="connsiteX1" fmla="*/ 507011 w 534461"/>
              <a:gd name="connsiteY1" fmla="*/ 166346 h 1921586"/>
              <a:gd name="connsiteX2" fmla="*/ 479562 w 534461"/>
              <a:gd name="connsiteY2" fmla="*/ 308418 h 1921586"/>
              <a:gd name="connsiteX3" fmla="*/ 440537 w 534461"/>
              <a:gd name="connsiteY3" fmla="*/ 492487 h 1921586"/>
              <a:gd name="connsiteX4" fmla="*/ 408787 w 534461"/>
              <a:gd name="connsiteY4" fmla="*/ 648384 h 1921586"/>
              <a:gd name="connsiteX5" fmla="*/ 377238 w 534461"/>
              <a:gd name="connsiteY5" fmla="*/ 811354 h 1921586"/>
              <a:gd name="connsiteX6" fmla="*/ 335039 w 534461"/>
              <a:gd name="connsiteY6" fmla="*/ 1051247 h 1921586"/>
              <a:gd name="connsiteX7" fmla="*/ 295090 w 534461"/>
              <a:gd name="connsiteY7" fmla="*/ 1204893 h 1921586"/>
              <a:gd name="connsiteX8" fmla="*/ 260366 w 534461"/>
              <a:gd name="connsiteY8" fmla="*/ 1355364 h 1921586"/>
              <a:gd name="connsiteX9" fmla="*/ 214067 w 534461"/>
              <a:gd name="connsiteY9" fmla="*/ 1494260 h 1921586"/>
              <a:gd name="connsiteX10" fmla="*/ 179343 w 534461"/>
              <a:gd name="connsiteY10" fmla="*/ 1587983 h 1921586"/>
              <a:gd name="connsiteX11" fmla="*/ 144619 w 534461"/>
              <a:gd name="connsiteY11" fmla="*/ 1679455 h 1921586"/>
              <a:gd name="connsiteX12" fmla="*/ 114196 w 534461"/>
              <a:gd name="connsiteY12" fmla="*/ 1739378 h 1921586"/>
              <a:gd name="connsiteX13" fmla="*/ 71072 w 534461"/>
              <a:gd name="connsiteY13" fmla="*/ 1810675 h 1921586"/>
              <a:gd name="connsiteX14" fmla="*/ 36549 w 534461"/>
              <a:gd name="connsiteY14" fmla="*/ 1864248 h 1921586"/>
              <a:gd name="connsiteX15" fmla="*/ 10747 w 534461"/>
              <a:gd name="connsiteY15" fmla="*/ 1916374 h 1921586"/>
              <a:gd name="connsiteX0" fmla="*/ 534461 w 534461"/>
              <a:gd name="connsiteY0" fmla="*/ 0 h 1921586"/>
              <a:gd name="connsiteX1" fmla="*/ 507011 w 534461"/>
              <a:gd name="connsiteY1" fmla="*/ 166346 h 1921586"/>
              <a:gd name="connsiteX2" fmla="*/ 479562 w 534461"/>
              <a:gd name="connsiteY2" fmla="*/ 308418 h 1921586"/>
              <a:gd name="connsiteX3" fmla="*/ 440537 w 534461"/>
              <a:gd name="connsiteY3" fmla="*/ 492487 h 1921586"/>
              <a:gd name="connsiteX4" fmla="*/ 408787 w 534461"/>
              <a:gd name="connsiteY4" fmla="*/ 648384 h 1921586"/>
              <a:gd name="connsiteX5" fmla="*/ 377238 w 534461"/>
              <a:gd name="connsiteY5" fmla="*/ 811354 h 1921586"/>
              <a:gd name="connsiteX6" fmla="*/ 331864 w 534461"/>
              <a:gd name="connsiteY6" fmla="*/ 1051247 h 1921586"/>
              <a:gd name="connsiteX7" fmla="*/ 295090 w 534461"/>
              <a:gd name="connsiteY7" fmla="*/ 1204893 h 1921586"/>
              <a:gd name="connsiteX8" fmla="*/ 260366 w 534461"/>
              <a:gd name="connsiteY8" fmla="*/ 1355364 h 1921586"/>
              <a:gd name="connsiteX9" fmla="*/ 214067 w 534461"/>
              <a:gd name="connsiteY9" fmla="*/ 1494260 h 1921586"/>
              <a:gd name="connsiteX10" fmla="*/ 179343 w 534461"/>
              <a:gd name="connsiteY10" fmla="*/ 1587983 h 1921586"/>
              <a:gd name="connsiteX11" fmla="*/ 144619 w 534461"/>
              <a:gd name="connsiteY11" fmla="*/ 1679455 h 1921586"/>
              <a:gd name="connsiteX12" fmla="*/ 114196 w 534461"/>
              <a:gd name="connsiteY12" fmla="*/ 1739378 h 1921586"/>
              <a:gd name="connsiteX13" fmla="*/ 71072 w 534461"/>
              <a:gd name="connsiteY13" fmla="*/ 1810675 h 1921586"/>
              <a:gd name="connsiteX14" fmla="*/ 36549 w 534461"/>
              <a:gd name="connsiteY14" fmla="*/ 1864248 h 1921586"/>
              <a:gd name="connsiteX15" fmla="*/ 10747 w 534461"/>
              <a:gd name="connsiteY15" fmla="*/ 1916374 h 1921586"/>
              <a:gd name="connsiteX0" fmla="*/ 534461 w 534461"/>
              <a:gd name="connsiteY0" fmla="*/ 0 h 1921586"/>
              <a:gd name="connsiteX1" fmla="*/ 507011 w 534461"/>
              <a:gd name="connsiteY1" fmla="*/ 166346 h 1921586"/>
              <a:gd name="connsiteX2" fmla="*/ 479562 w 534461"/>
              <a:gd name="connsiteY2" fmla="*/ 308418 h 1921586"/>
              <a:gd name="connsiteX3" fmla="*/ 440537 w 534461"/>
              <a:gd name="connsiteY3" fmla="*/ 492487 h 1921586"/>
              <a:gd name="connsiteX4" fmla="*/ 408787 w 534461"/>
              <a:gd name="connsiteY4" fmla="*/ 648384 h 1921586"/>
              <a:gd name="connsiteX5" fmla="*/ 377238 w 534461"/>
              <a:gd name="connsiteY5" fmla="*/ 811354 h 1921586"/>
              <a:gd name="connsiteX6" fmla="*/ 331864 w 534461"/>
              <a:gd name="connsiteY6" fmla="*/ 1051247 h 1921586"/>
              <a:gd name="connsiteX7" fmla="*/ 295090 w 534461"/>
              <a:gd name="connsiteY7" fmla="*/ 1204893 h 1921586"/>
              <a:gd name="connsiteX8" fmla="*/ 260366 w 534461"/>
              <a:gd name="connsiteY8" fmla="*/ 1355364 h 1921586"/>
              <a:gd name="connsiteX9" fmla="*/ 214067 w 534461"/>
              <a:gd name="connsiteY9" fmla="*/ 1494260 h 1921586"/>
              <a:gd name="connsiteX10" fmla="*/ 179343 w 534461"/>
              <a:gd name="connsiteY10" fmla="*/ 1587983 h 1921586"/>
              <a:gd name="connsiteX11" fmla="*/ 144619 w 534461"/>
              <a:gd name="connsiteY11" fmla="*/ 1679455 h 1921586"/>
              <a:gd name="connsiteX12" fmla="*/ 114196 w 534461"/>
              <a:gd name="connsiteY12" fmla="*/ 1739378 h 1921586"/>
              <a:gd name="connsiteX13" fmla="*/ 71072 w 534461"/>
              <a:gd name="connsiteY13" fmla="*/ 1810675 h 1921586"/>
              <a:gd name="connsiteX14" fmla="*/ 36549 w 534461"/>
              <a:gd name="connsiteY14" fmla="*/ 1864248 h 1921586"/>
              <a:gd name="connsiteX15" fmla="*/ 10747 w 534461"/>
              <a:gd name="connsiteY15" fmla="*/ 1916374 h 1921586"/>
              <a:gd name="connsiteX0" fmla="*/ 534461 w 534461"/>
              <a:gd name="connsiteY0" fmla="*/ 0 h 1921586"/>
              <a:gd name="connsiteX1" fmla="*/ 507011 w 534461"/>
              <a:gd name="connsiteY1" fmla="*/ 166346 h 1921586"/>
              <a:gd name="connsiteX2" fmla="*/ 479562 w 534461"/>
              <a:gd name="connsiteY2" fmla="*/ 308418 h 1921586"/>
              <a:gd name="connsiteX3" fmla="*/ 440537 w 534461"/>
              <a:gd name="connsiteY3" fmla="*/ 492487 h 1921586"/>
              <a:gd name="connsiteX4" fmla="*/ 408787 w 534461"/>
              <a:gd name="connsiteY4" fmla="*/ 648384 h 1921586"/>
              <a:gd name="connsiteX5" fmla="*/ 377238 w 534461"/>
              <a:gd name="connsiteY5" fmla="*/ 811354 h 1921586"/>
              <a:gd name="connsiteX6" fmla="*/ 331864 w 534461"/>
              <a:gd name="connsiteY6" fmla="*/ 1051247 h 1921586"/>
              <a:gd name="connsiteX7" fmla="*/ 295090 w 534461"/>
              <a:gd name="connsiteY7" fmla="*/ 1204893 h 1921586"/>
              <a:gd name="connsiteX8" fmla="*/ 260366 w 534461"/>
              <a:gd name="connsiteY8" fmla="*/ 1355364 h 1921586"/>
              <a:gd name="connsiteX9" fmla="*/ 214067 w 534461"/>
              <a:gd name="connsiteY9" fmla="*/ 1494260 h 1921586"/>
              <a:gd name="connsiteX10" fmla="*/ 182518 w 534461"/>
              <a:gd name="connsiteY10" fmla="*/ 1587983 h 1921586"/>
              <a:gd name="connsiteX11" fmla="*/ 144619 w 534461"/>
              <a:gd name="connsiteY11" fmla="*/ 1679455 h 1921586"/>
              <a:gd name="connsiteX12" fmla="*/ 114196 w 534461"/>
              <a:gd name="connsiteY12" fmla="*/ 1739378 h 1921586"/>
              <a:gd name="connsiteX13" fmla="*/ 71072 w 534461"/>
              <a:gd name="connsiteY13" fmla="*/ 1810675 h 1921586"/>
              <a:gd name="connsiteX14" fmla="*/ 36549 w 534461"/>
              <a:gd name="connsiteY14" fmla="*/ 1864248 h 1921586"/>
              <a:gd name="connsiteX15" fmla="*/ 10747 w 534461"/>
              <a:gd name="connsiteY15" fmla="*/ 1916374 h 1921586"/>
              <a:gd name="connsiteX0" fmla="*/ 534461 w 534461"/>
              <a:gd name="connsiteY0" fmla="*/ 0 h 1921586"/>
              <a:gd name="connsiteX1" fmla="*/ 507011 w 534461"/>
              <a:gd name="connsiteY1" fmla="*/ 166346 h 1921586"/>
              <a:gd name="connsiteX2" fmla="*/ 479562 w 534461"/>
              <a:gd name="connsiteY2" fmla="*/ 308418 h 1921586"/>
              <a:gd name="connsiteX3" fmla="*/ 440537 w 534461"/>
              <a:gd name="connsiteY3" fmla="*/ 492487 h 1921586"/>
              <a:gd name="connsiteX4" fmla="*/ 408787 w 534461"/>
              <a:gd name="connsiteY4" fmla="*/ 648384 h 1921586"/>
              <a:gd name="connsiteX5" fmla="*/ 377238 w 534461"/>
              <a:gd name="connsiteY5" fmla="*/ 811354 h 1921586"/>
              <a:gd name="connsiteX6" fmla="*/ 331864 w 534461"/>
              <a:gd name="connsiteY6" fmla="*/ 1051247 h 1921586"/>
              <a:gd name="connsiteX7" fmla="*/ 295090 w 534461"/>
              <a:gd name="connsiteY7" fmla="*/ 1204893 h 1921586"/>
              <a:gd name="connsiteX8" fmla="*/ 260366 w 534461"/>
              <a:gd name="connsiteY8" fmla="*/ 1355364 h 1921586"/>
              <a:gd name="connsiteX9" fmla="*/ 220417 w 534461"/>
              <a:gd name="connsiteY9" fmla="*/ 1487910 h 1921586"/>
              <a:gd name="connsiteX10" fmla="*/ 182518 w 534461"/>
              <a:gd name="connsiteY10" fmla="*/ 1587983 h 1921586"/>
              <a:gd name="connsiteX11" fmla="*/ 144619 w 534461"/>
              <a:gd name="connsiteY11" fmla="*/ 1679455 h 1921586"/>
              <a:gd name="connsiteX12" fmla="*/ 114196 w 534461"/>
              <a:gd name="connsiteY12" fmla="*/ 1739378 h 1921586"/>
              <a:gd name="connsiteX13" fmla="*/ 71072 w 534461"/>
              <a:gd name="connsiteY13" fmla="*/ 1810675 h 1921586"/>
              <a:gd name="connsiteX14" fmla="*/ 36549 w 534461"/>
              <a:gd name="connsiteY14" fmla="*/ 1864248 h 1921586"/>
              <a:gd name="connsiteX15" fmla="*/ 10747 w 534461"/>
              <a:gd name="connsiteY15" fmla="*/ 1916374 h 1921586"/>
              <a:gd name="connsiteX0" fmla="*/ 545758 w 545758"/>
              <a:gd name="connsiteY0" fmla="*/ 0 h 1921586"/>
              <a:gd name="connsiteX1" fmla="*/ 518308 w 545758"/>
              <a:gd name="connsiteY1" fmla="*/ 166346 h 1921586"/>
              <a:gd name="connsiteX2" fmla="*/ 490859 w 545758"/>
              <a:gd name="connsiteY2" fmla="*/ 308418 h 1921586"/>
              <a:gd name="connsiteX3" fmla="*/ 451834 w 545758"/>
              <a:gd name="connsiteY3" fmla="*/ 492487 h 1921586"/>
              <a:gd name="connsiteX4" fmla="*/ 420084 w 545758"/>
              <a:gd name="connsiteY4" fmla="*/ 648384 h 1921586"/>
              <a:gd name="connsiteX5" fmla="*/ 388535 w 545758"/>
              <a:gd name="connsiteY5" fmla="*/ 811354 h 1921586"/>
              <a:gd name="connsiteX6" fmla="*/ 343161 w 545758"/>
              <a:gd name="connsiteY6" fmla="*/ 1051247 h 1921586"/>
              <a:gd name="connsiteX7" fmla="*/ 306387 w 545758"/>
              <a:gd name="connsiteY7" fmla="*/ 1204893 h 1921586"/>
              <a:gd name="connsiteX8" fmla="*/ 271663 w 545758"/>
              <a:gd name="connsiteY8" fmla="*/ 1355364 h 1921586"/>
              <a:gd name="connsiteX9" fmla="*/ 231714 w 545758"/>
              <a:gd name="connsiteY9" fmla="*/ 1487910 h 1921586"/>
              <a:gd name="connsiteX10" fmla="*/ 193815 w 545758"/>
              <a:gd name="connsiteY10" fmla="*/ 1587983 h 1921586"/>
              <a:gd name="connsiteX11" fmla="*/ 155916 w 545758"/>
              <a:gd name="connsiteY11" fmla="*/ 1679455 h 1921586"/>
              <a:gd name="connsiteX12" fmla="*/ 125493 w 545758"/>
              <a:gd name="connsiteY12" fmla="*/ 1739378 h 1921586"/>
              <a:gd name="connsiteX13" fmla="*/ 82369 w 545758"/>
              <a:gd name="connsiteY13" fmla="*/ 1810675 h 1921586"/>
              <a:gd name="connsiteX14" fmla="*/ 47846 w 545758"/>
              <a:gd name="connsiteY14" fmla="*/ 1864248 h 1921586"/>
              <a:gd name="connsiteX15" fmla="*/ 9344 w 545758"/>
              <a:gd name="connsiteY15" fmla="*/ 1916374 h 1921586"/>
              <a:gd name="connsiteX0" fmla="*/ 635770 w 635770"/>
              <a:gd name="connsiteY0" fmla="*/ 6494 h 1759809"/>
              <a:gd name="connsiteX1" fmla="*/ 518308 w 635770"/>
              <a:gd name="connsiteY1" fmla="*/ 4569 h 1759809"/>
              <a:gd name="connsiteX2" fmla="*/ 490859 w 635770"/>
              <a:gd name="connsiteY2" fmla="*/ 146641 h 1759809"/>
              <a:gd name="connsiteX3" fmla="*/ 451834 w 635770"/>
              <a:gd name="connsiteY3" fmla="*/ 330710 h 1759809"/>
              <a:gd name="connsiteX4" fmla="*/ 420084 w 635770"/>
              <a:gd name="connsiteY4" fmla="*/ 486607 h 1759809"/>
              <a:gd name="connsiteX5" fmla="*/ 388535 w 635770"/>
              <a:gd name="connsiteY5" fmla="*/ 649577 h 1759809"/>
              <a:gd name="connsiteX6" fmla="*/ 343161 w 635770"/>
              <a:gd name="connsiteY6" fmla="*/ 889470 h 1759809"/>
              <a:gd name="connsiteX7" fmla="*/ 306387 w 635770"/>
              <a:gd name="connsiteY7" fmla="*/ 1043116 h 1759809"/>
              <a:gd name="connsiteX8" fmla="*/ 271663 w 635770"/>
              <a:gd name="connsiteY8" fmla="*/ 1193587 h 1759809"/>
              <a:gd name="connsiteX9" fmla="*/ 231714 w 635770"/>
              <a:gd name="connsiteY9" fmla="*/ 1326133 h 1759809"/>
              <a:gd name="connsiteX10" fmla="*/ 193815 w 635770"/>
              <a:gd name="connsiteY10" fmla="*/ 1426206 h 1759809"/>
              <a:gd name="connsiteX11" fmla="*/ 155916 w 635770"/>
              <a:gd name="connsiteY11" fmla="*/ 1517678 h 1759809"/>
              <a:gd name="connsiteX12" fmla="*/ 125493 w 635770"/>
              <a:gd name="connsiteY12" fmla="*/ 1577601 h 1759809"/>
              <a:gd name="connsiteX13" fmla="*/ 82369 w 635770"/>
              <a:gd name="connsiteY13" fmla="*/ 1648898 h 1759809"/>
              <a:gd name="connsiteX14" fmla="*/ 47846 w 635770"/>
              <a:gd name="connsiteY14" fmla="*/ 1702471 h 1759809"/>
              <a:gd name="connsiteX15" fmla="*/ 9344 w 635770"/>
              <a:gd name="connsiteY15" fmla="*/ 1754597 h 1759809"/>
              <a:gd name="connsiteX0" fmla="*/ 635770 w 635770"/>
              <a:gd name="connsiteY0" fmla="*/ 0 h 1753315"/>
              <a:gd name="connsiteX1" fmla="*/ 579895 w 635770"/>
              <a:gd name="connsiteY1" fmla="*/ 248832 h 1753315"/>
              <a:gd name="connsiteX2" fmla="*/ 490859 w 635770"/>
              <a:gd name="connsiteY2" fmla="*/ 140147 h 1753315"/>
              <a:gd name="connsiteX3" fmla="*/ 451834 w 635770"/>
              <a:gd name="connsiteY3" fmla="*/ 324216 h 1753315"/>
              <a:gd name="connsiteX4" fmla="*/ 420084 w 635770"/>
              <a:gd name="connsiteY4" fmla="*/ 480113 h 1753315"/>
              <a:gd name="connsiteX5" fmla="*/ 388535 w 635770"/>
              <a:gd name="connsiteY5" fmla="*/ 643083 h 1753315"/>
              <a:gd name="connsiteX6" fmla="*/ 343161 w 635770"/>
              <a:gd name="connsiteY6" fmla="*/ 882976 h 1753315"/>
              <a:gd name="connsiteX7" fmla="*/ 306387 w 635770"/>
              <a:gd name="connsiteY7" fmla="*/ 1036622 h 1753315"/>
              <a:gd name="connsiteX8" fmla="*/ 271663 w 635770"/>
              <a:gd name="connsiteY8" fmla="*/ 1187093 h 1753315"/>
              <a:gd name="connsiteX9" fmla="*/ 231714 w 635770"/>
              <a:gd name="connsiteY9" fmla="*/ 1319639 h 1753315"/>
              <a:gd name="connsiteX10" fmla="*/ 193815 w 635770"/>
              <a:gd name="connsiteY10" fmla="*/ 1419712 h 1753315"/>
              <a:gd name="connsiteX11" fmla="*/ 155916 w 635770"/>
              <a:gd name="connsiteY11" fmla="*/ 1511184 h 1753315"/>
              <a:gd name="connsiteX12" fmla="*/ 125493 w 635770"/>
              <a:gd name="connsiteY12" fmla="*/ 1571107 h 1753315"/>
              <a:gd name="connsiteX13" fmla="*/ 82369 w 635770"/>
              <a:gd name="connsiteY13" fmla="*/ 1642404 h 1753315"/>
              <a:gd name="connsiteX14" fmla="*/ 47846 w 635770"/>
              <a:gd name="connsiteY14" fmla="*/ 1695977 h 1753315"/>
              <a:gd name="connsiteX15" fmla="*/ 9344 w 635770"/>
              <a:gd name="connsiteY15" fmla="*/ 1748103 h 1753315"/>
              <a:gd name="connsiteX0" fmla="*/ 635770 w 635770"/>
              <a:gd name="connsiteY0" fmla="*/ 0 h 1753315"/>
              <a:gd name="connsiteX1" fmla="*/ 579895 w 635770"/>
              <a:gd name="connsiteY1" fmla="*/ 248832 h 1753315"/>
              <a:gd name="connsiteX2" fmla="*/ 566659 w 635770"/>
              <a:gd name="connsiteY2" fmla="*/ 397502 h 1753315"/>
              <a:gd name="connsiteX3" fmla="*/ 451834 w 635770"/>
              <a:gd name="connsiteY3" fmla="*/ 324216 h 1753315"/>
              <a:gd name="connsiteX4" fmla="*/ 420084 w 635770"/>
              <a:gd name="connsiteY4" fmla="*/ 480113 h 1753315"/>
              <a:gd name="connsiteX5" fmla="*/ 388535 w 635770"/>
              <a:gd name="connsiteY5" fmla="*/ 643083 h 1753315"/>
              <a:gd name="connsiteX6" fmla="*/ 343161 w 635770"/>
              <a:gd name="connsiteY6" fmla="*/ 882976 h 1753315"/>
              <a:gd name="connsiteX7" fmla="*/ 306387 w 635770"/>
              <a:gd name="connsiteY7" fmla="*/ 1036622 h 1753315"/>
              <a:gd name="connsiteX8" fmla="*/ 271663 w 635770"/>
              <a:gd name="connsiteY8" fmla="*/ 1187093 h 1753315"/>
              <a:gd name="connsiteX9" fmla="*/ 231714 w 635770"/>
              <a:gd name="connsiteY9" fmla="*/ 1319639 h 1753315"/>
              <a:gd name="connsiteX10" fmla="*/ 193815 w 635770"/>
              <a:gd name="connsiteY10" fmla="*/ 1419712 h 1753315"/>
              <a:gd name="connsiteX11" fmla="*/ 155916 w 635770"/>
              <a:gd name="connsiteY11" fmla="*/ 1511184 h 1753315"/>
              <a:gd name="connsiteX12" fmla="*/ 125493 w 635770"/>
              <a:gd name="connsiteY12" fmla="*/ 1571107 h 1753315"/>
              <a:gd name="connsiteX13" fmla="*/ 82369 w 635770"/>
              <a:gd name="connsiteY13" fmla="*/ 1642404 h 1753315"/>
              <a:gd name="connsiteX14" fmla="*/ 47846 w 635770"/>
              <a:gd name="connsiteY14" fmla="*/ 1695977 h 1753315"/>
              <a:gd name="connsiteX15" fmla="*/ 9344 w 635770"/>
              <a:gd name="connsiteY15" fmla="*/ 1748103 h 1753315"/>
              <a:gd name="connsiteX0" fmla="*/ 635770 w 635770"/>
              <a:gd name="connsiteY0" fmla="*/ 0 h 1753315"/>
              <a:gd name="connsiteX1" fmla="*/ 579895 w 635770"/>
              <a:gd name="connsiteY1" fmla="*/ 248832 h 1753315"/>
              <a:gd name="connsiteX2" fmla="*/ 566659 w 635770"/>
              <a:gd name="connsiteY2" fmla="*/ 397502 h 1753315"/>
              <a:gd name="connsiteX3" fmla="*/ 530003 w 635770"/>
              <a:gd name="connsiteY3" fmla="*/ 505685 h 1753315"/>
              <a:gd name="connsiteX4" fmla="*/ 420084 w 635770"/>
              <a:gd name="connsiteY4" fmla="*/ 480113 h 1753315"/>
              <a:gd name="connsiteX5" fmla="*/ 388535 w 635770"/>
              <a:gd name="connsiteY5" fmla="*/ 643083 h 1753315"/>
              <a:gd name="connsiteX6" fmla="*/ 343161 w 635770"/>
              <a:gd name="connsiteY6" fmla="*/ 882976 h 1753315"/>
              <a:gd name="connsiteX7" fmla="*/ 306387 w 635770"/>
              <a:gd name="connsiteY7" fmla="*/ 1036622 h 1753315"/>
              <a:gd name="connsiteX8" fmla="*/ 271663 w 635770"/>
              <a:gd name="connsiteY8" fmla="*/ 1187093 h 1753315"/>
              <a:gd name="connsiteX9" fmla="*/ 231714 w 635770"/>
              <a:gd name="connsiteY9" fmla="*/ 1319639 h 1753315"/>
              <a:gd name="connsiteX10" fmla="*/ 193815 w 635770"/>
              <a:gd name="connsiteY10" fmla="*/ 1419712 h 1753315"/>
              <a:gd name="connsiteX11" fmla="*/ 155916 w 635770"/>
              <a:gd name="connsiteY11" fmla="*/ 1511184 h 1753315"/>
              <a:gd name="connsiteX12" fmla="*/ 125493 w 635770"/>
              <a:gd name="connsiteY12" fmla="*/ 1571107 h 1753315"/>
              <a:gd name="connsiteX13" fmla="*/ 82369 w 635770"/>
              <a:gd name="connsiteY13" fmla="*/ 1642404 h 1753315"/>
              <a:gd name="connsiteX14" fmla="*/ 47846 w 635770"/>
              <a:gd name="connsiteY14" fmla="*/ 1695977 h 1753315"/>
              <a:gd name="connsiteX15" fmla="*/ 9344 w 635770"/>
              <a:gd name="connsiteY15" fmla="*/ 1748103 h 1753315"/>
              <a:gd name="connsiteX0" fmla="*/ 635770 w 635770"/>
              <a:gd name="connsiteY0" fmla="*/ 0 h 1753315"/>
              <a:gd name="connsiteX1" fmla="*/ 579895 w 635770"/>
              <a:gd name="connsiteY1" fmla="*/ 248832 h 1753315"/>
              <a:gd name="connsiteX2" fmla="*/ 566659 w 635770"/>
              <a:gd name="connsiteY2" fmla="*/ 397502 h 1753315"/>
              <a:gd name="connsiteX3" fmla="*/ 530003 w 635770"/>
              <a:gd name="connsiteY3" fmla="*/ 505685 h 1753315"/>
              <a:gd name="connsiteX4" fmla="*/ 510097 w 635770"/>
              <a:gd name="connsiteY4" fmla="*/ 618688 h 1753315"/>
              <a:gd name="connsiteX5" fmla="*/ 388535 w 635770"/>
              <a:gd name="connsiteY5" fmla="*/ 643083 h 1753315"/>
              <a:gd name="connsiteX6" fmla="*/ 343161 w 635770"/>
              <a:gd name="connsiteY6" fmla="*/ 882976 h 1753315"/>
              <a:gd name="connsiteX7" fmla="*/ 306387 w 635770"/>
              <a:gd name="connsiteY7" fmla="*/ 1036622 h 1753315"/>
              <a:gd name="connsiteX8" fmla="*/ 271663 w 635770"/>
              <a:gd name="connsiteY8" fmla="*/ 1187093 h 1753315"/>
              <a:gd name="connsiteX9" fmla="*/ 231714 w 635770"/>
              <a:gd name="connsiteY9" fmla="*/ 1319639 h 1753315"/>
              <a:gd name="connsiteX10" fmla="*/ 193815 w 635770"/>
              <a:gd name="connsiteY10" fmla="*/ 1419712 h 1753315"/>
              <a:gd name="connsiteX11" fmla="*/ 155916 w 635770"/>
              <a:gd name="connsiteY11" fmla="*/ 1511184 h 1753315"/>
              <a:gd name="connsiteX12" fmla="*/ 125493 w 635770"/>
              <a:gd name="connsiteY12" fmla="*/ 1571107 h 1753315"/>
              <a:gd name="connsiteX13" fmla="*/ 82369 w 635770"/>
              <a:gd name="connsiteY13" fmla="*/ 1642404 h 1753315"/>
              <a:gd name="connsiteX14" fmla="*/ 47846 w 635770"/>
              <a:gd name="connsiteY14" fmla="*/ 1695977 h 1753315"/>
              <a:gd name="connsiteX15" fmla="*/ 9344 w 635770"/>
              <a:gd name="connsiteY15" fmla="*/ 1748103 h 1753315"/>
              <a:gd name="connsiteX0" fmla="*/ 635770 w 635770"/>
              <a:gd name="connsiteY0" fmla="*/ 0 h 1753315"/>
              <a:gd name="connsiteX1" fmla="*/ 579895 w 635770"/>
              <a:gd name="connsiteY1" fmla="*/ 248832 h 1753315"/>
              <a:gd name="connsiteX2" fmla="*/ 566659 w 635770"/>
              <a:gd name="connsiteY2" fmla="*/ 397502 h 1753315"/>
              <a:gd name="connsiteX3" fmla="*/ 530003 w 635770"/>
              <a:gd name="connsiteY3" fmla="*/ 505685 h 1753315"/>
              <a:gd name="connsiteX4" fmla="*/ 510097 w 635770"/>
              <a:gd name="connsiteY4" fmla="*/ 618688 h 1753315"/>
              <a:gd name="connsiteX5" fmla="*/ 469073 w 635770"/>
              <a:gd name="connsiteY5" fmla="*/ 751963 h 1753315"/>
              <a:gd name="connsiteX6" fmla="*/ 343161 w 635770"/>
              <a:gd name="connsiteY6" fmla="*/ 882976 h 1753315"/>
              <a:gd name="connsiteX7" fmla="*/ 306387 w 635770"/>
              <a:gd name="connsiteY7" fmla="*/ 1036622 h 1753315"/>
              <a:gd name="connsiteX8" fmla="*/ 271663 w 635770"/>
              <a:gd name="connsiteY8" fmla="*/ 1187093 h 1753315"/>
              <a:gd name="connsiteX9" fmla="*/ 231714 w 635770"/>
              <a:gd name="connsiteY9" fmla="*/ 1319639 h 1753315"/>
              <a:gd name="connsiteX10" fmla="*/ 193815 w 635770"/>
              <a:gd name="connsiteY10" fmla="*/ 1419712 h 1753315"/>
              <a:gd name="connsiteX11" fmla="*/ 155916 w 635770"/>
              <a:gd name="connsiteY11" fmla="*/ 1511184 h 1753315"/>
              <a:gd name="connsiteX12" fmla="*/ 125493 w 635770"/>
              <a:gd name="connsiteY12" fmla="*/ 1571107 h 1753315"/>
              <a:gd name="connsiteX13" fmla="*/ 82369 w 635770"/>
              <a:gd name="connsiteY13" fmla="*/ 1642404 h 1753315"/>
              <a:gd name="connsiteX14" fmla="*/ 47846 w 635770"/>
              <a:gd name="connsiteY14" fmla="*/ 1695977 h 1753315"/>
              <a:gd name="connsiteX15" fmla="*/ 9344 w 635770"/>
              <a:gd name="connsiteY15" fmla="*/ 1748103 h 1753315"/>
              <a:gd name="connsiteX0" fmla="*/ 635770 w 635770"/>
              <a:gd name="connsiteY0" fmla="*/ 0 h 1753315"/>
              <a:gd name="connsiteX1" fmla="*/ 579895 w 635770"/>
              <a:gd name="connsiteY1" fmla="*/ 248832 h 1753315"/>
              <a:gd name="connsiteX2" fmla="*/ 566659 w 635770"/>
              <a:gd name="connsiteY2" fmla="*/ 397502 h 1753315"/>
              <a:gd name="connsiteX3" fmla="*/ 530003 w 635770"/>
              <a:gd name="connsiteY3" fmla="*/ 505685 h 1753315"/>
              <a:gd name="connsiteX4" fmla="*/ 510097 w 635770"/>
              <a:gd name="connsiteY4" fmla="*/ 618688 h 1753315"/>
              <a:gd name="connsiteX5" fmla="*/ 469073 w 635770"/>
              <a:gd name="connsiteY5" fmla="*/ 751963 h 1753315"/>
              <a:gd name="connsiteX6" fmla="*/ 440279 w 635770"/>
              <a:gd name="connsiteY6" fmla="*/ 942366 h 1753315"/>
              <a:gd name="connsiteX7" fmla="*/ 306387 w 635770"/>
              <a:gd name="connsiteY7" fmla="*/ 1036622 h 1753315"/>
              <a:gd name="connsiteX8" fmla="*/ 271663 w 635770"/>
              <a:gd name="connsiteY8" fmla="*/ 1187093 h 1753315"/>
              <a:gd name="connsiteX9" fmla="*/ 231714 w 635770"/>
              <a:gd name="connsiteY9" fmla="*/ 1319639 h 1753315"/>
              <a:gd name="connsiteX10" fmla="*/ 193815 w 635770"/>
              <a:gd name="connsiteY10" fmla="*/ 1419712 h 1753315"/>
              <a:gd name="connsiteX11" fmla="*/ 155916 w 635770"/>
              <a:gd name="connsiteY11" fmla="*/ 1511184 h 1753315"/>
              <a:gd name="connsiteX12" fmla="*/ 125493 w 635770"/>
              <a:gd name="connsiteY12" fmla="*/ 1571107 h 1753315"/>
              <a:gd name="connsiteX13" fmla="*/ 82369 w 635770"/>
              <a:gd name="connsiteY13" fmla="*/ 1642404 h 1753315"/>
              <a:gd name="connsiteX14" fmla="*/ 47846 w 635770"/>
              <a:gd name="connsiteY14" fmla="*/ 1695977 h 1753315"/>
              <a:gd name="connsiteX15" fmla="*/ 9344 w 635770"/>
              <a:gd name="connsiteY15" fmla="*/ 1748103 h 1753315"/>
              <a:gd name="connsiteX0" fmla="*/ 635770 w 635770"/>
              <a:gd name="connsiteY0" fmla="*/ 0 h 1753315"/>
              <a:gd name="connsiteX1" fmla="*/ 579895 w 635770"/>
              <a:gd name="connsiteY1" fmla="*/ 248832 h 1753315"/>
              <a:gd name="connsiteX2" fmla="*/ 566659 w 635770"/>
              <a:gd name="connsiteY2" fmla="*/ 397502 h 1753315"/>
              <a:gd name="connsiteX3" fmla="*/ 530003 w 635770"/>
              <a:gd name="connsiteY3" fmla="*/ 505685 h 1753315"/>
              <a:gd name="connsiteX4" fmla="*/ 510097 w 635770"/>
              <a:gd name="connsiteY4" fmla="*/ 618688 h 1753315"/>
              <a:gd name="connsiteX5" fmla="*/ 469073 w 635770"/>
              <a:gd name="connsiteY5" fmla="*/ 751963 h 1753315"/>
              <a:gd name="connsiteX6" fmla="*/ 440279 w 635770"/>
              <a:gd name="connsiteY6" fmla="*/ 942366 h 1753315"/>
              <a:gd name="connsiteX7" fmla="*/ 420087 w 635770"/>
              <a:gd name="connsiteY7" fmla="*/ 1115808 h 1753315"/>
              <a:gd name="connsiteX8" fmla="*/ 271663 w 635770"/>
              <a:gd name="connsiteY8" fmla="*/ 1187093 h 1753315"/>
              <a:gd name="connsiteX9" fmla="*/ 231714 w 635770"/>
              <a:gd name="connsiteY9" fmla="*/ 1319639 h 1753315"/>
              <a:gd name="connsiteX10" fmla="*/ 193815 w 635770"/>
              <a:gd name="connsiteY10" fmla="*/ 1419712 h 1753315"/>
              <a:gd name="connsiteX11" fmla="*/ 155916 w 635770"/>
              <a:gd name="connsiteY11" fmla="*/ 1511184 h 1753315"/>
              <a:gd name="connsiteX12" fmla="*/ 125493 w 635770"/>
              <a:gd name="connsiteY12" fmla="*/ 1571107 h 1753315"/>
              <a:gd name="connsiteX13" fmla="*/ 82369 w 635770"/>
              <a:gd name="connsiteY13" fmla="*/ 1642404 h 1753315"/>
              <a:gd name="connsiteX14" fmla="*/ 47846 w 635770"/>
              <a:gd name="connsiteY14" fmla="*/ 1695977 h 1753315"/>
              <a:gd name="connsiteX15" fmla="*/ 9344 w 635770"/>
              <a:gd name="connsiteY15" fmla="*/ 1748103 h 1753315"/>
              <a:gd name="connsiteX0" fmla="*/ 635770 w 635770"/>
              <a:gd name="connsiteY0" fmla="*/ 0 h 1753315"/>
              <a:gd name="connsiteX1" fmla="*/ 579895 w 635770"/>
              <a:gd name="connsiteY1" fmla="*/ 248832 h 1753315"/>
              <a:gd name="connsiteX2" fmla="*/ 566659 w 635770"/>
              <a:gd name="connsiteY2" fmla="*/ 397502 h 1753315"/>
              <a:gd name="connsiteX3" fmla="*/ 530003 w 635770"/>
              <a:gd name="connsiteY3" fmla="*/ 505685 h 1753315"/>
              <a:gd name="connsiteX4" fmla="*/ 510097 w 635770"/>
              <a:gd name="connsiteY4" fmla="*/ 618688 h 1753315"/>
              <a:gd name="connsiteX5" fmla="*/ 469073 w 635770"/>
              <a:gd name="connsiteY5" fmla="*/ 751963 h 1753315"/>
              <a:gd name="connsiteX6" fmla="*/ 440279 w 635770"/>
              <a:gd name="connsiteY6" fmla="*/ 942366 h 1753315"/>
              <a:gd name="connsiteX7" fmla="*/ 420087 w 635770"/>
              <a:gd name="connsiteY7" fmla="*/ 1115808 h 1753315"/>
              <a:gd name="connsiteX8" fmla="*/ 368782 w 635770"/>
              <a:gd name="connsiteY8" fmla="*/ 1266279 h 1753315"/>
              <a:gd name="connsiteX9" fmla="*/ 231714 w 635770"/>
              <a:gd name="connsiteY9" fmla="*/ 1319639 h 1753315"/>
              <a:gd name="connsiteX10" fmla="*/ 193815 w 635770"/>
              <a:gd name="connsiteY10" fmla="*/ 1419712 h 1753315"/>
              <a:gd name="connsiteX11" fmla="*/ 155916 w 635770"/>
              <a:gd name="connsiteY11" fmla="*/ 1511184 h 1753315"/>
              <a:gd name="connsiteX12" fmla="*/ 125493 w 635770"/>
              <a:gd name="connsiteY12" fmla="*/ 1571107 h 1753315"/>
              <a:gd name="connsiteX13" fmla="*/ 82369 w 635770"/>
              <a:gd name="connsiteY13" fmla="*/ 1642404 h 1753315"/>
              <a:gd name="connsiteX14" fmla="*/ 47846 w 635770"/>
              <a:gd name="connsiteY14" fmla="*/ 1695977 h 1753315"/>
              <a:gd name="connsiteX15" fmla="*/ 9344 w 635770"/>
              <a:gd name="connsiteY15" fmla="*/ 1748103 h 1753315"/>
              <a:gd name="connsiteX0" fmla="*/ 635770 w 635770"/>
              <a:gd name="connsiteY0" fmla="*/ 0 h 1753315"/>
              <a:gd name="connsiteX1" fmla="*/ 579895 w 635770"/>
              <a:gd name="connsiteY1" fmla="*/ 248832 h 1753315"/>
              <a:gd name="connsiteX2" fmla="*/ 566659 w 635770"/>
              <a:gd name="connsiteY2" fmla="*/ 397502 h 1753315"/>
              <a:gd name="connsiteX3" fmla="*/ 530003 w 635770"/>
              <a:gd name="connsiteY3" fmla="*/ 505685 h 1753315"/>
              <a:gd name="connsiteX4" fmla="*/ 510097 w 635770"/>
              <a:gd name="connsiteY4" fmla="*/ 618688 h 1753315"/>
              <a:gd name="connsiteX5" fmla="*/ 469073 w 635770"/>
              <a:gd name="connsiteY5" fmla="*/ 751963 h 1753315"/>
              <a:gd name="connsiteX6" fmla="*/ 440279 w 635770"/>
              <a:gd name="connsiteY6" fmla="*/ 942366 h 1753315"/>
              <a:gd name="connsiteX7" fmla="*/ 420087 w 635770"/>
              <a:gd name="connsiteY7" fmla="*/ 1115808 h 1753315"/>
              <a:gd name="connsiteX8" fmla="*/ 368782 w 635770"/>
              <a:gd name="connsiteY8" fmla="*/ 1266279 h 1753315"/>
              <a:gd name="connsiteX9" fmla="*/ 326464 w 635770"/>
              <a:gd name="connsiteY9" fmla="*/ 1405425 h 1753315"/>
              <a:gd name="connsiteX10" fmla="*/ 193815 w 635770"/>
              <a:gd name="connsiteY10" fmla="*/ 1419712 h 1753315"/>
              <a:gd name="connsiteX11" fmla="*/ 155916 w 635770"/>
              <a:gd name="connsiteY11" fmla="*/ 1511184 h 1753315"/>
              <a:gd name="connsiteX12" fmla="*/ 125493 w 635770"/>
              <a:gd name="connsiteY12" fmla="*/ 1571107 h 1753315"/>
              <a:gd name="connsiteX13" fmla="*/ 82369 w 635770"/>
              <a:gd name="connsiteY13" fmla="*/ 1642404 h 1753315"/>
              <a:gd name="connsiteX14" fmla="*/ 47846 w 635770"/>
              <a:gd name="connsiteY14" fmla="*/ 1695977 h 1753315"/>
              <a:gd name="connsiteX15" fmla="*/ 9344 w 635770"/>
              <a:gd name="connsiteY15" fmla="*/ 1748103 h 1753315"/>
              <a:gd name="connsiteX0" fmla="*/ 635770 w 635770"/>
              <a:gd name="connsiteY0" fmla="*/ 0 h 1753315"/>
              <a:gd name="connsiteX1" fmla="*/ 579895 w 635770"/>
              <a:gd name="connsiteY1" fmla="*/ 248832 h 1753315"/>
              <a:gd name="connsiteX2" fmla="*/ 566659 w 635770"/>
              <a:gd name="connsiteY2" fmla="*/ 397502 h 1753315"/>
              <a:gd name="connsiteX3" fmla="*/ 530003 w 635770"/>
              <a:gd name="connsiteY3" fmla="*/ 505685 h 1753315"/>
              <a:gd name="connsiteX4" fmla="*/ 510097 w 635770"/>
              <a:gd name="connsiteY4" fmla="*/ 618688 h 1753315"/>
              <a:gd name="connsiteX5" fmla="*/ 469073 w 635770"/>
              <a:gd name="connsiteY5" fmla="*/ 751963 h 1753315"/>
              <a:gd name="connsiteX6" fmla="*/ 440279 w 635770"/>
              <a:gd name="connsiteY6" fmla="*/ 942366 h 1753315"/>
              <a:gd name="connsiteX7" fmla="*/ 420087 w 635770"/>
              <a:gd name="connsiteY7" fmla="*/ 1115808 h 1753315"/>
              <a:gd name="connsiteX8" fmla="*/ 368782 w 635770"/>
              <a:gd name="connsiteY8" fmla="*/ 1266279 h 1753315"/>
              <a:gd name="connsiteX9" fmla="*/ 326464 w 635770"/>
              <a:gd name="connsiteY9" fmla="*/ 1405425 h 1753315"/>
              <a:gd name="connsiteX10" fmla="*/ 267246 w 635770"/>
              <a:gd name="connsiteY10" fmla="*/ 1541790 h 1753315"/>
              <a:gd name="connsiteX11" fmla="*/ 155916 w 635770"/>
              <a:gd name="connsiteY11" fmla="*/ 1511184 h 1753315"/>
              <a:gd name="connsiteX12" fmla="*/ 125493 w 635770"/>
              <a:gd name="connsiteY12" fmla="*/ 1571107 h 1753315"/>
              <a:gd name="connsiteX13" fmla="*/ 82369 w 635770"/>
              <a:gd name="connsiteY13" fmla="*/ 1642404 h 1753315"/>
              <a:gd name="connsiteX14" fmla="*/ 47846 w 635770"/>
              <a:gd name="connsiteY14" fmla="*/ 1695977 h 1753315"/>
              <a:gd name="connsiteX15" fmla="*/ 9344 w 635770"/>
              <a:gd name="connsiteY15" fmla="*/ 1748103 h 1753315"/>
              <a:gd name="connsiteX0" fmla="*/ 635770 w 635770"/>
              <a:gd name="connsiteY0" fmla="*/ 0 h 1753315"/>
              <a:gd name="connsiteX1" fmla="*/ 579895 w 635770"/>
              <a:gd name="connsiteY1" fmla="*/ 248832 h 1753315"/>
              <a:gd name="connsiteX2" fmla="*/ 566659 w 635770"/>
              <a:gd name="connsiteY2" fmla="*/ 397502 h 1753315"/>
              <a:gd name="connsiteX3" fmla="*/ 530003 w 635770"/>
              <a:gd name="connsiteY3" fmla="*/ 505685 h 1753315"/>
              <a:gd name="connsiteX4" fmla="*/ 510097 w 635770"/>
              <a:gd name="connsiteY4" fmla="*/ 618688 h 1753315"/>
              <a:gd name="connsiteX5" fmla="*/ 469073 w 635770"/>
              <a:gd name="connsiteY5" fmla="*/ 751963 h 1753315"/>
              <a:gd name="connsiteX6" fmla="*/ 440279 w 635770"/>
              <a:gd name="connsiteY6" fmla="*/ 942366 h 1753315"/>
              <a:gd name="connsiteX7" fmla="*/ 420087 w 635770"/>
              <a:gd name="connsiteY7" fmla="*/ 1115808 h 1753315"/>
              <a:gd name="connsiteX8" fmla="*/ 368782 w 635770"/>
              <a:gd name="connsiteY8" fmla="*/ 1266279 h 1753315"/>
              <a:gd name="connsiteX9" fmla="*/ 326464 w 635770"/>
              <a:gd name="connsiteY9" fmla="*/ 1405425 h 1753315"/>
              <a:gd name="connsiteX10" fmla="*/ 267246 w 635770"/>
              <a:gd name="connsiteY10" fmla="*/ 1541790 h 1753315"/>
              <a:gd name="connsiteX11" fmla="*/ 193816 w 635770"/>
              <a:gd name="connsiteY11" fmla="*/ 1613466 h 1753315"/>
              <a:gd name="connsiteX12" fmla="*/ 125493 w 635770"/>
              <a:gd name="connsiteY12" fmla="*/ 1571107 h 1753315"/>
              <a:gd name="connsiteX13" fmla="*/ 82369 w 635770"/>
              <a:gd name="connsiteY13" fmla="*/ 1642404 h 1753315"/>
              <a:gd name="connsiteX14" fmla="*/ 47846 w 635770"/>
              <a:gd name="connsiteY14" fmla="*/ 1695977 h 1753315"/>
              <a:gd name="connsiteX15" fmla="*/ 9344 w 635770"/>
              <a:gd name="connsiteY15" fmla="*/ 1748103 h 1753315"/>
              <a:gd name="connsiteX0" fmla="*/ 635770 w 635770"/>
              <a:gd name="connsiteY0" fmla="*/ 0 h 1753315"/>
              <a:gd name="connsiteX1" fmla="*/ 579895 w 635770"/>
              <a:gd name="connsiteY1" fmla="*/ 248832 h 1753315"/>
              <a:gd name="connsiteX2" fmla="*/ 566659 w 635770"/>
              <a:gd name="connsiteY2" fmla="*/ 397502 h 1753315"/>
              <a:gd name="connsiteX3" fmla="*/ 530003 w 635770"/>
              <a:gd name="connsiteY3" fmla="*/ 505685 h 1753315"/>
              <a:gd name="connsiteX4" fmla="*/ 510097 w 635770"/>
              <a:gd name="connsiteY4" fmla="*/ 618688 h 1753315"/>
              <a:gd name="connsiteX5" fmla="*/ 469073 w 635770"/>
              <a:gd name="connsiteY5" fmla="*/ 751963 h 1753315"/>
              <a:gd name="connsiteX6" fmla="*/ 440279 w 635770"/>
              <a:gd name="connsiteY6" fmla="*/ 942366 h 1753315"/>
              <a:gd name="connsiteX7" fmla="*/ 420087 w 635770"/>
              <a:gd name="connsiteY7" fmla="*/ 1115808 h 1753315"/>
              <a:gd name="connsiteX8" fmla="*/ 368782 w 635770"/>
              <a:gd name="connsiteY8" fmla="*/ 1266279 h 1753315"/>
              <a:gd name="connsiteX9" fmla="*/ 326464 w 635770"/>
              <a:gd name="connsiteY9" fmla="*/ 1405425 h 1753315"/>
              <a:gd name="connsiteX10" fmla="*/ 267246 w 635770"/>
              <a:gd name="connsiteY10" fmla="*/ 1541790 h 1753315"/>
              <a:gd name="connsiteX11" fmla="*/ 193816 w 635770"/>
              <a:gd name="connsiteY11" fmla="*/ 1613466 h 1753315"/>
              <a:gd name="connsiteX12" fmla="*/ 165762 w 635770"/>
              <a:gd name="connsiteY12" fmla="*/ 1676689 h 1753315"/>
              <a:gd name="connsiteX13" fmla="*/ 82369 w 635770"/>
              <a:gd name="connsiteY13" fmla="*/ 1642404 h 1753315"/>
              <a:gd name="connsiteX14" fmla="*/ 47846 w 635770"/>
              <a:gd name="connsiteY14" fmla="*/ 1695977 h 1753315"/>
              <a:gd name="connsiteX15" fmla="*/ 9344 w 635770"/>
              <a:gd name="connsiteY15" fmla="*/ 1748103 h 1753315"/>
              <a:gd name="connsiteX0" fmla="*/ 635770 w 635770"/>
              <a:gd name="connsiteY0" fmla="*/ 0 h 1753315"/>
              <a:gd name="connsiteX1" fmla="*/ 579895 w 635770"/>
              <a:gd name="connsiteY1" fmla="*/ 248832 h 1753315"/>
              <a:gd name="connsiteX2" fmla="*/ 566659 w 635770"/>
              <a:gd name="connsiteY2" fmla="*/ 397502 h 1753315"/>
              <a:gd name="connsiteX3" fmla="*/ 530003 w 635770"/>
              <a:gd name="connsiteY3" fmla="*/ 505685 h 1753315"/>
              <a:gd name="connsiteX4" fmla="*/ 510097 w 635770"/>
              <a:gd name="connsiteY4" fmla="*/ 618688 h 1753315"/>
              <a:gd name="connsiteX5" fmla="*/ 469073 w 635770"/>
              <a:gd name="connsiteY5" fmla="*/ 751963 h 1753315"/>
              <a:gd name="connsiteX6" fmla="*/ 440279 w 635770"/>
              <a:gd name="connsiteY6" fmla="*/ 942366 h 1753315"/>
              <a:gd name="connsiteX7" fmla="*/ 420087 w 635770"/>
              <a:gd name="connsiteY7" fmla="*/ 1115808 h 1753315"/>
              <a:gd name="connsiteX8" fmla="*/ 368782 w 635770"/>
              <a:gd name="connsiteY8" fmla="*/ 1266279 h 1753315"/>
              <a:gd name="connsiteX9" fmla="*/ 326464 w 635770"/>
              <a:gd name="connsiteY9" fmla="*/ 1405425 h 1753315"/>
              <a:gd name="connsiteX10" fmla="*/ 267246 w 635770"/>
              <a:gd name="connsiteY10" fmla="*/ 1541790 h 1753315"/>
              <a:gd name="connsiteX11" fmla="*/ 193816 w 635770"/>
              <a:gd name="connsiteY11" fmla="*/ 1613466 h 1753315"/>
              <a:gd name="connsiteX12" fmla="*/ 165762 w 635770"/>
              <a:gd name="connsiteY12" fmla="*/ 1676689 h 1753315"/>
              <a:gd name="connsiteX13" fmla="*/ 110794 w 635770"/>
              <a:gd name="connsiteY13" fmla="*/ 1734788 h 1753315"/>
              <a:gd name="connsiteX14" fmla="*/ 47846 w 635770"/>
              <a:gd name="connsiteY14" fmla="*/ 1695977 h 1753315"/>
              <a:gd name="connsiteX15" fmla="*/ 9344 w 635770"/>
              <a:gd name="connsiteY15" fmla="*/ 1748103 h 1753315"/>
              <a:gd name="connsiteX0" fmla="*/ 634409 w 634409"/>
              <a:gd name="connsiteY0" fmla="*/ 0 h 1759423"/>
              <a:gd name="connsiteX1" fmla="*/ 578534 w 634409"/>
              <a:gd name="connsiteY1" fmla="*/ 248832 h 1759423"/>
              <a:gd name="connsiteX2" fmla="*/ 565298 w 634409"/>
              <a:gd name="connsiteY2" fmla="*/ 397502 h 1759423"/>
              <a:gd name="connsiteX3" fmla="*/ 528642 w 634409"/>
              <a:gd name="connsiteY3" fmla="*/ 505685 h 1759423"/>
              <a:gd name="connsiteX4" fmla="*/ 508736 w 634409"/>
              <a:gd name="connsiteY4" fmla="*/ 618688 h 1759423"/>
              <a:gd name="connsiteX5" fmla="*/ 467712 w 634409"/>
              <a:gd name="connsiteY5" fmla="*/ 751963 h 1759423"/>
              <a:gd name="connsiteX6" fmla="*/ 438918 w 634409"/>
              <a:gd name="connsiteY6" fmla="*/ 942366 h 1759423"/>
              <a:gd name="connsiteX7" fmla="*/ 418726 w 634409"/>
              <a:gd name="connsiteY7" fmla="*/ 1115808 h 1759423"/>
              <a:gd name="connsiteX8" fmla="*/ 367421 w 634409"/>
              <a:gd name="connsiteY8" fmla="*/ 1266279 h 1759423"/>
              <a:gd name="connsiteX9" fmla="*/ 325103 w 634409"/>
              <a:gd name="connsiteY9" fmla="*/ 1405425 h 1759423"/>
              <a:gd name="connsiteX10" fmla="*/ 265885 w 634409"/>
              <a:gd name="connsiteY10" fmla="*/ 1541790 h 1759423"/>
              <a:gd name="connsiteX11" fmla="*/ 192455 w 634409"/>
              <a:gd name="connsiteY11" fmla="*/ 1613466 h 1759423"/>
              <a:gd name="connsiteX12" fmla="*/ 164401 w 634409"/>
              <a:gd name="connsiteY12" fmla="*/ 1676689 h 1759423"/>
              <a:gd name="connsiteX13" fmla="*/ 109433 w 634409"/>
              <a:gd name="connsiteY13" fmla="*/ 1734788 h 1759423"/>
              <a:gd name="connsiteX14" fmla="*/ 63067 w 634409"/>
              <a:gd name="connsiteY14" fmla="*/ 1745468 h 1759423"/>
              <a:gd name="connsiteX15" fmla="*/ 7983 w 634409"/>
              <a:gd name="connsiteY15" fmla="*/ 1748103 h 1759423"/>
              <a:gd name="connsiteX0" fmla="*/ 645499 w 645499"/>
              <a:gd name="connsiteY0" fmla="*/ 0 h 1754845"/>
              <a:gd name="connsiteX1" fmla="*/ 589624 w 645499"/>
              <a:gd name="connsiteY1" fmla="*/ 248832 h 1754845"/>
              <a:gd name="connsiteX2" fmla="*/ 576388 w 645499"/>
              <a:gd name="connsiteY2" fmla="*/ 397502 h 1754845"/>
              <a:gd name="connsiteX3" fmla="*/ 539732 w 645499"/>
              <a:gd name="connsiteY3" fmla="*/ 505685 h 1754845"/>
              <a:gd name="connsiteX4" fmla="*/ 519826 w 645499"/>
              <a:gd name="connsiteY4" fmla="*/ 618688 h 1754845"/>
              <a:gd name="connsiteX5" fmla="*/ 478802 w 645499"/>
              <a:gd name="connsiteY5" fmla="*/ 751963 h 1754845"/>
              <a:gd name="connsiteX6" fmla="*/ 450008 w 645499"/>
              <a:gd name="connsiteY6" fmla="*/ 942366 h 1754845"/>
              <a:gd name="connsiteX7" fmla="*/ 429816 w 645499"/>
              <a:gd name="connsiteY7" fmla="*/ 1115808 h 1754845"/>
              <a:gd name="connsiteX8" fmla="*/ 378511 w 645499"/>
              <a:gd name="connsiteY8" fmla="*/ 1266279 h 1754845"/>
              <a:gd name="connsiteX9" fmla="*/ 336193 w 645499"/>
              <a:gd name="connsiteY9" fmla="*/ 1405425 h 1754845"/>
              <a:gd name="connsiteX10" fmla="*/ 276975 w 645499"/>
              <a:gd name="connsiteY10" fmla="*/ 1541790 h 1754845"/>
              <a:gd name="connsiteX11" fmla="*/ 203545 w 645499"/>
              <a:gd name="connsiteY11" fmla="*/ 1613466 h 1754845"/>
              <a:gd name="connsiteX12" fmla="*/ 175491 w 645499"/>
              <a:gd name="connsiteY12" fmla="*/ 1676689 h 1754845"/>
              <a:gd name="connsiteX13" fmla="*/ 120523 w 645499"/>
              <a:gd name="connsiteY13" fmla="*/ 1734788 h 1754845"/>
              <a:gd name="connsiteX14" fmla="*/ 74157 w 645499"/>
              <a:gd name="connsiteY14" fmla="*/ 1745468 h 1754845"/>
              <a:gd name="connsiteX15" fmla="*/ 7228 w 645499"/>
              <a:gd name="connsiteY15" fmla="*/ 1741505 h 1754845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39732 w 645499"/>
              <a:gd name="connsiteY3" fmla="*/ 505685 h 1757637"/>
              <a:gd name="connsiteX4" fmla="*/ 519826 w 645499"/>
              <a:gd name="connsiteY4" fmla="*/ 618688 h 1757637"/>
              <a:gd name="connsiteX5" fmla="*/ 478802 w 645499"/>
              <a:gd name="connsiteY5" fmla="*/ 751963 h 1757637"/>
              <a:gd name="connsiteX6" fmla="*/ 450008 w 645499"/>
              <a:gd name="connsiteY6" fmla="*/ 942366 h 1757637"/>
              <a:gd name="connsiteX7" fmla="*/ 429816 w 645499"/>
              <a:gd name="connsiteY7" fmla="*/ 1115808 h 1757637"/>
              <a:gd name="connsiteX8" fmla="*/ 378511 w 645499"/>
              <a:gd name="connsiteY8" fmla="*/ 1266279 h 1757637"/>
              <a:gd name="connsiteX9" fmla="*/ 336193 w 645499"/>
              <a:gd name="connsiteY9" fmla="*/ 1405425 h 1757637"/>
              <a:gd name="connsiteX10" fmla="*/ 276975 w 645499"/>
              <a:gd name="connsiteY10" fmla="*/ 1541790 h 1757637"/>
              <a:gd name="connsiteX11" fmla="*/ 203545 w 645499"/>
              <a:gd name="connsiteY11" fmla="*/ 1613466 h 1757637"/>
              <a:gd name="connsiteX12" fmla="*/ 175491 w 645499"/>
              <a:gd name="connsiteY12" fmla="*/ 1676689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39732 w 645499"/>
              <a:gd name="connsiteY3" fmla="*/ 505685 h 1757637"/>
              <a:gd name="connsiteX4" fmla="*/ 519826 w 645499"/>
              <a:gd name="connsiteY4" fmla="*/ 618688 h 1757637"/>
              <a:gd name="connsiteX5" fmla="*/ 478802 w 645499"/>
              <a:gd name="connsiteY5" fmla="*/ 751963 h 1757637"/>
              <a:gd name="connsiteX6" fmla="*/ 450008 w 645499"/>
              <a:gd name="connsiteY6" fmla="*/ 942366 h 1757637"/>
              <a:gd name="connsiteX7" fmla="*/ 429816 w 645499"/>
              <a:gd name="connsiteY7" fmla="*/ 1115808 h 1757637"/>
              <a:gd name="connsiteX8" fmla="*/ 378511 w 645499"/>
              <a:gd name="connsiteY8" fmla="*/ 1266279 h 1757637"/>
              <a:gd name="connsiteX9" fmla="*/ 336193 w 645499"/>
              <a:gd name="connsiteY9" fmla="*/ 1405425 h 1757637"/>
              <a:gd name="connsiteX10" fmla="*/ 276975 w 645499"/>
              <a:gd name="connsiteY10" fmla="*/ 1541790 h 1757637"/>
              <a:gd name="connsiteX11" fmla="*/ 203545 w 645499"/>
              <a:gd name="connsiteY11" fmla="*/ 1613466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39732 w 645499"/>
              <a:gd name="connsiteY3" fmla="*/ 505685 h 1757637"/>
              <a:gd name="connsiteX4" fmla="*/ 519826 w 645499"/>
              <a:gd name="connsiteY4" fmla="*/ 618688 h 1757637"/>
              <a:gd name="connsiteX5" fmla="*/ 478802 w 645499"/>
              <a:gd name="connsiteY5" fmla="*/ 751963 h 1757637"/>
              <a:gd name="connsiteX6" fmla="*/ 450008 w 645499"/>
              <a:gd name="connsiteY6" fmla="*/ 942366 h 1757637"/>
              <a:gd name="connsiteX7" fmla="*/ 429816 w 645499"/>
              <a:gd name="connsiteY7" fmla="*/ 1115808 h 1757637"/>
              <a:gd name="connsiteX8" fmla="*/ 378511 w 645499"/>
              <a:gd name="connsiteY8" fmla="*/ 1266279 h 1757637"/>
              <a:gd name="connsiteX9" fmla="*/ 336193 w 645499"/>
              <a:gd name="connsiteY9" fmla="*/ 1405425 h 1757637"/>
              <a:gd name="connsiteX10" fmla="*/ 276975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39732 w 645499"/>
              <a:gd name="connsiteY3" fmla="*/ 505685 h 1757637"/>
              <a:gd name="connsiteX4" fmla="*/ 519826 w 645499"/>
              <a:gd name="connsiteY4" fmla="*/ 618688 h 1757637"/>
              <a:gd name="connsiteX5" fmla="*/ 478802 w 645499"/>
              <a:gd name="connsiteY5" fmla="*/ 751963 h 1757637"/>
              <a:gd name="connsiteX6" fmla="*/ 450008 w 645499"/>
              <a:gd name="connsiteY6" fmla="*/ 942366 h 1757637"/>
              <a:gd name="connsiteX7" fmla="*/ 429816 w 645499"/>
              <a:gd name="connsiteY7" fmla="*/ 1115808 h 1757637"/>
              <a:gd name="connsiteX8" fmla="*/ 378511 w 645499"/>
              <a:gd name="connsiteY8" fmla="*/ 1266279 h 1757637"/>
              <a:gd name="connsiteX9" fmla="*/ 336193 w 645499"/>
              <a:gd name="connsiteY9" fmla="*/ 1405425 h 1757637"/>
              <a:gd name="connsiteX10" fmla="*/ 288819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39732 w 645499"/>
              <a:gd name="connsiteY3" fmla="*/ 505685 h 1757637"/>
              <a:gd name="connsiteX4" fmla="*/ 519826 w 645499"/>
              <a:gd name="connsiteY4" fmla="*/ 618688 h 1757637"/>
              <a:gd name="connsiteX5" fmla="*/ 478802 w 645499"/>
              <a:gd name="connsiteY5" fmla="*/ 751963 h 1757637"/>
              <a:gd name="connsiteX6" fmla="*/ 450008 w 645499"/>
              <a:gd name="connsiteY6" fmla="*/ 942366 h 1757637"/>
              <a:gd name="connsiteX7" fmla="*/ 429816 w 645499"/>
              <a:gd name="connsiteY7" fmla="*/ 1115808 h 1757637"/>
              <a:gd name="connsiteX8" fmla="*/ 378511 w 645499"/>
              <a:gd name="connsiteY8" fmla="*/ 1266279 h 1757637"/>
              <a:gd name="connsiteX9" fmla="*/ 345668 w 645499"/>
              <a:gd name="connsiteY9" fmla="*/ 1412025 h 1757637"/>
              <a:gd name="connsiteX10" fmla="*/ 288819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39732 w 645499"/>
              <a:gd name="connsiteY3" fmla="*/ 505685 h 1757637"/>
              <a:gd name="connsiteX4" fmla="*/ 519826 w 645499"/>
              <a:gd name="connsiteY4" fmla="*/ 618688 h 1757637"/>
              <a:gd name="connsiteX5" fmla="*/ 478802 w 645499"/>
              <a:gd name="connsiteY5" fmla="*/ 751963 h 1757637"/>
              <a:gd name="connsiteX6" fmla="*/ 450008 w 645499"/>
              <a:gd name="connsiteY6" fmla="*/ 942366 h 1757637"/>
              <a:gd name="connsiteX7" fmla="*/ 429816 w 645499"/>
              <a:gd name="connsiteY7" fmla="*/ 1115808 h 1757637"/>
              <a:gd name="connsiteX8" fmla="*/ 378511 w 645499"/>
              <a:gd name="connsiteY8" fmla="*/ 1266279 h 1757637"/>
              <a:gd name="connsiteX9" fmla="*/ 345668 w 645499"/>
              <a:gd name="connsiteY9" fmla="*/ 1412025 h 1757637"/>
              <a:gd name="connsiteX10" fmla="*/ 295925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39732 w 645499"/>
              <a:gd name="connsiteY3" fmla="*/ 505685 h 1757637"/>
              <a:gd name="connsiteX4" fmla="*/ 519826 w 645499"/>
              <a:gd name="connsiteY4" fmla="*/ 618688 h 1757637"/>
              <a:gd name="connsiteX5" fmla="*/ 478802 w 645499"/>
              <a:gd name="connsiteY5" fmla="*/ 751963 h 1757637"/>
              <a:gd name="connsiteX6" fmla="*/ 450008 w 645499"/>
              <a:gd name="connsiteY6" fmla="*/ 942366 h 1757637"/>
              <a:gd name="connsiteX7" fmla="*/ 429816 w 645499"/>
              <a:gd name="connsiteY7" fmla="*/ 1115808 h 1757637"/>
              <a:gd name="connsiteX8" fmla="*/ 392724 w 645499"/>
              <a:gd name="connsiteY8" fmla="*/ 1266279 h 1757637"/>
              <a:gd name="connsiteX9" fmla="*/ 345668 w 645499"/>
              <a:gd name="connsiteY9" fmla="*/ 1412025 h 1757637"/>
              <a:gd name="connsiteX10" fmla="*/ 295925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39732 w 645499"/>
              <a:gd name="connsiteY3" fmla="*/ 505685 h 1757637"/>
              <a:gd name="connsiteX4" fmla="*/ 519826 w 645499"/>
              <a:gd name="connsiteY4" fmla="*/ 618688 h 1757637"/>
              <a:gd name="connsiteX5" fmla="*/ 478802 w 645499"/>
              <a:gd name="connsiteY5" fmla="*/ 751963 h 1757637"/>
              <a:gd name="connsiteX6" fmla="*/ 466589 w 645499"/>
              <a:gd name="connsiteY6" fmla="*/ 942366 h 1757637"/>
              <a:gd name="connsiteX7" fmla="*/ 429816 w 645499"/>
              <a:gd name="connsiteY7" fmla="*/ 1115808 h 1757637"/>
              <a:gd name="connsiteX8" fmla="*/ 392724 w 645499"/>
              <a:gd name="connsiteY8" fmla="*/ 1266279 h 1757637"/>
              <a:gd name="connsiteX9" fmla="*/ 345668 w 645499"/>
              <a:gd name="connsiteY9" fmla="*/ 1412025 h 1757637"/>
              <a:gd name="connsiteX10" fmla="*/ 295925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39732 w 645499"/>
              <a:gd name="connsiteY3" fmla="*/ 505685 h 1757637"/>
              <a:gd name="connsiteX4" fmla="*/ 519826 w 645499"/>
              <a:gd name="connsiteY4" fmla="*/ 618688 h 1757637"/>
              <a:gd name="connsiteX5" fmla="*/ 504859 w 645499"/>
              <a:gd name="connsiteY5" fmla="*/ 755262 h 1757637"/>
              <a:gd name="connsiteX6" fmla="*/ 466589 w 645499"/>
              <a:gd name="connsiteY6" fmla="*/ 942366 h 1757637"/>
              <a:gd name="connsiteX7" fmla="*/ 429816 w 645499"/>
              <a:gd name="connsiteY7" fmla="*/ 1115808 h 1757637"/>
              <a:gd name="connsiteX8" fmla="*/ 392724 w 645499"/>
              <a:gd name="connsiteY8" fmla="*/ 1266279 h 1757637"/>
              <a:gd name="connsiteX9" fmla="*/ 345668 w 645499"/>
              <a:gd name="connsiteY9" fmla="*/ 1412025 h 1757637"/>
              <a:gd name="connsiteX10" fmla="*/ 295925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39732 w 645499"/>
              <a:gd name="connsiteY3" fmla="*/ 505685 h 1757637"/>
              <a:gd name="connsiteX4" fmla="*/ 519826 w 645499"/>
              <a:gd name="connsiteY4" fmla="*/ 618688 h 1757637"/>
              <a:gd name="connsiteX5" fmla="*/ 504859 w 645499"/>
              <a:gd name="connsiteY5" fmla="*/ 755262 h 1757637"/>
              <a:gd name="connsiteX6" fmla="*/ 471326 w 645499"/>
              <a:gd name="connsiteY6" fmla="*/ 942366 h 1757637"/>
              <a:gd name="connsiteX7" fmla="*/ 429816 w 645499"/>
              <a:gd name="connsiteY7" fmla="*/ 1115808 h 1757637"/>
              <a:gd name="connsiteX8" fmla="*/ 392724 w 645499"/>
              <a:gd name="connsiteY8" fmla="*/ 1266279 h 1757637"/>
              <a:gd name="connsiteX9" fmla="*/ 345668 w 645499"/>
              <a:gd name="connsiteY9" fmla="*/ 1412025 h 1757637"/>
              <a:gd name="connsiteX10" fmla="*/ 295925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39732 w 645499"/>
              <a:gd name="connsiteY3" fmla="*/ 505685 h 1757637"/>
              <a:gd name="connsiteX4" fmla="*/ 519826 w 645499"/>
              <a:gd name="connsiteY4" fmla="*/ 618688 h 1757637"/>
              <a:gd name="connsiteX5" fmla="*/ 504859 w 645499"/>
              <a:gd name="connsiteY5" fmla="*/ 755262 h 1757637"/>
              <a:gd name="connsiteX6" fmla="*/ 471326 w 645499"/>
              <a:gd name="connsiteY6" fmla="*/ 942366 h 1757637"/>
              <a:gd name="connsiteX7" fmla="*/ 432186 w 645499"/>
              <a:gd name="connsiteY7" fmla="*/ 1115808 h 1757637"/>
              <a:gd name="connsiteX8" fmla="*/ 392724 w 645499"/>
              <a:gd name="connsiteY8" fmla="*/ 1266279 h 1757637"/>
              <a:gd name="connsiteX9" fmla="*/ 345668 w 645499"/>
              <a:gd name="connsiteY9" fmla="*/ 1412025 h 1757637"/>
              <a:gd name="connsiteX10" fmla="*/ 295925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39732 w 645499"/>
              <a:gd name="connsiteY3" fmla="*/ 505685 h 1757637"/>
              <a:gd name="connsiteX4" fmla="*/ 531670 w 645499"/>
              <a:gd name="connsiteY4" fmla="*/ 615389 h 1757637"/>
              <a:gd name="connsiteX5" fmla="*/ 504859 w 645499"/>
              <a:gd name="connsiteY5" fmla="*/ 755262 h 1757637"/>
              <a:gd name="connsiteX6" fmla="*/ 471326 w 645499"/>
              <a:gd name="connsiteY6" fmla="*/ 942366 h 1757637"/>
              <a:gd name="connsiteX7" fmla="*/ 432186 w 645499"/>
              <a:gd name="connsiteY7" fmla="*/ 1115808 h 1757637"/>
              <a:gd name="connsiteX8" fmla="*/ 392724 w 645499"/>
              <a:gd name="connsiteY8" fmla="*/ 1266279 h 1757637"/>
              <a:gd name="connsiteX9" fmla="*/ 345668 w 645499"/>
              <a:gd name="connsiteY9" fmla="*/ 1412025 h 1757637"/>
              <a:gd name="connsiteX10" fmla="*/ 295925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56313 w 645499"/>
              <a:gd name="connsiteY3" fmla="*/ 512283 h 1757637"/>
              <a:gd name="connsiteX4" fmla="*/ 531670 w 645499"/>
              <a:gd name="connsiteY4" fmla="*/ 615389 h 1757637"/>
              <a:gd name="connsiteX5" fmla="*/ 504859 w 645499"/>
              <a:gd name="connsiteY5" fmla="*/ 755262 h 1757637"/>
              <a:gd name="connsiteX6" fmla="*/ 471326 w 645499"/>
              <a:gd name="connsiteY6" fmla="*/ 942366 h 1757637"/>
              <a:gd name="connsiteX7" fmla="*/ 432186 w 645499"/>
              <a:gd name="connsiteY7" fmla="*/ 1115808 h 1757637"/>
              <a:gd name="connsiteX8" fmla="*/ 392724 w 645499"/>
              <a:gd name="connsiteY8" fmla="*/ 1266279 h 1757637"/>
              <a:gd name="connsiteX9" fmla="*/ 345668 w 645499"/>
              <a:gd name="connsiteY9" fmla="*/ 1412025 h 1757637"/>
              <a:gd name="connsiteX10" fmla="*/ 295925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53944 w 645499"/>
              <a:gd name="connsiteY3" fmla="*/ 505684 h 1757637"/>
              <a:gd name="connsiteX4" fmla="*/ 531670 w 645499"/>
              <a:gd name="connsiteY4" fmla="*/ 615389 h 1757637"/>
              <a:gd name="connsiteX5" fmla="*/ 504859 w 645499"/>
              <a:gd name="connsiteY5" fmla="*/ 755262 h 1757637"/>
              <a:gd name="connsiteX6" fmla="*/ 471326 w 645499"/>
              <a:gd name="connsiteY6" fmla="*/ 942366 h 1757637"/>
              <a:gd name="connsiteX7" fmla="*/ 432186 w 645499"/>
              <a:gd name="connsiteY7" fmla="*/ 1115808 h 1757637"/>
              <a:gd name="connsiteX8" fmla="*/ 392724 w 645499"/>
              <a:gd name="connsiteY8" fmla="*/ 1266279 h 1757637"/>
              <a:gd name="connsiteX9" fmla="*/ 345668 w 645499"/>
              <a:gd name="connsiteY9" fmla="*/ 1412025 h 1757637"/>
              <a:gd name="connsiteX10" fmla="*/ 295925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1651 w 645499"/>
              <a:gd name="connsiteY2" fmla="*/ 387604 h 1757637"/>
              <a:gd name="connsiteX3" fmla="*/ 553944 w 645499"/>
              <a:gd name="connsiteY3" fmla="*/ 505684 h 1757637"/>
              <a:gd name="connsiteX4" fmla="*/ 531670 w 645499"/>
              <a:gd name="connsiteY4" fmla="*/ 615389 h 1757637"/>
              <a:gd name="connsiteX5" fmla="*/ 504859 w 645499"/>
              <a:gd name="connsiteY5" fmla="*/ 755262 h 1757637"/>
              <a:gd name="connsiteX6" fmla="*/ 471326 w 645499"/>
              <a:gd name="connsiteY6" fmla="*/ 942366 h 1757637"/>
              <a:gd name="connsiteX7" fmla="*/ 432186 w 645499"/>
              <a:gd name="connsiteY7" fmla="*/ 1115808 h 1757637"/>
              <a:gd name="connsiteX8" fmla="*/ 392724 w 645499"/>
              <a:gd name="connsiteY8" fmla="*/ 1266279 h 1757637"/>
              <a:gd name="connsiteX9" fmla="*/ 345668 w 645499"/>
              <a:gd name="connsiteY9" fmla="*/ 1412025 h 1757637"/>
              <a:gd name="connsiteX10" fmla="*/ 295925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91993 w 645499"/>
              <a:gd name="connsiteY1" fmla="*/ 235634 h 1757637"/>
              <a:gd name="connsiteX2" fmla="*/ 571651 w 645499"/>
              <a:gd name="connsiteY2" fmla="*/ 387604 h 1757637"/>
              <a:gd name="connsiteX3" fmla="*/ 553944 w 645499"/>
              <a:gd name="connsiteY3" fmla="*/ 505684 h 1757637"/>
              <a:gd name="connsiteX4" fmla="*/ 531670 w 645499"/>
              <a:gd name="connsiteY4" fmla="*/ 615389 h 1757637"/>
              <a:gd name="connsiteX5" fmla="*/ 504859 w 645499"/>
              <a:gd name="connsiteY5" fmla="*/ 755262 h 1757637"/>
              <a:gd name="connsiteX6" fmla="*/ 471326 w 645499"/>
              <a:gd name="connsiteY6" fmla="*/ 942366 h 1757637"/>
              <a:gd name="connsiteX7" fmla="*/ 432186 w 645499"/>
              <a:gd name="connsiteY7" fmla="*/ 1115808 h 1757637"/>
              <a:gd name="connsiteX8" fmla="*/ 392724 w 645499"/>
              <a:gd name="connsiteY8" fmla="*/ 1266279 h 1757637"/>
              <a:gd name="connsiteX9" fmla="*/ 345668 w 645499"/>
              <a:gd name="connsiteY9" fmla="*/ 1412025 h 1757637"/>
              <a:gd name="connsiteX10" fmla="*/ 295925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21812 w 621812"/>
              <a:gd name="connsiteY0" fmla="*/ 0 h 1757637"/>
              <a:gd name="connsiteX1" fmla="*/ 591993 w 621812"/>
              <a:gd name="connsiteY1" fmla="*/ 235634 h 1757637"/>
              <a:gd name="connsiteX2" fmla="*/ 571651 w 621812"/>
              <a:gd name="connsiteY2" fmla="*/ 387604 h 1757637"/>
              <a:gd name="connsiteX3" fmla="*/ 553944 w 621812"/>
              <a:gd name="connsiteY3" fmla="*/ 505684 h 1757637"/>
              <a:gd name="connsiteX4" fmla="*/ 531670 w 621812"/>
              <a:gd name="connsiteY4" fmla="*/ 615389 h 1757637"/>
              <a:gd name="connsiteX5" fmla="*/ 504859 w 621812"/>
              <a:gd name="connsiteY5" fmla="*/ 755262 h 1757637"/>
              <a:gd name="connsiteX6" fmla="*/ 471326 w 621812"/>
              <a:gd name="connsiteY6" fmla="*/ 942366 h 1757637"/>
              <a:gd name="connsiteX7" fmla="*/ 432186 w 621812"/>
              <a:gd name="connsiteY7" fmla="*/ 1115808 h 1757637"/>
              <a:gd name="connsiteX8" fmla="*/ 392724 w 621812"/>
              <a:gd name="connsiteY8" fmla="*/ 1266279 h 1757637"/>
              <a:gd name="connsiteX9" fmla="*/ 345668 w 621812"/>
              <a:gd name="connsiteY9" fmla="*/ 1412025 h 1757637"/>
              <a:gd name="connsiteX10" fmla="*/ 295925 w 621812"/>
              <a:gd name="connsiteY10" fmla="*/ 1541790 h 1757637"/>
              <a:gd name="connsiteX11" fmla="*/ 243813 w 621812"/>
              <a:gd name="connsiteY11" fmla="*/ 1626664 h 1757637"/>
              <a:gd name="connsiteX12" fmla="*/ 189704 w 621812"/>
              <a:gd name="connsiteY12" fmla="*/ 1683288 h 1757637"/>
              <a:gd name="connsiteX13" fmla="*/ 120523 w 621812"/>
              <a:gd name="connsiteY13" fmla="*/ 1734788 h 1757637"/>
              <a:gd name="connsiteX14" fmla="*/ 74157 w 621812"/>
              <a:gd name="connsiteY14" fmla="*/ 1752068 h 1757637"/>
              <a:gd name="connsiteX15" fmla="*/ 7228 w 621812"/>
              <a:gd name="connsiteY15" fmla="*/ 1741505 h 1757637"/>
              <a:gd name="connsiteX0" fmla="*/ 621812 w 621812"/>
              <a:gd name="connsiteY0" fmla="*/ 0 h 1763655"/>
              <a:gd name="connsiteX1" fmla="*/ 591993 w 621812"/>
              <a:gd name="connsiteY1" fmla="*/ 235634 h 1763655"/>
              <a:gd name="connsiteX2" fmla="*/ 571651 w 621812"/>
              <a:gd name="connsiteY2" fmla="*/ 387604 h 1763655"/>
              <a:gd name="connsiteX3" fmla="*/ 553944 w 621812"/>
              <a:gd name="connsiteY3" fmla="*/ 505684 h 1763655"/>
              <a:gd name="connsiteX4" fmla="*/ 531670 w 621812"/>
              <a:gd name="connsiteY4" fmla="*/ 615389 h 1763655"/>
              <a:gd name="connsiteX5" fmla="*/ 504859 w 621812"/>
              <a:gd name="connsiteY5" fmla="*/ 755262 h 1763655"/>
              <a:gd name="connsiteX6" fmla="*/ 471326 w 621812"/>
              <a:gd name="connsiteY6" fmla="*/ 942366 h 1763655"/>
              <a:gd name="connsiteX7" fmla="*/ 432186 w 621812"/>
              <a:gd name="connsiteY7" fmla="*/ 1115808 h 1763655"/>
              <a:gd name="connsiteX8" fmla="*/ 392724 w 621812"/>
              <a:gd name="connsiteY8" fmla="*/ 1266279 h 1763655"/>
              <a:gd name="connsiteX9" fmla="*/ 345668 w 621812"/>
              <a:gd name="connsiteY9" fmla="*/ 1412025 h 1763655"/>
              <a:gd name="connsiteX10" fmla="*/ 295925 w 621812"/>
              <a:gd name="connsiteY10" fmla="*/ 1541790 h 1763655"/>
              <a:gd name="connsiteX11" fmla="*/ 243813 w 621812"/>
              <a:gd name="connsiteY11" fmla="*/ 1626664 h 1763655"/>
              <a:gd name="connsiteX12" fmla="*/ 189704 w 621812"/>
              <a:gd name="connsiteY12" fmla="*/ 1683288 h 1763655"/>
              <a:gd name="connsiteX13" fmla="*/ 120523 w 621812"/>
              <a:gd name="connsiteY13" fmla="*/ 1734788 h 1763655"/>
              <a:gd name="connsiteX14" fmla="*/ 74157 w 621812"/>
              <a:gd name="connsiteY14" fmla="*/ 1752068 h 1763655"/>
              <a:gd name="connsiteX15" fmla="*/ 7228 w 621812"/>
              <a:gd name="connsiteY15" fmla="*/ 1751402 h 1763655"/>
              <a:gd name="connsiteX0" fmla="*/ 624047 w 624047"/>
              <a:gd name="connsiteY0" fmla="*/ 0 h 1763655"/>
              <a:gd name="connsiteX1" fmla="*/ 594228 w 624047"/>
              <a:gd name="connsiteY1" fmla="*/ 235634 h 1763655"/>
              <a:gd name="connsiteX2" fmla="*/ 573886 w 624047"/>
              <a:gd name="connsiteY2" fmla="*/ 387604 h 1763655"/>
              <a:gd name="connsiteX3" fmla="*/ 556179 w 624047"/>
              <a:gd name="connsiteY3" fmla="*/ 505684 h 1763655"/>
              <a:gd name="connsiteX4" fmla="*/ 533905 w 624047"/>
              <a:gd name="connsiteY4" fmla="*/ 615389 h 1763655"/>
              <a:gd name="connsiteX5" fmla="*/ 507094 w 624047"/>
              <a:gd name="connsiteY5" fmla="*/ 755262 h 1763655"/>
              <a:gd name="connsiteX6" fmla="*/ 473561 w 624047"/>
              <a:gd name="connsiteY6" fmla="*/ 942366 h 1763655"/>
              <a:gd name="connsiteX7" fmla="*/ 434421 w 624047"/>
              <a:gd name="connsiteY7" fmla="*/ 1115808 h 1763655"/>
              <a:gd name="connsiteX8" fmla="*/ 394959 w 624047"/>
              <a:gd name="connsiteY8" fmla="*/ 1266279 h 1763655"/>
              <a:gd name="connsiteX9" fmla="*/ 347903 w 624047"/>
              <a:gd name="connsiteY9" fmla="*/ 1412025 h 1763655"/>
              <a:gd name="connsiteX10" fmla="*/ 298160 w 624047"/>
              <a:gd name="connsiteY10" fmla="*/ 1541790 h 1763655"/>
              <a:gd name="connsiteX11" fmla="*/ 246048 w 624047"/>
              <a:gd name="connsiteY11" fmla="*/ 1626664 h 1763655"/>
              <a:gd name="connsiteX12" fmla="*/ 191939 w 624047"/>
              <a:gd name="connsiteY12" fmla="*/ 1683288 h 1763655"/>
              <a:gd name="connsiteX13" fmla="*/ 122758 w 624047"/>
              <a:gd name="connsiteY13" fmla="*/ 1734788 h 1763655"/>
              <a:gd name="connsiteX14" fmla="*/ 76392 w 624047"/>
              <a:gd name="connsiteY14" fmla="*/ 1752068 h 1763655"/>
              <a:gd name="connsiteX15" fmla="*/ 7094 w 624047"/>
              <a:gd name="connsiteY15" fmla="*/ 1751402 h 1763655"/>
              <a:gd name="connsiteX0" fmla="*/ 624047 w 624047"/>
              <a:gd name="connsiteY0" fmla="*/ 0 h 1763655"/>
              <a:gd name="connsiteX1" fmla="*/ 594228 w 624047"/>
              <a:gd name="connsiteY1" fmla="*/ 235634 h 1763655"/>
              <a:gd name="connsiteX2" fmla="*/ 573886 w 624047"/>
              <a:gd name="connsiteY2" fmla="*/ 387604 h 1763655"/>
              <a:gd name="connsiteX3" fmla="*/ 556179 w 624047"/>
              <a:gd name="connsiteY3" fmla="*/ 505684 h 1763655"/>
              <a:gd name="connsiteX4" fmla="*/ 533905 w 624047"/>
              <a:gd name="connsiteY4" fmla="*/ 615389 h 1763655"/>
              <a:gd name="connsiteX5" fmla="*/ 507094 w 624047"/>
              <a:gd name="connsiteY5" fmla="*/ 755262 h 1763655"/>
              <a:gd name="connsiteX6" fmla="*/ 473561 w 624047"/>
              <a:gd name="connsiteY6" fmla="*/ 942366 h 1763655"/>
              <a:gd name="connsiteX7" fmla="*/ 434421 w 624047"/>
              <a:gd name="connsiteY7" fmla="*/ 1115808 h 1763655"/>
              <a:gd name="connsiteX8" fmla="*/ 394959 w 624047"/>
              <a:gd name="connsiteY8" fmla="*/ 1266279 h 1763655"/>
              <a:gd name="connsiteX9" fmla="*/ 347903 w 624047"/>
              <a:gd name="connsiteY9" fmla="*/ 1412025 h 1763655"/>
              <a:gd name="connsiteX10" fmla="*/ 298160 w 624047"/>
              <a:gd name="connsiteY10" fmla="*/ 1541790 h 1763655"/>
              <a:gd name="connsiteX11" fmla="*/ 246048 w 624047"/>
              <a:gd name="connsiteY11" fmla="*/ 1626664 h 1763655"/>
              <a:gd name="connsiteX12" fmla="*/ 191939 w 624047"/>
              <a:gd name="connsiteY12" fmla="*/ 1683288 h 1763655"/>
              <a:gd name="connsiteX13" fmla="*/ 122758 w 624047"/>
              <a:gd name="connsiteY13" fmla="*/ 1734788 h 1763655"/>
              <a:gd name="connsiteX14" fmla="*/ 76392 w 624047"/>
              <a:gd name="connsiteY14" fmla="*/ 1752068 h 1763655"/>
              <a:gd name="connsiteX15" fmla="*/ 7094 w 624047"/>
              <a:gd name="connsiteY15" fmla="*/ 1751402 h 1763655"/>
              <a:gd name="connsiteX16" fmla="*/ 8175 w 624047"/>
              <a:gd name="connsiteY16" fmla="*/ 1750014 h 1763655"/>
              <a:gd name="connsiteX0" fmla="*/ 630101 w 630101"/>
              <a:gd name="connsiteY0" fmla="*/ 0 h 1763655"/>
              <a:gd name="connsiteX1" fmla="*/ 600282 w 630101"/>
              <a:gd name="connsiteY1" fmla="*/ 235634 h 1763655"/>
              <a:gd name="connsiteX2" fmla="*/ 579940 w 630101"/>
              <a:gd name="connsiteY2" fmla="*/ 387604 h 1763655"/>
              <a:gd name="connsiteX3" fmla="*/ 562233 w 630101"/>
              <a:gd name="connsiteY3" fmla="*/ 505684 h 1763655"/>
              <a:gd name="connsiteX4" fmla="*/ 539959 w 630101"/>
              <a:gd name="connsiteY4" fmla="*/ 615389 h 1763655"/>
              <a:gd name="connsiteX5" fmla="*/ 513148 w 630101"/>
              <a:gd name="connsiteY5" fmla="*/ 755262 h 1763655"/>
              <a:gd name="connsiteX6" fmla="*/ 479615 w 630101"/>
              <a:gd name="connsiteY6" fmla="*/ 942366 h 1763655"/>
              <a:gd name="connsiteX7" fmla="*/ 440475 w 630101"/>
              <a:gd name="connsiteY7" fmla="*/ 1115808 h 1763655"/>
              <a:gd name="connsiteX8" fmla="*/ 401013 w 630101"/>
              <a:gd name="connsiteY8" fmla="*/ 1266279 h 1763655"/>
              <a:gd name="connsiteX9" fmla="*/ 353957 w 630101"/>
              <a:gd name="connsiteY9" fmla="*/ 1412025 h 1763655"/>
              <a:gd name="connsiteX10" fmla="*/ 304214 w 630101"/>
              <a:gd name="connsiteY10" fmla="*/ 1541790 h 1763655"/>
              <a:gd name="connsiteX11" fmla="*/ 252102 w 630101"/>
              <a:gd name="connsiteY11" fmla="*/ 1626664 h 1763655"/>
              <a:gd name="connsiteX12" fmla="*/ 197993 w 630101"/>
              <a:gd name="connsiteY12" fmla="*/ 1683288 h 1763655"/>
              <a:gd name="connsiteX13" fmla="*/ 128812 w 630101"/>
              <a:gd name="connsiteY13" fmla="*/ 1734788 h 1763655"/>
              <a:gd name="connsiteX14" fmla="*/ 82446 w 630101"/>
              <a:gd name="connsiteY14" fmla="*/ 1752068 h 1763655"/>
              <a:gd name="connsiteX15" fmla="*/ 13148 w 630101"/>
              <a:gd name="connsiteY15" fmla="*/ 1751402 h 1763655"/>
              <a:gd name="connsiteX16" fmla="*/ 16 w 630101"/>
              <a:gd name="connsiteY16" fmla="*/ 1750014 h 1763655"/>
              <a:gd name="connsiteX0" fmla="*/ 630101 w 630101"/>
              <a:gd name="connsiteY0" fmla="*/ 0 h 1763655"/>
              <a:gd name="connsiteX1" fmla="*/ 600282 w 630101"/>
              <a:gd name="connsiteY1" fmla="*/ 235634 h 1763655"/>
              <a:gd name="connsiteX2" fmla="*/ 579940 w 630101"/>
              <a:gd name="connsiteY2" fmla="*/ 387604 h 1763655"/>
              <a:gd name="connsiteX3" fmla="*/ 562233 w 630101"/>
              <a:gd name="connsiteY3" fmla="*/ 505684 h 1763655"/>
              <a:gd name="connsiteX4" fmla="*/ 539959 w 630101"/>
              <a:gd name="connsiteY4" fmla="*/ 615389 h 1763655"/>
              <a:gd name="connsiteX5" fmla="*/ 513148 w 630101"/>
              <a:gd name="connsiteY5" fmla="*/ 755262 h 1763655"/>
              <a:gd name="connsiteX6" fmla="*/ 479615 w 630101"/>
              <a:gd name="connsiteY6" fmla="*/ 942366 h 1763655"/>
              <a:gd name="connsiteX7" fmla="*/ 440475 w 630101"/>
              <a:gd name="connsiteY7" fmla="*/ 1115808 h 1763655"/>
              <a:gd name="connsiteX8" fmla="*/ 401013 w 630101"/>
              <a:gd name="connsiteY8" fmla="*/ 1266279 h 1763655"/>
              <a:gd name="connsiteX9" fmla="*/ 353957 w 630101"/>
              <a:gd name="connsiteY9" fmla="*/ 1412025 h 1763655"/>
              <a:gd name="connsiteX10" fmla="*/ 304214 w 630101"/>
              <a:gd name="connsiteY10" fmla="*/ 1541790 h 1763655"/>
              <a:gd name="connsiteX11" fmla="*/ 252102 w 630101"/>
              <a:gd name="connsiteY11" fmla="*/ 1626664 h 1763655"/>
              <a:gd name="connsiteX12" fmla="*/ 197993 w 630101"/>
              <a:gd name="connsiteY12" fmla="*/ 1683288 h 1763655"/>
              <a:gd name="connsiteX13" fmla="*/ 128812 w 630101"/>
              <a:gd name="connsiteY13" fmla="*/ 1734788 h 1763655"/>
              <a:gd name="connsiteX14" fmla="*/ 82446 w 630101"/>
              <a:gd name="connsiteY14" fmla="*/ 1752068 h 1763655"/>
              <a:gd name="connsiteX15" fmla="*/ 13148 w 630101"/>
              <a:gd name="connsiteY15" fmla="*/ 1751402 h 1763655"/>
              <a:gd name="connsiteX16" fmla="*/ 16 w 630101"/>
              <a:gd name="connsiteY16" fmla="*/ 1750014 h 1763655"/>
              <a:gd name="connsiteX0" fmla="*/ 630101 w 630101"/>
              <a:gd name="connsiteY0" fmla="*/ 0 h 1763655"/>
              <a:gd name="connsiteX1" fmla="*/ 600282 w 630101"/>
              <a:gd name="connsiteY1" fmla="*/ 235634 h 1763655"/>
              <a:gd name="connsiteX2" fmla="*/ 579940 w 630101"/>
              <a:gd name="connsiteY2" fmla="*/ 387604 h 1763655"/>
              <a:gd name="connsiteX3" fmla="*/ 562233 w 630101"/>
              <a:gd name="connsiteY3" fmla="*/ 505684 h 1763655"/>
              <a:gd name="connsiteX4" fmla="*/ 539959 w 630101"/>
              <a:gd name="connsiteY4" fmla="*/ 615389 h 1763655"/>
              <a:gd name="connsiteX5" fmla="*/ 513148 w 630101"/>
              <a:gd name="connsiteY5" fmla="*/ 755262 h 1763655"/>
              <a:gd name="connsiteX6" fmla="*/ 479615 w 630101"/>
              <a:gd name="connsiteY6" fmla="*/ 942366 h 1763655"/>
              <a:gd name="connsiteX7" fmla="*/ 440475 w 630101"/>
              <a:gd name="connsiteY7" fmla="*/ 1115808 h 1763655"/>
              <a:gd name="connsiteX8" fmla="*/ 401013 w 630101"/>
              <a:gd name="connsiteY8" fmla="*/ 1266279 h 1763655"/>
              <a:gd name="connsiteX9" fmla="*/ 353957 w 630101"/>
              <a:gd name="connsiteY9" fmla="*/ 1412025 h 1763655"/>
              <a:gd name="connsiteX10" fmla="*/ 304214 w 630101"/>
              <a:gd name="connsiteY10" fmla="*/ 1541790 h 1763655"/>
              <a:gd name="connsiteX11" fmla="*/ 252102 w 630101"/>
              <a:gd name="connsiteY11" fmla="*/ 1626664 h 1763655"/>
              <a:gd name="connsiteX12" fmla="*/ 197993 w 630101"/>
              <a:gd name="connsiteY12" fmla="*/ 1683288 h 1763655"/>
              <a:gd name="connsiteX13" fmla="*/ 128812 w 630101"/>
              <a:gd name="connsiteY13" fmla="*/ 1734788 h 1763655"/>
              <a:gd name="connsiteX14" fmla="*/ 82446 w 630101"/>
              <a:gd name="connsiteY14" fmla="*/ 1752068 h 1763655"/>
              <a:gd name="connsiteX15" fmla="*/ 13148 w 630101"/>
              <a:gd name="connsiteY15" fmla="*/ 1751402 h 1763655"/>
              <a:gd name="connsiteX16" fmla="*/ 16 w 630101"/>
              <a:gd name="connsiteY16" fmla="*/ 1750014 h 1763655"/>
              <a:gd name="connsiteX0" fmla="*/ 630088 w 630088"/>
              <a:gd name="connsiteY0" fmla="*/ 0 h 1763655"/>
              <a:gd name="connsiteX1" fmla="*/ 600269 w 630088"/>
              <a:gd name="connsiteY1" fmla="*/ 235634 h 1763655"/>
              <a:gd name="connsiteX2" fmla="*/ 579927 w 630088"/>
              <a:gd name="connsiteY2" fmla="*/ 387604 h 1763655"/>
              <a:gd name="connsiteX3" fmla="*/ 562220 w 630088"/>
              <a:gd name="connsiteY3" fmla="*/ 505684 h 1763655"/>
              <a:gd name="connsiteX4" fmla="*/ 539946 w 630088"/>
              <a:gd name="connsiteY4" fmla="*/ 615389 h 1763655"/>
              <a:gd name="connsiteX5" fmla="*/ 513135 w 630088"/>
              <a:gd name="connsiteY5" fmla="*/ 755262 h 1763655"/>
              <a:gd name="connsiteX6" fmla="*/ 479602 w 630088"/>
              <a:gd name="connsiteY6" fmla="*/ 942366 h 1763655"/>
              <a:gd name="connsiteX7" fmla="*/ 440462 w 630088"/>
              <a:gd name="connsiteY7" fmla="*/ 1115808 h 1763655"/>
              <a:gd name="connsiteX8" fmla="*/ 401000 w 630088"/>
              <a:gd name="connsiteY8" fmla="*/ 1266279 h 1763655"/>
              <a:gd name="connsiteX9" fmla="*/ 353944 w 630088"/>
              <a:gd name="connsiteY9" fmla="*/ 1412025 h 1763655"/>
              <a:gd name="connsiteX10" fmla="*/ 304201 w 630088"/>
              <a:gd name="connsiteY10" fmla="*/ 1541790 h 1763655"/>
              <a:gd name="connsiteX11" fmla="*/ 252089 w 630088"/>
              <a:gd name="connsiteY11" fmla="*/ 1626664 h 1763655"/>
              <a:gd name="connsiteX12" fmla="*/ 197980 w 630088"/>
              <a:gd name="connsiteY12" fmla="*/ 1683288 h 1763655"/>
              <a:gd name="connsiteX13" fmla="*/ 128799 w 630088"/>
              <a:gd name="connsiteY13" fmla="*/ 1734788 h 1763655"/>
              <a:gd name="connsiteX14" fmla="*/ 82433 w 630088"/>
              <a:gd name="connsiteY14" fmla="*/ 1752068 h 1763655"/>
              <a:gd name="connsiteX15" fmla="*/ 24978 w 630088"/>
              <a:gd name="connsiteY15" fmla="*/ 1751402 h 1763655"/>
              <a:gd name="connsiteX16" fmla="*/ 3 w 630088"/>
              <a:gd name="connsiteY16" fmla="*/ 1750014 h 1763655"/>
              <a:gd name="connsiteX0" fmla="*/ 630088 w 630088"/>
              <a:gd name="connsiteY0" fmla="*/ 0 h 1753899"/>
              <a:gd name="connsiteX1" fmla="*/ 600269 w 630088"/>
              <a:gd name="connsiteY1" fmla="*/ 235634 h 1753899"/>
              <a:gd name="connsiteX2" fmla="*/ 579927 w 630088"/>
              <a:gd name="connsiteY2" fmla="*/ 387604 h 1753899"/>
              <a:gd name="connsiteX3" fmla="*/ 562220 w 630088"/>
              <a:gd name="connsiteY3" fmla="*/ 505684 h 1753899"/>
              <a:gd name="connsiteX4" fmla="*/ 539946 w 630088"/>
              <a:gd name="connsiteY4" fmla="*/ 615389 h 1753899"/>
              <a:gd name="connsiteX5" fmla="*/ 513135 w 630088"/>
              <a:gd name="connsiteY5" fmla="*/ 755262 h 1753899"/>
              <a:gd name="connsiteX6" fmla="*/ 479602 w 630088"/>
              <a:gd name="connsiteY6" fmla="*/ 942366 h 1753899"/>
              <a:gd name="connsiteX7" fmla="*/ 440462 w 630088"/>
              <a:gd name="connsiteY7" fmla="*/ 1115808 h 1753899"/>
              <a:gd name="connsiteX8" fmla="*/ 401000 w 630088"/>
              <a:gd name="connsiteY8" fmla="*/ 1266279 h 1753899"/>
              <a:gd name="connsiteX9" fmla="*/ 353944 w 630088"/>
              <a:gd name="connsiteY9" fmla="*/ 1412025 h 1753899"/>
              <a:gd name="connsiteX10" fmla="*/ 304201 w 630088"/>
              <a:gd name="connsiteY10" fmla="*/ 1541790 h 1753899"/>
              <a:gd name="connsiteX11" fmla="*/ 252089 w 630088"/>
              <a:gd name="connsiteY11" fmla="*/ 1626664 h 1753899"/>
              <a:gd name="connsiteX12" fmla="*/ 197980 w 630088"/>
              <a:gd name="connsiteY12" fmla="*/ 1683288 h 1753899"/>
              <a:gd name="connsiteX13" fmla="*/ 128799 w 630088"/>
              <a:gd name="connsiteY13" fmla="*/ 1734788 h 1753899"/>
              <a:gd name="connsiteX14" fmla="*/ 82433 w 630088"/>
              <a:gd name="connsiteY14" fmla="*/ 1752068 h 1753899"/>
              <a:gd name="connsiteX15" fmla="*/ 24978 w 630088"/>
              <a:gd name="connsiteY15" fmla="*/ 1751402 h 1753899"/>
              <a:gd name="connsiteX16" fmla="*/ 3 w 630088"/>
              <a:gd name="connsiteY16" fmla="*/ 1750014 h 1753899"/>
              <a:gd name="connsiteX0" fmla="*/ 630088 w 630088"/>
              <a:gd name="connsiteY0" fmla="*/ 0 h 1753899"/>
              <a:gd name="connsiteX1" fmla="*/ 600269 w 630088"/>
              <a:gd name="connsiteY1" fmla="*/ 235634 h 1753899"/>
              <a:gd name="connsiteX2" fmla="*/ 579927 w 630088"/>
              <a:gd name="connsiteY2" fmla="*/ 387604 h 1753899"/>
              <a:gd name="connsiteX3" fmla="*/ 562220 w 630088"/>
              <a:gd name="connsiteY3" fmla="*/ 505684 h 1753899"/>
              <a:gd name="connsiteX4" fmla="*/ 539946 w 630088"/>
              <a:gd name="connsiteY4" fmla="*/ 615389 h 1753899"/>
              <a:gd name="connsiteX5" fmla="*/ 513135 w 630088"/>
              <a:gd name="connsiteY5" fmla="*/ 755262 h 1753899"/>
              <a:gd name="connsiteX6" fmla="*/ 479602 w 630088"/>
              <a:gd name="connsiteY6" fmla="*/ 942366 h 1753899"/>
              <a:gd name="connsiteX7" fmla="*/ 440462 w 630088"/>
              <a:gd name="connsiteY7" fmla="*/ 1115808 h 1753899"/>
              <a:gd name="connsiteX8" fmla="*/ 401000 w 630088"/>
              <a:gd name="connsiteY8" fmla="*/ 1266279 h 1753899"/>
              <a:gd name="connsiteX9" fmla="*/ 353944 w 630088"/>
              <a:gd name="connsiteY9" fmla="*/ 1412025 h 1753899"/>
              <a:gd name="connsiteX10" fmla="*/ 304201 w 630088"/>
              <a:gd name="connsiteY10" fmla="*/ 1541790 h 1753899"/>
              <a:gd name="connsiteX11" fmla="*/ 252089 w 630088"/>
              <a:gd name="connsiteY11" fmla="*/ 1626664 h 1753899"/>
              <a:gd name="connsiteX12" fmla="*/ 197980 w 630088"/>
              <a:gd name="connsiteY12" fmla="*/ 1683288 h 1753899"/>
              <a:gd name="connsiteX13" fmla="*/ 128799 w 630088"/>
              <a:gd name="connsiteY13" fmla="*/ 1734788 h 1753899"/>
              <a:gd name="connsiteX14" fmla="*/ 82433 w 630088"/>
              <a:gd name="connsiteY14" fmla="*/ 1752068 h 1753899"/>
              <a:gd name="connsiteX15" fmla="*/ 24978 w 630088"/>
              <a:gd name="connsiteY15" fmla="*/ 1751402 h 1753899"/>
              <a:gd name="connsiteX16" fmla="*/ 3 w 630088"/>
              <a:gd name="connsiteY16" fmla="*/ 1750014 h 1753899"/>
              <a:gd name="connsiteX0" fmla="*/ 729573 w 729573"/>
              <a:gd name="connsiteY0" fmla="*/ 0 h 1756624"/>
              <a:gd name="connsiteX1" fmla="*/ 699754 w 729573"/>
              <a:gd name="connsiteY1" fmla="*/ 235634 h 1756624"/>
              <a:gd name="connsiteX2" fmla="*/ 679412 w 729573"/>
              <a:gd name="connsiteY2" fmla="*/ 387604 h 1756624"/>
              <a:gd name="connsiteX3" fmla="*/ 661705 w 729573"/>
              <a:gd name="connsiteY3" fmla="*/ 505684 h 1756624"/>
              <a:gd name="connsiteX4" fmla="*/ 639431 w 729573"/>
              <a:gd name="connsiteY4" fmla="*/ 615389 h 1756624"/>
              <a:gd name="connsiteX5" fmla="*/ 612620 w 729573"/>
              <a:gd name="connsiteY5" fmla="*/ 755262 h 1756624"/>
              <a:gd name="connsiteX6" fmla="*/ 579087 w 729573"/>
              <a:gd name="connsiteY6" fmla="*/ 942366 h 1756624"/>
              <a:gd name="connsiteX7" fmla="*/ 539947 w 729573"/>
              <a:gd name="connsiteY7" fmla="*/ 1115808 h 1756624"/>
              <a:gd name="connsiteX8" fmla="*/ 500485 w 729573"/>
              <a:gd name="connsiteY8" fmla="*/ 1266279 h 1756624"/>
              <a:gd name="connsiteX9" fmla="*/ 453429 w 729573"/>
              <a:gd name="connsiteY9" fmla="*/ 1412025 h 1756624"/>
              <a:gd name="connsiteX10" fmla="*/ 403686 w 729573"/>
              <a:gd name="connsiteY10" fmla="*/ 1541790 h 1756624"/>
              <a:gd name="connsiteX11" fmla="*/ 351574 w 729573"/>
              <a:gd name="connsiteY11" fmla="*/ 1626664 h 1756624"/>
              <a:gd name="connsiteX12" fmla="*/ 297465 w 729573"/>
              <a:gd name="connsiteY12" fmla="*/ 1683288 h 1756624"/>
              <a:gd name="connsiteX13" fmla="*/ 228284 w 729573"/>
              <a:gd name="connsiteY13" fmla="*/ 1734788 h 1756624"/>
              <a:gd name="connsiteX14" fmla="*/ 181918 w 729573"/>
              <a:gd name="connsiteY14" fmla="*/ 1752068 h 1756624"/>
              <a:gd name="connsiteX15" fmla="*/ 124463 w 729573"/>
              <a:gd name="connsiteY15" fmla="*/ 1751402 h 1756624"/>
              <a:gd name="connsiteX16" fmla="*/ 0 w 729573"/>
              <a:gd name="connsiteY16" fmla="*/ 1756613 h 1756624"/>
              <a:gd name="connsiteX0" fmla="*/ 729573 w 729573"/>
              <a:gd name="connsiteY0" fmla="*/ 0 h 1756625"/>
              <a:gd name="connsiteX1" fmla="*/ 699754 w 729573"/>
              <a:gd name="connsiteY1" fmla="*/ 235634 h 1756625"/>
              <a:gd name="connsiteX2" fmla="*/ 679412 w 729573"/>
              <a:gd name="connsiteY2" fmla="*/ 387604 h 1756625"/>
              <a:gd name="connsiteX3" fmla="*/ 661705 w 729573"/>
              <a:gd name="connsiteY3" fmla="*/ 505684 h 1756625"/>
              <a:gd name="connsiteX4" fmla="*/ 639431 w 729573"/>
              <a:gd name="connsiteY4" fmla="*/ 615389 h 1756625"/>
              <a:gd name="connsiteX5" fmla="*/ 612620 w 729573"/>
              <a:gd name="connsiteY5" fmla="*/ 755262 h 1756625"/>
              <a:gd name="connsiteX6" fmla="*/ 579087 w 729573"/>
              <a:gd name="connsiteY6" fmla="*/ 942366 h 1756625"/>
              <a:gd name="connsiteX7" fmla="*/ 539947 w 729573"/>
              <a:gd name="connsiteY7" fmla="*/ 1115808 h 1756625"/>
              <a:gd name="connsiteX8" fmla="*/ 500485 w 729573"/>
              <a:gd name="connsiteY8" fmla="*/ 1266279 h 1756625"/>
              <a:gd name="connsiteX9" fmla="*/ 453429 w 729573"/>
              <a:gd name="connsiteY9" fmla="*/ 1412025 h 1756625"/>
              <a:gd name="connsiteX10" fmla="*/ 403686 w 729573"/>
              <a:gd name="connsiteY10" fmla="*/ 1541790 h 1756625"/>
              <a:gd name="connsiteX11" fmla="*/ 351574 w 729573"/>
              <a:gd name="connsiteY11" fmla="*/ 1626664 h 1756625"/>
              <a:gd name="connsiteX12" fmla="*/ 297465 w 729573"/>
              <a:gd name="connsiteY12" fmla="*/ 1683288 h 1756625"/>
              <a:gd name="connsiteX13" fmla="*/ 228284 w 729573"/>
              <a:gd name="connsiteY13" fmla="*/ 1734788 h 1756625"/>
              <a:gd name="connsiteX14" fmla="*/ 181918 w 729573"/>
              <a:gd name="connsiteY14" fmla="*/ 1752068 h 1756625"/>
              <a:gd name="connsiteX15" fmla="*/ 124463 w 729573"/>
              <a:gd name="connsiteY15" fmla="*/ 1751402 h 1756625"/>
              <a:gd name="connsiteX16" fmla="*/ 0 w 729573"/>
              <a:gd name="connsiteY16" fmla="*/ 1756613 h 1756625"/>
              <a:gd name="connsiteX0" fmla="*/ 729573 w 729573"/>
              <a:gd name="connsiteY0" fmla="*/ 0 h 1756625"/>
              <a:gd name="connsiteX1" fmla="*/ 699754 w 729573"/>
              <a:gd name="connsiteY1" fmla="*/ 235634 h 1756625"/>
              <a:gd name="connsiteX2" fmla="*/ 679412 w 729573"/>
              <a:gd name="connsiteY2" fmla="*/ 387604 h 1756625"/>
              <a:gd name="connsiteX3" fmla="*/ 661705 w 729573"/>
              <a:gd name="connsiteY3" fmla="*/ 505684 h 1756625"/>
              <a:gd name="connsiteX4" fmla="*/ 639431 w 729573"/>
              <a:gd name="connsiteY4" fmla="*/ 615389 h 1756625"/>
              <a:gd name="connsiteX5" fmla="*/ 612620 w 729573"/>
              <a:gd name="connsiteY5" fmla="*/ 755262 h 1756625"/>
              <a:gd name="connsiteX6" fmla="*/ 579087 w 729573"/>
              <a:gd name="connsiteY6" fmla="*/ 942366 h 1756625"/>
              <a:gd name="connsiteX7" fmla="*/ 539947 w 729573"/>
              <a:gd name="connsiteY7" fmla="*/ 1115808 h 1756625"/>
              <a:gd name="connsiteX8" fmla="*/ 500485 w 729573"/>
              <a:gd name="connsiteY8" fmla="*/ 1266279 h 1756625"/>
              <a:gd name="connsiteX9" fmla="*/ 453429 w 729573"/>
              <a:gd name="connsiteY9" fmla="*/ 1412025 h 1756625"/>
              <a:gd name="connsiteX10" fmla="*/ 403686 w 729573"/>
              <a:gd name="connsiteY10" fmla="*/ 1541790 h 1756625"/>
              <a:gd name="connsiteX11" fmla="*/ 351574 w 729573"/>
              <a:gd name="connsiteY11" fmla="*/ 1626664 h 1756625"/>
              <a:gd name="connsiteX12" fmla="*/ 297465 w 729573"/>
              <a:gd name="connsiteY12" fmla="*/ 1683288 h 1756625"/>
              <a:gd name="connsiteX13" fmla="*/ 228284 w 729573"/>
              <a:gd name="connsiteY13" fmla="*/ 1734788 h 1756625"/>
              <a:gd name="connsiteX14" fmla="*/ 181918 w 729573"/>
              <a:gd name="connsiteY14" fmla="*/ 1752068 h 1756625"/>
              <a:gd name="connsiteX15" fmla="*/ 124463 w 729573"/>
              <a:gd name="connsiteY15" fmla="*/ 1751402 h 1756625"/>
              <a:gd name="connsiteX16" fmla="*/ 0 w 729573"/>
              <a:gd name="connsiteY16" fmla="*/ 1756613 h 1756625"/>
              <a:gd name="connsiteX0" fmla="*/ 729573 w 729573"/>
              <a:gd name="connsiteY0" fmla="*/ 0 h 1756625"/>
              <a:gd name="connsiteX1" fmla="*/ 699754 w 729573"/>
              <a:gd name="connsiteY1" fmla="*/ 235634 h 1756625"/>
              <a:gd name="connsiteX2" fmla="*/ 679412 w 729573"/>
              <a:gd name="connsiteY2" fmla="*/ 387604 h 1756625"/>
              <a:gd name="connsiteX3" fmla="*/ 661705 w 729573"/>
              <a:gd name="connsiteY3" fmla="*/ 505684 h 1756625"/>
              <a:gd name="connsiteX4" fmla="*/ 639431 w 729573"/>
              <a:gd name="connsiteY4" fmla="*/ 615389 h 1756625"/>
              <a:gd name="connsiteX5" fmla="*/ 612620 w 729573"/>
              <a:gd name="connsiteY5" fmla="*/ 755262 h 1756625"/>
              <a:gd name="connsiteX6" fmla="*/ 579087 w 729573"/>
              <a:gd name="connsiteY6" fmla="*/ 942366 h 1756625"/>
              <a:gd name="connsiteX7" fmla="*/ 539947 w 729573"/>
              <a:gd name="connsiteY7" fmla="*/ 1115808 h 1756625"/>
              <a:gd name="connsiteX8" fmla="*/ 500485 w 729573"/>
              <a:gd name="connsiteY8" fmla="*/ 1266279 h 1756625"/>
              <a:gd name="connsiteX9" fmla="*/ 453429 w 729573"/>
              <a:gd name="connsiteY9" fmla="*/ 1412025 h 1756625"/>
              <a:gd name="connsiteX10" fmla="*/ 403686 w 729573"/>
              <a:gd name="connsiteY10" fmla="*/ 1541790 h 1756625"/>
              <a:gd name="connsiteX11" fmla="*/ 351574 w 729573"/>
              <a:gd name="connsiteY11" fmla="*/ 1626664 h 1756625"/>
              <a:gd name="connsiteX12" fmla="*/ 297465 w 729573"/>
              <a:gd name="connsiteY12" fmla="*/ 1683288 h 1756625"/>
              <a:gd name="connsiteX13" fmla="*/ 228284 w 729573"/>
              <a:gd name="connsiteY13" fmla="*/ 1734788 h 1756625"/>
              <a:gd name="connsiteX14" fmla="*/ 181918 w 729573"/>
              <a:gd name="connsiteY14" fmla="*/ 1752068 h 1756625"/>
              <a:gd name="connsiteX15" fmla="*/ 124463 w 729573"/>
              <a:gd name="connsiteY15" fmla="*/ 1751402 h 1756625"/>
              <a:gd name="connsiteX16" fmla="*/ 0 w 729573"/>
              <a:gd name="connsiteY16" fmla="*/ 1756613 h 1756625"/>
              <a:gd name="connsiteX0" fmla="*/ 729573 w 729573"/>
              <a:gd name="connsiteY0" fmla="*/ 0 h 1756625"/>
              <a:gd name="connsiteX1" fmla="*/ 699754 w 729573"/>
              <a:gd name="connsiteY1" fmla="*/ 235634 h 1756625"/>
              <a:gd name="connsiteX2" fmla="*/ 679412 w 729573"/>
              <a:gd name="connsiteY2" fmla="*/ 387604 h 1756625"/>
              <a:gd name="connsiteX3" fmla="*/ 661705 w 729573"/>
              <a:gd name="connsiteY3" fmla="*/ 505684 h 1756625"/>
              <a:gd name="connsiteX4" fmla="*/ 639431 w 729573"/>
              <a:gd name="connsiteY4" fmla="*/ 615389 h 1756625"/>
              <a:gd name="connsiteX5" fmla="*/ 612620 w 729573"/>
              <a:gd name="connsiteY5" fmla="*/ 755262 h 1756625"/>
              <a:gd name="connsiteX6" fmla="*/ 579087 w 729573"/>
              <a:gd name="connsiteY6" fmla="*/ 942366 h 1756625"/>
              <a:gd name="connsiteX7" fmla="*/ 539947 w 729573"/>
              <a:gd name="connsiteY7" fmla="*/ 1115808 h 1756625"/>
              <a:gd name="connsiteX8" fmla="*/ 500485 w 729573"/>
              <a:gd name="connsiteY8" fmla="*/ 1266279 h 1756625"/>
              <a:gd name="connsiteX9" fmla="*/ 453429 w 729573"/>
              <a:gd name="connsiteY9" fmla="*/ 1412025 h 1756625"/>
              <a:gd name="connsiteX10" fmla="*/ 403686 w 729573"/>
              <a:gd name="connsiteY10" fmla="*/ 1541790 h 1756625"/>
              <a:gd name="connsiteX11" fmla="*/ 351574 w 729573"/>
              <a:gd name="connsiteY11" fmla="*/ 1626664 h 1756625"/>
              <a:gd name="connsiteX12" fmla="*/ 297465 w 729573"/>
              <a:gd name="connsiteY12" fmla="*/ 1683288 h 1756625"/>
              <a:gd name="connsiteX13" fmla="*/ 228284 w 729573"/>
              <a:gd name="connsiteY13" fmla="*/ 1734788 h 1756625"/>
              <a:gd name="connsiteX14" fmla="*/ 181918 w 729573"/>
              <a:gd name="connsiteY14" fmla="*/ 1752068 h 1756625"/>
              <a:gd name="connsiteX15" fmla="*/ 124463 w 729573"/>
              <a:gd name="connsiteY15" fmla="*/ 1751402 h 1756625"/>
              <a:gd name="connsiteX16" fmla="*/ 0 w 729573"/>
              <a:gd name="connsiteY16" fmla="*/ 1756613 h 1756625"/>
              <a:gd name="connsiteX0" fmla="*/ 729573 w 729573"/>
              <a:gd name="connsiteY0" fmla="*/ 0 h 1756625"/>
              <a:gd name="connsiteX1" fmla="*/ 699754 w 729573"/>
              <a:gd name="connsiteY1" fmla="*/ 235634 h 1756625"/>
              <a:gd name="connsiteX2" fmla="*/ 679412 w 729573"/>
              <a:gd name="connsiteY2" fmla="*/ 387604 h 1756625"/>
              <a:gd name="connsiteX3" fmla="*/ 661705 w 729573"/>
              <a:gd name="connsiteY3" fmla="*/ 505684 h 1756625"/>
              <a:gd name="connsiteX4" fmla="*/ 639431 w 729573"/>
              <a:gd name="connsiteY4" fmla="*/ 615389 h 1756625"/>
              <a:gd name="connsiteX5" fmla="*/ 612620 w 729573"/>
              <a:gd name="connsiteY5" fmla="*/ 755262 h 1756625"/>
              <a:gd name="connsiteX6" fmla="*/ 579087 w 729573"/>
              <a:gd name="connsiteY6" fmla="*/ 942366 h 1756625"/>
              <a:gd name="connsiteX7" fmla="*/ 539947 w 729573"/>
              <a:gd name="connsiteY7" fmla="*/ 1115808 h 1756625"/>
              <a:gd name="connsiteX8" fmla="*/ 500485 w 729573"/>
              <a:gd name="connsiteY8" fmla="*/ 1266279 h 1756625"/>
              <a:gd name="connsiteX9" fmla="*/ 453429 w 729573"/>
              <a:gd name="connsiteY9" fmla="*/ 1412025 h 1756625"/>
              <a:gd name="connsiteX10" fmla="*/ 403686 w 729573"/>
              <a:gd name="connsiteY10" fmla="*/ 1541790 h 1756625"/>
              <a:gd name="connsiteX11" fmla="*/ 351574 w 729573"/>
              <a:gd name="connsiteY11" fmla="*/ 1626664 h 1756625"/>
              <a:gd name="connsiteX12" fmla="*/ 297465 w 729573"/>
              <a:gd name="connsiteY12" fmla="*/ 1683288 h 1756625"/>
              <a:gd name="connsiteX13" fmla="*/ 228284 w 729573"/>
              <a:gd name="connsiteY13" fmla="*/ 1734788 h 1756625"/>
              <a:gd name="connsiteX14" fmla="*/ 181918 w 729573"/>
              <a:gd name="connsiteY14" fmla="*/ 1752068 h 1756625"/>
              <a:gd name="connsiteX15" fmla="*/ 124463 w 729573"/>
              <a:gd name="connsiteY15" fmla="*/ 1751402 h 1756625"/>
              <a:gd name="connsiteX16" fmla="*/ 0 w 729573"/>
              <a:gd name="connsiteY16" fmla="*/ 1756613 h 1756625"/>
              <a:gd name="connsiteX0" fmla="*/ 729573 w 729573"/>
              <a:gd name="connsiteY0" fmla="*/ 0 h 1756613"/>
              <a:gd name="connsiteX1" fmla="*/ 699754 w 729573"/>
              <a:gd name="connsiteY1" fmla="*/ 235634 h 1756613"/>
              <a:gd name="connsiteX2" fmla="*/ 679412 w 729573"/>
              <a:gd name="connsiteY2" fmla="*/ 387604 h 1756613"/>
              <a:gd name="connsiteX3" fmla="*/ 661705 w 729573"/>
              <a:gd name="connsiteY3" fmla="*/ 505684 h 1756613"/>
              <a:gd name="connsiteX4" fmla="*/ 639431 w 729573"/>
              <a:gd name="connsiteY4" fmla="*/ 615389 h 1756613"/>
              <a:gd name="connsiteX5" fmla="*/ 612620 w 729573"/>
              <a:gd name="connsiteY5" fmla="*/ 755262 h 1756613"/>
              <a:gd name="connsiteX6" fmla="*/ 579087 w 729573"/>
              <a:gd name="connsiteY6" fmla="*/ 942366 h 1756613"/>
              <a:gd name="connsiteX7" fmla="*/ 539947 w 729573"/>
              <a:gd name="connsiteY7" fmla="*/ 1115808 h 1756613"/>
              <a:gd name="connsiteX8" fmla="*/ 500485 w 729573"/>
              <a:gd name="connsiteY8" fmla="*/ 1266279 h 1756613"/>
              <a:gd name="connsiteX9" fmla="*/ 453429 w 729573"/>
              <a:gd name="connsiteY9" fmla="*/ 1412025 h 1756613"/>
              <a:gd name="connsiteX10" fmla="*/ 403686 w 729573"/>
              <a:gd name="connsiteY10" fmla="*/ 1541790 h 1756613"/>
              <a:gd name="connsiteX11" fmla="*/ 351574 w 729573"/>
              <a:gd name="connsiteY11" fmla="*/ 1626664 h 1756613"/>
              <a:gd name="connsiteX12" fmla="*/ 297465 w 729573"/>
              <a:gd name="connsiteY12" fmla="*/ 1683288 h 1756613"/>
              <a:gd name="connsiteX13" fmla="*/ 228284 w 729573"/>
              <a:gd name="connsiteY13" fmla="*/ 1734788 h 1756613"/>
              <a:gd name="connsiteX14" fmla="*/ 181918 w 729573"/>
              <a:gd name="connsiteY14" fmla="*/ 1752068 h 1756613"/>
              <a:gd name="connsiteX15" fmla="*/ 124463 w 729573"/>
              <a:gd name="connsiteY15" fmla="*/ 1751402 h 1756613"/>
              <a:gd name="connsiteX16" fmla="*/ 125544 w 729573"/>
              <a:gd name="connsiteY16" fmla="*/ 1746713 h 1756613"/>
              <a:gd name="connsiteX17" fmla="*/ 0 w 729573"/>
              <a:gd name="connsiteY17" fmla="*/ 1756613 h 1756613"/>
              <a:gd name="connsiteX0" fmla="*/ 729573 w 729573"/>
              <a:gd name="connsiteY0" fmla="*/ 0 h 1756613"/>
              <a:gd name="connsiteX1" fmla="*/ 699754 w 729573"/>
              <a:gd name="connsiteY1" fmla="*/ 235634 h 1756613"/>
              <a:gd name="connsiteX2" fmla="*/ 679412 w 729573"/>
              <a:gd name="connsiteY2" fmla="*/ 387604 h 1756613"/>
              <a:gd name="connsiteX3" fmla="*/ 661705 w 729573"/>
              <a:gd name="connsiteY3" fmla="*/ 505684 h 1756613"/>
              <a:gd name="connsiteX4" fmla="*/ 639431 w 729573"/>
              <a:gd name="connsiteY4" fmla="*/ 615389 h 1756613"/>
              <a:gd name="connsiteX5" fmla="*/ 612620 w 729573"/>
              <a:gd name="connsiteY5" fmla="*/ 755262 h 1756613"/>
              <a:gd name="connsiteX6" fmla="*/ 579087 w 729573"/>
              <a:gd name="connsiteY6" fmla="*/ 942366 h 1756613"/>
              <a:gd name="connsiteX7" fmla="*/ 539947 w 729573"/>
              <a:gd name="connsiteY7" fmla="*/ 1115808 h 1756613"/>
              <a:gd name="connsiteX8" fmla="*/ 500485 w 729573"/>
              <a:gd name="connsiteY8" fmla="*/ 1266279 h 1756613"/>
              <a:gd name="connsiteX9" fmla="*/ 453429 w 729573"/>
              <a:gd name="connsiteY9" fmla="*/ 1412025 h 1756613"/>
              <a:gd name="connsiteX10" fmla="*/ 403686 w 729573"/>
              <a:gd name="connsiteY10" fmla="*/ 1541790 h 1756613"/>
              <a:gd name="connsiteX11" fmla="*/ 351574 w 729573"/>
              <a:gd name="connsiteY11" fmla="*/ 1626664 h 1756613"/>
              <a:gd name="connsiteX12" fmla="*/ 297465 w 729573"/>
              <a:gd name="connsiteY12" fmla="*/ 1683288 h 1756613"/>
              <a:gd name="connsiteX13" fmla="*/ 228284 w 729573"/>
              <a:gd name="connsiteY13" fmla="*/ 1734788 h 1756613"/>
              <a:gd name="connsiteX14" fmla="*/ 181918 w 729573"/>
              <a:gd name="connsiteY14" fmla="*/ 1752068 h 1756613"/>
              <a:gd name="connsiteX15" fmla="*/ 124463 w 729573"/>
              <a:gd name="connsiteY15" fmla="*/ 1751402 h 1756613"/>
              <a:gd name="connsiteX16" fmla="*/ 78169 w 729573"/>
              <a:gd name="connsiteY16" fmla="*/ 1753311 h 1756613"/>
              <a:gd name="connsiteX17" fmla="*/ 0 w 729573"/>
              <a:gd name="connsiteY17" fmla="*/ 1756613 h 1756613"/>
              <a:gd name="connsiteX0" fmla="*/ 729573 w 729573"/>
              <a:gd name="connsiteY0" fmla="*/ 0 h 1756613"/>
              <a:gd name="connsiteX1" fmla="*/ 699754 w 729573"/>
              <a:gd name="connsiteY1" fmla="*/ 235634 h 1756613"/>
              <a:gd name="connsiteX2" fmla="*/ 679412 w 729573"/>
              <a:gd name="connsiteY2" fmla="*/ 387604 h 1756613"/>
              <a:gd name="connsiteX3" fmla="*/ 661705 w 729573"/>
              <a:gd name="connsiteY3" fmla="*/ 505684 h 1756613"/>
              <a:gd name="connsiteX4" fmla="*/ 639431 w 729573"/>
              <a:gd name="connsiteY4" fmla="*/ 615389 h 1756613"/>
              <a:gd name="connsiteX5" fmla="*/ 612620 w 729573"/>
              <a:gd name="connsiteY5" fmla="*/ 755262 h 1756613"/>
              <a:gd name="connsiteX6" fmla="*/ 579087 w 729573"/>
              <a:gd name="connsiteY6" fmla="*/ 942366 h 1756613"/>
              <a:gd name="connsiteX7" fmla="*/ 539947 w 729573"/>
              <a:gd name="connsiteY7" fmla="*/ 1115808 h 1756613"/>
              <a:gd name="connsiteX8" fmla="*/ 500485 w 729573"/>
              <a:gd name="connsiteY8" fmla="*/ 1266279 h 1756613"/>
              <a:gd name="connsiteX9" fmla="*/ 453429 w 729573"/>
              <a:gd name="connsiteY9" fmla="*/ 1412025 h 1756613"/>
              <a:gd name="connsiteX10" fmla="*/ 403686 w 729573"/>
              <a:gd name="connsiteY10" fmla="*/ 1541790 h 1756613"/>
              <a:gd name="connsiteX11" fmla="*/ 351574 w 729573"/>
              <a:gd name="connsiteY11" fmla="*/ 1626664 h 1756613"/>
              <a:gd name="connsiteX12" fmla="*/ 297465 w 729573"/>
              <a:gd name="connsiteY12" fmla="*/ 1683288 h 1756613"/>
              <a:gd name="connsiteX13" fmla="*/ 228284 w 729573"/>
              <a:gd name="connsiteY13" fmla="*/ 1734788 h 1756613"/>
              <a:gd name="connsiteX14" fmla="*/ 181918 w 729573"/>
              <a:gd name="connsiteY14" fmla="*/ 1752068 h 1756613"/>
              <a:gd name="connsiteX15" fmla="*/ 124463 w 729573"/>
              <a:gd name="connsiteY15" fmla="*/ 1751402 h 1756613"/>
              <a:gd name="connsiteX16" fmla="*/ 78169 w 729573"/>
              <a:gd name="connsiteY16" fmla="*/ 1753311 h 1756613"/>
              <a:gd name="connsiteX17" fmla="*/ 0 w 729573"/>
              <a:gd name="connsiteY17" fmla="*/ 1756613 h 1756613"/>
              <a:gd name="connsiteX0" fmla="*/ 651404 w 651404"/>
              <a:gd name="connsiteY0" fmla="*/ 0 h 1753587"/>
              <a:gd name="connsiteX1" fmla="*/ 621585 w 651404"/>
              <a:gd name="connsiteY1" fmla="*/ 235634 h 1753587"/>
              <a:gd name="connsiteX2" fmla="*/ 601243 w 651404"/>
              <a:gd name="connsiteY2" fmla="*/ 387604 h 1753587"/>
              <a:gd name="connsiteX3" fmla="*/ 583536 w 651404"/>
              <a:gd name="connsiteY3" fmla="*/ 505684 h 1753587"/>
              <a:gd name="connsiteX4" fmla="*/ 561262 w 651404"/>
              <a:gd name="connsiteY4" fmla="*/ 615389 h 1753587"/>
              <a:gd name="connsiteX5" fmla="*/ 534451 w 651404"/>
              <a:gd name="connsiteY5" fmla="*/ 755262 h 1753587"/>
              <a:gd name="connsiteX6" fmla="*/ 500918 w 651404"/>
              <a:gd name="connsiteY6" fmla="*/ 942366 h 1753587"/>
              <a:gd name="connsiteX7" fmla="*/ 461778 w 651404"/>
              <a:gd name="connsiteY7" fmla="*/ 1115808 h 1753587"/>
              <a:gd name="connsiteX8" fmla="*/ 422316 w 651404"/>
              <a:gd name="connsiteY8" fmla="*/ 1266279 h 1753587"/>
              <a:gd name="connsiteX9" fmla="*/ 375260 w 651404"/>
              <a:gd name="connsiteY9" fmla="*/ 1412025 h 1753587"/>
              <a:gd name="connsiteX10" fmla="*/ 325517 w 651404"/>
              <a:gd name="connsiteY10" fmla="*/ 1541790 h 1753587"/>
              <a:gd name="connsiteX11" fmla="*/ 273405 w 651404"/>
              <a:gd name="connsiteY11" fmla="*/ 1626664 h 1753587"/>
              <a:gd name="connsiteX12" fmla="*/ 219296 w 651404"/>
              <a:gd name="connsiteY12" fmla="*/ 1683288 h 1753587"/>
              <a:gd name="connsiteX13" fmla="*/ 150115 w 651404"/>
              <a:gd name="connsiteY13" fmla="*/ 1734788 h 1753587"/>
              <a:gd name="connsiteX14" fmla="*/ 103749 w 651404"/>
              <a:gd name="connsiteY14" fmla="*/ 1752068 h 1753587"/>
              <a:gd name="connsiteX15" fmla="*/ 46294 w 651404"/>
              <a:gd name="connsiteY15" fmla="*/ 1751402 h 1753587"/>
              <a:gd name="connsiteX16" fmla="*/ 0 w 651404"/>
              <a:gd name="connsiteY16" fmla="*/ 1753311 h 1753587"/>
              <a:gd name="connsiteX0" fmla="*/ 651404 w 651404"/>
              <a:gd name="connsiteY0" fmla="*/ 0 h 1753310"/>
              <a:gd name="connsiteX1" fmla="*/ 621585 w 651404"/>
              <a:gd name="connsiteY1" fmla="*/ 235634 h 1753310"/>
              <a:gd name="connsiteX2" fmla="*/ 601243 w 651404"/>
              <a:gd name="connsiteY2" fmla="*/ 387604 h 1753310"/>
              <a:gd name="connsiteX3" fmla="*/ 583536 w 651404"/>
              <a:gd name="connsiteY3" fmla="*/ 505684 h 1753310"/>
              <a:gd name="connsiteX4" fmla="*/ 561262 w 651404"/>
              <a:gd name="connsiteY4" fmla="*/ 615389 h 1753310"/>
              <a:gd name="connsiteX5" fmla="*/ 534451 w 651404"/>
              <a:gd name="connsiteY5" fmla="*/ 755262 h 1753310"/>
              <a:gd name="connsiteX6" fmla="*/ 500918 w 651404"/>
              <a:gd name="connsiteY6" fmla="*/ 942366 h 1753310"/>
              <a:gd name="connsiteX7" fmla="*/ 461778 w 651404"/>
              <a:gd name="connsiteY7" fmla="*/ 1115808 h 1753310"/>
              <a:gd name="connsiteX8" fmla="*/ 422316 w 651404"/>
              <a:gd name="connsiteY8" fmla="*/ 1266279 h 1753310"/>
              <a:gd name="connsiteX9" fmla="*/ 375260 w 651404"/>
              <a:gd name="connsiteY9" fmla="*/ 1412025 h 1753310"/>
              <a:gd name="connsiteX10" fmla="*/ 325517 w 651404"/>
              <a:gd name="connsiteY10" fmla="*/ 1541790 h 1753310"/>
              <a:gd name="connsiteX11" fmla="*/ 273405 w 651404"/>
              <a:gd name="connsiteY11" fmla="*/ 1626664 h 1753310"/>
              <a:gd name="connsiteX12" fmla="*/ 219296 w 651404"/>
              <a:gd name="connsiteY12" fmla="*/ 1683288 h 1753310"/>
              <a:gd name="connsiteX13" fmla="*/ 150115 w 651404"/>
              <a:gd name="connsiteY13" fmla="*/ 1734788 h 1753310"/>
              <a:gd name="connsiteX14" fmla="*/ 108486 w 651404"/>
              <a:gd name="connsiteY14" fmla="*/ 1728904 h 1753310"/>
              <a:gd name="connsiteX15" fmla="*/ 46294 w 651404"/>
              <a:gd name="connsiteY15" fmla="*/ 1751402 h 1753310"/>
              <a:gd name="connsiteX16" fmla="*/ 0 w 651404"/>
              <a:gd name="connsiteY16" fmla="*/ 1753311 h 1753310"/>
              <a:gd name="connsiteX0" fmla="*/ 651404 w 651404"/>
              <a:gd name="connsiteY0" fmla="*/ 0 h 1753311"/>
              <a:gd name="connsiteX1" fmla="*/ 621585 w 651404"/>
              <a:gd name="connsiteY1" fmla="*/ 235634 h 1753311"/>
              <a:gd name="connsiteX2" fmla="*/ 601243 w 651404"/>
              <a:gd name="connsiteY2" fmla="*/ 387604 h 1753311"/>
              <a:gd name="connsiteX3" fmla="*/ 583536 w 651404"/>
              <a:gd name="connsiteY3" fmla="*/ 505684 h 1753311"/>
              <a:gd name="connsiteX4" fmla="*/ 561262 w 651404"/>
              <a:gd name="connsiteY4" fmla="*/ 615389 h 1753311"/>
              <a:gd name="connsiteX5" fmla="*/ 534451 w 651404"/>
              <a:gd name="connsiteY5" fmla="*/ 755262 h 1753311"/>
              <a:gd name="connsiteX6" fmla="*/ 500918 w 651404"/>
              <a:gd name="connsiteY6" fmla="*/ 942366 h 1753311"/>
              <a:gd name="connsiteX7" fmla="*/ 461778 w 651404"/>
              <a:gd name="connsiteY7" fmla="*/ 1115808 h 1753311"/>
              <a:gd name="connsiteX8" fmla="*/ 422316 w 651404"/>
              <a:gd name="connsiteY8" fmla="*/ 1266279 h 1753311"/>
              <a:gd name="connsiteX9" fmla="*/ 375260 w 651404"/>
              <a:gd name="connsiteY9" fmla="*/ 1412025 h 1753311"/>
              <a:gd name="connsiteX10" fmla="*/ 325517 w 651404"/>
              <a:gd name="connsiteY10" fmla="*/ 1541790 h 1753311"/>
              <a:gd name="connsiteX11" fmla="*/ 273405 w 651404"/>
              <a:gd name="connsiteY11" fmla="*/ 1626664 h 1753311"/>
              <a:gd name="connsiteX12" fmla="*/ 219296 w 651404"/>
              <a:gd name="connsiteY12" fmla="*/ 1683288 h 1753311"/>
              <a:gd name="connsiteX13" fmla="*/ 147746 w 651404"/>
              <a:gd name="connsiteY13" fmla="*/ 1691768 h 1753311"/>
              <a:gd name="connsiteX14" fmla="*/ 108486 w 651404"/>
              <a:gd name="connsiteY14" fmla="*/ 1728904 h 1753311"/>
              <a:gd name="connsiteX15" fmla="*/ 46294 w 651404"/>
              <a:gd name="connsiteY15" fmla="*/ 1751402 h 1753311"/>
              <a:gd name="connsiteX16" fmla="*/ 0 w 651404"/>
              <a:gd name="connsiteY16" fmla="*/ 1753311 h 1753311"/>
              <a:gd name="connsiteX0" fmla="*/ 651404 w 651404"/>
              <a:gd name="connsiteY0" fmla="*/ 0 h 1753311"/>
              <a:gd name="connsiteX1" fmla="*/ 621585 w 651404"/>
              <a:gd name="connsiteY1" fmla="*/ 235634 h 1753311"/>
              <a:gd name="connsiteX2" fmla="*/ 601243 w 651404"/>
              <a:gd name="connsiteY2" fmla="*/ 387604 h 1753311"/>
              <a:gd name="connsiteX3" fmla="*/ 583536 w 651404"/>
              <a:gd name="connsiteY3" fmla="*/ 505684 h 1753311"/>
              <a:gd name="connsiteX4" fmla="*/ 561262 w 651404"/>
              <a:gd name="connsiteY4" fmla="*/ 615389 h 1753311"/>
              <a:gd name="connsiteX5" fmla="*/ 534451 w 651404"/>
              <a:gd name="connsiteY5" fmla="*/ 755262 h 1753311"/>
              <a:gd name="connsiteX6" fmla="*/ 500918 w 651404"/>
              <a:gd name="connsiteY6" fmla="*/ 942366 h 1753311"/>
              <a:gd name="connsiteX7" fmla="*/ 461778 w 651404"/>
              <a:gd name="connsiteY7" fmla="*/ 1115808 h 1753311"/>
              <a:gd name="connsiteX8" fmla="*/ 422316 w 651404"/>
              <a:gd name="connsiteY8" fmla="*/ 1266279 h 1753311"/>
              <a:gd name="connsiteX9" fmla="*/ 375260 w 651404"/>
              <a:gd name="connsiteY9" fmla="*/ 1412025 h 1753311"/>
              <a:gd name="connsiteX10" fmla="*/ 325517 w 651404"/>
              <a:gd name="connsiteY10" fmla="*/ 1541790 h 1753311"/>
              <a:gd name="connsiteX11" fmla="*/ 273405 w 651404"/>
              <a:gd name="connsiteY11" fmla="*/ 1626664 h 1753311"/>
              <a:gd name="connsiteX12" fmla="*/ 214559 w 651404"/>
              <a:gd name="connsiteY12" fmla="*/ 1646887 h 1753311"/>
              <a:gd name="connsiteX13" fmla="*/ 147746 w 651404"/>
              <a:gd name="connsiteY13" fmla="*/ 1691768 h 1753311"/>
              <a:gd name="connsiteX14" fmla="*/ 108486 w 651404"/>
              <a:gd name="connsiteY14" fmla="*/ 1728904 h 1753311"/>
              <a:gd name="connsiteX15" fmla="*/ 46294 w 651404"/>
              <a:gd name="connsiteY15" fmla="*/ 1751402 h 1753311"/>
              <a:gd name="connsiteX16" fmla="*/ 0 w 651404"/>
              <a:gd name="connsiteY16" fmla="*/ 1753311 h 1753311"/>
              <a:gd name="connsiteX0" fmla="*/ 651404 w 651404"/>
              <a:gd name="connsiteY0" fmla="*/ 0 h 1753311"/>
              <a:gd name="connsiteX1" fmla="*/ 621585 w 651404"/>
              <a:gd name="connsiteY1" fmla="*/ 235634 h 1753311"/>
              <a:gd name="connsiteX2" fmla="*/ 601243 w 651404"/>
              <a:gd name="connsiteY2" fmla="*/ 387604 h 1753311"/>
              <a:gd name="connsiteX3" fmla="*/ 583536 w 651404"/>
              <a:gd name="connsiteY3" fmla="*/ 505684 h 1753311"/>
              <a:gd name="connsiteX4" fmla="*/ 561262 w 651404"/>
              <a:gd name="connsiteY4" fmla="*/ 615389 h 1753311"/>
              <a:gd name="connsiteX5" fmla="*/ 534451 w 651404"/>
              <a:gd name="connsiteY5" fmla="*/ 755262 h 1753311"/>
              <a:gd name="connsiteX6" fmla="*/ 500918 w 651404"/>
              <a:gd name="connsiteY6" fmla="*/ 942366 h 1753311"/>
              <a:gd name="connsiteX7" fmla="*/ 461778 w 651404"/>
              <a:gd name="connsiteY7" fmla="*/ 1115808 h 1753311"/>
              <a:gd name="connsiteX8" fmla="*/ 422316 w 651404"/>
              <a:gd name="connsiteY8" fmla="*/ 1266279 h 1753311"/>
              <a:gd name="connsiteX9" fmla="*/ 375260 w 651404"/>
              <a:gd name="connsiteY9" fmla="*/ 1412025 h 1753311"/>
              <a:gd name="connsiteX10" fmla="*/ 325517 w 651404"/>
              <a:gd name="connsiteY10" fmla="*/ 1541790 h 1753311"/>
              <a:gd name="connsiteX11" fmla="*/ 273405 w 651404"/>
              <a:gd name="connsiteY11" fmla="*/ 1626664 h 1753311"/>
              <a:gd name="connsiteX12" fmla="*/ 214559 w 651404"/>
              <a:gd name="connsiteY12" fmla="*/ 1646887 h 1753311"/>
              <a:gd name="connsiteX13" fmla="*/ 157221 w 651404"/>
              <a:gd name="connsiteY13" fmla="*/ 1695077 h 1753311"/>
              <a:gd name="connsiteX14" fmla="*/ 108486 w 651404"/>
              <a:gd name="connsiteY14" fmla="*/ 1728904 h 1753311"/>
              <a:gd name="connsiteX15" fmla="*/ 46294 w 651404"/>
              <a:gd name="connsiteY15" fmla="*/ 1751402 h 1753311"/>
              <a:gd name="connsiteX16" fmla="*/ 0 w 651404"/>
              <a:gd name="connsiteY16" fmla="*/ 1753311 h 1753311"/>
              <a:gd name="connsiteX0" fmla="*/ 651404 w 651404"/>
              <a:gd name="connsiteY0" fmla="*/ 0 h 1753311"/>
              <a:gd name="connsiteX1" fmla="*/ 621585 w 651404"/>
              <a:gd name="connsiteY1" fmla="*/ 235634 h 1753311"/>
              <a:gd name="connsiteX2" fmla="*/ 601243 w 651404"/>
              <a:gd name="connsiteY2" fmla="*/ 387604 h 1753311"/>
              <a:gd name="connsiteX3" fmla="*/ 583536 w 651404"/>
              <a:gd name="connsiteY3" fmla="*/ 505684 h 1753311"/>
              <a:gd name="connsiteX4" fmla="*/ 561262 w 651404"/>
              <a:gd name="connsiteY4" fmla="*/ 615389 h 1753311"/>
              <a:gd name="connsiteX5" fmla="*/ 534451 w 651404"/>
              <a:gd name="connsiteY5" fmla="*/ 755262 h 1753311"/>
              <a:gd name="connsiteX6" fmla="*/ 500918 w 651404"/>
              <a:gd name="connsiteY6" fmla="*/ 942366 h 1753311"/>
              <a:gd name="connsiteX7" fmla="*/ 461778 w 651404"/>
              <a:gd name="connsiteY7" fmla="*/ 1115808 h 1753311"/>
              <a:gd name="connsiteX8" fmla="*/ 422316 w 651404"/>
              <a:gd name="connsiteY8" fmla="*/ 1266279 h 1753311"/>
              <a:gd name="connsiteX9" fmla="*/ 375260 w 651404"/>
              <a:gd name="connsiteY9" fmla="*/ 1412025 h 1753311"/>
              <a:gd name="connsiteX10" fmla="*/ 325517 w 651404"/>
              <a:gd name="connsiteY10" fmla="*/ 1541790 h 1753311"/>
              <a:gd name="connsiteX11" fmla="*/ 266299 w 651404"/>
              <a:gd name="connsiteY11" fmla="*/ 1583646 h 1753311"/>
              <a:gd name="connsiteX12" fmla="*/ 214559 w 651404"/>
              <a:gd name="connsiteY12" fmla="*/ 1646887 h 1753311"/>
              <a:gd name="connsiteX13" fmla="*/ 157221 w 651404"/>
              <a:gd name="connsiteY13" fmla="*/ 1695077 h 1753311"/>
              <a:gd name="connsiteX14" fmla="*/ 108486 w 651404"/>
              <a:gd name="connsiteY14" fmla="*/ 1728904 h 1753311"/>
              <a:gd name="connsiteX15" fmla="*/ 46294 w 651404"/>
              <a:gd name="connsiteY15" fmla="*/ 1751402 h 1753311"/>
              <a:gd name="connsiteX16" fmla="*/ 0 w 651404"/>
              <a:gd name="connsiteY16" fmla="*/ 1753311 h 1753311"/>
              <a:gd name="connsiteX0" fmla="*/ 651404 w 651404"/>
              <a:gd name="connsiteY0" fmla="*/ 0 h 1753311"/>
              <a:gd name="connsiteX1" fmla="*/ 621585 w 651404"/>
              <a:gd name="connsiteY1" fmla="*/ 235634 h 1753311"/>
              <a:gd name="connsiteX2" fmla="*/ 601243 w 651404"/>
              <a:gd name="connsiteY2" fmla="*/ 387604 h 1753311"/>
              <a:gd name="connsiteX3" fmla="*/ 583536 w 651404"/>
              <a:gd name="connsiteY3" fmla="*/ 505684 h 1753311"/>
              <a:gd name="connsiteX4" fmla="*/ 561262 w 651404"/>
              <a:gd name="connsiteY4" fmla="*/ 615389 h 1753311"/>
              <a:gd name="connsiteX5" fmla="*/ 534451 w 651404"/>
              <a:gd name="connsiteY5" fmla="*/ 755262 h 1753311"/>
              <a:gd name="connsiteX6" fmla="*/ 500918 w 651404"/>
              <a:gd name="connsiteY6" fmla="*/ 942366 h 1753311"/>
              <a:gd name="connsiteX7" fmla="*/ 461778 w 651404"/>
              <a:gd name="connsiteY7" fmla="*/ 1115808 h 1753311"/>
              <a:gd name="connsiteX8" fmla="*/ 422316 w 651404"/>
              <a:gd name="connsiteY8" fmla="*/ 1266279 h 1753311"/>
              <a:gd name="connsiteX9" fmla="*/ 375260 w 651404"/>
              <a:gd name="connsiteY9" fmla="*/ 1412025 h 1753311"/>
              <a:gd name="connsiteX10" fmla="*/ 327885 w 651404"/>
              <a:gd name="connsiteY10" fmla="*/ 1502081 h 1753311"/>
              <a:gd name="connsiteX11" fmla="*/ 266299 w 651404"/>
              <a:gd name="connsiteY11" fmla="*/ 1583646 h 1753311"/>
              <a:gd name="connsiteX12" fmla="*/ 214559 w 651404"/>
              <a:gd name="connsiteY12" fmla="*/ 1646887 h 1753311"/>
              <a:gd name="connsiteX13" fmla="*/ 157221 w 651404"/>
              <a:gd name="connsiteY13" fmla="*/ 1695077 h 1753311"/>
              <a:gd name="connsiteX14" fmla="*/ 108486 w 651404"/>
              <a:gd name="connsiteY14" fmla="*/ 1728904 h 1753311"/>
              <a:gd name="connsiteX15" fmla="*/ 46294 w 651404"/>
              <a:gd name="connsiteY15" fmla="*/ 1751402 h 1753311"/>
              <a:gd name="connsiteX16" fmla="*/ 0 w 651404"/>
              <a:gd name="connsiteY16" fmla="*/ 1753311 h 1753311"/>
              <a:gd name="connsiteX0" fmla="*/ 651404 w 651404"/>
              <a:gd name="connsiteY0" fmla="*/ 0 h 1753311"/>
              <a:gd name="connsiteX1" fmla="*/ 621585 w 651404"/>
              <a:gd name="connsiteY1" fmla="*/ 235634 h 1753311"/>
              <a:gd name="connsiteX2" fmla="*/ 601243 w 651404"/>
              <a:gd name="connsiteY2" fmla="*/ 387604 h 1753311"/>
              <a:gd name="connsiteX3" fmla="*/ 583536 w 651404"/>
              <a:gd name="connsiteY3" fmla="*/ 505684 h 1753311"/>
              <a:gd name="connsiteX4" fmla="*/ 561262 w 651404"/>
              <a:gd name="connsiteY4" fmla="*/ 615389 h 1753311"/>
              <a:gd name="connsiteX5" fmla="*/ 534451 w 651404"/>
              <a:gd name="connsiteY5" fmla="*/ 755262 h 1753311"/>
              <a:gd name="connsiteX6" fmla="*/ 500918 w 651404"/>
              <a:gd name="connsiteY6" fmla="*/ 942366 h 1753311"/>
              <a:gd name="connsiteX7" fmla="*/ 461778 w 651404"/>
              <a:gd name="connsiteY7" fmla="*/ 1115808 h 1753311"/>
              <a:gd name="connsiteX8" fmla="*/ 443634 w 651404"/>
              <a:gd name="connsiteY8" fmla="*/ 1262970 h 1753311"/>
              <a:gd name="connsiteX9" fmla="*/ 375260 w 651404"/>
              <a:gd name="connsiteY9" fmla="*/ 1412025 h 1753311"/>
              <a:gd name="connsiteX10" fmla="*/ 327885 w 651404"/>
              <a:gd name="connsiteY10" fmla="*/ 1502081 h 1753311"/>
              <a:gd name="connsiteX11" fmla="*/ 266299 w 651404"/>
              <a:gd name="connsiteY11" fmla="*/ 1583646 h 1753311"/>
              <a:gd name="connsiteX12" fmla="*/ 214559 w 651404"/>
              <a:gd name="connsiteY12" fmla="*/ 1646887 h 1753311"/>
              <a:gd name="connsiteX13" fmla="*/ 157221 w 651404"/>
              <a:gd name="connsiteY13" fmla="*/ 1695077 h 1753311"/>
              <a:gd name="connsiteX14" fmla="*/ 108486 w 651404"/>
              <a:gd name="connsiteY14" fmla="*/ 1728904 h 1753311"/>
              <a:gd name="connsiteX15" fmla="*/ 46294 w 651404"/>
              <a:gd name="connsiteY15" fmla="*/ 1751402 h 1753311"/>
              <a:gd name="connsiteX16" fmla="*/ 0 w 651404"/>
              <a:gd name="connsiteY16" fmla="*/ 1753311 h 1753311"/>
              <a:gd name="connsiteX0" fmla="*/ 651404 w 651404"/>
              <a:gd name="connsiteY0" fmla="*/ 0 h 1753311"/>
              <a:gd name="connsiteX1" fmla="*/ 621585 w 651404"/>
              <a:gd name="connsiteY1" fmla="*/ 235634 h 1753311"/>
              <a:gd name="connsiteX2" fmla="*/ 601243 w 651404"/>
              <a:gd name="connsiteY2" fmla="*/ 387604 h 1753311"/>
              <a:gd name="connsiteX3" fmla="*/ 583536 w 651404"/>
              <a:gd name="connsiteY3" fmla="*/ 505684 h 1753311"/>
              <a:gd name="connsiteX4" fmla="*/ 561262 w 651404"/>
              <a:gd name="connsiteY4" fmla="*/ 615389 h 1753311"/>
              <a:gd name="connsiteX5" fmla="*/ 534451 w 651404"/>
              <a:gd name="connsiteY5" fmla="*/ 755262 h 1753311"/>
              <a:gd name="connsiteX6" fmla="*/ 500918 w 651404"/>
              <a:gd name="connsiteY6" fmla="*/ 942366 h 1753311"/>
              <a:gd name="connsiteX7" fmla="*/ 492572 w 651404"/>
              <a:gd name="connsiteY7" fmla="*/ 1129045 h 1753311"/>
              <a:gd name="connsiteX8" fmla="*/ 443634 w 651404"/>
              <a:gd name="connsiteY8" fmla="*/ 1262970 h 1753311"/>
              <a:gd name="connsiteX9" fmla="*/ 375260 w 651404"/>
              <a:gd name="connsiteY9" fmla="*/ 1412025 h 1753311"/>
              <a:gd name="connsiteX10" fmla="*/ 327885 w 651404"/>
              <a:gd name="connsiteY10" fmla="*/ 1502081 h 1753311"/>
              <a:gd name="connsiteX11" fmla="*/ 266299 w 651404"/>
              <a:gd name="connsiteY11" fmla="*/ 1583646 h 1753311"/>
              <a:gd name="connsiteX12" fmla="*/ 214559 w 651404"/>
              <a:gd name="connsiteY12" fmla="*/ 1646887 h 1753311"/>
              <a:gd name="connsiteX13" fmla="*/ 157221 w 651404"/>
              <a:gd name="connsiteY13" fmla="*/ 1695077 h 1753311"/>
              <a:gd name="connsiteX14" fmla="*/ 108486 w 651404"/>
              <a:gd name="connsiteY14" fmla="*/ 1728904 h 1753311"/>
              <a:gd name="connsiteX15" fmla="*/ 46294 w 651404"/>
              <a:gd name="connsiteY15" fmla="*/ 1751402 h 1753311"/>
              <a:gd name="connsiteX16" fmla="*/ 0 w 651404"/>
              <a:gd name="connsiteY16" fmla="*/ 1753311 h 1753311"/>
              <a:gd name="connsiteX0" fmla="*/ 651404 w 651404"/>
              <a:gd name="connsiteY0" fmla="*/ 0 h 1753311"/>
              <a:gd name="connsiteX1" fmla="*/ 621585 w 651404"/>
              <a:gd name="connsiteY1" fmla="*/ 235634 h 1753311"/>
              <a:gd name="connsiteX2" fmla="*/ 601243 w 651404"/>
              <a:gd name="connsiteY2" fmla="*/ 387604 h 1753311"/>
              <a:gd name="connsiteX3" fmla="*/ 583536 w 651404"/>
              <a:gd name="connsiteY3" fmla="*/ 505684 h 1753311"/>
              <a:gd name="connsiteX4" fmla="*/ 561262 w 651404"/>
              <a:gd name="connsiteY4" fmla="*/ 615389 h 1753311"/>
              <a:gd name="connsiteX5" fmla="*/ 534451 w 651404"/>
              <a:gd name="connsiteY5" fmla="*/ 755262 h 1753311"/>
              <a:gd name="connsiteX6" fmla="*/ 545923 w 651404"/>
              <a:gd name="connsiteY6" fmla="*/ 978767 h 1753311"/>
              <a:gd name="connsiteX7" fmla="*/ 492572 w 651404"/>
              <a:gd name="connsiteY7" fmla="*/ 1129045 h 1753311"/>
              <a:gd name="connsiteX8" fmla="*/ 443634 w 651404"/>
              <a:gd name="connsiteY8" fmla="*/ 1262970 h 1753311"/>
              <a:gd name="connsiteX9" fmla="*/ 375260 w 651404"/>
              <a:gd name="connsiteY9" fmla="*/ 1412025 h 1753311"/>
              <a:gd name="connsiteX10" fmla="*/ 327885 w 651404"/>
              <a:gd name="connsiteY10" fmla="*/ 1502081 h 1753311"/>
              <a:gd name="connsiteX11" fmla="*/ 266299 w 651404"/>
              <a:gd name="connsiteY11" fmla="*/ 1583646 h 1753311"/>
              <a:gd name="connsiteX12" fmla="*/ 214559 w 651404"/>
              <a:gd name="connsiteY12" fmla="*/ 1646887 h 1753311"/>
              <a:gd name="connsiteX13" fmla="*/ 157221 w 651404"/>
              <a:gd name="connsiteY13" fmla="*/ 1695077 h 1753311"/>
              <a:gd name="connsiteX14" fmla="*/ 108486 w 651404"/>
              <a:gd name="connsiteY14" fmla="*/ 1728904 h 1753311"/>
              <a:gd name="connsiteX15" fmla="*/ 46294 w 651404"/>
              <a:gd name="connsiteY15" fmla="*/ 1751402 h 1753311"/>
              <a:gd name="connsiteX16" fmla="*/ 0 w 651404"/>
              <a:gd name="connsiteY16" fmla="*/ 1753311 h 1753311"/>
              <a:gd name="connsiteX0" fmla="*/ 651404 w 651404"/>
              <a:gd name="connsiteY0" fmla="*/ 0 h 1753311"/>
              <a:gd name="connsiteX1" fmla="*/ 621585 w 651404"/>
              <a:gd name="connsiteY1" fmla="*/ 235634 h 1753311"/>
              <a:gd name="connsiteX2" fmla="*/ 601243 w 651404"/>
              <a:gd name="connsiteY2" fmla="*/ 387604 h 1753311"/>
              <a:gd name="connsiteX3" fmla="*/ 583536 w 651404"/>
              <a:gd name="connsiteY3" fmla="*/ 505684 h 1753311"/>
              <a:gd name="connsiteX4" fmla="*/ 561262 w 651404"/>
              <a:gd name="connsiteY4" fmla="*/ 615389 h 1753311"/>
              <a:gd name="connsiteX5" fmla="*/ 598407 w 651404"/>
              <a:gd name="connsiteY5" fmla="*/ 814826 h 1753311"/>
              <a:gd name="connsiteX6" fmla="*/ 545923 w 651404"/>
              <a:gd name="connsiteY6" fmla="*/ 978767 h 1753311"/>
              <a:gd name="connsiteX7" fmla="*/ 492572 w 651404"/>
              <a:gd name="connsiteY7" fmla="*/ 1129045 h 1753311"/>
              <a:gd name="connsiteX8" fmla="*/ 443634 w 651404"/>
              <a:gd name="connsiteY8" fmla="*/ 1262970 h 1753311"/>
              <a:gd name="connsiteX9" fmla="*/ 375260 w 651404"/>
              <a:gd name="connsiteY9" fmla="*/ 1412025 h 1753311"/>
              <a:gd name="connsiteX10" fmla="*/ 327885 w 651404"/>
              <a:gd name="connsiteY10" fmla="*/ 1502081 h 1753311"/>
              <a:gd name="connsiteX11" fmla="*/ 266299 w 651404"/>
              <a:gd name="connsiteY11" fmla="*/ 1583646 h 1753311"/>
              <a:gd name="connsiteX12" fmla="*/ 214559 w 651404"/>
              <a:gd name="connsiteY12" fmla="*/ 1646887 h 1753311"/>
              <a:gd name="connsiteX13" fmla="*/ 157221 w 651404"/>
              <a:gd name="connsiteY13" fmla="*/ 1695077 h 1753311"/>
              <a:gd name="connsiteX14" fmla="*/ 108486 w 651404"/>
              <a:gd name="connsiteY14" fmla="*/ 1728904 h 1753311"/>
              <a:gd name="connsiteX15" fmla="*/ 46294 w 651404"/>
              <a:gd name="connsiteY15" fmla="*/ 1751402 h 1753311"/>
              <a:gd name="connsiteX16" fmla="*/ 0 w 651404"/>
              <a:gd name="connsiteY16" fmla="*/ 1753311 h 1753311"/>
              <a:gd name="connsiteX0" fmla="*/ 651404 w 651404"/>
              <a:gd name="connsiteY0" fmla="*/ 0 h 1753311"/>
              <a:gd name="connsiteX1" fmla="*/ 621585 w 651404"/>
              <a:gd name="connsiteY1" fmla="*/ 235634 h 1753311"/>
              <a:gd name="connsiteX2" fmla="*/ 601243 w 651404"/>
              <a:gd name="connsiteY2" fmla="*/ 387604 h 1753311"/>
              <a:gd name="connsiteX3" fmla="*/ 583536 w 651404"/>
              <a:gd name="connsiteY3" fmla="*/ 505684 h 1753311"/>
              <a:gd name="connsiteX4" fmla="*/ 637062 w 651404"/>
              <a:gd name="connsiteY4" fmla="*/ 674955 h 1753311"/>
              <a:gd name="connsiteX5" fmla="*/ 598407 w 651404"/>
              <a:gd name="connsiteY5" fmla="*/ 814826 h 1753311"/>
              <a:gd name="connsiteX6" fmla="*/ 545923 w 651404"/>
              <a:gd name="connsiteY6" fmla="*/ 978767 h 1753311"/>
              <a:gd name="connsiteX7" fmla="*/ 492572 w 651404"/>
              <a:gd name="connsiteY7" fmla="*/ 1129045 h 1753311"/>
              <a:gd name="connsiteX8" fmla="*/ 443634 w 651404"/>
              <a:gd name="connsiteY8" fmla="*/ 1262970 h 1753311"/>
              <a:gd name="connsiteX9" fmla="*/ 375260 w 651404"/>
              <a:gd name="connsiteY9" fmla="*/ 1412025 h 1753311"/>
              <a:gd name="connsiteX10" fmla="*/ 327885 w 651404"/>
              <a:gd name="connsiteY10" fmla="*/ 1502081 h 1753311"/>
              <a:gd name="connsiteX11" fmla="*/ 266299 w 651404"/>
              <a:gd name="connsiteY11" fmla="*/ 1583646 h 1753311"/>
              <a:gd name="connsiteX12" fmla="*/ 214559 w 651404"/>
              <a:gd name="connsiteY12" fmla="*/ 1646887 h 1753311"/>
              <a:gd name="connsiteX13" fmla="*/ 157221 w 651404"/>
              <a:gd name="connsiteY13" fmla="*/ 1695077 h 1753311"/>
              <a:gd name="connsiteX14" fmla="*/ 108486 w 651404"/>
              <a:gd name="connsiteY14" fmla="*/ 1728904 h 1753311"/>
              <a:gd name="connsiteX15" fmla="*/ 46294 w 651404"/>
              <a:gd name="connsiteY15" fmla="*/ 1751402 h 1753311"/>
              <a:gd name="connsiteX16" fmla="*/ 0 w 651404"/>
              <a:gd name="connsiteY16" fmla="*/ 1753311 h 1753311"/>
              <a:gd name="connsiteX0" fmla="*/ 651404 w 662792"/>
              <a:gd name="connsiteY0" fmla="*/ 0 h 1753311"/>
              <a:gd name="connsiteX1" fmla="*/ 621585 w 662792"/>
              <a:gd name="connsiteY1" fmla="*/ 235634 h 1753311"/>
              <a:gd name="connsiteX2" fmla="*/ 601243 w 662792"/>
              <a:gd name="connsiteY2" fmla="*/ 387604 h 1753311"/>
              <a:gd name="connsiteX3" fmla="*/ 661705 w 662792"/>
              <a:gd name="connsiteY3" fmla="*/ 538777 h 1753311"/>
              <a:gd name="connsiteX4" fmla="*/ 637062 w 662792"/>
              <a:gd name="connsiteY4" fmla="*/ 674955 h 1753311"/>
              <a:gd name="connsiteX5" fmla="*/ 598407 w 662792"/>
              <a:gd name="connsiteY5" fmla="*/ 814826 h 1753311"/>
              <a:gd name="connsiteX6" fmla="*/ 545923 w 662792"/>
              <a:gd name="connsiteY6" fmla="*/ 978767 h 1753311"/>
              <a:gd name="connsiteX7" fmla="*/ 492572 w 662792"/>
              <a:gd name="connsiteY7" fmla="*/ 1129045 h 1753311"/>
              <a:gd name="connsiteX8" fmla="*/ 443634 w 662792"/>
              <a:gd name="connsiteY8" fmla="*/ 1262970 h 1753311"/>
              <a:gd name="connsiteX9" fmla="*/ 375260 w 662792"/>
              <a:gd name="connsiteY9" fmla="*/ 1412025 h 1753311"/>
              <a:gd name="connsiteX10" fmla="*/ 327885 w 662792"/>
              <a:gd name="connsiteY10" fmla="*/ 1502081 h 1753311"/>
              <a:gd name="connsiteX11" fmla="*/ 266299 w 662792"/>
              <a:gd name="connsiteY11" fmla="*/ 1583646 h 1753311"/>
              <a:gd name="connsiteX12" fmla="*/ 214559 w 662792"/>
              <a:gd name="connsiteY12" fmla="*/ 1646887 h 1753311"/>
              <a:gd name="connsiteX13" fmla="*/ 157221 w 662792"/>
              <a:gd name="connsiteY13" fmla="*/ 1695077 h 1753311"/>
              <a:gd name="connsiteX14" fmla="*/ 108486 w 662792"/>
              <a:gd name="connsiteY14" fmla="*/ 1728904 h 1753311"/>
              <a:gd name="connsiteX15" fmla="*/ 46294 w 662792"/>
              <a:gd name="connsiteY15" fmla="*/ 1751402 h 1753311"/>
              <a:gd name="connsiteX16" fmla="*/ 0 w 662792"/>
              <a:gd name="connsiteY16" fmla="*/ 1753311 h 1753311"/>
              <a:gd name="connsiteX0" fmla="*/ 651404 w 665840"/>
              <a:gd name="connsiteY0" fmla="*/ 0 h 1753311"/>
              <a:gd name="connsiteX1" fmla="*/ 621585 w 665840"/>
              <a:gd name="connsiteY1" fmla="*/ 235634 h 1753311"/>
              <a:gd name="connsiteX2" fmla="*/ 601243 w 665840"/>
              <a:gd name="connsiteY2" fmla="*/ 387604 h 1753311"/>
              <a:gd name="connsiteX3" fmla="*/ 661705 w 665840"/>
              <a:gd name="connsiteY3" fmla="*/ 538777 h 1753311"/>
              <a:gd name="connsiteX4" fmla="*/ 653643 w 665840"/>
              <a:gd name="connsiteY4" fmla="*/ 681572 h 1753311"/>
              <a:gd name="connsiteX5" fmla="*/ 598407 w 665840"/>
              <a:gd name="connsiteY5" fmla="*/ 814826 h 1753311"/>
              <a:gd name="connsiteX6" fmla="*/ 545923 w 665840"/>
              <a:gd name="connsiteY6" fmla="*/ 978767 h 1753311"/>
              <a:gd name="connsiteX7" fmla="*/ 492572 w 665840"/>
              <a:gd name="connsiteY7" fmla="*/ 1129045 h 1753311"/>
              <a:gd name="connsiteX8" fmla="*/ 443634 w 665840"/>
              <a:gd name="connsiteY8" fmla="*/ 1262970 h 1753311"/>
              <a:gd name="connsiteX9" fmla="*/ 375260 w 665840"/>
              <a:gd name="connsiteY9" fmla="*/ 1412025 h 1753311"/>
              <a:gd name="connsiteX10" fmla="*/ 327885 w 665840"/>
              <a:gd name="connsiteY10" fmla="*/ 1502081 h 1753311"/>
              <a:gd name="connsiteX11" fmla="*/ 266299 w 665840"/>
              <a:gd name="connsiteY11" fmla="*/ 1583646 h 1753311"/>
              <a:gd name="connsiteX12" fmla="*/ 214559 w 665840"/>
              <a:gd name="connsiteY12" fmla="*/ 1646887 h 1753311"/>
              <a:gd name="connsiteX13" fmla="*/ 157221 w 665840"/>
              <a:gd name="connsiteY13" fmla="*/ 1695077 h 1753311"/>
              <a:gd name="connsiteX14" fmla="*/ 108486 w 665840"/>
              <a:gd name="connsiteY14" fmla="*/ 1728904 h 1753311"/>
              <a:gd name="connsiteX15" fmla="*/ 46294 w 665840"/>
              <a:gd name="connsiteY15" fmla="*/ 1751402 h 1753311"/>
              <a:gd name="connsiteX16" fmla="*/ 0 w 665840"/>
              <a:gd name="connsiteY16" fmla="*/ 1753311 h 1753311"/>
              <a:gd name="connsiteX0" fmla="*/ 651404 w 665755"/>
              <a:gd name="connsiteY0" fmla="*/ 0 h 1753311"/>
              <a:gd name="connsiteX1" fmla="*/ 621585 w 665755"/>
              <a:gd name="connsiteY1" fmla="*/ 235634 h 1753311"/>
              <a:gd name="connsiteX2" fmla="*/ 601243 w 665755"/>
              <a:gd name="connsiteY2" fmla="*/ 387604 h 1753311"/>
              <a:gd name="connsiteX3" fmla="*/ 661705 w 665755"/>
              <a:gd name="connsiteY3" fmla="*/ 538777 h 1753311"/>
              <a:gd name="connsiteX4" fmla="*/ 653643 w 665755"/>
              <a:gd name="connsiteY4" fmla="*/ 681572 h 1753311"/>
              <a:gd name="connsiteX5" fmla="*/ 600776 w 665755"/>
              <a:gd name="connsiteY5" fmla="*/ 824753 h 1753311"/>
              <a:gd name="connsiteX6" fmla="*/ 545923 w 665755"/>
              <a:gd name="connsiteY6" fmla="*/ 978767 h 1753311"/>
              <a:gd name="connsiteX7" fmla="*/ 492572 w 665755"/>
              <a:gd name="connsiteY7" fmla="*/ 1129045 h 1753311"/>
              <a:gd name="connsiteX8" fmla="*/ 443634 w 665755"/>
              <a:gd name="connsiteY8" fmla="*/ 1262970 h 1753311"/>
              <a:gd name="connsiteX9" fmla="*/ 375260 w 665755"/>
              <a:gd name="connsiteY9" fmla="*/ 1412025 h 1753311"/>
              <a:gd name="connsiteX10" fmla="*/ 327885 w 665755"/>
              <a:gd name="connsiteY10" fmla="*/ 1502081 h 1753311"/>
              <a:gd name="connsiteX11" fmla="*/ 266299 w 665755"/>
              <a:gd name="connsiteY11" fmla="*/ 1583646 h 1753311"/>
              <a:gd name="connsiteX12" fmla="*/ 214559 w 665755"/>
              <a:gd name="connsiteY12" fmla="*/ 1646887 h 1753311"/>
              <a:gd name="connsiteX13" fmla="*/ 157221 w 665755"/>
              <a:gd name="connsiteY13" fmla="*/ 1695077 h 1753311"/>
              <a:gd name="connsiteX14" fmla="*/ 108486 w 665755"/>
              <a:gd name="connsiteY14" fmla="*/ 1728904 h 1753311"/>
              <a:gd name="connsiteX15" fmla="*/ 46294 w 665755"/>
              <a:gd name="connsiteY15" fmla="*/ 1751402 h 1753311"/>
              <a:gd name="connsiteX16" fmla="*/ 0 w 665755"/>
              <a:gd name="connsiteY16" fmla="*/ 1753311 h 1753311"/>
              <a:gd name="connsiteX0" fmla="*/ 651404 w 665755"/>
              <a:gd name="connsiteY0" fmla="*/ 0 h 1753311"/>
              <a:gd name="connsiteX1" fmla="*/ 621585 w 665755"/>
              <a:gd name="connsiteY1" fmla="*/ 235634 h 1753311"/>
              <a:gd name="connsiteX2" fmla="*/ 601243 w 665755"/>
              <a:gd name="connsiteY2" fmla="*/ 387604 h 1753311"/>
              <a:gd name="connsiteX3" fmla="*/ 661705 w 665755"/>
              <a:gd name="connsiteY3" fmla="*/ 538777 h 1753311"/>
              <a:gd name="connsiteX4" fmla="*/ 653643 w 665755"/>
              <a:gd name="connsiteY4" fmla="*/ 681572 h 1753311"/>
              <a:gd name="connsiteX5" fmla="*/ 600776 w 665755"/>
              <a:gd name="connsiteY5" fmla="*/ 824753 h 1753311"/>
              <a:gd name="connsiteX6" fmla="*/ 548291 w 665755"/>
              <a:gd name="connsiteY6" fmla="*/ 978766 h 1753311"/>
              <a:gd name="connsiteX7" fmla="*/ 492572 w 665755"/>
              <a:gd name="connsiteY7" fmla="*/ 1129045 h 1753311"/>
              <a:gd name="connsiteX8" fmla="*/ 443634 w 665755"/>
              <a:gd name="connsiteY8" fmla="*/ 1262970 h 1753311"/>
              <a:gd name="connsiteX9" fmla="*/ 375260 w 665755"/>
              <a:gd name="connsiteY9" fmla="*/ 1412025 h 1753311"/>
              <a:gd name="connsiteX10" fmla="*/ 327885 w 665755"/>
              <a:gd name="connsiteY10" fmla="*/ 1502081 h 1753311"/>
              <a:gd name="connsiteX11" fmla="*/ 266299 w 665755"/>
              <a:gd name="connsiteY11" fmla="*/ 1583646 h 1753311"/>
              <a:gd name="connsiteX12" fmla="*/ 214559 w 665755"/>
              <a:gd name="connsiteY12" fmla="*/ 1646887 h 1753311"/>
              <a:gd name="connsiteX13" fmla="*/ 157221 w 665755"/>
              <a:gd name="connsiteY13" fmla="*/ 1695077 h 1753311"/>
              <a:gd name="connsiteX14" fmla="*/ 108486 w 665755"/>
              <a:gd name="connsiteY14" fmla="*/ 1728904 h 1753311"/>
              <a:gd name="connsiteX15" fmla="*/ 46294 w 665755"/>
              <a:gd name="connsiteY15" fmla="*/ 1751402 h 1753311"/>
              <a:gd name="connsiteX16" fmla="*/ 0 w 665755"/>
              <a:gd name="connsiteY16" fmla="*/ 1753311 h 1753311"/>
              <a:gd name="connsiteX0" fmla="*/ 651404 w 665755"/>
              <a:gd name="connsiteY0" fmla="*/ 0 h 1753311"/>
              <a:gd name="connsiteX1" fmla="*/ 621585 w 665755"/>
              <a:gd name="connsiteY1" fmla="*/ 235634 h 1753311"/>
              <a:gd name="connsiteX2" fmla="*/ 601243 w 665755"/>
              <a:gd name="connsiteY2" fmla="*/ 387604 h 1753311"/>
              <a:gd name="connsiteX3" fmla="*/ 661705 w 665755"/>
              <a:gd name="connsiteY3" fmla="*/ 538777 h 1753311"/>
              <a:gd name="connsiteX4" fmla="*/ 653643 w 665755"/>
              <a:gd name="connsiteY4" fmla="*/ 681572 h 1753311"/>
              <a:gd name="connsiteX5" fmla="*/ 600776 w 665755"/>
              <a:gd name="connsiteY5" fmla="*/ 824753 h 1753311"/>
              <a:gd name="connsiteX6" fmla="*/ 548291 w 665755"/>
              <a:gd name="connsiteY6" fmla="*/ 978766 h 1753311"/>
              <a:gd name="connsiteX7" fmla="*/ 494940 w 665755"/>
              <a:gd name="connsiteY7" fmla="*/ 1132354 h 1753311"/>
              <a:gd name="connsiteX8" fmla="*/ 443634 w 665755"/>
              <a:gd name="connsiteY8" fmla="*/ 1262970 h 1753311"/>
              <a:gd name="connsiteX9" fmla="*/ 375260 w 665755"/>
              <a:gd name="connsiteY9" fmla="*/ 1412025 h 1753311"/>
              <a:gd name="connsiteX10" fmla="*/ 327885 w 665755"/>
              <a:gd name="connsiteY10" fmla="*/ 1502081 h 1753311"/>
              <a:gd name="connsiteX11" fmla="*/ 266299 w 665755"/>
              <a:gd name="connsiteY11" fmla="*/ 1583646 h 1753311"/>
              <a:gd name="connsiteX12" fmla="*/ 214559 w 665755"/>
              <a:gd name="connsiteY12" fmla="*/ 1646887 h 1753311"/>
              <a:gd name="connsiteX13" fmla="*/ 157221 w 665755"/>
              <a:gd name="connsiteY13" fmla="*/ 1695077 h 1753311"/>
              <a:gd name="connsiteX14" fmla="*/ 108486 w 665755"/>
              <a:gd name="connsiteY14" fmla="*/ 1728904 h 1753311"/>
              <a:gd name="connsiteX15" fmla="*/ 46294 w 665755"/>
              <a:gd name="connsiteY15" fmla="*/ 1751402 h 1753311"/>
              <a:gd name="connsiteX16" fmla="*/ 0 w 665755"/>
              <a:gd name="connsiteY16" fmla="*/ 1753311 h 1753311"/>
              <a:gd name="connsiteX0" fmla="*/ 651404 w 680389"/>
              <a:gd name="connsiteY0" fmla="*/ 0 h 1753311"/>
              <a:gd name="connsiteX1" fmla="*/ 621585 w 680389"/>
              <a:gd name="connsiteY1" fmla="*/ 235634 h 1753311"/>
              <a:gd name="connsiteX2" fmla="*/ 601243 w 680389"/>
              <a:gd name="connsiteY2" fmla="*/ 387604 h 1753311"/>
              <a:gd name="connsiteX3" fmla="*/ 678285 w 680389"/>
              <a:gd name="connsiteY3" fmla="*/ 552013 h 1753311"/>
              <a:gd name="connsiteX4" fmla="*/ 653643 w 680389"/>
              <a:gd name="connsiteY4" fmla="*/ 681572 h 1753311"/>
              <a:gd name="connsiteX5" fmla="*/ 600776 w 680389"/>
              <a:gd name="connsiteY5" fmla="*/ 824753 h 1753311"/>
              <a:gd name="connsiteX6" fmla="*/ 548291 w 680389"/>
              <a:gd name="connsiteY6" fmla="*/ 978766 h 1753311"/>
              <a:gd name="connsiteX7" fmla="*/ 494940 w 680389"/>
              <a:gd name="connsiteY7" fmla="*/ 1132354 h 1753311"/>
              <a:gd name="connsiteX8" fmla="*/ 443634 w 680389"/>
              <a:gd name="connsiteY8" fmla="*/ 1262970 h 1753311"/>
              <a:gd name="connsiteX9" fmla="*/ 375260 w 680389"/>
              <a:gd name="connsiteY9" fmla="*/ 1412025 h 1753311"/>
              <a:gd name="connsiteX10" fmla="*/ 327885 w 680389"/>
              <a:gd name="connsiteY10" fmla="*/ 1502081 h 1753311"/>
              <a:gd name="connsiteX11" fmla="*/ 266299 w 680389"/>
              <a:gd name="connsiteY11" fmla="*/ 1583646 h 1753311"/>
              <a:gd name="connsiteX12" fmla="*/ 214559 w 680389"/>
              <a:gd name="connsiteY12" fmla="*/ 1646887 h 1753311"/>
              <a:gd name="connsiteX13" fmla="*/ 157221 w 680389"/>
              <a:gd name="connsiteY13" fmla="*/ 1695077 h 1753311"/>
              <a:gd name="connsiteX14" fmla="*/ 108486 w 680389"/>
              <a:gd name="connsiteY14" fmla="*/ 1728904 h 1753311"/>
              <a:gd name="connsiteX15" fmla="*/ 46294 w 680389"/>
              <a:gd name="connsiteY15" fmla="*/ 1751402 h 1753311"/>
              <a:gd name="connsiteX16" fmla="*/ 0 w 680389"/>
              <a:gd name="connsiteY16" fmla="*/ 1753311 h 1753311"/>
              <a:gd name="connsiteX0" fmla="*/ 651404 w 716512"/>
              <a:gd name="connsiteY0" fmla="*/ 0 h 1753311"/>
              <a:gd name="connsiteX1" fmla="*/ 621585 w 716512"/>
              <a:gd name="connsiteY1" fmla="*/ 235634 h 1753311"/>
              <a:gd name="connsiteX2" fmla="*/ 714943 w 716512"/>
              <a:gd name="connsiteY2" fmla="*/ 424005 h 1753311"/>
              <a:gd name="connsiteX3" fmla="*/ 678285 w 716512"/>
              <a:gd name="connsiteY3" fmla="*/ 552013 h 1753311"/>
              <a:gd name="connsiteX4" fmla="*/ 653643 w 716512"/>
              <a:gd name="connsiteY4" fmla="*/ 681572 h 1753311"/>
              <a:gd name="connsiteX5" fmla="*/ 600776 w 716512"/>
              <a:gd name="connsiteY5" fmla="*/ 824753 h 1753311"/>
              <a:gd name="connsiteX6" fmla="*/ 548291 w 716512"/>
              <a:gd name="connsiteY6" fmla="*/ 978766 h 1753311"/>
              <a:gd name="connsiteX7" fmla="*/ 494940 w 716512"/>
              <a:gd name="connsiteY7" fmla="*/ 1132354 h 1753311"/>
              <a:gd name="connsiteX8" fmla="*/ 443634 w 716512"/>
              <a:gd name="connsiteY8" fmla="*/ 1262970 h 1753311"/>
              <a:gd name="connsiteX9" fmla="*/ 375260 w 716512"/>
              <a:gd name="connsiteY9" fmla="*/ 1412025 h 1753311"/>
              <a:gd name="connsiteX10" fmla="*/ 327885 w 716512"/>
              <a:gd name="connsiteY10" fmla="*/ 1502081 h 1753311"/>
              <a:gd name="connsiteX11" fmla="*/ 266299 w 716512"/>
              <a:gd name="connsiteY11" fmla="*/ 1583646 h 1753311"/>
              <a:gd name="connsiteX12" fmla="*/ 214559 w 716512"/>
              <a:gd name="connsiteY12" fmla="*/ 1646887 h 1753311"/>
              <a:gd name="connsiteX13" fmla="*/ 157221 w 716512"/>
              <a:gd name="connsiteY13" fmla="*/ 1695077 h 1753311"/>
              <a:gd name="connsiteX14" fmla="*/ 108486 w 716512"/>
              <a:gd name="connsiteY14" fmla="*/ 1728904 h 1753311"/>
              <a:gd name="connsiteX15" fmla="*/ 46294 w 716512"/>
              <a:gd name="connsiteY15" fmla="*/ 1751402 h 1753311"/>
              <a:gd name="connsiteX16" fmla="*/ 0 w 716512"/>
              <a:gd name="connsiteY16" fmla="*/ 1753311 h 1753311"/>
              <a:gd name="connsiteX0" fmla="*/ 651404 w 776897"/>
              <a:gd name="connsiteY0" fmla="*/ 0 h 1753311"/>
              <a:gd name="connsiteX1" fmla="*/ 775554 w 776897"/>
              <a:gd name="connsiteY1" fmla="*/ 301817 h 1753311"/>
              <a:gd name="connsiteX2" fmla="*/ 714943 w 776897"/>
              <a:gd name="connsiteY2" fmla="*/ 424005 h 1753311"/>
              <a:gd name="connsiteX3" fmla="*/ 678285 w 776897"/>
              <a:gd name="connsiteY3" fmla="*/ 552013 h 1753311"/>
              <a:gd name="connsiteX4" fmla="*/ 653643 w 776897"/>
              <a:gd name="connsiteY4" fmla="*/ 681572 h 1753311"/>
              <a:gd name="connsiteX5" fmla="*/ 600776 w 776897"/>
              <a:gd name="connsiteY5" fmla="*/ 824753 h 1753311"/>
              <a:gd name="connsiteX6" fmla="*/ 548291 w 776897"/>
              <a:gd name="connsiteY6" fmla="*/ 978766 h 1753311"/>
              <a:gd name="connsiteX7" fmla="*/ 494940 w 776897"/>
              <a:gd name="connsiteY7" fmla="*/ 1132354 h 1753311"/>
              <a:gd name="connsiteX8" fmla="*/ 443634 w 776897"/>
              <a:gd name="connsiteY8" fmla="*/ 1262970 h 1753311"/>
              <a:gd name="connsiteX9" fmla="*/ 375260 w 776897"/>
              <a:gd name="connsiteY9" fmla="*/ 1412025 h 1753311"/>
              <a:gd name="connsiteX10" fmla="*/ 327885 w 776897"/>
              <a:gd name="connsiteY10" fmla="*/ 1502081 h 1753311"/>
              <a:gd name="connsiteX11" fmla="*/ 266299 w 776897"/>
              <a:gd name="connsiteY11" fmla="*/ 1583646 h 1753311"/>
              <a:gd name="connsiteX12" fmla="*/ 214559 w 776897"/>
              <a:gd name="connsiteY12" fmla="*/ 1646887 h 1753311"/>
              <a:gd name="connsiteX13" fmla="*/ 157221 w 776897"/>
              <a:gd name="connsiteY13" fmla="*/ 1695077 h 1753311"/>
              <a:gd name="connsiteX14" fmla="*/ 108486 w 776897"/>
              <a:gd name="connsiteY14" fmla="*/ 1728904 h 1753311"/>
              <a:gd name="connsiteX15" fmla="*/ 46294 w 776897"/>
              <a:gd name="connsiteY15" fmla="*/ 1751402 h 1753311"/>
              <a:gd name="connsiteX16" fmla="*/ 0 w 776897"/>
              <a:gd name="connsiteY16" fmla="*/ 1753311 h 1753311"/>
              <a:gd name="connsiteX0" fmla="*/ 810110 w 810110"/>
              <a:gd name="connsiteY0" fmla="*/ 0 h 1594472"/>
              <a:gd name="connsiteX1" fmla="*/ 775554 w 810110"/>
              <a:gd name="connsiteY1" fmla="*/ 142978 h 1594472"/>
              <a:gd name="connsiteX2" fmla="*/ 714943 w 810110"/>
              <a:gd name="connsiteY2" fmla="*/ 265166 h 1594472"/>
              <a:gd name="connsiteX3" fmla="*/ 678285 w 810110"/>
              <a:gd name="connsiteY3" fmla="*/ 393174 h 1594472"/>
              <a:gd name="connsiteX4" fmla="*/ 653643 w 810110"/>
              <a:gd name="connsiteY4" fmla="*/ 522733 h 1594472"/>
              <a:gd name="connsiteX5" fmla="*/ 600776 w 810110"/>
              <a:gd name="connsiteY5" fmla="*/ 665914 h 1594472"/>
              <a:gd name="connsiteX6" fmla="*/ 548291 w 810110"/>
              <a:gd name="connsiteY6" fmla="*/ 819927 h 1594472"/>
              <a:gd name="connsiteX7" fmla="*/ 494940 w 810110"/>
              <a:gd name="connsiteY7" fmla="*/ 973515 h 1594472"/>
              <a:gd name="connsiteX8" fmla="*/ 443634 w 810110"/>
              <a:gd name="connsiteY8" fmla="*/ 1104131 h 1594472"/>
              <a:gd name="connsiteX9" fmla="*/ 375260 w 810110"/>
              <a:gd name="connsiteY9" fmla="*/ 1253186 h 1594472"/>
              <a:gd name="connsiteX10" fmla="*/ 327885 w 810110"/>
              <a:gd name="connsiteY10" fmla="*/ 1343242 h 1594472"/>
              <a:gd name="connsiteX11" fmla="*/ 266299 w 810110"/>
              <a:gd name="connsiteY11" fmla="*/ 1424807 h 1594472"/>
              <a:gd name="connsiteX12" fmla="*/ 214559 w 810110"/>
              <a:gd name="connsiteY12" fmla="*/ 1488048 h 1594472"/>
              <a:gd name="connsiteX13" fmla="*/ 157221 w 810110"/>
              <a:gd name="connsiteY13" fmla="*/ 1536238 h 1594472"/>
              <a:gd name="connsiteX14" fmla="*/ 108486 w 810110"/>
              <a:gd name="connsiteY14" fmla="*/ 1570065 h 1594472"/>
              <a:gd name="connsiteX15" fmla="*/ 46294 w 810110"/>
              <a:gd name="connsiteY15" fmla="*/ 1592563 h 1594472"/>
              <a:gd name="connsiteX16" fmla="*/ 0 w 810110"/>
              <a:gd name="connsiteY16" fmla="*/ 1594472 h 1594472"/>
              <a:gd name="connsiteX0" fmla="*/ 810110 w 810110"/>
              <a:gd name="connsiteY0" fmla="*/ 0 h 1594472"/>
              <a:gd name="connsiteX1" fmla="*/ 775554 w 810110"/>
              <a:gd name="connsiteY1" fmla="*/ 142978 h 1594472"/>
              <a:gd name="connsiteX2" fmla="*/ 714943 w 810110"/>
              <a:gd name="connsiteY2" fmla="*/ 318112 h 1594472"/>
              <a:gd name="connsiteX3" fmla="*/ 678285 w 810110"/>
              <a:gd name="connsiteY3" fmla="*/ 393174 h 1594472"/>
              <a:gd name="connsiteX4" fmla="*/ 653643 w 810110"/>
              <a:gd name="connsiteY4" fmla="*/ 522733 h 1594472"/>
              <a:gd name="connsiteX5" fmla="*/ 600776 w 810110"/>
              <a:gd name="connsiteY5" fmla="*/ 665914 h 1594472"/>
              <a:gd name="connsiteX6" fmla="*/ 548291 w 810110"/>
              <a:gd name="connsiteY6" fmla="*/ 819927 h 1594472"/>
              <a:gd name="connsiteX7" fmla="*/ 494940 w 810110"/>
              <a:gd name="connsiteY7" fmla="*/ 973515 h 1594472"/>
              <a:gd name="connsiteX8" fmla="*/ 443634 w 810110"/>
              <a:gd name="connsiteY8" fmla="*/ 1104131 h 1594472"/>
              <a:gd name="connsiteX9" fmla="*/ 375260 w 810110"/>
              <a:gd name="connsiteY9" fmla="*/ 1253186 h 1594472"/>
              <a:gd name="connsiteX10" fmla="*/ 327885 w 810110"/>
              <a:gd name="connsiteY10" fmla="*/ 1343242 h 1594472"/>
              <a:gd name="connsiteX11" fmla="*/ 266299 w 810110"/>
              <a:gd name="connsiteY11" fmla="*/ 1424807 h 1594472"/>
              <a:gd name="connsiteX12" fmla="*/ 214559 w 810110"/>
              <a:gd name="connsiteY12" fmla="*/ 1488048 h 1594472"/>
              <a:gd name="connsiteX13" fmla="*/ 157221 w 810110"/>
              <a:gd name="connsiteY13" fmla="*/ 1536238 h 1594472"/>
              <a:gd name="connsiteX14" fmla="*/ 108486 w 810110"/>
              <a:gd name="connsiteY14" fmla="*/ 1570065 h 1594472"/>
              <a:gd name="connsiteX15" fmla="*/ 46294 w 810110"/>
              <a:gd name="connsiteY15" fmla="*/ 1592563 h 1594472"/>
              <a:gd name="connsiteX16" fmla="*/ 0 w 810110"/>
              <a:gd name="connsiteY16" fmla="*/ 1594472 h 1594472"/>
              <a:gd name="connsiteX0" fmla="*/ 810110 w 810110"/>
              <a:gd name="connsiteY0" fmla="*/ 0 h 1594472"/>
              <a:gd name="connsiteX1" fmla="*/ 758973 w 810110"/>
              <a:gd name="connsiteY1" fmla="*/ 185996 h 1594472"/>
              <a:gd name="connsiteX2" fmla="*/ 714943 w 810110"/>
              <a:gd name="connsiteY2" fmla="*/ 318112 h 1594472"/>
              <a:gd name="connsiteX3" fmla="*/ 678285 w 810110"/>
              <a:gd name="connsiteY3" fmla="*/ 393174 h 1594472"/>
              <a:gd name="connsiteX4" fmla="*/ 653643 w 810110"/>
              <a:gd name="connsiteY4" fmla="*/ 522733 h 1594472"/>
              <a:gd name="connsiteX5" fmla="*/ 600776 w 810110"/>
              <a:gd name="connsiteY5" fmla="*/ 665914 h 1594472"/>
              <a:gd name="connsiteX6" fmla="*/ 548291 w 810110"/>
              <a:gd name="connsiteY6" fmla="*/ 819927 h 1594472"/>
              <a:gd name="connsiteX7" fmla="*/ 494940 w 810110"/>
              <a:gd name="connsiteY7" fmla="*/ 973515 h 1594472"/>
              <a:gd name="connsiteX8" fmla="*/ 443634 w 810110"/>
              <a:gd name="connsiteY8" fmla="*/ 1104131 h 1594472"/>
              <a:gd name="connsiteX9" fmla="*/ 375260 w 810110"/>
              <a:gd name="connsiteY9" fmla="*/ 1253186 h 1594472"/>
              <a:gd name="connsiteX10" fmla="*/ 327885 w 810110"/>
              <a:gd name="connsiteY10" fmla="*/ 1343242 h 1594472"/>
              <a:gd name="connsiteX11" fmla="*/ 266299 w 810110"/>
              <a:gd name="connsiteY11" fmla="*/ 1424807 h 1594472"/>
              <a:gd name="connsiteX12" fmla="*/ 214559 w 810110"/>
              <a:gd name="connsiteY12" fmla="*/ 1488048 h 1594472"/>
              <a:gd name="connsiteX13" fmla="*/ 157221 w 810110"/>
              <a:gd name="connsiteY13" fmla="*/ 1536238 h 1594472"/>
              <a:gd name="connsiteX14" fmla="*/ 108486 w 810110"/>
              <a:gd name="connsiteY14" fmla="*/ 1570065 h 1594472"/>
              <a:gd name="connsiteX15" fmla="*/ 46294 w 810110"/>
              <a:gd name="connsiteY15" fmla="*/ 1592563 h 1594472"/>
              <a:gd name="connsiteX16" fmla="*/ 0 w 810110"/>
              <a:gd name="connsiteY16" fmla="*/ 1594472 h 1594472"/>
              <a:gd name="connsiteX0" fmla="*/ 810110 w 810110"/>
              <a:gd name="connsiteY0" fmla="*/ 0 h 1594472"/>
              <a:gd name="connsiteX1" fmla="*/ 758973 w 810110"/>
              <a:gd name="connsiteY1" fmla="*/ 185996 h 1594472"/>
              <a:gd name="connsiteX2" fmla="*/ 714943 w 810110"/>
              <a:gd name="connsiteY2" fmla="*/ 318112 h 1594472"/>
              <a:gd name="connsiteX3" fmla="*/ 685392 w 810110"/>
              <a:gd name="connsiteY3" fmla="*/ 396483 h 1594472"/>
              <a:gd name="connsiteX4" fmla="*/ 653643 w 810110"/>
              <a:gd name="connsiteY4" fmla="*/ 522733 h 1594472"/>
              <a:gd name="connsiteX5" fmla="*/ 600776 w 810110"/>
              <a:gd name="connsiteY5" fmla="*/ 665914 h 1594472"/>
              <a:gd name="connsiteX6" fmla="*/ 548291 w 810110"/>
              <a:gd name="connsiteY6" fmla="*/ 819927 h 1594472"/>
              <a:gd name="connsiteX7" fmla="*/ 494940 w 810110"/>
              <a:gd name="connsiteY7" fmla="*/ 973515 h 1594472"/>
              <a:gd name="connsiteX8" fmla="*/ 443634 w 810110"/>
              <a:gd name="connsiteY8" fmla="*/ 1104131 h 1594472"/>
              <a:gd name="connsiteX9" fmla="*/ 375260 w 810110"/>
              <a:gd name="connsiteY9" fmla="*/ 1253186 h 1594472"/>
              <a:gd name="connsiteX10" fmla="*/ 327885 w 810110"/>
              <a:gd name="connsiteY10" fmla="*/ 1343242 h 1594472"/>
              <a:gd name="connsiteX11" fmla="*/ 266299 w 810110"/>
              <a:gd name="connsiteY11" fmla="*/ 1424807 h 1594472"/>
              <a:gd name="connsiteX12" fmla="*/ 214559 w 810110"/>
              <a:gd name="connsiteY12" fmla="*/ 1488048 h 1594472"/>
              <a:gd name="connsiteX13" fmla="*/ 157221 w 810110"/>
              <a:gd name="connsiteY13" fmla="*/ 1536238 h 1594472"/>
              <a:gd name="connsiteX14" fmla="*/ 108486 w 810110"/>
              <a:gd name="connsiteY14" fmla="*/ 1570065 h 1594472"/>
              <a:gd name="connsiteX15" fmla="*/ 46294 w 810110"/>
              <a:gd name="connsiteY15" fmla="*/ 1592563 h 1594472"/>
              <a:gd name="connsiteX16" fmla="*/ 0 w 810110"/>
              <a:gd name="connsiteY16" fmla="*/ 1594472 h 1594472"/>
              <a:gd name="connsiteX0" fmla="*/ 810110 w 810110"/>
              <a:gd name="connsiteY0" fmla="*/ 0 h 1594472"/>
              <a:gd name="connsiteX1" fmla="*/ 758973 w 810110"/>
              <a:gd name="connsiteY1" fmla="*/ 185996 h 1594472"/>
              <a:gd name="connsiteX2" fmla="*/ 714943 w 810110"/>
              <a:gd name="connsiteY2" fmla="*/ 318112 h 1594472"/>
              <a:gd name="connsiteX3" fmla="*/ 685392 w 810110"/>
              <a:gd name="connsiteY3" fmla="*/ 396483 h 1594472"/>
              <a:gd name="connsiteX4" fmla="*/ 644168 w 810110"/>
              <a:gd name="connsiteY4" fmla="*/ 552516 h 1594472"/>
              <a:gd name="connsiteX5" fmla="*/ 600776 w 810110"/>
              <a:gd name="connsiteY5" fmla="*/ 665914 h 1594472"/>
              <a:gd name="connsiteX6" fmla="*/ 548291 w 810110"/>
              <a:gd name="connsiteY6" fmla="*/ 819927 h 1594472"/>
              <a:gd name="connsiteX7" fmla="*/ 494940 w 810110"/>
              <a:gd name="connsiteY7" fmla="*/ 973515 h 1594472"/>
              <a:gd name="connsiteX8" fmla="*/ 443634 w 810110"/>
              <a:gd name="connsiteY8" fmla="*/ 1104131 h 1594472"/>
              <a:gd name="connsiteX9" fmla="*/ 375260 w 810110"/>
              <a:gd name="connsiteY9" fmla="*/ 1253186 h 1594472"/>
              <a:gd name="connsiteX10" fmla="*/ 327885 w 810110"/>
              <a:gd name="connsiteY10" fmla="*/ 1343242 h 1594472"/>
              <a:gd name="connsiteX11" fmla="*/ 266299 w 810110"/>
              <a:gd name="connsiteY11" fmla="*/ 1424807 h 1594472"/>
              <a:gd name="connsiteX12" fmla="*/ 214559 w 810110"/>
              <a:gd name="connsiteY12" fmla="*/ 1488048 h 1594472"/>
              <a:gd name="connsiteX13" fmla="*/ 157221 w 810110"/>
              <a:gd name="connsiteY13" fmla="*/ 1536238 h 1594472"/>
              <a:gd name="connsiteX14" fmla="*/ 108486 w 810110"/>
              <a:gd name="connsiteY14" fmla="*/ 1570065 h 1594472"/>
              <a:gd name="connsiteX15" fmla="*/ 46294 w 810110"/>
              <a:gd name="connsiteY15" fmla="*/ 1592563 h 1594472"/>
              <a:gd name="connsiteX16" fmla="*/ 0 w 810110"/>
              <a:gd name="connsiteY16" fmla="*/ 1594472 h 1594472"/>
              <a:gd name="connsiteX0" fmla="*/ 810110 w 810110"/>
              <a:gd name="connsiteY0" fmla="*/ 0 h 1594472"/>
              <a:gd name="connsiteX1" fmla="*/ 758973 w 810110"/>
              <a:gd name="connsiteY1" fmla="*/ 185996 h 1594472"/>
              <a:gd name="connsiteX2" fmla="*/ 714943 w 810110"/>
              <a:gd name="connsiteY2" fmla="*/ 318112 h 1594472"/>
              <a:gd name="connsiteX3" fmla="*/ 685392 w 810110"/>
              <a:gd name="connsiteY3" fmla="*/ 396483 h 1594472"/>
              <a:gd name="connsiteX4" fmla="*/ 644168 w 810110"/>
              <a:gd name="connsiteY4" fmla="*/ 552516 h 1594472"/>
              <a:gd name="connsiteX5" fmla="*/ 603145 w 810110"/>
              <a:gd name="connsiteY5" fmla="*/ 682459 h 1594472"/>
              <a:gd name="connsiteX6" fmla="*/ 548291 w 810110"/>
              <a:gd name="connsiteY6" fmla="*/ 819927 h 1594472"/>
              <a:gd name="connsiteX7" fmla="*/ 494940 w 810110"/>
              <a:gd name="connsiteY7" fmla="*/ 973515 h 1594472"/>
              <a:gd name="connsiteX8" fmla="*/ 443634 w 810110"/>
              <a:gd name="connsiteY8" fmla="*/ 1104131 h 1594472"/>
              <a:gd name="connsiteX9" fmla="*/ 375260 w 810110"/>
              <a:gd name="connsiteY9" fmla="*/ 1253186 h 1594472"/>
              <a:gd name="connsiteX10" fmla="*/ 327885 w 810110"/>
              <a:gd name="connsiteY10" fmla="*/ 1343242 h 1594472"/>
              <a:gd name="connsiteX11" fmla="*/ 266299 w 810110"/>
              <a:gd name="connsiteY11" fmla="*/ 1424807 h 1594472"/>
              <a:gd name="connsiteX12" fmla="*/ 214559 w 810110"/>
              <a:gd name="connsiteY12" fmla="*/ 1488048 h 1594472"/>
              <a:gd name="connsiteX13" fmla="*/ 157221 w 810110"/>
              <a:gd name="connsiteY13" fmla="*/ 1536238 h 1594472"/>
              <a:gd name="connsiteX14" fmla="*/ 108486 w 810110"/>
              <a:gd name="connsiteY14" fmla="*/ 1570065 h 1594472"/>
              <a:gd name="connsiteX15" fmla="*/ 46294 w 810110"/>
              <a:gd name="connsiteY15" fmla="*/ 1592563 h 1594472"/>
              <a:gd name="connsiteX16" fmla="*/ 0 w 810110"/>
              <a:gd name="connsiteY16" fmla="*/ 1594472 h 1594472"/>
              <a:gd name="connsiteX0" fmla="*/ 810110 w 810110"/>
              <a:gd name="connsiteY0" fmla="*/ 0 h 1594472"/>
              <a:gd name="connsiteX1" fmla="*/ 758973 w 810110"/>
              <a:gd name="connsiteY1" fmla="*/ 185996 h 1594472"/>
              <a:gd name="connsiteX2" fmla="*/ 714943 w 810110"/>
              <a:gd name="connsiteY2" fmla="*/ 318112 h 1594472"/>
              <a:gd name="connsiteX3" fmla="*/ 685392 w 810110"/>
              <a:gd name="connsiteY3" fmla="*/ 396483 h 1594472"/>
              <a:gd name="connsiteX4" fmla="*/ 644168 w 810110"/>
              <a:gd name="connsiteY4" fmla="*/ 552516 h 1594472"/>
              <a:gd name="connsiteX5" fmla="*/ 603145 w 810110"/>
              <a:gd name="connsiteY5" fmla="*/ 682459 h 1594472"/>
              <a:gd name="connsiteX6" fmla="*/ 548291 w 810110"/>
              <a:gd name="connsiteY6" fmla="*/ 836472 h 1594472"/>
              <a:gd name="connsiteX7" fmla="*/ 494940 w 810110"/>
              <a:gd name="connsiteY7" fmla="*/ 973515 h 1594472"/>
              <a:gd name="connsiteX8" fmla="*/ 443634 w 810110"/>
              <a:gd name="connsiteY8" fmla="*/ 1104131 h 1594472"/>
              <a:gd name="connsiteX9" fmla="*/ 375260 w 810110"/>
              <a:gd name="connsiteY9" fmla="*/ 1253186 h 1594472"/>
              <a:gd name="connsiteX10" fmla="*/ 327885 w 810110"/>
              <a:gd name="connsiteY10" fmla="*/ 1343242 h 1594472"/>
              <a:gd name="connsiteX11" fmla="*/ 266299 w 810110"/>
              <a:gd name="connsiteY11" fmla="*/ 1424807 h 1594472"/>
              <a:gd name="connsiteX12" fmla="*/ 214559 w 810110"/>
              <a:gd name="connsiteY12" fmla="*/ 1488048 h 1594472"/>
              <a:gd name="connsiteX13" fmla="*/ 157221 w 810110"/>
              <a:gd name="connsiteY13" fmla="*/ 1536238 h 1594472"/>
              <a:gd name="connsiteX14" fmla="*/ 108486 w 810110"/>
              <a:gd name="connsiteY14" fmla="*/ 1570065 h 1594472"/>
              <a:gd name="connsiteX15" fmla="*/ 46294 w 810110"/>
              <a:gd name="connsiteY15" fmla="*/ 1592563 h 1594472"/>
              <a:gd name="connsiteX16" fmla="*/ 0 w 810110"/>
              <a:gd name="connsiteY16" fmla="*/ 1594472 h 1594472"/>
              <a:gd name="connsiteX0" fmla="*/ 810110 w 810110"/>
              <a:gd name="connsiteY0" fmla="*/ 0 h 1594472"/>
              <a:gd name="connsiteX1" fmla="*/ 758973 w 810110"/>
              <a:gd name="connsiteY1" fmla="*/ 185996 h 1594472"/>
              <a:gd name="connsiteX2" fmla="*/ 714943 w 810110"/>
              <a:gd name="connsiteY2" fmla="*/ 318112 h 1594472"/>
              <a:gd name="connsiteX3" fmla="*/ 685392 w 810110"/>
              <a:gd name="connsiteY3" fmla="*/ 396483 h 1594472"/>
              <a:gd name="connsiteX4" fmla="*/ 644168 w 810110"/>
              <a:gd name="connsiteY4" fmla="*/ 552516 h 1594472"/>
              <a:gd name="connsiteX5" fmla="*/ 603145 w 810110"/>
              <a:gd name="connsiteY5" fmla="*/ 682459 h 1594472"/>
              <a:gd name="connsiteX6" fmla="*/ 548291 w 810110"/>
              <a:gd name="connsiteY6" fmla="*/ 836472 h 1594472"/>
              <a:gd name="connsiteX7" fmla="*/ 494940 w 810110"/>
              <a:gd name="connsiteY7" fmla="*/ 973515 h 1594472"/>
              <a:gd name="connsiteX8" fmla="*/ 436528 w 810110"/>
              <a:gd name="connsiteY8" fmla="*/ 1133913 h 1594472"/>
              <a:gd name="connsiteX9" fmla="*/ 375260 w 810110"/>
              <a:gd name="connsiteY9" fmla="*/ 1253186 h 1594472"/>
              <a:gd name="connsiteX10" fmla="*/ 327885 w 810110"/>
              <a:gd name="connsiteY10" fmla="*/ 1343242 h 1594472"/>
              <a:gd name="connsiteX11" fmla="*/ 266299 w 810110"/>
              <a:gd name="connsiteY11" fmla="*/ 1424807 h 1594472"/>
              <a:gd name="connsiteX12" fmla="*/ 214559 w 810110"/>
              <a:gd name="connsiteY12" fmla="*/ 1488048 h 1594472"/>
              <a:gd name="connsiteX13" fmla="*/ 157221 w 810110"/>
              <a:gd name="connsiteY13" fmla="*/ 1536238 h 1594472"/>
              <a:gd name="connsiteX14" fmla="*/ 108486 w 810110"/>
              <a:gd name="connsiteY14" fmla="*/ 1570065 h 1594472"/>
              <a:gd name="connsiteX15" fmla="*/ 46294 w 810110"/>
              <a:gd name="connsiteY15" fmla="*/ 1592563 h 1594472"/>
              <a:gd name="connsiteX16" fmla="*/ 0 w 810110"/>
              <a:gd name="connsiteY16" fmla="*/ 1594472 h 1594472"/>
              <a:gd name="connsiteX0" fmla="*/ 810110 w 810110"/>
              <a:gd name="connsiteY0" fmla="*/ 0 h 1594472"/>
              <a:gd name="connsiteX1" fmla="*/ 758973 w 810110"/>
              <a:gd name="connsiteY1" fmla="*/ 185996 h 1594472"/>
              <a:gd name="connsiteX2" fmla="*/ 714943 w 810110"/>
              <a:gd name="connsiteY2" fmla="*/ 318112 h 1594472"/>
              <a:gd name="connsiteX3" fmla="*/ 685392 w 810110"/>
              <a:gd name="connsiteY3" fmla="*/ 396483 h 1594472"/>
              <a:gd name="connsiteX4" fmla="*/ 644168 w 810110"/>
              <a:gd name="connsiteY4" fmla="*/ 552516 h 1594472"/>
              <a:gd name="connsiteX5" fmla="*/ 603145 w 810110"/>
              <a:gd name="connsiteY5" fmla="*/ 682459 h 1594472"/>
              <a:gd name="connsiteX6" fmla="*/ 548291 w 810110"/>
              <a:gd name="connsiteY6" fmla="*/ 836472 h 1594472"/>
              <a:gd name="connsiteX7" fmla="*/ 483097 w 810110"/>
              <a:gd name="connsiteY7" fmla="*/ 1006608 h 1594472"/>
              <a:gd name="connsiteX8" fmla="*/ 436528 w 810110"/>
              <a:gd name="connsiteY8" fmla="*/ 1133913 h 1594472"/>
              <a:gd name="connsiteX9" fmla="*/ 375260 w 810110"/>
              <a:gd name="connsiteY9" fmla="*/ 1253186 h 1594472"/>
              <a:gd name="connsiteX10" fmla="*/ 327885 w 810110"/>
              <a:gd name="connsiteY10" fmla="*/ 1343242 h 1594472"/>
              <a:gd name="connsiteX11" fmla="*/ 266299 w 810110"/>
              <a:gd name="connsiteY11" fmla="*/ 1424807 h 1594472"/>
              <a:gd name="connsiteX12" fmla="*/ 214559 w 810110"/>
              <a:gd name="connsiteY12" fmla="*/ 1488048 h 1594472"/>
              <a:gd name="connsiteX13" fmla="*/ 157221 w 810110"/>
              <a:gd name="connsiteY13" fmla="*/ 1536238 h 1594472"/>
              <a:gd name="connsiteX14" fmla="*/ 108486 w 810110"/>
              <a:gd name="connsiteY14" fmla="*/ 1570065 h 1594472"/>
              <a:gd name="connsiteX15" fmla="*/ 46294 w 810110"/>
              <a:gd name="connsiteY15" fmla="*/ 1592563 h 1594472"/>
              <a:gd name="connsiteX16" fmla="*/ 0 w 810110"/>
              <a:gd name="connsiteY16" fmla="*/ 1594472 h 1594472"/>
              <a:gd name="connsiteX0" fmla="*/ 810110 w 810110"/>
              <a:gd name="connsiteY0" fmla="*/ 0 h 1594472"/>
              <a:gd name="connsiteX1" fmla="*/ 758973 w 810110"/>
              <a:gd name="connsiteY1" fmla="*/ 185996 h 1594472"/>
              <a:gd name="connsiteX2" fmla="*/ 714943 w 810110"/>
              <a:gd name="connsiteY2" fmla="*/ 318112 h 1594472"/>
              <a:gd name="connsiteX3" fmla="*/ 685392 w 810110"/>
              <a:gd name="connsiteY3" fmla="*/ 396483 h 1594472"/>
              <a:gd name="connsiteX4" fmla="*/ 644168 w 810110"/>
              <a:gd name="connsiteY4" fmla="*/ 552516 h 1594472"/>
              <a:gd name="connsiteX5" fmla="*/ 603145 w 810110"/>
              <a:gd name="connsiteY5" fmla="*/ 682459 h 1594472"/>
              <a:gd name="connsiteX6" fmla="*/ 529341 w 810110"/>
              <a:gd name="connsiteY6" fmla="*/ 876182 h 1594472"/>
              <a:gd name="connsiteX7" fmla="*/ 483097 w 810110"/>
              <a:gd name="connsiteY7" fmla="*/ 1006608 h 1594472"/>
              <a:gd name="connsiteX8" fmla="*/ 436528 w 810110"/>
              <a:gd name="connsiteY8" fmla="*/ 1133913 h 1594472"/>
              <a:gd name="connsiteX9" fmla="*/ 375260 w 810110"/>
              <a:gd name="connsiteY9" fmla="*/ 1253186 h 1594472"/>
              <a:gd name="connsiteX10" fmla="*/ 327885 w 810110"/>
              <a:gd name="connsiteY10" fmla="*/ 1343242 h 1594472"/>
              <a:gd name="connsiteX11" fmla="*/ 266299 w 810110"/>
              <a:gd name="connsiteY11" fmla="*/ 1424807 h 1594472"/>
              <a:gd name="connsiteX12" fmla="*/ 214559 w 810110"/>
              <a:gd name="connsiteY12" fmla="*/ 1488048 h 1594472"/>
              <a:gd name="connsiteX13" fmla="*/ 157221 w 810110"/>
              <a:gd name="connsiteY13" fmla="*/ 1536238 h 1594472"/>
              <a:gd name="connsiteX14" fmla="*/ 108486 w 810110"/>
              <a:gd name="connsiteY14" fmla="*/ 1570065 h 1594472"/>
              <a:gd name="connsiteX15" fmla="*/ 46294 w 810110"/>
              <a:gd name="connsiteY15" fmla="*/ 1592563 h 1594472"/>
              <a:gd name="connsiteX16" fmla="*/ 0 w 810110"/>
              <a:gd name="connsiteY16" fmla="*/ 1594472 h 1594472"/>
              <a:gd name="connsiteX0" fmla="*/ 810110 w 810110"/>
              <a:gd name="connsiteY0" fmla="*/ 0 h 1594472"/>
              <a:gd name="connsiteX1" fmla="*/ 758973 w 810110"/>
              <a:gd name="connsiteY1" fmla="*/ 185996 h 1594472"/>
              <a:gd name="connsiteX2" fmla="*/ 714943 w 810110"/>
              <a:gd name="connsiteY2" fmla="*/ 318112 h 1594472"/>
              <a:gd name="connsiteX3" fmla="*/ 685392 w 810110"/>
              <a:gd name="connsiteY3" fmla="*/ 396483 h 1594472"/>
              <a:gd name="connsiteX4" fmla="*/ 644168 w 810110"/>
              <a:gd name="connsiteY4" fmla="*/ 552516 h 1594472"/>
              <a:gd name="connsiteX5" fmla="*/ 579457 w 810110"/>
              <a:gd name="connsiteY5" fmla="*/ 735405 h 1594472"/>
              <a:gd name="connsiteX6" fmla="*/ 529341 w 810110"/>
              <a:gd name="connsiteY6" fmla="*/ 876182 h 1594472"/>
              <a:gd name="connsiteX7" fmla="*/ 483097 w 810110"/>
              <a:gd name="connsiteY7" fmla="*/ 1006608 h 1594472"/>
              <a:gd name="connsiteX8" fmla="*/ 436528 w 810110"/>
              <a:gd name="connsiteY8" fmla="*/ 1133913 h 1594472"/>
              <a:gd name="connsiteX9" fmla="*/ 375260 w 810110"/>
              <a:gd name="connsiteY9" fmla="*/ 1253186 h 1594472"/>
              <a:gd name="connsiteX10" fmla="*/ 327885 w 810110"/>
              <a:gd name="connsiteY10" fmla="*/ 1343242 h 1594472"/>
              <a:gd name="connsiteX11" fmla="*/ 266299 w 810110"/>
              <a:gd name="connsiteY11" fmla="*/ 1424807 h 1594472"/>
              <a:gd name="connsiteX12" fmla="*/ 214559 w 810110"/>
              <a:gd name="connsiteY12" fmla="*/ 1488048 h 1594472"/>
              <a:gd name="connsiteX13" fmla="*/ 157221 w 810110"/>
              <a:gd name="connsiteY13" fmla="*/ 1536238 h 1594472"/>
              <a:gd name="connsiteX14" fmla="*/ 108486 w 810110"/>
              <a:gd name="connsiteY14" fmla="*/ 1570065 h 1594472"/>
              <a:gd name="connsiteX15" fmla="*/ 46294 w 810110"/>
              <a:gd name="connsiteY15" fmla="*/ 1592563 h 1594472"/>
              <a:gd name="connsiteX16" fmla="*/ 0 w 810110"/>
              <a:gd name="connsiteY16" fmla="*/ 1594472 h 1594472"/>
              <a:gd name="connsiteX0" fmla="*/ 810110 w 810110"/>
              <a:gd name="connsiteY0" fmla="*/ 0 h 1594472"/>
              <a:gd name="connsiteX1" fmla="*/ 758973 w 810110"/>
              <a:gd name="connsiteY1" fmla="*/ 185996 h 1594472"/>
              <a:gd name="connsiteX2" fmla="*/ 714943 w 810110"/>
              <a:gd name="connsiteY2" fmla="*/ 318112 h 1594472"/>
              <a:gd name="connsiteX3" fmla="*/ 685392 w 810110"/>
              <a:gd name="connsiteY3" fmla="*/ 396483 h 1594472"/>
              <a:gd name="connsiteX4" fmla="*/ 627587 w 810110"/>
              <a:gd name="connsiteY4" fmla="*/ 595535 h 1594472"/>
              <a:gd name="connsiteX5" fmla="*/ 579457 w 810110"/>
              <a:gd name="connsiteY5" fmla="*/ 735405 h 1594472"/>
              <a:gd name="connsiteX6" fmla="*/ 529341 w 810110"/>
              <a:gd name="connsiteY6" fmla="*/ 876182 h 1594472"/>
              <a:gd name="connsiteX7" fmla="*/ 483097 w 810110"/>
              <a:gd name="connsiteY7" fmla="*/ 1006608 h 1594472"/>
              <a:gd name="connsiteX8" fmla="*/ 436528 w 810110"/>
              <a:gd name="connsiteY8" fmla="*/ 1133913 h 1594472"/>
              <a:gd name="connsiteX9" fmla="*/ 375260 w 810110"/>
              <a:gd name="connsiteY9" fmla="*/ 1253186 h 1594472"/>
              <a:gd name="connsiteX10" fmla="*/ 327885 w 810110"/>
              <a:gd name="connsiteY10" fmla="*/ 1343242 h 1594472"/>
              <a:gd name="connsiteX11" fmla="*/ 266299 w 810110"/>
              <a:gd name="connsiteY11" fmla="*/ 1424807 h 1594472"/>
              <a:gd name="connsiteX12" fmla="*/ 214559 w 810110"/>
              <a:gd name="connsiteY12" fmla="*/ 1488048 h 1594472"/>
              <a:gd name="connsiteX13" fmla="*/ 157221 w 810110"/>
              <a:gd name="connsiteY13" fmla="*/ 1536238 h 1594472"/>
              <a:gd name="connsiteX14" fmla="*/ 108486 w 810110"/>
              <a:gd name="connsiteY14" fmla="*/ 1570065 h 1594472"/>
              <a:gd name="connsiteX15" fmla="*/ 46294 w 810110"/>
              <a:gd name="connsiteY15" fmla="*/ 1592563 h 1594472"/>
              <a:gd name="connsiteX16" fmla="*/ 0 w 810110"/>
              <a:gd name="connsiteY16" fmla="*/ 1594472 h 1594472"/>
              <a:gd name="connsiteX0" fmla="*/ 810110 w 810110"/>
              <a:gd name="connsiteY0" fmla="*/ 0 h 1594472"/>
              <a:gd name="connsiteX1" fmla="*/ 758973 w 810110"/>
              <a:gd name="connsiteY1" fmla="*/ 185996 h 1594472"/>
              <a:gd name="connsiteX2" fmla="*/ 714943 w 810110"/>
              <a:gd name="connsiteY2" fmla="*/ 318112 h 1594472"/>
              <a:gd name="connsiteX3" fmla="*/ 668810 w 810110"/>
              <a:gd name="connsiteY3" fmla="*/ 459357 h 1594472"/>
              <a:gd name="connsiteX4" fmla="*/ 627587 w 810110"/>
              <a:gd name="connsiteY4" fmla="*/ 595535 h 1594472"/>
              <a:gd name="connsiteX5" fmla="*/ 579457 w 810110"/>
              <a:gd name="connsiteY5" fmla="*/ 735405 h 1594472"/>
              <a:gd name="connsiteX6" fmla="*/ 529341 w 810110"/>
              <a:gd name="connsiteY6" fmla="*/ 876182 h 1594472"/>
              <a:gd name="connsiteX7" fmla="*/ 483097 w 810110"/>
              <a:gd name="connsiteY7" fmla="*/ 1006608 h 1594472"/>
              <a:gd name="connsiteX8" fmla="*/ 436528 w 810110"/>
              <a:gd name="connsiteY8" fmla="*/ 1133913 h 1594472"/>
              <a:gd name="connsiteX9" fmla="*/ 375260 w 810110"/>
              <a:gd name="connsiteY9" fmla="*/ 1253186 h 1594472"/>
              <a:gd name="connsiteX10" fmla="*/ 327885 w 810110"/>
              <a:gd name="connsiteY10" fmla="*/ 1343242 h 1594472"/>
              <a:gd name="connsiteX11" fmla="*/ 266299 w 810110"/>
              <a:gd name="connsiteY11" fmla="*/ 1424807 h 1594472"/>
              <a:gd name="connsiteX12" fmla="*/ 214559 w 810110"/>
              <a:gd name="connsiteY12" fmla="*/ 1488048 h 1594472"/>
              <a:gd name="connsiteX13" fmla="*/ 157221 w 810110"/>
              <a:gd name="connsiteY13" fmla="*/ 1536238 h 1594472"/>
              <a:gd name="connsiteX14" fmla="*/ 108486 w 810110"/>
              <a:gd name="connsiteY14" fmla="*/ 1570065 h 1594472"/>
              <a:gd name="connsiteX15" fmla="*/ 46294 w 810110"/>
              <a:gd name="connsiteY15" fmla="*/ 1592563 h 1594472"/>
              <a:gd name="connsiteX16" fmla="*/ 0 w 810110"/>
              <a:gd name="connsiteY16" fmla="*/ 1594472 h 1594472"/>
              <a:gd name="connsiteX0" fmla="*/ 810110 w 810110"/>
              <a:gd name="connsiteY0" fmla="*/ 0 h 1594472"/>
              <a:gd name="connsiteX1" fmla="*/ 758973 w 810110"/>
              <a:gd name="connsiteY1" fmla="*/ 185996 h 1594472"/>
              <a:gd name="connsiteX2" fmla="*/ 700731 w 810110"/>
              <a:gd name="connsiteY2" fmla="*/ 357822 h 1594472"/>
              <a:gd name="connsiteX3" fmla="*/ 668810 w 810110"/>
              <a:gd name="connsiteY3" fmla="*/ 459357 h 1594472"/>
              <a:gd name="connsiteX4" fmla="*/ 627587 w 810110"/>
              <a:gd name="connsiteY4" fmla="*/ 595535 h 1594472"/>
              <a:gd name="connsiteX5" fmla="*/ 579457 w 810110"/>
              <a:gd name="connsiteY5" fmla="*/ 735405 h 1594472"/>
              <a:gd name="connsiteX6" fmla="*/ 529341 w 810110"/>
              <a:gd name="connsiteY6" fmla="*/ 876182 h 1594472"/>
              <a:gd name="connsiteX7" fmla="*/ 483097 w 810110"/>
              <a:gd name="connsiteY7" fmla="*/ 1006608 h 1594472"/>
              <a:gd name="connsiteX8" fmla="*/ 436528 w 810110"/>
              <a:gd name="connsiteY8" fmla="*/ 1133913 h 1594472"/>
              <a:gd name="connsiteX9" fmla="*/ 375260 w 810110"/>
              <a:gd name="connsiteY9" fmla="*/ 1253186 h 1594472"/>
              <a:gd name="connsiteX10" fmla="*/ 327885 w 810110"/>
              <a:gd name="connsiteY10" fmla="*/ 1343242 h 1594472"/>
              <a:gd name="connsiteX11" fmla="*/ 266299 w 810110"/>
              <a:gd name="connsiteY11" fmla="*/ 1424807 h 1594472"/>
              <a:gd name="connsiteX12" fmla="*/ 214559 w 810110"/>
              <a:gd name="connsiteY12" fmla="*/ 1488048 h 1594472"/>
              <a:gd name="connsiteX13" fmla="*/ 157221 w 810110"/>
              <a:gd name="connsiteY13" fmla="*/ 1536238 h 1594472"/>
              <a:gd name="connsiteX14" fmla="*/ 108486 w 810110"/>
              <a:gd name="connsiteY14" fmla="*/ 1570065 h 1594472"/>
              <a:gd name="connsiteX15" fmla="*/ 46294 w 810110"/>
              <a:gd name="connsiteY15" fmla="*/ 1592563 h 1594472"/>
              <a:gd name="connsiteX16" fmla="*/ 0 w 810110"/>
              <a:gd name="connsiteY16" fmla="*/ 1594472 h 1594472"/>
              <a:gd name="connsiteX0" fmla="*/ 810110 w 810110"/>
              <a:gd name="connsiteY0" fmla="*/ 0 h 1594472"/>
              <a:gd name="connsiteX1" fmla="*/ 732918 w 810110"/>
              <a:gd name="connsiteY1" fmla="*/ 248871 h 1594472"/>
              <a:gd name="connsiteX2" fmla="*/ 700731 w 810110"/>
              <a:gd name="connsiteY2" fmla="*/ 357822 h 1594472"/>
              <a:gd name="connsiteX3" fmla="*/ 668810 w 810110"/>
              <a:gd name="connsiteY3" fmla="*/ 459357 h 1594472"/>
              <a:gd name="connsiteX4" fmla="*/ 627587 w 810110"/>
              <a:gd name="connsiteY4" fmla="*/ 595535 h 1594472"/>
              <a:gd name="connsiteX5" fmla="*/ 579457 w 810110"/>
              <a:gd name="connsiteY5" fmla="*/ 735405 h 1594472"/>
              <a:gd name="connsiteX6" fmla="*/ 529341 w 810110"/>
              <a:gd name="connsiteY6" fmla="*/ 876182 h 1594472"/>
              <a:gd name="connsiteX7" fmla="*/ 483097 w 810110"/>
              <a:gd name="connsiteY7" fmla="*/ 1006608 h 1594472"/>
              <a:gd name="connsiteX8" fmla="*/ 436528 w 810110"/>
              <a:gd name="connsiteY8" fmla="*/ 1133913 h 1594472"/>
              <a:gd name="connsiteX9" fmla="*/ 375260 w 810110"/>
              <a:gd name="connsiteY9" fmla="*/ 1253186 h 1594472"/>
              <a:gd name="connsiteX10" fmla="*/ 327885 w 810110"/>
              <a:gd name="connsiteY10" fmla="*/ 1343242 h 1594472"/>
              <a:gd name="connsiteX11" fmla="*/ 266299 w 810110"/>
              <a:gd name="connsiteY11" fmla="*/ 1424807 h 1594472"/>
              <a:gd name="connsiteX12" fmla="*/ 214559 w 810110"/>
              <a:gd name="connsiteY12" fmla="*/ 1488048 h 1594472"/>
              <a:gd name="connsiteX13" fmla="*/ 157221 w 810110"/>
              <a:gd name="connsiteY13" fmla="*/ 1536238 h 1594472"/>
              <a:gd name="connsiteX14" fmla="*/ 108486 w 810110"/>
              <a:gd name="connsiteY14" fmla="*/ 1570065 h 1594472"/>
              <a:gd name="connsiteX15" fmla="*/ 46294 w 810110"/>
              <a:gd name="connsiteY15" fmla="*/ 1592563 h 1594472"/>
              <a:gd name="connsiteX16" fmla="*/ 0 w 810110"/>
              <a:gd name="connsiteY16" fmla="*/ 1594472 h 1594472"/>
              <a:gd name="connsiteX0" fmla="*/ 843272 w 843272"/>
              <a:gd name="connsiteY0" fmla="*/ 0 h 1425706"/>
              <a:gd name="connsiteX1" fmla="*/ 732918 w 843272"/>
              <a:gd name="connsiteY1" fmla="*/ 80105 h 1425706"/>
              <a:gd name="connsiteX2" fmla="*/ 700731 w 843272"/>
              <a:gd name="connsiteY2" fmla="*/ 189056 h 1425706"/>
              <a:gd name="connsiteX3" fmla="*/ 668810 w 843272"/>
              <a:gd name="connsiteY3" fmla="*/ 290591 h 1425706"/>
              <a:gd name="connsiteX4" fmla="*/ 627587 w 843272"/>
              <a:gd name="connsiteY4" fmla="*/ 426769 h 1425706"/>
              <a:gd name="connsiteX5" fmla="*/ 579457 w 843272"/>
              <a:gd name="connsiteY5" fmla="*/ 566639 h 1425706"/>
              <a:gd name="connsiteX6" fmla="*/ 529341 w 843272"/>
              <a:gd name="connsiteY6" fmla="*/ 707416 h 1425706"/>
              <a:gd name="connsiteX7" fmla="*/ 483097 w 843272"/>
              <a:gd name="connsiteY7" fmla="*/ 837842 h 1425706"/>
              <a:gd name="connsiteX8" fmla="*/ 436528 w 843272"/>
              <a:gd name="connsiteY8" fmla="*/ 965147 h 1425706"/>
              <a:gd name="connsiteX9" fmla="*/ 375260 w 843272"/>
              <a:gd name="connsiteY9" fmla="*/ 1084420 h 1425706"/>
              <a:gd name="connsiteX10" fmla="*/ 327885 w 843272"/>
              <a:gd name="connsiteY10" fmla="*/ 1174476 h 1425706"/>
              <a:gd name="connsiteX11" fmla="*/ 266299 w 843272"/>
              <a:gd name="connsiteY11" fmla="*/ 1256041 h 1425706"/>
              <a:gd name="connsiteX12" fmla="*/ 214559 w 843272"/>
              <a:gd name="connsiteY12" fmla="*/ 1319282 h 1425706"/>
              <a:gd name="connsiteX13" fmla="*/ 157221 w 843272"/>
              <a:gd name="connsiteY13" fmla="*/ 1367472 h 1425706"/>
              <a:gd name="connsiteX14" fmla="*/ 108486 w 843272"/>
              <a:gd name="connsiteY14" fmla="*/ 1401299 h 1425706"/>
              <a:gd name="connsiteX15" fmla="*/ 46294 w 843272"/>
              <a:gd name="connsiteY15" fmla="*/ 1423797 h 1425706"/>
              <a:gd name="connsiteX16" fmla="*/ 0 w 843272"/>
              <a:gd name="connsiteY16" fmla="*/ 1425706 h 1425706"/>
              <a:gd name="connsiteX0" fmla="*/ 843272 w 843272"/>
              <a:gd name="connsiteY0" fmla="*/ 0 h 1468725"/>
              <a:gd name="connsiteX1" fmla="*/ 732918 w 843272"/>
              <a:gd name="connsiteY1" fmla="*/ 123124 h 1468725"/>
              <a:gd name="connsiteX2" fmla="*/ 700731 w 843272"/>
              <a:gd name="connsiteY2" fmla="*/ 232075 h 1468725"/>
              <a:gd name="connsiteX3" fmla="*/ 668810 w 843272"/>
              <a:gd name="connsiteY3" fmla="*/ 333610 h 1468725"/>
              <a:gd name="connsiteX4" fmla="*/ 627587 w 843272"/>
              <a:gd name="connsiteY4" fmla="*/ 469788 h 1468725"/>
              <a:gd name="connsiteX5" fmla="*/ 579457 w 843272"/>
              <a:gd name="connsiteY5" fmla="*/ 609658 h 1468725"/>
              <a:gd name="connsiteX6" fmla="*/ 529341 w 843272"/>
              <a:gd name="connsiteY6" fmla="*/ 750435 h 1468725"/>
              <a:gd name="connsiteX7" fmla="*/ 483097 w 843272"/>
              <a:gd name="connsiteY7" fmla="*/ 880861 h 1468725"/>
              <a:gd name="connsiteX8" fmla="*/ 436528 w 843272"/>
              <a:gd name="connsiteY8" fmla="*/ 1008166 h 1468725"/>
              <a:gd name="connsiteX9" fmla="*/ 375260 w 843272"/>
              <a:gd name="connsiteY9" fmla="*/ 1127439 h 1468725"/>
              <a:gd name="connsiteX10" fmla="*/ 327885 w 843272"/>
              <a:gd name="connsiteY10" fmla="*/ 1217495 h 1468725"/>
              <a:gd name="connsiteX11" fmla="*/ 266299 w 843272"/>
              <a:gd name="connsiteY11" fmla="*/ 1299060 h 1468725"/>
              <a:gd name="connsiteX12" fmla="*/ 214559 w 843272"/>
              <a:gd name="connsiteY12" fmla="*/ 1362301 h 1468725"/>
              <a:gd name="connsiteX13" fmla="*/ 157221 w 843272"/>
              <a:gd name="connsiteY13" fmla="*/ 1410491 h 1468725"/>
              <a:gd name="connsiteX14" fmla="*/ 108486 w 843272"/>
              <a:gd name="connsiteY14" fmla="*/ 1444318 h 1468725"/>
              <a:gd name="connsiteX15" fmla="*/ 46294 w 843272"/>
              <a:gd name="connsiteY15" fmla="*/ 1466816 h 1468725"/>
              <a:gd name="connsiteX16" fmla="*/ 0 w 843272"/>
              <a:gd name="connsiteY16" fmla="*/ 1468725 h 1468725"/>
              <a:gd name="connsiteX0" fmla="*/ 824322 w 824322"/>
              <a:gd name="connsiteY0" fmla="*/ 0 h 1481962"/>
              <a:gd name="connsiteX1" fmla="*/ 732918 w 824322"/>
              <a:gd name="connsiteY1" fmla="*/ 136361 h 1481962"/>
              <a:gd name="connsiteX2" fmla="*/ 700731 w 824322"/>
              <a:gd name="connsiteY2" fmla="*/ 245312 h 1481962"/>
              <a:gd name="connsiteX3" fmla="*/ 668810 w 824322"/>
              <a:gd name="connsiteY3" fmla="*/ 346847 h 1481962"/>
              <a:gd name="connsiteX4" fmla="*/ 627587 w 824322"/>
              <a:gd name="connsiteY4" fmla="*/ 483025 h 1481962"/>
              <a:gd name="connsiteX5" fmla="*/ 579457 w 824322"/>
              <a:gd name="connsiteY5" fmla="*/ 622895 h 1481962"/>
              <a:gd name="connsiteX6" fmla="*/ 529341 w 824322"/>
              <a:gd name="connsiteY6" fmla="*/ 763672 h 1481962"/>
              <a:gd name="connsiteX7" fmla="*/ 483097 w 824322"/>
              <a:gd name="connsiteY7" fmla="*/ 894098 h 1481962"/>
              <a:gd name="connsiteX8" fmla="*/ 436528 w 824322"/>
              <a:gd name="connsiteY8" fmla="*/ 1021403 h 1481962"/>
              <a:gd name="connsiteX9" fmla="*/ 375260 w 824322"/>
              <a:gd name="connsiteY9" fmla="*/ 1140676 h 1481962"/>
              <a:gd name="connsiteX10" fmla="*/ 327885 w 824322"/>
              <a:gd name="connsiteY10" fmla="*/ 1230732 h 1481962"/>
              <a:gd name="connsiteX11" fmla="*/ 266299 w 824322"/>
              <a:gd name="connsiteY11" fmla="*/ 1312297 h 1481962"/>
              <a:gd name="connsiteX12" fmla="*/ 214559 w 824322"/>
              <a:gd name="connsiteY12" fmla="*/ 1375538 h 1481962"/>
              <a:gd name="connsiteX13" fmla="*/ 157221 w 824322"/>
              <a:gd name="connsiteY13" fmla="*/ 1423728 h 1481962"/>
              <a:gd name="connsiteX14" fmla="*/ 108486 w 824322"/>
              <a:gd name="connsiteY14" fmla="*/ 1457555 h 1481962"/>
              <a:gd name="connsiteX15" fmla="*/ 46294 w 824322"/>
              <a:gd name="connsiteY15" fmla="*/ 1480053 h 1481962"/>
              <a:gd name="connsiteX16" fmla="*/ 0 w 824322"/>
              <a:gd name="connsiteY16" fmla="*/ 1481962 h 1481962"/>
              <a:gd name="connsiteX0" fmla="*/ 814847 w 814847"/>
              <a:gd name="connsiteY0" fmla="*/ 0 h 1491891"/>
              <a:gd name="connsiteX1" fmla="*/ 732918 w 814847"/>
              <a:gd name="connsiteY1" fmla="*/ 146290 h 1491891"/>
              <a:gd name="connsiteX2" fmla="*/ 700731 w 814847"/>
              <a:gd name="connsiteY2" fmla="*/ 255241 h 1491891"/>
              <a:gd name="connsiteX3" fmla="*/ 668810 w 814847"/>
              <a:gd name="connsiteY3" fmla="*/ 356776 h 1491891"/>
              <a:gd name="connsiteX4" fmla="*/ 627587 w 814847"/>
              <a:gd name="connsiteY4" fmla="*/ 492954 h 1491891"/>
              <a:gd name="connsiteX5" fmla="*/ 579457 w 814847"/>
              <a:gd name="connsiteY5" fmla="*/ 632824 h 1491891"/>
              <a:gd name="connsiteX6" fmla="*/ 529341 w 814847"/>
              <a:gd name="connsiteY6" fmla="*/ 773601 h 1491891"/>
              <a:gd name="connsiteX7" fmla="*/ 483097 w 814847"/>
              <a:gd name="connsiteY7" fmla="*/ 904027 h 1491891"/>
              <a:gd name="connsiteX8" fmla="*/ 436528 w 814847"/>
              <a:gd name="connsiteY8" fmla="*/ 1031332 h 1491891"/>
              <a:gd name="connsiteX9" fmla="*/ 375260 w 814847"/>
              <a:gd name="connsiteY9" fmla="*/ 1150605 h 1491891"/>
              <a:gd name="connsiteX10" fmla="*/ 327885 w 814847"/>
              <a:gd name="connsiteY10" fmla="*/ 1240661 h 1491891"/>
              <a:gd name="connsiteX11" fmla="*/ 266299 w 814847"/>
              <a:gd name="connsiteY11" fmla="*/ 1322226 h 1491891"/>
              <a:gd name="connsiteX12" fmla="*/ 214559 w 814847"/>
              <a:gd name="connsiteY12" fmla="*/ 1385467 h 1491891"/>
              <a:gd name="connsiteX13" fmla="*/ 157221 w 814847"/>
              <a:gd name="connsiteY13" fmla="*/ 1433657 h 1491891"/>
              <a:gd name="connsiteX14" fmla="*/ 108486 w 814847"/>
              <a:gd name="connsiteY14" fmla="*/ 1467484 h 1491891"/>
              <a:gd name="connsiteX15" fmla="*/ 46294 w 814847"/>
              <a:gd name="connsiteY15" fmla="*/ 1489982 h 1491891"/>
              <a:gd name="connsiteX16" fmla="*/ 0 w 814847"/>
              <a:gd name="connsiteY16" fmla="*/ 1491891 h 1491891"/>
              <a:gd name="connsiteX0" fmla="*/ 800635 w 800635"/>
              <a:gd name="connsiteY0" fmla="*/ 0 h 1501820"/>
              <a:gd name="connsiteX1" fmla="*/ 732918 w 800635"/>
              <a:gd name="connsiteY1" fmla="*/ 156219 h 1501820"/>
              <a:gd name="connsiteX2" fmla="*/ 700731 w 800635"/>
              <a:gd name="connsiteY2" fmla="*/ 265170 h 1501820"/>
              <a:gd name="connsiteX3" fmla="*/ 668810 w 800635"/>
              <a:gd name="connsiteY3" fmla="*/ 366705 h 1501820"/>
              <a:gd name="connsiteX4" fmla="*/ 627587 w 800635"/>
              <a:gd name="connsiteY4" fmla="*/ 502883 h 1501820"/>
              <a:gd name="connsiteX5" fmla="*/ 579457 w 800635"/>
              <a:gd name="connsiteY5" fmla="*/ 642753 h 1501820"/>
              <a:gd name="connsiteX6" fmla="*/ 529341 w 800635"/>
              <a:gd name="connsiteY6" fmla="*/ 783530 h 1501820"/>
              <a:gd name="connsiteX7" fmla="*/ 483097 w 800635"/>
              <a:gd name="connsiteY7" fmla="*/ 913956 h 1501820"/>
              <a:gd name="connsiteX8" fmla="*/ 436528 w 800635"/>
              <a:gd name="connsiteY8" fmla="*/ 1041261 h 1501820"/>
              <a:gd name="connsiteX9" fmla="*/ 375260 w 800635"/>
              <a:gd name="connsiteY9" fmla="*/ 1160534 h 1501820"/>
              <a:gd name="connsiteX10" fmla="*/ 327885 w 800635"/>
              <a:gd name="connsiteY10" fmla="*/ 1250590 h 1501820"/>
              <a:gd name="connsiteX11" fmla="*/ 266299 w 800635"/>
              <a:gd name="connsiteY11" fmla="*/ 1332155 h 1501820"/>
              <a:gd name="connsiteX12" fmla="*/ 214559 w 800635"/>
              <a:gd name="connsiteY12" fmla="*/ 1395396 h 1501820"/>
              <a:gd name="connsiteX13" fmla="*/ 157221 w 800635"/>
              <a:gd name="connsiteY13" fmla="*/ 1443586 h 1501820"/>
              <a:gd name="connsiteX14" fmla="*/ 108486 w 800635"/>
              <a:gd name="connsiteY14" fmla="*/ 1477413 h 1501820"/>
              <a:gd name="connsiteX15" fmla="*/ 46294 w 800635"/>
              <a:gd name="connsiteY15" fmla="*/ 1499911 h 1501820"/>
              <a:gd name="connsiteX16" fmla="*/ 0 w 800635"/>
              <a:gd name="connsiteY16" fmla="*/ 1501820 h 1501820"/>
              <a:gd name="connsiteX0" fmla="*/ 795897 w 795897"/>
              <a:gd name="connsiteY0" fmla="*/ 0 h 1515057"/>
              <a:gd name="connsiteX1" fmla="*/ 732918 w 795897"/>
              <a:gd name="connsiteY1" fmla="*/ 169456 h 1515057"/>
              <a:gd name="connsiteX2" fmla="*/ 700731 w 795897"/>
              <a:gd name="connsiteY2" fmla="*/ 278407 h 1515057"/>
              <a:gd name="connsiteX3" fmla="*/ 668810 w 795897"/>
              <a:gd name="connsiteY3" fmla="*/ 379942 h 1515057"/>
              <a:gd name="connsiteX4" fmla="*/ 627587 w 795897"/>
              <a:gd name="connsiteY4" fmla="*/ 516120 h 1515057"/>
              <a:gd name="connsiteX5" fmla="*/ 579457 w 795897"/>
              <a:gd name="connsiteY5" fmla="*/ 655990 h 1515057"/>
              <a:gd name="connsiteX6" fmla="*/ 529341 w 795897"/>
              <a:gd name="connsiteY6" fmla="*/ 796767 h 1515057"/>
              <a:gd name="connsiteX7" fmla="*/ 483097 w 795897"/>
              <a:gd name="connsiteY7" fmla="*/ 927193 h 1515057"/>
              <a:gd name="connsiteX8" fmla="*/ 436528 w 795897"/>
              <a:gd name="connsiteY8" fmla="*/ 1054498 h 1515057"/>
              <a:gd name="connsiteX9" fmla="*/ 375260 w 795897"/>
              <a:gd name="connsiteY9" fmla="*/ 1173771 h 1515057"/>
              <a:gd name="connsiteX10" fmla="*/ 327885 w 795897"/>
              <a:gd name="connsiteY10" fmla="*/ 1263827 h 1515057"/>
              <a:gd name="connsiteX11" fmla="*/ 266299 w 795897"/>
              <a:gd name="connsiteY11" fmla="*/ 1345392 h 1515057"/>
              <a:gd name="connsiteX12" fmla="*/ 214559 w 795897"/>
              <a:gd name="connsiteY12" fmla="*/ 1408633 h 1515057"/>
              <a:gd name="connsiteX13" fmla="*/ 157221 w 795897"/>
              <a:gd name="connsiteY13" fmla="*/ 1456823 h 1515057"/>
              <a:gd name="connsiteX14" fmla="*/ 108486 w 795897"/>
              <a:gd name="connsiteY14" fmla="*/ 1490650 h 1515057"/>
              <a:gd name="connsiteX15" fmla="*/ 46294 w 795897"/>
              <a:gd name="connsiteY15" fmla="*/ 1513148 h 1515057"/>
              <a:gd name="connsiteX16" fmla="*/ 0 w 795897"/>
              <a:gd name="connsiteY16" fmla="*/ 1515057 h 1515057"/>
              <a:gd name="connsiteX0" fmla="*/ 795897 w 795897"/>
              <a:gd name="connsiteY0" fmla="*/ 0 h 1515057"/>
              <a:gd name="connsiteX1" fmla="*/ 740024 w 795897"/>
              <a:gd name="connsiteY1" fmla="*/ 189310 h 1515057"/>
              <a:gd name="connsiteX2" fmla="*/ 700731 w 795897"/>
              <a:gd name="connsiteY2" fmla="*/ 278407 h 1515057"/>
              <a:gd name="connsiteX3" fmla="*/ 668810 w 795897"/>
              <a:gd name="connsiteY3" fmla="*/ 379942 h 1515057"/>
              <a:gd name="connsiteX4" fmla="*/ 627587 w 795897"/>
              <a:gd name="connsiteY4" fmla="*/ 516120 h 1515057"/>
              <a:gd name="connsiteX5" fmla="*/ 579457 w 795897"/>
              <a:gd name="connsiteY5" fmla="*/ 655990 h 1515057"/>
              <a:gd name="connsiteX6" fmla="*/ 529341 w 795897"/>
              <a:gd name="connsiteY6" fmla="*/ 796767 h 1515057"/>
              <a:gd name="connsiteX7" fmla="*/ 483097 w 795897"/>
              <a:gd name="connsiteY7" fmla="*/ 927193 h 1515057"/>
              <a:gd name="connsiteX8" fmla="*/ 436528 w 795897"/>
              <a:gd name="connsiteY8" fmla="*/ 1054498 h 1515057"/>
              <a:gd name="connsiteX9" fmla="*/ 375260 w 795897"/>
              <a:gd name="connsiteY9" fmla="*/ 1173771 h 1515057"/>
              <a:gd name="connsiteX10" fmla="*/ 327885 w 795897"/>
              <a:gd name="connsiteY10" fmla="*/ 1263827 h 1515057"/>
              <a:gd name="connsiteX11" fmla="*/ 266299 w 795897"/>
              <a:gd name="connsiteY11" fmla="*/ 1345392 h 1515057"/>
              <a:gd name="connsiteX12" fmla="*/ 214559 w 795897"/>
              <a:gd name="connsiteY12" fmla="*/ 1408633 h 1515057"/>
              <a:gd name="connsiteX13" fmla="*/ 157221 w 795897"/>
              <a:gd name="connsiteY13" fmla="*/ 1456823 h 1515057"/>
              <a:gd name="connsiteX14" fmla="*/ 108486 w 795897"/>
              <a:gd name="connsiteY14" fmla="*/ 1490650 h 1515057"/>
              <a:gd name="connsiteX15" fmla="*/ 46294 w 795897"/>
              <a:gd name="connsiteY15" fmla="*/ 1513148 h 1515057"/>
              <a:gd name="connsiteX16" fmla="*/ 0 w 795897"/>
              <a:gd name="connsiteY16" fmla="*/ 1515057 h 1515057"/>
              <a:gd name="connsiteX0" fmla="*/ 795897 w 795897"/>
              <a:gd name="connsiteY0" fmla="*/ 0 h 1515057"/>
              <a:gd name="connsiteX1" fmla="*/ 740024 w 795897"/>
              <a:gd name="connsiteY1" fmla="*/ 189310 h 1515057"/>
              <a:gd name="connsiteX2" fmla="*/ 707836 w 795897"/>
              <a:gd name="connsiteY2" fmla="*/ 281715 h 1515057"/>
              <a:gd name="connsiteX3" fmla="*/ 668810 w 795897"/>
              <a:gd name="connsiteY3" fmla="*/ 379942 h 1515057"/>
              <a:gd name="connsiteX4" fmla="*/ 627587 w 795897"/>
              <a:gd name="connsiteY4" fmla="*/ 516120 h 1515057"/>
              <a:gd name="connsiteX5" fmla="*/ 579457 w 795897"/>
              <a:gd name="connsiteY5" fmla="*/ 655990 h 1515057"/>
              <a:gd name="connsiteX6" fmla="*/ 529341 w 795897"/>
              <a:gd name="connsiteY6" fmla="*/ 796767 h 1515057"/>
              <a:gd name="connsiteX7" fmla="*/ 483097 w 795897"/>
              <a:gd name="connsiteY7" fmla="*/ 927193 h 1515057"/>
              <a:gd name="connsiteX8" fmla="*/ 436528 w 795897"/>
              <a:gd name="connsiteY8" fmla="*/ 1054498 h 1515057"/>
              <a:gd name="connsiteX9" fmla="*/ 375260 w 795897"/>
              <a:gd name="connsiteY9" fmla="*/ 1173771 h 1515057"/>
              <a:gd name="connsiteX10" fmla="*/ 327885 w 795897"/>
              <a:gd name="connsiteY10" fmla="*/ 1263827 h 1515057"/>
              <a:gd name="connsiteX11" fmla="*/ 266299 w 795897"/>
              <a:gd name="connsiteY11" fmla="*/ 1345392 h 1515057"/>
              <a:gd name="connsiteX12" fmla="*/ 214559 w 795897"/>
              <a:gd name="connsiteY12" fmla="*/ 1408633 h 1515057"/>
              <a:gd name="connsiteX13" fmla="*/ 157221 w 795897"/>
              <a:gd name="connsiteY13" fmla="*/ 1456823 h 1515057"/>
              <a:gd name="connsiteX14" fmla="*/ 108486 w 795897"/>
              <a:gd name="connsiteY14" fmla="*/ 1490650 h 1515057"/>
              <a:gd name="connsiteX15" fmla="*/ 46294 w 795897"/>
              <a:gd name="connsiteY15" fmla="*/ 1513148 h 1515057"/>
              <a:gd name="connsiteX16" fmla="*/ 0 w 795897"/>
              <a:gd name="connsiteY16" fmla="*/ 1515057 h 1515057"/>
              <a:gd name="connsiteX0" fmla="*/ 795897 w 795897"/>
              <a:gd name="connsiteY0" fmla="*/ 0 h 1515057"/>
              <a:gd name="connsiteX1" fmla="*/ 740024 w 795897"/>
              <a:gd name="connsiteY1" fmla="*/ 189310 h 1515057"/>
              <a:gd name="connsiteX2" fmla="*/ 707836 w 795897"/>
              <a:gd name="connsiteY2" fmla="*/ 281715 h 1515057"/>
              <a:gd name="connsiteX3" fmla="*/ 673547 w 795897"/>
              <a:gd name="connsiteY3" fmla="*/ 389869 h 1515057"/>
              <a:gd name="connsiteX4" fmla="*/ 627587 w 795897"/>
              <a:gd name="connsiteY4" fmla="*/ 516120 h 1515057"/>
              <a:gd name="connsiteX5" fmla="*/ 579457 w 795897"/>
              <a:gd name="connsiteY5" fmla="*/ 655990 h 1515057"/>
              <a:gd name="connsiteX6" fmla="*/ 529341 w 795897"/>
              <a:gd name="connsiteY6" fmla="*/ 796767 h 1515057"/>
              <a:gd name="connsiteX7" fmla="*/ 483097 w 795897"/>
              <a:gd name="connsiteY7" fmla="*/ 927193 h 1515057"/>
              <a:gd name="connsiteX8" fmla="*/ 436528 w 795897"/>
              <a:gd name="connsiteY8" fmla="*/ 1054498 h 1515057"/>
              <a:gd name="connsiteX9" fmla="*/ 375260 w 795897"/>
              <a:gd name="connsiteY9" fmla="*/ 1173771 h 1515057"/>
              <a:gd name="connsiteX10" fmla="*/ 327885 w 795897"/>
              <a:gd name="connsiteY10" fmla="*/ 1263827 h 1515057"/>
              <a:gd name="connsiteX11" fmla="*/ 266299 w 795897"/>
              <a:gd name="connsiteY11" fmla="*/ 1345392 h 1515057"/>
              <a:gd name="connsiteX12" fmla="*/ 214559 w 795897"/>
              <a:gd name="connsiteY12" fmla="*/ 1408633 h 1515057"/>
              <a:gd name="connsiteX13" fmla="*/ 157221 w 795897"/>
              <a:gd name="connsiteY13" fmla="*/ 1456823 h 1515057"/>
              <a:gd name="connsiteX14" fmla="*/ 108486 w 795897"/>
              <a:gd name="connsiteY14" fmla="*/ 1490650 h 1515057"/>
              <a:gd name="connsiteX15" fmla="*/ 46294 w 795897"/>
              <a:gd name="connsiteY15" fmla="*/ 1513148 h 1515057"/>
              <a:gd name="connsiteX16" fmla="*/ 0 w 795897"/>
              <a:gd name="connsiteY16" fmla="*/ 1515057 h 1515057"/>
              <a:gd name="connsiteX0" fmla="*/ 795897 w 795897"/>
              <a:gd name="connsiteY0" fmla="*/ 0 h 1515057"/>
              <a:gd name="connsiteX1" fmla="*/ 740024 w 795897"/>
              <a:gd name="connsiteY1" fmla="*/ 189310 h 1515057"/>
              <a:gd name="connsiteX2" fmla="*/ 707836 w 795897"/>
              <a:gd name="connsiteY2" fmla="*/ 281715 h 1515057"/>
              <a:gd name="connsiteX3" fmla="*/ 673547 w 795897"/>
              <a:gd name="connsiteY3" fmla="*/ 389869 h 1515057"/>
              <a:gd name="connsiteX4" fmla="*/ 632324 w 795897"/>
              <a:gd name="connsiteY4" fmla="*/ 519428 h 1515057"/>
              <a:gd name="connsiteX5" fmla="*/ 579457 w 795897"/>
              <a:gd name="connsiteY5" fmla="*/ 655990 h 1515057"/>
              <a:gd name="connsiteX6" fmla="*/ 529341 w 795897"/>
              <a:gd name="connsiteY6" fmla="*/ 796767 h 1515057"/>
              <a:gd name="connsiteX7" fmla="*/ 483097 w 795897"/>
              <a:gd name="connsiteY7" fmla="*/ 927193 h 1515057"/>
              <a:gd name="connsiteX8" fmla="*/ 436528 w 795897"/>
              <a:gd name="connsiteY8" fmla="*/ 1054498 h 1515057"/>
              <a:gd name="connsiteX9" fmla="*/ 375260 w 795897"/>
              <a:gd name="connsiteY9" fmla="*/ 1173771 h 1515057"/>
              <a:gd name="connsiteX10" fmla="*/ 327885 w 795897"/>
              <a:gd name="connsiteY10" fmla="*/ 1263827 h 1515057"/>
              <a:gd name="connsiteX11" fmla="*/ 266299 w 795897"/>
              <a:gd name="connsiteY11" fmla="*/ 1345392 h 1515057"/>
              <a:gd name="connsiteX12" fmla="*/ 214559 w 795897"/>
              <a:gd name="connsiteY12" fmla="*/ 1408633 h 1515057"/>
              <a:gd name="connsiteX13" fmla="*/ 157221 w 795897"/>
              <a:gd name="connsiteY13" fmla="*/ 1456823 h 1515057"/>
              <a:gd name="connsiteX14" fmla="*/ 108486 w 795897"/>
              <a:gd name="connsiteY14" fmla="*/ 1490650 h 1515057"/>
              <a:gd name="connsiteX15" fmla="*/ 46294 w 795897"/>
              <a:gd name="connsiteY15" fmla="*/ 1513148 h 1515057"/>
              <a:gd name="connsiteX16" fmla="*/ 0 w 795897"/>
              <a:gd name="connsiteY16" fmla="*/ 1515057 h 1515057"/>
              <a:gd name="connsiteX0" fmla="*/ 776947 w 776947"/>
              <a:gd name="connsiteY0" fmla="*/ -1 h 1458800"/>
              <a:gd name="connsiteX1" fmla="*/ 740024 w 776947"/>
              <a:gd name="connsiteY1" fmla="*/ 133053 h 1458800"/>
              <a:gd name="connsiteX2" fmla="*/ 707836 w 776947"/>
              <a:gd name="connsiteY2" fmla="*/ 225458 h 1458800"/>
              <a:gd name="connsiteX3" fmla="*/ 673547 w 776947"/>
              <a:gd name="connsiteY3" fmla="*/ 333612 h 1458800"/>
              <a:gd name="connsiteX4" fmla="*/ 632324 w 776947"/>
              <a:gd name="connsiteY4" fmla="*/ 463171 h 1458800"/>
              <a:gd name="connsiteX5" fmla="*/ 579457 w 776947"/>
              <a:gd name="connsiteY5" fmla="*/ 599733 h 1458800"/>
              <a:gd name="connsiteX6" fmla="*/ 529341 w 776947"/>
              <a:gd name="connsiteY6" fmla="*/ 740510 h 1458800"/>
              <a:gd name="connsiteX7" fmla="*/ 483097 w 776947"/>
              <a:gd name="connsiteY7" fmla="*/ 870936 h 1458800"/>
              <a:gd name="connsiteX8" fmla="*/ 436528 w 776947"/>
              <a:gd name="connsiteY8" fmla="*/ 998241 h 1458800"/>
              <a:gd name="connsiteX9" fmla="*/ 375260 w 776947"/>
              <a:gd name="connsiteY9" fmla="*/ 1117514 h 1458800"/>
              <a:gd name="connsiteX10" fmla="*/ 327885 w 776947"/>
              <a:gd name="connsiteY10" fmla="*/ 1207570 h 1458800"/>
              <a:gd name="connsiteX11" fmla="*/ 266299 w 776947"/>
              <a:gd name="connsiteY11" fmla="*/ 1289135 h 1458800"/>
              <a:gd name="connsiteX12" fmla="*/ 214559 w 776947"/>
              <a:gd name="connsiteY12" fmla="*/ 1352376 h 1458800"/>
              <a:gd name="connsiteX13" fmla="*/ 157221 w 776947"/>
              <a:gd name="connsiteY13" fmla="*/ 1400566 h 1458800"/>
              <a:gd name="connsiteX14" fmla="*/ 108486 w 776947"/>
              <a:gd name="connsiteY14" fmla="*/ 1434393 h 1458800"/>
              <a:gd name="connsiteX15" fmla="*/ 46294 w 776947"/>
              <a:gd name="connsiteY15" fmla="*/ 1456891 h 1458800"/>
              <a:gd name="connsiteX16" fmla="*/ 0 w 776947"/>
              <a:gd name="connsiteY16" fmla="*/ 1458800 h 1458800"/>
              <a:gd name="connsiteX0" fmla="*/ 776947 w 776947"/>
              <a:gd name="connsiteY0" fmla="*/ 0 h 1458801"/>
              <a:gd name="connsiteX1" fmla="*/ 740024 w 776947"/>
              <a:gd name="connsiteY1" fmla="*/ 133054 h 1458801"/>
              <a:gd name="connsiteX2" fmla="*/ 707836 w 776947"/>
              <a:gd name="connsiteY2" fmla="*/ 225459 h 1458801"/>
              <a:gd name="connsiteX3" fmla="*/ 673547 w 776947"/>
              <a:gd name="connsiteY3" fmla="*/ 333613 h 1458801"/>
              <a:gd name="connsiteX4" fmla="*/ 632324 w 776947"/>
              <a:gd name="connsiteY4" fmla="*/ 463172 h 1458801"/>
              <a:gd name="connsiteX5" fmla="*/ 579457 w 776947"/>
              <a:gd name="connsiteY5" fmla="*/ 599734 h 1458801"/>
              <a:gd name="connsiteX6" fmla="*/ 529341 w 776947"/>
              <a:gd name="connsiteY6" fmla="*/ 740511 h 1458801"/>
              <a:gd name="connsiteX7" fmla="*/ 483097 w 776947"/>
              <a:gd name="connsiteY7" fmla="*/ 870937 h 1458801"/>
              <a:gd name="connsiteX8" fmla="*/ 436528 w 776947"/>
              <a:gd name="connsiteY8" fmla="*/ 998242 h 1458801"/>
              <a:gd name="connsiteX9" fmla="*/ 375260 w 776947"/>
              <a:gd name="connsiteY9" fmla="*/ 1117515 h 1458801"/>
              <a:gd name="connsiteX10" fmla="*/ 327885 w 776947"/>
              <a:gd name="connsiteY10" fmla="*/ 1207571 h 1458801"/>
              <a:gd name="connsiteX11" fmla="*/ 266299 w 776947"/>
              <a:gd name="connsiteY11" fmla="*/ 1289136 h 1458801"/>
              <a:gd name="connsiteX12" fmla="*/ 214559 w 776947"/>
              <a:gd name="connsiteY12" fmla="*/ 1352377 h 1458801"/>
              <a:gd name="connsiteX13" fmla="*/ 157221 w 776947"/>
              <a:gd name="connsiteY13" fmla="*/ 1400567 h 1458801"/>
              <a:gd name="connsiteX14" fmla="*/ 108486 w 776947"/>
              <a:gd name="connsiteY14" fmla="*/ 1434394 h 1458801"/>
              <a:gd name="connsiteX15" fmla="*/ 46294 w 776947"/>
              <a:gd name="connsiteY15" fmla="*/ 1456892 h 1458801"/>
              <a:gd name="connsiteX16" fmla="*/ 0 w 776947"/>
              <a:gd name="connsiteY16" fmla="*/ 1458801 h 1458801"/>
              <a:gd name="connsiteX0" fmla="*/ 776947 w 776947"/>
              <a:gd name="connsiteY0" fmla="*/ 0 h 1458801"/>
              <a:gd name="connsiteX1" fmla="*/ 751307 w 776947"/>
              <a:gd name="connsiteY1" fmla="*/ 88825 h 1458801"/>
              <a:gd name="connsiteX2" fmla="*/ 740024 w 776947"/>
              <a:gd name="connsiteY2" fmla="*/ 133054 h 1458801"/>
              <a:gd name="connsiteX3" fmla="*/ 707836 w 776947"/>
              <a:gd name="connsiteY3" fmla="*/ 225459 h 1458801"/>
              <a:gd name="connsiteX4" fmla="*/ 673547 w 776947"/>
              <a:gd name="connsiteY4" fmla="*/ 333613 h 1458801"/>
              <a:gd name="connsiteX5" fmla="*/ 632324 w 776947"/>
              <a:gd name="connsiteY5" fmla="*/ 463172 h 1458801"/>
              <a:gd name="connsiteX6" fmla="*/ 579457 w 776947"/>
              <a:gd name="connsiteY6" fmla="*/ 599734 h 1458801"/>
              <a:gd name="connsiteX7" fmla="*/ 529341 w 776947"/>
              <a:gd name="connsiteY7" fmla="*/ 740511 h 1458801"/>
              <a:gd name="connsiteX8" fmla="*/ 483097 w 776947"/>
              <a:gd name="connsiteY8" fmla="*/ 870937 h 1458801"/>
              <a:gd name="connsiteX9" fmla="*/ 436528 w 776947"/>
              <a:gd name="connsiteY9" fmla="*/ 998242 h 1458801"/>
              <a:gd name="connsiteX10" fmla="*/ 375260 w 776947"/>
              <a:gd name="connsiteY10" fmla="*/ 1117515 h 1458801"/>
              <a:gd name="connsiteX11" fmla="*/ 327885 w 776947"/>
              <a:gd name="connsiteY11" fmla="*/ 1207571 h 1458801"/>
              <a:gd name="connsiteX12" fmla="*/ 266299 w 776947"/>
              <a:gd name="connsiteY12" fmla="*/ 1289136 h 1458801"/>
              <a:gd name="connsiteX13" fmla="*/ 214559 w 776947"/>
              <a:gd name="connsiteY13" fmla="*/ 1352377 h 1458801"/>
              <a:gd name="connsiteX14" fmla="*/ 157221 w 776947"/>
              <a:gd name="connsiteY14" fmla="*/ 1400567 h 1458801"/>
              <a:gd name="connsiteX15" fmla="*/ 108486 w 776947"/>
              <a:gd name="connsiteY15" fmla="*/ 1434394 h 1458801"/>
              <a:gd name="connsiteX16" fmla="*/ 46294 w 776947"/>
              <a:gd name="connsiteY16" fmla="*/ 1456892 h 1458801"/>
              <a:gd name="connsiteX17" fmla="*/ 0 w 776947"/>
              <a:gd name="connsiteY17" fmla="*/ 1458801 h 1458801"/>
              <a:gd name="connsiteX0" fmla="*/ 784053 w 784053"/>
              <a:gd name="connsiteY0" fmla="*/ 0 h 1485274"/>
              <a:gd name="connsiteX1" fmla="*/ 751307 w 784053"/>
              <a:gd name="connsiteY1" fmla="*/ 115298 h 1485274"/>
              <a:gd name="connsiteX2" fmla="*/ 740024 w 784053"/>
              <a:gd name="connsiteY2" fmla="*/ 159527 h 1485274"/>
              <a:gd name="connsiteX3" fmla="*/ 707836 w 784053"/>
              <a:gd name="connsiteY3" fmla="*/ 251932 h 1485274"/>
              <a:gd name="connsiteX4" fmla="*/ 673547 w 784053"/>
              <a:gd name="connsiteY4" fmla="*/ 360086 h 1485274"/>
              <a:gd name="connsiteX5" fmla="*/ 632324 w 784053"/>
              <a:gd name="connsiteY5" fmla="*/ 489645 h 1485274"/>
              <a:gd name="connsiteX6" fmla="*/ 579457 w 784053"/>
              <a:gd name="connsiteY6" fmla="*/ 626207 h 1485274"/>
              <a:gd name="connsiteX7" fmla="*/ 529341 w 784053"/>
              <a:gd name="connsiteY7" fmla="*/ 766984 h 1485274"/>
              <a:gd name="connsiteX8" fmla="*/ 483097 w 784053"/>
              <a:gd name="connsiteY8" fmla="*/ 897410 h 1485274"/>
              <a:gd name="connsiteX9" fmla="*/ 436528 w 784053"/>
              <a:gd name="connsiteY9" fmla="*/ 1024715 h 1485274"/>
              <a:gd name="connsiteX10" fmla="*/ 375260 w 784053"/>
              <a:gd name="connsiteY10" fmla="*/ 1143988 h 1485274"/>
              <a:gd name="connsiteX11" fmla="*/ 327885 w 784053"/>
              <a:gd name="connsiteY11" fmla="*/ 1234044 h 1485274"/>
              <a:gd name="connsiteX12" fmla="*/ 266299 w 784053"/>
              <a:gd name="connsiteY12" fmla="*/ 1315609 h 1485274"/>
              <a:gd name="connsiteX13" fmla="*/ 214559 w 784053"/>
              <a:gd name="connsiteY13" fmla="*/ 1378850 h 1485274"/>
              <a:gd name="connsiteX14" fmla="*/ 157221 w 784053"/>
              <a:gd name="connsiteY14" fmla="*/ 1427040 h 1485274"/>
              <a:gd name="connsiteX15" fmla="*/ 108486 w 784053"/>
              <a:gd name="connsiteY15" fmla="*/ 1460867 h 1485274"/>
              <a:gd name="connsiteX16" fmla="*/ 46294 w 784053"/>
              <a:gd name="connsiteY16" fmla="*/ 1483365 h 1485274"/>
              <a:gd name="connsiteX17" fmla="*/ 0 w 784053"/>
              <a:gd name="connsiteY17" fmla="*/ 1485274 h 1485274"/>
              <a:gd name="connsiteX0" fmla="*/ 793528 w 793528"/>
              <a:gd name="connsiteY0" fmla="*/ 0 h 1511747"/>
              <a:gd name="connsiteX1" fmla="*/ 751307 w 793528"/>
              <a:gd name="connsiteY1" fmla="*/ 141771 h 1511747"/>
              <a:gd name="connsiteX2" fmla="*/ 740024 w 793528"/>
              <a:gd name="connsiteY2" fmla="*/ 186000 h 1511747"/>
              <a:gd name="connsiteX3" fmla="*/ 707836 w 793528"/>
              <a:gd name="connsiteY3" fmla="*/ 278405 h 1511747"/>
              <a:gd name="connsiteX4" fmla="*/ 673547 w 793528"/>
              <a:gd name="connsiteY4" fmla="*/ 386559 h 1511747"/>
              <a:gd name="connsiteX5" fmla="*/ 632324 w 793528"/>
              <a:gd name="connsiteY5" fmla="*/ 516118 h 1511747"/>
              <a:gd name="connsiteX6" fmla="*/ 579457 w 793528"/>
              <a:gd name="connsiteY6" fmla="*/ 652680 h 1511747"/>
              <a:gd name="connsiteX7" fmla="*/ 529341 w 793528"/>
              <a:gd name="connsiteY7" fmla="*/ 793457 h 1511747"/>
              <a:gd name="connsiteX8" fmla="*/ 483097 w 793528"/>
              <a:gd name="connsiteY8" fmla="*/ 923883 h 1511747"/>
              <a:gd name="connsiteX9" fmla="*/ 436528 w 793528"/>
              <a:gd name="connsiteY9" fmla="*/ 1051188 h 1511747"/>
              <a:gd name="connsiteX10" fmla="*/ 375260 w 793528"/>
              <a:gd name="connsiteY10" fmla="*/ 1170461 h 1511747"/>
              <a:gd name="connsiteX11" fmla="*/ 327885 w 793528"/>
              <a:gd name="connsiteY11" fmla="*/ 1260517 h 1511747"/>
              <a:gd name="connsiteX12" fmla="*/ 266299 w 793528"/>
              <a:gd name="connsiteY12" fmla="*/ 1342082 h 1511747"/>
              <a:gd name="connsiteX13" fmla="*/ 214559 w 793528"/>
              <a:gd name="connsiteY13" fmla="*/ 1405323 h 1511747"/>
              <a:gd name="connsiteX14" fmla="*/ 157221 w 793528"/>
              <a:gd name="connsiteY14" fmla="*/ 1453513 h 1511747"/>
              <a:gd name="connsiteX15" fmla="*/ 108486 w 793528"/>
              <a:gd name="connsiteY15" fmla="*/ 1487340 h 1511747"/>
              <a:gd name="connsiteX16" fmla="*/ 46294 w 793528"/>
              <a:gd name="connsiteY16" fmla="*/ 1509838 h 1511747"/>
              <a:gd name="connsiteX17" fmla="*/ 0 w 793528"/>
              <a:gd name="connsiteY17" fmla="*/ 1511747 h 1511747"/>
              <a:gd name="connsiteX0" fmla="*/ 793528 w 793528"/>
              <a:gd name="connsiteY0" fmla="*/ 0 h 1511747"/>
              <a:gd name="connsiteX1" fmla="*/ 756043 w 793528"/>
              <a:gd name="connsiteY1" fmla="*/ 115297 h 1511747"/>
              <a:gd name="connsiteX2" fmla="*/ 740024 w 793528"/>
              <a:gd name="connsiteY2" fmla="*/ 186000 h 1511747"/>
              <a:gd name="connsiteX3" fmla="*/ 707836 w 793528"/>
              <a:gd name="connsiteY3" fmla="*/ 278405 h 1511747"/>
              <a:gd name="connsiteX4" fmla="*/ 673547 w 793528"/>
              <a:gd name="connsiteY4" fmla="*/ 386559 h 1511747"/>
              <a:gd name="connsiteX5" fmla="*/ 632324 w 793528"/>
              <a:gd name="connsiteY5" fmla="*/ 516118 h 1511747"/>
              <a:gd name="connsiteX6" fmla="*/ 579457 w 793528"/>
              <a:gd name="connsiteY6" fmla="*/ 652680 h 1511747"/>
              <a:gd name="connsiteX7" fmla="*/ 529341 w 793528"/>
              <a:gd name="connsiteY7" fmla="*/ 793457 h 1511747"/>
              <a:gd name="connsiteX8" fmla="*/ 483097 w 793528"/>
              <a:gd name="connsiteY8" fmla="*/ 923883 h 1511747"/>
              <a:gd name="connsiteX9" fmla="*/ 436528 w 793528"/>
              <a:gd name="connsiteY9" fmla="*/ 1051188 h 1511747"/>
              <a:gd name="connsiteX10" fmla="*/ 375260 w 793528"/>
              <a:gd name="connsiteY10" fmla="*/ 1170461 h 1511747"/>
              <a:gd name="connsiteX11" fmla="*/ 327885 w 793528"/>
              <a:gd name="connsiteY11" fmla="*/ 1260517 h 1511747"/>
              <a:gd name="connsiteX12" fmla="*/ 266299 w 793528"/>
              <a:gd name="connsiteY12" fmla="*/ 1342082 h 1511747"/>
              <a:gd name="connsiteX13" fmla="*/ 214559 w 793528"/>
              <a:gd name="connsiteY13" fmla="*/ 1405323 h 1511747"/>
              <a:gd name="connsiteX14" fmla="*/ 157221 w 793528"/>
              <a:gd name="connsiteY14" fmla="*/ 1453513 h 1511747"/>
              <a:gd name="connsiteX15" fmla="*/ 108486 w 793528"/>
              <a:gd name="connsiteY15" fmla="*/ 1487340 h 1511747"/>
              <a:gd name="connsiteX16" fmla="*/ 46294 w 793528"/>
              <a:gd name="connsiteY16" fmla="*/ 1509838 h 1511747"/>
              <a:gd name="connsiteX17" fmla="*/ 0 w 793528"/>
              <a:gd name="connsiteY17" fmla="*/ 1511747 h 1511747"/>
              <a:gd name="connsiteX0" fmla="*/ 793528 w 793528"/>
              <a:gd name="connsiteY0" fmla="*/ 0 h 1511747"/>
              <a:gd name="connsiteX1" fmla="*/ 756043 w 793528"/>
              <a:gd name="connsiteY1" fmla="*/ 115297 h 1511747"/>
              <a:gd name="connsiteX2" fmla="*/ 740023 w 793528"/>
              <a:gd name="connsiteY2" fmla="*/ 172762 h 1511747"/>
              <a:gd name="connsiteX3" fmla="*/ 707836 w 793528"/>
              <a:gd name="connsiteY3" fmla="*/ 278405 h 1511747"/>
              <a:gd name="connsiteX4" fmla="*/ 673547 w 793528"/>
              <a:gd name="connsiteY4" fmla="*/ 386559 h 1511747"/>
              <a:gd name="connsiteX5" fmla="*/ 632324 w 793528"/>
              <a:gd name="connsiteY5" fmla="*/ 516118 h 1511747"/>
              <a:gd name="connsiteX6" fmla="*/ 579457 w 793528"/>
              <a:gd name="connsiteY6" fmla="*/ 652680 h 1511747"/>
              <a:gd name="connsiteX7" fmla="*/ 529341 w 793528"/>
              <a:gd name="connsiteY7" fmla="*/ 793457 h 1511747"/>
              <a:gd name="connsiteX8" fmla="*/ 483097 w 793528"/>
              <a:gd name="connsiteY8" fmla="*/ 923883 h 1511747"/>
              <a:gd name="connsiteX9" fmla="*/ 436528 w 793528"/>
              <a:gd name="connsiteY9" fmla="*/ 1051188 h 1511747"/>
              <a:gd name="connsiteX10" fmla="*/ 375260 w 793528"/>
              <a:gd name="connsiteY10" fmla="*/ 1170461 h 1511747"/>
              <a:gd name="connsiteX11" fmla="*/ 327885 w 793528"/>
              <a:gd name="connsiteY11" fmla="*/ 1260517 h 1511747"/>
              <a:gd name="connsiteX12" fmla="*/ 266299 w 793528"/>
              <a:gd name="connsiteY12" fmla="*/ 1342082 h 1511747"/>
              <a:gd name="connsiteX13" fmla="*/ 214559 w 793528"/>
              <a:gd name="connsiteY13" fmla="*/ 1405323 h 1511747"/>
              <a:gd name="connsiteX14" fmla="*/ 157221 w 793528"/>
              <a:gd name="connsiteY14" fmla="*/ 1453513 h 1511747"/>
              <a:gd name="connsiteX15" fmla="*/ 108486 w 793528"/>
              <a:gd name="connsiteY15" fmla="*/ 1487340 h 1511747"/>
              <a:gd name="connsiteX16" fmla="*/ 46294 w 793528"/>
              <a:gd name="connsiteY16" fmla="*/ 1509838 h 1511747"/>
              <a:gd name="connsiteX17" fmla="*/ 0 w 793528"/>
              <a:gd name="connsiteY17" fmla="*/ 1511747 h 1511747"/>
              <a:gd name="connsiteX0" fmla="*/ 793528 w 793528"/>
              <a:gd name="connsiteY0" fmla="*/ 0 h 1511747"/>
              <a:gd name="connsiteX1" fmla="*/ 756043 w 793528"/>
              <a:gd name="connsiteY1" fmla="*/ 115297 h 1511747"/>
              <a:gd name="connsiteX2" fmla="*/ 740023 w 793528"/>
              <a:gd name="connsiteY2" fmla="*/ 172762 h 1511747"/>
              <a:gd name="connsiteX3" fmla="*/ 707836 w 793528"/>
              <a:gd name="connsiteY3" fmla="*/ 278405 h 1511747"/>
              <a:gd name="connsiteX4" fmla="*/ 673547 w 793528"/>
              <a:gd name="connsiteY4" fmla="*/ 386559 h 1511747"/>
              <a:gd name="connsiteX5" fmla="*/ 632324 w 793528"/>
              <a:gd name="connsiteY5" fmla="*/ 516118 h 1511747"/>
              <a:gd name="connsiteX6" fmla="*/ 588933 w 793528"/>
              <a:gd name="connsiteY6" fmla="*/ 652679 h 1511747"/>
              <a:gd name="connsiteX7" fmla="*/ 529341 w 793528"/>
              <a:gd name="connsiteY7" fmla="*/ 793457 h 1511747"/>
              <a:gd name="connsiteX8" fmla="*/ 483097 w 793528"/>
              <a:gd name="connsiteY8" fmla="*/ 923883 h 1511747"/>
              <a:gd name="connsiteX9" fmla="*/ 436528 w 793528"/>
              <a:gd name="connsiteY9" fmla="*/ 1051188 h 1511747"/>
              <a:gd name="connsiteX10" fmla="*/ 375260 w 793528"/>
              <a:gd name="connsiteY10" fmla="*/ 1170461 h 1511747"/>
              <a:gd name="connsiteX11" fmla="*/ 327885 w 793528"/>
              <a:gd name="connsiteY11" fmla="*/ 1260517 h 1511747"/>
              <a:gd name="connsiteX12" fmla="*/ 266299 w 793528"/>
              <a:gd name="connsiteY12" fmla="*/ 1342082 h 1511747"/>
              <a:gd name="connsiteX13" fmla="*/ 214559 w 793528"/>
              <a:gd name="connsiteY13" fmla="*/ 1405323 h 1511747"/>
              <a:gd name="connsiteX14" fmla="*/ 157221 w 793528"/>
              <a:gd name="connsiteY14" fmla="*/ 1453513 h 1511747"/>
              <a:gd name="connsiteX15" fmla="*/ 108486 w 793528"/>
              <a:gd name="connsiteY15" fmla="*/ 1487340 h 1511747"/>
              <a:gd name="connsiteX16" fmla="*/ 46294 w 793528"/>
              <a:gd name="connsiteY16" fmla="*/ 1509838 h 1511747"/>
              <a:gd name="connsiteX17" fmla="*/ 0 w 793528"/>
              <a:gd name="connsiteY17" fmla="*/ 1511747 h 1511747"/>
              <a:gd name="connsiteX0" fmla="*/ 793528 w 793528"/>
              <a:gd name="connsiteY0" fmla="*/ 0 h 1511747"/>
              <a:gd name="connsiteX1" fmla="*/ 756043 w 793528"/>
              <a:gd name="connsiteY1" fmla="*/ 115297 h 1511747"/>
              <a:gd name="connsiteX2" fmla="*/ 740023 w 793528"/>
              <a:gd name="connsiteY2" fmla="*/ 172762 h 1511747"/>
              <a:gd name="connsiteX3" fmla="*/ 707836 w 793528"/>
              <a:gd name="connsiteY3" fmla="*/ 278405 h 1511747"/>
              <a:gd name="connsiteX4" fmla="*/ 673547 w 793528"/>
              <a:gd name="connsiteY4" fmla="*/ 386559 h 1511747"/>
              <a:gd name="connsiteX5" fmla="*/ 632324 w 793528"/>
              <a:gd name="connsiteY5" fmla="*/ 516118 h 1511747"/>
              <a:gd name="connsiteX6" fmla="*/ 588933 w 793528"/>
              <a:gd name="connsiteY6" fmla="*/ 652679 h 1511747"/>
              <a:gd name="connsiteX7" fmla="*/ 534080 w 793528"/>
              <a:gd name="connsiteY7" fmla="*/ 800074 h 1511747"/>
              <a:gd name="connsiteX8" fmla="*/ 483097 w 793528"/>
              <a:gd name="connsiteY8" fmla="*/ 923883 h 1511747"/>
              <a:gd name="connsiteX9" fmla="*/ 436528 w 793528"/>
              <a:gd name="connsiteY9" fmla="*/ 1051188 h 1511747"/>
              <a:gd name="connsiteX10" fmla="*/ 375260 w 793528"/>
              <a:gd name="connsiteY10" fmla="*/ 1170461 h 1511747"/>
              <a:gd name="connsiteX11" fmla="*/ 327885 w 793528"/>
              <a:gd name="connsiteY11" fmla="*/ 1260517 h 1511747"/>
              <a:gd name="connsiteX12" fmla="*/ 266299 w 793528"/>
              <a:gd name="connsiteY12" fmla="*/ 1342082 h 1511747"/>
              <a:gd name="connsiteX13" fmla="*/ 214559 w 793528"/>
              <a:gd name="connsiteY13" fmla="*/ 1405323 h 1511747"/>
              <a:gd name="connsiteX14" fmla="*/ 157221 w 793528"/>
              <a:gd name="connsiteY14" fmla="*/ 1453513 h 1511747"/>
              <a:gd name="connsiteX15" fmla="*/ 108486 w 793528"/>
              <a:gd name="connsiteY15" fmla="*/ 1487340 h 1511747"/>
              <a:gd name="connsiteX16" fmla="*/ 46294 w 793528"/>
              <a:gd name="connsiteY16" fmla="*/ 1509838 h 1511747"/>
              <a:gd name="connsiteX17" fmla="*/ 0 w 793528"/>
              <a:gd name="connsiteY17" fmla="*/ 1511747 h 1511747"/>
              <a:gd name="connsiteX0" fmla="*/ 793528 w 793528"/>
              <a:gd name="connsiteY0" fmla="*/ 0 h 1511747"/>
              <a:gd name="connsiteX1" fmla="*/ 756043 w 793528"/>
              <a:gd name="connsiteY1" fmla="*/ 115297 h 1511747"/>
              <a:gd name="connsiteX2" fmla="*/ 740023 w 793528"/>
              <a:gd name="connsiteY2" fmla="*/ 172762 h 1511747"/>
              <a:gd name="connsiteX3" fmla="*/ 707836 w 793528"/>
              <a:gd name="connsiteY3" fmla="*/ 278405 h 1511747"/>
              <a:gd name="connsiteX4" fmla="*/ 673547 w 793528"/>
              <a:gd name="connsiteY4" fmla="*/ 386559 h 1511747"/>
              <a:gd name="connsiteX5" fmla="*/ 632324 w 793528"/>
              <a:gd name="connsiteY5" fmla="*/ 516118 h 1511747"/>
              <a:gd name="connsiteX6" fmla="*/ 588933 w 793528"/>
              <a:gd name="connsiteY6" fmla="*/ 652679 h 1511747"/>
              <a:gd name="connsiteX7" fmla="*/ 534080 w 793528"/>
              <a:gd name="connsiteY7" fmla="*/ 800074 h 1511747"/>
              <a:gd name="connsiteX8" fmla="*/ 487836 w 793528"/>
              <a:gd name="connsiteY8" fmla="*/ 930500 h 1511747"/>
              <a:gd name="connsiteX9" fmla="*/ 436528 w 793528"/>
              <a:gd name="connsiteY9" fmla="*/ 1051188 h 1511747"/>
              <a:gd name="connsiteX10" fmla="*/ 375260 w 793528"/>
              <a:gd name="connsiteY10" fmla="*/ 1170461 h 1511747"/>
              <a:gd name="connsiteX11" fmla="*/ 327885 w 793528"/>
              <a:gd name="connsiteY11" fmla="*/ 1260517 h 1511747"/>
              <a:gd name="connsiteX12" fmla="*/ 266299 w 793528"/>
              <a:gd name="connsiteY12" fmla="*/ 1342082 h 1511747"/>
              <a:gd name="connsiteX13" fmla="*/ 214559 w 793528"/>
              <a:gd name="connsiteY13" fmla="*/ 1405323 h 1511747"/>
              <a:gd name="connsiteX14" fmla="*/ 157221 w 793528"/>
              <a:gd name="connsiteY14" fmla="*/ 1453513 h 1511747"/>
              <a:gd name="connsiteX15" fmla="*/ 108486 w 793528"/>
              <a:gd name="connsiteY15" fmla="*/ 1487340 h 1511747"/>
              <a:gd name="connsiteX16" fmla="*/ 46294 w 793528"/>
              <a:gd name="connsiteY16" fmla="*/ 1509838 h 1511747"/>
              <a:gd name="connsiteX17" fmla="*/ 0 w 793528"/>
              <a:gd name="connsiteY17" fmla="*/ 1511747 h 1511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93528" h="1511747">
                <a:moveTo>
                  <a:pt x="793528" y="0"/>
                </a:moveTo>
                <a:cubicBezTo>
                  <a:pt x="789255" y="14804"/>
                  <a:pt x="764960" y="86503"/>
                  <a:pt x="756043" y="115297"/>
                </a:cubicBezTo>
                <a:cubicBezTo>
                  <a:pt x="747126" y="144091"/>
                  <a:pt x="748058" y="145577"/>
                  <a:pt x="740023" y="172762"/>
                </a:cubicBezTo>
                <a:cubicBezTo>
                  <a:pt x="731989" y="199947"/>
                  <a:pt x="718915" y="242772"/>
                  <a:pt x="707836" y="278405"/>
                </a:cubicBezTo>
                <a:cubicBezTo>
                  <a:pt x="696757" y="314038"/>
                  <a:pt x="686132" y="346940"/>
                  <a:pt x="673547" y="386559"/>
                </a:cubicBezTo>
                <a:lnTo>
                  <a:pt x="632324" y="516118"/>
                </a:lnTo>
                <a:cubicBezTo>
                  <a:pt x="618222" y="560471"/>
                  <a:pt x="605307" y="605353"/>
                  <a:pt x="588933" y="652679"/>
                </a:cubicBezTo>
                <a:cubicBezTo>
                  <a:pt x="572559" y="700005"/>
                  <a:pt x="550930" y="753771"/>
                  <a:pt x="534080" y="800074"/>
                </a:cubicBezTo>
                <a:cubicBezTo>
                  <a:pt x="517231" y="846378"/>
                  <a:pt x="504095" y="888648"/>
                  <a:pt x="487836" y="930500"/>
                </a:cubicBezTo>
                <a:cubicBezTo>
                  <a:pt x="471577" y="972352"/>
                  <a:pt x="455291" y="1011195"/>
                  <a:pt x="436528" y="1051188"/>
                </a:cubicBezTo>
                <a:cubicBezTo>
                  <a:pt x="417765" y="1091181"/>
                  <a:pt x="393367" y="1135573"/>
                  <a:pt x="375260" y="1170461"/>
                </a:cubicBezTo>
                <a:cubicBezTo>
                  <a:pt x="357153" y="1205349"/>
                  <a:pt x="346045" y="1231914"/>
                  <a:pt x="327885" y="1260517"/>
                </a:cubicBezTo>
                <a:cubicBezTo>
                  <a:pt x="309725" y="1289120"/>
                  <a:pt x="285187" y="1317948"/>
                  <a:pt x="266299" y="1342082"/>
                </a:cubicBezTo>
                <a:cubicBezTo>
                  <a:pt x="247411" y="1366216"/>
                  <a:pt x="232738" y="1386751"/>
                  <a:pt x="214559" y="1405323"/>
                </a:cubicBezTo>
                <a:cubicBezTo>
                  <a:pt x="196380" y="1423895"/>
                  <a:pt x="174900" y="1439844"/>
                  <a:pt x="157221" y="1453513"/>
                </a:cubicBezTo>
                <a:cubicBezTo>
                  <a:pt x="139542" y="1467182"/>
                  <a:pt x="126974" y="1477953"/>
                  <a:pt x="108486" y="1487340"/>
                </a:cubicBezTo>
                <a:cubicBezTo>
                  <a:pt x="89998" y="1496727"/>
                  <a:pt x="63585" y="1509631"/>
                  <a:pt x="46294" y="1509838"/>
                </a:cubicBezTo>
                <a:cubicBezTo>
                  <a:pt x="29003" y="1510045"/>
                  <a:pt x="20744" y="1510879"/>
                  <a:pt x="0" y="1511747"/>
                </a:cubicBezTo>
              </a:path>
            </a:pathLst>
          </a:custGeom>
          <a:noFill/>
          <a:ln w="38100">
            <a:solidFill>
              <a:srgbClr val="FFC000"/>
            </a:solidFill>
            <a:head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9197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Functions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algn="ctr"/>
            <a:endParaRPr lang="en-US" i="1" dirty="0"/>
          </a:p>
          <a:p>
            <a:pPr algn="ctr"/>
            <a:r>
              <a:rPr lang="en-US" dirty="0"/>
              <a:t>ƒ</a:t>
            </a:r>
            <a:r>
              <a:rPr lang="en-US" i="1" dirty="0"/>
              <a:t> </a:t>
            </a:r>
            <a:r>
              <a:rPr lang="en-US" dirty="0"/>
              <a:t>○ </a:t>
            </a:r>
            <a:r>
              <a:rPr lang="en-US" i="1" dirty="0"/>
              <a:t>g</a:t>
            </a:r>
            <a:r>
              <a:rPr lang="en-US" dirty="0"/>
              <a:t> ≠ </a:t>
            </a:r>
            <a:r>
              <a:rPr lang="en-US" i="1" dirty="0"/>
              <a:t>g</a:t>
            </a:r>
            <a:r>
              <a:rPr lang="en-US" dirty="0"/>
              <a:t> ○ ƒ</a:t>
            </a:r>
          </a:p>
        </p:txBody>
      </p:sp>
    </p:spTree>
    <p:extLst>
      <p:ext uri="{BB962C8B-B14F-4D97-AF65-F5344CB8AC3E}">
        <p14:creationId xmlns:p14="http://schemas.microsoft.com/office/powerpoint/2010/main" val="36186583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 algn="ctr"/>
            <a:r>
              <a:rPr lang="en-US" dirty="0"/>
              <a:t>ƒ = 3x–5</a:t>
            </a:r>
          </a:p>
          <a:p>
            <a:pPr algn="ctr"/>
            <a:r>
              <a:rPr lang="en-US" i="1" dirty="0"/>
              <a:t>g</a:t>
            </a:r>
            <a:r>
              <a:rPr lang="en-US" dirty="0"/>
              <a:t> = 7x+4</a:t>
            </a:r>
          </a:p>
          <a:p>
            <a:pPr algn="ctr"/>
            <a:endParaRPr lang="en-US" sz="2000" dirty="0"/>
          </a:p>
          <a:p>
            <a:r>
              <a:rPr lang="en-US" dirty="0"/>
              <a:t>Calculate  </a:t>
            </a:r>
            <a:r>
              <a:rPr lang="en-US" i="1" dirty="0"/>
              <a:t>g </a:t>
            </a:r>
            <a:r>
              <a:rPr lang="en-US" dirty="0"/>
              <a:t>○ ƒ</a:t>
            </a:r>
            <a:endParaRPr lang="en-US" i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COMPOSITE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3488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 algn="ctr"/>
            <a:r>
              <a:rPr lang="en-US" dirty="0"/>
              <a:t>ƒ = 3x–5</a:t>
            </a:r>
          </a:p>
          <a:p>
            <a:pPr algn="ctr"/>
            <a:r>
              <a:rPr lang="en-US" i="1" dirty="0"/>
              <a:t>g</a:t>
            </a:r>
            <a:r>
              <a:rPr lang="en-US" dirty="0"/>
              <a:t> = 7x+4</a:t>
            </a:r>
          </a:p>
          <a:p>
            <a:pPr algn="ctr"/>
            <a:endParaRPr lang="en-US" dirty="0"/>
          </a:p>
          <a:p>
            <a:r>
              <a:rPr lang="en-US" i="1" dirty="0"/>
              <a:t>	g </a:t>
            </a:r>
            <a:r>
              <a:rPr lang="en-US" dirty="0"/>
              <a:t>○ ƒ</a:t>
            </a:r>
            <a:r>
              <a:rPr lang="en-US" i="1" dirty="0"/>
              <a:t> </a:t>
            </a:r>
            <a:r>
              <a:rPr lang="en-US" dirty="0"/>
              <a:t>= 7(3x-5) +4</a:t>
            </a:r>
          </a:p>
          <a:p>
            <a:r>
              <a:rPr lang="en-US" dirty="0"/>
              <a:t>	       = 21x-35+4</a:t>
            </a:r>
          </a:p>
          <a:p>
            <a:r>
              <a:rPr lang="en-US" dirty="0"/>
              <a:t>	       = </a:t>
            </a:r>
            <a:r>
              <a:rPr lang="en-US" dirty="0">
                <a:solidFill>
                  <a:srgbClr val="FFFF00"/>
                </a:solidFill>
              </a:rPr>
              <a:t>21x-31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COMPOSITE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7981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So: 	ƒ</a:t>
            </a:r>
            <a:r>
              <a:rPr lang="en-US" i="1" dirty="0"/>
              <a:t> </a:t>
            </a:r>
            <a:r>
              <a:rPr lang="en-US" dirty="0"/>
              <a:t>○ </a:t>
            </a:r>
            <a:r>
              <a:rPr lang="en-US" i="1" dirty="0"/>
              <a:t>g </a:t>
            </a:r>
            <a:r>
              <a:rPr lang="en-US" dirty="0"/>
              <a:t>= 21x+7</a:t>
            </a:r>
          </a:p>
          <a:p>
            <a:r>
              <a:rPr lang="en-US" dirty="0"/>
              <a:t>And: 	</a:t>
            </a:r>
            <a:r>
              <a:rPr lang="en-US" i="1" dirty="0"/>
              <a:t>g </a:t>
            </a:r>
            <a:r>
              <a:rPr lang="en-US" dirty="0"/>
              <a:t>○ ƒ</a:t>
            </a:r>
            <a:r>
              <a:rPr lang="en-US" i="1" dirty="0"/>
              <a:t> </a:t>
            </a:r>
            <a:r>
              <a:rPr lang="en-US" dirty="0"/>
              <a:t>= 21x–31</a:t>
            </a:r>
          </a:p>
          <a:p>
            <a:endParaRPr lang="en-US" dirty="0"/>
          </a:p>
          <a:p>
            <a:pPr algn="ctr"/>
            <a:r>
              <a:rPr lang="en-US" dirty="0"/>
              <a:t>ƒ</a:t>
            </a:r>
            <a:r>
              <a:rPr lang="en-US" i="1" dirty="0"/>
              <a:t> </a:t>
            </a:r>
            <a:r>
              <a:rPr lang="en-US" dirty="0"/>
              <a:t>○ </a:t>
            </a:r>
            <a:r>
              <a:rPr lang="en-US" i="1" dirty="0"/>
              <a:t>g</a:t>
            </a:r>
            <a:r>
              <a:rPr lang="en-US" dirty="0"/>
              <a:t> ≠ </a:t>
            </a:r>
            <a:r>
              <a:rPr lang="en-US" i="1" dirty="0"/>
              <a:t>g</a:t>
            </a:r>
            <a:r>
              <a:rPr lang="en-US" dirty="0"/>
              <a:t> ○ ƒ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COMPOSITE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128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ƒ(</a:t>
            </a:r>
            <a:r>
              <a:rPr lang="en-US" i="1" dirty="0"/>
              <a:t>x</a:t>
            </a:r>
            <a:r>
              <a:rPr lang="en-US" dirty="0"/>
              <a:t>) = 5</a:t>
            </a:r>
            <a:r>
              <a:rPr lang="en-US" i="1" dirty="0"/>
              <a:t>x</a:t>
            </a:r>
            <a:r>
              <a:rPr lang="en-US" dirty="0"/>
              <a:t>+6  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2</a:t>
            </a:r>
            <a:r>
              <a:rPr lang="en-US" i="1" dirty="0"/>
              <a:t>x</a:t>
            </a:r>
            <a:r>
              <a:rPr lang="en-US" sz="2000" dirty="0"/>
              <a:t> </a:t>
            </a:r>
            <a:r>
              <a:rPr lang="en-US" dirty="0"/>
              <a:t>–1   Calculate (ƒ ○</a:t>
            </a:r>
            <a:r>
              <a:rPr lang="en-US" i="1" dirty="0"/>
              <a:t> g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COMPOSITE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176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200" dirty="0"/>
              <a:t>Outcome 6) Calculate a formula and the domain of a </a:t>
            </a:r>
            <a:r>
              <a:rPr lang="en-US" sz="3200" dirty="0">
                <a:solidFill>
                  <a:srgbClr val="FFC000"/>
                </a:solidFill>
              </a:rPr>
              <a:t>composition</a:t>
            </a:r>
            <a:r>
              <a:rPr lang="en-US" sz="3200" dirty="0"/>
              <a:t> of functions and of the </a:t>
            </a:r>
            <a:r>
              <a:rPr lang="en-US" sz="3200" dirty="0">
                <a:solidFill>
                  <a:srgbClr val="FFC000"/>
                </a:solidFill>
              </a:rPr>
              <a:t>inverse</a:t>
            </a:r>
            <a:r>
              <a:rPr lang="en-US" sz="3200" dirty="0"/>
              <a:t> of a function, if it exists</a:t>
            </a:r>
          </a:p>
          <a:p>
            <a:pPr>
              <a:spcBef>
                <a:spcPts val="0"/>
              </a:spcBef>
            </a:pPr>
            <a:r>
              <a:rPr lang="en-US" sz="3200" dirty="0"/>
              <a:t>Outcome 12) Solve a problem by identifying the given data, making a sketch as appropriate, modeling the problem, and calculating the final answer</a:t>
            </a:r>
          </a:p>
          <a:p>
            <a:pPr>
              <a:spcBef>
                <a:spcPts val="0"/>
              </a:spcBef>
            </a:pPr>
            <a:endParaRPr lang="en-US" sz="3200" dirty="0"/>
          </a:p>
          <a:p>
            <a:pPr>
              <a:spcBef>
                <a:spcPts val="0"/>
              </a:spcBef>
            </a:pPr>
            <a:endParaRPr lang="en-US" sz="3200" dirty="0">
              <a:solidFill>
                <a:srgbClr val="FFC000"/>
              </a:solidFill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850802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ƒ(</a:t>
            </a:r>
            <a:r>
              <a:rPr lang="en-US" i="1" dirty="0"/>
              <a:t>x</a:t>
            </a:r>
            <a:r>
              <a:rPr lang="en-US" dirty="0"/>
              <a:t>) = 5</a:t>
            </a:r>
            <a:r>
              <a:rPr lang="en-US" i="1" dirty="0"/>
              <a:t>x</a:t>
            </a:r>
            <a:r>
              <a:rPr lang="en-US" dirty="0"/>
              <a:t>+6  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2</a:t>
            </a:r>
            <a:r>
              <a:rPr lang="en-US" i="1" dirty="0"/>
              <a:t>x</a:t>
            </a:r>
            <a:r>
              <a:rPr lang="en-US" sz="2000" dirty="0"/>
              <a:t> </a:t>
            </a:r>
            <a:r>
              <a:rPr lang="en-US" dirty="0"/>
              <a:t>–1   Calculate (ƒ ○</a:t>
            </a:r>
            <a:r>
              <a:rPr lang="en-US" i="1" dirty="0"/>
              <a:t> g</a:t>
            </a:r>
            <a:r>
              <a:rPr lang="en-US" dirty="0"/>
              <a:t>) = </a:t>
            </a:r>
            <a:r>
              <a:rPr lang="en-US" dirty="0">
                <a:solidFill>
                  <a:srgbClr val="FFFF00"/>
                </a:solidFill>
              </a:rPr>
              <a:t>10x + 1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COMPOSITE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0371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ƒ(</a:t>
            </a:r>
            <a:r>
              <a:rPr lang="en-US" i="1" dirty="0"/>
              <a:t>x</a:t>
            </a:r>
            <a:r>
              <a:rPr lang="en-US" dirty="0"/>
              <a:t>) = 5</a:t>
            </a:r>
            <a:r>
              <a:rPr lang="en-US" i="1" dirty="0"/>
              <a:t>x</a:t>
            </a:r>
            <a:r>
              <a:rPr lang="en-US" dirty="0"/>
              <a:t>+6  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2</a:t>
            </a:r>
            <a:r>
              <a:rPr lang="en-US" i="1" dirty="0"/>
              <a:t>x</a:t>
            </a:r>
            <a:r>
              <a:rPr lang="en-US" sz="2000" dirty="0"/>
              <a:t> </a:t>
            </a:r>
            <a:r>
              <a:rPr lang="en-US" dirty="0"/>
              <a:t>–1   Calculate (</a:t>
            </a:r>
            <a:r>
              <a:rPr lang="en-US" i="1" dirty="0"/>
              <a:t>g </a:t>
            </a:r>
            <a:r>
              <a:rPr lang="en-US" dirty="0"/>
              <a:t>○</a:t>
            </a:r>
            <a:r>
              <a:rPr lang="en-US" i="1" dirty="0"/>
              <a:t> </a:t>
            </a:r>
            <a:r>
              <a:rPr lang="en-US" dirty="0"/>
              <a:t>ƒ)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COMPOSITE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5544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ƒ(</a:t>
            </a:r>
            <a:r>
              <a:rPr lang="en-US" i="1" dirty="0"/>
              <a:t>x</a:t>
            </a:r>
            <a:r>
              <a:rPr lang="en-US" dirty="0"/>
              <a:t>) = 5</a:t>
            </a:r>
            <a:r>
              <a:rPr lang="en-US" i="1" dirty="0"/>
              <a:t>x</a:t>
            </a:r>
            <a:r>
              <a:rPr lang="en-US" dirty="0"/>
              <a:t>+6  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2</a:t>
            </a:r>
            <a:r>
              <a:rPr lang="en-US" i="1" dirty="0"/>
              <a:t>x</a:t>
            </a:r>
            <a:r>
              <a:rPr lang="en-US" sz="2000" dirty="0"/>
              <a:t> </a:t>
            </a:r>
            <a:r>
              <a:rPr lang="en-US" dirty="0"/>
              <a:t>–1   Calculate (</a:t>
            </a:r>
            <a:r>
              <a:rPr lang="en-US" i="1" dirty="0"/>
              <a:t>g </a:t>
            </a:r>
            <a:r>
              <a:rPr lang="en-US" dirty="0"/>
              <a:t>○</a:t>
            </a:r>
            <a:r>
              <a:rPr lang="en-US" i="1" dirty="0"/>
              <a:t> </a:t>
            </a:r>
            <a:r>
              <a:rPr lang="en-US" dirty="0"/>
              <a:t>ƒ) = </a:t>
            </a:r>
            <a:r>
              <a:rPr lang="en-US" dirty="0">
                <a:solidFill>
                  <a:srgbClr val="FFFF00"/>
                </a:solidFill>
              </a:rPr>
              <a:t>10x+11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COMPOSITE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2730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Again: 	ƒ</a:t>
            </a:r>
            <a:r>
              <a:rPr lang="en-US" i="1" dirty="0"/>
              <a:t> </a:t>
            </a:r>
            <a:r>
              <a:rPr lang="en-US" dirty="0"/>
              <a:t>○ </a:t>
            </a:r>
            <a:r>
              <a:rPr lang="en-US" i="1" dirty="0"/>
              <a:t>g </a:t>
            </a:r>
            <a:r>
              <a:rPr lang="en-US" dirty="0"/>
              <a:t>= 10x+1</a:t>
            </a:r>
          </a:p>
          <a:p>
            <a:r>
              <a:rPr lang="en-US" dirty="0"/>
              <a:t>And: 	</a:t>
            </a:r>
            <a:r>
              <a:rPr lang="en-US" i="1" dirty="0"/>
              <a:t>g </a:t>
            </a:r>
            <a:r>
              <a:rPr lang="en-US" dirty="0"/>
              <a:t>○ ƒ</a:t>
            </a:r>
            <a:r>
              <a:rPr lang="en-US" i="1" dirty="0"/>
              <a:t> </a:t>
            </a:r>
            <a:r>
              <a:rPr lang="en-US" dirty="0"/>
              <a:t>= 10x+11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/>
              <a:t>So: </a:t>
            </a:r>
            <a:r>
              <a:rPr lang="en-US" dirty="0">
                <a:solidFill>
                  <a:srgbClr val="FFFF00"/>
                </a:solidFill>
              </a:rPr>
              <a:t>		</a:t>
            </a:r>
            <a:r>
              <a:rPr lang="en-US" dirty="0"/>
              <a:t>ƒ</a:t>
            </a:r>
            <a:r>
              <a:rPr lang="en-US" i="1" dirty="0"/>
              <a:t> </a:t>
            </a:r>
            <a:r>
              <a:rPr lang="en-US" dirty="0"/>
              <a:t>○ </a:t>
            </a:r>
            <a:r>
              <a:rPr lang="en-US" i="1" dirty="0"/>
              <a:t>g</a:t>
            </a:r>
            <a:r>
              <a:rPr lang="en-US" dirty="0"/>
              <a:t> ≠ </a:t>
            </a:r>
            <a:r>
              <a:rPr lang="en-US" i="1" dirty="0"/>
              <a:t>g</a:t>
            </a:r>
            <a:r>
              <a:rPr lang="en-US" dirty="0"/>
              <a:t> ○ ƒ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COMPOSITE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006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A56BF4-965D-4CB2-B323-52F4DEDAD12D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14928627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evaluate a composite, do the composite first, then plug in the value</a:t>
            </a:r>
          </a:p>
        </p:txBody>
      </p:sp>
    </p:spTree>
    <p:extLst>
      <p:ext uri="{BB962C8B-B14F-4D97-AF65-F5344CB8AC3E}">
        <p14:creationId xmlns:p14="http://schemas.microsoft.com/office/powerpoint/2010/main" val="6145953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notation is a bit confusing:</a:t>
            </a:r>
          </a:p>
          <a:p>
            <a:pPr algn="ctr"/>
            <a:r>
              <a:rPr lang="en-US" dirty="0"/>
              <a:t>(ƒ ○</a:t>
            </a:r>
            <a:r>
              <a:rPr lang="en-US" i="1" dirty="0"/>
              <a:t> g</a:t>
            </a:r>
            <a:r>
              <a:rPr lang="en-US" dirty="0"/>
              <a:t>)(2)</a:t>
            </a:r>
          </a:p>
          <a:p>
            <a:r>
              <a:rPr lang="en-US" dirty="0"/>
              <a:t>means calculate “ƒ ○</a:t>
            </a:r>
            <a:r>
              <a:rPr lang="en-US" i="1" dirty="0"/>
              <a:t> g</a:t>
            </a:r>
            <a:r>
              <a:rPr lang="en-US" dirty="0"/>
              <a:t>” then plug in “2” for “x”</a:t>
            </a:r>
          </a:p>
        </p:txBody>
      </p:sp>
    </p:spTree>
    <p:extLst>
      <p:ext uri="{BB962C8B-B14F-4D97-AF65-F5344CB8AC3E}">
        <p14:creationId xmlns:p14="http://schemas.microsoft.com/office/powerpoint/2010/main" val="42285441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ƒ(</a:t>
            </a:r>
            <a:r>
              <a:rPr lang="en-US" i="1" dirty="0"/>
              <a:t>x</a:t>
            </a:r>
            <a:r>
              <a:rPr lang="en-US" dirty="0"/>
              <a:t>) = 5</a:t>
            </a:r>
            <a:r>
              <a:rPr lang="en-US" i="1" dirty="0"/>
              <a:t>x</a:t>
            </a:r>
            <a:r>
              <a:rPr lang="en-US" dirty="0"/>
              <a:t>+6  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2</a:t>
            </a:r>
            <a:r>
              <a:rPr lang="en-US" i="1" dirty="0"/>
              <a:t>x</a:t>
            </a:r>
            <a:r>
              <a:rPr lang="en-US" sz="2000" i="1" dirty="0"/>
              <a:t> </a:t>
            </a:r>
            <a:r>
              <a:rPr lang="en-US" dirty="0"/>
              <a:t>–1   Calculate (ƒ ○</a:t>
            </a:r>
            <a:r>
              <a:rPr lang="en-US" i="1" dirty="0"/>
              <a:t> g</a:t>
            </a:r>
            <a:r>
              <a:rPr lang="en-US" dirty="0"/>
              <a:t>)(2)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COMPOSITE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5224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ƒ(</a:t>
            </a:r>
            <a:r>
              <a:rPr lang="en-US" i="1" dirty="0"/>
              <a:t>x</a:t>
            </a:r>
            <a:r>
              <a:rPr lang="en-US" dirty="0"/>
              <a:t>) = 5</a:t>
            </a:r>
            <a:r>
              <a:rPr lang="en-US" i="1" dirty="0"/>
              <a:t>x</a:t>
            </a:r>
            <a:r>
              <a:rPr lang="en-US" dirty="0"/>
              <a:t>+6  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2</a:t>
            </a:r>
            <a:r>
              <a:rPr lang="en-US" i="1" dirty="0"/>
              <a:t>x</a:t>
            </a:r>
            <a:r>
              <a:rPr lang="en-US" sz="2000" dirty="0"/>
              <a:t> </a:t>
            </a:r>
            <a:r>
              <a:rPr lang="en-US" dirty="0"/>
              <a:t>–1   Calculate (ƒ ○</a:t>
            </a:r>
            <a:r>
              <a:rPr lang="en-US" i="1" dirty="0"/>
              <a:t> g</a:t>
            </a:r>
            <a:r>
              <a:rPr lang="en-US" dirty="0"/>
              <a:t>)(2)</a:t>
            </a:r>
          </a:p>
          <a:p>
            <a:r>
              <a:rPr lang="en-US" dirty="0"/>
              <a:t>We have: (ƒ ○</a:t>
            </a:r>
            <a:r>
              <a:rPr lang="en-US" i="1" dirty="0"/>
              <a:t> g</a:t>
            </a:r>
            <a:r>
              <a:rPr lang="en-US" dirty="0"/>
              <a:t>) = </a:t>
            </a:r>
            <a:r>
              <a:rPr lang="en-US" dirty="0">
                <a:solidFill>
                  <a:srgbClr val="FFFF00"/>
                </a:solidFill>
              </a:rPr>
              <a:t>10x + 1</a:t>
            </a:r>
          </a:p>
          <a:p>
            <a:r>
              <a:rPr lang="en-US" dirty="0"/>
              <a:t>So plug in “2” for “x”</a:t>
            </a:r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COMPOSITE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7970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ƒ(</a:t>
            </a:r>
            <a:r>
              <a:rPr lang="en-US" i="1" dirty="0"/>
              <a:t>x</a:t>
            </a:r>
            <a:r>
              <a:rPr lang="en-US" dirty="0"/>
              <a:t>) = 5</a:t>
            </a:r>
            <a:r>
              <a:rPr lang="en-US" i="1" dirty="0"/>
              <a:t>x</a:t>
            </a:r>
            <a:r>
              <a:rPr lang="en-US" dirty="0"/>
              <a:t>+6  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2</a:t>
            </a:r>
            <a:r>
              <a:rPr lang="en-US" i="1" dirty="0"/>
              <a:t>x</a:t>
            </a:r>
            <a:r>
              <a:rPr lang="en-US" sz="2000" dirty="0"/>
              <a:t> </a:t>
            </a:r>
            <a:r>
              <a:rPr lang="en-US" dirty="0"/>
              <a:t>–1   Calculate (ƒ ○</a:t>
            </a:r>
            <a:r>
              <a:rPr lang="en-US" i="1" dirty="0"/>
              <a:t> g</a:t>
            </a:r>
            <a:r>
              <a:rPr lang="en-US" dirty="0"/>
              <a:t>)(2)</a:t>
            </a:r>
          </a:p>
          <a:p>
            <a:r>
              <a:rPr lang="en-US" dirty="0"/>
              <a:t>We have: (ƒ ○</a:t>
            </a:r>
            <a:r>
              <a:rPr lang="en-US" i="1" dirty="0"/>
              <a:t> g</a:t>
            </a:r>
            <a:r>
              <a:rPr lang="en-US" dirty="0"/>
              <a:t>) = 10x + 1</a:t>
            </a:r>
          </a:p>
          <a:p>
            <a:r>
              <a:rPr lang="en-US" dirty="0"/>
              <a:t>So plug in “2” for “x”</a:t>
            </a:r>
          </a:p>
          <a:p>
            <a:r>
              <a:rPr lang="en-US" dirty="0"/>
              <a:t>(ƒ ○</a:t>
            </a:r>
            <a:r>
              <a:rPr lang="en-US" i="1" dirty="0"/>
              <a:t> g</a:t>
            </a:r>
            <a:r>
              <a:rPr lang="en-US" dirty="0"/>
              <a:t>)(2) = 10(2) + 1 = </a:t>
            </a:r>
            <a:r>
              <a:rPr lang="en-US" dirty="0">
                <a:solidFill>
                  <a:srgbClr val="FFFF00"/>
                </a:solidFill>
              </a:rPr>
              <a:t>21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COMPOSITE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763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088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http://995642590.r.lightningbase-cdn.com/wp-content/uploads/2010/12/looking-back-hrexaminer-v144-cover425px.jpg</a:t>
            </a:r>
          </a:p>
        </p:txBody>
      </p:sp>
    </p:spTree>
    <p:extLst>
      <p:ext uri="{BB962C8B-B14F-4D97-AF65-F5344CB8AC3E}">
        <p14:creationId xmlns:p14="http://schemas.microsoft.com/office/powerpoint/2010/main" val="16569100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638800"/>
          </a:xfrm>
        </p:spPr>
        <p:txBody>
          <a:bodyPr/>
          <a:lstStyle/>
          <a:p>
            <a:r>
              <a:rPr lang="en-US" dirty="0"/>
              <a:t>If</a:t>
            </a:r>
            <a:r>
              <a:rPr lang="en-US" i="1" dirty="0"/>
              <a:t> </a:t>
            </a:r>
            <a:r>
              <a:rPr lang="en-US" dirty="0"/>
              <a:t>ƒ(</a:t>
            </a:r>
            <a:r>
              <a:rPr lang="en-US" i="1" dirty="0"/>
              <a:t>x</a:t>
            </a:r>
            <a:r>
              <a:rPr lang="en-US" dirty="0"/>
              <a:t>) = 8</a:t>
            </a:r>
            <a:r>
              <a:rPr lang="en-US" i="1" dirty="0"/>
              <a:t>x</a:t>
            </a:r>
            <a:r>
              <a:rPr lang="en-US" dirty="0"/>
              <a:t>+4  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13</a:t>
            </a:r>
            <a:r>
              <a:rPr lang="en-US" i="1" dirty="0"/>
              <a:t>x</a:t>
            </a:r>
            <a:r>
              <a:rPr lang="en-US" dirty="0"/>
              <a:t>+7 </a:t>
            </a:r>
          </a:p>
          <a:p>
            <a:r>
              <a:rPr lang="en-US" dirty="0"/>
              <a:t>Calculate (ƒ ○</a:t>
            </a:r>
            <a:r>
              <a:rPr lang="en-US" i="1" dirty="0"/>
              <a:t> g</a:t>
            </a:r>
            <a:r>
              <a:rPr lang="en-US" dirty="0"/>
              <a:t>)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Calculate (</a:t>
            </a:r>
            <a:r>
              <a:rPr lang="en-US" i="1" dirty="0"/>
              <a:t>g</a:t>
            </a:r>
            <a:r>
              <a:rPr lang="en-US" dirty="0"/>
              <a:t> ○</a:t>
            </a:r>
            <a:r>
              <a:rPr lang="en-US" i="1" dirty="0"/>
              <a:t> </a:t>
            </a:r>
            <a:r>
              <a:rPr lang="en-US" dirty="0"/>
              <a:t>ƒ)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Calculate (ƒ ○</a:t>
            </a:r>
            <a:r>
              <a:rPr lang="en-US" i="1" dirty="0"/>
              <a:t> g</a:t>
            </a:r>
            <a:r>
              <a:rPr lang="en-US" dirty="0"/>
              <a:t>)(3)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COMPOSITE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551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638800"/>
          </a:xfrm>
        </p:spPr>
        <p:txBody>
          <a:bodyPr/>
          <a:lstStyle/>
          <a:p>
            <a:r>
              <a:rPr lang="en-US" dirty="0"/>
              <a:t>If</a:t>
            </a:r>
            <a:r>
              <a:rPr lang="en-US" i="1" dirty="0"/>
              <a:t> </a:t>
            </a:r>
            <a:r>
              <a:rPr lang="en-US" dirty="0"/>
              <a:t>ƒ(</a:t>
            </a:r>
            <a:r>
              <a:rPr lang="en-US" i="1" dirty="0"/>
              <a:t>x</a:t>
            </a:r>
            <a:r>
              <a:rPr lang="en-US" dirty="0"/>
              <a:t>) = 8</a:t>
            </a:r>
            <a:r>
              <a:rPr lang="en-US" i="1" dirty="0"/>
              <a:t>x</a:t>
            </a:r>
            <a:r>
              <a:rPr lang="en-US" dirty="0"/>
              <a:t>+4  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13</a:t>
            </a:r>
            <a:r>
              <a:rPr lang="en-US" i="1" dirty="0"/>
              <a:t>x</a:t>
            </a:r>
            <a:r>
              <a:rPr lang="en-US" dirty="0"/>
              <a:t>+7 </a:t>
            </a:r>
          </a:p>
          <a:p>
            <a:r>
              <a:rPr lang="en-US" dirty="0"/>
              <a:t>Calculate (ƒ ○</a:t>
            </a:r>
            <a:r>
              <a:rPr lang="en-US" i="1" dirty="0"/>
              <a:t> g</a:t>
            </a:r>
            <a:r>
              <a:rPr lang="en-US" dirty="0"/>
              <a:t>) = </a:t>
            </a:r>
            <a:r>
              <a:rPr lang="en-US" dirty="0">
                <a:solidFill>
                  <a:srgbClr val="FFFF00"/>
                </a:solidFill>
              </a:rPr>
              <a:t>104x + 60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Calculate (</a:t>
            </a:r>
            <a:r>
              <a:rPr lang="en-US" i="1" dirty="0"/>
              <a:t>g</a:t>
            </a:r>
            <a:r>
              <a:rPr lang="en-US" dirty="0"/>
              <a:t> ○</a:t>
            </a:r>
            <a:r>
              <a:rPr lang="en-US" i="1" dirty="0"/>
              <a:t> </a:t>
            </a:r>
            <a:r>
              <a:rPr lang="en-US" dirty="0"/>
              <a:t>ƒ)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Calculate (ƒ ○</a:t>
            </a:r>
            <a:r>
              <a:rPr lang="en-US" i="1" dirty="0"/>
              <a:t> g</a:t>
            </a:r>
            <a:r>
              <a:rPr lang="en-US" dirty="0"/>
              <a:t>)(3)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COMPOSITE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6825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638800"/>
          </a:xfrm>
        </p:spPr>
        <p:txBody>
          <a:bodyPr/>
          <a:lstStyle/>
          <a:p>
            <a:r>
              <a:rPr lang="en-US" dirty="0"/>
              <a:t>If</a:t>
            </a:r>
            <a:r>
              <a:rPr lang="en-US" i="1" dirty="0"/>
              <a:t> </a:t>
            </a:r>
            <a:r>
              <a:rPr lang="en-US" dirty="0"/>
              <a:t>ƒ(</a:t>
            </a:r>
            <a:r>
              <a:rPr lang="en-US" i="1" dirty="0"/>
              <a:t>x</a:t>
            </a:r>
            <a:r>
              <a:rPr lang="en-US" dirty="0"/>
              <a:t>) = 8</a:t>
            </a:r>
            <a:r>
              <a:rPr lang="en-US" i="1" dirty="0"/>
              <a:t>x</a:t>
            </a:r>
            <a:r>
              <a:rPr lang="en-US" dirty="0"/>
              <a:t>+4  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13</a:t>
            </a:r>
            <a:r>
              <a:rPr lang="en-US" i="1" dirty="0"/>
              <a:t>x</a:t>
            </a:r>
            <a:r>
              <a:rPr lang="en-US" dirty="0"/>
              <a:t>+7 </a:t>
            </a:r>
          </a:p>
          <a:p>
            <a:r>
              <a:rPr lang="en-US" dirty="0"/>
              <a:t>Calculate (ƒ ○</a:t>
            </a:r>
            <a:r>
              <a:rPr lang="en-US" i="1" dirty="0"/>
              <a:t> g</a:t>
            </a:r>
            <a:r>
              <a:rPr lang="en-US" dirty="0"/>
              <a:t>) = </a:t>
            </a:r>
            <a:r>
              <a:rPr lang="en-US" dirty="0">
                <a:solidFill>
                  <a:srgbClr val="FFFF00"/>
                </a:solidFill>
              </a:rPr>
              <a:t>104x + 60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Calculate (</a:t>
            </a:r>
            <a:r>
              <a:rPr lang="en-US" i="1" dirty="0"/>
              <a:t>g</a:t>
            </a:r>
            <a:r>
              <a:rPr lang="en-US" dirty="0"/>
              <a:t> ○</a:t>
            </a:r>
            <a:r>
              <a:rPr lang="en-US" i="1" dirty="0"/>
              <a:t> </a:t>
            </a:r>
            <a:r>
              <a:rPr lang="en-US" dirty="0"/>
              <a:t>ƒ) = </a:t>
            </a:r>
            <a:r>
              <a:rPr lang="en-US" dirty="0">
                <a:solidFill>
                  <a:srgbClr val="FFFF00"/>
                </a:solidFill>
              </a:rPr>
              <a:t>104x + 59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Calculate (ƒ ○</a:t>
            </a:r>
            <a:r>
              <a:rPr lang="en-US" i="1" dirty="0"/>
              <a:t> g</a:t>
            </a:r>
            <a:r>
              <a:rPr lang="en-US" dirty="0"/>
              <a:t>)(3)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COMPOSITE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6825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r>
              <a:rPr lang="en-US" dirty="0"/>
              <a:t>If</a:t>
            </a:r>
            <a:r>
              <a:rPr lang="en-US" i="1" dirty="0"/>
              <a:t> </a:t>
            </a:r>
            <a:r>
              <a:rPr lang="en-US" dirty="0"/>
              <a:t>ƒ(</a:t>
            </a:r>
            <a:r>
              <a:rPr lang="en-US" i="1" dirty="0"/>
              <a:t>x</a:t>
            </a:r>
            <a:r>
              <a:rPr lang="en-US" dirty="0"/>
              <a:t>) = 8</a:t>
            </a:r>
            <a:r>
              <a:rPr lang="en-US" i="1" dirty="0"/>
              <a:t>x</a:t>
            </a:r>
            <a:r>
              <a:rPr lang="en-US" dirty="0"/>
              <a:t>+4  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13</a:t>
            </a:r>
            <a:r>
              <a:rPr lang="en-US" i="1" dirty="0"/>
              <a:t>x</a:t>
            </a:r>
            <a:r>
              <a:rPr lang="en-US" dirty="0"/>
              <a:t>+7 </a:t>
            </a:r>
          </a:p>
          <a:p>
            <a:r>
              <a:rPr lang="en-US" dirty="0"/>
              <a:t>Calculate (ƒ ○</a:t>
            </a:r>
            <a:r>
              <a:rPr lang="en-US" i="1" dirty="0"/>
              <a:t> g</a:t>
            </a:r>
            <a:r>
              <a:rPr lang="en-US" dirty="0"/>
              <a:t>) = </a:t>
            </a:r>
            <a:r>
              <a:rPr lang="en-US" dirty="0">
                <a:solidFill>
                  <a:srgbClr val="FFFF00"/>
                </a:solidFill>
              </a:rPr>
              <a:t>104x + 60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Calculate (</a:t>
            </a:r>
            <a:r>
              <a:rPr lang="en-US" i="1" dirty="0"/>
              <a:t>g</a:t>
            </a:r>
            <a:r>
              <a:rPr lang="en-US" dirty="0"/>
              <a:t> ○</a:t>
            </a:r>
            <a:r>
              <a:rPr lang="en-US" i="1" dirty="0"/>
              <a:t> </a:t>
            </a:r>
            <a:r>
              <a:rPr lang="en-US" dirty="0"/>
              <a:t>ƒ) = </a:t>
            </a:r>
            <a:r>
              <a:rPr lang="en-US" dirty="0">
                <a:solidFill>
                  <a:srgbClr val="FFFF00"/>
                </a:solidFill>
              </a:rPr>
              <a:t>104x + 59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Calculate (ƒ ○</a:t>
            </a:r>
            <a:r>
              <a:rPr lang="en-US" i="1" dirty="0"/>
              <a:t> g</a:t>
            </a:r>
            <a:r>
              <a:rPr lang="en-US" dirty="0"/>
              <a:t>)(3) = 104(3) + 60</a:t>
            </a:r>
          </a:p>
          <a:p>
            <a:r>
              <a:rPr lang="en-US" dirty="0"/>
              <a:t>				   = </a:t>
            </a:r>
            <a:r>
              <a:rPr lang="en-US" dirty="0">
                <a:solidFill>
                  <a:srgbClr val="FFFF00"/>
                </a:solidFill>
              </a:rPr>
              <a:t>372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COMPOSITE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6825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r>
              <a:rPr lang="en-US" dirty="0"/>
              <a:t>If</a:t>
            </a:r>
            <a:r>
              <a:rPr lang="en-US" i="1" dirty="0"/>
              <a:t> </a:t>
            </a:r>
            <a:r>
              <a:rPr lang="en-US" dirty="0"/>
              <a:t>ƒ(</a:t>
            </a:r>
            <a:r>
              <a:rPr lang="en-US" i="1" dirty="0"/>
              <a:t>x</a:t>
            </a:r>
            <a:r>
              <a:rPr lang="en-US" dirty="0"/>
              <a:t>)=9</a:t>
            </a:r>
            <a:r>
              <a:rPr lang="en-US" i="1" dirty="0"/>
              <a:t>x</a:t>
            </a:r>
            <a:r>
              <a:rPr lang="en-US" dirty="0"/>
              <a:t>+5  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)=2</a:t>
            </a:r>
            <a:r>
              <a:rPr lang="en-US" i="1" dirty="0"/>
              <a:t>x</a:t>
            </a:r>
            <a:r>
              <a:rPr lang="en-US" baseline="30000" dirty="0"/>
              <a:t>2 </a:t>
            </a:r>
            <a:r>
              <a:rPr lang="en-US" dirty="0"/>
              <a:t>–</a:t>
            </a:r>
            <a:r>
              <a:rPr lang="en-US" i="1" dirty="0"/>
              <a:t>x</a:t>
            </a:r>
            <a:r>
              <a:rPr lang="en-US" sz="2000" dirty="0"/>
              <a:t> </a:t>
            </a:r>
            <a:r>
              <a:rPr lang="en-US" dirty="0"/>
              <a:t>–1</a:t>
            </a:r>
          </a:p>
          <a:p>
            <a:r>
              <a:rPr lang="en-US" dirty="0"/>
              <a:t>Calculate (</a:t>
            </a:r>
            <a:r>
              <a:rPr lang="en-US" dirty="0" err="1"/>
              <a:t>ƒ○</a:t>
            </a:r>
            <a:r>
              <a:rPr lang="en-US" i="1" dirty="0" err="1"/>
              <a:t>g</a:t>
            </a:r>
            <a:r>
              <a:rPr lang="en-US" dirty="0"/>
              <a:t>)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Calculate (</a:t>
            </a:r>
            <a:r>
              <a:rPr lang="en-US" i="1" dirty="0" err="1"/>
              <a:t>g</a:t>
            </a:r>
            <a:r>
              <a:rPr lang="en-US" dirty="0" err="1"/>
              <a:t>○ƒ</a:t>
            </a:r>
            <a:r>
              <a:rPr lang="en-US" dirty="0"/>
              <a:t>)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Calculate (</a:t>
            </a:r>
            <a:r>
              <a:rPr lang="en-US" dirty="0" err="1"/>
              <a:t>ƒ○</a:t>
            </a:r>
            <a:r>
              <a:rPr lang="en-US" i="1" dirty="0" err="1"/>
              <a:t>g</a:t>
            </a:r>
            <a:r>
              <a:rPr lang="en-US" dirty="0"/>
              <a:t>)(–1)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COMPOSITE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3400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r>
              <a:rPr lang="en-US" dirty="0"/>
              <a:t>If</a:t>
            </a:r>
            <a:r>
              <a:rPr lang="en-US" i="1" dirty="0"/>
              <a:t> </a:t>
            </a:r>
            <a:r>
              <a:rPr lang="en-US" dirty="0"/>
              <a:t>ƒ(</a:t>
            </a:r>
            <a:r>
              <a:rPr lang="en-US" i="1" dirty="0"/>
              <a:t>x</a:t>
            </a:r>
            <a:r>
              <a:rPr lang="en-US" dirty="0"/>
              <a:t>)=9</a:t>
            </a:r>
            <a:r>
              <a:rPr lang="en-US" i="1" dirty="0"/>
              <a:t>x</a:t>
            </a:r>
            <a:r>
              <a:rPr lang="en-US" dirty="0"/>
              <a:t>+5  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)=2</a:t>
            </a:r>
            <a:r>
              <a:rPr lang="en-US" i="1" dirty="0"/>
              <a:t>x</a:t>
            </a:r>
            <a:r>
              <a:rPr lang="en-US" baseline="30000" dirty="0"/>
              <a:t>2 </a:t>
            </a:r>
            <a:r>
              <a:rPr lang="en-US" dirty="0"/>
              <a:t>–</a:t>
            </a:r>
            <a:r>
              <a:rPr lang="en-US" i="1" dirty="0"/>
              <a:t>x</a:t>
            </a:r>
            <a:r>
              <a:rPr lang="en-US" sz="2000" dirty="0"/>
              <a:t> </a:t>
            </a:r>
            <a:r>
              <a:rPr lang="en-US" dirty="0"/>
              <a:t>–1</a:t>
            </a:r>
          </a:p>
          <a:p>
            <a:r>
              <a:rPr lang="en-US" dirty="0"/>
              <a:t>Calculate (</a:t>
            </a:r>
            <a:r>
              <a:rPr lang="en-US" dirty="0" err="1"/>
              <a:t>ƒ○</a:t>
            </a:r>
            <a:r>
              <a:rPr lang="en-US" i="1" dirty="0" err="1"/>
              <a:t>g</a:t>
            </a:r>
            <a:r>
              <a:rPr lang="en-US" dirty="0"/>
              <a:t>)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>
                <a:solidFill>
                  <a:srgbClr val="FFFF00"/>
                </a:solidFill>
              </a:rPr>
              <a:t>18</a:t>
            </a:r>
            <a:r>
              <a:rPr lang="en-US" i="1" dirty="0">
                <a:solidFill>
                  <a:srgbClr val="FFFF00"/>
                </a:solidFill>
              </a:rPr>
              <a:t>x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 – 9</a:t>
            </a:r>
            <a:r>
              <a:rPr lang="en-US" i="1" dirty="0">
                <a:solidFill>
                  <a:srgbClr val="FFFF00"/>
                </a:solidFill>
              </a:rPr>
              <a:t>x</a:t>
            </a:r>
            <a:r>
              <a:rPr lang="en-US" dirty="0">
                <a:solidFill>
                  <a:srgbClr val="FFFF00"/>
                </a:solidFill>
              </a:rPr>
              <a:t> – 4</a:t>
            </a:r>
          </a:p>
          <a:p>
            <a:endParaRPr lang="en-US" dirty="0"/>
          </a:p>
          <a:p>
            <a:r>
              <a:rPr lang="en-US" dirty="0"/>
              <a:t>Calculate</a:t>
            </a:r>
            <a:r>
              <a:rPr lang="en-US" sz="2000" dirty="0"/>
              <a:t> </a:t>
            </a:r>
            <a:r>
              <a:rPr lang="en-US" dirty="0"/>
              <a:t>(</a:t>
            </a:r>
            <a:r>
              <a:rPr lang="en-US" i="1" dirty="0" err="1"/>
              <a:t>g</a:t>
            </a:r>
            <a:r>
              <a:rPr lang="en-US" dirty="0" err="1"/>
              <a:t>○ƒ</a:t>
            </a:r>
            <a:r>
              <a:rPr lang="en-US" dirty="0"/>
              <a:t>)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2(9x+5)</a:t>
            </a:r>
            <a:r>
              <a:rPr lang="en-US" baseline="30000" dirty="0"/>
              <a:t>2</a:t>
            </a:r>
            <a:r>
              <a:rPr lang="en-US" dirty="0"/>
              <a:t>–(9x+5)-1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Calculate (</a:t>
            </a:r>
            <a:r>
              <a:rPr lang="en-US" dirty="0" err="1"/>
              <a:t>ƒ○</a:t>
            </a:r>
            <a:r>
              <a:rPr lang="en-US" i="1" dirty="0" err="1"/>
              <a:t>g</a:t>
            </a:r>
            <a:r>
              <a:rPr lang="en-US" dirty="0"/>
              <a:t>)(–1)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COMPOSITE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6865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r>
              <a:rPr lang="en-US" dirty="0"/>
              <a:t>If</a:t>
            </a:r>
            <a:r>
              <a:rPr lang="en-US" i="1" dirty="0"/>
              <a:t> </a:t>
            </a:r>
            <a:r>
              <a:rPr lang="en-US" dirty="0"/>
              <a:t>ƒ(</a:t>
            </a:r>
            <a:r>
              <a:rPr lang="en-US" i="1" dirty="0"/>
              <a:t>x</a:t>
            </a:r>
            <a:r>
              <a:rPr lang="en-US" dirty="0"/>
              <a:t>)=9</a:t>
            </a:r>
            <a:r>
              <a:rPr lang="en-US" i="1" dirty="0"/>
              <a:t>x</a:t>
            </a:r>
            <a:r>
              <a:rPr lang="en-US" dirty="0"/>
              <a:t>+5  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)=2</a:t>
            </a:r>
            <a:r>
              <a:rPr lang="en-US" i="1" dirty="0"/>
              <a:t>x</a:t>
            </a:r>
            <a:r>
              <a:rPr lang="en-US" baseline="30000" dirty="0"/>
              <a:t>2 </a:t>
            </a:r>
            <a:r>
              <a:rPr lang="en-US" dirty="0"/>
              <a:t>–</a:t>
            </a:r>
            <a:r>
              <a:rPr lang="en-US" i="1" dirty="0"/>
              <a:t>x</a:t>
            </a:r>
            <a:r>
              <a:rPr lang="en-US" sz="2000" dirty="0"/>
              <a:t> </a:t>
            </a:r>
            <a:r>
              <a:rPr lang="en-US" dirty="0"/>
              <a:t>–1</a:t>
            </a:r>
          </a:p>
          <a:p>
            <a:r>
              <a:rPr lang="en-US" dirty="0"/>
              <a:t>Calculate (</a:t>
            </a:r>
            <a:r>
              <a:rPr lang="en-US" dirty="0" err="1"/>
              <a:t>ƒ○</a:t>
            </a:r>
            <a:r>
              <a:rPr lang="en-US" i="1" dirty="0" err="1"/>
              <a:t>g</a:t>
            </a:r>
            <a:r>
              <a:rPr lang="en-US" dirty="0"/>
              <a:t>)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>
                <a:solidFill>
                  <a:srgbClr val="FFFF00"/>
                </a:solidFill>
              </a:rPr>
              <a:t>18</a:t>
            </a:r>
            <a:r>
              <a:rPr lang="en-US" i="1" dirty="0">
                <a:solidFill>
                  <a:srgbClr val="FFFF00"/>
                </a:solidFill>
              </a:rPr>
              <a:t>x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 – 9</a:t>
            </a:r>
            <a:r>
              <a:rPr lang="en-US" i="1" dirty="0">
                <a:solidFill>
                  <a:srgbClr val="FFFF00"/>
                </a:solidFill>
              </a:rPr>
              <a:t>x</a:t>
            </a:r>
            <a:r>
              <a:rPr lang="en-US" dirty="0">
                <a:solidFill>
                  <a:srgbClr val="FFFF00"/>
                </a:solidFill>
              </a:rPr>
              <a:t> – 4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Calculate (</a:t>
            </a:r>
            <a:r>
              <a:rPr lang="en-US" i="1" dirty="0" err="1"/>
              <a:t>g</a:t>
            </a:r>
            <a:r>
              <a:rPr lang="en-US" dirty="0" err="1"/>
              <a:t>○ƒ</a:t>
            </a:r>
            <a:r>
              <a:rPr lang="en-US" dirty="0"/>
              <a:t>)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>
                <a:solidFill>
                  <a:srgbClr val="FFFF00"/>
                </a:solidFill>
              </a:rPr>
              <a:t>162</a:t>
            </a:r>
            <a:r>
              <a:rPr lang="en-US" i="1" dirty="0">
                <a:solidFill>
                  <a:srgbClr val="FFFF00"/>
                </a:solidFill>
              </a:rPr>
              <a:t>x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+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171</a:t>
            </a:r>
            <a:r>
              <a:rPr lang="en-US" i="1" dirty="0">
                <a:solidFill>
                  <a:srgbClr val="FFFF00"/>
                </a:solidFill>
              </a:rPr>
              <a:t>x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+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44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Calculate (</a:t>
            </a:r>
            <a:r>
              <a:rPr lang="en-US" dirty="0" err="1"/>
              <a:t>ƒ○</a:t>
            </a:r>
            <a:r>
              <a:rPr lang="en-US" i="1" dirty="0" err="1"/>
              <a:t>g</a:t>
            </a:r>
            <a:r>
              <a:rPr lang="en-US" dirty="0"/>
              <a:t>)(–1) = ƒ(g(-1))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COMPOSITE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1886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r>
              <a:rPr lang="en-US" dirty="0"/>
              <a:t>If</a:t>
            </a:r>
            <a:r>
              <a:rPr lang="en-US" i="1" dirty="0"/>
              <a:t> </a:t>
            </a:r>
            <a:r>
              <a:rPr lang="en-US" dirty="0"/>
              <a:t>ƒ(</a:t>
            </a:r>
            <a:r>
              <a:rPr lang="en-US" i="1" dirty="0"/>
              <a:t>x</a:t>
            </a:r>
            <a:r>
              <a:rPr lang="en-US" dirty="0"/>
              <a:t>)=9</a:t>
            </a:r>
            <a:r>
              <a:rPr lang="en-US" i="1" dirty="0"/>
              <a:t>x</a:t>
            </a:r>
            <a:r>
              <a:rPr lang="en-US" dirty="0"/>
              <a:t>+5  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)=2</a:t>
            </a:r>
            <a:r>
              <a:rPr lang="en-US" i="1" dirty="0"/>
              <a:t>x</a:t>
            </a:r>
            <a:r>
              <a:rPr lang="en-US" baseline="30000" dirty="0"/>
              <a:t>2 </a:t>
            </a:r>
            <a:r>
              <a:rPr lang="en-US" dirty="0"/>
              <a:t>–</a:t>
            </a:r>
            <a:r>
              <a:rPr lang="en-US" i="1" dirty="0"/>
              <a:t>x</a:t>
            </a:r>
            <a:r>
              <a:rPr lang="en-US" sz="2000" i="1" dirty="0"/>
              <a:t> </a:t>
            </a:r>
            <a:r>
              <a:rPr lang="en-US" dirty="0"/>
              <a:t>–1</a:t>
            </a:r>
          </a:p>
          <a:p>
            <a:r>
              <a:rPr lang="en-US" dirty="0"/>
              <a:t>Calculate (</a:t>
            </a:r>
            <a:r>
              <a:rPr lang="en-US" dirty="0" err="1"/>
              <a:t>ƒ○</a:t>
            </a:r>
            <a:r>
              <a:rPr lang="en-US" i="1" dirty="0" err="1"/>
              <a:t>g</a:t>
            </a:r>
            <a:r>
              <a:rPr lang="en-US" dirty="0"/>
              <a:t>)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>
                <a:solidFill>
                  <a:srgbClr val="FFFF00"/>
                </a:solidFill>
              </a:rPr>
              <a:t>18</a:t>
            </a:r>
            <a:r>
              <a:rPr lang="en-US" i="1" dirty="0">
                <a:solidFill>
                  <a:srgbClr val="FFFF00"/>
                </a:solidFill>
              </a:rPr>
              <a:t>x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 – 9</a:t>
            </a:r>
            <a:r>
              <a:rPr lang="en-US" i="1" dirty="0">
                <a:solidFill>
                  <a:srgbClr val="FFFF00"/>
                </a:solidFill>
              </a:rPr>
              <a:t>x</a:t>
            </a:r>
            <a:r>
              <a:rPr lang="en-US" dirty="0">
                <a:solidFill>
                  <a:srgbClr val="FFFF00"/>
                </a:solidFill>
              </a:rPr>
              <a:t> – 4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Calculate (</a:t>
            </a:r>
            <a:r>
              <a:rPr lang="en-US" i="1" dirty="0" err="1"/>
              <a:t>g</a:t>
            </a:r>
            <a:r>
              <a:rPr lang="en-US" dirty="0" err="1"/>
              <a:t>○ƒ</a:t>
            </a:r>
            <a:r>
              <a:rPr lang="en-US" dirty="0"/>
              <a:t>)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>
                <a:solidFill>
                  <a:srgbClr val="FFFF00"/>
                </a:solidFill>
              </a:rPr>
              <a:t>162</a:t>
            </a:r>
            <a:r>
              <a:rPr lang="en-US" i="1" dirty="0">
                <a:solidFill>
                  <a:srgbClr val="FFFF00"/>
                </a:solidFill>
              </a:rPr>
              <a:t>x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+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171</a:t>
            </a:r>
            <a:r>
              <a:rPr lang="en-US" i="1" dirty="0">
                <a:solidFill>
                  <a:srgbClr val="FFFF00"/>
                </a:solidFill>
              </a:rPr>
              <a:t>x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+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44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Calculate (</a:t>
            </a:r>
            <a:r>
              <a:rPr lang="en-US" dirty="0" err="1"/>
              <a:t>ƒ○</a:t>
            </a:r>
            <a:r>
              <a:rPr lang="en-US" i="1" dirty="0" err="1"/>
              <a:t>g</a:t>
            </a:r>
            <a:r>
              <a:rPr lang="en-US" dirty="0"/>
              <a:t>)(–1)=</a:t>
            </a:r>
            <a:r>
              <a:rPr lang="en-US" sz="3000" dirty="0"/>
              <a:t>18(-1)</a:t>
            </a:r>
            <a:r>
              <a:rPr lang="en-US" sz="3000" baseline="30000" dirty="0"/>
              <a:t>2</a:t>
            </a:r>
            <a:r>
              <a:rPr lang="en-US" sz="3000" dirty="0"/>
              <a:t>-9(-1)-4</a:t>
            </a:r>
          </a:p>
          <a:p>
            <a:r>
              <a:rPr lang="en-US" dirty="0"/>
              <a:t> 				 = 18 + 9 - 4</a:t>
            </a:r>
          </a:p>
          <a:p>
            <a:r>
              <a:rPr lang="en-US" dirty="0"/>
              <a:t>				 = </a:t>
            </a:r>
            <a:r>
              <a:rPr lang="en-US" dirty="0">
                <a:solidFill>
                  <a:srgbClr val="FFFF00"/>
                </a:solidFill>
              </a:rPr>
              <a:t>23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COMPOSITE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0064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>
                <a:hlinkClick r:id="rId2"/>
              </a:rPr>
              <a:t>http://ihsankhairir.blogspot.com/2011/01/math-stuff-composite-function.html</a:t>
            </a:r>
            <a:endParaRPr lang="en-US" dirty="0"/>
          </a:p>
          <a:p>
            <a:r>
              <a:rPr lang="en-US" dirty="0"/>
              <a:t>ƒ(x)=x</a:t>
            </a:r>
            <a:r>
              <a:rPr lang="en-US" baseline="30000" dirty="0"/>
              <a:t>2</a:t>
            </a:r>
            <a:r>
              <a:rPr lang="en-US" dirty="0"/>
              <a:t>+2</a:t>
            </a:r>
          </a:p>
          <a:p>
            <a:r>
              <a:rPr lang="en-US" i="1" dirty="0"/>
              <a:t>g</a:t>
            </a:r>
            <a:r>
              <a:rPr lang="en-US" dirty="0"/>
              <a:t>(x)=4x-5</a:t>
            </a:r>
          </a:p>
          <a:p>
            <a:r>
              <a:rPr lang="en-US" dirty="0"/>
              <a:t>Calculate (ƒ ○</a:t>
            </a:r>
            <a:r>
              <a:rPr lang="en-US" i="1" dirty="0"/>
              <a:t> g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517" y="3200400"/>
            <a:ext cx="446848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COMPOSITE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2532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Replace your “x” with “#”</a:t>
            </a:r>
          </a:p>
          <a:p>
            <a:r>
              <a:rPr lang="en-US" dirty="0"/>
              <a:t>Exponents use “^” notation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517" y="3200400"/>
            <a:ext cx="446848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COMPOSITE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37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5800" dirty="0"/>
              <a:t>Absolute Value Equations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Here’s the strategy:</a:t>
            </a:r>
          </a:p>
          <a:p>
            <a:r>
              <a:rPr lang="en-US" dirty="0"/>
              <a:t>Isolate the absolute value </a:t>
            </a:r>
          </a:p>
          <a:p>
            <a:r>
              <a:rPr lang="en-US" dirty="0"/>
              <a:t>	</a:t>
            </a:r>
          </a:p>
          <a:p>
            <a:endParaRPr lang="en-US" dirty="0"/>
          </a:p>
          <a:p>
            <a:endParaRPr lang="en-US" dirty="0"/>
          </a:p>
          <a:p>
            <a:pPr lvl="0"/>
            <a:endParaRPr lang="en-US" dirty="0"/>
          </a:p>
          <a:p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4759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If you are doing (</a:t>
            </a:r>
            <a:r>
              <a:rPr lang="en-US" i="1" dirty="0"/>
              <a:t>g</a:t>
            </a:r>
            <a:r>
              <a:rPr lang="en-US" dirty="0"/>
              <a:t> ○</a:t>
            </a:r>
            <a:r>
              <a:rPr lang="en-US" i="1" dirty="0"/>
              <a:t> </a:t>
            </a:r>
            <a:r>
              <a:rPr lang="en-US" dirty="0"/>
              <a:t>ƒ) </a:t>
            </a:r>
          </a:p>
          <a:p>
            <a:r>
              <a:rPr lang="en-US" dirty="0"/>
              <a:t>Put “</a:t>
            </a:r>
            <a:r>
              <a:rPr lang="en-US" i="1" dirty="0"/>
              <a:t>g</a:t>
            </a:r>
            <a:r>
              <a:rPr lang="en-US" dirty="0"/>
              <a:t>” on the f(x) line and</a:t>
            </a:r>
          </a:p>
          <a:p>
            <a:r>
              <a:rPr lang="en-US" dirty="0"/>
              <a:t>“ƒ” on g(x)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517" y="3200400"/>
            <a:ext cx="446848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COMPOSITE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6140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the same as:</a:t>
            </a:r>
          </a:p>
          <a:p>
            <a:r>
              <a:rPr lang="en-US" dirty="0">
                <a:hlinkClick r:id="rId2"/>
              </a:rPr>
              <a:t>https://www.wolframalpha.com/widgets/gallery/view.jsp?id=d6128a5c44f82653361a48a60cbc47c2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1952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80B30A-09C4-46F4-8CD2-5C3F59295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831" y="0"/>
            <a:ext cx="7834169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A1E78E2-6F9F-4F7A-9BF8-207EAF7AF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219200"/>
            <a:ext cx="1233631" cy="838200"/>
          </a:xfrm>
        </p:spPr>
        <p:txBody>
          <a:bodyPr/>
          <a:lstStyle/>
          <a:p>
            <a:r>
              <a:rPr lang="en-US" sz="2000" dirty="0"/>
              <a:t>Best </a:t>
            </a:r>
          </a:p>
          <a:p>
            <a:r>
              <a:rPr lang="en-US" sz="2000" dirty="0"/>
              <a:t>solution:</a:t>
            </a:r>
          </a:p>
        </p:txBody>
      </p:sp>
    </p:spTree>
    <p:extLst>
      <p:ext uri="{BB962C8B-B14F-4D97-AF65-F5344CB8AC3E}">
        <p14:creationId xmlns:p14="http://schemas.microsoft.com/office/powerpoint/2010/main" val="24963794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A56BF4-965D-4CB2-B323-52F4DEDAD12D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19749242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Remember, we said the “legal values” of a function were called: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C000"/>
                </a:solidFill>
              </a:rPr>
              <a:t>domain </a:t>
            </a:r>
            <a:r>
              <a:rPr lang="en-US" dirty="0"/>
              <a:t>(for “x” values)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C000"/>
                </a:solidFill>
              </a:rPr>
              <a:t>range</a:t>
            </a:r>
            <a:r>
              <a:rPr lang="en-US" dirty="0"/>
              <a:t> (for “y” values)</a:t>
            </a:r>
          </a:p>
        </p:txBody>
      </p:sp>
    </p:spTree>
    <p:extLst>
      <p:ext uri="{BB962C8B-B14F-4D97-AF65-F5344CB8AC3E}">
        <p14:creationId xmlns:p14="http://schemas.microsoft.com/office/powerpoint/2010/main" val="38598924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Often the domain of the two functions being composited are both “the set of all real numbers”</a:t>
            </a:r>
          </a:p>
        </p:txBody>
      </p:sp>
    </p:spTree>
    <p:extLst>
      <p:ext uri="{BB962C8B-B14F-4D97-AF65-F5344CB8AC3E}">
        <p14:creationId xmlns:p14="http://schemas.microsoft.com/office/powerpoint/2010/main" val="747997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If the domain of ƒ and the domain of </a:t>
            </a:r>
            <a:r>
              <a:rPr lang="en-US" i="1" dirty="0"/>
              <a:t>g</a:t>
            </a:r>
            <a:r>
              <a:rPr lang="en-US" dirty="0"/>
              <a:t> are both the set of all real numbers (</a:t>
            </a:r>
            <a:r>
              <a:rPr lang="en-US" b="0" i="0" dirty="0">
                <a:effectLst/>
                <a:latin typeface="-apple-system"/>
              </a:rPr>
              <a:t>ℝ</a:t>
            </a:r>
            <a:r>
              <a:rPr lang="en-US" dirty="0"/>
              <a:t>), then the domain of the composites </a:t>
            </a:r>
          </a:p>
          <a:p>
            <a:pPr>
              <a:spcBef>
                <a:spcPts val="0"/>
              </a:spcBef>
            </a:pPr>
            <a:r>
              <a:rPr lang="en-US" dirty="0" err="1"/>
              <a:t>ƒ○</a:t>
            </a:r>
            <a:r>
              <a:rPr lang="en-US" i="1" dirty="0" err="1"/>
              <a:t>g</a:t>
            </a:r>
            <a:r>
              <a:rPr lang="en-US" dirty="0"/>
              <a:t> and </a:t>
            </a:r>
            <a:r>
              <a:rPr lang="en-US" i="1" dirty="0" err="1"/>
              <a:t>g</a:t>
            </a:r>
            <a:r>
              <a:rPr lang="en-US" dirty="0" err="1"/>
              <a:t>○ƒ</a:t>
            </a:r>
            <a:r>
              <a:rPr lang="en-US" i="1" dirty="0"/>
              <a:t> </a:t>
            </a:r>
            <a:r>
              <a:rPr lang="en-US" dirty="0"/>
              <a:t>are also the set of all real numbers (</a:t>
            </a:r>
            <a:r>
              <a:rPr lang="en-US" b="0" i="0" dirty="0">
                <a:effectLst/>
                <a:latin typeface="-apple-system"/>
              </a:rPr>
              <a:t>ℝ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7497769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A56BF4-965D-4CB2-B323-52F4DEDAD12D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529151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Most of the calculations engineers and scientists do are actually composite functions!</a:t>
            </a:r>
          </a:p>
        </p:txBody>
      </p:sp>
    </p:spTree>
    <p:extLst>
      <p:ext uri="{BB962C8B-B14F-4D97-AF65-F5344CB8AC3E}">
        <p14:creationId xmlns:p14="http://schemas.microsoft.com/office/powerpoint/2010/main" val="27003917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You do an experiment, get an answer…</a:t>
            </a:r>
          </a:p>
          <a:p>
            <a:pPr>
              <a:spcBef>
                <a:spcPts val="0"/>
              </a:spcBef>
            </a:pPr>
            <a:r>
              <a:rPr lang="en-US" dirty="0"/>
              <a:t>Are you done?</a:t>
            </a:r>
          </a:p>
        </p:txBody>
      </p:sp>
    </p:spTree>
    <p:extLst>
      <p:ext uri="{BB962C8B-B14F-4D97-AF65-F5344CB8AC3E}">
        <p14:creationId xmlns:p14="http://schemas.microsoft.com/office/powerpoint/2010/main" val="1916823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5800" dirty="0"/>
              <a:t>Absolute Value Equations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Set the quantity inside the absolute value notation equal to </a:t>
            </a:r>
          </a:p>
          <a:p>
            <a:r>
              <a:rPr lang="en-US" dirty="0"/>
              <a:t>+ the quantity on the other side and </a:t>
            </a:r>
          </a:p>
          <a:p>
            <a:r>
              <a:rPr lang="en-US" dirty="0"/>
              <a:t>- the quantity on the other side of the equation</a:t>
            </a:r>
          </a:p>
          <a:p>
            <a:r>
              <a:rPr lang="en-US" dirty="0"/>
              <a:t>	</a:t>
            </a:r>
          </a:p>
          <a:p>
            <a:endParaRPr lang="en-US" dirty="0"/>
          </a:p>
          <a:p>
            <a:endParaRPr lang="en-US" dirty="0"/>
          </a:p>
          <a:p>
            <a:pPr lvl="0"/>
            <a:endParaRPr lang="en-US" dirty="0"/>
          </a:p>
          <a:p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0541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You do an experiment, get an answer…</a:t>
            </a:r>
          </a:p>
          <a:p>
            <a:pPr>
              <a:spcBef>
                <a:spcPts val="0"/>
              </a:spcBef>
            </a:pPr>
            <a:r>
              <a:rPr lang="en-US" dirty="0"/>
              <a:t>Are you done?</a:t>
            </a:r>
          </a:p>
          <a:p>
            <a:pPr>
              <a:spcBef>
                <a:spcPts val="0"/>
              </a:spcBef>
            </a:pPr>
            <a:r>
              <a:rPr lang="en-US" dirty="0"/>
              <a:t>Typically not…</a:t>
            </a:r>
          </a:p>
        </p:txBody>
      </p:sp>
    </p:spTree>
    <p:extLst>
      <p:ext uri="{BB962C8B-B14F-4D97-AF65-F5344CB8AC3E}">
        <p14:creationId xmlns:p14="http://schemas.microsoft.com/office/powerpoint/2010/main" val="194414272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You do an experiment, get an answer…</a:t>
            </a:r>
          </a:p>
          <a:p>
            <a:pPr>
              <a:spcBef>
                <a:spcPts val="0"/>
              </a:spcBef>
            </a:pPr>
            <a:r>
              <a:rPr lang="en-US" dirty="0"/>
              <a:t>Are you done?</a:t>
            </a:r>
          </a:p>
          <a:p>
            <a:pPr>
              <a:spcBef>
                <a:spcPts val="0"/>
              </a:spcBef>
            </a:pPr>
            <a:r>
              <a:rPr lang="en-US" dirty="0"/>
              <a:t>Typically you will use the answer you got in this experiment to set up the next experiment</a:t>
            </a:r>
          </a:p>
        </p:txBody>
      </p:sp>
    </p:spTree>
    <p:extLst>
      <p:ext uri="{BB962C8B-B14F-4D97-AF65-F5344CB8AC3E}">
        <p14:creationId xmlns:p14="http://schemas.microsoft.com/office/powerpoint/2010/main" val="312741358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The answer from the first experiment is the input to the next experiment…</a:t>
            </a:r>
          </a:p>
        </p:txBody>
      </p:sp>
    </p:spTree>
    <p:extLst>
      <p:ext uri="{BB962C8B-B14F-4D97-AF65-F5344CB8AC3E}">
        <p14:creationId xmlns:p14="http://schemas.microsoft.com/office/powerpoint/2010/main" val="415333955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The answer from the first experiment is the input to the next experiment…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a composite function!</a:t>
            </a:r>
          </a:p>
        </p:txBody>
      </p:sp>
    </p:spTree>
    <p:extLst>
      <p:ext uri="{BB962C8B-B14F-4D97-AF65-F5344CB8AC3E}">
        <p14:creationId xmlns:p14="http://schemas.microsoft.com/office/powerpoint/2010/main" val="201386132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A56BF4-965D-4CB2-B323-52F4DEDAD12D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327471034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One-to-One Functions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algn="l"/>
            <a:r>
              <a:rPr lang="en-US" i="0" u="none" strike="noStrike" baseline="0" dirty="0"/>
              <a:t>A function is </a:t>
            </a:r>
            <a:r>
              <a:rPr lang="en-US" i="0" u="none" strike="noStrike" baseline="0" dirty="0">
                <a:solidFill>
                  <a:srgbClr val="FFC000"/>
                </a:solidFill>
              </a:rPr>
              <a:t>one-to-one</a:t>
            </a:r>
            <a:r>
              <a:rPr lang="en-US" i="0" u="none" strike="noStrike" baseline="0" dirty="0"/>
              <a:t> if any two different inputs in the domain correspond to two different outputs in the range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280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One-to-One Functions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en-US" i="0" u="none" strike="noStrike" baseline="0" dirty="0"/>
              <a:t>That is, if x</a:t>
            </a:r>
            <a:r>
              <a:rPr lang="en-US" i="0" u="none" strike="noStrike" baseline="-25000" dirty="0"/>
              <a:t>1</a:t>
            </a:r>
            <a:r>
              <a:rPr lang="en-US" i="0" u="none" strike="noStrike" baseline="0" dirty="0"/>
              <a:t> and x</a:t>
            </a:r>
            <a:r>
              <a:rPr lang="en-US" i="0" u="none" strike="noStrike" baseline="-25000" dirty="0"/>
              <a:t>2</a:t>
            </a:r>
            <a:r>
              <a:rPr lang="en-US" i="0" u="none" strike="noStrike" baseline="0" dirty="0"/>
              <a:t> are two different inputs of a function ƒ, then ƒ is one-to-one if</a:t>
            </a:r>
          </a:p>
          <a:p>
            <a:pPr algn="l">
              <a:spcBef>
                <a:spcPts val="0"/>
              </a:spcBef>
            </a:pPr>
            <a:r>
              <a:rPr lang="en-US" i="0" u="none" strike="noStrike" baseline="0" dirty="0"/>
              <a:t>ƒ(x</a:t>
            </a:r>
            <a:r>
              <a:rPr lang="en-US" i="0" u="none" strike="noStrike" baseline="-25000" dirty="0"/>
              <a:t>1</a:t>
            </a:r>
            <a:r>
              <a:rPr lang="en-US" i="0" u="none" strike="noStrike" baseline="0" dirty="0"/>
              <a:t>) ≠ ƒ(x</a:t>
            </a:r>
            <a:r>
              <a:rPr lang="en-US" i="0" u="none" strike="noStrike" baseline="-25000" dirty="0"/>
              <a:t>2</a:t>
            </a:r>
            <a:r>
              <a:rPr lang="en-US" i="0" u="none" strike="noStrike" baseline="0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78399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One-to-One Functions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en-US" i="0" u="none" strike="noStrike" baseline="0" dirty="0"/>
              <a:t>A function is </a:t>
            </a:r>
            <a:r>
              <a:rPr lang="en-US" i="1" u="none" strike="noStrike" baseline="0" dirty="0"/>
              <a:t>not</a:t>
            </a:r>
            <a:r>
              <a:rPr lang="en-US" i="0" u="none" strike="noStrike" baseline="0" dirty="0"/>
              <a:t> one-to-one if</a:t>
            </a:r>
          </a:p>
          <a:p>
            <a:pPr algn="l">
              <a:spcBef>
                <a:spcPts val="0"/>
              </a:spcBef>
            </a:pPr>
            <a:r>
              <a:rPr lang="en-US" i="0" u="none" strike="noStrike" baseline="0" dirty="0"/>
              <a:t>two different inputs correspond</a:t>
            </a:r>
          </a:p>
          <a:p>
            <a:pPr algn="l">
              <a:spcBef>
                <a:spcPts val="0"/>
              </a:spcBef>
            </a:pPr>
            <a:r>
              <a:rPr lang="en-US" i="0" u="none" strike="noStrike" baseline="0" dirty="0"/>
              <a:t>to the same output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2179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en-US" dirty="0"/>
              <a:t>Identify: is it one-to-one?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385B05B-B2F9-48A4-9485-3E7620D12F54}"/>
              </a:ext>
            </a:extLst>
          </p:cNvPr>
          <p:cNvGrpSpPr/>
          <p:nvPr/>
        </p:nvGrpSpPr>
        <p:grpSpPr>
          <a:xfrm>
            <a:off x="533400" y="2057400"/>
            <a:ext cx="3404876" cy="3139321"/>
            <a:chOff x="533400" y="2057400"/>
            <a:chExt cx="3404876" cy="313932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2578822-C981-4EFA-BB88-A7349FC7F9BE}"/>
                </a:ext>
              </a:extLst>
            </p:cNvPr>
            <p:cNvGrpSpPr/>
            <p:nvPr/>
          </p:nvGrpSpPr>
          <p:grpSpPr>
            <a:xfrm>
              <a:off x="533400" y="2057400"/>
              <a:ext cx="1524000" cy="2954417"/>
              <a:chOff x="762000" y="2374106"/>
              <a:chExt cx="1524000" cy="2954417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90E3449-520C-4021-BBE7-1014498F01C0}"/>
                  </a:ext>
                </a:extLst>
              </p:cNvPr>
              <p:cNvSpPr txBox="1"/>
              <p:nvPr/>
            </p:nvSpPr>
            <p:spPr>
              <a:xfrm>
                <a:off x="762000" y="2743200"/>
                <a:ext cx="1524000" cy="2585323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Indiana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N Carolina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Oklahoma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S Dakota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Washington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DBAE2C2-AE66-4B11-B22F-6AEE3741356A}"/>
                  </a:ext>
                </a:extLst>
              </p:cNvPr>
              <p:cNvSpPr txBox="1"/>
              <p:nvPr/>
            </p:nvSpPr>
            <p:spPr>
              <a:xfrm>
                <a:off x="762000" y="2374106"/>
                <a:ext cx="1524000" cy="36933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STATE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05E0B72-0FCD-42A5-89AF-F8DBC57A25EC}"/>
                </a:ext>
              </a:extLst>
            </p:cNvPr>
            <p:cNvGrpSpPr/>
            <p:nvPr/>
          </p:nvGrpSpPr>
          <p:grpSpPr>
            <a:xfrm>
              <a:off x="2414276" y="2242066"/>
              <a:ext cx="1524000" cy="2954655"/>
              <a:chOff x="2628900" y="3345775"/>
              <a:chExt cx="1524000" cy="2954655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E1470B9-9F30-4869-BEE8-92A5302E6D3E}"/>
                  </a:ext>
                </a:extLst>
              </p:cNvPr>
              <p:cNvSpPr txBox="1"/>
              <p:nvPr/>
            </p:nvSpPr>
            <p:spPr>
              <a:xfrm>
                <a:off x="2628900" y="3715107"/>
                <a:ext cx="1524000" cy="2585323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0.9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3.9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6.6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7.3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10.1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33F2259-22F1-495B-980B-92D035FCE52F}"/>
                  </a:ext>
                </a:extLst>
              </p:cNvPr>
              <p:cNvSpPr txBox="1"/>
              <p:nvPr/>
            </p:nvSpPr>
            <p:spPr>
              <a:xfrm>
                <a:off x="2628900" y="3345775"/>
                <a:ext cx="1524000" cy="36933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POP </a:t>
                </a:r>
                <a:r>
                  <a:rPr lang="en-US" sz="1500" dirty="0"/>
                  <a:t>(millions)</a:t>
                </a:r>
              </a:p>
            </p:txBody>
          </p:sp>
        </p:grp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CFB61021-E59A-4661-93B3-38B88042BF56}"/>
                </a:ext>
              </a:extLst>
            </p:cNvPr>
            <p:cNvCxnSpPr>
              <a:cxnSpLocks/>
            </p:cNvCxnSpPr>
            <p:nvPr/>
          </p:nvCxnSpPr>
          <p:spPr>
            <a:xfrm>
              <a:off x="1769517" y="2645033"/>
              <a:ext cx="1166397" cy="1241167"/>
            </a:xfrm>
            <a:prstGeom prst="straightConnector1">
              <a:avLst/>
            </a:prstGeom>
            <a:ln w="127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B667866E-E36C-43A4-81BB-517EB550C7D7}"/>
                </a:ext>
              </a:extLst>
            </p:cNvPr>
            <p:cNvCxnSpPr>
              <a:cxnSpLocks/>
            </p:cNvCxnSpPr>
            <p:nvPr/>
          </p:nvCxnSpPr>
          <p:spPr>
            <a:xfrm>
              <a:off x="1917350" y="3175337"/>
              <a:ext cx="1004288" cy="1827789"/>
            </a:xfrm>
            <a:prstGeom prst="straightConnector1">
              <a:avLst/>
            </a:prstGeom>
            <a:ln w="127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EB18992-F14F-453F-9E47-5853B2F203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05000" y="3348157"/>
              <a:ext cx="1039735" cy="385643"/>
            </a:xfrm>
            <a:prstGeom prst="straightConnector1">
              <a:avLst/>
            </a:prstGeom>
            <a:ln w="127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2387B12-3D9A-4CEB-8A6A-7AD3D8274F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05000" y="2784218"/>
              <a:ext cx="1069739" cy="1482982"/>
            </a:xfrm>
            <a:prstGeom prst="straightConnector1">
              <a:avLst/>
            </a:prstGeom>
            <a:ln w="127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616CBF11-21A7-43DF-A4DB-39B3B7E784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92938" y="4416504"/>
              <a:ext cx="1051797" cy="396122"/>
            </a:xfrm>
            <a:prstGeom prst="straightConnector1">
              <a:avLst/>
            </a:prstGeom>
            <a:ln w="127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E1B40DF-3B87-4FEF-89BB-1538176216EF}"/>
              </a:ext>
            </a:extLst>
          </p:cNvPr>
          <p:cNvGrpSpPr/>
          <p:nvPr/>
        </p:nvGrpSpPr>
        <p:grpSpPr>
          <a:xfrm>
            <a:off x="5434324" y="3044785"/>
            <a:ext cx="3404876" cy="3508415"/>
            <a:chOff x="5205724" y="2209800"/>
            <a:chExt cx="3404876" cy="3508415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E8135C9-6EF8-4509-9B68-97FBD9F87DDD}"/>
                </a:ext>
              </a:extLst>
            </p:cNvPr>
            <p:cNvGrpSpPr/>
            <p:nvPr/>
          </p:nvGrpSpPr>
          <p:grpSpPr>
            <a:xfrm>
              <a:off x="5205724" y="2209800"/>
              <a:ext cx="1524000" cy="3508415"/>
              <a:chOff x="762000" y="2374106"/>
              <a:chExt cx="1524000" cy="3508415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90510C1-2D1B-4C36-BBB9-9D90642ADE5D}"/>
                  </a:ext>
                </a:extLst>
              </p:cNvPr>
              <p:cNvSpPr txBox="1"/>
              <p:nvPr/>
            </p:nvSpPr>
            <p:spPr>
              <a:xfrm>
                <a:off x="762000" y="2743200"/>
                <a:ext cx="1524000" cy="3139321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Cat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Dog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Duck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Goat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Pig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Rabbit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818344D-E66E-4C2B-9888-B5CB301B7C5A}"/>
                  </a:ext>
                </a:extLst>
              </p:cNvPr>
              <p:cNvSpPr txBox="1"/>
              <p:nvPr/>
            </p:nvSpPr>
            <p:spPr>
              <a:xfrm>
                <a:off x="762000" y="2374106"/>
                <a:ext cx="1524000" cy="36933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ANIMAL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6E00949-F8F6-4661-A678-FFA8E0AEDE7C}"/>
                </a:ext>
              </a:extLst>
            </p:cNvPr>
            <p:cNvGrpSpPr/>
            <p:nvPr/>
          </p:nvGrpSpPr>
          <p:grpSpPr>
            <a:xfrm>
              <a:off x="7086600" y="2268140"/>
              <a:ext cx="1524000" cy="2075260"/>
              <a:chOff x="2628900" y="3193375"/>
              <a:chExt cx="1524000" cy="2075260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DEF3CCB-95ED-44D1-8C00-95956B18F69A}"/>
                  </a:ext>
                </a:extLst>
              </p:cNvPr>
              <p:cNvSpPr txBox="1"/>
              <p:nvPr/>
            </p:nvSpPr>
            <p:spPr>
              <a:xfrm>
                <a:off x="2628900" y="3791307"/>
                <a:ext cx="1524000" cy="1477328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7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10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11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89255B6-BF13-4B7C-A97C-C0FAB1A3FF6B}"/>
                  </a:ext>
                </a:extLst>
              </p:cNvPr>
              <p:cNvSpPr txBox="1"/>
              <p:nvPr/>
            </p:nvSpPr>
            <p:spPr>
              <a:xfrm>
                <a:off x="2628900" y="3193375"/>
                <a:ext cx="1524000" cy="60016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LIFE EXP </a:t>
                </a:r>
                <a:r>
                  <a:rPr lang="en-US" sz="1500" dirty="0"/>
                  <a:t>(years)</a:t>
                </a:r>
              </a:p>
            </p:txBody>
          </p:sp>
        </p:grp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ACAB44FB-A713-4321-95C5-22F71935B267}"/>
                </a:ext>
              </a:extLst>
            </p:cNvPr>
            <p:cNvCxnSpPr>
              <a:cxnSpLocks/>
            </p:cNvCxnSpPr>
            <p:nvPr/>
          </p:nvCxnSpPr>
          <p:spPr>
            <a:xfrm>
              <a:off x="6178081" y="2819400"/>
              <a:ext cx="1506357" cy="1263313"/>
            </a:xfrm>
            <a:prstGeom prst="straightConnector1">
              <a:avLst/>
            </a:prstGeom>
            <a:ln w="127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3729D057-0B65-4F5D-80B2-80777FC9DECC}"/>
                </a:ext>
              </a:extLst>
            </p:cNvPr>
            <p:cNvCxnSpPr>
              <a:cxnSpLocks/>
            </p:cNvCxnSpPr>
            <p:nvPr/>
          </p:nvCxnSpPr>
          <p:spPr>
            <a:xfrm>
              <a:off x="6254281" y="3352800"/>
              <a:ext cx="1362779" cy="729913"/>
            </a:xfrm>
            <a:prstGeom prst="straightConnector1">
              <a:avLst/>
            </a:prstGeom>
            <a:ln w="127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1A6FD217-CD96-424C-B03F-A7751E9CC0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75464" y="3528536"/>
              <a:ext cx="1408974" cy="357664"/>
            </a:xfrm>
            <a:prstGeom prst="straightConnector1">
              <a:avLst/>
            </a:prstGeom>
            <a:ln w="127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97C19361-7A0C-4090-AAA9-7F81D9DFB4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06681" y="3175337"/>
              <a:ext cx="1348189" cy="2311064"/>
            </a:xfrm>
            <a:prstGeom prst="straightConnector1">
              <a:avLst/>
            </a:prstGeom>
            <a:ln w="127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73A0B997-3AC4-47FC-A809-A28E1CB10B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84285" y="3589021"/>
              <a:ext cx="1400153" cy="830579"/>
            </a:xfrm>
            <a:prstGeom prst="straightConnector1">
              <a:avLst/>
            </a:prstGeom>
            <a:ln w="127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9EFDAC81-D560-4D26-9493-B188B2D33E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30870" y="3641557"/>
              <a:ext cx="1453568" cy="1351151"/>
            </a:xfrm>
            <a:prstGeom prst="straightConnector1">
              <a:avLst/>
            </a:prstGeom>
            <a:ln w="127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339F5F57-67A8-4C5A-9535-48B7DB631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ONE-TO-ONE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8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75324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en-US" dirty="0"/>
              <a:t>Is it one-to-one?</a:t>
            </a:r>
          </a:p>
          <a:p>
            <a:pPr algn="l">
              <a:spcBef>
                <a:spcPts val="0"/>
              </a:spcBef>
            </a:pPr>
            <a:endParaRPr lang="en-US" dirty="0"/>
          </a:p>
          <a:p>
            <a:pPr algn="l">
              <a:spcBef>
                <a:spcPts val="0"/>
              </a:spcBef>
            </a:pPr>
            <a:endParaRPr lang="en-US" dirty="0"/>
          </a:p>
          <a:p>
            <a:pPr algn="l">
              <a:spcBef>
                <a:spcPts val="0"/>
              </a:spcBef>
            </a:pPr>
            <a:endParaRPr lang="en-US" dirty="0"/>
          </a:p>
          <a:p>
            <a:pPr algn="l">
              <a:spcBef>
                <a:spcPts val="0"/>
              </a:spcBef>
            </a:pPr>
            <a:endParaRPr lang="en-US" dirty="0"/>
          </a:p>
          <a:p>
            <a:pPr algn="l">
              <a:spcBef>
                <a:spcPts val="0"/>
              </a:spcBef>
            </a:pPr>
            <a:endParaRPr lang="en-US" dirty="0"/>
          </a:p>
          <a:p>
            <a:pPr algn="l">
              <a:spcBef>
                <a:spcPts val="0"/>
              </a:spcBef>
            </a:pPr>
            <a:endParaRPr lang="en-US" dirty="0"/>
          </a:p>
          <a:p>
            <a:pPr algn="l">
              <a:spcBef>
                <a:spcPts val="0"/>
              </a:spcBef>
            </a:pPr>
            <a:r>
              <a:rPr lang="en-US" dirty="0"/>
              <a:t>   </a:t>
            </a:r>
            <a:r>
              <a:rPr lang="en-US" dirty="0">
                <a:solidFill>
                  <a:srgbClr val="FFFF00"/>
                </a:solidFill>
              </a:rPr>
              <a:t> yes</a:t>
            </a:r>
            <a:r>
              <a:rPr lang="en-US" dirty="0"/>
              <a:t>                        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385B05B-B2F9-48A4-9485-3E7620D12F54}"/>
              </a:ext>
            </a:extLst>
          </p:cNvPr>
          <p:cNvGrpSpPr/>
          <p:nvPr/>
        </p:nvGrpSpPr>
        <p:grpSpPr>
          <a:xfrm>
            <a:off x="533400" y="2057400"/>
            <a:ext cx="3404876" cy="3139321"/>
            <a:chOff x="533400" y="2057400"/>
            <a:chExt cx="3404876" cy="313932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2578822-C981-4EFA-BB88-A7349FC7F9BE}"/>
                </a:ext>
              </a:extLst>
            </p:cNvPr>
            <p:cNvGrpSpPr/>
            <p:nvPr/>
          </p:nvGrpSpPr>
          <p:grpSpPr>
            <a:xfrm>
              <a:off x="533400" y="2057400"/>
              <a:ext cx="1524000" cy="2954417"/>
              <a:chOff x="762000" y="2374106"/>
              <a:chExt cx="1524000" cy="2954417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90E3449-520C-4021-BBE7-1014498F01C0}"/>
                  </a:ext>
                </a:extLst>
              </p:cNvPr>
              <p:cNvSpPr txBox="1"/>
              <p:nvPr/>
            </p:nvSpPr>
            <p:spPr>
              <a:xfrm>
                <a:off x="762000" y="2743200"/>
                <a:ext cx="1524000" cy="2585323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Indiana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N Carolina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Oklahoma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S Dakota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Washington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DBAE2C2-AE66-4B11-B22F-6AEE3741356A}"/>
                  </a:ext>
                </a:extLst>
              </p:cNvPr>
              <p:cNvSpPr txBox="1"/>
              <p:nvPr/>
            </p:nvSpPr>
            <p:spPr>
              <a:xfrm>
                <a:off x="762000" y="2374106"/>
                <a:ext cx="1524000" cy="36933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STATE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05E0B72-0FCD-42A5-89AF-F8DBC57A25EC}"/>
                </a:ext>
              </a:extLst>
            </p:cNvPr>
            <p:cNvGrpSpPr/>
            <p:nvPr/>
          </p:nvGrpSpPr>
          <p:grpSpPr>
            <a:xfrm>
              <a:off x="2414276" y="2242066"/>
              <a:ext cx="1524000" cy="2954655"/>
              <a:chOff x="2628900" y="3345775"/>
              <a:chExt cx="1524000" cy="2954655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E1470B9-9F30-4869-BEE8-92A5302E6D3E}"/>
                  </a:ext>
                </a:extLst>
              </p:cNvPr>
              <p:cNvSpPr txBox="1"/>
              <p:nvPr/>
            </p:nvSpPr>
            <p:spPr>
              <a:xfrm>
                <a:off x="2628900" y="3715107"/>
                <a:ext cx="1524000" cy="2585323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0.9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3.9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6.6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7.3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10.1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33F2259-22F1-495B-980B-92D035FCE52F}"/>
                  </a:ext>
                </a:extLst>
              </p:cNvPr>
              <p:cNvSpPr txBox="1"/>
              <p:nvPr/>
            </p:nvSpPr>
            <p:spPr>
              <a:xfrm>
                <a:off x="2628900" y="3345775"/>
                <a:ext cx="1524000" cy="36933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POP </a:t>
                </a:r>
                <a:r>
                  <a:rPr lang="en-US" sz="1500" dirty="0"/>
                  <a:t>(millions)</a:t>
                </a:r>
              </a:p>
            </p:txBody>
          </p:sp>
        </p:grp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CFB61021-E59A-4661-93B3-38B88042BF56}"/>
                </a:ext>
              </a:extLst>
            </p:cNvPr>
            <p:cNvCxnSpPr>
              <a:cxnSpLocks/>
            </p:cNvCxnSpPr>
            <p:nvPr/>
          </p:nvCxnSpPr>
          <p:spPr>
            <a:xfrm>
              <a:off x="1769517" y="2645033"/>
              <a:ext cx="1166397" cy="1241167"/>
            </a:xfrm>
            <a:prstGeom prst="straightConnector1">
              <a:avLst/>
            </a:prstGeom>
            <a:ln w="127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B667866E-E36C-43A4-81BB-517EB550C7D7}"/>
                </a:ext>
              </a:extLst>
            </p:cNvPr>
            <p:cNvCxnSpPr>
              <a:cxnSpLocks/>
            </p:cNvCxnSpPr>
            <p:nvPr/>
          </p:nvCxnSpPr>
          <p:spPr>
            <a:xfrm>
              <a:off x="1917350" y="3175337"/>
              <a:ext cx="1004288" cy="1827789"/>
            </a:xfrm>
            <a:prstGeom prst="straightConnector1">
              <a:avLst/>
            </a:prstGeom>
            <a:ln w="127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EB18992-F14F-453F-9E47-5853B2F203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05000" y="3348157"/>
              <a:ext cx="1039735" cy="385643"/>
            </a:xfrm>
            <a:prstGeom prst="straightConnector1">
              <a:avLst/>
            </a:prstGeom>
            <a:ln w="127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2387B12-3D9A-4CEB-8A6A-7AD3D8274F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05000" y="2784218"/>
              <a:ext cx="1069739" cy="1482982"/>
            </a:xfrm>
            <a:prstGeom prst="straightConnector1">
              <a:avLst/>
            </a:prstGeom>
            <a:ln w="127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616CBF11-21A7-43DF-A4DB-39B3B7E784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92938" y="4416504"/>
              <a:ext cx="1051797" cy="396122"/>
            </a:xfrm>
            <a:prstGeom prst="straightConnector1">
              <a:avLst/>
            </a:prstGeom>
            <a:ln w="127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E1B40DF-3B87-4FEF-89BB-1538176216EF}"/>
              </a:ext>
            </a:extLst>
          </p:cNvPr>
          <p:cNvGrpSpPr/>
          <p:nvPr/>
        </p:nvGrpSpPr>
        <p:grpSpPr>
          <a:xfrm>
            <a:off x="5434324" y="3044785"/>
            <a:ext cx="3404876" cy="3508415"/>
            <a:chOff x="5205724" y="2209800"/>
            <a:chExt cx="3404876" cy="3508415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E8135C9-6EF8-4509-9B68-97FBD9F87DDD}"/>
                </a:ext>
              </a:extLst>
            </p:cNvPr>
            <p:cNvGrpSpPr/>
            <p:nvPr/>
          </p:nvGrpSpPr>
          <p:grpSpPr>
            <a:xfrm>
              <a:off x="5205724" y="2209800"/>
              <a:ext cx="1524000" cy="3508415"/>
              <a:chOff x="762000" y="2374106"/>
              <a:chExt cx="1524000" cy="3508415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90510C1-2D1B-4C36-BBB9-9D90642ADE5D}"/>
                  </a:ext>
                </a:extLst>
              </p:cNvPr>
              <p:cNvSpPr txBox="1"/>
              <p:nvPr/>
            </p:nvSpPr>
            <p:spPr>
              <a:xfrm>
                <a:off x="762000" y="2743200"/>
                <a:ext cx="1524000" cy="3139321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Cat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Dog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Duck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Goat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Pig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Rabbit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818344D-E66E-4C2B-9888-B5CB301B7C5A}"/>
                  </a:ext>
                </a:extLst>
              </p:cNvPr>
              <p:cNvSpPr txBox="1"/>
              <p:nvPr/>
            </p:nvSpPr>
            <p:spPr>
              <a:xfrm>
                <a:off x="762000" y="2374106"/>
                <a:ext cx="1524000" cy="36933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ANIMAL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6E00949-F8F6-4661-A678-FFA8E0AEDE7C}"/>
                </a:ext>
              </a:extLst>
            </p:cNvPr>
            <p:cNvGrpSpPr/>
            <p:nvPr/>
          </p:nvGrpSpPr>
          <p:grpSpPr>
            <a:xfrm>
              <a:off x="7086600" y="2268140"/>
              <a:ext cx="1524000" cy="2075260"/>
              <a:chOff x="2628900" y="3193375"/>
              <a:chExt cx="1524000" cy="2075260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DEF3CCB-95ED-44D1-8C00-95956B18F69A}"/>
                  </a:ext>
                </a:extLst>
              </p:cNvPr>
              <p:cNvSpPr txBox="1"/>
              <p:nvPr/>
            </p:nvSpPr>
            <p:spPr>
              <a:xfrm>
                <a:off x="2628900" y="3791307"/>
                <a:ext cx="1524000" cy="1477328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7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10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11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89255B6-BF13-4B7C-A97C-C0FAB1A3FF6B}"/>
                  </a:ext>
                </a:extLst>
              </p:cNvPr>
              <p:cNvSpPr txBox="1"/>
              <p:nvPr/>
            </p:nvSpPr>
            <p:spPr>
              <a:xfrm>
                <a:off x="2628900" y="3193375"/>
                <a:ext cx="1524000" cy="60016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LIFE EXP </a:t>
                </a:r>
                <a:r>
                  <a:rPr lang="en-US" sz="1500" dirty="0"/>
                  <a:t>(years)</a:t>
                </a:r>
              </a:p>
            </p:txBody>
          </p:sp>
        </p:grp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ACAB44FB-A713-4321-95C5-22F71935B267}"/>
                </a:ext>
              </a:extLst>
            </p:cNvPr>
            <p:cNvCxnSpPr>
              <a:cxnSpLocks/>
            </p:cNvCxnSpPr>
            <p:nvPr/>
          </p:nvCxnSpPr>
          <p:spPr>
            <a:xfrm>
              <a:off x="6178081" y="2819400"/>
              <a:ext cx="1506357" cy="1263313"/>
            </a:xfrm>
            <a:prstGeom prst="straightConnector1">
              <a:avLst/>
            </a:prstGeom>
            <a:ln w="127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3729D057-0B65-4F5D-80B2-80777FC9DECC}"/>
                </a:ext>
              </a:extLst>
            </p:cNvPr>
            <p:cNvCxnSpPr>
              <a:cxnSpLocks/>
            </p:cNvCxnSpPr>
            <p:nvPr/>
          </p:nvCxnSpPr>
          <p:spPr>
            <a:xfrm>
              <a:off x="6254281" y="3352800"/>
              <a:ext cx="1362779" cy="729913"/>
            </a:xfrm>
            <a:prstGeom prst="straightConnector1">
              <a:avLst/>
            </a:prstGeom>
            <a:ln w="127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1A6FD217-CD96-424C-B03F-A7751E9CC0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75464" y="3528536"/>
              <a:ext cx="1408974" cy="357664"/>
            </a:xfrm>
            <a:prstGeom prst="straightConnector1">
              <a:avLst/>
            </a:prstGeom>
            <a:ln w="127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97C19361-7A0C-4090-AAA9-7F81D9DFB4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06681" y="3175337"/>
              <a:ext cx="1348189" cy="2311064"/>
            </a:xfrm>
            <a:prstGeom prst="straightConnector1">
              <a:avLst/>
            </a:prstGeom>
            <a:ln w="127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73A0B997-3AC4-47FC-A809-A28E1CB10B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84285" y="3589021"/>
              <a:ext cx="1400153" cy="830579"/>
            </a:xfrm>
            <a:prstGeom prst="straightConnector1">
              <a:avLst/>
            </a:prstGeom>
            <a:ln w="127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9EFDAC81-D560-4D26-9493-B188B2D33E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30870" y="3641557"/>
              <a:ext cx="1453568" cy="1351151"/>
            </a:xfrm>
            <a:prstGeom prst="straightConnector1">
              <a:avLst/>
            </a:prstGeom>
            <a:ln w="127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BFB94356-154B-4D38-89EE-60AEBFFFD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ONE-TO-ONE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8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312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800" dirty="0"/>
              <a:t>Absolute Value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Solve both equations</a:t>
            </a:r>
          </a:p>
          <a:p>
            <a:r>
              <a:rPr lang="en-US" sz="2000" dirty="0"/>
              <a:t>	</a:t>
            </a:r>
          </a:p>
          <a:p>
            <a:r>
              <a:rPr lang="en-US" dirty="0"/>
              <a:t>Check your answer analytically or graphically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4495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en-US" dirty="0"/>
              <a:t>Is it one-to-one?</a:t>
            </a:r>
          </a:p>
          <a:p>
            <a:pPr algn="l">
              <a:spcBef>
                <a:spcPts val="0"/>
              </a:spcBef>
            </a:pPr>
            <a:endParaRPr lang="en-US" dirty="0"/>
          </a:p>
          <a:p>
            <a:pPr algn="l">
              <a:spcBef>
                <a:spcPts val="0"/>
              </a:spcBef>
            </a:pPr>
            <a:endParaRPr lang="en-US" dirty="0"/>
          </a:p>
          <a:p>
            <a:pPr algn="l">
              <a:spcBef>
                <a:spcPts val="0"/>
              </a:spcBef>
            </a:pPr>
            <a:endParaRPr lang="en-US" dirty="0"/>
          </a:p>
          <a:p>
            <a:pPr algn="l">
              <a:spcBef>
                <a:spcPts val="0"/>
              </a:spcBef>
            </a:pPr>
            <a:endParaRPr lang="en-US" dirty="0"/>
          </a:p>
          <a:p>
            <a:pPr algn="l">
              <a:spcBef>
                <a:spcPts val="0"/>
              </a:spcBef>
            </a:pPr>
            <a:endParaRPr lang="en-US" dirty="0"/>
          </a:p>
          <a:p>
            <a:pPr algn="l">
              <a:spcBef>
                <a:spcPts val="0"/>
              </a:spcBef>
            </a:pPr>
            <a:endParaRPr lang="en-US" dirty="0"/>
          </a:p>
          <a:p>
            <a:pPr algn="l">
              <a:spcBef>
                <a:spcPts val="0"/>
              </a:spcBef>
            </a:pPr>
            <a:r>
              <a:rPr lang="en-US" dirty="0"/>
              <a:t>   </a:t>
            </a:r>
            <a:r>
              <a:rPr lang="en-US" dirty="0">
                <a:solidFill>
                  <a:srgbClr val="FFFF00"/>
                </a:solidFill>
              </a:rPr>
              <a:t> yes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rgbClr val="FFFF00"/>
                </a:solidFill>
              </a:rPr>
              <a:t>         </a:t>
            </a:r>
            <a:r>
              <a:rPr lang="en-US" dirty="0"/>
              <a:t>                        </a:t>
            </a:r>
            <a:r>
              <a:rPr lang="en-US" dirty="0">
                <a:solidFill>
                  <a:srgbClr val="FFFF00"/>
                </a:solidFill>
              </a:rPr>
              <a:t>no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385B05B-B2F9-48A4-9485-3E7620D12F54}"/>
              </a:ext>
            </a:extLst>
          </p:cNvPr>
          <p:cNvGrpSpPr/>
          <p:nvPr/>
        </p:nvGrpSpPr>
        <p:grpSpPr>
          <a:xfrm>
            <a:off x="533400" y="2057400"/>
            <a:ext cx="3404876" cy="3139321"/>
            <a:chOff x="533400" y="2057400"/>
            <a:chExt cx="3404876" cy="313932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2578822-C981-4EFA-BB88-A7349FC7F9BE}"/>
                </a:ext>
              </a:extLst>
            </p:cNvPr>
            <p:cNvGrpSpPr/>
            <p:nvPr/>
          </p:nvGrpSpPr>
          <p:grpSpPr>
            <a:xfrm>
              <a:off x="533400" y="2057400"/>
              <a:ext cx="1524000" cy="2954417"/>
              <a:chOff x="762000" y="2374106"/>
              <a:chExt cx="1524000" cy="2954417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90E3449-520C-4021-BBE7-1014498F01C0}"/>
                  </a:ext>
                </a:extLst>
              </p:cNvPr>
              <p:cNvSpPr txBox="1"/>
              <p:nvPr/>
            </p:nvSpPr>
            <p:spPr>
              <a:xfrm>
                <a:off x="762000" y="2743200"/>
                <a:ext cx="1524000" cy="2585323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Indiana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N Carolina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Oklahoma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S Dakota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Washington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DBAE2C2-AE66-4B11-B22F-6AEE3741356A}"/>
                  </a:ext>
                </a:extLst>
              </p:cNvPr>
              <p:cNvSpPr txBox="1"/>
              <p:nvPr/>
            </p:nvSpPr>
            <p:spPr>
              <a:xfrm>
                <a:off x="762000" y="2374106"/>
                <a:ext cx="1524000" cy="36933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STATE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05E0B72-0FCD-42A5-89AF-F8DBC57A25EC}"/>
                </a:ext>
              </a:extLst>
            </p:cNvPr>
            <p:cNvGrpSpPr/>
            <p:nvPr/>
          </p:nvGrpSpPr>
          <p:grpSpPr>
            <a:xfrm>
              <a:off x="2414276" y="2242066"/>
              <a:ext cx="1524000" cy="2954655"/>
              <a:chOff x="2628900" y="3345775"/>
              <a:chExt cx="1524000" cy="2954655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E1470B9-9F30-4869-BEE8-92A5302E6D3E}"/>
                  </a:ext>
                </a:extLst>
              </p:cNvPr>
              <p:cNvSpPr txBox="1"/>
              <p:nvPr/>
            </p:nvSpPr>
            <p:spPr>
              <a:xfrm>
                <a:off x="2628900" y="3715107"/>
                <a:ext cx="1524000" cy="2585323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0.9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3.9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6.6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7.3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10.1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33F2259-22F1-495B-980B-92D035FCE52F}"/>
                  </a:ext>
                </a:extLst>
              </p:cNvPr>
              <p:cNvSpPr txBox="1"/>
              <p:nvPr/>
            </p:nvSpPr>
            <p:spPr>
              <a:xfrm>
                <a:off x="2628900" y="3345775"/>
                <a:ext cx="1524000" cy="36933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POP </a:t>
                </a:r>
                <a:r>
                  <a:rPr lang="en-US" sz="1500" dirty="0"/>
                  <a:t>(millions)</a:t>
                </a:r>
              </a:p>
            </p:txBody>
          </p:sp>
        </p:grp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CFB61021-E59A-4661-93B3-38B88042BF56}"/>
                </a:ext>
              </a:extLst>
            </p:cNvPr>
            <p:cNvCxnSpPr>
              <a:cxnSpLocks/>
            </p:cNvCxnSpPr>
            <p:nvPr/>
          </p:nvCxnSpPr>
          <p:spPr>
            <a:xfrm>
              <a:off x="1769517" y="2645033"/>
              <a:ext cx="1166397" cy="1241167"/>
            </a:xfrm>
            <a:prstGeom prst="straightConnector1">
              <a:avLst/>
            </a:prstGeom>
            <a:ln w="127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B667866E-E36C-43A4-81BB-517EB550C7D7}"/>
                </a:ext>
              </a:extLst>
            </p:cNvPr>
            <p:cNvCxnSpPr>
              <a:cxnSpLocks/>
            </p:cNvCxnSpPr>
            <p:nvPr/>
          </p:nvCxnSpPr>
          <p:spPr>
            <a:xfrm>
              <a:off x="1917350" y="3175337"/>
              <a:ext cx="1004288" cy="1827789"/>
            </a:xfrm>
            <a:prstGeom prst="straightConnector1">
              <a:avLst/>
            </a:prstGeom>
            <a:ln w="127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EB18992-F14F-453F-9E47-5853B2F203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05000" y="3348157"/>
              <a:ext cx="1039735" cy="385643"/>
            </a:xfrm>
            <a:prstGeom prst="straightConnector1">
              <a:avLst/>
            </a:prstGeom>
            <a:ln w="127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2387B12-3D9A-4CEB-8A6A-7AD3D8274F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05000" y="2784218"/>
              <a:ext cx="1069739" cy="1482982"/>
            </a:xfrm>
            <a:prstGeom prst="straightConnector1">
              <a:avLst/>
            </a:prstGeom>
            <a:ln w="127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616CBF11-21A7-43DF-A4DB-39B3B7E784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92938" y="4416504"/>
              <a:ext cx="1051797" cy="396122"/>
            </a:xfrm>
            <a:prstGeom prst="straightConnector1">
              <a:avLst/>
            </a:prstGeom>
            <a:ln w="127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E1B40DF-3B87-4FEF-89BB-1538176216EF}"/>
              </a:ext>
            </a:extLst>
          </p:cNvPr>
          <p:cNvGrpSpPr/>
          <p:nvPr/>
        </p:nvGrpSpPr>
        <p:grpSpPr>
          <a:xfrm>
            <a:off x="5434324" y="3044785"/>
            <a:ext cx="3404876" cy="3508415"/>
            <a:chOff x="5205724" y="2209800"/>
            <a:chExt cx="3404876" cy="3508415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E8135C9-6EF8-4509-9B68-97FBD9F87DDD}"/>
                </a:ext>
              </a:extLst>
            </p:cNvPr>
            <p:cNvGrpSpPr/>
            <p:nvPr/>
          </p:nvGrpSpPr>
          <p:grpSpPr>
            <a:xfrm>
              <a:off x="5205724" y="2209800"/>
              <a:ext cx="1524000" cy="3508415"/>
              <a:chOff x="762000" y="2374106"/>
              <a:chExt cx="1524000" cy="3508415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90510C1-2D1B-4C36-BBB9-9D90642ADE5D}"/>
                  </a:ext>
                </a:extLst>
              </p:cNvPr>
              <p:cNvSpPr txBox="1"/>
              <p:nvPr/>
            </p:nvSpPr>
            <p:spPr>
              <a:xfrm>
                <a:off x="762000" y="2743200"/>
                <a:ext cx="1524000" cy="3139321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Cat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Dog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Duck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Goat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Pig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Rabbit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818344D-E66E-4C2B-9888-B5CB301B7C5A}"/>
                  </a:ext>
                </a:extLst>
              </p:cNvPr>
              <p:cNvSpPr txBox="1"/>
              <p:nvPr/>
            </p:nvSpPr>
            <p:spPr>
              <a:xfrm>
                <a:off x="762000" y="2374106"/>
                <a:ext cx="1524000" cy="36933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ANIMAL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6E00949-F8F6-4661-A678-FFA8E0AEDE7C}"/>
                </a:ext>
              </a:extLst>
            </p:cNvPr>
            <p:cNvGrpSpPr/>
            <p:nvPr/>
          </p:nvGrpSpPr>
          <p:grpSpPr>
            <a:xfrm>
              <a:off x="7086600" y="2268140"/>
              <a:ext cx="1524000" cy="2075260"/>
              <a:chOff x="2628900" y="3193375"/>
              <a:chExt cx="1524000" cy="2075260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DEF3CCB-95ED-44D1-8C00-95956B18F69A}"/>
                  </a:ext>
                </a:extLst>
              </p:cNvPr>
              <p:cNvSpPr txBox="1"/>
              <p:nvPr/>
            </p:nvSpPr>
            <p:spPr>
              <a:xfrm>
                <a:off x="2628900" y="3791307"/>
                <a:ext cx="1524000" cy="1477328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7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10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11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89255B6-BF13-4B7C-A97C-C0FAB1A3FF6B}"/>
                  </a:ext>
                </a:extLst>
              </p:cNvPr>
              <p:cNvSpPr txBox="1"/>
              <p:nvPr/>
            </p:nvSpPr>
            <p:spPr>
              <a:xfrm>
                <a:off x="2628900" y="3193375"/>
                <a:ext cx="1524000" cy="60016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LIFE EXP </a:t>
                </a:r>
                <a:r>
                  <a:rPr lang="en-US" sz="1500" dirty="0"/>
                  <a:t>(years)</a:t>
                </a:r>
              </a:p>
            </p:txBody>
          </p:sp>
        </p:grp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ACAB44FB-A713-4321-95C5-22F71935B267}"/>
                </a:ext>
              </a:extLst>
            </p:cNvPr>
            <p:cNvCxnSpPr>
              <a:cxnSpLocks/>
            </p:cNvCxnSpPr>
            <p:nvPr/>
          </p:nvCxnSpPr>
          <p:spPr>
            <a:xfrm>
              <a:off x="6178081" y="2819400"/>
              <a:ext cx="1506357" cy="1263313"/>
            </a:xfrm>
            <a:prstGeom prst="straightConnector1">
              <a:avLst/>
            </a:prstGeom>
            <a:ln w="127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3729D057-0B65-4F5D-80B2-80777FC9DECC}"/>
                </a:ext>
              </a:extLst>
            </p:cNvPr>
            <p:cNvCxnSpPr>
              <a:cxnSpLocks/>
            </p:cNvCxnSpPr>
            <p:nvPr/>
          </p:nvCxnSpPr>
          <p:spPr>
            <a:xfrm>
              <a:off x="6254281" y="3352800"/>
              <a:ext cx="1362779" cy="729913"/>
            </a:xfrm>
            <a:prstGeom prst="straightConnector1">
              <a:avLst/>
            </a:prstGeom>
            <a:ln w="127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1A6FD217-CD96-424C-B03F-A7751E9CC0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75464" y="3528536"/>
              <a:ext cx="1408974" cy="357664"/>
            </a:xfrm>
            <a:prstGeom prst="straightConnector1">
              <a:avLst/>
            </a:prstGeom>
            <a:ln w="127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97C19361-7A0C-4090-AAA9-7F81D9DFB4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06681" y="3175337"/>
              <a:ext cx="1348189" cy="2311064"/>
            </a:xfrm>
            <a:prstGeom prst="straightConnector1">
              <a:avLst/>
            </a:prstGeom>
            <a:ln w="127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73A0B997-3AC4-47FC-A809-A28E1CB10B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84285" y="3589021"/>
              <a:ext cx="1400153" cy="830579"/>
            </a:xfrm>
            <a:prstGeom prst="straightConnector1">
              <a:avLst/>
            </a:prstGeom>
            <a:ln w="127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9EFDAC81-D560-4D26-9493-B188B2D33E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30870" y="3641557"/>
              <a:ext cx="1453568" cy="1351151"/>
            </a:xfrm>
            <a:prstGeom prst="straightConnector1">
              <a:avLst/>
            </a:prstGeom>
            <a:ln w="127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CA3A5DCB-6353-4130-86C6-F362146B9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ONE-TO-ONE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8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7930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One-to-One Functions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en-US" i="0" u="none" strike="noStrike" baseline="0" dirty="0"/>
              <a:t>How can you tell whether a function is one-to-one?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71845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One-to-One Functions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pPr algn="ctr"/>
            <a:r>
              <a:rPr lang="en-US" i="0" u="none" strike="noStrike" baseline="0" dirty="0">
                <a:solidFill>
                  <a:srgbClr val="FFC000"/>
                </a:solidFill>
              </a:rPr>
              <a:t>Horizontal-Line Test</a:t>
            </a:r>
          </a:p>
          <a:p>
            <a:pPr algn="l">
              <a:spcBef>
                <a:spcPts val="0"/>
              </a:spcBef>
            </a:pPr>
            <a:r>
              <a:rPr lang="en-US" i="0" u="none" strike="noStrike" baseline="0" dirty="0"/>
              <a:t>If every horizontal line intersects the graph of a function in at most one</a:t>
            </a:r>
          </a:p>
          <a:p>
            <a:pPr algn="l">
              <a:spcBef>
                <a:spcPts val="0"/>
              </a:spcBef>
            </a:pPr>
            <a:r>
              <a:rPr lang="en-US" i="0" u="none" strike="noStrike" baseline="0" dirty="0"/>
              <a:t>point, then </a:t>
            </a:r>
            <a:r>
              <a:rPr lang="en-US" dirty="0"/>
              <a:t>ƒ</a:t>
            </a:r>
            <a:r>
              <a:rPr lang="en-US" i="0" u="none" strike="noStrike" baseline="0" dirty="0"/>
              <a:t> is one-to-one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24017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One-to-One Functions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r>
              <a:rPr lang="en-US" i="0" u="none" strike="noStrike" baseline="0" dirty="0"/>
              <a:t>Like the Vertical Line Test for functions (except sideways)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11813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en-US" i="0" u="none" strike="noStrike" baseline="0" dirty="0"/>
              <a:t>Identify: is it one-to-one?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D4DD04-46AB-45DC-A425-2D4BF18D0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ONE-TO-ONE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9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39C60D-03C1-4F10-83A1-BD08AEA36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" y="1600200"/>
            <a:ext cx="8722894" cy="22098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B95ABC4-EC32-44EA-BA70-54E0D16091F4}"/>
              </a:ext>
            </a:extLst>
          </p:cNvPr>
          <p:cNvCxnSpPr>
            <a:cxnSpLocks/>
          </p:cNvCxnSpPr>
          <p:nvPr/>
        </p:nvCxnSpPr>
        <p:spPr>
          <a:xfrm>
            <a:off x="6858000" y="2286000"/>
            <a:ext cx="16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35066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en-US" i="0" u="none" strike="noStrike" baseline="0" dirty="0"/>
              <a:t>Is it one-to-one?</a:t>
            </a:r>
          </a:p>
          <a:p>
            <a:pPr algn="l">
              <a:spcBef>
                <a:spcPts val="0"/>
              </a:spcBef>
            </a:pPr>
            <a:endParaRPr lang="en-US" dirty="0"/>
          </a:p>
          <a:p>
            <a:pPr algn="l">
              <a:spcBef>
                <a:spcPts val="0"/>
              </a:spcBef>
            </a:pPr>
            <a:endParaRPr lang="en-US" dirty="0"/>
          </a:p>
          <a:p>
            <a:pPr algn="l">
              <a:spcBef>
                <a:spcPts val="0"/>
              </a:spcBef>
            </a:pPr>
            <a:endParaRPr lang="en-US" dirty="0"/>
          </a:p>
          <a:p>
            <a:pPr algn="l">
              <a:spcBef>
                <a:spcPts val="0"/>
              </a:spcBef>
            </a:pPr>
            <a:endParaRPr lang="en-US" dirty="0"/>
          </a:p>
          <a:p>
            <a:pPr algn="l">
              <a:spcBef>
                <a:spcPts val="0"/>
              </a:spcBef>
            </a:pP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  yes        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D4DD04-46AB-45DC-A425-2D4BF18D0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ONE-TO-ONE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9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39C60D-03C1-4F10-83A1-BD08AEA36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" y="1600200"/>
            <a:ext cx="8722894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41547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en-US" i="0" u="none" strike="noStrike" baseline="0" dirty="0"/>
              <a:t>Is it one-to-one?</a:t>
            </a:r>
          </a:p>
          <a:p>
            <a:pPr algn="l">
              <a:spcBef>
                <a:spcPts val="0"/>
              </a:spcBef>
            </a:pPr>
            <a:endParaRPr lang="en-US" dirty="0"/>
          </a:p>
          <a:p>
            <a:pPr algn="l">
              <a:spcBef>
                <a:spcPts val="0"/>
              </a:spcBef>
            </a:pPr>
            <a:endParaRPr lang="en-US" dirty="0"/>
          </a:p>
          <a:p>
            <a:pPr algn="l">
              <a:spcBef>
                <a:spcPts val="0"/>
              </a:spcBef>
            </a:pPr>
            <a:endParaRPr lang="en-US" dirty="0"/>
          </a:p>
          <a:p>
            <a:pPr algn="l">
              <a:spcBef>
                <a:spcPts val="0"/>
              </a:spcBef>
            </a:pPr>
            <a:endParaRPr lang="en-US" dirty="0"/>
          </a:p>
          <a:p>
            <a:pPr algn="l">
              <a:spcBef>
                <a:spcPts val="0"/>
              </a:spcBef>
            </a:pP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  yes          </a:t>
            </a:r>
            <a:r>
              <a:rPr lang="en-US" dirty="0" err="1">
                <a:solidFill>
                  <a:srgbClr val="FFFF00"/>
                </a:solidFill>
              </a:rPr>
              <a:t>yes</a:t>
            </a:r>
            <a:r>
              <a:rPr lang="en-US" dirty="0">
                <a:solidFill>
                  <a:srgbClr val="FFFF00"/>
                </a:solidFill>
              </a:rPr>
              <a:t>         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D4DD04-46AB-45DC-A425-2D4BF18D0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ONE-TO-ONE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9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39C60D-03C1-4F10-83A1-BD08AEA36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" y="1600200"/>
            <a:ext cx="8722894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24543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en-US" i="0" u="none" strike="noStrike" baseline="0" dirty="0"/>
              <a:t>Is it one-to-one?</a:t>
            </a:r>
          </a:p>
          <a:p>
            <a:pPr algn="l">
              <a:spcBef>
                <a:spcPts val="0"/>
              </a:spcBef>
            </a:pPr>
            <a:endParaRPr lang="en-US" dirty="0"/>
          </a:p>
          <a:p>
            <a:pPr algn="l">
              <a:spcBef>
                <a:spcPts val="0"/>
              </a:spcBef>
            </a:pPr>
            <a:endParaRPr lang="en-US" dirty="0"/>
          </a:p>
          <a:p>
            <a:pPr algn="l">
              <a:spcBef>
                <a:spcPts val="0"/>
              </a:spcBef>
            </a:pPr>
            <a:endParaRPr lang="en-US" dirty="0"/>
          </a:p>
          <a:p>
            <a:pPr algn="l">
              <a:spcBef>
                <a:spcPts val="0"/>
              </a:spcBef>
            </a:pPr>
            <a:endParaRPr lang="en-US" dirty="0"/>
          </a:p>
          <a:p>
            <a:pPr algn="l">
              <a:spcBef>
                <a:spcPts val="0"/>
              </a:spcBef>
            </a:pP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  yes          </a:t>
            </a:r>
            <a:r>
              <a:rPr lang="en-US" dirty="0" err="1">
                <a:solidFill>
                  <a:srgbClr val="FFFF00"/>
                </a:solidFill>
              </a:rPr>
              <a:t>yes</a:t>
            </a:r>
            <a:r>
              <a:rPr lang="en-US" dirty="0">
                <a:solidFill>
                  <a:srgbClr val="FFFF00"/>
                </a:solidFill>
              </a:rPr>
              <a:t>           no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D4DD04-46AB-45DC-A425-2D4BF18D0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ONE-TO-ONE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9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39C60D-03C1-4F10-83A1-BD08AEA36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" y="1600200"/>
            <a:ext cx="8722894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95989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One-to-One Functions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en-US" i="0" u="none" strike="noStrike" baseline="0" dirty="0"/>
              <a:t>Warning: in other disciplines, there is a special line called the </a:t>
            </a:r>
            <a:r>
              <a:rPr lang="en-US" i="0" u="none" strike="noStrike" baseline="0" dirty="0">
                <a:solidFill>
                  <a:srgbClr val="FFC000"/>
                </a:solidFill>
              </a:rPr>
              <a:t>1:1 line </a:t>
            </a:r>
            <a:r>
              <a:rPr lang="en-US" i="0" u="none" strike="noStrike" baseline="0" dirty="0"/>
              <a:t>(pronounced one-to-one)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06521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One-to-One Functions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en-US" i="0" u="none" strike="noStrike" baseline="0" dirty="0"/>
              <a:t>The 1:1 line is the line with a slope of 1 (where y=x)</a:t>
            </a:r>
            <a:endParaRPr lang="en-US" dirty="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6583895-E4FE-4BC4-9339-AC7DEFF72824}"/>
              </a:ext>
            </a:extLst>
          </p:cNvPr>
          <p:cNvGrpSpPr/>
          <p:nvPr/>
        </p:nvGrpSpPr>
        <p:grpSpPr>
          <a:xfrm>
            <a:off x="3124200" y="3048000"/>
            <a:ext cx="2979937" cy="2991649"/>
            <a:chOff x="2430263" y="2799551"/>
            <a:chExt cx="2979937" cy="2991649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635959C0-F3AC-46BD-9E4D-C727647AA6FA}"/>
                </a:ext>
              </a:extLst>
            </p:cNvPr>
            <p:cNvGrpSpPr/>
            <p:nvPr/>
          </p:nvGrpSpPr>
          <p:grpSpPr>
            <a:xfrm>
              <a:off x="2430263" y="2799551"/>
              <a:ext cx="2979937" cy="2991649"/>
              <a:chOff x="642544" y="1429435"/>
              <a:chExt cx="2979937" cy="2991649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63BA1A0E-20E6-4ED8-A484-0F019369E9B0}"/>
                  </a:ext>
                </a:extLst>
              </p:cNvPr>
              <p:cNvGrpSpPr/>
              <p:nvPr/>
            </p:nvGrpSpPr>
            <p:grpSpPr>
              <a:xfrm>
                <a:off x="642544" y="1747720"/>
                <a:ext cx="2727501" cy="2673364"/>
                <a:chOff x="230357" y="2590799"/>
                <a:chExt cx="2727501" cy="2673364"/>
              </a:xfrm>
            </p:grpSpPr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2B3302DB-91F9-4CA5-BC33-795DD997EA1F}"/>
                    </a:ext>
                  </a:extLst>
                </p:cNvPr>
                <p:cNvGrpSpPr/>
                <p:nvPr/>
              </p:nvGrpSpPr>
              <p:grpSpPr>
                <a:xfrm>
                  <a:off x="284636" y="2590800"/>
                  <a:ext cx="2651760" cy="2651761"/>
                  <a:chOff x="284636" y="2574607"/>
                  <a:chExt cx="2651760" cy="2651761"/>
                </a:xfrm>
              </p:grpSpPr>
              <p:grpSp>
                <p:nvGrpSpPr>
                  <p:cNvPr id="77" name="Group 76">
                    <a:extLst>
                      <a:ext uri="{FF2B5EF4-FFF2-40B4-BE49-F238E27FC236}">
                        <a16:creationId xmlns:a16="http://schemas.microsoft.com/office/drawing/2014/main" id="{BC6896E1-FF86-4CAF-82DB-0E47F24169CF}"/>
                      </a:ext>
                    </a:extLst>
                  </p:cNvPr>
                  <p:cNvGrpSpPr/>
                  <p:nvPr/>
                </p:nvGrpSpPr>
                <p:grpSpPr>
                  <a:xfrm>
                    <a:off x="391667" y="2574607"/>
                    <a:ext cx="2407569" cy="2651761"/>
                    <a:chOff x="391667" y="2574607"/>
                    <a:chExt cx="2407569" cy="2651761"/>
                  </a:xfrm>
                </p:grpSpPr>
                <p:cxnSp>
                  <p:nvCxnSpPr>
                    <p:cNvPr id="88" name="Straight Connector 87">
                      <a:extLst>
                        <a:ext uri="{FF2B5EF4-FFF2-40B4-BE49-F238E27FC236}">
                          <a16:creationId xmlns:a16="http://schemas.microsoft.com/office/drawing/2014/main" id="{DCAAD4EF-AD2F-40FC-90AD-C2F27DEC621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595451" y="2574607"/>
                      <a:ext cx="0" cy="2651761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8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" name="Straight Connector 88">
                      <a:extLst>
                        <a:ext uri="{FF2B5EF4-FFF2-40B4-BE49-F238E27FC236}">
                          <a16:creationId xmlns:a16="http://schemas.microsoft.com/office/drawing/2014/main" id="{011764D7-EFB7-4217-92AF-3C47284A5ED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799236" y="2574607"/>
                      <a:ext cx="0" cy="2651761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" name="Straight Connector 89">
                      <a:extLst>
                        <a:ext uri="{FF2B5EF4-FFF2-40B4-BE49-F238E27FC236}">
                          <a16:creationId xmlns:a16="http://schemas.microsoft.com/office/drawing/2014/main" id="{16E2D703-C662-405D-8C42-66E32DDEFA8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197343" y="2574607"/>
                      <a:ext cx="0" cy="2651761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" name="Straight Connector 90">
                      <a:extLst>
                        <a:ext uri="{FF2B5EF4-FFF2-40B4-BE49-F238E27FC236}">
                          <a16:creationId xmlns:a16="http://schemas.microsoft.com/office/drawing/2014/main" id="{902E7419-F870-4C31-AA9E-F1D1BB5EECE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896397" y="2574607"/>
                      <a:ext cx="0" cy="2651761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" name="Straight Connector 91">
                      <a:extLst>
                        <a:ext uri="{FF2B5EF4-FFF2-40B4-BE49-F238E27FC236}">
                          <a16:creationId xmlns:a16="http://schemas.microsoft.com/office/drawing/2014/main" id="{263D4A0B-1ED8-42B7-98B8-760F5464637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98289" y="2574607"/>
                      <a:ext cx="0" cy="2651761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" name="Straight Connector 92">
                      <a:extLst>
                        <a:ext uri="{FF2B5EF4-FFF2-40B4-BE49-F238E27FC236}">
                          <a16:creationId xmlns:a16="http://schemas.microsoft.com/office/drawing/2014/main" id="{28869172-69B8-4921-90BC-8B433A73224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294505" y="2574607"/>
                      <a:ext cx="0" cy="2651761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" name="Straight Connector 93">
                      <a:extLst>
                        <a:ext uri="{FF2B5EF4-FFF2-40B4-BE49-F238E27FC236}">
                          <a16:creationId xmlns:a16="http://schemas.microsoft.com/office/drawing/2014/main" id="{CBD0224B-90B5-4CCB-BF0F-12E2981E376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92613" y="2574607"/>
                      <a:ext cx="0" cy="2651761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" name="Straight Connector 94">
                      <a:extLst>
                        <a:ext uri="{FF2B5EF4-FFF2-40B4-BE49-F238E27FC236}">
                          <a16:creationId xmlns:a16="http://schemas.microsoft.com/office/drawing/2014/main" id="{3CB92C33-E2A7-47BF-B569-560CED4C584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91667" y="2574607"/>
                      <a:ext cx="0" cy="2651761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" name="Straight Connector 95">
                      <a:extLst>
                        <a:ext uri="{FF2B5EF4-FFF2-40B4-BE49-F238E27FC236}">
                          <a16:creationId xmlns:a16="http://schemas.microsoft.com/office/drawing/2014/main" id="{D2FB8047-41EB-4D10-8FAA-C77F9D34451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93559" y="2574607"/>
                      <a:ext cx="0" cy="2651761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8" name="Group 77">
                    <a:extLst>
                      <a:ext uri="{FF2B5EF4-FFF2-40B4-BE49-F238E27FC236}">
                        <a16:creationId xmlns:a16="http://schemas.microsoft.com/office/drawing/2014/main" id="{6A9AF6C8-AC09-4E82-AEED-7535544E64BB}"/>
                      </a:ext>
                    </a:extLst>
                  </p:cNvPr>
                  <p:cNvGrpSpPr/>
                  <p:nvPr/>
                </p:nvGrpSpPr>
                <p:grpSpPr>
                  <a:xfrm>
                    <a:off x="284636" y="2743199"/>
                    <a:ext cx="2651760" cy="2362200"/>
                    <a:chOff x="284636" y="2743199"/>
                    <a:chExt cx="2651760" cy="2362200"/>
                  </a:xfrm>
                </p:grpSpPr>
                <p:cxnSp>
                  <p:nvCxnSpPr>
                    <p:cNvPr id="79" name="Straight Connector 78">
                      <a:extLst>
                        <a:ext uri="{FF2B5EF4-FFF2-40B4-BE49-F238E27FC236}">
                          <a16:creationId xmlns:a16="http://schemas.microsoft.com/office/drawing/2014/main" id="{F0FDE61C-4409-4B69-A577-759CD2BC44D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84636" y="3629024"/>
                      <a:ext cx="2651760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" name="Straight Connector 79">
                      <a:extLst>
                        <a:ext uri="{FF2B5EF4-FFF2-40B4-BE49-F238E27FC236}">
                          <a16:creationId xmlns:a16="http://schemas.microsoft.com/office/drawing/2014/main" id="{8EB676BB-BF20-4F28-A1D7-F459F0E72DE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84636" y="5105399"/>
                      <a:ext cx="2651760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" name="Straight Connector 80">
                      <a:extLst>
                        <a:ext uri="{FF2B5EF4-FFF2-40B4-BE49-F238E27FC236}">
                          <a16:creationId xmlns:a16="http://schemas.microsoft.com/office/drawing/2014/main" id="{AF1A0896-4EFB-444A-B87B-2CFCD12748D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84636" y="4810124"/>
                      <a:ext cx="2651760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" name="Straight Connector 81">
                      <a:extLst>
                        <a:ext uri="{FF2B5EF4-FFF2-40B4-BE49-F238E27FC236}">
                          <a16:creationId xmlns:a16="http://schemas.microsoft.com/office/drawing/2014/main" id="{D77E0B1F-5986-4D89-9732-B029E3FA151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84636" y="3038474"/>
                      <a:ext cx="2651760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" name="Straight Connector 82">
                      <a:extLst>
                        <a:ext uri="{FF2B5EF4-FFF2-40B4-BE49-F238E27FC236}">
                          <a16:creationId xmlns:a16="http://schemas.microsoft.com/office/drawing/2014/main" id="{085CBFB7-8D88-410B-8C1B-EE06191B619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84636" y="4514849"/>
                      <a:ext cx="2651760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" name="Straight Connector 83">
                      <a:extLst>
                        <a:ext uri="{FF2B5EF4-FFF2-40B4-BE49-F238E27FC236}">
                          <a16:creationId xmlns:a16="http://schemas.microsoft.com/office/drawing/2014/main" id="{2CD08C9B-DCE2-495B-8592-CBEA5047980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84636" y="4219574"/>
                      <a:ext cx="2651760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" name="Straight Connector 84">
                      <a:extLst>
                        <a:ext uri="{FF2B5EF4-FFF2-40B4-BE49-F238E27FC236}">
                          <a16:creationId xmlns:a16="http://schemas.microsoft.com/office/drawing/2014/main" id="{BC685F15-AD44-433F-94A6-10DE32E0831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84636" y="3924299"/>
                      <a:ext cx="2651760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8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" name="Straight Connector 85">
                      <a:extLst>
                        <a:ext uri="{FF2B5EF4-FFF2-40B4-BE49-F238E27FC236}">
                          <a16:creationId xmlns:a16="http://schemas.microsoft.com/office/drawing/2014/main" id="{EAED8822-3C37-4EF3-ADD0-940754A9790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84636" y="3333749"/>
                      <a:ext cx="2651760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" name="Straight Connector 86">
                      <a:extLst>
                        <a:ext uri="{FF2B5EF4-FFF2-40B4-BE49-F238E27FC236}">
                          <a16:creationId xmlns:a16="http://schemas.microsoft.com/office/drawing/2014/main" id="{35EB6672-15F3-48BD-8A2C-4C80A59BA2D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84636" y="2743199"/>
                      <a:ext cx="2651760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C8885DDE-EBD8-4BDE-8D08-6F1D63112F0B}"/>
                    </a:ext>
                  </a:extLst>
                </p:cNvPr>
                <p:cNvGrpSpPr/>
                <p:nvPr/>
              </p:nvGrpSpPr>
              <p:grpSpPr>
                <a:xfrm>
                  <a:off x="230357" y="2590799"/>
                  <a:ext cx="2727501" cy="2673364"/>
                  <a:chOff x="230357" y="2590799"/>
                  <a:chExt cx="2727501" cy="2673364"/>
                </a:xfrm>
              </p:grpSpPr>
              <p:grpSp>
                <p:nvGrpSpPr>
                  <p:cNvPr id="59" name="Group 58">
                    <a:extLst>
                      <a:ext uri="{FF2B5EF4-FFF2-40B4-BE49-F238E27FC236}">
                        <a16:creationId xmlns:a16="http://schemas.microsoft.com/office/drawing/2014/main" id="{11D66219-2DA1-4F0C-8941-48CBDEEDCA76}"/>
                      </a:ext>
                    </a:extLst>
                  </p:cNvPr>
                  <p:cNvGrpSpPr/>
                  <p:nvPr/>
                </p:nvGrpSpPr>
                <p:grpSpPr>
                  <a:xfrm>
                    <a:off x="1240297" y="2590799"/>
                    <a:ext cx="498901" cy="2673364"/>
                    <a:chOff x="1240297" y="2590799"/>
                    <a:chExt cx="498901" cy="2673364"/>
                  </a:xfrm>
                </p:grpSpPr>
                <p:sp>
                  <p:nvSpPr>
                    <p:cNvPr id="69" name="Text Box 2">
                      <a:extLst>
                        <a:ext uri="{FF2B5EF4-FFF2-40B4-BE49-F238E27FC236}">
                          <a16:creationId xmlns:a16="http://schemas.microsoft.com/office/drawing/2014/main" id="{613E37F9-9763-400C-BC23-3EDD733ED7F2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357328" y="2873241"/>
                      <a:ext cx="258136" cy="32316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sp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p:txBody>
                </p:sp>
                <p:sp>
                  <p:nvSpPr>
                    <p:cNvPr id="70" name="Text Box 2">
                      <a:extLst>
                        <a:ext uri="{FF2B5EF4-FFF2-40B4-BE49-F238E27FC236}">
                          <a16:creationId xmlns:a16="http://schemas.microsoft.com/office/drawing/2014/main" id="{4922FE9E-2B08-430A-944F-49E1946CF499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40297" y="4649207"/>
                      <a:ext cx="455393" cy="32316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sp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- 3</a:t>
                      </a:r>
                    </a:p>
                  </p:txBody>
                </p:sp>
                <p:sp>
                  <p:nvSpPr>
                    <p:cNvPr id="71" name="Text Box 2">
                      <a:extLst>
                        <a:ext uri="{FF2B5EF4-FFF2-40B4-BE49-F238E27FC236}">
                          <a16:creationId xmlns:a16="http://schemas.microsoft.com/office/drawing/2014/main" id="{9979B59E-033A-4F61-BB98-667A6997EFD6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50415" y="4054579"/>
                      <a:ext cx="418435" cy="32316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sp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- 1</a:t>
                      </a:r>
                    </a:p>
                  </p:txBody>
                </p:sp>
                <p:sp>
                  <p:nvSpPr>
                    <p:cNvPr id="72" name="Text Box 2">
                      <a:extLst>
                        <a:ext uri="{FF2B5EF4-FFF2-40B4-BE49-F238E27FC236}">
                          <a16:creationId xmlns:a16="http://schemas.microsoft.com/office/drawing/2014/main" id="{7163A888-5EFC-4E23-AD8B-4EEAC1267370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353735" y="3507051"/>
                      <a:ext cx="341732" cy="32316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sp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73" name="Text Box 2">
                      <a:extLst>
                        <a:ext uri="{FF2B5EF4-FFF2-40B4-BE49-F238E27FC236}">
                          <a16:creationId xmlns:a16="http://schemas.microsoft.com/office/drawing/2014/main" id="{18F2E8BD-A04F-45AE-9035-024CE8AF4D92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357333" y="3203700"/>
                      <a:ext cx="258134" cy="32316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sp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p:txBody>
                </p:sp>
                <p:sp>
                  <p:nvSpPr>
                    <p:cNvPr id="74" name="Text Box 2">
                      <a:extLst>
                        <a:ext uri="{FF2B5EF4-FFF2-40B4-BE49-F238E27FC236}">
                          <a16:creationId xmlns:a16="http://schemas.microsoft.com/office/drawing/2014/main" id="{B231CAC4-7FE1-4321-9F75-87FE8F5DAE21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48789" y="4363799"/>
                      <a:ext cx="490409" cy="32316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sp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- 2</a:t>
                      </a:r>
                    </a:p>
                  </p:txBody>
                </p:sp>
                <p:sp>
                  <p:nvSpPr>
                    <p:cNvPr id="75" name="Text Box 2">
                      <a:extLst>
                        <a:ext uri="{FF2B5EF4-FFF2-40B4-BE49-F238E27FC236}">
                          <a16:creationId xmlns:a16="http://schemas.microsoft.com/office/drawing/2014/main" id="{284A8460-BE81-485A-801A-88243DB85A8B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55980" y="4940999"/>
                      <a:ext cx="455393" cy="32316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sp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- 4</a:t>
                      </a:r>
                    </a:p>
                  </p:txBody>
                </p:sp>
                <p:sp>
                  <p:nvSpPr>
                    <p:cNvPr id="76" name="Text Box 2">
                      <a:extLst>
                        <a:ext uri="{FF2B5EF4-FFF2-40B4-BE49-F238E27FC236}">
                          <a16:creationId xmlns:a16="http://schemas.microsoft.com/office/drawing/2014/main" id="{CB2580CF-A263-4CEB-8BBC-180E243840E6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357466" y="2590799"/>
                      <a:ext cx="303721" cy="32316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sp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p:txBody>
                </p:sp>
              </p:grpSp>
              <p:grpSp>
                <p:nvGrpSpPr>
                  <p:cNvPr id="60" name="Group 59">
                    <a:extLst>
                      <a:ext uri="{FF2B5EF4-FFF2-40B4-BE49-F238E27FC236}">
                        <a16:creationId xmlns:a16="http://schemas.microsoft.com/office/drawing/2014/main" id="{BF55E7C9-C9CF-40BC-9D85-BD26DDEC1437}"/>
                      </a:ext>
                    </a:extLst>
                  </p:cNvPr>
                  <p:cNvGrpSpPr/>
                  <p:nvPr/>
                </p:nvGrpSpPr>
                <p:grpSpPr>
                  <a:xfrm>
                    <a:off x="230357" y="3892315"/>
                    <a:ext cx="2727501" cy="356342"/>
                    <a:chOff x="230357" y="3892315"/>
                    <a:chExt cx="2727501" cy="356342"/>
                  </a:xfrm>
                </p:grpSpPr>
                <p:sp>
                  <p:nvSpPr>
                    <p:cNvPr id="61" name="Text Box 2">
                      <a:extLst>
                        <a:ext uri="{FF2B5EF4-FFF2-40B4-BE49-F238E27FC236}">
                          <a16:creationId xmlns:a16="http://schemas.microsoft.com/office/drawing/2014/main" id="{75B024EB-2333-4E4B-B352-BF9F2B09F1A5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82271" y="3892315"/>
                      <a:ext cx="453598" cy="35634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62" name="Text Box 2">
                      <a:extLst>
                        <a:ext uri="{FF2B5EF4-FFF2-40B4-BE49-F238E27FC236}">
                          <a16:creationId xmlns:a16="http://schemas.microsoft.com/office/drawing/2014/main" id="{735CD46D-F115-46C0-99E5-84AD88FD4C40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57711" y="3892315"/>
                      <a:ext cx="332985" cy="28799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p:txBody>
                </p:sp>
                <p:sp>
                  <p:nvSpPr>
                    <p:cNvPr id="63" name="Text Box 2">
                      <a:extLst>
                        <a:ext uri="{FF2B5EF4-FFF2-40B4-BE49-F238E27FC236}">
                          <a16:creationId xmlns:a16="http://schemas.microsoft.com/office/drawing/2014/main" id="{49213A61-7156-414B-9D3B-4F50A1352526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28832" y="3892315"/>
                      <a:ext cx="457964" cy="35634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</a:t>
                      </a:r>
                    </a:p>
                  </p:txBody>
                </p:sp>
                <p:sp>
                  <p:nvSpPr>
                    <p:cNvPr id="64" name="Text Box 2">
                      <a:extLst>
                        <a:ext uri="{FF2B5EF4-FFF2-40B4-BE49-F238E27FC236}">
                          <a16:creationId xmlns:a16="http://schemas.microsoft.com/office/drawing/2014/main" id="{B6D904BD-CB19-4B5E-92E1-1434D3D84D34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98886" y="3892315"/>
                      <a:ext cx="483112" cy="35634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</a:t>
                      </a:r>
                    </a:p>
                  </p:txBody>
                </p:sp>
                <p:sp>
                  <p:nvSpPr>
                    <p:cNvPr id="65" name="Text Box 2">
                      <a:extLst>
                        <a:ext uri="{FF2B5EF4-FFF2-40B4-BE49-F238E27FC236}">
                          <a16:creationId xmlns:a16="http://schemas.microsoft.com/office/drawing/2014/main" id="{D0258653-6904-4F3E-A3EF-77259B4CA9A7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362200" y="3892315"/>
                      <a:ext cx="332985" cy="28799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</p:txBody>
                </p:sp>
                <p:sp>
                  <p:nvSpPr>
                    <p:cNvPr id="66" name="Text Box 2">
                      <a:extLst>
                        <a:ext uri="{FF2B5EF4-FFF2-40B4-BE49-F238E27FC236}">
                          <a16:creationId xmlns:a16="http://schemas.microsoft.com/office/drawing/2014/main" id="{3DB34BB5-4E80-4D43-8D82-666D85DC5250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33378" y="3892315"/>
                      <a:ext cx="430375" cy="29527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</p:txBody>
                </p:sp>
                <p:sp>
                  <p:nvSpPr>
                    <p:cNvPr id="67" name="Text Box 2">
                      <a:extLst>
                        <a:ext uri="{FF2B5EF4-FFF2-40B4-BE49-F238E27FC236}">
                          <a16:creationId xmlns:a16="http://schemas.microsoft.com/office/drawing/2014/main" id="{52C5FFF8-ACD6-4178-8069-FCB69A640F61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30357" y="3892315"/>
                      <a:ext cx="422025" cy="32316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sp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- 4</a:t>
                      </a:r>
                    </a:p>
                  </p:txBody>
                </p:sp>
                <p:sp>
                  <p:nvSpPr>
                    <p:cNvPr id="68" name="Text Box 2">
                      <a:extLst>
                        <a:ext uri="{FF2B5EF4-FFF2-40B4-BE49-F238E27FC236}">
                          <a16:creationId xmlns:a16="http://schemas.microsoft.com/office/drawing/2014/main" id="{2EAA4482-F841-43EC-ADA1-AAEEE9CE7939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654137" y="3892315"/>
                      <a:ext cx="303721" cy="32316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sp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p:txBody>
                </p:sp>
              </p:grpSp>
            </p:grpSp>
          </p:grpSp>
          <p:sp>
            <p:nvSpPr>
              <p:cNvPr id="55" name="Text Box 2">
                <a:extLst>
                  <a:ext uri="{FF2B5EF4-FFF2-40B4-BE49-F238E27FC236}">
                    <a16:creationId xmlns:a16="http://schemas.microsoft.com/office/drawing/2014/main" id="{61929317-4DA5-42BD-B06A-EB6B2ADE17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6079" y="1429435"/>
                <a:ext cx="303721" cy="323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5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y</a:t>
                </a:r>
              </a:p>
            </p:txBody>
          </p:sp>
          <p:sp>
            <p:nvSpPr>
              <p:cNvPr id="56" name="Text Box 2">
                <a:extLst>
                  <a:ext uri="{FF2B5EF4-FFF2-40B4-BE49-F238E27FC236}">
                    <a16:creationId xmlns:a16="http://schemas.microsoft.com/office/drawing/2014/main" id="{DF7A23C8-2CC0-4C44-B28D-1E23FD620E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8760" y="2908384"/>
                <a:ext cx="303721" cy="323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5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x</a:t>
                </a:r>
              </a:p>
            </p:txBody>
          </p:sp>
        </p:grp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0163FD4F-4477-47DE-86B8-A38196DB4B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90800" y="3252228"/>
              <a:ext cx="2456338" cy="2386572"/>
            </a:xfrm>
            <a:prstGeom prst="straightConnector1">
              <a:avLst/>
            </a:prstGeom>
            <a:ln w="63500">
              <a:solidFill>
                <a:srgbClr val="FFC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9B6B628E-3A72-40EE-BB7E-4BFB01B36CA6}"/>
              </a:ext>
            </a:extLst>
          </p:cNvPr>
          <p:cNvSpPr/>
          <p:nvPr/>
        </p:nvSpPr>
        <p:spPr>
          <a:xfrm>
            <a:off x="0" y="6611035"/>
            <a:ext cx="151515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2020</a:t>
            </a:r>
          </a:p>
        </p:txBody>
      </p:sp>
    </p:spTree>
    <p:extLst>
      <p:ext uri="{BB962C8B-B14F-4D97-AF65-F5344CB8AC3E}">
        <p14:creationId xmlns:p14="http://schemas.microsoft.com/office/powerpoint/2010/main" val="369018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5800" dirty="0"/>
              <a:t>Absolute Value Equations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Always check the answers!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/>
              <a:t>There may be only one real solution, or even none!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/>
              <a:t>Solving the "derived" equation may create false solutions ("extraneous roots") </a:t>
            </a:r>
          </a:p>
        </p:txBody>
      </p:sp>
    </p:spTree>
    <p:extLst>
      <p:ext uri="{BB962C8B-B14F-4D97-AF65-F5344CB8AC3E}">
        <p14:creationId xmlns:p14="http://schemas.microsoft.com/office/powerpoint/2010/main" val="21306791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One-to-One Functions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en-US" dirty="0"/>
              <a:t>In Math we call this the </a:t>
            </a:r>
          </a:p>
          <a:p>
            <a:pPr algn="l">
              <a:spcBef>
                <a:spcPts val="0"/>
              </a:spcBef>
            </a:pPr>
            <a:r>
              <a:rPr lang="en-US" dirty="0"/>
              <a:t>“</a:t>
            </a:r>
            <a:r>
              <a:rPr lang="en-US" dirty="0">
                <a:solidFill>
                  <a:srgbClr val="FFC000"/>
                </a:solidFill>
              </a:rPr>
              <a:t>identity line</a:t>
            </a:r>
            <a:r>
              <a:rPr lang="en-US" dirty="0"/>
              <a:t>” or “</a:t>
            </a:r>
            <a:r>
              <a:rPr lang="en-US" dirty="0">
                <a:solidFill>
                  <a:srgbClr val="FFC000"/>
                </a:solidFill>
              </a:rPr>
              <a:t>line of equality</a:t>
            </a:r>
            <a:r>
              <a:rPr lang="en-US" dirty="0"/>
              <a:t>”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63CF6D8-FB22-4109-8726-2E29E49430FE}"/>
              </a:ext>
            </a:extLst>
          </p:cNvPr>
          <p:cNvGrpSpPr/>
          <p:nvPr/>
        </p:nvGrpSpPr>
        <p:grpSpPr>
          <a:xfrm>
            <a:off x="3124200" y="3048000"/>
            <a:ext cx="2979937" cy="2991649"/>
            <a:chOff x="2430263" y="2799551"/>
            <a:chExt cx="2979937" cy="299164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AE7257E-F55B-4EBA-AA33-C68AF7A9B36E}"/>
                </a:ext>
              </a:extLst>
            </p:cNvPr>
            <p:cNvGrpSpPr/>
            <p:nvPr/>
          </p:nvGrpSpPr>
          <p:grpSpPr>
            <a:xfrm>
              <a:off x="2430263" y="2799551"/>
              <a:ext cx="2979937" cy="2991649"/>
              <a:chOff x="642544" y="1429435"/>
              <a:chExt cx="2979937" cy="2991649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5403E6AD-1B0B-4AAE-A35A-16A5F7545F0A}"/>
                  </a:ext>
                </a:extLst>
              </p:cNvPr>
              <p:cNvGrpSpPr/>
              <p:nvPr/>
            </p:nvGrpSpPr>
            <p:grpSpPr>
              <a:xfrm>
                <a:off x="642544" y="1747720"/>
                <a:ext cx="2727501" cy="2673364"/>
                <a:chOff x="230357" y="2590799"/>
                <a:chExt cx="2727501" cy="2673364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9182B642-A650-43AA-8683-CCA427F3C72E}"/>
                    </a:ext>
                  </a:extLst>
                </p:cNvPr>
                <p:cNvGrpSpPr/>
                <p:nvPr/>
              </p:nvGrpSpPr>
              <p:grpSpPr>
                <a:xfrm>
                  <a:off x="284636" y="2590800"/>
                  <a:ext cx="2651760" cy="2651761"/>
                  <a:chOff x="284636" y="2574607"/>
                  <a:chExt cx="2651760" cy="2651761"/>
                </a:xfrm>
              </p:grpSpPr>
              <p:grpSp>
                <p:nvGrpSpPr>
                  <p:cNvPr id="30" name="Group 29">
                    <a:extLst>
                      <a:ext uri="{FF2B5EF4-FFF2-40B4-BE49-F238E27FC236}">
                        <a16:creationId xmlns:a16="http://schemas.microsoft.com/office/drawing/2014/main" id="{EF24C9DC-AD70-425D-81DB-9E928DFF5CBC}"/>
                      </a:ext>
                    </a:extLst>
                  </p:cNvPr>
                  <p:cNvGrpSpPr/>
                  <p:nvPr/>
                </p:nvGrpSpPr>
                <p:grpSpPr>
                  <a:xfrm>
                    <a:off x="391667" y="2574607"/>
                    <a:ext cx="2407569" cy="2651761"/>
                    <a:chOff x="391667" y="2574607"/>
                    <a:chExt cx="2407569" cy="2651761"/>
                  </a:xfrm>
                </p:grpSpPr>
                <p:cxnSp>
                  <p:nvCxnSpPr>
                    <p:cNvPr id="41" name="Straight Connector 40">
                      <a:extLst>
                        <a:ext uri="{FF2B5EF4-FFF2-40B4-BE49-F238E27FC236}">
                          <a16:creationId xmlns:a16="http://schemas.microsoft.com/office/drawing/2014/main" id="{BAA28652-8D2B-499F-AB05-F3C3C97807F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595451" y="2574607"/>
                      <a:ext cx="0" cy="2651761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8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" name="Straight Connector 41">
                      <a:extLst>
                        <a:ext uri="{FF2B5EF4-FFF2-40B4-BE49-F238E27FC236}">
                          <a16:creationId xmlns:a16="http://schemas.microsoft.com/office/drawing/2014/main" id="{87656DB8-A2E8-4C7E-A7D8-682ECF6AD25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799236" y="2574607"/>
                      <a:ext cx="0" cy="2651761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Straight Connector 42">
                      <a:extLst>
                        <a:ext uri="{FF2B5EF4-FFF2-40B4-BE49-F238E27FC236}">
                          <a16:creationId xmlns:a16="http://schemas.microsoft.com/office/drawing/2014/main" id="{5C127DDB-13CC-496D-B0DD-F42D1C9F494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197343" y="2574607"/>
                      <a:ext cx="0" cy="2651761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" name="Straight Connector 43">
                      <a:extLst>
                        <a:ext uri="{FF2B5EF4-FFF2-40B4-BE49-F238E27FC236}">
                          <a16:creationId xmlns:a16="http://schemas.microsoft.com/office/drawing/2014/main" id="{28467431-E5B0-4130-950C-5E5CBEF6BC6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896397" y="2574607"/>
                      <a:ext cx="0" cy="2651761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" name="Straight Connector 44">
                      <a:extLst>
                        <a:ext uri="{FF2B5EF4-FFF2-40B4-BE49-F238E27FC236}">
                          <a16:creationId xmlns:a16="http://schemas.microsoft.com/office/drawing/2014/main" id="{3D0A40FA-10B7-47E1-BBA7-29A35732AE4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98289" y="2574607"/>
                      <a:ext cx="0" cy="2651761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" name="Straight Connector 45">
                      <a:extLst>
                        <a:ext uri="{FF2B5EF4-FFF2-40B4-BE49-F238E27FC236}">
                          <a16:creationId xmlns:a16="http://schemas.microsoft.com/office/drawing/2014/main" id="{25DA4415-BB2D-4045-91B1-C1370C60F3C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294505" y="2574607"/>
                      <a:ext cx="0" cy="2651761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Straight Connector 46">
                      <a:extLst>
                        <a:ext uri="{FF2B5EF4-FFF2-40B4-BE49-F238E27FC236}">
                          <a16:creationId xmlns:a16="http://schemas.microsoft.com/office/drawing/2014/main" id="{70103545-F670-4EDA-9211-FB06D30B5E6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92613" y="2574607"/>
                      <a:ext cx="0" cy="2651761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" name="Straight Connector 47">
                      <a:extLst>
                        <a:ext uri="{FF2B5EF4-FFF2-40B4-BE49-F238E27FC236}">
                          <a16:creationId xmlns:a16="http://schemas.microsoft.com/office/drawing/2014/main" id="{84C847A7-7267-4C5F-8435-B5C40C3D9F2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91667" y="2574607"/>
                      <a:ext cx="0" cy="2651761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Straight Connector 48">
                      <a:extLst>
                        <a:ext uri="{FF2B5EF4-FFF2-40B4-BE49-F238E27FC236}">
                          <a16:creationId xmlns:a16="http://schemas.microsoft.com/office/drawing/2014/main" id="{C5464E8A-09BF-4225-AF6B-2553538AAAD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93559" y="2574607"/>
                      <a:ext cx="0" cy="2651761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1" name="Group 30">
                    <a:extLst>
                      <a:ext uri="{FF2B5EF4-FFF2-40B4-BE49-F238E27FC236}">
                        <a16:creationId xmlns:a16="http://schemas.microsoft.com/office/drawing/2014/main" id="{214379A2-99C7-433D-8499-C148BD8FA729}"/>
                      </a:ext>
                    </a:extLst>
                  </p:cNvPr>
                  <p:cNvGrpSpPr/>
                  <p:nvPr/>
                </p:nvGrpSpPr>
                <p:grpSpPr>
                  <a:xfrm>
                    <a:off x="284636" y="2743199"/>
                    <a:ext cx="2651760" cy="2362200"/>
                    <a:chOff x="284636" y="2743199"/>
                    <a:chExt cx="2651760" cy="2362200"/>
                  </a:xfrm>
                </p:grpSpPr>
                <p:cxnSp>
                  <p:nvCxnSpPr>
                    <p:cNvPr id="32" name="Straight Connector 31">
                      <a:extLst>
                        <a:ext uri="{FF2B5EF4-FFF2-40B4-BE49-F238E27FC236}">
                          <a16:creationId xmlns:a16="http://schemas.microsoft.com/office/drawing/2014/main" id="{7CAEC9AD-EF18-4D41-9BB8-CF27892CFE1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84636" y="3629024"/>
                      <a:ext cx="2651760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Straight Connector 32">
                      <a:extLst>
                        <a:ext uri="{FF2B5EF4-FFF2-40B4-BE49-F238E27FC236}">
                          <a16:creationId xmlns:a16="http://schemas.microsoft.com/office/drawing/2014/main" id="{089EBD2D-E391-41F6-808B-115B453F3E6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84636" y="5105399"/>
                      <a:ext cx="2651760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Straight Connector 33">
                      <a:extLst>
                        <a:ext uri="{FF2B5EF4-FFF2-40B4-BE49-F238E27FC236}">
                          <a16:creationId xmlns:a16="http://schemas.microsoft.com/office/drawing/2014/main" id="{24EA9AFF-4088-4BCB-A6C8-5EAAB76CF04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84636" y="4810124"/>
                      <a:ext cx="2651760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Straight Connector 34">
                      <a:extLst>
                        <a:ext uri="{FF2B5EF4-FFF2-40B4-BE49-F238E27FC236}">
                          <a16:creationId xmlns:a16="http://schemas.microsoft.com/office/drawing/2014/main" id="{9DC3F333-CAE6-4338-86A4-63C321F5637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84636" y="3038474"/>
                      <a:ext cx="2651760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Straight Connector 35">
                      <a:extLst>
                        <a:ext uri="{FF2B5EF4-FFF2-40B4-BE49-F238E27FC236}">
                          <a16:creationId xmlns:a16="http://schemas.microsoft.com/office/drawing/2014/main" id="{94271FB7-8B7D-4AE7-8E41-579B7BB1341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84636" y="4514849"/>
                      <a:ext cx="2651760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Straight Connector 36">
                      <a:extLst>
                        <a:ext uri="{FF2B5EF4-FFF2-40B4-BE49-F238E27FC236}">
                          <a16:creationId xmlns:a16="http://schemas.microsoft.com/office/drawing/2014/main" id="{811DD775-5172-4E11-B9CE-41970E68BA2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84636" y="4219574"/>
                      <a:ext cx="2651760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Straight Connector 37">
                      <a:extLst>
                        <a:ext uri="{FF2B5EF4-FFF2-40B4-BE49-F238E27FC236}">
                          <a16:creationId xmlns:a16="http://schemas.microsoft.com/office/drawing/2014/main" id="{D829EF90-8B5E-4EC1-939D-2304AF0A777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84636" y="3924299"/>
                      <a:ext cx="2651760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8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" name="Straight Connector 38">
                      <a:extLst>
                        <a:ext uri="{FF2B5EF4-FFF2-40B4-BE49-F238E27FC236}">
                          <a16:creationId xmlns:a16="http://schemas.microsoft.com/office/drawing/2014/main" id="{3631559F-50FB-48DC-8539-C69B08E003E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84636" y="3333749"/>
                      <a:ext cx="2651760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Straight Connector 39">
                      <a:extLst>
                        <a:ext uri="{FF2B5EF4-FFF2-40B4-BE49-F238E27FC236}">
                          <a16:creationId xmlns:a16="http://schemas.microsoft.com/office/drawing/2014/main" id="{FC1A5D7F-D669-4FA6-AFD8-FD10B8B4249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84636" y="2743199"/>
                      <a:ext cx="2651760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9852D15B-37DD-48B8-AAD6-1AA29A440A54}"/>
                    </a:ext>
                  </a:extLst>
                </p:cNvPr>
                <p:cNvGrpSpPr/>
                <p:nvPr/>
              </p:nvGrpSpPr>
              <p:grpSpPr>
                <a:xfrm>
                  <a:off x="230357" y="2590799"/>
                  <a:ext cx="2727501" cy="2673364"/>
                  <a:chOff x="230357" y="2590799"/>
                  <a:chExt cx="2727501" cy="2673364"/>
                </a:xfrm>
              </p:grpSpPr>
              <p:grpSp>
                <p:nvGrpSpPr>
                  <p:cNvPr id="12" name="Group 11">
                    <a:extLst>
                      <a:ext uri="{FF2B5EF4-FFF2-40B4-BE49-F238E27FC236}">
                        <a16:creationId xmlns:a16="http://schemas.microsoft.com/office/drawing/2014/main" id="{91983682-73FC-4AA7-B401-A73CF033152C}"/>
                      </a:ext>
                    </a:extLst>
                  </p:cNvPr>
                  <p:cNvGrpSpPr/>
                  <p:nvPr/>
                </p:nvGrpSpPr>
                <p:grpSpPr>
                  <a:xfrm>
                    <a:off x="1240297" y="2590799"/>
                    <a:ext cx="498901" cy="2673364"/>
                    <a:chOff x="1240297" y="2590799"/>
                    <a:chExt cx="498901" cy="2673364"/>
                  </a:xfrm>
                </p:grpSpPr>
                <p:sp>
                  <p:nvSpPr>
                    <p:cNvPr id="22" name="Text Box 2">
                      <a:extLst>
                        <a:ext uri="{FF2B5EF4-FFF2-40B4-BE49-F238E27FC236}">
                          <a16:creationId xmlns:a16="http://schemas.microsoft.com/office/drawing/2014/main" id="{02127CFA-41EB-4DF7-A3D1-61AA5A390EDB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357328" y="2873241"/>
                      <a:ext cx="258136" cy="32316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sp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p:txBody>
                </p:sp>
                <p:sp>
                  <p:nvSpPr>
                    <p:cNvPr id="23" name="Text Box 2">
                      <a:extLst>
                        <a:ext uri="{FF2B5EF4-FFF2-40B4-BE49-F238E27FC236}">
                          <a16:creationId xmlns:a16="http://schemas.microsoft.com/office/drawing/2014/main" id="{CFDB8C1F-BD7D-44ED-A8E9-71BE6F1C723C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40297" y="4649207"/>
                      <a:ext cx="455393" cy="32316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sp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- 3</a:t>
                      </a:r>
                    </a:p>
                  </p:txBody>
                </p:sp>
                <p:sp>
                  <p:nvSpPr>
                    <p:cNvPr id="24" name="Text Box 2">
                      <a:extLst>
                        <a:ext uri="{FF2B5EF4-FFF2-40B4-BE49-F238E27FC236}">
                          <a16:creationId xmlns:a16="http://schemas.microsoft.com/office/drawing/2014/main" id="{3F6FB611-B217-4E3E-91E5-33B2E655010E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50415" y="4054579"/>
                      <a:ext cx="418435" cy="32316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sp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- 1</a:t>
                      </a:r>
                    </a:p>
                  </p:txBody>
                </p:sp>
                <p:sp>
                  <p:nvSpPr>
                    <p:cNvPr id="25" name="Text Box 2">
                      <a:extLst>
                        <a:ext uri="{FF2B5EF4-FFF2-40B4-BE49-F238E27FC236}">
                          <a16:creationId xmlns:a16="http://schemas.microsoft.com/office/drawing/2014/main" id="{17E54C85-232A-4787-8D91-7B6997F03535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353735" y="3507051"/>
                      <a:ext cx="341732" cy="32316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sp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26" name="Text Box 2">
                      <a:extLst>
                        <a:ext uri="{FF2B5EF4-FFF2-40B4-BE49-F238E27FC236}">
                          <a16:creationId xmlns:a16="http://schemas.microsoft.com/office/drawing/2014/main" id="{B339A842-2ED8-49D4-98E4-FFD6FF6D25BB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357333" y="3203700"/>
                      <a:ext cx="258134" cy="32316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sp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p:txBody>
                </p:sp>
                <p:sp>
                  <p:nvSpPr>
                    <p:cNvPr id="27" name="Text Box 2">
                      <a:extLst>
                        <a:ext uri="{FF2B5EF4-FFF2-40B4-BE49-F238E27FC236}">
                          <a16:creationId xmlns:a16="http://schemas.microsoft.com/office/drawing/2014/main" id="{6CB3A340-53DF-4553-B72B-A629DE15B9CC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48789" y="4363799"/>
                      <a:ext cx="490409" cy="32316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sp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- 2</a:t>
                      </a:r>
                    </a:p>
                  </p:txBody>
                </p:sp>
                <p:sp>
                  <p:nvSpPr>
                    <p:cNvPr id="28" name="Text Box 2">
                      <a:extLst>
                        <a:ext uri="{FF2B5EF4-FFF2-40B4-BE49-F238E27FC236}">
                          <a16:creationId xmlns:a16="http://schemas.microsoft.com/office/drawing/2014/main" id="{FECB0C27-D48C-4CE0-BEBE-863C3F87904A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55980" y="4940999"/>
                      <a:ext cx="455393" cy="32316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sp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- 4</a:t>
                      </a:r>
                    </a:p>
                  </p:txBody>
                </p:sp>
                <p:sp>
                  <p:nvSpPr>
                    <p:cNvPr id="29" name="Text Box 2">
                      <a:extLst>
                        <a:ext uri="{FF2B5EF4-FFF2-40B4-BE49-F238E27FC236}">
                          <a16:creationId xmlns:a16="http://schemas.microsoft.com/office/drawing/2014/main" id="{5A3BDFFA-BCCC-4E79-B619-04870078C572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357466" y="2590799"/>
                      <a:ext cx="303721" cy="32316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sp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p:txBody>
                </p:sp>
              </p:grpSp>
              <p:grpSp>
                <p:nvGrpSpPr>
                  <p:cNvPr id="13" name="Group 12">
                    <a:extLst>
                      <a:ext uri="{FF2B5EF4-FFF2-40B4-BE49-F238E27FC236}">
                        <a16:creationId xmlns:a16="http://schemas.microsoft.com/office/drawing/2014/main" id="{201FE106-C36F-427A-9FFC-53FC93F196C3}"/>
                      </a:ext>
                    </a:extLst>
                  </p:cNvPr>
                  <p:cNvGrpSpPr/>
                  <p:nvPr/>
                </p:nvGrpSpPr>
                <p:grpSpPr>
                  <a:xfrm>
                    <a:off x="230357" y="3892315"/>
                    <a:ext cx="2727501" cy="356342"/>
                    <a:chOff x="230357" y="3892315"/>
                    <a:chExt cx="2727501" cy="356342"/>
                  </a:xfrm>
                </p:grpSpPr>
                <p:sp>
                  <p:nvSpPr>
                    <p:cNvPr id="14" name="Text Box 2">
                      <a:extLst>
                        <a:ext uri="{FF2B5EF4-FFF2-40B4-BE49-F238E27FC236}">
                          <a16:creationId xmlns:a16="http://schemas.microsoft.com/office/drawing/2014/main" id="{F83AEA6E-04E6-43B2-9CC5-82695FD0363D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82271" y="3892315"/>
                      <a:ext cx="453598" cy="35634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15" name="Text Box 2">
                      <a:extLst>
                        <a:ext uri="{FF2B5EF4-FFF2-40B4-BE49-F238E27FC236}">
                          <a16:creationId xmlns:a16="http://schemas.microsoft.com/office/drawing/2014/main" id="{5A97F9EE-9F66-4FE9-890D-F1A5ED826EEB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57711" y="3892315"/>
                      <a:ext cx="332985" cy="28799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p:txBody>
                </p:sp>
                <p:sp>
                  <p:nvSpPr>
                    <p:cNvPr id="16" name="Text Box 2">
                      <a:extLst>
                        <a:ext uri="{FF2B5EF4-FFF2-40B4-BE49-F238E27FC236}">
                          <a16:creationId xmlns:a16="http://schemas.microsoft.com/office/drawing/2014/main" id="{EAAED764-2BED-4D87-B90D-2078368ACC5D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28832" y="3892315"/>
                      <a:ext cx="457964" cy="35634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</a:t>
                      </a:r>
                    </a:p>
                  </p:txBody>
                </p:sp>
                <p:sp>
                  <p:nvSpPr>
                    <p:cNvPr id="17" name="Text Box 2">
                      <a:extLst>
                        <a:ext uri="{FF2B5EF4-FFF2-40B4-BE49-F238E27FC236}">
                          <a16:creationId xmlns:a16="http://schemas.microsoft.com/office/drawing/2014/main" id="{BA1ECA04-903A-40DF-9BD7-ED2EA6BCF9A3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98886" y="3892315"/>
                      <a:ext cx="483112" cy="35634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</a:t>
                      </a:r>
                    </a:p>
                  </p:txBody>
                </p:sp>
                <p:sp>
                  <p:nvSpPr>
                    <p:cNvPr id="18" name="Text Box 2">
                      <a:extLst>
                        <a:ext uri="{FF2B5EF4-FFF2-40B4-BE49-F238E27FC236}">
                          <a16:creationId xmlns:a16="http://schemas.microsoft.com/office/drawing/2014/main" id="{9E9BB1A9-64BC-4325-952C-6AFC1B400982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362200" y="3892315"/>
                      <a:ext cx="332985" cy="28799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</p:txBody>
                </p:sp>
                <p:sp>
                  <p:nvSpPr>
                    <p:cNvPr id="19" name="Text Box 2">
                      <a:extLst>
                        <a:ext uri="{FF2B5EF4-FFF2-40B4-BE49-F238E27FC236}">
                          <a16:creationId xmlns:a16="http://schemas.microsoft.com/office/drawing/2014/main" id="{F7C05D6D-E304-4174-807F-9CBB4FC621AB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33378" y="3892315"/>
                      <a:ext cx="430375" cy="29527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</p:txBody>
                </p:sp>
                <p:sp>
                  <p:nvSpPr>
                    <p:cNvPr id="20" name="Text Box 2">
                      <a:extLst>
                        <a:ext uri="{FF2B5EF4-FFF2-40B4-BE49-F238E27FC236}">
                          <a16:creationId xmlns:a16="http://schemas.microsoft.com/office/drawing/2014/main" id="{AD0D3C93-A0CC-4BE2-B2C9-1021013A6774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30357" y="3892315"/>
                      <a:ext cx="422025" cy="32316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sp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- 4</a:t>
                      </a:r>
                    </a:p>
                  </p:txBody>
                </p:sp>
                <p:sp>
                  <p:nvSpPr>
                    <p:cNvPr id="21" name="Text Box 2">
                      <a:extLst>
                        <a:ext uri="{FF2B5EF4-FFF2-40B4-BE49-F238E27FC236}">
                          <a16:creationId xmlns:a16="http://schemas.microsoft.com/office/drawing/2014/main" id="{D2A9481D-C4C4-4E0D-A239-1D16C56D71C0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654137" y="3892315"/>
                      <a:ext cx="303721" cy="32316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sp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p:txBody>
                </p:sp>
              </p:grpSp>
            </p:grpSp>
          </p:grpSp>
          <p:sp>
            <p:nvSpPr>
              <p:cNvPr id="8" name="Text Box 2">
                <a:extLst>
                  <a:ext uri="{FF2B5EF4-FFF2-40B4-BE49-F238E27FC236}">
                    <a16:creationId xmlns:a16="http://schemas.microsoft.com/office/drawing/2014/main" id="{DC66756F-5E76-4C4E-8B94-5B6B6C3EF8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6079" y="1429435"/>
                <a:ext cx="303721" cy="323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5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y</a:t>
                </a:r>
              </a:p>
            </p:txBody>
          </p:sp>
          <p:sp>
            <p:nvSpPr>
              <p:cNvPr id="9" name="Text Box 2">
                <a:extLst>
                  <a:ext uri="{FF2B5EF4-FFF2-40B4-BE49-F238E27FC236}">
                    <a16:creationId xmlns:a16="http://schemas.microsoft.com/office/drawing/2014/main" id="{B617C688-A5C1-44F9-A5C6-86CAF7E514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8760" y="2908384"/>
                <a:ext cx="303721" cy="323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5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x</a:t>
                </a:r>
              </a:p>
            </p:txBody>
          </p:sp>
        </p:grp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C848A024-D5F1-42FA-A2BE-A5BA10C59D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90800" y="3252228"/>
              <a:ext cx="2456338" cy="2386572"/>
            </a:xfrm>
            <a:prstGeom prst="straightConnector1">
              <a:avLst/>
            </a:prstGeom>
            <a:ln w="63500">
              <a:solidFill>
                <a:srgbClr val="FFC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A6E30F79-C5A9-45D6-8E20-259CF7BAA0AB}"/>
              </a:ext>
            </a:extLst>
          </p:cNvPr>
          <p:cNvSpPr/>
          <p:nvPr/>
        </p:nvSpPr>
        <p:spPr>
          <a:xfrm>
            <a:off x="0" y="6611035"/>
            <a:ext cx="151515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2020</a:t>
            </a:r>
          </a:p>
        </p:txBody>
      </p:sp>
    </p:spTree>
    <p:extLst>
      <p:ext uri="{BB962C8B-B14F-4D97-AF65-F5344CB8AC3E}">
        <p14:creationId xmlns:p14="http://schemas.microsoft.com/office/powerpoint/2010/main" val="323879557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A56BF4-965D-4CB2-B323-52F4DEDAD12D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339703399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Inverse Functions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Undo a function</a:t>
            </a:r>
          </a:p>
        </p:txBody>
      </p:sp>
    </p:spTree>
    <p:extLst>
      <p:ext uri="{BB962C8B-B14F-4D97-AF65-F5344CB8AC3E}">
        <p14:creationId xmlns:p14="http://schemas.microsoft.com/office/powerpoint/2010/main" val="283762972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Inverse Functions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Remember how addition “undoes” subtraction and multiplication “undoes” division and roots “undo” powers?</a:t>
            </a:r>
          </a:p>
        </p:txBody>
      </p:sp>
    </p:spTree>
    <p:extLst>
      <p:ext uri="{BB962C8B-B14F-4D97-AF65-F5344CB8AC3E}">
        <p14:creationId xmlns:p14="http://schemas.microsoft.com/office/powerpoint/2010/main" val="171219006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Inverse Functions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These were called “inverse” operations</a:t>
            </a:r>
          </a:p>
        </p:txBody>
      </p:sp>
    </p:spTree>
    <p:extLst>
      <p:ext uri="{BB962C8B-B14F-4D97-AF65-F5344CB8AC3E}">
        <p14:creationId xmlns:p14="http://schemas.microsoft.com/office/powerpoint/2010/main" val="22290656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function ƒ(x)</a:t>
            </a:r>
          </a:p>
          <a:p>
            <a:endParaRPr lang="en-US" sz="2000" dirty="0"/>
          </a:p>
          <a:p>
            <a:r>
              <a:rPr lang="en-US" dirty="0"/>
              <a:t>has an inverse ƒ</a:t>
            </a:r>
            <a:r>
              <a:rPr lang="en-US" baseline="30000" dirty="0"/>
              <a:t>-1 </a:t>
            </a:r>
            <a:r>
              <a:rPr lang="en-US" dirty="0"/>
              <a:t>(x)</a:t>
            </a:r>
          </a:p>
        </p:txBody>
      </p:sp>
    </p:spTree>
    <p:extLst>
      <p:ext uri="{BB962C8B-B14F-4D97-AF65-F5344CB8AC3E}">
        <p14:creationId xmlns:p14="http://schemas.microsoft.com/office/powerpoint/2010/main" val="149820169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14401"/>
            <a:ext cx="4089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657600"/>
          </a:xfrm>
        </p:spPr>
        <p:txBody>
          <a:bodyPr/>
          <a:lstStyle/>
          <a:p>
            <a:r>
              <a:rPr lang="en-US" i="1" dirty="0"/>
              <a:t>    </a:t>
            </a:r>
            <a:r>
              <a:rPr lang="en-US" dirty="0"/>
              <a:t>ƒ(x)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ƒ</a:t>
            </a:r>
            <a:r>
              <a:rPr lang="en-US" baseline="30000" dirty="0"/>
              <a:t>-1 </a:t>
            </a:r>
            <a:r>
              <a:rPr lang="en-US" dirty="0"/>
              <a:t>(x)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25195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Functions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Formal (</a:t>
            </a:r>
            <a:r>
              <a:rPr lang="en-US" dirty="0" err="1"/>
              <a:t>mathy</a:t>
            </a:r>
            <a:r>
              <a:rPr lang="en-US" dirty="0"/>
              <a:t>) definition:</a:t>
            </a:r>
          </a:p>
          <a:p>
            <a:r>
              <a:rPr lang="en-US" dirty="0"/>
              <a:t>If  ƒ</a:t>
            </a:r>
            <a:r>
              <a:rPr lang="en-US" i="1" dirty="0"/>
              <a:t> </a:t>
            </a:r>
            <a:r>
              <a:rPr lang="en-US" dirty="0"/>
              <a:t>○ </a:t>
            </a:r>
            <a:r>
              <a:rPr lang="en-US" i="1" dirty="0"/>
              <a:t>g </a:t>
            </a:r>
            <a:r>
              <a:rPr lang="en-US" dirty="0"/>
              <a:t>= x  for every x in 	the domain of </a:t>
            </a:r>
            <a:r>
              <a:rPr lang="en-US" i="1" dirty="0"/>
              <a:t>g </a:t>
            </a:r>
          </a:p>
          <a:p>
            <a:endParaRPr lang="en-US" sz="1000" dirty="0"/>
          </a:p>
          <a:p>
            <a:r>
              <a:rPr lang="en-US" dirty="0"/>
              <a:t>and </a:t>
            </a:r>
            <a:r>
              <a:rPr lang="en-US" i="1" dirty="0"/>
              <a:t>g </a:t>
            </a:r>
            <a:r>
              <a:rPr lang="en-US" dirty="0"/>
              <a:t>○ ƒ = x  for every x in 	the domain of ƒ  </a:t>
            </a:r>
          </a:p>
          <a:p>
            <a:endParaRPr lang="en-US" sz="1000" dirty="0"/>
          </a:p>
          <a:p>
            <a:r>
              <a:rPr lang="en-US" dirty="0"/>
              <a:t>Then the function </a:t>
            </a:r>
            <a:r>
              <a:rPr lang="en-US" i="1" dirty="0"/>
              <a:t>g</a:t>
            </a:r>
            <a:r>
              <a:rPr lang="en-US" dirty="0"/>
              <a:t> 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is the inverse of ƒ</a:t>
            </a:r>
          </a:p>
        </p:txBody>
      </p:sp>
    </p:spTree>
    <p:extLst>
      <p:ext uri="{BB962C8B-B14F-4D97-AF65-F5344CB8AC3E}">
        <p14:creationId xmlns:p14="http://schemas.microsoft.com/office/powerpoint/2010/main" val="358498066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Inverse Functions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2192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domain of  ƒ</a:t>
            </a:r>
            <a:r>
              <a:rPr lang="en-US" i="1" dirty="0"/>
              <a:t> </a:t>
            </a:r>
            <a:r>
              <a:rPr lang="en-US" dirty="0"/>
              <a:t> is equal to the range of  ƒ</a:t>
            </a:r>
            <a:r>
              <a:rPr lang="en-US" baseline="30000" dirty="0"/>
              <a:t>-1</a:t>
            </a:r>
            <a:r>
              <a:rPr lang="en-US" dirty="0"/>
              <a:t> and vice-versa</a:t>
            </a:r>
          </a:p>
        </p:txBody>
      </p:sp>
    </p:spTree>
    <p:extLst>
      <p:ext uri="{BB962C8B-B14F-4D97-AF65-F5344CB8AC3E}">
        <p14:creationId xmlns:p14="http://schemas.microsoft.com/office/powerpoint/2010/main" val="142688053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Inverse Functions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2192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Calculating the Inverse </a:t>
            </a:r>
          </a:p>
          <a:p>
            <a:r>
              <a:rPr lang="en-US" dirty="0"/>
              <a:t>1)  Replace "ƒ(</a:t>
            </a:r>
            <a:r>
              <a:rPr lang="en-US" i="1" dirty="0"/>
              <a:t>x</a:t>
            </a:r>
            <a:r>
              <a:rPr lang="en-US" dirty="0"/>
              <a:t>)" with "</a:t>
            </a:r>
            <a:r>
              <a:rPr lang="en-US" i="1" dirty="0"/>
              <a:t>y</a:t>
            </a:r>
            <a:r>
              <a:rPr lang="en-US" dirty="0"/>
              <a:t>"</a:t>
            </a:r>
          </a:p>
          <a:p>
            <a:r>
              <a:rPr lang="en-US" dirty="0"/>
              <a:t>2)  Interchange "</a:t>
            </a:r>
            <a:r>
              <a:rPr lang="en-US" i="1" dirty="0"/>
              <a:t>x</a:t>
            </a:r>
            <a:r>
              <a:rPr lang="en-US" dirty="0"/>
              <a:t>" and "</a:t>
            </a:r>
            <a:r>
              <a:rPr lang="en-US" i="1" dirty="0"/>
              <a:t>y</a:t>
            </a:r>
            <a:r>
              <a:rPr lang="en-US" dirty="0"/>
              <a:t>"</a:t>
            </a:r>
          </a:p>
          <a:p>
            <a:r>
              <a:rPr lang="en-US" dirty="0"/>
              <a:t>3)  Solve for "</a:t>
            </a:r>
            <a:r>
              <a:rPr lang="en-US" i="1" dirty="0"/>
              <a:t>y</a:t>
            </a:r>
            <a:r>
              <a:rPr lang="en-US" dirty="0"/>
              <a:t>"</a:t>
            </a:r>
          </a:p>
          <a:p>
            <a:r>
              <a:rPr lang="en-US" dirty="0"/>
              <a:t>4)  Replace "</a:t>
            </a:r>
            <a:r>
              <a:rPr lang="en-US" i="1" dirty="0"/>
              <a:t>y</a:t>
            </a:r>
            <a:r>
              <a:rPr lang="en-US" dirty="0"/>
              <a:t>" in with ƒ</a:t>
            </a:r>
            <a:r>
              <a:rPr lang="en-US" baseline="30000" dirty="0"/>
              <a:t>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46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Radical Equations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Contain a root</a:t>
            </a:r>
          </a:p>
          <a:p>
            <a:endParaRPr lang="en-US" sz="1000" dirty="0"/>
          </a:p>
          <a:p>
            <a:r>
              <a:rPr lang="en-US" dirty="0"/>
              <a:t>When solving radical equation, isolate one root on one side of the equation</a:t>
            </a:r>
          </a:p>
          <a:p>
            <a:endParaRPr lang="en-US" sz="1000" dirty="0"/>
          </a:p>
          <a:p>
            <a:r>
              <a:rPr lang="en-US" dirty="0"/>
              <a:t>Raise both sides to the nth power in order to remove the nth root</a:t>
            </a:r>
          </a:p>
          <a:p>
            <a:endParaRPr lang="en-US" dirty="0"/>
          </a:p>
          <a:p>
            <a:pPr lvl="0"/>
            <a:endParaRPr lang="en-US" dirty="0"/>
          </a:p>
          <a:p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27768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ƒ(x) = 8x – 9</a:t>
            </a:r>
          </a:p>
          <a:p>
            <a:r>
              <a:rPr lang="en-US" dirty="0"/>
              <a:t>Calculate ƒ</a:t>
            </a:r>
            <a:r>
              <a:rPr lang="en-US" baseline="30000" dirty="0"/>
              <a:t>-1 </a:t>
            </a:r>
            <a:r>
              <a:rPr lang="en-US" dirty="0"/>
              <a:t>(x)</a:t>
            </a:r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INVERSE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10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483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 ƒ</a:t>
            </a:r>
            <a:r>
              <a:rPr lang="en-US" baseline="30000" dirty="0"/>
              <a:t>-1 </a:t>
            </a:r>
            <a:r>
              <a:rPr lang="en-US" dirty="0"/>
              <a:t>(x)</a:t>
            </a:r>
          </a:p>
          <a:p>
            <a:r>
              <a:rPr lang="en-US" dirty="0"/>
              <a:t>ƒ(x) = 8x – 9</a:t>
            </a:r>
          </a:p>
          <a:p>
            <a:r>
              <a:rPr lang="en-US" dirty="0"/>
              <a:t>   y = 8x – 9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INVERSE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10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51420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 ƒ</a:t>
            </a:r>
            <a:r>
              <a:rPr lang="en-US" baseline="30000" dirty="0"/>
              <a:t>-1 </a:t>
            </a:r>
            <a:r>
              <a:rPr lang="en-US" dirty="0"/>
              <a:t>(x)</a:t>
            </a:r>
          </a:p>
          <a:p>
            <a:r>
              <a:rPr lang="en-US" dirty="0"/>
              <a:t>ƒ(x) = 8x – 9</a:t>
            </a:r>
          </a:p>
          <a:p>
            <a:r>
              <a:rPr lang="en-US" dirty="0"/>
              <a:t>   y = 8x – 9</a:t>
            </a:r>
          </a:p>
          <a:p>
            <a:r>
              <a:rPr lang="en-US" dirty="0"/>
              <a:t>   x = 8y – 9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INVERSE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10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88540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 ƒ</a:t>
            </a:r>
            <a:r>
              <a:rPr lang="en-US" baseline="30000" dirty="0"/>
              <a:t>-1 </a:t>
            </a:r>
            <a:r>
              <a:rPr lang="en-US" dirty="0"/>
              <a:t>(x)</a:t>
            </a:r>
          </a:p>
          <a:p>
            <a:r>
              <a:rPr lang="en-US" dirty="0"/>
              <a:t>ƒ(x) = 8x – 9</a:t>
            </a:r>
          </a:p>
          <a:p>
            <a:r>
              <a:rPr lang="en-US" dirty="0"/>
              <a:t>   y = 8x – 9</a:t>
            </a:r>
          </a:p>
          <a:p>
            <a:r>
              <a:rPr lang="en-US" dirty="0"/>
              <a:t>   x = 8y – 9</a:t>
            </a:r>
          </a:p>
          <a:p>
            <a:r>
              <a:rPr lang="en-US" dirty="0"/>
              <a:t>   y = (x + 9)/8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INVERSE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10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88540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 ƒ</a:t>
            </a:r>
            <a:r>
              <a:rPr lang="en-US" baseline="30000" dirty="0"/>
              <a:t>-1 </a:t>
            </a:r>
            <a:r>
              <a:rPr lang="en-US" dirty="0"/>
              <a:t>(x)</a:t>
            </a:r>
          </a:p>
          <a:p>
            <a:r>
              <a:rPr lang="en-US" dirty="0"/>
              <a:t>ƒ(x) = 8x – 9</a:t>
            </a:r>
          </a:p>
          <a:p>
            <a:r>
              <a:rPr lang="en-US" dirty="0"/>
              <a:t>   y = 8x – 9</a:t>
            </a:r>
          </a:p>
          <a:p>
            <a:r>
              <a:rPr lang="en-US" dirty="0"/>
              <a:t>   x = 8y – 9</a:t>
            </a:r>
          </a:p>
          <a:p>
            <a:r>
              <a:rPr lang="en-US" dirty="0"/>
              <a:t>   y = (x + 9)/8</a:t>
            </a:r>
          </a:p>
          <a:p>
            <a:r>
              <a:rPr lang="en-US" dirty="0"/>
              <a:t>ƒ</a:t>
            </a:r>
            <a:r>
              <a:rPr lang="en-US" baseline="30000" dirty="0"/>
              <a:t>-1 </a:t>
            </a:r>
            <a:r>
              <a:rPr lang="en-US" dirty="0"/>
              <a:t>(x) = </a:t>
            </a:r>
            <a:r>
              <a:rPr lang="en-US" dirty="0">
                <a:solidFill>
                  <a:srgbClr val="FFFF00"/>
                </a:solidFill>
              </a:rPr>
              <a:t>(x + 9)/8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INVERSE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10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88540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Calculate the inverse of the functions: </a:t>
            </a:r>
          </a:p>
          <a:p>
            <a:r>
              <a:rPr lang="en-US" dirty="0"/>
              <a:t>ƒ(</a:t>
            </a:r>
            <a:r>
              <a:rPr lang="en-US" i="1" dirty="0"/>
              <a:t>x</a:t>
            </a:r>
            <a:r>
              <a:rPr lang="en-US" dirty="0"/>
              <a:t>) =  9</a:t>
            </a:r>
            <a:r>
              <a:rPr lang="en-US" i="1" dirty="0"/>
              <a:t>x</a:t>
            </a:r>
            <a:endParaRPr lang="en-US" dirty="0"/>
          </a:p>
          <a:p>
            <a:endParaRPr lang="en-US" dirty="0"/>
          </a:p>
          <a:p>
            <a:r>
              <a:rPr lang="en-US" dirty="0"/>
              <a:t>ƒ(</a:t>
            </a:r>
            <a:r>
              <a:rPr lang="en-US" i="1" dirty="0"/>
              <a:t>x</a:t>
            </a:r>
            <a:r>
              <a:rPr lang="en-US" dirty="0"/>
              <a:t>) =  9</a:t>
            </a:r>
            <a:r>
              <a:rPr lang="en-US" i="1" dirty="0"/>
              <a:t>x </a:t>
            </a:r>
            <a:r>
              <a:rPr lang="en-US" dirty="0"/>
              <a:t>+ 5</a:t>
            </a:r>
          </a:p>
          <a:p>
            <a:endParaRPr lang="en-US" dirty="0"/>
          </a:p>
          <a:p>
            <a:r>
              <a:rPr lang="en-US" dirty="0"/>
              <a:t>ƒ(</a:t>
            </a:r>
            <a:r>
              <a:rPr lang="en-US" i="1" dirty="0"/>
              <a:t>x</a:t>
            </a:r>
            <a:r>
              <a:rPr lang="en-US" dirty="0"/>
              <a:t>) = 4</a:t>
            </a:r>
            <a:r>
              <a:rPr lang="en-US" i="1" dirty="0"/>
              <a:t>x</a:t>
            </a:r>
            <a:r>
              <a:rPr lang="en-US" dirty="0"/>
              <a:t> + 12</a:t>
            </a:r>
          </a:p>
          <a:p>
            <a:r>
              <a:rPr lang="en-US" b="0" dirty="0"/>
              <a:t> </a:t>
            </a:r>
            <a:endParaRPr lang="en-US" dirty="0"/>
          </a:p>
          <a:p>
            <a:r>
              <a:rPr lang="en-US" b="0" dirty="0"/>
              <a:t> </a:t>
            </a:r>
            <a:endParaRPr lang="en-US" dirty="0"/>
          </a:p>
          <a:p>
            <a:r>
              <a:rPr lang="en-US" b="0" dirty="0"/>
              <a:t> </a:t>
            </a:r>
            <a:endParaRPr lang="en-US" dirty="0"/>
          </a:p>
          <a:p>
            <a:r>
              <a:rPr lang="en-US" b="0" dirty="0"/>
              <a:t> </a:t>
            </a:r>
            <a:endParaRPr lang="en-US" dirty="0"/>
          </a:p>
          <a:p>
            <a:r>
              <a:rPr lang="en-US" b="0" dirty="0"/>
              <a:t> 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INVERSE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11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0246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Calculate the inverse of the functions: </a:t>
            </a:r>
          </a:p>
          <a:p>
            <a:r>
              <a:rPr lang="en-US" dirty="0"/>
              <a:t>ƒ(</a:t>
            </a:r>
            <a:r>
              <a:rPr lang="en-US" i="1" dirty="0"/>
              <a:t>x</a:t>
            </a:r>
            <a:r>
              <a:rPr lang="en-US" dirty="0"/>
              <a:t>) =  9</a:t>
            </a:r>
            <a:r>
              <a:rPr lang="en-US" i="1" dirty="0"/>
              <a:t>x		</a:t>
            </a:r>
            <a:r>
              <a:rPr lang="en-US" dirty="0"/>
              <a:t>	ƒ</a:t>
            </a:r>
            <a:r>
              <a:rPr lang="en-US" baseline="30000" dirty="0"/>
              <a:t>-1 </a:t>
            </a:r>
            <a:r>
              <a:rPr lang="en-US" dirty="0"/>
              <a:t>(x) = </a:t>
            </a:r>
            <a:r>
              <a:rPr lang="en-US" dirty="0">
                <a:solidFill>
                  <a:srgbClr val="FFFF00"/>
                </a:solidFill>
              </a:rPr>
              <a:t>x/9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/>
              <a:t>ƒ(</a:t>
            </a:r>
            <a:r>
              <a:rPr lang="en-US" i="1" dirty="0"/>
              <a:t>x</a:t>
            </a:r>
            <a:r>
              <a:rPr lang="en-US" dirty="0"/>
              <a:t>) =  9</a:t>
            </a:r>
            <a:r>
              <a:rPr lang="en-US" i="1" dirty="0"/>
              <a:t>x </a:t>
            </a:r>
            <a:r>
              <a:rPr lang="en-US" dirty="0"/>
              <a:t>+ 5		ƒ</a:t>
            </a:r>
            <a:r>
              <a:rPr lang="en-US" baseline="30000" dirty="0"/>
              <a:t>-1 </a:t>
            </a:r>
            <a:r>
              <a:rPr lang="en-US" dirty="0"/>
              <a:t>(x) = 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/>
              <a:t>ƒ(</a:t>
            </a:r>
            <a:r>
              <a:rPr lang="en-US" i="1" dirty="0"/>
              <a:t>x</a:t>
            </a:r>
            <a:r>
              <a:rPr lang="en-US" dirty="0"/>
              <a:t>) = 4</a:t>
            </a:r>
            <a:r>
              <a:rPr lang="en-US" i="1" dirty="0"/>
              <a:t>x</a:t>
            </a:r>
            <a:r>
              <a:rPr lang="en-US" dirty="0"/>
              <a:t> + 12</a:t>
            </a:r>
          </a:p>
          <a:p>
            <a:r>
              <a:rPr lang="en-US" dirty="0"/>
              <a:t>	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b="0" dirty="0"/>
              <a:t> </a:t>
            </a:r>
            <a:endParaRPr lang="en-US" dirty="0"/>
          </a:p>
          <a:p>
            <a:r>
              <a:rPr lang="en-US" b="0" dirty="0"/>
              <a:t> </a:t>
            </a:r>
            <a:endParaRPr lang="en-US" dirty="0"/>
          </a:p>
          <a:p>
            <a:r>
              <a:rPr lang="en-US" b="0" dirty="0"/>
              <a:t> </a:t>
            </a:r>
            <a:endParaRPr lang="en-US" dirty="0"/>
          </a:p>
          <a:p>
            <a:r>
              <a:rPr lang="en-US" b="0" dirty="0"/>
              <a:t> </a:t>
            </a:r>
            <a:endParaRPr lang="en-US" dirty="0"/>
          </a:p>
          <a:p>
            <a:r>
              <a:rPr lang="en-US" b="0" dirty="0"/>
              <a:t> 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INVERSE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11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34799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Calculate the inverse of the functions: </a:t>
            </a:r>
          </a:p>
          <a:p>
            <a:r>
              <a:rPr lang="en-US" dirty="0"/>
              <a:t>ƒ(</a:t>
            </a:r>
            <a:r>
              <a:rPr lang="en-US" i="1" dirty="0"/>
              <a:t>x</a:t>
            </a:r>
            <a:r>
              <a:rPr lang="en-US" dirty="0"/>
              <a:t>) =  9</a:t>
            </a:r>
            <a:r>
              <a:rPr lang="en-US" i="1" dirty="0"/>
              <a:t>x		   </a:t>
            </a:r>
            <a:r>
              <a:rPr lang="en-US" dirty="0"/>
              <a:t>ƒ</a:t>
            </a:r>
            <a:r>
              <a:rPr lang="en-US" baseline="30000" dirty="0"/>
              <a:t>-1 </a:t>
            </a:r>
            <a:r>
              <a:rPr lang="en-US" dirty="0"/>
              <a:t>(x) = </a:t>
            </a:r>
            <a:r>
              <a:rPr lang="en-US" dirty="0">
                <a:solidFill>
                  <a:srgbClr val="FFFF00"/>
                </a:solidFill>
              </a:rPr>
              <a:t>x/9</a:t>
            </a:r>
          </a:p>
          <a:p>
            <a:r>
              <a:rPr lang="en-US" dirty="0"/>
              <a:t>ƒ(</a:t>
            </a:r>
            <a:r>
              <a:rPr lang="en-US" i="1" dirty="0"/>
              <a:t>x</a:t>
            </a:r>
            <a:r>
              <a:rPr lang="en-US" dirty="0"/>
              <a:t>) =  9</a:t>
            </a:r>
            <a:r>
              <a:rPr lang="en-US" i="1" dirty="0"/>
              <a:t>x </a:t>
            </a:r>
            <a:r>
              <a:rPr lang="en-US" dirty="0"/>
              <a:t>+ 5	   ƒ</a:t>
            </a:r>
            <a:r>
              <a:rPr lang="en-US" baseline="30000" dirty="0"/>
              <a:t>-1 </a:t>
            </a:r>
            <a:r>
              <a:rPr lang="en-US" dirty="0"/>
              <a:t>(x) = </a:t>
            </a:r>
            <a:r>
              <a:rPr lang="en-US" dirty="0">
                <a:solidFill>
                  <a:srgbClr val="FFFF00"/>
                </a:solidFill>
              </a:rPr>
              <a:t>(x-5)/9</a:t>
            </a:r>
          </a:p>
          <a:p>
            <a:r>
              <a:rPr lang="en-US" dirty="0"/>
              <a:t>ƒ(</a:t>
            </a:r>
            <a:r>
              <a:rPr lang="en-US" i="1" dirty="0"/>
              <a:t>x</a:t>
            </a:r>
            <a:r>
              <a:rPr lang="en-US" dirty="0"/>
              <a:t>) = 4</a:t>
            </a:r>
            <a:r>
              <a:rPr lang="en-US" i="1" dirty="0"/>
              <a:t>x</a:t>
            </a:r>
            <a:r>
              <a:rPr lang="en-US" dirty="0"/>
              <a:t> + 12   ƒ</a:t>
            </a:r>
            <a:r>
              <a:rPr lang="en-US" baseline="30000" dirty="0"/>
              <a:t>-1 </a:t>
            </a:r>
            <a:r>
              <a:rPr lang="en-US" dirty="0"/>
              <a:t>(x) = 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b="0" dirty="0"/>
              <a:t> </a:t>
            </a:r>
            <a:endParaRPr lang="en-US" dirty="0"/>
          </a:p>
          <a:p>
            <a:r>
              <a:rPr lang="en-US" b="0" dirty="0"/>
              <a:t> </a:t>
            </a:r>
            <a:endParaRPr lang="en-US" dirty="0"/>
          </a:p>
          <a:p>
            <a:r>
              <a:rPr lang="en-US" b="0" dirty="0"/>
              <a:t> </a:t>
            </a:r>
            <a:endParaRPr lang="en-US" dirty="0"/>
          </a:p>
          <a:p>
            <a:r>
              <a:rPr lang="en-US" b="0" dirty="0"/>
              <a:t> </a:t>
            </a:r>
            <a:endParaRPr lang="en-US" dirty="0"/>
          </a:p>
          <a:p>
            <a:r>
              <a:rPr lang="en-US" b="0" dirty="0"/>
              <a:t> 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INVERSE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11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60297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Calculate the inverse of the functions: ƒ(</a:t>
            </a:r>
            <a:r>
              <a:rPr lang="en-US" i="1" dirty="0"/>
              <a:t>x</a:t>
            </a:r>
            <a:r>
              <a:rPr lang="en-US" dirty="0"/>
              <a:t>) =  9</a:t>
            </a:r>
            <a:r>
              <a:rPr lang="en-US" i="1" dirty="0"/>
              <a:t>x</a:t>
            </a:r>
            <a:endParaRPr lang="en-US" dirty="0"/>
          </a:p>
          <a:p>
            <a:r>
              <a:rPr lang="en-US" dirty="0"/>
              <a:t>	ƒ</a:t>
            </a:r>
            <a:r>
              <a:rPr lang="en-US" baseline="30000" dirty="0"/>
              <a:t>-1 </a:t>
            </a:r>
            <a:r>
              <a:rPr lang="en-US" dirty="0"/>
              <a:t>(x) = </a:t>
            </a:r>
            <a:r>
              <a:rPr lang="en-US" dirty="0">
                <a:solidFill>
                  <a:srgbClr val="FFFF00"/>
                </a:solidFill>
              </a:rPr>
              <a:t>x/9</a:t>
            </a:r>
          </a:p>
          <a:p>
            <a:r>
              <a:rPr lang="en-US" dirty="0"/>
              <a:t>ƒ(</a:t>
            </a:r>
            <a:r>
              <a:rPr lang="en-US" i="1" dirty="0"/>
              <a:t>x</a:t>
            </a:r>
            <a:r>
              <a:rPr lang="en-US" dirty="0"/>
              <a:t>) =  9</a:t>
            </a:r>
            <a:r>
              <a:rPr lang="en-US" i="1" dirty="0"/>
              <a:t>x </a:t>
            </a:r>
            <a:r>
              <a:rPr lang="en-US" dirty="0"/>
              <a:t>+ 5</a:t>
            </a:r>
          </a:p>
          <a:p>
            <a:r>
              <a:rPr lang="en-US" dirty="0"/>
              <a:t>	ƒ</a:t>
            </a:r>
            <a:r>
              <a:rPr lang="en-US" baseline="30000" dirty="0"/>
              <a:t>-1 </a:t>
            </a:r>
            <a:r>
              <a:rPr lang="en-US" dirty="0"/>
              <a:t>(x) = </a:t>
            </a:r>
            <a:r>
              <a:rPr lang="en-US" dirty="0">
                <a:solidFill>
                  <a:srgbClr val="FFFF00"/>
                </a:solidFill>
              </a:rPr>
              <a:t>(x-5)/9</a:t>
            </a:r>
          </a:p>
          <a:p>
            <a:r>
              <a:rPr lang="en-US" dirty="0"/>
              <a:t>ƒ(</a:t>
            </a:r>
            <a:r>
              <a:rPr lang="en-US" i="1" dirty="0"/>
              <a:t>x</a:t>
            </a:r>
            <a:r>
              <a:rPr lang="en-US" dirty="0"/>
              <a:t>) = 4</a:t>
            </a:r>
            <a:r>
              <a:rPr lang="en-US" i="1" dirty="0"/>
              <a:t>x</a:t>
            </a:r>
            <a:r>
              <a:rPr lang="en-US" dirty="0"/>
              <a:t> + 12</a:t>
            </a:r>
          </a:p>
          <a:p>
            <a:r>
              <a:rPr lang="en-US" dirty="0"/>
              <a:t>	ƒ</a:t>
            </a:r>
            <a:r>
              <a:rPr lang="en-US" baseline="30000" dirty="0"/>
              <a:t>-1 </a:t>
            </a:r>
            <a:r>
              <a:rPr lang="en-US" dirty="0"/>
              <a:t>(x) = </a:t>
            </a:r>
            <a:r>
              <a:rPr lang="en-US" dirty="0">
                <a:solidFill>
                  <a:srgbClr val="FFFF00"/>
                </a:solidFill>
              </a:rPr>
              <a:t>(x-12)/4</a:t>
            </a:r>
          </a:p>
          <a:p>
            <a:r>
              <a:rPr lang="en-US" b="0" dirty="0"/>
              <a:t> </a:t>
            </a:r>
            <a:endParaRPr lang="en-US" dirty="0"/>
          </a:p>
          <a:p>
            <a:r>
              <a:rPr lang="en-US" b="0" dirty="0"/>
              <a:t> </a:t>
            </a:r>
            <a:endParaRPr lang="en-US" dirty="0"/>
          </a:p>
          <a:p>
            <a:r>
              <a:rPr lang="en-US" b="0" dirty="0"/>
              <a:t> </a:t>
            </a:r>
            <a:endParaRPr lang="en-US" dirty="0"/>
          </a:p>
          <a:p>
            <a:r>
              <a:rPr lang="en-US" b="0" dirty="0"/>
              <a:t> </a:t>
            </a:r>
            <a:endParaRPr lang="en-US" dirty="0"/>
          </a:p>
          <a:p>
            <a:r>
              <a:rPr lang="en-US" b="0" dirty="0"/>
              <a:t> 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INVERSE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11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2796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A56BF4-965D-4CB2-B323-52F4DEDAD12D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3067023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kkiDk">
      <a:dk1>
        <a:srgbClr val="FFFFFF"/>
      </a:dk1>
      <a:lt1>
        <a:srgbClr val="000000"/>
      </a:lt1>
      <a:dk2>
        <a:srgbClr val="000000"/>
      </a:dk2>
      <a:lt2>
        <a:srgbClr val="000000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Vikki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2728</TotalTime>
  <Words>4332</Words>
  <Application>Microsoft Office PowerPoint</Application>
  <PresentationFormat>On-screen Show (4:3)</PresentationFormat>
  <Paragraphs>921</Paragraphs>
  <Slides>143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143</vt:i4>
      </vt:variant>
    </vt:vector>
  </HeadingPairs>
  <TitlesOfParts>
    <vt:vector size="149" baseType="lpstr">
      <vt:lpstr>-apple-system</vt:lpstr>
      <vt:lpstr>Arial</vt:lpstr>
      <vt:lpstr>Calibri</vt:lpstr>
      <vt:lpstr>Comic Sans MS</vt:lpstr>
      <vt:lpstr>Wingdings</vt:lpstr>
      <vt:lpstr>Office Theme</vt:lpstr>
      <vt:lpstr>PowerPoint Presentation</vt:lpstr>
      <vt:lpstr>What’s Up?</vt:lpstr>
      <vt:lpstr>What’s Up?</vt:lpstr>
      <vt:lpstr>Review</vt:lpstr>
      <vt:lpstr>Absolute Value Equations</vt:lpstr>
      <vt:lpstr>Absolute Value Equations</vt:lpstr>
      <vt:lpstr>Absolute Value Equations</vt:lpstr>
      <vt:lpstr>Absolute Value Equations</vt:lpstr>
      <vt:lpstr>Radical Equations</vt:lpstr>
      <vt:lpstr>Radical Equations</vt:lpstr>
      <vt:lpstr>Radical Equations</vt:lpstr>
      <vt:lpstr>Inequalities</vt:lpstr>
      <vt:lpstr>Inequalities</vt:lpstr>
      <vt:lpstr>Inequalities</vt:lpstr>
      <vt:lpstr>Interval Notation</vt:lpstr>
      <vt:lpstr>Interval Notation</vt:lpstr>
      <vt:lpstr>Interval Notation</vt:lpstr>
      <vt:lpstr>Questions?</vt:lpstr>
      <vt:lpstr>Composite Functions</vt:lpstr>
      <vt:lpstr>Composite Functions</vt:lpstr>
      <vt:lpstr>Composite Functions</vt:lpstr>
      <vt:lpstr>Composite Functions</vt:lpstr>
      <vt:lpstr>PowerPoint Presentation</vt:lpstr>
      <vt:lpstr>PowerPoint Presentation</vt:lpstr>
      <vt:lpstr>Composite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Composite Functions</vt:lpstr>
      <vt:lpstr>Composite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Composite Functions</vt:lpstr>
      <vt:lpstr>PowerPoint Presentation</vt:lpstr>
      <vt:lpstr>Questions?</vt:lpstr>
      <vt:lpstr>Composite Functions</vt:lpstr>
      <vt:lpstr>Composite Functions</vt:lpstr>
      <vt:lpstr>Composite Functions</vt:lpstr>
      <vt:lpstr>Questions?</vt:lpstr>
      <vt:lpstr>Composite Functions</vt:lpstr>
      <vt:lpstr>Composite Functions</vt:lpstr>
      <vt:lpstr>Composite Functions</vt:lpstr>
      <vt:lpstr>Composite Functions</vt:lpstr>
      <vt:lpstr>Composite Functions</vt:lpstr>
      <vt:lpstr>Composite Functions</vt:lpstr>
      <vt:lpstr>Questions?</vt:lpstr>
      <vt:lpstr>One-to-One Functions</vt:lpstr>
      <vt:lpstr>One-to-One Functions</vt:lpstr>
      <vt:lpstr>One-to-One Functions</vt:lpstr>
      <vt:lpstr>PowerPoint Presentation</vt:lpstr>
      <vt:lpstr>PowerPoint Presentation</vt:lpstr>
      <vt:lpstr>PowerPoint Presentation</vt:lpstr>
      <vt:lpstr>One-to-One Functions</vt:lpstr>
      <vt:lpstr>One-to-One Functions</vt:lpstr>
      <vt:lpstr>One-to-One Functions</vt:lpstr>
      <vt:lpstr>PowerPoint Presentation</vt:lpstr>
      <vt:lpstr>PowerPoint Presentation</vt:lpstr>
      <vt:lpstr>PowerPoint Presentation</vt:lpstr>
      <vt:lpstr>PowerPoint Presentation</vt:lpstr>
      <vt:lpstr>One-to-One Functions</vt:lpstr>
      <vt:lpstr>One-to-One Functions</vt:lpstr>
      <vt:lpstr>One-to-One Functions</vt:lpstr>
      <vt:lpstr>Questions?</vt:lpstr>
      <vt:lpstr>Inverse Functions</vt:lpstr>
      <vt:lpstr>Inverse Functions</vt:lpstr>
      <vt:lpstr>Inverse Functions</vt:lpstr>
      <vt:lpstr>Inverse Functions</vt:lpstr>
      <vt:lpstr>Inverse Functions</vt:lpstr>
      <vt:lpstr>Inverse Functions</vt:lpstr>
      <vt:lpstr>Inverse Functions</vt:lpstr>
      <vt:lpstr>Inverse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Inverse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Inverse Functions</vt:lpstr>
      <vt:lpstr>PowerPoint Presentation</vt:lpstr>
      <vt:lpstr>PowerPoint Presentation</vt:lpstr>
      <vt:lpstr>PowerPoint Presentation</vt:lpstr>
      <vt:lpstr>PowerPoint Presentation</vt:lpstr>
      <vt:lpstr>Questions?</vt:lpstr>
      <vt:lpstr>Inverse Functions</vt:lpstr>
      <vt:lpstr>Inverse Functions</vt:lpstr>
      <vt:lpstr>PowerPoint Presentation</vt:lpstr>
      <vt:lpstr>Inverse Functions</vt:lpstr>
      <vt:lpstr>Inverse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Inverse Functions</vt:lpstr>
      <vt:lpstr>Inverse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Inverse Functions</vt:lpstr>
      <vt:lpstr>PowerPoint Presentation</vt:lpstr>
      <vt:lpstr>PowerPoint Presentation</vt:lpstr>
      <vt:lpstr>PowerPoint Presentation</vt:lpstr>
      <vt:lpstr>You Survived!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Vikki French at 049</dc:creator>
  <cp:lastModifiedBy>Vikki French</cp:lastModifiedBy>
  <cp:revision>288</cp:revision>
  <dcterms:created xsi:type="dcterms:W3CDTF">2012-09-06T22:30:26Z</dcterms:created>
  <dcterms:modified xsi:type="dcterms:W3CDTF">2023-03-01T10:10:42Z</dcterms:modified>
</cp:coreProperties>
</file>